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56" r:id="rId2"/>
    <p:sldId id="257" r:id="rId3"/>
    <p:sldId id="305" r:id="rId4"/>
    <p:sldId id="306" r:id="rId5"/>
    <p:sldId id="307" r:id="rId6"/>
    <p:sldId id="308" r:id="rId7"/>
    <p:sldId id="291" r:id="rId8"/>
    <p:sldId id="300" r:id="rId9"/>
    <p:sldId id="258" r:id="rId10"/>
    <p:sldId id="259" r:id="rId11"/>
    <p:sldId id="260" r:id="rId12"/>
    <p:sldId id="261" r:id="rId13"/>
    <p:sldId id="310" r:id="rId14"/>
    <p:sldId id="309" r:id="rId15"/>
    <p:sldId id="298" r:id="rId16"/>
    <p:sldId id="262" r:id="rId17"/>
    <p:sldId id="263" r:id="rId18"/>
    <p:sldId id="264" r:id="rId19"/>
    <p:sldId id="265" r:id="rId20"/>
    <p:sldId id="266" r:id="rId21"/>
    <p:sldId id="267" r:id="rId22"/>
    <p:sldId id="311" r:id="rId23"/>
    <p:sldId id="312" r:id="rId24"/>
    <p:sldId id="313" r:id="rId25"/>
    <p:sldId id="268" r:id="rId26"/>
    <p:sldId id="295" r:id="rId27"/>
    <p:sldId id="296" r:id="rId28"/>
    <p:sldId id="297" r:id="rId29"/>
    <p:sldId id="299" r:id="rId30"/>
    <p:sldId id="314" r:id="rId31"/>
    <p:sldId id="315" r:id="rId32"/>
    <p:sldId id="316" r:id="rId33"/>
    <p:sldId id="317" r:id="rId34"/>
    <p:sldId id="318" r:id="rId35"/>
    <p:sldId id="269" r:id="rId36"/>
    <p:sldId id="289" r:id="rId37"/>
    <p:sldId id="319" r:id="rId38"/>
    <p:sldId id="320" r:id="rId39"/>
    <p:sldId id="290" r:id="rId40"/>
    <p:sldId id="301" r:id="rId41"/>
    <p:sldId id="271" r:id="rId42"/>
    <p:sldId id="302" r:id="rId43"/>
    <p:sldId id="303" r:id="rId44"/>
    <p:sldId id="273" r:id="rId45"/>
    <p:sldId id="274" r:id="rId46"/>
    <p:sldId id="292" r:id="rId47"/>
    <p:sldId id="275" r:id="rId48"/>
    <p:sldId id="276" r:id="rId49"/>
    <p:sldId id="286" r:id="rId50"/>
    <p:sldId id="287" r:id="rId51"/>
    <p:sldId id="288" r:id="rId52"/>
    <p:sldId id="284" r:id="rId53"/>
    <p:sldId id="277" r:id="rId54"/>
    <p:sldId id="285" r:id="rId55"/>
    <p:sldId id="323" r:id="rId56"/>
    <p:sldId id="321" r:id="rId57"/>
    <p:sldId id="322" r:id="rId58"/>
    <p:sldId id="278" r:id="rId59"/>
    <p:sldId id="304" r:id="rId60"/>
    <p:sldId id="279" r:id="rId61"/>
    <p:sldId id="293" r:id="rId62"/>
    <p:sldId id="294" r:id="rId63"/>
    <p:sldId id="280" r:id="rId64"/>
    <p:sldId id="281" r:id="rId65"/>
    <p:sldId id="282" r:id="rId66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86" y="-10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7FFD369B-3475-4CA1-B449-07DDCEC430E9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40477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718EDC4-D286-4B61-B5C4-63734D0B4F9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57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FFBFDA-EAA1-43C3-82F6-C246F0608E6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91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EB45FC-9CB3-4192-A5F7-2248D9F7902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23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B5398D-391F-455A-BB7D-E3265440BEA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17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20194F-F636-4AE9-8046-4292BC9895A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25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1E4E8F-AED3-4084-9A00-DD5FB324C16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38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5E80C8A-DBB9-4CA9-90DD-1FF5DA5BAEF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4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44F68C-6827-46CB-922D-58BF6DBA80D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4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F61207-1D0A-4F1B-BD75-93C572E1283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01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7FB3E0-ABEC-46E5-9FEA-A65DB471C2D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49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4ACEE8-BFA6-40EE-B1BE-1CCB1C3CA48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52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D5D171-2BEB-4D72-AFF2-78B71265422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39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A8F3991-98B7-4E7C-890B-24ACEFA46E2F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4400" b="0" i="0" u="none" strike="noStrike" kern="1200">
          <a:ln>
            <a:noFill/>
          </a:ln>
          <a:latin typeface="Arial" pitchFamily="18"/>
          <a:ea typeface="Microsoft YaHei" pitchFamily="2"/>
          <a:cs typeface="Ari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cs-CZ" sz="3200" b="0" i="0" u="none" strike="noStrike" kern="1200">
          <a:ln>
            <a:noFill/>
          </a:ln>
          <a:latin typeface="Arial" pitchFamily="18"/>
          <a:ea typeface="Microsoft YaHei" pitchFamily="2"/>
          <a:cs typeface="Ari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system/files/mkn-abecedni-seznam_1-4-2014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://www.uzis.cz/system/files/images/temp/mkn_abc.pn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04359" y="914760"/>
            <a:ext cx="9071640" cy="498924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5400" b="1"/>
              <a:t>Veřejné zdravotnictví</a:t>
            </a:r>
          </a:p>
          <a:p>
            <a:pPr marL="0" lvl="0" indent="0" algn="ctr">
              <a:buNone/>
            </a:pPr>
            <a:endParaRPr lang="cs-CZ"/>
          </a:p>
          <a:p>
            <a:pPr marL="0" lvl="0" indent="0" algn="ctr">
              <a:buNone/>
            </a:pPr>
            <a:r>
              <a:rPr lang="cs-CZ"/>
              <a:t>15 hodin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Obecný nástin problematiky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2088000"/>
            <a:ext cx="9071640" cy="467028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Co je zdraví?</a:t>
            </a:r>
          </a:p>
          <a:p>
            <a:pPr lvl="0"/>
            <a:r>
              <a:rPr lang="cs-CZ"/>
              <a:t>K čemu je důležité?</a:t>
            </a:r>
          </a:p>
          <a:p>
            <a:pPr lvl="0"/>
            <a:r>
              <a:rPr lang="cs-CZ"/>
              <a:t>Proč je pro život nezbytné?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Definice zdraví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 b="1"/>
              <a:t>Klasická definice:</a:t>
            </a:r>
          </a:p>
          <a:p>
            <a:pPr lvl="0" algn="just"/>
            <a:r>
              <a:rPr lang="cs-CZ"/>
              <a:t>Zdraví je stav úplné tělesné, duševní a sociální pohody a nejen nepřítomnost nemoci nebo vady. (SZO)</a:t>
            </a:r>
          </a:p>
          <a:p>
            <a:pPr lvl="0" algn="just"/>
            <a:endParaRPr lang="cs-CZ"/>
          </a:p>
          <a:p>
            <a:pPr lvl="0" algn="just"/>
            <a:r>
              <a:rPr lang="cs-CZ"/>
              <a:t>Neurčitost definice </a:t>
            </a:r>
            <a:r>
              <a:rPr lang="cs-CZ">
                <a:latin typeface="Arial" pitchFamily="32"/>
                <a:cs typeface="Arial" pitchFamily="32"/>
              </a:rPr>
              <a:t>→ složitý pojem → není možno jednoduše definovat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 dirty="0"/>
              <a:t>Definice zdraví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4359" y="2282760"/>
            <a:ext cx="9071640" cy="49892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>
              <a:buNone/>
            </a:pPr>
            <a:r>
              <a:rPr lang="cs-CZ" b="1"/>
              <a:t>Operativní definice</a:t>
            </a:r>
          </a:p>
          <a:p>
            <a:pPr lvl="0" algn="just"/>
            <a:r>
              <a:rPr lang="cs-CZ"/>
              <a:t>Tělesná a psychosociální integrita navozující stav optimální pohody</a:t>
            </a:r>
          </a:p>
          <a:p>
            <a:pPr lvl="0" algn="just"/>
            <a:r>
              <a:rPr lang="cs-CZ"/>
              <a:t>Nenarušenost životních funkcí a společenských rolí</a:t>
            </a:r>
          </a:p>
          <a:p>
            <a:pPr lvl="0" algn="just"/>
            <a:r>
              <a:rPr lang="cs-CZ"/>
              <a:t>Adaptabilita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11" descr="2371-6-zdravi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181" y="3620595"/>
            <a:ext cx="2835176" cy="264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hangingPunct="1">
              <a:buNone/>
            </a:pPr>
            <a:r>
              <a:rPr lang="cs-CZ" b="1" dirty="0"/>
              <a:t>Definice zdraví</a:t>
            </a:r>
            <a:endParaRPr lang="cs-CZ" altLang="cs-CZ" b="1" dirty="0" smtClean="0"/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3100" dirty="0" smtClean="0"/>
              <a:t>Dále </a:t>
            </a:r>
            <a:r>
              <a:rPr lang="cs-CZ" altLang="cs-CZ" sz="3100" dirty="0"/>
              <a:t>(velmi zjednodušeně):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zdraví je nebýt nemocný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zdraví je nepřítomnost choroby</a:t>
            </a:r>
          </a:p>
        </p:txBody>
      </p:sp>
      <p:sp>
        <p:nvSpPr>
          <p:cNvPr id="74757" name="AutoShape 5" descr="9k="/>
          <p:cNvSpPr>
            <a:spLocks noChangeAspect="1" noChangeArrowheads="1"/>
          </p:cNvSpPr>
          <p:nvPr/>
        </p:nvSpPr>
        <p:spPr bwMode="auto">
          <a:xfrm>
            <a:off x="162761" y="-29749"/>
            <a:ext cx="3286704" cy="169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58" name="AutoShape 7" descr="9k="/>
          <p:cNvSpPr>
            <a:spLocks noChangeAspect="1" noChangeArrowheads="1"/>
          </p:cNvSpPr>
          <p:nvPr/>
        </p:nvSpPr>
        <p:spPr bwMode="auto">
          <a:xfrm>
            <a:off x="162761" y="-29749"/>
            <a:ext cx="3286704" cy="169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59" name="AutoShape 9" descr="9k="/>
          <p:cNvSpPr>
            <a:spLocks noChangeAspect="1" noChangeArrowheads="1"/>
          </p:cNvSpPr>
          <p:nvPr/>
        </p:nvSpPr>
        <p:spPr bwMode="auto">
          <a:xfrm>
            <a:off x="162761" y="-29749"/>
            <a:ext cx="3286704" cy="169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130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hangingPunct="1">
              <a:buNone/>
            </a:pPr>
            <a:r>
              <a:rPr lang="cs-CZ" b="1" dirty="0"/>
              <a:t>Definice zdraví</a:t>
            </a:r>
            <a:endParaRPr lang="cs-CZ" altLang="cs-CZ" b="1" dirty="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3100" b="1" dirty="0"/>
              <a:t>Zákon o zdraví lidu č. 20 z roku 1966 definuje zdraví podobně (novelizován zákonem </a:t>
            </a:r>
            <a:r>
              <a:rPr lang="cs-CZ" altLang="cs-CZ" sz="3100" b="1" dirty="0" smtClean="0"/>
              <a:t/>
            </a:r>
            <a:br>
              <a:rPr lang="cs-CZ" altLang="cs-CZ" sz="3100" b="1" dirty="0" smtClean="0"/>
            </a:br>
            <a:r>
              <a:rPr lang="cs-CZ" altLang="cs-CZ" sz="3100" b="1" dirty="0" smtClean="0"/>
              <a:t>č</a:t>
            </a:r>
            <a:r>
              <a:rPr lang="cs-CZ" altLang="cs-CZ" sz="3100" b="1" dirty="0"/>
              <a:t>. 372/2011 Sb. o zdravotních službách):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altLang="cs-CZ" sz="2600" dirty="0"/>
              <a:t>,,Zdraví je stav úplné tělesné, </a:t>
            </a:r>
            <a:r>
              <a:rPr lang="cs-CZ" altLang="cs-CZ" sz="2600" dirty="0" smtClean="0"/>
              <a:t>duševní a </a:t>
            </a:r>
            <a:r>
              <a:rPr lang="cs-CZ" altLang="cs-CZ" sz="2600" dirty="0"/>
              <a:t>sociální pohody, nejen nepřítomnost choroby; je výsledkem vztahů mezi lidským organismem a sociálně - </a:t>
            </a:r>
            <a:r>
              <a:rPr lang="cs-CZ" altLang="cs-CZ" sz="2600" dirty="0" smtClean="0"/>
              <a:t>ekonomickými, fyzikálními</a:t>
            </a:r>
            <a:r>
              <a:rPr lang="cs-CZ" altLang="cs-CZ" sz="2600" dirty="0"/>
              <a:t>, chemickými a biologickými faktory životního prostředí, pracovního prostředí a způsobu života". </a:t>
            </a:r>
          </a:p>
        </p:txBody>
      </p:sp>
      <p:pic>
        <p:nvPicPr>
          <p:cNvPr id="75780" name="Picture 5" descr="ANd9GcSTGQtipWMG5xcztKIW3gB-uiNI640kmSXBt5F5bQWnvphNOQ-_XXJ_E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472" y="5652045"/>
            <a:ext cx="3017187" cy="1465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428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1"/>
                </a:solidFill>
              </a:rPr>
              <a:t>Základní komponenty zdraví</a:t>
            </a:r>
            <a:endParaRPr lang="en-GB" altLang="cs-CZ" b="1" dirty="0">
              <a:solidFill>
                <a:schemeClr val="tx1"/>
              </a:solidFill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792" y="1795423"/>
            <a:ext cx="9072563" cy="5349521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3100" b="1" dirty="0">
                <a:solidFill>
                  <a:schemeClr val="tx1"/>
                </a:solidFill>
              </a:rPr>
              <a:t>Duševní zdraví</a:t>
            </a:r>
            <a:r>
              <a:rPr lang="cs-CZ" altLang="cs-CZ" sz="3100" dirty="0">
                <a:solidFill>
                  <a:schemeClr val="tx1"/>
                </a:solidFill>
              </a:rPr>
              <a:t> (někdy se uvádí i termín „psychologické zdraví“) zahrnuje i emocionální zdraví, vztahuje se k intelektuálním schopnostem a k subjektivnímu hodnocení vlastního zdravotního stavu.</a:t>
            </a:r>
            <a:endParaRPr lang="cs-CZ" altLang="cs-CZ" sz="3100" b="1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3100" b="1" dirty="0">
                <a:solidFill>
                  <a:schemeClr val="tx1"/>
                </a:solidFill>
              </a:rPr>
              <a:t>Tělesné zdraví</a:t>
            </a:r>
            <a:r>
              <a:rPr lang="cs-CZ" altLang="cs-CZ" sz="3100" dirty="0">
                <a:solidFill>
                  <a:schemeClr val="tx1"/>
                </a:solidFill>
              </a:rPr>
              <a:t> se obvykle dává do souvislosti s nepřítomností nemoci nebo vady. Znamená udržení fyziologických funkcí orgánů, biologickou integritu jedince jako celku.</a:t>
            </a:r>
            <a:endParaRPr lang="cs-CZ" altLang="cs-CZ" sz="3100" b="1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3100" b="1" dirty="0">
                <a:solidFill>
                  <a:schemeClr val="tx1"/>
                </a:solidFill>
              </a:rPr>
              <a:t>Sociální zdraví </a:t>
            </a:r>
            <a:r>
              <a:rPr lang="cs-CZ" altLang="cs-CZ" sz="3100" dirty="0">
                <a:solidFill>
                  <a:schemeClr val="tx1"/>
                </a:solidFill>
              </a:rPr>
              <a:t>se týká schopnosti navazovat sociální kontakty, rozvíjet uspokojivé mezilidské vztahy a zvládat sociální role. </a:t>
            </a:r>
          </a:p>
        </p:txBody>
      </p:sp>
    </p:spTree>
    <p:extLst>
      <p:ext uri="{BB962C8B-B14F-4D97-AF65-F5344CB8AC3E}">
        <p14:creationId xmlns:p14="http://schemas.microsoft.com/office/powerpoint/2010/main" val="3659860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Pohled na zdraví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/>
            <a:r>
              <a:rPr lang="cs-CZ"/>
              <a:t>Není jen biologickou charakteristikou</a:t>
            </a:r>
          </a:p>
          <a:p>
            <a:pPr lvl="0" algn="just"/>
            <a:endParaRPr lang="cs-CZ"/>
          </a:p>
          <a:p>
            <a:pPr lvl="0" algn="just"/>
            <a:r>
              <a:rPr lang="cs-CZ"/>
              <a:t>Významná humánní hodnota (individuální, sociální)</a:t>
            </a:r>
          </a:p>
          <a:p>
            <a:pPr lvl="0" algn="just"/>
            <a:endParaRPr lang="cs-CZ"/>
          </a:p>
          <a:p>
            <a:pPr lvl="0" algn="just"/>
            <a:r>
              <a:rPr lang="cs-CZ"/>
              <a:t>Provázeno společenskými, právními, politickými, ekonomickými, kulturními, atd. aspekty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Modely zdraví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524315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 dirty="0"/>
              <a:t>Biomedicínský model</a:t>
            </a:r>
          </a:p>
          <a:p>
            <a:pPr lvl="0"/>
            <a:r>
              <a:rPr lang="cs-CZ" dirty="0" err="1"/>
              <a:t>Ekologicko</a:t>
            </a:r>
            <a:r>
              <a:rPr lang="cs-CZ" dirty="0"/>
              <a:t> </a:t>
            </a:r>
            <a:r>
              <a:rPr lang="cs-CZ" dirty="0" smtClean="0"/>
              <a:t>- sociální </a:t>
            </a:r>
            <a:r>
              <a:rPr lang="cs-CZ" dirty="0"/>
              <a:t>model</a:t>
            </a:r>
          </a:p>
          <a:p>
            <a:pPr lvl="0"/>
            <a:r>
              <a:rPr lang="cs-CZ" dirty="0"/>
              <a:t>Holistický model</a:t>
            </a:r>
          </a:p>
          <a:p>
            <a:pPr lvl="0"/>
            <a:r>
              <a:rPr lang="cs-CZ" dirty="0"/>
              <a:t>Behaviorální </a:t>
            </a:r>
            <a:r>
              <a:rPr lang="cs-CZ" dirty="0" smtClean="0"/>
              <a:t>model</a:t>
            </a:r>
          </a:p>
          <a:p>
            <a:pPr lvl="0"/>
            <a:r>
              <a:rPr lang="cs-CZ" altLang="cs-CZ" dirty="0"/>
              <a:t>Model hraní rolí </a:t>
            </a:r>
            <a:endParaRPr lang="cs-CZ" altLang="cs-CZ" dirty="0" smtClean="0"/>
          </a:p>
          <a:p>
            <a:pPr lvl="0"/>
            <a:r>
              <a:rPr lang="cs-CZ" altLang="cs-CZ" dirty="0"/>
              <a:t>Adaptační model </a:t>
            </a:r>
            <a:endParaRPr lang="cs-CZ" altLang="cs-CZ" dirty="0" smtClean="0"/>
          </a:p>
          <a:p>
            <a:pPr lvl="0"/>
            <a:r>
              <a:rPr lang="cs-CZ" altLang="cs-CZ" dirty="0" smtClean="0"/>
              <a:t>Eudaimonistický </a:t>
            </a:r>
            <a:r>
              <a:rPr lang="cs-CZ" altLang="cs-CZ" dirty="0"/>
              <a:t>model 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Biomedicínský model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 algn="just"/>
            <a:r>
              <a:rPr lang="cs-CZ"/>
              <a:t>Hrají roli symptomy nemoci, diagnostická kritéria a dostupnost vyšetření</a:t>
            </a:r>
          </a:p>
          <a:p>
            <a:pPr lvl="0" algn="just"/>
            <a:endParaRPr lang="cs-CZ"/>
          </a:p>
          <a:p>
            <a:pPr lvl="0" algn="just"/>
            <a:r>
              <a:rPr lang="cs-CZ"/>
              <a:t>Stav nepřítomnosti nemoci je zdraví</a:t>
            </a:r>
          </a:p>
          <a:p>
            <a:pPr lvl="0" algn="just"/>
            <a:endParaRPr lang="cs-CZ"/>
          </a:p>
          <a:p>
            <a:pPr lvl="0" algn="just"/>
            <a:r>
              <a:rPr lang="cs-CZ"/>
              <a:t>Přináší vhodné řešení právě jen biomedicínských problémů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Ekologicko sociální model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563480"/>
            <a:ext cx="9071640" cy="6058069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 dirty="0"/>
              <a:t>Zdraví je podmíněno přírodním a sociálním prostředím</a:t>
            </a:r>
          </a:p>
          <a:p>
            <a:pPr lvl="0"/>
            <a:r>
              <a:rPr lang="cs-CZ" dirty="0"/>
              <a:t>Charakteristiky modelu:</a:t>
            </a:r>
          </a:p>
          <a:p>
            <a:pPr marL="108000" lvl="0" indent="0">
              <a:buNone/>
            </a:pPr>
            <a:r>
              <a:rPr lang="cs-CZ" sz="2400" dirty="0"/>
              <a:t>- zaměření na celou osobnost plnící občanské a </a:t>
            </a:r>
            <a:r>
              <a:rPr lang="cs-CZ" sz="2400" dirty="0" smtClean="0"/>
              <a:t>sociální </a:t>
            </a:r>
            <a:r>
              <a:rPr lang="cs-CZ" sz="2400" dirty="0"/>
              <a:t>role</a:t>
            </a:r>
          </a:p>
          <a:p>
            <a:pPr marL="108000" lvl="0" indent="0">
              <a:buNone/>
            </a:pPr>
            <a:r>
              <a:rPr lang="cs-CZ" sz="2400" dirty="0"/>
              <a:t>- zájem o sociální charakteristiky zdraví</a:t>
            </a:r>
          </a:p>
          <a:p>
            <a:pPr marL="108000" lvl="0" indent="0">
              <a:buNone/>
            </a:pPr>
            <a:r>
              <a:rPr lang="cs-CZ" sz="2400" dirty="0"/>
              <a:t>- snaha porozumět kulturním, sociálním a individuálním hodnotám ve vztahu ke zdraví</a:t>
            </a:r>
          </a:p>
          <a:p>
            <a:pPr marL="108000" lvl="0" indent="0">
              <a:buNone/>
            </a:pPr>
            <a:r>
              <a:rPr lang="cs-CZ" sz="2400" dirty="0"/>
              <a:t>- vztah mezi subjektivní stránkou zdraví a roli osobních pocitů a emocí</a:t>
            </a:r>
          </a:p>
          <a:p>
            <a:pPr marL="108000" lvl="0" indent="0">
              <a:buNone/>
            </a:pPr>
            <a:r>
              <a:rPr lang="cs-CZ" sz="2400" dirty="0"/>
              <a:t>- pochopení jednání ve vztahu ke každodennímu životu</a:t>
            </a:r>
          </a:p>
          <a:p>
            <a:pPr marL="108000" lvl="0" indent="0">
              <a:buNone/>
            </a:pPr>
            <a:r>
              <a:rPr lang="cs-CZ" sz="2400" dirty="0"/>
              <a:t>- zdraví je důsledkem aktivity jedince nikoli jen vztahu mezi pacientem a lékařem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4000" b="1"/>
              <a:t>ZDRAVÍ</a:t>
            </a:r>
          </a:p>
          <a:p>
            <a:pPr marL="0" lvl="0" indent="0" algn="ctr">
              <a:buNone/>
            </a:pPr>
            <a:r>
              <a:rPr lang="cs-CZ" sz="4000" b="1"/>
              <a:t>NEMOC</a:t>
            </a:r>
          </a:p>
          <a:p>
            <a:pPr marL="0" lvl="0" indent="0" algn="ctr">
              <a:buNone/>
            </a:pPr>
            <a:r>
              <a:rPr lang="cs-CZ" sz="4000" b="1"/>
              <a:t>EPIDEMIOLOGIE</a:t>
            </a:r>
          </a:p>
          <a:p>
            <a:pPr marL="0" lvl="0" indent="0" algn="ctr">
              <a:buNone/>
            </a:pPr>
            <a:r>
              <a:rPr lang="cs-CZ" sz="4000" b="1"/>
              <a:t>ZDRAVOTNÍ STAV</a:t>
            </a:r>
          </a:p>
        </p:txBody>
      </p:sp>
      <p:sp>
        <p:nvSpPr>
          <p:cNvPr id="3" name="Nadpis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 dirty="0"/>
              <a:t>1 seminář - OBSAH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Celostní model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Zdraví není jen protipólem nemoci</a:t>
            </a:r>
          </a:p>
          <a:p>
            <a:pPr lvl="0"/>
            <a:r>
              <a:rPr lang="cs-CZ"/>
              <a:t>Je jinou kategorií než nemoc</a:t>
            </a:r>
          </a:p>
          <a:p>
            <a:pPr lvl="0"/>
            <a:r>
              <a:rPr lang="cs-CZ"/>
              <a:t>Zdraví je spíše hodnotou obecně humánní a sociální než jednostranně medicínskou</a:t>
            </a:r>
          </a:p>
          <a:p>
            <a:pPr lvl="0"/>
            <a:r>
              <a:rPr lang="cs-CZ"/>
              <a:t>obtížnost</a:t>
            </a:r>
            <a:r>
              <a:rPr lang="cs-CZ">
                <a:latin typeface="Arial" pitchFamily="32"/>
                <a:cs typeface="Arial" pitchFamily="32"/>
              </a:rPr>
              <a:t>→</a:t>
            </a:r>
            <a:r>
              <a:rPr lang="cs-CZ">
                <a:cs typeface="Arial" pitchFamily="32"/>
              </a:rPr>
              <a:t>vede k vytváření dílčích modelů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Behaviorální model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Respektuje význam chování pro zdraví lidí</a:t>
            </a:r>
          </a:p>
          <a:p>
            <a:pPr lvl="0"/>
            <a:r>
              <a:rPr lang="cs-CZ"/>
              <a:t>Zjištěné poznatky vedou ke zlepšení zdraví, tak i kvality života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 smtClean="0"/>
              <a:t>Model </a:t>
            </a:r>
            <a:r>
              <a:rPr lang="cs-CZ" altLang="cs-CZ" b="1" dirty="0"/>
              <a:t>hraní rolí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1">
              <a:lnSpc>
                <a:spcPct val="80000"/>
              </a:lnSpc>
            </a:pPr>
            <a:r>
              <a:rPr lang="cs-CZ" altLang="cs-CZ" dirty="0" smtClean="0"/>
              <a:t>schopnost </a:t>
            </a:r>
            <a:r>
              <a:rPr lang="cs-CZ" altLang="cs-CZ" dirty="0"/>
              <a:t>individua plnit své společenské </a:t>
            </a:r>
            <a:r>
              <a:rPr lang="cs-CZ" altLang="cs-CZ" dirty="0" smtClean="0"/>
              <a:t>úlohy</a:t>
            </a:r>
          </a:p>
          <a:p>
            <a:pPr algn="just" hangingPunct="1">
              <a:lnSpc>
                <a:spcPct val="80000"/>
              </a:lnSpc>
            </a:pPr>
            <a:r>
              <a:rPr lang="cs-CZ" altLang="cs-CZ" dirty="0" err="1" smtClean="0"/>
              <a:t>tj</a:t>
            </a:r>
            <a:r>
              <a:rPr lang="cs-CZ" altLang="cs-CZ" dirty="0"/>
              <a:t>, vykonávat </a:t>
            </a:r>
            <a:r>
              <a:rPr lang="cs-CZ" altLang="cs-CZ" dirty="0" smtClean="0"/>
              <a:t>práci</a:t>
            </a:r>
          </a:p>
          <a:p>
            <a:pPr algn="just" hangingPunct="1">
              <a:lnSpc>
                <a:spcPct val="80000"/>
              </a:lnSpc>
            </a:pPr>
            <a:r>
              <a:rPr lang="cs-CZ" altLang="cs-CZ" dirty="0" smtClean="0"/>
              <a:t>podle </a:t>
            </a:r>
            <a:r>
              <a:rPr lang="cs-CZ" altLang="cs-CZ" dirty="0"/>
              <a:t>tohoto modelu, jsou zdraví ti, kteří mohou plnit své úlohy</a:t>
            </a:r>
          </a:p>
          <a:p>
            <a:pPr marL="108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47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 smtClean="0"/>
              <a:t>Adaptační </a:t>
            </a:r>
            <a:r>
              <a:rPr lang="cs-CZ" altLang="cs-CZ" b="1" dirty="0"/>
              <a:t>model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1">
              <a:lnSpc>
                <a:spcPct val="80000"/>
              </a:lnSpc>
            </a:pPr>
            <a:r>
              <a:rPr lang="cs-CZ" altLang="cs-CZ" dirty="0" smtClean="0"/>
              <a:t>založený </a:t>
            </a:r>
            <a:r>
              <a:rPr lang="cs-CZ" altLang="cs-CZ" dirty="0"/>
              <a:t>na </a:t>
            </a:r>
            <a:r>
              <a:rPr lang="cs-CZ" altLang="cs-CZ" dirty="0" smtClean="0"/>
              <a:t>adaptaci</a:t>
            </a:r>
          </a:p>
          <a:p>
            <a:pPr algn="just" hangingPunct="1">
              <a:lnSpc>
                <a:spcPct val="80000"/>
              </a:lnSpc>
            </a:pPr>
            <a:r>
              <a:rPr lang="cs-CZ" altLang="cs-CZ" dirty="0" smtClean="0"/>
              <a:t>zdraví </a:t>
            </a:r>
            <a:r>
              <a:rPr lang="cs-CZ" altLang="cs-CZ" dirty="0"/>
              <a:t>= tvořivý </a:t>
            </a:r>
            <a:r>
              <a:rPr lang="cs-CZ" altLang="cs-CZ" dirty="0" smtClean="0"/>
              <a:t>proces</a:t>
            </a:r>
          </a:p>
          <a:p>
            <a:pPr algn="just" hangingPunct="1">
              <a:lnSpc>
                <a:spcPct val="80000"/>
              </a:lnSpc>
            </a:pPr>
            <a:r>
              <a:rPr lang="cs-CZ" altLang="cs-CZ" dirty="0" smtClean="0"/>
              <a:t>jedinci </a:t>
            </a:r>
            <a:r>
              <a:rPr lang="cs-CZ" altLang="cs-CZ" dirty="0"/>
              <a:t>se aktivně a soustavně adaptují na své </a:t>
            </a:r>
            <a:r>
              <a:rPr lang="cs-CZ" altLang="cs-CZ" dirty="0" smtClean="0"/>
              <a:t>prostředí</a:t>
            </a:r>
          </a:p>
          <a:p>
            <a:pPr algn="just" hangingPunct="1">
              <a:lnSpc>
                <a:spcPct val="80000"/>
              </a:lnSpc>
            </a:pPr>
            <a:r>
              <a:rPr lang="cs-CZ" altLang="cs-CZ" dirty="0" smtClean="0"/>
              <a:t>choroba </a:t>
            </a:r>
            <a:r>
              <a:rPr lang="cs-CZ" altLang="cs-CZ" dirty="0"/>
              <a:t>= selhání </a:t>
            </a:r>
            <a:r>
              <a:rPr lang="cs-CZ" altLang="cs-CZ" dirty="0" smtClean="0"/>
              <a:t>adaptace</a:t>
            </a:r>
            <a:endParaRPr lang="cs-CZ" altLang="cs-CZ" dirty="0"/>
          </a:p>
          <a:p>
            <a:pPr marL="108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15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 smtClean="0"/>
              <a:t>Eudaimonistický </a:t>
            </a:r>
            <a:r>
              <a:rPr lang="cs-CZ" altLang="cs-CZ" b="1" dirty="0"/>
              <a:t>model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stav </a:t>
            </a:r>
            <a:r>
              <a:rPr lang="cs-CZ" altLang="cs-CZ" dirty="0"/>
              <a:t>uplatnění osobního potenciálu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85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Obecné závěry o zdraví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patří k životu</a:t>
            </a:r>
          </a:p>
          <a:p>
            <a:pPr lvl="0"/>
            <a:r>
              <a:rPr lang="cs-CZ"/>
              <a:t>je nejen studováno, ochraňováno, navráceno, ale i prožíváno</a:t>
            </a:r>
          </a:p>
          <a:p>
            <a:pPr lvl="0"/>
            <a:r>
              <a:rPr lang="cs-CZ"/>
              <a:t>Jednou z charakteristik života</a:t>
            </a:r>
          </a:p>
          <a:p>
            <a:pPr lvl="0"/>
            <a:r>
              <a:rPr lang="cs-CZ"/>
              <a:t>Je fenoménem humánním i sociálním</a:t>
            </a:r>
          </a:p>
          <a:p>
            <a:pPr lvl="0"/>
            <a:r>
              <a:rPr lang="cs-CZ"/>
              <a:t>Je obtížně definovatelné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ChangeArrowheads="1"/>
          </p:cNvSpPr>
          <p:nvPr/>
        </p:nvSpPr>
        <p:spPr bwMode="auto">
          <a:xfrm>
            <a:off x="754297" y="467469"/>
            <a:ext cx="8568531" cy="144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b="1" dirty="0" smtClean="0">
                <a:solidFill>
                  <a:schemeClr val="tx1"/>
                </a:solidFill>
                <a:effectLst/>
              </a:rPr>
              <a:t>Jaké je zdraví lidí?</a:t>
            </a:r>
            <a:endParaRPr lang="cs-CZ" alt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877571" name="Rectangle 3"/>
          <p:cNvSpPr>
            <a:spLocks noChangeArrowheads="1"/>
          </p:cNvSpPr>
          <p:nvPr/>
        </p:nvSpPr>
        <p:spPr bwMode="auto">
          <a:xfrm>
            <a:off x="540784" y="2271402"/>
            <a:ext cx="9079563" cy="4047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>
            <a:lvl1pPr marL="358775" indent="-358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23913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319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3988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b="0" dirty="0">
                <a:solidFill>
                  <a:schemeClr val="accent2"/>
                </a:solidFill>
                <a:effectLst/>
              </a:rPr>
              <a:t>   </a:t>
            </a:r>
            <a:r>
              <a:rPr lang="cs-CZ" altLang="cs-CZ" dirty="0">
                <a:effectLst/>
              </a:rPr>
              <a:t>Zdraví je mnohem horší, než by mohlo být</a:t>
            </a:r>
            <a:r>
              <a:rPr lang="cs-CZ" altLang="cs-CZ" dirty="0" smtClean="0">
                <a:effectLst/>
              </a:rPr>
              <a:t>,</a:t>
            </a:r>
          </a:p>
          <a:p>
            <a:pPr>
              <a:buFontTx/>
              <a:buNone/>
            </a:pPr>
            <a:endParaRPr lang="cs-CZ" altLang="cs-CZ" dirty="0">
              <a:effectLst/>
            </a:endParaRPr>
          </a:p>
          <a:p>
            <a:pPr algn="just"/>
            <a:r>
              <a:rPr lang="cs-CZ" altLang="cs-CZ" dirty="0">
                <a:effectLst/>
              </a:rPr>
              <a:t>kdybychom dokázali lépe pomoci lidem zvolit si vlastní zdravý životní styl a pečovat o své zdraví,</a:t>
            </a:r>
          </a:p>
          <a:p>
            <a:pPr algn="just"/>
            <a:r>
              <a:rPr lang="cs-CZ" altLang="cs-CZ" dirty="0" smtClean="0">
                <a:effectLst/>
              </a:rPr>
              <a:t>kdybychom </a:t>
            </a:r>
            <a:r>
              <a:rPr lang="cs-CZ" altLang="cs-CZ" dirty="0">
                <a:effectLst/>
              </a:rPr>
              <a:t>lépe využili ty vzácné zdroje, které máme pro zdraví lidí k dispozici.</a:t>
            </a:r>
          </a:p>
        </p:txBody>
      </p:sp>
    </p:spTree>
    <p:extLst>
      <p:ext uri="{BB962C8B-B14F-4D97-AF65-F5344CB8AC3E}">
        <p14:creationId xmlns:p14="http://schemas.microsoft.com/office/powerpoint/2010/main" val="22878750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757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ChangeArrowheads="1"/>
          </p:cNvSpPr>
          <p:nvPr/>
        </p:nvSpPr>
        <p:spPr bwMode="auto">
          <a:xfrm>
            <a:off x="754297" y="843464"/>
            <a:ext cx="8568531" cy="1259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b="1" dirty="0" smtClean="0">
                <a:solidFill>
                  <a:schemeClr val="tx1"/>
                </a:solidFill>
                <a:effectLst/>
              </a:rPr>
              <a:t>Proč je zdraví lidí takové?</a:t>
            </a:r>
            <a:endParaRPr lang="cs-CZ" alt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879619" name="Rectangle 3"/>
          <p:cNvSpPr>
            <a:spLocks noChangeArrowheads="1"/>
          </p:cNvSpPr>
          <p:nvPr/>
        </p:nvSpPr>
        <p:spPr bwMode="auto">
          <a:xfrm>
            <a:off x="992312" y="2351899"/>
            <a:ext cx="8568531" cy="396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3100" b="1" dirty="0"/>
              <a:t>DETERMINANTY ZDRAVÍ</a:t>
            </a:r>
          </a:p>
          <a:p>
            <a:r>
              <a:rPr lang="cs-CZ" altLang="cs-CZ" sz="3100" dirty="0"/>
              <a:t>Zdravý životní styl</a:t>
            </a:r>
          </a:p>
          <a:p>
            <a:r>
              <a:rPr lang="cs-CZ" altLang="cs-CZ" sz="3100" dirty="0"/>
              <a:t>Genetický základ</a:t>
            </a:r>
          </a:p>
          <a:p>
            <a:r>
              <a:rPr lang="cs-CZ" altLang="cs-CZ" sz="3100" dirty="0"/>
              <a:t>Péče o zdraví a zdravotnictví </a:t>
            </a:r>
          </a:p>
          <a:p>
            <a:r>
              <a:rPr lang="cs-CZ" altLang="cs-CZ" sz="3100" dirty="0"/>
              <a:t>Životní prostředí (kulturní, ekonomické, sociální a další podmínky života lidí)</a:t>
            </a:r>
          </a:p>
        </p:txBody>
      </p:sp>
    </p:spTree>
    <p:extLst>
      <p:ext uri="{BB962C8B-B14F-4D97-AF65-F5344CB8AC3E}">
        <p14:creationId xmlns:p14="http://schemas.microsoft.com/office/powerpoint/2010/main" val="3348987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7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96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ChangeArrowheads="1"/>
          </p:cNvSpPr>
          <p:nvPr/>
        </p:nvSpPr>
        <p:spPr bwMode="auto">
          <a:xfrm>
            <a:off x="0" y="395461"/>
            <a:ext cx="10080625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b="1" dirty="0" smtClean="0">
                <a:solidFill>
                  <a:schemeClr val="tx1"/>
                </a:solidFill>
                <a:effectLst/>
              </a:rPr>
              <a:t>Co společně uděláme pro zlepšení zdraví lidí?</a:t>
            </a:r>
            <a:endParaRPr lang="cs-CZ" alt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881667" name="Rectangle 3"/>
          <p:cNvSpPr>
            <a:spLocks noChangeArrowheads="1"/>
          </p:cNvSpPr>
          <p:nvPr/>
        </p:nvSpPr>
        <p:spPr bwMode="auto">
          <a:xfrm>
            <a:off x="431800" y="2267669"/>
            <a:ext cx="9361039" cy="405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None/>
            </a:pPr>
            <a:r>
              <a:rPr lang="cs-CZ" altLang="cs-CZ" b="1" dirty="0">
                <a:effectLst/>
              </a:rPr>
              <a:t>SPOLEČNÁ CESTA KE ZDRAVÍ:</a:t>
            </a:r>
          </a:p>
          <a:p>
            <a:pPr algn="just"/>
            <a:r>
              <a:rPr lang="cs-CZ" altLang="cs-CZ" b="0" dirty="0">
                <a:effectLst/>
              </a:rPr>
              <a:t>Společný zájem o zdraví</a:t>
            </a:r>
          </a:p>
          <a:p>
            <a:pPr algn="just"/>
            <a:r>
              <a:rPr lang="cs-CZ" altLang="cs-CZ" b="0" dirty="0">
                <a:effectLst/>
              </a:rPr>
              <a:t>Sdílená odpovědnost – posílení motivace a odpovědnosti občanů i institucí a organizaci</a:t>
            </a:r>
          </a:p>
          <a:p>
            <a:pPr algn="just"/>
            <a:r>
              <a:rPr lang="cs-CZ" altLang="cs-CZ" b="0" dirty="0">
                <a:effectLst/>
              </a:rPr>
              <a:t>Tvůrčí partnerství respektující jak svébytnost jedince, tak význam lidské sounáležitosti</a:t>
            </a:r>
            <a:r>
              <a:rPr lang="cs-CZ" altLang="cs-CZ" b="0" dirty="0">
                <a:effectLst/>
                <a:latin typeface="Arial Black" pitchFamily="34" charset="0"/>
              </a:rPr>
              <a:t>    </a:t>
            </a:r>
          </a:p>
          <a:p>
            <a:pPr>
              <a:buFontTx/>
              <a:buNone/>
            </a:pPr>
            <a:endParaRPr lang="cs-CZ" altLang="cs-CZ" b="0" dirty="0">
              <a:solidFill>
                <a:schemeClr val="accent2"/>
              </a:solidFill>
              <a:effectLst/>
              <a:latin typeface="Arial Black" pitchFamily="34" charset="0"/>
            </a:endParaRPr>
          </a:p>
          <a:p>
            <a:pPr>
              <a:buFontTx/>
              <a:buNone/>
            </a:pPr>
            <a:endParaRPr lang="cs-CZ" altLang="cs-CZ" b="0" dirty="0">
              <a:solidFill>
                <a:schemeClr val="accent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49737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8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66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98536" y="467469"/>
            <a:ext cx="9072563" cy="1259946"/>
          </a:xfrm>
        </p:spPr>
        <p:txBody>
          <a:bodyPr/>
          <a:lstStyle/>
          <a:p>
            <a:pPr>
              <a:buNone/>
            </a:pPr>
            <a:r>
              <a:rPr lang="cs-CZ" altLang="cs-CZ" b="1" dirty="0" smtClean="0">
                <a:solidFill>
                  <a:schemeClr val="tx1"/>
                </a:solidFill>
              </a:rPr>
              <a:t>Zdraví jako kontinuum</a:t>
            </a:r>
            <a:endParaRPr lang="en-GB" altLang="cs-CZ" b="1" dirty="0">
              <a:solidFill>
                <a:schemeClr val="tx1"/>
              </a:solidFill>
            </a:endParaRPr>
          </a:p>
        </p:txBody>
      </p:sp>
      <p:sp>
        <p:nvSpPr>
          <p:cNvPr id="801795" name="Line 3"/>
          <p:cNvSpPr>
            <a:spLocks noChangeShapeType="1"/>
          </p:cNvSpPr>
          <p:nvPr/>
        </p:nvSpPr>
        <p:spPr bwMode="auto">
          <a:xfrm>
            <a:off x="2677666" y="4546304"/>
            <a:ext cx="4734044" cy="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796" name="Line 4"/>
          <p:cNvSpPr>
            <a:spLocks noChangeShapeType="1"/>
          </p:cNvSpPr>
          <p:nvPr/>
        </p:nvSpPr>
        <p:spPr bwMode="auto">
          <a:xfrm>
            <a:off x="2665416" y="4411562"/>
            <a:ext cx="0" cy="3027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797" name="Line 5"/>
          <p:cNvSpPr>
            <a:spLocks noChangeShapeType="1"/>
          </p:cNvSpPr>
          <p:nvPr/>
        </p:nvSpPr>
        <p:spPr bwMode="auto">
          <a:xfrm>
            <a:off x="3452965" y="4425561"/>
            <a:ext cx="0" cy="29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798" name="Line 6"/>
          <p:cNvSpPr>
            <a:spLocks noChangeShapeType="1"/>
          </p:cNvSpPr>
          <p:nvPr/>
        </p:nvSpPr>
        <p:spPr bwMode="auto">
          <a:xfrm>
            <a:off x="5040313" y="4425561"/>
            <a:ext cx="0" cy="3027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799" name="Line 7"/>
          <p:cNvSpPr>
            <a:spLocks noChangeShapeType="1"/>
          </p:cNvSpPr>
          <p:nvPr/>
        </p:nvSpPr>
        <p:spPr bwMode="auto">
          <a:xfrm>
            <a:off x="7422211" y="4425561"/>
            <a:ext cx="0" cy="3027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800" name="Line 8"/>
          <p:cNvSpPr>
            <a:spLocks noChangeShapeType="1"/>
          </p:cNvSpPr>
          <p:nvPr/>
        </p:nvSpPr>
        <p:spPr bwMode="auto">
          <a:xfrm>
            <a:off x="6627661" y="4425561"/>
            <a:ext cx="0" cy="3027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801" name="Line 9"/>
          <p:cNvSpPr>
            <a:spLocks noChangeShapeType="1"/>
          </p:cNvSpPr>
          <p:nvPr/>
        </p:nvSpPr>
        <p:spPr bwMode="auto">
          <a:xfrm>
            <a:off x="5834862" y="4425561"/>
            <a:ext cx="0" cy="3027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802" name="Line 10"/>
          <p:cNvSpPr>
            <a:spLocks noChangeShapeType="1"/>
          </p:cNvSpPr>
          <p:nvPr/>
        </p:nvSpPr>
        <p:spPr bwMode="auto">
          <a:xfrm>
            <a:off x="4245763" y="4425561"/>
            <a:ext cx="0" cy="3027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803" name="Text Box 11"/>
          <p:cNvSpPr txBox="1">
            <a:spLocks noChangeArrowheads="1"/>
          </p:cNvSpPr>
          <p:nvPr/>
        </p:nvSpPr>
        <p:spPr bwMode="auto">
          <a:xfrm>
            <a:off x="336021" y="3968830"/>
            <a:ext cx="1407087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endParaRPr lang="cs-CZ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1804" name="Text Box 12"/>
          <p:cNvSpPr txBox="1">
            <a:spLocks noChangeArrowheads="1"/>
          </p:cNvSpPr>
          <p:nvPr/>
        </p:nvSpPr>
        <p:spPr bwMode="auto">
          <a:xfrm>
            <a:off x="451528" y="4031827"/>
            <a:ext cx="2121132" cy="1055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 algn="ctr"/>
            <a:r>
              <a:rPr lang="cs-CZ" altLang="cs-CZ" sz="3100">
                <a:latin typeface="Arial" charset="0"/>
              </a:rPr>
              <a:t>ZDRAVÍ</a:t>
            </a:r>
          </a:p>
          <a:p>
            <a:pPr algn="ctr"/>
            <a:r>
              <a:rPr lang="cs-CZ" altLang="cs-CZ" sz="3100">
                <a:latin typeface="Arial" charset="0"/>
              </a:rPr>
              <a:t>(optimum)</a:t>
            </a:r>
            <a:endParaRPr lang="en-GB" altLang="cs-CZ" sz="3100">
              <a:latin typeface="Arial" charset="0"/>
            </a:endParaRPr>
          </a:p>
        </p:txBody>
      </p:sp>
      <p:sp>
        <p:nvSpPr>
          <p:cNvPr id="801805" name="Text Box 13"/>
          <p:cNvSpPr txBox="1">
            <a:spLocks noChangeArrowheads="1"/>
          </p:cNvSpPr>
          <p:nvPr/>
        </p:nvSpPr>
        <p:spPr bwMode="auto">
          <a:xfrm>
            <a:off x="7696978" y="4283816"/>
            <a:ext cx="1732607" cy="578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3100">
                <a:latin typeface="Arial" charset="0"/>
              </a:rPr>
              <a:t>SMRT</a:t>
            </a:r>
            <a:endParaRPr lang="en-GB" altLang="cs-CZ" sz="3100">
              <a:latin typeface="Arial" charset="0"/>
            </a:endParaRPr>
          </a:p>
        </p:txBody>
      </p:sp>
      <p:sp>
        <p:nvSpPr>
          <p:cNvPr id="801806" name="Text Box 14"/>
          <p:cNvSpPr txBox="1">
            <a:spLocks noChangeArrowheads="1"/>
          </p:cNvSpPr>
          <p:nvPr/>
        </p:nvSpPr>
        <p:spPr bwMode="auto">
          <a:xfrm>
            <a:off x="3297205" y="2708884"/>
            <a:ext cx="3181697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endParaRPr lang="cs-CZ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1807" name="Line 15"/>
          <p:cNvSpPr>
            <a:spLocks noChangeShapeType="1"/>
          </p:cNvSpPr>
          <p:nvPr/>
        </p:nvSpPr>
        <p:spPr bwMode="auto">
          <a:xfrm>
            <a:off x="5040313" y="3307358"/>
            <a:ext cx="0" cy="2635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 flipV="1">
            <a:off x="5050814" y="3758838"/>
            <a:ext cx="22156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5418336" y="3149865"/>
            <a:ext cx="4067252" cy="578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3100">
                <a:latin typeface="Arial" charset="0"/>
              </a:rPr>
              <a:t>NEGATIVNÍ ZDRAVÍ</a:t>
            </a:r>
            <a:endParaRPr lang="en-GB" altLang="cs-CZ" sz="3100">
              <a:latin typeface="Arial" charset="0"/>
            </a:endParaRP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 flipH="1">
            <a:off x="2992686" y="3758838"/>
            <a:ext cx="204762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892555" y="3160365"/>
            <a:ext cx="4242263" cy="578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3100">
                <a:latin typeface="Arial" charset="0"/>
              </a:rPr>
              <a:t>POZITIVNÍ ZDRAVÍ</a:t>
            </a:r>
            <a:endParaRPr lang="en-GB" altLang="cs-CZ" sz="31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670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2 </a:t>
            </a:r>
            <a:r>
              <a:rPr lang="cs-CZ" b="1" dirty="0"/>
              <a:t>seminář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endParaRPr lang="cs-CZ" dirty="0" smtClean="0"/>
          </a:p>
          <a:p>
            <a:pPr marL="108000" indent="0">
              <a:buNone/>
            </a:pPr>
            <a:endParaRPr lang="cs-CZ" dirty="0" smtClean="0"/>
          </a:p>
          <a:p>
            <a:pPr marL="108000" indent="0" algn="ctr">
              <a:buNone/>
            </a:pPr>
            <a:r>
              <a:rPr lang="cs-CZ" b="1" dirty="0" smtClean="0"/>
              <a:t>PÉČE O ZDRAVÍ V PROMĚNÁCH ČASU</a:t>
            </a:r>
          </a:p>
          <a:p>
            <a:pPr marL="108000" indent="0" algn="ctr">
              <a:buNone/>
            </a:pPr>
            <a:r>
              <a:rPr lang="cs-CZ" b="1" dirty="0" smtClean="0"/>
              <a:t>PÉČE O ZDRAVOTNICTVÍ JAKO SYSTÉM (SOUSTAVA)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3644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833" y="1000957"/>
            <a:ext cx="8856983" cy="5718754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 Medic</a:t>
            </a:r>
            <a:r>
              <a:rPr lang="cs-CZ" altLang="cs-CZ" dirty="0" smtClean="0">
                <a:latin typeface="Times New Roman" charset="0"/>
              </a:rPr>
              <a:t>í</a:t>
            </a:r>
            <a:r>
              <a:rPr lang="cs-CZ" altLang="cs-CZ" dirty="0" smtClean="0"/>
              <a:t>na 19. a 20. stolet</a:t>
            </a:r>
            <a:r>
              <a:rPr lang="cs-CZ" altLang="cs-CZ" dirty="0" smtClean="0">
                <a:latin typeface="Times New Roman" charset="0"/>
              </a:rPr>
              <a:t>í</a:t>
            </a:r>
            <a:r>
              <a:rPr lang="cs-CZ" altLang="cs-CZ" dirty="0" smtClean="0"/>
              <a:t> vytvořila postupně řadu modelů nemoci, kter</a:t>
            </a:r>
            <a:r>
              <a:rPr lang="cs-CZ" altLang="cs-CZ" dirty="0" smtClean="0">
                <a:latin typeface="Times New Roman" charset="0"/>
              </a:rPr>
              <a:t>é</a:t>
            </a:r>
            <a:r>
              <a:rPr lang="cs-CZ" altLang="cs-CZ" dirty="0" smtClean="0"/>
              <a:t> byly odrazem současn</a:t>
            </a:r>
            <a:r>
              <a:rPr lang="cs-CZ" altLang="cs-CZ" dirty="0" smtClean="0">
                <a:latin typeface="Times New Roman" charset="0"/>
              </a:rPr>
              <a:t>é</a:t>
            </a:r>
            <a:r>
              <a:rPr lang="cs-CZ" altLang="cs-CZ" dirty="0" smtClean="0"/>
              <a:t>ho stavu a </a:t>
            </a:r>
            <a:r>
              <a:rPr lang="cs-CZ" altLang="cs-CZ" dirty="0" smtClean="0">
                <a:latin typeface="Times New Roman" charset="0"/>
              </a:rPr>
              <a:t>ú</a:t>
            </a:r>
            <a:r>
              <a:rPr lang="cs-CZ" altLang="cs-CZ" dirty="0" smtClean="0"/>
              <a:t>rovně vědeck</a:t>
            </a:r>
            <a:r>
              <a:rPr lang="cs-CZ" altLang="cs-CZ" dirty="0" smtClean="0">
                <a:latin typeface="Times New Roman" charset="0"/>
              </a:rPr>
              <a:t>é</a:t>
            </a:r>
            <a:r>
              <a:rPr lang="cs-CZ" altLang="cs-CZ" dirty="0" smtClean="0"/>
              <a:t>ho pozn</a:t>
            </a:r>
            <a:r>
              <a:rPr lang="cs-CZ" altLang="cs-CZ" dirty="0" smtClean="0">
                <a:latin typeface="Times New Roman" charset="0"/>
              </a:rPr>
              <a:t>á</a:t>
            </a:r>
            <a:r>
              <a:rPr lang="cs-CZ" altLang="cs-CZ" dirty="0" smtClean="0"/>
              <a:t>n</a:t>
            </a:r>
            <a:r>
              <a:rPr lang="cs-CZ" altLang="cs-CZ" dirty="0" smtClean="0">
                <a:latin typeface="Times New Roman" charset="0"/>
              </a:rPr>
              <a:t>í</a:t>
            </a:r>
            <a:r>
              <a:rPr lang="cs-CZ" altLang="cs-CZ" dirty="0" smtClean="0"/>
              <a:t> objektivn</a:t>
            </a:r>
            <a:r>
              <a:rPr lang="cs-CZ" altLang="cs-CZ" dirty="0" smtClean="0">
                <a:latin typeface="Times New Roman" charset="0"/>
              </a:rPr>
              <a:t>í</a:t>
            </a:r>
            <a:r>
              <a:rPr lang="cs-CZ" altLang="cs-CZ" dirty="0" smtClean="0"/>
              <a:t>ho světa v dan</a:t>
            </a:r>
            <a:r>
              <a:rPr lang="cs-CZ" altLang="cs-CZ" dirty="0" smtClean="0">
                <a:latin typeface="Times New Roman" charset="0"/>
              </a:rPr>
              <a:t>é</a:t>
            </a:r>
            <a:r>
              <a:rPr lang="cs-CZ" altLang="cs-CZ" dirty="0" smtClean="0"/>
              <a:t>m čase.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altLang="cs-CZ" dirty="0" smtClean="0"/>
          </a:p>
          <a:p>
            <a:pPr algn="just" eaLnBrk="1" hangingPunct="1"/>
            <a:r>
              <a:rPr lang="cs-CZ" altLang="cs-CZ" dirty="0" smtClean="0"/>
              <a:t>N</a:t>
            </a:r>
            <a:r>
              <a:rPr lang="cs-CZ" altLang="cs-CZ" dirty="0" smtClean="0">
                <a:latin typeface="Times New Roman" charset="0"/>
              </a:rPr>
              <a:t>á</a:t>
            </a:r>
            <a:r>
              <a:rPr lang="cs-CZ" altLang="cs-CZ" dirty="0" smtClean="0"/>
              <a:t>zor, že </a:t>
            </a:r>
            <a:r>
              <a:rPr lang="cs-CZ" altLang="cs-CZ" dirty="0" smtClean="0">
                <a:latin typeface="Times New Roman" charset="0"/>
              </a:rPr>
              <a:t>„</a:t>
            </a:r>
            <a:r>
              <a:rPr lang="cs-CZ" altLang="cs-CZ" dirty="0" smtClean="0"/>
              <a:t>opravdov</a:t>
            </a:r>
            <a:r>
              <a:rPr lang="cs-CZ" altLang="cs-CZ" dirty="0" smtClean="0">
                <a:latin typeface="Times New Roman" charset="0"/>
              </a:rPr>
              <a:t>á”</a:t>
            </a:r>
            <a:r>
              <a:rPr lang="cs-CZ" altLang="cs-CZ" dirty="0" smtClean="0"/>
              <a:t> nemoc mus</a:t>
            </a:r>
            <a:r>
              <a:rPr lang="cs-CZ" altLang="cs-CZ" dirty="0" smtClean="0">
                <a:latin typeface="Times New Roman" charset="0"/>
              </a:rPr>
              <a:t>í</a:t>
            </a:r>
            <a:r>
              <a:rPr lang="cs-CZ" altLang="cs-CZ" dirty="0" smtClean="0"/>
              <a:t> m</a:t>
            </a:r>
            <a:r>
              <a:rPr lang="cs-CZ" altLang="cs-CZ" dirty="0" smtClean="0">
                <a:latin typeface="Times New Roman" charset="0"/>
              </a:rPr>
              <a:t>í</a:t>
            </a:r>
            <a:r>
              <a:rPr lang="cs-CZ" altLang="cs-CZ" dirty="0" smtClean="0"/>
              <a:t>t sv</a:t>
            </a:r>
            <a:r>
              <a:rPr lang="cs-CZ" altLang="cs-CZ" dirty="0" smtClean="0">
                <a:latin typeface="Times New Roman" charset="0"/>
              </a:rPr>
              <a:t>é</a:t>
            </a:r>
            <a:r>
              <a:rPr lang="cs-CZ" altLang="cs-CZ" dirty="0" smtClean="0"/>
              <a:t> fyziologick</a:t>
            </a:r>
            <a:r>
              <a:rPr lang="cs-CZ" altLang="cs-CZ" dirty="0" smtClean="0">
                <a:latin typeface="Times New Roman" charset="0"/>
              </a:rPr>
              <a:t>é</a:t>
            </a:r>
            <a:r>
              <a:rPr lang="cs-CZ" altLang="cs-CZ" dirty="0" smtClean="0"/>
              <a:t> nebo somatick</a:t>
            </a:r>
            <a:r>
              <a:rPr lang="cs-CZ" altLang="cs-CZ" dirty="0" smtClean="0">
                <a:latin typeface="Times New Roman" charset="0"/>
              </a:rPr>
              <a:t>é</a:t>
            </a:r>
            <a:r>
              <a:rPr lang="cs-CZ" altLang="cs-CZ" dirty="0" smtClean="0"/>
              <a:t> korel</a:t>
            </a:r>
            <a:r>
              <a:rPr lang="cs-CZ" altLang="cs-CZ" dirty="0" smtClean="0">
                <a:latin typeface="Times New Roman" charset="0"/>
              </a:rPr>
              <a:t>á</a:t>
            </a:r>
            <a:r>
              <a:rPr lang="cs-CZ" altLang="cs-CZ" dirty="0" smtClean="0"/>
              <a:t>ty, přetrv</a:t>
            </a:r>
            <a:r>
              <a:rPr lang="cs-CZ" altLang="cs-CZ" dirty="0" smtClean="0">
                <a:latin typeface="Times New Roman" charset="0"/>
              </a:rPr>
              <a:t>á</a:t>
            </a:r>
            <a:r>
              <a:rPr lang="cs-CZ" altLang="cs-CZ" dirty="0" smtClean="0"/>
              <a:t>v</a:t>
            </a:r>
            <a:r>
              <a:rPr lang="cs-CZ" altLang="cs-CZ" dirty="0" smtClean="0">
                <a:latin typeface="Times New Roman" charset="0"/>
              </a:rPr>
              <a:t>á</a:t>
            </a:r>
            <a:r>
              <a:rPr lang="cs-CZ" altLang="cs-CZ" dirty="0" smtClean="0"/>
              <a:t> v povědom</a:t>
            </a:r>
            <a:r>
              <a:rPr lang="cs-CZ" altLang="cs-CZ" dirty="0" smtClean="0">
                <a:latin typeface="Times New Roman" charset="0"/>
              </a:rPr>
              <a:t>í</a:t>
            </a:r>
            <a:r>
              <a:rPr lang="cs-CZ" altLang="cs-CZ" dirty="0" smtClean="0"/>
              <a:t> některých laiků ale i l</a:t>
            </a:r>
            <a:r>
              <a:rPr lang="cs-CZ" altLang="cs-CZ" dirty="0" smtClean="0">
                <a:latin typeface="Times New Roman" charset="0"/>
              </a:rPr>
              <a:t>é</a:t>
            </a:r>
            <a:r>
              <a:rPr lang="cs-CZ" altLang="cs-CZ" dirty="0" smtClean="0"/>
              <a:t>kařů dodnes.</a:t>
            </a:r>
          </a:p>
        </p:txBody>
      </p:sp>
    </p:spTree>
    <p:extLst>
      <p:ext uri="{BB962C8B-B14F-4D97-AF65-F5344CB8AC3E}">
        <p14:creationId xmlns:p14="http://schemas.microsoft.com/office/powerpoint/2010/main" val="314158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cs-CZ" altLang="cs-CZ" b="1" dirty="0" smtClean="0"/>
              <a:t>Zdraví a společnost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809" y="1954666"/>
            <a:ext cx="9358054" cy="476504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100" b="1" dirty="0"/>
              <a:t>úroveň zdraví je dána: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prosperitou společnosti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ekonomickou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politickou		</a:t>
            </a:r>
            <a:r>
              <a:rPr lang="cs-CZ" altLang="cs-CZ" sz="3100" dirty="0" smtClean="0"/>
              <a:t>  vyspělostí</a:t>
            </a:r>
            <a:endParaRPr lang="cs-CZ" altLang="cs-CZ" sz="3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humanitní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100" b="1" dirty="0"/>
              <a:t>determinována 3 faktory: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individuálními vlastnostmi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společenskými činiteli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životním prostředím</a:t>
            </a:r>
          </a:p>
        </p:txBody>
      </p:sp>
      <p:sp>
        <p:nvSpPr>
          <p:cNvPr id="80900" name="AutoShape 4"/>
          <p:cNvSpPr>
            <a:spLocks/>
          </p:cNvSpPr>
          <p:nvPr/>
        </p:nvSpPr>
        <p:spPr bwMode="auto">
          <a:xfrm>
            <a:off x="4088254" y="3303858"/>
            <a:ext cx="168010" cy="1007957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80901" name="Picture 6" descr="ANd9GcSItrrmcTnI8FN-VW8zr1uzjARctN1rTcwPeSSxTin42FbUneGjk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402" y="4866542"/>
            <a:ext cx="3414462" cy="239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2" name="Picture 8" descr="ANd9GcRhZQJW-BAymcvVx3u_CDVoqHfzDZdobv90Sb50PPWc4aiaT8p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921" y="2112160"/>
            <a:ext cx="2887679" cy="1921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793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5" descr="ANd9GcSpcgT19hfFZYQ4G4qljB7eq_KJOMB9e0Q-VE3FG61GQNidElH3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691" y="2271403"/>
            <a:ext cx="2835176" cy="196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331" y="286988"/>
            <a:ext cx="8568531" cy="1111203"/>
          </a:xfrm>
        </p:spPr>
        <p:txBody>
          <a:bodyPr/>
          <a:lstStyle/>
          <a:p>
            <a:pPr algn="ctr" eaLnBrk="1" hangingPunct="1">
              <a:buNone/>
            </a:pPr>
            <a:r>
              <a:rPr lang="cs-CZ" altLang="cs-CZ" b="1" dirty="0" smtClean="0"/>
              <a:t>Zdravotní stav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817" y="1636181"/>
            <a:ext cx="9301796" cy="5083531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100" dirty="0"/>
              <a:t>vyjadřuje stav zdraví individua v daném čase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100" b="1" dirty="0"/>
              <a:t>ovlivňující faktory: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100" dirty="0"/>
              <a:t>- genetická výbava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100" dirty="0"/>
              <a:t>- rasa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100" dirty="0"/>
              <a:t>- pohlaví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100" dirty="0"/>
              <a:t>- věk a vývoj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100" dirty="0"/>
              <a:t>- duševně-tělesné vztahy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100" dirty="0"/>
              <a:t>- životní styl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100" dirty="0"/>
              <a:t>- prostředí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100" dirty="0"/>
              <a:t>- životní úroveň </a:t>
            </a:r>
            <a:r>
              <a:rPr lang="cs-CZ" altLang="cs-CZ" sz="3100" dirty="0" smtClean="0"/>
              <a:t>, …</a:t>
            </a:r>
            <a:endParaRPr lang="cs-CZ" altLang="cs-CZ" sz="3100" dirty="0"/>
          </a:p>
        </p:txBody>
      </p:sp>
      <p:pic>
        <p:nvPicPr>
          <p:cNvPr id="81925" name="Picture 7" descr="ANd9GcT1ML1iBenIUF9kMAVch2T8Xml-qw3LPj3wi8GM_Rz5gPu8YRT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876" y="4336314"/>
            <a:ext cx="2058128" cy="2698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012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cs-CZ" altLang="cs-CZ" b="1" dirty="0" smtClean="0"/>
              <a:t>Zdravotní stav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determinanty: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100"/>
              <a:t>- způsob života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100"/>
              <a:t>- životního a pracovního prostředí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100"/>
              <a:t>- zdravotní péče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100"/>
              <a:t>- genetický základ</a:t>
            </a:r>
          </a:p>
        </p:txBody>
      </p:sp>
      <p:pic>
        <p:nvPicPr>
          <p:cNvPr id="82948" name="Picture 5" descr="ANd9GcS_q1eLe7hXOCOJalgWH-UsOWY3_DgAENc-FbyHa9io4GlpvWMA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054" y="4415061"/>
            <a:ext cx="5001810" cy="239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05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cs-CZ" altLang="cs-CZ" b="1" dirty="0" smtClean="0"/>
              <a:t>Zdravý způsob života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jsou činnosti zaměřené na porozumění: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/>
              <a:t>- </a:t>
            </a:r>
            <a:r>
              <a:rPr lang="cs-CZ" altLang="cs-CZ" sz="3100" dirty="0"/>
              <a:t>zdravotního stavu,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udržení optimální zdraví,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prevence nemocí a úrazů,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100" dirty="0"/>
              <a:t>- dosažení maximálního fyzického a psychického </a:t>
            </a:r>
            <a:r>
              <a:rPr lang="cs-CZ" altLang="cs-CZ" sz="3100" dirty="0" smtClean="0"/>
              <a:t>potencionálu.</a:t>
            </a:r>
            <a:endParaRPr lang="cs-CZ" altLang="cs-CZ" sz="31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dirty="0" smtClean="0"/>
              <a:t>chrání před chorobami a poskytuje možnost jejich včasného odhalení</a:t>
            </a:r>
          </a:p>
        </p:txBody>
      </p:sp>
    </p:spTree>
    <p:extLst>
      <p:ext uri="{BB962C8B-B14F-4D97-AF65-F5344CB8AC3E}">
        <p14:creationId xmlns:p14="http://schemas.microsoft.com/office/powerpoint/2010/main" val="91580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NEMOC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Je komplikovaný bio-psycho-sociální jev</a:t>
            </a:r>
          </a:p>
          <a:p>
            <a:pPr lvl="0"/>
            <a:r>
              <a:rPr lang="cs-CZ"/>
              <a:t>Lze ji pojímat z různých aspektů</a:t>
            </a:r>
          </a:p>
          <a:p>
            <a:pPr lvl="0"/>
            <a:r>
              <a:rPr lang="cs-CZ"/>
              <a:t>Pro většinu lidí je spojována s vnímání řadou nesnází, což vede k vyhledání pomoci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999" y="301319"/>
            <a:ext cx="9071640" cy="2398397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effectLst/>
              </a:rPr>
              <a:t>Nemoc</a:t>
            </a:r>
            <a:r>
              <a:rPr lang="cs-CZ" dirty="0" smtClean="0">
                <a:effectLst/>
              </a:rPr>
              <a:t> 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neboli </a:t>
            </a:r>
            <a:r>
              <a:rPr lang="cs-CZ" b="1" dirty="0" smtClean="0">
                <a:effectLst/>
              </a:rPr>
              <a:t>choroba</a:t>
            </a:r>
            <a:r>
              <a:rPr lang="cs-CZ" dirty="0" smtClean="0">
                <a:effectLst/>
              </a:rPr>
              <a:t> 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či </a:t>
            </a:r>
            <a:r>
              <a:rPr lang="cs-CZ" b="1" dirty="0" smtClean="0">
                <a:effectLst/>
              </a:rPr>
              <a:t>onemocnění</a:t>
            </a:r>
            <a:r>
              <a:rPr lang="cs-CZ" dirty="0" smtClean="0">
                <a:effectLst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999" y="3275780"/>
            <a:ext cx="9071640" cy="3482499"/>
          </a:xfrm>
        </p:spPr>
        <p:txBody>
          <a:bodyPr/>
          <a:lstStyle/>
          <a:p>
            <a:r>
              <a:rPr lang="cs-CZ" dirty="0" smtClean="0">
                <a:effectLst/>
              </a:rPr>
              <a:t>je patologický stav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těla nebo mysli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effectLst/>
              </a:rPr>
              <a:t>je projevem změny funkcí buněk a v důsledku i morfologickým poškozením těchto buněk, tkání a orgánů</a:t>
            </a:r>
          </a:p>
        </p:txBody>
      </p:sp>
    </p:spTree>
    <p:extLst>
      <p:ext uri="{BB962C8B-B14F-4D97-AF65-F5344CB8AC3E}">
        <p14:creationId xmlns:p14="http://schemas.microsoft.com/office/powerpoint/2010/main" val="425941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5817" y="286988"/>
            <a:ext cx="9286046" cy="1191699"/>
          </a:xfrm>
        </p:spPr>
        <p:txBody>
          <a:bodyPr/>
          <a:lstStyle/>
          <a:p>
            <a:pPr algn="ctr" eaLnBrk="1" hangingPunct="1">
              <a:buNone/>
            </a:pPr>
            <a:r>
              <a:rPr lang="cs-CZ" altLang="cs-CZ" b="1" dirty="0" smtClean="0"/>
              <a:t>Nemoc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809" y="1557433"/>
            <a:ext cx="9145015" cy="55560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3100" dirty="0"/>
              <a:t>Nemoc lze chápat jako kontradikci vůči zdraví = alternativní model. Nebo jen kontrárnost vůči zdraví; mezi oběma póly (ideální zdraví a těžký klinický průběh nemoci) je pak přechodné pásmo</a:t>
            </a:r>
            <a:r>
              <a:rPr lang="cs-CZ" altLang="cs-CZ" sz="3100" dirty="0" smtClean="0"/>
              <a:t>.</a:t>
            </a:r>
          </a:p>
          <a:p>
            <a:pPr marL="108000" indent="0" algn="just" eaLnBrk="1" hangingPunct="1">
              <a:lnSpc>
                <a:spcPct val="80000"/>
              </a:lnSpc>
              <a:buNone/>
            </a:pPr>
            <a:endParaRPr lang="cs-CZ" altLang="cs-CZ" sz="3100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3100" dirty="0"/>
              <a:t>Ukázka definice nemoci (</a:t>
            </a:r>
            <a:r>
              <a:rPr lang="cs-CZ" altLang="cs-CZ" sz="3100" dirty="0" err="1"/>
              <a:t>Buchborn</a:t>
            </a:r>
            <a:r>
              <a:rPr lang="cs-CZ" altLang="cs-CZ" sz="3100" dirty="0"/>
              <a:t>):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100" dirty="0"/>
              <a:t>Nemoc je "necítění se dobře" v důsledku subjektivní případně objektivní tělesně duševní újmy, s nebo bez subjektivní, medicínské nebo sociální potřebnosti pomoci, v důsledku poruch v harmonické součinnosti jednotlivých funkčních součástí a subsystémů organizmu</a:t>
            </a:r>
          </a:p>
        </p:txBody>
      </p:sp>
    </p:spTree>
    <p:extLst>
      <p:ext uri="{BB962C8B-B14F-4D97-AF65-F5344CB8AC3E}">
        <p14:creationId xmlns:p14="http://schemas.microsoft.com/office/powerpoint/2010/main" val="389518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817" y="762967"/>
            <a:ext cx="8928991" cy="635047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600" i="1" dirty="0"/>
              <a:t>Subjektivně </a:t>
            </a:r>
            <a:r>
              <a:rPr lang="cs-CZ" altLang="cs-CZ" sz="2600" dirty="0"/>
              <a:t>se nemoc ("</a:t>
            </a:r>
            <a:r>
              <a:rPr lang="cs-CZ" altLang="cs-CZ" sz="2600" dirty="0" err="1"/>
              <a:t>illness</a:t>
            </a:r>
            <a:r>
              <a:rPr lang="cs-CZ" altLang="cs-CZ" sz="2600" dirty="0"/>
              <a:t>") pociťuje jako "být nemocný", tj. jako individuální zážitek poruchy "cítění se", jako "necítění se dobře", jako pocit churavosti, utrpení, ohrožení, strachu, starosti a bolesti, vratkosti a nevýkonnosti, selhání a "jinakosti". Všechno dohromady ústí do sociální a medicínské potřebnosti</a:t>
            </a:r>
            <a:r>
              <a:rPr lang="cs-CZ" altLang="cs-CZ" sz="26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6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600" i="1" dirty="0"/>
              <a:t>Objektivně </a:t>
            </a:r>
            <a:r>
              <a:rPr lang="cs-CZ" altLang="cs-CZ" sz="2600" dirty="0"/>
              <a:t>rozpoznává lékař nemoc ("</a:t>
            </a:r>
            <a:r>
              <a:rPr lang="cs-CZ" altLang="cs-CZ" sz="2600" dirty="0" err="1"/>
              <a:t>disease</a:t>
            </a:r>
            <a:r>
              <a:rPr lang="cs-CZ" altLang="cs-CZ" sz="2600" dirty="0"/>
              <a:t>") podle příznaků porušené struktury a funkce, nezávisle na tom, jsou-li subjektivně vnímány i pacientem. Představy a koncepty lékaře i nemocného jsou v úzké spojitosti s dobovými sociálními a ekonomickými podmínkami a světonázorovými proměnami. </a:t>
            </a:r>
            <a:endParaRPr lang="cs-CZ" altLang="cs-CZ" sz="2600" dirty="0" smtClean="0"/>
          </a:p>
          <a:p>
            <a:pPr algn="just" eaLnBrk="1" hangingPunct="1">
              <a:lnSpc>
                <a:spcPct val="90000"/>
              </a:lnSpc>
            </a:pPr>
            <a:endParaRPr lang="cs-CZ" altLang="cs-CZ" sz="26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600" b="1" dirty="0"/>
              <a:t>Pojem nemoci i zdraví je tak zároveň přírodním i kulturním fenoménem</a:t>
            </a:r>
          </a:p>
        </p:txBody>
      </p:sp>
    </p:spTree>
    <p:extLst>
      <p:ext uri="{BB962C8B-B14F-4D97-AF65-F5344CB8AC3E}">
        <p14:creationId xmlns:p14="http://schemas.microsoft.com/office/powerpoint/2010/main" val="339558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Definice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999" y="1769039"/>
            <a:ext cx="9071640" cy="5179149"/>
          </a:xfrm>
        </p:spPr>
        <p:txBody>
          <a:bodyPr/>
          <a:lstStyle/>
          <a:p>
            <a:pPr algn="just"/>
            <a:r>
              <a:rPr lang="cs-CZ" dirty="0" smtClean="0">
                <a:effectLst/>
              </a:rPr>
              <a:t>Podle </a:t>
            </a:r>
            <a:r>
              <a:rPr lang="cs-CZ" i="1" dirty="0" smtClean="0">
                <a:effectLst/>
              </a:rPr>
              <a:t>normativní definice zdraví a nemoci</a:t>
            </a:r>
            <a:r>
              <a:rPr lang="cs-CZ" dirty="0" smtClean="0">
                <a:effectLst/>
              </a:rPr>
              <a:t> je nemocí pouze takový stav, který nemocnému jedinci způsobuje subjektivní potíže, tato definice ale z lékařského hlediska nepokrývá všechny nemoci</a:t>
            </a:r>
          </a:p>
          <a:p>
            <a:pPr algn="just"/>
            <a:r>
              <a:rPr lang="cs-CZ" i="1" dirty="0" smtClean="0">
                <a:effectLst/>
              </a:rPr>
              <a:t>Funkcionalistická definice zdraví a nemoci</a:t>
            </a:r>
            <a:r>
              <a:rPr lang="cs-CZ" dirty="0" smtClean="0">
                <a:effectLst/>
              </a:rPr>
              <a:t> definuje některé funkce organismu jako správné a jiné už jako patologické, bez ohledu na to, jestli ty patologické způsobují nějaké subjektivní potíže.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2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3 </a:t>
            </a:r>
            <a:r>
              <a:rPr lang="cs-CZ" b="1" dirty="0"/>
              <a:t>seminář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endParaRPr lang="cs-CZ" dirty="0" smtClean="0"/>
          </a:p>
          <a:p>
            <a:pPr marL="108000" indent="0">
              <a:buNone/>
            </a:pPr>
            <a:endParaRPr lang="cs-CZ" dirty="0"/>
          </a:p>
          <a:p>
            <a:pPr marL="108000" indent="0" algn="ctr">
              <a:buNone/>
            </a:pPr>
            <a:r>
              <a:rPr lang="cs-CZ" b="1" dirty="0" smtClean="0"/>
              <a:t>OBYVATELSTVO A JEHO CHARAKTERISTIKY</a:t>
            </a:r>
          </a:p>
          <a:p>
            <a:pPr marL="108000" indent="0" algn="ctr">
              <a:buNone/>
            </a:pPr>
            <a:r>
              <a:rPr lang="cs-CZ" b="1" dirty="0" smtClean="0"/>
              <a:t>ZDRAVOTNICKÁ STATISTIKA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6317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031" y="0"/>
            <a:ext cx="9072563" cy="1259946"/>
          </a:xfrm>
        </p:spPr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1"/>
                </a:solidFill>
              </a:rPr>
              <a:t>NEMOC</a:t>
            </a:r>
            <a:endParaRPr lang="en-GB" altLang="cs-CZ" b="1" dirty="0">
              <a:solidFill>
                <a:schemeClr val="tx1"/>
              </a:solidFill>
            </a:endParaRP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292" y="5794001"/>
            <a:ext cx="9072563" cy="1230197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cs-CZ" altLang="cs-CZ" sz="3100" b="1" dirty="0">
                <a:solidFill>
                  <a:schemeClr val="tx1"/>
                </a:solidFill>
              </a:rPr>
              <a:t>Nemoc jako objektivní porucha zdraví (A), subjektivně vnímaná (B) i jako předmět činnosti zdravotnictví (C)</a:t>
            </a:r>
          </a:p>
        </p:txBody>
      </p:sp>
      <p:sp>
        <p:nvSpPr>
          <p:cNvPr id="815108" name="Rectangle 4"/>
          <p:cNvSpPr>
            <a:spLocks noChangeArrowheads="1"/>
          </p:cNvSpPr>
          <p:nvPr/>
        </p:nvSpPr>
        <p:spPr bwMode="auto">
          <a:xfrm>
            <a:off x="0" y="-189388"/>
            <a:ext cx="203621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>
            <a:spAutoFit/>
          </a:bodyPr>
          <a:lstStyle/>
          <a:p>
            <a:endParaRPr lang="cs-CZ"/>
          </a:p>
        </p:txBody>
      </p:sp>
      <p:sp>
        <p:nvSpPr>
          <p:cNvPr id="815109" name="AutoShape 5"/>
          <p:cNvSpPr>
            <a:spLocks noChangeAspect="1" noChangeArrowheads="1" noTextEdit="1"/>
          </p:cNvSpPr>
          <p:nvPr/>
        </p:nvSpPr>
        <p:spPr bwMode="auto">
          <a:xfrm>
            <a:off x="2702168" y="1128703"/>
            <a:ext cx="4819799" cy="4455308"/>
          </a:xfrm>
          <a:prstGeom prst="rect">
            <a:avLst/>
          </a:prstGeom>
          <a:solidFill>
            <a:srgbClr val="00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15110" name="Rectangle 6"/>
          <p:cNvSpPr>
            <a:spLocks noChangeArrowheads="1"/>
          </p:cNvSpPr>
          <p:nvPr/>
        </p:nvSpPr>
        <p:spPr bwMode="auto">
          <a:xfrm>
            <a:off x="2721420" y="1147951"/>
            <a:ext cx="4781296" cy="441681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15111" name="Oval 7"/>
          <p:cNvSpPr>
            <a:spLocks noChangeArrowheads="1"/>
          </p:cNvSpPr>
          <p:nvPr/>
        </p:nvSpPr>
        <p:spPr bwMode="auto">
          <a:xfrm>
            <a:off x="2961184" y="2819130"/>
            <a:ext cx="2630414" cy="2507642"/>
          </a:xfrm>
          <a:prstGeom prst="ellips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15112" name="Oval 8"/>
          <p:cNvSpPr>
            <a:spLocks noChangeArrowheads="1"/>
          </p:cNvSpPr>
          <p:nvPr/>
        </p:nvSpPr>
        <p:spPr bwMode="auto">
          <a:xfrm>
            <a:off x="4632538" y="2819130"/>
            <a:ext cx="2630413" cy="2507642"/>
          </a:xfrm>
          <a:prstGeom prst="ellips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15113" name="Oval 9"/>
          <p:cNvSpPr>
            <a:spLocks noChangeArrowheads="1"/>
          </p:cNvSpPr>
          <p:nvPr/>
        </p:nvSpPr>
        <p:spPr bwMode="auto">
          <a:xfrm>
            <a:off x="3797736" y="1506686"/>
            <a:ext cx="2628663" cy="2505892"/>
          </a:xfrm>
          <a:prstGeom prst="ellips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15114" name="Rectangle 10"/>
          <p:cNvSpPr>
            <a:spLocks noChangeArrowheads="1"/>
          </p:cNvSpPr>
          <p:nvPr/>
        </p:nvSpPr>
        <p:spPr bwMode="auto">
          <a:xfrm>
            <a:off x="3993748" y="2127909"/>
            <a:ext cx="217367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nemoc jako objektivní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15" name="Rectangle 11"/>
          <p:cNvSpPr>
            <a:spLocks noChangeArrowheads="1"/>
          </p:cNvSpPr>
          <p:nvPr/>
        </p:nvSpPr>
        <p:spPr bwMode="auto">
          <a:xfrm>
            <a:off x="4979060" y="1770925"/>
            <a:ext cx="17633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16" name="Rectangle 12"/>
          <p:cNvSpPr>
            <a:spLocks noChangeArrowheads="1"/>
          </p:cNvSpPr>
          <p:nvPr/>
        </p:nvSpPr>
        <p:spPr bwMode="auto">
          <a:xfrm>
            <a:off x="5005311" y="2665136"/>
            <a:ext cx="12182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17" name="Rectangle 13"/>
          <p:cNvSpPr>
            <a:spLocks noChangeArrowheads="1"/>
          </p:cNvSpPr>
          <p:nvPr/>
        </p:nvSpPr>
        <p:spPr bwMode="auto">
          <a:xfrm>
            <a:off x="5617848" y="3218112"/>
            <a:ext cx="12182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18" name="Rectangle 14"/>
          <p:cNvSpPr>
            <a:spLocks noChangeArrowheads="1"/>
          </p:cNvSpPr>
          <p:nvPr/>
        </p:nvSpPr>
        <p:spPr bwMode="auto">
          <a:xfrm>
            <a:off x="4975559" y="3575097"/>
            <a:ext cx="12182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19" name="Rectangle 15"/>
          <p:cNvSpPr>
            <a:spLocks noChangeArrowheads="1"/>
          </p:cNvSpPr>
          <p:nvPr/>
        </p:nvSpPr>
        <p:spPr bwMode="auto">
          <a:xfrm>
            <a:off x="4989560" y="4320565"/>
            <a:ext cx="12182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20" name="Rectangle 16"/>
          <p:cNvSpPr>
            <a:spLocks noChangeArrowheads="1"/>
          </p:cNvSpPr>
          <p:nvPr/>
        </p:nvSpPr>
        <p:spPr bwMode="auto">
          <a:xfrm>
            <a:off x="4333269" y="3232112"/>
            <a:ext cx="12182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21" name="Rectangle 17"/>
          <p:cNvSpPr>
            <a:spLocks noChangeArrowheads="1"/>
          </p:cNvSpPr>
          <p:nvPr/>
        </p:nvSpPr>
        <p:spPr bwMode="auto">
          <a:xfrm>
            <a:off x="3431963" y="3400104"/>
            <a:ext cx="16190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22" name="Rectangle 18"/>
          <p:cNvSpPr>
            <a:spLocks noChangeArrowheads="1"/>
          </p:cNvSpPr>
          <p:nvPr/>
        </p:nvSpPr>
        <p:spPr bwMode="auto">
          <a:xfrm>
            <a:off x="4333269" y="4903290"/>
            <a:ext cx="12182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23" name="Rectangle 19"/>
          <p:cNvSpPr>
            <a:spLocks noChangeArrowheads="1"/>
          </p:cNvSpPr>
          <p:nvPr/>
        </p:nvSpPr>
        <p:spPr bwMode="auto">
          <a:xfrm>
            <a:off x="5542594" y="4887541"/>
            <a:ext cx="12182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7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24" name="Rectangle 20"/>
          <p:cNvSpPr>
            <a:spLocks noChangeArrowheads="1"/>
          </p:cNvSpPr>
          <p:nvPr/>
        </p:nvSpPr>
        <p:spPr bwMode="auto">
          <a:xfrm>
            <a:off x="6540156" y="3307359"/>
            <a:ext cx="16190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25" name="Rectangle 21"/>
          <p:cNvSpPr>
            <a:spLocks noChangeArrowheads="1"/>
          </p:cNvSpPr>
          <p:nvPr/>
        </p:nvSpPr>
        <p:spPr bwMode="auto">
          <a:xfrm>
            <a:off x="6767670" y="1965166"/>
            <a:ext cx="12182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8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26" name="Rectangle 22"/>
          <p:cNvSpPr>
            <a:spLocks noChangeArrowheads="1"/>
          </p:cNvSpPr>
          <p:nvPr/>
        </p:nvSpPr>
        <p:spPr bwMode="auto">
          <a:xfrm>
            <a:off x="4336769" y="2397398"/>
            <a:ext cx="145232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porucha zdraví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27" name="Rectangle 23"/>
          <p:cNvSpPr>
            <a:spLocks noChangeArrowheads="1"/>
          </p:cNvSpPr>
          <p:nvPr/>
        </p:nvSpPr>
        <p:spPr bwMode="auto">
          <a:xfrm>
            <a:off x="3204450" y="3807837"/>
            <a:ext cx="112691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nemoc jako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28" name="Rectangle 24"/>
          <p:cNvSpPr>
            <a:spLocks noChangeArrowheads="1"/>
          </p:cNvSpPr>
          <p:nvPr/>
        </p:nvSpPr>
        <p:spPr bwMode="auto">
          <a:xfrm>
            <a:off x="3193948" y="4096575"/>
            <a:ext cx="83676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vnímaná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29" name="Rectangle 25"/>
          <p:cNvSpPr>
            <a:spLocks noChangeArrowheads="1"/>
          </p:cNvSpPr>
          <p:nvPr/>
        </p:nvSpPr>
        <p:spPr bwMode="auto">
          <a:xfrm>
            <a:off x="3202699" y="4404561"/>
            <a:ext cx="145232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porucha zdraví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30" name="Rectangle 26"/>
          <p:cNvSpPr>
            <a:spLocks noChangeArrowheads="1"/>
          </p:cNvSpPr>
          <p:nvPr/>
        </p:nvSpPr>
        <p:spPr bwMode="auto">
          <a:xfrm>
            <a:off x="5987122" y="3650344"/>
            <a:ext cx="118782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nemoc jako 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31" name="Rectangle 27"/>
          <p:cNvSpPr>
            <a:spLocks noChangeArrowheads="1"/>
          </p:cNvSpPr>
          <p:nvPr/>
        </p:nvSpPr>
        <p:spPr bwMode="auto">
          <a:xfrm>
            <a:off x="5985371" y="3933832"/>
            <a:ext cx="79669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předmět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32" name="Rectangle 28"/>
          <p:cNvSpPr>
            <a:spLocks noChangeArrowheads="1"/>
          </p:cNvSpPr>
          <p:nvPr/>
        </p:nvSpPr>
        <p:spPr bwMode="auto">
          <a:xfrm>
            <a:off x="5612599" y="4217319"/>
            <a:ext cx="149880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zdravotnických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5133" name="Rectangle 29"/>
          <p:cNvSpPr>
            <a:spLocks noChangeArrowheads="1"/>
          </p:cNvSpPr>
          <p:nvPr/>
        </p:nvSpPr>
        <p:spPr bwMode="auto">
          <a:xfrm>
            <a:off x="5642350" y="4514807"/>
            <a:ext cx="62036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altLang="cs-CZ" sz="1900">
                <a:solidFill>
                  <a:srgbClr val="000000"/>
                </a:solidFill>
                <a:latin typeface="Times New Roman" pitchFamily="18" charset="0"/>
              </a:rPr>
              <a:t>služeb</a:t>
            </a:r>
            <a:endParaRPr lang="en-GB" altLang="cs-CZ" b="0"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423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Obecný pohled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 dirty="0"/>
              <a:t>Uvedené členění </a:t>
            </a:r>
            <a:r>
              <a:rPr lang="cs-CZ" dirty="0">
                <a:latin typeface="Arial" pitchFamily="32"/>
                <a:cs typeface="Arial" pitchFamily="32"/>
              </a:rPr>
              <a:t>→</a:t>
            </a:r>
            <a:r>
              <a:rPr lang="cs-CZ" dirty="0">
                <a:cs typeface="Arial" pitchFamily="32"/>
              </a:rPr>
              <a:t> cenné východisko dalších úvah v oblasti zdravotní péče</a:t>
            </a:r>
          </a:p>
          <a:p>
            <a:pPr marL="108000" lvl="0" indent="0">
              <a:buNone/>
            </a:pPr>
            <a:r>
              <a:rPr lang="cs-CZ" dirty="0">
                <a:cs typeface="Arial" pitchFamily="32"/>
              </a:rPr>
              <a:t>- potřebné</a:t>
            </a:r>
          </a:p>
          <a:p>
            <a:pPr marL="108000" lvl="0" indent="0">
              <a:buNone/>
            </a:pPr>
            <a:r>
              <a:rPr lang="cs-CZ" dirty="0">
                <a:cs typeface="Arial" pitchFamily="32"/>
              </a:rPr>
              <a:t>- požadované</a:t>
            </a:r>
          </a:p>
          <a:p>
            <a:pPr marL="108000" lvl="0" indent="0">
              <a:buNone/>
            </a:pPr>
            <a:r>
              <a:rPr lang="cs-CZ" dirty="0">
                <a:cs typeface="Arial" pitchFamily="32"/>
              </a:rPr>
              <a:t>- poskytované zdravotnické služby</a:t>
            </a:r>
          </a:p>
          <a:p>
            <a:pPr marL="108000" lvl="0" indent="0">
              <a:buNone/>
            </a:pPr>
            <a:r>
              <a:rPr lang="cs-CZ" dirty="0">
                <a:cs typeface="Arial" pitchFamily="32"/>
              </a:rPr>
              <a:t>- vypovídající hodnota </a:t>
            </a:r>
            <a:r>
              <a:rPr lang="cs-CZ" dirty="0" smtClean="0">
                <a:cs typeface="Arial" pitchFamily="32"/>
              </a:rPr>
              <a:t>zaznamenané </a:t>
            </a:r>
            <a:r>
              <a:rPr lang="cs-CZ" dirty="0">
                <a:cs typeface="Arial" pitchFamily="32"/>
              </a:rPr>
              <a:t>nemocnosti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1"/>
                </a:solidFill>
              </a:rPr>
              <a:t>FENOMÉN LEDOVCE</a:t>
            </a:r>
            <a:endParaRPr lang="en-GB" altLang="cs-CZ" b="1" dirty="0">
              <a:solidFill>
                <a:schemeClr val="tx1"/>
              </a:solidFill>
            </a:endParaRPr>
          </a:p>
        </p:txBody>
      </p:sp>
      <p:sp>
        <p:nvSpPr>
          <p:cNvPr id="816131" name="Rectangle 3"/>
          <p:cNvSpPr>
            <a:spLocks noChangeArrowheads="1"/>
          </p:cNvSpPr>
          <p:nvPr/>
        </p:nvSpPr>
        <p:spPr bwMode="auto">
          <a:xfrm>
            <a:off x="0" y="2341003"/>
            <a:ext cx="203621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>
            <a:spAutoFit/>
          </a:bodyPr>
          <a:lstStyle/>
          <a:p>
            <a:endParaRPr lang="cs-CZ"/>
          </a:p>
        </p:txBody>
      </p:sp>
      <p:grpSp>
        <p:nvGrpSpPr>
          <p:cNvPr id="816132" name="Group 4"/>
          <p:cNvGrpSpPr>
            <a:grpSpLocks noChangeAspect="1"/>
          </p:cNvGrpSpPr>
          <p:nvPr/>
        </p:nvGrpSpPr>
        <p:grpSpPr bwMode="auto">
          <a:xfrm>
            <a:off x="2093130" y="1937167"/>
            <a:ext cx="5717605" cy="4696798"/>
            <a:chOff x="1196" y="1107"/>
            <a:chExt cx="3267" cy="2684"/>
          </a:xfrm>
        </p:grpSpPr>
        <p:sp>
          <p:nvSpPr>
            <p:cNvPr id="816133" name="AutoShape 5"/>
            <p:cNvSpPr>
              <a:spLocks noChangeAspect="1" noChangeArrowheads="1" noTextEdit="1"/>
            </p:cNvSpPr>
            <p:nvPr/>
          </p:nvSpPr>
          <p:spPr bwMode="auto">
            <a:xfrm>
              <a:off x="1196" y="1110"/>
              <a:ext cx="3267" cy="2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34" name="Freeform 6"/>
            <p:cNvSpPr>
              <a:spLocks/>
            </p:cNvSpPr>
            <p:nvPr/>
          </p:nvSpPr>
          <p:spPr bwMode="auto">
            <a:xfrm>
              <a:off x="1317" y="1313"/>
              <a:ext cx="1916" cy="2456"/>
            </a:xfrm>
            <a:custGeom>
              <a:avLst/>
              <a:gdLst>
                <a:gd name="T0" fmla="*/ 1466 w 1916"/>
                <a:gd name="T1" fmla="*/ 58 h 2456"/>
                <a:gd name="T2" fmla="*/ 1539 w 1916"/>
                <a:gd name="T3" fmla="*/ 113 h 2456"/>
                <a:gd name="T4" fmla="*/ 1602 w 1916"/>
                <a:gd name="T5" fmla="*/ 155 h 2456"/>
                <a:gd name="T6" fmla="*/ 1707 w 1916"/>
                <a:gd name="T7" fmla="*/ 244 h 2456"/>
                <a:gd name="T8" fmla="*/ 1731 w 1916"/>
                <a:gd name="T9" fmla="*/ 333 h 2456"/>
                <a:gd name="T10" fmla="*/ 1787 w 1916"/>
                <a:gd name="T11" fmla="*/ 510 h 2456"/>
                <a:gd name="T12" fmla="*/ 1791 w 1916"/>
                <a:gd name="T13" fmla="*/ 646 h 2456"/>
                <a:gd name="T14" fmla="*/ 1789 w 1916"/>
                <a:gd name="T15" fmla="*/ 823 h 2456"/>
                <a:gd name="T16" fmla="*/ 1842 w 1916"/>
                <a:gd name="T17" fmla="*/ 963 h 2456"/>
                <a:gd name="T18" fmla="*/ 1884 w 1916"/>
                <a:gd name="T19" fmla="*/ 1076 h 2456"/>
                <a:gd name="T20" fmla="*/ 1912 w 1916"/>
                <a:gd name="T21" fmla="*/ 1207 h 2456"/>
                <a:gd name="T22" fmla="*/ 1912 w 1916"/>
                <a:gd name="T23" fmla="*/ 1311 h 2456"/>
                <a:gd name="T24" fmla="*/ 1892 w 1916"/>
                <a:gd name="T25" fmla="*/ 1447 h 2456"/>
                <a:gd name="T26" fmla="*/ 1892 w 1916"/>
                <a:gd name="T27" fmla="*/ 1528 h 2456"/>
                <a:gd name="T28" fmla="*/ 1892 w 1916"/>
                <a:gd name="T29" fmla="*/ 1649 h 2456"/>
                <a:gd name="T30" fmla="*/ 1892 w 1916"/>
                <a:gd name="T31" fmla="*/ 1730 h 2456"/>
                <a:gd name="T32" fmla="*/ 1897 w 1916"/>
                <a:gd name="T33" fmla="*/ 1802 h 2456"/>
                <a:gd name="T34" fmla="*/ 1908 w 1916"/>
                <a:gd name="T35" fmla="*/ 1899 h 2456"/>
                <a:gd name="T36" fmla="*/ 1916 w 1916"/>
                <a:gd name="T37" fmla="*/ 2020 h 2456"/>
                <a:gd name="T38" fmla="*/ 1916 w 1916"/>
                <a:gd name="T39" fmla="*/ 2109 h 2456"/>
                <a:gd name="T40" fmla="*/ 1912 w 1916"/>
                <a:gd name="T41" fmla="*/ 2228 h 2456"/>
                <a:gd name="T42" fmla="*/ 1860 w 1916"/>
                <a:gd name="T43" fmla="*/ 2384 h 2456"/>
                <a:gd name="T44" fmla="*/ 1602 w 1916"/>
                <a:gd name="T45" fmla="*/ 2451 h 2456"/>
                <a:gd name="T46" fmla="*/ 1345 w 1916"/>
                <a:gd name="T47" fmla="*/ 2456 h 2456"/>
                <a:gd name="T48" fmla="*/ 1048 w 1916"/>
                <a:gd name="T49" fmla="*/ 2456 h 2456"/>
                <a:gd name="T50" fmla="*/ 871 w 1916"/>
                <a:gd name="T51" fmla="*/ 2456 h 2456"/>
                <a:gd name="T52" fmla="*/ 678 w 1916"/>
                <a:gd name="T53" fmla="*/ 2432 h 2456"/>
                <a:gd name="T54" fmla="*/ 404 w 1916"/>
                <a:gd name="T55" fmla="*/ 2368 h 2456"/>
                <a:gd name="T56" fmla="*/ 211 w 1916"/>
                <a:gd name="T57" fmla="*/ 2287 h 2456"/>
                <a:gd name="T58" fmla="*/ 154 w 1916"/>
                <a:gd name="T59" fmla="*/ 2187 h 2456"/>
                <a:gd name="T60" fmla="*/ 104 w 1916"/>
                <a:gd name="T61" fmla="*/ 2078 h 2456"/>
                <a:gd name="T62" fmla="*/ 34 w 1916"/>
                <a:gd name="T63" fmla="*/ 1964 h 2456"/>
                <a:gd name="T64" fmla="*/ 1 w 1916"/>
                <a:gd name="T65" fmla="*/ 1836 h 2456"/>
                <a:gd name="T66" fmla="*/ 6 w 1916"/>
                <a:gd name="T67" fmla="*/ 1716 h 2456"/>
                <a:gd name="T68" fmla="*/ 59 w 1916"/>
                <a:gd name="T69" fmla="*/ 1600 h 2456"/>
                <a:gd name="T70" fmla="*/ 115 w 1916"/>
                <a:gd name="T71" fmla="*/ 1487 h 2456"/>
                <a:gd name="T72" fmla="*/ 148 w 1916"/>
                <a:gd name="T73" fmla="*/ 1317 h 2456"/>
                <a:gd name="T74" fmla="*/ 195 w 1916"/>
                <a:gd name="T75" fmla="*/ 1205 h 2456"/>
                <a:gd name="T76" fmla="*/ 337 w 1916"/>
                <a:gd name="T77" fmla="*/ 1097 h 2456"/>
                <a:gd name="T78" fmla="*/ 440 w 1916"/>
                <a:gd name="T79" fmla="*/ 1023 h 2456"/>
                <a:gd name="T80" fmla="*/ 499 w 1916"/>
                <a:gd name="T81" fmla="*/ 922 h 2456"/>
                <a:gd name="T82" fmla="*/ 549 w 1916"/>
                <a:gd name="T83" fmla="*/ 769 h 2456"/>
                <a:gd name="T84" fmla="*/ 624 w 1916"/>
                <a:gd name="T85" fmla="*/ 699 h 2456"/>
                <a:gd name="T86" fmla="*/ 710 w 1916"/>
                <a:gd name="T87" fmla="*/ 567 h 2456"/>
                <a:gd name="T88" fmla="*/ 758 w 1916"/>
                <a:gd name="T89" fmla="*/ 470 h 2456"/>
                <a:gd name="T90" fmla="*/ 830 w 1916"/>
                <a:gd name="T91" fmla="*/ 405 h 2456"/>
                <a:gd name="T92" fmla="*/ 871 w 1916"/>
                <a:gd name="T93" fmla="*/ 284 h 2456"/>
                <a:gd name="T94" fmla="*/ 887 w 1916"/>
                <a:gd name="T95" fmla="*/ 195 h 2456"/>
                <a:gd name="T96" fmla="*/ 955 w 1916"/>
                <a:gd name="T97" fmla="*/ 113 h 2456"/>
                <a:gd name="T98" fmla="*/ 1034 w 1916"/>
                <a:gd name="T99" fmla="*/ 54 h 2456"/>
                <a:gd name="T100" fmla="*/ 1212 w 1916"/>
                <a:gd name="T101" fmla="*/ 37 h 2456"/>
                <a:gd name="T102" fmla="*/ 1380 w 1916"/>
                <a:gd name="T103" fmla="*/ 4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16" h="2456">
                  <a:moveTo>
                    <a:pt x="1420" y="22"/>
                  </a:moveTo>
                  <a:lnTo>
                    <a:pt x="1427" y="28"/>
                  </a:lnTo>
                  <a:lnTo>
                    <a:pt x="1433" y="34"/>
                  </a:lnTo>
                  <a:lnTo>
                    <a:pt x="1450" y="50"/>
                  </a:lnTo>
                  <a:lnTo>
                    <a:pt x="1466" y="58"/>
                  </a:lnTo>
                  <a:lnTo>
                    <a:pt x="1482" y="74"/>
                  </a:lnTo>
                  <a:lnTo>
                    <a:pt x="1498" y="82"/>
                  </a:lnTo>
                  <a:lnTo>
                    <a:pt x="1519" y="92"/>
                  </a:lnTo>
                  <a:lnTo>
                    <a:pt x="1534" y="104"/>
                  </a:lnTo>
                  <a:lnTo>
                    <a:pt x="1539" y="113"/>
                  </a:lnTo>
                  <a:lnTo>
                    <a:pt x="1549" y="120"/>
                  </a:lnTo>
                  <a:lnTo>
                    <a:pt x="1562" y="131"/>
                  </a:lnTo>
                  <a:lnTo>
                    <a:pt x="1571" y="139"/>
                  </a:lnTo>
                  <a:lnTo>
                    <a:pt x="1586" y="147"/>
                  </a:lnTo>
                  <a:lnTo>
                    <a:pt x="1602" y="155"/>
                  </a:lnTo>
                  <a:lnTo>
                    <a:pt x="1618" y="171"/>
                  </a:lnTo>
                  <a:lnTo>
                    <a:pt x="1647" y="191"/>
                  </a:lnTo>
                  <a:lnTo>
                    <a:pt x="1679" y="209"/>
                  </a:lnTo>
                  <a:lnTo>
                    <a:pt x="1699" y="228"/>
                  </a:lnTo>
                  <a:lnTo>
                    <a:pt x="1707" y="244"/>
                  </a:lnTo>
                  <a:lnTo>
                    <a:pt x="1715" y="260"/>
                  </a:lnTo>
                  <a:lnTo>
                    <a:pt x="1723" y="276"/>
                  </a:lnTo>
                  <a:lnTo>
                    <a:pt x="1723" y="292"/>
                  </a:lnTo>
                  <a:lnTo>
                    <a:pt x="1731" y="317"/>
                  </a:lnTo>
                  <a:lnTo>
                    <a:pt x="1731" y="333"/>
                  </a:lnTo>
                  <a:lnTo>
                    <a:pt x="1739" y="349"/>
                  </a:lnTo>
                  <a:lnTo>
                    <a:pt x="1750" y="395"/>
                  </a:lnTo>
                  <a:lnTo>
                    <a:pt x="1756" y="423"/>
                  </a:lnTo>
                  <a:lnTo>
                    <a:pt x="1771" y="462"/>
                  </a:lnTo>
                  <a:lnTo>
                    <a:pt x="1787" y="510"/>
                  </a:lnTo>
                  <a:lnTo>
                    <a:pt x="1790" y="532"/>
                  </a:lnTo>
                  <a:lnTo>
                    <a:pt x="1795" y="564"/>
                  </a:lnTo>
                  <a:lnTo>
                    <a:pt x="1795" y="588"/>
                  </a:lnTo>
                  <a:lnTo>
                    <a:pt x="1795" y="615"/>
                  </a:lnTo>
                  <a:lnTo>
                    <a:pt x="1791" y="646"/>
                  </a:lnTo>
                  <a:lnTo>
                    <a:pt x="1786" y="687"/>
                  </a:lnTo>
                  <a:lnTo>
                    <a:pt x="1785" y="736"/>
                  </a:lnTo>
                  <a:lnTo>
                    <a:pt x="1785" y="777"/>
                  </a:lnTo>
                  <a:lnTo>
                    <a:pt x="1786" y="800"/>
                  </a:lnTo>
                  <a:lnTo>
                    <a:pt x="1789" y="823"/>
                  </a:lnTo>
                  <a:lnTo>
                    <a:pt x="1787" y="847"/>
                  </a:lnTo>
                  <a:lnTo>
                    <a:pt x="1794" y="871"/>
                  </a:lnTo>
                  <a:lnTo>
                    <a:pt x="1807" y="901"/>
                  </a:lnTo>
                  <a:lnTo>
                    <a:pt x="1835" y="946"/>
                  </a:lnTo>
                  <a:lnTo>
                    <a:pt x="1842" y="963"/>
                  </a:lnTo>
                  <a:lnTo>
                    <a:pt x="1852" y="979"/>
                  </a:lnTo>
                  <a:lnTo>
                    <a:pt x="1860" y="995"/>
                  </a:lnTo>
                  <a:lnTo>
                    <a:pt x="1868" y="1011"/>
                  </a:lnTo>
                  <a:lnTo>
                    <a:pt x="1874" y="1034"/>
                  </a:lnTo>
                  <a:lnTo>
                    <a:pt x="1884" y="1076"/>
                  </a:lnTo>
                  <a:lnTo>
                    <a:pt x="1892" y="1105"/>
                  </a:lnTo>
                  <a:lnTo>
                    <a:pt x="1901" y="1136"/>
                  </a:lnTo>
                  <a:lnTo>
                    <a:pt x="1908" y="1172"/>
                  </a:lnTo>
                  <a:lnTo>
                    <a:pt x="1908" y="1189"/>
                  </a:lnTo>
                  <a:lnTo>
                    <a:pt x="1912" y="1207"/>
                  </a:lnTo>
                  <a:lnTo>
                    <a:pt x="1913" y="1222"/>
                  </a:lnTo>
                  <a:lnTo>
                    <a:pt x="1916" y="1238"/>
                  </a:lnTo>
                  <a:lnTo>
                    <a:pt x="1916" y="1253"/>
                  </a:lnTo>
                  <a:lnTo>
                    <a:pt x="1915" y="1277"/>
                  </a:lnTo>
                  <a:lnTo>
                    <a:pt x="1912" y="1311"/>
                  </a:lnTo>
                  <a:lnTo>
                    <a:pt x="1900" y="1334"/>
                  </a:lnTo>
                  <a:lnTo>
                    <a:pt x="1892" y="1358"/>
                  </a:lnTo>
                  <a:lnTo>
                    <a:pt x="1892" y="1382"/>
                  </a:lnTo>
                  <a:lnTo>
                    <a:pt x="1892" y="1399"/>
                  </a:lnTo>
                  <a:lnTo>
                    <a:pt x="1892" y="1447"/>
                  </a:lnTo>
                  <a:lnTo>
                    <a:pt x="1892" y="1463"/>
                  </a:lnTo>
                  <a:lnTo>
                    <a:pt x="1892" y="1479"/>
                  </a:lnTo>
                  <a:lnTo>
                    <a:pt x="1892" y="1496"/>
                  </a:lnTo>
                  <a:lnTo>
                    <a:pt x="1892" y="1512"/>
                  </a:lnTo>
                  <a:lnTo>
                    <a:pt x="1892" y="1528"/>
                  </a:lnTo>
                  <a:lnTo>
                    <a:pt x="1892" y="1544"/>
                  </a:lnTo>
                  <a:lnTo>
                    <a:pt x="1892" y="1560"/>
                  </a:lnTo>
                  <a:lnTo>
                    <a:pt x="1892" y="1584"/>
                  </a:lnTo>
                  <a:lnTo>
                    <a:pt x="1892" y="1600"/>
                  </a:lnTo>
                  <a:lnTo>
                    <a:pt x="1892" y="1649"/>
                  </a:lnTo>
                  <a:lnTo>
                    <a:pt x="1892" y="1665"/>
                  </a:lnTo>
                  <a:lnTo>
                    <a:pt x="1892" y="1681"/>
                  </a:lnTo>
                  <a:lnTo>
                    <a:pt x="1892" y="1697"/>
                  </a:lnTo>
                  <a:lnTo>
                    <a:pt x="1892" y="1714"/>
                  </a:lnTo>
                  <a:lnTo>
                    <a:pt x="1892" y="1730"/>
                  </a:lnTo>
                  <a:lnTo>
                    <a:pt x="1892" y="1746"/>
                  </a:lnTo>
                  <a:lnTo>
                    <a:pt x="1892" y="1762"/>
                  </a:lnTo>
                  <a:lnTo>
                    <a:pt x="1893" y="1770"/>
                  </a:lnTo>
                  <a:lnTo>
                    <a:pt x="1893" y="1782"/>
                  </a:lnTo>
                  <a:lnTo>
                    <a:pt x="1897" y="1802"/>
                  </a:lnTo>
                  <a:lnTo>
                    <a:pt x="1900" y="1827"/>
                  </a:lnTo>
                  <a:lnTo>
                    <a:pt x="1900" y="1843"/>
                  </a:lnTo>
                  <a:lnTo>
                    <a:pt x="1902" y="1867"/>
                  </a:lnTo>
                  <a:lnTo>
                    <a:pt x="1904" y="1883"/>
                  </a:lnTo>
                  <a:lnTo>
                    <a:pt x="1908" y="1899"/>
                  </a:lnTo>
                  <a:lnTo>
                    <a:pt x="1912" y="1923"/>
                  </a:lnTo>
                  <a:lnTo>
                    <a:pt x="1916" y="1940"/>
                  </a:lnTo>
                  <a:lnTo>
                    <a:pt x="1916" y="1956"/>
                  </a:lnTo>
                  <a:lnTo>
                    <a:pt x="1916" y="1972"/>
                  </a:lnTo>
                  <a:lnTo>
                    <a:pt x="1916" y="2020"/>
                  </a:lnTo>
                  <a:lnTo>
                    <a:pt x="1916" y="2045"/>
                  </a:lnTo>
                  <a:lnTo>
                    <a:pt x="1916" y="2061"/>
                  </a:lnTo>
                  <a:lnTo>
                    <a:pt x="1916" y="2077"/>
                  </a:lnTo>
                  <a:lnTo>
                    <a:pt x="1916" y="2093"/>
                  </a:lnTo>
                  <a:lnTo>
                    <a:pt x="1916" y="2109"/>
                  </a:lnTo>
                  <a:lnTo>
                    <a:pt x="1916" y="2125"/>
                  </a:lnTo>
                  <a:lnTo>
                    <a:pt x="1916" y="2142"/>
                  </a:lnTo>
                  <a:lnTo>
                    <a:pt x="1916" y="2158"/>
                  </a:lnTo>
                  <a:lnTo>
                    <a:pt x="1916" y="2206"/>
                  </a:lnTo>
                  <a:lnTo>
                    <a:pt x="1912" y="2228"/>
                  </a:lnTo>
                  <a:lnTo>
                    <a:pt x="1904" y="2248"/>
                  </a:lnTo>
                  <a:lnTo>
                    <a:pt x="1897" y="2268"/>
                  </a:lnTo>
                  <a:lnTo>
                    <a:pt x="1892" y="2287"/>
                  </a:lnTo>
                  <a:lnTo>
                    <a:pt x="1884" y="2335"/>
                  </a:lnTo>
                  <a:lnTo>
                    <a:pt x="1860" y="2384"/>
                  </a:lnTo>
                  <a:lnTo>
                    <a:pt x="1835" y="2408"/>
                  </a:lnTo>
                  <a:lnTo>
                    <a:pt x="1807" y="2419"/>
                  </a:lnTo>
                  <a:lnTo>
                    <a:pt x="1747" y="2432"/>
                  </a:lnTo>
                  <a:lnTo>
                    <a:pt x="1675" y="2440"/>
                  </a:lnTo>
                  <a:lnTo>
                    <a:pt x="1602" y="2451"/>
                  </a:lnTo>
                  <a:lnTo>
                    <a:pt x="1538" y="2456"/>
                  </a:lnTo>
                  <a:lnTo>
                    <a:pt x="1514" y="2456"/>
                  </a:lnTo>
                  <a:lnTo>
                    <a:pt x="1433" y="2456"/>
                  </a:lnTo>
                  <a:lnTo>
                    <a:pt x="1417" y="2456"/>
                  </a:lnTo>
                  <a:lnTo>
                    <a:pt x="1345" y="2456"/>
                  </a:lnTo>
                  <a:lnTo>
                    <a:pt x="1281" y="2456"/>
                  </a:lnTo>
                  <a:lnTo>
                    <a:pt x="1208" y="2456"/>
                  </a:lnTo>
                  <a:lnTo>
                    <a:pt x="1112" y="2456"/>
                  </a:lnTo>
                  <a:lnTo>
                    <a:pt x="1064" y="2456"/>
                  </a:lnTo>
                  <a:lnTo>
                    <a:pt x="1048" y="2456"/>
                  </a:lnTo>
                  <a:lnTo>
                    <a:pt x="983" y="2456"/>
                  </a:lnTo>
                  <a:lnTo>
                    <a:pt x="919" y="2456"/>
                  </a:lnTo>
                  <a:lnTo>
                    <a:pt x="903" y="2456"/>
                  </a:lnTo>
                  <a:lnTo>
                    <a:pt x="887" y="2456"/>
                  </a:lnTo>
                  <a:lnTo>
                    <a:pt x="871" y="2456"/>
                  </a:lnTo>
                  <a:lnTo>
                    <a:pt x="855" y="2456"/>
                  </a:lnTo>
                  <a:lnTo>
                    <a:pt x="838" y="2456"/>
                  </a:lnTo>
                  <a:lnTo>
                    <a:pt x="774" y="2448"/>
                  </a:lnTo>
                  <a:lnTo>
                    <a:pt x="711" y="2438"/>
                  </a:lnTo>
                  <a:lnTo>
                    <a:pt x="678" y="2432"/>
                  </a:lnTo>
                  <a:lnTo>
                    <a:pt x="605" y="2424"/>
                  </a:lnTo>
                  <a:lnTo>
                    <a:pt x="541" y="2415"/>
                  </a:lnTo>
                  <a:lnTo>
                    <a:pt x="485" y="2400"/>
                  </a:lnTo>
                  <a:lnTo>
                    <a:pt x="426" y="2380"/>
                  </a:lnTo>
                  <a:lnTo>
                    <a:pt x="404" y="2368"/>
                  </a:lnTo>
                  <a:lnTo>
                    <a:pt x="388" y="2360"/>
                  </a:lnTo>
                  <a:lnTo>
                    <a:pt x="324" y="2335"/>
                  </a:lnTo>
                  <a:lnTo>
                    <a:pt x="276" y="2319"/>
                  </a:lnTo>
                  <a:lnTo>
                    <a:pt x="237" y="2303"/>
                  </a:lnTo>
                  <a:lnTo>
                    <a:pt x="211" y="2287"/>
                  </a:lnTo>
                  <a:lnTo>
                    <a:pt x="195" y="2271"/>
                  </a:lnTo>
                  <a:lnTo>
                    <a:pt x="179" y="2255"/>
                  </a:lnTo>
                  <a:lnTo>
                    <a:pt x="170" y="2236"/>
                  </a:lnTo>
                  <a:lnTo>
                    <a:pt x="163" y="2222"/>
                  </a:lnTo>
                  <a:lnTo>
                    <a:pt x="154" y="2187"/>
                  </a:lnTo>
                  <a:lnTo>
                    <a:pt x="147" y="2158"/>
                  </a:lnTo>
                  <a:lnTo>
                    <a:pt x="139" y="2142"/>
                  </a:lnTo>
                  <a:lnTo>
                    <a:pt x="131" y="2125"/>
                  </a:lnTo>
                  <a:lnTo>
                    <a:pt x="123" y="2109"/>
                  </a:lnTo>
                  <a:lnTo>
                    <a:pt x="104" y="2078"/>
                  </a:lnTo>
                  <a:lnTo>
                    <a:pt x="81" y="2039"/>
                  </a:lnTo>
                  <a:lnTo>
                    <a:pt x="67" y="2020"/>
                  </a:lnTo>
                  <a:lnTo>
                    <a:pt x="51" y="1996"/>
                  </a:lnTo>
                  <a:lnTo>
                    <a:pt x="42" y="1980"/>
                  </a:lnTo>
                  <a:lnTo>
                    <a:pt x="34" y="1964"/>
                  </a:lnTo>
                  <a:lnTo>
                    <a:pt x="18" y="1907"/>
                  </a:lnTo>
                  <a:lnTo>
                    <a:pt x="10" y="1891"/>
                  </a:lnTo>
                  <a:lnTo>
                    <a:pt x="6" y="1875"/>
                  </a:lnTo>
                  <a:lnTo>
                    <a:pt x="4" y="1855"/>
                  </a:lnTo>
                  <a:lnTo>
                    <a:pt x="1" y="1836"/>
                  </a:lnTo>
                  <a:lnTo>
                    <a:pt x="0" y="1819"/>
                  </a:lnTo>
                  <a:lnTo>
                    <a:pt x="0" y="1793"/>
                  </a:lnTo>
                  <a:lnTo>
                    <a:pt x="1" y="1777"/>
                  </a:lnTo>
                  <a:lnTo>
                    <a:pt x="2" y="1746"/>
                  </a:lnTo>
                  <a:lnTo>
                    <a:pt x="6" y="1716"/>
                  </a:lnTo>
                  <a:lnTo>
                    <a:pt x="10" y="1681"/>
                  </a:lnTo>
                  <a:lnTo>
                    <a:pt x="20" y="1654"/>
                  </a:lnTo>
                  <a:lnTo>
                    <a:pt x="33" y="1630"/>
                  </a:lnTo>
                  <a:lnTo>
                    <a:pt x="42" y="1618"/>
                  </a:lnTo>
                  <a:lnTo>
                    <a:pt x="59" y="1600"/>
                  </a:lnTo>
                  <a:lnTo>
                    <a:pt x="71" y="1586"/>
                  </a:lnTo>
                  <a:lnTo>
                    <a:pt x="80" y="1571"/>
                  </a:lnTo>
                  <a:lnTo>
                    <a:pt x="91" y="1552"/>
                  </a:lnTo>
                  <a:lnTo>
                    <a:pt x="101" y="1526"/>
                  </a:lnTo>
                  <a:lnTo>
                    <a:pt x="115" y="1487"/>
                  </a:lnTo>
                  <a:lnTo>
                    <a:pt x="123" y="1463"/>
                  </a:lnTo>
                  <a:lnTo>
                    <a:pt x="132" y="1420"/>
                  </a:lnTo>
                  <a:lnTo>
                    <a:pt x="139" y="1382"/>
                  </a:lnTo>
                  <a:lnTo>
                    <a:pt x="147" y="1334"/>
                  </a:lnTo>
                  <a:lnTo>
                    <a:pt x="148" y="1317"/>
                  </a:lnTo>
                  <a:lnTo>
                    <a:pt x="151" y="1300"/>
                  </a:lnTo>
                  <a:lnTo>
                    <a:pt x="155" y="1286"/>
                  </a:lnTo>
                  <a:lnTo>
                    <a:pt x="170" y="1248"/>
                  </a:lnTo>
                  <a:lnTo>
                    <a:pt x="179" y="1229"/>
                  </a:lnTo>
                  <a:lnTo>
                    <a:pt x="195" y="1205"/>
                  </a:lnTo>
                  <a:lnTo>
                    <a:pt x="211" y="1189"/>
                  </a:lnTo>
                  <a:lnTo>
                    <a:pt x="276" y="1140"/>
                  </a:lnTo>
                  <a:lnTo>
                    <a:pt x="296" y="1124"/>
                  </a:lnTo>
                  <a:lnTo>
                    <a:pt x="319" y="1111"/>
                  </a:lnTo>
                  <a:lnTo>
                    <a:pt x="337" y="1097"/>
                  </a:lnTo>
                  <a:lnTo>
                    <a:pt x="364" y="1080"/>
                  </a:lnTo>
                  <a:lnTo>
                    <a:pt x="383" y="1068"/>
                  </a:lnTo>
                  <a:lnTo>
                    <a:pt x="396" y="1059"/>
                  </a:lnTo>
                  <a:lnTo>
                    <a:pt x="419" y="1042"/>
                  </a:lnTo>
                  <a:lnTo>
                    <a:pt x="440" y="1023"/>
                  </a:lnTo>
                  <a:lnTo>
                    <a:pt x="453" y="1011"/>
                  </a:lnTo>
                  <a:lnTo>
                    <a:pt x="463" y="995"/>
                  </a:lnTo>
                  <a:lnTo>
                    <a:pt x="479" y="967"/>
                  </a:lnTo>
                  <a:lnTo>
                    <a:pt x="490" y="946"/>
                  </a:lnTo>
                  <a:lnTo>
                    <a:pt x="499" y="922"/>
                  </a:lnTo>
                  <a:lnTo>
                    <a:pt x="509" y="898"/>
                  </a:lnTo>
                  <a:lnTo>
                    <a:pt x="517" y="863"/>
                  </a:lnTo>
                  <a:lnTo>
                    <a:pt x="525" y="833"/>
                  </a:lnTo>
                  <a:lnTo>
                    <a:pt x="541" y="785"/>
                  </a:lnTo>
                  <a:lnTo>
                    <a:pt x="549" y="769"/>
                  </a:lnTo>
                  <a:lnTo>
                    <a:pt x="557" y="753"/>
                  </a:lnTo>
                  <a:lnTo>
                    <a:pt x="573" y="736"/>
                  </a:lnTo>
                  <a:lnTo>
                    <a:pt x="588" y="723"/>
                  </a:lnTo>
                  <a:lnTo>
                    <a:pt x="605" y="708"/>
                  </a:lnTo>
                  <a:lnTo>
                    <a:pt x="624" y="699"/>
                  </a:lnTo>
                  <a:lnTo>
                    <a:pt x="637" y="688"/>
                  </a:lnTo>
                  <a:lnTo>
                    <a:pt x="654" y="664"/>
                  </a:lnTo>
                  <a:lnTo>
                    <a:pt x="678" y="607"/>
                  </a:lnTo>
                  <a:lnTo>
                    <a:pt x="694" y="583"/>
                  </a:lnTo>
                  <a:lnTo>
                    <a:pt x="710" y="567"/>
                  </a:lnTo>
                  <a:lnTo>
                    <a:pt x="718" y="543"/>
                  </a:lnTo>
                  <a:lnTo>
                    <a:pt x="734" y="526"/>
                  </a:lnTo>
                  <a:lnTo>
                    <a:pt x="742" y="510"/>
                  </a:lnTo>
                  <a:lnTo>
                    <a:pt x="750" y="486"/>
                  </a:lnTo>
                  <a:lnTo>
                    <a:pt x="758" y="470"/>
                  </a:lnTo>
                  <a:lnTo>
                    <a:pt x="774" y="454"/>
                  </a:lnTo>
                  <a:lnTo>
                    <a:pt x="790" y="438"/>
                  </a:lnTo>
                  <a:lnTo>
                    <a:pt x="806" y="430"/>
                  </a:lnTo>
                  <a:lnTo>
                    <a:pt x="822" y="421"/>
                  </a:lnTo>
                  <a:lnTo>
                    <a:pt x="830" y="405"/>
                  </a:lnTo>
                  <a:lnTo>
                    <a:pt x="847" y="389"/>
                  </a:lnTo>
                  <a:lnTo>
                    <a:pt x="855" y="373"/>
                  </a:lnTo>
                  <a:lnTo>
                    <a:pt x="863" y="317"/>
                  </a:lnTo>
                  <a:lnTo>
                    <a:pt x="871" y="300"/>
                  </a:lnTo>
                  <a:lnTo>
                    <a:pt x="871" y="284"/>
                  </a:lnTo>
                  <a:lnTo>
                    <a:pt x="879" y="268"/>
                  </a:lnTo>
                  <a:lnTo>
                    <a:pt x="879" y="252"/>
                  </a:lnTo>
                  <a:lnTo>
                    <a:pt x="879" y="236"/>
                  </a:lnTo>
                  <a:lnTo>
                    <a:pt x="879" y="220"/>
                  </a:lnTo>
                  <a:lnTo>
                    <a:pt x="887" y="195"/>
                  </a:lnTo>
                  <a:lnTo>
                    <a:pt x="895" y="179"/>
                  </a:lnTo>
                  <a:lnTo>
                    <a:pt x="903" y="163"/>
                  </a:lnTo>
                  <a:lnTo>
                    <a:pt x="919" y="147"/>
                  </a:lnTo>
                  <a:lnTo>
                    <a:pt x="935" y="131"/>
                  </a:lnTo>
                  <a:lnTo>
                    <a:pt x="955" y="113"/>
                  </a:lnTo>
                  <a:lnTo>
                    <a:pt x="967" y="98"/>
                  </a:lnTo>
                  <a:lnTo>
                    <a:pt x="985" y="88"/>
                  </a:lnTo>
                  <a:lnTo>
                    <a:pt x="1001" y="78"/>
                  </a:lnTo>
                  <a:lnTo>
                    <a:pt x="1015" y="66"/>
                  </a:lnTo>
                  <a:lnTo>
                    <a:pt x="1034" y="54"/>
                  </a:lnTo>
                  <a:lnTo>
                    <a:pt x="1052" y="42"/>
                  </a:lnTo>
                  <a:lnTo>
                    <a:pt x="1078" y="33"/>
                  </a:lnTo>
                  <a:lnTo>
                    <a:pt x="1120" y="30"/>
                  </a:lnTo>
                  <a:lnTo>
                    <a:pt x="1169" y="39"/>
                  </a:lnTo>
                  <a:lnTo>
                    <a:pt x="1212" y="37"/>
                  </a:lnTo>
                  <a:lnTo>
                    <a:pt x="1262" y="18"/>
                  </a:lnTo>
                  <a:lnTo>
                    <a:pt x="1314" y="10"/>
                  </a:lnTo>
                  <a:lnTo>
                    <a:pt x="1358" y="0"/>
                  </a:lnTo>
                  <a:lnTo>
                    <a:pt x="1369" y="0"/>
                  </a:lnTo>
                  <a:lnTo>
                    <a:pt x="1380" y="4"/>
                  </a:lnTo>
                  <a:lnTo>
                    <a:pt x="1396" y="10"/>
                  </a:lnTo>
                  <a:lnTo>
                    <a:pt x="1409" y="15"/>
                  </a:lnTo>
                  <a:lnTo>
                    <a:pt x="1420" y="22"/>
                  </a:lnTo>
                  <a:close/>
                </a:path>
              </a:pathLst>
            </a:custGeom>
            <a:solidFill>
              <a:srgbClr val="FFFFFF"/>
            </a:solidFill>
            <a:ln w="333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16135" name="Freeform 7"/>
            <p:cNvSpPr>
              <a:spLocks/>
            </p:cNvSpPr>
            <p:nvPr/>
          </p:nvSpPr>
          <p:spPr bwMode="auto">
            <a:xfrm>
              <a:off x="3189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36" name="Freeform 8"/>
            <p:cNvSpPr>
              <a:spLocks/>
            </p:cNvSpPr>
            <p:nvPr/>
          </p:nvSpPr>
          <p:spPr bwMode="auto">
            <a:xfrm>
              <a:off x="3052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37" name="Freeform 9"/>
            <p:cNvSpPr>
              <a:spLocks/>
            </p:cNvSpPr>
            <p:nvPr/>
          </p:nvSpPr>
          <p:spPr bwMode="auto">
            <a:xfrm>
              <a:off x="311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38" name="Freeform 10"/>
            <p:cNvSpPr>
              <a:spLocks/>
            </p:cNvSpPr>
            <p:nvPr/>
          </p:nvSpPr>
          <p:spPr bwMode="auto">
            <a:xfrm>
              <a:off x="3261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39" name="Freeform 11"/>
            <p:cNvSpPr>
              <a:spLocks/>
            </p:cNvSpPr>
            <p:nvPr/>
          </p:nvSpPr>
          <p:spPr bwMode="auto">
            <a:xfrm>
              <a:off x="3325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40" name="Freeform 12"/>
            <p:cNvSpPr>
              <a:spLocks/>
            </p:cNvSpPr>
            <p:nvPr/>
          </p:nvSpPr>
          <p:spPr bwMode="auto">
            <a:xfrm>
              <a:off x="3398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41" name="Freeform 13"/>
            <p:cNvSpPr>
              <a:spLocks/>
            </p:cNvSpPr>
            <p:nvPr/>
          </p:nvSpPr>
          <p:spPr bwMode="auto">
            <a:xfrm>
              <a:off x="3462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42" name="Freeform 14"/>
            <p:cNvSpPr>
              <a:spLocks/>
            </p:cNvSpPr>
            <p:nvPr/>
          </p:nvSpPr>
          <p:spPr bwMode="auto">
            <a:xfrm>
              <a:off x="360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43" name="Freeform 15"/>
            <p:cNvSpPr>
              <a:spLocks/>
            </p:cNvSpPr>
            <p:nvPr/>
          </p:nvSpPr>
          <p:spPr bwMode="auto">
            <a:xfrm>
              <a:off x="3470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44" name="Freeform 16"/>
            <p:cNvSpPr>
              <a:spLocks/>
            </p:cNvSpPr>
            <p:nvPr/>
          </p:nvSpPr>
          <p:spPr bwMode="auto">
            <a:xfrm>
              <a:off x="3534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3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45" name="Freeform 17"/>
            <p:cNvSpPr>
              <a:spLocks/>
            </p:cNvSpPr>
            <p:nvPr/>
          </p:nvSpPr>
          <p:spPr bwMode="auto">
            <a:xfrm>
              <a:off x="3679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46" name="Freeform 18"/>
            <p:cNvSpPr>
              <a:spLocks/>
            </p:cNvSpPr>
            <p:nvPr/>
          </p:nvSpPr>
          <p:spPr bwMode="auto">
            <a:xfrm>
              <a:off x="3743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5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3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47" name="Freeform 19"/>
            <p:cNvSpPr>
              <a:spLocks/>
            </p:cNvSpPr>
            <p:nvPr/>
          </p:nvSpPr>
          <p:spPr bwMode="auto">
            <a:xfrm>
              <a:off x="381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48" name="Freeform 20"/>
            <p:cNvSpPr>
              <a:spLocks/>
            </p:cNvSpPr>
            <p:nvPr/>
          </p:nvSpPr>
          <p:spPr bwMode="auto">
            <a:xfrm>
              <a:off x="3880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49" name="Freeform 21"/>
            <p:cNvSpPr>
              <a:spLocks/>
            </p:cNvSpPr>
            <p:nvPr/>
          </p:nvSpPr>
          <p:spPr bwMode="auto">
            <a:xfrm>
              <a:off x="409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50" name="Freeform 22"/>
            <p:cNvSpPr>
              <a:spLocks/>
            </p:cNvSpPr>
            <p:nvPr/>
          </p:nvSpPr>
          <p:spPr bwMode="auto">
            <a:xfrm>
              <a:off x="3960" y="1634"/>
              <a:ext cx="72" cy="25"/>
            </a:xfrm>
            <a:custGeom>
              <a:avLst/>
              <a:gdLst>
                <a:gd name="T0" fmla="*/ 0 w 72"/>
                <a:gd name="T1" fmla="*/ 0 h 25"/>
                <a:gd name="T2" fmla="*/ 0 w 72"/>
                <a:gd name="T3" fmla="*/ 2 h 25"/>
                <a:gd name="T4" fmla="*/ 0 w 72"/>
                <a:gd name="T5" fmla="*/ 5 h 25"/>
                <a:gd name="T6" fmla="*/ 2 w 72"/>
                <a:gd name="T7" fmla="*/ 4 h 25"/>
                <a:gd name="T8" fmla="*/ 5 w 72"/>
                <a:gd name="T9" fmla="*/ 9 h 25"/>
                <a:gd name="T10" fmla="*/ 5 w 72"/>
                <a:gd name="T11" fmla="*/ 12 h 25"/>
                <a:gd name="T12" fmla="*/ 7 w 72"/>
                <a:gd name="T13" fmla="*/ 13 h 25"/>
                <a:gd name="T14" fmla="*/ 9 w 72"/>
                <a:gd name="T15" fmla="*/ 16 h 25"/>
                <a:gd name="T16" fmla="*/ 11 w 72"/>
                <a:gd name="T17" fmla="*/ 17 h 25"/>
                <a:gd name="T18" fmla="*/ 14 w 72"/>
                <a:gd name="T19" fmla="*/ 18 h 25"/>
                <a:gd name="T20" fmla="*/ 15 w 72"/>
                <a:gd name="T21" fmla="*/ 20 h 25"/>
                <a:gd name="T22" fmla="*/ 18 w 72"/>
                <a:gd name="T23" fmla="*/ 21 h 25"/>
                <a:gd name="T24" fmla="*/ 23 w 72"/>
                <a:gd name="T25" fmla="*/ 22 h 25"/>
                <a:gd name="T26" fmla="*/ 22 w 72"/>
                <a:gd name="T27" fmla="*/ 24 h 25"/>
                <a:gd name="T28" fmla="*/ 25 w 72"/>
                <a:gd name="T29" fmla="*/ 24 h 25"/>
                <a:gd name="T30" fmla="*/ 27 w 72"/>
                <a:gd name="T31" fmla="*/ 24 h 25"/>
                <a:gd name="T32" fmla="*/ 30 w 72"/>
                <a:gd name="T33" fmla="*/ 25 h 25"/>
                <a:gd name="T34" fmla="*/ 33 w 72"/>
                <a:gd name="T35" fmla="*/ 25 h 25"/>
                <a:gd name="T36" fmla="*/ 35 w 72"/>
                <a:gd name="T37" fmla="*/ 25 h 25"/>
                <a:gd name="T38" fmla="*/ 37 w 72"/>
                <a:gd name="T39" fmla="*/ 25 h 25"/>
                <a:gd name="T40" fmla="*/ 39 w 72"/>
                <a:gd name="T41" fmla="*/ 25 h 25"/>
                <a:gd name="T42" fmla="*/ 42 w 72"/>
                <a:gd name="T43" fmla="*/ 25 h 25"/>
                <a:gd name="T44" fmla="*/ 45 w 72"/>
                <a:gd name="T45" fmla="*/ 25 h 25"/>
                <a:gd name="T46" fmla="*/ 47 w 72"/>
                <a:gd name="T47" fmla="*/ 25 h 25"/>
                <a:gd name="T48" fmla="*/ 49 w 72"/>
                <a:gd name="T49" fmla="*/ 22 h 25"/>
                <a:gd name="T50" fmla="*/ 50 w 72"/>
                <a:gd name="T51" fmla="*/ 22 h 25"/>
                <a:gd name="T52" fmla="*/ 53 w 72"/>
                <a:gd name="T53" fmla="*/ 22 h 25"/>
                <a:gd name="T54" fmla="*/ 54 w 72"/>
                <a:gd name="T55" fmla="*/ 21 h 25"/>
                <a:gd name="T56" fmla="*/ 57 w 72"/>
                <a:gd name="T57" fmla="*/ 20 h 25"/>
                <a:gd name="T58" fmla="*/ 59 w 72"/>
                <a:gd name="T59" fmla="*/ 17 h 25"/>
                <a:gd name="T60" fmla="*/ 62 w 72"/>
                <a:gd name="T61" fmla="*/ 17 h 25"/>
                <a:gd name="T62" fmla="*/ 65 w 72"/>
                <a:gd name="T63" fmla="*/ 16 h 25"/>
                <a:gd name="T64" fmla="*/ 66 w 72"/>
                <a:gd name="T65" fmla="*/ 13 h 25"/>
                <a:gd name="T66" fmla="*/ 72 w 72"/>
                <a:gd name="T67" fmla="*/ 9 h 25"/>
                <a:gd name="T68" fmla="*/ 72 w 72"/>
                <a:gd name="T69" fmla="*/ 6 h 25"/>
                <a:gd name="T70" fmla="*/ 72 w 72"/>
                <a:gd name="T71" fmla="*/ 4 h 25"/>
                <a:gd name="T72" fmla="*/ 72 w 72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5" y="9"/>
                  </a:lnTo>
                  <a:lnTo>
                    <a:pt x="5" y="12"/>
                  </a:lnTo>
                  <a:lnTo>
                    <a:pt x="7" y="13"/>
                  </a:lnTo>
                  <a:lnTo>
                    <a:pt x="9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2" y="9"/>
                  </a:lnTo>
                  <a:lnTo>
                    <a:pt x="72" y="6"/>
                  </a:lnTo>
                  <a:lnTo>
                    <a:pt x="72" y="4"/>
                  </a:lnTo>
                  <a:lnTo>
                    <a:pt x="72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51" name="Freeform 23"/>
            <p:cNvSpPr>
              <a:spLocks/>
            </p:cNvSpPr>
            <p:nvPr/>
          </p:nvSpPr>
          <p:spPr bwMode="auto">
            <a:xfrm>
              <a:off x="4025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52" name="Freeform 24"/>
            <p:cNvSpPr>
              <a:spLocks/>
            </p:cNvSpPr>
            <p:nvPr/>
          </p:nvSpPr>
          <p:spPr bwMode="auto">
            <a:xfrm>
              <a:off x="4170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6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8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6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8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53" name="Freeform 25"/>
            <p:cNvSpPr>
              <a:spLocks/>
            </p:cNvSpPr>
            <p:nvPr/>
          </p:nvSpPr>
          <p:spPr bwMode="auto">
            <a:xfrm>
              <a:off x="4234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54" name="Freeform 26"/>
            <p:cNvSpPr>
              <a:spLocks/>
            </p:cNvSpPr>
            <p:nvPr/>
          </p:nvSpPr>
          <p:spPr bwMode="auto">
            <a:xfrm>
              <a:off x="430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55" name="Freeform 27"/>
            <p:cNvSpPr>
              <a:spLocks/>
            </p:cNvSpPr>
            <p:nvPr/>
          </p:nvSpPr>
          <p:spPr bwMode="auto">
            <a:xfrm>
              <a:off x="4371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6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8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6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8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56" name="Freeform 28"/>
            <p:cNvSpPr>
              <a:spLocks/>
            </p:cNvSpPr>
            <p:nvPr/>
          </p:nvSpPr>
          <p:spPr bwMode="auto">
            <a:xfrm>
              <a:off x="1830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57" name="Freeform 29"/>
            <p:cNvSpPr>
              <a:spLocks/>
            </p:cNvSpPr>
            <p:nvPr/>
          </p:nvSpPr>
          <p:spPr bwMode="auto">
            <a:xfrm>
              <a:off x="1693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58" name="Freeform 30"/>
            <p:cNvSpPr>
              <a:spLocks/>
            </p:cNvSpPr>
            <p:nvPr/>
          </p:nvSpPr>
          <p:spPr bwMode="auto">
            <a:xfrm>
              <a:off x="175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9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5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3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9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59" name="Freeform 31"/>
            <p:cNvSpPr>
              <a:spLocks/>
            </p:cNvSpPr>
            <p:nvPr/>
          </p:nvSpPr>
          <p:spPr bwMode="auto">
            <a:xfrm>
              <a:off x="1902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60" name="Freeform 32"/>
            <p:cNvSpPr>
              <a:spLocks/>
            </p:cNvSpPr>
            <p:nvPr/>
          </p:nvSpPr>
          <p:spPr bwMode="auto">
            <a:xfrm>
              <a:off x="196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6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8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6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8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61" name="Freeform 33"/>
            <p:cNvSpPr>
              <a:spLocks/>
            </p:cNvSpPr>
            <p:nvPr/>
          </p:nvSpPr>
          <p:spPr bwMode="auto">
            <a:xfrm>
              <a:off x="2039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62" name="Freeform 34"/>
            <p:cNvSpPr>
              <a:spLocks/>
            </p:cNvSpPr>
            <p:nvPr/>
          </p:nvSpPr>
          <p:spPr bwMode="auto">
            <a:xfrm>
              <a:off x="2103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63" name="Freeform 35"/>
            <p:cNvSpPr>
              <a:spLocks/>
            </p:cNvSpPr>
            <p:nvPr/>
          </p:nvSpPr>
          <p:spPr bwMode="auto">
            <a:xfrm>
              <a:off x="1343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5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3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64" name="Freeform 36"/>
            <p:cNvSpPr>
              <a:spLocks/>
            </p:cNvSpPr>
            <p:nvPr/>
          </p:nvSpPr>
          <p:spPr bwMode="auto">
            <a:xfrm>
              <a:off x="120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65" name="Freeform 37"/>
            <p:cNvSpPr>
              <a:spLocks/>
            </p:cNvSpPr>
            <p:nvPr/>
          </p:nvSpPr>
          <p:spPr bwMode="auto">
            <a:xfrm>
              <a:off x="1271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66" name="Freeform 38"/>
            <p:cNvSpPr>
              <a:spLocks/>
            </p:cNvSpPr>
            <p:nvPr/>
          </p:nvSpPr>
          <p:spPr bwMode="auto">
            <a:xfrm>
              <a:off x="141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67" name="Freeform 39"/>
            <p:cNvSpPr>
              <a:spLocks/>
            </p:cNvSpPr>
            <p:nvPr/>
          </p:nvSpPr>
          <p:spPr bwMode="auto">
            <a:xfrm>
              <a:off x="1480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68" name="Freeform 40"/>
            <p:cNvSpPr>
              <a:spLocks/>
            </p:cNvSpPr>
            <p:nvPr/>
          </p:nvSpPr>
          <p:spPr bwMode="auto">
            <a:xfrm>
              <a:off x="1552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5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3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69" name="Freeform 41"/>
            <p:cNvSpPr>
              <a:spLocks/>
            </p:cNvSpPr>
            <p:nvPr/>
          </p:nvSpPr>
          <p:spPr bwMode="auto">
            <a:xfrm>
              <a:off x="161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70" name="Freeform 42"/>
            <p:cNvSpPr>
              <a:spLocks/>
            </p:cNvSpPr>
            <p:nvPr/>
          </p:nvSpPr>
          <p:spPr bwMode="auto">
            <a:xfrm>
              <a:off x="2698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71" name="Freeform 43"/>
            <p:cNvSpPr>
              <a:spLocks/>
            </p:cNvSpPr>
            <p:nvPr/>
          </p:nvSpPr>
          <p:spPr bwMode="auto">
            <a:xfrm>
              <a:off x="2561" y="1634"/>
              <a:ext cx="72" cy="25"/>
            </a:xfrm>
            <a:custGeom>
              <a:avLst/>
              <a:gdLst>
                <a:gd name="T0" fmla="*/ 0 w 72"/>
                <a:gd name="T1" fmla="*/ 0 h 25"/>
                <a:gd name="T2" fmla="*/ 0 w 72"/>
                <a:gd name="T3" fmla="*/ 2 h 25"/>
                <a:gd name="T4" fmla="*/ 0 w 72"/>
                <a:gd name="T5" fmla="*/ 5 h 25"/>
                <a:gd name="T6" fmla="*/ 2 w 72"/>
                <a:gd name="T7" fmla="*/ 4 h 25"/>
                <a:gd name="T8" fmla="*/ 5 w 72"/>
                <a:gd name="T9" fmla="*/ 9 h 25"/>
                <a:gd name="T10" fmla="*/ 5 w 72"/>
                <a:gd name="T11" fmla="*/ 12 h 25"/>
                <a:gd name="T12" fmla="*/ 7 w 72"/>
                <a:gd name="T13" fmla="*/ 13 h 25"/>
                <a:gd name="T14" fmla="*/ 9 w 72"/>
                <a:gd name="T15" fmla="*/ 16 h 25"/>
                <a:gd name="T16" fmla="*/ 11 w 72"/>
                <a:gd name="T17" fmla="*/ 17 h 25"/>
                <a:gd name="T18" fmla="*/ 14 w 72"/>
                <a:gd name="T19" fmla="*/ 18 h 25"/>
                <a:gd name="T20" fmla="*/ 15 w 72"/>
                <a:gd name="T21" fmla="*/ 20 h 25"/>
                <a:gd name="T22" fmla="*/ 18 w 72"/>
                <a:gd name="T23" fmla="*/ 21 h 25"/>
                <a:gd name="T24" fmla="*/ 23 w 72"/>
                <a:gd name="T25" fmla="*/ 22 h 25"/>
                <a:gd name="T26" fmla="*/ 22 w 72"/>
                <a:gd name="T27" fmla="*/ 24 h 25"/>
                <a:gd name="T28" fmla="*/ 25 w 72"/>
                <a:gd name="T29" fmla="*/ 24 h 25"/>
                <a:gd name="T30" fmla="*/ 27 w 72"/>
                <a:gd name="T31" fmla="*/ 24 h 25"/>
                <a:gd name="T32" fmla="*/ 30 w 72"/>
                <a:gd name="T33" fmla="*/ 25 h 25"/>
                <a:gd name="T34" fmla="*/ 33 w 72"/>
                <a:gd name="T35" fmla="*/ 25 h 25"/>
                <a:gd name="T36" fmla="*/ 35 w 72"/>
                <a:gd name="T37" fmla="*/ 25 h 25"/>
                <a:gd name="T38" fmla="*/ 37 w 72"/>
                <a:gd name="T39" fmla="*/ 25 h 25"/>
                <a:gd name="T40" fmla="*/ 39 w 72"/>
                <a:gd name="T41" fmla="*/ 25 h 25"/>
                <a:gd name="T42" fmla="*/ 42 w 72"/>
                <a:gd name="T43" fmla="*/ 25 h 25"/>
                <a:gd name="T44" fmla="*/ 45 w 72"/>
                <a:gd name="T45" fmla="*/ 25 h 25"/>
                <a:gd name="T46" fmla="*/ 47 w 72"/>
                <a:gd name="T47" fmla="*/ 25 h 25"/>
                <a:gd name="T48" fmla="*/ 49 w 72"/>
                <a:gd name="T49" fmla="*/ 22 h 25"/>
                <a:gd name="T50" fmla="*/ 50 w 72"/>
                <a:gd name="T51" fmla="*/ 22 h 25"/>
                <a:gd name="T52" fmla="*/ 53 w 72"/>
                <a:gd name="T53" fmla="*/ 22 h 25"/>
                <a:gd name="T54" fmla="*/ 54 w 72"/>
                <a:gd name="T55" fmla="*/ 21 h 25"/>
                <a:gd name="T56" fmla="*/ 57 w 72"/>
                <a:gd name="T57" fmla="*/ 20 h 25"/>
                <a:gd name="T58" fmla="*/ 59 w 72"/>
                <a:gd name="T59" fmla="*/ 17 h 25"/>
                <a:gd name="T60" fmla="*/ 62 w 72"/>
                <a:gd name="T61" fmla="*/ 17 h 25"/>
                <a:gd name="T62" fmla="*/ 65 w 72"/>
                <a:gd name="T63" fmla="*/ 16 h 25"/>
                <a:gd name="T64" fmla="*/ 66 w 72"/>
                <a:gd name="T65" fmla="*/ 13 h 25"/>
                <a:gd name="T66" fmla="*/ 72 w 72"/>
                <a:gd name="T67" fmla="*/ 9 h 25"/>
                <a:gd name="T68" fmla="*/ 72 w 72"/>
                <a:gd name="T69" fmla="*/ 6 h 25"/>
                <a:gd name="T70" fmla="*/ 72 w 72"/>
                <a:gd name="T71" fmla="*/ 4 h 25"/>
                <a:gd name="T72" fmla="*/ 72 w 72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5" y="9"/>
                  </a:lnTo>
                  <a:lnTo>
                    <a:pt x="5" y="12"/>
                  </a:lnTo>
                  <a:lnTo>
                    <a:pt x="7" y="13"/>
                  </a:lnTo>
                  <a:lnTo>
                    <a:pt x="9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2" y="9"/>
                  </a:lnTo>
                  <a:lnTo>
                    <a:pt x="72" y="6"/>
                  </a:lnTo>
                  <a:lnTo>
                    <a:pt x="72" y="4"/>
                  </a:lnTo>
                  <a:lnTo>
                    <a:pt x="72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72" name="Freeform 44"/>
            <p:cNvSpPr>
              <a:spLocks/>
            </p:cNvSpPr>
            <p:nvPr/>
          </p:nvSpPr>
          <p:spPr bwMode="auto">
            <a:xfrm>
              <a:off x="262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73" name="Freeform 45"/>
            <p:cNvSpPr>
              <a:spLocks/>
            </p:cNvSpPr>
            <p:nvPr/>
          </p:nvSpPr>
          <p:spPr bwMode="auto">
            <a:xfrm>
              <a:off x="2771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6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6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74" name="Freeform 46"/>
            <p:cNvSpPr>
              <a:spLocks/>
            </p:cNvSpPr>
            <p:nvPr/>
          </p:nvSpPr>
          <p:spPr bwMode="auto">
            <a:xfrm>
              <a:off x="2835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75" name="Freeform 47"/>
            <p:cNvSpPr>
              <a:spLocks/>
            </p:cNvSpPr>
            <p:nvPr/>
          </p:nvSpPr>
          <p:spPr bwMode="auto">
            <a:xfrm>
              <a:off x="290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76" name="Freeform 48"/>
            <p:cNvSpPr>
              <a:spLocks/>
            </p:cNvSpPr>
            <p:nvPr/>
          </p:nvSpPr>
          <p:spPr bwMode="auto">
            <a:xfrm>
              <a:off x="2972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6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6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77" name="Freeform 49"/>
            <p:cNvSpPr>
              <a:spLocks/>
            </p:cNvSpPr>
            <p:nvPr/>
          </p:nvSpPr>
          <p:spPr bwMode="auto">
            <a:xfrm>
              <a:off x="225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78" name="Freeform 50"/>
            <p:cNvSpPr>
              <a:spLocks/>
            </p:cNvSpPr>
            <p:nvPr/>
          </p:nvSpPr>
          <p:spPr bwMode="auto">
            <a:xfrm>
              <a:off x="2184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79" name="Freeform 51"/>
            <p:cNvSpPr>
              <a:spLocks/>
            </p:cNvSpPr>
            <p:nvPr/>
          </p:nvSpPr>
          <p:spPr bwMode="auto">
            <a:xfrm>
              <a:off x="2328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80" name="Freeform 52"/>
            <p:cNvSpPr>
              <a:spLocks/>
            </p:cNvSpPr>
            <p:nvPr/>
          </p:nvSpPr>
          <p:spPr bwMode="auto">
            <a:xfrm>
              <a:off x="2409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81" name="Freeform 53"/>
            <p:cNvSpPr>
              <a:spLocks/>
            </p:cNvSpPr>
            <p:nvPr/>
          </p:nvSpPr>
          <p:spPr bwMode="auto">
            <a:xfrm>
              <a:off x="2489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182" name="Rectangle 54"/>
            <p:cNvSpPr>
              <a:spLocks noChangeArrowheads="1"/>
            </p:cNvSpPr>
            <p:nvPr/>
          </p:nvSpPr>
          <p:spPr bwMode="auto">
            <a:xfrm>
              <a:off x="3334" y="1107"/>
              <a:ext cx="1073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osoby ošetřované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83" name="Rectangle 55"/>
            <p:cNvSpPr>
              <a:spLocks noChangeArrowheads="1"/>
            </p:cNvSpPr>
            <p:nvPr/>
          </p:nvSpPr>
          <p:spPr bwMode="auto">
            <a:xfrm>
              <a:off x="3276" y="1260"/>
              <a:ext cx="113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ve zdravotnických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84" name="Rectangle 56"/>
            <p:cNvSpPr>
              <a:spLocks noChangeArrowheads="1"/>
            </p:cNvSpPr>
            <p:nvPr/>
          </p:nvSpPr>
          <p:spPr bwMode="auto">
            <a:xfrm>
              <a:off x="1263" y="1220"/>
              <a:ext cx="5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viditelná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85" name="Rectangle 57"/>
            <p:cNvSpPr>
              <a:spLocks noChangeArrowheads="1"/>
            </p:cNvSpPr>
            <p:nvPr/>
          </p:nvSpPr>
          <p:spPr bwMode="auto">
            <a:xfrm>
              <a:off x="2139" y="1721"/>
              <a:ext cx="817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osoby nemoc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86" name="Rectangle 58"/>
            <p:cNvSpPr>
              <a:spLocks noChangeArrowheads="1"/>
            </p:cNvSpPr>
            <p:nvPr/>
          </p:nvSpPr>
          <p:spPr bwMode="auto">
            <a:xfrm>
              <a:off x="2147" y="1882"/>
              <a:ext cx="729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nevnímající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87" name="Rectangle 59"/>
            <p:cNvSpPr>
              <a:spLocks noChangeArrowheads="1"/>
            </p:cNvSpPr>
            <p:nvPr/>
          </p:nvSpPr>
          <p:spPr bwMode="auto">
            <a:xfrm>
              <a:off x="1954" y="2052"/>
              <a:ext cx="1062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nebo ji ignorující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88" name="Rectangle 60"/>
            <p:cNvSpPr>
              <a:spLocks noChangeArrowheads="1"/>
            </p:cNvSpPr>
            <p:nvPr/>
          </p:nvSpPr>
          <p:spPr bwMode="auto">
            <a:xfrm>
              <a:off x="1987" y="2544"/>
              <a:ext cx="908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 formy nemocí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89" name="Rectangle 61"/>
            <p:cNvSpPr>
              <a:spLocks noChangeArrowheads="1"/>
            </p:cNvSpPr>
            <p:nvPr/>
          </p:nvSpPr>
          <p:spPr bwMode="auto">
            <a:xfrm>
              <a:off x="1858" y="2391"/>
              <a:ext cx="1358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latentní a subklinické 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90" name="Rectangle 62"/>
            <p:cNvSpPr>
              <a:spLocks noChangeArrowheads="1"/>
            </p:cNvSpPr>
            <p:nvPr/>
          </p:nvSpPr>
          <p:spPr bwMode="auto">
            <a:xfrm>
              <a:off x="1263" y="1729"/>
              <a:ext cx="376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skrytá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91" name="Rectangle 63"/>
            <p:cNvSpPr>
              <a:spLocks noChangeArrowheads="1"/>
            </p:cNvSpPr>
            <p:nvPr/>
          </p:nvSpPr>
          <p:spPr bwMode="auto">
            <a:xfrm>
              <a:off x="1263" y="1898"/>
              <a:ext cx="24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část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92" name="Rectangle 64"/>
            <p:cNvSpPr>
              <a:spLocks noChangeArrowheads="1"/>
            </p:cNvSpPr>
            <p:nvPr/>
          </p:nvSpPr>
          <p:spPr bwMode="auto">
            <a:xfrm>
              <a:off x="1263" y="2060"/>
              <a:ext cx="48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ledovce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93" name="Rectangle 65"/>
            <p:cNvSpPr>
              <a:spLocks noChangeArrowheads="1"/>
            </p:cNvSpPr>
            <p:nvPr/>
          </p:nvSpPr>
          <p:spPr bwMode="auto">
            <a:xfrm>
              <a:off x="3772" y="1406"/>
              <a:ext cx="63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zařízeních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94" name="Rectangle 66"/>
            <p:cNvSpPr>
              <a:spLocks noChangeArrowheads="1"/>
            </p:cNvSpPr>
            <p:nvPr/>
          </p:nvSpPr>
          <p:spPr bwMode="auto">
            <a:xfrm>
              <a:off x="3275" y="1785"/>
              <a:ext cx="1182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nemoci manifestní</a:t>
              </a:r>
              <a:r>
                <a:rPr lang="cs-CZ" altLang="cs-CZ" sz="2100">
                  <a:solidFill>
                    <a:srgbClr val="000000"/>
                  </a:solidFill>
                  <a:latin typeface="Times New Roman" pitchFamily="18" charset="0"/>
                </a:rPr>
                <a:t>,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95" name="Rectangle 67"/>
            <p:cNvSpPr>
              <a:spLocks noChangeArrowheads="1"/>
            </p:cNvSpPr>
            <p:nvPr/>
          </p:nvSpPr>
          <p:spPr bwMode="auto">
            <a:xfrm>
              <a:off x="3114" y="1955"/>
              <a:ext cx="1302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ale odborně neléčené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96" name="Rectangle 68"/>
            <p:cNvSpPr>
              <a:spLocks noChangeArrowheads="1"/>
            </p:cNvSpPr>
            <p:nvPr/>
          </p:nvSpPr>
          <p:spPr bwMode="auto">
            <a:xfrm>
              <a:off x="3327" y="2286"/>
              <a:ext cx="1097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nemoc lze odhalit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97" name="Rectangle 69"/>
            <p:cNvSpPr>
              <a:spLocks noChangeArrowheads="1"/>
            </p:cNvSpPr>
            <p:nvPr/>
          </p:nvSpPr>
          <p:spPr bwMode="auto">
            <a:xfrm>
              <a:off x="3710" y="2447"/>
              <a:ext cx="703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preventivní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98" name="Rectangle 70"/>
            <p:cNvSpPr>
              <a:spLocks noChangeArrowheads="1"/>
            </p:cNvSpPr>
            <p:nvPr/>
          </p:nvSpPr>
          <p:spPr bwMode="auto">
            <a:xfrm>
              <a:off x="3296" y="2892"/>
              <a:ext cx="112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osoby se sníženou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199" name="Rectangle 71"/>
            <p:cNvSpPr>
              <a:spLocks noChangeArrowheads="1"/>
            </p:cNvSpPr>
            <p:nvPr/>
          </p:nvSpPr>
          <p:spPr bwMode="auto">
            <a:xfrm>
              <a:off x="3489" y="3069"/>
              <a:ext cx="930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kvalitou zdraví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200" name="Rectangle 72"/>
            <p:cNvSpPr>
              <a:spLocks noChangeArrowheads="1"/>
            </p:cNvSpPr>
            <p:nvPr/>
          </p:nvSpPr>
          <p:spPr bwMode="auto">
            <a:xfrm>
              <a:off x="1737" y="2892"/>
              <a:ext cx="1469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trvalé následky nemocí,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201" name="Rectangle 73"/>
            <p:cNvSpPr>
              <a:spLocks noChangeArrowheads="1"/>
            </p:cNvSpPr>
            <p:nvPr/>
          </p:nvSpPr>
          <p:spPr bwMode="auto">
            <a:xfrm>
              <a:off x="1408" y="3069"/>
              <a:ext cx="1779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vady, dysfunkce a handicapy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202" name="Rectangle 74"/>
            <p:cNvSpPr>
              <a:spLocks noChangeArrowheads="1"/>
            </p:cNvSpPr>
            <p:nvPr/>
          </p:nvSpPr>
          <p:spPr bwMode="auto">
            <a:xfrm>
              <a:off x="1665" y="3344"/>
              <a:ext cx="1459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osoby zdravé, ohrožené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203" name="Rectangle 75"/>
            <p:cNvSpPr>
              <a:spLocks noChangeArrowheads="1"/>
            </p:cNvSpPr>
            <p:nvPr/>
          </p:nvSpPr>
          <p:spPr bwMode="auto">
            <a:xfrm>
              <a:off x="1979" y="3513"/>
              <a:ext cx="1135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zvýšeným rizikem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204" name="Rectangle 76"/>
            <p:cNvSpPr>
              <a:spLocks noChangeArrowheads="1"/>
            </p:cNvSpPr>
            <p:nvPr/>
          </p:nvSpPr>
          <p:spPr bwMode="auto">
            <a:xfrm>
              <a:off x="3704" y="3352"/>
              <a:ext cx="712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potenciálně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205" name="Rectangle 77"/>
            <p:cNvSpPr>
              <a:spLocks noChangeArrowheads="1"/>
            </p:cNvSpPr>
            <p:nvPr/>
          </p:nvSpPr>
          <p:spPr bwMode="auto">
            <a:xfrm>
              <a:off x="3880" y="3513"/>
              <a:ext cx="531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nemocní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206" name="Rectangle 78"/>
            <p:cNvSpPr>
              <a:spLocks noChangeArrowheads="1"/>
            </p:cNvSpPr>
            <p:nvPr/>
          </p:nvSpPr>
          <p:spPr bwMode="auto">
            <a:xfrm>
              <a:off x="3733" y="2617"/>
              <a:ext cx="676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prohlídkou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6207" name="Rectangle 79"/>
            <p:cNvSpPr>
              <a:spLocks noChangeArrowheads="1"/>
            </p:cNvSpPr>
            <p:nvPr/>
          </p:nvSpPr>
          <p:spPr bwMode="auto">
            <a:xfrm>
              <a:off x="1263" y="1381"/>
              <a:ext cx="758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altLang="cs-CZ" sz="2100">
                  <a:solidFill>
                    <a:srgbClr val="000000"/>
                  </a:solidFill>
                  <a:latin typeface="Times New Roman" pitchFamily="18" charset="0"/>
                </a:rPr>
                <a:t>část ledovce</a:t>
              </a:r>
              <a:endParaRPr lang="en-GB" altLang="cs-CZ" b="0"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962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16282" y="395461"/>
            <a:ext cx="9072563" cy="1259946"/>
          </a:xfrm>
        </p:spPr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1"/>
                </a:solidFill>
              </a:rPr>
              <a:t>NEMOC</a:t>
            </a:r>
            <a:br>
              <a:rPr lang="cs-CZ" altLang="cs-CZ" b="1" dirty="0">
                <a:solidFill>
                  <a:schemeClr val="tx1"/>
                </a:solidFill>
              </a:rPr>
            </a:br>
            <a:r>
              <a:rPr lang="cs-CZ" altLang="cs-CZ" sz="2600" b="1" dirty="0">
                <a:solidFill>
                  <a:schemeClr val="tx1"/>
                </a:solidFill>
              </a:rPr>
              <a:t>JAKO DĚJ MAJÍCÍ ZAČÁTEK, PRŮBĚH A KONEC</a:t>
            </a:r>
            <a:endParaRPr lang="en-GB" altLang="cs-CZ" sz="2600" b="1" dirty="0">
              <a:solidFill>
                <a:schemeClr val="tx1"/>
              </a:solidFill>
            </a:endParaRPr>
          </a:p>
        </p:txBody>
      </p:sp>
      <p:sp>
        <p:nvSpPr>
          <p:cNvPr id="817155" name="AutoShape 3"/>
          <p:cNvSpPr>
            <a:spLocks noChangeArrowheads="1"/>
          </p:cNvSpPr>
          <p:nvPr/>
        </p:nvSpPr>
        <p:spPr bwMode="auto">
          <a:xfrm>
            <a:off x="2252391" y="3284609"/>
            <a:ext cx="323770" cy="1370191"/>
          </a:xfrm>
          <a:prstGeom prst="downArrow">
            <a:avLst>
              <a:gd name="adj1" fmla="val 50269"/>
              <a:gd name="adj2" fmla="val 71893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/>
          <a:p>
            <a:pPr algn="ctr"/>
            <a:endParaRPr lang="cs-CZ" altLang="cs-CZ" b="0">
              <a:effectLst/>
              <a:latin typeface="Arial" charset="0"/>
            </a:endParaRPr>
          </a:p>
        </p:txBody>
      </p:sp>
      <p:sp>
        <p:nvSpPr>
          <p:cNvPr id="817156" name="Text Box 4"/>
          <p:cNvSpPr txBox="1">
            <a:spLocks noChangeArrowheads="1"/>
          </p:cNvSpPr>
          <p:nvPr/>
        </p:nvSpPr>
        <p:spPr bwMode="auto">
          <a:xfrm>
            <a:off x="1034315" y="2875127"/>
            <a:ext cx="2675915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effectLst/>
                <a:latin typeface="Arial" charset="0"/>
              </a:rPr>
              <a:t>ZAČÁTEK NEMOCI</a:t>
            </a:r>
            <a:endParaRPr lang="en-GB" altLang="cs-CZ">
              <a:effectLst/>
              <a:latin typeface="Arial" charset="0"/>
            </a:endParaRPr>
          </a:p>
        </p:txBody>
      </p:sp>
      <p:sp>
        <p:nvSpPr>
          <p:cNvPr id="817157" name="AutoShape 5"/>
          <p:cNvSpPr>
            <a:spLocks noChangeArrowheads="1"/>
          </p:cNvSpPr>
          <p:nvPr/>
        </p:nvSpPr>
        <p:spPr bwMode="auto">
          <a:xfrm>
            <a:off x="4681541" y="3874333"/>
            <a:ext cx="323770" cy="785717"/>
          </a:xfrm>
          <a:prstGeom prst="downArrow">
            <a:avLst>
              <a:gd name="adj1" fmla="val 50269"/>
              <a:gd name="adj2" fmla="val 80002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/>
          <a:p>
            <a:pPr algn="ctr"/>
            <a:endParaRPr lang="cs-CZ" altLang="cs-CZ" b="0">
              <a:effectLst/>
              <a:latin typeface="Arial" charset="0"/>
            </a:endParaRPr>
          </a:p>
        </p:txBody>
      </p:sp>
      <p:sp>
        <p:nvSpPr>
          <p:cNvPr id="817158" name="Text Box 6"/>
          <p:cNvSpPr txBox="1">
            <a:spLocks noChangeArrowheads="1"/>
          </p:cNvSpPr>
          <p:nvPr/>
        </p:nvSpPr>
        <p:spPr bwMode="auto">
          <a:xfrm>
            <a:off x="4343769" y="3209362"/>
            <a:ext cx="1841114" cy="65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effectLst/>
                <a:latin typeface="Arial" charset="0"/>
              </a:rPr>
              <a:t>KLINICKÁ DIAGNÓZA</a:t>
            </a:r>
            <a:endParaRPr lang="en-GB" altLang="cs-CZ">
              <a:effectLst/>
              <a:latin typeface="Arial" charset="0"/>
            </a:endParaRPr>
          </a:p>
        </p:txBody>
      </p:sp>
      <p:sp>
        <p:nvSpPr>
          <p:cNvPr id="817159" name="AutoShape 7"/>
          <p:cNvSpPr>
            <a:spLocks noChangeArrowheads="1"/>
          </p:cNvSpPr>
          <p:nvPr/>
        </p:nvSpPr>
        <p:spPr bwMode="auto">
          <a:xfrm>
            <a:off x="7082690" y="3274110"/>
            <a:ext cx="323770" cy="1370191"/>
          </a:xfrm>
          <a:prstGeom prst="downArrow">
            <a:avLst>
              <a:gd name="adj1" fmla="val 50269"/>
              <a:gd name="adj2" fmla="val 7459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/>
          <a:p>
            <a:pPr algn="ctr"/>
            <a:endParaRPr lang="cs-CZ" altLang="cs-CZ" b="0">
              <a:effectLst/>
              <a:latin typeface="Arial" charset="0"/>
            </a:endParaRPr>
          </a:p>
        </p:txBody>
      </p:sp>
      <p:sp>
        <p:nvSpPr>
          <p:cNvPr id="817160" name="Text Box 8"/>
          <p:cNvSpPr txBox="1">
            <a:spLocks noChangeArrowheads="1"/>
          </p:cNvSpPr>
          <p:nvPr/>
        </p:nvSpPr>
        <p:spPr bwMode="auto">
          <a:xfrm>
            <a:off x="5911867" y="2850628"/>
            <a:ext cx="3409211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effectLst/>
                <a:latin typeface="Arial" charset="0"/>
              </a:rPr>
              <a:t>KONEC NEMOCI (ÚMRTÍ)</a:t>
            </a:r>
            <a:endParaRPr lang="en-GB" altLang="cs-CZ">
              <a:effectLst/>
              <a:latin typeface="Arial" charset="0"/>
            </a:endParaRPr>
          </a:p>
        </p:txBody>
      </p:sp>
      <p:sp>
        <p:nvSpPr>
          <p:cNvPr id="817161" name="AutoShape 9"/>
          <p:cNvSpPr>
            <a:spLocks noChangeArrowheads="1"/>
          </p:cNvSpPr>
          <p:nvPr/>
        </p:nvSpPr>
        <p:spPr bwMode="auto">
          <a:xfrm>
            <a:off x="3347958" y="4703798"/>
            <a:ext cx="336021" cy="971209"/>
          </a:xfrm>
          <a:prstGeom prst="upArrow">
            <a:avLst>
              <a:gd name="adj1" fmla="val 50000"/>
              <a:gd name="adj2" fmla="val 72266"/>
            </a:avLst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/>
          <a:p>
            <a:endParaRPr lang="cs-CZ"/>
          </a:p>
        </p:txBody>
      </p:sp>
      <p:sp>
        <p:nvSpPr>
          <p:cNvPr id="817162" name="Text Box 10"/>
          <p:cNvSpPr txBox="1">
            <a:spLocks noChangeArrowheads="1"/>
          </p:cNvSpPr>
          <p:nvPr/>
        </p:nvSpPr>
        <p:spPr bwMode="auto">
          <a:xfrm>
            <a:off x="3074941" y="5736253"/>
            <a:ext cx="1804361" cy="65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9933"/>
                </a:solidFill>
                <a:effectLst/>
                <a:latin typeface="Arial" charset="0"/>
              </a:rPr>
              <a:t>ČASNÁ DIAGNÓZA</a:t>
            </a:r>
            <a:endParaRPr lang="en-GB" altLang="cs-CZ">
              <a:solidFill>
                <a:srgbClr val="FF9933"/>
              </a:solidFill>
              <a:effectLst/>
              <a:latin typeface="Arial" charset="0"/>
            </a:endParaRPr>
          </a:p>
        </p:txBody>
      </p:sp>
      <p:sp>
        <p:nvSpPr>
          <p:cNvPr id="817163" name="Text Box 11"/>
          <p:cNvSpPr txBox="1">
            <a:spLocks noChangeArrowheads="1"/>
          </p:cNvSpPr>
          <p:nvPr/>
        </p:nvSpPr>
        <p:spPr bwMode="auto">
          <a:xfrm>
            <a:off x="7840486" y="4243568"/>
            <a:ext cx="1380836" cy="794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effectLst/>
                <a:latin typeface="Arial" charset="0"/>
              </a:rPr>
              <a:t>PRŮBĚH</a:t>
            </a:r>
          </a:p>
          <a:p>
            <a:pPr>
              <a:spcBef>
                <a:spcPct val="50000"/>
              </a:spcBef>
            </a:pPr>
            <a:r>
              <a:rPr lang="cs-CZ" altLang="cs-CZ">
                <a:effectLst/>
                <a:latin typeface="Arial" charset="0"/>
              </a:rPr>
              <a:t>ČASU</a:t>
            </a:r>
            <a:endParaRPr lang="en-GB" altLang="cs-CZ">
              <a:effectLst/>
              <a:latin typeface="Arial" charset="0"/>
            </a:endParaRPr>
          </a:p>
        </p:txBody>
      </p:sp>
      <p:sp>
        <p:nvSpPr>
          <p:cNvPr id="817164" name="Line 12"/>
          <p:cNvSpPr>
            <a:spLocks noChangeShapeType="1"/>
          </p:cNvSpPr>
          <p:nvPr/>
        </p:nvSpPr>
        <p:spPr bwMode="auto">
          <a:xfrm flipV="1">
            <a:off x="507532" y="4667050"/>
            <a:ext cx="8404021" cy="4024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817165" name="AutoShape 13"/>
          <p:cNvSpPr>
            <a:spLocks noChangeArrowheads="1"/>
          </p:cNvSpPr>
          <p:nvPr/>
        </p:nvSpPr>
        <p:spPr bwMode="auto">
          <a:xfrm>
            <a:off x="5815611" y="4693299"/>
            <a:ext cx="336021" cy="971209"/>
          </a:xfrm>
          <a:prstGeom prst="upArrow">
            <a:avLst>
              <a:gd name="adj1" fmla="val 50000"/>
              <a:gd name="adj2" fmla="val 72266"/>
            </a:avLst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/>
          <a:p>
            <a:endParaRPr lang="cs-CZ"/>
          </a:p>
        </p:txBody>
      </p:sp>
      <p:sp>
        <p:nvSpPr>
          <p:cNvPr id="817166" name="Text Box 14"/>
          <p:cNvSpPr txBox="1">
            <a:spLocks noChangeArrowheads="1"/>
          </p:cNvSpPr>
          <p:nvPr/>
        </p:nvSpPr>
        <p:spPr bwMode="auto">
          <a:xfrm>
            <a:off x="5052564" y="5752003"/>
            <a:ext cx="2003874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9933"/>
                </a:solidFill>
                <a:effectLst/>
                <a:latin typeface="Arial" charset="0"/>
              </a:rPr>
              <a:t>UZDRAVENÍ</a:t>
            </a:r>
            <a:endParaRPr lang="en-GB" altLang="cs-CZ">
              <a:solidFill>
                <a:srgbClr val="FF9933"/>
              </a:solidFill>
              <a:effectLst/>
              <a:latin typeface="Arial" charset="0"/>
            </a:endParaRPr>
          </a:p>
        </p:txBody>
      </p:sp>
      <p:sp>
        <p:nvSpPr>
          <p:cNvPr id="817167" name="AutoShape 15"/>
          <p:cNvSpPr>
            <a:spLocks noChangeArrowheads="1"/>
          </p:cNvSpPr>
          <p:nvPr/>
        </p:nvSpPr>
        <p:spPr bwMode="auto">
          <a:xfrm>
            <a:off x="1048315" y="4717798"/>
            <a:ext cx="336021" cy="971209"/>
          </a:xfrm>
          <a:prstGeom prst="upArrow">
            <a:avLst>
              <a:gd name="adj1" fmla="val 50000"/>
              <a:gd name="adj2" fmla="val 72266"/>
            </a:avLst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/>
          <a:p>
            <a:endParaRPr lang="cs-CZ"/>
          </a:p>
        </p:txBody>
      </p:sp>
      <p:sp>
        <p:nvSpPr>
          <p:cNvPr id="817168" name="AutoShape 16"/>
          <p:cNvSpPr>
            <a:spLocks noChangeArrowheads="1"/>
          </p:cNvSpPr>
          <p:nvPr/>
        </p:nvSpPr>
        <p:spPr bwMode="auto">
          <a:xfrm>
            <a:off x="1421088" y="4731797"/>
            <a:ext cx="336021" cy="971209"/>
          </a:xfrm>
          <a:prstGeom prst="upArrow">
            <a:avLst>
              <a:gd name="adj1" fmla="val 50000"/>
              <a:gd name="adj2" fmla="val 72266"/>
            </a:avLst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/>
          <a:p>
            <a:endParaRPr lang="cs-CZ"/>
          </a:p>
        </p:txBody>
      </p:sp>
      <p:sp>
        <p:nvSpPr>
          <p:cNvPr id="817169" name="AutoShape 17"/>
          <p:cNvSpPr>
            <a:spLocks noChangeArrowheads="1"/>
          </p:cNvSpPr>
          <p:nvPr/>
        </p:nvSpPr>
        <p:spPr bwMode="auto">
          <a:xfrm>
            <a:off x="7593721" y="4705548"/>
            <a:ext cx="336021" cy="971208"/>
          </a:xfrm>
          <a:prstGeom prst="upArrow">
            <a:avLst>
              <a:gd name="adj1" fmla="val 50000"/>
              <a:gd name="adj2" fmla="val 72266"/>
            </a:avLst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/>
          <a:p>
            <a:endParaRPr lang="cs-CZ"/>
          </a:p>
        </p:txBody>
      </p:sp>
      <p:sp>
        <p:nvSpPr>
          <p:cNvPr id="817170" name="Text Box 18"/>
          <p:cNvSpPr txBox="1">
            <a:spLocks noChangeArrowheads="1"/>
          </p:cNvSpPr>
          <p:nvPr/>
        </p:nvSpPr>
        <p:spPr bwMode="auto">
          <a:xfrm>
            <a:off x="7079190" y="5759003"/>
            <a:ext cx="1655603" cy="65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9933"/>
                </a:solidFill>
                <a:effectLst/>
                <a:latin typeface="Arial" charset="0"/>
              </a:rPr>
              <a:t>ODLOŽENÍ ÚMRTÍ</a:t>
            </a:r>
            <a:endParaRPr lang="en-GB" altLang="cs-CZ">
              <a:solidFill>
                <a:srgbClr val="FF9933"/>
              </a:solidFill>
              <a:effectLst/>
              <a:latin typeface="Arial" charset="0"/>
            </a:endParaRPr>
          </a:p>
        </p:txBody>
      </p:sp>
      <p:sp>
        <p:nvSpPr>
          <p:cNvPr id="817171" name="Text Box 19"/>
          <p:cNvSpPr txBox="1">
            <a:spLocks noChangeArrowheads="1"/>
          </p:cNvSpPr>
          <p:nvPr/>
        </p:nvSpPr>
        <p:spPr bwMode="auto">
          <a:xfrm>
            <a:off x="460279" y="5725754"/>
            <a:ext cx="2227888" cy="65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9933"/>
                </a:solidFill>
                <a:effectLst/>
                <a:latin typeface="Arial" charset="0"/>
              </a:rPr>
              <a:t>PREVENTIVNÍ OPATŘENÍ</a:t>
            </a:r>
            <a:endParaRPr lang="en-GB" altLang="cs-CZ">
              <a:solidFill>
                <a:srgbClr val="FF9933"/>
              </a:solidFill>
              <a:effectLst/>
              <a:latin typeface="Arial" charset="0"/>
            </a:endParaRPr>
          </a:p>
        </p:txBody>
      </p:sp>
      <p:sp>
        <p:nvSpPr>
          <p:cNvPr id="817172" name="AutoShape 20"/>
          <p:cNvSpPr>
            <a:spLocks noChangeArrowheads="1"/>
          </p:cNvSpPr>
          <p:nvPr/>
        </p:nvSpPr>
        <p:spPr bwMode="auto">
          <a:xfrm>
            <a:off x="4018249" y="2827878"/>
            <a:ext cx="323771" cy="1828672"/>
          </a:xfrm>
          <a:prstGeom prst="downArrow">
            <a:avLst>
              <a:gd name="adj1" fmla="val 51352"/>
              <a:gd name="adj2" fmla="val 71889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/>
          <a:p>
            <a:pPr algn="ctr"/>
            <a:endParaRPr lang="cs-CZ" altLang="cs-CZ" b="0">
              <a:effectLst/>
              <a:latin typeface="Arial" charset="0"/>
            </a:endParaRPr>
          </a:p>
        </p:txBody>
      </p:sp>
      <p:sp>
        <p:nvSpPr>
          <p:cNvPr id="817173" name="Text Box 21"/>
          <p:cNvSpPr txBox="1">
            <a:spLocks noChangeArrowheads="1"/>
          </p:cNvSpPr>
          <p:nvPr/>
        </p:nvSpPr>
        <p:spPr bwMode="auto">
          <a:xfrm>
            <a:off x="2688167" y="2339650"/>
            <a:ext cx="4555533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effectLst/>
                <a:latin typeface="Arial" charset="0"/>
              </a:rPr>
              <a:t>ZAČÁTEK SUBJEKTIVNÍCH POTÍŽÍ</a:t>
            </a:r>
            <a:endParaRPr lang="en-GB" altLang="cs-CZ">
              <a:effectLst/>
              <a:latin typeface="Arial" charset="0"/>
            </a:endParaRPr>
          </a:p>
        </p:txBody>
      </p:sp>
      <p:sp>
        <p:nvSpPr>
          <p:cNvPr id="817174" name="Text Box 22"/>
          <p:cNvSpPr txBox="1">
            <a:spLocks noChangeArrowheads="1"/>
          </p:cNvSpPr>
          <p:nvPr/>
        </p:nvSpPr>
        <p:spPr bwMode="auto">
          <a:xfrm>
            <a:off x="3570221" y="5151779"/>
            <a:ext cx="2415150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FF9933"/>
                </a:solidFill>
                <a:effectLst/>
                <a:latin typeface="Arial" charset="0"/>
              </a:rPr>
              <a:t>ÚČINNÁ TERAPIE</a:t>
            </a:r>
            <a:endParaRPr lang="en-GB" altLang="cs-CZ">
              <a:solidFill>
                <a:srgbClr val="FF9933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538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55" grpId="0" animBg="1"/>
      <p:bldP spid="817156" grpId="0"/>
      <p:bldP spid="817161" grpId="0" animBg="1"/>
      <p:bldP spid="817162" grpId="0"/>
      <p:bldP spid="817165" grpId="0" animBg="1"/>
      <p:bldP spid="817166" grpId="0"/>
      <p:bldP spid="817167" grpId="0" animBg="1"/>
      <p:bldP spid="817168" grpId="0" animBg="1"/>
      <p:bldP spid="817169" grpId="0" animBg="1"/>
      <p:bldP spid="817170" grpId="0"/>
      <p:bldP spid="817171" grpId="0"/>
      <p:bldP spid="81717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Přirozená historie nemoci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Průběh je mnohotvárný</a:t>
            </a:r>
          </a:p>
          <a:p>
            <a:pPr lvl="0"/>
            <a:r>
              <a:rPr lang="cs-CZ"/>
              <a:t>Existují obecné zákonitosti </a:t>
            </a:r>
            <a:r>
              <a:rPr lang="cs-CZ">
                <a:latin typeface="Arial" pitchFamily="32"/>
                <a:cs typeface="Arial" pitchFamily="32"/>
              </a:rPr>
              <a:t>→</a:t>
            </a:r>
            <a:r>
              <a:rPr lang="cs-CZ">
                <a:cs typeface="Arial" pitchFamily="32"/>
              </a:rPr>
              <a:t> základní představa o rozvoji</a:t>
            </a:r>
          </a:p>
          <a:p>
            <a:pPr lvl="0"/>
            <a:r>
              <a:rPr lang="cs-CZ">
                <a:cs typeface="Arial" pitchFamily="32"/>
              </a:rPr>
              <a:t>Schéma přirozené historie nemoci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Časový průběh nemoci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buNone/>
            </a:pPr>
            <a:r>
              <a:rPr lang="cs-CZ" b="1"/>
              <a:t>Údobí:</a:t>
            </a:r>
          </a:p>
          <a:p>
            <a:pPr lvl="0">
              <a:buNone/>
            </a:pPr>
            <a:endParaRPr lang="cs-CZ"/>
          </a:p>
          <a:p>
            <a:pPr lvl="0"/>
            <a:r>
              <a:rPr lang="cs-CZ"/>
              <a:t>Prepatogeneze</a:t>
            </a:r>
          </a:p>
          <a:p>
            <a:pPr lvl="0"/>
            <a:r>
              <a:rPr lang="cs-CZ"/>
              <a:t>Časné patogeneze (latentní, inaparentní, asymptomatická, subklinická fáze nemoci)</a:t>
            </a:r>
          </a:p>
          <a:p>
            <a:pPr lvl="0"/>
            <a:r>
              <a:rPr lang="cs-CZ"/>
              <a:t>Různé následky nemoci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Čím může být ovlivněn průběh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Psychickým stavem nemocného, jeho náladou, obavami, nadějí a vírou v </a:t>
            </a:r>
            <a:r>
              <a:rPr lang="cs-CZ" sz="2000" dirty="0" smtClean="0"/>
              <a:t>uzdravení</a:t>
            </a:r>
            <a:endParaRPr lang="cs-CZ" sz="2000" dirty="0"/>
          </a:p>
          <a:p>
            <a:r>
              <a:rPr lang="pl-PL" sz="2000" dirty="0" smtClean="0"/>
              <a:t>Znalostmi </a:t>
            </a:r>
            <a:r>
              <a:rPr lang="pl-PL" sz="2000" dirty="0"/>
              <a:t>a neznalostmi o průběhu </a:t>
            </a:r>
            <a:r>
              <a:rPr lang="pl-PL" sz="2000" dirty="0" smtClean="0"/>
              <a:t>choroby</a:t>
            </a:r>
            <a:endParaRPr lang="cs-CZ" sz="2000" dirty="0"/>
          </a:p>
          <a:p>
            <a:r>
              <a:rPr lang="cs-CZ" sz="2000" dirty="0" smtClean="0"/>
              <a:t>Osobnostní </a:t>
            </a:r>
            <a:r>
              <a:rPr lang="cs-CZ" sz="2000" dirty="0"/>
              <a:t>charakteristikou, individuálními rysy N.</a:t>
            </a:r>
          </a:p>
          <a:p>
            <a:r>
              <a:rPr lang="cs-CZ" sz="2000" dirty="0" smtClean="0"/>
              <a:t>Působením </a:t>
            </a:r>
            <a:r>
              <a:rPr lang="cs-CZ" sz="2000" dirty="0"/>
              <a:t>rodiny, školy a pracovištěm</a:t>
            </a:r>
          </a:p>
          <a:p>
            <a:r>
              <a:rPr lang="cs-CZ" sz="2000" dirty="0" smtClean="0"/>
              <a:t>Předchozími </a:t>
            </a:r>
            <a:r>
              <a:rPr lang="cs-CZ" sz="2000" dirty="0"/>
              <a:t>zkušenostmi z hospitalizace, opakovaného </a:t>
            </a:r>
            <a:r>
              <a:rPr lang="cs-CZ" sz="2000" dirty="0" smtClean="0"/>
              <a:t>onemocnění</a:t>
            </a:r>
          </a:p>
          <a:p>
            <a:r>
              <a:rPr lang="cs-CZ" sz="2000" dirty="0"/>
              <a:t>Věkem, </a:t>
            </a:r>
            <a:r>
              <a:rPr lang="cs-CZ" sz="2000" dirty="0" smtClean="0"/>
              <a:t>pohlavím</a:t>
            </a:r>
            <a:endParaRPr lang="cs-CZ" sz="2000" dirty="0"/>
          </a:p>
          <a:p>
            <a:r>
              <a:rPr lang="pt-BR" sz="2000" dirty="0" smtClean="0"/>
              <a:t>Mírou </a:t>
            </a:r>
            <a:r>
              <a:rPr lang="pt-BR" sz="2000" dirty="0"/>
              <a:t>a dostupností informací, </a:t>
            </a:r>
            <a:r>
              <a:rPr lang="pt-BR" sz="2000" dirty="0" smtClean="0"/>
              <a:t>vzdělání</a:t>
            </a:r>
            <a:endParaRPr lang="cs-CZ" sz="2000" dirty="0"/>
          </a:p>
          <a:p>
            <a:r>
              <a:rPr lang="cs-CZ" sz="2000" dirty="0" smtClean="0"/>
              <a:t>Úrovní </a:t>
            </a:r>
            <a:r>
              <a:rPr lang="cs-CZ" sz="2000" dirty="0"/>
              <a:t>komunikace se </a:t>
            </a:r>
            <a:r>
              <a:rPr lang="cs-CZ" sz="2000" dirty="0" smtClean="0"/>
              <a:t>zdravotníky</a:t>
            </a:r>
            <a:endParaRPr lang="cs-CZ" sz="2000" dirty="0"/>
          </a:p>
          <a:p>
            <a:r>
              <a:rPr lang="cs-CZ" sz="2000" dirty="0" smtClean="0"/>
              <a:t>Ovlivnění </a:t>
            </a:r>
            <a:r>
              <a:rPr lang="cs-CZ" sz="2000" dirty="0"/>
              <a:t>jinými </a:t>
            </a:r>
            <a:r>
              <a:rPr lang="cs-CZ" sz="2000" dirty="0" smtClean="0"/>
              <a:t>pacienty</a:t>
            </a:r>
            <a:endParaRPr lang="cs-CZ" sz="2000" dirty="0"/>
          </a:p>
          <a:p>
            <a:r>
              <a:rPr lang="cs-CZ" sz="2000" dirty="0" smtClean="0"/>
              <a:t>Momentální </a:t>
            </a:r>
            <a:r>
              <a:rPr lang="cs-CZ" sz="2000" dirty="0"/>
              <a:t>situací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6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Stádia nemoci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3622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Klinicky</a:t>
            </a:r>
          </a:p>
          <a:p>
            <a:pPr lvl="0"/>
            <a:r>
              <a:rPr lang="cs-CZ"/>
              <a:t>Sociálně</a:t>
            </a:r>
          </a:p>
          <a:p>
            <a:pPr lvl="0"/>
            <a:r>
              <a:rPr lang="cs-CZ"/>
              <a:t>Subjektivně vnímaná pacientem</a:t>
            </a:r>
          </a:p>
          <a:p>
            <a:pPr lvl="0"/>
            <a:endParaRPr lang="cs-CZ"/>
          </a:p>
          <a:p>
            <a:pPr lvl="0"/>
            <a:r>
              <a:rPr lang="cs-CZ"/>
              <a:t>V počátečních fázích se neprojevuje</a:t>
            </a:r>
          </a:p>
          <a:p>
            <a:pPr lvl="0"/>
            <a:r>
              <a:rPr lang="cs-CZ"/>
              <a:t>Později je zjistitelná vhodnými testy</a:t>
            </a:r>
          </a:p>
          <a:p>
            <a:pPr lvl="0"/>
            <a:r>
              <a:rPr lang="cs-CZ"/>
              <a:t>V dalších fázích zjistitelná vhodnými, běžnými vyšetřeními</a:t>
            </a:r>
          </a:p>
          <a:p>
            <a:pPr lvl="0"/>
            <a:r>
              <a:rPr lang="cs-CZ"/>
              <a:t>Postupné vnímání jako nemoc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 dirty="0"/>
              <a:t>Časový průběh jednotlivých nemocí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3622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 b="1" dirty="0"/>
              <a:t>Akutní nemoc</a:t>
            </a:r>
          </a:p>
          <a:p>
            <a:pPr marL="108000" lvl="0" indent="0">
              <a:buNone/>
            </a:pPr>
            <a:r>
              <a:rPr lang="cs-CZ" dirty="0"/>
              <a:t>- proběhlá rychle končící smrtí nebo </a:t>
            </a:r>
            <a:r>
              <a:rPr lang="cs-CZ" dirty="0" smtClean="0"/>
              <a:t>vyléčením</a:t>
            </a:r>
            <a:endParaRPr lang="cs-CZ" dirty="0"/>
          </a:p>
          <a:p>
            <a:pPr marL="108000" lvl="0" indent="0">
              <a:buNone/>
            </a:pPr>
            <a:r>
              <a:rPr lang="cs-CZ" dirty="0"/>
              <a:t>- infekční onemocnění</a:t>
            </a:r>
          </a:p>
          <a:p>
            <a:pPr lvl="0"/>
            <a:r>
              <a:rPr lang="cs-CZ" b="1" dirty="0"/>
              <a:t>Chronická nemoc</a:t>
            </a:r>
          </a:p>
          <a:p>
            <a:pPr marL="108000" lvl="0" indent="0">
              <a:buNone/>
            </a:pPr>
            <a:r>
              <a:rPr lang="cs-CZ" dirty="0"/>
              <a:t>- přinášejí </a:t>
            </a:r>
            <a:r>
              <a:rPr lang="cs-CZ" dirty="0" smtClean="0"/>
              <a:t>dlouhodobé </a:t>
            </a:r>
            <a:r>
              <a:rPr lang="cs-CZ" dirty="0"/>
              <a:t>nesnáze a vést k invaliditě</a:t>
            </a:r>
          </a:p>
          <a:p>
            <a:pPr marL="108000" lvl="0" indent="0">
              <a:buNone/>
            </a:pPr>
            <a:r>
              <a:rPr lang="cs-CZ" dirty="0"/>
              <a:t>- postupně zhoršující</a:t>
            </a:r>
          </a:p>
          <a:p>
            <a:pPr marL="108000" lvl="0" indent="0">
              <a:buNone/>
            </a:pPr>
            <a:r>
              <a:rPr lang="cs-CZ" dirty="0"/>
              <a:t>- s remisemi a recidivami</a:t>
            </a:r>
          </a:p>
          <a:p>
            <a:pPr marL="108000" lvl="0" indent="0">
              <a:buNone/>
            </a:pPr>
            <a:r>
              <a:rPr lang="cs-CZ" dirty="0"/>
              <a:t>- nemoc s dlouhodobou latencí ukončena smrtí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Časový průběh jednotlivých nemocí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effectLst/>
              </a:rPr>
              <a:t>Relativní zdraví</a:t>
            </a:r>
          </a:p>
          <a:p>
            <a:pPr>
              <a:buFontTx/>
              <a:buChar char="-"/>
            </a:pPr>
            <a:r>
              <a:rPr lang="cs-CZ" sz="2400" dirty="0" smtClean="0">
                <a:effectLst/>
              </a:rPr>
              <a:t>je dosaženo takového stavu, kdy organismus za stálých podmínek se jeví jako zdravý</a:t>
            </a:r>
          </a:p>
          <a:p>
            <a:pPr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>
                <a:effectLst/>
              </a:rPr>
              <a:t>orucha je kompenzovaná a nemocný se cítí dobře </a:t>
            </a:r>
          </a:p>
          <a:p>
            <a:r>
              <a:rPr lang="cs-CZ" sz="2400" dirty="0" smtClean="0">
                <a:effectLst/>
              </a:rPr>
              <a:t>Progresivní průběh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>
                <a:effectLst/>
              </a:rPr>
              <a:t>stav nemocného se neustále zhoršuje 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>
                <a:effectLst/>
              </a:rPr>
              <a:t>při postižení životně důležitých orgánů končí smrtí</a:t>
            </a:r>
          </a:p>
          <a:p>
            <a:r>
              <a:rPr lang="cs-CZ" sz="2400" dirty="0" smtClean="0">
                <a:effectLst/>
              </a:rPr>
              <a:t>Subakutní, subchronický</a:t>
            </a:r>
            <a:endParaRPr lang="cs-CZ" sz="2400" dirty="0"/>
          </a:p>
          <a:p>
            <a:pPr marL="108000" indent="0">
              <a:buNone/>
            </a:pPr>
            <a:r>
              <a:rPr lang="cs-CZ" sz="2400" dirty="0" smtClean="0">
                <a:effectLst/>
              </a:rPr>
              <a:t>- označení průběhu který není jasně akutní nebo jasně chronický </a:t>
            </a:r>
            <a:endParaRPr lang="cs-CZ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0424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4 </a:t>
            </a:r>
            <a:r>
              <a:rPr lang="cs-CZ" b="1" dirty="0"/>
              <a:t>seminář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endParaRPr lang="cs-CZ" dirty="0" smtClean="0"/>
          </a:p>
          <a:p>
            <a:pPr marL="108000" indent="0" algn="ctr">
              <a:buNone/>
            </a:pPr>
            <a:r>
              <a:rPr lang="cs-CZ" b="1" dirty="0" smtClean="0"/>
              <a:t>SZO</a:t>
            </a:r>
          </a:p>
          <a:p>
            <a:pPr marL="108000" indent="0" algn="ctr">
              <a:buNone/>
            </a:pPr>
            <a:r>
              <a:rPr lang="cs-CZ" b="1" dirty="0" smtClean="0"/>
              <a:t>ZDRAVÍ 21 (zdraví jako program a jeho rozbor)</a:t>
            </a:r>
          </a:p>
          <a:p>
            <a:pPr marL="108000" indent="0" algn="ctr">
              <a:buNone/>
            </a:pPr>
            <a:r>
              <a:rPr lang="cs-CZ" b="1" dirty="0" smtClean="0"/>
              <a:t>POLITICKÉ DOKUMENTY týkající se zdravotní politiky státu i EU</a:t>
            </a:r>
          </a:p>
        </p:txBody>
      </p:sp>
    </p:spTree>
    <p:extLst>
      <p:ext uri="{BB962C8B-B14F-4D97-AF65-F5344CB8AC3E}">
        <p14:creationId xmlns:p14="http://schemas.microsoft.com/office/powerpoint/2010/main" val="208600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R</a:t>
            </a:r>
            <a:r>
              <a:rPr lang="cs-CZ" b="1" dirty="0" smtClean="0"/>
              <a:t>ozsah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 dirty="0" smtClean="0"/>
              <a:t>– </a:t>
            </a:r>
            <a:r>
              <a:rPr lang="cs-CZ" dirty="0"/>
              <a:t>lokalizovaná (ohraničená na orgán, jeho část)</a:t>
            </a:r>
          </a:p>
          <a:p>
            <a:pPr marL="108000" indent="0">
              <a:buNone/>
            </a:pPr>
            <a:endParaRPr lang="cs-CZ" dirty="0" smtClean="0"/>
          </a:p>
          <a:p>
            <a:pPr marL="108000" indent="0">
              <a:buNone/>
            </a:pPr>
            <a:r>
              <a:rPr lang="cs-CZ" dirty="0" smtClean="0"/>
              <a:t>– </a:t>
            </a:r>
            <a:r>
              <a:rPr lang="cs-CZ" dirty="0"/>
              <a:t>generalizovaná (více orgánových systémů)</a:t>
            </a:r>
          </a:p>
        </p:txBody>
      </p:sp>
    </p:spTree>
    <p:extLst>
      <p:ext uri="{BB962C8B-B14F-4D97-AF65-F5344CB8AC3E}">
        <p14:creationId xmlns:p14="http://schemas.microsoft.com/office/powerpoint/2010/main" val="108338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Příčiny nemocí</a:t>
            </a:r>
            <a:br>
              <a:rPr lang="cs-CZ" b="1" dirty="0"/>
            </a:br>
            <a:r>
              <a:rPr lang="cs-CZ" b="1" dirty="0"/>
              <a:t>(= příčiny poškození buněk)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999" y="1769039"/>
            <a:ext cx="9071640" cy="5323165"/>
          </a:xfrm>
        </p:spPr>
        <p:txBody>
          <a:bodyPr/>
          <a:lstStyle/>
          <a:p>
            <a:pPr marL="108000" indent="0">
              <a:buNone/>
            </a:pPr>
            <a:r>
              <a:rPr lang="cs-CZ" sz="1800" dirty="0"/>
              <a:t>• </a:t>
            </a:r>
            <a:r>
              <a:rPr lang="cs-CZ" sz="1800" b="1" dirty="0"/>
              <a:t>zevní</a:t>
            </a:r>
          </a:p>
          <a:p>
            <a:pPr marL="108000" indent="0">
              <a:buNone/>
            </a:pPr>
            <a:r>
              <a:rPr lang="cs-CZ" sz="1800" dirty="0"/>
              <a:t>– fyzikální</a:t>
            </a:r>
          </a:p>
          <a:p>
            <a:pPr marL="108000" indent="0">
              <a:buNone/>
            </a:pPr>
            <a:r>
              <a:rPr lang="cs-CZ" sz="1800" dirty="0"/>
              <a:t>– chemické</a:t>
            </a:r>
          </a:p>
          <a:p>
            <a:pPr marL="108000" indent="0">
              <a:buNone/>
            </a:pPr>
            <a:r>
              <a:rPr lang="cs-CZ" sz="1800" dirty="0"/>
              <a:t>– hypoxie</a:t>
            </a:r>
          </a:p>
          <a:p>
            <a:pPr marL="108000" indent="0">
              <a:buNone/>
            </a:pPr>
            <a:r>
              <a:rPr lang="cs-CZ" sz="1800" dirty="0"/>
              <a:t>– biologické (mikrobiální)</a:t>
            </a:r>
          </a:p>
          <a:p>
            <a:pPr marL="108000" indent="0">
              <a:buNone/>
            </a:pPr>
            <a:r>
              <a:rPr lang="cs-CZ" sz="1800" dirty="0"/>
              <a:t>– poruchy výživy</a:t>
            </a:r>
          </a:p>
          <a:p>
            <a:pPr marL="108000" indent="0">
              <a:buNone/>
            </a:pPr>
            <a:r>
              <a:rPr lang="cs-CZ" sz="1800" dirty="0"/>
              <a:t>– psychogenní</a:t>
            </a:r>
          </a:p>
          <a:p>
            <a:pPr marL="108000" indent="0">
              <a:buNone/>
            </a:pPr>
            <a:r>
              <a:rPr lang="cs-CZ" sz="1800" dirty="0"/>
              <a:t>• </a:t>
            </a:r>
            <a:r>
              <a:rPr lang="cs-CZ" sz="1800" b="1" dirty="0"/>
              <a:t>vnitřní </a:t>
            </a:r>
            <a:r>
              <a:rPr lang="cs-CZ" sz="1800" dirty="0"/>
              <a:t>(dispozice – náklonnost x rezistence – odolnost)</a:t>
            </a:r>
          </a:p>
          <a:p>
            <a:pPr marL="108000" indent="0">
              <a:buNone/>
            </a:pPr>
            <a:r>
              <a:rPr lang="cs-CZ" sz="1800" dirty="0"/>
              <a:t>– genetické</a:t>
            </a:r>
          </a:p>
          <a:p>
            <a:pPr marL="108000" indent="0">
              <a:buNone/>
            </a:pPr>
            <a:r>
              <a:rPr lang="cs-CZ" sz="1800" dirty="0"/>
              <a:t>• </a:t>
            </a:r>
            <a:r>
              <a:rPr lang="cs-CZ" sz="1800" b="1" dirty="0"/>
              <a:t>kombinace</a:t>
            </a:r>
          </a:p>
          <a:p>
            <a:pPr marL="108000" indent="0">
              <a:buNone/>
            </a:pPr>
            <a:r>
              <a:rPr lang="cs-CZ" sz="1800" dirty="0"/>
              <a:t>– imunitní</a:t>
            </a:r>
          </a:p>
          <a:p>
            <a:pPr marL="108000" indent="0">
              <a:buNone/>
            </a:pPr>
            <a:r>
              <a:rPr lang="cs-CZ" sz="1800" dirty="0"/>
              <a:t>– stárnutí organismu</a:t>
            </a:r>
          </a:p>
        </p:txBody>
      </p:sp>
    </p:spTree>
    <p:extLst>
      <p:ext uri="{BB962C8B-B14F-4D97-AF65-F5344CB8AC3E}">
        <p14:creationId xmlns:p14="http://schemas.microsoft.com/office/powerpoint/2010/main" val="250716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Stádia nemoci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Latentní</a:t>
            </a:r>
          </a:p>
          <a:p>
            <a:r>
              <a:rPr lang="cs-CZ" dirty="0" smtClean="0"/>
              <a:t>Prodromální</a:t>
            </a:r>
          </a:p>
          <a:p>
            <a:r>
              <a:rPr lang="cs-CZ" dirty="0" smtClean="0"/>
              <a:t>Manifestní</a:t>
            </a:r>
          </a:p>
          <a:p>
            <a:r>
              <a:rPr lang="cs-CZ" dirty="0" smtClean="0"/>
              <a:t>Rekonvalescence</a:t>
            </a:r>
          </a:p>
          <a:p>
            <a:r>
              <a:rPr lang="cs-CZ" dirty="0" smtClean="0"/>
              <a:t>Ukončení choroby</a:t>
            </a:r>
          </a:p>
          <a:p>
            <a:pPr>
              <a:buFontTx/>
              <a:buChar char="-"/>
            </a:pPr>
            <a:r>
              <a:rPr lang="cs-CZ" sz="2400" dirty="0" smtClean="0"/>
              <a:t>Vyléčení</a:t>
            </a:r>
          </a:p>
          <a:p>
            <a:pPr>
              <a:buFontTx/>
              <a:buChar char="-"/>
            </a:pPr>
            <a:r>
              <a:rPr lang="cs-CZ" sz="2400" dirty="0" smtClean="0"/>
              <a:t>Chronicita</a:t>
            </a:r>
          </a:p>
          <a:p>
            <a:pPr>
              <a:buFontTx/>
              <a:buChar char="-"/>
            </a:pPr>
            <a:r>
              <a:rPr lang="cs-CZ" sz="2400" dirty="0" smtClean="0"/>
              <a:t>Smrt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559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Různé typy průběhu nemocí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r>
              <a:rPr lang="cs-CZ" dirty="0" smtClean="0"/>
              <a:t>Kompenzovaná - dobře léčená nemoc</a:t>
            </a:r>
          </a:p>
          <a:p>
            <a:r>
              <a:rPr lang="cs-CZ" dirty="0"/>
              <a:t>D</a:t>
            </a:r>
            <a:r>
              <a:rPr lang="cs-CZ" dirty="0" smtClean="0"/>
              <a:t>e/ne kompenzovaná - nesprávně léčená, nebo nekontrolovaná nemoc</a:t>
            </a:r>
          </a:p>
          <a:p>
            <a:r>
              <a:rPr lang="cs-CZ" dirty="0" smtClean="0"/>
              <a:t>Remise - příznaky nemoci téměř vymizí</a:t>
            </a:r>
          </a:p>
          <a:p>
            <a:r>
              <a:rPr lang="cs-CZ" dirty="0" smtClean="0"/>
              <a:t>Relaps - nemoc jež byla v klidovém stadiu se náhle objeví</a:t>
            </a:r>
          </a:p>
          <a:p>
            <a:r>
              <a:rPr lang="cs-CZ" dirty="0" smtClean="0"/>
              <a:t>Recidiva - náhlé propuknutí nemoci bez příznaků a její opakování</a:t>
            </a:r>
          </a:p>
          <a:p>
            <a:r>
              <a:rPr lang="cs-CZ" dirty="0" smtClean="0"/>
              <a:t>Exacerbace – zhoršení </a:t>
            </a:r>
            <a:r>
              <a:rPr lang="cs-CZ" dirty="0" err="1" smtClean="0"/>
              <a:t>znovuvzplanutí</a:t>
            </a:r>
            <a:r>
              <a:rPr lang="cs-CZ" dirty="0" smtClean="0"/>
              <a:t> nemoci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Příznaky nemoci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sz="2800" u="sng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Symptom</a:t>
            </a:r>
            <a:r>
              <a:rPr lang="cs-CZ" sz="2800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– příznak chorobného stavu</a:t>
            </a:r>
          </a:p>
          <a:p>
            <a:pPr marL="228600">
              <a:spcAft>
                <a:spcPts val="0"/>
              </a:spcAft>
            </a:pPr>
            <a:r>
              <a:rPr lang="cs-CZ" sz="2800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zjišťují se za živa</a:t>
            </a:r>
          </a:p>
          <a:p>
            <a:pPr marL="228600">
              <a:spcAft>
                <a:spcPts val="0"/>
              </a:spcAft>
            </a:pPr>
            <a:r>
              <a:rPr lang="cs-CZ" sz="2800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 výrazné   x   nevýrazné</a:t>
            </a:r>
          </a:p>
          <a:p>
            <a:pPr marL="342900" lvl="0" indent="-342900">
              <a:spcAft>
                <a:spcPts val="0"/>
              </a:spcAft>
              <a:buSzPts val="1000"/>
              <a:buFont typeface="Times New Roman"/>
              <a:buChar char="-"/>
            </a:pPr>
            <a:r>
              <a:rPr lang="cs-CZ" sz="2800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nespecifické  x   specifické</a:t>
            </a:r>
          </a:p>
          <a:p>
            <a:pPr marL="342900" lvl="0" indent="-342900">
              <a:spcAft>
                <a:spcPts val="0"/>
              </a:spcAft>
              <a:buSzPts val="1000"/>
              <a:buFont typeface="Times New Roman"/>
              <a:buChar char="-"/>
            </a:pPr>
            <a:r>
              <a:rPr lang="cs-CZ" sz="2800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místní   x   celkové</a:t>
            </a:r>
          </a:p>
          <a:p>
            <a:pPr marL="228600" indent="0">
              <a:spcAft>
                <a:spcPts val="0"/>
              </a:spcAft>
              <a:buNone/>
            </a:pPr>
            <a:endParaRPr lang="cs-CZ" sz="2800" dirty="0" smtClean="0"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u="sng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Syndrom</a:t>
            </a:r>
            <a:r>
              <a:rPr lang="cs-CZ" sz="2800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= souběh → syn- společně,  -dromos běh </a:t>
            </a:r>
          </a:p>
          <a:p>
            <a:pPr marL="228600">
              <a:spcAft>
                <a:spcPts val="0"/>
              </a:spcAft>
            </a:pPr>
            <a:r>
              <a:rPr lang="cs-CZ" sz="2800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soubor symptomů charakteristických pro určité onemocnění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27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cs-CZ" altLang="cs-CZ" b="1" dirty="0"/>
              <a:t>Alopatický a </a:t>
            </a:r>
            <a:r>
              <a:rPr lang="cs-CZ" altLang="cs-CZ" b="1" dirty="0" err="1"/>
              <a:t>nonalopatický</a:t>
            </a:r>
            <a:r>
              <a:rPr lang="cs-CZ" altLang="cs-CZ" b="1" dirty="0"/>
              <a:t> přístup k léčbě onemocnění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785" y="2183907"/>
            <a:ext cx="9289031" cy="500828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3100" dirty="0"/>
              <a:t>Alopatický </a:t>
            </a:r>
            <a:r>
              <a:rPr lang="cs-CZ" altLang="cs-CZ" sz="3100" dirty="0">
                <a:latin typeface="Times New Roman" charset="0"/>
              </a:rPr>
              <a:t>–</a:t>
            </a:r>
            <a:r>
              <a:rPr lang="cs-CZ" altLang="cs-CZ" sz="3100" dirty="0"/>
              <a:t> tradičn</a:t>
            </a:r>
            <a:r>
              <a:rPr lang="cs-CZ" altLang="cs-CZ" sz="3100" dirty="0">
                <a:latin typeface="Times New Roman" charset="0"/>
              </a:rPr>
              <a:t>í</a:t>
            </a:r>
            <a:r>
              <a:rPr lang="cs-CZ" altLang="cs-CZ" sz="3100" dirty="0"/>
              <a:t> př</a:t>
            </a:r>
            <a:r>
              <a:rPr lang="cs-CZ" altLang="cs-CZ" sz="3100" dirty="0">
                <a:latin typeface="Times New Roman" charset="0"/>
              </a:rPr>
              <a:t>í</a:t>
            </a:r>
            <a:r>
              <a:rPr lang="cs-CZ" altLang="cs-CZ" sz="3100" dirty="0"/>
              <a:t>stup: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600" dirty="0"/>
              <a:t>Použit</a:t>
            </a:r>
            <a:r>
              <a:rPr lang="cs-CZ" altLang="cs-CZ" sz="2600" dirty="0">
                <a:latin typeface="Times New Roman" charset="0"/>
              </a:rPr>
              <a:t>í</a:t>
            </a:r>
            <a:r>
              <a:rPr lang="cs-CZ" altLang="cs-CZ" sz="2600" dirty="0"/>
              <a:t> prostředků a způsobů charakteristických pro medic</a:t>
            </a:r>
            <a:r>
              <a:rPr lang="cs-CZ" altLang="cs-CZ" sz="2600" dirty="0">
                <a:latin typeface="Times New Roman" charset="0"/>
              </a:rPr>
              <a:t>í</a:t>
            </a:r>
            <a:r>
              <a:rPr lang="cs-CZ" altLang="cs-CZ" sz="2600" dirty="0"/>
              <a:t>nu: chirurgick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 výkony, l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ky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600" dirty="0"/>
              <a:t>Pouze v ruk</a:t>
            </a:r>
            <a:r>
              <a:rPr lang="cs-CZ" altLang="cs-CZ" sz="2600" dirty="0">
                <a:latin typeface="Times New Roman" charset="0"/>
              </a:rPr>
              <a:t>á</a:t>
            </a:r>
            <a:r>
              <a:rPr lang="cs-CZ" altLang="cs-CZ" sz="2600" dirty="0"/>
              <a:t>ch l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kaře </a:t>
            </a:r>
            <a:r>
              <a:rPr lang="cs-CZ" altLang="cs-CZ" sz="2600" dirty="0">
                <a:latin typeface="Times New Roman" charset="0"/>
              </a:rPr>
              <a:t>–</a:t>
            </a:r>
            <a:r>
              <a:rPr lang="cs-CZ" altLang="cs-CZ" sz="2600" dirty="0"/>
              <a:t> paternalistický postoj k pacientovi, jistota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600" dirty="0"/>
              <a:t>Zisk farmakologick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mu i jiným odvětv</a:t>
            </a:r>
            <a:r>
              <a:rPr lang="cs-CZ" altLang="cs-CZ" sz="2600" dirty="0">
                <a:latin typeface="Times New Roman" charset="0"/>
              </a:rPr>
              <a:t>í</a:t>
            </a:r>
            <a:r>
              <a:rPr lang="cs-CZ" altLang="cs-CZ" sz="2600" dirty="0"/>
              <a:t>m průmyslu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3100" dirty="0" err="1"/>
              <a:t>Nonalopatický</a:t>
            </a:r>
            <a:r>
              <a:rPr lang="cs-CZ" altLang="cs-CZ" sz="3100" dirty="0"/>
              <a:t> </a:t>
            </a:r>
            <a:r>
              <a:rPr lang="cs-CZ" altLang="cs-CZ" sz="3100" dirty="0">
                <a:latin typeface="Times New Roman" charset="0"/>
              </a:rPr>
              <a:t>–</a:t>
            </a:r>
            <a:r>
              <a:rPr lang="cs-CZ" altLang="cs-CZ" sz="3100" dirty="0"/>
              <a:t> alternativn</a:t>
            </a:r>
            <a:r>
              <a:rPr lang="cs-CZ" altLang="cs-CZ" sz="3100" dirty="0">
                <a:latin typeface="Times New Roman" charset="0"/>
              </a:rPr>
              <a:t>í</a:t>
            </a:r>
            <a:r>
              <a:rPr lang="cs-CZ" altLang="cs-CZ" sz="3100" dirty="0"/>
              <a:t> postup u l</a:t>
            </a:r>
            <a:r>
              <a:rPr lang="cs-CZ" altLang="cs-CZ" sz="3100" dirty="0">
                <a:latin typeface="Times New Roman" charset="0"/>
              </a:rPr>
              <a:t>é</a:t>
            </a:r>
            <a:r>
              <a:rPr lang="cs-CZ" altLang="cs-CZ" sz="3100" dirty="0"/>
              <a:t>čby nevypočitatelných př</a:t>
            </a:r>
            <a:r>
              <a:rPr lang="cs-CZ" altLang="cs-CZ" sz="3100" dirty="0">
                <a:latin typeface="Times New Roman" charset="0"/>
              </a:rPr>
              <a:t>í</a:t>
            </a:r>
            <a:r>
              <a:rPr lang="cs-CZ" altLang="cs-CZ" sz="3100" dirty="0"/>
              <a:t>čin nemoci: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600" dirty="0"/>
              <a:t>Změna my</a:t>
            </a:r>
            <a:r>
              <a:rPr lang="cs-CZ" altLang="cs-CZ" sz="2600" dirty="0">
                <a:latin typeface="Times New Roman" charset="0"/>
              </a:rPr>
              <a:t>š</a:t>
            </a:r>
            <a:r>
              <a:rPr lang="cs-CZ" altLang="cs-CZ" sz="2600" dirty="0"/>
              <a:t>len</a:t>
            </a:r>
            <a:r>
              <a:rPr lang="cs-CZ" altLang="cs-CZ" sz="2600" dirty="0">
                <a:latin typeface="Times New Roman" charset="0"/>
              </a:rPr>
              <a:t>í</a:t>
            </a:r>
            <a:r>
              <a:rPr lang="cs-CZ" altLang="cs-CZ" sz="2600" dirty="0"/>
              <a:t> l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kaře, omezen</a:t>
            </a:r>
            <a:r>
              <a:rPr lang="cs-CZ" altLang="cs-CZ" sz="2600" dirty="0">
                <a:latin typeface="Times New Roman" charset="0"/>
              </a:rPr>
              <a:t>í</a:t>
            </a:r>
            <a:r>
              <a:rPr lang="cs-CZ" altLang="cs-CZ" sz="2600" dirty="0"/>
              <a:t> manipulace l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kaře s pacientem, tradičn</a:t>
            </a:r>
            <a:r>
              <a:rPr lang="cs-CZ" altLang="cs-CZ" sz="2600" dirty="0">
                <a:latin typeface="Times New Roman" charset="0"/>
              </a:rPr>
              <a:t>í</a:t>
            </a:r>
            <a:r>
              <a:rPr lang="cs-CZ" altLang="cs-CZ" sz="2600" dirty="0"/>
              <a:t> l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čba je jedn</a:t>
            </a:r>
            <a:r>
              <a:rPr lang="cs-CZ" altLang="cs-CZ" sz="2600" dirty="0">
                <a:latin typeface="Times New Roman" charset="0"/>
              </a:rPr>
              <a:t>í</a:t>
            </a:r>
            <a:r>
              <a:rPr lang="cs-CZ" altLang="cs-CZ" sz="2600" dirty="0"/>
              <a:t>m z možných druhů l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čby, na l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čbě se pod</a:t>
            </a:r>
            <a:r>
              <a:rPr lang="cs-CZ" altLang="cs-CZ" sz="2600" dirty="0">
                <a:latin typeface="Times New Roman" charset="0"/>
              </a:rPr>
              <a:t>í</a:t>
            </a:r>
            <a:r>
              <a:rPr lang="cs-CZ" altLang="cs-CZ" sz="2600" dirty="0"/>
              <a:t>l</a:t>
            </a:r>
            <a:r>
              <a:rPr lang="cs-CZ" altLang="cs-CZ" sz="2600" dirty="0">
                <a:latin typeface="Times New Roman" charset="0"/>
              </a:rPr>
              <a:t>í</a:t>
            </a:r>
            <a:r>
              <a:rPr lang="cs-CZ" altLang="cs-CZ" sz="2600" dirty="0"/>
              <a:t> i jin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 nel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kařsk</a:t>
            </a:r>
            <a:r>
              <a:rPr lang="cs-CZ" altLang="cs-CZ" sz="2600" dirty="0">
                <a:latin typeface="Times New Roman" charset="0"/>
              </a:rPr>
              <a:t>é</a:t>
            </a:r>
            <a:r>
              <a:rPr lang="cs-CZ" altLang="cs-CZ" sz="2600" dirty="0"/>
              <a:t> profese</a:t>
            </a:r>
          </a:p>
        </p:txBody>
      </p:sp>
    </p:spTree>
    <p:extLst>
      <p:ext uri="{BB962C8B-B14F-4D97-AF65-F5344CB8AC3E}">
        <p14:creationId xmlns:p14="http://schemas.microsoft.com/office/powerpoint/2010/main" val="4357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cs-CZ" altLang="cs-CZ" b="1" dirty="0"/>
              <a:t>Tradičně se rozlišují různé aspekty nemoci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Char char="-"/>
            </a:pPr>
            <a:r>
              <a:rPr lang="cs-CZ" altLang="cs-CZ" sz="3100"/>
              <a:t>aspekt nemocného: churavost (aegritudo, illness)</a:t>
            </a:r>
          </a:p>
          <a:p>
            <a:pPr algn="just" eaLnBrk="1" hangingPunct="1">
              <a:buFontTx/>
              <a:buChar char="-"/>
            </a:pPr>
            <a:r>
              <a:rPr lang="cs-CZ" altLang="cs-CZ" sz="3100"/>
              <a:t>aspekt lékaře - objektivní nález: nemoc ve smyslu objektivní klasifikace (nosos, disease)</a:t>
            </a:r>
          </a:p>
          <a:p>
            <a:pPr algn="just" eaLnBrk="1" hangingPunct="1">
              <a:buFontTx/>
              <a:buChar char="-"/>
            </a:pPr>
            <a:r>
              <a:rPr lang="cs-CZ" altLang="cs-CZ" sz="3100"/>
              <a:t>aspekt sociálního okolí: stav nouze a potřebnosti nemocného (“role nemocného”)</a:t>
            </a:r>
          </a:p>
          <a:p>
            <a:pPr algn="just" eaLnBrk="1" hangingPunct="1">
              <a:buFontTx/>
              <a:buChar char="-"/>
            </a:pPr>
            <a:r>
              <a:rPr lang="cs-CZ" altLang="cs-CZ" sz="3100"/>
              <a:t>v lékařské praxi souběh všech tří aspektů nemoci ("morbus")</a:t>
            </a:r>
          </a:p>
        </p:txBody>
      </p:sp>
    </p:spTree>
    <p:extLst>
      <p:ext uri="{BB962C8B-B14F-4D97-AF65-F5344CB8AC3E}">
        <p14:creationId xmlns:p14="http://schemas.microsoft.com/office/powerpoint/2010/main" val="33417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cs-CZ" altLang="cs-CZ" b="1" dirty="0" smtClean="0"/>
              <a:t>Choroba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/>
              <a:t>je medicínský pojem</a:t>
            </a:r>
          </a:p>
          <a:p>
            <a:pPr algn="just" eaLnBrk="1" hangingPunct="1"/>
            <a:r>
              <a:rPr lang="cs-CZ" altLang="cs-CZ" dirty="0" smtClean="0"/>
              <a:t>je ji možno popsat jako poruchu tělesných a duševních funkcí vyúsťující do snížené výkonnosti či zkrácení délky života</a:t>
            </a:r>
          </a:p>
        </p:txBody>
      </p:sp>
      <p:sp>
        <p:nvSpPr>
          <p:cNvPr id="88068" name="AutoShape 5" descr="Z"/>
          <p:cNvSpPr>
            <a:spLocks noChangeAspect="1" noChangeArrowheads="1"/>
          </p:cNvSpPr>
          <p:nvPr/>
        </p:nvSpPr>
        <p:spPr bwMode="auto">
          <a:xfrm>
            <a:off x="3612224" y="2808631"/>
            <a:ext cx="2856177" cy="194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88069" name="AutoShape 7" descr="Z"/>
          <p:cNvSpPr>
            <a:spLocks noChangeAspect="1" noChangeArrowheads="1"/>
          </p:cNvSpPr>
          <p:nvPr/>
        </p:nvSpPr>
        <p:spPr bwMode="auto">
          <a:xfrm>
            <a:off x="3612224" y="2808631"/>
            <a:ext cx="2856177" cy="194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88070" name="AutoShape 9" descr="Z"/>
          <p:cNvSpPr>
            <a:spLocks noChangeAspect="1" noChangeArrowheads="1"/>
          </p:cNvSpPr>
          <p:nvPr/>
        </p:nvSpPr>
        <p:spPr bwMode="auto">
          <a:xfrm>
            <a:off x="3995499" y="3071119"/>
            <a:ext cx="2089630" cy="1417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88071" name="AutoShape 11" descr="Z"/>
          <p:cNvSpPr>
            <a:spLocks noChangeAspect="1" noChangeArrowheads="1"/>
          </p:cNvSpPr>
          <p:nvPr/>
        </p:nvSpPr>
        <p:spPr bwMode="auto">
          <a:xfrm>
            <a:off x="3995499" y="3071119"/>
            <a:ext cx="2089630" cy="1417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88072" name="Picture 15" descr="ANd9GcRRmJpJx3yyAdUMXyEgMOvFgIuTvRehpipl_HZ9texX7AKsYufwW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892" y="4602303"/>
            <a:ext cx="2936682" cy="2525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08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Resumé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Dobrá znalost historie nemoci</a:t>
            </a:r>
            <a:r>
              <a:rPr lang="cs-CZ">
                <a:latin typeface="Arial" pitchFamily="32"/>
                <a:cs typeface="Arial" pitchFamily="32"/>
              </a:rPr>
              <a:t>→</a:t>
            </a:r>
            <a:r>
              <a:rPr lang="cs-CZ">
                <a:cs typeface="Arial" pitchFamily="32"/>
              </a:rPr>
              <a:t>pomáhá v hodnocení účinnosti zdravotnických intervencí</a:t>
            </a:r>
          </a:p>
          <a:p>
            <a:pPr lvl="0"/>
            <a:r>
              <a:rPr lang="cs-CZ">
                <a:cs typeface="Arial" pitchFamily="32"/>
              </a:rPr>
              <a:t>Historie pomáhá pochopit zákonnitosti vývoje nemoci i zvážit zvládnutí</a:t>
            </a:r>
          </a:p>
          <a:p>
            <a:pPr lvl="0"/>
            <a:r>
              <a:rPr lang="cs-CZ">
                <a:cs typeface="Arial" pitchFamily="32"/>
              </a:rPr>
              <a:t>Nutno zvážit řadu subjektivních i sociálních okolností, které jsou zdrojem větších nesnází než vlastní biologická podstata chorobného procesu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833" y="1207449"/>
            <a:ext cx="8961768" cy="4989036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4000" b="1" dirty="0">
                <a:solidFill>
                  <a:schemeClr val="tx1"/>
                </a:solidFill>
              </a:rPr>
              <a:t>ZDRAVÍ JE HODNOTOU INDIVIDUÁLNÍ I SPOLEČENSKOU, JE ZÁKLADNÍ LIDSKOU POTŘEBOU A DŮLEŽITÝM PŘEDMĚTEM LIDSKÉHO SNAŽENÍ. </a:t>
            </a:r>
          </a:p>
        </p:txBody>
      </p:sp>
    </p:spTree>
    <p:extLst>
      <p:ext uri="{BB962C8B-B14F-4D97-AF65-F5344CB8AC3E}">
        <p14:creationId xmlns:p14="http://schemas.microsoft.com/office/powerpoint/2010/main" val="2617685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5 </a:t>
            </a:r>
            <a:r>
              <a:rPr lang="cs-CZ" b="1" dirty="0"/>
              <a:t>seminář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999" y="1979636"/>
            <a:ext cx="9071640" cy="4778643"/>
          </a:xfrm>
        </p:spPr>
        <p:txBody>
          <a:bodyPr/>
          <a:lstStyle/>
          <a:p>
            <a:pPr marL="108000" indent="0" algn="ctr">
              <a:buNone/>
            </a:pPr>
            <a:r>
              <a:rPr lang="cs-CZ" b="1" dirty="0" smtClean="0"/>
              <a:t>ZÁKLADNÍ ZDRAVOTNÍ PÉČE</a:t>
            </a:r>
          </a:p>
          <a:p>
            <a:pPr marL="108000" indent="0" algn="ctr">
              <a:buNone/>
            </a:pPr>
            <a:r>
              <a:rPr lang="cs-CZ" b="1" dirty="0" smtClean="0"/>
              <a:t>POSILOVÁNÍ, PODPORA A ROZVOJ ZDRAVÍ</a:t>
            </a:r>
          </a:p>
          <a:p>
            <a:pPr marL="108000" indent="0" algn="ctr">
              <a:buNone/>
            </a:pPr>
            <a:r>
              <a:rPr lang="cs-CZ" b="1" dirty="0" smtClean="0"/>
              <a:t>ZDRAVOTNÍ PROBLÉMY A JEJICH ZVLÁDÁNÍ</a:t>
            </a:r>
          </a:p>
          <a:p>
            <a:pPr marL="108000" indent="0" algn="ctr">
              <a:buNone/>
            </a:pPr>
            <a:r>
              <a:rPr lang="cs-CZ" b="1" dirty="0" smtClean="0"/>
              <a:t>PREVENTIVNÍ PROGRAMY </a:t>
            </a:r>
          </a:p>
          <a:p>
            <a:pPr marL="108000" indent="0" algn="ctr">
              <a:buNone/>
            </a:pPr>
            <a:r>
              <a:rPr lang="cs-CZ" b="1" dirty="0" smtClean="0"/>
              <a:t>PORADENSKÁ PODPORA</a:t>
            </a:r>
          </a:p>
          <a:p>
            <a:pPr marL="108000" indent="0" algn="ctr">
              <a:buNone/>
            </a:pPr>
            <a:r>
              <a:rPr lang="cs-CZ" b="1" dirty="0" smtClean="0"/>
              <a:t>ZÁSADY VÝCHOVY JEDNOTLIVÝCH VĚKOVÝCH SKUPIN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0677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Pohled odborníků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Odedávna bylo snahou seskupovat nemoci do kategorií</a:t>
            </a:r>
          </a:p>
          <a:p>
            <a:pPr lvl="0"/>
            <a:r>
              <a:rPr lang="cs-CZ"/>
              <a:t>Zda je možné na základě zjištěných charakteristik a podobností sdružovat nemoci do klinických jednotek a nebo je každé onemocnění jednotlivého člověka  izolovanou epizodou (jevem) samým sobě</a:t>
            </a:r>
          </a:p>
          <a:p>
            <a:pPr lvl="0"/>
            <a:r>
              <a:rPr lang="cs-CZ"/>
              <a:t>Nozologie </a:t>
            </a:r>
            <a:r>
              <a:rPr lang="cs-CZ">
                <a:latin typeface="Arial" pitchFamily="32"/>
                <a:cs typeface="Arial" pitchFamily="32"/>
              </a:rPr>
              <a:t>→</a:t>
            </a:r>
            <a:r>
              <a:rPr lang="cs-CZ">
                <a:cs typeface="Arial" pitchFamily="32"/>
              </a:rPr>
              <a:t> nauka o nemocech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Lze říci, že nemoc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Je pro většinu lidí náročná životní situace</a:t>
            </a:r>
          </a:p>
          <a:p>
            <a:pPr algn="just"/>
            <a:r>
              <a:rPr lang="cs-CZ" sz="2400" dirty="0"/>
              <a:t>(vnímaná jako nepříjemná, obtížně zvládnutelná, či nezvládnutelná)</a:t>
            </a:r>
          </a:p>
          <a:p>
            <a:pPr algn="just"/>
            <a:r>
              <a:rPr lang="cs-CZ" sz="2400" dirty="0" smtClean="0"/>
              <a:t>Mění </a:t>
            </a:r>
            <a:r>
              <a:rPr lang="cs-CZ" sz="2400" dirty="0"/>
              <a:t>styl navyklého života a obvyklý denní stereotyp, omezuje v běžných zvyklostech</a:t>
            </a:r>
          </a:p>
          <a:p>
            <a:pPr algn="just"/>
            <a:r>
              <a:rPr lang="cs-CZ" sz="2400" dirty="0" smtClean="0"/>
              <a:t>Snižuje </a:t>
            </a:r>
            <a:r>
              <a:rPr lang="cs-CZ" sz="2400" dirty="0"/>
              <a:t>výkon </a:t>
            </a:r>
          </a:p>
          <a:p>
            <a:pPr algn="just"/>
            <a:r>
              <a:rPr lang="cs-CZ" sz="2400" dirty="0" smtClean="0"/>
              <a:t>Zabraňuje </a:t>
            </a:r>
            <a:r>
              <a:rPr lang="cs-CZ" sz="2400" dirty="0"/>
              <a:t>výkonu povolání</a:t>
            </a:r>
          </a:p>
          <a:p>
            <a:pPr algn="just"/>
            <a:r>
              <a:rPr lang="cs-CZ" sz="2400" dirty="0" smtClean="0"/>
              <a:t>Omezuje </a:t>
            </a:r>
            <a:r>
              <a:rPr lang="cs-CZ" sz="2400" dirty="0"/>
              <a:t>společenské kontakty</a:t>
            </a:r>
          </a:p>
          <a:p>
            <a:pPr algn="just"/>
            <a:r>
              <a:rPr lang="cs-CZ" sz="2400" dirty="0" smtClean="0"/>
              <a:t>Způsobuje </a:t>
            </a:r>
            <a:r>
              <a:rPr lang="cs-CZ" sz="2400" dirty="0"/>
              <a:t>změny v emocích (náladovost, plačtivost, mrzutost) a poruchy spánku. Intenzita nemusí odpovídat závažnosti příznaků.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22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… ale </a:t>
            </a:r>
            <a:r>
              <a:rPr lang="cs-CZ" b="1" dirty="0"/>
              <a:t>také nemoc může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Být impulsem k nalezení klidu a vyrovnanosti</a:t>
            </a:r>
          </a:p>
          <a:p>
            <a:pPr algn="just"/>
            <a:r>
              <a:rPr lang="cs-CZ" dirty="0" smtClean="0"/>
              <a:t>Být </a:t>
            </a:r>
            <a:r>
              <a:rPr lang="cs-CZ" dirty="0"/>
              <a:t>důvodem ke snažení být lepší ke svému okolí</a:t>
            </a:r>
          </a:p>
          <a:p>
            <a:pPr algn="just"/>
            <a:r>
              <a:rPr lang="cs-CZ" dirty="0" smtClean="0"/>
              <a:t>Vést </a:t>
            </a:r>
            <a:r>
              <a:rPr lang="cs-CZ" dirty="0"/>
              <a:t>člověka k citlivějšímu vnímání, toleranci a pokoře</a:t>
            </a:r>
          </a:p>
          <a:p>
            <a:pPr algn="just"/>
            <a:r>
              <a:rPr lang="cs-CZ" dirty="0" smtClean="0"/>
              <a:t>K </a:t>
            </a:r>
            <a:r>
              <a:rPr lang="cs-CZ" dirty="0"/>
              <a:t>bilancování dosavadního života, urovnání hodnotového žebříčku</a:t>
            </a:r>
          </a:p>
          <a:p>
            <a:pPr algn="just"/>
            <a:r>
              <a:rPr lang="cs-CZ" dirty="0" smtClean="0"/>
              <a:t>Zvolnění </a:t>
            </a:r>
            <a:r>
              <a:rPr lang="cs-CZ" dirty="0"/>
              <a:t>životního tempa, volba zdravého životního stylu, potlačení rizikového chování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73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Názvosloví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Odborná terminologie k označení nejrozmanitějších nozologických jednotek, snydromů, patologických jevů, anomálií, odchlek od normy, reakcí organismu na poruchu homeostázy</a:t>
            </a:r>
          </a:p>
          <a:p>
            <a:pPr lvl="0"/>
            <a:endParaRPr lang="cs-CZ"/>
          </a:p>
          <a:p>
            <a:pPr lvl="0"/>
            <a:r>
              <a:rPr lang="cs-CZ"/>
              <a:t>Aby došlo k vyrovnání mezinárodních jazykových rozdílů </a:t>
            </a:r>
            <a:r>
              <a:rPr lang="cs-CZ">
                <a:latin typeface="Arial" pitchFamily="32"/>
                <a:cs typeface="Arial" pitchFamily="32"/>
              </a:rPr>
              <a:t>→</a:t>
            </a:r>
            <a:r>
              <a:rPr lang="cs-CZ">
                <a:cs typeface="Arial" pitchFamily="32"/>
              </a:rPr>
              <a:t> snadardní názvosloví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Klasifikace nemocí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Je pevný systém</a:t>
            </a:r>
          </a:p>
          <a:p>
            <a:pPr lvl="0"/>
            <a:r>
              <a:rPr lang="cs-CZ"/>
              <a:t>V němž jsou nemoci seskupeny do tříd, skupin a poskupin</a:t>
            </a:r>
          </a:p>
          <a:p>
            <a:pPr lvl="0"/>
            <a:r>
              <a:rPr lang="cs-CZ"/>
              <a:t>Mezinárodní klasifikace nemocí, úrazů a příčin smrti</a:t>
            </a:r>
          </a:p>
          <a:p>
            <a:pPr lvl="0"/>
            <a:r>
              <a:rPr lang="cs-CZ"/>
              <a:t>V ČR je 10. revize (21 kapitol)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Seznam kapitol MKN - 10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www.uzis.cz/system/files/mkn-abecedni-seznam_1-4-2014.pdf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 descr="MKN-10 Abecední seznam (III. díl)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6350" y="-26008013"/>
            <a:ext cx="63817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568" y="3059757"/>
            <a:ext cx="2407319" cy="359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None/>
            </a:pPr>
            <a:r>
              <a:rPr lang="cs-CZ" b="1" dirty="0"/>
              <a:t>motto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 dirty="0"/>
              <a:t>„Když chybí zdraví, </a:t>
            </a:r>
          </a:p>
          <a:p>
            <a:pPr marL="108000" indent="0">
              <a:buNone/>
            </a:pPr>
            <a:r>
              <a:rPr lang="cs-CZ" dirty="0"/>
              <a:t>moudrost je bezradná, </a:t>
            </a:r>
          </a:p>
          <a:p>
            <a:pPr marL="108000" indent="0">
              <a:buNone/>
            </a:pPr>
            <a:r>
              <a:rPr lang="cs-CZ" dirty="0"/>
              <a:t>síla je neschopná boje, </a:t>
            </a:r>
          </a:p>
          <a:p>
            <a:pPr marL="108000" indent="0">
              <a:buNone/>
            </a:pPr>
            <a:r>
              <a:rPr lang="cs-CZ" dirty="0"/>
              <a:t>bohatství je bezcenné </a:t>
            </a:r>
          </a:p>
          <a:p>
            <a:pPr marL="108000" indent="0">
              <a:buNone/>
            </a:pPr>
            <a:r>
              <a:rPr lang="cs-CZ" dirty="0"/>
              <a:t>a důvtip bezmocný“ </a:t>
            </a:r>
          </a:p>
          <a:p>
            <a:pPr marL="108000" indent="0">
              <a:buNone/>
            </a:pPr>
            <a:r>
              <a:rPr lang="cs-CZ" dirty="0" smtClean="0"/>
              <a:t>					</a:t>
            </a:r>
            <a:r>
              <a:rPr lang="cs-CZ" dirty="0" err="1" smtClean="0"/>
              <a:t>Herakleit</a:t>
            </a:r>
            <a:r>
              <a:rPr lang="cs-CZ" dirty="0" smtClean="0"/>
              <a:t> </a:t>
            </a:r>
            <a:r>
              <a:rPr lang="cs-CZ" dirty="0"/>
              <a:t>z </a:t>
            </a:r>
            <a:r>
              <a:rPr lang="cs-CZ" dirty="0" err="1"/>
              <a:t>Efezu</a:t>
            </a:r>
            <a:r>
              <a:rPr lang="cs-CZ" dirty="0"/>
              <a:t> </a:t>
            </a:r>
          </a:p>
          <a:p>
            <a:pPr marL="540000" lvl="1" indent="0">
              <a:buNone/>
            </a:pPr>
            <a:r>
              <a:rPr lang="cs-CZ" dirty="0" smtClean="0"/>
              <a:t>						530-470 </a:t>
            </a:r>
            <a:r>
              <a:rPr lang="cs-CZ" dirty="0"/>
              <a:t>př.n.l. </a:t>
            </a:r>
          </a:p>
        </p:txBody>
      </p:sp>
    </p:spTree>
    <p:extLst>
      <p:ext uri="{BB962C8B-B14F-4D97-AF65-F5344CB8AC3E}">
        <p14:creationId xmlns:p14="http://schemas.microsoft.com/office/powerpoint/2010/main" val="254151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chemeClr val="tx1"/>
                </a:solidFill>
              </a:rPr>
              <a:t>ZDRAVÍ</a:t>
            </a:r>
            <a:endParaRPr lang="en-GB" altLang="cs-CZ" b="1" dirty="0">
              <a:solidFill>
                <a:schemeClr val="tx1"/>
              </a:solidFill>
            </a:endParaRPr>
          </a:p>
        </p:txBody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816" y="1636180"/>
            <a:ext cx="8909772" cy="5032784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3900" b="1" dirty="0">
                <a:solidFill>
                  <a:schemeClr val="tx1"/>
                </a:solidFill>
              </a:rPr>
              <a:t>Zdraví není všechno, ale všechno ostatní bez zdraví nestojí za nic.</a:t>
            </a:r>
          </a:p>
          <a:p>
            <a:pPr marL="0" indent="0" algn="r">
              <a:buNone/>
            </a:pPr>
            <a:r>
              <a:rPr lang="cs-CZ" altLang="cs-CZ" sz="2200" dirty="0" err="1">
                <a:solidFill>
                  <a:schemeClr val="tx1"/>
                </a:solidFill>
              </a:rPr>
              <a:t>Halfdan</a:t>
            </a:r>
            <a:r>
              <a:rPr lang="cs-CZ" altLang="cs-CZ" sz="2200" dirty="0">
                <a:solidFill>
                  <a:schemeClr val="tx1"/>
                </a:solidFill>
              </a:rPr>
              <a:t> Mahler 1988</a:t>
            </a:r>
          </a:p>
          <a:p>
            <a:pPr marL="0" indent="0" algn="r"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Generální ředitel Světové zdravotnické organizace</a:t>
            </a:r>
          </a:p>
          <a:p>
            <a:pPr marL="0" indent="0">
              <a:buNone/>
            </a:pPr>
            <a:r>
              <a:rPr lang="cs-CZ" altLang="cs-CZ" sz="3900" b="1" dirty="0">
                <a:solidFill>
                  <a:schemeClr val="tx1"/>
                </a:solidFill>
              </a:rPr>
              <a:t>Když chybí zdraví, moudrost je bezradná, síla je neschopná boje, bohatství je bezcenné a důvtip bezmocný.</a:t>
            </a:r>
            <a:r>
              <a:rPr lang="cs-CZ" altLang="cs-CZ" sz="3900" dirty="0">
                <a:solidFill>
                  <a:schemeClr val="tx1"/>
                </a:solidFill>
              </a:rPr>
              <a:t> </a:t>
            </a:r>
          </a:p>
          <a:p>
            <a:pPr marL="0" indent="0" algn="r">
              <a:buNone/>
            </a:pPr>
            <a:r>
              <a:rPr lang="cs-CZ" altLang="cs-CZ" sz="2200" dirty="0" err="1">
                <a:solidFill>
                  <a:schemeClr val="tx1"/>
                </a:solidFill>
              </a:rPr>
              <a:t>Herakleitos</a:t>
            </a:r>
            <a:r>
              <a:rPr lang="cs-CZ" altLang="cs-CZ" sz="2200" dirty="0">
                <a:solidFill>
                  <a:schemeClr val="tx1"/>
                </a:solidFill>
              </a:rPr>
              <a:t> z </a:t>
            </a:r>
            <a:r>
              <a:rPr lang="cs-CZ" altLang="cs-CZ" sz="2200" dirty="0" err="1">
                <a:solidFill>
                  <a:schemeClr val="tx1"/>
                </a:solidFill>
              </a:rPr>
              <a:t>Efezu</a:t>
            </a:r>
            <a:r>
              <a:rPr lang="cs-CZ" altLang="cs-CZ" sz="2200" dirty="0">
                <a:solidFill>
                  <a:schemeClr val="tx1"/>
                </a:solidFill>
              </a:rPr>
              <a:t> (530-470 př.n.l.)  </a:t>
            </a:r>
            <a:endParaRPr lang="en-GB" alt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003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b="1"/>
              <a:t>ZDRAVÍ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Obecný nástin problematikou</a:t>
            </a:r>
          </a:p>
          <a:p>
            <a:pPr lvl="0"/>
            <a:r>
              <a:rPr lang="cs-CZ"/>
              <a:t>Definice</a:t>
            </a:r>
          </a:p>
          <a:p>
            <a:pPr lvl="0"/>
            <a:endParaRPr lang="cs-CZ"/>
          </a:p>
          <a:p>
            <a:pPr lvl="0"/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2136</Words>
  <Application>Microsoft Office PowerPoint</Application>
  <PresentationFormat>Vlastní</PresentationFormat>
  <Paragraphs>411</Paragraphs>
  <Slides>65</Slides>
  <Notes>25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66" baseType="lpstr">
      <vt:lpstr>Výchozí</vt:lpstr>
      <vt:lpstr>Prezentace aplikace PowerPoint</vt:lpstr>
      <vt:lpstr>1 seminář - OBSAH</vt:lpstr>
      <vt:lpstr>2 seminář - OBSAH</vt:lpstr>
      <vt:lpstr>3 seminář - OBSAH</vt:lpstr>
      <vt:lpstr>4 seminář - OBSAH</vt:lpstr>
      <vt:lpstr>5 seminář - OBSAH</vt:lpstr>
      <vt:lpstr>motto</vt:lpstr>
      <vt:lpstr>ZDRAVÍ</vt:lpstr>
      <vt:lpstr>ZDRAVÍ</vt:lpstr>
      <vt:lpstr>Obecný nástin problematiky</vt:lpstr>
      <vt:lpstr>Definice zdraví</vt:lpstr>
      <vt:lpstr>Definice zdraví</vt:lpstr>
      <vt:lpstr>Definice zdraví</vt:lpstr>
      <vt:lpstr>Definice zdraví</vt:lpstr>
      <vt:lpstr>Základní komponenty zdraví</vt:lpstr>
      <vt:lpstr>Pohled na zdraví</vt:lpstr>
      <vt:lpstr>Modely zdraví</vt:lpstr>
      <vt:lpstr>Biomedicínský model</vt:lpstr>
      <vt:lpstr>Ekologicko sociální model</vt:lpstr>
      <vt:lpstr>Celostní model</vt:lpstr>
      <vt:lpstr>Behaviorální model</vt:lpstr>
      <vt:lpstr>Model hraní rolí </vt:lpstr>
      <vt:lpstr>Adaptační model </vt:lpstr>
      <vt:lpstr>Eudaimonistický model </vt:lpstr>
      <vt:lpstr>Obecné závěry o zdraví</vt:lpstr>
      <vt:lpstr>Prezentace aplikace PowerPoint</vt:lpstr>
      <vt:lpstr>Prezentace aplikace PowerPoint</vt:lpstr>
      <vt:lpstr>Prezentace aplikace PowerPoint</vt:lpstr>
      <vt:lpstr>Zdraví jako kontinuum</vt:lpstr>
      <vt:lpstr>Prezentace aplikace PowerPoint</vt:lpstr>
      <vt:lpstr>Zdraví a společnost</vt:lpstr>
      <vt:lpstr>Zdravotní stav</vt:lpstr>
      <vt:lpstr>Zdravotní stav</vt:lpstr>
      <vt:lpstr>Zdravý způsob života</vt:lpstr>
      <vt:lpstr>NEMOC</vt:lpstr>
      <vt:lpstr>Nemoc  neboli choroba  či onemocnění </vt:lpstr>
      <vt:lpstr>Nemoc</vt:lpstr>
      <vt:lpstr>Prezentace aplikace PowerPoint</vt:lpstr>
      <vt:lpstr>Definice </vt:lpstr>
      <vt:lpstr>NEMOC</vt:lpstr>
      <vt:lpstr>Obecný pohled</vt:lpstr>
      <vt:lpstr>FENOMÉN LEDOVCE</vt:lpstr>
      <vt:lpstr>NEMOC JAKO DĚJ MAJÍCÍ ZAČÁTEK, PRŮBĚH A KONEC</vt:lpstr>
      <vt:lpstr>Přirozená historie nemoci</vt:lpstr>
      <vt:lpstr>Časový průběh nemoci</vt:lpstr>
      <vt:lpstr>Čím může být ovlivněn průběh nemoci</vt:lpstr>
      <vt:lpstr>Stádia nemoci</vt:lpstr>
      <vt:lpstr>Časový průběh jednotlivých nemocí</vt:lpstr>
      <vt:lpstr>Časový průběh jednotlivých nemocí</vt:lpstr>
      <vt:lpstr>Rozsah nemoci</vt:lpstr>
      <vt:lpstr>Příčiny nemocí (= příčiny poškození buněk)</vt:lpstr>
      <vt:lpstr>Stádia nemoci</vt:lpstr>
      <vt:lpstr>Různé typy průběhu nemocí</vt:lpstr>
      <vt:lpstr>Příznaky nemoci </vt:lpstr>
      <vt:lpstr>Alopatický a nonalopatický přístup k léčbě onemocnění</vt:lpstr>
      <vt:lpstr>Tradičně se rozlišují různé aspekty nemoci</vt:lpstr>
      <vt:lpstr>Choroba</vt:lpstr>
      <vt:lpstr>Resumé</vt:lpstr>
      <vt:lpstr>Prezentace aplikace PowerPoint</vt:lpstr>
      <vt:lpstr>Pohled odborníků</vt:lpstr>
      <vt:lpstr>Lze říci, že nemoc</vt:lpstr>
      <vt:lpstr>… ale také nemoc může</vt:lpstr>
      <vt:lpstr>Názvosloví</vt:lpstr>
      <vt:lpstr>Klasifikace nemocí</vt:lpstr>
      <vt:lpstr>Seznam kapitol MKN - 10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Schneiderova</dc:creator>
  <cp:lastModifiedBy>Schneiderová</cp:lastModifiedBy>
  <cp:revision>36</cp:revision>
  <dcterms:created xsi:type="dcterms:W3CDTF">2016-12-20T19:48:32Z</dcterms:created>
  <dcterms:modified xsi:type="dcterms:W3CDTF">2017-02-20T09:56:54Z</dcterms:modified>
</cp:coreProperties>
</file>