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76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8" r:id="rId23"/>
    <p:sldId id="277" r:id="rId24"/>
    <p:sldId id="279" r:id="rId25"/>
    <p:sldId id="280" r:id="rId26"/>
    <p:sldId id="281" r:id="rId27"/>
    <p:sldId id="283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2" r:id="rId40"/>
    <p:sldId id="296" r:id="rId41"/>
    <p:sldId id="295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9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62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24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33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1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58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7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2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46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35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46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0E0B1-8409-4965-8FA8-9FFB1EFFE0A1}" type="datetimeFigureOut">
              <a:rPr lang="cs-CZ" smtClean="0"/>
              <a:t>20.3.2017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713C2-D42B-483E-A394-A1441C7DD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07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Základní zdravotní péče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61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V případě:</a:t>
            </a:r>
          </a:p>
          <a:p>
            <a:pPr algn="just"/>
            <a:r>
              <a:rPr lang="cs-CZ" dirty="0" smtClean="0">
                <a:effectLst/>
              </a:rPr>
              <a:t>odmítnutí má pojištěnec právo, aby mu lékař odmítnutí potvrdil písemně. </a:t>
            </a:r>
          </a:p>
          <a:p>
            <a:pPr algn="just"/>
            <a:r>
              <a:rPr lang="cs-CZ" dirty="0" smtClean="0">
                <a:effectLst/>
              </a:rPr>
              <a:t>nutné a neodkladné péče (tj. úraz či akutní náhlé onemocnění) nesmí lékař ošetření odmítnout, poté však předává pacienta jeho ošetřujícímu lékaři</a:t>
            </a:r>
          </a:p>
          <a:p>
            <a:pPr algn="just"/>
            <a:r>
              <a:rPr lang="cs-CZ" dirty="0"/>
              <a:t>o</a:t>
            </a:r>
            <a:r>
              <a:rPr lang="cs-CZ" dirty="0" smtClean="0">
                <a:effectLst/>
              </a:rPr>
              <a:t>dborného specialistu může pacient navštívit bez doporučení lékaře primární péče </a:t>
            </a:r>
          </a:p>
        </p:txBody>
      </p:sp>
    </p:spTree>
    <p:extLst>
      <p:ext uri="{BB962C8B-B14F-4D97-AF65-F5344CB8AC3E}">
        <p14:creationId xmlns:p14="http://schemas.microsoft.com/office/powerpoint/2010/main" val="147513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>
                <a:effectLst/>
              </a:rPr>
              <a:t>Ambulantní péče je poskytována jako:</a:t>
            </a:r>
          </a:p>
          <a:p>
            <a:pPr marL="514350" indent="-514350" algn="just">
              <a:buAutoNum type="alphaLcParenR"/>
            </a:pPr>
            <a:r>
              <a:rPr lang="cs-CZ" b="1" dirty="0" smtClean="0">
                <a:effectLst/>
              </a:rPr>
              <a:t>primární ambulantní péče:</a:t>
            </a:r>
            <a:r>
              <a:rPr lang="cs-CZ" dirty="0" smtClean="0">
                <a:effectLst/>
              </a:rPr>
              <a:t> za účelem poskytování preventivní, diagnostické, léčebné a posudkové péče a konzultací, dále koordinace a návaznost poskytovaných zdravotních služeb jinými poskytovateli; součástí je vždy návštěvní služba</a:t>
            </a:r>
          </a:p>
          <a:p>
            <a:pPr marL="514350" indent="-514350" algn="just">
              <a:buAutoNum type="alphaLcParenR"/>
            </a:pPr>
            <a:r>
              <a:rPr lang="cs-CZ" b="1" dirty="0" smtClean="0">
                <a:effectLst/>
              </a:rPr>
              <a:t>specializovaná ambulantní péče:</a:t>
            </a:r>
            <a:r>
              <a:rPr lang="cs-CZ" dirty="0" smtClean="0">
                <a:effectLst/>
              </a:rPr>
              <a:t> poskytovaná v rámci jednotlivých oborů zdravotní péče, </a:t>
            </a:r>
          </a:p>
          <a:p>
            <a:pPr marL="514350" indent="-514350" algn="just">
              <a:buAutoNum type="alphaLcParenR"/>
            </a:pPr>
            <a:r>
              <a:rPr lang="cs-CZ" b="1" dirty="0" smtClean="0">
                <a:effectLst/>
              </a:rPr>
              <a:t>stacionární péče:</a:t>
            </a:r>
            <a:r>
              <a:rPr lang="cs-CZ" dirty="0" smtClean="0">
                <a:effectLst/>
              </a:rPr>
              <a:t> za účelem poskytování zdravotní péče pacientům, jejichž zdravotní stav vyžaduje opakované denní poskytování ambulantní péče.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012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Lůžková péče</a:t>
            </a:r>
          </a:p>
          <a:p>
            <a:pPr algn="just"/>
            <a:r>
              <a:rPr lang="cs-CZ" dirty="0" smtClean="0">
                <a:effectLst/>
              </a:rPr>
              <a:t>Pokud to vyžaduje charakter onemocnění</a:t>
            </a:r>
          </a:p>
          <a:p>
            <a:pPr algn="just"/>
            <a:r>
              <a:rPr lang="cs-CZ" dirty="0" smtClean="0">
                <a:effectLst/>
              </a:rPr>
              <a:t>Doporučuje ji lékař primární péče nebo ambulantní specialista pacientovi léčbu v zařízení poskytovatele lůžkové péče nebo mu přijetí sám dohodne</a:t>
            </a:r>
          </a:p>
          <a:p>
            <a:pPr algn="just"/>
            <a:r>
              <a:rPr lang="cs-CZ" dirty="0" smtClean="0">
                <a:effectLst/>
              </a:rPr>
              <a:t>Ve zdravotnických zařízeních je poskytována lůžková péče akutní standardní, akutní intenzivní, následná a dlouhodobá.</a:t>
            </a:r>
            <a:endParaRPr lang="cs-CZ" dirty="0"/>
          </a:p>
          <a:p>
            <a:pPr algn="just"/>
            <a:r>
              <a:rPr lang="cs-CZ" dirty="0" smtClean="0">
                <a:effectLst/>
              </a:rPr>
              <a:t>Zákon o zdravotních službách definuje lůžkovou péči jako zdravotní péči, kterou nelze poskytnout ambulantně a pro její poskytnutí je nezbytná hospitalizace pacienta. </a:t>
            </a:r>
          </a:p>
          <a:p>
            <a:pPr algn="just"/>
            <a:r>
              <a:rPr lang="cs-CZ" dirty="0" smtClean="0">
                <a:effectLst/>
              </a:rPr>
              <a:t>Lůžková péče musí být poskytována v rámci nepřetržitého provozu.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798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8457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>
                <a:effectLst/>
              </a:rPr>
              <a:t>Lůžkovou péče je poskytována jako:</a:t>
            </a:r>
          </a:p>
          <a:p>
            <a:pPr marL="0" indent="0">
              <a:buNone/>
            </a:pPr>
            <a:r>
              <a:rPr lang="cs-CZ" b="1" dirty="0" smtClean="0">
                <a:effectLst/>
              </a:rPr>
              <a:t>a) akutní lůžková péče standardní:</a:t>
            </a:r>
            <a:r>
              <a:rPr lang="cs-CZ" dirty="0" smtClean="0">
                <a:effectLst/>
              </a:rPr>
              <a:t> poskytována pacientovi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-    s náhlým onemocněním nebo náhlým zhoršením chronické nemoci, které vážně ohrožují jeho zdraví, ale nevedou bezprostředně k selhávání životních funkcí, nebo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-    za účelem provedení zdravotních výkonů, které nelze provést ambulantně,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-    za účelem včasné léčebné rehabilitace,</a:t>
            </a:r>
            <a:br>
              <a:rPr lang="cs-CZ" dirty="0" smtClean="0">
                <a:effectLst/>
              </a:rPr>
            </a:br>
            <a:r>
              <a:rPr lang="cs-CZ" b="1" dirty="0" smtClean="0">
                <a:effectLst/>
              </a:rPr>
              <a:t>b) akutní lůžková péče intenzivní:</a:t>
            </a:r>
            <a:r>
              <a:rPr lang="cs-CZ" dirty="0" smtClean="0">
                <a:effectLst/>
              </a:rPr>
              <a:t> poskytována pacientovi v případech náhlého selhávání nebo náhlého ohrožení základních životních funkcí nebo v případech, kdy lze tyto stavy důvodně předpokládat,</a:t>
            </a:r>
            <a:br>
              <a:rPr lang="cs-CZ" dirty="0" smtClean="0">
                <a:effectLst/>
              </a:rPr>
            </a:br>
            <a:r>
              <a:rPr lang="cs-CZ" b="1" dirty="0" smtClean="0">
                <a:effectLst/>
              </a:rPr>
              <a:t>c) následná lůžková péče:</a:t>
            </a:r>
            <a:r>
              <a:rPr lang="cs-CZ" dirty="0" smtClean="0">
                <a:effectLst/>
              </a:rPr>
              <a:t> poskytována pacientovi, u kterého byla stanovena základní diagnóza a došlo ke stabilizaci jeho zdravotního stavu, ke zvládnutí náhlé nemoci nebo náhlého zhoršení chronické nemoci, a jehož zdravotní stav vyžaduje doléčení nebo poskytnutí zejména léčebně rehabilitační péče; dále pacientovi, který je částečně nebo úplně závislý na podpoře základních životních funkcí,</a:t>
            </a:r>
            <a:br>
              <a:rPr lang="cs-CZ" dirty="0" smtClean="0">
                <a:effectLst/>
              </a:rPr>
            </a:br>
            <a:r>
              <a:rPr lang="cs-CZ" b="1" dirty="0" smtClean="0">
                <a:effectLst/>
              </a:rPr>
              <a:t>d) dlouhodobá lůžková péče:</a:t>
            </a:r>
            <a:r>
              <a:rPr lang="cs-CZ" dirty="0" smtClean="0">
                <a:effectLst/>
              </a:rPr>
              <a:t> poskytována pacientovi, jehož zdravotní stav nelze léčebnou péčí podstatně zlepšit a bez soustavného poskytování ošetřovatelské péče se zhoršuje; dále též pacientovi s poruchou základních životních funkcí.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569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Zdravotnická záchranná služba a pohotovostní služba</a:t>
            </a:r>
          </a:p>
          <a:p>
            <a:r>
              <a:rPr lang="cs-CZ" dirty="0" smtClean="0">
                <a:effectLst/>
              </a:rPr>
              <a:t>V případě náhlých těžkých onemocnění nebo úrazů, kdy se pacient nemůže sám dopravit k lékaři, a kdy je nezbytné rychlé ošetření na místě události a případně přeprava postiženého do zdravotnického zařízení za stálého poskytování neodkladné zdravotní péče, aby nedošlo k dalšímu zhoršení zdravotního stavu nebo ohrožení života postiženého, je využívána zdravotnická záchranná služba.</a:t>
            </a:r>
          </a:p>
          <a:p>
            <a:pPr marL="0" indent="0">
              <a:buNone/>
            </a:pPr>
            <a:r>
              <a:rPr lang="cs-CZ" dirty="0" smtClean="0">
                <a:effectLst/>
              </a:rPr>
              <a:t>Bezplatná telefonní čísla tísňového volání:</a:t>
            </a:r>
            <a:br>
              <a:rPr lang="cs-CZ" dirty="0" smtClean="0">
                <a:effectLst/>
              </a:rPr>
            </a:br>
            <a:r>
              <a:rPr lang="cs-CZ" b="1" dirty="0" smtClean="0">
                <a:effectLst/>
              </a:rPr>
              <a:t>155</a:t>
            </a:r>
            <a:r>
              <a:rPr lang="cs-CZ" dirty="0" smtClean="0">
                <a:effectLst/>
              </a:rPr>
              <a:t> - národní číslo tísňového volání k řešení zdravotních problémů</a:t>
            </a:r>
            <a:br>
              <a:rPr lang="cs-CZ" dirty="0" smtClean="0">
                <a:effectLst/>
              </a:rPr>
            </a:br>
            <a:r>
              <a:rPr lang="cs-CZ" b="1" dirty="0" smtClean="0">
                <a:effectLst/>
              </a:rPr>
              <a:t>112</a:t>
            </a:r>
            <a:r>
              <a:rPr lang="cs-CZ" dirty="0" smtClean="0">
                <a:effectLst/>
              </a:rPr>
              <a:t> - jednotné evropské číslo tísňového volání pro přivolání pomoci k událostem s větším počtem na zdraví postižených osob a pro aktivaci integrovaného záchranného systému (policie, zdravotnická záchranná služba a hasiči) </a:t>
            </a:r>
          </a:p>
        </p:txBody>
      </p:sp>
    </p:spTree>
    <p:extLst>
      <p:ext uri="{BB962C8B-B14F-4D97-AF65-F5344CB8AC3E}">
        <p14:creationId xmlns:p14="http://schemas.microsoft.com/office/powerpoint/2010/main" val="16746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Pohotovostní služba</a:t>
            </a:r>
          </a:p>
          <a:p>
            <a:pPr algn="just"/>
            <a:r>
              <a:rPr lang="cs-CZ" dirty="0" smtClean="0">
                <a:effectLst/>
              </a:rPr>
              <a:t>Hrazené zdravotní služby jsou zajištěny i při méně závažném náhlém onemocnění včetně zubního nebo úrazu v době mimo ordinační hodiny nebo nepřítomnosti ošetřujícího lékaře a to v závislosti na místních podmínkách – buď se lékaři navzájem zastupují, nebo se organizují pohotovostní služby ve zvláštních ordinacích lékařské pohotovostní služby a pohotovostní služby zubních lékařů.</a:t>
            </a:r>
          </a:p>
          <a:p>
            <a:pPr algn="just"/>
            <a:r>
              <a:rPr lang="cs-CZ" dirty="0" smtClean="0">
                <a:effectLst/>
              </a:rPr>
              <a:t>Uvedené pohotovostní služby obvykle poskytují i zdravotnická zařízení lůžkové péče (nemocnice).</a:t>
            </a:r>
          </a:p>
          <a:p>
            <a:pPr algn="just"/>
            <a:r>
              <a:rPr lang="cs-CZ" dirty="0" smtClean="0">
                <a:effectLst/>
              </a:rPr>
              <a:t>Informace lze získat na odborech zdravotnictví u krajských úřadů nebo na dispečinku zdravotnických záchranných služeb.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032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Pracovně-lékařské služby</a:t>
            </a:r>
          </a:p>
          <a:p>
            <a:pPr algn="just"/>
            <a:r>
              <a:rPr lang="cs-CZ" dirty="0" smtClean="0">
                <a:effectLst/>
              </a:rPr>
              <a:t>Jsou preventivní zdravotní služby, v rámci kterých se hodnotí vliv pracovní činnosti, pracovního prostředí a pracovních podmínek na zdraví, provádějí se preventivní prohlídky a hodnocení zdravotního stavu. </a:t>
            </a:r>
          </a:p>
          <a:p>
            <a:pPr algn="just"/>
            <a:r>
              <a:rPr lang="cs-CZ" dirty="0" smtClean="0">
                <a:effectLst/>
              </a:rPr>
              <a:t>Účelem je posuzovat zdravotní způsobilost k práci, poskytovat poradenství zaměřené na ochranu zdraví při práci a ochranu před pracovními úrazy, nemocemi z povolání a nemocemi souvisejícími s prací, zajišťovat školení v poskytování první pomoci a pravidelný dohled na pracovištích a nad výkonem práce nebo služby. </a:t>
            </a:r>
          </a:p>
          <a:p>
            <a:pPr algn="just"/>
            <a:r>
              <a:rPr lang="cs-CZ" dirty="0" smtClean="0">
                <a:effectLst/>
              </a:rPr>
              <a:t>Tyto služby hradí zaměstnavatel.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160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Dispenzární péče</a:t>
            </a:r>
          </a:p>
          <a:p>
            <a:pPr algn="just"/>
            <a:r>
              <a:rPr lang="cs-CZ" dirty="0" smtClean="0">
                <a:effectLst/>
              </a:rPr>
              <a:t>Účelem je aktivní a dlouhodobé sledování zdravotního stavu pacienta ohroženého nebo trpícího nemocí nebo zhoršením zdravotního stavu, u kterého lze podle vývoje nemoci důvodně předpokládat takovou změnu zdravotního stavu, jejíž včasné zjištění může zásadním způsobem ovlivnit další léčbu a vývoj nemoci.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043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Lázeňská léčebně rehabilitační péče</a:t>
            </a:r>
          </a:p>
          <a:p>
            <a:pPr algn="just"/>
            <a:r>
              <a:rPr lang="cs-CZ" dirty="0" smtClean="0">
                <a:effectLst/>
              </a:rPr>
              <a:t>Někdy se stává nezbytnou součástí léčebného procesu, kterou doporučuje ošetřující lékař a potvrzuje revizní lékař. </a:t>
            </a:r>
          </a:p>
          <a:p>
            <a:pPr algn="just"/>
            <a:r>
              <a:rPr lang="cs-CZ" dirty="0" smtClean="0">
                <a:effectLst/>
              </a:rPr>
              <a:t>Návrh na péči podává registrující praktický lékař nebo ošetřující lékař při hospitalizaci.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769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Poskytování léčivých přípravků a zdravotnických prostředků</a:t>
            </a:r>
          </a:p>
          <a:p>
            <a:pPr algn="just"/>
            <a:r>
              <a:rPr lang="cs-CZ" dirty="0" smtClean="0">
                <a:effectLst/>
              </a:rPr>
              <a:t>V ČR existuje rozsáhlá síť zařízení lékárenské péče (lékáren), které zajišťují distribuci léků, léčivých přípravků a zdravotnických prostředků, a to jak na základě lékařského předpisu, tak i bez něj, tj. ve volném prodeji.</a:t>
            </a:r>
          </a:p>
          <a:p>
            <a:pPr marL="0" indent="0" algn="just">
              <a:buNone/>
            </a:pPr>
            <a:endParaRPr lang="cs-CZ" dirty="0" smtClean="0">
              <a:effectLst/>
            </a:endParaRPr>
          </a:p>
          <a:p>
            <a:pPr marL="0" indent="0" algn="just">
              <a:buNone/>
            </a:pPr>
            <a:r>
              <a:rPr lang="cs-CZ" dirty="0" smtClean="0">
                <a:effectLst/>
              </a:rPr>
              <a:t>Platnost lékařského předpisu:</a:t>
            </a:r>
          </a:p>
          <a:p>
            <a:pPr algn="just"/>
            <a:r>
              <a:rPr lang="cs-CZ" dirty="0" smtClean="0">
                <a:effectLst/>
              </a:rPr>
              <a:t>1 den následující po dni jeho vystavení pro recept z pohotovostní služby,</a:t>
            </a:r>
          </a:p>
          <a:p>
            <a:pPr algn="just"/>
            <a:r>
              <a:rPr lang="cs-CZ" dirty="0" smtClean="0">
                <a:effectLst/>
              </a:rPr>
              <a:t>5 dnů pro recept na antibiotika a antimikrobiální chemoterapeutika,</a:t>
            </a:r>
          </a:p>
          <a:p>
            <a:pPr algn="just"/>
            <a:r>
              <a:rPr lang="cs-CZ" dirty="0" smtClean="0">
                <a:effectLst/>
              </a:rPr>
              <a:t>14 dnů pro ostatní recepty, neurčí-li předepisující lékař jinak.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945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Obecný úvod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Je osou zdravotnických služeb</a:t>
            </a:r>
          </a:p>
          <a:p>
            <a:pPr algn="just"/>
            <a:r>
              <a:rPr lang="cs-CZ" dirty="0" smtClean="0"/>
              <a:t>Posláním je přispět k uspokojování základních zdravotních potřeb a požadavků jednotlivých lidí</a:t>
            </a:r>
          </a:p>
          <a:p>
            <a:pPr algn="just"/>
            <a:r>
              <a:rPr lang="cs-CZ" dirty="0" smtClean="0"/>
              <a:t>Předpokladem je územní koordinace a hodnocení v návaznosti na celkovou zdravotnickou situaci</a:t>
            </a:r>
          </a:p>
          <a:p>
            <a:pPr algn="just"/>
            <a:r>
              <a:rPr lang="cs-CZ" dirty="0" smtClean="0"/>
              <a:t>Základy vznikly v roce 1978 na konferenci v Alma-Atě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203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Preventivní péče</a:t>
            </a:r>
          </a:p>
          <a:p>
            <a:r>
              <a:rPr lang="cs-CZ" dirty="0" smtClean="0">
                <a:effectLst/>
              </a:rPr>
              <a:t>Lékař primární péče provádí:</a:t>
            </a:r>
          </a:p>
          <a:p>
            <a:pPr>
              <a:buFontTx/>
              <a:buChar char="-"/>
            </a:pPr>
            <a:r>
              <a:rPr lang="cs-CZ" dirty="0" smtClean="0">
                <a:effectLst/>
              </a:rPr>
              <a:t>preventivní prohlídky 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>
                <a:effectLst/>
              </a:rPr>
              <a:t>očkování proti infekčním nemocem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83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Úkol ZZP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/>
              <a:t>Dosáhnout kontaktu s každým, kdo potřebuje pomoc ve zdravotních nesnázích</a:t>
            </a:r>
          </a:p>
          <a:p>
            <a:r>
              <a:rPr lang="cs-CZ" dirty="0" smtClean="0"/>
              <a:t>Působit v rodinách a domácnostech a nejen ve zdravotnických zařízení</a:t>
            </a:r>
          </a:p>
          <a:p>
            <a:r>
              <a:rPr lang="cs-CZ" dirty="0" smtClean="0"/>
              <a:t>Rozvíjet kontakty s veřejností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177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Posilování, podpora a rozvoj zdraví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234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Obecný nástin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Původně součástí zdravotní výchovy</a:t>
            </a:r>
          </a:p>
          <a:p>
            <a:r>
              <a:rPr lang="cs-CZ" dirty="0" smtClean="0"/>
              <a:t>Později implementace do společenských zdravotních programů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Zahrnovalo:</a:t>
            </a:r>
          </a:p>
          <a:p>
            <a:pPr marL="0" indent="0">
              <a:buNone/>
            </a:pPr>
            <a:r>
              <a:rPr lang="cs-CZ" dirty="0" smtClean="0"/>
              <a:t>- Preventivně orientované zdravotnické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510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Představuje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Souhrn myšlenek, prostředků, metod</a:t>
            </a:r>
          </a:p>
          <a:p>
            <a:pPr algn="just"/>
            <a:r>
              <a:rPr lang="cs-CZ" dirty="0" smtClean="0"/>
              <a:t>Zaměřené na posilování, upevňování, podporu, ochranu a rozvoj zdraví za aktivní účasti jednotlivých občanů, skupin, organizací i společnosti jako celku</a:t>
            </a:r>
          </a:p>
          <a:p>
            <a:pPr algn="just"/>
            <a:r>
              <a:rPr lang="cs-CZ" dirty="0" smtClean="0"/>
              <a:t>Smyslem je rozšířit možnosti lidí podílet se na ochraně a posilování svého zdraví, realizovat a rozvíjet zdravý životní styl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4582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Je zaměřeno na celou populaci, na podmínky existence než  na vymezené populační skupiny vystavené vyššímu riziku určitého onemocnění</a:t>
            </a:r>
          </a:p>
          <a:p>
            <a:pPr algn="just"/>
            <a:r>
              <a:rPr lang="cs-CZ" dirty="0" smtClean="0"/>
              <a:t>Věnuje se zejména takovým opatřením, která postihují determinanty zdraví a nemoci</a:t>
            </a:r>
          </a:p>
          <a:p>
            <a:pPr algn="just"/>
            <a:r>
              <a:rPr lang="cs-CZ" dirty="0" smtClean="0"/>
              <a:t>Využívá různé komplementární metody a postupy</a:t>
            </a:r>
          </a:p>
          <a:p>
            <a:pPr algn="just"/>
            <a:r>
              <a:rPr lang="cs-CZ" dirty="0" smtClean="0"/>
              <a:t>Usiluje o účast a konkrétní podíl veřejnosti</a:t>
            </a:r>
          </a:p>
          <a:p>
            <a:pPr algn="just"/>
            <a:r>
              <a:rPr lang="cs-CZ" dirty="0" smtClean="0"/>
              <a:t>Zdravotničtí pracovníci hrají důležitou úlohu v dalším rozvoji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534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Aktivity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Pomáhat lidem správně si zvolit životní styl vedoucí ke zdraví</a:t>
            </a:r>
          </a:p>
          <a:p>
            <a:r>
              <a:rPr lang="cs-CZ" dirty="0" smtClean="0"/>
              <a:t>Přispívat k ochraně a tvorbě zdravého životního prostředí</a:t>
            </a:r>
          </a:p>
          <a:p>
            <a:r>
              <a:rPr lang="cs-CZ" dirty="0" smtClean="0"/>
              <a:t>Posilovat sociální vazby a potřebnou spolupráci</a:t>
            </a:r>
          </a:p>
          <a:p>
            <a:r>
              <a:rPr lang="cs-CZ" dirty="0" smtClean="0"/>
              <a:t>Informovat o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406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34679"/>
          </a:xfrm>
        </p:spPr>
        <p:txBody>
          <a:bodyPr/>
          <a:lstStyle/>
          <a:p>
            <a:r>
              <a:rPr lang="cs-CZ" b="1" dirty="0" smtClean="0"/>
              <a:t>Základní zdravotní problémy </a:t>
            </a:r>
            <a:br>
              <a:rPr lang="cs-CZ" b="1" dirty="0" smtClean="0"/>
            </a:br>
            <a:r>
              <a:rPr lang="cs-CZ" b="1" dirty="0" smtClean="0"/>
              <a:t>a jejich zvládání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877679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Obecné pojetí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Zdůrazňují se ty, které:</a:t>
            </a:r>
          </a:p>
          <a:p>
            <a:pPr>
              <a:buFontTx/>
              <a:buChar char="-"/>
            </a:pPr>
            <a:r>
              <a:rPr lang="cs-CZ" dirty="0" smtClean="0"/>
              <a:t>Nápadné svým obsahem</a:t>
            </a:r>
          </a:p>
          <a:p>
            <a:pPr>
              <a:buFontTx/>
              <a:buChar char="-"/>
            </a:pPr>
            <a:r>
              <a:rPr lang="cs-CZ" dirty="0" smtClean="0"/>
              <a:t>Závažností</a:t>
            </a:r>
          </a:p>
          <a:p>
            <a:pPr>
              <a:buFontTx/>
              <a:buChar char="-"/>
            </a:pPr>
            <a:r>
              <a:rPr lang="cs-CZ" dirty="0" smtClean="0"/>
              <a:t>Mají vztah k diagnostickým skupinám</a:t>
            </a:r>
          </a:p>
          <a:p>
            <a:r>
              <a:rPr lang="cs-CZ" dirty="0" smtClean="0"/>
              <a:t>Zdraví humánní hodnota</a:t>
            </a:r>
          </a:p>
          <a:p>
            <a:r>
              <a:rPr lang="cs-CZ" dirty="0" smtClean="0"/>
              <a:t>Hledání přístupu a jiného úhlu pohledu na řešení problémů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9413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Zrod evropské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Rychlý růst výdajů na zdravotní péči</a:t>
            </a:r>
          </a:p>
          <a:p>
            <a:r>
              <a:rPr lang="cs-CZ" dirty="0" smtClean="0"/>
              <a:t>Stagnace zdravotní úrovně společnosti</a:t>
            </a:r>
          </a:p>
          <a:p>
            <a:r>
              <a:rPr lang="cs-CZ" dirty="0" smtClean="0"/>
              <a:t>Obtíže při kontrole a redukci zdravotně rizikových faktorů</a:t>
            </a:r>
          </a:p>
          <a:p>
            <a:endParaRPr lang="cs-CZ" dirty="0"/>
          </a:p>
          <a:p>
            <a:r>
              <a:rPr lang="cs-CZ" dirty="0" smtClean="0"/>
              <a:t>Jedná se biomedicínskou orientaci péče o zdraví</a:t>
            </a:r>
          </a:p>
          <a:p>
            <a:r>
              <a:rPr lang="cs-CZ" dirty="0" smtClean="0"/>
              <a:t>Potřeba mezioborové spolupráce</a:t>
            </a:r>
          </a:p>
          <a:p>
            <a:r>
              <a:rPr lang="cs-CZ" dirty="0" smtClean="0"/>
              <a:t>Nezbytné je věnovat pozornost ekonomickým, sociálním a dalším aspektům zdravotní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Předpoklady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Dostupná</a:t>
            </a:r>
          </a:p>
          <a:p>
            <a:r>
              <a:rPr lang="cs-CZ" dirty="0" smtClean="0"/>
              <a:t>Kulturně přijatelná</a:t>
            </a:r>
          </a:p>
          <a:p>
            <a:r>
              <a:rPr lang="cs-CZ" dirty="0" smtClean="0"/>
              <a:t>Poskytovaná za únosných ekonomických podmínek</a:t>
            </a:r>
          </a:p>
          <a:p>
            <a:r>
              <a:rPr lang="cs-CZ" dirty="0" smtClean="0"/>
              <a:t>Profesionální</a:t>
            </a:r>
          </a:p>
          <a:p>
            <a:r>
              <a:rPr lang="cs-CZ" dirty="0" smtClean="0"/>
              <a:t>Vědecky důvěryhodná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600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Zdravotní situace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525963"/>
          </a:xfrm>
        </p:spPr>
        <p:txBody>
          <a:bodyPr/>
          <a:lstStyle/>
          <a:p>
            <a:r>
              <a:rPr lang="cs-CZ" dirty="0" smtClean="0"/>
              <a:t>Špatným zdravotním stavem lidí</a:t>
            </a:r>
          </a:p>
          <a:p>
            <a:r>
              <a:rPr lang="cs-CZ" dirty="0" smtClean="0"/>
              <a:t>Nezdravým životním stylem</a:t>
            </a:r>
          </a:p>
          <a:p>
            <a:r>
              <a:rPr lang="cs-CZ" dirty="0" smtClean="0"/>
              <a:t>Nízká úroveň životního prostředí</a:t>
            </a:r>
          </a:p>
          <a:p>
            <a:r>
              <a:rPr lang="cs-CZ" dirty="0" smtClean="0"/>
              <a:t>Málo účinná soustava zdravotních služeb</a:t>
            </a:r>
          </a:p>
          <a:p>
            <a:pPr marL="0" indent="0">
              <a:buNone/>
            </a:pPr>
            <a:r>
              <a:rPr lang="cs-CZ" dirty="0" smtClean="0"/>
              <a:t>            nesnáze nelze zvládnout jen biomedicínskými prostředky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51520" y="422108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2727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Prevence</a:t>
            </a:r>
            <a:r>
              <a:rPr lang="cs-CZ" b="1" dirty="0"/>
              <a:t>?</a:t>
            </a:r>
            <a:r>
              <a:rPr lang="cs-CZ" b="1" dirty="0" smtClean="0"/>
              <a:t> Úsilí? Uvítání?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Lépe vybavené nemocnice</a:t>
            </a:r>
          </a:p>
          <a:p>
            <a:r>
              <a:rPr lang="cs-CZ" dirty="0" smtClean="0"/>
              <a:t>Skvělé kvalifikované zdravotníky</a:t>
            </a:r>
          </a:p>
          <a:p>
            <a:r>
              <a:rPr lang="cs-CZ" dirty="0" smtClean="0"/>
              <a:t>Dostatek účinných léků</a:t>
            </a:r>
          </a:p>
          <a:p>
            <a:endParaRPr lang="cs-CZ" dirty="0"/>
          </a:p>
          <a:p>
            <a:r>
              <a:rPr lang="cs-CZ" dirty="0" smtClean="0"/>
              <a:t>Velké úsilí napravit něco, co se pokazilo</a:t>
            </a:r>
          </a:p>
          <a:p>
            <a:r>
              <a:rPr lang="cs-CZ" dirty="0" smtClean="0"/>
              <a:t>Naděje je v prevenci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3200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zdravotní problém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Má povahu multidisciplinární</a:t>
            </a:r>
          </a:p>
          <a:p>
            <a:pPr algn="just"/>
            <a:r>
              <a:rPr lang="cs-CZ" dirty="0" smtClean="0"/>
              <a:t>Bio-psycho-sociální</a:t>
            </a:r>
          </a:p>
          <a:p>
            <a:pPr algn="just"/>
            <a:r>
              <a:rPr lang="cs-CZ" dirty="0" smtClean="0"/>
              <a:t>Spočívá v tom, do jaké míry a s jakými výsledky dokáže společnost jako celek mobilizovat a využít své zdroje a síly ke svému vlastnímu skutečnému rozvoji, včetně zlepšení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486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péče o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Studiu zdravotní situace a zdravotních potíží</a:t>
            </a:r>
          </a:p>
          <a:p>
            <a:pPr algn="just"/>
            <a:r>
              <a:rPr lang="cs-CZ" dirty="0" smtClean="0"/>
              <a:t>Poukazuje na potřebu rozvoje a uplatnění sociálně medicínského a </a:t>
            </a:r>
            <a:r>
              <a:rPr lang="cs-CZ" dirty="0" err="1" smtClean="0"/>
              <a:t>hygienicko</a:t>
            </a:r>
            <a:r>
              <a:rPr lang="cs-CZ" dirty="0" smtClean="0"/>
              <a:t> ekologického přístupu ke zdraví a zdravotní péči</a:t>
            </a:r>
          </a:p>
          <a:p>
            <a:pPr algn="just"/>
            <a:r>
              <a:rPr lang="cs-CZ" dirty="0" smtClean="0"/>
              <a:t>Spjat s okolím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313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Zvládnutí zdravotních problémů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Nelze redukovat na dílčí problémy, ale v plné šíři</a:t>
            </a:r>
          </a:p>
          <a:p>
            <a:pPr algn="just"/>
            <a:r>
              <a:rPr lang="cs-CZ" dirty="0" smtClean="0"/>
              <a:t>Nástrojem systémový přístup pojímající zdravotní péči jako komplikovaný strukturovaný systém s jeho vstupy, aktivitami, výstupy a důsledky, zpětnými vazbami a regulací, v neposlední řadě i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4249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Představa o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Nelze vystačit pouze s rizikovými a protektivními faktory</a:t>
            </a:r>
          </a:p>
          <a:p>
            <a:pPr algn="just"/>
            <a:r>
              <a:rPr lang="cs-CZ" dirty="0" smtClean="0"/>
              <a:t>Ochrana a rozvoj je úzce spojena s kvalitou života, kulturní úrovní, občanskou sounáležitostí</a:t>
            </a:r>
          </a:p>
          <a:p>
            <a:pPr algn="just"/>
            <a:r>
              <a:rPr lang="cs-CZ" dirty="0" smtClean="0"/>
              <a:t>Zvrácení negativních trendů nestačí jednoduchá organizační opatření nebo přenesení dílčích poznatků o struktuře a funkci zdravotnických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3674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Dlouhodobá orientace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Změny nejsou v potřebné míře skloubeny</a:t>
            </a:r>
          </a:p>
          <a:p>
            <a:pPr algn="just"/>
            <a:r>
              <a:rPr lang="cs-CZ" dirty="0" smtClean="0"/>
              <a:t>Nemůže spočívat pouze na naléhavosti současných problémů</a:t>
            </a:r>
          </a:p>
          <a:p>
            <a:pPr algn="just"/>
            <a:r>
              <a:rPr lang="cs-CZ" dirty="0" smtClean="0"/>
              <a:t>Závisí na hodnotách a prioritách</a:t>
            </a:r>
          </a:p>
          <a:p>
            <a:pPr algn="just"/>
            <a:r>
              <a:rPr lang="cs-CZ" dirty="0" smtClean="0"/>
              <a:t>K docílení je nutno si klást otázky:</a:t>
            </a:r>
          </a:p>
          <a:p>
            <a:pPr algn="just">
              <a:buFontTx/>
              <a:buChar char="-"/>
            </a:pPr>
            <a:r>
              <a:rPr lang="cs-CZ" dirty="0" smtClean="0"/>
              <a:t>Jaký život vlastně chceme?</a:t>
            </a:r>
          </a:p>
          <a:p>
            <a:pPr algn="just">
              <a:buFontTx/>
              <a:buChar char="-"/>
            </a:pPr>
            <a:r>
              <a:rPr lang="cs-CZ" dirty="0" smtClean="0"/>
              <a:t>Umíme si vážit zdraví?</a:t>
            </a:r>
          </a:p>
          <a:p>
            <a:pPr algn="just">
              <a:buFontTx/>
              <a:buChar char="-"/>
            </a:pPr>
            <a:r>
              <a:rPr lang="cs-CZ" dirty="0" smtClean="0"/>
              <a:t>Čeho si vážíme?</a:t>
            </a:r>
          </a:p>
          <a:p>
            <a:pPr algn="just">
              <a:buFontTx/>
              <a:buChar char="-"/>
            </a:pPr>
            <a:r>
              <a:rPr lang="cs-CZ" dirty="0" smtClean="0"/>
              <a:t>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1170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3744416"/>
          </a:xfrm>
        </p:spPr>
        <p:txBody>
          <a:bodyPr>
            <a:normAutofit/>
          </a:bodyPr>
          <a:lstStyle/>
          <a:p>
            <a:r>
              <a:rPr lang="cs-CZ" b="1" dirty="0"/>
              <a:t>Zdravotně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preventivní </a:t>
            </a:r>
            <a:br>
              <a:rPr lang="cs-CZ" b="1" dirty="0" smtClean="0"/>
            </a:br>
            <a:r>
              <a:rPr lang="cs-CZ" b="1" dirty="0" smtClean="0"/>
              <a:t>programy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7649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 klienty OZP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nabízeny </a:t>
            </a:r>
            <a:r>
              <a:rPr lang="cs-CZ" b="1" dirty="0"/>
              <a:t>zcela zdarma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celou </a:t>
            </a:r>
            <a:r>
              <a:rPr lang="cs-CZ" dirty="0"/>
              <a:t>škálu preventivních vyšetření typických </a:t>
            </a:r>
            <a:r>
              <a:rPr lang="cs-CZ" dirty="0" smtClean="0"/>
              <a:t>neinfekčních chorob</a:t>
            </a:r>
          </a:p>
          <a:p>
            <a:r>
              <a:rPr lang="cs-CZ" dirty="0" smtClean="0"/>
              <a:t>v </a:t>
            </a:r>
            <a:r>
              <a:rPr lang="cs-CZ" dirty="0"/>
              <a:t>raném stadiu odhaleny tisíce případů různých zhoubných onemocnění a dalo se tak </a:t>
            </a:r>
            <a:r>
              <a:rPr lang="cs-CZ" b="1" dirty="0"/>
              <a:t>včas předejít zbytečným </a:t>
            </a:r>
            <a:r>
              <a:rPr lang="cs-CZ" b="1" dirty="0" smtClean="0"/>
              <a:t>úmrtím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0596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dle pojišťoven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NAPŘ.</a:t>
            </a:r>
          </a:p>
          <a:p>
            <a:r>
              <a:rPr lang="cs-CZ" dirty="0" smtClean="0"/>
              <a:t>STOP </a:t>
            </a:r>
            <a:r>
              <a:rPr lang="cs-CZ" dirty="0"/>
              <a:t>rakovině prsu</a:t>
            </a:r>
          </a:p>
          <a:p>
            <a:r>
              <a:rPr lang="cs-CZ" dirty="0" smtClean="0"/>
              <a:t>STOP </a:t>
            </a:r>
            <a:r>
              <a:rPr lang="cs-CZ" dirty="0"/>
              <a:t>rakovině kůže</a:t>
            </a:r>
          </a:p>
          <a:p>
            <a:r>
              <a:rPr lang="cs-CZ" dirty="0" smtClean="0"/>
              <a:t>STOP </a:t>
            </a:r>
            <a:r>
              <a:rPr lang="cs-CZ" dirty="0"/>
              <a:t>infarktu</a:t>
            </a:r>
          </a:p>
          <a:p>
            <a:r>
              <a:rPr lang="cs-CZ" dirty="0" smtClean="0"/>
              <a:t>STOP </a:t>
            </a:r>
            <a:r>
              <a:rPr lang="cs-CZ" dirty="0"/>
              <a:t>rakovině prostaty</a:t>
            </a:r>
          </a:p>
          <a:p>
            <a:r>
              <a:rPr lang="cs-CZ" dirty="0" smtClean="0"/>
              <a:t>STOP </a:t>
            </a:r>
            <a:r>
              <a:rPr lang="cs-CZ" dirty="0"/>
              <a:t>osteoporóze</a:t>
            </a:r>
          </a:p>
          <a:p>
            <a:r>
              <a:rPr lang="cs-CZ" dirty="0" smtClean="0"/>
              <a:t>STOP </a:t>
            </a:r>
            <a:r>
              <a:rPr lang="cs-CZ" dirty="0"/>
              <a:t>rakovině ledvin a nádorů břišních orgánů</a:t>
            </a:r>
          </a:p>
          <a:p>
            <a:r>
              <a:rPr lang="cs-CZ" dirty="0" smtClean="0"/>
              <a:t>STOP </a:t>
            </a:r>
            <a:r>
              <a:rPr lang="cs-CZ" dirty="0"/>
              <a:t>rakovině dutiny </a:t>
            </a:r>
            <a:r>
              <a:rPr lang="cs-CZ" dirty="0" smtClean="0"/>
              <a:t>ústní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562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Dostupnost pro celou populaci a její poskytování podle potřeb</a:t>
            </a:r>
          </a:p>
          <a:p>
            <a:r>
              <a:rPr lang="cs-CZ" dirty="0" smtClean="0"/>
              <a:t>Pomoc a posilování samostatnosti, orientace na prevenci, diagnostiku, léčení a rehabilitaci</a:t>
            </a:r>
          </a:p>
          <a:p>
            <a:r>
              <a:rPr lang="cs-CZ" dirty="0" smtClean="0"/>
              <a:t>Účinnost, efektivnost, kulturně-ekonomická přijatelnost, organizovanost</a:t>
            </a:r>
          </a:p>
          <a:p>
            <a:r>
              <a:rPr lang="cs-CZ" dirty="0" smtClean="0"/>
              <a:t>Rozvoj za pomocí místního obyvatelstva (posilování vlastní soběstačnosti)</a:t>
            </a:r>
          </a:p>
          <a:p>
            <a:r>
              <a:rPr lang="cs-CZ" dirty="0" smtClean="0"/>
              <a:t>Úroveň zdraví je podmíněna i činností ostatních resortů podílející se na společenském rozvoji</a:t>
            </a:r>
          </a:p>
        </p:txBody>
      </p:sp>
    </p:spTree>
    <p:extLst>
      <p:ext uri="{BB962C8B-B14F-4D97-AF65-F5344CB8AC3E}">
        <p14:creationId xmlns:p14="http://schemas.microsoft.com/office/powerpoint/2010/main" val="7894153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94719"/>
          </a:xfrm>
        </p:spPr>
        <p:txBody>
          <a:bodyPr>
            <a:normAutofit/>
          </a:bodyPr>
          <a:lstStyle/>
          <a:p>
            <a:r>
              <a:rPr lang="cs-CZ" b="1" dirty="0"/>
              <a:t>Výchova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ke </a:t>
            </a:r>
            <a:br>
              <a:rPr lang="cs-CZ" b="1" dirty="0" smtClean="0"/>
            </a:br>
            <a:r>
              <a:rPr lang="cs-CZ" b="1" dirty="0" smtClean="0"/>
              <a:t>zdraví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1178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Výchova ke zdraví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je </a:t>
            </a:r>
            <a:r>
              <a:rPr lang="cs-CZ" dirty="0"/>
              <a:t>samostatným </a:t>
            </a:r>
            <a:r>
              <a:rPr lang="cs-CZ" dirty="0" smtClean="0"/>
              <a:t>oborem</a:t>
            </a:r>
          </a:p>
          <a:p>
            <a:pPr algn="just"/>
            <a:r>
              <a:rPr lang="cs-CZ" dirty="0" smtClean="0"/>
              <a:t>Je </a:t>
            </a:r>
            <a:r>
              <a:rPr lang="cs-CZ" dirty="0"/>
              <a:t>základním nástrojem podpory zdraví </a:t>
            </a:r>
            <a:r>
              <a:rPr lang="cs-CZ" dirty="0" smtClean="0"/>
              <a:t>a prevence nemocí </a:t>
            </a:r>
          </a:p>
          <a:p>
            <a:pPr algn="just"/>
            <a:r>
              <a:rPr lang="cs-CZ" dirty="0" smtClean="0"/>
              <a:t>Zabývá </a:t>
            </a:r>
            <a:r>
              <a:rPr lang="cs-CZ" dirty="0"/>
              <a:t>se ovlivňováním populace ke správnému způsobu života a </a:t>
            </a:r>
            <a:r>
              <a:rPr lang="cs-CZ" dirty="0" smtClean="0"/>
              <a:t>ke změnám </a:t>
            </a:r>
            <a:r>
              <a:rPr lang="cs-CZ" dirty="0"/>
              <a:t>jednání a chování, které vyžaduje zdravotní stav jednotlivců a </a:t>
            </a:r>
            <a:r>
              <a:rPr lang="cs-CZ" dirty="0" smtClean="0"/>
              <a:t>komunit </a:t>
            </a:r>
          </a:p>
          <a:p>
            <a:pPr algn="just"/>
            <a:r>
              <a:rPr lang="cs-CZ" dirty="0" smtClean="0"/>
              <a:t>Je také nezbytnou </a:t>
            </a:r>
            <a:r>
              <a:rPr lang="cs-CZ" dirty="0"/>
              <a:t>součástí edukace pacientů v sekundární i terciární </a:t>
            </a:r>
            <a:r>
              <a:rPr lang="cs-CZ" dirty="0" smtClean="0"/>
              <a:t>prevenci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5217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Předmětem činnosti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je </a:t>
            </a:r>
            <a:r>
              <a:rPr lang="cs-CZ" dirty="0"/>
              <a:t>edukace jednotlivců, komunit a celé populace všech </a:t>
            </a:r>
            <a:r>
              <a:rPr lang="cs-CZ" dirty="0" smtClean="0"/>
              <a:t>věkových, sociálních </a:t>
            </a:r>
            <a:r>
              <a:rPr lang="cs-CZ" dirty="0"/>
              <a:t>a etnických </a:t>
            </a:r>
            <a:r>
              <a:rPr lang="cs-CZ" dirty="0" smtClean="0"/>
              <a:t>kategorií</a:t>
            </a:r>
          </a:p>
          <a:p>
            <a:pPr algn="just"/>
            <a:r>
              <a:rPr lang="cs-CZ" dirty="0" smtClean="0"/>
              <a:t>Edukací </a:t>
            </a:r>
            <a:r>
              <a:rPr lang="cs-CZ" dirty="0"/>
              <a:t>je přitom míněno interaktivní vedoucí k </a:t>
            </a:r>
            <a:r>
              <a:rPr lang="cs-CZ" dirty="0" smtClean="0"/>
              <a:t>získávání zdraví </a:t>
            </a:r>
            <a:r>
              <a:rPr lang="cs-CZ" dirty="0"/>
              <a:t>podporujících vědomostí, dovedností a návyků.</a:t>
            </a:r>
          </a:p>
          <a:p>
            <a:pPr algn="just"/>
            <a:r>
              <a:rPr lang="cs-CZ" dirty="0"/>
              <a:t>Výchova ke zdraví se podílí podle aktuálních potřeb na realizaci lokálních </a:t>
            </a:r>
            <a:r>
              <a:rPr lang="cs-CZ" dirty="0" smtClean="0"/>
              <a:t>a celospolečenských </a:t>
            </a:r>
            <a:r>
              <a:rPr lang="cs-CZ" dirty="0"/>
              <a:t>programů.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současnosti je prioritou podíl na plnění cílů programu </a:t>
            </a:r>
            <a:r>
              <a:rPr lang="cs-CZ" dirty="0" smtClean="0"/>
              <a:t>Zdraví 21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6788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Cílem oboru </a:t>
            </a:r>
            <a:r>
              <a:rPr lang="cs-CZ" b="1" dirty="0" smtClean="0"/>
              <a:t>je: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dosažení </a:t>
            </a:r>
            <a:r>
              <a:rPr lang="cs-CZ" dirty="0"/>
              <a:t>zdraví podporujících vědomostí a dovedností</a:t>
            </a:r>
          </a:p>
          <a:p>
            <a:pPr algn="just"/>
            <a:r>
              <a:rPr lang="cs-CZ" dirty="0" smtClean="0"/>
              <a:t>jejich </a:t>
            </a:r>
            <a:r>
              <a:rPr lang="cs-CZ" dirty="0"/>
              <a:t>využití k tvorbě zdraví podporujících postojů</a:t>
            </a:r>
          </a:p>
          <a:p>
            <a:pPr algn="just"/>
            <a:r>
              <a:rPr lang="cs-CZ" dirty="0" smtClean="0"/>
              <a:t>jejich </a:t>
            </a:r>
            <a:r>
              <a:rPr lang="cs-CZ" dirty="0"/>
              <a:t>využití k vytvoření zdraví podporujících návyků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1087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Dílčí cíle a úkoly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získávání </a:t>
            </a:r>
            <a:r>
              <a:rPr lang="cs-CZ" dirty="0"/>
              <a:t>vědomostí o determinantách zdraví</a:t>
            </a:r>
          </a:p>
          <a:p>
            <a:pPr algn="just"/>
            <a:r>
              <a:rPr lang="cs-CZ" dirty="0" smtClean="0"/>
              <a:t>získávání </a:t>
            </a:r>
            <a:r>
              <a:rPr lang="cs-CZ" dirty="0"/>
              <a:t>vědomostí o způsobech podpory zdraví a prevenci nemocí</a:t>
            </a:r>
          </a:p>
          <a:p>
            <a:pPr algn="just"/>
            <a:r>
              <a:rPr lang="cs-CZ" dirty="0" smtClean="0"/>
              <a:t>získávání </a:t>
            </a:r>
            <a:r>
              <a:rPr lang="cs-CZ" dirty="0"/>
              <a:t>dovedností a návyků podporujících a ochraňujících zdraví</a:t>
            </a:r>
          </a:p>
          <a:p>
            <a:pPr algn="just"/>
            <a:r>
              <a:rPr lang="cs-CZ" dirty="0" smtClean="0"/>
              <a:t>získávání </a:t>
            </a:r>
            <a:r>
              <a:rPr lang="cs-CZ" dirty="0"/>
              <a:t>dovedností a návyků ve zvládání zdravotních obtíží</a:t>
            </a:r>
          </a:p>
          <a:p>
            <a:pPr algn="just"/>
            <a:r>
              <a:rPr lang="cs-CZ" dirty="0" smtClean="0"/>
              <a:t>získávání </a:t>
            </a:r>
            <a:r>
              <a:rPr lang="cs-CZ" dirty="0"/>
              <a:t>dovedností a návyků v režimové terapii</a:t>
            </a:r>
          </a:p>
          <a:p>
            <a:pPr algn="just"/>
            <a:r>
              <a:rPr lang="cs-CZ" dirty="0" smtClean="0"/>
              <a:t>seznamování </a:t>
            </a:r>
            <a:r>
              <a:rPr lang="cs-CZ" dirty="0"/>
              <a:t>se zdraví podporujícími vzorci chování</a:t>
            </a:r>
          </a:p>
          <a:p>
            <a:pPr algn="just"/>
            <a:r>
              <a:rPr lang="cs-CZ" dirty="0" smtClean="0"/>
              <a:t>vytváření </a:t>
            </a:r>
            <a:r>
              <a:rPr lang="cs-CZ" dirty="0"/>
              <a:t>zdravotně optimálního hodnotového systému</a:t>
            </a:r>
          </a:p>
          <a:p>
            <a:pPr algn="just"/>
            <a:r>
              <a:rPr lang="cs-CZ" dirty="0" smtClean="0"/>
              <a:t>dosažení </a:t>
            </a:r>
            <a:r>
              <a:rPr lang="cs-CZ" dirty="0"/>
              <a:t>celoživotního vzdělávání v oblasti ochrany a podpory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5628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Metody zdravotní výchovy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jsou </a:t>
            </a:r>
            <a:r>
              <a:rPr lang="cs-CZ" dirty="0"/>
              <a:t>přizpůsobeny specifickým cílům a mají různé postupy</a:t>
            </a:r>
          </a:p>
          <a:p>
            <a:pPr algn="just"/>
            <a:r>
              <a:rPr lang="cs-CZ" dirty="0"/>
              <a:t>podle aktuální potřeby a naléhavosti jevu, kterým se zabývají. </a:t>
            </a:r>
            <a:endParaRPr lang="cs-CZ" dirty="0" smtClean="0"/>
          </a:p>
          <a:p>
            <a:pPr algn="just"/>
            <a:r>
              <a:rPr lang="cs-CZ" b="1" dirty="0" smtClean="0"/>
              <a:t>Jsou </a:t>
            </a:r>
            <a:r>
              <a:rPr lang="cs-CZ" b="1" dirty="0"/>
              <a:t>to:</a:t>
            </a:r>
          </a:p>
          <a:p>
            <a:pPr algn="just">
              <a:buFontTx/>
              <a:buChar char="-"/>
            </a:pPr>
            <a:r>
              <a:rPr lang="cs-CZ" dirty="0" smtClean="0"/>
              <a:t>Upoutání </a:t>
            </a:r>
            <a:r>
              <a:rPr lang="cs-CZ" dirty="0"/>
              <a:t>pozornosti k danému problému ( velkoplošná reklama, televizní </a:t>
            </a:r>
            <a:r>
              <a:rPr lang="cs-CZ" dirty="0" smtClean="0"/>
              <a:t>spoty, plakáty</a:t>
            </a:r>
            <a:r>
              <a:rPr lang="cs-CZ" dirty="0"/>
              <a:t>, </a:t>
            </a:r>
            <a:r>
              <a:rPr lang="cs-CZ" dirty="0" smtClean="0"/>
              <a:t>kampaně)</a:t>
            </a:r>
          </a:p>
          <a:p>
            <a:pPr algn="just">
              <a:buFontTx/>
              <a:buChar char="-"/>
            </a:pPr>
            <a:r>
              <a:rPr lang="cs-CZ" dirty="0" smtClean="0"/>
              <a:t>Sdělení </a:t>
            </a:r>
            <a:r>
              <a:rPr lang="cs-CZ" dirty="0"/>
              <a:t>základních informací (letáky, kalendáře, články v novinách, televizní </a:t>
            </a:r>
            <a:r>
              <a:rPr lang="cs-CZ" dirty="0" smtClean="0"/>
              <a:t>a rozhlasové </a:t>
            </a:r>
            <a:r>
              <a:rPr lang="cs-CZ" dirty="0"/>
              <a:t>krátké pořady</a:t>
            </a:r>
            <a:r>
              <a:rPr lang="cs-CZ" dirty="0" smtClean="0"/>
              <a:t>),</a:t>
            </a:r>
          </a:p>
          <a:p>
            <a:pPr algn="just">
              <a:buFontTx/>
              <a:buChar char="-"/>
            </a:pPr>
            <a:r>
              <a:rPr lang="cs-CZ" dirty="0" smtClean="0"/>
              <a:t>Sdělení </a:t>
            </a:r>
            <a:r>
              <a:rPr lang="cs-CZ" dirty="0"/>
              <a:t>obsažnějších informací a návodů ( obsáhlejší televizní a </a:t>
            </a:r>
            <a:r>
              <a:rPr lang="cs-CZ" dirty="0" smtClean="0"/>
              <a:t>rozhlasové pořady</a:t>
            </a:r>
            <a:r>
              <a:rPr lang="cs-CZ" dirty="0"/>
              <a:t>, brožury, knihy, přednášky a besedy, internetové stránky) </a:t>
            </a:r>
            <a:r>
              <a:rPr lang="cs-CZ" dirty="0" smtClean="0"/>
              <a:t>a Návody </a:t>
            </a:r>
            <a:r>
              <a:rPr lang="cs-CZ" dirty="0"/>
              <a:t>ke změně chování ( soubory doporučení a postupů, interaktivní </a:t>
            </a:r>
            <a:r>
              <a:rPr lang="cs-CZ" dirty="0" smtClean="0"/>
              <a:t>počítačové programy</a:t>
            </a:r>
            <a:r>
              <a:rPr lang="cs-CZ" dirty="0"/>
              <a:t>, receptáře, výstavy, kurzy a systematické výukové plány).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8557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Metodické zásady zdravotní výchovy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vycházejí </a:t>
            </a:r>
            <a:r>
              <a:rPr lang="cs-CZ" dirty="0"/>
              <a:t>z obecně platných </a:t>
            </a:r>
            <a:r>
              <a:rPr lang="cs-CZ" dirty="0" smtClean="0"/>
              <a:t>pedagogických principů </a:t>
            </a:r>
            <a:r>
              <a:rPr lang="cs-CZ" dirty="0"/>
              <a:t>a liší se jen podle věkových a sociálních odlišností cílové skupiny. </a:t>
            </a:r>
            <a:endParaRPr lang="cs-CZ" dirty="0" smtClean="0"/>
          </a:p>
          <a:p>
            <a:pPr algn="just"/>
            <a:r>
              <a:rPr lang="cs-CZ" dirty="0" smtClean="0"/>
              <a:t>Ovšem</a:t>
            </a:r>
            <a:r>
              <a:rPr lang="cs-CZ" dirty="0"/>
              <a:t> </a:t>
            </a:r>
            <a:r>
              <a:rPr lang="cs-CZ" dirty="0" smtClean="0"/>
              <a:t>respektování </a:t>
            </a:r>
            <a:r>
              <a:rPr lang="cs-CZ" dirty="0"/>
              <a:t>hlediska vzdělanosti, etnické příslušnosti, společenské role </a:t>
            </a:r>
            <a:r>
              <a:rPr lang="cs-CZ" dirty="0" smtClean="0"/>
              <a:t>konzumentů zdravotní </a:t>
            </a:r>
            <a:r>
              <a:rPr lang="cs-CZ" dirty="0"/>
              <a:t>výchovy hraje v efektivitě zásadní roli. </a:t>
            </a:r>
            <a:endParaRPr lang="cs-CZ" dirty="0" smtClean="0"/>
          </a:p>
          <a:p>
            <a:pPr algn="just"/>
            <a:r>
              <a:rPr lang="cs-CZ" dirty="0" smtClean="0"/>
              <a:t>Zdravotní </a:t>
            </a:r>
            <a:r>
              <a:rPr lang="cs-CZ" dirty="0"/>
              <a:t>výchova je totiž strategie, </a:t>
            </a:r>
            <a:r>
              <a:rPr lang="cs-CZ" dirty="0" smtClean="0"/>
              <a:t>která při </a:t>
            </a:r>
            <a:r>
              <a:rPr lang="cs-CZ" dirty="0"/>
              <a:t>správné aplikaci může sehrát důležitou roli ve vyrovnávání nerovností ve zdraví. </a:t>
            </a:r>
            <a:endParaRPr lang="cs-CZ" dirty="0" smtClean="0"/>
          </a:p>
          <a:p>
            <a:pPr algn="just"/>
            <a:r>
              <a:rPr lang="cs-CZ" dirty="0" smtClean="0"/>
              <a:t>Přitom</a:t>
            </a:r>
            <a:r>
              <a:rPr lang="cs-CZ" dirty="0"/>
              <a:t> </a:t>
            </a:r>
            <a:r>
              <a:rPr lang="cs-CZ" dirty="0" smtClean="0"/>
              <a:t>platí</a:t>
            </a:r>
            <a:r>
              <a:rPr lang="cs-CZ" dirty="0"/>
              <a:t>, že všechny pomůcky a postupy jsou určeny nejen konečné cílové skupině, ale </a:t>
            </a:r>
            <a:r>
              <a:rPr lang="cs-CZ" dirty="0" smtClean="0"/>
              <a:t>i zprostředkovateli</a:t>
            </a:r>
            <a:r>
              <a:rPr lang="cs-CZ" dirty="0"/>
              <a:t>, především profesionálovi, který bude přímo konečnou cílovou </a:t>
            </a:r>
            <a:r>
              <a:rPr lang="cs-CZ" dirty="0" smtClean="0"/>
              <a:t>skupinu oslovovat.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4324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Základními metodickými zásadami jsou</a:t>
            </a:r>
            <a:r>
              <a:rPr lang="cs-CZ" b="1" dirty="0" smtClean="0"/>
              <a:t>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přiměřenost </a:t>
            </a:r>
            <a:r>
              <a:rPr lang="cs-CZ" dirty="0"/>
              <a:t>věku, vzdělanosti, sociálnímu statusu, etnické příslušnosti</a:t>
            </a:r>
          </a:p>
          <a:p>
            <a:pPr algn="just"/>
            <a:r>
              <a:rPr lang="cs-CZ" dirty="0" smtClean="0"/>
              <a:t>postup </a:t>
            </a:r>
            <a:r>
              <a:rPr lang="cs-CZ" dirty="0"/>
              <a:t>od jednoduchého ke složitému, od známého k neznámému, od </a:t>
            </a:r>
            <a:r>
              <a:rPr lang="cs-CZ" dirty="0" smtClean="0"/>
              <a:t>konkrétního k </a:t>
            </a:r>
            <a:r>
              <a:rPr lang="cs-CZ" dirty="0"/>
              <a:t>abstraktnímu</a:t>
            </a:r>
          </a:p>
          <a:p>
            <a:pPr algn="just"/>
            <a:r>
              <a:rPr lang="cs-CZ" dirty="0" smtClean="0"/>
              <a:t>soustavnost</a:t>
            </a:r>
            <a:r>
              <a:rPr lang="cs-CZ" dirty="0"/>
              <a:t>, systematičnost, promyšlenost, návaznost, komplexnost, aktuálnost</a:t>
            </a:r>
          </a:p>
          <a:p>
            <a:pPr algn="just"/>
            <a:r>
              <a:rPr lang="cs-CZ" dirty="0" smtClean="0"/>
              <a:t>seznámení </a:t>
            </a:r>
            <a:r>
              <a:rPr lang="cs-CZ" dirty="0"/>
              <a:t>s očekávanými výsledky a kontextem</a:t>
            </a:r>
          </a:p>
          <a:p>
            <a:pPr algn="just"/>
            <a:r>
              <a:rPr lang="cs-CZ" dirty="0" smtClean="0"/>
              <a:t>seznámení </a:t>
            </a:r>
            <a:r>
              <a:rPr lang="cs-CZ" dirty="0"/>
              <a:t>s příklady dobré praxe</a:t>
            </a:r>
          </a:p>
          <a:p>
            <a:pPr algn="just"/>
            <a:r>
              <a:rPr lang="cs-CZ" dirty="0" smtClean="0"/>
              <a:t>ověření </a:t>
            </a:r>
            <a:r>
              <a:rPr lang="cs-CZ" dirty="0"/>
              <a:t>znalostí a dovedností</a:t>
            </a:r>
          </a:p>
          <a:p>
            <a:pPr algn="just"/>
            <a:r>
              <a:rPr lang="cs-CZ" dirty="0" smtClean="0"/>
              <a:t>diskuse </a:t>
            </a:r>
            <a:r>
              <a:rPr lang="cs-CZ" dirty="0"/>
              <a:t>o vlastní aplikaci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124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</a:p>
          <a:p>
            <a:r>
              <a:rPr lang="cs-CZ" dirty="0" smtClean="0"/>
              <a:t>Kontakt s příbuznými, přáteli a známými</a:t>
            </a:r>
          </a:p>
          <a:p>
            <a:r>
              <a:rPr lang="cs-CZ" dirty="0" smtClean="0"/>
              <a:t>První kontakt s odborníky</a:t>
            </a:r>
          </a:p>
          <a:p>
            <a:r>
              <a:rPr lang="cs-CZ" dirty="0" smtClean="0"/>
              <a:t>Nemocniční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96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Funkční infrastruktura ZZP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Zdravotničtí pracovníci</a:t>
            </a:r>
          </a:p>
          <a:p>
            <a:r>
              <a:rPr lang="cs-CZ" dirty="0" smtClean="0"/>
              <a:t>Zdravotnická zařízení</a:t>
            </a:r>
          </a:p>
          <a:p>
            <a:r>
              <a:rPr lang="cs-CZ" dirty="0" smtClean="0"/>
              <a:t>Informace</a:t>
            </a:r>
          </a:p>
          <a:p>
            <a:r>
              <a:rPr lang="cs-CZ" dirty="0" smtClean="0"/>
              <a:t>Zásobování</a:t>
            </a:r>
          </a:p>
          <a:p>
            <a:r>
              <a:rPr lang="cs-CZ" dirty="0" smtClean="0"/>
              <a:t>Řízení </a:t>
            </a:r>
          </a:p>
          <a:p>
            <a:r>
              <a:rPr lang="cs-CZ" dirty="0" smtClean="0"/>
              <a:t>Výzkum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81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Prvky ZZP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Péče o matku a dítě a plánování rodiny</a:t>
            </a:r>
          </a:p>
          <a:p>
            <a:r>
              <a:rPr lang="cs-CZ" dirty="0" smtClean="0"/>
              <a:t>Zvládnutí infekčních nemocí</a:t>
            </a:r>
          </a:p>
          <a:p>
            <a:r>
              <a:rPr lang="cs-CZ" dirty="0" smtClean="0"/>
              <a:t>Voda a základní sanitace</a:t>
            </a:r>
          </a:p>
          <a:p>
            <a:r>
              <a:rPr lang="cs-CZ" dirty="0" smtClean="0"/>
              <a:t>Zdravotní výchova</a:t>
            </a:r>
          </a:p>
          <a:p>
            <a:r>
              <a:rPr lang="cs-CZ" dirty="0" smtClean="0"/>
              <a:t>Potraviny a výživa</a:t>
            </a:r>
          </a:p>
          <a:p>
            <a:r>
              <a:rPr lang="cs-CZ" dirty="0" smtClean="0"/>
              <a:t>Základní léky</a:t>
            </a:r>
          </a:p>
          <a:p>
            <a:r>
              <a:rPr lang="cs-CZ" dirty="0" smtClean="0"/>
              <a:t>Imunizace </a:t>
            </a:r>
          </a:p>
          <a:p>
            <a:r>
              <a:rPr lang="cs-CZ" dirty="0" smtClean="0"/>
              <a:t>Léčení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294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 smtClean="0">
                <a:effectLst/>
              </a:rPr>
              <a:t>Ambulantní péče</a:t>
            </a:r>
          </a:p>
          <a:p>
            <a:pPr algn="just"/>
            <a:r>
              <a:rPr lang="cs-CZ" dirty="0" smtClean="0"/>
              <a:t>je zdravotní péčí, při níž není nutná hospitalizace nebo přijetí pacienta na lůžko do zdravotnického zařízení</a:t>
            </a:r>
          </a:p>
          <a:p>
            <a:pPr algn="just"/>
            <a:r>
              <a:rPr lang="cs-CZ" dirty="0" smtClean="0"/>
              <a:t>poskytuje jednodenní péči</a:t>
            </a:r>
          </a:p>
          <a:p>
            <a:pPr algn="just"/>
            <a:r>
              <a:rPr lang="cs-CZ" dirty="0" smtClean="0"/>
              <a:t>je poskytována lékaři primární péče nebo odbornými specialisty</a:t>
            </a:r>
          </a:p>
          <a:p>
            <a:pPr algn="just"/>
            <a:r>
              <a:rPr lang="cs-CZ" dirty="0" smtClean="0"/>
              <a:t>V případě onemocnění se pacient obrací zpravidla nejprve na lékaře primární péče, tj. praktické lékaře pro dospělé, praktické lékaře pro děti a dorost, zubní lékaře a gynekology, u kterého se musí nejprve zaregistrovat.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263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Lékař může odmítnout přijetí pacienta do péče:</a:t>
            </a:r>
          </a:p>
          <a:p>
            <a:pPr algn="just"/>
            <a:r>
              <a:rPr lang="cs-CZ" dirty="0" smtClean="0"/>
              <a:t>jestliže by jeho přijetí znamenalo pro lékaře takové pracovní zatížení, jež by mu znemožnilo kvalitní péči o pacienta či o jiné pacienty, které již ve své péči má,</a:t>
            </a:r>
          </a:p>
          <a:p>
            <a:pPr algn="just"/>
            <a:r>
              <a:rPr lang="cs-CZ" dirty="0" smtClean="0"/>
              <a:t>pokud by vzdálenost místa pobytu pacienta neumožňovala v případě poskytování zdravotních služeb výkon návštěvní služby,</a:t>
            </a:r>
          </a:p>
          <a:p>
            <a:pPr algn="just"/>
            <a:r>
              <a:rPr lang="cs-CZ" dirty="0" smtClean="0"/>
              <a:t>pokud pacient není pojištěncem zdravotní pojišťovny, se kterou má poskytovatel uzavřenou smlouvu; to se však nevztahuje na pojištěnce z jiných států Evropské unie, Evropského hospodářského prostoru, švýcarské konfederace či ze států, se kterými má česká republika uzavřenu smlouvu o sociálním zabezpečení, zahrnující ve věcném rozsahu nároky na zdravotní péči.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4935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2003</Words>
  <Application>Microsoft Office PowerPoint</Application>
  <PresentationFormat>Předvádění na obrazovce (4:3)</PresentationFormat>
  <Paragraphs>241</Paragraphs>
  <Slides>47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Motiv systému Office</vt:lpstr>
      <vt:lpstr>Základní zdravotní péče</vt:lpstr>
      <vt:lpstr>Obecný úvod</vt:lpstr>
      <vt:lpstr>Předpoklady </vt:lpstr>
      <vt:lpstr>Principy </vt:lpstr>
      <vt:lpstr>Základ </vt:lpstr>
      <vt:lpstr>Funkční infrastruktura ZZP</vt:lpstr>
      <vt:lpstr>Prvky ZZP</vt:lpstr>
      <vt:lpstr>Druhy zdravotní péče</vt:lpstr>
      <vt:lpstr>Druhy zdravotní péče</vt:lpstr>
      <vt:lpstr>Druhy zdravotní péče</vt:lpstr>
      <vt:lpstr>Druhy zdravotní péče</vt:lpstr>
      <vt:lpstr>Druhy zdravotní péče</vt:lpstr>
      <vt:lpstr>Druhy zdravotní péče</vt:lpstr>
      <vt:lpstr>Druhy zdravotní péče</vt:lpstr>
      <vt:lpstr>Druhy zdravotní péče</vt:lpstr>
      <vt:lpstr>Druhy zdravotní péče</vt:lpstr>
      <vt:lpstr>Druhy zdravotní péče</vt:lpstr>
      <vt:lpstr>Druhy zdravotní péče</vt:lpstr>
      <vt:lpstr>Druhy zdravotní péče</vt:lpstr>
      <vt:lpstr>Druhy zdravotní péče</vt:lpstr>
      <vt:lpstr>Úkol ZZP</vt:lpstr>
      <vt:lpstr>Posilování, podpora a rozvoj zdraví</vt:lpstr>
      <vt:lpstr>Obecný nástin</vt:lpstr>
      <vt:lpstr>Představuje </vt:lpstr>
      <vt:lpstr>Principy </vt:lpstr>
      <vt:lpstr>Aktivity </vt:lpstr>
      <vt:lpstr>Základní zdravotní problémy  a jejich zvládání</vt:lpstr>
      <vt:lpstr>Obecné pojetí</vt:lpstr>
      <vt:lpstr>Zrod evropské strategie</vt:lpstr>
      <vt:lpstr>Zdravotní situace v ČR</vt:lpstr>
      <vt:lpstr>Prevence? Úsilí? Uvítání?</vt:lpstr>
      <vt:lpstr>Základní zdravotní problém</vt:lpstr>
      <vt:lpstr>Systém péče o zdraví</vt:lpstr>
      <vt:lpstr>Zvládnutí zdravotních problémů</vt:lpstr>
      <vt:lpstr>Představa o zdraví</vt:lpstr>
      <vt:lpstr>Dlouhodobá orientace</vt:lpstr>
      <vt:lpstr>Zdravotně  preventivní  programy</vt:lpstr>
      <vt:lpstr>Pro klienty OZP </vt:lpstr>
      <vt:lpstr>Druhy dle pojišťoven </vt:lpstr>
      <vt:lpstr>Výchova  ke  zdraví </vt:lpstr>
      <vt:lpstr>Výchova ke zdraví </vt:lpstr>
      <vt:lpstr>Předmětem činnosti </vt:lpstr>
      <vt:lpstr>Cílem oboru je:</vt:lpstr>
      <vt:lpstr>Dílčí cíle a úkoly:</vt:lpstr>
      <vt:lpstr>Metody zdravotní výchovy </vt:lpstr>
      <vt:lpstr>Metodické zásady zdravotní výchovy </vt:lpstr>
      <vt:lpstr>Základními metodickými zásadami jsou: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Schneiderová</dc:creator>
  <cp:lastModifiedBy>Schneiderová</cp:lastModifiedBy>
  <cp:revision>24</cp:revision>
  <dcterms:created xsi:type="dcterms:W3CDTF">2017-03-17T07:33:35Z</dcterms:created>
  <dcterms:modified xsi:type="dcterms:W3CDTF">2017-03-20T09:14:44Z</dcterms:modified>
</cp:coreProperties>
</file>