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27"/>
  </p:notes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75543" autoAdjust="0"/>
  </p:normalViewPr>
  <p:slideViewPr>
    <p:cSldViewPr snapToGrid="0">
      <p:cViewPr varScale="1">
        <p:scale>
          <a:sx n="85" d="100"/>
          <a:sy n="85" d="100"/>
        </p:scale>
        <p:origin x="9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3C315-2424-4116-B9D7-DEBF7B8CECC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29924-E5C7-452B-B9D6-F9723CF2F8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1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27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Nejčastějšími neinfekčními nemocemi jsou kardiovaskulární a nádorová onemocnění,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cukrovka, plicní onemocnění, nemoci pohybového aparátu a kazivost chrupu.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cíle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třeba najít ucelený přístup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nejdůleţitějším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rizikovým faktorům v chování jednotlivce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prostředí, tj. pozitivně ovlivnit kouření, spotřebu alkoholu, nezdravou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omezovat duševní stres a podporovat dostatek tělesné aktivity. Opatření orientovaná 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vyhledávání rizikových faktorů nemocí a časné odhalování jejich počátečních stadií jsou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hlavním přístupem k jejich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sniţování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Tento individuální přístup je však efektivní pouze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 jeho propojení s organizačními opatřeními zaměřenými na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sniţování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vlivu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omezování důsledků společných rizikových faktorů (populační přístup). Doporučení SZO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 směřuje k integrovanému programovému omezování výskytu neinfekčních nemocí.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704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Úrazy jsou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problémem nejenom z hlediska zdravotnického, ale i humánního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ekonomického. Patří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nejzávaţnějším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příhodám trvale měnícím zdravotní stav početné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části populace a znamenají nejen lidské utrpení, ale zvyšují i počet předčasných úmrtí a stojí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společnost obrovské prostředky. Záchranné práce, léčení, rehabilitace a sociální dávky pro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spojeny s vysokými finančními náklady. Léčení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těţce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zraněného pacienta v ČR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blíţí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milionu korun. V USA v posledních letech tvořily přímé i nepřímé náklady spojené s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dětskými úrazy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přibliţně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 miliard dolarů ročně, v Rakousku pro všechny věkové kategorie se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tyto náklady odhadují na 155 miliard šilinků ročně. V ČR chybí validní ekonomické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zhodnocení přímých i nepřímých nákladů spojených s úrazy.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Většina úrazových dějů je předvídatelná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tudíţ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preventabilní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Zkušenosti především ze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severních evropských států dokazují,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koordinovaným mezioborovým a komplexním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programovým přístupem realizovaným na různých úrovních lze úrazovou incidenci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mortalitu výrazně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sníţit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09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 kromě jiných faktorů má úzkou souvislost s kvalitou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 Riziko, které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zdraví znamená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prostředí, není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rozloţeno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rovnoměrně v prostoru ani v čase.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roce 1989 byla ve Frankfurtu nad Mohanem přijata Evropská charta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zdraví a v roce 1994 v Helsinkách Evropský akční plán pro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a zdraví. 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základě těchto dokumentů byl zpracován Akční plán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ČR, který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schválila vláda ČR usnesením č. 810 ze dne 9. prosince 1998. Akční plán vychází z principu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společné strategie více odvětví a je výrazem politického konsenzu jednotlivých resortů ve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 ke strategii řešení problémů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 K řízení, koordinaci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kontrole činností spojených s Akčním plánem ustavila vláda jako svůj poradní a iniciativní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 Radu pro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předsedou je ministr zdravotnictví a členy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zástupci 12 resortů na úrovni náměstků ministrů. Rada pracuje od roku 1999 a o plnění aktivit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vyplývajících z Akčního plánu a o své činnosti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kaţdoročně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informuje vládu ČR. Činnost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Rady, která má meziresortní působnost, je přínosem pro zajišťování úkolů a aktivit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vyplývajících z Akčního plánu, které jsou postupně plněny a většina z nich má dlouhodobý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charakter.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roce 1999 se konala v Londýně Třetí ministerská konference 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a zdraví.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realizaci závěrů této konference přijala vláda ČR usnesení č. 706 ze dne 12. července 2000.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Koordinací úkolů, koncepcí a doporučení vyplývajících z Třetí ministerské konference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 usnesení vlády č. 706/2000 byla vládou pověřena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rovněţ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Rada pro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Zásadním koncepčním dokumentem v této oblasti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rovněţ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Státní politika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ČR, která byla v aktualizované formě přijata usnesením vlády ČR č. 38 ze dne 10. ledna 2001.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Analýza stavu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a řada opatření a úkolů k prevenci a zvládání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zdravotních rizik 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v ČR je uvedena a bude nadále řešena v rámci výše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uvedených usnesení vlády a přijatých základních koncepčních dokumentů a činnosti Rady pro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Péče o zdravé a bezpečné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je nekončící kontinuální proces. Pokroky civilizace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nepřinášejí jen řešení poznaných nebezpečí, ale i vznik jiných zdravotních rizik. Kromě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toho se nároky na kvalitu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neustále zvyšují.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698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styl představuje z hlediska ovlivnění zdraví jeden z nejvýznamnějších faktorů. Jeho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vliv se uplatňuje v celé řadě oblastí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v rodině, ve škole, na pracovišti, volnočasových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aktivitách atd.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neuspokojivém zdravotním stavu se významně podílela a dosud podílí nevhodná skladba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(nadměrný energetický přívod, převaha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ţivočišných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tuků, jednoduchých cukrů, soli,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stále ještě nedostatečná konzumace vlákniny, zeleniny a ovoce), 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posledních letech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došlo ke změnám ve spotřebě potravin, které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pokládat za pozitivní (zvýšená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spotřeba zeleniny, ovoce,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drůbeţího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masa, pokles spotřeby vepřového masa, trvanlivých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salámů, másla, vajec, cukru). Přesto se vyskytuje příliš často nadváha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obezita 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muţů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Souvisí to i s nízkou pohybovou aktivitou populace.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úseku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nezávadnosti potravin je nutná těsná spolupráce při určování cílů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přispívajících ke zdraví v rámci meziresortní potravinové politiky.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Důleţitost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takové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spolupráce narůstá. Vhodné potraviny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dokáţí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sníţit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riziko mnoha chorob a jejich zemědělská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potravinářská produkce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navíc přispívat k trvale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udrţitelnému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rozvoji a zdravému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ţivotnímu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Řada úkolů i v této oblasti je zapracována a řešena v Akčním plánu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prostředí ČR, v programech podpory zdraví a v materiálu „Strategie zajištění bezpečnosti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(nezávadnosti) potravin v České republice“, který byl přijat vládou usnesením vlády ze dne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10.12.2001 č.1320 a v Národním programu rozvoje sportu pro všechny přijetím usnesení</a:t>
            </a:r>
          </a:p>
          <a:p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vlády č. 17 ze dne 5. 1. 2000.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další zlepšování zdraví jsou pozitivní změny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stylu jedním z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nejdůleţitějších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nejsloţitějších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cílů.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853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Kouření cigaret způsobuje rozsáhlá poškození zdravotního stavu obyvatelstva, zejména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zvýšení výskytu nemocí srdce a cév, nemocí dýchacího ústrojí, a je hlavní příčinou rakoviny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plic a jiných zhoubných nádorů.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Nadměrný konzum alkoholu má kromě sociálních důsledků vliv na riziko úrazů, na některé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zhoubného bujení a výskyt nervových a dalších nemocí.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Drogy mají kromě toxických účinků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váţné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sociální dopady, vliv na psychické poruchy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zvyšují riziko některých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infekcí (AIDS, virové záněty jater atd.).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Všechny vyspělé státy mají v různém rozsahu vypracovány postupy na řešení těchto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váţných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zdravotních rizik. V roce 2002 MZ připravuje přepracované znění návrhu zákona o ochraně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 škodami způsobenými tabákovými výrobky, alkoholem a jinými návykovými látkami.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900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Domov je prostředí, které by mělo přispívat ke zdraví. Normy pro bydlení a stavební normy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měly zajistit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pouţívání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jen bezpečných a vhodných stavebních materiálů a postupů.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Objekty by měly být odolné proti nadměrnému hluku a měly by mít odpovídající osvětlení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mikroklima.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Opatření týkající se zdravého bydlení se týkají v širším kontextu i územního plánování.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Pokud jde o pracoviště, cíl se neomezuje na pouhou redukci rizikových faktorů, ale stimuluje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snahy o větší zapojení zaměstnanců i zaměstnavatelů do tvorby bezpečnějšího a zdravějšího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pracovního prostředí a úsilí 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sniţování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stresu.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pracoviště by mělo konkretizovat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záměry programu ZDRAVÍ 21 na vlastní podmínky ve formě společně připravených cílů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opatření. Programy by se neměly zabývat jen prevencí a léčbou následků úrazů a nemocí,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 také širšími otázkami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stylu a prostředí a rozvíjet takovou firemní kulturu, která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podporuje týmovou práci a otevřené diskuze o problémech.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Příprava a zavedení místní zdravotní politiky orientované podle ZDRAVÍ 21 patří k nedílným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součástem realizace programu.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Kaţdá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místní komunita by se tímto záměrem měla soustavně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zabývat. Usnesením vlády č. 706/2000 byly vytvořeny předpoklady pro zpracování místních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plánů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 Síť Zdravá města je příkladem hodným následování.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osob lze zlepšit, pokud pro ně účinnější sociální a zdravotní programy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vytvoří takové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moţnosti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které jim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umoţní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plně a rovnoprávně zapojit do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běţného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sociálního a ekonomického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společenství.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naplnění tohoto cíle je třeba rozvíjet v ČR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existující programy „Školy podporující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zdraví“, „Zdravá města“, „Zdravý podnik“, další komplexní programy zaměřené na podporu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 a podporu zdravotně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ČR a v neposlední řadě i aktivity v příslušných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částech Akčního plánu zdraví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335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Vysoká úroveň zdraví je základním atributem hospodářsky a společensky vyspělého státu.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 obyvatelstva je podmínkou prosperity a vysoká hospodářská úroveň a politická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vyspělost naopak pozitivně ovlivňují zdraví. Podpora a ochrana zdraví občanů by proto měly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důleţitým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kritériem při volbě postupů a strategií jak v ekonomických, tak sociálních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resortech.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všechny resorty budou dbát ve své činnosti na zdravotní hlediska, v řadě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případů podpoří své vlastní cíle a podpoří svou práci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164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SZO je zajištění lepšího přístupu občanů k rodinné a komunálně orientované primární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péči, zohledňující věkovou stratifikaci, zajišťující občanům, tedy dětem, mladistvým,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dospělým a starým lidem kvalitní péči.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Primární zdravotní péče je integrovanou součástí systému péče a pomoci v komunitě a je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podporována odpovědným a flexibilním nemocničním (ústavním) systémem.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Racionální systém doporučení ze strany praktických lékařů a účinná zpětná vazba a podpora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 sekundární a terciární péče jsou předpokladem funkčního systému sdílení péče o pacienta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jednotlivými odbornostmi i z hlediska míry specializace.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Nedílnou součástí primární péče je i péče domácí. Její význam umocňuje celosvětový trend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rozvoji integrovaných forem péče a pomoci v komunitě, snaha o humanizaci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individualizaci systému zdravotní a sociální péče, tlak na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incidence vzniku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nosokomiálních nákaz,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finančních nákladů spojených s hospitalizací a společenská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podpora rozvoji domácí hospicové péče určené klientům v terminálním stadiu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Racionální systém činnosti praktických lékařů a její návaznost a účinná zpětná vazba 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sekundární a terciární péči jsou předpokladem funkčního sytému péče o pacienta a jejího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efektivního poskytování z hlediska jednotlivých odborností a míry specializace.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7027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Přelom tisíciletí je v hospodářsky vyspělém světě ve všech oblastech lidské činnosti ve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znamení stoupajícího významu kvality - jakosti. Nízká cena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mnoţství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produktu na trhu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silné konkurenci nestačí. Poptávka je především po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zboţí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sluţbách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poskytovaných ve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správný čas, na správném místě, za nejvýhodnější cenu a v dokonalé kvalitě. Tato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trţní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premisa je platná v nejširším slova smyslu i ve zdravotnických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sluţbách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0852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Hlavním strategickým cílem ve zdravotnictví je zlepšení zdravotního stavu obyvatel tak, aby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bylo v hlavních parametrech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dosaţeno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kompatibility s průměrem států EU. Hlavními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prostředky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tohoto cíle je optimalizace funkce a struktury zdravotnické soustavy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hlediska zajištění dostupnosti, návaznosti a kvality zdravotní péče a zefektivnění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rozdělování finančních prostředků a jejich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vyuţívání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hlediska výdajů na zdravotní péči se nejedná jen o potřebu navýšení finančních zdrojů, ale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zejména o zvyšování efektivity systému poskytování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sluţeb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efektivní alokaci nákladů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péče. Současný systém úhrad zdravotní péče neodpovídá plně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poţadavku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efektivního a ekonomického chovaní poskytovatelů zdravotní péče - existuje vysoký počet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ambulantních kontaktů a akutních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lůţek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 oblasti financování a zdravotního pojištění budou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transformační kroky směřovat k restrukturalizaci veřejných zdrojů. V zájmu efektivního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financování je nutné uplatňovat strategická rozhodování o rozmisťování zdrojů do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jednotlivých segmentů zdravotní péče, včetně přehodnocení stávajícího způsobu úhrad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vypracování a zavedení nových způsobů úhrad pro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lůţková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ambulantní zdravotnická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zařízení. Je nezbytné optimalizovat cenové hladiny a rozsah zdravotních výkonů plně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hrazených z veřejného zdravotního pojištění ve vztahu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moţnostem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zdrojů veřejného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 pojištění a k potřebám zajištění adekvátní úrovně zdravotní péče. Měl by být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zdokonalen mechanizmus stanovení úhrady zdravotní péče hrazené z veřejného zdravotního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pojištění.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45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924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Vzdělávání všech pracovníků ve zdravotnictví je v ČR trvalým předmětem zájmu široké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občanské veřejnosti. Do středu pozornosti se dostává především vzdělávání v oblasti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ošetřovatelství s cílem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přiblíţit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systémům osvědčeným ve většině vyspělých zemí. Ale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lékařské fakulty a další vysoké školy hledají moderní formy výuky a modely studia, které by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nejlépe odpovídaly budoucím potřebám vzdělání lékařů, zubních lékařů a farmaceutů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ostatních povolání pro zdravotnictví.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35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ČR stejně jako ve většině evropských států je tradičně vysoké povědomí 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důleţitosti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solidarity v zabezpečování péče o zdraví. Solidarita se realizuje zdravotním pojištěním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řadou dalších forem podpory populačních skupin, které mají horší podmínky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zabezpečování základních zdravotních potřeb.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Důleţitou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podmínkou pro efektivní solidaritu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 objektivní analýzy současné situace a vytváření koncepčních řešení.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116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Spravedlnost ve zdraví je významná etická a pragmatická kategorie zcela zásadní pro tvorbu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politiky. Její naplňování znamená,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standardní péče o zdraví je zajišťována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rovnoprávně a rovnoměrně pro všechny sociální, etnické, národnostní, věkové a další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segmenty obyvatelstva. Průzkumy veřejného mínění v ČR dosud neupozornily na větší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problémy v této oblasti, objektivních podkladů však není dostatek a lze očekávat,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pokračující sociální diferenciace by mohla přinést nepříznivé důsledky pro zdraví některých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částí populace.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356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komponenty tělesného a duševního zdraví se vyvíjejí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raných fázích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stav mladé generace a péče o ni je obrazem sociální a kulturní úrovně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kaţdé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civilizované země.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 se řadí mezi státy s velmi nízkou úrovní porodnosti a plodnosti.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Dosaţenou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úrovní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celkové perinatální mortality 4,4 promile patří ČR mezi země s nejlepšími výsledky na světě.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Výrazný pokles úmrtnosti v dětském věku je odrazem odborného zkvalitnění péče především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prenatálním období. Těhotné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ţeny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nichţ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lze předpokládat narození plodu s nízkou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porodní hmotností, nebo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ţeny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rizikovým průběhem těhotenství, jsou směrovány do péče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perinatologických center. Integrální součástí perinatologických center jsou vysoce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specializovaná pracoviště neonatální péče o nezralé novorozence, či novorozence s nízkou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porodní hmotností (dále jen NPH). V ČR je frekvence novorozenců s NPH cca 6 %,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coţ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odpovídá statistickému srovnání s vyspělými evropskými zeměmi. Ve výskytu vrozených vad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(dále jen VV) dochází k relativnímu zvýšení jejich frekvence ve vztahu k počtu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ţivě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narozených dětí. Zvýšení je způsobeno zkvalitněním diagnostiky VV (včetně důsledného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vyšetřování všech těhotných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ultrazvukem) a zlepšením jejich vykazování.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Díky koncepčně preventivnímu zaměření má současná pediatrie velmi dobře zavedený systém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jednotných preventivních prohlídek, zaměřených na sledování všestranného vývoje dětí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imunizační program na základě očkovacího kalendáře. Komplexní preventivní prohlídky se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kojeneckém věku zaměřují na sledování doby kojení a správné podávání kojenecké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výţivy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vitamínů, vývoje délky a hmotnosti, zraku, sluchu, řeči, na vývoj dentice, pohybového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ústrojí, psychomotoriky a úroveň péče o dítě rodiči. Dětští lékaři podávají rodičům odborně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fundované připomínky k problematice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stylu se zaměřením na zdravou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přiměřený pohyb a vedou rodiče k abstinenci rizikového chování.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Dětské lékařství (pediatrie) má několik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uţších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specializací, které dovolují vysokou odbornou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koncentraci na určitá vývojová období dítěte. Neonatologie se věnuje novorozeneckému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období,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perinatologie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době od 24. týdne těhotenství do 7. dne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novorozence.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Prenatálním obdobím se označuje celá doba vývoje dítěte před narozením, postnatálním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obdobím doba po porodu.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Ohroţené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chronicky nemocné či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děti jsou zařazovány do dispenzárních skupin, ve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 jsou zvýšeně sledovány dětským lékařem a příslušnými specialisty. V dispenzární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 pediatrů je ročně sledováno v průměru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páté dítě. V mnoha případech je ve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spolupráci s odbornými ambulancemi a praktickými lékaři pro děti indikována, v rámci tzv.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komplexní péče, lázeňská péče a pobyty v odborných léčebnách. Ve výjimečných případech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selhání rodiny v péči o své dítě, např. zanedbávání, týrání či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zneuţívání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 ve spolupráci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resortem práce a sociálních věcí a soudu, indikován pobyt ve zvláštních dětských zařízeních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typu kojenecký ústav a dětský domov resortu zdravotnictví.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stav dětské populace v ČR se i přes dobrou úroveň zdravotnické péče o tuto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skupinu obyvatelstva výrazně nezlepšuje. Stoupá počet vrozených vad, alergických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onemocnění, trvá nárůst onemocnění nervového systému, mentální retardace,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závaţných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 chování, poměrně značně stoupá počet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úrazů a toxikomanie u dětí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mladistvých. Extrémně vysoká nemocnost akutními respiračními onemocněními se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vyskytuje zejména u dětí navštěvujících předškolní dětská zařízení.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nejzávaţnější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příčiny tohoto stavu lze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povaţovat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nesprávnou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ţivotosprávu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nepříznivé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socioekonomické vlivy a některé faktory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ţivotního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prostředí dítěte.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22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Dětství a dospívání jsou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důleţitými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etapami lidského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nichţ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kaţdý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prochází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významným tělesným a duševním vývojem, získává sociální a zdravotní návyky, které si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uchovává po celý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Zdravý vývoj mladých lidí je úzce podmíněn dobrým rodinným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zázemím a dalšími sociálními vztahy mimo rodinu. Mladé lidi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ohroţuje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celá řada zdravotních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rizik typických pro toto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období, např. drogy, tabák, alkohol, touha po sexuálních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zkušenostech.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tělesné aktivity a nezdravé stravovací návyky vedou v mnoha zemích k vyššímu počtu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obézních osob mezi mladými lidmi. Obezita mnohdy přetrvává do dospělosti. Děti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mládeţ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minimálně sportují.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přes dobrou úroveň zdravotnické péče o tuto skupinu obyvatelstva se zdravotní stav dětí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mladistvých výrazně nezlepšuje. Stoupá počet alergických onemocnění, onemocnění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nervového a pohybového systému, trvá nárůst poruch chování, stoupá počet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úrazů.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Úmrtnost dorostu v posledních 10 letech stagnuje. Hlavní příčinou smrti jsou poranění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otravy (včetně sebepoškození), a to v 72 % (v celé populaci činí tato příčina 7 %).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Nejrizikovější populační skupinou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mládeţe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učni.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Sebevraţdy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v ČR staly, stejně jako v ostatních rozvinutých zemích, jednou z častých příčin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úmrtí v tomto věku.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81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potenciál ve stáří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hodnotit nejen délkou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(aspekty mortality), ale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především funkční zdatností (aspekty disability), zdravím podmíněné kvality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(aspekty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seberealizace, důstojnosti, autonomie, participace) a spotřeby společenských zdrojů 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a sociální péči (aspekty účelnosti a únosnosti nákladů).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Demografické prognózy předpokládají,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polovině století bude ČR při stávajících trendech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natality a mortality patřit k nejstarším populacím na světě (více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40 % obyvatel ve věku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 60 let). V seniorské populaci bude přibývat relativně i absolutně osob ve věku nad 80 let.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hlediska organizace a kapacity zdravotnických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sluţeb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významně projeví zestárnutí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populačně silných ročníků (tzv. baby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booms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narozených po skončení 2. světové války a v 70.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letech.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vyspělých státech je zřejmý trend nejen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prodluţování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 stáří (podle křivky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přeţívání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jde o směřování k hodnotám kolem 85 let), ale také k poklesu funkčně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závaţné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nemocnosti, nezdatnosti ve stáří. To vede nejen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ţádoucí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kvalitě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 stáří, ale také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omezení růstu nákladů při financování zdravotnictví. Koncept úspěšného stárnutí vychází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představy,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funkčním stavu ve stáří se kromě neovlivnitelné biologické involuce</a:t>
            </a:r>
          </a:p>
          <a:p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podílejí významně i choroby (ovlivnitelné prevencí i účelnou intervencí), kondice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(ovlivnitelná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ţivotním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způsobem, intervenčními programy) a vlivy prostředí, včetně jeho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náročnosti (rizika úrazů, hendikepující situace, bariéry).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Seniorská populace je z hlediska zdravotního a funkčního velmi heterogenní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vyţaduje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diferencované přístupy a projekty. U významné části seniorů, které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chápat jako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typicky geriatrické pacienty, vystupuje do popředí křehkost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vyţadující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včasnou intervenci),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atypičnost chorobných projevů a mnohočetnost jejich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obtíţí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vyţadující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komplexní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diagnostiku). Jen u menšiny seniorů dochází ke ztrátě soběstačnosti, která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vţdy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důsledkem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kombinace zdravotního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(nikoli pouhé involuce), nároků prostředí a sociální situace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(významná je zvláště osamělost). U těchto seniorů je třeba zajistit účelnou koordinaci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sluţeb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zdravotnických a sociálních s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vyuţitím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všech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moţností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přirozeném prostředí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(dlouhodobou ústavní péči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vyţaduje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 vyspělých státech méně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5 % osob starších 65 let,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resp. méně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20 % osob starších 80 let).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Hlavními zdravotními riziky ve stáří jsou z hlediska funkčního (disabilita, kvalita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ţivota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projevy a komplikace aterosklerózy, degenerativní onemocnění mozku (Alzheimerova nemoc,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Parkinsonova nemoc), osteoporóza (zvláště v souvislosti s pády a úrazy), osteoartróza,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chronická obstrukční plicní nemoc, smyslová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hypakusis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poruchy vízu – zvláště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makulární degenerace sítnice a katarakta), deprese, poruchy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výţivy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(malnutrice)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dekondice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hypokinetický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syndrom).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964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oblasti péče o duševní zdraví má být věnováno hodně pozornosti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sniţování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stigmatu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spojeného s duševním onemocněním a prevenci a podpoře duševního zdraví.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Důleţitou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roli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péči o osoby s duševní poruchou má hrát primární péče. Péče ve velkých psychiatrických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zařízeních a léčebnách musí být nahrazena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vyváţenou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kombinací psychiatrické nemocniční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péče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sluţeb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poskytovaných v rámci komunity - komunitní péče.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Zdravotnický personál pečující o nemocné musí být způsobilý a kontinuálně vzděláván tak,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 dokázal identifikovat rizikové faktory, působit na ně a vhodně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pouţívat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moderní léčebné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metody. Včasné a správné diagnostikování a léčba depresí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mít podstatný vliv na počet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sebevraţd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Pozornost v péči o duševní zdraví je nutno věnovat především rizikovým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skupinám obyvatel.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636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 je rozdělen do 5 dílčích úkolů, zaměřených konkrétně na: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Eliminaci dětské obrny z evropského regionu SZO a z globálního pohledu na její úplnou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eradikaci. Původní termín byl nyní pro problémy v některých státech subsaharské Afriky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jihovýchodní Asie posunut do roku 2005. Z hlediska ČR je dílčí úkol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splněn,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samozřejmě bude třeba v zadaných úkolech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surveillance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polio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včetně očkování,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surveillance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akutních chabých paréz, eliminace divokých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poliovirů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laboratořích,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sledování cirkulace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poliovirů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odpadních vod) pokračovat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úplné globální eradikace.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Eliminaci novorozeneckého tetanu. I tento úkol byl na našem území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splněn, dokonce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důsledku celonárodního očkování proti tetanu v letech 1973-5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před cca 30 lety. I zde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však bude třeba 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surveillance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tetanu, včetně očkování pokračovat a příznivou situaci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udrţet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Eliminaci nezavlečených spalniček. Zde patří dosavadním vývojem nemocnosti ČR mezi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zatím nejúspěšnější státy Evropy. K splnění stanoveného dílčího úkolu bude třeba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dokončit novou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surveillance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spalniček, seznámit s ní zdravotnickou veřejnost a začít podle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 postupovat. Nosnými úkoly přitom budou vysoká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proočkovanost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kompletnost hlášení,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včetně suspektních spalniček a jejich sérologické vyšetřování.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nemocnosti dalšími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závaţnými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infekcemi, proti kterým se očkuje, tj. záškrtu,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hepatitidy B, dávivého kašle, příušnic, zarděnek a vrozeného zarděnkového syndromu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konečně i agresivních chorob, vyvolaných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Heamophilem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influenzae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b. I zde budou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pouţívány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osvědčené prvky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surveillance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tj. očkování, hlášení, laboratorní diagnostika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samozřejmě nezbytná zdravotní výchova, kterou bude zřejmě nezbytné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vyuţívat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především v prevenci syfilis, kde očkování není k dispozici a kde je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moţnou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cestou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vyuţívání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pravidel bezpečného sexu.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Sníţení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nemocnosti dalšími významnými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závaţnými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infekcemi regionu, jakými jsou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malárie, HIV/AIDS a další pohlavní nemoci, tuberkulóza, akutní respirační a akutní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průjmová onemocnění. I zde půjde o to, pokračovat v dosud přijatých opatřeních a podle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moţností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dále rozšiřovat.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uvedeného vyplývá,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ţe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ČR je schopna a připravena cíl 7 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poţadovaném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rozsahu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čase splnit. Jak vyplývá z dílčích úkolů, řada aktivit, s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nimiţ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dílčí úkoly počítají,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jiţ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splněna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byla a nyní půjde o to,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dosaţený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příznivý stav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udrţet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U ostatních aktivit by mělo být v silách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našeho zdravotnictví předpokládané dílčí cíle včas dosáhnout.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924-E5C7-452B-B9D6-F9723CF2F89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14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4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6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56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10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9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256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0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95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26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09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19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87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33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46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30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43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DD4AAC-8F79-4A04-9E15-B85E9A7D699E}" type="datetimeFigureOut">
              <a:rPr lang="cs-CZ" smtClean="0"/>
              <a:pPr/>
              <a:t>15.8.2018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940956F-733E-4913-992F-481C1F7EF5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5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BC3AB4B-6DBC-4C18-9DA0-63E34943D5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Zdraví pro všechny v 21. století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A05C8000-34E1-4409-8CA6-53E624135C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3219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9E2902-AD4D-47C2-A8AC-C0D129F5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7: PREVENCE INFEKČNÍCH ONEMOCNĚNÍ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F00FD1F-B8C7-4C88-B837-D76943A6B8C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Pomocí </a:t>
            </a:r>
            <a:r>
              <a:rPr lang="cs-CZ" dirty="0"/>
              <a:t>realizovaných programů na eliminaci nebo zvládnutí infekčních chorob snížit negativní důsledky infekčních nemocí.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Eliminovat z území evropského regionu SZO případy dětské obrny a nejpozději do roku 2003 toto věrohodně potvrdit.</a:t>
            </a:r>
          </a:p>
          <a:p>
            <a:r>
              <a:rPr lang="cs-CZ" b="1" dirty="0"/>
              <a:t>Eliminovat novorozenecký tetanus.</a:t>
            </a:r>
          </a:p>
          <a:p>
            <a:r>
              <a:rPr lang="cs-CZ" b="1" dirty="0"/>
              <a:t>Nejpozději do roku 2007 na území regionu eliminovat nezavlečené spalničky.</a:t>
            </a:r>
          </a:p>
          <a:p>
            <a:r>
              <a:rPr lang="cs-CZ" b="1" dirty="0"/>
              <a:t>Snížení výskytu typických infekčních chorob pro Evropský region.</a:t>
            </a:r>
          </a:p>
        </p:txBody>
      </p:sp>
    </p:spTree>
    <p:extLst>
      <p:ext uri="{BB962C8B-B14F-4D97-AF65-F5344CB8AC3E}">
        <p14:creationId xmlns:p14="http://schemas.microsoft.com/office/powerpoint/2010/main" val="3843700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CB1196B-9881-4FFC-9574-7FEEA6B3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8: SNÍŽENÍ VÝSKYTU NEINFEKČNÍCH NEMOCÍ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789E3CD-813C-43A8-8107-D2BC91BE1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Snížit nemocnost, předčasnou úmrtnost a četnost zdravotních  následků v důsledku hlavních chronických nemocí.</a:t>
            </a:r>
          </a:p>
          <a:p>
            <a:endParaRPr lang="cs-CZ" dirty="0"/>
          </a:p>
          <a:p>
            <a:r>
              <a:rPr lang="cs-CZ" b="1" dirty="0"/>
              <a:t>Snížit počet úmrtí v důsledku kardiovaskulárních chorob u osob mladších 65 let o 40 %</a:t>
            </a:r>
          </a:p>
          <a:p>
            <a:r>
              <a:rPr lang="cs-CZ" b="1" dirty="0"/>
              <a:t>Úmrtnost u všech typů nádorových onemocnění u osob mladších než 65 let snížit nejméně o 15 %, přičemž úmrtnost u rakoviny plic snížit o 25 %.</a:t>
            </a:r>
          </a:p>
          <a:p>
            <a:r>
              <a:rPr lang="cs-CZ" b="1" dirty="0"/>
              <a:t>Amputace, oslepnutí, poruchy ledvin, těhotenské komplikace a další závažné zdravotní komplikace související s cukrovkou snížit o jednu třetinu.</a:t>
            </a:r>
          </a:p>
          <a:p>
            <a:r>
              <a:rPr lang="cs-CZ" b="1" dirty="0"/>
              <a:t>Snížit nemocnost a výskyt trvalých postižení na nemoci svalové a kosterní soustavy a na další časté chronické nemoci.</a:t>
            </a:r>
          </a:p>
          <a:p>
            <a:r>
              <a:rPr lang="cs-CZ" b="1" dirty="0"/>
              <a:t>Dosáhnout, aby alespoň 80 % dětí ve věku 6 let bylo bez zubního kazu a ve věku 12 let měly děti v průměru maximálně 1,5 KPE zubů (zkažený, chybějící nebo zaplombovaný zub).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404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E50F4D8-82E3-4BB7-B0FD-BF1D7721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9: SNÍŽENÍ VÝSKYTU PORANĚNÍ ZPŮSOBENÝCH NÁSILÍM A ÚRAZY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B0353C9-DC4B-48D2-8B70-AA69157052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4"/>
            <a:ext cx="10515600" cy="4313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Zajistit, aby důsledky nehod a násilných činů na občanech výrazně poklesly.</a:t>
            </a:r>
          </a:p>
          <a:p>
            <a:endParaRPr lang="cs-CZ" dirty="0"/>
          </a:p>
          <a:p>
            <a:r>
              <a:rPr lang="cs-CZ" b="1" dirty="0"/>
              <a:t>Počty smrtelných a vážných zranění v důsledku dopravních nehod snížit alespoň o 30%.</a:t>
            </a:r>
          </a:p>
          <a:p>
            <a:r>
              <a:rPr lang="cs-CZ" b="1" dirty="0"/>
              <a:t>Počty úmrtí a vážných úrazů na pracovišti, doma a při rekreaci snížit nejméně o 50%.</a:t>
            </a:r>
          </a:p>
          <a:p>
            <a:r>
              <a:rPr lang="cs-CZ" b="1" dirty="0"/>
              <a:t>Úmrtí v důsledku domácího násilí, násilí orientovaného na druhé pohlaví a organizovaného zločinu, stejně jako zdravotní důsledky takto vzniklých zranění snížit alespoň o 25 %.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359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273859-6289-456E-9DD6-DFCB348DF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10: ZDRAVÉ A BEZPEČNÉ ŽIVOTNÍ PROSTŘEDÍ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6E8F5FD-3086-4C33-8418-C5498E8496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2325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Zajistit do roku 2015 bezpečnější životní prostředí, v němž výskyt nebezpečných látek nebude přesahovat mezinárodní schválené normy.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Snížit expozice obyvatelstva zdravotním rizikům souvisejícím se znečištěním vody, vzduchu a půdy látkami mikrobiálními, chemickými a dalšími, aktivity koordinovat s cíli, stanovenými v Akčním plánu zdraví a životního prostředí ČR.</a:t>
            </a:r>
          </a:p>
          <a:p>
            <a:r>
              <a:rPr lang="cs-CZ" b="1" dirty="0"/>
              <a:t>Zajistit obyvatelstvu dobrý přístup k dostatečnému množství pitné vody uspokojivé kvality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65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5918807-A003-4FB3-BFF4-6097CCA63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11: ZDRAVĚJŠÍ ŽIVOTNÍ STYL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297BA3D-A0A1-4C2A-9F7E-022E84F4FA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Osvojení zdravého životního stylu společností do roku 2015.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Rozšířit zdravé chování ve výživě a zvýšit tělesnou aktivitu</a:t>
            </a:r>
          </a:p>
          <a:p>
            <a:r>
              <a:rPr lang="cs-CZ" b="1" dirty="0"/>
              <a:t>Zvýšit nabídku, cenovou dostupnost a dosažitelnost biologicky hodnotných, hygienicky a zdravotně nezávadných potravin (tzv. bezpečných potravin).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48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F3BFC9-2F32-4903-A5AF-8F059702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12: SNÍŽIT ŠKODY ZPŮSOBENÉ ALKOHOLEM, DROGAMI A TABÁKEM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963829B-2858-4C23-A48D-4266BC69E5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Výrazně snížit důsledky způsobené návykovými látkami do roku 2015.</a:t>
            </a:r>
          </a:p>
          <a:p>
            <a:r>
              <a:rPr lang="cs-CZ" b="1" dirty="0"/>
              <a:t>Mezi osobami staršími než 15 let by mělo být 80 procent nekuřáků a mezi osobami mladšími než 15 let by nekuřáci měli představovat téměř 100 procent.</a:t>
            </a:r>
          </a:p>
          <a:p>
            <a:r>
              <a:rPr lang="pl-PL" b="1" dirty="0"/>
              <a:t>Spotřeba alkoholu na osobu by neměla přesáhnout 6 litrů za rok a u osob mladších 15 </a:t>
            </a:r>
            <a:r>
              <a:rPr lang="en-US" b="1" dirty="0"/>
              <a:t>let by </a:t>
            </a:r>
            <a:r>
              <a:rPr lang="en-US" b="1" dirty="0" err="1"/>
              <a:t>měla</a:t>
            </a:r>
            <a:r>
              <a:rPr lang="en-US" b="1" dirty="0"/>
              <a:t> </a:t>
            </a:r>
            <a:r>
              <a:rPr lang="en-US" b="1" dirty="0" err="1"/>
              <a:t>být</a:t>
            </a:r>
            <a:r>
              <a:rPr lang="en-US" b="1" dirty="0"/>
              <a:t> </a:t>
            </a:r>
            <a:r>
              <a:rPr lang="en-US" b="1" dirty="0" err="1"/>
              <a:t>nulová</a:t>
            </a:r>
            <a:r>
              <a:rPr lang="cs-CZ" b="1" dirty="0"/>
              <a:t>.</a:t>
            </a:r>
          </a:p>
          <a:p>
            <a:r>
              <a:rPr lang="cs-CZ" b="1" dirty="0"/>
              <a:t>Snížit rozšiřování drog alespoň o 25 % a úmrtnost v důsledku jejich užívání alespoň o 50 %.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762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09CB4F-95D0-4A8A-8403-FE81FD3B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13 - ZDRAVÉ MÍSTNÍ ŽIVOTNÍ PODMÍNKY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396C765-E4CE-48C3-9191-1B6FED3A0A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Obyvatelé by měli mít do roku 2015 více příležitostí žít ve zdravých socioekonomických podmínkách doma, ve škole, na pracovišti i v místním společenství.</a:t>
            </a:r>
          </a:p>
          <a:p>
            <a:r>
              <a:rPr lang="cs-CZ" b="1" dirty="0"/>
              <a:t>Zlepšit bezpečnost a kvalitu domácího prostředí jak rozvojem schopností jednotlivců i rodin chránit a zlepšovat své zdraví, tak snížením vlivu zdravotních rizikových faktorů existujících v domácnostech.</a:t>
            </a:r>
          </a:p>
          <a:p>
            <a:r>
              <a:rPr lang="cs-CZ" b="1" dirty="0"/>
              <a:t>Zajistit lidem s postižením více příležitostí jak pečovat o svoje zdraví a jak se zapojit do rodinného, pracovního, veřejného i společenského života v souladu se Standardními pravidly OSN pro vyrovnání příležitostí postižených osob.</a:t>
            </a:r>
          </a:p>
          <a:p>
            <a:r>
              <a:rPr lang="pl-PL" b="1" dirty="0"/>
              <a:t>Úrazy v domácnosti a na pracovišti omezit.</a:t>
            </a:r>
          </a:p>
          <a:p>
            <a:r>
              <a:rPr lang="cs-CZ" b="1" dirty="0"/>
              <a:t>Zajistit, aby nejméně 50 % dětí mělo příležitost zařadit se do mateřských škol podporujících zdraví a 95 % do základních škol podporujících zdraví.</a:t>
            </a:r>
          </a:p>
          <a:p>
            <a:r>
              <a:rPr lang="cs-CZ" b="1" dirty="0"/>
              <a:t>Dosáhnout, aby nejméně 50 % měst, městských oblastí a komunit bylo aktivními členy sítě Zdravých měst či Zdravých komunit.</a:t>
            </a:r>
          </a:p>
          <a:p>
            <a:r>
              <a:rPr lang="cs-CZ" b="1" dirty="0"/>
              <a:t>Zavázat alespoň 10 % středních a velkých firem k dodržování principů zdravé společnosti /firmy</a:t>
            </a:r>
            <a:endParaRPr lang="pl-PL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773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B2261E-9311-4D05-A521-3E9B71AE7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14: ZDRAVÍ, DŮLEŽITÉ HLEDISKO V ČINNOSTI VŠECH RESORTŮ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BBF43B2-3E24-46B5-84D8-6274EB6DE9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Všechna odvětví by si měla uvědomit a přijmout svoji odpovědnost za zdraví.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Představitelé resortů, zodpovědní za strategická rozhodnutí, budou orientovat svá opatření a činnosti na příznivý dopad pro zdraví obyvatelstva.</a:t>
            </a:r>
          </a:p>
          <a:p>
            <a:r>
              <a:rPr lang="cs-CZ" b="1" dirty="0"/>
              <a:t>Vytvořit mechanizmus pro hodnocení zdravotních důsledků opatření a činností na zdraví, který zajistí, že všechny resorty se trvale budou podílet na společné zodpovědnosti za zdraví.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835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8EEE42-0836-419B-9038-07ACD783E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15: INTEGROVANÝ ZDRAVOTNICKÝ SEKTOR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0AB0F62-17C2-4E51-AC39-4A5ABB83010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Zajistit do roku 2010 lepší přístup k základní zdravotní péči.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Vytvořit ucelený systém primárních zdravotních služeb, který zajistí návaznost péče v podobě účinné a nákladově efektivní struktury, vzájemné interakce a zpětné vazby se sekundárními a terciárními nemocničními službami.</a:t>
            </a:r>
          </a:p>
          <a:p>
            <a:r>
              <a:rPr lang="cs-CZ" b="1" dirty="0"/>
              <a:t>Prioritní postavení práce praktických lékařů a zdravotních sester v rámci integrované primární zdravotní péče, spolupracujících s týmy odborníků z různých zdravotnických oborů, sociální péče, dalších resortů a zástupců místní komunity.</a:t>
            </a:r>
          </a:p>
          <a:p>
            <a:r>
              <a:rPr lang="cs-CZ" b="1" dirty="0"/>
              <a:t>Zahrnout do poskytování zdravotní péče podíl občanů a respektovat i podporovat </a:t>
            </a:r>
            <a:r>
              <a:rPr lang="pl-PL" b="1" dirty="0"/>
              <a:t>jejich roli jako spolutvůrců péče o zdraví.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320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D1E0793-0E85-444B-A0B9-3AAEADF3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16: ŘÍZENÍ V ZÁJMU KVALITY PÉČE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DCD25B7-DD41-4184-9C07-7940212AF2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Zajistit do roku 2010, aby řízení zdravotnictví bylo orientováno na výsledek.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Účinnost hlavních zdravotních programů hodnotit podle dosaženého zdravotního přínosu. Výběr postupů ke zvládnutí individuálních zdravotních problémů se bude opírat o porovnání zdravotních výsledků a nákladů</a:t>
            </a:r>
          </a:p>
          <a:p>
            <a:r>
              <a:rPr lang="cs-CZ" b="1" dirty="0"/>
              <a:t>Vytvořit celostátně platný mechanizmus, jak kontinuálně monitorovat a rozvíjet kvalitu péče alespoň deseti hlavních onemocnění. Tento mechanizmus by měřil i faktor zdravotního dopadu, úspornosti a spokojenosti pacientů.</a:t>
            </a:r>
          </a:p>
          <a:p>
            <a:r>
              <a:rPr lang="cs-CZ" b="1" dirty="0"/>
              <a:t>Zlepšit výsledky zdravotní péče nejméně u pěti z vybraných nemocí a definovat rostoucí spokojenost pacientů s kvalitou služeb a respektování práv pacientů.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5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C5E00B2-2C3C-47C8-BBBA-7D3918D4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ZDRAVÍ 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03D23DF-5205-4F5C-8F20-530646C427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Veškeré cíle by měly být splněny do roku </a:t>
            </a:r>
            <a:r>
              <a:rPr lang="cs-CZ" dirty="0" smtClean="0"/>
              <a:t>2020.</a:t>
            </a:r>
          </a:p>
          <a:p>
            <a:r>
              <a:rPr lang="cs-CZ" dirty="0" smtClean="0"/>
              <a:t>Podpora zdraví = celoživotní proces!</a:t>
            </a:r>
          </a:p>
          <a:p>
            <a:r>
              <a:rPr lang="cs-CZ" dirty="0" smtClean="0"/>
              <a:t>Informovat o zdravotním stavu obyvatelstva a o prognózách a hodnotit jeho vývoj.</a:t>
            </a:r>
          </a:p>
          <a:p>
            <a:r>
              <a:rPr lang="cs-CZ" dirty="0" smtClean="0"/>
              <a:t>ZDRAVÍ = základní lidské právo.</a:t>
            </a:r>
          </a:p>
          <a:p>
            <a:r>
              <a:rPr lang="cs-CZ" dirty="0"/>
              <a:t>m</a:t>
            </a:r>
            <a:r>
              <a:rPr lang="cs-CZ" dirty="0" smtClean="0"/>
              <a:t>orální a etické základy</a:t>
            </a:r>
          </a:p>
          <a:p>
            <a:pPr lvl="1"/>
            <a:r>
              <a:rPr lang="cs-CZ" dirty="0" smtClean="0"/>
              <a:t>lidské právo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ovnost</a:t>
            </a:r>
          </a:p>
          <a:p>
            <a:pPr lvl="1"/>
            <a:r>
              <a:rPr lang="cs-CZ" dirty="0" smtClean="0"/>
              <a:t>zodpovědnost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840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3B7147-B105-4409-8869-FED6DC3AC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CÍL 17: FINANCOVANÍ ZDRAVOTNICKÝCH</a:t>
            </a:r>
            <a:br>
              <a:rPr lang="cs-CZ" b="1" dirty="0"/>
            </a:br>
            <a:r>
              <a:rPr lang="cs-CZ" b="1" dirty="0"/>
              <a:t>SLUŽEB A ROZDĚLOVÁNÍ ZDROJŮ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2F0B27-8F47-4A00-B7AB-4B144093F0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Zajistit do roku 2010 takový mechanismus financování, který bude spočívat na zásadách rovného přístupu, efektivity, solidarity a optimální kvality.</a:t>
            </a:r>
          </a:p>
          <a:p>
            <a:endParaRPr lang="cs-CZ" dirty="0"/>
          </a:p>
          <a:p>
            <a:r>
              <a:rPr lang="cs-CZ" b="1" dirty="0"/>
              <a:t>Výdaje na zdravotní služby musí být adekvátní a odpovídat zdravotním potřebám obyvatelstva.</a:t>
            </a:r>
          </a:p>
          <a:p>
            <a:r>
              <a:rPr lang="cs-CZ" b="1" dirty="0"/>
              <a:t>Rozdělovat zdroje mezi podporu zdraví a jeho ochranu, léčbu a péči, a to na základě posouzení zdravotního výsledku, efektivity a dostupnosti vědeckých údajů.</a:t>
            </a:r>
          </a:p>
          <a:p>
            <a:r>
              <a:rPr lang="cs-CZ" b="1" dirty="0"/>
              <a:t>Systémy financování zdravotní péče musí garantovat všeobecnou dostupnost, solidaritu a trvalou udržitelnost.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042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E155097-A47C-4A45-82AA-A32169DB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18: PŘÍPRAVA ZDRAVOTNICKÝCH PRACOVNÍKŮ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FEEE867-0C72-4C0C-AC90-A8D3A9A7B4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Do roku 2010 zajistit, aby odborníci ve zdravotnictví získali odpovídající vědomosti, postoje a dovednosti k ochraně a rozvoje zdraví.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Vzdělání odborné zdravotnické veřejnosti odpovídající zásadám ZDRAVÍ 21.</a:t>
            </a:r>
          </a:p>
          <a:p>
            <a:r>
              <a:rPr lang="cs-CZ" b="1" dirty="0"/>
              <a:t>Zavést systém plánování, který zajistí, aby počty a odborné složení zdravotnických pracovníků odpovídalo aktuálním i budoucím potřebám.</a:t>
            </a:r>
          </a:p>
          <a:p>
            <a:r>
              <a:rPr lang="cs-CZ" b="1" dirty="0"/>
              <a:t>Vytvořit systém adekvátní odborné přípravy v oblasti veřejného zdravotnictví se zaměřením na řízení a řešení praktických problémů v České republice.</a:t>
            </a:r>
          </a:p>
          <a:p>
            <a:r>
              <a:rPr lang="cs-CZ" b="1" dirty="0"/>
              <a:t>Vzdělávání odborníků z jiných odvětví obsahující základní zásady politiky ZDRAVÍ 21 a speciálně vědomosti o vlivu jejich práce na zdravotní determinanty a metodách jejich ovlivňování.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984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6A2CBF-56B6-4C55-9E24-9F4A7FC3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19: VÝZKUM A ZNALOSTI V ZÁJMU ZDRAVÍ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8818563-8B84-4BF3-9551-BA143713D4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Zavést do roku 2005 takový zdravotní výzkum a informační systém, který umožní využívat a předávat znalosti vedoucí k posilování a rozvoji zdraví všech lidí.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Politiku výzkumu orientovat na priority dlouhodobé politiky zdraví pro všechny.</a:t>
            </a:r>
          </a:p>
          <a:p>
            <a:r>
              <a:rPr lang="cs-CZ" b="1" dirty="0"/>
              <a:t>Vytvořit mechanismy umožňující poskytovat a rozvíjet zdravotní služby na základě vědeckých poznatků.</a:t>
            </a:r>
          </a:p>
          <a:p>
            <a:r>
              <a:rPr lang="cs-CZ" b="1" dirty="0"/>
              <a:t>Užitečnost a dostupnost informací o zdraví pro politiky, manažery, odborníky ze zdravotnictví i pro širokou veřejnost.</a:t>
            </a:r>
          </a:p>
          <a:p>
            <a:r>
              <a:rPr lang="cs-CZ" b="1" dirty="0"/>
              <a:t>Opatření k vytvoření politiky v oblasti komunikace a přípravy zdravotních programů, které podpoří program Zdraví pro všechny a usnadní přístup k informacím.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629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0C92E1-BFB2-4A39-95D5-07D881A7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CÍL 20: MOBILIZACE PARTNERŮ PRO ZDRAVÍ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2D4EE81-4766-4415-90C5-4DBF8AA0A5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Zapojit občany, jejich organizace, veřejný i soukromý sektor do naplňování strategie Zdraví 21 do roku 2005.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Zdůrazňovat význam zdraví a hodnotu zdraví a účast všech resortů na sdílení společných cílů.</a:t>
            </a:r>
          </a:p>
          <a:p>
            <a:r>
              <a:rPr lang="cs-CZ" b="1" dirty="0"/>
              <a:t>Rozvíjet stávající a vytvářet nové institucionální podmínky pro rozvoj spolupráce pro zdraví.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280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9E5AA46-13CF-4E8A-B3C6-9C3DE546D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21: OPATŘENÍ A POSTUPY SMĚŘUJÍCÍ KE ZDRAVÍ PRO VŠECHNY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8D1C8A4-6B4D-4A15-8CC9-C7AF8513981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Přijmout a zavést do roku 2010 postupy směřující k realizaci Zdraví 21.</a:t>
            </a:r>
          </a:p>
          <a:p>
            <a:endParaRPr lang="cs-CZ" dirty="0"/>
          </a:p>
          <a:p>
            <a:r>
              <a:rPr lang="cs-CZ" b="1" dirty="0"/>
              <a:t>Motivovat kraje, obce a organizace k uskutečňování cílů ZDRAVÍ 21.</a:t>
            </a:r>
          </a:p>
          <a:p>
            <a:r>
              <a:rPr lang="cs-CZ" b="1" dirty="0"/>
              <a:t>Přijmout a zavádět metody, které by umožnily a usnadnily práci na tvorbě, realizaci a hodnocení programů péče o zdraví, a pověřit nebo vytvořit pro to institucionální základ.</a:t>
            </a:r>
          </a:p>
          <a:p>
            <a:r>
              <a:rPr lang="cs-CZ" b="1" dirty="0"/>
              <a:t>Připravit a zavést přiměřené metody spočívající na hodnotách programu ZDRAVÍ 21 a průběžně sledovat i pravidelně hodnotit plnění krátkodobých, střednědobých i dlouhodobých organizačních záměrů, cílů a priorit prostřednictvím </a:t>
            </a:r>
            <a:r>
              <a:rPr lang="cs-CZ" b="1"/>
              <a:t>schválených ukazatelů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480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smtClean="0"/>
              <a:t>www.mzcr.cz/dokumenty/zdravi-pro-vsechny-v-stoleti_2461_1101_5.html</a:t>
            </a:r>
          </a:p>
          <a:p>
            <a:r>
              <a:rPr lang="cs-CZ" dirty="0"/>
              <a:t>HANZLÍKOVÁ, </a:t>
            </a:r>
            <a:r>
              <a:rPr lang="cs-CZ" dirty="0" err="1"/>
              <a:t>Alžbeta</a:t>
            </a:r>
            <a:r>
              <a:rPr lang="cs-CZ" dirty="0"/>
              <a:t>. </a:t>
            </a:r>
            <a:r>
              <a:rPr lang="cs-CZ" i="1" dirty="0"/>
              <a:t>Komunitní ošetřovatelství</a:t>
            </a:r>
            <a:r>
              <a:rPr lang="cs-CZ" dirty="0"/>
              <a:t>. Martin: </a:t>
            </a:r>
            <a:r>
              <a:rPr lang="cs-CZ" dirty="0" err="1"/>
              <a:t>Osveta</a:t>
            </a:r>
            <a:r>
              <a:rPr lang="cs-CZ" dirty="0"/>
              <a:t>, 2006. ISBN 978-80-8063-257-1.</a:t>
            </a:r>
          </a:p>
        </p:txBody>
      </p:sp>
    </p:spTree>
    <p:extLst>
      <p:ext uri="{BB962C8B-B14F-4D97-AF65-F5344CB8AC3E}">
        <p14:creationId xmlns:p14="http://schemas.microsoft.com/office/powerpoint/2010/main" val="274281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NÁSTROJE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801" y="2142067"/>
            <a:ext cx="10131425" cy="325619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Výkon (realizace) – strategie ochrany zdraví, rozvíjení zdraví, zdravotnická prevence</a:t>
            </a:r>
          </a:p>
          <a:p>
            <a:r>
              <a:rPr lang="cs-CZ" dirty="0" smtClean="0"/>
              <a:t>Monitorování</a:t>
            </a:r>
          </a:p>
          <a:p>
            <a:r>
              <a:rPr lang="cs-CZ" dirty="0" smtClean="0"/>
              <a:t>Hodnocení procesu i dosažených výsledků</a:t>
            </a:r>
          </a:p>
          <a:p>
            <a:r>
              <a:rPr lang="cs-CZ" dirty="0" smtClean="0"/>
              <a:t>Korekce postupů a prostředků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Při plánování a realizaci všech nutných aktivit je potřeba hledět na prostředí, vztahy, aktivitu, etiku a morálku.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19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F6BDFED-8BF2-45AB-81CE-F195622B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1: SOLIDARITA VE ZDRAVÍ V EVROPSKÉM REGIONU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2064119-D395-41F7-AA55-7F2956CCE0D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Snížit rozdíl ve zdravotním stavu mezi jednotlivými členskými státy Evropské unie alespoň o jednu třetinu.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Snížit rozdíly ve střední délce života mezi nejlepší a nejhorší třetinou evropských zemí alespoň o 30 %.</a:t>
            </a:r>
          </a:p>
          <a:p>
            <a:r>
              <a:rPr lang="cs-CZ" b="1" dirty="0"/>
              <a:t>Variační šíře hodnot hlavních ukazatelů nemocnosti, invalidity a úmrtnosti v různých zemích by se měla snížit rychlejším tempem tam, kde je situace nejhorší.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49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22C0DC-7454-4E36-BCAA-94101E43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2: SPRAVEDLNOST VE ZDRAVÍ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C41D06B-3AFA-43A2-9A92-CF59475B40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Snížit zdravotní rozdíly mezi socioekonomickými skupinami nejméně o jednu třetinu a zlepšit úroveň deprivovaných populačních skupin o jednu čtvrtinu.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Snížit rozdíly ve střední délce života v jednotlivých socioekonomických skupinách nejméně o 25%.</a:t>
            </a:r>
          </a:p>
          <a:p>
            <a:r>
              <a:rPr lang="cs-CZ" b="1" dirty="0"/>
              <a:t>Hodnoty hlavních ukazatelů nemocnosti, invalidity a úmrtnosti by měly být rovnoměrněji rozloženy na všechny společensko-ekonomické skupiny.</a:t>
            </a:r>
          </a:p>
          <a:p>
            <a:r>
              <a:rPr lang="cs-CZ" b="1" dirty="0"/>
              <a:t>Omezovat socioekonomické vlivy, které negativně působí na zdraví, jedná se zejména o výrazné rozdíly v příjmu, dosaženém vzdělání a v uplatnění na trhu práce.</a:t>
            </a:r>
          </a:p>
          <a:p>
            <a:r>
              <a:rPr lang="cs-CZ" b="1" dirty="0"/>
              <a:t>Zamezit zvyšování podílu osob, které žijí v nedostatku finančních prostředků.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1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AE998D5-6ACA-4588-BBDD-F66CCEDB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3: ZDRAVÝ START DO ŽIVOTA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8F7DFA5-50D6-453B-9011-FF144400DC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Vytvořit podmínky, aby všechny narozené děti a děti předškolního věku měli lepší zdraví, díky kterému mohou mít zdravý start do života.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Lepší přístup k prenatální a perinatální péči.</a:t>
            </a:r>
          </a:p>
          <a:p>
            <a:pPr marL="0" indent="0">
              <a:buNone/>
            </a:pPr>
            <a:r>
              <a:rPr lang="cs-CZ" b="1" dirty="0"/>
              <a:t>Snížení míry kojenecké úmrtnosti.</a:t>
            </a:r>
          </a:p>
          <a:p>
            <a:pPr marL="0" indent="0">
              <a:buNone/>
            </a:pPr>
            <a:r>
              <a:rPr lang="cs-CZ" b="1" dirty="0"/>
              <a:t>Snížit podíl vrozených vad na úmrtnosti živě narozených dětí.</a:t>
            </a:r>
          </a:p>
          <a:p>
            <a:r>
              <a:rPr lang="cs-CZ" b="1" dirty="0"/>
              <a:t>Snížit úmrtnost a zdravotní postižení způsobené nehodami a násilím páchaném na </a:t>
            </a:r>
            <a:r>
              <a:rPr lang="pl-PL" b="1" dirty="0"/>
              <a:t>dětech mladších 5 let o 50 %.</a:t>
            </a:r>
          </a:p>
          <a:p>
            <a:r>
              <a:rPr lang="cs-CZ" b="1" dirty="0"/>
              <a:t>Snížit podíl dětí s porodní hmotností méně než 2 500 g o 20 %.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78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FBD1BDF-462F-44BA-9E22-226E305E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4: ZDRAVÍ MLADÝCH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655EAC2-9E65-431F-92B2-197A991B39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Vytvořit podmínky, aby mladí lidé byli zdravější a schopnější plnit své role ve společnosti.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Děti a dospívající mládež by měly být způsobilejší ke zdravému životu a měly by získat schopnost dělat zdravější rozhodnutí.</a:t>
            </a:r>
          </a:p>
          <a:p>
            <a:r>
              <a:rPr lang="cs-CZ" b="1" dirty="0"/>
              <a:t>Snížit počet úmrtí a invalidity mladých lidí v důsledku násilí a nehod alespoň o 50 %.</a:t>
            </a:r>
          </a:p>
          <a:p>
            <a:r>
              <a:rPr lang="cs-CZ" b="1" dirty="0"/>
              <a:t>Podstatně snížit podíl mladých lidí, kteří se podílejí na zdraví škodlivých formách chování, ke kterým patří konzumace drog, tabáku a alkoholu.</a:t>
            </a:r>
          </a:p>
          <a:p>
            <a:r>
              <a:rPr lang="cs-CZ" b="1" dirty="0"/>
              <a:t>Snížit o třetinu počet těhotenství u dospívajících dívek.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30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4EB3A7-3392-46BA-8C73-D24EB8D9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5: ZDRAVÉ STÁRNUTÍ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A49975-4F2D-44E1-8CDD-C9FD1FD059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Umožnit lidem nad 65 let plně využít svůj potenciál a aktivním podílení se na životě společnosti.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Střední délka života a pravděpodobná délka života bez zdravotního postižení by se </a:t>
            </a:r>
            <a:r>
              <a:rPr lang="pl-PL" b="1" dirty="0"/>
              <a:t>měla prodloužit u 65letých osob alespoň o 20 %.</a:t>
            </a:r>
          </a:p>
          <a:p>
            <a:r>
              <a:rPr lang="cs-CZ" b="1" dirty="0"/>
              <a:t>Nejméně o 50% zvýšit podíl osob nad 80 let, které dosahují v domácím prostředí takovou úroveň zdraví, která jim umožňuje uchovat si soběstačnost, sebeúctu a své místo ve společnosti.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81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4D76184-B743-4860-9E20-9A68C113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6: ZLEPŠENÍ DUŠEVNÍHO ZDRAVÍ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1F3981-65E1-4305-ABD6-CEAC8A91853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Zlepšit podmínky pro psychosociální pohodu lidí a zajistit dostupnost komplexních služeb pro lidi s duševním onemocněním.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Podstatně omezit výskyt a nežádoucí zdravotní důsledky duševních poruch a posílit schopnost vyrovnávat se se stresujícími životními okamžiky.</a:t>
            </a:r>
          </a:p>
          <a:p>
            <a:r>
              <a:rPr lang="cs-CZ" b="1" dirty="0"/>
              <a:t>Snížit počet sebevražd alespoň o jednu třetinu.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4228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110</TotalTime>
  <Words>5835</Words>
  <Application>Microsoft Office PowerPoint</Application>
  <PresentationFormat>Širokoúhlá obrazovka</PresentationFormat>
  <Paragraphs>477</Paragraphs>
  <Slides>25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Tw Cen MT</vt:lpstr>
      <vt:lpstr>Kapka</vt:lpstr>
      <vt:lpstr>Zdraví pro všechny v 21. století</vt:lpstr>
      <vt:lpstr>ZDRAVÍ 21</vt:lpstr>
      <vt:lpstr>NÁSTROJE </vt:lpstr>
      <vt:lpstr>CÍL 1: SOLIDARITA VE ZDRAVÍ V EVROPSKÉM REGIONU</vt:lpstr>
      <vt:lpstr>CÍL 2: SPRAVEDLNOST VE ZDRAVÍ</vt:lpstr>
      <vt:lpstr>CÍL 3: ZDRAVÝ START DO ŽIVOTA</vt:lpstr>
      <vt:lpstr>CÍL 4: ZDRAVÍ MLADÝCH</vt:lpstr>
      <vt:lpstr>CÍL 5: ZDRAVÉ STÁRNUTÍ</vt:lpstr>
      <vt:lpstr>CÍL 6: ZLEPŠENÍ DUŠEVNÍHO ZDRAVÍ</vt:lpstr>
      <vt:lpstr>CÍL 7: PREVENCE INFEKČNÍCH ONEMOCNĚNÍ</vt:lpstr>
      <vt:lpstr>CÍL 8: SNÍŽENÍ VÝSKYTU NEINFEKČNÍCH NEMOCÍ</vt:lpstr>
      <vt:lpstr>CÍL 9: SNÍŽENÍ VÝSKYTU PORANĚNÍ ZPŮSOBENÝCH NÁSILÍM A ÚRAZY</vt:lpstr>
      <vt:lpstr>CÍL 10: ZDRAVÉ A BEZPEČNÉ ŽIVOTNÍ PROSTŘEDÍ</vt:lpstr>
      <vt:lpstr>CÍL 11: ZDRAVĚJŠÍ ŽIVOTNÍ STYL</vt:lpstr>
      <vt:lpstr>CÍL 12: SNÍŽIT ŠKODY ZPŮSOBENÉ ALKOHOLEM, DROGAMI A TABÁKEM</vt:lpstr>
      <vt:lpstr>CÍL 13 - ZDRAVÉ MÍSTNÍ ŽIVOTNÍ PODMÍNKY</vt:lpstr>
      <vt:lpstr>CÍL 14: ZDRAVÍ, DŮLEŽITÉ HLEDISKO V ČINNOSTI VŠECH RESORTŮ</vt:lpstr>
      <vt:lpstr>CÍL 15: INTEGROVANÝ ZDRAVOTNICKÝ SEKTOR</vt:lpstr>
      <vt:lpstr>CÍL 16: ŘÍZENÍ V ZÁJMU KVALITY PÉČE</vt:lpstr>
      <vt:lpstr>CÍL 17: FINANCOVANÍ ZDRAVOTNICKÝCH SLUŽEB A ROZDĚLOVÁNÍ ZDROJŮ</vt:lpstr>
      <vt:lpstr>CÍL 18: PŘÍPRAVA ZDRAVOTNICKÝCH PRACOVNÍKŮ</vt:lpstr>
      <vt:lpstr>CÍL 19: VÝZKUM A ZNALOSTI V ZÁJMU ZDRAVÍ</vt:lpstr>
      <vt:lpstr>CÍL 20: MOBILIZACE PARTNERŮ PRO ZDRAVÍ</vt:lpstr>
      <vt:lpstr>CÍL 21: OPATŘENÍ A POSTUPY SMĚŘUJÍCÍ KE ZDRAVÍ PRO VŠECHNY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pro všechny v 21. století</dc:title>
  <dc:creator>Domino</dc:creator>
  <cp:lastModifiedBy>Hana Pinkavová</cp:lastModifiedBy>
  <cp:revision>21</cp:revision>
  <dcterms:created xsi:type="dcterms:W3CDTF">2018-03-26T18:25:44Z</dcterms:created>
  <dcterms:modified xsi:type="dcterms:W3CDTF">2018-08-15T10:15:52Z</dcterms:modified>
</cp:coreProperties>
</file>