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9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4136" autoAdjust="0"/>
  </p:normalViewPr>
  <p:slideViewPr>
    <p:cSldViewPr snapToGrid="0">
      <p:cViewPr varScale="1">
        <p:scale>
          <a:sx n="83" d="100"/>
          <a:sy n="83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F4388-FEEA-4F99-9B36-D62FE494BBEE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D5C7C-1522-4BA6-A77E-1D8A70B8A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57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5C7C-1522-4BA6-A77E-1D8A70B8A6E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45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68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5C7C-1522-4BA6-A77E-1D8A70B8A6E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50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363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891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22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978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543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20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753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64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204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394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42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576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472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02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58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46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11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729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66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51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D09-4709-41DB-A23F-DAD4549A9C3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86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E61A-0DA6-45F0-A37F-7DD152257F4F}" type="datetime1">
              <a:rPr lang="cs-CZ" smtClean="0"/>
              <a:t>29.3.2018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6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7E93-B8DE-4338-B9E3-3089162749A8}" type="datetime1">
              <a:rPr lang="cs-CZ" smtClean="0"/>
              <a:t>29.3.2018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82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A1F2-58B9-4709-9407-E944F7F270C1}" type="datetime1">
              <a:rPr lang="cs-CZ" smtClean="0"/>
              <a:t>29.3.2018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7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A5FF-100D-40FD-84B5-9BA2626BFAF6}" type="datetime1">
              <a:rPr lang="cs-CZ" smtClean="0"/>
              <a:t>29.3.2018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64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F361-D3F0-4881-BDCE-1854672F2F28}" type="datetime1">
              <a:rPr lang="cs-CZ" smtClean="0"/>
              <a:t>29.3.2018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89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196F-0D5D-4F6B-A6AA-B3181B1D0736}" type="datetime1">
              <a:rPr lang="cs-CZ" smtClean="0"/>
              <a:t>29.3.2018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65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7-0EFE-4853-B7C9-C6DA83983DDB}" type="datetime1">
              <a:rPr lang="cs-CZ" smtClean="0"/>
              <a:t>29.3.2018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29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1FDF-7A5C-4DEC-AC63-7EFF43E9FB5A}" type="datetime1">
              <a:rPr lang="cs-CZ" smtClean="0"/>
              <a:t>29.3.2018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97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66E8-9AD4-4D91-9AFF-6CF9F4F5BF8D}" type="datetime1">
              <a:rPr lang="cs-CZ" smtClean="0"/>
              <a:t>29.3.2018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68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6524-0B47-41B0-BC5C-4C20CD2A4A2D}" type="datetime1">
              <a:rPr lang="cs-CZ" smtClean="0"/>
              <a:t>29.3.2018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40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5D0E-09EF-4FE7-99CB-8A1245FBE701}" type="datetime1">
              <a:rPr lang="cs-CZ" smtClean="0"/>
              <a:t>29.3.2018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68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3264-406C-4F7C-A840-17CD1EC34AE3}" type="datetime1">
              <a:rPr lang="cs-CZ" smtClean="0"/>
              <a:t>29.3.2018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96E7-63A9-443E-B6D8-5AC2B64449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96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Buněčný metabolismus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©Biochemický ústav LF MU 2018  </a:t>
            </a:r>
            <a:r>
              <a:rPr lang="cs-CZ" smtClean="0">
                <a:solidFill>
                  <a:schemeClr val="accent5">
                    <a:lumMod val="75000"/>
                  </a:schemeClr>
                </a:solidFill>
              </a:rPr>
              <a:t>(JG, JD)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Endergonní děje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Gibbsova energie se spotřebovává, </a:t>
            </a:r>
            <a:r>
              <a:rPr lang="el-GR" dirty="0" smtClean="0"/>
              <a:t>Δ</a:t>
            </a:r>
            <a:r>
              <a:rPr lang="cs-CZ" dirty="0" smtClean="0"/>
              <a:t> G &gt; 0 .</a:t>
            </a:r>
          </a:p>
          <a:p>
            <a:r>
              <a:rPr lang="cs-CZ" dirty="0" smtClean="0"/>
              <a:t>Jednoduché sloučeniny z nichž vznikají složitější molekuly.</a:t>
            </a:r>
          </a:p>
          <a:p>
            <a:r>
              <a:rPr lang="cs-CZ" dirty="0" smtClean="0"/>
              <a:t>Anabolické děje.</a:t>
            </a:r>
          </a:p>
          <a:p>
            <a:r>
              <a:rPr lang="cs-CZ" dirty="0" smtClean="0"/>
              <a:t>Mohou probíhat jedině ve spřažení s exergonickými reakcemi.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5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193675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Spřažení exergonické a endergonické reakce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097588" y="1770856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Přeměna látky A na látku B probíhá za uvolnění energie a je spřažena s reakcí, ve které se uvolněná energie spotřebovává k přeměně látky C na látku D.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1519238"/>
            <a:ext cx="5017884" cy="4527232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8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Spřažení exergonické a endergonické reakce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Spřažení dehydrogenačních a hydrogenačních reakcí pomocí přenašeče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Přenos Gibbsovy energie z exergonické na endergonickou reakci pomocí vysokoenergetického intermediátu (~ E )</a:t>
            </a:r>
          </a:p>
          <a:p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51977" y="3749040"/>
            <a:ext cx="4028165" cy="2778172"/>
          </a:xfrm>
          <a:prstGeom prst="rect">
            <a:avLst/>
          </a:prstGeom>
        </p:spPr>
      </p:pic>
      <p:sp>
        <p:nvSpPr>
          <p:cNvPr id="14" name="Ovál 13"/>
          <p:cNvSpPr/>
          <p:nvPr/>
        </p:nvSpPr>
        <p:spPr>
          <a:xfrm>
            <a:off x="8743950" y="5726430"/>
            <a:ext cx="331470" cy="342900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81" y="1901045"/>
            <a:ext cx="4487045" cy="167654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9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320" y="0"/>
            <a:ext cx="11643360" cy="1325563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Spřažení za účasti vysokoenergetické sloučeniny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3900" y="1208404"/>
            <a:ext cx="10515600" cy="5558155"/>
          </a:xfrm>
        </p:spPr>
        <p:txBody>
          <a:bodyPr/>
          <a:lstStyle/>
          <a:p>
            <a:r>
              <a:rPr lang="cs-CZ" dirty="0" smtClean="0"/>
              <a:t>Nejčastěji je jako vysokoenergetický intermediát využíváno ATP.</a:t>
            </a:r>
          </a:p>
          <a:p>
            <a:r>
              <a:rPr lang="cs-CZ" altLang="cs-CZ" dirty="0"/>
              <a:t>Při  spřažení dochází k přenosu </a:t>
            </a:r>
            <a:r>
              <a:rPr lang="cs-CZ" alt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fosforylové </a:t>
            </a:r>
            <a:r>
              <a:rPr lang="cs-CZ" alt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skupiny –</a:t>
            </a:r>
            <a:r>
              <a:rPr lang="cs-CZ" altLang="cs-CZ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</a:t>
            </a:r>
            <a:r>
              <a:rPr lang="cs-CZ" altLang="cs-CZ" sz="2400" b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</a:t>
            </a:r>
            <a:r>
              <a:rPr lang="cs-CZ" altLang="cs-CZ" sz="2400" b="1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2- </a:t>
            </a:r>
            <a:r>
              <a:rPr lang="cs-CZ" altLang="cs-CZ" sz="2400" dirty="0" smtClean="0"/>
              <a:t>na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jiné látky.</a:t>
            </a:r>
            <a:endParaRPr lang="cs-CZ" altLang="cs-CZ" dirty="0"/>
          </a:p>
          <a:p>
            <a:r>
              <a:rPr lang="cs-CZ" dirty="0" smtClean="0"/>
              <a:t>Přiklad: </a:t>
            </a:r>
          </a:p>
          <a:p>
            <a:pPr lvl="3"/>
            <a:r>
              <a:rPr lang="cs-CZ" sz="2000" dirty="0" smtClean="0"/>
              <a:t>Tvorba glukóza-6-fosfátu (první </a:t>
            </a:r>
            <a:r>
              <a:rPr lang="cs-CZ" sz="2000" dirty="0" err="1" smtClean="0"/>
              <a:t>rce</a:t>
            </a:r>
            <a:r>
              <a:rPr lang="cs-CZ" sz="2000" dirty="0" smtClean="0"/>
              <a:t> glykolýzy)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41" y="3119504"/>
            <a:ext cx="8748518" cy="285927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28788" y="5978776"/>
            <a:ext cx="10463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/>
              </a:rPr>
              <a:t>–</a:t>
            </a:r>
            <a:r>
              <a:rPr lang="cs-CZ" altLang="cs-CZ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/>
              </a:rPr>
              <a:t>PO</a:t>
            </a:r>
            <a:r>
              <a:rPr lang="cs-CZ" altLang="cs-CZ" sz="2400" b="1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/>
              </a:rPr>
              <a:t>3</a:t>
            </a:r>
            <a:r>
              <a:rPr lang="cs-CZ" altLang="cs-CZ" sz="2400" b="1" baseline="30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/>
              </a:rPr>
              <a:t>2- </a:t>
            </a:r>
            <a:r>
              <a:rPr lang="en-US" altLang="cs-CZ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je p</a:t>
            </a:r>
            <a:r>
              <a:rPr lang="cs-CZ" altLang="cs-CZ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omocí</a:t>
            </a:r>
            <a:r>
              <a:rPr lang="cs-CZ" altLang="cs-CZ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enzymu </a:t>
            </a:r>
            <a:r>
              <a:rPr lang="cs-CZ" altLang="cs-CZ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kinázy </a:t>
            </a:r>
            <a:r>
              <a:rPr lang="cs-CZ" altLang="cs-CZ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přenášen z ATP na </a:t>
            </a:r>
            <a:r>
              <a:rPr lang="cs-CZ" altLang="cs-CZ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glukózu</a:t>
            </a:r>
            <a:r>
              <a:rPr lang="cs-CZ" altLang="cs-CZ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9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101" y="5219432"/>
            <a:ext cx="2183657" cy="16421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130" y="319405"/>
            <a:ext cx="11506200" cy="158940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Vysokoenergetická sloučenina = Energicky bohatá sloučenina =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Makroergní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sloučenina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9130" y="1983462"/>
            <a:ext cx="10515600" cy="435133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altLang="cs-CZ" dirty="0" smtClean="0"/>
              <a:t>Sloučenina, která hydrolytickým štěpením své vazby poskytne přibližně stejnou nebo větší energii než je  </a:t>
            </a:r>
            <a:r>
              <a:rPr lang="el-GR" altLang="cs-CZ" dirty="0" smtClean="0"/>
              <a:t>Δ</a:t>
            </a:r>
            <a:r>
              <a:rPr lang="cs-CZ" altLang="cs-CZ" dirty="0" smtClean="0">
                <a:sym typeface="Symbol" panose="05050102010706020507" pitchFamily="18" charset="2"/>
              </a:rPr>
              <a:t>G</a:t>
            </a:r>
            <a:r>
              <a:rPr lang="cs-CZ" altLang="cs-CZ" baseline="30000" dirty="0" smtClean="0">
                <a:sym typeface="Symbol" panose="05050102010706020507" pitchFamily="18" charset="2"/>
              </a:rPr>
              <a:t>0</a:t>
            </a:r>
            <a:r>
              <a:rPr lang="cs-CZ" altLang="cs-CZ" dirty="0" smtClean="0">
                <a:sym typeface="Symbol" panose="05050102010706020507" pitchFamily="18" charset="2"/>
              </a:rPr>
              <a:t>´pro hydrolýzu ATP.</a:t>
            </a:r>
          </a:p>
          <a:p>
            <a:pPr>
              <a:spcBef>
                <a:spcPct val="50000"/>
              </a:spcBef>
            </a:pPr>
            <a:endParaRPr lang="cs-CZ" altLang="cs-CZ" dirty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cs-CZ" altLang="cs-CZ" dirty="0" smtClean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cs-CZ" altLang="cs-CZ" dirty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dirty="0" smtClean="0">
                <a:sym typeface="Symbol" panose="05050102010706020507" pitchFamily="18" charset="2"/>
              </a:rPr>
              <a:t>Nejčastěji se jedná o funkční deriváty kyseliny fosforečné H</a:t>
            </a:r>
            <a:r>
              <a:rPr lang="cs-CZ" altLang="cs-CZ" baseline="-25000" dirty="0" smtClean="0">
                <a:sym typeface="Symbol" panose="05050102010706020507" pitchFamily="18" charset="2"/>
              </a:rPr>
              <a:t>3</a:t>
            </a:r>
            <a:r>
              <a:rPr lang="cs-CZ" altLang="cs-CZ" dirty="0" smtClean="0">
                <a:sym typeface="Symbol" panose="05050102010706020507" pitchFamily="18" charset="2"/>
              </a:rPr>
              <a:t>PO</a:t>
            </a:r>
            <a:r>
              <a:rPr lang="cs-CZ" altLang="cs-CZ" baseline="-25000" dirty="0" smtClean="0">
                <a:sym typeface="Symbol" panose="05050102010706020507" pitchFamily="18" charset="2"/>
              </a:rPr>
              <a:t>4</a:t>
            </a:r>
            <a:r>
              <a:rPr lang="cs-CZ" altLang="cs-CZ" dirty="0" smtClean="0"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endParaRPr lang="cs-CZ" altLang="cs-CZ" dirty="0" smtClean="0">
              <a:sym typeface="Symbol" panose="05050102010706020507" pitchFamily="18" charset="2"/>
            </a:endParaRPr>
          </a:p>
          <a:p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3017520" y="3177540"/>
            <a:ext cx="5448796" cy="986056"/>
            <a:chOff x="1645920" y="3634740"/>
            <a:chExt cx="5448796" cy="986056"/>
          </a:xfrm>
        </p:grpSpPr>
        <p:sp>
          <p:nvSpPr>
            <p:cNvPr id="4" name="TextovéPole 3"/>
            <p:cNvSpPr txBox="1"/>
            <p:nvPr/>
          </p:nvSpPr>
          <p:spPr>
            <a:xfrm>
              <a:off x="1645920" y="3634740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ATP</a:t>
              </a:r>
              <a:endParaRPr lang="cs-CZ" sz="2400" dirty="0"/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>
              <a:off x="2325040" y="3819406"/>
              <a:ext cx="726770" cy="9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/>
            <p:cNvSpPr txBox="1"/>
            <p:nvPr/>
          </p:nvSpPr>
          <p:spPr>
            <a:xfrm>
              <a:off x="3177540" y="3634740"/>
              <a:ext cx="1463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AMP + </a:t>
              </a:r>
              <a:r>
                <a:rPr lang="cs-CZ" sz="2400" dirty="0" err="1" smtClean="0"/>
                <a:t>PPi</a:t>
              </a:r>
              <a:endParaRPr lang="cs-CZ" sz="24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668780" y="4159131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ATP</a:t>
              </a:r>
              <a:endParaRPr lang="cs-CZ" sz="2400" dirty="0"/>
            </a:p>
          </p:txBody>
        </p:sp>
        <p:cxnSp>
          <p:nvCxnSpPr>
            <p:cNvPr id="9" name="Přímá spojnice se šipkou 8"/>
            <p:cNvCxnSpPr/>
            <p:nvPr/>
          </p:nvCxnSpPr>
          <p:spPr>
            <a:xfrm>
              <a:off x="2325040" y="4343797"/>
              <a:ext cx="726770" cy="9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3177540" y="4159131"/>
              <a:ext cx="1231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ADP + </a:t>
              </a:r>
              <a:r>
                <a:rPr lang="cs-CZ" sz="2400" dirty="0" err="1" smtClean="0"/>
                <a:t>Pi</a:t>
              </a:r>
              <a:endParaRPr lang="cs-CZ" sz="24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300635" y="3634740"/>
              <a:ext cx="1794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- 32,2 </a:t>
              </a:r>
              <a:r>
                <a:rPr lang="cs-CZ" sz="2400" dirty="0" err="1" smtClean="0"/>
                <a:t>kJ</a:t>
              </a:r>
              <a:r>
                <a:rPr lang="cs-CZ" sz="2400" dirty="0" smtClean="0"/>
                <a:t>/mol</a:t>
              </a:r>
              <a:endParaRPr lang="cs-CZ" sz="24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300635" y="4159131"/>
              <a:ext cx="1794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- 30,5 </a:t>
              </a:r>
              <a:r>
                <a:rPr lang="cs-CZ" sz="2400" dirty="0" err="1" smtClean="0"/>
                <a:t>kJ</a:t>
              </a:r>
              <a:r>
                <a:rPr lang="cs-CZ" sz="2400" dirty="0" smtClean="0"/>
                <a:t>/mol</a:t>
              </a:r>
              <a:endParaRPr lang="cs-CZ" sz="2400" dirty="0"/>
            </a:p>
          </p:txBody>
        </p:sp>
      </p:grp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3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Vysokoenergetické sloučeniny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Deriváty kyseliny fosforečné s:</a:t>
            </a:r>
          </a:p>
          <a:p>
            <a:pPr lvl="8">
              <a:buFont typeface="Wingdings" panose="05000000000000000000" pitchFamily="2" charset="2"/>
              <a:buChar char="ü"/>
            </a:pPr>
            <a:r>
              <a:rPr lang="cs-CZ" sz="3600" dirty="0" err="1"/>
              <a:t>E</a:t>
            </a:r>
            <a:r>
              <a:rPr lang="cs-CZ" sz="3600" dirty="0" err="1" smtClean="0"/>
              <a:t>nolesterovou</a:t>
            </a:r>
            <a:r>
              <a:rPr lang="cs-CZ" sz="3600" dirty="0" smtClean="0"/>
              <a:t> vazbou</a:t>
            </a:r>
          </a:p>
          <a:p>
            <a:pPr lvl="8">
              <a:buFont typeface="Wingdings" panose="05000000000000000000" pitchFamily="2" charset="2"/>
              <a:buChar char="ü"/>
            </a:pPr>
            <a:r>
              <a:rPr lang="cs-CZ" sz="3600" dirty="0" smtClean="0"/>
              <a:t>Amidovou vazbou</a:t>
            </a:r>
          </a:p>
          <a:p>
            <a:pPr lvl="8">
              <a:buFont typeface="Wingdings" panose="05000000000000000000" pitchFamily="2" charset="2"/>
              <a:buChar char="ü"/>
            </a:pPr>
            <a:r>
              <a:rPr lang="cs-CZ" sz="3600" dirty="0" err="1" smtClean="0"/>
              <a:t>Fosfoanhydridovou</a:t>
            </a:r>
            <a:r>
              <a:rPr lang="cs-CZ" sz="3600" dirty="0" smtClean="0"/>
              <a:t> vazbou</a:t>
            </a:r>
          </a:p>
          <a:p>
            <a:endParaRPr lang="cs-CZ" altLang="cs-CZ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cs-CZ" alt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Estery kyseliny fosforečné </a:t>
            </a:r>
            <a:r>
              <a:rPr lang="cs-CZ" alt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nejsou </a:t>
            </a:r>
            <a:r>
              <a:rPr lang="cs-CZ" altLang="cs-CZ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makroergní</a:t>
            </a:r>
            <a:r>
              <a:rPr lang="cs-CZ" alt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sloučeniny! </a:t>
            </a:r>
            <a:endParaRPr lang="cs-CZ" altLang="cs-CZ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4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Makroergní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sloučeniny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Fosfoenolpyruvát			-61,9 </a:t>
            </a:r>
            <a:r>
              <a:rPr lang="cs-CZ" dirty="0" err="1" smtClean="0"/>
              <a:t>kJ</a:t>
            </a:r>
            <a:r>
              <a:rPr lang="cs-CZ" dirty="0" smtClean="0"/>
              <a:t>/mol		</a:t>
            </a:r>
            <a:r>
              <a:rPr lang="cs-CZ" dirty="0" err="1" smtClean="0"/>
              <a:t>enolfosfát</a:t>
            </a:r>
            <a:endParaRPr lang="cs-CZ" dirty="0" smtClean="0"/>
          </a:p>
          <a:p>
            <a:r>
              <a:rPr lang="cs-CZ" dirty="0" smtClean="0"/>
              <a:t>Karbamoylfosfát			-51,4 </a:t>
            </a:r>
            <a:r>
              <a:rPr lang="cs-CZ" dirty="0" err="1" smtClean="0"/>
              <a:t>kJ</a:t>
            </a:r>
            <a:r>
              <a:rPr lang="cs-CZ" dirty="0" smtClean="0"/>
              <a:t>/mol		anhydrid</a:t>
            </a:r>
          </a:p>
          <a:p>
            <a:r>
              <a:rPr lang="cs-CZ" dirty="0" smtClean="0"/>
              <a:t>1,3-bisfosfoglycerát		-49,3 </a:t>
            </a:r>
            <a:r>
              <a:rPr lang="cs-CZ" dirty="0" err="1" smtClean="0"/>
              <a:t>kJ</a:t>
            </a:r>
            <a:r>
              <a:rPr lang="cs-CZ" dirty="0" smtClean="0"/>
              <a:t>/mol		anhydrid</a:t>
            </a:r>
          </a:p>
          <a:p>
            <a:r>
              <a:rPr lang="cs-CZ" dirty="0" smtClean="0"/>
              <a:t>Kreatinfosfát			-43,1 </a:t>
            </a:r>
            <a:r>
              <a:rPr lang="cs-CZ" dirty="0" err="1" smtClean="0"/>
              <a:t>kJ</a:t>
            </a:r>
            <a:r>
              <a:rPr lang="cs-CZ" dirty="0" smtClean="0"/>
              <a:t>/mol		amid</a:t>
            </a:r>
          </a:p>
          <a:p>
            <a:r>
              <a:rPr lang="cs-CZ" dirty="0" smtClean="0"/>
              <a:t>ATP → AMP + </a:t>
            </a:r>
            <a:r>
              <a:rPr lang="cs-CZ" dirty="0" err="1" smtClean="0"/>
              <a:t>PPi</a:t>
            </a:r>
            <a:r>
              <a:rPr lang="cs-CZ" dirty="0" smtClean="0"/>
              <a:t>			-32,2 </a:t>
            </a:r>
            <a:r>
              <a:rPr lang="cs-CZ" dirty="0" err="1" smtClean="0"/>
              <a:t>kJ</a:t>
            </a:r>
            <a:r>
              <a:rPr lang="cs-CZ" dirty="0" smtClean="0"/>
              <a:t>/mol		anhydrid</a:t>
            </a:r>
          </a:p>
          <a:p>
            <a:r>
              <a:rPr lang="cs-CZ" dirty="0" smtClean="0"/>
              <a:t>ATP → ADP + </a:t>
            </a:r>
            <a:r>
              <a:rPr lang="cs-CZ" dirty="0" err="1" smtClean="0"/>
              <a:t>Pi</a:t>
            </a:r>
            <a:r>
              <a:rPr lang="cs-CZ" dirty="0" smtClean="0"/>
              <a:t>			-30,5 </a:t>
            </a:r>
            <a:r>
              <a:rPr lang="cs-CZ" dirty="0" err="1" smtClean="0"/>
              <a:t>kJ</a:t>
            </a:r>
            <a:r>
              <a:rPr lang="cs-CZ" dirty="0" smtClean="0"/>
              <a:t>/mol		anhydrid</a:t>
            </a:r>
          </a:p>
          <a:p>
            <a:r>
              <a:rPr lang="cs-CZ" dirty="0" smtClean="0"/>
              <a:t>Glukóza-6-fosfát			-13,8 </a:t>
            </a:r>
            <a:r>
              <a:rPr lang="cs-CZ" dirty="0" err="1" smtClean="0"/>
              <a:t>kJ</a:t>
            </a:r>
            <a:r>
              <a:rPr lang="cs-CZ" dirty="0" smtClean="0"/>
              <a:t>/mol</a:t>
            </a:r>
          </a:p>
          <a:p>
            <a:r>
              <a:rPr lang="cs-CZ" dirty="0" smtClean="0"/>
              <a:t>Glycerol-3-fosfát			  -9,2 </a:t>
            </a:r>
            <a:r>
              <a:rPr lang="cs-CZ" dirty="0" err="1" smtClean="0"/>
              <a:t>kJ</a:t>
            </a:r>
            <a:r>
              <a:rPr lang="cs-CZ" dirty="0" smtClean="0"/>
              <a:t>/mol </a:t>
            </a:r>
          </a:p>
          <a:p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263131" y="5091530"/>
            <a:ext cx="3151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</a:t>
            </a:r>
            <a:r>
              <a:rPr lang="cs-CZ" alt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stery kyseliny fosforečné nejsou </a:t>
            </a:r>
            <a:r>
              <a:rPr lang="cs-CZ" altLang="cs-CZ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makroergní</a:t>
            </a:r>
            <a:r>
              <a:rPr lang="cs-CZ" alt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sloučeniny! </a:t>
            </a:r>
            <a:endParaRPr lang="cs-CZ" altLang="cs-CZ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 rot="10800000">
            <a:off x="7440930" y="5074920"/>
            <a:ext cx="640080" cy="662940"/>
          </a:xfrm>
          <a:prstGeom prst="leftBrace">
            <a:avLst>
              <a:gd name="adj1" fmla="val 8333"/>
              <a:gd name="adj2" fmla="val 46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560" y="1386828"/>
            <a:ext cx="1874862" cy="19105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09" y="1491083"/>
            <a:ext cx="2757220" cy="18350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43" y="4025966"/>
            <a:ext cx="2629086" cy="22528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785" y="4250843"/>
            <a:ext cx="3433417" cy="18030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4055" y="1415556"/>
            <a:ext cx="4766879" cy="2264903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16053" y="230156"/>
            <a:ext cx="11622202" cy="1325563"/>
          </a:xfrm>
        </p:spPr>
        <p:txBody>
          <a:bodyPr/>
          <a:lstStyle/>
          <a:p>
            <a:pPr algn="ctr"/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Makroergní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sloučeniny vzorce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2940" y="287449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62940" y="5708013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01794" y="314146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38434" y="5684585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D)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601856" y="324382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E)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0878" y="4161490"/>
            <a:ext cx="3597377" cy="1892427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8690436" y="5684585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F)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7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ATP v buňce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760" y="1165860"/>
            <a:ext cx="10515600" cy="5589270"/>
          </a:xfrm>
        </p:spPr>
        <p:txBody>
          <a:bodyPr>
            <a:noAutofit/>
          </a:bodyPr>
          <a:lstStyle/>
          <a:p>
            <a:r>
              <a:rPr lang="cs-CZ" sz="2400" dirty="0" smtClean="0"/>
              <a:t>ATP je univerzální energetické platidlo.</a:t>
            </a:r>
          </a:p>
          <a:p>
            <a:r>
              <a:rPr lang="cs-CZ" altLang="cs-CZ" sz="2400" dirty="0" smtClean="0"/>
              <a:t>Životnost ATP v buňce je přibližně  2 minuty a musí být stále doplňováno.</a:t>
            </a:r>
          </a:p>
          <a:p>
            <a:r>
              <a:rPr lang="cs-CZ" altLang="cs-CZ" sz="2400" dirty="0" smtClean="0"/>
              <a:t>Okamžitý obsah ATP v těle je asi 100 g.</a:t>
            </a:r>
          </a:p>
          <a:p>
            <a:r>
              <a:rPr lang="cs-CZ" altLang="cs-CZ" sz="2400" dirty="0" smtClean="0"/>
              <a:t>Denně je produkováno 60–70 kg.</a:t>
            </a:r>
          </a:p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 smtClean="0"/>
              <a:t>Adenylátkináza</a:t>
            </a:r>
            <a:r>
              <a:rPr lang="cs-CZ" altLang="cs-CZ" sz="2400" dirty="0" smtClean="0"/>
              <a:t> udržuje rovnováhu mezi ATP, ADP a AMP</a:t>
            </a:r>
          </a:p>
          <a:p>
            <a:pPr>
              <a:buNone/>
            </a:pPr>
            <a:r>
              <a:rPr lang="cs-CZ" altLang="cs-CZ" sz="2400" dirty="0" smtClean="0"/>
              <a:t>						</a:t>
            </a:r>
            <a:br>
              <a:rPr lang="cs-CZ" altLang="cs-CZ" sz="2400" dirty="0" smtClean="0"/>
            </a:br>
            <a:r>
              <a:rPr lang="cs-CZ" altLang="cs-CZ" sz="2400" dirty="0" smtClean="0"/>
              <a:t>						ATP + AMP ↔ 2 ADP</a:t>
            </a:r>
            <a:br>
              <a:rPr lang="cs-CZ" altLang="cs-CZ" sz="2400" dirty="0" smtClean="0"/>
            </a:br>
            <a:endParaRPr lang="cs-CZ" altLang="cs-CZ" sz="2400" dirty="0" smtClean="0"/>
          </a:p>
          <a:p>
            <a:r>
              <a:rPr lang="cs-CZ" altLang="cs-CZ" sz="2400" dirty="0" smtClean="0"/>
              <a:t>Ve zdravé buňce poměr </a:t>
            </a:r>
            <a:r>
              <a:rPr lang="en-US" altLang="cs-CZ" sz="2400" dirty="0" smtClean="0"/>
              <a:t>[ATP]/[ADP] </a:t>
            </a:r>
            <a:r>
              <a:rPr lang="cs-CZ" altLang="cs-CZ" sz="2400" dirty="0" smtClean="0"/>
              <a:t>= </a:t>
            </a:r>
            <a:r>
              <a:rPr lang="en-US" altLang="cs-CZ" sz="2400" dirty="0" smtClean="0"/>
              <a:t>5</a:t>
            </a:r>
            <a:r>
              <a:rPr lang="cs-CZ" altLang="cs-CZ" sz="2400" dirty="0" smtClean="0"/>
              <a:t>–</a:t>
            </a:r>
            <a:r>
              <a:rPr lang="en-US" altLang="cs-CZ" sz="2400" dirty="0" smtClean="0"/>
              <a:t>200</a:t>
            </a:r>
            <a:endParaRPr lang="cs-CZ" altLang="cs-CZ" sz="2400" dirty="0" smtClean="0"/>
          </a:p>
          <a:p>
            <a:pPr>
              <a:buNone/>
            </a:pPr>
            <a:r>
              <a:rPr lang="cs-CZ" altLang="cs-CZ" sz="2400" dirty="0" smtClean="0"/>
              <a:t>	</a:t>
            </a:r>
            <a:r>
              <a:rPr lang="cs-CZ" altLang="cs-CZ" sz="2400" dirty="0"/>
              <a:t>	</a:t>
            </a:r>
            <a:r>
              <a:rPr lang="cs-CZ" altLang="cs-CZ" sz="2400" dirty="0" smtClean="0"/>
              <a:t>		            Energetický náboj buňky</a:t>
            </a:r>
            <a:br>
              <a:rPr lang="cs-CZ" altLang="cs-CZ" sz="2400" dirty="0" smtClean="0"/>
            </a:br>
            <a:r>
              <a:rPr lang="cs-CZ" altLang="cs-CZ" sz="2400" dirty="0" smtClean="0"/>
              <a:t>                                         </a:t>
            </a:r>
          </a:p>
          <a:p>
            <a:r>
              <a:rPr lang="cs-CZ" altLang="cs-CZ" sz="2400" dirty="0" smtClean="0"/>
              <a:t>Energetický náboj buňky klesne k nule, buňka zaniká!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02" y="5014740"/>
            <a:ext cx="2797856" cy="1034759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1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1166687"/>
            <a:ext cx="7795260" cy="551947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93952" y="182880"/>
            <a:ext cx="6761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Tvorba a štěpení ATP na ADP </a:t>
            </a:r>
          </a:p>
        </p:txBody>
      </p:sp>
      <p:sp>
        <p:nvSpPr>
          <p:cNvPr id="6" name="Obdélník 5"/>
          <p:cNvSpPr/>
          <p:nvPr/>
        </p:nvSpPr>
        <p:spPr>
          <a:xfrm>
            <a:off x="9330602" y="6559202"/>
            <a:ext cx="27478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 smtClean="0"/>
              <a:t>Vodrážka Z.: Biochemie, Academia, Praha 2002</a:t>
            </a:r>
            <a:endParaRPr lang="cs-CZ" sz="105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7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4" y="210818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Biochemie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4" y="1539875"/>
            <a:ext cx="11864363" cy="4351338"/>
          </a:xfrm>
        </p:spPr>
        <p:txBody>
          <a:bodyPr/>
          <a:lstStyle/>
          <a:p>
            <a:r>
              <a:rPr lang="cs-CZ" dirty="0" smtClean="0"/>
              <a:t>Věda o chemických složkách živých buněk a o reakcích a procesech, které se tyto složky zúčastní.</a:t>
            </a:r>
          </a:p>
          <a:p>
            <a:r>
              <a:rPr lang="cs-CZ" dirty="0" smtClean="0"/>
              <a:t>Věda o životě na molekulové úrovni.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50420"/>
            <a:ext cx="4175369" cy="32070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00401"/>
            <a:ext cx="5886407" cy="3507105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3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Regulace metabolismu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37054"/>
            <a:ext cx="10515600" cy="4712335"/>
          </a:xfrm>
        </p:spPr>
        <p:txBody>
          <a:bodyPr>
            <a:normAutofit/>
          </a:bodyPr>
          <a:lstStyle/>
          <a:p>
            <a:r>
              <a:rPr lang="cs-CZ" dirty="0" smtClean="0"/>
              <a:t>Probíhá na několika úrovních:</a:t>
            </a:r>
            <a:br>
              <a:rPr lang="cs-CZ" dirty="0" smtClean="0"/>
            </a:br>
            <a:endParaRPr lang="cs-CZ" dirty="0" smtClean="0"/>
          </a:p>
          <a:p>
            <a:pPr lvl="1"/>
            <a:r>
              <a:rPr lang="cs-CZ" sz="2800" dirty="0"/>
              <a:t>regulace aktivity </a:t>
            </a:r>
            <a:r>
              <a:rPr lang="cs-CZ" sz="2800" dirty="0" smtClean="0"/>
              <a:t>enzymů</a:t>
            </a:r>
          </a:p>
          <a:p>
            <a:pPr marL="457200" lvl="1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			</a:t>
            </a:r>
            <a:r>
              <a:rPr lang="cs-CZ" sz="2000" dirty="0" smtClean="0"/>
              <a:t>(</a:t>
            </a:r>
            <a:r>
              <a:rPr lang="cs-CZ" sz="2000" dirty="0" err="1" smtClean="0"/>
              <a:t>allosterické</a:t>
            </a:r>
            <a:r>
              <a:rPr lang="cs-CZ" sz="2000" dirty="0" smtClean="0"/>
              <a:t> </a:t>
            </a:r>
            <a:r>
              <a:rPr lang="cs-CZ" sz="2000" dirty="0"/>
              <a:t>vlivy, inhibice produktem, dostupnost substrátu) </a:t>
            </a:r>
            <a:endParaRPr lang="cs-CZ" sz="2800" dirty="0"/>
          </a:p>
          <a:p>
            <a:pPr lvl="1"/>
            <a:r>
              <a:rPr lang="cs-CZ" sz="2800" dirty="0"/>
              <a:t>kovalentní modifikace enzymů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				</a:t>
            </a:r>
            <a:r>
              <a:rPr lang="cs-CZ" sz="2000" dirty="0"/>
              <a:t>(fosforylace) </a:t>
            </a:r>
          </a:p>
          <a:p>
            <a:pPr lvl="1"/>
            <a:r>
              <a:rPr lang="cs-CZ" sz="2800" dirty="0"/>
              <a:t>regulace množství enzymů </a:t>
            </a:r>
            <a:endParaRPr lang="cs-CZ" sz="2800" dirty="0" smtClean="0"/>
          </a:p>
          <a:p>
            <a:pPr marL="457200" lvl="1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			</a:t>
            </a:r>
            <a:r>
              <a:rPr lang="cs-CZ" sz="2000" dirty="0" smtClean="0"/>
              <a:t>(</a:t>
            </a:r>
            <a:r>
              <a:rPr lang="cs-CZ" sz="2000" dirty="0"/>
              <a:t>proteosyntéza a degradace)</a:t>
            </a:r>
          </a:p>
          <a:p>
            <a:pPr lvl="1"/>
            <a:r>
              <a:rPr lang="cs-CZ" sz="2800" dirty="0"/>
              <a:t>kompartmentace a orgánová specializace</a:t>
            </a:r>
          </a:p>
          <a:p>
            <a:pPr lvl="1"/>
            <a:r>
              <a:rPr lang="cs-CZ" sz="2800" dirty="0"/>
              <a:t>hormonální regulace</a:t>
            </a:r>
          </a:p>
          <a:p>
            <a:pPr lvl="1"/>
            <a:endParaRPr lang="cs-CZ" sz="2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9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Kompartmentace metabolických dějů v buňce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Kompartmentace buňky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rozdělení buňky do jednotlivých samostatných oddílů.</a:t>
            </a:r>
          </a:p>
          <a:p>
            <a:r>
              <a:rPr lang="cs-CZ" dirty="0" smtClean="0"/>
              <a:t>Umožňuje:</a:t>
            </a:r>
          </a:p>
          <a:p>
            <a:pPr lvl="2"/>
            <a:r>
              <a:rPr lang="cs-CZ" dirty="0" smtClean="0"/>
              <a:t>Průběh protichůdných metabolických drah (</a:t>
            </a:r>
            <a:r>
              <a:rPr lang="el-GR" dirty="0" smtClean="0"/>
              <a:t>β</a:t>
            </a:r>
            <a:r>
              <a:rPr lang="cs-CZ" dirty="0" smtClean="0"/>
              <a:t>-oxidace MK a syntéza MK)</a:t>
            </a:r>
          </a:p>
          <a:p>
            <a:pPr lvl="2"/>
            <a:r>
              <a:rPr lang="cs-CZ" dirty="0" smtClean="0"/>
              <a:t>Udržení vysoké lokální koncentrace komponent v kompartmentu (samovolná </a:t>
            </a:r>
            <a:r>
              <a:rPr lang="cs-CZ" dirty="0" err="1" smtClean="0"/>
              <a:t>difůze</a:t>
            </a:r>
            <a:r>
              <a:rPr lang="cs-CZ" dirty="0" smtClean="0"/>
              <a:t>, čím více substrátu, tím je enzym více nasycen substrátem, tím rychleji proběhne reakce)</a:t>
            </a:r>
          </a:p>
          <a:p>
            <a:pPr lvl="2"/>
            <a:r>
              <a:rPr lang="cs-CZ" dirty="0" smtClean="0"/>
              <a:t>Regulaci metabolických drah, které se odehrávají v různých </a:t>
            </a:r>
            <a:r>
              <a:rPr lang="cs-CZ" dirty="0" err="1" smtClean="0"/>
              <a:t>kompartmentech</a:t>
            </a:r>
            <a:r>
              <a:rPr lang="cs-CZ" dirty="0" smtClean="0"/>
              <a:t> (syntéza močoviny mitochondrie/</a:t>
            </a:r>
            <a:r>
              <a:rPr lang="cs-CZ" dirty="0" err="1" smtClean="0"/>
              <a:t>cytozol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Ochrana buňky před „agresivním“ obsahem kompartmentu (</a:t>
            </a:r>
            <a:r>
              <a:rPr lang="cs-CZ" dirty="0" err="1" smtClean="0"/>
              <a:t>lysozomální</a:t>
            </a:r>
            <a:r>
              <a:rPr lang="cs-CZ" dirty="0" smtClean="0"/>
              <a:t> enzymy)</a:t>
            </a:r>
          </a:p>
          <a:p>
            <a:pPr lvl="2"/>
            <a:r>
              <a:rPr lang="cs-CZ" dirty="0" smtClean="0"/>
              <a:t>Ochrana před působením nepříznivých sil okolního prostředí</a:t>
            </a:r>
          </a:p>
          <a:p>
            <a:pPr lvl="2"/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193675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Živočišná buňka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731" y="1082674"/>
            <a:ext cx="7930719" cy="5446158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5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Buněčné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kompartmenty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Organely v buňce jsou obklopeny membránami, které oddělují vnitřní prostředí organely od </a:t>
            </a:r>
            <a:r>
              <a:rPr lang="cs-CZ" altLang="cs-CZ" dirty="0" smtClean="0"/>
              <a:t>cytosolu.</a:t>
            </a:r>
            <a:endParaRPr lang="cs-CZ" altLang="cs-CZ" dirty="0"/>
          </a:p>
          <a:p>
            <a:r>
              <a:rPr lang="cs-CZ" altLang="cs-CZ" dirty="0"/>
              <a:t>V membránách se nachází transportní bílkoviny a receptory, které regulují obsah přicházejících a odcházejících látek a udržují tak stálé složení vnitřního prostředí </a:t>
            </a:r>
            <a:r>
              <a:rPr lang="cs-CZ" altLang="cs-CZ" dirty="0" smtClean="0"/>
              <a:t>organely.</a:t>
            </a:r>
            <a:endParaRPr lang="cs-CZ" altLang="cs-CZ" dirty="0"/>
          </a:p>
          <a:p>
            <a:r>
              <a:rPr lang="cs-CZ" altLang="cs-CZ" dirty="0"/>
              <a:t>Každá organela tak má charakteristické vnitřní prostředí a je vybavena pro určité metabolické </a:t>
            </a:r>
            <a:r>
              <a:rPr lang="cs-CZ" altLang="cs-CZ" dirty="0" smtClean="0"/>
              <a:t>pochody.</a:t>
            </a:r>
            <a:endParaRPr lang="cs-CZ" altLang="cs-CZ" dirty="0"/>
          </a:p>
          <a:p>
            <a:r>
              <a:rPr lang="cs-CZ" altLang="cs-CZ" dirty="0"/>
              <a:t>V různých typech buněk může být zastoupení látek v organelách </a:t>
            </a:r>
            <a:r>
              <a:rPr lang="cs-CZ" altLang="cs-CZ" dirty="0" smtClean="0"/>
              <a:t>různé.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7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Cytoplazmatická membrána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Ohraničuje cytoplazmu od extracelulární tekutiny a okolních buněk</a:t>
            </a:r>
          </a:p>
          <a:p>
            <a:r>
              <a:rPr lang="cs-CZ" dirty="0" smtClean="0"/>
              <a:t>Zajištuje spojení s okolím – výměna látek</a:t>
            </a:r>
          </a:p>
          <a:p>
            <a:r>
              <a:rPr lang="cs-CZ" dirty="0" smtClean="0"/>
              <a:t>Semipermeabilní charakter</a:t>
            </a:r>
          </a:p>
          <a:p>
            <a:r>
              <a:rPr lang="cs-CZ" dirty="0" smtClean="0"/>
              <a:t>Složení membrány:</a:t>
            </a:r>
          </a:p>
          <a:p>
            <a:pPr lvl="5"/>
            <a:r>
              <a:rPr lang="cs-CZ" sz="2000" dirty="0" err="1" smtClean="0"/>
              <a:t>Fosfolipidová</a:t>
            </a:r>
            <a:r>
              <a:rPr lang="cs-CZ" sz="2000" dirty="0" smtClean="0"/>
              <a:t> dvojvrstva</a:t>
            </a:r>
          </a:p>
          <a:p>
            <a:pPr lvl="5"/>
            <a:r>
              <a:rPr lang="cs-CZ" sz="2000" dirty="0" smtClean="0"/>
              <a:t>Bílkoviny</a:t>
            </a:r>
          </a:p>
          <a:p>
            <a:pPr lvl="5"/>
            <a:r>
              <a:rPr lang="cs-CZ" sz="2000" dirty="0" smtClean="0"/>
              <a:t>Sacharidy</a:t>
            </a:r>
          </a:p>
          <a:p>
            <a:pPr lvl="5"/>
            <a:r>
              <a:rPr lang="cs-CZ" sz="2000" dirty="0" smtClean="0"/>
              <a:t>Cholesterol</a:t>
            </a:r>
          </a:p>
          <a:p>
            <a:pPr marL="2743200" lvl="6" indent="0">
              <a:buNone/>
            </a:pPr>
            <a:endParaRPr lang="cs-CZ" sz="20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0" y="5796171"/>
            <a:ext cx="107823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Fluidně-mozaikový model: dvojvrstva fosfolipidů, v níž jsou zabudovány membránové proteiny. </a:t>
            </a:r>
          </a:p>
          <a:p>
            <a:pPr>
              <a:spcBef>
                <a:spcPct val="50000"/>
              </a:spcBef>
            </a:pPr>
            <a:r>
              <a:rPr lang="cs-CZ" altLang="cs-CZ" dirty="0"/>
              <a:t>Polární „hlavy“ fosfolipidů jsou vystaveny na obou površích membrány, nepolární zbytky mastných kyselin jsou orientovány do vnitřní části membrány.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32" y="2332672"/>
            <a:ext cx="6865268" cy="3243898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2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Fosfolipidy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19007" y="1681163"/>
            <a:ext cx="6853343" cy="3684588"/>
          </a:xfrm>
        </p:spPr>
        <p:txBody>
          <a:bodyPr/>
          <a:lstStyle/>
          <a:p>
            <a:r>
              <a:rPr lang="cs-CZ" dirty="0" smtClean="0"/>
              <a:t>Charakter tenzidu (polárně/nepolární)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172200" y="2251710"/>
            <a:ext cx="5183188" cy="3937953"/>
          </a:xfrm>
        </p:spPr>
        <p:txBody>
          <a:bodyPr/>
          <a:lstStyle/>
          <a:p>
            <a:r>
              <a:rPr lang="cs-CZ" dirty="0" err="1" smtClean="0"/>
              <a:t>Glycerolfosfolipidy</a:t>
            </a:r>
            <a:endParaRPr lang="cs-CZ" dirty="0" smtClean="0"/>
          </a:p>
          <a:p>
            <a:pPr lvl="1"/>
            <a:r>
              <a:rPr lang="cs-CZ" dirty="0" err="1" smtClean="0"/>
              <a:t>Fosfatidylcholin</a:t>
            </a:r>
            <a:r>
              <a:rPr lang="cs-CZ" dirty="0" smtClean="0"/>
              <a:t> = lecitin</a:t>
            </a:r>
          </a:p>
          <a:p>
            <a:pPr lvl="1"/>
            <a:r>
              <a:rPr lang="cs-CZ" dirty="0" err="1" smtClean="0"/>
              <a:t>Fosfatidylserin</a:t>
            </a:r>
            <a:endParaRPr lang="cs-CZ" dirty="0" smtClean="0"/>
          </a:p>
          <a:p>
            <a:pPr lvl="1"/>
            <a:r>
              <a:rPr lang="cs-CZ" dirty="0" err="1" smtClean="0"/>
              <a:t>Fosfatidylinositol</a:t>
            </a:r>
            <a:endParaRPr lang="cs-CZ" dirty="0" smtClean="0"/>
          </a:p>
          <a:p>
            <a:pPr lvl="1"/>
            <a:r>
              <a:rPr lang="cs-CZ" dirty="0" err="1" smtClean="0"/>
              <a:t>Fosfatidylethanolamin</a:t>
            </a:r>
            <a:endParaRPr lang="cs-CZ" dirty="0" smtClean="0"/>
          </a:p>
          <a:p>
            <a:r>
              <a:rPr lang="cs-CZ" dirty="0" err="1" smtClean="0"/>
              <a:t>Sfingolipidy</a:t>
            </a:r>
            <a:endParaRPr lang="cs-CZ" dirty="0" smtClean="0"/>
          </a:p>
          <a:p>
            <a:pPr lvl="1"/>
            <a:r>
              <a:rPr lang="cs-CZ" dirty="0" err="1" smtClean="0"/>
              <a:t>Sfingomyelin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768441"/>
            <a:ext cx="5219594" cy="315785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105" y="5143500"/>
            <a:ext cx="5162550" cy="171450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Proteiny v membránách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5302" y="3147133"/>
            <a:ext cx="8746017" cy="338714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62940" y="1554480"/>
            <a:ext cx="45115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Funkce membránových proteinů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Enzymy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Transportéry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Receptory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Kanály</a:t>
            </a:r>
          </a:p>
          <a:p>
            <a:pPr lvl="2"/>
            <a:endParaRPr lang="cs-CZ" sz="2400" dirty="0" smtClean="0"/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6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3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>
                <a:solidFill>
                  <a:schemeClr val="accent5">
                    <a:lumMod val="75000"/>
                  </a:schemeClr>
                </a:solidFill>
              </a:rPr>
              <a:t>Transport přes buněčné membrány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cs-CZ" altLang="cs-CZ" dirty="0"/>
              <a:t>Mechanismy transportů jsou závislé na povaze látek, které mají být přes membrány </a:t>
            </a:r>
            <a:r>
              <a:rPr lang="cs-CZ" altLang="cs-CZ" dirty="0" smtClean="0"/>
              <a:t>přenášeny</a:t>
            </a:r>
            <a:r>
              <a:rPr lang="cs-CZ" altLang="cs-CZ" dirty="0"/>
              <a:t> </a:t>
            </a:r>
            <a:r>
              <a:rPr lang="cs-CZ" altLang="cs-CZ" dirty="0" smtClean="0"/>
              <a:t>(polární/nepolární látky)</a:t>
            </a:r>
            <a:endParaRPr lang="cs-CZ" altLang="cs-CZ" dirty="0"/>
          </a:p>
          <a:p>
            <a:pPr>
              <a:spcBef>
                <a:spcPct val="50000"/>
              </a:spcBef>
            </a:pPr>
            <a:r>
              <a:rPr lang="cs-CZ" altLang="cs-CZ" dirty="0" smtClean="0"/>
              <a:t>Transportní </a:t>
            </a:r>
            <a:r>
              <a:rPr lang="cs-CZ" altLang="cs-CZ" dirty="0"/>
              <a:t>mechanismy: </a:t>
            </a:r>
            <a:endParaRPr lang="cs-CZ" altLang="cs-CZ" dirty="0" smtClean="0"/>
          </a:p>
          <a:p>
            <a:pPr lvl="2">
              <a:spcBef>
                <a:spcPct val="50000"/>
              </a:spcBef>
            </a:pPr>
            <a:r>
              <a:rPr lang="cs-CZ" altLang="cs-CZ" dirty="0" smtClean="0"/>
              <a:t>Specifické</a:t>
            </a:r>
          </a:p>
          <a:p>
            <a:pPr lvl="2">
              <a:spcBef>
                <a:spcPct val="50000"/>
              </a:spcBef>
            </a:pPr>
            <a:r>
              <a:rPr lang="cs-CZ" altLang="cs-CZ" dirty="0"/>
              <a:t>N</a:t>
            </a:r>
            <a:r>
              <a:rPr lang="cs-CZ" altLang="cs-CZ" dirty="0" smtClean="0"/>
              <a:t>especifické</a:t>
            </a:r>
            <a:endParaRPr lang="cs-CZ" altLang="cs-CZ" dirty="0"/>
          </a:p>
          <a:p>
            <a:pPr>
              <a:spcBef>
                <a:spcPct val="50000"/>
              </a:spcBef>
            </a:pPr>
            <a:r>
              <a:rPr lang="cs-CZ" altLang="cs-CZ" dirty="0" smtClean="0"/>
              <a:t>Dělení dle </a:t>
            </a:r>
            <a:r>
              <a:rPr lang="cs-CZ" altLang="cs-CZ" dirty="0"/>
              <a:t>potřeby energie: </a:t>
            </a:r>
            <a:endParaRPr lang="cs-CZ" altLang="cs-CZ" dirty="0" smtClean="0"/>
          </a:p>
          <a:p>
            <a:pPr lvl="2">
              <a:spcBef>
                <a:spcPct val="50000"/>
              </a:spcBef>
            </a:pPr>
            <a:r>
              <a:rPr lang="cs-CZ" altLang="cs-CZ" dirty="0"/>
              <a:t>P</a:t>
            </a:r>
            <a:r>
              <a:rPr lang="cs-CZ" altLang="cs-CZ" dirty="0" smtClean="0"/>
              <a:t>asivní </a:t>
            </a:r>
          </a:p>
          <a:p>
            <a:pPr lvl="2">
              <a:spcBef>
                <a:spcPct val="50000"/>
              </a:spcBef>
            </a:pPr>
            <a:r>
              <a:rPr lang="cs-CZ" altLang="cs-CZ" dirty="0"/>
              <a:t>A</a:t>
            </a:r>
            <a:r>
              <a:rPr lang="cs-CZ" altLang="cs-CZ" dirty="0" smtClean="0"/>
              <a:t>ktivní 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7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363" y="454056"/>
            <a:ext cx="9780614" cy="25977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3323272"/>
            <a:ext cx="7620000" cy="300037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5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Metabolismus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cs-CZ" i="1" dirty="0"/>
              <a:t>meta</a:t>
            </a:r>
            <a:r>
              <a:rPr lang="cs-CZ" dirty="0"/>
              <a:t> – přes, </a:t>
            </a:r>
            <a:r>
              <a:rPr lang="cs-CZ" i="1" dirty="0" err="1"/>
              <a:t>balló</a:t>
            </a:r>
            <a:r>
              <a:rPr lang="cs-CZ" dirty="0"/>
              <a:t> – házím = látková výměna</a:t>
            </a:r>
          </a:p>
          <a:p>
            <a:endParaRPr lang="cs-CZ" dirty="0"/>
          </a:p>
          <a:p>
            <a:r>
              <a:rPr lang="cs-CZ" dirty="0"/>
              <a:t>Je to soubor všech enzymových (metabolických) reakcí, při nichž živý organismus využívá a produkuje energii.</a:t>
            </a:r>
          </a:p>
          <a:p>
            <a:endParaRPr lang="cs-CZ" dirty="0"/>
          </a:p>
          <a:p>
            <a:r>
              <a:rPr lang="cs-CZ" dirty="0"/>
              <a:t>Živý organismus vyžaduje neustálý přísun  energie pro tvorbu a obnovu stavebního materiálu.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3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590" y="10223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J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ádro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150" y="142779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dirty="0"/>
              <a:t>Největší </a:t>
            </a:r>
            <a:r>
              <a:rPr lang="cs-CZ" altLang="cs-CZ" dirty="0" err="1"/>
              <a:t>subcelulární</a:t>
            </a:r>
            <a:r>
              <a:rPr lang="cs-CZ" altLang="cs-CZ" dirty="0"/>
              <a:t> </a:t>
            </a:r>
            <a:r>
              <a:rPr lang="cs-CZ" altLang="cs-CZ" dirty="0" smtClean="0"/>
              <a:t>organela.</a:t>
            </a:r>
            <a:endParaRPr lang="cs-CZ" altLang="cs-CZ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dirty="0"/>
              <a:t>Obsahuje </a:t>
            </a:r>
            <a:r>
              <a:rPr lang="cs-CZ" altLang="cs-CZ" dirty="0" smtClean="0"/>
              <a:t>jadérko.</a:t>
            </a:r>
            <a:endParaRPr lang="cs-CZ" altLang="cs-CZ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dirty="0"/>
              <a:t>Jaderný obal se skládá ze dvou membrán, v nichž jsou jaderné </a:t>
            </a:r>
            <a:r>
              <a:rPr lang="cs-CZ" altLang="cs-CZ" dirty="0" smtClean="0"/>
              <a:t>póry.</a:t>
            </a:r>
            <a:endParaRPr lang="cs-CZ" altLang="cs-CZ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dirty="0"/>
              <a:t>Pomocí pórů se do jádra dostávají proteiny syntetizované v cytoplazmě a opačným směrem RNA a </a:t>
            </a:r>
            <a:r>
              <a:rPr lang="cs-CZ" altLang="cs-CZ" dirty="0" err="1" smtClean="0"/>
              <a:t>ribosomy</a:t>
            </a:r>
            <a:r>
              <a:rPr lang="cs-CZ" altLang="cs-CZ" dirty="0" smtClean="0"/>
              <a:t>.</a:t>
            </a:r>
            <a:endParaRPr lang="cs-CZ" altLang="cs-CZ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dirty="0"/>
              <a:t>Vnější membrána navazuje na </a:t>
            </a:r>
            <a:r>
              <a:rPr lang="cs-CZ" altLang="cs-CZ" dirty="0" smtClean="0"/>
              <a:t>ER.</a:t>
            </a:r>
            <a:endParaRPr lang="cs-CZ" altLang="cs-CZ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dirty="0"/>
              <a:t>Jádro obsahuje hlavně chromatin (DNA + bílkoviny histony</a:t>
            </a:r>
            <a:r>
              <a:rPr lang="cs-CZ" altLang="cs-CZ" dirty="0" smtClean="0"/>
              <a:t>). </a:t>
            </a:r>
            <a:endParaRPr lang="cs-CZ" alt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385695" y="5485976"/>
          <a:ext cx="6620510" cy="1010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85520"/>
                <a:gridCol w="563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altLang="cs-CZ" b="0" dirty="0" smtClean="0"/>
                        <a:t>Jádro</a:t>
                      </a:r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altLang="cs-CZ" b="0" dirty="0" smtClean="0"/>
                        <a:t>replikace DNA,</a:t>
                      </a:r>
                    </a:p>
                    <a:p>
                      <a:r>
                        <a:rPr lang="cs-CZ" altLang="cs-CZ" b="0" dirty="0" smtClean="0"/>
                        <a:t>transkripce a </a:t>
                      </a:r>
                      <a:r>
                        <a:rPr lang="cs-CZ" altLang="cs-CZ" b="0" dirty="0" err="1" smtClean="0"/>
                        <a:t>posttranskripční</a:t>
                      </a:r>
                      <a:r>
                        <a:rPr lang="cs-CZ" altLang="cs-CZ" b="0" dirty="0" smtClean="0"/>
                        <a:t> úpravy </a:t>
                      </a:r>
                      <a:r>
                        <a:rPr lang="cs-CZ" altLang="cs-CZ" b="0" dirty="0" err="1" smtClean="0"/>
                        <a:t>mRNA</a:t>
                      </a:r>
                      <a:r>
                        <a:rPr lang="cs-CZ" altLang="cs-CZ" b="0" dirty="0" smtClean="0"/>
                        <a:t> a </a:t>
                      </a:r>
                      <a:r>
                        <a:rPr lang="cs-CZ" altLang="cs-CZ" b="0" dirty="0" err="1" smtClean="0"/>
                        <a:t>tRNA</a:t>
                      </a:r>
                      <a:endParaRPr lang="cs-CZ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altLang="cs-CZ" dirty="0" smtClean="0"/>
                        <a:t>Jadérko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altLang="cs-CZ" dirty="0" smtClean="0"/>
                        <a:t>syntéza </a:t>
                      </a:r>
                      <a:r>
                        <a:rPr lang="cs-CZ" altLang="cs-CZ" dirty="0" err="1" smtClean="0"/>
                        <a:t>rRNA</a:t>
                      </a:r>
                      <a:r>
                        <a:rPr lang="cs-CZ" altLang="cs-CZ" dirty="0" smtClean="0"/>
                        <a:t> a </a:t>
                      </a:r>
                      <a:r>
                        <a:rPr lang="cs-CZ" altLang="cs-CZ" dirty="0" err="1" smtClean="0"/>
                        <a:t>ribosomů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965" y="231617"/>
            <a:ext cx="2952750" cy="2247900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3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903" y="4763"/>
            <a:ext cx="4538347" cy="33718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9910" y="92392"/>
            <a:ext cx="3962400" cy="1325563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Mitochondrie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663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Vnější </a:t>
            </a:r>
            <a:r>
              <a:rPr lang="cs-CZ" altLang="cs-CZ" dirty="0" smtClean="0"/>
              <a:t>membrána:</a:t>
            </a:r>
          </a:p>
          <a:p>
            <a:pPr lvl="2">
              <a:spcBef>
                <a:spcPct val="50000"/>
              </a:spcBef>
            </a:pPr>
            <a:r>
              <a:rPr lang="cs-CZ" altLang="cs-CZ" dirty="0" smtClean="0"/>
              <a:t>dobře </a:t>
            </a:r>
            <a:r>
              <a:rPr lang="cs-CZ" altLang="cs-CZ" dirty="0"/>
              <a:t>propustná pro většinu </a:t>
            </a:r>
            <a:r>
              <a:rPr lang="cs-CZ" altLang="cs-CZ" dirty="0" smtClean="0"/>
              <a:t>molekul</a:t>
            </a:r>
          </a:p>
          <a:p>
            <a:pPr lvl="2">
              <a:spcBef>
                <a:spcPct val="50000"/>
              </a:spcBef>
            </a:pPr>
            <a:r>
              <a:rPr lang="cs-CZ" altLang="cs-CZ" dirty="0" smtClean="0"/>
              <a:t> </a:t>
            </a:r>
            <a:r>
              <a:rPr lang="cs-CZ" altLang="cs-CZ" dirty="0"/>
              <a:t>obsahuje bílkovinu porin, která tvoří propustné póry</a:t>
            </a:r>
          </a:p>
          <a:p>
            <a:pPr>
              <a:spcBef>
                <a:spcPct val="50000"/>
              </a:spcBef>
            </a:pPr>
            <a:r>
              <a:rPr lang="cs-CZ" altLang="cs-CZ" dirty="0"/>
              <a:t>Vnitřní </a:t>
            </a:r>
            <a:r>
              <a:rPr lang="cs-CZ" altLang="cs-CZ" dirty="0" smtClean="0"/>
              <a:t>membrána:</a:t>
            </a:r>
          </a:p>
          <a:p>
            <a:pPr lvl="2">
              <a:spcBef>
                <a:spcPct val="50000"/>
              </a:spcBef>
            </a:pPr>
            <a:r>
              <a:rPr lang="cs-CZ" altLang="cs-CZ" dirty="0" smtClean="0"/>
              <a:t>velmi nepropustná</a:t>
            </a:r>
          </a:p>
          <a:p>
            <a:pPr lvl="2">
              <a:spcBef>
                <a:spcPct val="50000"/>
              </a:spcBef>
            </a:pPr>
            <a:r>
              <a:rPr lang="cs-CZ" altLang="cs-CZ" dirty="0" smtClean="0"/>
              <a:t>obsahuje </a:t>
            </a:r>
            <a:r>
              <a:rPr lang="cs-CZ" altLang="cs-CZ" dirty="0"/>
              <a:t>řadu bílkovinných transportérů a enzymy a </a:t>
            </a:r>
            <a:r>
              <a:rPr lang="cs-CZ" altLang="cs-CZ" dirty="0" err="1"/>
              <a:t>kofaktory</a:t>
            </a:r>
            <a:r>
              <a:rPr lang="cs-CZ" altLang="cs-CZ" dirty="0"/>
              <a:t> dýchacího řetězce, </a:t>
            </a:r>
            <a:endParaRPr lang="cs-CZ" altLang="cs-CZ" dirty="0" smtClean="0"/>
          </a:p>
          <a:p>
            <a:pPr lvl="2">
              <a:spcBef>
                <a:spcPct val="50000"/>
              </a:spcBef>
            </a:pPr>
            <a:r>
              <a:rPr lang="cs-CZ" altLang="cs-CZ" dirty="0" smtClean="0"/>
              <a:t>ATP-</a:t>
            </a:r>
            <a:r>
              <a:rPr lang="cs-CZ" altLang="cs-CZ" dirty="0" err="1" smtClean="0"/>
              <a:t>asa</a:t>
            </a:r>
            <a:r>
              <a:rPr lang="cs-CZ" altLang="cs-CZ" dirty="0" smtClean="0"/>
              <a:t> </a:t>
            </a:r>
            <a:r>
              <a:rPr lang="cs-CZ" altLang="cs-CZ" dirty="0"/>
              <a:t>syntetizující ATP</a:t>
            </a:r>
          </a:p>
          <a:p>
            <a:pPr>
              <a:spcBef>
                <a:spcPct val="50000"/>
              </a:spcBef>
            </a:pPr>
            <a:r>
              <a:rPr lang="cs-CZ" altLang="cs-CZ" dirty="0" smtClean="0"/>
              <a:t>Matrix:</a:t>
            </a:r>
          </a:p>
          <a:p>
            <a:pPr lvl="2">
              <a:spcBef>
                <a:spcPct val="50000"/>
              </a:spcBef>
            </a:pPr>
            <a:r>
              <a:rPr lang="cs-CZ" altLang="cs-CZ" dirty="0" smtClean="0"/>
              <a:t>citrátový cyklus</a:t>
            </a:r>
          </a:p>
          <a:p>
            <a:pPr lvl="2">
              <a:spcBef>
                <a:spcPct val="50000"/>
              </a:spcBef>
            </a:pPr>
            <a:r>
              <a:rPr lang="cs-CZ" altLang="cs-CZ" dirty="0" smtClean="0"/>
              <a:t> </a:t>
            </a:r>
            <a:r>
              <a:rPr lang="cs-CZ" altLang="cs-CZ" dirty="0" smtClean="0">
                <a:sym typeface="Symbol" panose="05050102010706020507" pitchFamily="18" charset="2"/>
              </a:rPr>
              <a:t></a:t>
            </a:r>
            <a:r>
              <a:rPr lang="cs-CZ" altLang="cs-CZ" dirty="0">
                <a:sym typeface="Symbol" panose="05050102010706020507" pitchFamily="18" charset="2"/>
              </a:rPr>
              <a:t>-</a:t>
            </a:r>
            <a:r>
              <a:rPr lang="cs-CZ" altLang="cs-CZ" dirty="0" smtClean="0">
                <a:sym typeface="Symbol" panose="05050102010706020507" pitchFamily="18" charset="2"/>
              </a:rPr>
              <a:t>oxidace</a:t>
            </a:r>
          </a:p>
          <a:p>
            <a:pPr lvl="2">
              <a:spcBef>
                <a:spcPct val="50000"/>
              </a:spcBef>
            </a:pPr>
            <a:r>
              <a:rPr lang="cs-CZ" altLang="cs-CZ" dirty="0" smtClean="0">
                <a:sym typeface="Symbol" panose="05050102010706020507" pitchFamily="18" charset="2"/>
              </a:rPr>
              <a:t>replikace DNA</a:t>
            </a:r>
          </a:p>
          <a:p>
            <a:pPr lvl="2">
              <a:spcBef>
                <a:spcPct val="50000"/>
              </a:spcBef>
            </a:pPr>
            <a:r>
              <a:rPr lang="cs-CZ" altLang="cs-CZ" dirty="0" smtClean="0">
                <a:sym typeface="Symbol" panose="05050102010706020507" pitchFamily="18" charset="2"/>
              </a:rPr>
              <a:t> </a:t>
            </a:r>
            <a:r>
              <a:rPr lang="cs-CZ" altLang="cs-CZ" dirty="0">
                <a:sym typeface="Symbol" panose="05050102010706020507" pitchFamily="18" charset="2"/>
              </a:rPr>
              <a:t>proteosyntéza (13 proteinů dýchacího řetězce a oxidační fosforylace</a:t>
            </a:r>
            <a:r>
              <a:rPr lang="cs-CZ" altLang="cs-CZ" dirty="0" smtClean="0">
                <a:sym typeface="Symbol" panose="05050102010706020507" pitchFamily="18" charset="2"/>
              </a:rPr>
              <a:t>)</a:t>
            </a:r>
          </a:p>
          <a:p>
            <a:pPr lvl="2">
              <a:spcBef>
                <a:spcPct val="50000"/>
              </a:spcBef>
            </a:pPr>
            <a:r>
              <a:rPr lang="cs-CZ" altLang="cs-CZ" dirty="0" smtClean="0">
                <a:sym typeface="Symbol" panose="05050102010706020507" pitchFamily="18" charset="2"/>
              </a:rPr>
              <a:t> </a:t>
            </a:r>
            <a:r>
              <a:rPr lang="cs-CZ" altLang="cs-CZ" dirty="0">
                <a:sym typeface="Symbol" panose="05050102010706020507" pitchFamily="18" charset="2"/>
              </a:rPr>
              <a:t>v játrech část močovinového </a:t>
            </a:r>
            <a:r>
              <a:rPr lang="cs-CZ" altLang="cs-CZ" dirty="0" smtClean="0">
                <a:sym typeface="Symbol" panose="05050102010706020507" pitchFamily="18" charset="2"/>
              </a:rPr>
              <a:t>cyklu, některé </a:t>
            </a:r>
            <a:r>
              <a:rPr lang="cs-CZ" altLang="cs-CZ" dirty="0">
                <a:sym typeface="Symbol" panose="05050102010706020507" pitchFamily="18" charset="2"/>
              </a:rPr>
              <a:t>transaminace, oxidační dekarboxylace pyruvátu ad.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ym typeface="Symbol" panose="05050102010706020507" pitchFamily="18" charset="2"/>
              </a:rPr>
              <a:t>Mitochondrie se mohou dělit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ym typeface="Symbol" panose="05050102010706020507" pitchFamily="18" charset="2"/>
              </a:rPr>
              <a:t>Mitochondriální DNA – cirkulární, méně než 1% buněčné DNA, celkem 37 genů, pouze 13 kóduje bílkovin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7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879316"/>
            <a:ext cx="4618779" cy="34640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907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Endoplazmatické retikulum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45000"/>
              </a:spcBef>
            </a:pPr>
            <a:r>
              <a:rPr lang="cs-CZ" altLang="cs-CZ" dirty="0"/>
              <a:t>Síť membránových </a:t>
            </a:r>
            <a:r>
              <a:rPr lang="cs-CZ" altLang="cs-CZ" dirty="0" smtClean="0"/>
              <a:t>tubulů a </a:t>
            </a:r>
            <a:r>
              <a:rPr lang="cs-CZ" altLang="cs-CZ" dirty="0" err="1" smtClean="0"/>
              <a:t>vezikulů</a:t>
            </a:r>
            <a:endParaRPr lang="cs-CZ" altLang="cs-CZ" dirty="0"/>
          </a:p>
          <a:p>
            <a:pPr>
              <a:spcBef>
                <a:spcPct val="45000"/>
              </a:spcBef>
            </a:pPr>
            <a:r>
              <a:rPr lang="cs-CZ" altLang="cs-CZ" dirty="0" smtClean="0"/>
              <a:t>Hladké </a:t>
            </a:r>
            <a:r>
              <a:rPr lang="cs-CZ" altLang="cs-CZ" dirty="0"/>
              <a:t>ER: </a:t>
            </a:r>
            <a:endParaRPr lang="cs-CZ" altLang="cs-CZ" dirty="0" smtClean="0"/>
          </a:p>
          <a:p>
            <a:pPr lvl="1">
              <a:spcBef>
                <a:spcPct val="45000"/>
              </a:spcBef>
            </a:pPr>
            <a:r>
              <a:rPr lang="cs-CZ" altLang="cs-CZ" dirty="0" smtClean="0"/>
              <a:t>syntéza </a:t>
            </a:r>
            <a:r>
              <a:rPr lang="cs-CZ" altLang="cs-CZ" dirty="0" err="1" smtClean="0"/>
              <a:t>triacylglycerolů</a:t>
            </a:r>
            <a:endParaRPr lang="cs-CZ" altLang="cs-CZ" dirty="0" smtClean="0"/>
          </a:p>
          <a:p>
            <a:pPr lvl="1">
              <a:spcBef>
                <a:spcPct val="45000"/>
              </a:spcBef>
            </a:pPr>
            <a:r>
              <a:rPr lang="cs-CZ" altLang="cs-CZ" dirty="0" err="1" smtClean="0"/>
              <a:t>desaturace</a:t>
            </a:r>
            <a:r>
              <a:rPr lang="cs-CZ" altLang="cs-CZ" dirty="0" smtClean="0"/>
              <a:t> </a:t>
            </a:r>
            <a:r>
              <a:rPr lang="cs-CZ" altLang="cs-CZ" dirty="0"/>
              <a:t>a elongace mastných </a:t>
            </a:r>
            <a:r>
              <a:rPr lang="cs-CZ" altLang="cs-CZ" dirty="0" smtClean="0"/>
              <a:t>kyselin</a:t>
            </a:r>
          </a:p>
          <a:p>
            <a:pPr lvl="1">
              <a:spcBef>
                <a:spcPct val="45000"/>
              </a:spcBef>
            </a:pPr>
            <a:r>
              <a:rPr lang="cs-CZ" altLang="cs-CZ" dirty="0" smtClean="0"/>
              <a:t>metabolismus </a:t>
            </a:r>
            <a:r>
              <a:rPr lang="cs-CZ" altLang="cs-CZ" dirty="0"/>
              <a:t>cizorodých látek pomocí </a:t>
            </a:r>
            <a:r>
              <a:rPr lang="cs-CZ" altLang="cs-CZ" dirty="0" smtClean="0"/>
              <a:t>P450</a:t>
            </a:r>
          </a:p>
          <a:p>
            <a:pPr lvl="1">
              <a:spcBef>
                <a:spcPct val="45000"/>
              </a:spcBef>
            </a:pPr>
            <a:r>
              <a:rPr lang="cs-CZ" altLang="cs-CZ" dirty="0" smtClean="0"/>
              <a:t>metabolismus </a:t>
            </a:r>
            <a:r>
              <a:rPr lang="cs-CZ" altLang="cs-CZ" dirty="0"/>
              <a:t>steroidních hormonů</a:t>
            </a:r>
          </a:p>
          <a:p>
            <a:pPr>
              <a:spcBef>
                <a:spcPct val="45000"/>
              </a:spcBef>
            </a:pPr>
            <a:r>
              <a:rPr lang="cs-CZ" altLang="cs-CZ" dirty="0"/>
              <a:t>Hrubé </a:t>
            </a:r>
            <a:r>
              <a:rPr lang="cs-CZ" altLang="cs-CZ" dirty="0" smtClean="0"/>
              <a:t>ER</a:t>
            </a:r>
          </a:p>
          <a:p>
            <a:pPr lvl="1">
              <a:spcBef>
                <a:spcPct val="45000"/>
              </a:spcBef>
            </a:pPr>
            <a:r>
              <a:rPr lang="cs-CZ" altLang="cs-CZ" dirty="0" smtClean="0"/>
              <a:t>spojené </a:t>
            </a:r>
            <a:r>
              <a:rPr lang="cs-CZ" altLang="cs-CZ" dirty="0"/>
              <a:t>s </a:t>
            </a:r>
            <a:r>
              <a:rPr lang="cs-CZ" altLang="cs-CZ" dirty="0" err="1"/>
              <a:t>ribosomy</a:t>
            </a:r>
            <a:endParaRPr lang="cs-CZ" altLang="cs-CZ" dirty="0"/>
          </a:p>
          <a:p>
            <a:pPr lvl="1">
              <a:spcBef>
                <a:spcPct val="45000"/>
              </a:spcBef>
            </a:pPr>
            <a:r>
              <a:rPr lang="cs-CZ" altLang="cs-CZ" dirty="0" err="1" smtClean="0"/>
              <a:t>posttranslační</a:t>
            </a:r>
            <a:r>
              <a:rPr lang="cs-CZ" altLang="cs-CZ" dirty="0" smtClean="0"/>
              <a:t> </a:t>
            </a:r>
            <a:r>
              <a:rPr lang="cs-CZ" altLang="cs-CZ" dirty="0"/>
              <a:t>úprava bílkovin a jejich transport do dalších částí buňky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7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" y="143986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Golgiho komplex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574165"/>
            <a:ext cx="10515600" cy="4351338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cs-CZ" altLang="cs-CZ" dirty="0"/>
              <a:t>Membránové váčky navazující na ER</a:t>
            </a:r>
          </a:p>
          <a:p>
            <a:pPr lvl="1">
              <a:spcBef>
                <a:spcPct val="40000"/>
              </a:spcBef>
            </a:pPr>
            <a:r>
              <a:rPr lang="cs-CZ" altLang="cs-CZ" dirty="0"/>
              <a:t>Cis-Golgi – přivrácené k jádru</a:t>
            </a:r>
          </a:p>
          <a:p>
            <a:pPr lvl="1">
              <a:spcBef>
                <a:spcPct val="40000"/>
              </a:spcBef>
            </a:pPr>
            <a:r>
              <a:rPr lang="cs-CZ" altLang="cs-CZ" dirty="0"/>
              <a:t>Trans-Golgi – přivrácené směrem k plazmatické membráně</a:t>
            </a:r>
          </a:p>
          <a:p>
            <a:pPr>
              <a:spcBef>
                <a:spcPct val="40000"/>
              </a:spcBef>
            </a:pPr>
            <a:r>
              <a:rPr lang="cs-CZ" altLang="cs-CZ" dirty="0" err="1" smtClean="0"/>
              <a:t>Posttranslační</a:t>
            </a:r>
            <a:r>
              <a:rPr lang="cs-CZ" altLang="cs-CZ" dirty="0" smtClean="0"/>
              <a:t> modifikace proteinů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030" y="3108960"/>
            <a:ext cx="3749040" cy="374904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9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2850" y="205105"/>
            <a:ext cx="2819400" cy="1325563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Lyzozom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710" y="19367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65000"/>
              </a:spcBef>
            </a:pPr>
            <a:r>
              <a:rPr lang="cs-CZ" altLang="cs-CZ" dirty="0"/>
              <a:t>Intracelulární organely zodpovědné za buněčné trávení. </a:t>
            </a:r>
          </a:p>
          <a:p>
            <a:pPr>
              <a:spcBef>
                <a:spcPct val="65000"/>
              </a:spcBef>
            </a:pPr>
            <a:r>
              <a:rPr lang="cs-CZ" altLang="cs-CZ" dirty="0" smtClean="0"/>
              <a:t>Jednoduchá membrána </a:t>
            </a:r>
            <a:r>
              <a:rPr lang="cs-CZ" altLang="cs-CZ" dirty="0"/>
              <a:t>zabraňuje </a:t>
            </a:r>
            <a:r>
              <a:rPr lang="cs-CZ" altLang="cs-CZ" dirty="0" smtClean="0"/>
              <a:t>úniku </a:t>
            </a:r>
            <a:r>
              <a:rPr lang="cs-CZ" altLang="cs-CZ" dirty="0" err="1" smtClean="0"/>
              <a:t>lyzosomálních</a:t>
            </a:r>
            <a:r>
              <a:rPr lang="cs-CZ" altLang="cs-CZ" dirty="0" smtClean="0"/>
              <a:t> enzymů </a:t>
            </a:r>
            <a:r>
              <a:rPr lang="cs-CZ" altLang="cs-CZ" dirty="0"/>
              <a:t>do cytoplazmy.</a:t>
            </a:r>
          </a:p>
          <a:p>
            <a:pPr>
              <a:spcBef>
                <a:spcPct val="65000"/>
              </a:spcBef>
            </a:pPr>
            <a:r>
              <a:rPr lang="cs-CZ" altLang="cs-CZ" dirty="0" smtClean="0"/>
              <a:t>Rozkládá látky přijaté </a:t>
            </a:r>
            <a:r>
              <a:rPr lang="cs-CZ" altLang="cs-CZ" dirty="0" err="1"/>
              <a:t>endocytosou,pinocytosou</a:t>
            </a:r>
            <a:r>
              <a:rPr lang="cs-CZ" altLang="cs-CZ" dirty="0"/>
              <a:t>, </a:t>
            </a:r>
            <a:r>
              <a:rPr lang="cs-CZ" altLang="cs-CZ" dirty="0" err="1"/>
              <a:t>fagocytosou</a:t>
            </a:r>
            <a:r>
              <a:rPr lang="cs-CZ" altLang="cs-CZ" dirty="0"/>
              <a:t> nebo </a:t>
            </a:r>
            <a:r>
              <a:rPr lang="cs-CZ" altLang="cs-CZ" dirty="0" err="1"/>
              <a:t>autofagií</a:t>
            </a:r>
            <a:r>
              <a:rPr lang="cs-CZ" altLang="cs-CZ" dirty="0"/>
              <a:t>.</a:t>
            </a:r>
          </a:p>
          <a:p>
            <a:pPr>
              <a:spcBef>
                <a:spcPct val="65000"/>
              </a:spcBef>
            </a:pPr>
            <a:r>
              <a:rPr lang="cs-CZ" altLang="cs-CZ" dirty="0"/>
              <a:t>Obsahují hydrolytické enzymy (</a:t>
            </a:r>
            <a:r>
              <a:rPr lang="cs-CZ" altLang="cs-CZ" dirty="0" err="1"/>
              <a:t>nukleasy</a:t>
            </a:r>
            <a:r>
              <a:rPr lang="cs-CZ" altLang="cs-CZ" dirty="0"/>
              <a:t>, </a:t>
            </a:r>
            <a:r>
              <a:rPr lang="cs-CZ" altLang="cs-CZ" dirty="0" err="1"/>
              <a:t>fosfatasy</a:t>
            </a:r>
            <a:r>
              <a:rPr lang="cs-CZ" altLang="cs-CZ" dirty="0"/>
              <a:t>, </a:t>
            </a:r>
            <a:r>
              <a:rPr lang="cs-CZ" altLang="cs-CZ" dirty="0" err="1"/>
              <a:t>glykosidasy</a:t>
            </a:r>
            <a:r>
              <a:rPr lang="cs-CZ" altLang="cs-CZ" dirty="0"/>
              <a:t>, </a:t>
            </a:r>
            <a:r>
              <a:rPr lang="cs-CZ" altLang="cs-CZ" dirty="0" err="1"/>
              <a:t>esterasy</a:t>
            </a:r>
            <a:r>
              <a:rPr lang="cs-CZ" altLang="cs-CZ" dirty="0"/>
              <a:t>, </a:t>
            </a:r>
            <a:r>
              <a:rPr lang="cs-CZ" altLang="cs-CZ" dirty="0" err="1"/>
              <a:t>proteasy</a:t>
            </a:r>
            <a:r>
              <a:rPr lang="cs-CZ" altLang="cs-CZ" dirty="0" smtClean="0"/>
              <a:t>).</a:t>
            </a:r>
            <a:endParaRPr lang="cs-CZ" altLang="cs-CZ" dirty="0"/>
          </a:p>
          <a:p>
            <a:pPr>
              <a:spcBef>
                <a:spcPct val="65000"/>
              </a:spcBef>
            </a:pPr>
            <a:r>
              <a:rPr lang="cs-CZ" altLang="cs-CZ" dirty="0"/>
              <a:t>Štěpí složité molekuly na jednoduché produkty, které se vrací do </a:t>
            </a:r>
            <a:r>
              <a:rPr lang="cs-CZ" altLang="cs-CZ" dirty="0" smtClean="0"/>
              <a:t>cytoplazmy.</a:t>
            </a:r>
            <a:endParaRPr lang="cs-CZ" altLang="cs-CZ" dirty="0"/>
          </a:p>
          <a:p>
            <a:pPr>
              <a:spcBef>
                <a:spcPct val="65000"/>
              </a:spcBef>
            </a:pPr>
            <a:r>
              <a:rPr lang="cs-CZ" altLang="cs-CZ" dirty="0"/>
              <a:t>pH v </a:t>
            </a:r>
            <a:r>
              <a:rPr lang="cs-CZ" altLang="cs-CZ" dirty="0" err="1"/>
              <a:t>lyzosomech</a:t>
            </a:r>
            <a:r>
              <a:rPr lang="cs-CZ" altLang="cs-CZ" dirty="0"/>
              <a:t> je kolem </a:t>
            </a:r>
            <a:r>
              <a:rPr lang="cs-CZ" altLang="cs-CZ" dirty="0" smtClean="0"/>
              <a:t>5,5.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100" y="119062"/>
            <a:ext cx="3771900" cy="2276475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9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5710" y="193675"/>
            <a:ext cx="2625090" cy="1325563"/>
          </a:xfrm>
        </p:spPr>
        <p:txBody>
          <a:bodyPr/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Peroxisom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90" y="1690688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ct val="45000"/>
              </a:spcBef>
            </a:pPr>
            <a:r>
              <a:rPr lang="cs-CZ" altLang="cs-CZ" dirty="0"/>
              <a:t>Velikostí se podobají </a:t>
            </a:r>
            <a:r>
              <a:rPr lang="cs-CZ" altLang="cs-CZ" dirty="0" err="1"/>
              <a:t>lyzosomům</a:t>
            </a:r>
            <a:r>
              <a:rPr lang="cs-CZ" altLang="cs-CZ" dirty="0"/>
              <a:t>, mají jednoduchou </a:t>
            </a:r>
            <a:r>
              <a:rPr lang="cs-CZ" altLang="cs-CZ" dirty="0" smtClean="0"/>
              <a:t>membránu.</a:t>
            </a:r>
            <a:endParaRPr lang="cs-CZ" altLang="cs-CZ" dirty="0"/>
          </a:p>
          <a:p>
            <a:pPr>
              <a:spcBef>
                <a:spcPct val="45000"/>
              </a:spcBef>
            </a:pPr>
            <a:r>
              <a:rPr lang="cs-CZ" altLang="cs-CZ" dirty="0"/>
              <a:t>Využívají molekulární kyslík k oxidačním </a:t>
            </a:r>
            <a:r>
              <a:rPr lang="cs-CZ" altLang="cs-CZ" dirty="0" smtClean="0"/>
              <a:t>reakcím.</a:t>
            </a:r>
            <a:endParaRPr lang="cs-CZ" altLang="cs-CZ" dirty="0"/>
          </a:p>
          <a:p>
            <a:pPr>
              <a:spcBef>
                <a:spcPct val="45000"/>
              </a:spcBef>
            </a:pPr>
            <a:r>
              <a:rPr lang="cs-CZ" altLang="cs-CZ" dirty="0"/>
              <a:t>Odbourávají delší mastné kyseliny (</a:t>
            </a:r>
            <a:r>
              <a:rPr lang="en-US" altLang="cs-CZ" dirty="0"/>
              <a:t>&gt;20 C</a:t>
            </a:r>
            <a:r>
              <a:rPr lang="cs-CZ" altLang="cs-CZ" dirty="0"/>
              <a:t>) na </a:t>
            </a:r>
            <a:r>
              <a:rPr lang="cs-CZ" altLang="cs-CZ" dirty="0" smtClean="0"/>
              <a:t>kratší MK.</a:t>
            </a:r>
          </a:p>
          <a:p>
            <a:pPr>
              <a:spcBef>
                <a:spcPct val="45000"/>
              </a:spcBef>
            </a:pPr>
            <a:r>
              <a:rPr lang="cs-CZ" altLang="cs-CZ" dirty="0" smtClean="0"/>
              <a:t>Metabolizují </a:t>
            </a:r>
            <a:r>
              <a:rPr lang="cs-CZ" altLang="cs-CZ" dirty="0"/>
              <a:t>cholesterol na žlučové </a:t>
            </a:r>
            <a:r>
              <a:rPr lang="cs-CZ" altLang="cs-CZ" dirty="0" smtClean="0"/>
              <a:t>kyseliny.</a:t>
            </a:r>
          </a:p>
          <a:p>
            <a:pPr>
              <a:spcBef>
                <a:spcPct val="45000"/>
              </a:spcBef>
            </a:pPr>
            <a:r>
              <a:rPr lang="cs-CZ" altLang="cs-CZ" dirty="0" smtClean="0"/>
              <a:t>Syntetizují </a:t>
            </a:r>
            <a:r>
              <a:rPr lang="cs-CZ" altLang="cs-CZ" dirty="0" err="1" smtClean="0"/>
              <a:t>plazmalogeny</a:t>
            </a:r>
            <a:r>
              <a:rPr lang="cs-CZ" altLang="cs-CZ" dirty="0" smtClean="0"/>
              <a:t>.</a:t>
            </a:r>
            <a:endParaRPr lang="cs-CZ" altLang="cs-CZ" dirty="0"/>
          </a:p>
          <a:p>
            <a:pPr>
              <a:spcBef>
                <a:spcPct val="45000"/>
              </a:spcBef>
            </a:pPr>
            <a:r>
              <a:rPr lang="cs-CZ" altLang="cs-CZ" dirty="0"/>
              <a:t>Při jejich metabolismu vzniká H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  <a:r>
              <a:rPr lang="cs-CZ" altLang="cs-CZ" baseline="-25000" dirty="0"/>
              <a:t>2</a:t>
            </a:r>
            <a:r>
              <a:rPr lang="cs-CZ" altLang="cs-CZ" dirty="0"/>
              <a:t>, který je štěpen pomocí enzymů katalasy a </a:t>
            </a:r>
            <a:r>
              <a:rPr lang="cs-CZ" altLang="cs-CZ" dirty="0" err="1" smtClean="0"/>
              <a:t>peroxidasy</a:t>
            </a:r>
            <a:r>
              <a:rPr lang="cs-CZ" altLang="cs-CZ" dirty="0" smtClean="0"/>
              <a:t>.</a:t>
            </a:r>
            <a:endParaRPr lang="cs-CZ" altLang="cs-CZ" dirty="0"/>
          </a:p>
          <a:p>
            <a:pPr>
              <a:spcBef>
                <a:spcPct val="45000"/>
              </a:spcBef>
            </a:pPr>
            <a:r>
              <a:rPr lang="cs-CZ" altLang="cs-CZ" dirty="0"/>
              <a:t>Mohou se </a:t>
            </a:r>
            <a:r>
              <a:rPr lang="cs-CZ" altLang="cs-CZ" dirty="0" smtClean="0"/>
              <a:t>dělit.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525" y="2238375"/>
            <a:ext cx="3038475" cy="238125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8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8530" y="262255"/>
            <a:ext cx="3276600" cy="1325563"/>
          </a:xfrm>
        </p:spPr>
        <p:txBody>
          <a:bodyPr/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Proteazom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Proteinový útvar cylindrického charakteru.</a:t>
            </a:r>
          </a:p>
          <a:p>
            <a:r>
              <a:rPr lang="cs-CZ" dirty="0" smtClean="0"/>
              <a:t>Degradace nepotřebných nebo nefunkčních proteinů.</a:t>
            </a:r>
          </a:p>
          <a:p>
            <a:r>
              <a:rPr lang="cs-CZ" dirty="0" smtClean="0"/>
              <a:t>Degradace probíhá pomocí proteáz, které štěpí proteiny na kratší peptidy.</a:t>
            </a:r>
          </a:p>
          <a:p>
            <a:r>
              <a:rPr lang="cs-CZ" dirty="0" smtClean="0"/>
              <a:t>Před degradací „polibek smrti“ </a:t>
            </a:r>
            <a:r>
              <a:rPr lang="cs-CZ" dirty="0" err="1" smtClean="0"/>
              <a:t>ubiquitinem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218" y="3300653"/>
            <a:ext cx="3887572" cy="34868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112" y="493070"/>
            <a:ext cx="1664636" cy="1826743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4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5720" y="102235"/>
            <a:ext cx="2385060" cy="1325563"/>
          </a:xfrm>
        </p:spPr>
        <p:txBody>
          <a:bodyPr/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Cytozol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Největší oddíl v </a:t>
            </a:r>
            <a:r>
              <a:rPr lang="cs-CZ" altLang="cs-CZ" dirty="0" smtClean="0"/>
              <a:t>buňce.</a:t>
            </a:r>
            <a:endParaRPr lang="cs-CZ" altLang="cs-CZ" dirty="0"/>
          </a:p>
          <a:p>
            <a:r>
              <a:rPr lang="cs-CZ" altLang="cs-CZ" dirty="0"/>
              <a:t>Charakter vodného gelu s mnoha rozpuštěnými </a:t>
            </a:r>
            <a:r>
              <a:rPr lang="cs-CZ" altLang="cs-CZ" dirty="0" smtClean="0"/>
              <a:t>látkami.</a:t>
            </a:r>
            <a:endParaRPr lang="cs-CZ" altLang="cs-CZ" dirty="0"/>
          </a:p>
          <a:p>
            <a:r>
              <a:rPr lang="cs-CZ" altLang="cs-CZ" dirty="0" smtClean="0"/>
              <a:t>Obsahuje celou řadu </a:t>
            </a:r>
            <a:r>
              <a:rPr lang="cs-CZ" altLang="cs-CZ" dirty="0"/>
              <a:t>enzymů a dalších </a:t>
            </a:r>
            <a:r>
              <a:rPr lang="cs-CZ" altLang="cs-CZ" dirty="0" smtClean="0"/>
              <a:t>proteinů.</a:t>
            </a:r>
            <a:endParaRPr lang="cs-CZ" altLang="cs-CZ" dirty="0"/>
          </a:p>
          <a:p>
            <a:r>
              <a:rPr lang="cs-CZ" altLang="cs-CZ" dirty="0"/>
              <a:t>V cytosolu probíhá řada chemických </a:t>
            </a:r>
            <a:r>
              <a:rPr lang="cs-CZ" altLang="cs-CZ" dirty="0" smtClean="0"/>
              <a:t>pochodů:</a:t>
            </a:r>
          </a:p>
          <a:p>
            <a:pPr lvl="1"/>
            <a:r>
              <a:rPr lang="cs-CZ" altLang="cs-CZ" dirty="0" smtClean="0"/>
              <a:t>první </a:t>
            </a:r>
            <a:r>
              <a:rPr lang="cs-CZ" altLang="cs-CZ" dirty="0"/>
              <a:t>kroky metabolismu molekul vstupujících do </a:t>
            </a:r>
            <a:r>
              <a:rPr lang="cs-CZ" altLang="cs-CZ" dirty="0" smtClean="0"/>
              <a:t>buňky</a:t>
            </a:r>
          </a:p>
          <a:p>
            <a:pPr lvl="1"/>
            <a:r>
              <a:rPr lang="cs-CZ" altLang="cs-CZ" dirty="0" smtClean="0"/>
              <a:t>metabolismus glukózy</a:t>
            </a:r>
          </a:p>
          <a:p>
            <a:pPr lvl="1"/>
            <a:r>
              <a:rPr lang="cs-CZ" altLang="cs-CZ" dirty="0" smtClean="0"/>
              <a:t>syntéza </a:t>
            </a:r>
            <a:r>
              <a:rPr lang="cs-CZ" altLang="cs-CZ" dirty="0"/>
              <a:t>proteinů 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Syntéza MK</a:t>
            </a:r>
          </a:p>
          <a:p>
            <a:pPr lvl="1"/>
            <a:r>
              <a:rPr lang="cs-CZ" altLang="cs-CZ" dirty="0" smtClean="0"/>
              <a:t>Část </a:t>
            </a:r>
            <a:r>
              <a:rPr lang="cs-CZ" altLang="cs-CZ" dirty="0" err="1" smtClean="0"/>
              <a:t>ureosyntetického</a:t>
            </a:r>
            <a:r>
              <a:rPr lang="cs-CZ" altLang="cs-CZ" dirty="0" smtClean="0"/>
              <a:t> cyklu</a:t>
            </a:r>
          </a:p>
          <a:p>
            <a:pPr marL="457200" lvl="1" indent="0">
              <a:buNone/>
            </a:pPr>
            <a:endParaRPr lang="cs-CZ" alt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1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25669"/>
              </p:ext>
            </p:extLst>
          </p:nvPr>
        </p:nvGraphicFramePr>
        <p:xfrm>
          <a:off x="1060450" y="422486"/>
          <a:ext cx="9855200" cy="6339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79930"/>
                <a:gridCol w="78752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Kompartment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Metabolické děje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Cytoplazmatická membrána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Transport, výměna</a:t>
                      </a:r>
                      <a:r>
                        <a:rPr lang="cs-CZ" baseline="0" dirty="0" smtClean="0"/>
                        <a:t> látek s okolím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err="1" smtClean="0"/>
                        <a:t>Cytozol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Glykolýza, syntéza MK, část glukoneogeneze, metabolismus</a:t>
                      </a:r>
                      <a:r>
                        <a:rPr lang="cs-CZ" baseline="0" dirty="0" smtClean="0"/>
                        <a:t> glykogenu, část </a:t>
                      </a:r>
                      <a:r>
                        <a:rPr lang="cs-CZ" baseline="0" dirty="0" err="1" smtClean="0"/>
                        <a:t>ureosyntetického</a:t>
                      </a:r>
                      <a:r>
                        <a:rPr lang="cs-CZ" baseline="0" dirty="0" smtClean="0"/>
                        <a:t> cyklu, část syntézy hemu, aj.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Mitochondrie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Dýchací řetězec, </a:t>
                      </a:r>
                      <a:r>
                        <a:rPr lang="el-GR" dirty="0" smtClean="0"/>
                        <a:t>β</a:t>
                      </a:r>
                      <a:r>
                        <a:rPr lang="cs-CZ" dirty="0" smtClean="0"/>
                        <a:t>-oxidace MK, citrátový</a:t>
                      </a:r>
                      <a:r>
                        <a:rPr lang="cs-CZ" baseline="0" dirty="0" smtClean="0"/>
                        <a:t> cyklus, část syntézy hemu, část </a:t>
                      </a:r>
                      <a:r>
                        <a:rPr lang="cs-CZ" baseline="0" dirty="0" err="1" smtClean="0"/>
                        <a:t>ureosyntetického</a:t>
                      </a:r>
                      <a:r>
                        <a:rPr lang="cs-CZ" baseline="0" dirty="0" smtClean="0"/>
                        <a:t> cyklu, syntéza </a:t>
                      </a:r>
                      <a:r>
                        <a:rPr lang="cs-CZ" baseline="0" dirty="0" err="1" smtClean="0"/>
                        <a:t>ketonových</a:t>
                      </a:r>
                      <a:r>
                        <a:rPr lang="cs-CZ" baseline="0" dirty="0" smtClean="0"/>
                        <a:t> látek, </a:t>
                      </a:r>
                      <a:r>
                        <a:rPr lang="cs-CZ" sz="1800" kern="1200" baseline="0" dirty="0" smtClean="0">
                          <a:sym typeface="Symbol" pitchFamily="18" charset="2"/>
                        </a:rPr>
                        <a:t>částečná syntéza DNA, částečná transkripce a replikace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Jádro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Transkripce</a:t>
                      </a:r>
                      <a:r>
                        <a:rPr lang="cs-CZ" baseline="0" dirty="0" smtClean="0"/>
                        <a:t>, replikace nebo-</a:t>
                      </a:r>
                      <a:r>
                        <a:rPr lang="cs-CZ" baseline="0" dirty="0" err="1" smtClean="0"/>
                        <a:t>li</a:t>
                      </a:r>
                      <a:r>
                        <a:rPr lang="cs-CZ" baseline="0" dirty="0" smtClean="0"/>
                        <a:t> syntéza DNA, RNA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Jadérko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 smtClean="0"/>
                        <a:t>Syntéza a úprava </a:t>
                      </a:r>
                      <a:r>
                        <a:rPr lang="cs-CZ" sz="1800" kern="1200" baseline="0" dirty="0" err="1" smtClean="0"/>
                        <a:t>rRNA</a:t>
                      </a:r>
                      <a:endParaRPr lang="cs-CZ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Drsné 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Posttranslační</a:t>
                      </a:r>
                      <a:r>
                        <a:rPr lang="cs-CZ" dirty="0" smtClean="0"/>
                        <a:t> modifikace proteinů, syntéza </a:t>
                      </a:r>
                      <a:r>
                        <a:rPr lang="cs-CZ" baseline="0" dirty="0" smtClean="0"/>
                        <a:t>proteinů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Hladké 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Syntéza fosfolipidů a TAG, část syntézy cholesterolu, syntéza steroidních</a:t>
                      </a:r>
                      <a:r>
                        <a:rPr lang="cs-CZ" baseline="0" dirty="0" smtClean="0"/>
                        <a:t> hormonů, metabolismus cizorodých látek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Golgiho aparát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Zrání proteinů</a:t>
                      </a:r>
                      <a:r>
                        <a:rPr lang="cs-CZ" baseline="0" dirty="0" smtClean="0"/>
                        <a:t> – modifikace proteinů </a:t>
                      </a:r>
                      <a:r>
                        <a:rPr lang="cs-CZ" sz="1800" kern="1200" baseline="0" dirty="0" smtClean="0"/>
                        <a:t>(sulfatace, fosforylace, </a:t>
                      </a:r>
                      <a:r>
                        <a:rPr lang="cs-CZ" sz="1800" kern="1200" baseline="0" dirty="0" err="1" smtClean="0"/>
                        <a:t>glykosylace</a:t>
                      </a:r>
                      <a:r>
                        <a:rPr lang="cs-CZ" sz="1800" kern="1200" baseline="0" dirty="0" smtClean="0"/>
                        <a:t>)</a:t>
                      </a:r>
                      <a:endParaRPr lang="cs-CZ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Lyzozom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Enzymatické odbourávání makromolekul a buněčných organel = intracelulární trávení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err="1" smtClean="0"/>
                        <a:t>Proteazom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Degradace nepotřebných, nefunkčních a nebo špatně sbalených proteinů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err="1" smtClean="0"/>
                        <a:t>Peroxizom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/>
                        <a:t>Odbourání delších MK na kratší MK, přeměna cholesterolu na žlučové kyseliny, syntéza </a:t>
                      </a:r>
                      <a:r>
                        <a:rPr lang="cs-CZ" sz="1800" kern="1200" dirty="0" err="1" smtClean="0"/>
                        <a:t>plazmalogenů</a:t>
                      </a:r>
                      <a:r>
                        <a:rPr lang="cs-CZ" sz="1800" kern="1200" dirty="0" smtClean="0"/>
                        <a:t>, metabolismus peroxidu vodíku 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5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Význam metabolismu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222222"/>
                </a:solidFill>
              </a:rPr>
              <a:t>Zajištění</a:t>
            </a:r>
            <a:r>
              <a:rPr lang="cs-CZ" dirty="0" smtClean="0"/>
              <a:t> </a:t>
            </a:r>
            <a:r>
              <a:rPr lang="cs-CZ" dirty="0" smtClean="0">
                <a:cs typeface="Arial" panose="020B0604020202020204" pitchFamily="34" charset="0"/>
              </a:rPr>
              <a:t>energie – děje katabolické (degradační, exergonní reakce).</a:t>
            </a:r>
          </a:p>
          <a:p>
            <a:r>
              <a:rPr lang="cs-CZ" dirty="0" smtClean="0">
                <a:cs typeface="Arial" panose="020B0604020202020204" pitchFamily="34" charset="0"/>
              </a:rPr>
              <a:t>Zajištění syntézy molekul – děje anabolické (syntetické, endergonní reakce).</a:t>
            </a:r>
          </a:p>
          <a:p>
            <a:r>
              <a:rPr lang="cs-CZ" dirty="0" smtClean="0">
                <a:cs typeface="Arial" panose="020B0604020202020204" pitchFamily="34" charset="0"/>
              </a:rPr>
              <a:t>Katabolické a anabolické děje jsou na sobě závislé.</a:t>
            </a:r>
          </a:p>
          <a:p>
            <a:endParaRPr lang="cs-CZ" dirty="0" smtClean="0">
              <a:cs typeface="Arial" panose="020B0604020202020204" pitchFamily="34" charset="0"/>
            </a:endParaRPr>
          </a:p>
          <a:p>
            <a:endParaRPr lang="cs-CZ" dirty="0"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6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Metabolismus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088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Proč přijímáme potravu?</a:t>
            </a:r>
          </a:p>
          <a:p>
            <a:pPr lvl="2"/>
            <a:r>
              <a:rPr lang="cs-CZ" dirty="0" smtClean="0"/>
              <a:t>Je to zdroj energie</a:t>
            </a:r>
          </a:p>
          <a:p>
            <a:r>
              <a:rPr lang="cs-CZ" dirty="0" smtClean="0"/>
              <a:t>Jmenujte základní živiny.</a:t>
            </a:r>
          </a:p>
          <a:p>
            <a:pPr lvl="2"/>
            <a:r>
              <a:rPr lang="cs-CZ" dirty="0" smtClean="0"/>
              <a:t>Bílkoviny</a:t>
            </a:r>
          </a:p>
          <a:p>
            <a:pPr lvl="2"/>
            <a:r>
              <a:rPr lang="cs-CZ" dirty="0" smtClean="0"/>
              <a:t>Tuky</a:t>
            </a:r>
          </a:p>
          <a:p>
            <a:pPr lvl="2"/>
            <a:r>
              <a:rPr lang="cs-CZ" dirty="0" smtClean="0"/>
              <a:t>Cukry</a:t>
            </a:r>
          </a:p>
          <a:p>
            <a:r>
              <a:rPr lang="cs-CZ" dirty="0" smtClean="0"/>
              <a:t>Energie obsažená v živinách se během metabolismu přeměňuje na energii využitelnou pro buněčné procesy.</a:t>
            </a:r>
          </a:p>
          <a:p>
            <a:r>
              <a:rPr lang="cs-CZ" dirty="0" smtClean="0"/>
              <a:t>Jak probíhá přeměna živin na energii potřebnou pro buněčné procesy?</a:t>
            </a:r>
          </a:p>
          <a:p>
            <a:pPr lvl="2"/>
            <a:r>
              <a:rPr lang="cs-CZ" dirty="0" smtClean="0"/>
              <a:t>Oxidace většiny živin na CO</a:t>
            </a:r>
            <a:r>
              <a:rPr lang="cs-CZ" baseline="-25000" dirty="0" smtClean="0"/>
              <a:t>2</a:t>
            </a:r>
          </a:p>
          <a:p>
            <a:pPr lvl="2"/>
            <a:r>
              <a:rPr lang="cs-CZ" dirty="0" smtClean="0"/>
              <a:t>Dehydrogenace a navázání vodíku na redukční </a:t>
            </a:r>
            <a:r>
              <a:rPr lang="cs-CZ" dirty="0" err="1" smtClean="0"/>
              <a:t>kofaktory</a:t>
            </a:r>
            <a:r>
              <a:rPr lang="cs-CZ" dirty="0" smtClean="0"/>
              <a:t> FAD a NAD</a:t>
            </a:r>
            <a:r>
              <a:rPr lang="cs-CZ" baseline="30000" dirty="0" smtClean="0"/>
              <a:t>+</a:t>
            </a:r>
          </a:p>
          <a:p>
            <a:pPr lvl="2"/>
            <a:r>
              <a:rPr lang="cs-CZ" dirty="0" err="1" smtClean="0"/>
              <a:t>Reoxidace</a:t>
            </a:r>
            <a:r>
              <a:rPr lang="cs-CZ" dirty="0" smtClean="0"/>
              <a:t> </a:t>
            </a:r>
            <a:r>
              <a:rPr lang="cs-CZ" dirty="0" err="1" smtClean="0"/>
              <a:t>kofaktorů</a:t>
            </a:r>
            <a:r>
              <a:rPr lang="cs-CZ" dirty="0" smtClean="0"/>
              <a:t> v dýchacím řetězci</a:t>
            </a:r>
          </a:p>
          <a:p>
            <a:pPr lvl="2"/>
            <a:r>
              <a:rPr lang="cs-CZ" dirty="0" smtClean="0"/>
              <a:t>Vznik ATP – využito pro anabolické pochody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6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41" y="358090"/>
            <a:ext cx="8364307" cy="62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330"/>
                <a:ext cx="10515600" cy="536067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Rovnováha mezi katabolismem a anabolismem.</a:t>
                </a:r>
              </a:p>
              <a:p>
                <a:r>
                  <a:rPr lang="cs-CZ" dirty="0" smtClean="0"/>
                  <a:t>Rovnovážný stav je dán rovnovážnou konstantou K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:r>
                  <a:rPr lang="cs-CZ" dirty="0" smtClean="0"/>
                  <a:t>	 				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sz="200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cs-CZ" sz="2000" dirty="0" smtClean="0"/>
                  <a:t>…koncentrace produktů</a:t>
                </a: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 					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sz="200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cs-CZ" sz="2000" dirty="0" smtClean="0"/>
                  <a:t>…koncentrace reaktantů</a:t>
                </a:r>
              </a:p>
              <a:p>
                <a:endParaRPr lang="cs-CZ" dirty="0" smtClean="0"/>
              </a:p>
              <a:p>
                <a:r>
                  <a:rPr lang="cs-CZ" dirty="0" smtClean="0"/>
                  <a:t>Pro živé organismy je typická nerovnováha.</a:t>
                </a:r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 smtClean="0"/>
              </a:p>
              <a:p>
                <a:r>
                  <a:rPr lang="cs-CZ" dirty="0" smtClean="0"/>
                  <a:t>Ustálený stav = </a:t>
                </a:r>
                <a:r>
                  <a:rPr lang="cs-CZ" dirty="0" err="1" smtClean="0"/>
                  <a:t>steady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state</a:t>
                </a:r>
                <a:r>
                  <a:rPr lang="cs-CZ" dirty="0" smtClean="0"/>
                  <a:t> je stavem s nejvyšší termodynamickou účinností a udržuje se neustálou regulací aktivity klíčových enzymů.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330"/>
                <a:ext cx="10515600" cy="5360670"/>
              </a:xfrm>
              <a:blipFill rotWithShape="0">
                <a:blip r:embed="rId3"/>
                <a:stretch>
                  <a:fillRect l="-1043" t="-26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020" y="64532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Stálost vnitřního prostředí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634741" y="2914650"/>
                <a:ext cx="1497330" cy="153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dirty="0" smtClean="0"/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sz="360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cs-CZ" sz="360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cs-CZ" sz="360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cs-CZ" sz="3600" dirty="0"/>
                  <a:t>	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741" y="2914650"/>
                <a:ext cx="1497330" cy="1530484"/>
              </a:xfrm>
              <a:prstGeom prst="rect">
                <a:avLst/>
              </a:prstGeom>
              <a:blipFill rotWithShape="0">
                <a:blip r:embed="rId4"/>
                <a:stretch>
                  <a:fillRect l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1611630" y="469773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 + B </a:t>
            </a:r>
            <a:endParaRPr lang="cs-CZ" sz="2400" dirty="0"/>
          </a:p>
        </p:txBody>
      </p:sp>
      <p:cxnSp>
        <p:nvCxnSpPr>
          <p:cNvPr id="9" name="Přímá spojnice se šipkou 8"/>
          <p:cNvCxnSpPr>
            <a:stCxn id="5" idx="3"/>
          </p:cNvCxnSpPr>
          <p:nvPr/>
        </p:nvCxnSpPr>
        <p:spPr>
          <a:xfrm flipV="1">
            <a:off x="2501617" y="4928562"/>
            <a:ext cx="638708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298751" y="4697730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 + D</a:t>
            </a:r>
            <a:endParaRPr lang="cs-CZ" sz="2400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1771650" y="5067062"/>
            <a:ext cx="0" cy="362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244090" y="5067062"/>
            <a:ext cx="0" cy="362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489960" y="5067062"/>
            <a:ext cx="0" cy="362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924300" y="5063014"/>
            <a:ext cx="0" cy="362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0" idx="3"/>
          </p:cNvCxnSpPr>
          <p:nvPr/>
        </p:nvCxnSpPr>
        <p:spPr>
          <a:xfrm flipV="1">
            <a:off x="4127824" y="4928562"/>
            <a:ext cx="2555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5" idx="1"/>
          </p:cNvCxnSpPr>
          <p:nvPr/>
        </p:nvCxnSpPr>
        <p:spPr>
          <a:xfrm flipH="1" flipV="1">
            <a:off x="1325880" y="4928562"/>
            <a:ext cx="2857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3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Živý organismus je tedy otevřený systém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430" y="1690688"/>
            <a:ext cx="1159764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cs-CZ" altLang="cs-CZ" dirty="0" smtClean="0"/>
              <a:t>trvale přijímá živiny s vysokou entalpií (H – energie)  a nízkou entropií </a:t>
            </a:r>
            <a:br>
              <a:rPr lang="cs-CZ" altLang="cs-CZ" dirty="0" smtClean="0"/>
            </a:br>
            <a:r>
              <a:rPr lang="cs-CZ" altLang="cs-CZ" dirty="0" smtClean="0"/>
              <a:t>(S – uspořádanost systému = složité struktury).</a:t>
            </a:r>
          </a:p>
          <a:p>
            <a:pPr>
              <a:lnSpc>
                <a:spcPct val="130000"/>
              </a:lnSpc>
            </a:pPr>
            <a:r>
              <a:rPr lang="cs-CZ" altLang="cs-CZ" dirty="0" smtClean="0"/>
              <a:t>živiny přeměňuje na odpadní produkty s nízkou </a:t>
            </a:r>
            <a:r>
              <a:rPr lang="cs-CZ" altLang="cs-CZ" dirty="0" err="1" smtClean="0"/>
              <a:t>enthalpií</a:t>
            </a:r>
            <a:r>
              <a:rPr lang="cs-CZ" altLang="cs-CZ" dirty="0" smtClean="0"/>
              <a:t> a vysokou entropií </a:t>
            </a:r>
            <a:br>
              <a:rPr lang="cs-CZ" altLang="cs-CZ" dirty="0" smtClean="0"/>
            </a:br>
            <a:r>
              <a:rPr lang="cs-CZ" altLang="cs-CZ" dirty="0" smtClean="0"/>
              <a:t>(= jednoduché struktury).</a:t>
            </a:r>
          </a:p>
          <a:p>
            <a:pPr>
              <a:lnSpc>
                <a:spcPct val="130000"/>
              </a:lnSpc>
            </a:pPr>
            <a:r>
              <a:rPr lang="cs-CZ" altLang="cs-CZ" dirty="0" smtClean="0"/>
              <a:t>Gibbsova energie uvolněná při těchto procesech udržuje v běhu biochemické pochody a zajišťuje vysoce organizovanou buněčnou strukturu.</a:t>
            </a:r>
          </a:p>
          <a:p>
            <a:pPr>
              <a:lnSpc>
                <a:spcPct val="130000"/>
              </a:lnSpc>
            </a:pPr>
            <a:r>
              <a:rPr lang="cs-CZ" altLang="cs-CZ" dirty="0" smtClean="0"/>
              <a:t>část energie se přemění na využitelnou formu, část na teplo, které je pro organismus nevyužitelné.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8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Exergonní děje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Gibbsova energie se uvolňuje, </a:t>
            </a:r>
            <a:r>
              <a:rPr lang="el-GR" dirty="0" smtClean="0"/>
              <a:t>Δ</a:t>
            </a:r>
            <a:r>
              <a:rPr lang="cs-CZ" dirty="0" smtClean="0"/>
              <a:t> G &lt; 0.</a:t>
            </a:r>
          </a:p>
          <a:p>
            <a:r>
              <a:rPr lang="cs-CZ" dirty="0" smtClean="0"/>
              <a:t>Uhlíkaté sloučeniny s vysokým obsahem vodíku.</a:t>
            </a:r>
          </a:p>
          <a:p>
            <a:r>
              <a:rPr lang="cs-CZ" dirty="0" smtClean="0"/>
              <a:t>Spojené s přeměnou složitějších struktur na jednoduché produkty.</a:t>
            </a:r>
          </a:p>
          <a:p>
            <a:r>
              <a:rPr lang="cs-CZ" dirty="0" smtClean="0"/>
              <a:t>Katabolické děje.</a:t>
            </a:r>
          </a:p>
          <a:p>
            <a:r>
              <a:rPr lang="cs-CZ" dirty="0" smtClean="0"/>
              <a:t>Samovolné děje.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6E7-63A9-443E-B6D8-5AC2B64449E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1430</Words>
  <Application>Microsoft Office PowerPoint</Application>
  <PresentationFormat>Širokoúhlá obrazovka</PresentationFormat>
  <Paragraphs>335</Paragraphs>
  <Slides>38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Motiv Office</vt:lpstr>
      <vt:lpstr>Buněčný metabolismus</vt:lpstr>
      <vt:lpstr>Biochemie</vt:lpstr>
      <vt:lpstr>Metabolismus</vt:lpstr>
      <vt:lpstr>Význam metabolismu</vt:lpstr>
      <vt:lpstr>Metabolismus člověka</vt:lpstr>
      <vt:lpstr>Prezentace aplikace PowerPoint</vt:lpstr>
      <vt:lpstr>Stálost vnitřního prostředí</vt:lpstr>
      <vt:lpstr>Živý organismus je tedy otevřený systém</vt:lpstr>
      <vt:lpstr>Exergonní děje</vt:lpstr>
      <vt:lpstr>Endergonní děje</vt:lpstr>
      <vt:lpstr>Spřažení exergonické a endergonické reakce</vt:lpstr>
      <vt:lpstr>Spřažení exergonické a endergonické reakce</vt:lpstr>
      <vt:lpstr>Spřažení za účasti vysokoenergetické sloučeniny</vt:lpstr>
      <vt:lpstr>Vysokoenergetická sloučenina = Energicky bohatá sloučenina = Makroergní sloučenina</vt:lpstr>
      <vt:lpstr>Vysokoenergetické sloučeniny</vt:lpstr>
      <vt:lpstr>Makroergní sloučeniny</vt:lpstr>
      <vt:lpstr>Makroergní sloučeniny vzorce</vt:lpstr>
      <vt:lpstr>ATP v buňce</vt:lpstr>
      <vt:lpstr>Prezentace aplikace PowerPoint</vt:lpstr>
      <vt:lpstr>Regulace metabolismu</vt:lpstr>
      <vt:lpstr>Kompartmentace metabolických dějů v buňce</vt:lpstr>
      <vt:lpstr>Kompartmentace buňky</vt:lpstr>
      <vt:lpstr>Živočišná buňka</vt:lpstr>
      <vt:lpstr>Buněčné kompartmenty</vt:lpstr>
      <vt:lpstr>Cytoplazmatická membrána</vt:lpstr>
      <vt:lpstr>Fosfolipidy</vt:lpstr>
      <vt:lpstr>Proteiny v membránách</vt:lpstr>
      <vt:lpstr>Transport přes buněčné membrány</vt:lpstr>
      <vt:lpstr>Prezentace aplikace PowerPoint</vt:lpstr>
      <vt:lpstr>Jádro</vt:lpstr>
      <vt:lpstr>Mitochondrie</vt:lpstr>
      <vt:lpstr>Endoplazmatické retikulum</vt:lpstr>
      <vt:lpstr>Golgiho komplex</vt:lpstr>
      <vt:lpstr>Lyzozom</vt:lpstr>
      <vt:lpstr>Peroxisom</vt:lpstr>
      <vt:lpstr>Proteazom</vt:lpstr>
      <vt:lpstr>Cytozol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Gregorová</dc:creator>
  <cp:lastModifiedBy>Jana Gregorová</cp:lastModifiedBy>
  <cp:revision>13</cp:revision>
  <dcterms:created xsi:type="dcterms:W3CDTF">2018-02-01T08:28:25Z</dcterms:created>
  <dcterms:modified xsi:type="dcterms:W3CDTF">2018-03-29T09:07:26Z</dcterms:modified>
</cp:coreProperties>
</file>