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55" autoAdjust="0"/>
    <p:restoredTop sz="72706" autoAdjust="0"/>
  </p:normalViewPr>
  <p:slideViewPr>
    <p:cSldViewPr snapToGrid="0">
      <p:cViewPr varScale="1">
        <p:scale>
          <a:sx n="81" d="100"/>
          <a:sy n="81" d="100"/>
        </p:scale>
        <p:origin x="9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385751-1D29-4472-BC83-127417773A97}" type="datetimeFigureOut">
              <a:rPr lang="cs-CZ" smtClean="0"/>
              <a:t>5.2.2018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EAD14-FA25-4479-A88F-4DE5623D2A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157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62591-86A3-4A42-B7D6-F6C3C83D51D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8414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62591-86A3-4A42-B7D6-F6C3C83D51D2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148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62591-86A3-4A42-B7D6-F6C3C83D51D2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0385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62591-86A3-4A42-B7D6-F6C3C83D51D2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3742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62591-86A3-4A42-B7D6-F6C3C83D51D2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6711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62591-86A3-4A42-B7D6-F6C3C83D51D2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56969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62591-86A3-4A42-B7D6-F6C3C83D51D2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47408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62591-86A3-4A42-B7D6-F6C3C83D51D2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3531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62591-86A3-4A42-B7D6-F6C3C83D51D2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1618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62591-86A3-4A42-B7D6-F6C3C83D51D2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34991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62591-86A3-4A42-B7D6-F6C3C83D51D2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5808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62591-86A3-4A42-B7D6-F6C3C83D51D2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28304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DA48F0-B1C2-464A-BE0E-2C3D319C561D}" type="slidenum">
              <a:rPr lang="cs-CZ" altLang="cs-CZ" smtClean="0"/>
              <a:pPr>
                <a:defRPr/>
              </a:pPr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915747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DA48F0-B1C2-464A-BE0E-2C3D319C561D}" type="slidenum">
              <a:rPr lang="cs-CZ" altLang="cs-CZ" smtClean="0"/>
              <a:pPr>
                <a:defRPr/>
              </a:pPr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906984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cs-CZ" dirty="0"/>
          </a:p>
          <a:p>
            <a:pPr marL="171450" indent="-171450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DA48F0-B1C2-464A-BE0E-2C3D319C561D}" type="slidenum">
              <a:rPr lang="cs-CZ" altLang="cs-CZ" smtClean="0"/>
              <a:pPr>
                <a:defRPr/>
              </a:pPr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674769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DA48F0-B1C2-464A-BE0E-2C3D319C561D}" type="slidenum">
              <a:rPr lang="cs-CZ" altLang="cs-CZ" smtClean="0"/>
              <a:pPr>
                <a:defRPr/>
              </a:pPr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008520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DA48F0-B1C2-464A-BE0E-2C3D319C561D}" type="slidenum">
              <a:rPr lang="cs-CZ" altLang="cs-CZ" smtClean="0"/>
              <a:pPr>
                <a:defRPr/>
              </a:pPr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116957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DA48F0-B1C2-464A-BE0E-2C3D319C561D}" type="slidenum">
              <a:rPr lang="cs-CZ" altLang="cs-CZ" smtClean="0"/>
              <a:pPr>
                <a:defRPr/>
              </a:pPr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363372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DA48F0-B1C2-464A-BE0E-2C3D319C561D}" type="slidenum">
              <a:rPr lang="cs-CZ" altLang="cs-CZ" smtClean="0"/>
              <a:pPr>
                <a:defRPr/>
              </a:pPr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348832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85725" y="795338"/>
            <a:ext cx="6616700" cy="3722687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270169-7C99-4608-A706-A519431DB907}" type="slidenum">
              <a:rPr lang="cs-CZ" altLang="cs-CZ" smtClean="0"/>
              <a:pPr>
                <a:defRPr/>
              </a:pPr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564677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DA48F0-B1C2-464A-BE0E-2C3D319C561D}" type="slidenum">
              <a:rPr lang="cs-CZ" altLang="cs-CZ" smtClean="0"/>
              <a:pPr>
                <a:defRPr/>
              </a:pPr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474580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DA48F0-B1C2-464A-BE0E-2C3D319C561D}" type="slidenum">
              <a:rPr lang="cs-CZ" altLang="cs-CZ" smtClean="0"/>
              <a:pPr>
                <a:defRPr/>
              </a:pPr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57424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62591-86A3-4A42-B7D6-F6C3C83D51D2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18779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70510">
              <a:spcAft>
                <a:spcPts val="0"/>
              </a:spcAft>
            </a:pPr>
            <a:endParaRPr lang="cs-CZ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62591-86A3-4A42-B7D6-F6C3C83D51D2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982631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62591-86A3-4A42-B7D6-F6C3C83D51D2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18240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131763" y="796925"/>
            <a:ext cx="7073901" cy="397986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270169-7C99-4608-A706-A519431DB907}" type="slidenum">
              <a:rPr lang="cs-CZ" altLang="cs-CZ" smtClean="0"/>
              <a:pPr>
                <a:defRPr/>
              </a:pPr>
              <a:t>32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868525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131763" y="796925"/>
            <a:ext cx="7073901" cy="397986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764272" y="4993523"/>
            <a:ext cx="5495844" cy="4774511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270169-7C99-4608-A706-A519431DB907}" type="slidenum">
              <a:rPr lang="cs-CZ" altLang="cs-CZ" smtClean="0"/>
              <a:pPr>
                <a:defRPr/>
              </a:pPr>
              <a:t>33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976184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131763" y="796925"/>
            <a:ext cx="7073901" cy="397986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270169-7C99-4608-A706-A519431DB907}" type="slidenum">
              <a:rPr lang="cs-CZ" altLang="cs-CZ" smtClean="0"/>
              <a:pPr>
                <a:defRPr/>
              </a:pPr>
              <a:t>34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0828120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131763" y="796925"/>
            <a:ext cx="7073901" cy="397986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907931" y="5041678"/>
            <a:ext cx="5209436" cy="4774511"/>
          </a:xfrm>
        </p:spPr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270169-7C99-4608-A706-A519431DB907}" type="slidenum">
              <a:rPr lang="cs-CZ" altLang="cs-CZ" smtClean="0"/>
              <a:pPr>
                <a:defRPr/>
              </a:pPr>
              <a:t>35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2413120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131763" y="796925"/>
            <a:ext cx="7073901" cy="397986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270169-7C99-4608-A706-A519431DB907}" type="slidenum">
              <a:rPr lang="cs-CZ" altLang="cs-CZ" smtClean="0"/>
              <a:pPr>
                <a:defRPr/>
              </a:pPr>
              <a:t>36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4082810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131763" y="796925"/>
            <a:ext cx="7073901" cy="397986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907931" y="5041678"/>
            <a:ext cx="5352185" cy="4774511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270169-7C99-4608-A706-A519431DB907}" type="slidenum">
              <a:rPr lang="cs-CZ" altLang="cs-CZ" smtClean="0"/>
              <a:pPr>
                <a:defRPr/>
              </a:pPr>
              <a:t>37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9490855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131763" y="796925"/>
            <a:ext cx="7073901" cy="397986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cs-CZ" dirty="0" smtClean="0"/>
          </a:p>
          <a:p>
            <a:pPr marL="171450" indent="-171450">
              <a:buFontTx/>
              <a:buChar char="-"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270169-7C99-4608-A706-A519431DB907}" type="slidenum">
              <a:rPr lang="cs-CZ" altLang="cs-CZ" smtClean="0"/>
              <a:pPr>
                <a:defRPr/>
              </a:pPr>
              <a:t>38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4617595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131763" y="796925"/>
            <a:ext cx="7073901" cy="397986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907931" y="5041678"/>
            <a:ext cx="5138061" cy="4774511"/>
          </a:xfrm>
        </p:spPr>
        <p:txBody>
          <a:bodyPr/>
          <a:lstStyle/>
          <a:p>
            <a:endParaRPr lang="cs-CZ" dirty="0"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270169-7C99-4608-A706-A519431DB907}" type="slidenum">
              <a:rPr lang="cs-CZ" altLang="cs-CZ" smtClean="0"/>
              <a:pPr>
                <a:defRPr/>
              </a:pPr>
              <a:t>39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48471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62591-86A3-4A42-B7D6-F6C3C83D51D2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633599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131763" y="796925"/>
            <a:ext cx="7073901" cy="397986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270169-7C99-4608-A706-A519431DB907}" type="slidenum">
              <a:rPr lang="cs-CZ" altLang="cs-CZ" smtClean="0"/>
              <a:pPr>
                <a:defRPr/>
              </a:pPr>
              <a:t>40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4450463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131763" y="796925"/>
            <a:ext cx="7073901" cy="397986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270169-7C99-4608-A706-A519431DB907}" type="slidenum">
              <a:rPr lang="cs-CZ" altLang="cs-CZ" smtClean="0"/>
              <a:pPr>
                <a:defRPr/>
              </a:pPr>
              <a:t>41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097625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131763" y="796925"/>
            <a:ext cx="7073901" cy="397986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270169-7C99-4608-A706-A519431DB907}" type="slidenum">
              <a:rPr lang="cs-CZ" altLang="cs-CZ" smtClean="0"/>
              <a:pPr>
                <a:defRPr/>
              </a:pPr>
              <a:t>42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642700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131763" y="796925"/>
            <a:ext cx="7073901" cy="397986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270169-7C99-4608-A706-A519431DB907}" type="slidenum">
              <a:rPr lang="cs-CZ" altLang="cs-CZ" smtClean="0"/>
              <a:pPr>
                <a:defRPr/>
              </a:pPr>
              <a:t>43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351035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131763" y="796925"/>
            <a:ext cx="7073901" cy="397986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270169-7C99-4608-A706-A519431DB907}" type="slidenum">
              <a:rPr lang="cs-CZ" altLang="cs-CZ" smtClean="0"/>
              <a:pPr>
                <a:defRPr/>
              </a:pPr>
              <a:t>44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9155368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131763" y="796925"/>
            <a:ext cx="7073901" cy="397986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270169-7C99-4608-A706-A519431DB907}" type="slidenum">
              <a:rPr lang="cs-CZ" altLang="cs-CZ" smtClean="0"/>
              <a:pPr>
                <a:defRPr/>
              </a:pPr>
              <a:t>45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171518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131763" y="796925"/>
            <a:ext cx="7073901" cy="397986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907931" y="5041678"/>
            <a:ext cx="5637683" cy="4774511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270169-7C99-4608-A706-A519431DB907}" type="slidenum">
              <a:rPr lang="cs-CZ" altLang="cs-CZ" smtClean="0"/>
              <a:pPr>
                <a:defRPr/>
              </a:pPr>
              <a:t>46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0623467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131763" y="796925"/>
            <a:ext cx="7073901" cy="397986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270169-7C99-4608-A706-A519431DB907}" type="slidenum">
              <a:rPr lang="cs-CZ" altLang="cs-CZ" smtClean="0"/>
              <a:pPr>
                <a:defRPr/>
              </a:pPr>
              <a:t>47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4438223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131763" y="796925"/>
            <a:ext cx="7073901" cy="397986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270169-7C99-4608-A706-A519431DB907}" type="slidenum">
              <a:rPr lang="cs-CZ" altLang="cs-CZ" smtClean="0"/>
              <a:pPr>
                <a:defRPr/>
              </a:pPr>
              <a:t>48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7807099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131763" y="796925"/>
            <a:ext cx="7073901" cy="397986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270169-7C99-4608-A706-A519431DB907}" type="slidenum">
              <a:rPr lang="cs-CZ" altLang="cs-CZ" smtClean="0"/>
              <a:pPr>
                <a:defRPr/>
              </a:pPr>
              <a:t>49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410720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62591-86A3-4A42-B7D6-F6C3C83D51D2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6910137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131763" y="796925"/>
            <a:ext cx="7073901" cy="397986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270169-7C99-4608-A706-A519431DB907}" type="slidenum">
              <a:rPr lang="cs-CZ" altLang="cs-CZ" smtClean="0"/>
              <a:pPr>
                <a:defRPr/>
              </a:pPr>
              <a:t>50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682137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131763" y="796925"/>
            <a:ext cx="7073901" cy="397986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270169-7C99-4608-A706-A519431DB907}" type="slidenum">
              <a:rPr lang="cs-CZ" altLang="cs-CZ" smtClean="0"/>
              <a:pPr>
                <a:defRPr/>
              </a:pPr>
              <a:t>51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95884789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131763" y="796925"/>
            <a:ext cx="7073901" cy="397986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270169-7C99-4608-A706-A519431DB907}" type="slidenum">
              <a:rPr lang="cs-CZ" altLang="cs-CZ" smtClean="0"/>
              <a:pPr>
                <a:defRPr/>
              </a:pPr>
              <a:t>52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13850391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131763" y="796925"/>
            <a:ext cx="7073901" cy="397986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270169-7C99-4608-A706-A519431DB907}" type="slidenum">
              <a:rPr lang="cs-CZ" altLang="cs-CZ" smtClean="0"/>
              <a:pPr>
                <a:defRPr/>
              </a:pPr>
              <a:t>53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09264029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131763" y="796925"/>
            <a:ext cx="7073901" cy="397986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270169-7C99-4608-A706-A519431DB907}" type="slidenum">
              <a:rPr lang="cs-CZ" altLang="cs-CZ" smtClean="0"/>
              <a:pPr>
                <a:defRPr/>
              </a:pPr>
              <a:t>54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45719532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131763" y="796925"/>
            <a:ext cx="7073901" cy="397986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270169-7C99-4608-A706-A519431DB907}" type="slidenum">
              <a:rPr lang="cs-CZ" altLang="cs-CZ" smtClean="0"/>
              <a:pPr>
                <a:defRPr/>
              </a:pPr>
              <a:t>55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7633643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131763" y="796925"/>
            <a:ext cx="7073901" cy="397986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92897" y="5041678"/>
            <a:ext cx="5781342" cy="4774511"/>
          </a:xfrm>
        </p:spPr>
        <p:txBody>
          <a:bodyPr/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270169-7C99-4608-A706-A519431DB907}" type="slidenum">
              <a:rPr lang="cs-CZ" altLang="cs-CZ" smtClean="0"/>
              <a:pPr>
                <a:defRPr/>
              </a:pPr>
              <a:t>56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0702965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131763" y="796925"/>
            <a:ext cx="7073901" cy="397986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DA48F0-B1C2-464A-BE0E-2C3D319C561D}" type="slidenum">
              <a:rPr lang="cs-CZ" altLang="cs-CZ" smtClean="0"/>
              <a:pPr>
                <a:defRPr/>
              </a:pPr>
              <a:t>57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519800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62591-86A3-4A42-B7D6-F6C3C83D51D2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8071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62591-86A3-4A42-B7D6-F6C3C83D51D2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6511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62591-86A3-4A42-B7D6-F6C3C83D51D2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3637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62591-86A3-4A42-B7D6-F6C3C83D51D2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903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5DE1E-F0D6-4C14-8EA5-8568601EAE45}" type="datetime1">
              <a:rPr lang="cs-CZ" smtClean="0"/>
              <a:t>5.2.2018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6150-7C01-4F14-B8EB-C282D895A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255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A8334-730F-4B47-965A-702B18A8D1E7}" type="datetime1">
              <a:rPr lang="cs-CZ" smtClean="0"/>
              <a:t>5.2.2018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6150-7C01-4F14-B8EB-C282D895A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210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5BDEA-AD47-4608-B62F-CCE0879000A3}" type="datetime1">
              <a:rPr lang="cs-CZ" smtClean="0"/>
              <a:t>5.2.2018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6150-7C01-4F14-B8EB-C282D895A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4287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88570-EC91-4A90-8BF6-9900F8988F3B}" type="datetime1">
              <a:rPr lang="cs-CZ" altLang="cs-CZ" smtClean="0"/>
              <a:t>5.2.2018</a:t>
            </a:fld>
            <a:endParaRPr lang="en-CA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49FDE4-2C4B-4FB7-8897-9D3A26551BC0}" type="slidenum">
              <a:rPr lang="en-CA" altLang="cs-CZ"/>
              <a:pPr/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743172432"/>
      </p:ext>
    </p:extLst>
  </p:cSld>
  <p:clrMapOvr>
    <a:masterClrMapping/>
  </p:clrMapOvr>
  <p:transition spd="slow"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B75365-030E-4ED7-88A3-1311AD1CFCB9}" type="datetime1">
              <a:rPr lang="cs-CZ" smtClean="0"/>
              <a:t>5.2.2018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245115-C00C-4E3A-8861-F3FA5820BDD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7297612"/>
      </p:ext>
    </p:extLst>
  </p:cSld>
  <p:clrMapOvr>
    <a:masterClrMapping/>
  </p:clrMapOvr>
  <p:transition spd="slow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E25D6-5886-445E-AEC8-A267BA1BD4C8}" type="datetime1">
              <a:rPr lang="cs-CZ" smtClean="0"/>
              <a:t>5.2.2018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6150-7C01-4F14-B8EB-C282D895A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2169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6E12F-753D-48B4-BB65-F9D4951DB6DA}" type="datetime1">
              <a:rPr lang="cs-CZ" smtClean="0"/>
              <a:t>5.2.2018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6150-7C01-4F14-B8EB-C282D895A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3287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DB8C0-D313-44CB-BCE4-203160C9739D}" type="datetime1">
              <a:rPr lang="cs-CZ" smtClean="0"/>
              <a:t>5.2.2018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6150-7C01-4F14-B8EB-C282D895A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8537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146DA-E9D5-4E93-B146-68EC14D60DDB}" type="datetime1">
              <a:rPr lang="cs-CZ" smtClean="0"/>
              <a:t>5.2.2018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6150-7C01-4F14-B8EB-C282D895A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6797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932E-1F4A-44E0-949D-60A9EB3C737E}" type="datetime1">
              <a:rPr lang="cs-CZ" smtClean="0"/>
              <a:t>5.2.2018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6150-7C01-4F14-B8EB-C282D895A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8870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70781-EDFD-4676-A291-4CE59BBA9A00}" type="datetime1">
              <a:rPr lang="cs-CZ" smtClean="0"/>
              <a:t>5.2.2018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6150-7C01-4F14-B8EB-C282D895A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2434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BA5C-E1D8-42BB-AA00-95EF1B183214}" type="datetime1">
              <a:rPr lang="cs-CZ" smtClean="0"/>
              <a:t>5.2.2018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6150-7C01-4F14-B8EB-C282D895A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8730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F8E92-BB3F-4AAF-AC04-E59CEF1266CD}" type="datetime1">
              <a:rPr lang="cs-CZ" smtClean="0"/>
              <a:t>5.2.2018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6150-7C01-4F14-B8EB-C282D895A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9127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DB018-903D-44F0-B975-C71E8D3F0DB7}" type="datetime1">
              <a:rPr lang="cs-CZ" smtClean="0"/>
              <a:t>5.2.2018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26150-7C01-4F14-B8EB-C282D895AB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2903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2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27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18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9.wmf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7.wmf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0.wmf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Enzymy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Struktura, názvosloví, třídění enzymů</a:t>
            </a:r>
          </a:p>
          <a:p>
            <a:r>
              <a:rPr lang="cs-CZ" dirty="0" smtClean="0"/>
              <a:t>© Biochemický ústav JG, JD 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47261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4905" y="30831"/>
            <a:ext cx="10515600" cy="1325563"/>
          </a:xfrm>
        </p:spPr>
        <p:txBody>
          <a:bodyPr/>
          <a:lstStyle/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EC 2 Transferázy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4905" y="1187952"/>
            <a:ext cx="10515600" cy="4551111"/>
          </a:xfrm>
        </p:spPr>
        <p:txBody>
          <a:bodyPr>
            <a:noAutofit/>
          </a:bodyPr>
          <a:lstStyle/>
          <a:p>
            <a:pPr marL="215900" indent="-21590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cs-CZ" altLang="cs-CZ" sz="2000" dirty="0" smtClean="0"/>
              <a:t>k</a:t>
            </a:r>
            <a:r>
              <a:rPr lang="en-GB" altLang="cs-CZ" sz="2000" dirty="0" err="1" smtClean="0"/>
              <a:t>atalyz</a:t>
            </a:r>
            <a:r>
              <a:rPr lang="cs-CZ" altLang="cs-CZ" sz="2000" dirty="0" smtClean="0"/>
              <a:t>ují</a:t>
            </a:r>
            <a:r>
              <a:rPr lang="en-GB" altLang="cs-CZ" sz="2000" dirty="0" smtClean="0"/>
              <a:t> transfer</a:t>
            </a:r>
            <a:r>
              <a:rPr lang="cs-CZ" altLang="cs-CZ" sz="2000" dirty="0" smtClean="0"/>
              <a:t> skupiny za jednoho</a:t>
            </a:r>
            <a:r>
              <a:rPr lang="en-GB" altLang="cs-CZ" sz="2000" dirty="0" smtClean="0"/>
              <a:t> </a:t>
            </a:r>
            <a:r>
              <a:rPr lang="en-GB" altLang="cs-CZ" sz="2000" dirty="0" err="1" smtClean="0"/>
              <a:t>substr</a:t>
            </a:r>
            <a:r>
              <a:rPr lang="cs-CZ" altLang="cs-CZ" sz="2000" dirty="0" err="1" smtClean="0"/>
              <a:t>átu</a:t>
            </a:r>
            <a:r>
              <a:rPr lang="cs-CZ" altLang="cs-CZ" sz="2000" dirty="0" smtClean="0"/>
              <a:t> na druhý</a:t>
            </a:r>
            <a:endParaRPr lang="en-GB" altLang="cs-CZ" sz="2000" dirty="0" smtClean="0"/>
          </a:p>
          <a:p>
            <a:pPr marL="215900" indent="-21590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cs-CZ" altLang="cs-CZ" sz="2000" dirty="0" smtClean="0"/>
              <a:t>   Podtřídy: </a:t>
            </a:r>
            <a:endParaRPr lang="en-GB" altLang="cs-CZ" sz="2000" dirty="0" smtClean="0"/>
          </a:p>
          <a:p>
            <a:pPr marL="1130300" lvl="2" indent="-21590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cs-CZ" altLang="cs-CZ" sz="1800" b="1" dirty="0" err="1"/>
              <a:t>a</a:t>
            </a:r>
            <a:r>
              <a:rPr lang="en-GB" altLang="cs-CZ" sz="1800" b="1" dirty="0" err="1" smtClean="0"/>
              <a:t>minotransfer</a:t>
            </a:r>
            <a:r>
              <a:rPr lang="cs-CZ" altLang="cs-CZ" sz="1800" b="1" dirty="0" err="1" smtClean="0"/>
              <a:t>ázy</a:t>
            </a:r>
            <a:r>
              <a:rPr lang="cs-CZ" altLang="cs-CZ" sz="1800" b="1" dirty="0" smtClean="0"/>
              <a:t> (</a:t>
            </a:r>
            <a:r>
              <a:rPr lang="cs-CZ" altLang="cs-CZ" sz="1800" b="1" dirty="0" err="1" smtClean="0"/>
              <a:t>alaninaminotransferáza</a:t>
            </a:r>
            <a:r>
              <a:rPr lang="cs-CZ" altLang="cs-CZ" sz="1800" b="1" dirty="0" smtClean="0"/>
              <a:t> – ALT, </a:t>
            </a:r>
            <a:r>
              <a:rPr lang="cs-CZ" altLang="cs-CZ" sz="1800" b="1" dirty="0" err="1" smtClean="0"/>
              <a:t>aspartátaminotransferáza</a:t>
            </a:r>
            <a:r>
              <a:rPr lang="cs-CZ" altLang="cs-CZ" sz="1800" b="1" dirty="0" smtClean="0"/>
              <a:t> – AST)</a:t>
            </a:r>
            <a:endParaRPr lang="cs-CZ" altLang="cs-CZ" sz="1800" b="1" dirty="0"/>
          </a:p>
          <a:p>
            <a:pPr marL="1130300" lvl="2" indent="-21590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cs-CZ" altLang="cs-CZ" sz="1800" b="1" dirty="0" smtClean="0"/>
              <a:t>m</a:t>
            </a:r>
            <a:r>
              <a:rPr lang="en-GB" altLang="cs-CZ" sz="1800" b="1" dirty="0" err="1" smtClean="0"/>
              <a:t>ethyltransfer</a:t>
            </a:r>
            <a:r>
              <a:rPr lang="cs-CZ" altLang="cs-CZ" sz="1800" b="1" dirty="0" err="1" smtClean="0"/>
              <a:t>ázy</a:t>
            </a:r>
            <a:endParaRPr lang="cs-CZ" altLang="cs-CZ" sz="1800" b="1" dirty="0"/>
          </a:p>
          <a:p>
            <a:pPr marL="1130300" lvl="2" indent="-21590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cs-CZ" altLang="cs-CZ" sz="1800" b="1" dirty="0" smtClean="0"/>
              <a:t>g</a:t>
            </a:r>
            <a:r>
              <a:rPr lang="en-GB" altLang="cs-CZ" sz="1800" b="1" dirty="0" err="1" smtClean="0"/>
              <a:t>lu</a:t>
            </a:r>
            <a:r>
              <a:rPr lang="cs-CZ" altLang="cs-CZ" sz="1800" b="1" dirty="0" smtClean="0"/>
              <a:t>k</a:t>
            </a:r>
            <a:r>
              <a:rPr lang="en-GB" altLang="cs-CZ" sz="1800" b="1" dirty="0" err="1" smtClean="0"/>
              <a:t>osyltransfer</a:t>
            </a:r>
            <a:r>
              <a:rPr lang="cs-CZ" altLang="cs-CZ" sz="1800" b="1" dirty="0" err="1" smtClean="0"/>
              <a:t>ázy</a:t>
            </a:r>
            <a:endParaRPr lang="en-GB" altLang="cs-CZ" sz="1800" b="1" dirty="0" smtClean="0"/>
          </a:p>
          <a:p>
            <a:pPr marL="1130300" lvl="2" indent="-21590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cs-CZ" altLang="cs-CZ" sz="1800" b="1" dirty="0" smtClean="0">
                <a:solidFill>
                  <a:srgbClr val="FF0000"/>
                </a:solidFill>
              </a:rPr>
              <a:t>k</a:t>
            </a:r>
            <a:r>
              <a:rPr lang="en-GB" altLang="cs-CZ" sz="1800" b="1" dirty="0" smtClean="0">
                <a:solidFill>
                  <a:srgbClr val="FF0000"/>
                </a:solidFill>
              </a:rPr>
              <a:t>in</a:t>
            </a:r>
            <a:r>
              <a:rPr lang="cs-CZ" altLang="cs-CZ" sz="1800" b="1" dirty="0" err="1" smtClean="0">
                <a:solidFill>
                  <a:srgbClr val="FF0000"/>
                </a:solidFill>
              </a:rPr>
              <a:t>ázy</a:t>
            </a:r>
            <a:r>
              <a:rPr lang="cs-CZ" altLang="cs-CZ" sz="1800" b="1" dirty="0" smtClean="0">
                <a:solidFill>
                  <a:srgbClr val="FF0000"/>
                </a:solidFill>
              </a:rPr>
              <a:t> – </a:t>
            </a:r>
            <a:r>
              <a:rPr lang="cs-CZ" altLang="cs-CZ" sz="1800" dirty="0" smtClean="0"/>
              <a:t>f</a:t>
            </a:r>
            <a:r>
              <a:rPr lang="en-GB" altLang="cs-CZ" sz="1800" dirty="0" err="1" smtClean="0"/>
              <a:t>os</a:t>
            </a:r>
            <a:r>
              <a:rPr lang="cs-CZ" altLang="cs-CZ" sz="1800" dirty="0" smtClean="0"/>
              <a:t>f</a:t>
            </a:r>
            <a:r>
              <a:rPr lang="en-GB" altLang="cs-CZ" sz="1800" dirty="0" err="1" smtClean="0"/>
              <a:t>oryla</a:t>
            </a:r>
            <a:r>
              <a:rPr lang="cs-CZ" altLang="cs-CZ" sz="1800" dirty="0" err="1" smtClean="0"/>
              <a:t>ce</a:t>
            </a:r>
            <a:r>
              <a:rPr lang="cs-CZ" altLang="cs-CZ" sz="1800" dirty="0" smtClean="0"/>
              <a:t> </a:t>
            </a:r>
            <a:r>
              <a:rPr lang="en-GB" altLang="cs-CZ" sz="1800" dirty="0" err="1" smtClean="0"/>
              <a:t>substr</a:t>
            </a:r>
            <a:r>
              <a:rPr lang="cs-CZ" altLang="cs-CZ" sz="1800" dirty="0" err="1" smtClean="0"/>
              <a:t>átů</a:t>
            </a:r>
            <a:r>
              <a:rPr lang="cs-CZ" altLang="cs-CZ" sz="1800" dirty="0" smtClean="0"/>
              <a:t> = </a:t>
            </a:r>
            <a:r>
              <a:rPr lang="en-GB" altLang="cs-CZ" sz="1800" dirty="0" smtClean="0"/>
              <a:t>transfer</a:t>
            </a:r>
            <a:r>
              <a:rPr lang="cs-CZ" altLang="cs-CZ" sz="1800" dirty="0" smtClean="0"/>
              <a:t> f</a:t>
            </a:r>
            <a:r>
              <a:rPr lang="en-GB" altLang="cs-CZ" sz="1800" dirty="0" err="1" smtClean="0"/>
              <a:t>os</a:t>
            </a:r>
            <a:r>
              <a:rPr lang="cs-CZ" altLang="cs-CZ" sz="1800" dirty="0" smtClean="0"/>
              <a:t>f</a:t>
            </a:r>
            <a:r>
              <a:rPr lang="en-GB" altLang="cs-CZ" sz="1800" dirty="0" err="1" smtClean="0"/>
              <a:t>oryl</a:t>
            </a:r>
            <a:r>
              <a:rPr lang="cs-CZ" altLang="cs-CZ" sz="1800" dirty="0" smtClean="0"/>
              <a:t>u </a:t>
            </a:r>
            <a:r>
              <a:rPr lang="en-GB" altLang="cs-CZ" sz="1800" dirty="0" smtClean="0"/>
              <a:t>PO</a:t>
            </a:r>
            <a:r>
              <a:rPr lang="en-GB" altLang="cs-CZ" sz="1800" baseline="-25000" dirty="0" smtClean="0"/>
              <a:t>3</a:t>
            </a:r>
            <a:r>
              <a:rPr lang="en-GB" altLang="cs-CZ" sz="1800" baseline="30000" dirty="0" smtClean="0"/>
              <a:t>2– </a:t>
            </a:r>
            <a:r>
              <a:rPr lang="cs-CZ" altLang="cs-CZ" sz="1800" baseline="30000" dirty="0" smtClean="0"/>
              <a:t> </a:t>
            </a:r>
            <a:r>
              <a:rPr lang="cs-CZ" altLang="cs-CZ" sz="1800" dirty="0" smtClean="0"/>
              <a:t>z </a:t>
            </a:r>
            <a:r>
              <a:rPr lang="en-GB" altLang="cs-CZ" sz="1800" dirty="0" smtClean="0"/>
              <a:t>ATP</a:t>
            </a:r>
            <a:r>
              <a:rPr lang="cs-CZ" altLang="cs-CZ" sz="1800" dirty="0" smtClean="0"/>
              <a:t> na substrát</a:t>
            </a:r>
            <a:r>
              <a:rPr lang="en-GB" altLang="cs-CZ" sz="1800" dirty="0" smtClean="0"/>
              <a:t> </a:t>
            </a:r>
            <a:endParaRPr lang="cs-CZ" altLang="cs-CZ" sz="1800" dirty="0" smtClean="0"/>
          </a:p>
          <a:p>
            <a:pPr marL="914400" lvl="2" indent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cs-CZ" altLang="cs-CZ" sz="1800" dirty="0"/>
              <a:t>	</a:t>
            </a:r>
            <a:r>
              <a:rPr lang="en-GB" altLang="cs-CZ" sz="1800" dirty="0" smtClean="0"/>
              <a:t>(</a:t>
            </a:r>
            <a:r>
              <a:rPr lang="en-GB" altLang="cs-CZ" sz="1800" dirty="0" err="1" smtClean="0"/>
              <a:t>hexokin</a:t>
            </a:r>
            <a:r>
              <a:rPr lang="cs-CZ" altLang="cs-CZ" sz="1800" dirty="0" err="1" smtClean="0"/>
              <a:t>ázy</a:t>
            </a:r>
            <a:r>
              <a:rPr lang="en-GB" altLang="cs-CZ" sz="1800" dirty="0" smtClean="0"/>
              <a:t>,</a:t>
            </a:r>
            <a:r>
              <a:rPr lang="cs-CZ" altLang="cs-CZ" sz="1800" dirty="0" smtClean="0"/>
              <a:t> </a:t>
            </a:r>
            <a:r>
              <a:rPr lang="en-GB" altLang="cs-CZ" sz="1800" dirty="0" err="1" smtClean="0"/>
              <a:t>proteinkin</a:t>
            </a:r>
            <a:r>
              <a:rPr lang="cs-CZ" altLang="cs-CZ" sz="1800" dirty="0" err="1" smtClean="0"/>
              <a:t>ázy</a:t>
            </a:r>
            <a:r>
              <a:rPr lang="en-GB" altLang="cs-CZ" sz="1800" dirty="0" smtClean="0"/>
              <a:t>)</a:t>
            </a:r>
            <a:endParaRPr lang="cs-CZ" altLang="cs-CZ" sz="1800" dirty="0" smtClean="0"/>
          </a:p>
          <a:p>
            <a:pPr marL="1130300" lvl="2" indent="-21590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cs-CZ" altLang="cs-CZ" sz="1800" b="1" dirty="0" smtClean="0">
                <a:solidFill>
                  <a:srgbClr val="FF0000"/>
                </a:solidFill>
              </a:rPr>
              <a:t>DNA-polymeráza</a:t>
            </a:r>
            <a:r>
              <a:rPr lang="cs-CZ" altLang="cs-CZ" sz="1800" dirty="0" smtClean="0"/>
              <a:t> – účastní se replikace (prodloužení 3</a:t>
            </a:r>
            <a:r>
              <a:rPr lang="en-US" altLang="cs-CZ" sz="1800" dirty="0" smtClean="0"/>
              <a:t>’</a:t>
            </a:r>
            <a:r>
              <a:rPr lang="cs-CZ" altLang="cs-CZ" sz="1800" dirty="0" smtClean="0"/>
              <a:t>-konce DNA)                                              			(DNA)</a:t>
            </a:r>
            <a:r>
              <a:rPr lang="cs-CZ" altLang="cs-CZ" sz="1800" baseline="-25000" dirty="0" smtClean="0"/>
              <a:t>n</a:t>
            </a:r>
            <a:r>
              <a:rPr lang="cs-CZ" altLang="cs-CZ" sz="1800" dirty="0" smtClean="0"/>
              <a:t>  +  </a:t>
            </a:r>
            <a:r>
              <a:rPr lang="cs-CZ" altLang="cs-CZ" sz="1800" dirty="0" err="1" smtClean="0"/>
              <a:t>dNTP</a:t>
            </a:r>
            <a:r>
              <a:rPr lang="cs-CZ" altLang="cs-CZ" sz="1800" dirty="0" smtClean="0"/>
              <a:t>  </a:t>
            </a:r>
            <a:r>
              <a:rPr lang="cs-CZ" altLang="cs-CZ" sz="1800" dirty="0" smtClean="0">
                <a:sym typeface="Symbol" pitchFamily="18" charset="2"/>
              </a:rPr>
              <a:t>  (DNA)</a:t>
            </a:r>
            <a:r>
              <a:rPr lang="cs-CZ" altLang="cs-CZ" sz="1800" baseline="-25000" dirty="0" smtClean="0">
                <a:sym typeface="Symbol" pitchFamily="18" charset="2"/>
              </a:rPr>
              <a:t>n+1</a:t>
            </a:r>
            <a:r>
              <a:rPr lang="cs-CZ" altLang="cs-CZ" sz="1800" dirty="0" smtClean="0">
                <a:sym typeface="Symbol" pitchFamily="18" charset="2"/>
              </a:rPr>
              <a:t>  + </a:t>
            </a:r>
            <a:r>
              <a:rPr lang="cs-CZ" altLang="cs-CZ" sz="1800" dirty="0" err="1" smtClean="0">
                <a:sym typeface="Symbol" pitchFamily="18" charset="2"/>
              </a:rPr>
              <a:t>PP</a:t>
            </a:r>
            <a:r>
              <a:rPr lang="cs-CZ" altLang="cs-CZ" sz="1800" baseline="-25000" dirty="0" err="1" smtClean="0">
                <a:sym typeface="Symbol" pitchFamily="18" charset="2"/>
              </a:rPr>
              <a:t>i</a:t>
            </a:r>
            <a:endParaRPr lang="en-GB" altLang="cs-CZ" sz="1800" baseline="-25000" dirty="0" smtClean="0"/>
          </a:p>
          <a:p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4253" y="5623756"/>
            <a:ext cx="6050932" cy="1234244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6150-7C01-4F14-B8EB-C282D895AB6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836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1158" y="0"/>
            <a:ext cx="10515600" cy="1325563"/>
          </a:xfrm>
        </p:spPr>
        <p:txBody>
          <a:bodyPr/>
          <a:lstStyle/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EC 3 Hydrolázy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1158" y="1055604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</a:pPr>
            <a:r>
              <a:rPr lang="cs-CZ" altLang="cs-CZ" dirty="0" smtClean="0"/>
              <a:t>k</a:t>
            </a:r>
            <a:r>
              <a:rPr lang="en-GB" altLang="cs-CZ" dirty="0" err="1" smtClean="0"/>
              <a:t>atalyz</a:t>
            </a:r>
            <a:r>
              <a:rPr lang="cs-CZ" altLang="cs-CZ" dirty="0" smtClean="0"/>
              <a:t>ují </a:t>
            </a:r>
            <a:r>
              <a:rPr lang="en-GB" altLang="cs-CZ" dirty="0" smtClean="0"/>
              <a:t>hydrolytic</a:t>
            </a:r>
            <a:r>
              <a:rPr lang="cs-CZ" altLang="cs-CZ" dirty="0" err="1" smtClean="0"/>
              <a:t>ké</a:t>
            </a:r>
            <a:r>
              <a:rPr lang="en-GB" altLang="cs-CZ" dirty="0" smtClean="0"/>
              <a:t> </a:t>
            </a:r>
            <a:r>
              <a:rPr lang="cs-CZ" altLang="cs-CZ" dirty="0" smtClean="0"/>
              <a:t>štěpení</a:t>
            </a:r>
            <a:r>
              <a:rPr lang="en-GB" altLang="cs-CZ" dirty="0" smtClean="0"/>
              <a:t> ester</a:t>
            </a:r>
            <a:r>
              <a:rPr lang="cs-CZ" altLang="cs-CZ" dirty="0" smtClean="0"/>
              <a:t>ů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gly</a:t>
            </a:r>
            <a:r>
              <a:rPr lang="cs-CZ" altLang="cs-CZ" dirty="0" smtClean="0"/>
              <a:t>k</a:t>
            </a:r>
            <a:r>
              <a:rPr lang="en-GB" altLang="cs-CZ" dirty="0" err="1" smtClean="0"/>
              <a:t>osid</a:t>
            </a:r>
            <a:r>
              <a:rPr lang="cs-CZ" altLang="cs-CZ" dirty="0" smtClean="0"/>
              <a:t>ů</a:t>
            </a:r>
            <a:r>
              <a:rPr lang="en-GB" altLang="cs-CZ" dirty="0" smtClean="0"/>
              <a:t>,</a:t>
            </a:r>
            <a:r>
              <a:rPr lang="cs-CZ" altLang="cs-CZ" dirty="0" smtClean="0"/>
              <a:t> </a:t>
            </a:r>
            <a:r>
              <a:rPr lang="en-GB" altLang="cs-CZ" dirty="0" smtClean="0"/>
              <a:t>amid</a:t>
            </a:r>
            <a:r>
              <a:rPr lang="cs-CZ" altLang="cs-CZ" dirty="0" smtClean="0"/>
              <a:t>ů,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peptid</a:t>
            </a:r>
            <a:r>
              <a:rPr lang="cs-CZ" altLang="cs-CZ" dirty="0" smtClean="0"/>
              <a:t>ů apod.</a:t>
            </a:r>
          </a:p>
          <a:p>
            <a:pPr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cs-CZ" altLang="cs-CZ" dirty="0" smtClean="0"/>
              <a:t>     podtřídy:</a:t>
            </a:r>
            <a:endParaRPr lang="en-GB" altLang="cs-CZ" dirty="0" smtClean="0"/>
          </a:p>
          <a:p>
            <a:pPr lvl="2">
              <a:lnSpc>
                <a:spcPct val="120000"/>
              </a:lnSpc>
              <a:spcBef>
                <a:spcPct val="0"/>
              </a:spcBef>
            </a:pPr>
            <a:r>
              <a:rPr lang="en-GB" altLang="cs-CZ" b="1" dirty="0" smtClean="0"/>
              <a:t>ester</a:t>
            </a:r>
            <a:r>
              <a:rPr lang="cs-CZ" altLang="cs-CZ" b="1" dirty="0" err="1" smtClean="0"/>
              <a:t>ázy</a:t>
            </a:r>
            <a:r>
              <a:rPr lang="en-GB" altLang="cs-CZ" b="1" dirty="0" smtClean="0"/>
              <a:t> </a:t>
            </a:r>
            <a:r>
              <a:rPr lang="en-GB" altLang="cs-CZ" dirty="0" smtClean="0"/>
              <a:t>(lip</a:t>
            </a:r>
            <a:r>
              <a:rPr lang="cs-CZ" altLang="cs-CZ" dirty="0" err="1" smtClean="0"/>
              <a:t>ázy</a:t>
            </a:r>
            <a:r>
              <a:rPr lang="en-GB" altLang="cs-CZ" dirty="0" smtClean="0"/>
              <a:t>, </a:t>
            </a:r>
            <a:r>
              <a:rPr lang="cs-CZ" altLang="cs-CZ" dirty="0" smtClean="0"/>
              <a:t>f</a:t>
            </a:r>
            <a:r>
              <a:rPr lang="en-GB" altLang="cs-CZ" dirty="0" err="1" smtClean="0"/>
              <a:t>os</a:t>
            </a:r>
            <a:r>
              <a:rPr lang="cs-CZ" altLang="cs-CZ" dirty="0" smtClean="0"/>
              <a:t>f</a:t>
            </a:r>
            <a:r>
              <a:rPr lang="en-GB" altLang="cs-CZ" dirty="0" err="1" smtClean="0"/>
              <a:t>olip</a:t>
            </a:r>
            <a:r>
              <a:rPr lang="cs-CZ" altLang="cs-CZ" dirty="0" err="1" smtClean="0"/>
              <a:t>ázy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ribonu</a:t>
            </a:r>
            <a:r>
              <a:rPr lang="cs-CZ" altLang="cs-CZ" dirty="0" smtClean="0"/>
              <a:t>k</a:t>
            </a:r>
            <a:r>
              <a:rPr lang="en-GB" altLang="cs-CZ" dirty="0" smtClean="0"/>
              <a:t>le</a:t>
            </a:r>
            <a:r>
              <a:rPr lang="cs-CZ" altLang="cs-CZ" dirty="0" err="1" smtClean="0"/>
              <a:t>ázy</a:t>
            </a:r>
            <a:r>
              <a:rPr lang="en-GB" altLang="cs-CZ" dirty="0" smtClean="0"/>
              <a:t>, </a:t>
            </a:r>
            <a:r>
              <a:rPr lang="cs-CZ" altLang="cs-CZ" b="1" dirty="0" smtClean="0">
                <a:solidFill>
                  <a:srgbClr val="FF0000"/>
                </a:solidFill>
              </a:rPr>
              <a:t>f</a:t>
            </a:r>
            <a:r>
              <a:rPr lang="en-GB" altLang="cs-CZ" b="1" dirty="0" err="1" smtClean="0">
                <a:solidFill>
                  <a:srgbClr val="FF0000"/>
                </a:solidFill>
              </a:rPr>
              <a:t>os</a:t>
            </a:r>
            <a:r>
              <a:rPr lang="cs-CZ" altLang="cs-CZ" b="1" dirty="0" smtClean="0">
                <a:solidFill>
                  <a:srgbClr val="FF0000"/>
                </a:solidFill>
              </a:rPr>
              <a:t>f</a:t>
            </a:r>
            <a:r>
              <a:rPr lang="en-GB" altLang="cs-CZ" b="1" dirty="0" smtClean="0">
                <a:solidFill>
                  <a:srgbClr val="FF0000"/>
                </a:solidFill>
              </a:rPr>
              <a:t>at</a:t>
            </a:r>
            <a:r>
              <a:rPr lang="cs-CZ" altLang="cs-CZ" b="1" dirty="0" err="1" smtClean="0">
                <a:solidFill>
                  <a:srgbClr val="FF0000"/>
                </a:solidFill>
              </a:rPr>
              <a:t>ázy</a:t>
            </a:r>
            <a:r>
              <a:rPr lang="en-GB" altLang="cs-CZ" dirty="0" smtClean="0"/>
              <a:t>) </a:t>
            </a:r>
          </a:p>
          <a:p>
            <a:pPr lvl="2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altLang="cs-CZ" b="1" dirty="0" err="1" smtClean="0"/>
              <a:t>gly</a:t>
            </a:r>
            <a:r>
              <a:rPr lang="cs-CZ" altLang="cs-CZ" b="1" dirty="0" smtClean="0"/>
              <a:t>k</a:t>
            </a:r>
            <a:r>
              <a:rPr lang="en-GB" altLang="cs-CZ" b="1" dirty="0" err="1" smtClean="0"/>
              <a:t>osid</a:t>
            </a:r>
            <a:r>
              <a:rPr lang="cs-CZ" altLang="cs-CZ" b="1" dirty="0" err="1" smtClean="0"/>
              <a:t>ázy</a:t>
            </a:r>
            <a:r>
              <a:rPr lang="en-GB" altLang="cs-CZ" b="1" dirty="0" smtClean="0"/>
              <a:t> </a:t>
            </a:r>
            <a:r>
              <a:rPr lang="en-GB" altLang="cs-CZ" dirty="0" smtClean="0"/>
              <a:t>(</a:t>
            </a:r>
            <a:r>
              <a:rPr lang="en-GB" altLang="cs-CZ" dirty="0" err="1" smtClean="0"/>
              <a:t>sachar</a:t>
            </a:r>
            <a:r>
              <a:rPr lang="cs-CZ" altLang="cs-CZ" dirty="0" err="1" smtClean="0"/>
              <a:t>áza</a:t>
            </a:r>
            <a:r>
              <a:rPr lang="en-GB" altLang="cs-CZ" dirty="0" smtClean="0"/>
              <a:t>, malt</a:t>
            </a:r>
            <a:r>
              <a:rPr lang="cs-CZ" altLang="cs-CZ" dirty="0" err="1" smtClean="0"/>
              <a:t>áza</a:t>
            </a:r>
            <a:r>
              <a:rPr lang="en-GB" altLang="cs-CZ" dirty="0" smtClean="0"/>
              <a:t>, </a:t>
            </a:r>
            <a:r>
              <a:rPr lang="cs-CZ" altLang="cs-CZ" dirty="0" smtClean="0"/>
              <a:t>laktáza, </a:t>
            </a:r>
            <a:r>
              <a:rPr lang="en-GB" altLang="cs-CZ" dirty="0" smtClean="0"/>
              <a:t>amyl</a:t>
            </a:r>
            <a:r>
              <a:rPr lang="cs-CZ" altLang="cs-CZ" dirty="0" err="1" smtClean="0"/>
              <a:t>áza</a:t>
            </a:r>
            <a:r>
              <a:rPr lang="en-GB" altLang="cs-CZ" dirty="0" smtClean="0"/>
              <a:t>)</a:t>
            </a:r>
          </a:p>
          <a:p>
            <a:pPr lvl="2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altLang="cs-CZ" b="1" dirty="0" smtClean="0"/>
              <a:t>protein</a:t>
            </a:r>
            <a:r>
              <a:rPr lang="cs-CZ" altLang="cs-CZ" b="1" dirty="0" err="1" smtClean="0"/>
              <a:t>ázy</a:t>
            </a:r>
            <a:r>
              <a:rPr lang="en-GB" altLang="cs-CZ" b="1" dirty="0" smtClean="0"/>
              <a:t> </a:t>
            </a:r>
            <a:r>
              <a:rPr lang="en-GB" altLang="cs-CZ" dirty="0" smtClean="0"/>
              <a:t>a </a:t>
            </a:r>
            <a:r>
              <a:rPr lang="en-GB" altLang="cs-CZ" b="1" dirty="0" err="1" smtClean="0"/>
              <a:t>peptid</a:t>
            </a:r>
            <a:r>
              <a:rPr lang="cs-CZ" altLang="cs-CZ" b="1" dirty="0" err="1" smtClean="0"/>
              <a:t>ázy</a:t>
            </a:r>
            <a:r>
              <a:rPr lang="en-GB" altLang="cs-CZ" b="1" dirty="0" smtClean="0"/>
              <a:t> </a:t>
            </a:r>
            <a:r>
              <a:rPr lang="en-GB" altLang="cs-CZ" dirty="0" smtClean="0"/>
              <a:t>(pepsin, trypsin, </a:t>
            </a:r>
            <a:r>
              <a:rPr lang="cs-CZ" altLang="cs-CZ" dirty="0" smtClean="0"/>
              <a:t>k</a:t>
            </a:r>
            <a:r>
              <a:rPr lang="en-GB" altLang="cs-CZ" dirty="0" err="1" smtClean="0"/>
              <a:t>athepsin</a:t>
            </a:r>
            <a:r>
              <a:rPr lang="cs-CZ" altLang="cs-CZ" dirty="0" smtClean="0"/>
              <a:t>y</a:t>
            </a:r>
            <a:r>
              <a:rPr lang="en-GB" altLang="cs-CZ" dirty="0" smtClean="0"/>
              <a:t>, </a:t>
            </a:r>
            <a:r>
              <a:rPr lang="cs-CZ" altLang="cs-CZ" dirty="0" err="1" smtClean="0"/>
              <a:t>kaspázy</a:t>
            </a:r>
            <a:r>
              <a:rPr lang="cs-CZ" altLang="cs-CZ" dirty="0" smtClean="0"/>
              <a:t>/</a:t>
            </a:r>
            <a:r>
              <a:rPr lang="cs-CZ" altLang="cs-CZ" dirty="0" err="1" smtClean="0"/>
              <a:t>apoptosa</a:t>
            </a:r>
            <a:r>
              <a:rPr lang="cs-CZ" altLang="cs-CZ" dirty="0" smtClean="0"/>
              <a:t>,</a:t>
            </a:r>
            <a:r>
              <a:rPr lang="en-GB" altLang="cs-CZ" dirty="0" smtClean="0"/>
              <a:t>   </a:t>
            </a:r>
            <a:r>
              <a:rPr lang="en-GB" altLang="cs-CZ" dirty="0" err="1" smtClean="0"/>
              <a:t>dipeptid</a:t>
            </a:r>
            <a:r>
              <a:rPr lang="cs-CZ" altLang="cs-CZ" dirty="0" err="1" smtClean="0"/>
              <a:t>ázy</a:t>
            </a:r>
            <a:r>
              <a:rPr lang="en-GB" altLang="cs-CZ" dirty="0" smtClean="0"/>
              <a:t>, </a:t>
            </a:r>
            <a:r>
              <a:rPr lang="cs-CZ" altLang="cs-CZ" dirty="0" smtClean="0"/>
              <a:t>				k</a:t>
            </a:r>
            <a:r>
              <a:rPr lang="en-GB" altLang="cs-CZ" dirty="0" err="1" smtClean="0"/>
              <a:t>arboxypeptid</a:t>
            </a:r>
            <a:r>
              <a:rPr lang="cs-CZ" altLang="cs-CZ" dirty="0" err="1" smtClean="0"/>
              <a:t>ázy</a:t>
            </a:r>
            <a:r>
              <a:rPr lang="cs-CZ" altLang="cs-CZ" dirty="0" smtClean="0"/>
              <a:t>,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aminopeptid</a:t>
            </a:r>
            <a:r>
              <a:rPr lang="cs-CZ" altLang="cs-CZ" dirty="0" err="1" smtClean="0"/>
              <a:t>ázy</a:t>
            </a:r>
            <a:r>
              <a:rPr lang="cs-CZ" altLang="cs-CZ" dirty="0" smtClean="0"/>
              <a:t>)</a:t>
            </a:r>
            <a:endParaRPr lang="en-GB" altLang="cs-CZ" dirty="0" smtClean="0"/>
          </a:p>
          <a:p>
            <a:pPr lvl="2">
              <a:lnSpc>
                <a:spcPct val="120000"/>
              </a:lnSpc>
              <a:spcBef>
                <a:spcPct val="0"/>
              </a:spcBef>
            </a:pPr>
            <a:r>
              <a:rPr lang="en-GB" altLang="cs-CZ" b="1" dirty="0" smtClean="0"/>
              <a:t>amid</a:t>
            </a:r>
            <a:r>
              <a:rPr lang="cs-CZ" altLang="cs-CZ" b="1" dirty="0" err="1" smtClean="0"/>
              <a:t>ázy</a:t>
            </a:r>
            <a:r>
              <a:rPr lang="en-GB" altLang="cs-CZ" b="1" dirty="0" smtClean="0"/>
              <a:t> </a:t>
            </a:r>
            <a:r>
              <a:rPr lang="en-GB" altLang="cs-CZ" dirty="0" smtClean="0"/>
              <a:t>(</a:t>
            </a:r>
            <a:r>
              <a:rPr lang="en-GB" altLang="cs-CZ" dirty="0" err="1" smtClean="0"/>
              <a:t>glutamin</a:t>
            </a:r>
            <a:r>
              <a:rPr lang="cs-CZ" altLang="cs-CZ" dirty="0" err="1" smtClean="0"/>
              <a:t>áza</a:t>
            </a:r>
            <a:r>
              <a:rPr lang="en-GB" altLang="cs-CZ" dirty="0" smtClean="0"/>
              <a:t>, </a:t>
            </a:r>
            <a:r>
              <a:rPr lang="en-GB" altLang="cs-CZ" dirty="0" err="1" smtClean="0"/>
              <a:t>asparagin</a:t>
            </a:r>
            <a:r>
              <a:rPr lang="cs-CZ" altLang="cs-CZ" dirty="0" err="1" smtClean="0"/>
              <a:t>áza</a:t>
            </a:r>
            <a:r>
              <a:rPr lang="en-GB" altLang="cs-CZ" dirty="0" smtClean="0"/>
              <a:t>)</a:t>
            </a:r>
          </a:p>
          <a:p>
            <a:pPr lvl="2">
              <a:lnSpc>
                <a:spcPct val="120000"/>
              </a:lnSpc>
              <a:spcBef>
                <a:spcPct val="0"/>
              </a:spcBef>
            </a:pPr>
            <a:r>
              <a:rPr lang="en-GB" altLang="cs-CZ" b="1" dirty="0" smtClean="0"/>
              <a:t>ATP</a:t>
            </a:r>
            <a:r>
              <a:rPr lang="cs-CZ" altLang="cs-CZ" b="1" dirty="0" err="1" smtClean="0"/>
              <a:t>ázy</a:t>
            </a:r>
            <a:r>
              <a:rPr lang="en-GB" altLang="cs-CZ" b="1" dirty="0" smtClean="0"/>
              <a:t> </a:t>
            </a:r>
            <a:r>
              <a:rPr lang="cs-CZ" altLang="cs-CZ" dirty="0" smtClean="0"/>
              <a:t>(štěpí </a:t>
            </a:r>
            <a:r>
              <a:rPr lang="en-GB" altLang="cs-CZ" dirty="0" err="1" smtClean="0"/>
              <a:t>anhydrid</a:t>
            </a:r>
            <a:r>
              <a:rPr lang="cs-CZ" altLang="cs-CZ" dirty="0" err="1" smtClean="0"/>
              <a:t>ové</a:t>
            </a:r>
            <a:r>
              <a:rPr lang="cs-CZ" altLang="cs-CZ" dirty="0" smtClean="0"/>
              <a:t> vazby v </a:t>
            </a:r>
            <a:r>
              <a:rPr lang="en-GB" altLang="cs-CZ" dirty="0" smtClean="0"/>
              <a:t>ATP</a:t>
            </a:r>
            <a:r>
              <a:rPr lang="cs-CZ" altLang="cs-CZ" dirty="0" smtClean="0"/>
              <a:t>), např. </a:t>
            </a:r>
            <a:r>
              <a:rPr lang="cs-CZ" altLang="cs-CZ" dirty="0" err="1" smtClean="0"/>
              <a:t>helikáza</a:t>
            </a:r>
            <a:endParaRPr lang="cs-CZ" altLang="cs-CZ" dirty="0" smtClean="0"/>
          </a:p>
          <a:p>
            <a:pPr lvl="2">
              <a:lnSpc>
                <a:spcPct val="120000"/>
              </a:lnSpc>
              <a:spcBef>
                <a:spcPct val="0"/>
              </a:spcBef>
            </a:pPr>
            <a:r>
              <a:rPr lang="cs-CZ" altLang="cs-CZ" b="1" dirty="0" smtClean="0"/>
              <a:t>nukleázy </a:t>
            </a:r>
            <a:r>
              <a:rPr lang="cs-CZ" altLang="cs-CZ" dirty="0" smtClean="0"/>
              <a:t>(štěpí nukleové kyseliny – </a:t>
            </a:r>
            <a:r>
              <a:rPr lang="cs-CZ" altLang="cs-CZ" dirty="0" err="1" smtClean="0"/>
              <a:t>fosfodiesterové</a:t>
            </a:r>
            <a:r>
              <a:rPr lang="cs-CZ" altLang="cs-CZ" dirty="0" smtClean="0"/>
              <a:t> vazby)</a:t>
            </a:r>
            <a:endParaRPr lang="en-GB" alt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8752" y="5202064"/>
            <a:ext cx="6682985" cy="1431291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6150-7C01-4F14-B8EB-C282D895AB6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3168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7252" y="163178"/>
            <a:ext cx="10515600" cy="1325563"/>
          </a:xfrm>
        </p:spPr>
        <p:txBody>
          <a:bodyPr/>
          <a:lstStyle/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EC 4 Lyázy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7252" y="1320299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60000"/>
              </a:lnSpc>
              <a:spcBef>
                <a:spcPct val="0"/>
              </a:spcBef>
              <a:spcAft>
                <a:spcPct val="30000"/>
              </a:spcAft>
            </a:pPr>
            <a:r>
              <a:rPr lang="cs-CZ" altLang="cs-CZ" dirty="0" smtClean="0"/>
              <a:t>k</a:t>
            </a:r>
            <a:r>
              <a:rPr lang="en-GB" altLang="cs-CZ" dirty="0" err="1" smtClean="0"/>
              <a:t>atalyz</a:t>
            </a:r>
            <a:r>
              <a:rPr lang="cs-CZ" altLang="cs-CZ" dirty="0" smtClean="0"/>
              <a:t>ují</a:t>
            </a:r>
            <a:r>
              <a:rPr lang="en-GB" altLang="cs-CZ" dirty="0" smtClean="0"/>
              <a:t> </a:t>
            </a:r>
            <a:r>
              <a:rPr lang="en-GB" altLang="cs-CZ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n</a:t>
            </a:r>
            <a:r>
              <a:rPr lang="cs-CZ" altLang="cs-CZ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e</a:t>
            </a:r>
            <a:r>
              <a:rPr lang="en-GB" altLang="cs-CZ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hydrolytic</a:t>
            </a:r>
            <a:r>
              <a:rPr lang="cs-CZ" altLang="cs-CZ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ké</a:t>
            </a:r>
            <a:r>
              <a:rPr lang="en-GB" altLang="cs-CZ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cs-CZ" altLang="cs-CZ" dirty="0" smtClean="0"/>
              <a:t>štěpení nebo vznik vazeb </a:t>
            </a:r>
            <a:r>
              <a:rPr lang="en-GB" altLang="cs-CZ" dirty="0" smtClean="0"/>
              <a:t>C–C, C–O, C–N, C–S </a:t>
            </a:r>
            <a:r>
              <a:rPr lang="cs-CZ" altLang="cs-CZ" dirty="0" smtClean="0"/>
              <a:t> odstraněním nebo přidáním</a:t>
            </a:r>
            <a:r>
              <a:rPr lang="en-GB" altLang="cs-CZ" dirty="0" smtClean="0"/>
              <a:t> </a:t>
            </a:r>
            <a:r>
              <a:rPr lang="cs-CZ" altLang="cs-CZ" dirty="0" smtClean="0"/>
              <a:t>malé</a:t>
            </a:r>
            <a:r>
              <a:rPr lang="en-GB" altLang="cs-CZ" dirty="0" smtClean="0"/>
              <a:t> mole</a:t>
            </a:r>
            <a:r>
              <a:rPr lang="cs-CZ" altLang="cs-CZ" dirty="0" smtClean="0"/>
              <a:t>kuly jako </a:t>
            </a:r>
            <a:r>
              <a:rPr lang="en-GB" altLang="cs-CZ" dirty="0" smtClean="0"/>
              <a:t>H</a:t>
            </a:r>
            <a:r>
              <a:rPr lang="en-GB" altLang="cs-CZ" baseline="-25000" dirty="0" smtClean="0"/>
              <a:t>2</a:t>
            </a:r>
            <a:r>
              <a:rPr lang="en-GB" altLang="cs-CZ" dirty="0" smtClean="0"/>
              <a:t>O, CO</a:t>
            </a:r>
            <a:r>
              <a:rPr lang="en-GB" altLang="cs-CZ" baseline="-25000" dirty="0" smtClean="0"/>
              <a:t>2</a:t>
            </a:r>
            <a:r>
              <a:rPr lang="en-GB" altLang="cs-CZ" dirty="0" smtClean="0"/>
              <a:t>, NH</a:t>
            </a:r>
            <a:r>
              <a:rPr lang="en-GB" altLang="cs-CZ" baseline="-25000" dirty="0" smtClean="0"/>
              <a:t>3</a:t>
            </a:r>
            <a:r>
              <a:rPr lang="en-GB" altLang="cs-CZ" dirty="0" smtClean="0"/>
              <a:t>   </a:t>
            </a:r>
            <a:endParaRPr lang="cs-CZ" altLang="cs-CZ" dirty="0" smtClean="0"/>
          </a:p>
          <a:p>
            <a:pPr marL="0" indent="0">
              <a:lnSpc>
                <a:spcPct val="160000"/>
              </a:lnSpc>
              <a:spcBef>
                <a:spcPct val="0"/>
              </a:spcBef>
              <a:spcAft>
                <a:spcPct val="30000"/>
              </a:spcAft>
              <a:buNone/>
            </a:pPr>
            <a:r>
              <a:rPr lang="cs-CZ" altLang="cs-CZ" dirty="0" smtClean="0"/>
              <a:t>podtřídy:</a:t>
            </a:r>
            <a:endParaRPr lang="en-GB" altLang="cs-CZ" dirty="0" smtClean="0"/>
          </a:p>
          <a:p>
            <a:pPr lvl="1">
              <a:lnSpc>
                <a:spcPct val="16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altLang="cs-CZ" b="1" dirty="0" err="1" smtClean="0"/>
              <a:t>amonia</a:t>
            </a:r>
            <a:r>
              <a:rPr lang="cs-CZ" altLang="cs-CZ" b="1" dirty="0" smtClean="0"/>
              <a:t>k</a:t>
            </a:r>
            <a:r>
              <a:rPr lang="en-GB" altLang="cs-CZ" b="1" dirty="0" smtClean="0"/>
              <a:t> </a:t>
            </a:r>
            <a:r>
              <a:rPr lang="en-GB" altLang="cs-CZ" b="1" dirty="0" err="1" smtClean="0"/>
              <a:t>ly</a:t>
            </a:r>
            <a:r>
              <a:rPr lang="cs-CZ" altLang="cs-CZ" b="1" dirty="0" err="1" smtClean="0"/>
              <a:t>ázy</a:t>
            </a:r>
            <a:r>
              <a:rPr lang="en-GB" altLang="cs-CZ" b="1" dirty="0" smtClean="0"/>
              <a:t> </a:t>
            </a:r>
            <a:r>
              <a:rPr lang="en-GB" altLang="cs-CZ" dirty="0" smtClean="0"/>
              <a:t>(</a:t>
            </a:r>
            <a:r>
              <a:rPr lang="en-GB" altLang="cs-CZ" dirty="0" err="1" smtClean="0"/>
              <a:t>histidinamonia</a:t>
            </a:r>
            <a:r>
              <a:rPr lang="cs-CZ" altLang="cs-CZ" dirty="0" smtClean="0"/>
              <a:t>k</a:t>
            </a:r>
            <a:r>
              <a:rPr lang="en-GB" altLang="cs-CZ" dirty="0" err="1" smtClean="0"/>
              <a:t>ly</a:t>
            </a:r>
            <a:r>
              <a:rPr lang="cs-CZ" altLang="cs-CZ" dirty="0" err="1" smtClean="0"/>
              <a:t>áza</a:t>
            </a:r>
            <a:r>
              <a:rPr lang="cs-CZ" altLang="cs-CZ" dirty="0" smtClean="0"/>
              <a:t>: histidin </a:t>
            </a:r>
            <a:r>
              <a:rPr lang="cs-CZ" altLang="cs-CZ" dirty="0" smtClean="0">
                <a:sym typeface="Symbol" pitchFamily="18" charset="2"/>
              </a:rPr>
              <a:t> </a:t>
            </a:r>
            <a:r>
              <a:rPr lang="cs-CZ" altLang="cs-CZ" dirty="0" err="1" smtClean="0">
                <a:sym typeface="Symbol" pitchFamily="18" charset="2"/>
              </a:rPr>
              <a:t>urokanát</a:t>
            </a:r>
            <a:r>
              <a:rPr lang="cs-CZ" altLang="cs-CZ" dirty="0" smtClean="0">
                <a:sym typeface="Symbol" pitchFamily="18" charset="2"/>
              </a:rPr>
              <a:t> + NH</a:t>
            </a:r>
            <a:r>
              <a:rPr lang="cs-CZ" altLang="cs-CZ" baseline="-25000" dirty="0" smtClean="0">
                <a:sym typeface="Symbol" pitchFamily="18" charset="2"/>
              </a:rPr>
              <a:t>3</a:t>
            </a:r>
            <a:r>
              <a:rPr lang="en-GB" altLang="cs-CZ" dirty="0" smtClean="0"/>
              <a:t>)</a:t>
            </a:r>
          </a:p>
          <a:p>
            <a:pPr lvl="1">
              <a:lnSpc>
                <a:spcPct val="16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altLang="cs-CZ" b="1" dirty="0" smtClean="0"/>
              <a:t>de</a:t>
            </a:r>
            <a:r>
              <a:rPr lang="cs-CZ" altLang="cs-CZ" b="1" dirty="0" smtClean="0"/>
              <a:t>k</a:t>
            </a:r>
            <a:r>
              <a:rPr lang="en-GB" altLang="cs-CZ" b="1" dirty="0" err="1" smtClean="0"/>
              <a:t>arboxyl</a:t>
            </a:r>
            <a:r>
              <a:rPr lang="cs-CZ" altLang="cs-CZ" b="1" dirty="0" err="1" smtClean="0"/>
              <a:t>ázy</a:t>
            </a:r>
            <a:r>
              <a:rPr lang="cs-CZ" altLang="cs-CZ" b="1" dirty="0" smtClean="0"/>
              <a:t> aminokyselin</a:t>
            </a:r>
            <a:r>
              <a:rPr lang="en-GB" altLang="cs-CZ" b="1" dirty="0" smtClean="0"/>
              <a:t> </a:t>
            </a:r>
            <a:r>
              <a:rPr lang="en-GB" altLang="cs-CZ" dirty="0" smtClean="0"/>
              <a:t>(</a:t>
            </a:r>
            <a:r>
              <a:rPr lang="cs-CZ" altLang="cs-CZ" dirty="0" smtClean="0"/>
              <a:t>aminokyselina </a:t>
            </a:r>
            <a:r>
              <a:rPr lang="cs-CZ" altLang="cs-CZ" dirty="0" smtClean="0">
                <a:sym typeface="Symbol" pitchFamily="18" charset="2"/>
              </a:rPr>
              <a:t> amin + CO</a:t>
            </a:r>
            <a:r>
              <a:rPr lang="cs-CZ" altLang="cs-CZ" baseline="-25000" dirty="0" smtClean="0">
                <a:sym typeface="Symbol" pitchFamily="18" charset="2"/>
              </a:rPr>
              <a:t>2</a:t>
            </a:r>
            <a:r>
              <a:rPr lang="en-GB" altLang="cs-CZ" dirty="0" smtClean="0"/>
              <a:t>)</a:t>
            </a:r>
          </a:p>
          <a:p>
            <a:pPr lvl="1">
              <a:lnSpc>
                <a:spcPct val="16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altLang="cs-CZ" b="1" dirty="0" smtClean="0"/>
              <a:t>aldol</a:t>
            </a:r>
            <a:r>
              <a:rPr lang="cs-CZ" altLang="cs-CZ" b="1" dirty="0" err="1" smtClean="0"/>
              <a:t>ázy</a:t>
            </a:r>
            <a:r>
              <a:rPr lang="en-GB" altLang="cs-CZ" b="1" dirty="0" smtClean="0"/>
              <a:t> </a:t>
            </a:r>
            <a:r>
              <a:rPr lang="en-GB" altLang="cs-CZ" dirty="0" smtClean="0"/>
              <a:t>(</a:t>
            </a:r>
            <a:r>
              <a:rPr lang="cs-CZ" altLang="cs-CZ" dirty="0" smtClean="0"/>
              <a:t>štěpení nebo</a:t>
            </a:r>
            <a:r>
              <a:rPr lang="en-GB" altLang="cs-CZ" dirty="0" smtClean="0"/>
              <a:t> </a:t>
            </a:r>
            <a:r>
              <a:rPr lang="cs-CZ" altLang="cs-CZ" dirty="0" smtClean="0"/>
              <a:t>vznik aldolu</a:t>
            </a:r>
            <a:r>
              <a:rPr lang="en-GB" altLang="cs-CZ" dirty="0" smtClean="0"/>
              <a:t>)</a:t>
            </a:r>
          </a:p>
          <a:p>
            <a:pPr lvl="1">
              <a:lnSpc>
                <a:spcPct val="160000"/>
              </a:lnSpc>
              <a:spcBef>
                <a:spcPct val="0"/>
              </a:spcBef>
              <a:spcAft>
                <a:spcPct val="20000"/>
              </a:spcAft>
            </a:pPr>
            <a:r>
              <a:rPr lang="cs-CZ" altLang="cs-CZ" b="1" dirty="0" smtClean="0"/>
              <a:t>de</a:t>
            </a:r>
            <a:r>
              <a:rPr lang="en-GB" altLang="cs-CZ" b="1" dirty="0" err="1" smtClean="0"/>
              <a:t>hydrat</a:t>
            </a:r>
            <a:r>
              <a:rPr lang="cs-CZ" altLang="cs-CZ" b="1" dirty="0" err="1" smtClean="0"/>
              <a:t>ázy</a:t>
            </a:r>
            <a:r>
              <a:rPr lang="cs-CZ" altLang="cs-CZ" b="1" dirty="0" smtClean="0"/>
              <a:t>/hydratázy</a:t>
            </a:r>
            <a:r>
              <a:rPr lang="en-GB" altLang="cs-CZ" b="1" dirty="0" smtClean="0"/>
              <a:t> </a:t>
            </a:r>
            <a:r>
              <a:rPr lang="en-GB" altLang="cs-CZ" dirty="0" smtClean="0"/>
              <a:t>(</a:t>
            </a:r>
            <a:r>
              <a:rPr lang="cs-CZ" altLang="cs-CZ" dirty="0" smtClean="0"/>
              <a:t>k</a:t>
            </a:r>
            <a:r>
              <a:rPr lang="en-GB" altLang="cs-CZ" dirty="0" err="1" smtClean="0"/>
              <a:t>arbon</a:t>
            </a:r>
            <a:r>
              <a:rPr lang="cs-CZ" altLang="cs-CZ" dirty="0" err="1" smtClean="0"/>
              <a:t>át</a:t>
            </a:r>
            <a:r>
              <a:rPr lang="en-GB" altLang="cs-CZ" dirty="0" err="1" smtClean="0"/>
              <a:t>dehydrat</a:t>
            </a:r>
            <a:r>
              <a:rPr lang="cs-CZ" altLang="cs-CZ" dirty="0" err="1" smtClean="0"/>
              <a:t>áza</a:t>
            </a:r>
            <a:r>
              <a:rPr lang="cs-CZ" altLang="cs-CZ" dirty="0" smtClean="0"/>
              <a:t>: CO</a:t>
            </a:r>
            <a:r>
              <a:rPr lang="cs-CZ" altLang="cs-CZ" baseline="-25000" dirty="0" smtClean="0"/>
              <a:t>2</a:t>
            </a:r>
            <a:r>
              <a:rPr lang="cs-CZ" altLang="cs-CZ" dirty="0" smtClean="0"/>
              <a:t> + H</a:t>
            </a:r>
            <a:r>
              <a:rPr lang="cs-CZ" altLang="cs-CZ" baseline="-25000" dirty="0" smtClean="0"/>
              <a:t>2</a:t>
            </a:r>
            <a:r>
              <a:rPr lang="cs-CZ" altLang="cs-CZ" dirty="0" smtClean="0"/>
              <a:t>O </a:t>
            </a:r>
            <a:r>
              <a:rPr lang="cs-CZ" altLang="cs-CZ" dirty="0" smtClean="0">
                <a:latin typeface="Cambria Math"/>
                <a:ea typeface="Cambria Math"/>
                <a:sym typeface="Wingdings 3" pitchFamily="18" charset="2"/>
              </a:rPr>
              <a:t>⇄</a:t>
            </a:r>
            <a:r>
              <a:rPr lang="cs-CZ" altLang="cs-CZ" dirty="0" smtClean="0">
                <a:sym typeface="Wingdings 3" pitchFamily="18" charset="2"/>
              </a:rPr>
              <a:t> H</a:t>
            </a:r>
            <a:r>
              <a:rPr lang="cs-CZ" altLang="cs-CZ" baseline="-25000" dirty="0" smtClean="0">
                <a:sym typeface="Wingdings 3" pitchFamily="18" charset="2"/>
              </a:rPr>
              <a:t>2</a:t>
            </a:r>
            <a:r>
              <a:rPr lang="cs-CZ" altLang="cs-CZ" dirty="0" smtClean="0">
                <a:sym typeface="Wingdings 3" pitchFamily="18" charset="2"/>
              </a:rPr>
              <a:t>CO</a:t>
            </a:r>
            <a:r>
              <a:rPr lang="cs-CZ" altLang="cs-CZ" baseline="-25000" dirty="0" smtClean="0">
                <a:sym typeface="Wingdings 3" pitchFamily="18" charset="2"/>
              </a:rPr>
              <a:t>3</a:t>
            </a:r>
            <a:r>
              <a:rPr lang="en-GB" altLang="cs-CZ" dirty="0" smtClean="0"/>
              <a:t>)</a:t>
            </a:r>
            <a:r>
              <a:rPr lang="cs-CZ" altLang="cs-CZ" dirty="0" smtClean="0"/>
              <a:t> </a:t>
            </a:r>
            <a:endParaRPr lang="en-GB" alt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7311" y="5488333"/>
            <a:ext cx="4570364" cy="1340425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6150-7C01-4F14-B8EB-C282D895AB69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721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1158" y="196683"/>
            <a:ext cx="10515600" cy="1325563"/>
          </a:xfrm>
        </p:spPr>
        <p:txBody>
          <a:bodyPr/>
          <a:lstStyle/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EC 5 </a:t>
            </a:r>
            <a:r>
              <a:rPr lang="cs-CZ" dirty="0" err="1" smtClean="0">
                <a:solidFill>
                  <a:schemeClr val="accent5">
                    <a:lumMod val="75000"/>
                  </a:schemeClr>
                </a:solidFill>
              </a:rPr>
              <a:t>Isomerázy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1158" y="1353804"/>
            <a:ext cx="10515600" cy="4351338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ct val="0"/>
              </a:spcBef>
              <a:spcAft>
                <a:spcPct val="30000"/>
              </a:spcAft>
              <a:defRPr/>
            </a:pPr>
            <a:r>
              <a:rPr lang="cs-CZ" altLang="cs-CZ" dirty="0"/>
              <a:t>katalyzují </a:t>
            </a:r>
            <a:r>
              <a:rPr lang="en-GB" altLang="cs-CZ" dirty="0" err="1"/>
              <a:t>intramole</a:t>
            </a:r>
            <a:r>
              <a:rPr lang="cs-CZ" altLang="cs-CZ" dirty="0" err="1"/>
              <a:t>kulární</a:t>
            </a:r>
            <a:r>
              <a:rPr lang="cs-CZ" altLang="cs-CZ" dirty="0"/>
              <a:t> přesmyky, příklady:</a:t>
            </a:r>
            <a:endParaRPr lang="en-GB" altLang="cs-CZ" dirty="0"/>
          </a:p>
          <a:p>
            <a:pPr marL="637200" lvl="1" indent="-180000">
              <a:lnSpc>
                <a:spcPct val="150000"/>
              </a:lnSpc>
              <a:spcBef>
                <a:spcPct val="0"/>
              </a:spcBef>
              <a:defRPr/>
            </a:pPr>
            <a:r>
              <a:rPr lang="cs-CZ" altLang="cs-CZ" b="1" dirty="0"/>
              <a:t>e</a:t>
            </a:r>
            <a:r>
              <a:rPr lang="en-GB" altLang="cs-CZ" b="1" dirty="0" err="1" smtClean="0"/>
              <a:t>pimer</a:t>
            </a:r>
            <a:r>
              <a:rPr lang="cs-CZ" altLang="cs-CZ" b="1" dirty="0" err="1" smtClean="0"/>
              <a:t>ázy</a:t>
            </a:r>
            <a:endParaRPr lang="cs-CZ" altLang="cs-CZ" b="1" dirty="0" smtClean="0"/>
          </a:p>
          <a:p>
            <a:pPr marL="637200" lvl="1" indent="-180000">
              <a:lnSpc>
                <a:spcPct val="150000"/>
              </a:lnSpc>
              <a:spcBef>
                <a:spcPct val="0"/>
              </a:spcBef>
              <a:defRPr/>
            </a:pPr>
            <a:r>
              <a:rPr lang="cs-CZ" altLang="cs-CZ" b="1" dirty="0" err="1"/>
              <a:t>r</a:t>
            </a:r>
            <a:r>
              <a:rPr lang="en-GB" altLang="cs-CZ" b="1" dirty="0" err="1" smtClean="0"/>
              <a:t>acem</a:t>
            </a:r>
            <a:r>
              <a:rPr lang="cs-CZ" altLang="cs-CZ" b="1" dirty="0" err="1" smtClean="0"/>
              <a:t>ázy</a:t>
            </a:r>
            <a:endParaRPr lang="cs-CZ" altLang="cs-CZ" b="1" dirty="0" smtClean="0"/>
          </a:p>
          <a:p>
            <a:pPr marL="637200" lvl="1" indent="-180000">
              <a:lnSpc>
                <a:spcPct val="150000"/>
              </a:lnSpc>
              <a:spcBef>
                <a:spcPct val="0"/>
              </a:spcBef>
              <a:defRPr/>
            </a:pPr>
            <a:r>
              <a:rPr lang="cs-CZ" altLang="cs-CZ" b="1" dirty="0" smtClean="0"/>
              <a:t>m</a:t>
            </a:r>
            <a:r>
              <a:rPr lang="en-GB" altLang="cs-CZ" b="1" dirty="0" err="1" smtClean="0"/>
              <a:t>ut</a:t>
            </a:r>
            <a:r>
              <a:rPr lang="cs-CZ" altLang="cs-CZ" b="1" dirty="0" err="1" smtClean="0"/>
              <a:t>ázy</a:t>
            </a:r>
            <a:endParaRPr lang="cs-CZ" altLang="cs-CZ" b="1" dirty="0"/>
          </a:p>
          <a:p>
            <a:pPr marL="637200" lvl="1" indent="-180000">
              <a:lnSpc>
                <a:spcPct val="150000"/>
              </a:lnSpc>
              <a:spcBef>
                <a:spcPct val="0"/>
              </a:spcBef>
              <a:defRPr/>
            </a:pPr>
            <a:r>
              <a:rPr lang="cs-CZ" altLang="cs-CZ" b="1" dirty="0" err="1" smtClean="0"/>
              <a:t>topoisomeráza</a:t>
            </a:r>
            <a:r>
              <a:rPr lang="cs-CZ" altLang="cs-CZ" dirty="0" smtClean="0"/>
              <a:t> </a:t>
            </a:r>
            <a:r>
              <a:rPr lang="cs-CZ" altLang="cs-CZ" dirty="0"/>
              <a:t>(replikace DNA) má dvě enzymové aktivity, </a:t>
            </a:r>
            <a:r>
              <a:rPr lang="cs-CZ" altLang="cs-CZ" dirty="0" err="1" smtClean="0"/>
              <a:t>nukleázovou</a:t>
            </a:r>
            <a:r>
              <a:rPr lang="cs-CZ" altLang="cs-CZ" dirty="0" smtClean="0"/>
              <a:t> </a:t>
            </a:r>
            <a:r>
              <a:rPr lang="cs-CZ" altLang="cs-CZ" dirty="0"/>
              <a:t>a </a:t>
            </a:r>
            <a:r>
              <a:rPr lang="cs-CZ" altLang="cs-CZ" dirty="0" smtClean="0"/>
              <a:t>				</a:t>
            </a:r>
            <a:r>
              <a:rPr lang="cs-CZ" altLang="cs-CZ" dirty="0" err="1" smtClean="0"/>
              <a:t>ligázovou</a:t>
            </a:r>
            <a:r>
              <a:rPr lang="cs-CZ" altLang="cs-CZ" dirty="0" smtClean="0"/>
              <a:t> </a:t>
            </a:r>
            <a:r>
              <a:rPr lang="cs-CZ" altLang="cs-CZ" dirty="0"/>
              <a:t>(</a:t>
            </a:r>
            <a:r>
              <a:rPr lang="cs-CZ" altLang="cs-CZ" dirty="0" err="1"/>
              <a:t>superstočená</a:t>
            </a:r>
            <a:r>
              <a:rPr lang="cs-CZ" altLang="cs-CZ" dirty="0"/>
              <a:t> DNA </a:t>
            </a:r>
            <a:r>
              <a:rPr lang="en-GB" altLang="cs-CZ" dirty="0">
                <a:sym typeface="Symbol" pitchFamily="18" charset="2"/>
              </a:rPr>
              <a:t></a:t>
            </a:r>
            <a:r>
              <a:rPr lang="cs-CZ" altLang="cs-CZ" dirty="0">
                <a:sym typeface="Symbol" pitchFamily="18" charset="2"/>
              </a:rPr>
              <a:t> relaxovaná DNA)</a:t>
            </a:r>
            <a:endParaRPr lang="en-GB" alt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3870" y="5027041"/>
            <a:ext cx="6255038" cy="1688738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6150-7C01-4F14-B8EB-C282D895AB69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35871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3190" y="136525"/>
            <a:ext cx="10515600" cy="1325563"/>
          </a:xfrm>
        </p:spPr>
        <p:txBody>
          <a:bodyPr/>
          <a:lstStyle/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EC 6 Ligázy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3190" y="1185362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spcBef>
                <a:spcPct val="0"/>
              </a:spcBef>
              <a:spcAft>
                <a:spcPct val="40000"/>
              </a:spcAft>
              <a:defRPr/>
            </a:pPr>
            <a:r>
              <a:rPr lang="cs-CZ" altLang="cs-CZ" dirty="0"/>
              <a:t>k</a:t>
            </a:r>
            <a:r>
              <a:rPr lang="en-GB" altLang="cs-CZ" dirty="0" err="1"/>
              <a:t>atalyz</a:t>
            </a:r>
            <a:r>
              <a:rPr lang="cs-CZ" altLang="cs-CZ" dirty="0"/>
              <a:t>ují vznik vazeb </a:t>
            </a:r>
            <a:r>
              <a:rPr lang="en-GB" altLang="cs-CZ" dirty="0"/>
              <a:t>C–C, C–O, C–N </a:t>
            </a:r>
            <a:r>
              <a:rPr lang="cs-CZ" altLang="cs-CZ" dirty="0"/>
              <a:t>za současného </a:t>
            </a:r>
            <a:r>
              <a:rPr lang="cs-CZ" altLang="cs-CZ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štěpení </a:t>
            </a:r>
            <a:r>
              <a:rPr lang="cs-CZ" altLang="cs-CZ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ATP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spcAft>
                <a:spcPct val="40000"/>
              </a:spcAft>
              <a:buNone/>
              <a:defRPr/>
            </a:pPr>
            <a:r>
              <a:rPr lang="cs-CZ" altLang="cs-CZ" dirty="0" err="1" smtClean="0"/>
              <a:t>Potřídy</a:t>
            </a:r>
            <a:r>
              <a:rPr lang="cs-CZ" altLang="cs-CZ" dirty="0" smtClean="0"/>
              <a:t>:</a:t>
            </a:r>
            <a:endParaRPr lang="en-GB" altLang="cs-CZ" dirty="0" smtClean="0"/>
          </a:p>
          <a:p>
            <a:pPr lvl="1">
              <a:lnSpc>
                <a:spcPct val="150000"/>
              </a:lnSpc>
              <a:spcBef>
                <a:spcPct val="0"/>
              </a:spcBef>
              <a:spcAft>
                <a:spcPct val="20000"/>
              </a:spcAft>
              <a:defRPr/>
            </a:pPr>
            <a:r>
              <a:rPr lang="cs-CZ" altLang="cs-CZ" b="1" dirty="0" smtClean="0"/>
              <a:t>k</a:t>
            </a:r>
            <a:r>
              <a:rPr lang="en-GB" altLang="cs-CZ" b="1" dirty="0" err="1" smtClean="0"/>
              <a:t>arboxyl</a:t>
            </a:r>
            <a:r>
              <a:rPr lang="cs-CZ" altLang="cs-CZ" b="1" dirty="0" err="1" smtClean="0"/>
              <a:t>ázy</a:t>
            </a:r>
            <a:endParaRPr lang="en-GB" altLang="cs-CZ" b="1" dirty="0" smtClean="0"/>
          </a:p>
          <a:p>
            <a:pPr lvl="1">
              <a:lnSpc>
                <a:spcPct val="150000"/>
              </a:lnSpc>
              <a:spcBef>
                <a:spcPct val="0"/>
              </a:spcBef>
              <a:defRPr/>
            </a:pPr>
            <a:r>
              <a:rPr lang="en-GB" altLang="cs-CZ" b="1" dirty="0" err="1" smtClean="0"/>
              <a:t>synt</a:t>
            </a:r>
            <a:r>
              <a:rPr lang="cs-CZ" altLang="cs-CZ" b="1" dirty="0"/>
              <a:t>h</a:t>
            </a:r>
            <a:r>
              <a:rPr lang="en-GB" altLang="cs-CZ" b="1" dirty="0" smtClean="0"/>
              <a:t>et</a:t>
            </a:r>
            <a:r>
              <a:rPr lang="cs-CZ" altLang="cs-CZ" b="1" dirty="0" err="1" smtClean="0"/>
              <a:t>ázy</a:t>
            </a:r>
            <a:r>
              <a:rPr lang="en-GB" altLang="cs-CZ" b="1" dirty="0" smtClean="0"/>
              <a:t> </a:t>
            </a:r>
            <a:endParaRPr lang="cs-CZ" altLang="cs-CZ" b="1" dirty="0"/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cs-CZ" altLang="cs-CZ" dirty="0"/>
              <a:t>     </a:t>
            </a:r>
            <a:r>
              <a:rPr lang="cs-CZ" altLang="cs-CZ" dirty="0" smtClean="0"/>
              <a:t>		</a:t>
            </a:r>
            <a:r>
              <a:rPr lang="en-GB" altLang="cs-CZ" sz="2200" dirty="0" smtClean="0"/>
              <a:t>(</a:t>
            </a:r>
            <a:r>
              <a:rPr lang="en-GB" altLang="cs-CZ" sz="2200" dirty="0" err="1"/>
              <a:t>glutaminsynt</a:t>
            </a:r>
            <a:r>
              <a:rPr lang="cs-CZ" altLang="cs-CZ" sz="2200" dirty="0"/>
              <a:t>h</a:t>
            </a:r>
            <a:r>
              <a:rPr lang="en-GB" altLang="cs-CZ" sz="2200" dirty="0" smtClean="0"/>
              <a:t>et</a:t>
            </a:r>
            <a:r>
              <a:rPr lang="cs-CZ" altLang="cs-CZ" sz="2200" dirty="0" err="1" smtClean="0"/>
              <a:t>áza</a:t>
            </a:r>
            <a:r>
              <a:rPr lang="cs-CZ" altLang="cs-CZ" sz="2200" dirty="0"/>
              <a:t>: glutamát + ATP + NH</a:t>
            </a:r>
            <a:r>
              <a:rPr lang="cs-CZ" altLang="cs-CZ" sz="2200" baseline="-25000" dirty="0"/>
              <a:t>3 </a:t>
            </a:r>
            <a:r>
              <a:rPr lang="cs-CZ" altLang="cs-CZ" sz="2200" dirty="0">
                <a:sym typeface="Symbol" pitchFamily="18" charset="2"/>
              </a:rPr>
              <a:t> </a:t>
            </a:r>
            <a:r>
              <a:rPr lang="cs-CZ" altLang="cs-CZ" sz="2200" dirty="0" err="1">
                <a:sym typeface="Symbol" pitchFamily="18" charset="2"/>
              </a:rPr>
              <a:t>glutamin</a:t>
            </a:r>
            <a:r>
              <a:rPr lang="cs-CZ" altLang="cs-CZ" sz="2200" dirty="0">
                <a:sym typeface="Symbol" pitchFamily="18" charset="2"/>
              </a:rPr>
              <a:t> + ADP + </a:t>
            </a:r>
            <a:r>
              <a:rPr lang="cs-CZ" altLang="cs-CZ" sz="2200" dirty="0" err="1">
                <a:sym typeface="Symbol" pitchFamily="18" charset="2"/>
              </a:rPr>
              <a:t>P</a:t>
            </a:r>
            <a:r>
              <a:rPr lang="cs-CZ" altLang="cs-CZ" sz="2200" baseline="-25000" dirty="0" err="1">
                <a:sym typeface="Symbol" pitchFamily="18" charset="2"/>
              </a:rPr>
              <a:t>i</a:t>
            </a:r>
            <a:r>
              <a:rPr lang="cs-CZ" altLang="cs-CZ" sz="2200" dirty="0"/>
              <a:t>)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defRPr/>
            </a:pPr>
            <a:r>
              <a:rPr lang="cs-CZ" altLang="cs-CZ" b="1" dirty="0" smtClean="0"/>
              <a:t>DNA-ligáza</a:t>
            </a:r>
            <a:r>
              <a:rPr lang="cs-CZ" altLang="cs-CZ" b="1" dirty="0"/>
              <a:t>:</a:t>
            </a:r>
            <a:r>
              <a:rPr lang="cs-CZ" altLang="cs-CZ" dirty="0"/>
              <a:t> </a:t>
            </a:r>
            <a:r>
              <a:rPr lang="cs-CZ" altLang="cs-CZ" sz="2200" dirty="0"/>
              <a:t>(</a:t>
            </a:r>
            <a:r>
              <a:rPr lang="cs-CZ" altLang="cs-CZ" sz="2200" dirty="0" err="1"/>
              <a:t>dNMP</a:t>
            </a:r>
            <a:r>
              <a:rPr lang="cs-CZ" altLang="cs-CZ" sz="2200" dirty="0"/>
              <a:t>)</a:t>
            </a:r>
            <a:r>
              <a:rPr lang="cs-CZ" altLang="cs-CZ" sz="2200" baseline="-25000" dirty="0"/>
              <a:t>n</a:t>
            </a:r>
            <a:r>
              <a:rPr lang="cs-CZ" altLang="cs-CZ" sz="2200" dirty="0"/>
              <a:t> + (</a:t>
            </a:r>
            <a:r>
              <a:rPr lang="cs-CZ" altLang="cs-CZ" sz="2200" dirty="0" err="1"/>
              <a:t>dNMP</a:t>
            </a:r>
            <a:r>
              <a:rPr lang="cs-CZ" altLang="cs-CZ" sz="2200" dirty="0"/>
              <a:t>)</a:t>
            </a:r>
            <a:r>
              <a:rPr lang="cs-CZ" altLang="cs-CZ" sz="2200" baseline="-25000" dirty="0"/>
              <a:t>m</a:t>
            </a:r>
            <a:r>
              <a:rPr lang="cs-CZ" altLang="cs-CZ" sz="2200" dirty="0"/>
              <a:t> + ATP </a:t>
            </a:r>
            <a:r>
              <a:rPr lang="cs-CZ" altLang="cs-CZ" sz="2200" dirty="0">
                <a:sym typeface="Symbol" pitchFamily="18" charset="2"/>
              </a:rPr>
              <a:t> (</a:t>
            </a:r>
            <a:r>
              <a:rPr lang="cs-CZ" altLang="cs-CZ" sz="2200" dirty="0" err="1">
                <a:sym typeface="Symbol" pitchFamily="18" charset="2"/>
              </a:rPr>
              <a:t>dNMP</a:t>
            </a:r>
            <a:r>
              <a:rPr lang="cs-CZ" altLang="cs-CZ" sz="2200" dirty="0">
                <a:sym typeface="Symbol" pitchFamily="18" charset="2"/>
              </a:rPr>
              <a:t>)</a:t>
            </a:r>
            <a:r>
              <a:rPr lang="cs-CZ" altLang="cs-CZ" sz="2200" baseline="-25000" dirty="0" err="1">
                <a:sym typeface="Symbol" pitchFamily="18" charset="2"/>
              </a:rPr>
              <a:t>n+m</a:t>
            </a:r>
            <a:r>
              <a:rPr lang="cs-CZ" altLang="cs-CZ" sz="2200" dirty="0">
                <a:sym typeface="Symbol" pitchFamily="18" charset="2"/>
              </a:rPr>
              <a:t> + AMP + </a:t>
            </a:r>
            <a:r>
              <a:rPr lang="cs-CZ" altLang="cs-CZ" sz="2200" dirty="0" err="1">
                <a:sym typeface="Symbol" pitchFamily="18" charset="2"/>
              </a:rPr>
              <a:t>PP</a:t>
            </a:r>
            <a:r>
              <a:rPr lang="cs-CZ" altLang="cs-CZ" sz="2200" baseline="-25000" dirty="0" err="1">
                <a:sym typeface="Symbol" pitchFamily="18" charset="2"/>
              </a:rPr>
              <a:t>i</a:t>
            </a:r>
            <a:endParaRPr lang="cs-CZ" altLang="cs-CZ" baseline="-25000" dirty="0"/>
          </a:p>
          <a:p>
            <a:pPr marL="0" indent="0">
              <a:lnSpc>
                <a:spcPct val="160000"/>
              </a:lnSpc>
              <a:spcBef>
                <a:spcPct val="0"/>
              </a:spcBef>
              <a:buFontTx/>
              <a:buNone/>
              <a:defRPr/>
            </a:pPr>
            <a:r>
              <a:rPr lang="cs-CZ" altLang="cs-CZ" dirty="0"/>
              <a:t>    </a:t>
            </a:r>
            <a:r>
              <a:rPr lang="cs-CZ" altLang="cs-CZ" dirty="0" smtClean="0"/>
              <a:t>	</a:t>
            </a:r>
            <a:r>
              <a:rPr lang="cs-CZ" altLang="cs-CZ" sz="1800" dirty="0" err="1" smtClean="0"/>
              <a:t>dNMP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= </a:t>
            </a:r>
            <a:r>
              <a:rPr lang="cs-CZ" altLang="cs-CZ" sz="1800" dirty="0" err="1"/>
              <a:t>deoxyribonukleosidmonofosfát</a:t>
            </a:r>
            <a:endParaRPr lang="cs-CZ" altLang="cs-CZ" sz="1800" dirty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7224" y="5213082"/>
            <a:ext cx="6364776" cy="1603387"/>
          </a:xfrm>
          <a:prstGeom prst="rect">
            <a:avLst/>
          </a:prstGeo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6150-7C01-4F14-B8EB-C282D895AB69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030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34807" y="1216443"/>
            <a:ext cx="10959097" cy="2852737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Kinetika enzymově katalyzovaných reakcí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6150-7C01-4F14-B8EB-C282D895AB69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64425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611991-94DC-4751-B353-86992E569DD1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cs-CZ" altLang="cs-CZ" sz="1400"/>
          </a:p>
        </p:txBody>
      </p:sp>
      <p:sp>
        <p:nvSpPr>
          <p:cNvPr id="22531" name="Zástupný symbol pro číslo snímku 3"/>
          <p:cNvSpPr txBox="1">
            <a:spLocks/>
          </p:cNvSpPr>
          <p:nvPr/>
        </p:nvSpPr>
        <p:spPr bwMode="auto">
          <a:xfrm>
            <a:off x="8077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C8D8C49A-936B-4BA6-BDF3-2D255508A5E5}" type="slidenum">
              <a:rPr lang="cs-CZ" altLang="cs-CZ" sz="1400"/>
              <a:pPr algn="r">
                <a:spcBef>
                  <a:spcPct val="0"/>
                </a:spcBef>
                <a:buFontTx/>
                <a:buNone/>
              </a:pPr>
              <a:t>16</a:t>
            </a:fld>
            <a:endParaRPr lang="cs-CZ" altLang="cs-CZ" sz="1400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22098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cs-CZ" altLang="cs-CZ" sz="44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Rychlost enzymové reakce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2208213" y="1776413"/>
            <a:ext cx="705485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cs-CZ" altLang="cs-CZ" sz="2400"/>
              <a:t>reakce:  S  </a:t>
            </a:r>
            <a:r>
              <a:rPr lang="cs-CZ" altLang="cs-CZ" sz="2400">
                <a:sym typeface="Symbol" panose="05050102010706020507" pitchFamily="18" charset="2"/>
              </a:rPr>
              <a:t>  P         (S = substrát, P = produkt)</a:t>
            </a:r>
          </a:p>
          <a:p>
            <a:pPr>
              <a:lnSpc>
                <a:spcPct val="170000"/>
              </a:lnSpc>
            </a:pPr>
            <a:r>
              <a:rPr lang="cs-CZ" altLang="cs-CZ" sz="2400">
                <a:sym typeface="Symbol" panose="05050102010706020507" pitchFamily="18" charset="2"/>
              </a:rPr>
              <a:t>definice reakční rychlosti:</a:t>
            </a:r>
          </a:p>
          <a:p>
            <a:endParaRPr lang="cs-CZ" altLang="cs-CZ" sz="2400"/>
          </a:p>
        </p:txBody>
      </p:sp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2284413" y="3681413"/>
          <a:ext cx="6934200" cy="1446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Rovnice" r:id="rId4" imgW="1879600" imgH="393700" progId="Equation.3">
                  <p:embed/>
                </p:oleObj>
              </mc:Choice>
              <mc:Fallback>
                <p:oleObj name="Rovnice" r:id="rId4" imgW="18796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4413" y="3681413"/>
                        <a:ext cx="6934200" cy="1446212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4380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číslo snímku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DCA3E91-FDA0-4303-AA97-95282BAEC720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cs-CZ" altLang="cs-CZ" sz="1400"/>
          </a:p>
        </p:txBody>
      </p:sp>
      <p:sp>
        <p:nvSpPr>
          <p:cNvPr id="25603" name="Zástupný symbol pro číslo snímku 3"/>
          <p:cNvSpPr txBox="1">
            <a:spLocks/>
          </p:cNvSpPr>
          <p:nvPr/>
        </p:nvSpPr>
        <p:spPr bwMode="auto">
          <a:xfrm>
            <a:off x="8077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A772DBF6-E5D0-4541-967E-66214196D2A9}" type="slidenum">
              <a:rPr lang="cs-CZ" altLang="cs-CZ" sz="1400"/>
              <a:pPr algn="r">
                <a:spcBef>
                  <a:spcPct val="0"/>
                </a:spcBef>
                <a:buFontTx/>
                <a:buNone/>
              </a:pPr>
              <a:t>17</a:t>
            </a:fld>
            <a:endParaRPr lang="cs-CZ" altLang="cs-CZ" sz="1400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1524000" y="333376"/>
            <a:ext cx="9144000" cy="874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cs-CZ" altLang="cs-CZ" sz="44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Z kinetické křivky se zjistí rychlost</a:t>
            </a:r>
          </a:p>
        </p:txBody>
      </p:sp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76375"/>
            <a:ext cx="9144000" cy="4656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7635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971A8735-4DC6-4008-8B97-E7F00CA87931}" type="slidenum">
              <a:rPr lang="en-CA" altLang="cs-CZ" sz="1400"/>
              <a:pPr algn="r">
                <a:spcBef>
                  <a:spcPct val="0"/>
                </a:spcBef>
                <a:buFontTx/>
                <a:buNone/>
              </a:pPr>
              <a:t>18</a:t>
            </a:fld>
            <a:endParaRPr lang="en-CA" altLang="cs-CZ" sz="1400"/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333375"/>
            <a:ext cx="7772400" cy="1143000"/>
          </a:xfrm>
        </p:spPr>
        <p:txBody>
          <a:bodyPr>
            <a:normAutofit/>
          </a:bodyPr>
          <a:lstStyle/>
          <a:p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Počáteční rychlost </a:t>
            </a:r>
            <a:r>
              <a:rPr lang="cs-CZ" altLang="cs-CZ" dirty="0" err="1">
                <a:solidFill>
                  <a:schemeClr val="accent5">
                    <a:lumMod val="75000"/>
                  </a:schemeClr>
                </a:solidFill>
              </a:rPr>
              <a:t>v</a:t>
            </a:r>
            <a:r>
              <a:rPr lang="cs-CZ" altLang="cs-CZ" baseline="-25000" dirty="0" err="1">
                <a:solidFill>
                  <a:schemeClr val="accent5">
                    <a:lumMod val="75000"/>
                  </a:schemeClr>
                </a:solidFill>
              </a:rPr>
              <a:t>o</a:t>
            </a:r>
            <a:endParaRPr lang="cs-CZ" altLang="cs-CZ" baseline="-25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7273" y="1379580"/>
            <a:ext cx="10251147" cy="417671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altLang="cs-CZ" sz="2700" dirty="0"/>
              <a:t>rychlost změřená dříve než vznikne </a:t>
            </a:r>
            <a:r>
              <a:rPr lang="en-US" altLang="cs-CZ" sz="2700" dirty="0" err="1"/>
              <a:t>významnější</a:t>
            </a:r>
            <a:r>
              <a:rPr lang="en-US" altLang="cs-CZ" sz="2700" dirty="0"/>
              <a:t> </a:t>
            </a:r>
            <a:r>
              <a:rPr lang="en-US" altLang="cs-CZ" sz="2700" dirty="0" err="1"/>
              <a:t>množství</a:t>
            </a:r>
            <a:r>
              <a:rPr lang="en-US" altLang="cs-CZ" sz="2700" dirty="0"/>
              <a:t> </a:t>
            </a:r>
            <a:r>
              <a:rPr lang="cs-CZ" altLang="cs-CZ" sz="2700" dirty="0"/>
              <a:t>produkt</a:t>
            </a:r>
            <a:r>
              <a:rPr lang="en-US" altLang="cs-CZ" sz="2700" dirty="0"/>
              <a:t>u</a:t>
            </a:r>
            <a:endParaRPr lang="cs-CZ" altLang="cs-CZ" sz="2700" dirty="0"/>
          </a:p>
          <a:p>
            <a:pPr>
              <a:lnSpc>
                <a:spcPct val="150000"/>
              </a:lnSpc>
            </a:pPr>
            <a:r>
              <a:rPr lang="cs-CZ" altLang="cs-CZ" sz="2700" dirty="0"/>
              <a:t>nejvyšší hodnota rychlosti</a:t>
            </a:r>
            <a:endParaRPr lang="en-US" altLang="cs-CZ" sz="2700" dirty="0"/>
          </a:p>
          <a:p>
            <a:pPr>
              <a:lnSpc>
                <a:spcPct val="150000"/>
              </a:lnSpc>
            </a:pPr>
            <a:r>
              <a:rPr lang="cs-CZ" altLang="cs-CZ" sz="2700" dirty="0"/>
              <a:t>není ovlivněna úbytkem substrátu</a:t>
            </a:r>
            <a:r>
              <a:rPr lang="en-US" altLang="cs-CZ" sz="2700" dirty="0"/>
              <a:t> </a:t>
            </a:r>
            <a:r>
              <a:rPr lang="en-US" altLang="cs-CZ" sz="2700" dirty="0" err="1"/>
              <a:t>ani</a:t>
            </a:r>
            <a:r>
              <a:rPr lang="en-US" altLang="cs-CZ" sz="2700" dirty="0"/>
              <a:t> </a:t>
            </a:r>
            <a:r>
              <a:rPr lang="cs-CZ" altLang="cs-CZ" sz="2700" dirty="0"/>
              <a:t>vratnou přeměnou produktu</a:t>
            </a:r>
            <a:endParaRPr lang="en-US" altLang="cs-CZ" sz="2700" dirty="0"/>
          </a:p>
          <a:p>
            <a:pPr>
              <a:lnSpc>
                <a:spcPct val="150000"/>
              </a:lnSpc>
            </a:pPr>
            <a:r>
              <a:rPr lang="en-US" altLang="cs-CZ" sz="2700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stanovuje</a:t>
            </a:r>
            <a:r>
              <a:rPr lang="en-US" altLang="cs-CZ" sz="27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se z </a:t>
            </a:r>
            <a:r>
              <a:rPr lang="en-US" altLang="cs-CZ" sz="2700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kinetických</a:t>
            </a:r>
            <a:r>
              <a:rPr lang="en-US" altLang="cs-CZ" sz="27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altLang="cs-CZ" sz="2700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křivek</a:t>
            </a:r>
            <a:endParaRPr lang="cs-CZ" altLang="cs-CZ" sz="27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417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algn="l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521C61D7-DAE4-4183-9F25-DCB39BBD46A3}" type="slidenum">
              <a:rPr lang="en-CA" altLang="cs-CZ" sz="1400"/>
              <a:pPr algn="r">
                <a:spcBef>
                  <a:spcPct val="0"/>
                </a:spcBef>
                <a:buFontTx/>
                <a:buNone/>
              </a:pPr>
              <a:t>19</a:t>
            </a:fld>
            <a:endParaRPr lang="en-CA" altLang="cs-CZ" sz="1400"/>
          </a:p>
        </p:txBody>
      </p:sp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>
          <a:xfrm>
            <a:off x="2135188" y="129721"/>
            <a:ext cx="7772400" cy="1143000"/>
          </a:xfrm>
        </p:spPr>
        <p:txBody>
          <a:bodyPr>
            <a:normAutofit/>
          </a:bodyPr>
          <a:lstStyle/>
          <a:p>
            <a:pPr algn="l"/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Na čem závisí rychlost reakce?</a:t>
            </a:r>
          </a:p>
        </p:txBody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7022" y="1272721"/>
            <a:ext cx="9110744" cy="4895850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cs-CZ" altLang="cs-CZ" sz="2400" dirty="0"/>
              <a:t>na koncentraci substrátu </a:t>
            </a:r>
            <a:r>
              <a:rPr lang="en-US" altLang="cs-CZ" sz="2400" dirty="0"/>
              <a:t>[S]</a:t>
            </a:r>
            <a:r>
              <a:rPr lang="cs-CZ" altLang="cs-CZ" sz="2400" dirty="0"/>
              <a:t> .... kinetická rovnice</a:t>
            </a:r>
          </a:p>
          <a:p>
            <a:pPr>
              <a:lnSpc>
                <a:spcPct val="130000"/>
              </a:lnSpc>
            </a:pPr>
            <a:r>
              <a:rPr lang="cs-CZ" altLang="cs-CZ" sz="2400" dirty="0"/>
              <a:t>na teplotě ... </a:t>
            </a:r>
            <a:r>
              <a:rPr lang="cs-CZ" altLang="cs-CZ" sz="2400" dirty="0" err="1"/>
              <a:t>Arrheniova</a:t>
            </a:r>
            <a:r>
              <a:rPr lang="cs-CZ" altLang="cs-CZ" sz="2400" dirty="0"/>
              <a:t> rovnice</a:t>
            </a:r>
          </a:p>
          <a:p>
            <a:pPr>
              <a:lnSpc>
                <a:spcPct val="130000"/>
              </a:lnSpc>
            </a:pPr>
            <a:r>
              <a:rPr lang="cs-CZ" altLang="cs-CZ" sz="2400" dirty="0"/>
              <a:t>u reaktantů v plynné fázi (</a:t>
            </a:r>
            <a:r>
              <a:rPr lang="cs-CZ" altLang="cs-CZ" sz="2400" i="1" dirty="0"/>
              <a:t>g</a:t>
            </a:r>
            <a:r>
              <a:rPr lang="cs-CZ" altLang="cs-CZ" sz="2400" dirty="0"/>
              <a:t>) na tlaku</a:t>
            </a:r>
          </a:p>
          <a:p>
            <a:pPr>
              <a:lnSpc>
                <a:spcPct val="130000"/>
              </a:lnSpc>
            </a:pPr>
            <a:r>
              <a:rPr lang="cs-CZ" altLang="cs-CZ" sz="2400" dirty="0"/>
              <a:t>na přítomnosti efektoru (katalyzátoru, inhibitoru)</a:t>
            </a:r>
          </a:p>
          <a:p>
            <a:pPr>
              <a:lnSpc>
                <a:spcPct val="130000"/>
              </a:lnSpc>
              <a:buFontTx/>
              <a:buNone/>
            </a:pPr>
            <a:r>
              <a:rPr lang="cs-CZ" altLang="cs-CZ" sz="2400" dirty="0"/>
              <a:t>     katalyzátory snižují aktivační energii (</a:t>
            </a:r>
            <a:r>
              <a:rPr lang="cs-CZ" altLang="cs-CZ" sz="2400" i="1" dirty="0"/>
              <a:t>E</a:t>
            </a:r>
            <a:r>
              <a:rPr lang="cs-CZ" altLang="cs-CZ" sz="2400" baseline="-25000" dirty="0"/>
              <a:t>A</a:t>
            </a:r>
            <a:r>
              <a:rPr lang="cs-CZ" altLang="cs-CZ" sz="2400" dirty="0"/>
              <a:t>)</a:t>
            </a:r>
            <a:endParaRPr lang="en-US" altLang="cs-CZ" sz="2400" dirty="0"/>
          </a:p>
          <a:p>
            <a:pPr>
              <a:lnSpc>
                <a:spcPct val="130000"/>
              </a:lnSpc>
              <a:buFontTx/>
              <a:buNone/>
            </a:pPr>
            <a:r>
              <a:rPr lang="en-US" altLang="cs-CZ" sz="2700" b="1" dirty="0">
                <a:solidFill>
                  <a:schemeClr val="accent5">
                    <a:lumMod val="75000"/>
                  </a:schemeClr>
                </a:solidFill>
              </a:rPr>
              <a:t>U </a:t>
            </a:r>
            <a:r>
              <a:rPr lang="en-US" altLang="cs-CZ" sz="2700" b="1" dirty="0" err="1">
                <a:solidFill>
                  <a:schemeClr val="accent5">
                    <a:lumMod val="75000"/>
                  </a:schemeClr>
                </a:solidFill>
              </a:rPr>
              <a:t>enzymových</a:t>
            </a:r>
            <a:r>
              <a:rPr lang="en-US" altLang="cs-CZ" sz="27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altLang="cs-CZ" sz="2700" b="1" dirty="0" err="1">
                <a:solidFill>
                  <a:schemeClr val="accent5">
                    <a:lumMod val="75000"/>
                  </a:schemeClr>
                </a:solidFill>
              </a:rPr>
              <a:t>reakcí</a:t>
            </a:r>
            <a:r>
              <a:rPr lang="en-US" altLang="cs-CZ" sz="27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altLang="cs-CZ" sz="2700" b="1" dirty="0" err="1">
                <a:solidFill>
                  <a:schemeClr val="accent5">
                    <a:lumMod val="75000"/>
                  </a:schemeClr>
                </a:solidFill>
              </a:rPr>
              <a:t>navíc</a:t>
            </a:r>
            <a:r>
              <a:rPr lang="en-US" altLang="cs-CZ" sz="2700" b="1" dirty="0">
                <a:solidFill>
                  <a:schemeClr val="accent5">
                    <a:lumMod val="75000"/>
                  </a:schemeClr>
                </a:solidFill>
              </a:rPr>
              <a:t>:</a:t>
            </a:r>
          </a:p>
          <a:p>
            <a:pPr>
              <a:lnSpc>
                <a:spcPct val="130000"/>
              </a:lnSpc>
            </a:pPr>
            <a:r>
              <a:rPr lang="en-US" altLang="cs-CZ" sz="2400" dirty="0" err="1"/>
              <a:t>koncentrace</a:t>
            </a:r>
            <a:r>
              <a:rPr lang="en-US" altLang="cs-CZ" sz="2400" dirty="0"/>
              <a:t> </a:t>
            </a:r>
            <a:r>
              <a:rPr lang="en-US" altLang="cs-CZ" sz="2400" dirty="0" err="1"/>
              <a:t>enzymu</a:t>
            </a:r>
            <a:r>
              <a:rPr lang="en-US" altLang="cs-CZ" sz="2400" dirty="0"/>
              <a:t> [E]</a:t>
            </a:r>
          </a:p>
          <a:p>
            <a:pPr>
              <a:lnSpc>
                <a:spcPct val="130000"/>
              </a:lnSpc>
            </a:pPr>
            <a:r>
              <a:rPr lang="en-US" altLang="cs-CZ" sz="2400" dirty="0"/>
              <a:t>pH</a:t>
            </a:r>
            <a:r>
              <a:rPr lang="cs-CZ" alt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17853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4137" y="100430"/>
            <a:ext cx="10515600" cy="1325563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Enzymy = biokatalyzátory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8968" y="1584993"/>
            <a:ext cx="11823032" cy="5140660"/>
          </a:xfrm>
        </p:spPr>
        <p:txBody>
          <a:bodyPr>
            <a:noAutofit/>
          </a:bodyPr>
          <a:lstStyle/>
          <a:p>
            <a:r>
              <a:rPr lang="cs-CZ" sz="1800" dirty="0"/>
              <a:t>z</a:t>
            </a:r>
            <a:r>
              <a:rPr lang="cs-CZ" sz="1800" dirty="0" smtClean="0"/>
              <a:t>vyšují rychlost reakce </a:t>
            </a:r>
          </a:p>
          <a:p>
            <a:r>
              <a:rPr lang="cs-CZ" sz="1800" dirty="0"/>
              <a:t>b</a:t>
            </a:r>
            <a:r>
              <a:rPr lang="cs-CZ" sz="1800" dirty="0" smtClean="0"/>
              <a:t>ěhem reakce nejsou měněny</a:t>
            </a:r>
          </a:p>
          <a:p>
            <a:r>
              <a:rPr lang="cs-CZ" sz="1800" dirty="0"/>
              <a:t>p</a:t>
            </a:r>
            <a:r>
              <a:rPr lang="cs-CZ" sz="1800" dirty="0" smtClean="0"/>
              <a:t>roteinové povahy s kovalentně vázanou </a:t>
            </a:r>
            <a:r>
              <a:rPr lang="cs-CZ" sz="1800" dirty="0" err="1" smtClean="0"/>
              <a:t>prostetickou</a:t>
            </a:r>
            <a:r>
              <a:rPr lang="cs-CZ" sz="1800" dirty="0" smtClean="0"/>
              <a:t> skupinou (kov)</a:t>
            </a:r>
          </a:p>
          <a:p>
            <a:r>
              <a:rPr lang="cs-CZ" sz="1800" dirty="0"/>
              <a:t>o</a:t>
            </a:r>
            <a:r>
              <a:rPr lang="cs-CZ" sz="1800" dirty="0" smtClean="0"/>
              <a:t>ligomerní/ </a:t>
            </a:r>
            <a:r>
              <a:rPr lang="cs-CZ" altLang="cs-CZ" sz="1800" dirty="0" smtClean="0"/>
              <a:t>multienzymové komplexy / asociované s membránami atd.</a:t>
            </a:r>
          </a:p>
          <a:p>
            <a:pPr>
              <a:lnSpc>
                <a:spcPct val="140000"/>
              </a:lnSpc>
            </a:pPr>
            <a:r>
              <a:rPr lang="cs-CZ" altLang="cs-CZ" sz="1800" dirty="0" smtClean="0"/>
              <a:t>tvoří </a:t>
            </a:r>
            <a:r>
              <a:rPr lang="cs-CZ" altLang="cs-CZ" sz="1800" dirty="0" err="1" smtClean="0"/>
              <a:t>izoformy</a:t>
            </a:r>
            <a:r>
              <a:rPr lang="cs-CZ" altLang="cs-CZ" sz="1800" dirty="0" smtClean="0"/>
              <a:t> - </a:t>
            </a:r>
            <a:r>
              <a:rPr lang="en-US" altLang="cs-CZ" sz="1800" dirty="0" err="1" smtClean="0"/>
              <a:t>různá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distribuce</a:t>
            </a:r>
            <a:r>
              <a:rPr lang="en-US" altLang="cs-CZ" sz="1800" dirty="0" smtClean="0"/>
              <a:t> v </a:t>
            </a:r>
            <a:r>
              <a:rPr lang="en-US" altLang="cs-CZ" sz="1800" dirty="0" err="1" smtClean="0"/>
              <a:t>těle</a:t>
            </a:r>
            <a:r>
              <a:rPr lang="en-US" altLang="cs-CZ" sz="1800" dirty="0" smtClean="0"/>
              <a:t> </a:t>
            </a:r>
            <a:r>
              <a:rPr lang="en-US" altLang="cs-CZ" sz="1800" dirty="0" err="1" smtClean="0"/>
              <a:t>i</a:t>
            </a:r>
            <a:r>
              <a:rPr lang="en-US" altLang="cs-CZ" sz="1800" dirty="0" smtClean="0"/>
              <a:t> v </a:t>
            </a:r>
            <a:r>
              <a:rPr lang="en-US" altLang="cs-CZ" sz="1800" dirty="0" err="1" smtClean="0"/>
              <a:t>buňce</a:t>
            </a:r>
            <a:endParaRPr lang="cs-CZ" altLang="cs-CZ" sz="1800" dirty="0" smtClean="0"/>
          </a:p>
          <a:p>
            <a:pPr>
              <a:lnSpc>
                <a:spcPct val="140000"/>
              </a:lnSpc>
            </a:pPr>
            <a:r>
              <a:rPr lang="en-US" altLang="cs-CZ" sz="1800" dirty="0" smtClean="0"/>
              <a:t>s</a:t>
            </a:r>
            <a:r>
              <a:rPr lang="cs-CZ" altLang="cs-CZ" sz="1800" dirty="0" err="1" smtClean="0"/>
              <a:t>pecifické</a:t>
            </a:r>
            <a:r>
              <a:rPr lang="cs-CZ" altLang="cs-CZ" sz="1800" dirty="0" smtClean="0"/>
              <a:t> (typ reakce, substrát), vysoce účinné</a:t>
            </a:r>
          </a:p>
          <a:p>
            <a:pPr>
              <a:lnSpc>
                <a:spcPct val="140000"/>
              </a:lnSpc>
            </a:pPr>
            <a:r>
              <a:rPr lang="cs-CZ" altLang="cs-CZ" sz="1800" dirty="0" smtClean="0"/>
              <a:t>fungují za mírných podmínek (pH optimum u intracelulárních enzymů většinou </a:t>
            </a:r>
            <a:r>
              <a:rPr lang="en-US" altLang="cs-CZ" sz="1800" dirty="0" smtClean="0"/>
              <a:t>~ 7, v</a:t>
            </a:r>
            <a:r>
              <a:rPr lang="cs-CZ" altLang="cs-CZ" sz="1800" dirty="0" smtClean="0"/>
              <a:t>ý</a:t>
            </a:r>
            <a:r>
              <a:rPr lang="en-US" altLang="cs-CZ" sz="1800" dirty="0" err="1" smtClean="0"/>
              <a:t>jimky</a:t>
            </a:r>
            <a:r>
              <a:rPr lang="en-US" altLang="cs-CZ" sz="1800" dirty="0" smtClean="0"/>
              <a:t> v GIT</a:t>
            </a:r>
            <a:r>
              <a:rPr lang="cs-CZ" altLang="cs-CZ" sz="1800" dirty="0" smtClean="0"/>
              <a:t>, pepsin 1–2, trypsin </a:t>
            </a:r>
            <a:r>
              <a:rPr lang="en-US" altLang="cs-CZ" sz="1800" dirty="0" smtClean="0"/>
              <a:t>~</a:t>
            </a:r>
            <a:r>
              <a:rPr lang="cs-CZ" altLang="cs-CZ" sz="1800" dirty="0" smtClean="0"/>
              <a:t> 8)</a:t>
            </a:r>
          </a:p>
          <a:p>
            <a:pPr>
              <a:lnSpc>
                <a:spcPct val="140000"/>
              </a:lnSpc>
            </a:pPr>
            <a:r>
              <a:rPr lang="cs-CZ" altLang="cs-CZ" sz="1800" i="1" dirty="0" smtClean="0"/>
              <a:t>in </a:t>
            </a:r>
            <a:r>
              <a:rPr lang="cs-CZ" altLang="cs-CZ" sz="1800" i="1" dirty="0" err="1" smtClean="0"/>
              <a:t>vivo</a:t>
            </a:r>
            <a:r>
              <a:rPr lang="cs-CZ" altLang="cs-CZ" sz="1800" dirty="0" smtClean="0"/>
              <a:t> - mohou být regulovány (aktivita enzymu, množství enzymu)</a:t>
            </a:r>
          </a:p>
          <a:p>
            <a:pPr>
              <a:lnSpc>
                <a:spcPct val="140000"/>
              </a:lnSpc>
            </a:pPr>
            <a:r>
              <a:rPr lang="cs-CZ" altLang="cs-CZ" sz="1800" i="1" dirty="0" smtClean="0"/>
              <a:t>in vitro</a:t>
            </a:r>
            <a:r>
              <a:rPr lang="cs-CZ" altLang="cs-CZ" sz="1800" dirty="0" smtClean="0"/>
              <a:t> - citlivé na vnější podmínky (teplota –  nad 50 </a:t>
            </a:r>
            <a:r>
              <a:rPr lang="cs-CZ" altLang="cs-CZ" sz="1800" dirty="0" smtClean="0">
                <a:sym typeface="Symbol" pitchFamily="18" charset="2"/>
              </a:rPr>
              <a:t>C denaturace</a:t>
            </a:r>
            <a:r>
              <a:rPr lang="cs-CZ" altLang="cs-CZ" sz="1800" dirty="0" smtClean="0"/>
              <a:t>, pH)</a:t>
            </a:r>
            <a:endParaRPr lang="cs-CZ" sz="1800" dirty="0" smtClean="0"/>
          </a:p>
          <a:p>
            <a:r>
              <a:rPr lang="cs-CZ" sz="1800" dirty="0" err="1" smtClean="0"/>
              <a:t>Ribozymy</a:t>
            </a:r>
            <a:r>
              <a:rPr lang="cs-CZ" sz="1800" dirty="0" smtClean="0"/>
              <a:t> – RNA vykazující katalytickou aktivitu</a:t>
            </a:r>
          </a:p>
          <a:p>
            <a:r>
              <a:rPr lang="cs-CZ" sz="1800" dirty="0" err="1" smtClean="0"/>
              <a:t>Prinip</a:t>
            </a:r>
            <a:r>
              <a:rPr lang="cs-CZ" sz="1800" dirty="0" smtClean="0"/>
              <a:t> účinku: snižují aktivační energii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6150-7C01-4F14-B8EB-C282D895AB6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88655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E33ADE3-4AA7-4730-908A-D93CD091C693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cs-CZ" altLang="cs-CZ" sz="140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1595252" y="182802"/>
            <a:ext cx="9144000" cy="1019175"/>
          </a:xfrm>
        </p:spPr>
        <p:txBody>
          <a:bodyPr>
            <a:normAutofit/>
          </a:bodyPr>
          <a:lstStyle/>
          <a:p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Kinetická rovnice pro reakci 1. řádu</a:t>
            </a:r>
            <a:r>
              <a:rPr lang="cs-CZ" altLang="cs-CZ" dirty="0">
                <a:solidFill>
                  <a:schemeClr val="accent5">
                    <a:lumMod val="75000"/>
                  </a:schemeClr>
                </a:solidFill>
                <a:sym typeface="Symbol" pitchFamily="18" charset="2"/>
              </a:rPr>
              <a:t> 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135188" y="1916113"/>
            <a:ext cx="77724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3600" i="1" dirty="0"/>
              <a:t>v</a:t>
            </a:r>
            <a:r>
              <a:rPr lang="cs-CZ" altLang="cs-CZ" sz="3600" dirty="0"/>
              <a:t>  =  k</a:t>
            </a:r>
            <a:r>
              <a:rPr lang="en-US" altLang="cs-CZ" sz="3600" dirty="0"/>
              <a:t> [S]  =  k [S]</a:t>
            </a:r>
            <a:r>
              <a:rPr lang="en-US" altLang="cs-CZ" sz="3600" b="1" baseline="30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1</a:t>
            </a:r>
            <a:r>
              <a:rPr lang="en-US" altLang="cs-CZ" sz="3600" dirty="0"/>
              <a:t>  </a:t>
            </a:r>
            <a:r>
              <a:rPr lang="en-US" altLang="cs-CZ" sz="3600" dirty="0">
                <a:sym typeface="Symbol" pitchFamily="18" charset="2"/>
              </a:rPr>
              <a:t>  </a:t>
            </a:r>
            <a:r>
              <a:rPr lang="en-US" altLang="cs-CZ" sz="3600" dirty="0" err="1">
                <a:solidFill>
                  <a:schemeClr val="accent5">
                    <a:lumMod val="60000"/>
                    <a:lumOff val="40000"/>
                  </a:schemeClr>
                </a:solidFill>
                <a:sym typeface="Symbol" pitchFamily="18" charset="2"/>
              </a:rPr>
              <a:t>reakce</a:t>
            </a:r>
            <a:r>
              <a:rPr lang="en-US" altLang="cs-CZ" sz="3600" dirty="0">
                <a:solidFill>
                  <a:schemeClr val="accent5">
                    <a:lumMod val="60000"/>
                    <a:lumOff val="40000"/>
                  </a:schemeClr>
                </a:solidFill>
                <a:sym typeface="Symbol" pitchFamily="18" charset="2"/>
              </a:rPr>
              <a:t> 1. </a:t>
            </a:r>
            <a:r>
              <a:rPr lang="en-US" altLang="cs-CZ" sz="3600" dirty="0" err="1">
                <a:solidFill>
                  <a:schemeClr val="accent5">
                    <a:lumMod val="60000"/>
                    <a:lumOff val="40000"/>
                  </a:schemeClr>
                </a:solidFill>
                <a:sym typeface="Symbol" pitchFamily="18" charset="2"/>
              </a:rPr>
              <a:t>řádu</a:t>
            </a:r>
            <a:endParaRPr lang="en-US" altLang="cs-CZ" sz="2400" dirty="0">
              <a:solidFill>
                <a:schemeClr val="accent5">
                  <a:lumMod val="60000"/>
                  <a:lumOff val="40000"/>
                </a:schemeClr>
              </a:solidFill>
              <a:sym typeface="Symbol" pitchFamily="18" charset="2"/>
            </a:endParaRPr>
          </a:p>
          <a:p>
            <a:pPr>
              <a:spcBef>
                <a:spcPct val="50000"/>
              </a:spcBef>
              <a:buFontTx/>
              <a:buNone/>
            </a:pPr>
            <a:endParaRPr lang="cs-CZ" altLang="cs-CZ" sz="2400" dirty="0"/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2400" dirty="0"/>
              <a:t>k = rychlostní konstanta</a:t>
            </a:r>
          </a:p>
        </p:txBody>
      </p:sp>
      <p:pic>
        <p:nvPicPr>
          <p:cNvPr id="2253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91944" y="2924944"/>
            <a:ext cx="4032250" cy="3397250"/>
          </a:xfrm>
          <a:noFill/>
        </p:spPr>
      </p:pic>
    </p:spTree>
    <p:extLst>
      <p:ext uri="{BB962C8B-B14F-4D97-AF65-F5344CB8AC3E}">
        <p14:creationId xmlns:p14="http://schemas.microsoft.com/office/powerpoint/2010/main" val="1574803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FE8CE8F-4F4C-431B-87FB-A0F27B4BC35B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cs-CZ" altLang="cs-CZ" sz="1400"/>
          </a:p>
        </p:txBody>
      </p:sp>
      <p:sp>
        <p:nvSpPr>
          <p:cNvPr id="23555" name="Rectangle 2"/>
          <p:cNvSpPr>
            <a:spLocks noChangeArrowheads="1"/>
          </p:cNvSpPr>
          <p:nvPr/>
        </p:nvSpPr>
        <p:spPr bwMode="auto">
          <a:xfrm>
            <a:off x="1524000" y="333376"/>
            <a:ext cx="9144000" cy="85068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cs-CZ" sz="44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K</a:t>
            </a:r>
            <a:r>
              <a:rPr lang="cs-CZ" altLang="cs-CZ" sz="44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inetické</a:t>
            </a:r>
            <a:r>
              <a:rPr lang="en-US" altLang="cs-CZ" sz="44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altLang="cs-CZ" sz="44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křivky pro</a:t>
            </a:r>
            <a:r>
              <a:rPr lang="en-US" altLang="cs-CZ" sz="44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altLang="cs-CZ" sz="44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reakci 1. řádu</a:t>
            </a:r>
          </a:p>
        </p:txBody>
      </p:sp>
      <p:grpSp>
        <p:nvGrpSpPr>
          <p:cNvPr id="23556" name="Group 3"/>
          <p:cNvGrpSpPr>
            <a:grpSpLocks/>
          </p:cNvGrpSpPr>
          <p:nvPr/>
        </p:nvGrpSpPr>
        <p:grpSpPr bwMode="auto">
          <a:xfrm>
            <a:off x="2279651" y="1484313"/>
            <a:ext cx="7325245" cy="2746416"/>
            <a:chOff x="340" y="1344"/>
            <a:chExt cx="3199" cy="854"/>
          </a:xfrm>
        </p:grpSpPr>
        <p:grpSp>
          <p:nvGrpSpPr>
            <p:cNvPr id="23560" name="Group 4"/>
            <p:cNvGrpSpPr>
              <a:grpSpLocks/>
            </p:cNvGrpSpPr>
            <p:nvPr/>
          </p:nvGrpSpPr>
          <p:grpSpPr bwMode="auto">
            <a:xfrm>
              <a:off x="340" y="1344"/>
              <a:ext cx="2832" cy="854"/>
              <a:chOff x="431" y="1389"/>
              <a:chExt cx="2832" cy="854"/>
            </a:xfrm>
          </p:grpSpPr>
          <p:grpSp>
            <p:nvGrpSpPr>
              <p:cNvPr id="23562" name="Group 5"/>
              <p:cNvGrpSpPr>
                <a:grpSpLocks noChangeAspect="1"/>
              </p:cNvGrpSpPr>
              <p:nvPr/>
            </p:nvGrpSpPr>
            <p:grpSpPr bwMode="auto">
              <a:xfrm>
                <a:off x="1915" y="1439"/>
                <a:ext cx="1348" cy="803"/>
                <a:chOff x="1711" y="210"/>
                <a:chExt cx="3677" cy="2672"/>
              </a:xfrm>
            </p:grpSpPr>
            <p:sp>
              <p:nvSpPr>
                <p:cNvPr id="23570" name="Freeform 6"/>
                <p:cNvSpPr>
                  <a:spLocks noChangeAspect="1"/>
                </p:cNvSpPr>
                <p:nvPr/>
              </p:nvSpPr>
              <p:spPr bwMode="auto">
                <a:xfrm flipV="1">
                  <a:off x="2245" y="436"/>
                  <a:ext cx="3143" cy="1956"/>
                </a:xfrm>
                <a:custGeom>
                  <a:avLst/>
                  <a:gdLst>
                    <a:gd name="T0" fmla="*/ 1 w 2162"/>
                    <a:gd name="T1" fmla="*/ 246 h 1345"/>
                    <a:gd name="T2" fmla="*/ 32 w 2162"/>
                    <a:gd name="T3" fmla="*/ 643 h 1345"/>
                    <a:gd name="T4" fmla="*/ 60 w 2162"/>
                    <a:gd name="T5" fmla="*/ 905 h 1345"/>
                    <a:gd name="T6" fmla="*/ 110 w 2162"/>
                    <a:gd name="T7" fmla="*/ 1300 h 1345"/>
                    <a:gd name="T8" fmla="*/ 148 w 2162"/>
                    <a:gd name="T9" fmla="*/ 1563 h 1345"/>
                    <a:gd name="T10" fmla="*/ 233 w 2162"/>
                    <a:gd name="T11" fmla="*/ 1950 h 1345"/>
                    <a:gd name="T12" fmla="*/ 298 w 2162"/>
                    <a:gd name="T13" fmla="*/ 2206 h 1345"/>
                    <a:gd name="T14" fmla="*/ 411 w 2162"/>
                    <a:gd name="T15" fmla="*/ 2589 h 1345"/>
                    <a:gd name="T16" fmla="*/ 502 w 2162"/>
                    <a:gd name="T17" fmla="*/ 2836 h 1345"/>
                    <a:gd name="T18" fmla="*/ 643 w 2162"/>
                    <a:gd name="T19" fmla="*/ 3208 h 1345"/>
                    <a:gd name="T20" fmla="*/ 756 w 2162"/>
                    <a:gd name="T21" fmla="*/ 3447 h 1345"/>
                    <a:gd name="T22" fmla="*/ 927 w 2162"/>
                    <a:gd name="T23" fmla="*/ 3807 h 1345"/>
                    <a:gd name="T24" fmla="*/ 1061 w 2162"/>
                    <a:gd name="T25" fmla="*/ 4047 h 1345"/>
                    <a:gd name="T26" fmla="*/ 1272 w 2162"/>
                    <a:gd name="T27" fmla="*/ 4393 h 1345"/>
                    <a:gd name="T28" fmla="*/ 1429 w 2162"/>
                    <a:gd name="T29" fmla="*/ 4619 h 1345"/>
                    <a:gd name="T30" fmla="*/ 1685 w 2162"/>
                    <a:gd name="T31" fmla="*/ 4943 h 1345"/>
                    <a:gd name="T32" fmla="*/ 1862 w 2162"/>
                    <a:gd name="T33" fmla="*/ 5167 h 1345"/>
                    <a:gd name="T34" fmla="*/ 2147 w 2162"/>
                    <a:gd name="T35" fmla="*/ 5475 h 1345"/>
                    <a:gd name="T36" fmla="*/ 2358 w 2162"/>
                    <a:gd name="T37" fmla="*/ 5680 h 1345"/>
                    <a:gd name="T38" fmla="*/ 2688 w 2162"/>
                    <a:gd name="T39" fmla="*/ 5977 h 1345"/>
                    <a:gd name="T40" fmla="*/ 2923 w 2162"/>
                    <a:gd name="T41" fmla="*/ 6168 h 1345"/>
                    <a:gd name="T42" fmla="*/ 3290 w 2162"/>
                    <a:gd name="T43" fmla="*/ 6447 h 1345"/>
                    <a:gd name="T44" fmla="*/ 3553 w 2162"/>
                    <a:gd name="T45" fmla="*/ 6620 h 1345"/>
                    <a:gd name="T46" fmla="*/ 3960 w 2162"/>
                    <a:gd name="T47" fmla="*/ 6885 h 1345"/>
                    <a:gd name="T48" fmla="*/ 4252 w 2162"/>
                    <a:gd name="T49" fmla="*/ 7043 h 1345"/>
                    <a:gd name="T50" fmla="*/ 4706 w 2162"/>
                    <a:gd name="T51" fmla="*/ 7273 h 1345"/>
                    <a:gd name="T52" fmla="*/ 5024 w 2162"/>
                    <a:gd name="T53" fmla="*/ 7421 h 1345"/>
                    <a:gd name="T54" fmla="*/ 5524 w 2162"/>
                    <a:gd name="T55" fmla="*/ 7631 h 1345"/>
                    <a:gd name="T56" fmla="*/ 5877 w 2162"/>
                    <a:gd name="T57" fmla="*/ 7760 h 1345"/>
                    <a:gd name="T58" fmla="*/ 6420 w 2162"/>
                    <a:gd name="T59" fmla="*/ 7943 h 1345"/>
                    <a:gd name="T60" fmla="*/ 6809 w 2162"/>
                    <a:gd name="T61" fmla="*/ 8051 h 1345"/>
                    <a:gd name="T62" fmla="*/ 7401 w 2162"/>
                    <a:gd name="T63" fmla="*/ 8208 h 1345"/>
                    <a:gd name="T64" fmla="*/ 7814 w 2162"/>
                    <a:gd name="T65" fmla="*/ 8301 h 1345"/>
                    <a:gd name="T66" fmla="*/ 8455 w 2162"/>
                    <a:gd name="T67" fmla="*/ 8422 h 1345"/>
                    <a:gd name="T68" fmla="*/ 8901 w 2162"/>
                    <a:gd name="T69" fmla="*/ 8496 h 1345"/>
                    <a:gd name="T70" fmla="*/ 9599 w 2162"/>
                    <a:gd name="T71" fmla="*/ 8586 h 1345"/>
                    <a:gd name="T72" fmla="*/ 10076 w 2162"/>
                    <a:gd name="T73" fmla="*/ 8637 h 1345"/>
                    <a:gd name="T74" fmla="*/ 10820 w 2162"/>
                    <a:gd name="T75" fmla="*/ 8695 h 1345"/>
                    <a:gd name="T76" fmla="*/ 11346 w 2162"/>
                    <a:gd name="T77" fmla="*/ 8721 h 1345"/>
                    <a:gd name="T78" fmla="*/ 12146 w 2162"/>
                    <a:gd name="T79" fmla="*/ 8745 h 1345"/>
                    <a:gd name="T80" fmla="*/ 12696 w 2162"/>
                    <a:gd name="T81" fmla="*/ 8749 h 1345"/>
                    <a:gd name="T82" fmla="*/ 13550 w 2162"/>
                    <a:gd name="T83" fmla="*/ 8734 h 1345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0" t="0" r="r" b="b"/>
                  <a:pathLst>
                    <a:path w="2162" h="1345">
                      <a:moveTo>
                        <a:pt x="0" y="0"/>
                      </a:moveTo>
                      <a:lnTo>
                        <a:pt x="1" y="31"/>
                      </a:lnTo>
                      <a:lnTo>
                        <a:pt x="1" y="38"/>
                      </a:lnTo>
                      <a:lnTo>
                        <a:pt x="2" y="65"/>
                      </a:lnTo>
                      <a:lnTo>
                        <a:pt x="3" y="72"/>
                      </a:lnTo>
                      <a:lnTo>
                        <a:pt x="5" y="99"/>
                      </a:lnTo>
                      <a:lnTo>
                        <a:pt x="5" y="106"/>
                      </a:lnTo>
                      <a:lnTo>
                        <a:pt x="8" y="133"/>
                      </a:lnTo>
                      <a:lnTo>
                        <a:pt x="9" y="139"/>
                      </a:lnTo>
                      <a:lnTo>
                        <a:pt x="12" y="166"/>
                      </a:lnTo>
                      <a:lnTo>
                        <a:pt x="13" y="173"/>
                      </a:lnTo>
                      <a:lnTo>
                        <a:pt x="17" y="200"/>
                      </a:lnTo>
                      <a:lnTo>
                        <a:pt x="18" y="207"/>
                      </a:lnTo>
                      <a:lnTo>
                        <a:pt x="22" y="233"/>
                      </a:lnTo>
                      <a:lnTo>
                        <a:pt x="23" y="240"/>
                      </a:lnTo>
                      <a:lnTo>
                        <a:pt x="29" y="267"/>
                      </a:lnTo>
                      <a:lnTo>
                        <a:pt x="30" y="273"/>
                      </a:lnTo>
                      <a:lnTo>
                        <a:pt x="36" y="300"/>
                      </a:lnTo>
                      <a:lnTo>
                        <a:pt x="38" y="306"/>
                      </a:lnTo>
                      <a:lnTo>
                        <a:pt x="44" y="333"/>
                      </a:lnTo>
                      <a:lnTo>
                        <a:pt x="46" y="339"/>
                      </a:lnTo>
                      <a:lnTo>
                        <a:pt x="53" y="365"/>
                      </a:lnTo>
                      <a:lnTo>
                        <a:pt x="55" y="372"/>
                      </a:lnTo>
                      <a:lnTo>
                        <a:pt x="63" y="398"/>
                      </a:lnTo>
                      <a:lnTo>
                        <a:pt x="65" y="404"/>
                      </a:lnTo>
                      <a:lnTo>
                        <a:pt x="74" y="430"/>
                      </a:lnTo>
                      <a:lnTo>
                        <a:pt x="77" y="436"/>
                      </a:lnTo>
                      <a:lnTo>
                        <a:pt x="86" y="461"/>
                      </a:lnTo>
                      <a:lnTo>
                        <a:pt x="89" y="468"/>
                      </a:lnTo>
                      <a:lnTo>
                        <a:pt x="99" y="493"/>
                      </a:lnTo>
                      <a:lnTo>
                        <a:pt x="102" y="499"/>
                      </a:lnTo>
                      <a:lnTo>
                        <a:pt x="113" y="524"/>
                      </a:lnTo>
                      <a:lnTo>
                        <a:pt x="116" y="530"/>
                      </a:lnTo>
                      <a:lnTo>
                        <a:pt x="127" y="555"/>
                      </a:lnTo>
                      <a:lnTo>
                        <a:pt x="130" y="561"/>
                      </a:lnTo>
                      <a:lnTo>
                        <a:pt x="143" y="585"/>
                      </a:lnTo>
                      <a:lnTo>
                        <a:pt x="146" y="592"/>
                      </a:lnTo>
                      <a:lnTo>
                        <a:pt x="160" y="616"/>
                      </a:lnTo>
                      <a:lnTo>
                        <a:pt x="163" y="622"/>
                      </a:lnTo>
                      <a:lnTo>
                        <a:pt x="178" y="645"/>
                      </a:lnTo>
                      <a:lnTo>
                        <a:pt x="181" y="651"/>
                      </a:lnTo>
                      <a:lnTo>
                        <a:pt x="196" y="675"/>
                      </a:lnTo>
                      <a:lnTo>
                        <a:pt x="200" y="681"/>
                      </a:lnTo>
                      <a:lnTo>
                        <a:pt x="216" y="704"/>
                      </a:lnTo>
                      <a:lnTo>
                        <a:pt x="220" y="710"/>
                      </a:lnTo>
                      <a:lnTo>
                        <a:pt x="237" y="732"/>
                      </a:lnTo>
                      <a:lnTo>
                        <a:pt x="241" y="738"/>
                      </a:lnTo>
                      <a:lnTo>
                        <a:pt x="259" y="760"/>
                      </a:lnTo>
                      <a:lnTo>
                        <a:pt x="264" y="766"/>
                      </a:lnTo>
                      <a:lnTo>
                        <a:pt x="282" y="788"/>
                      </a:lnTo>
                      <a:lnTo>
                        <a:pt x="287" y="794"/>
                      </a:lnTo>
                      <a:lnTo>
                        <a:pt x="306" y="815"/>
                      </a:lnTo>
                      <a:lnTo>
                        <a:pt x="311" y="821"/>
                      </a:lnTo>
                      <a:lnTo>
                        <a:pt x="331" y="842"/>
                      </a:lnTo>
                      <a:lnTo>
                        <a:pt x="336" y="847"/>
                      </a:lnTo>
                      <a:lnTo>
                        <a:pt x="358" y="868"/>
                      </a:lnTo>
                      <a:lnTo>
                        <a:pt x="363" y="873"/>
                      </a:lnTo>
                      <a:lnTo>
                        <a:pt x="385" y="894"/>
                      </a:lnTo>
                      <a:lnTo>
                        <a:pt x="391" y="899"/>
                      </a:lnTo>
                      <a:lnTo>
                        <a:pt x="414" y="919"/>
                      </a:lnTo>
                      <a:lnTo>
                        <a:pt x="420" y="924"/>
                      </a:lnTo>
                      <a:lnTo>
                        <a:pt x="443" y="944"/>
                      </a:lnTo>
                      <a:lnTo>
                        <a:pt x="450" y="948"/>
                      </a:lnTo>
                      <a:lnTo>
                        <a:pt x="474" y="968"/>
                      </a:lnTo>
                      <a:lnTo>
                        <a:pt x="481" y="972"/>
                      </a:lnTo>
                      <a:lnTo>
                        <a:pt x="507" y="991"/>
                      </a:lnTo>
                      <a:lnTo>
                        <a:pt x="513" y="996"/>
                      </a:lnTo>
                      <a:lnTo>
                        <a:pt x="540" y="1014"/>
                      </a:lnTo>
                      <a:lnTo>
                        <a:pt x="547" y="1018"/>
                      </a:lnTo>
                      <a:lnTo>
                        <a:pt x="574" y="1036"/>
                      </a:lnTo>
                      <a:lnTo>
                        <a:pt x="581" y="1040"/>
                      </a:lnTo>
                      <a:lnTo>
                        <a:pt x="610" y="1058"/>
                      </a:lnTo>
                      <a:lnTo>
                        <a:pt x="617" y="1062"/>
                      </a:lnTo>
                      <a:lnTo>
                        <a:pt x="647" y="1079"/>
                      </a:lnTo>
                      <a:lnTo>
                        <a:pt x="655" y="1083"/>
                      </a:lnTo>
                      <a:lnTo>
                        <a:pt x="685" y="1099"/>
                      </a:lnTo>
                      <a:lnTo>
                        <a:pt x="693" y="1103"/>
                      </a:lnTo>
                      <a:lnTo>
                        <a:pt x="725" y="1118"/>
                      </a:lnTo>
                      <a:lnTo>
                        <a:pt x="733" y="1122"/>
                      </a:lnTo>
                      <a:lnTo>
                        <a:pt x="766" y="1137"/>
                      </a:lnTo>
                      <a:lnTo>
                        <a:pt x="774" y="1141"/>
                      </a:lnTo>
                      <a:lnTo>
                        <a:pt x="808" y="1156"/>
                      </a:lnTo>
                      <a:lnTo>
                        <a:pt x="816" y="1159"/>
                      </a:lnTo>
                      <a:lnTo>
                        <a:pt x="851" y="1173"/>
                      </a:lnTo>
                      <a:lnTo>
                        <a:pt x="860" y="1176"/>
                      </a:lnTo>
                      <a:lnTo>
                        <a:pt x="896" y="1190"/>
                      </a:lnTo>
                      <a:lnTo>
                        <a:pt x="905" y="1193"/>
                      </a:lnTo>
                      <a:lnTo>
                        <a:pt x="942" y="1206"/>
                      </a:lnTo>
                      <a:lnTo>
                        <a:pt x="951" y="1209"/>
                      </a:lnTo>
                      <a:lnTo>
                        <a:pt x="989" y="1221"/>
                      </a:lnTo>
                      <a:lnTo>
                        <a:pt x="999" y="1224"/>
                      </a:lnTo>
                      <a:lnTo>
                        <a:pt x="1038" y="1235"/>
                      </a:lnTo>
                      <a:lnTo>
                        <a:pt x="1048" y="1238"/>
                      </a:lnTo>
                      <a:lnTo>
                        <a:pt x="1088" y="1249"/>
                      </a:lnTo>
                      <a:lnTo>
                        <a:pt x="1098" y="1251"/>
                      </a:lnTo>
                      <a:lnTo>
                        <a:pt x="1140" y="1262"/>
                      </a:lnTo>
                      <a:lnTo>
                        <a:pt x="1150" y="1264"/>
                      </a:lnTo>
                      <a:lnTo>
                        <a:pt x="1192" y="1273"/>
                      </a:lnTo>
                      <a:lnTo>
                        <a:pt x="1203" y="1276"/>
                      </a:lnTo>
                      <a:lnTo>
                        <a:pt x="1247" y="1285"/>
                      </a:lnTo>
                      <a:lnTo>
                        <a:pt x="1258" y="1287"/>
                      </a:lnTo>
                      <a:lnTo>
                        <a:pt x="1302" y="1295"/>
                      </a:lnTo>
                      <a:lnTo>
                        <a:pt x="1314" y="1297"/>
                      </a:lnTo>
                      <a:lnTo>
                        <a:pt x="1360" y="1304"/>
                      </a:lnTo>
                      <a:lnTo>
                        <a:pt x="1371" y="1306"/>
                      </a:lnTo>
                      <a:lnTo>
                        <a:pt x="1418" y="1312"/>
                      </a:lnTo>
                      <a:lnTo>
                        <a:pt x="1430" y="1314"/>
                      </a:lnTo>
                      <a:lnTo>
                        <a:pt x="1478" y="1320"/>
                      </a:lnTo>
                      <a:lnTo>
                        <a:pt x="1490" y="1321"/>
                      </a:lnTo>
                      <a:lnTo>
                        <a:pt x="1540" y="1326"/>
                      </a:lnTo>
                      <a:lnTo>
                        <a:pt x="1552" y="1328"/>
                      </a:lnTo>
                      <a:lnTo>
                        <a:pt x="1603" y="1332"/>
                      </a:lnTo>
                      <a:lnTo>
                        <a:pt x="1616" y="1333"/>
                      </a:lnTo>
                      <a:lnTo>
                        <a:pt x="1667" y="1337"/>
                      </a:lnTo>
                      <a:lnTo>
                        <a:pt x="1680" y="1337"/>
                      </a:lnTo>
                      <a:lnTo>
                        <a:pt x="1733" y="1340"/>
                      </a:lnTo>
                      <a:lnTo>
                        <a:pt x="1747" y="1341"/>
                      </a:lnTo>
                      <a:lnTo>
                        <a:pt x="1801" y="1343"/>
                      </a:lnTo>
                      <a:lnTo>
                        <a:pt x="1815" y="1343"/>
                      </a:lnTo>
                      <a:lnTo>
                        <a:pt x="1870" y="1344"/>
                      </a:lnTo>
                      <a:lnTo>
                        <a:pt x="1884" y="1345"/>
                      </a:lnTo>
                      <a:lnTo>
                        <a:pt x="1941" y="1345"/>
                      </a:lnTo>
                      <a:lnTo>
                        <a:pt x="1955" y="1345"/>
                      </a:lnTo>
                      <a:lnTo>
                        <a:pt x="2013" y="1344"/>
                      </a:lnTo>
                      <a:lnTo>
                        <a:pt x="2028" y="1344"/>
                      </a:lnTo>
                      <a:lnTo>
                        <a:pt x="2087" y="1343"/>
                      </a:lnTo>
                      <a:lnTo>
                        <a:pt x="2102" y="1342"/>
                      </a:lnTo>
                      <a:lnTo>
                        <a:pt x="2162" y="1340"/>
                      </a:lnTo>
                    </a:path>
                  </a:pathLst>
                </a:custGeom>
                <a:noFill/>
                <a:ln w="46038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23571" name="Group 7"/>
                <p:cNvGrpSpPr>
                  <a:grpSpLocks noChangeAspect="1"/>
                </p:cNvGrpSpPr>
                <p:nvPr/>
              </p:nvGrpSpPr>
              <p:grpSpPr bwMode="auto">
                <a:xfrm>
                  <a:off x="1711" y="210"/>
                  <a:ext cx="3554" cy="2672"/>
                  <a:chOff x="839" y="1424"/>
                  <a:chExt cx="3554" cy="2672"/>
                </a:xfrm>
              </p:grpSpPr>
              <p:sp>
                <p:nvSpPr>
                  <p:cNvPr id="23572" name="Line 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347" y="1424"/>
                    <a:ext cx="1" cy="2194"/>
                  </a:xfrm>
                  <a:prstGeom prst="line">
                    <a:avLst/>
                  </a:prstGeom>
                  <a:noFill/>
                  <a:ln w="23813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3573" name="Line 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347" y="3618"/>
                    <a:ext cx="2958" cy="1"/>
                  </a:xfrm>
                  <a:prstGeom prst="line">
                    <a:avLst/>
                  </a:prstGeom>
                  <a:noFill/>
                  <a:ln w="23813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3574" name="Rectangle 10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839" y="1472"/>
                    <a:ext cx="333" cy="28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GB" altLang="cs-CZ" sz="1800">
                        <a:solidFill>
                          <a:srgbClr val="000000"/>
                        </a:solidFill>
                        <a:latin typeface="Arial" charset="0"/>
                      </a:rPr>
                      <a:t>[</a:t>
                    </a:r>
                    <a:r>
                      <a:rPr lang="en-GB" altLang="cs-CZ" sz="1800" b="1">
                        <a:solidFill>
                          <a:srgbClr val="000000"/>
                        </a:solidFill>
                        <a:latin typeface="Arial" charset="0"/>
                      </a:rPr>
                      <a:t>P</a:t>
                    </a:r>
                    <a:r>
                      <a:rPr lang="en-GB" altLang="cs-CZ" sz="1800">
                        <a:solidFill>
                          <a:srgbClr val="000000"/>
                        </a:solidFill>
                        <a:latin typeface="Arial" charset="0"/>
                      </a:rPr>
                      <a:t>]</a:t>
                    </a:r>
                    <a:endParaRPr lang="en-GB" altLang="cs-CZ" sz="1800" baseline="-25000">
                      <a:latin typeface="Arial" charset="0"/>
                    </a:endParaRPr>
                  </a:p>
                </p:txBody>
              </p:sp>
              <p:sp>
                <p:nvSpPr>
                  <p:cNvPr id="23575" name="Rectangle 11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302" y="3812"/>
                    <a:ext cx="91" cy="28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GB" altLang="cs-CZ" sz="1800" b="1" i="1">
                        <a:solidFill>
                          <a:srgbClr val="000000"/>
                        </a:solidFill>
                        <a:latin typeface="Arial" charset="0"/>
                      </a:rPr>
                      <a:t>t</a:t>
                    </a:r>
                    <a:endParaRPr lang="en-GB" altLang="cs-CZ" sz="1800" b="1" i="1" baseline="-25000">
                      <a:latin typeface="Arial" charset="0"/>
                    </a:endParaRPr>
                  </a:p>
                </p:txBody>
              </p:sp>
            </p:grpSp>
          </p:grpSp>
          <p:grpSp>
            <p:nvGrpSpPr>
              <p:cNvPr id="23563" name="Group 12"/>
              <p:cNvGrpSpPr>
                <a:grpSpLocks noChangeAspect="1"/>
              </p:cNvGrpSpPr>
              <p:nvPr/>
            </p:nvGrpSpPr>
            <p:grpSpPr bwMode="auto">
              <a:xfrm>
                <a:off x="431" y="1389"/>
                <a:ext cx="1420" cy="854"/>
                <a:chOff x="-68" y="1389"/>
                <a:chExt cx="3674" cy="2693"/>
              </a:xfrm>
            </p:grpSpPr>
            <p:sp>
              <p:nvSpPr>
                <p:cNvPr id="23564" name="Freeform 13"/>
                <p:cNvSpPr>
                  <a:spLocks noChangeAspect="1"/>
                </p:cNvSpPr>
                <p:nvPr/>
              </p:nvSpPr>
              <p:spPr bwMode="auto">
                <a:xfrm>
                  <a:off x="463" y="1389"/>
                  <a:ext cx="3143" cy="1956"/>
                </a:xfrm>
                <a:custGeom>
                  <a:avLst/>
                  <a:gdLst>
                    <a:gd name="T0" fmla="*/ 1 w 2162"/>
                    <a:gd name="T1" fmla="*/ 246 h 1345"/>
                    <a:gd name="T2" fmla="*/ 32 w 2162"/>
                    <a:gd name="T3" fmla="*/ 643 h 1345"/>
                    <a:gd name="T4" fmla="*/ 60 w 2162"/>
                    <a:gd name="T5" fmla="*/ 905 h 1345"/>
                    <a:gd name="T6" fmla="*/ 110 w 2162"/>
                    <a:gd name="T7" fmla="*/ 1300 h 1345"/>
                    <a:gd name="T8" fmla="*/ 148 w 2162"/>
                    <a:gd name="T9" fmla="*/ 1563 h 1345"/>
                    <a:gd name="T10" fmla="*/ 233 w 2162"/>
                    <a:gd name="T11" fmla="*/ 1950 h 1345"/>
                    <a:gd name="T12" fmla="*/ 298 w 2162"/>
                    <a:gd name="T13" fmla="*/ 2206 h 1345"/>
                    <a:gd name="T14" fmla="*/ 411 w 2162"/>
                    <a:gd name="T15" fmla="*/ 2589 h 1345"/>
                    <a:gd name="T16" fmla="*/ 502 w 2162"/>
                    <a:gd name="T17" fmla="*/ 2836 h 1345"/>
                    <a:gd name="T18" fmla="*/ 643 w 2162"/>
                    <a:gd name="T19" fmla="*/ 3208 h 1345"/>
                    <a:gd name="T20" fmla="*/ 756 w 2162"/>
                    <a:gd name="T21" fmla="*/ 3447 h 1345"/>
                    <a:gd name="T22" fmla="*/ 927 w 2162"/>
                    <a:gd name="T23" fmla="*/ 3807 h 1345"/>
                    <a:gd name="T24" fmla="*/ 1061 w 2162"/>
                    <a:gd name="T25" fmla="*/ 4047 h 1345"/>
                    <a:gd name="T26" fmla="*/ 1272 w 2162"/>
                    <a:gd name="T27" fmla="*/ 4393 h 1345"/>
                    <a:gd name="T28" fmla="*/ 1429 w 2162"/>
                    <a:gd name="T29" fmla="*/ 4619 h 1345"/>
                    <a:gd name="T30" fmla="*/ 1685 w 2162"/>
                    <a:gd name="T31" fmla="*/ 4943 h 1345"/>
                    <a:gd name="T32" fmla="*/ 1862 w 2162"/>
                    <a:gd name="T33" fmla="*/ 5167 h 1345"/>
                    <a:gd name="T34" fmla="*/ 2147 w 2162"/>
                    <a:gd name="T35" fmla="*/ 5475 h 1345"/>
                    <a:gd name="T36" fmla="*/ 2358 w 2162"/>
                    <a:gd name="T37" fmla="*/ 5680 h 1345"/>
                    <a:gd name="T38" fmla="*/ 2688 w 2162"/>
                    <a:gd name="T39" fmla="*/ 5977 h 1345"/>
                    <a:gd name="T40" fmla="*/ 2923 w 2162"/>
                    <a:gd name="T41" fmla="*/ 6168 h 1345"/>
                    <a:gd name="T42" fmla="*/ 3290 w 2162"/>
                    <a:gd name="T43" fmla="*/ 6447 h 1345"/>
                    <a:gd name="T44" fmla="*/ 3553 w 2162"/>
                    <a:gd name="T45" fmla="*/ 6620 h 1345"/>
                    <a:gd name="T46" fmla="*/ 3960 w 2162"/>
                    <a:gd name="T47" fmla="*/ 6885 h 1345"/>
                    <a:gd name="T48" fmla="*/ 4252 w 2162"/>
                    <a:gd name="T49" fmla="*/ 7043 h 1345"/>
                    <a:gd name="T50" fmla="*/ 4706 w 2162"/>
                    <a:gd name="T51" fmla="*/ 7273 h 1345"/>
                    <a:gd name="T52" fmla="*/ 5024 w 2162"/>
                    <a:gd name="T53" fmla="*/ 7421 h 1345"/>
                    <a:gd name="T54" fmla="*/ 5524 w 2162"/>
                    <a:gd name="T55" fmla="*/ 7631 h 1345"/>
                    <a:gd name="T56" fmla="*/ 5877 w 2162"/>
                    <a:gd name="T57" fmla="*/ 7760 h 1345"/>
                    <a:gd name="T58" fmla="*/ 6420 w 2162"/>
                    <a:gd name="T59" fmla="*/ 7943 h 1345"/>
                    <a:gd name="T60" fmla="*/ 6809 w 2162"/>
                    <a:gd name="T61" fmla="*/ 8051 h 1345"/>
                    <a:gd name="T62" fmla="*/ 7401 w 2162"/>
                    <a:gd name="T63" fmla="*/ 8208 h 1345"/>
                    <a:gd name="T64" fmla="*/ 7814 w 2162"/>
                    <a:gd name="T65" fmla="*/ 8301 h 1345"/>
                    <a:gd name="T66" fmla="*/ 8455 w 2162"/>
                    <a:gd name="T67" fmla="*/ 8422 h 1345"/>
                    <a:gd name="T68" fmla="*/ 8901 w 2162"/>
                    <a:gd name="T69" fmla="*/ 8496 h 1345"/>
                    <a:gd name="T70" fmla="*/ 9599 w 2162"/>
                    <a:gd name="T71" fmla="*/ 8586 h 1345"/>
                    <a:gd name="T72" fmla="*/ 10076 w 2162"/>
                    <a:gd name="T73" fmla="*/ 8637 h 1345"/>
                    <a:gd name="T74" fmla="*/ 10820 w 2162"/>
                    <a:gd name="T75" fmla="*/ 8695 h 1345"/>
                    <a:gd name="T76" fmla="*/ 11346 w 2162"/>
                    <a:gd name="T77" fmla="*/ 8721 h 1345"/>
                    <a:gd name="T78" fmla="*/ 12146 w 2162"/>
                    <a:gd name="T79" fmla="*/ 8745 h 1345"/>
                    <a:gd name="T80" fmla="*/ 12696 w 2162"/>
                    <a:gd name="T81" fmla="*/ 8749 h 1345"/>
                    <a:gd name="T82" fmla="*/ 13550 w 2162"/>
                    <a:gd name="T83" fmla="*/ 8734 h 1345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0" t="0" r="r" b="b"/>
                  <a:pathLst>
                    <a:path w="2162" h="1345">
                      <a:moveTo>
                        <a:pt x="0" y="0"/>
                      </a:moveTo>
                      <a:lnTo>
                        <a:pt x="1" y="31"/>
                      </a:lnTo>
                      <a:lnTo>
                        <a:pt x="1" y="38"/>
                      </a:lnTo>
                      <a:lnTo>
                        <a:pt x="2" y="65"/>
                      </a:lnTo>
                      <a:lnTo>
                        <a:pt x="3" y="72"/>
                      </a:lnTo>
                      <a:lnTo>
                        <a:pt x="5" y="99"/>
                      </a:lnTo>
                      <a:lnTo>
                        <a:pt x="5" y="106"/>
                      </a:lnTo>
                      <a:lnTo>
                        <a:pt x="8" y="133"/>
                      </a:lnTo>
                      <a:lnTo>
                        <a:pt x="9" y="139"/>
                      </a:lnTo>
                      <a:lnTo>
                        <a:pt x="12" y="166"/>
                      </a:lnTo>
                      <a:lnTo>
                        <a:pt x="13" y="173"/>
                      </a:lnTo>
                      <a:lnTo>
                        <a:pt x="17" y="200"/>
                      </a:lnTo>
                      <a:lnTo>
                        <a:pt x="18" y="207"/>
                      </a:lnTo>
                      <a:lnTo>
                        <a:pt x="22" y="233"/>
                      </a:lnTo>
                      <a:lnTo>
                        <a:pt x="23" y="240"/>
                      </a:lnTo>
                      <a:lnTo>
                        <a:pt x="29" y="267"/>
                      </a:lnTo>
                      <a:lnTo>
                        <a:pt x="30" y="273"/>
                      </a:lnTo>
                      <a:lnTo>
                        <a:pt x="36" y="300"/>
                      </a:lnTo>
                      <a:lnTo>
                        <a:pt x="38" y="306"/>
                      </a:lnTo>
                      <a:lnTo>
                        <a:pt x="44" y="333"/>
                      </a:lnTo>
                      <a:lnTo>
                        <a:pt x="46" y="339"/>
                      </a:lnTo>
                      <a:lnTo>
                        <a:pt x="53" y="365"/>
                      </a:lnTo>
                      <a:lnTo>
                        <a:pt x="55" y="372"/>
                      </a:lnTo>
                      <a:lnTo>
                        <a:pt x="63" y="398"/>
                      </a:lnTo>
                      <a:lnTo>
                        <a:pt x="65" y="404"/>
                      </a:lnTo>
                      <a:lnTo>
                        <a:pt x="74" y="430"/>
                      </a:lnTo>
                      <a:lnTo>
                        <a:pt x="77" y="436"/>
                      </a:lnTo>
                      <a:lnTo>
                        <a:pt x="86" y="461"/>
                      </a:lnTo>
                      <a:lnTo>
                        <a:pt x="89" y="468"/>
                      </a:lnTo>
                      <a:lnTo>
                        <a:pt x="99" y="493"/>
                      </a:lnTo>
                      <a:lnTo>
                        <a:pt x="102" y="499"/>
                      </a:lnTo>
                      <a:lnTo>
                        <a:pt x="113" y="524"/>
                      </a:lnTo>
                      <a:lnTo>
                        <a:pt x="116" y="530"/>
                      </a:lnTo>
                      <a:lnTo>
                        <a:pt x="127" y="555"/>
                      </a:lnTo>
                      <a:lnTo>
                        <a:pt x="130" y="561"/>
                      </a:lnTo>
                      <a:lnTo>
                        <a:pt x="143" y="585"/>
                      </a:lnTo>
                      <a:lnTo>
                        <a:pt x="146" y="592"/>
                      </a:lnTo>
                      <a:lnTo>
                        <a:pt x="160" y="616"/>
                      </a:lnTo>
                      <a:lnTo>
                        <a:pt x="163" y="622"/>
                      </a:lnTo>
                      <a:lnTo>
                        <a:pt x="178" y="645"/>
                      </a:lnTo>
                      <a:lnTo>
                        <a:pt x="181" y="651"/>
                      </a:lnTo>
                      <a:lnTo>
                        <a:pt x="196" y="675"/>
                      </a:lnTo>
                      <a:lnTo>
                        <a:pt x="200" y="681"/>
                      </a:lnTo>
                      <a:lnTo>
                        <a:pt x="216" y="704"/>
                      </a:lnTo>
                      <a:lnTo>
                        <a:pt x="220" y="710"/>
                      </a:lnTo>
                      <a:lnTo>
                        <a:pt x="237" y="732"/>
                      </a:lnTo>
                      <a:lnTo>
                        <a:pt x="241" y="738"/>
                      </a:lnTo>
                      <a:lnTo>
                        <a:pt x="259" y="760"/>
                      </a:lnTo>
                      <a:lnTo>
                        <a:pt x="264" y="766"/>
                      </a:lnTo>
                      <a:lnTo>
                        <a:pt x="282" y="788"/>
                      </a:lnTo>
                      <a:lnTo>
                        <a:pt x="287" y="794"/>
                      </a:lnTo>
                      <a:lnTo>
                        <a:pt x="306" y="815"/>
                      </a:lnTo>
                      <a:lnTo>
                        <a:pt x="311" y="821"/>
                      </a:lnTo>
                      <a:lnTo>
                        <a:pt x="331" y="842"/>
                      </a:lnTo>
                      <a:lnTo>
                        <a:pt x="336" y="847"/>
                      </a:lnTo>
                      <a:lnTo>
                        <a:pt x="358" y="868"/>
                      </a:lnTo>
                      <a:lnTo>
                        <a:pt x="363" y="873"/>
                      </a:lnTo>
                      <a:lnTo>
                        <a:pt x="385" y="894"/>
                      </a:lnTo>
                      <a:lnTo>
                        <a:pt x="391" y="899"/>
                      </a:lnTo>
                      <a:lnTo>
                        <a:pt x="414" y="919"/>
                      </a:lnTo>
                      <a:lnTo>
                        <a:pt x="420" y="924"/>
                      </a:lnTo>
                      <a:lnTo>
                        <a:pt x="443" y="944"/>
                      </a:lnTo>
                      <a:lnTo>
                        <a:pt x="450" y="948"/>
                      </a:lnTo>
                      <a:lnTo>
                        <a:pt x="474" y="968"/>
                      </a:lnTo>
                      <a:lnTo>
                        <a:pt x="481" y="972"/>
                      </a:lnTo>
                      <a:lnTo>
                        <a:pt x="507" y="991"/>
                      </a:lnTo>
                      <a:lnTo>
                        <a:pt x="513" y="996"/>
                      </a:lnTo>
                      <a:lnTo>
                        <a:pt x="540" y="1014"/>
                      </a:lnTo>
                      <a:lnTo>
                        <a:pt x="547" y="1018"/>
                      </a:lnTo>
                      <a:lnTo>
                        <a:pt x="574" y="1036"/>
                      </a:lnTo>
                      <a:lnTo>
                        <a:pt x="581" y="1040"/>
                      </a:lnTo>
                      <a:lnTo>
                        <a:pt x="610" y="1058"/>
                      </a:lnTo>
                      <a:lnTo>
                        <a:pt x="617" y="1062"/>
                      </a:lnTo>
                      <a:lnTo>
                        <a:pt x="647" y="1079"/>
                      </a:lnTo>
                      <a:lnTo>
                        <a:pt x="655" y="1083"/>
                      </a:lnTo>
                      <a:lnTo>
                        <a:pt x="685" y="1099"/>
                      </a:lnTo>
                      <a:lnTo>
                        <a:pt x="693" y="1103"/>
                      </a:lnTo>
                      <a:lnTo>
                        <a:pt x="725" y="1118"/>
                      </a:lnTo>
                      <a:lnTo>
                        <a:pt x="733" y="1122"/>
                      </a:lnTo>
                      <a:lnTo>
                        <a:pt x="766" y="1137"/>
                      </a:lnTo>
                      <a:lnTo>
                        <a:pt x="774" y="1141"/>
                      </a:lnTo>
                      <a:lnTo>
                        <a:pt x="808" y="1156"/>
                      </a:lnTo>
                      <a:lnTo>
                        <a:pt x="816" y="1159"/>
                      </a:lnTo>
                      <a:lnTo>
                        <a:pt x="851" y="1173"/>
                      </a:lnTo>
                      <a:lnTo>
                        <a:pt x="860" y="1176"/>
                      </a:lnTo>
                      <a:lnTo>
                        <a:pt x="896" y="1190"/>
                      </a:lnTo>
                      <a:lnTo>
                        <a:pt x="905" y="1193"/>
                      </a:lnTo>
                      <a:lnTo>
                        <a:pt x="942" y="1206"/>
                      </a:lnTo>
                      <a:lnTo>
                        <a:pt x="951" y="1209"/>
                      </a:lnTo>
                      <a:lnTo>
                        <a:pt x="989" y="1221"/>
                      </a:lnTo>
                      <a:lnTo>
                        <a:pt x="999" y="1224"/>
                      </a:lnTo>
                      <a:lnTo>
                        <a:pt x="1038" y="1235"/>
                      </a:lnTo>
                      <a:lnTo>
                        <a:pt x="1048" y="1238"/>
                      </a:lnTo>
                      <a:lnTo>
                        <a:pt x="1088" y="1249"/>
                      </a:lnTo>
                      <a:lnTo>
                        <a:pt x="1098" y="1251"/>
                      </a:lnTo>
                      <a:lnTo>
                        <a:pt x="1140" y="1262"/>
                      </a:lnTo>
                      <a:lnTo>
                        <a:pt x="1150" y="1264"/>
                      </a:lnTo>
                      <a:lnTo>
                        <a:pt x="1192" y="1273"/>
                      </a:lnTo>
                      <a:lnTo>
                        <a:pt x="1203" y="1276"/>
                      </a:lnTo>
                      <a:lnTo>
                        <a:pt x="1247" y="1285"/>
                      </a:lnTo>
                      <a:lnTo>
                        <a:pt x="1258" y="1287"/>
                      </a:lnTo>
                      <a:lnTo>
                        <a:pt x="1302" y="1295"/>
                      </a:lnTo>
                      <a:lnTo>
                        <a:pt x="1314" y="1297"/>
                      </a:lnTo>
                      <a:lnTo>
                        <a:pt x="1360" y="1304"/>
                      </a:lnTo>
                      <a:lnTo>
                        <a:pt x="1371" y="1306"/>
                      </a:lnTo>
                      <a:lnTo>
                        <a:pt x="1418" y="1312"/>
                      </a:lnTo>
                      <a:lnTo>
                        <a:pt x="1430" y="1314"/>
                      </a:lnTo>
                      <a:lnTo>
                        <a:pt x="1478" y="1320"/>
                      </a:lnTo>
                      <a:lnTo>
                        <a:pt x="1490" y="1321"/>
                      </a:lnTo>
                      <a:lnTo>
                        <a:pt x="1540" y="1326"/>
                      </a:lnTo>
                      <a:lnTo>
                        <a:pt x="1552" y="1328"/>
                      </a:lnTo>
                      <a:lnTo>
                        <a:pt x="1603" y="1332"/>
                      </a:lnTo>
                      <a:lnTo>
                        <a:pt x="1616" y="1333"/>
                      </a:lnTo>
                      <a:lnTo>
                        <a:pt x="1667" y="1337"/>
                      </a:lnTo>
                      <a:lnTo>
                        <a:pt x="1680" y="1337"/>
                      </a:lnTo>
                      <a:lnTo>
                        <a:pt x="1733" y="1340"/>
                      </a:lnTo>
                      <a:lnTo>
                        <a:pt x="1747" y="1341"/>
                      </a:lnTo>
                      <a:lnTo>
                        <a:pt x="1801" y="1343"/>
                      </a:lnTo>
                      <a:lnTo>
                        <a:pt x="1815" y="1343"/>
                      </a:lnTo>
                      <a:lnTo>
                        <a:pt x="1870" y="1344"/>
                      </a:lnTo>
                      <a:lnTo>
                        <a:pt x="1884" y="1345"/>
                      </a:lnTo>
                      <a:lnTo>
                        <a:pt x="1941" y="1345"/>
                      </a:lnTo>
                      <a:lnTo>
                        <a:pt x="1955" y="1345"/>
                      </a:lnTo>
                      <a:lnTo>
                        <a:pt x="2013" y="1344"/>
                      </a:lnTo>
                      <a:lnTo>
                        <a:pt x="2028" y="1344"/>
                      </a:lnTo>
                      <a:lnTo>
                        <a:pt x="2087" y="1343"/>
                      </a:lnTo>
                      <a:lnTo>
                        <a:pt x="2102" y="1342"/>
                      </a:lnTo>
                      <a:lnTo>
                        <a:pt x="2162" y="1340"/>
                      </a:lnTo>
                    </a:path>
                  </a:pathLst>
                </a:custGeom>
                <a:noFill/>
                <a:ln w="46038">
                  <a:solidFill>
                    <a:srgbClr val="FF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23565" name="Group 14"/>
                <p:cNvGrpSpPr>
                  <a:grpSpLocks noChangeAspect="1"/>
                </p:cNvGrpSpPr>
                <p:nvPr/>
              </p:nvGrpSpPr>
              <p:grpSpPr bwMode="auto">
                <a:xfrm>
                  <a:off x="-68" y="1424"/>
                  <a:ext cx="3552" cy="2658"/>
                  <a:chOff x="839" y="1424"/>
                  <a:chExt cx="3552" cy="2658"/>
                </a:xfrm>
              </p:grpSpPr>
              <p:sp>
                <p:nvSpPr>
                  <p:cNvPr id="23566" name="Line 1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347" y="1424"/>
                    <a:ext cx="1" cy="2194"/>
                  </a:xfrm>
                  <a:prstGeom prst="line">
                    <a:avLst/>
                  </a:prstGeom>
                  <a:noFill/>
                  <a:ln w="23813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3567" name="Line 1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347" y="3618"/>
                    <a:ext cx="2958" cy="1"/>
                  </a:xfrm>
                  <a:prstGeom prst="line">
                    <a:avLst/>
                  </a:prstGeom>
                  <a:noFill/>
                  <a:ln w="23813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3568" name="Rectangle 17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839" y="1474"/>
                    <a:ext cx="316" cy="26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GB" altLang="cs-CZ" sz="1800">
                        <a:solidFill>
                          <a:srgbClr val="000000"/>
                        </a:solidFill>
                        <a:latin typeface="Arial" charset="0"/>
                      </a:rPr>
                      <a:t>[</a:t>
                    </a:r>
                    <a:r>
                      <a:rPr lang="en-GB" altLang="cs-CZ" sz="1800" b="1">
                        <a:solidFill>
                          <a:srgbClr val="000000"/>
                        </a:solidFill>
                        <a:latin typeface="Arial" charset="0"/>
                      </a:rPr>
                      <a:t>S</a:t>
                    </a:r>
                    <a:r>
                      <a:rPr lang="en-GB" altLang="cs-CZ" sz="1800">
                        <a:solidFill>
                          <a:srgbClr val="000000"/>
                        </a:solidFill>
                        <a:latin typeface="Arial" charset="0"/>
                      </a:rPr>
                      <a:t>]</a:t>
                    </a:r>
                    <a:endParaRPr lang="en-GB" altLang="cs-CZ" sz="1800" baseline="-25000">
                      <a:latin typeface="Arial" charset="0"/>
                    </a:endParaRPr>
                  </a:p>
                </p:txBody>
              </p:sp>
              <p:sp>
                <p:nvSpPr>
                  <p:cNvPr id="23569" name="Rectangle 18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304" y="3810"/>
                    <a:ext cx="87" cy="27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GB" altLang="cs-CZ" sz="1800" b="1" i="1">
                        <a:solidFill>
                          <a:srgbClr val="000000"/>
                        </a:solidFill>
                        <a:latin typeface="Arial" charset="0"/>
                      </a:rPr>
                      <a:t>t</a:t>
                    </a:r>
                    <a:endParaRPr lang="en-GB" altLang="cs-CZ" sz="1800" b="1" i="1" baseline="-25000">
                      <a:latin typeface="Arial" charset="0"/>
                    </a:endParaRPr>
                  </a:p>
                </p:txBody>
              </p:sp>
            </p:grpSp>
          </p:grpSp>
        </p:grpSp>
        <p:sp>
          <p:nvSpPr>
            <p:cNvPr id="23561" name="Text Box 19"/>
            <p:cNvSpPr txBox="1">
              <a:spLocks noChangeArrowheads="1"/>
            </p:cNvSpPr>
            <p:nvPr/>
          </p:nvSpPr>
          <p:spPr bwMode="auto">
            <a:xfrm>
              <a:off x="3146" y="1389"/>
              <a:ext cx="393" cy="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cs-CZ" sz="1200">
                  <a:latin typeface="Arial" charset="0"/>
                </a:rPr>
                <a:t>rovnováha</a:t>
              </a:r>
              <a:endParaRPr lang="en-GB" altLang="cs-CZ" sz="1200">
                <a:latin typeface="Arial" charset="0"/>
              </a:endParaRPr>
            </a:p>
          </p:txBody>
        </p:sp>
      </p:grpSp>
      <p:sp>
        <p:nvSpPr>
          <p:cNvPr id="23557" name="Rectangle 20"/>
          <p:cNvSpPr>
            <a:spLocks noChangeArrowheads="1"/>
          </p:cNvSpPr>
          <p:nvPr/>
        </p:nvSpPr>
        <p:spPr bwMode="auto">
          <a:xfrm>
            <a:off x="1919288" y="4221163"/>
            <a:ext cx="4464050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cs-CZ" altLang="cs-CZ" sz="2600"/>
              <a:t>během reakce:</a:t>
            </a:r>
            <a:br>
              <a:rPr lang="cs-CZ" altLang="cs-CZ" sz="2600"/>
            </a:br>
            <a:r>
              <a:rPr lang="cs-CZ" altLang="cs-CZ" sz="2600"/>
              <a:t>koncentrace substrátu klesá </a:t>
            </a:r>
            <a:br>
              <a:rPr lang="cs-CZ" altLang="cs-CZ" sz="2600"/>
            </a:br>
            <a:r>
              <a:rPr lang="cs-CZ" altLang="cs-CZ" sz="2600"/>
              <a:t>koncentrace produktu vzrůstá </a:t>
            </a:r>
          </a:p>
        </p:txBody>
      </p:sp>
      <p:sp>
        <p:nvSpPr>
          <p:cNvPr id="23558" name="Text Box 21"/>
          <p:cNvSpPr txBox="1">
            <a:spLocks noChangeArrowheads="1"/>
          </p:cNvSpPr>
          <p:nvPr/>
        </p:nvSpPr>
        <p:spPr bwMode="auto">
          <a:xfrm>
            <a:off x="6816725" y="4437063"/>
            <a:ext cx="2736850" cy="838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10000"/>
              </a:lnSpc>
              <a:spcBef>
                <a:spcPct val="50000"/>
              </a:spcBef>
              <a:buFontTx/>
              <a:buNone/>
            </a:pPr>
            <a:r>
              <a:rPr lang="en-US" altLang="cs-CZ" sz="2200">
                <a:latin typeface="Trebuchet MS" pitchFamily="34" charset="0"/>
              </a:rPr>
              <a:t>z kinetické křivky se zjišťuje rychlost</a:t>
            </a:r>
            <a:endParaRPr lang="cs-CZ" altLang="cs-CZ" sz="2200">
              <a:latin typeface="Trebuchet MS" pitchFamily="34" charset="0"/>
            </a:endParaRPr>
          </a:p>
        </p:txBody>
      </p:sp>
      <p:sp>
        <p:nvSpPr>
          <p:cNvPr id="23559" name="Text Box 22"/>
          <p:cNvSpPr txBox="1">
            <a:spLocks noChangeArrowheads="1"/>
          </p:cNvSpPr>
          <p:nvPr/>
        </p:nvSpPr>
        <p:spPr bwMode="auto">
          <a:xfrm>
            <a:off x="1847850" y="5734050"/>
            <a:ext cx="8280400" cy="42703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cs-CZ" altLang="cs-CZ" sz="2000" dirty="0"/>
              <a:t>Okamžitá rychlost </a:t>
            </a:r>
            <a:r>
              <a:rPr lang="en-GB" altLang="cs-CZ" sz="2000" i="1" dirty="0" err="1"/>
              <a:t>v</a:t>
            </a:r>
            <a:r>
              <a:rPr lang="en-GB" altLang="cs-CZ" sz="2000" baseline="-25000" dirty="0" err="1"/>
              <a:t>x</a:t>
            </a:r>
            <a:r>
              <a:rPr lang="en-GB" altLang="cs-CZ" sz="2000" dirty="0"/>
              <a:t> </a:t>
            </a:r>
            <a:r>
              <a:rPr lang="cs-CZ" altLang="cs-CZ" sz="2000" dirty="0"/>
              <a:t>v čase </a:t>
            </a:r>
            <a:r>
              <a:rPr lang="en-GB" altLang="cs-CZ" sz="2000" i="1" dirty="0" err="1"/>
              <a:t>t</a:t>
            </a:r>
            <a:r>
              <a:rPr lang="en-GB" altLang="cs-CZ" sz="2000" baseline="-25000" dirty="0" err="1"/>
              <a:t>x</a:t>
            </a:r>
            <a:r>
              <a:rPr lang="en-GB" altLang="cs-CZ" sz="2000" dirty="0"/>
              <a:t> </a:t>
            </a:r>
            <a:r>
              <a:rPr lang="cs-CZ" altLang="cs-CZ" sz="2000" dirty="0"/>
              <a:t>se rovná směrnici tečny ke křivce v daném čase.</a:t>
            </a:r>
            <a:endParaRPr lang="en-GB" altLang="cs-CZ" sz="20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3242465" y="1367073"/>
            <a:ext cx="160927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latin typeface="Calibri" panose="020F0502020204030204" pitchFamily="34" charset="0"/>
              </a:rPr>
              <a:t>substrát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6640658" y="1340161"/>
            <a:ext cx="160927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latin typeface="Calibri" panose="020F0502020204030204" pitchFamily="34" charset="0"/>
              </a:rPr>
              <a:t>produkt</a:t>
            </a:r>
          </a:p>
        </p:txBody>
      </p:sp>
    </p:spTree>
    <p:extLst>
      <p:ext uri="{BB962C8B-B14F-4D97-AF65-F5344CB8AC3E}">
        <p14:creationId xmlns:p14="http://schemas.microsoft.com/office/powerpoint/2010/main" val="796378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7E9BE3A-4664-43EF-A364-ACD541986E18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cs-CZ" altLang="cs-CZ" sz="14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1561307" y="323057"/>
            <a:ext cx="9144000" cy="792163"/>
          </a:xfrm>
        </p:spPr>
        <p:txBody>
          <a:bodyPr>
            <a:normAutofit/>
          </a:bodyPr>
          <a:lstStyle/>
          <a:p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Kinetická rovnice pro reakci 0. řádu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92314" y="1268414"/>
            <a:ext cx="8281987" cy="475297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altLang="cs-CZ" sz="2700" dirty="0"/>
              <a:t>rychlost reakce nezávisí na koncentraci substrátu </a:t>
            </a:r>
          </a:p>
          <a:p>
            <a:pPr>
              <a:lnSpc>
                <a:spcPct val="150000"/>
              </a:lnSpc>
            </a:pPr>
            <a:r>
              <a:rPr lang="cs-CZ" altLang="cs-CZ" sz="2700" i="1" dirty="0"/>
              <a:t>v</a:t>
            </a:r>
            <a:r>
              <a:rPr lang="cs-CZ" altLang="cs-CZ" sz="2700" dirty="0"/>
              <a:t>  =  k </a:t>
            </a:r>
            <a:r>
              <a:rPr lang="en-US" altLang="cs-CZ" sz="2700" dirty="0"/>
              <a:t>[S]</a:t>
            </a:r>
            <a:r>
              <a:rPr lang="en-US" altLang="cs-CZ" sz="2700" b="1" baseline="30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0</a:t>
            </a:r>
            <a:r>
              <a:rPr lang="en-US" altLang="cs-CZ" sz="2700" dirty="0"/>
              <a:t>  =  k . 1 =  k  =  </a:t>
            </a:r>
            <a:r>
              <a:rPr lang="en-US" altLang="cs-CZ" sz="2700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konstanta</a:t>
            </a:r>
            <a:endParaRPr lang="en-US" altLang="cs-CZ" sz="27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cs-CZ" sz="2700" dirty="0" err="1"/>
              <a:t>nastává</a:t>
            </a:r>
            <a:r>
              <a:rPr lang="en-US" altLang="cs-CZ" sz="2700" dirty="0"/>
              <a:t> </a:t>
            </a:r>
            <a:r>
              <a:rPr lang="en-US" altLang="cs-CZ" sz="2700" dirty="0" err="1"/>
              <a:t>při</a:t>
            </a:r>
            <a:r>
              <a:rPr lang="en-US" altLang="cs-CZ" sz="2700" dirty="0"/>
              <a:t> </a:t>
            </a:r>
            <a:r>
              <a:rPr lang="en-US" altLang="cs-CZ" sz="2700" dirty="0" err="1"/>
              <a:t>velkém</a:t>
            </a:r>
            <a:r>
              <a:rPr lang="en-US" altLang="cs-CZ" sz="2700" dirty="0"/>
              <a:t> </a:t>
            </a:r>
            <a:r>
              <a:rPr lang="en-US" altLang="cs-CZ" sz="2700" dirty="0" err="1"/>
              <a:t>nadbytku</a:t>
            </a:r>
            <a:r>
              <a:rPr lang="en-US" altLang="cs-CZ" sz="2700" dirty="0"/>
              <a:t> S, </a:t>
            </a:r>
            <a:r>
              <a:rPr lang="en-US" altLang="cs-CZ" sz="2700" dirty="0" err="1"/>
              <a:t>takže</a:t>
            </a:r>
            <a:r>
              <a:rPr lang="en-US" altLang="cs-CZ" sz="2700" dirty="0"/>
              <a:t> </a:t>
            </a:r>
            <a:r>
              <a:rPr lang="en-US" altLang="cs-CZ" sz="2700" dirty="0" err="1"/>
              <a:t>jeho</a:t>
            </a:r>
            <a:r>
              <a:rPr lang="en-US" altLang="cs-CZ" sz="2700" dirty="0"/>
              <a:t> </a:t>
            </a:r>
            <a:r>
              <a:rPr lang="en-US" altLang="cs-CZ" sz="2700" dirty="0" err="1"/>
              <a:t>úbytek</a:t>
            </a:r>
            <a:r>
              <a:rPr lang="en-US" altLang="cs-CZ" sz="2700" dirty="0"/>
              <a:t> je </a:t>
            </a:r>
            <a:r>
              <a:rPr lang="en-US" altLang="cs-CZ" sz="2700" dirty="0" err="1"/>
              <a:t>prakticky</a:t>
            </a:r>
            <a:r>
              <a:rPr lang="en-US" altLang="cs-CZ" sz="2700" dirty="0"/>
              <a:t> </a:t>
            </a:r>
            <a:r>
              <a:rPr lang="en-US" altLang="cs-CZ" sz="2700" dirty="0" err="1"/>
              <a:t>zanedbatelný</a:t>
            </a:r>
            <a:endParaRPr lang="cs-CZ" altLang="cs-CZ" sz="2700" dirty="0"/>
          </a:p>
        </p:txBody>
      </p:sp>
      <p:pic>
        <p:nvPicPr>
          <p:cNvPr id="24581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80100" y="3573463"/>
            <a:ext cx="3257550" cy="2476500"/>
          </a:xfrm>
          <a:noFill/>
        </p:spPr>
      </p:pic>
    </p:spTree>
    <p:extLst>
      <p:ext uri="{BB962C8B-B14F-4D97-AF65-F5344CB8AC3E}">
        <p14:creationId xmlns:p14="http://schemas.microsoft.com/office/powerpoint/2010/main" val="2548500111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63552" y="332656"/>
            <a:ext cx="7772400" cy="100811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Kinetické křivky pro reakci 0. řádu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3727C9-2407-4960-B116-11DBA02BCAFC}" type="slidenum">
              <a:rPr lang="cs-CZ" altLang="cs-CZ" smtClean="0"/>
              <a:pPr>
                <a:defRPr/>
              </a:pPr>
              <a:t>23</a:t>
            </a:fld>
            <a:endParaRPr lang="cs-CZ" altLang="cs-CZ"/>
          </a:p>
        </p:txBody>
      </p:sp>
      <p:grpSp>
        <p:nvGrpSpPr>
          <p:cNvPr id="18" name="Skupina 17"/>
          <p:cNvGrpSpPr/>
          <p:nvPr/>
        </p:nvGrpSpPr>
        <p:grpSpPr>
          <a:xfrm>
            <a:off x="1525959" y="2575529"/>
            <a:ext cx="8669455" cy="3120290"/>
            <a:chOff x="-31162" y="2120324"/>
            <a:chExt cx="8669455" cy="3120290"/>
          </a:xfrm>
        </p:grpSpPr>
        <p:grpSp>
          <p:nvGrpSpPr>
            <p:cNvPr id="8" name="Skupina 7"/>
            <p:cNvGrpSpPr/>
            <p:nvPr/>
          </p:nvGrpSpPr>
          <p:grpSpPr>
            <a:xfrm>
              <a:off x="-31162" y="2120324"/>
              <a:ext cx="8669455" cy="3120290"/>
              <a:chOff x="626" y="2368841"/>
              <a:chExt cx="8669455" cy="3120290"/>
            </a:xfrm>
          </p:grpSpPr>
          <p:pic>
            <p:nvPicPr>
              <p:cNvPr id="58370" name="Picture 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6650" y="2464795"/>
                <a:ext cx="3984443" cy="302433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7" name="Picture 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85638" y="2368841"/>
                <a:ext cx="3984443" cy="302433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0" name="TextovéPole 9"/>
              <p:cNvSpPr txBox="1"/>
              <p:nvPr/>
            </p:nvSpPr>
            <p:spPr>
              <a:xfrm>
                <a:off x="626" y="2629853"/>
                <a:ext cx="624069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dirty="0">
                    <a:latin typeface="Calibri" panose="020F0502020204030204" pitchFamily="34" charset="0"/>
                  </a:rPr>
                  <a:t>[S]</a:t>
                </a:r>
                <a:endParaRPr lang="cs-CZ" dirty="0">
                  <a:latin typeface="Calibri" panose="020F0502020204030204" pitchFamily="34" charset="0"/>
                </a:endParaRPr>
              </a:p>
            </p:txBody>
          </p:sp>
        </p:grpSp>
        <p:cxnSp>
          <p:nvCxnSpPr>
            <p:cNvPr id="12" name="Přímá spojnice 11"/>
            <p:cNvCxnSpPr/>
            <p:nvPr/>
          </p:nvCxnSpPr>
          <p:spPr bwMode="auto">
            <a:xfrm>
              <a:off x="592907" y="3270463"/>
              <a:ext cx="1927999" cy="1224136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Přímá spojnice 13"/>
            <p:cNvCxnSpPr/>
            <p:nvPr/>
          </p:nvCxnSpPr>
          <p:spPr bwMode="auto">
            <a:xfrm flipV="1">
              <a:off x="5064890" y="3196626"/>
              <a:ext cx="1952963" cy="151216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" name="TextovéPole 3"/>
          <p:cNvSpPr txBox="1"/>
          <p:nvPr/>
        </p:nvSpPr>
        <p:spPr>
          <a:xfrm>
            <a:off x="4459901" y="2753416"/>
            <a:ext cx="113589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err="1"/>
              <a:t>s</a:t>
            </a:r>
            <a:r>
              <a:rPr lang="cs-CZ" dirty="0" err="1" smtClean="0"/>
              <a:t>ubstát</a:t>
            </a:r>
            <a:r>
              <a:rPr lang="cs-CZ" dirty="0" smtClean="0"/>
              <a:t> S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93818" y="2812791"/>
            <a:ext cx="2980707" cy="2862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489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07E488F-02F4-46FE-88E8-B21EFDE3BB23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cs-CZ" altLang="cs-CZ" sz="140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333375"/>
            <a:ext cx="7772400" cy="1143000"/>
          </a:xfrm>
        </p:spPr>
        <p:txBody>
          <a:bodyPr>
            <a:normAutofit/>
          </a:bodyPr>
          <a:lstStyle/>
          <a:p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Počáteční rychlost </a:t>
            </a:r>
            <a:r>
              <a:rPr lang="cs-CZ" altLang="cs-CZ" dirty="0" err="1">
                <a:solidFill>
                  <a:schemeClr val="accent5">
                    <a:lumMod val="75000"/>
                  </a:schemeClr>
                </a:solidFill>
              </a:rPr>
              <a:t>v</a:t>
            </a:r>
            <a:r>
              <a:rPr lang="cs-CZ" altLang="cs-CZ" baseline="-25000" dirty="0" err="1">
                <a:solidFill>
                  <a:schemeClr val="accent5">
                    <a:lumMod val="75000"/>
                  </a:schemeClr>
                </a:solidFill>
              </a:rPr>
              <a:t>o</a:t>
            </a:r>
            <a:endParaRPr lang="cs-CZ" altLang="cs-CZ" baseline="-25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916114"/>
            <a:ext cx="8424862" cy="324008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altLang="cs-CZ" sz="2500" dirty="0"/>
              <a:t>rychlost změřená dříve než vznikne </a:t>
            </a:r>
            <a:r>
              <a:rPr lang="en-US" altLang="cs-CZ" sz="2500" dirty="0" err="1"/>
              <a:t>významnější</a:t>
            </a:r>
            <a:r>
              <a:rPr lang="en-US" altLang="cs-CZ" sz="2500" dirty="0"/>
              <a:t> </a:t>
            </a:r>
            <a:r>
              <a:rPr lang="en-US" altLang="cs-CZ" sz="2500" dirty="0" err="1"/>
              <a:t>množství</a:t>
            </a:r>
            <a:r>
              <a:rPr lang="en-US" altLang="cs-CZ" sz="2500" dirty="0"/>
              <a:t> </a:t>
            </a:r>
            <a:r>
              <a:rPr lang="cs-CZ" altLang="cs-CZ" sz="2500" dirty="0"/>
              <a:t>produkt</a:t>
            </a:r>
            <a:r>
              <a:rPr lang="en-US" altLang="cs-CZ" sz="2500" dirty="0"/>
              <a:t>u</a:t>
            </a:r>
            <a:endParaRPr lang="cs-CZ" altLang="cs-CZ" sz="2500" dirty="0"/>
          </a:p>
          <a:p>
            <a:pPr>
              <a:lnSpc>
                <a:spcPct val="150000"/>
              </a:lnSpc>
            </a:pPr>
            <a:r>
              <a:rPr lang="cs-CZ" altLang="cs-CZ" sz="2500" dirty="0"/>
              <a:t>nejvyšší hodnota rychlosti, protože není ovlivněna úbytkem substrátu</a:t>
            </a:r>
            <a:r>
              <a:rPr lang="en-US" altLang="cs-CZ" sz="2500" dirty="0"/>
              <a:t> </a:t>
            </a:r>
            <a:r>
              <a:rPr lang="en-US" altLang="cs-CZ" sz="2500" dirty="0" err="1"/>
              <a:t>ani</a:t>
            </a:r>
            <a:r>
              <a:rPr lang="en-US" altLang="cs-CZ" sz="2500" dirty="0"/>
              <a:t> </a:t>
            </a:r>
            <a:r>
              <a:rPr lang="cs-CZ" altLang="cs-CZ" sz="2500" dirty="0"/>
              <a:t>vratnou přeměnou produktu</a:t>
            </a:r>
            <a:endParaRPr lang="en-US" altLang="cs-CZ" sz="2500" dirty="0"/>
          </a:p>
          <a:p>
            <a:pPr>
              <a:lnSpc>
                <a:spcPct val="150000"/>
              </a:lnSpc>
            </a:pPr>
            <a:r>
              <a:rPr lang="en-US" altLang="cs-CZ" sz="2500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stanovuje</a:t>
            </a:r>
            <a:r>
              <a:rPr lang="en-US" altLang="cs-CZ" sz="25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se z </a:t>
            </a:r>
            <a:r>
              <a:rPr lang="en-US" altLang="cs-CZ" sz="2500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kinetických</a:t>
            </a:r>
            <a:r>
              <a:rPr lang="en-US" altLang="cs-CZ" sz="25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altLang="cs-CZ" sz="2500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křivek</a:t>
            </a:r>
            <a:endParaRPr lang="cs-CZ" altLang="cs-CZ" sz="25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834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84532B-9F6D-4473-9847-8C3F9E46B67C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cs-CZ" altLang="cs-CZ" sz="14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1550789" y="188640"/>
            <a:ext cx="9172773" cy="864096"/>
          </a:xfrm>
        </p:spPr>
        <p:txBody>
          <a:bodyPr>
            <a:noAutofit/>
          </a:bodyPr>
          <a:lstStyle/>
          <a:p>
            <a:pPr algn="l"/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Závislost </a:t>
            </a:r>
            <a:r>
              <a:rPr lang="cs-CZ" altLang="cs-CZ" dirty="0" err="1">
                <a:solidFill>
                  <a:schemeClr val="accent5">
                    <a:lumMod val="75000"/>
                  </a:schemeClr>
                </a:solidFill>
              </a:rPr>
              <a:t>v</a:t>
            </a:r>
            <a:r>
              <a:rPr lang="cs-CZ" altLang="cs-CZ" baseline="-25000" dirty="0" err="1">
                <a:solidFill>
                  <a:schemeClr val="accent5">
                    <a:lumMod val="75000"/>
                  </a:schemeClr>
                </a:solidFill>
              </a:rPr>
              <a:t>o</a:t>
            </a:r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 na koncentraci substrátu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528" y="1052736"/>
            <a:ext cx="8579296" cy="504056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000" dirty="0"/>
              <a:t>rovnice </a:t>
            </a:r>
            <a:r>
              <a:rPr lang="cs-CZ" altLang="cs-CZ" sz="2000" dirty="0" err="1"/>
              <a:t>Michaelise</a:t>
            </a:r>
            <a:r>
              <a:rPr lang="cs-CZ" altLang="cs-CZ" sz="2000" dirty="0"/>
              <a:t> a </a:t>
            </a:r>
            <a:r>
              <a:rPr lang="cs-CZ" altLang="cs-CZ" sz="2000" dirty="0" err="1"/>
              <a:t>Mentenové</a:t>
            </a:r>
            <a:r>
              <a:rPr lang="cs-CZ" altLang="cs-CZ" sz="2000" dirty="0"/>
              <a:t>, pro </a:t>
            </a:r>
            <a:r>
              <a:rPr lang="cs-CZ" altLang="cs-CZ" sz="2000" dirty="0" err="1"/>
              <a:t>jednosubstrátov</a:t>
            </a:r>
            <a:r>
              <a:rPr lang="en-US" altLang="cs-CZ" sz="2000" dirty="0"/>
              <a:t>é</a:t>
            </a:r>
            <a:r>
              <a:rPr lang="cs-CZ" altLang="cs-CZ" sz="2000" dirty="0"/>
              <a:t> reakce</a:t>
            </a:r>
          </a:p>
          <a:p>
            <a:pPr marL="0" indent="0">
              <a:buNone/>
            </a:pPr>
            <a:endParaRPr lang="cs-CZ" altLang="cs-CZ" sz="2000" dirty="0"/>
          </a:p>
        </p:txBody>
      </p:sp>
      <p:graphicFrame>
        <p:nvGraphicFramePr>
          <p:cNvPr id="26629" name="Object 4"/>
          <p:cNvGraphicFramePr>
            <a:graphicFrameLocks noChangeAspect="1"/>
          </p:cNvGraphicFramePr>
          <p:nvPr>
            <p:extLst/>
          </p:nvPr>
        </p:nvGraphicFramePr>
        <p:xfrm>
          <a:off x="4391116" y="1556792"/>
          <a:ext cx="3672408" cy="13677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Rovnice" r:id="rId4" imgW="1155700" imgH="431800" progId="Equation.3">
                  <p:embed/>
                </p:oleObj>
              </mc:Choice>
              <mc:Fallback>
                <p:oleObj name="Rovnice" r:id="rId4" imgW="11557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1116" y="1556792"/>
                        <a:ext cx="3672408" cy="136775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0" name="Text Box 5"/>
          <p:cNvSpPr txBox="1">
            <a:spLocks noChangeArrowheads="1"/>
          </p:cNvSpPr>
          <p:nvPr/>
        </p:nvSpPr>
        <p:spPr bwMode="auto">
          <a:xfrm>
            <a:off x="730491" y="3214925"/>
            <a:ext cx="8686800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252000" indent="-252000">
              <a:spcBef>
                <a:spcPts val="0"/>
              </a:spcBef>
              <a:spcAft>
                <a:spcPts val="600"/>
              </a:spcAft>
            </a:pPr>
            <a:r>
              <a:rPr lang="cs-CZ" altLang="cs-CZ" sz="2000" i="1" dirty="0" err="1"/>
              <a:t>V</a:t>
            </a:r>
            <a:r>
              <a:rPr lang="cs-CZ" altLang="cs-CZ" sz="2000" baseline="-25000" dirty="0" err="1"/>
              <a:t>max</a:t>
            </a:r>
            <a:r>
              <a:rPr lang="cs-CZ" altLang="cs-CZ" sz="2000" dirty="0"/>
              <a:t> = maximální rychlost (pro danou koncentraci enzymu)</a:t>
            </a:r>
          </a:p>
          <a:p>
            <a:pPr marL="252000" indent="-252000">
              <a:spcBef>
                <a:spcPts val="0"/>
              </a:spcBef>
              <a:spcAft>
                <a:spcPts val="600"/>
              </a:spcAft>
            </a:pPr>
            <a:r>
              <a:rPr lang="cs-CZ" altLang="cs-CZ" sz="2000" i="1" dirty="0"/>
              <a:t>K</a:t>
            </a:r>
            <a:r>
              <a:rPr lang="cs-CZ" altLang="cs-CZ" sz="2000" baseline="-25000" dirty="0"/>
              <a:t>m</a:t>
            </a:r>
            <a:r>
              <a:rPr lang="cs-CZ" altLang="cs-CZ" sz="2000" dirty="0"/>
              <a:t> = </a:t>
            </a:r>
            <a:r>
              <a:rPr lang="cs-CZ" altLang="cs-CZ" sz="2000" dirty="0" err="1"/>
              <a:t>Michaelisova</a:t>
            </a:r>
            <a:r>
              <a:rPr lang="cs-CZ" altLang="cs-CZ" sz="2000" dirty="0"/>
              <a:t> konstanta</a:t>
            </a:r>
          </a:p>
          <a:p>
            <a:pPr marL="252000" indent="-252000">
              <a:spcBef>
                <a:spcPts val="0"/>
              </a:spcBef>
              <a:spcAft>
                <a:spcPts val="600"/>
              </a:spcAft>
            </a:pPr>
            <a:r>
              <a:rPr lang="cs-CZ" altLang="cs-CZ" sz="2000" i="1" dirty="0"/>
              <a:t>K</a:t>
            </a:r>
            <a:r>
              <a:rPr lang="cs-CZ" altLang="cs-CZ" sz="2000" baseline="-25000" dirty="0"/>
              <a:t>m</a:t>
            </a:r>
            <a:r>
              <a:rPr lang="cs-CZ" altLang="cs-CZ" sz="2000" dirty="0"/>
              <a:t> je koncentrace substrátu, při níž reakce probíhá polovinou maximální rychlosti </a:t>
            </a:r>
            <a:r>
              <a:rPr lang="cs-CZ" altLang="cs-CZ" sz="2000" i="1" dirty="0" err="1"/>
              <a:t>V</a:t>
            </a:r>
            <a:r>
              <a:rPr lang="cs-CZ" altLang="cs-CZ" sz="2000" baseline="-25000" dirty="0" err="1"/>
              <a:t>max</a:t>
            </a:r>
            <a:r>
              <a:rPr lang="cs-CZ" altLang="cs-CZ" sz="2000" dirty="0"/>
              <a:t> , při této koncentraci je enzym z 50 % nasycen</a:t>
            </a:r>
          </a:p>
          <a:p>
            <a:pPr marL="252000" indent="-252000">
              <a:spcBef>
                <a:spcPts val="0"/>
              </a:spcBef>
              <a:spcAft>
                <a:spcPts val="600"/>
              </a:spcAft>
            </a:pPr>
            <a:r>
              <a:rPr lang="cs-CZ" altLang="cs-CZ" sz="2000" i="1" dirty="0"/>
              <a:t>K</a:t>
            </a:r>
            <a:r>
              <a:rPr lang="cs-CZ" altLang="cs-CZ" sz="2000" baseline="-25000" dirty="0"/>
              <a:t>m</a:t>
            </a:r>
            <a:r>
              <a:rPr lang="cs-CZ" altLang="cs-CZ" sz="2000" dirty="0"/>
              <a:t> je </a:t>
            </a:r>
            <a:r>
              <a:rPr lang="cs-CZ" altLang="cs-CZ" sz="2000" u="sng" dirty="0"/>
              <a:t>nepřímo</a:t>
            </a:r>
            <a:r>
              <a:rPr lang="cs-CZ" altLang="cs-CZ" sz="2000" dirty="0"/>
              <a:t> úměrná afinitě enzymu pro daný substrát</a:t>
            </a:r>
          </a:p>
          <a:p>
            <a:pPr marL="252000" indent="-252000">
              <a:spcBef>
                <a:spcPts val="0"/>
              </a:spcBef>
              <a:spcAft>
                <a:spcPts val="600"/>
              </a:spcAft>
            </a:pPr>
            <a:r>
              <a:rPr lang="cs-CZ" altLang="cs-CZ" sz="2000" dirty="0"/>
              <a:t>existuje-li více strukturně podobných substrátů, ten který má nejmenší </a:t>
            </a:r>
            <a:r>
              <a:rPr lang="cs-CZ" altLang="cs-CZ" sz="2000" i="1" dirty="0"/>
              <a:t>K</a:t>
            </a:r>
            <a:r>
              <a:rPr lang="cs-CZ" altLang="cs-CZ" sz="2000" baseline="-25000" dirty="0"/>
              <a:t>m</a:t>
            </a:r>
            <a:r>
              <a:rPr lang="cs-CZ" altLang="cs-CZ" sz="2000" dirty="0"/>
              <a:t> se považuje za nejpřirozenější pro daný enzym</a:t>
            </a:r>
          </a:p>
          <a:p>
            <a:pPr marL="252000" indent="-252000">
              <a:spcBef>
                <a:spcPts val="0"/>
              </a:spcBef>
              <a:spcAft>
                <a:spcPts val="600"/>
              </a:spcAft>
            </a:pPr>
            <a:r>
              <a:rPr lang="cs-CZ" altLang="cs-CZ" sz="2000" dirty="0"/>
              <a:t>pro měření aktivity enzymu by měla být koncentrace substrátu </a:t>
            </a:r>
            <a:r>
              <a:rPr lang="en-US" altLang="cs-CZ" sz="2000" dirty="0"/>
              <a:t>&gt; </a:t>
            </a:r>
            <a:r>
              <a:rPr lang="cs-CZ" altLang="cs-CZ" sz="2000" dirty="0"/>
              <a:t>100 </a:t>
            </a:r>
            <a:r>
              <a:rPr lang="en-GB" altLang="cs-CZ" sz="2000" i="1" dirty="0"/>
              <a:t>K</a:t>
            </a:r>
            <a:r>
              <a:rPr lang="en-GB" altLang="cs-CZ" sz="2000" baseline="-25000" dirty="0"/>
              <a:t>m</a:t>
            </a:r>
            <a:r>
              <a:rPr lang="en-GB" altLang="cs-CZ" sz="2000" dirty="0"/>
              <a:t> </a:t>
            </a:r>
            <a:endParaRPr lang="cs-CZ" altLang="cs-CZ" sz="2000" dirty="0"/>
          </a:p>
          <a:p>
            <a:pPr marL="252000" indent="-252000">
              <a:spcBef>
                <a:spcPts val="0"/>
              </a:spcBef>
              <a:spcAft>
                <a:spcPts val="600"/>
              </a:spcAft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3511868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B2C9C86-DB04-46A4-811E-AB99BC911AB7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cs-CZ" altLang="cs-CZ" sz="140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916379" y="178995"/>
            <a:ext cx="10437421" cy="1511300"/>
          </a:xfrm>
        </p:spPr>
        <p:txBody>
          <a:bodyPr>
            <a:normAutofit/>
          </a:bodyPr>
          <a:lstStyle/>
          <a:p>
            <a:pPr algn="ctr"/>
            <a:r>
              <a:rPr lang="cs-CZ" altLang="cs-CZ" dirty="0" err="1">
                <a:solidFill>
                  <a:schemeClr val="accent5">
                    <a:lumMod val="75000"/>
                  </a:schemeClr>
                </a:solidFill>
              </a:rPr>
              <a:t>Grafick</a:t>
            </a:r>
            <a:r>
              <a:rPr lang="en-US" altLang="cs-CZ" dirty="0" err="1">
                <a:solidFill>
                  <a:schemeClr val="accent5">
                    <a:lumMod val="75000"/>
                  </a:schemeClr>
                </a:solidFill>
              </a:rPr>
              <a:t>ým</a:t>
            </a:r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 vyjádření</a:t>
            </a:r>
            <a:r>
              <a:rPr lang="en-US" altLang="cs-CZ" dirty="0">
                <a:solidFill>
                  <a:schemeClr val="accent5">
                    <a:lumMod val="75000"/>
                  </a:schemeClr>
                </a:solidFill>
              </a:rPr>
              <a:t>m</a:t>
            </a:r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 předchozí rovnice </a:t>
            </a:r>
            <a:r>
              <a:rPr lang="en-US" altLang="cs-CZ" dirty="0">
                <a:solidFill>
                  <a:schemeClr val="accent5">
                    <a:lumMod val="75000"/>
                  </a:schemeClr>
                </a:solidFill>
              </a:rPr>
              <a:t>je </a:t>
            </a:r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saturační křivka</a:t>
            </a:r>
          </a:p>
        </p:txBody>
      </p:sp>
      <p:pic>
        <p:nvPicPr>
          <p:cNvPr id="2765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600201"/>
            <a:ext cx="8686800" cy="474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1003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4323" y="296405"/>
            <a:ext cx="8187877" cy="648072"/>
          </a:xfrm>
        </p:spPr>
        <p:txBody>
          <a:bodyPr>
            <a:noAutofit/>
          </a:bodyPr>
          <a:lstStyle/>
          <a:p>
            <a:pPr algn="l"/>
            <a:r>
              <a:rPr lang="cs-CZ" dirty="0">
                <a:solidFill>
                  <a:schemeClr val="accent5">
                    <a:lumMod val="75000"/>
                  </a:schemeClr>
                </a:solidFill>
              </a:rPr>
              <a:t>Různé oblasti saturační křivky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1C9302-87BB-4A0B-996C-6DAB84F89BB8}" type="slidenum">
              <a:rPr lang="cs-CZ" altLang="cs-CZ" smtClean="0"/>
              <a:pPr>
                <a:defRPr/>
              </a:pPr>
              <a:t>27</a:t>
            </a:fld>
            <a:endParaRPr lang="cs-CZ" alt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1775520" y="1196752"/>
          <a:ext cx="7272808" cy="4752528"/>
        </p:xfrm>
        <a:graphic>
          <a:graphicData uri="http://schemas.openxmlformats.org/drawingml/2006/table">
            <a:tbl>
              <a:tblPr/>
              <a:tblGrid>
                <a:gridCol w="1656184"/>
                <a:gridCol w="5616624"/>
              </a:tblGrid>
              <a:tr h="158417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cs-CZ" sz="2200" b="1" dirty="0" smtClean="0"/>
                        <a:t>[S] &lt;&lt; </a:t>
                      </a:r>
                      <a:r>
                        <a:rPr lang="en-US" altLang="cs-CZ" sz="2200" b="1" i="1" dirty="0" smtClean="0"/>
                        <a:t>K</a:t>
                      </a:r>
                      <a:r>
                        <a:rPr lang="en-US" altLang="cs-CZ" sz="2200" b="1" baseline="-25000" dirty="0" smtClean="0"/>
                        <a:t>m</a:t>
                      </a:r>
                      <a:endParaRPr kumimoji="0" lang="cs-CZ" altLang="cs-CZ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sym typeface="Symbol" pitchFamily="18" charset="2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417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cs-CZ" sz="2200" b="1" dirty="0" smtClean="0"/>
                        <a:t>[S] &gt;&gt; </a:t>
                      </a:r>
                      <a:r>
                        <a:rPr lang="en-US" altLang="cs-CZ" sz="2200" b="1" i="1" dirty="0" smtClean="0"/>
                        <a:t>K</a:t>
                      </a:r>
                      <a:r>
                        <a:rPr lang="en-US" altLang="cs-CZ" sz="2200" b="1" baseline="-25000" dirty="0" smtClean="0"/>
                        <a:t>m</a:t>
                      </a:r>
                      <a:endParaRPr kumimoji="0" lang="cs-CZ" altLang="cs-CZ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8417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cs-CZ" sz="2200" b="1" dirty="0" smtClean="0"/>
                        <a:t>[S] = </a:t>
                      </a:r>
                      <a:r>
                        <a:rPr lang="en-US" altLang="cs-CZ" sz="2200" b="1" i="1" dirty="0" smtClean="0"/>
                        <a:t>K</a:t>
                      </a:r>
                      <a:r>
                        <a:rPr lang="en-US" altLang="cs-CZ" sz="2200" b="1" baseline="-25000" dirty="0" smtClean="0"/>
                        <a:t>m</a:t>
                      </a:r>
                      <a:endParaRPr kumimoji="0" lang="cs-CZ" altLang="cs-CZ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/>
          </p:nvPr>
        </p:nvGraphicFramePr>
        <p:xfrm>
          <a:off x="3575720" y="1628801"/>
          <a:ext cx="4260850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Rovnice" r:id="rId4" imgW="2082800" imgH="431800" progId="Equation.3">
                  <p:embed/>
                </p:oleObj>
              </mc:Choice>
              <mc:Fallback>
                <p:oleObj name="Rovnice" r:id="rId4" imgW="20828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5720" y="1628801"/>
                        <a:ext cx="4260850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/>
          </p:nvPr>
        </p:nvGraphicFramePr>
        <p:xfrm>
          <a:off x="3575720" y="3140968"/>
          <a:ext cx="51308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Rovnice" r:id="rId6" imgW="2552700" imgH="431800" progId="Equation.3">
                  <p:embed/>
                </p:oleObj>
              </mc:Choice>
              <mc:Fallback>
                <p:oleObj name="Rovnice" r:id="rId6" imgW="25527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5720" y="3140968"/>
                        <a:ext cx="51308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/>
          </p:nvPr>
        </p:nvGraphicFramePr>
        <p:xfrm>
          <a:off x="3575720" y="4725144"/>
          <a:ext cx="4875212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Rovnice" r:id="rId8" imgW="2235200" imgH="419100" progId="Equation.3">
                  <p:embed/>
                </p:oleObj>
              </mc:Choice>
              <mc:Fallback>
                <p:oleObj name="Rovnice" r:id="rId8" imgW="22352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5720" y="4725144"/>
                        <a:ext cx="4875212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9916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8D1442B-3609-4B26-8D14-23D77A93FF84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cs-CZ" altLang="cs-CZ" sz="140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333375"/>
            <a:ext cx="7772400" cy="11430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Dvě oblasti v saturačním grafu</a:t>
            </a:r>
          </a:p>
        </p:txBody>
      </p:sp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8" y="2276476"/>
            <a:ext cx="7696200" cy="412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5792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19D9496-3D5F-4544-89D8-AAA4BBE3447D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cs-CZ" altLang="cs-CZ" sz="1400"/>
          </a:p>
        </p:txBody>
      </p:sp>
      <p:sp>
        <p:nvSpPr>
          <p:cNvPr id="34819" name="Rectangle 4"/>
          <p:cNvSpPr>
            <a:spLocks noGrp="1" noChangeArrowheads="1"/>
          </p:cNvSpPr>
          <p:nvPr>
            <p:ph type="title"/>
          </p:nvPr>
        </p:nvSpPr>
        <p:spPr>
          <a:xfrm>
            <a:off x="1013361" y="141598"/>
            <a:ext cx="9144000" cy="1285875"/>
          </a:xfrm>
        </p:spPr>
        <p:txBody>
          <a:bodyPr>
            <a:normAutofit/>
          </a:bodyPr>
          <a:lstStyle/>
          <a:p>
            <a:pPr algn="ctr"/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Rozlišujte</a:t>
            </a:r>
          </a:p>
        </p:txBody>
      </p:sp>
      <p:sp>
        <p:nvSpPr>
          <p:cNvPr id="34820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84147" y="1570884"/>
            <a:ext cx="4740996" cy="3743870"/>
          </a:xfrm>
        </p:spPr>
        <p:txBody>
          <a:bodyPr/>
          <a:lstStyle/>
          <a:p>
            <a:pPr>
              <a:lnSpc>
                <a:spcPct val="180000"/>
              </a:lnSpc>
              <a:buFontTx/>
              <a:buNone/>
            </a:pPr>
            <a:r>
              <a:rPr lang="cs-CZ" altLang="cs-CZ" sz="3000" b="1" u="sng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Kinetická křivka</a:t>
            </a:r>
          </a:p>
          <a:p>
            <a:pPr>
              <a:lnSpc>
                <a:spcPct val="160000"/>
              </a:lnSpc>
            </a:pPr>
            <a:r>
              <a:rPr lang="cs-CZ" altLang="cs-CZ" sz="2600" dirty="0"/>
              <a:t>časový záznam </a:t>
            </a:r>
            <a:r>
              <a:rPr lang="cs-CZ" altLang="cs-CZ" sz="2600" b="1" u="sng" dirty="0" smtClean="0">
                <a:solidFill>
                  <a:schemeClr val="accent5">
                    <a:lumMod val="75000"/>
                  </a:schemeClr>
                </a:solidFill>
              </a:rPr>
              <a:t>jedné</a:t>
            </a:r>
            <a:r>
              <a:rPr lang="cs-CZ" altLang="cs-CZ" sz="2600" dirty="0" smtClean="0"/>
              <a:t>  </a:t>
            </a:r>
            <a:r>
              <a:rPr lang="cs-CZ" altLang="cs-CZ" sz="2600" dirty="0"/>
              <a:t>reakce</a:t>
            </a:r>
          </a:p>
          <a:p>
            <a:pPr>
              <a:lnSpc>
                <a:spcPct val="160000"/>
              </a:lnSpc>
            </a:pPr>
            <a:r>
              <a:rPr lang="cs-CZ" altLang="cs-CZ" sz="2600" dirty="0" smtClean="0"/>
              <a:t>závislost </a:t>
            </a:r>
            <a:r>
              <a:rPr lang="en-US" altLang="cs-CZ" sz="2600" dirty="0"/>
              <a:t>[</a:t>
            </a:r>
            <a:r>
              <a:rPr lang="cs-CZ" altLang="cs-CZ" sz="2600" dirty="0"/>
              <a:t>P</a:t>
            </a:r>
            <a:r>
              <a:rPr lang="en-US" altLang="cs-CZ" sz="2600" dirty="0"/>
              <a:t>] </a:t>
            </a:r>
            <a:r>
              <a:rPr lang="cs-CZ" altLang="cs-CZ" sz="2600" dirty="0"/>
              <a:t>nebo </a:t>
            </a:r>
            <a:r>
              <a:rPr lang="en-US" altLang="cs-CZ" sz="2600" dirty="0"/>
              <a:t>[S]</a:t>
            </a:r>
            <a:r>
              <a:rPr lang="cs-CZ" altLang="cs-CZ" sz="2600" dirty="0"/>
              <a:t> </a:t>
            </a:r>
            <a:r>
              <a:rPr lang="cs-CZ" altLang="cs-CZ" sz="2600" dirty="0" smtClean="0"/>
              <a:t>na </a:t>
            </a:r>
            <a:r>
              <a:rPr lang="cs-CZ" altLang="cs-CZ" sz="2600" dirty="0"/>
              <a:t>čase (</a:t>
            </a:r>
            <a:r>
              <a:rPr lang="cs-CZ" altLang="cs-CZ" sz="2600" dirty="0" smtClean="0"/>
              <a:t>t)</a:t>
            </a:r>
            <a:endParaRPr lang="cs-CZ" altLang="cs-CZ" sz="2600" dirty="0"/>
          </a:p>
        </p:txBody>
      </p:sp>
      <p:sp>
        <p:nvSpPr>
          <p:cNvPr id="34821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6468237" y="1427473"/>
            <a:ext cx="5430837" cy="4247926"/>
          </a:xfrm>
        </p:spPr>
        <p:txBody>
          <a:bodyPr/>
          <a:lstStyle/>
          <a:p>
            <a:pPr>
              <a:lnSpc>
                <a:spcPct val="180000"/>
              </a:lnSpc>
              <a:buFontTx/>
              <a:buNone/>
            </a:pPr>
            <a:r>
              <a:rPr lang="cs-CZ" altLang="cs-CZ" sz="3000" b="1" u="sng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Saturační křivka</a:t>
            </a:r>
            <a:endParaRPr lang="en-US" altLang="cs-CZ" sz="3000" b="1" u="sng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160000"/>
              </a:lnSpc>
            </a:pPr>
            <a:r>
              <a:rPr lang="cs-CZ" altLang="cs-CZ" sz="2600" dirty="0"/>
              <a:t>závislost získaná </a:t>
            </a:r>
            <a:r>
              <a:rPr lang="cs-CZ" altLang="cs-CZ" sz="2600" dirty="0" smtClean="0"/>
              <a:t>z  </a:t>
            </a:r>
            <a:r>
              <a:rPr lang="cs-CZ" altLang="cs-CZ" sz="2600" b="1" u="sng" dirty="0">
                <a:solidFill>
                  <a:schemeClr val="accent5">
                    <a:lumMod val="75000"/>
                  </a:schemeClr>
                </a:solidFill>
              </a:rPr>
              <a:t>mnoha</a:t>
            </a:r>
            <a:r>
              <a:rPr lang="cs-CZ" altLang="cs-CZ" sz="2600" dirty="0"/>
              <a:t>  </a:t>
            </a:r>
            <a:r>
              <a:rPr lang="en-US" altLang="cs-CZ" sz="2600" dirty="0" err="1"/>
              <a:t>stejných</a:t>
            </a:r>
            <a:r>
              <a:rPr lang="en-US" altLang="cs-CZ" sz="2600" dirty="0"/>
              <a:t> </a:t>
            </a:r>
            <a:r>
              <a:rPr lang="cs-CZ" altLang="cs-CZ" sz="2600" dirty="0"/>
              <a:t>reakcí </a:t>
            </a:r>
            <a:endParaRPr lang="cs-CZ" altLang="cs-CZ" sz="2600" dirty="0" smtClean="0"/>
          </a:p>
          <a:p>
            <a:pPr>
              <a:lnSpc>
                <a:spcPct val="160000"/>
              </a:lnSpc>
            </a:pPr>
            <a:r>
              <a:rPr lang="cs-CZ" altLang="cs-CZ" sz="2600" dirty="0" smtClean="0"/>
              <a:t>závislost </a:t>
            </a:r>
            <a:r>
              <a:rPr lang="en-US" altLang="cs-CZ" sz="2600" i="1" dirty="0"/>
              <a:t>v</a:t>
            </a:r>
            <a:r>
              <a:rPr lang="cs-CZ" altLang="cs-CZ" sz="2600" baseline="-25000" dirty="0"/>
              <a:t>o</a:t>
            </a:r>
            <a:r>
              <a:rPr lang="cs-CZ" altLang="cs-CZ" sz="2600" dirty="0"/>
              <a:t>  na </a:t>
            </a:r>
            <a:r>
              <a:rPr lang="en-US" altLang="cs-CZ" sz="2600" dirty="0"/>
              <a:t>[S]</a:t>
            </a:r>
            <a:endParaRPr lang="cs-CZ" altLang="cs-CZ" sz="2600" dirty="0"/>
          </a:p>
        </p:txBody>
      </p:sp>
    </p:spTree>
    <p:extLst>
      <p:ext uri="{BB962C8B-B14F-4D97-AF65-F5344CB8AC3E}">
        <p14:creationId xmlns:p14="http://schemas.microsoft.com/office/powerpoint/2010/main" val="1415883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Specifičnost enzymu je dvojího typu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094873" y="1690688"/>
            <a:ext cx="3810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  <a:buFontTx/>
              <a:buNone/>
            </a:pPr>
            <a:r>
              <a:rPr lang="cs-CZ" altLang="cs-CZ" sz="3500" b="1" u="sng" dirty="0" smtClean="0">
                <a:solidFill>
                  <a:schemeClr val="accent5">
                    <a:lumMod val="75000"/>
                  </a:schemeClr>
                </a:solidFill>
              </a:rPr>
              <a:t>Účinková</a:t>
            </a:r>
          </a:p>
          <a:p>
            <a:pPr>
              <a:lnSpc>
                <a:spcPct val="130000"/>
              </a:lnSpc>
            </a:pPr>
            <a:r>
              <a:rPr lang="cs-CZ" altLang="cs-CZ" dirty="0" smtClean="0"/>
              <a:t>z možných reakcí substrátu katalyzují pouze jedinou</a:t>
            </a:r>
            <a:r>
              <a:rPr lang="cs-CZ" altLang="cs-CZ" sz="2400" dirty="0" smtClean="0"/>
              <a:t>                    </a:t>
            </a:r>
          </a:p>
          <a:p>
            <a:endParaRPr lang="cs-CZ" altLang="cs-CZ" sz="2400" dirty="0" smtClean="0"/>
          </a:p>
          <a:p>
            <a:endParaRPr lang="cs-CZ" altLang="cs-CZ" sz="2400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7375358" y="1690688"/>
            <a:ext cx="4321175" cy="41148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  <a:buFontTx/>
              <a:buNone/>
            </a:pPr>
            <a:r>
              <a:rPr lang="cs-CZ" altLang="cs-CZ" sz="3500" b="1" u="sng" dirty="0" smtClean="0">
                <a:solidFill>
                  <a:schemeClr val="accent5">
                    <a:lumMod val="75000"/>
                  </a:schemeClr>
                </a:solidFill>
              </a:rPr>
              <a:t>Substrátová</a:t>
            </a:r>
          </a:p>
          <a:p>
            <a:pPr>
              <a:lnSpc>
                <a:spcPct val="130000"/>
              </a:lnSpc>
            </a:pPr>
            <a:r>
              <a:rPr lang="cs-CZ" altLang="cs-CZ" dirty="0" smtClean="0"/>
              <a:t>z možných substrátů pro určitou reakci si vybírají jediný (nebo jedinou skupinu substrátů)</a:t>
            </a:r>
          </a:p>
          <a:p>
            <a:pPr>
              <a:lnSpc>
                <a:spcPct val="130000"/>
              </a:lnSpc>
            </a:pPr>
            <a:r>
              <a:rPr lang="cs-CZ" altLang="cs-CZ" dirty="0" smtClean="0"/>
              <a:t>často </a:t>
            </a:r>
            <a:r>
              <a:rPr lang="cs-CZ" altLang="cs-CZ" dirty="0" err="1" smtClean="0"/>
              <a:t>stereospecifické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6150-7C01-4F14-B8EB-C282D895AB6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11800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96ED41-CBD1-47D1-B603-D52136D754F7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cs-CZ" altLang="cs-CZ" sz="140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795647" y="333376"/>
            <a:ext cx="10664041" cy="574675"/>
          </a:xfrm>
        </p:spPr>
        <p:txBody>
          <a:bodyPr>
            <a:noAutofit/>
          </a:bodyPr>
          <a:lstStyle/>
          <a:p>
            <a:pPr algn="l"/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Faktory ovlivňující rychlost enzymové reakce</a:t>
            </a:r>
          </a:p>
        </p:txBody>
      </p:sp>
      <p:graphicFrame>
        <p:nvGraphicFramePr>
          <p:cNvPr id="458799" name="Group 47"/>
          <p:cNvGraphicFramePr>
            <a:graphicFrameLocks noGrp="1"/>
          </p:cNvGraphicFramePr>
          <p:nvPr>
            <p:ph idx="1"/>
          </p:nvPr>
        </p:nvGraphicFramePr>
        <p:xfrm>
          <a:off x="1703388" y="1196975"/>
          <a:ext cx="8712200" cy="4722812"/>
        </p:xfrm>
        <a:graphic>
          <a:graphicData uri="http://schemas.openxmlformats.org/drawingml/2006/table">
            <a:tbl>
              <a:tblPr/>
              <a:tblGrid>
                <a:gridCol w="1439862"/>
                <a:gridCol w="7272338"/>
              </a:tblGrid>
              <a:tr h="82238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Teplota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 rostoucí teplotou rychlost reakce vzrůstá, optimální je kolem 40 </a:t>
                      </a: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C,                    při vyšších teplotách rychlost klesá – denaturace enzymu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329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Ovlivňuje stav ionizace skupin v aktivním místě enzymu a jeho okolí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konstatní</a:t>
                      </a: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pH v tělesných tekutinách udržují pufrační systémy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každý enzym má pH optimum, intracelulární enzymy kolem pH 7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trávicí enzymy mají odlišné: pepsin pH 2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38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Aktivátory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Umožňují nebo urychlují enzymovou reakci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Často ionty dvojmocných kovů: Ca</a:t>
                      </a:r>
                      <a:r>
                        <a:rPr kumimoji="0" lang="cs-CZ" sz="17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2+</a:t>
                      </a: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Mg</a:t>
                      </a:r>
                      <a:r>
                        <a:rPr kumimoji="0" lang="cs-CZ" sz="17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2+</a:t>
                      </a: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Zn</a:t>
                      </a:r>
                      <a:r>
                        <a:rPr kumimoji="0" lang="cs-CZ" sz="17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2+</a:t>
                      </a: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Mn</a:t>
                      </a:r>
                      <a:r>
                        <a:rPr kumimoji="0" lang="cs-CZ" sz="17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2+</a:t>
                      </a:r>
                      <a:endParaRPr kumimoji="0" lang="cs-CZ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23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Inhibitory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Zpomalují nebo zastavují enzymovou reakci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Kompetitivní: podobné substrátu, soutěží o aktivní místo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Jiné: např. ionty těžkých kovů,  pevně se vážou na důležité skupiny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38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Koncentrace substrátu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Při vysoké koncentraci substrátu je enzym nasycen, reakce probíhá maximální rychlostí, graficky vyjadřuje saturační křivka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2924953"/>
      </p:ext>
    </p:extLst>
  </p:cSld>
  <p:clrMapOvr>
    <a:masterClrMapping/>
  </p:clrMapOvr>
  <p:transition spd="slow">
    <p:zo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1850" y="712211"/>
            <a:ext cx="10515600" cy="2852737"/>
          </a:xfrm>
        </p:spPr>
        <p:txBody>
          <a:bodyPr/>
          <a:lstStyle/>
          <a:p>
            <a:pPr algn="ctr"/>
            <a:r>
              <a:rPr lang="cs-CZ" dirty="0" err="1" smtClean="0">
                <a:solidFill>
                  <a:schemeClr val="accent5">
                    <a:lumMod val="75000"/>
                  </a:schemeClr>
                </a:solidFill>
              </a:rPr>
              <a:t>Kofaktory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6150-7C01-4F14-B8EB-C282D895AB69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0774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327485D-0A23-427B-A589-AD096A14D7A0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cs-CZ" altLang="cs-CZ" sz="140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733528" y="279400"/>
            <a:ext cx="7772400" cy="936625"/>
          </a:xfrm>
        </p:spPr>
        <p:txBody>
          <a:bodyPr>
            <a:normAutofit/>
          </a:bodyPr>
          <a:lstStyle/>
          <a:p>
            <a:r>
              <a:rPr lang="cs-CZ" altLang="cs-CZ" dirty="0" err="1">
                <a:solidFill>
                  <a:schemeClr val="accent5">
                    <a:lumMod val="75000"/>
                  </a:schemeClr>
                </a:solidFill>
              </a:rPr>
              <a:t>Kofaktory</a:t>
            </a:r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 enzymů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3528" y="1216025"/>
            <a:ext cx="10381776" cy="5111750"/>
          </a:xfrm>
        </p:spPr>
        <p:txBody>
          <a:bodyPr/>
          <a:lstStyle/>
          <a:p>
            <a:pPr>
              <a:lnSpc>
                <a:spcPct val="170000"/>
              </a:lnSpc>
            </a:pPr>
            <a:r>
              <a:rPr lang="cs-CZ" altLang="cs-CZ" sz="2300" dirty="0"/>
              <a:t>nízkomolekulární neproteinové sloučeniny</a:t>
            </a:r>
          </a:p>
          <a:p>
            <a:pPr>
              <a:lnSpc>
                <a:spcPct val="170000"/>
              </a:lnSpc>
            </a:pPr>
            <a:r>
              <a:rPr lang="cs-CZ" altLang="cs-CZ" sz="2300" dirty="0"/>
              <a:t>mnohé odvozeny od vitaminů B komplexu</a:t>
            </a:r>
          </a:p>
          <a:p>
            <a:pPr>
              <a:lnSpc>
                <a:spcPct val="170000"/>
              </a:lnSpc>
            </a:pPr>
            <a:r>
              <a:rPr lang="cs-CZ" altLang="cs-CZ" sz="2300" dirty="0"/>
              <a:t>mnohé mají charakter nukleotidů</a:t>
            </a:r>
          </a:p>
          <a:p>
            <a:pPr>
              <a:lnSpc>
                <a:spcPct val="170000"/>
              </a:lnSpc>
            </a:pPr>
            <a:r>
              <a:rPr lang="cs-CZ" altLang="cs-CZ" sz="23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přenášejí 2</a:t>
            </a:r>
            <a:r>
              <a:rPr lang="en-US" altLang="cs-CZ" sz="23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cs-CZ" altLang="cs-CZ" sz="23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H nebo e</a:t>
            </a:r>
            <a:r>
              <a:rPr lang="cs-CZ" altLang="cs-CZ" sz="2300" b="1" baseline="30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-</a:t>
            </a:r>
            <a:r>
              <a:rPr lang="cs-CZ" altLang="cs-CZ" sz="23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(spolupracují s </a:t>
            </a:r>
            <a:r>
              <a:rPr lang="cs-CZ" altLang="cs-CZ" sz="23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oxidoreduktázami</a:t>
            </a:r>
            <a:r>
              <a:rPr lang="cs-CZ" altLang="cs-CZ" sz="23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)</a:t>
            </a:r>
          </a:p>
          <a:p>
            <a:pPr>
              <a:lnSpc>
                <a:spcPct val="170000"/>
              </a:lnSpc>
            </a:pPr>
            <a:r>
              <a:rPr lang="cs-CZ" altLang="cs-CZ" sz="23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přenášejí skupiny (spolupracují s </a:t>
            </a:r>
            <a:r>
              <a:rPr lang="cs-CZ" altLang="cs-CZ" sz="23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transferázami</a:t>
            </a:r>
            <a:r>
              <a:rPr lang="cs-CZ" altLang="cs-CZ" sz="23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)</a:t>
            </a:r>
          </a:p>
          <a:p>
            <a:pPr>
              <a:lnSpc>
                <a:spcPct val="170000"/>
              </a:lnSpc>
            </a:pPr>
            <a:r>
              <a:rPr lang="cs-CZ" altLang="cs-CZ" sz="2300" dirty="0"/>
              <a:t>pevně (kovalentně) vázané se nazývají </a:t>
            </a:r>
            <a:r>
              <a:rPr lang="cs-CZ" altLang="cs-CZ" sz="2300" dirty="0" err="1"/>
              <a:t>prostetické</a:t>
            </a:r>
            <a:r>
              <a:rPr lang="cs-CZ" altLang="cs-CZ" sz="2300" dirty="0"/>
              <a:t> skupiny</a:t>
            </a:r>
          </a:p>
          <a:p>
            <a:pPr>
              <a:lnSpc>
                <a:spcPct val="170000"/>
              </a:lnSpc>
            </a:pPr>
            <a:r>
              <a:rPr lang="cs-CZ" altLang="cs-CZ" sz="2300" dirty="0"/>
              <a:t>volně vázané se nazývají </a:t>
            </a:r>
            <a:r>
              <a:rPr lang="cs-CZ" altLang="cs-CZ" sz="2300" dirty="0" err="1" smtClean="0"/>
              <a:t>kosubstráty</a:t>
            </a:r>
            <a:endParaRPr lang="cs-CZ" altLang="cs-CZ" sz="2300" dirty="0"/>
          </a:p>
        </p:txBody>
      </p:sp>
    </p:spTree>
    <p:extLst>
      <p:ext uri="{BB962C8B-B14F-4D97-AF65-F5344CB8AC3E}">
        <p14:creationId xmlns:p14="http://schemas.microsoft.com/office/powerpoint/2010/main" val="2844415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CFDAE8F-DAFE-4BC6-BEDD-AFF8E46A2336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cs-CZ" altLang="cs-CZ" sz="1400"/>
          </a:p>
        </p:txBody>
      </p:sp>
      <p:sp>
        <p:nvSpPr>
          <p:cNvPr id="30723" name="Rectangle 4"/>
          <p:cNvSpPr>
            <a:spLocks noGrp="1" noChangeArrowheads="1"/>
          </p:cNvSpPr>
          <p:nvPr>
            <p:ph type="title"/>
          </p:nvPr>
        </p:nvSpPr>
        <p:spPr>
          <a:xfrm>
            <a:off x="1272383" y="230190"/>
            <a:ext cx="9144000" cy="10795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altLang="cs-CZ" dirty="0" err="1">
                <a:solidFill>
                  <a:schemeClr val="accent5">
                    <a:lumMod val="75000"/>
                  </a:schemeClr>
                </a:solidFill>
              </a:rPr>
              <a:t>Tři</a:t>
            </a:r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 různé složky v enzymové reakci</a:t>
            </a:r>
          </a:p>
        </p:txBody>
      </p:sp>
      <p:grpSp>
        <p:nvGrpSpPr>
          <p:cNvPr id="30724" name="Group 22"/>
          <p:cNvGrpSpPr>
            <a:grpSpLocks/>
          </p:cNvGrpSpPr>
          <p:nvPr/>
        </p:nvGrpSpPr>
        <p:grpSpPr bwMode="auto">
          <a:xfrm>
            <a:off x="1253332" y="1269208"/>
            <a:ext cx="8820150" cy="1165225"/>
            <a:chOff x="204" y="1207"/>
            <a:chExt cx="5556" cy="734"/>
          </a:xfrm>
        </p:grpSpPr>
        <p:sp>
          <p:nvSpPr>
            <p:cNvPr id="30731" name="Text Box 13"/>
            <p:cNvSpPr txBox="1">
              <a:spLocks noChangeArrowheads="1"/>
            </p:cNvSpPr>
            <p:nvPr/>
          </p:nvSpPr>
          <p:spPr bwMode="auto">
            <a:xfrm>
              <a:off x="4241" y="1571"/>
              <a:ext cx="1519" cy="2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cs-CZ" altLang="cs-CZ" sz="2500"/>
                <a:t>kofaktor</a:t>
              </a:r>
              <a:r>
                <a:rPr lang="cs-CZ" altLang="cs-CZ" sz="2500" baseline="-25000"/>
                <a:t>modif</a:t>
              </a:r>
            </a:p>
          </p:txBody>
        </p:sp>
        <p:grpSp>
          <p:nvGrpSpPr>
            <p:cNvPr id="30732" name="Group 21"/>
            <p:cNvGrpSpPr>
              <a:grpSpLocks/>
            </p:cNvGrpSpPr>
            <p:nvPr/>
          </p:nvGrpSpPr>
          <p:grpSpPr bwMode="auto">
            <a:xfrm>
              <a:off x="204" y="1207"/>
              <a:ext cx="4037" cy="734"/>
              <a:chOff x="204" y="1207"/>
              <a:chExt cx="4037" cy="734"/>
            </a:xfrm>
          </p:grpSpPr>
          <p:sp>
            <p:nvSpPr>
              <p:cNvPr id="30733" name="Text Box 8"/>
              <p:cNvSpPr txBox="1">
                <a:spLocks noChangeArrowheads="1"/>
              </p:cNvSpPr>
              <p:nvPr/>
            </p:nvSpPr>
            <p:spPr bwMode="auto">
              <a:xfrm>
                <a:off x="2336" y="1207"/>
                <a:ext cx="772" cy="304"/>
              </a:xfrm>
              <a:prstGeom prst="rect">
                <a:avLst/>
              </a:prstGeom>
              <a:solidFill>
                <a:srgbClr val="FF3300">
                  <a:alpha val="61960"/>
                </a:srgb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cs-CZ" altLang="cs-CZ" sz="2500"/>
                  <a:t>enzym</a:t>
                </a:r>
              </a:p>
            </p:txBody>
          </p:sp>
          <p:sp>
            <p:nvSpPr>
              <p:cNvPr id="30734" name="Text Box 9"/>
              <p:cNvSpPr txBox="1">
                <a:spLocks noChangeArrowheads="1"/>
              </p:cNvSpPr>
              <p:nvPr/>
            </p:nvSpPr>
            <p:spPr bwMode="auto">
              <a:xfrm>
                <a:off x="204" y="1571"/>
                <a:ext cx="862" cy="304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cs-CZ" altLang="cs-CZ" sz="2500"/>
                  <a:t>substrát</a:t>
                </a:r>
              </a:p>
            </p:txBody>
          </p:sp>
          <p:sp>
            <p:nvSpPr>
              <p:cNvPr id="30735" name="Text Box 10"/>
              <p:cNvSpPr txBox="1">
                <a:spLocks noChangeArrowheads="1"/>
              </p:cNvSpPr>
              <p:nvPr/>
            </p:nvSpPr>
            <p:spPr bwMode="auto">
              <a:xfrm>
                <a:off x="1293" y="1571"/>
                <a:ext cx="998" cy="304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cs-CZ" altLang="cs-CZ" sz="2500"/>
                  <a:t>kofaktor</a:t>
                </a:r>
              </a:p>
            </p:txBody>
          </p:sp>
          <p:sp>
            <p:nvSpPr>
              <p:cNvPr id="30736" name="Text Box 11"/>
              <p:cNvSpPr txBox="1">
                <a:spLocks noChangeArrowheads="1"/>
              </p:cNvSpPr>
              <p:nvPr/>
            </p:nvSpPr>
            <p:spPr bwMode="auto">
              <a:xfrm>
                <a:off x="2380" y="1495"/>
                <a:ext cx="590" cy="4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cs-CZ" altLang="cs-CZ" sz="4000" dirty="0">
                    <a:ea typeface="Cambria Math"/>
                    <a:sym typeface="Wingdings 3" pitchFamily="18" charset="2"/>
                  </a:rPr>
                  <a:t>⇄</a:t>
                </a:r>
                <a:endParaRPr lang="cs-CZ" altLang="cs-CZ" sz="4000" dirty="0">
                  <a:sym typeface="Wingdings 3" pitchFamily="18" charset="2"/>
                </a:endParaRPr>
              </a:p>
            </p:txBody>
          </p:sp>
          <p:sp>
            <p:nvSpPr>
              <p:cNvPr id="30737" name="Text Box 12"/>
              <p:cNvSpPr txBox="1">
                <a:spLocks noChangeArrowheads="1"/>
              </p:cNvSpPr>
              <p:nvPr/>
            </p:nvSpPr>
            <p:spPr bwMode="auto">
              <a:xfrm>
                <a:off x="3062" y="1571"/>
                <a:ext cx="816" cy="2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CC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cs-CZ" altLang="cs-CZ" sz="2500"/>
                  <a:t>produkt</a:t>
                </a:r>
              </a:p>
            </p:txBody>
          </p:sp>
          <p:sp>
            <p:nvSpPr>
              <p:cNvPr id="30738" name="Text Box 14"/>
              <p:cNvSpPr txBox="1">
                <a:spLocks noChangeArrowheads="1"/>
              </p:cNvSpPr>
              <p:nvPr/>
            </p:nvSpPr>
            <p:spPr bwMode="auto">
              <a:xfrm>
                <a:off x="1021" y="1571"/>
                <a:ext cx="272" cy="2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cs-CZ" altLang="cs-CZ" sz="2500"/>
                  <a:t>+</a:t>
                </a:r>
              </a:p>
            </p:txBody>
          </p:sp>
          <p:sp>
            <p:nvSpPr>
              <p:cNvPr id="30739" name="Text Box 15"/>
              <p:cNvSpPr txBox="1">
                <a:spLocks noChangeArrowheads="1"/>
              </p:cNvSpPr>
              <p:nvPr/>
            </p:nvSpPr>
            <p:spPr bwMode="auto">
              <a:xfrm>
                <a:off x="3969" y="1571"/>
                <a:ext cx="272" cy="2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cs-CZ" altLang="cs-CZ" sz="2500"/>
                  <a:t>+</a:t>
                </a:r>
              </a:p>
            </p:txBody>
          </p:sp>
        </p:grpSp>
      </p:grpSp>
      <p:grpSp>
        <p:nvGrpSpPr>
          <p:cNvPr id="30725" name="Group 24"/>
          <p:cNvGrpSpPr>
            <a:grpSpLocks/>
          </p:cNvGrpSpPr>
          <p:nvPr/>
        </p:nvGrpSpPr>
        <p:grpSpPr bwMode="auto">
          <a:xfrm>
            <a:off x="1667669" y="2814639"/>
            <a:ext cx="7991475" cy="1570038"/>
            <a:chOff x="158" y="2115"/>
            <a:chExt cx="5034" cy="989"/>
          </a:xfrm>
        </p:grpSpPr>
        <p:sp>
          <p:nvSpPr>
            <p:cNvPr id="30727" name="Text Box 16"/>
            <p:cNvSpPr txBox="1">
              <a:spLocks noChangeArrowheads="1"/>
            </p:cNvSpPr>
            <p:nvPr/>
          </p:nvSpPr>
          <p:spPr bwMode="auto">
            <a:xfrm>
              <a:off x="158" y="2115"/>
              <a:ext cx="5034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4572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9144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3716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8288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286000" indent="-4572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7432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32004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6576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4114800" indent="-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AutoNum type="arabicPeriod"/>
              </a:pPr>
              <a:r>
                <a:rPr lang="cs-CZ" altLang="cs-CZ" dirty="0"/>
                <a:t>substrát(y) </a:t>
              </a:r>
            </a:p>
            <a:p>
              <a:pPr>
                <a:spcBef>
                  <a:spcPct val="50000"/>
                </a:spcBef>
                <a:buFontTx/>
                <a:buAutoNum type="arabicPeriod"/>
              </a:pPr>
              <a:r>
                <a:rPr lang="cs-CZ" altLang="cs-CZ" dirty="0" err="1"/>
                <a:t>kofaktor</a:t>
              </a:r>
              <a:r>
                <a:rPr lang="cs-CZ" altLang="cs-CZ" dirty="0"/>
                <a:t> </a:t>
              </a:r>
            </a:p>
            <a:p>
              <a:pPr>
                <a:spcBef>
                  <a:spcPct val="50000"/>
                </a:spcBef>
                <a:buFontTx/>
                <a:buAutoNum type="arabicPeriod"/>
              </a:pPr>
              <a:r>
                <a:rPr lang="cs-CZ" altLang="cs-CZ" dirty="0"/>
                <a:t>enzym katalyzuje (= koordinuje + urychluje) reakci</a:t>
              </a:r>
            </a:p>
          </p:txBody>
        </p:sp>
        <p:grpSp>
          <p:nvGrpSpPr>
            <p:cNvPr id="30728" name="Group 23"/>
            <p:cNvGrpSpPr>
              <a:grpSpLocks/>
            </p:cNvGrpSpPr>
            <p:nvPr/>
          </p:nvGrpSpPr>
          <p:grpSpPr bwMode="auto">
            <a:xfrm>
              <a:off x="1474" y="2205"/>
              <a:ext cx="2268" cy="454"/>
              <a:chOff x="1474" y="2205"/>
              <a:chExt cx="2268" cy="454"/>
            </a:xfrm>
          </p:grpSpPr>
          <p:sp>
            <p:nvSpPr>
              <p:cNvPr id="30729" name="AutoShape 17"/>
              <p:cNvSpPr>
                <a:spLocks/>
              </p:cNvSpPr>
              <p:nvPr/>
            </p:nvSpPr>
            <p:spPr bwMode="auto">
              <a:xfrm>
                <a:off x="1474" y="2205"/>
                <a:ext cx="136" cy="454"/>
              </a:xfrm>
              <a:prstGeom prst="rightBrace">
                <a:avLst>
                  <a:gd name="adj1" fmla="val 27819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cs-CZ" altLang="cs-CZ" sz="2400"/>
              </a:p>
            </p:txBody>
          </p:sp>
          <p:sp>
            <p:nvSpPr>
              <p:cNvPr id="30730" name="Text Box 18"/>
              <p:cNvSpPr txBox="1">
                <a:spLocks noChangeArrowheads="1"/>
              </p:cNvSpPr>
              <p:nvPr/>
            </p:nvSpPr>
            <p:spPr bwMode="auto">
              <a:xfrm>
                <a:off x="1701" y="2296"/>
                <a:ext cx="2041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cs-CZ" altLang="cs-CZ" sz="2400"/>
                  <a:t>přímo spolu reagují</a:t>
                </a:r>
              </a:p>
            </p:txBody>
          </p:sp>
        </p:grpSp>
      </p:grpSp>
      <p:sp>
        <p:nvSpPr>
          <p:cNvPr id="30726" name="Text Box 19"/>
          <p:cNvSpPr txBox="1">
            <a:spLocks noChangeArrowheads="1"/>
          </p:cNvSpPr>
          <p:nvPr/>
        </p:nvSpPr>
        <p:spPr bwMode="auto">
          <a:xfrm>
            <a:off x="1755775" y="4587875"/>
            <a:ext cx="7777163" cy="18827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cs-CZ" altLang="cs-CZ" sz="1800" dirty="0"/>
              <a:t>Poznámky: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altLang="cs-CZ" sz="1800" dirty="0"/>
              <a:t> substrát může být jeden nebo dva (dehydrogenace </a:t>
            </a:r>
            <a:r>
              <a:rPr lang="en-US" altLang="cs-CZ" sz="1800" dirty="0">
                <a:cs typeface="Times New Roman" pitchFamily="18" charset="0"/>
              </a:rPr>
              <a:t>×</a:t>
            </a:r>
            <a:r>
              <a:rPr lang="cs-CZ" altLang="cs-CZ" sz="1800" dirty="0">
                <a:cs typeface="Times New Roman" pitchFamily="18" charset="0"/>
              </a:rPr>
              <a:t> transaminace)</a:t>
            </a:r>
            <a:r>
              <a:rPr lang="cs-CZ" altLang="cs-CZ" sz="1800" dirty="0"/>
              <a:t> 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altLang="cs-CZ" sz="1800" dirty="0"/>
              <a:t> substrát může být nízko / vysokomolekulární (</a:t>
            </a:r>
            <a:r>
              <a:rPr lang="cs-CZ" altLang="cs-CZ" sz="1800" dirty="0" err="1"/>
              <a:t>hexokinasa</a:t>
            </a:r>
            <a:r>
              <a:rPr lang="cs-CZ" altLang="cs-CZ" sz="1800" dirty="0"/>
              <a:t> </a:t>
            </a:r>
            <a:r>
              <a:rPr lang="en-US" altLang="cs-CZ" sz="1800" dirty="0">
                <a:cs typeface="Times New Roman" pitchFamily="18" charset="0"/>
              </a:rPr>
              <a:t>×</a:t>
            </a:r>
            <a:r>
              <a:rPr lang="cs-CZ" altLang="cs-CZ" sz="1800" dirty="0">
                <a:cs typeface="Times New Roman" pitchFamily="18" charset="0"/>
              </a:rPr>
              <a:t> </a:t>
            </a:r>
            <a:r>
              <a:rPr lang="cs-CZ" altLang="cs-CZ" sz="1800" dirty="0" err="1">
                <a:cs typeface="Times New Roman" pitchFamily="18" charset="0"/>
              </a:rPr>
              <a:t>proteinkinasa</a:t>
            </a:r>
            <a:r>
              <a:rPr lang="cs-CZ" altLang="cs-CZ" sz="1800" dirty="0">
                <a:cs typeface="Times New Roman" pitchFamily="18" charset="0"/>
              </a:rPr>
              <a:t>)</a:t>
            </a:r>
            <a:endParaRPr lang="en-US" altLang="cs-CZ" sz="1800" dirty="0">
              <a:cs typeface="Times New Roman" pitchFamily="18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altLang="cs-CZ" sz="1800" dirty="0"/>
              <a:t> některé reakce probíhají bez </a:t>
            </a:r>
            <a:r>
              <a:rPr lang="cs-CZ" altLang="cs-CZ" sz="1800" dirty="0" err="1"/>
              <a:t>kofaktoru</a:t>
            </a:r>
            <a:r>
              <a:rPr lang="cs-CZ" altLang="cs-CZ" sz="1800" dirty="0"/>
              <a:t> (např. hydrolýzy)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cs-CZ" altLang="cs-CZ" sz="1800" dirty="0"/>
              <a:t> reakce může vratná i nevratná (dehydrogenace </a:t>
            </a:r>
            <a:r>
              <a:rPr lang="en-US" altLang="cs-CZ" sz="1800" dirty="0">
                <a:cs typeface="Times New Roman" pitchFamily="18" charset="0"/>
              </a:rPr>
              <a:t>×</a:t>
            </a:r>
            <a:r>
              <a:rPr lang="cs-CZ" altLang="cs-CZ" sz="1800" dirty="0">
                <a:cs typeface="Times New Roman" pitchFamily="18" charset="0"/>
              </a:rPr>
              <a:t> dekarboxylace)</a:t>
            </a:r>
            <a:endParaRPr lang="en-US" altLang="cs-CZ" sz="18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362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5ACB08-1AC7-414B-A953-E621E71538D4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cs-CZ" altLang="cs-CZ" sz="1400"/>
          </a:p>
        </p:txBody>
      </p:sp>
      <p:graphicFrame>
        <p:nvGraphicFramePr>
          <p:cNvPr id="300107" name="Group 75"/>
          <p:cNvGraphicFramePr>
            <a:graphicFrameLocks noGrp="1"/>
          </p:cNvGraphicFramePr>
          <p:nvPr>
            <p:extLst/>
          </p:nvPr>
        </p:nvGraphicFramePr>
        <p:xfrm>
          <a:off x="1774826" y="981076"/>
          <a:ext cx="8639175" cy="5243513"/>
        </p:xfrm>
        <a:graphic>
          <a:graphicData uri="http://schemas.openxmlformats.org/drawingml/2006/table">
            <a:tbl>
              <a:tblPr/>
              <a:tblGrid>
                <a:gridCol w="2952750"/>
                <a:gridCol w="2952750"/>
                <a:gridCol w="2733675"/>
              </a:tblGrid>
              <a:tr h="54298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Oxidovaná forma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Redukovaná forma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Funkce </a:t>
                      </a:r>
                      <a:r>
                        <a:rPr kumimoji="0" lang="cs-CZ" altLang="cs-CZ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kofaktoru</a:t>
                      </a:r>
                      <a:endParaRPr kumimoji="0" lang="cs-CZ" alt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70052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NAD</a:t>
                      </a:r>
                      <a:r>
                        <a:rPr kumimoji="0" lang="cs-CZ" altLang="cs-CZ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  <a:endParaRPr kumimoji="0" lang="cs-CZ" alt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NADP</a:t>
                      </a:r>
                      <a:r>
                        <a:rPr kumimoji="0" lang="cs-CZ" altLang="cs-CZ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Dihydrobiopterin</a:t>
                      </a: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(BH</a:t>
                      </a:r>
                      <a:r>
                        <a:rPr kumimoji="0" lang="cs-CZ" altLang="cs-CZ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Molybdopterin</a:t>
                      </a:r>
                      <a:r>
                        <a:rPr kumimoji="0" lang="cs-CZ" altLang="cs-CZ" sz="18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oxid</a:t>
                      </a:r>
                      <a:endParaRPr kumimoji="0" lang="cs-CZ" altLang="cs-CZ" sz="18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Lipoát</a:t>
                      </a: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(-S-S-)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Ubichinon (Q)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Hem-Fe</a:t>
                      </a:r>
                      <a:r>
                        <a:rPr kumimoji="0" lang="cs-CZ" altLang="cs-CZ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3+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Dehydroaskorbát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Glutathion</a:t>
                      </a:r>
                      <a:r>
                        <a:rPr kumimoji="0" lang="cs-CZ" altLang="cs-CZ" sz="18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oxid</a:t>
                      </a: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(G-S-S-G)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NADH+H</a:t>
                      </a:r>
                      <a:r>
                        <a:rPr kumimoji="0" lang="cs-CZ" altLang="cs-CZ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NADPH+H</a:t>
                      </a:r>
                      <a:r>
                        <a:rPr kumimoji="0" lang="cs-CZ" altLang="cs-CZ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FADH</a:t>
                      </a:r>
                      <a:r>
                        <a:rPr kumimoji="0" lang="cs-CZ" altLang="cs-CZ" sz="1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tetrahydrobiopterin</a:t>
                      </a: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(BH</a:t>
                      </a:r>
                      <a:r>
                        <a:rPr kumimoji="0" lang="cs-CZ" altLang="cs-CZ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molybdopterin</a:t>
                      </a:r>
                      <a:r>
                        <a:rPr kumimoji="0" lang="cs-CZ" altLang="cs-CZ" sz="18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red</a:t>
                      </a:r>
                      <a:endParaRPr kumimoji="0" lang="cs-CZ" altLang="cs-CZ" sz="18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dihydrolipoát</a:t>
                      </a: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(2 -SH)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ubichinol</a:t>
                      </a: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(QH</a:t>
                      </a:r>
                      <a:r>
                        <a:rPr kumimoji="0" lang="cs-CZ" altLang="cs-CZ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hem-Fe</a:t>
                      </a:r>
                      <a:r>
                        <a:rPr kumimoji="0" lang="cs-CZ" altLang="cs-CZ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2+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askorbát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</a:t>
                      </a:r>
                      <a:r>
                        <a:rPr kumimoji="0" lang="en-US" altLang="cs-CZ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lutathion</a:t>
                      </a:r>
                      <a:r>
                        <a:rPr kumimoji="0" lang="cs-CZ" altLang="cs-CZ" sz="18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red</a:t>
                      </a: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(GSH)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NAD</a:t>
                      </a:r>
                      <a:r>
                        <a:rPr kumimoji="0" lang="cs-CZ" altLang="cs-CZ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akceptor 2</a:t>
                      </a:r>
                      <a:r>
                        <a:rPr kumimoji="0" lang="en-US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NADPH+H</a:t>
                      </a:r>
                      <a:r>
                        <a:rPr kumimoji="0" lang="cs-CZ" altLang="cs-CZ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donor 2</a:t>
                      </a:r>
                      <a:r>
                        <a:rPr kumimoji="0" lang="en-US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FAD akceptor 2</a:t>
                      </a:r>
                      <a:r>
                        <a:rPr kumimoji="0" lang="en-US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BH</a:t>
                      </a:r>
                      <a:r>
                        <a:rPr kumimoji="0" lang="cs-CZ" altLang="cs-CZ" sz="1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donor 2</a:t>
                      </a:r>
                      <a:r>
                        <a:rPr kumimoji="0" lang="en-US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přenos elektronů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antioxidant / přenos acylu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přenos 2 elektronů a 2</a:t>
                      </a:r>
                      <a:r>
                        <a:rPr kumimoji="0" lang="en-US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  <a:r>
                        <a:rPr kumimoji="0" lang="cs-CZ" altLang="cs-CZ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přenos 1 elektronu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přenos 2 elektronů a 2</a:t>
                      </a:r>
                      <a:r>
                        <a:rPr kumimoji="0" lang="en-US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  <a:r>
                        <a:rPr kumimoji="0" lang="cs-CZ" altLang="cs-CZ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</a:t>
                      </a:r>
                      <a:endParaRPr kumimoji="0" lang="cs-CZ" alt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GSH donorem 2</a:t>
                      </a:r>
                      <a:r>
                        <a:rPr kumimoji="0" lang="en-US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cs-CZ" alt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759" name="Text Box 14"/>
          <p:cNvSpPr txBox="1">
            <a:spLocks noChangeArrowheads="1"/>
          </p:cNvSpPr>
          <p:nvPr/>
        </p:nvSpPr>
        <p:spPr bwMode="auto">
          <a:xfrm>
            <a:off x="1270001" y="1457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4400" dirty="0" err="1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Kofaktory</a:t>
            </a:r>
            <a:r>
              <a:rPr lang="cs-CZ" altLang="cs-CZ" sz="4400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altLang="cs-CZ" sz="4400" dirty="0" err="1" smtClean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oxidoreduktas</a:t>
            </a:r>
            <a:endParaRPr lang="cs-CZ" altLang="cs-CZ" sz="4400" dirty="0">
              <a:solidFill>
                <a:schemeClr val="accent5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67108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54BB07B-04D2-4A86-B34F-DFC0835A91B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35</a:t>
            </a:fld>
            <a:endParaRPr lang="cs-CZ" altLang="cs-CZ" sz="1400"/>
          </a:p>
        </p:txBody>
      </p:sp>
      <p:sp>
        <p:nvSpPr>
          <p:cNvPr id="3277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30215" y="238920"/>
            <a:ext cx="11899489" cy="1143000"/>
          </a:xfrm>
        </p:spPr>
        <p:txBody>
          <a:bodyPr>
            <a:noAutofit/>
          </a:bodyPr>
          <a:lstStyle/>
          <a:p>
            <a:pPr algn="ctr"/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NAD</a:t>
            </a:r>
            <a:r>
              <a:rPr lang="cs-CZ" altLang="cs-CZ" baseline="30000" dirty="0">
                <a:solidFill>
                  <a:schemeClr val="accent5">
                    <a:lumMod val="75000"/>
                  </a:schemeClr>
                </a:solidFill>
              </a:rPr>
              <a:t>+</a:t>
            </a:r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 je </a:t>
            </a:r>
            <a:r>
              <a:rPr lang="en-US" altLang="cs-CZ" dirty="0" err="1">
                <a:solidFill>
                  <a:schemeClr val="accent5">
                    <a:lumMod val="75000"/>
                  </a:schemeClr>
                </a:solidFill>
              </a:rPr>
              <a:t>dehydrogenační</a:t>
            </a:r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altLang="cs-CZ" dirty="0" err="1">
                <a:solidFill>
                  <a:schemeClr val="accent5">
                    <a:lumMod val="75000"/>
                  </a:schemeClr>
                </a:solidFill>
              </a:rPr>
              <a:t>kofaktor</a:t>
            </a:r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, derivát nikotinamidu (</a:t>
            </a:r>
            <a:r>
              <a:rPr lang="cs-CZ" altLang="cs-CZ" dirty="0" smtClean="0">
                <a:solidFill>
                  <a:schemeClr val="accent5">
                    <a:lumMod val="75000"/>
                  </a:schemeClr>
                </a:solidFill>
              </a:rPr>
              <a:t>vitamin B3)</a:t>
            </a:r>
            <a:endParaRPr lang="cs-CZ" altLang="cs-CZ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277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89956" y="1460500"/>
            <a:ext cx="11063844" cy="4895850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cs-CZ" altLang="cs-CZ" u="sng" dirty="0" err="1"/>
              <a:t>n</a:t>
            </a:r>
            <a:r>
              <a:rPr lang="cs-CZ" altLang="cs-CZ" dirty="0" err="1"/>
              <a:t>ikotinamid</a:t>
            </a:r>
            <a:r>
              <a:rPr lang="cs-CZ" altLang="cs-CZ" u="sng" dirty="0" err="1"/>
              <a:t>a</a:t>
            </a:r>
            <a:r>
              <a:rPr lang="cs-CZ" altLang="cs-CZ" dirty="0" err="1"/>
              <a:t>denin</a:t>
            </a:r>
            <a:r>
              <a:rPr lang="cs-CZ" altLang="cs-CZ" u="sng" dirty="0" err="1"/>
              <a:t>d</a:t>
            </a:r>
            <a:r>
              <a:rPr lang="cs-CZ" altLang="cs-CZ" dirty="0" err="1"/>
              <a:t>inukleotid</a:t>
            </a:r>
            <a:endParaRPr lang="cs-CZ" altLang="cs-CZ" dirty="0"/>
          </a:p>
          <a:p>
            <a:pPr>
              <a:lnSpc>
                <a:spcPct val="130000"/>
              </a:lnSpc>
            </a:pPr>
            <a:r>
              <a:rPr lang="cs-CZ" altLang="cs-CZ" dirty="0" err="1"/>
              <a:t>kofaktor</a:t>
            </a:r>
            <a:r>
              <a:rPr lang="cs-CZ" altLang="cs-CZ" dirty="0"/>
              <a:t> </a:t>
            </a:r>
            <a:r>
              <a:rPr lang="cs-CZ" altLang="cs-CZ" dirty="0" err="1"/>
              <a:t>dehydrogenas</a:t>
            </a:r>
            <a:endParaRPr lang="cs-CZ" altLang="cs-CZ" dirty="0"/>
          </a:p>
          <a:p>
            <a:pPr>
              <a:lnSpc>
                <a:spcPct val="130000"/>
              </a:lnSpc>
            </a:pPr>
            <a:r>
              <a:rPr lang="cs-CZ" altLang="cs-CZ" dirty="0"/>
              <a:t>odnímá </a:t>
            </a:r>
            <a:r>
              <a:rPr lang="cs-CZ" altLang="cs-CZ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2H</a:t>
            </a:r>
            <a:r>
              <a:rPr lang="cs-CZ" altLang="cs-CZ" b="1" dirty="0"/>
              <a:t> </a:t>
            </a:r>
            <a:r>
              <a:rPr lang="cs-CZ" altLang="cs-CZ" dirty="0"/>
              <a:t>ze substrátu</a:t>
            </a:r>
          </a:p>
          <a:p>
            <a:pPr>
              <a:lnSpc>
                <a:spcPct val="130000"/>
              </a:lnSpc>
            </a:pPr>
            <a:r>
              <a:rPr lang="cs-CZ" altLang="cs-CZ" dirty="0"/>
              <a:t>jeden se jako hydridový anion </a:t>
            </a:r>
            <a:r>
              <a:rPr lang="cs-CZ" altLang="cs-CZ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H</a:t>
            </a:r>
            <a:r>
              <a:rPr lang="cs-CZ" altLang="cs-CZ" b="1" baseline="30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-</a:t>
            </a:r>
            <a:r>
              <a:rPr lang="cs-CZ" altLang="cs-CZ" dirty="0"/>
              <a:t> </a:t>
            </a:r>
            <a:r>
              <a:rPr lang="cs-CZ" altLang="cs-CZ" dirty="0" err="1"/>
              <a:t>aduje</a:t>
            </a:r>
            <a:r>
              <a:rPr lang="cs-CZ" altLang="cs-CZ" dirty="0"/>
              <a:t> do </a:t>
            </a:r>
            <a:r>
              <a:rPr lang="cs-CZ" altLang="cs-CZ" i="1" dirty="0" smtClean="0"/>
              <a:t>p-</a:t>
            </a:r>
            <a:r>
              <a:rPr lang="cs-CZ" altLang="cs-CZ" dirty="0" smtClean="0"/>
              <a:t>polohy </a:t>
            </a:r>
            <a:r>
              <a:rPr lang="cs-CZ" altLang="cs-CZ" dirty="0" err="1"/>
              <a:t>pyridiniového</a:t>
            </a:r>
            <a:r>
              <a:rPr lang="cs-CZ" altLang="cs-CZ" dirty="0"/>
              <a:t> kruhu</a:t>
            </a:r>
          </a:p>
          <a:p>
            <a:pPr>
              <a:lnSpc>
                <a:spcPct val="130000"/>
              </a:lnSpc>
            </a:pPr>
            <a:r>
              <a:rPr lang="cs-CZ" altLang="cs-CZ" dirty="0"/>
              <a:t>NAD</a:t>
            </a:r>
            <a:r>
              <a:rPr lang="cs-CZ" altLang="cs-CZ" baseline="30000" dirty="0"/>
              <a:t>+</a:t>
            </a:r>
            <a:r>
              <a:rPr lang="cs-CZ" altLang="cs-CZ" dirty="0"/>
              <a:t> +  H</a:t>
            </a:r>
            <a:r>
              <a:rPr lang="cs-CZ" altLang="cs-CZ" baseline="30000" dirty="0"/>
              <a:t>-</a:t>
            </a:r>
            <a:r>
              <a:rPr lang="cs-CZ" altLang="cs-CZ" dirty="0"/>
              <a:t>  =  NADH  =  ekvivalent dvou elektronů</a:t>
            </a:r>
          </a:p>
          <a:p>
            <a:pPr>
              <a:lnSpc>
                <a:spcPct val="130000"/>
              </a:lnSpc>
            </a:pPr>
            <a:r>
              <a:rPr lang="cs-CZ" altLang="cs-CZ" dirty="0"/>
              <a:t>druhý se jako proton </a:t>
            </a:r>
            <a:r>
              <a:rPr lang="cs-CZ" altLang="cs-CZ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H</a:t>
            </a:r>
            <a:r>
              <a:rPr lang="cs-CZ" altLang="cs-CZ" b="1" baseline="30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+</a:t>
            </a:r>
            <a:r>
              <a:rPr lang="cs-CZ" altLang="cs-CZ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cs-CZ" altLang="cs-CZ" dirty="0"/>
              <a:t>váže na enzym</a:t>
            </a:r>
          </a:p>
        </p:txBody>
      </p:sp>
      <p:sp>
        <p:nvSpPr>
          <p:cNvPr id="32773" name="Text Box 1028"/>
          <p:cNvSpPr txBox="1">
            <a:spLocks noChangeArrowheads="1"/>
          </p:cNvSpPr>
          <p:nvPr/>
        </p:nvSpPr>
        <p:spPr bwMode="auto">
          <a:xfrm>
            <a:off x="6743701" y="2349501"/>
            <a:ext cx="3311525" cy="62547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3500" b="1"/>
              <a:t>2 H = H</a:t>
            </a:r>
            <a:r>
              <a:rPr lang="cs-CZ" altLang="cs-CZ" sz="3500" b="1" baseline="30000">
                <a:cs typeface="Times New Roman" pitchFamily="18" charset="0"/>
              </a:rPr>
              <a:t>–</a:t>
            </a:r>
            <a:r>
              <a:rPr lang="cs-CZ" altLang="cs-CZ" sz="3500" b="1"/>
              <a:t> + H</a:t>
            </a:r>
            <a:r>
              <a:rPr lang="cs-CZ" altLang="cs-CZ" sz="3500" b="1" baseline="30000"/>
              <a:t>+</a:t>
            </a:r>
            <a:r>
              <a:rPr lang="cs-CZ" altLang="cs-CZ" sz="3500" b="1"/>
              <a:t> </a:t>
            </a:r>
            <a:endParaRPr lang="cs-CZ" altLang="cs-CZ" sz="3500" b="1" baseline="30000"/>
          </a:p>
        </p:txBody>
      </p:sp>
    </p:spTree>
    <p:extLst>
      <p:ext uri="{BB962C8B-B14F-4D97-AF65-F5344CB8AC3E}">
        <p14:creationId xmlns:p14="http://schemas.microsoft.com/office/powerpoint/2010/main" val="3898569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952158D-84A6-41E9-8078-417E2D07C1AA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36</a:t>
            </a:fld>
            <a:endParaRPr lang="cs-CZ" altLang="cs-CZ" sz="140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7772400" cy="914400"/>
          </a:xfrm>
        </p:spPr>
        <p:txBody>
          <a:bodyPr>
            <a:normAutofit/>
          </a:bodyPr>
          <a:lstStyle/>
          <a:p>
            <a:pPr algn="ctr"/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Struktura NAD</a:t>
            </a:r>
            <a:r>
              <a:rPr lang="cs-CZ" altLang="cs-CZ" baseline="30000" dirty="0">
                <a:solidFill>
                  <a:schemeClr val="accent5">
                    <a:lumMod val="75000"/>
                  </a:schemeClr>
                </a:solidFill>
              </a:rPr>
              <a:t>+</a:t>
            </a:r>
          </a:p>
        </p:txBody>
      </p:sp>
      <p:pic>
        <p:nvPicPr>
          <p:cNvPr id="3379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860" y="1470025"/>
            <a:ext cx="9144000" cy="471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7811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BE8076-1ED0-4E26-9476-F958207C079B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37</a:t>
            </a:fld>
            <a:endParaRPr lang="cs-CZ" altLang="cs-CZ" sz="1400"/>
          </a:p>
        </p:txBody>
      </p:sp>
      <p:pic>
        <p:nvPicPr>
          <p:cNvPr id="3584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3" y="836614"/>
            <a:ext cx="8101012" cy="458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844" name="Text Box 3"/>
          <p:cNvSpPr txBox="1">
            <a:spLocks noChangeArrowheads="1"/>
          </p:cNvSpPr>
          <p:nvPr/>
        </p:nvSpPr>
        <p:spPr bwMode="auto">
          <a:xfrm>
            <a:off x="1524000" y="26035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44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Redoxní pár </a:t>
            </a:r>
            <a:r>
              <a:rPr lang="cs-CZ" altLang="cs-CZ" sz="44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kofaktoru</a:t>
            </a:r>
            <a:endParaRPr lang="cs-CZ" altLang="cs-CZ" sz="4400" dirty="0">
              <a:solidFill>
                <a:schemeClr val="accent5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5845" name="Text Box 4"/>
          <p:cNvSpPr txBox="1">
            <a:spLocks noChangeArrowheads="1"/>
          </p:cNvSpPr>
          <p:nvPr/>
        </p:nvSpPr>
        <p:spPr bwMode="auto">
          <a:xfrm>
            <a:off x="1654629" y="3723720"/>
            <a:ext cx="9144000" cy="256377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cs-CZ" sz="2200" dirty="0" err="1"/>
              <a:t>oxidovaná</a:t>
            </a:r>
            <a:r>
              <a:rPr lang="en-US" altLang="cs-CZ" sz="2200" dirty="0"/>
              <a:t> forma NAD</a:t>
            </a:r>
            <a:r>
              <a:rPr lang="en-US" altLang="cs-CZ" sz="2200" baseline="30000" dirty="0"/>
              <a:t>+</a:t>
            </a:r>
            <a:r>
              <a:rPr lang="en-US" altLang="cs-CZ" sz="2200" dirty="0"/>
              <a:t>                       </a:t>
            </a:r>
            <a:r>
              <a:rPr lang="cs-CZ" altLang="cs-CZ" sz="2200" dirty="0"/>
              <a:t>                </a:t>
            </a:r>
            <a:r>
              <a:rPr lang="en-US" altLang="cs-CZ" sz="2200" dirty="0" err="1"/>
              <a:t>redukovaná</a:t>
            </a:r>
            <a:r>
              <a:rPr lang="en-US" altLang="cs-CZ" sz="2200" dirty="0"/>
              <a:t> forma NADH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cs-CZ" sz="2200" dirty="0" err="1"/>
              <a:t>aromatický</a:t>
            </a:r>
            <a:r>
              <a:rPr lang="en-US" altLang="cs-CZ" sz="2200" dirty="0"/>
              <a:t> </a:t>
            </a:r>
            <a:r>
              <a:rPr lang="en-US" altLang="cs-CZ" sz="2200" dirty="0" err="1"/>
              <a:t>kruh</a:t>
            </a:r>
            <a:r>
              <a:rPr lang="en-US" altLang="cs-CZ" sz="2200" dirty="0"/>
              <a:t>                                   </a:t>
            </a:r>
            <a:r>
              <a:rPr lang="cs-CZ" altLang="cs-CZ" sz="2200" dirty="0"/>
              <a:t>                </a:t>
            </a:r>
            <a:r>
              <a:rPr lang="en-US" altLang="cs-CZ" sz="2200" dirty="0" err="1"/>
              <a:t>aromaticita</a:t>
            </a:r>
            <a:r>
              <a:rPr lang="en-US" altLang="cs-CZ" sz="2200" dirty="0"/>
              <a:t> </a:t>
            </a:r>
            <a:r>
              <a:rPr lang="cs-CZ" altLang="cs-CZ" sz="2200" b="1" u="sng" dirty="0"/>
              <a:t>zcela</a:t>
            </a:r>
            <a:r>
              <a:rPr lang="cs-CZ" altLang="cs-CZ" sz="2200" dirty="0"/>
              <a:t> </a:t>
            </a:r>
            <a:r>
              <a:rPr lang="en-US" altLang="cs-CZ" sz="2200" dirty="0" err="1"/>
              <a:t>porušena</a:t>
            </a:r>
            <a:endParaRPr lang="en-US" altLang="cs-CZ" sz="2200" dirty="0"/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cs-CZ" sz="2200" dirty="0" err="1"/>
              <a:t>čtyřvazný</a:t>
            </a:r>
            <a:r>
              <a:rPr lang="en-US" altLang="cs-CZ" sz="2200" dirty="0"/>
              <a:t> </a:t>
            </a:r>
            <a:r>
              <a:rPr lang="en-US" altLang="cs-CZ" sz="2200" dirty="0" err="1"/>
              <a:t>dusík</a:t>
            </a:r>
            <a:r>
              <a:rPr lang="en-US" altLang="cs-CZ" sz="2200" dirty="0"/>
              <a:t>                                    </a:t>
            </a:r>
            <a:r>
              <a:rPr lang="cs-CZ" altLang="cs-CZ" sz="2200" dirty="0"/>
              <a:t>                </a:t>
            </a:r>
            <a:r>
              <a:rPr lang="en-US" altLang="cs-CZ" sz="2200" dirty="0" err="1"/>
              <a:t>trojvazný</a:t>
            </a:r>
            <a:r>
              <a:rPr lang="en-US" altLang="cs-CZ" sz="2200" dirty="0"/>
              <a:t> </a:t>
            </a:r>
            <a:r>
              <a:rPr lang="en-US" altLang="cs-CZ" sz="2200" dirty="0" err="1"/>
              <a:t>dusík</a:t>
            </a:r>
            <a:endParaRPr lang="en-US" altLang="cs-CZ" sz="2200" dirty="0"/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cs-CZ" sz="2200" dirty="0" err="1"/>
              <a:t>kladný</a:t>
            </a:r>
            <a:r>
              <a:rPr lang="en-US" altLang="cs-CZ" sz="2200" dirty="0"/>
              <a:t> </a:t>
            </a:r>
            <a:r>
              <a:rPr lang="en-US" altLang="cs-CZ" sz="2200" dirty="0" err="1"/>
              <a:t>náboj</a:t>
            </a:r>
            <a:r>
              <a:rPr lang="en-US" altLang="cs-CZ" sz="2200" dirty="0"/>
              <a:t> </a:t>
            </a:r>
            <a:r>
              <a:rPr lang="en-US" altLang="cs-CZ" sz="2200" dirty="0" err="1"/>
              <a:t>na</a:t>
            </a:r>
            <a:r>
              <a:rPr lang="en-US" altLang="cs-CZ" sz="2200" dirty="0"/>
              <a:t> </a:t>
            </a:r>
            <a:r>
              <a:rPr lang="en-US" altLang="cs-CZ" sz="2200" dirty="0" err="1"/>
              <a:t>dusíku</a:t>
            </a:r>
            <a:r>
              <a:rPr lang="cs-CZ" altLang="cs-CZ" sz="2200" dirty="0"/>
              <a:t> </a:t>
            </a:r>
            <a:r>
              <a:rPr lang="en-US" altLang="cs-CZ" sz="2200" dirty="0"/>
              <a:t>                     </a:t>
            </a:r>
            <a:r>
              <a:rPr lang="cs-CZ" altLang="cs-CZ" sz="2200" dirty="0"/>
              <a:t>  </a:t>
            </a:r>
            <a:r>
              <a:rPr lang="en-US" altLang="cs-CZ" sz="2200" dirty="0"/>
              <a:t> </a:t>
            </a:r>
            <a:r>
              <a:rPr lang="cs-CZ" altLang="cs-CZ" sz="2200" dirty="0"/>
              <a:t>               </a:t>
            </a:r>
            <a:r>
              <a:rPr lang="en-US" altLang="cs-CZ" sz="2200" dirty="0" err="1"/>
              <a:t>neutrální</a:t>
            </a:r>
            <a:r>
              <a:rPr lang="en-US" altLang="cs-CZ" sz="2200" dirty="0"/>
              <a:t> </a:t>
            </a:r>
            <a:r>
              <a:rPr lang="en-US" altLang="cs-CZ" sz="2200" dirty="0" err="1"/>
              <a:t>sloučenina</a:t>
            </a:r>
            <a:endParaRPr lang="cs-CZ" altLang="cs-CZ" sz="2200" dirty="0"/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cs-CZ" altLang="cs-CZ" sz="2200" dirty="0"/>
              <a:t>UV absorpce při 260 </a:t>
            </a:r>
            <a:r>
              <a:rPr lang="cs-CZ" altLang="cs-CZ" sz="2200" dirty="0" err="1"/>
              <a:t>nm</a:t>
            </a:r>
            <a:r>
              <a:rPr lang="cs-CZ" altLang="cs-CZ" sz="2200" dirty="0"/>
              <a:t>                                      UV absorpce při 260 a 340 </a:t>
            </a:r>
            <a:r>
              <a:rPr lang="cs-CZ" altLang="cs-CZ" sz="2200" dirty="0" err="1"/>
              <a:t>nm</a:t>
            </a:r>
            <a:endParaRPr lang="en-US" altLang="cs-CZ" sz="2200" dirty="0"/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cs-CZ" sz="2200" dirty="0"/>
              <a:t>                                                              </a:t>
            </a:r>
            <a:r>
              <a:rPr lang="cs-CZ" altLang="cs-CZ" sz="2200" dirty="0"/>
              <a:t>                </a:t>
            </a:r>
            <a:r>
              <a:rPr lang="en-US" altLang="cs-CZ" sz="2200" dirty="0" err="1">
                <a:solidFill>
                  <a:srgbClr val="FF3300"/>
                </a:solidFill>
              </a:rPr>
              <a:t>vysoký</a:t>
            </a:r>
            <a:r>
              <a:rPr lang="en-US" altLang="cs-CZ" sz="2200" dirty="0">
                <a:solidFill>
                  <a:srgbClr val="FF3300"/>
                </a:solidFill>
              </a:rPr>
              <a:t> </a:t>
            </a:r>
            <a:r>
              <a:rPr lang="en-US" altLang="cs-CZ" sz="2200" dirty="0" err="1">
                <a:solidFill>
                  <a:srgbClr val="FF3300"/>
                </a:solidFill>
              </a:rPr>
              <a:t>obsah</a:t>
            </a:r>
            <a:r>
              <a:rPr lang="en-US" altLang="cs-CZ" sz="2200" dirty="0">
                <a:solidFill>
                  <a:srgbClr val="FF3300"/>
                </a:solidFill>
              </a:rPr>
              <a:t> </a:t>
            </a:r>
            <a:r>
              <a:rPr lang="en-US" altLang="cs-CZ" sz="2200" dirty="0" err="1">
                <a:solidFill>
                  <a:srgbClr val="FF3300"/>
                </a:solidFill>
              </a:rPr>
              <a:t>energie</a:t>
            </a:r>
            <a:r>
              <a:rPr lang="en-US" altLang="cs-CZ" sz="2200" dirty="0"/>
              <a:t> </a:t>
            </a:r>
            <a:endParaRPr lang="cs-CZ" altLang="cs-CZ" sz="2200" dirty="0"/>
          </a:p>
        </p:txBody>
      </p:sp>
      <p:sp>
        <p:nvSpPr>
          <p:cNvPr id="35846" name="Rectangle 5"/>
          <p:cNvSpPr>
            <a:spLocks noChangeArrowheads="1"/>
          </p:cNvSpPr>
          <p:nvPr/>
        </p:nvSpPr>
        <p:spPr bwMode="auto">
          <a:xfrm>
            <a:off x="6921481" y="5805264"/>
            <a:ext cx="3022600" cy="503238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9948864" y="-171450"/>
            <a:ext cx="719137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cs-CZ" sz="10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!</a:t>
            </a:r>
            <a:endParaRPr lang="cs-CZ" altLang="cs-CZ" sz="100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78850" name="Picture 2" descr="WARBUMC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01"/>
          <a:stretch>
            <a:fillRect/>
          </a:stretch>
        </p:blipFill>
        <p:spPr bwMode="auto">
          <a:xfrm>
            <a:off x="4603975" y="2996953"/>
            <a:ext cx="2210967" cy="2008657"/>
          </a:xfrm>
          <a:prstGeom prst="rect">
            <a:avLst/>
          </a:prstGeom>
          <a:solidFill>
            <a:srgbClr val="FFFF99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86445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101337-6C50-49D8-BA07-B3B8F4DEB447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38</a:t>
            </a:fld>
            <a:endParaRPr lang="cs-CZ" altLang="cs-CZ" sz="140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536" y="188640"/>
            <a:ext cx="7772400" cy="792088"/>
          </a:xfrm>
        </p:spPr>
        <p:txBody>
          <a:bodyPr>
            <a:normAutofit/>
          </a:bodyPr>
          <a:lstStyle/>
          <a:p>
            <a:pPr algn="l"/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Dehydrogenace působením NAD</a:t>
            </a:r>
            <a:r>
              <a:rPr lang="cs-CZ" altLang="cs-CZ" baseline="30000" dirty="0">
                <a:solidFill>
                  <a:schemeClr val="accent5">
                    <a:lumMod val="75000"/>
                  </a:schemeClr>
                </a:solidFill>
              </a:rPr>
              <a:t>+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0870" y="2201545"/>
            <a:ext cx="8083550" cy="201622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altLang="cs-CZ" sz="2000" dirty="0"/>
              <a:t>substrát ztrácí 2 atomy H ze skupin: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altLang="cs-CZ" sz="2000" dirty="0"/>
              <a:t>primární alkoholová skupina  -CH</a:t>
            </a:r>
            <a:r>
              <a:rPr lang="cs-CZ" altLang="cs-CZ" sz="2000" baseline="-25000" dirty="0"/>
              <a:t>2</a:t>
            </a:r>
            <a:r>
              <a:rPr lang="cs-CZ" altLang="cs-CZ" sz="2000" dirty="0"/>
              <a:t>-OH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altLang="cs-CZ" sz="2000" dirty="0"/>
              <a:t>sekundární alkoholová skupina  </a:t>
            </a:r>
            <a:r>
              <a:rPr lang="en-US" altLang="cs-CZ" sz="2000" dirty="0"/>
              <a:t>&gt;CH-OH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altLang="cs-CZ" sz="2000" dirty="0" err="1"/>
              <a:t>sekundární</a:t>
            </a:r>
            <a:r>
              <a:rPr lang="en-US" altLang="cs-CZ" sz="2000" dirty="0"/>
              <a:t> </a:t>
            </a:r>
            <a:r>
              <a:rPr lang="en-US" altLang="cs-CZ" sz="2000" dirty="0" err="1"/>
              <a:t>aminová</a:t>
            </a:r>
            <a:r>
              <a:rPr lang="en-US" altLang="cs-CZ" sz="2000" dirty="0"/>
              <a:t> </a:t>
            </a:r>
            <a:r>
              <a:rPr lang="en-US" altLang="cs-CZ" sz="2000" dirty="0" err="1"/>
              <a:t>skupina</a:t>
            </a:r>
            <a:r>
              <a:rPr lang="en-US" altLang="cs-CZ" sz="2000" dirty="0"/>
              <a:t> &gt;CH-NH</a:t>
            </a:r>
            <a:r>
              <a:rPr lang="en-US" altLang="cs-CZ" sz="2000" baseline="-25000" dirty="0"/>
              <a:t>2</a:t>
            </a:r>
            <a:endParaRPr lang="cs-CZ" altLang="cs-CZ" sz="20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altLang="cs-CZ" sz="2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vzniká dvojná vazba (C=O, C=N)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cs-CZ" altLang="cs-CZ" sz="2000" dirty="0"/>
          </a:p>
        </p:txBody>
      </p:sp>
      <p:graphicFrame>
        <p:nvGraphicFramePr>
          <p:cNvPr id="5" name="Group 3"/>
          <p:cNvGraphicFramePr>
            <a:graphicFrameLocks/>
          </p:cNvGraphicFramePr>
          <p:nvPr>
            <p:extLst/>
          </p:nvPr>
        </p:nvGraphicFramePr>
        <p:xfrm>
          <a:off x="5737821" y="1777131"/>
          <a:ext cx="5615979" cy="2865052"/>
        </p:xfrm>
        <a:graphic>
          <a:graphicData uri="http://schemas.openxmlformats.org/drawingml/2006/table">
            <a:tbl>
              <a:tblPr/>
              <a:tblGrid>
                <a:gridCol w="2837345"/>
                <a:gridCol w="2778634"/>
              </a:tblGrid>
              <a:tr h="3856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Substrát</a:t>
                      </a:r>
                    </a:p>
                  </a:txBody>
                  <a:tcPr marT="45703" marB="4570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Produkt</a:t>
                      </a:r>
                    </a:p>
                  </a:txBody>
                  <a:tcPr marT="45703" marB="45703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242252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primární alkohol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sekundární alkohol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  <a:r>
                        <a:rPr kumimoji="0" lang="cs-CZ" altLang="cs-CZ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ldehyd</a:t>
                      </a:r>
                      <a:r>
                        <a:rPr kumimoji="0" lang="en-US" altLang="cs-CZ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cs-CZ" altLang="cs-CZ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hydrát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hemi</a:t>
                      </a:r>
                      <a:r>
                        <a:rPr kumimoji="0" lang="cs-CZ" altLang="cs-CZ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acetal </a:t>
                      </a:r>
                      <a:endParaRPr kumimoji="0" lang="en-US" altLang="cs-CZ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cyk</a:t>
                      </a:r>
                      <a:r>
                        <a:rPr kumimoji="0" lang="en-US" altLang="cs-CZ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lic</a:t>
                      </a:r>
                      <a:r>
                        <a:rPr kumimoji="0" lang="cs-CZ" altLang="cs-CZ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ký</a:t>
                      </a:r>
                      <a:r>
                        <a:rPr kumimoji="0" lang="en-US" altLang="cs-CZ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hemiacetal</a:t>
                      </a:r>
                      <a:endParaRPr kumimoji="0" lang="cs-CZ" altLang="cs-CZ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</a:t>
                      </a:r>
                      <a:r>
                        <a:rPr kumimoji="0" lang="cs-CZ" altLang="cs-CZ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ydroxykyselina</a:t>
                      </a:r>
                      <a:endParaRPr kumimoji="0" lang="cs-CZ" altLang="cs-CZ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  <a:r>
                        <a:rPr kumimoji="0" lang="cs-CZ" altLang="cs-CZ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minokyselina</a:t>
                      </a:r>
                      <a:endParaRPr kumimoji="0" lang="cs-CZ" altLang="cs-CZ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3" marB="4570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aldehyd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keton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karboxylová kyselina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ester </a:t>
                      </a:r>
                      <a:endParaRPr kumimoji="0" lang="en-US" altLang="cs-CZ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lakton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</a:t>
                      </a:r>
                      <a:r>
                        <a:rPr kumimoji="0" lang="cs-CZ" altLang="cs-CZ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xokyselina</a:t>
                      </a:r>
                      <a:endParaRPr kumimoji="0" lang="cs-CZ" altLang="cs-CZ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  <a:r>
                        <a:rPr kumimoji="0" lang="cs-CZ" altLang="cs-CZ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minokyselina</a:t>
                      </a:r>
                      <a:endParaRPr kumimoji="0" lang="cs-CZ" altLang="cs-CZ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3" marB="45703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0031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C4185B1-5803-43CA-B800-292715757D77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39</a:t>
            </a:fld>
            <a:endParaRPr lang="cs-CZ" altLang="cs-CZ" sz="140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220683" y="523081"/>
            <a:ext cx="12105904" cy="1325563"/>
          </a:xfrm>
        </p:spPr>
        <p:txBody>
          <a:bodyPr>
            <a:normAutofit/>
          </a:bodyPr>
          <a:lstStyle/>
          <a:p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Dehydrogenace </a:t>
            </a:r>
            <a:r>
              <a:rPr lang="cs-CZ" altLang="cs-CZ" dirty="0" err="1" smtClean="0">
                <a:solidFill>
                  <a:schemeClr val="accent5">
                    <a:lumMod val="75000"/>
                  </a:schemeClr>
                </a:solidFill>
              </a:rPr>
              <a:t>ethanolu</a:t>
            </a:r>
            <a:r>
              <a:rPr lang="cs-CZ" altLang="cs-CZ" dirty="0" smtClean="0">
                <a:solidFill>
                  <a:schemeClr val="accent5">
                    <a:lumMod val="75000"/>
                  </a:schemeClr>
                </a:solidFill>
              </a:rPr>
              <a:t> (</a:t>
            </a:r>
            <a:r>
              <a:rPr lang="cs-CZ" altLang="cs-CZ" dirty="0" err="1" smtClean="0">
                <a:solidFill>
                  <a:schemeClr val="accent5">
                    <a:lumMod val="75000"/>
                  </a:schemeClr>
                </a:solidFill>
              </a:rPr>
              <a:t>alkoholdehydrogenáza</a:t>
            </a:r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</p:txBody>
      </p:sp>
      <p:pic>
        <p:nvPicPr>
          <p:cNvPr id="3891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4618" y="2263239"/>
            <a:ext cx="9144000" cy="2052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3500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2558" y="78956"/>
            <a:ext cx="10515600" cy="1325563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Struktura enzymů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6779" y="1404519"/>
            <a:ext cx="10515600" cy="5357228"/>
          </a:xfrm>
        </p:spPr>
        <p:txBody>
          <a:bodyPr>
            <a:normAutofit/>
          </a:bodyPr>
          <a:lstStyle/>
          <a:p>
            <a:r>
              <a:rPr lang="cs-CZ" dirty="0"/>
              <a:t> </a:t>
            </a:r>
            <a:r>
              <a:rPr lang="cs-CZ" dirty="0" smtClean="0"/>
              <a:t>Bílkovina + neproteinová struktura = enzym</a:t>
            </a:r>
          </a:p>
          <a:p>
            <a:r>
              <a:rPr lang="cs-CZ" dirty="0" smtClean="0"/>
              <a:t>Neproteinová struktura:</a:t>
            </a:r>
          </a:p>
          <a:p>
            <a:pPr lvl="2"/>
            <a:r>
              <a:rPr lang="cs-CZ" dirty="0" err="1" smtClean="0">
                <a:solidFill>
                  <a:schemeClr val="accent5">
                    <a:lumMod val="75000"/>
                  </a:schemeClr>
                </a:solidFill>
              </a:rPr>
              <a:t>Kofaktor</a:t>
            </a: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dirty="0" smtClean="0"/>
              <a:t>=  Zn</a:t>
            </a:r>
            <a:r>
              <a:rPr lang="cs-CZ" baseline="30000" dirty="0" smtClean="0"/>
              <a:t>2+</a:t>
            </a:r>
            <a:r>
              <a:rPr lang="cs-CZ" dirty="0" smtClean="0"/>
              <a:t>; Mo</a:t>
            </a:r>
            <a:r>
              <a:rPr lang="cs-CZ" baseline="30000" dirty="0" smtClean="0"/>
              <a:t>2+</a:t>
            </a:r>
            <a:r>
              <a:rPr lang="cs-CZ" dirty="0" smtClean="0"/>
              <a:t>; Fe</a:t>
            </a:r>
            <a:r>
              <a:rPr lang="cs-CZ" baseline="30000" dirty="0" smtClean="0"/>
              <a:t>2+</a:t>
            </a:r>
            <a:r>
              <a:rPr lang="cs-CZ" dirty="0" smtClean="0"/>
              <a:t>; Mg</a:t>
            </a:r>
            <a:r>
              <a:rPr lang="cs-CZ" baseline="30000" dirty="0" smtClean="0"/>
              <a:t>2+ </a:t>
            </a:r>
            <a:r>
              <a:rPr lang="cs-CZ" dirty="0" smtClean="0"/>
              <a:t>(kov)</a:t>
            </a:r>
          </a:p>
          <a:p>
            <a:pPr lvl="2"/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Koenzym</a:t>
            </a:r>
            <a:r>
              <a:rPr lang="cs-CZ" dirty="0" smtClean="0"/>
              <a:t> = malá organická molekula (často deriváty vitamínů B)</a:t>
            </a:r>
          </a:p>
          <a:p>
            <a:r>
              <a:rPr lang="cs-CZ" dirty="0" smtClean="0"/>
              <a:t>Apoenzym = samotná bílkovina, enzymově neúčinná</a:t>
            </a:r>
          </a:p>
          <a:p>
            <a:r>
              <a:rPr lang="cs-CZ" dirty="0" err="1" smtClean="0"/>
              <a:t>Kofaktor</a:t>
            </a:r>
            <a:r>
              <a:rPr lang="cs-CZ" dirty="0" smtClean="0"/>
              <a:t> / koenzym sám o sobě není účinný</a:t>
            </a:r>
          </a:p>
          <a:p>
            <a:endParaRPr lang="cs-CZ" dirty="0"/>
          </a:p>
          <a:p>
            <a:r>
              <a:rPr lang="cs-CZ" dirty="0" smtClean="0"/>
              <a:t>Aktivní místo enzymu:</a:t>
            </a:r>
          </a:p>
          <a:p>
            <a:pPr lvl="2"/>
            <a:r>
              <a:rPr lang="cs-CZ" dirty="0" smtClean="0"/>
              <a:t>místo kam se napojuje substrát</a:t>
            </a:r>
          </a:p>
          <a:p>
            <a:pPr lvl="2"/>
            <a:r>
              <a:rPr lang="cs-CZ" dirty="0" smtClean="0"/>
              <a:t>Tvořeno AK zbytky ↔ je ovlivnitelné pH</a:t>
            </a:r>
          </a:p>
          <a:p>
            <a:r>
              <a:rPr lang="cs-CZ" dirty="0" smtClean="0"/>
              <a:t>Komplex enzym-substrát (ES)</a:t>
            </a:r>
          </a:p>
          <a:p>
            <a:pPr lvl="2"/>
            <a:r>
              <a:rPr lang="cs-CZ" dirty="0" smtClean="0"/>
              <a:t>Nevazebné interakce 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6150-7C01-4F14-B8EB-C282D895AB6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394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2F8C17F-9426-44AF-B558-D48CDF2B8C37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40</a:t>
            </a:fld>
            <a:endParaRPr lang="cs-CZ" altLang="cs-CZ" sz="140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53" y="333375"/>
            <a:ext cx="11720945" cy="865188"/>
          </a:xfrm>
        </p:spPr>
        <p:txBody>
          <a:bodyPr>
            <a:noAutofit/>
          </a:bodyPr>
          <a:lstStyle/>
          <a:p>
            <a:pPr algn="ctr"/>
            <a:r>
              <a:rPr lang="en-US" altLang="cs-CZ" dirty="0" err="1">
                <a:solidFill>
                  <a:schemeClr val="accent5">
                    <a:lumMod val="75000"/>
                  </a:schemeClr>
                </a:solidFill>
              </a:rPr>
              <a:t>Redukovaný</a:t>
            </a:r>
            <a:r>
              <a:rPr lang="en-US" altLang="cs-CZ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altLang="cs-CZ" dirty="0" err="1">
                <a:solidFill>
                  <a:schemeClr val="accent5">
                    <a:lumMod val="75000"/>
                  </a:schemeClr>
                </a:solidFill>
              </a:rPr>
              <a:t>kofaktor</a:t>
            </a:r>
            <a:r>
              <a:rPr lang="en-US" altLang="cs-CZ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NADPH+H</a:t>
            </a:r>
            <a:r>
              <a:rPr lang="cs-CZ" altLang="cs-CZ" baseline="30000" dirty="0">
                <a:solidFill>
                  <a:schemeClr val="accent5">
                    <a:lumMod val="75000"/>
                  </a:schemeClr>
                </a:solidFill>
              </a:rPr>
              <a:t>+</a:t>
            </a:r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 je </a:t>
            </a:r>
            <a:r>
              <a:rPr lang="en-US" altLang="cs-CZ" dirty="0" err="1">
                <a:solidFill>
                  <a:schemeClr val="accent5">
                    <a:lumMod val="75000"/>
                  </a:schemeClr>
                </a:solidFill>
              </a:rPr>
              <a:t>hydrogena</a:t>
            </a:r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ční činidlo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4532" y="1330325"/>
            <a:ext cx="8137525" cy="4392612"/>
          </a:xfrm>
        </p:spPr>
        <p:txBody>
          <a:bodyPr>
            <a:normAutofit lnSpcReduction="10000"/>
          </a:bodyPr>
          <a:lstStyle/>
          <a:p>
            <a:pPr>
              <a:lnSpc>
                <a:spcPct val="140000"/>
              </a:lnSpc>
            </a:pPr>
            <a:r>
              <a:rPr lang="cs-CZ" altLang="cs-CZ" sz="2100" dirty="0"/>
              <a:t>donor 2H při hydrogenaci</a:t>
            </a:r>
          </a:p>
          <a:p>
            <a:pPr>
              <a:lnSpc>
                <a:spcPct val="140000"/>
              </a:lnSpc>
            </a:pPr>
            <a:r>
              <a:rPr lang="cs-CZ" altLang="cs-CZ" sz="2100" dirty="0" err="1"/>
              <a:t>kofaktor</a:t>
            </a:r>
            <a:r>
              <a:rPr lang="cs-CZ" altLang="cs-CZ" sz="2100" dirty="0"/>
              <a:t> </a:t>
            </a:r>
            <a:r>
              <a:rPr lang="cs-CZ" altLang="cs-CZ" sz="21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redukčních syntéz</a:t>
            </a:r>
            <a:r>
              <a:rPr lang="cs-CZ" altLang="cs-CZ" sz="21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(</a:t>
            </a:r>
            <a:r>
              <a:rPr lang="cs-CZ" altLang="cs-CZ" sz="2100" dirty="0"/>
              <a:t>MK, cholesterol)</a:t>
            </a:r>
            <a:endParaRPr lang="en-US" altLang="cs-CZ" sz="2100" dirty="0"/>
          </a:p>
          <a:p>
            <a:pPr>
              <a:lnSpc>
                <a:spcPct val="140000"/>
              </a:lnSpc>
            </a:pPr>
            <a:r>
              <a:rPr lang="en-US" altLang="cs-CZ" sz="2100" dirty="0" err="1"/>
              <a:t>regenerace</a:t>
            </a:r>
            <a:r>
              <a:rPr lang="en-US" altLang="cs-CZ" sz="2100" dirty="0"/>
              <a:t> </a:t>
            </a:r>
            <a:r>
              <a:rPr lang="en-US" altLang="cs-CZ" sz="2100" dirty="0" err="1"/>
              <a:t>glutathionu</a:t>
            </a:r>
            <a:r>
              <a:rPr lang="en-US" altLang="cs-CZ" sz="2100" dirty="0"/>
              <a:t> </a:t>
            </a:r>
            <a:r>
              <a:rPr lang="cs-CZ" altLang="cs-CZ" sz="2100" dirty="0"/>
              <a:t>(</a:t>
            </a:r>
            <a:r>
              <a:rPr lang="en-US" altLang="cs-CZ" sz="2100" dirty="0"/>
              <a:t>GSH</a:t>
            </a:r>
            <a:r>
              <a:rPr lang="cs-CZ" altLang="cs-CZ" sz="2100" dirty="0"/>
              <a:t>)</a:t>
            </a:r>
            <a:r>
              <a:rPr lang="en-US" altLang="cs-CZ" sz="2100" dirty="0"/>
              <a:t> v </a:t>
            </a:r>
            <a:r>
              <a:rPr lang="en-US" altLang="cs-CZ" sz="2100" dirty="0" err="1"/>
              <a:t>erytrocytech</a:t>
            </a:r>
            <a:r>
              <a:rPr lang="en-US" altLang="cs-CZ" sz="2100" dirty="0"/>
              <a:t> </a:t>
            </a:r>
            <a:endParaRPr lang="cs-CZ" altLang="cs-CZ" sz="2100" dirty="0"/>
          </a:p>
          <a:p>
            <a:pPr>
              <a:lnSpc>
                <a:spcPct val="140000"/>
              </a:lnSpc>
            </a:pPr>
            <a:r>
              <a:rPr lang="cs-CZ" altLang="cs-CZ" sz="2100" dirty="0" err="1"/>
              <a:t>kofaktor</a:t>
            </a:r>
            <a:r>
              <a:rPr lang="cs-CZ" altLang="cs-CZ" sz="2100" dirty="0"/>
              <a:t> </a:t>
            </a:r>
            <a:r>
              <a:rPr lang="cs-CZ" altLang="cs-CZ" sz="21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hydroxylačních reakcí</a:t>
            </a:r>
            <a:r>
              <a:rPr lang="cs-CZ" altLang="cs-CZ" sz="21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:</a:t>
            </a:r>
          </a:p>
          <a:p>
            <a:pPr>
              <a:lnSpc>
                <a:spcPct val="140000"/>
              </a:lnSpc>
              <a:buFontTx/>
              <a:buNone/>
            </a:pPr>
            <a:r>
              <a:rPr lang="cs-CZ" altLang="cs-CZ" sz="2100" dirty="0"/>
              <a:t>   </a:t>
            </a:r>
            <a:r>
              <a:rPr lang="en-US" altLang="cs-CZ" sz="2100" dirty="0"/>
              <a:t>  </a:t>
            </a:r>
            <a:r>
              <a:rPr lang="cs-CZ" altLang="cs-CZ" sz="2100" dirty="0"/>
              <a:t>cholesterol </a:t>
            </a:r>
            <a:r>
              <a:rPr lang="en-US" altLang="cs-CZ" sz="2100" dirty="0"/>
              <a:t> </a:t>
            </a:r>
            <a:r>
              <a:rPr lang="cs-CZ" altLang="cs-CZ" sz="2100" dirty="0">
                <a:sym typeface="Symbol" pitchFamily="18" charset="2"/>
              </a:rPr>
              <a:t>  </a:t>
            </a:r>
            <a:r>
              <a:rPr lang="en-US" altLang="cs-CZ" sz="2100" dirty="0">
                <a:sym typeface="Symbol" pitchFamily="18" charset="2"/>
              </a:rPr>
              <a:t> </a:t>
            </a:r>
            <a:r>
              <a:rPr lang="cs-CZ" altLang="cs-CZ" sz="2100" dirty="0">
                <a:sym typeface="Symbol" pitchFamily="18" charset="2"/>
              </a:rPr>
              <a:t>žlučové kyseliny</a:t>
            </a:r>
          </a:p>
          <a:p>
            <a:pPr>
              <a:lnSpc>
                <a:spcPct val="140000"/>
              </a:lnSpc>
              <a:buFontTx/>
              <a:buNone/>
            </a:pPr>
            <a:r>
              <a:rPr lang="cs-CZ" altLang="cs-CZ" sz="2100" dirty="0">
                <a:sym typeface="Symbol" pitchFamily="18" charset="2"/>
              </a:rPr>
              <a:t>  </a:t>
            </a:r>
            <a:r>
              <a:rPr lang="en-US" altLang="cs-CZ" sz="2100" dirty="0">
                <a:sym typeface="Symbol" pitchFamily="18" charset="2"/>
              </a:rPr>
              <a:t>  </a:t>
            </a:r>
            <a:r>
              <a:rPr lang="cs-CZ" altLang="cs-CZ" sz="2100" dirty="0">
                <a:sym typeface="Symbol" pitchFamily="18" charset="2"/>
              </a:rPr>
              <a:t> </a:t>
            </a:r>
            <a:r>
              <a:rPr lang="cs-CZ" altLang="cs-CZ" sz="2100" dirty="0" err="1">
                <a:sym typeface="Symbol" pitchFamily="18" charset="2"/>
              </a:rPr>
              <a:t>kalciol</a:t>
            </a:r>
            <a:r>
              <a:rPr lang="cs-CZ" altLang="cs-CZ" sz="2100" dirty="0">
                <a:sym typeface="Symbol" pitchFamily="18" charset="2"/>
              </a:rPr>
              <a:t> </a:t>
            </a:r>
            <a:r>
              <a:rPr lang="en-US" altLang="cs-CZ" sz="2100" dirty="0">
                <a:sym typeface="Symbol" pitchFamily="18" charset="2"/>
              </a:rPr>
              <a:t> </a:t>
            </a:r>
            <a:r>
              <a:rPr lang="cs-CZ" altLang="cs-CZ" sz="2100" dirty="0">
                <a:sym typeface="Symbol" pitchFamily="18" charset="2"/>
              </a:rPr>
              <a:t> </a:t>
            </a:r>
            <a:r>
              <a:rPr lang="en-US" altLang="cs-CZ" sz="2100" dirty="0">
                <a:sym typeface="Symbol" pitchFamily="18" charset="2"/>
              </a:rPr>
              <a:t> </a:t>
            </a:r>
            <a:r>
              <a:rPr lang="cs-CZ" altLang="cs-CZ" sz="2100" dirty="0">
                <a:sym typeface="Symbol" pitchFamily="18" charset="2"/>
              </a:rPr>
              <a:t> </a:t>
            </a:r>
            <a:r>
              <a:rPr lang="cs-CZ" altLang="cs-CZ" sz="2100" dirty="0" err="1">
                <a:sym typeface="Symbol" pitchFamily="18" charset="2"/>
              </a:rPr>
              <a:t>kalcitriol</a:t>
            </a:r>
            <a:endParaRPr lang="cs-CZ" altLang="cs-CZ" sz="2100" dirty="0">
              <a:sym typeface="Symbol" pitchFamily="18" charset="2"/>
            </a:endParaRPr>
          </a:p>
          <a:p>
            <a:pPr>
              <a:lnSpc>
                <a:spcPct val="140000"/>
              </a:lnSpc>
              <a:buFontTx/>
              <a:buNone/>
            </a:pPr>
            <a:r>
              <a:rPr lang="cs-CZ" altLang="cs-CZ" sz="2100" dirty="0">
                <a:sym typeface="Symbol" pitchFamily="18" charset="2"/>
              </a:rPr>
              <a:t>   </a:t>
            </a:r>
            <a:r>
              <a:rPr lang="en-US" altLang="cs-CZ" sz="2100" dirty="0">
                <a:sym typeface="Symbol" pitchFamily="18" charset="2"/>
              </a:rPr>
              <a:t>  </a:t>
            </a:r>
            <a:r>
              <a:rPr lang="cs-CZ" altLang="cs-CZ" sz="2100" dirty="0" err="1">
                <a:sym typeface="Symbol" pitchFamily="18" charset="2"/>
              </a:rPr>
              <a:t>xenobiotikum</a:t>
            </a:r>
            <a:r>
              <a:rPr lang="cs-CZ" altLang="cs-CZ" sz="2100" dirty="0">
                <a:sym typeface="Symbol" pitchFamily="18" charset="2"/>
              </a:rPr>
              <a:t>  hydroxylované </a:t>
            </a:r>
            <a:r>
              <a:rPr lang="cs-CZ" altLang="cs-CZ" sz="2100" dirty="0" err="1">
                <a:sym typeface="Symbol" pitchFamily="18" charset="2"/>
              </a:rPr>
              <a:t>xenobiotikum</a:t>
            </a:r>
            <a:endParaRPr lang="en-US" altLang="cs-CZ" sz="2100" dirty="0">
              <a:sym typeface="Symbol" pitchFamily="18" charset="2"/>
            </a:endParaRPr>
          </a:p>
          <a:p>
            <a:pPr>
              <a:lnSpc>
                <a:spcPct val="140000"/>
              </a:lnSpc>
            </a:pPr>
            <a:r>
              <a:rPr lang="en-US" altLang="cs-CZ" sz="2100" dirty="0" err="1">
                <a:sym typeface="Symbol" pitchFamily="18" charset="2"/>
              </a:rPr>
              <a:t>obecné</a:t>
            </a:r>
            <a:r>
              <a:rPr lang="en-US" altLang="cs-CZ" sz="2100" dirty="0">
                <a:sym typeface="Symbol" pitchFamily="18" charset="2"/>
              </a:rPr>
              <a:t> </a:t>
            </a:r>
            <a:r>
              <a:rPr lang="en-US" altLang="cs-CZ" sz="2100" dirty="0" err="1">
                <a:sym typeface="Symbol" pitchFamily="18" charset="2"/>
              </a:rPr>
              <a:t>schéma</a:t>
            </a:r>
            <a:r>
              <a:rPr lang="en-US" altLang="cs-CZ" sz="2100" dirty="0">
                <a:sym typeface="Symbol" pitchFamily="18" charset="2"/>
              </a:rPr>
              <a:t> </a:t>
            </a:r>
            <a:r>
              <a:rPr lang="en-US" altLang="cs-CZ" sz="2100" dirty="0" err="1">
                <a:sym typeface="Symbol" pitchFamily="18" charset="2"/>
              </a:rPr>
              <a:t>hydroxylace</a:t>
            </a:r>
            <a:r>
              <a:rPr lang="en-US" altLang="cs-CZ" sz="2100" dirty="0">
                <a:sym typeface="Symbol" pitchFamily="18" charset="2"/>
              </a:rPr>
              <a:t>:</a:t>
            </a:r>
            <a:endParaRPr lang="cs-CZ" altLang="cs-CZ" sz="2100" dirty="0">
              <a:sym typeface="Symbol" pitchFamily="18" charset="2"/>
            </a:endParaRPr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2166937" y="5784849"/>
            <a:ext cx="7815263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cs-CZ" altLang="cs-CZ" sz="2600" dirty="0"/>
              <a:t>R-H + </a:t>
            </a:r>
            <a:r>
              <a:rPr lang="cs-CZ" altLang="cs-CZ" sz="2600" b="1" dirty="0">
                <a:solidFill>
                  <a:srgbClr val="FF3300"/>
                </a:solidFill>
              </a:rPr>
              <a:t>O</a:t>
            </a:r>
            <a:r>
              <a:rPr lang="cs-CZ" altLang="cs-CZ" sz="2600" b="1" baseline="-25000" dirty="0">
                <a:solidFill>
                  <a:srgbClr val="FF3300"/>
                </a:solidFill>
              </a:rPr>
              <a:t>2</a:t>
            </a:r>
            <a:r>
              <a:rPr lang="cs-CZ" altLang="cs-CZ" sz="2600" dirty="0"/>
              <a:t> + NADP</a:t>
            </a:r>
            <a:r>
              <a:rPr lang="cs-CZ" altLang="cs-CZ" sz="2600" dirty="0">
                <a:solidFill>
                  <a:srgbClr val="0000FF"/>
                </a:solidFill>
              </a:rPr>
              <a:t>H+H</a:t>
            </a:r>
            <a:r>
              <a:rPr lang="cs-CZ" altLang="cs-CZ" sz="2600" baseline="30000" dirty="0"/>
              <a:t>+</a:t>
            </a:r>
            <a:r>
              <a:rPr lang="cs-CZ" altLang="cs-CZ" sz="2600" dirty="0"/>
              <a:t>  </a:t>
            </a:r>
            <a:r>
              <a:rPr lang="cs-CZ" altLang="cs-CZ" sz="2600" dirty="0">
                <a:sym typeface="Symbol" pitchFamily="18" charset="2"/>
              </a:rPr>
              <a:t>  R-</a:t>
            </a:r>
            <a:r>
              <a:rPr lang="cs-CZ" altLang="cs-CZ" sz="2600" b="1" dirty="0">
                <a:solidFill>
                  <a:srgbClr val="FF3300"/>
                </a:solidFill>
                <a:sym typeface="Symbol" pitchFamily="18" charset="2"/>
              </a:rPr>
              <a:t>O</a:t>
            </a:r>
            <a:r>
              <a:rPr lang="cs-CZ" altLang="cs-CZ" sz="2600" dirty="0">
                <a:sym typeface="Symbol" pitchFamily="18" charset="2"/>
              </a:rPr>
              <a:t>H  +  </a:t>
            </a:r>
            <a:r>
              <a:rPr lang="cs-CZ" altLang="cs-CZ" sz="2600" dirty="0">
                <a:solidFill>
                  <a:srgbClr val="0000FF"/>
                </a:solidFill>
                <a:sym typeface="Symbol" pitchFamily="18" charset="2"/>
              </a:rPr>
              <a:t>H</a:t>
            </a:r>
            <a:r>
              <a:rPr lang="cs-CZ" altLang="cs-CZ" sz="2600" baseline="-25000" dirty="0">
                <a:solidFill>
                  <a:srgbClr val="0000FF"/>
                </a:solidFill>
                <a:sym typeface="Symbol" pitchFamily="18" charset="2"/>
              </a:rPr>
              <a:t>2</a:t>
            </a:r>
            <a:r>
              <a:rPr lang="cs-CZ" altLang="cs-CZ" sz="2600" b="1" dirty="0">
                <a:solidFill>
                  <a:srgbClr val="FF3300"/>
                </a:solidFill>
                <a:sym typeface="Symbol" pitchFamily="18" charset="2"/>
              </a:rPr>
              <a:t>O</a:t>
            </a:r>
            <a:r>
              <a:rPr lang="cs-CZ" altLang="cs-CZ" sz="2600" dirty="0">
                <a:sym typeface="Symbol" pitchFamily="18" charset="2"/>
              </a:rPr>
              <a:t>  + NADP</a:t>
            </a:r>
            <a:r>
              <a:rPr lang="cs-CZ" altLang="cs-CZ" sz="2600" baseline="30000" dirty="0">
                <a:sym typeface="Symbol" pitchFamily="18" charset="2"/>
              </a:rPr>
              <a:t>+</a:t>
            </a:r>
            <a:endParaRPr lang="cs-CZ" altLang="cs-CZ" sz="2600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23524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0ED7C0E-6EA0-47EC-BDA6-6BECE918CE87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41</a:t>
            </a:fld>
            <a:endParaRPr lang="cs-CZ" altLang="cs-CZ" sz="140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570014" y="260648"/>
            <a:ext cx="10046525" cy="1008112"/>
          </a:xfrm>
        </p:spPr>
        <p:txBody>
          <a:bodyPr>
            <a:noAutofit/>
          </a:bodyPr>
          <a:lstStyle/>
          <a:p>
            <a:pPr algn="ctr"/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FAD je </a:t>
            </a:r>
            <a:r>
              <a:rPr lang="en-US" altLang="cs-CZ" dirty="0" err="1">
                <a:solidFill>
                  <a:schemeClr val="accent5">
                    <a:lumMod val="75000"/>
                  </a:schemeClr>
                </a:solidFill>
              </a:rPr>
              <a:t>dehydrogenační</a:t>
            </a:r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altLang="cs-CZ" dirty="0" err="1" smtClean="0">
                <a:solidFill>
                  <a:schemeClr val="accent5">
                    <a:lumMod val="75000"/>
                  </a:schemeClr>
                </a:solidFill>
              </a:rPr>
              <a:t>kofaktor</a:t>
            </a:r>
            <a:r>
              <a:rPr lang="cs-CZ" altLang="cs-CZ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cs-CZ" altLang="cs-CZ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cs-CZ" altLang="cs-CZ" dirty="0" smtClean="0">
                <a:solidFill>
                  <a:schemeClr val="accent5">
                    <a:lumMod val="75000"/>
                  </a:schemeClr>
                </a:solidFill>
              </a:rPr>
              <a:t>derivát </a:t>
            </a:r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riboflavinu (vitamin B2)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0014" y="1556792"/>
            <a:ext cx="7772400" cy="2592288"/>
          </a:xfrm>
        </p:spPr>
        <p:txBody>
          <a:bodyPr/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cs-CZ" altLang="cs-CZ" sz="2300" u="sng" dirty="0" err="1"/>
              <a:t>f</a:t>
            </a:r>
            <a:r>
              <a:rPr lang="cs-CZ" altLang="cs-CZ" sz="2300" dirty="0" err="1"/>
              <a:t>lavin</a:t>
            </a:r>
            <a:r>
              <a:rPr lang="cs-CZ" altLang="cs-CZ" sz="2300" u="sng" dirty="0" err="1"/>
              <a:t>a</a:t>
            </a:r>
            <a:r>
              <a:rPr lang="cs-CZ" altLang="cs-CZ" sz="2300" dirty="0" err="1"/>
              <a:t>denin</a:t>
            </a:r>
            <a:r>
              <a:rPr lang="cs-CZ" altLang="cs-CZ" sz="2300" u="sng" dirty="0" err="1"/>
              <a:t>d</a:t>
            </a:r>
            <a:r>
              <a:rPr lang="cs-CZ" altLang="cs-CZ" sz="2300" dirty="0" err="1"/>
              <a:t>inukleotid</a:t>
            </a:r>
            <a:endParaRPr lang="cs-CZ" altLang="cs-CZ" sz="2300" dirty="0"/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cs-CZ" altLang="cs-CZ" sz="2300" dirty="0" err="1"/>
              <a:t>kofaktor</a:t>
            </a:r>
            <a:r>
              <a:rPr lang="cs-CZ" altLang="cs-CZ" sz="2300" dirty="0"/>
              <a:t> flavinových </a:t>
            </a:r>
            <a:r>
              <a:rPr lang="cs-CZ" altLang="cs-CZ" sz="2300" dirty="0" smtClean="0"/>
              <a:t>dehydrogenáz</a:t>
            </a:r>
            <a:endParaRPr lang="cs-CZ" altLang="cs-CZ" sz="2300" dirty="0"/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cs-CZ" altLang="cs-CZ" sz="2300" dirty="0"/>
              <a:t>dehydrogenace -CH</a:t>
            </a:r>
            <a:r>
              <a:rPr lang="cs-CZ" altLang="cs-CZ" sz="2300" baseline="-25000" dirty="0"/>
              <a:t>2</a:t>
            </a:r>
            <a:r>
              <a:rPr lang="cs-CZ" altLang="cs-CZ" sz="2300" dirty="0"/>
              <a:t>-CH</a:t>
            </a:r>
            <a:r>
              <a:rPr lang="cs-CZ" altLang="cs-CZ" sz="2300" baseline="-25000" dirty="0"/>
              <a:t>2</a:t>
            </a:r>
            <a:r>
              <a:rPr lang="cs-CZ" altLang="cs-CZ" sz="2300" dirty="0"/>
              <a:t>- skupiny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cs-CZ" altLang="cs-CZ" sz="23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2H</a:t>
            </a:r>
            <a:r>
              <a:rPr lang="cs-CZ" altLang="cs-CZ" sz="2300" dirty="0"/>
              <a:t> se vážou na dva dusíky riboflavinu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cs-CZ" altLang="cs-CZ" sz="2300" dirty="0"/>
              <a:t>FAD + 2H </a:t>
            </a:r>
            <a:r>
              <a:rPr lang="cs-CZ" altLang="cs-CZ" sz="2300" dirty="0">
                <a:sym typeface="Symbol" pitchFamily="18" charset="2"/>
              </a:rPr>
              <a:t> FADH</a:t>
            </a:r>
            <a:r>
              <a:rPr lang="cs-CZ" altLang="cs-CZ" sz="2300" baseline="-25000" dirty="0">
                <a:sym typeface="Symbol" pitchFamily="18" charset="2"/>
              </a:rPr>
              <a:t>2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endParaRPr lang="cs-CZ" altLang="cs-CZ" sz="23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501" y="4009600"/>
            <a:ext cx="4932040" cy="1365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0709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B6A99AD-8C30-46C0-908C-8D2C7FEC29B5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42</a:t>
            </a:fld>
            <a:endParaRPr lang="cs-CZ" altLang="cs-CZ" sz="1400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4872039" y="136523"/>
            <a:ext cx="4088223" cy="720725"/>
          </a:xfrm>
        </p:spPr>
        <p:txBody>
          <a:bodyPr>
            <a:normAutofit/>
          </a:bodyPr>
          <a:lstStyle/>
          <a:p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Struktura FAD</a:t>
            </a:r>
          </a:p>
        </p:txBody>
      </p:sp>
      <p:pic>
        <p:nvPicPr>
          <p:cNvPr id="4403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50766" y="1020762"/>
            <a:ext cx="7704137" cy="5518150"/>
          </a:xfrm>
          <a:noFill/>
        </p:spPr>
      </p:pic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5880100" y="1685925"/>
            <a:ext cx="403225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cs-CZ" sz="2200" dirty="0" err="1">
                <a:latin typeface="Arial Unicode MS" pitchFamily="34" charset="-128"/>
              </a:rPr>
              <a:t>dimethylisoalloxazin</a:t>
            </a:r>
            <a:r>
              <a:rPr lang="cs-CZ" altLang="cs-CZ" sz="2200" dirty="0">
                <a:latin typeface="Arial Unicode MS" pitchFamily="34" charset="-128"/>
              </a:rPr>
              <a:t> = flavin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3000376" y="3500439"/>
            <a:ext cx="936625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cs-CZ" sz="2200">
                <a:latin typeface="Arial Unicode MS" pitchFamily="34" charset="-128"/>
              </a:rPr>
              <a:t>ribitol</a:t>
            </a:r>
            <a:endParaRPr lang="cs-CZ" altLang="cs-CZ" sz="2200">
              <a:latin typeface="Arial Unicode MS" pitchFamily="34" charset="-128"/>
            </a:endParaRP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9120189" y="2636839"/>
            <a:ext cx="1150937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cs-CZ" sz="2200">
                <a:latin typeface="Arial Unicode MS" pitchFamily="34" charset="-128"/>
              </a:rPr>
              <a:t>adenin</a:t>
            </a:r>
            <a:endParaRPr lang="cs-CZ" altLang="cs-CZ" sz="2200">
              <a:latin typeface="Arial Unicode MS" pitchFamily="34" charset="-128"/>
            </a:endParaRP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8688388" y="5373689"/>
            <a:ext cx="100806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cs-CZ" sz="2200">
                <a:latin typeface="Arial Unicode MS" pitchFamily="34" charset="-128"/>
              </a:rPr>
              <a:t>ribosa</a:t>
            </a:r>
            <a:endParaRPr lang="cs-CZ" altLang="cs-CZ" sz="2200">
              <a:latin typeface="Arial Unicode MS" pitchFamily="34" charset="-128"/>
            </a:endParaRPr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5303839" y="5373689"/>
            <a:ext cx="1152525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cs-CZ" sz="2200">
                <a:latin typeface="Arial Unicode MS" pitchFamily="34" charset="-128"/>
              </a:rPr>
              <a:t>difosfát</a:t>
            </a:r>
            <a:endParaRPr lang="cs-CZ" altLang="cs-CZ" sz="2200">
              <a:latin typeface="Arial Unicode MS" pitchFamily="34" charset="-128"/>
            </a:endParaRPr>
          </a:p>
        </p:txBody>
      </p:sp>
      <p:sp>
        <p:nvSpPr>
          <p:cNvPr id="44042" name="AutoShape 10"/>
          <p:cNvSpPr>
            <a:spLocks noChangeArrowheads="1"/>
          </p:cNvSpPr>
          <p:nvPr/>
        </p:nvSpPr>
        <p:spPr bwMode="auto">
          <a:xfrm>
            <a:off x="4872039" y="2781300"/>
            <a:ext cx="287337" cy="431800"/>
          </a:xfrm>
          <a:prstGeom prst="upArrow">
            <a:avLst>
              <a:gd name="adj1" fmla="val 50000"/>
              <a:gd name="adj2" fmla="val 37569"/>
            </a:avLst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44043" name="AutoShape 11"/>
          <p:cNvSpPr>
            <a:spLocks noChangeArrowheads="1"/>
          </p:cNvSpPr>
          <p:nvPr/>
        </p:nvSpPr>
        <p:spPr bwMode="auto">
          <a:xfrm rot="10800000">
            <a:off x="4079875" y="981076"/>
            <a:ext cx="287338" cy="504825"/>
          </a:xfrm>
          <a:prstGeom prst="upArrow">
            <a:avLst>
              <a:gd name="adj1" fmla="val 50000"/>
              <a:gd name="adj2" fmla="val 43923"/>
            </a:avLst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</p:spTree>
    <p:extLst>
      <p:ext uri="{BB962C8B-B14F-4D97-AF65-F5344CB8AC3E}">
        <p14:creationId xmlns:p14="http://schemas.microsoft.com/office/powerpoint/2010/main" val="1646219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5A8DC1E-9E23-4F7C-A46B-97017820547A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43</a:t>
            </a:fld>
            <a:endParaRPr lang="cs-CZ" altLang="cs-CZ" sz="1400"/>
          </a:p>
        </p:txBody>
      </p:sp>
      <p:pic>
        <p:nvPicPr>
          <p:cNvPr id="4505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12876"/>
            <a:ext cx="9144000" cy="337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060" name="Text Box 3"/>
          <p:cNvSpPr txBox="1">
            <a:spLocks noChangeArrowheads="1"/>
          </p:cNvSpPr>
          <p:nvPr/>
        </p:nvSpPr>
        <p:spPr bwMode="auto">
          <a:xfrm>
            <a:off x="1524000" y="244725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44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Redoxní pár </a:t>
            </a:r>
            <a:r>
              <a:rPr lang="cs-CZ" altLang="cs-CZ" sz="44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kofaktoru</a:t>
            </a:r>
            <a:endParaRPr lang="cs-CZ" altLang="cs-CZ" sz="4400" dirty="0">
              <a:solidFill>
                <a:schemeClr val="accent5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5061" name="Text Box 4"/>
          <p:cNvSpPr txBox="1">
            <a:spLocks noChangeArrowheads="1"/>
          </p:cNvSpPr>
          <p:nvPr/>
        </p:nvSpPr>
        <p:spPr bwMode="auto">
          <a:xfrm>
            <a:off x="1524000" y="4005263"/>
            <a:ext cx="9144000" cy="212365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cs-CZ" sz="2400"/>
              <a:t>oxidovaná forma FAD                  </a:t>
            </a:r>
            <a:r>
              <a:rPr lang="cs-CZ" altLang="cs-CZ" sz="2400"/>
              <a:t>  </a:t>
            </a:r>
            <a:r>
              <a:rPr lang="en-US" altLang="cs-CZ" sz="2400"/>
              <a:t>     redukovaná forma FADH</a:t>
            </a:r>
            <a:r>
              <a:rPr lang="en-US" altLang="cs-CZ" sz="2400" baseline="-25000"/>
              <a:t>2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cs-CZ" sz="2400"/>
              <a:t>aromatický systém                         </a:t>
            </a:r>
            <a:r>
              <a:rPr lang="cs-CZ" altLang="cs-CZ" sz="2400"/>
              <a:t>  </a:t>
            </a:r>
            <a:r>
              <a:rPr lang="en-US" altLang="cs-CZ" sz="2400"/>
              <a:t>    aromaticita </a:t>
            </a:r>
            <a:r>
              <a:rPr lang="cs-CZ" altLang="cs-CZ" sz="2400" b="1" u="sng"/>
              <a:t>částečně</a:t>
            </a:r>
            <a:r>
              <a:rPr lang="cs-CZ" altLang="cs-CZ" sz="2400"/>
              <a:t> </a:t>
            </a:r>
            <a:r>
              <a:rPr lang="en-US" altLang="cs-CZ" sz="2400"/>
              <a:t>porušena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cs-CZ" sz="2400"/>
              <a:t>neutrální sloučenina                         </a:t>
            </a:r>
            <a:r>
              <a:rPr lang="cs-CZ" altLang="cs-CZ" sz="2400"/>
              <a:t>   </a:t>
            </a:r>
            <a:r>
              <a:rPr lang="en-US" altLang="cs-CZ" sz="2400"/>
              <a:t> neutrální sloučenina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cs-CZ" sz="2400"/>
              <a:t>                                                          </a:t>
            </a:r>
            <a:r>
              <a:rPr lang="cs-CZ" altLang="cs-CZ" sz="2400"/>
              <a:t>    </a:t>
            </a:r>
            <a:r>
              <a:rPr lang="en-US" altLang="cs-CZ" sz="2400">
                <a:solidFill>
                  <a:srgbClr val="FF3300"/>
                </a:solidFill>
              </a:rPr>
              <a:t>vysoký obsah energie</a:t>
            </a:r>
            <a:r>
              <a:rPr lang="en-US" altLang="cs-CZ" sz="2400"/>
              <a:t> </a:t>
            </a:r>
            <a:endParaRPr lang="cs-CZ" altLang="cs-CZ" sz="2400"/>
          </a:p>
        </p:txBody>
      </p:sp>
      <p:sp>
        <p:nvSpPr>
          <p:cNvPr id="45062" name="Rectangle 5"/>
          <p:cNvSpPr>
            <a:spLocks noChangeArrowheads="1"/>
          </p:cNvSpPr>
          <p:nvPr/>
        </p:nvSpPr>
        <p:spPr bwMode="auto">
          <a:xfrm>
            <a:off x="6167439" y="5661025"/>
            <a:ext cx="3095625" cy="503238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45063" name="Text Box 6"/>
          <p:cNvSpPr txBox="1">
            <a:spLocks noChangeArrowheads="1"/>
          </p:cNvSpPr>
          <p:nvPr/>
        </p:nvSpPr>
        <p:spPr bwMode="auto">
          <a:xfrm>
            <a:off x="9948864" y="1"/>
            <a:ext cx="719137" cy="207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cs-CZ" sz="13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!</a:t>
            </a:r>
            <a:endParaRPr lang="cs-CZ" altLang="cs-CZ" sz="130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753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ED98149-1E09-4AF9-8A0D-1BC2C2B1ECAB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44</a:t>
            </a:fld>
            <a:endParaRPr lang="cs-CZ" altLang="cs-CZ" sz="1400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261257" y="227015"/>
            <a:ext cx="11839699" cy="1143000"/>
          </a:xfrm>
        </p:spPr>
        <p:txBody>
          <a:bodyPr>
            <a:noAutofit/>
          </a:bodyPr>
          <a:lstStyle/>
          <a:p>
            <a:pPr algn="ctr"/>
            <a:r>
              <a:rPr lang="cs-CZ" altLang="cs-CZ" dirty="0" err="1" smtClean="0">
                <a:solidFill>
                  <a:schemeClr val="accent5">
                    <a:lumMod val="75000"/>
                  </a:schemeClr>
                </a:solidFill>
              </a:rPr>
              <a:t>Tetrahydrobiopterin</a:t>
            </a:r>
            <a:r>
              <a:rPr lang="cs-CZ" altLang="cs-CZ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(BH4</a:t>
            </a:r>
            <a:r>
              <a:rPr lang="cs-CZ" altLang="cs-CZ" dirty="0" smtClean="0">
                <a:solidFill>
                  <a:schemeClr val="accent5">
                    <a:lumMod val="75000"/>
                  </a:schemeClr>
                </a:solidFill>
              </a:rPr>
              <a:t>) je </a:t>
            </a:r>
            <a:r>
              <a:rPr lang="cs-CZ" altLang="cs-CZ" dirty="0" err="1" smtClean="0">
                <a:solidFill>
                  <a:schemeClr val="accent5">
                    <a:lumMod val="75000"/>
                  </a:schemeClr>
                </a:solidFill>
              </a:rPr>
              <a:t>kofaktor</a:t>
            </a:r>
            <a:r>
              <a:rPr lang="cs-CZ" altLang="cs-CZ" dirty="0" smtClean="0">
                <a:solidFill>
                  <a:schemeClr val="accent5">
                    <a:lumMod val="75000"/>
                  </a:schemeClr>
                </a:solidFill>
              </a:rPr>
              <a:t> hydroxylačních reakcí</a:t>
            </a:r>
            <a:endParaRPr lang="cs-CZ" altLang="cs-CZ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915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8374" y="2174236"/>
            <a:ext cx="9144000" cy="345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9157" name="Text Box 6"/>
          <p:cNvSpPr txBox="1">
            <a:spLocks noChangeArrowheads="1"/>
          </p:cNvSpPr>
          <p:nvPr/>
        </p:nvSpPr>
        <p:spPr bwMode="auto">
          <a:xfrm>
            <a:off x="1849810" y="5355133"/>
            <a:ext cx="1552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dirty="0"/>
              <a:t>fenylalanin</a:t>
            </a:r>
          </a:p>
        </p:txBody>
      </p:sp>
      <p:sp>
        <p:nvSpPr>
          <p:cNvPr id="49158" name="Text Box 7"/>
          <p:cNvSpPr txBox="1">
            <a:spLocks noChangeArrowheads="1"/>
          </p:cNvSpPr>
          <p:nvPr/>
        </p:nvSpPr>
        <p:spPr bwMode="auto">
          <a:xfrm>
            <a:off x="7703892" y="5404799"/>
            <a:ext cx="1030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dirty="0"/>
              <a:t>tyrosin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61257" y="1843562"/>
            <a:ext cx="2484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Monoxygenázová</a:t>
            </a:r>
            <a:r>
              <a:rPr lang="cs-CZ" dirty="0" smtClean="0"/>
              <a:t> reakce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8198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97FC542-7AAA-43B2-AD08-71C2ED065F6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45</a:t>
            </a:fld>
            <a:endParaRPr lang="cs-CZ" altLang="cs-CZ" sz="1400"/>
          </a:p>
        </p:txBody>
      </p:sp>
      <p:graphicFrame>
        <p:nvGraphicFramePr>
          <p:cNvPr id="301132" name="Group 76"/>
          <p:cNvGraphicFramePr>
            <a:graphicFrameLocks noGrp="1"/>
          </p:cNvGraphicFramePr>
          <p:nvPr>
            <p:extLst/>
          </p:nvPr>
        </p:nvGraphicFramePr>
        <p:xfrm>
          <a:off x="1524000" y="1161458"/>
          <a:ext cx="8843158" cy="5237163"/>
        </p:xfrm>
        <a:graphic>
          <a:graphicData uri="http://schemas.openxmlformats.org/drawingml/2006/table">
            <a:tbl>
              <a:tblPr/>
              <a:tblGrid>
                <a:gridCol w="3119252"/>
                <a:gridCol w="2422566"/>
                <a:gridCol w="3301340"/>
              </a:tblGrid>
              <a:tr h="51896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Vitamin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Kofaktor 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Přenášená skupina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47181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Pyridoxin (B6)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Biotin (vitamin H)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Pantothenová</a:t>
                      </a:r>
                      <a:r>
                        <a:rPr kumimoji="0" lang="cs-CZ" alt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cs-CZ" altLang="cs-CZ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kys</a:t>
                      </a:r>
                      <a:r>
                        <a:rPr kumimoji="0" lang="cs-CZ" alt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 (B5)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---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Listová </a:t>
                      </a:r>
                      <a:r>
                        <a:rPr kumimoji="0" lang="cs-CZ" altLang="cs-CZ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kys</a:t>
                      </a:r>
                      <a:r>
                        <a:rPr kumimoji="0" lang="cs-CZ" alt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 (</a:t>
                      </a:r>
                      <a:r>
                        <a:rPr kumimoji="0" lang="cs-CZ" altLang="cs-CZ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folát</a:t>
                      </a:r>
                      <a:r>
                        <a:rPr kumimoji="0" lang="cs-CZ" alt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; B9)</a:t>
                      </a:r>
                      <a:endParaRPr kumimoji="0" lang="en-US" altLang="cs-CZ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Kyanokobalamin (B12)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Thiamin</a:t>
                      </a:r>
                      <a:r>
                        <a:rPr kumimoji="0" lang="cs-CZ" alt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(B1)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pyridoxalfosfát</a:t>
                      </a:r>
                      <a:endParaRPr kumimoji="0" lang="cs-CZ" altLang="cs-CZ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ATP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PAPS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karboxybiotin</a:t>
                      </a:r>
                      <a:endParaRPr kumimoji="0" lang="cs-CZ" altLang="cs-CZ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CoA</a:t>
                      </a:r>
                      <a:r>
                        <a:rPr kumimoji="0" lang="cs-CZ" alt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-SH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dihydrolipoát</a:t>
                      </a:r>
                      <a:endParaRPr kumimoji="0" lang="cs-CZ" altLang="cs-CZ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SAM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tetrahydrofolát</a:t>
                      </a:r>
                      <a:endParaRPr kumimoji="0" lang="cs-CZ" altLang="cs-CZ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methylkobalamin</a:t>
                      </a:r>
                      <a:endParaRPr kumimoji="0" lang="cs-CZ" altLang="cs-CZ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thiamindifosfát</a:t>
                      </a:r>
                      <a:endParaRPr kumimoji="0" lang="cs-CZ" altLang="cs-CZ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-NH</a:t>
                      </a:r>
                      <a:r>
                        <a:rPr kumimoji="0" lang="cs-CZ" altLang="cs-CZ" sz="21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</a:t>
                      </a:r>
                      <a:r>
                        <a:rPr kumimoji="0" lang="cs-CZ" alt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(transaminace)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-PO</a:t>
                      </a:r>
                      <a:r>
                        <a:rPr kumimoji="0" lang="cs-CZ" altLang="cs-CZ" sz="21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r>
                        <a:rPr kumimoji="0" lang="cs-CZ" altLang="cs-CZ" sz="21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2-</a:t>
                      </a:r>
                      <a:r>
                        <a:rPr kumimoji="0" lang="cs-CZ" alt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</a:t>
                      </a:r>
                      <a:r>
                        <a:rPr kumimoji="0" lang="cs-CZ" altLang="cs-CZ" sz="2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fosforyl</a:t>
                      </a:r>
                      <a:r>
                        <a:rPr kumimoji="0" lang="cs-CZ" alt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endParaRPr kumimoji="0" lang="cs-CZ" altLang="cs-CZ" sz="21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-SO</a:t>
                      </a:r>
                      <a:r>
                        <a:rPr kumimoji="0" lang="cs-CZ" altLang="cs-CZ" sz="21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r>
                        <a:rPr kumimoji="0" lang="cs-CZ" altLang="cs-CZ" sz="21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2-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</a:t>
                      </a:r>
                      <a:r>
                        <a:rPr kumimoji="0" lang="cs-CZ" altLang="cs-CZ" sz="21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cs-CZ" alt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acyl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acyl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-CH</a:t>
                      </a:r>
                      <a:r>
                        <a:rPr kumimoji="0" lang="cs-CZ" altLang="cs-CZ" sz="21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cs-CZ" altLang="cs-CZ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  <a:r>
                        <a:rPr kumimoji="0" lang="cs-CZ" altLang="cs-CZ" sz="21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cs-CZ" alt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skupiny (z aminokyselin)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-CH</a:t>
                      </a:r>
                      <a:r>
                        <a:rPr kumimoji="0" lang="cs-CZ" altLang="cs-CZ" sz="21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cs-CZ" altLang="cs-CZ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zbytek některých oxokyselin</a:t>
                      </a:r>
                      <a:endParaRPr kumimoji="0" lang="cs-CZ" altLang="cs-CZ" sz="21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9407" name="Text Box 14"/>
          <p:cNvSpPr txBox="1">
            <a:spLocks noChangeArrowheads="1"/>
          </p:cNvSpPr>
          <p:nvPr/>
        </p:nvSpPr>
        <p:spPr bwMode="auto">
          <a:xfrm>
            <a:off x="1524000" y="26035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44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Vitaminy a </a:t>
            </a:r>
            <a:r>
              <a:rPr lang="cs-CZ" altLang="cs-CZ" sz="44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kofaktory</a:t>
            </a:r>
            <a:r>
              <a:rPr lang="cs-CZ" altLang="cs-CZ" sz="44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altLang="cs-CZ" sz="44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transferas</a:t>
            </a:r>
            <a:endParaRPr lang="cs-CZ" altLang="cs-CZ" sz="4400" dirty="0">
              <a:solidFill>
                <a:schemeClr val="accent5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69286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317385B-24BF-4845-BB5B-DF5749519A77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46</a:t>
            </a:fld>
            <a:endParaRPr lang="cs-CZ" altLang="cs-CZ" sz="1400"/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>
          <a:xfrm>
            <a:off x="249382" y="741363"/>
            <a:ext cx="11756571" cy="960438"/>
          </a:xfrm>
        </p:spPr>
        <p:txBody>
          <a:bodyPr>
            <a:noAutofit/>
          </a:bodyPr>
          <a:lstStyle/>
          <a:p>
            <a:pPr algn="ctr"/>
            <a:r>
              <a:rPr lang="cs-CZ" altLang="cs-CZ" dirty="0" err="1">
                <a:solidFill>
                  <a:schemeClr val="accent5">
                    <a:lumMod val="75000"/>
                  </a:schemeClr>
                </a:solidFill>
              </a:rPr>
              <a:t>Pyridoxalfosfát</a:t>
            </a:r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 je </a:t>
            </a:r>
            <a:r>
              <a:rPr lang="cs-CZ" altLang="cs-CZ" dirty="0" err="1">
                <a:solidFill>
                  <a:schemeClr val="accent5">
                    <a:lumMod val="75000"/>
                  </a:schemeClr>
                </a:solidFill>
              </a:rPr>
              <a:t>kofaktor</a:t>
            </a:r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 transaminace a dekarboxylace AK</a:t>
            </a:r>
          </a:p>
        </p:txBody>
      </p:sp>
      <p:pic>
        <p:nvPicPr>
          <p:cNvPr id="6042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133601"/>
            <a:ext cx="3132138" cy="276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421" name="Text Box 4"/>
          <p:cNvSpPr txBox="1">
            <a:spLocks noChangeArrowheads="1"/>
          </p:cNvSpPr>
          <p:nvPr/>
        </p:nvSpPr>
        <p:spPr bwMode="auto">
          <a:xfrm>
            <a:off x="5880101" y="4868863"/>
            <a:ext cx="20161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cs-CZ" altLang="cs-CZ" sz="1700">
                <a:latin typeface="Arial" charset="0"/>
              </a:rPr>
              <a:t>aldimin 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cs-CZ" altLang="cs-CZ" sz="1700">
                <a:latin typeface="Arial" charset="0"/>
              </a:rPr>
              <a:t>(Schiffova báze)</a:t>
            </a:r>
          </a:p>
        </p:txBody>
      </p:sp>
      <p:pic>
        <p:nvPicPr>
          <p:cNvPr id="60422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4563" y="2205039"/>
            <a:ext cx="2170112" cy="259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423" name="Line 6"/>
          <p:cNvSpPr>
            <a:spLocks noChangeShapeType="1"/>
          </p:cNvSpPr>
          <p:nvPr/>
        </p:nvSpPr>
        <p:spPr bwMode="auto">
          <a:xfrm>
            <a:off x="4800600" y="3213100"/>
            <a:ext cx="1081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0424" name="Text Box 7"/>
          <p:cNvSpPr txBox="1">
            <a:spLocks noChangeArrowheads="1"/>
          </p:cNvSpPr>
          <p:nvPr/>
        </p:nvSpPr>
        <p:spPr bwMode="auto">
          <a:xfrm>
            <a:off x="4800600" y="3357564"/>
            <a:ext cx="935038" cy="35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700">
                <a:latin typeface="Arial" charset="0"/>
              </a:rPr>
              <a:t>- H</a:t>
            </a:r>
            <a:r>
              <a:rPr lang="cs-CZ" altLang="cs-CZ" sz="1700" baseline="-25000">
                <a:latin typeface="Arial" charset="0"/>
              </a:rPr>
              <a:t>2</a:t>
            </a:r>
            <a:r>
              <a:rPr lang="cs-CZ" altLang="cs-CZ" sz="1700">
                <a:latin typeface="Arial" charset="0"/>
              </a:rPr>
              <a:t>O</a:t>
            </a:r>
          </a:p>
        </p:txBody>
      </p:sp>
      <p:grpSp>
        <p:nvGrpSpPr>
          <p:cNvPr id="60425" name="Group 10"/>
          <p:cNvGrpSpPr>
            <a:grpSpLocks/>
          </p:cNvGrpSpPr>
          <p:nvPr/>
        </p:nvGrpSpPr>
        <p:grpSpPr bwMode="auto">
          <a:xfrm>
            <a:off x="8112126" y="2781301"/>
            <a:ext cx="720725" cy="1008063"/>
            <a:chOff x="4422" y="1661"/>
            <a:chExt cx="454" cy="635"/>
          </a:xfrm>
        </p:grpSpPr>
        <p:sp>
          <p:nvSpPr>
            <p:cNvPr id="60428" name="Line 8"/>
            <p:cNvSpPr>
              <a:spLocks noChangeShapeType="1"/>
            </p:cNvSpPr>
            <p:nvPr/>
          </p:nvSpPr>
          <p:spPr bwMode="auto">
            <a:xfrm flipV="1">
              <a:off x="4422" y="1661"/>
              <a:ext cx="408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0429" name="Line 9"/>
            <p:cNvSpPr>
              <a:spLocks noChangeShapeType="1"/>
            </p:cNvSpPr>
            <p:nvPr/>
          </p:nvSpPr>
          <p:spPr bwMode="auto">
            <a:xfrm>
              <a:off x="4422" y="2024"/>
              <a:ext cx="454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60426" name="Text Box 11"/>
          <p:cNvSpPr txBox="1">
            <a:spLocks noChangeArrowheads="1"/>
          </p:cNvSpPr>
          <p:nvPr/>
        </p:nvSpPr>
        <p:spPr bwMode="auto">
          <a:xfrm>
            <a:off x="8939213" y="2492375"/>
            <a:ext cx="1549400" cy="33655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600" b="1">
                <a:latin typeface="Arial" charset="0"/>
              </a:rPr>
              <a:t>transaminace</a:t>
            </a:r>
          </a:p>
        </p:txBody>
      </p:sp>
      <p:sp>
        <p:nvSpPr>
          <p:cNvPr id="60427" name="Text Box 12"/>
          <p:cNvSpPr txBox="1">
            <a:spLocks noChangeArrowheads="1"/>
          </p:cNvSpPr>
          <p:nvPr/>
        </p:nvSpPr>
        <p:spPr bwMode="auto">
          <a:xfrm>
            <a:off x="8975726" y="3644900"/>
            <a:ext cx="1692275" cy="33655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600" b="1">
                <a:latin typeface="Arial" charset="0"/>
              </a:rPr>
              <a:t>dekarboxylace</a:t>
            </a:r>
          </a:p>
        </p:txBody>
      </p:sp>
    </p:spTree>
    <p:extLst>
      <p:ext uri="{BB962C8B-B14F-4D97-AF65-F5344CB8AC3E}">
        <p14:creationId xmlns:p14="http://schemas.microsoft.com/office/powerpoint/2010/main" val="409118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A974748-6E8C-4F36-9DF9-7714CD380CCF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47</a:t>
            </a:fld>
            <a:endParaRPr lang="cs-CZ" altLang="cs-CZ" sz="1400"/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>
          <a:xfrm>
            <a:off x="1673040" y="507207"/>
            <a:ext cx="9680760" cy="731838"/>
          </a:xfrm>
        </p:spPr>
        <p:txBody>
          <a:bodyPr>
            <a:noAutofit/>
          </a:bodyPr>
          <a:lstStyle/>
          <a:p>
            <a:pPr algn="l"/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ATP je </a:t>
            </a:r>
            <a:r>
              <a:rPr lang="cs-CZ" altLang="cs-CZ" dirty="0" err="1">
                <a:solidFill>
                  <a:schemeClr val="accent5">
                    <a:lumMod val="75000"/>
                  </a:schemeClr>
                </a:solidFill>
              </a:rPr>
              <a:t>kofaktor</a:t>
            </a:r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altLang="cs-CZ" dirty="0" smtClean="0">
                <a:solidFill>
                  <a:schemeClr val="accent5">
                    <a:lumMod val="75000"/>
                  </a:schemeClr>
                </a:solidFill>
              </a:rPr>
              <a:t>kináz </a:t>
            </a:r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– fosforylační činidlo</a:t>
            </a:r>
          </a:p>
        </p:txBody>
      </p:sp>
      <p:pic>
        <p:nvPicPr>
          <p:cNvPr id="6144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63750" y="1557338"/>
            <a:ext cx="8064500" cy="4595812"/>
          </a:xfrm>
          <a:noFill/>
        </p:spPr>
      </p:pic>
      <p:sp>
        <p:nvSpPr>
          <p:cNvPr id="61445" name="Line 4"/>
          <p:cNvSpPr>
            <a:spLocks noChangeShapeType="1"/>
          </p:cNvSpPr>
          <p:nvPr/>
        </p:nvSpPr>
        <p:spPr bwMode="auto">
          <a:xfrm flipH="1" flipV="1">
            <a:off x="8401050" y="3933826"/>
            <a:ext cx="649288" cy="360363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446" name="Text Box 5"/>
          <p:cNvSpPr txBox="1">
            <a:spLocks noChangeArrowheads="1"/>
          </p:cNvSpPr>
          <p:nvPr/>
        </p:nvSpPr>
        <p:spPr bwMode="auto">
          <a:xfrm>
            <a:off x="9045576" y="4221163"/>
            <a:ext cx="162242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cs-CZ" altLang="cs-CZ" sz="1800"/>
              <a:t>N-glykosidová</a:t>
            </a:r>
          </a:p>
          <a:p>
            <a:pPr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cs-CZ" altLang="cs-CZ" sz="1800"/>
              <a:t> vazba</a:t>
            </a:r>
          </a:p>
        </p:txBody>
      </p:sp>
      <p:sp>
        <p:nvSpPr>
          <p:cNvPr id="61447" name="Line 6"/>
          <p:cNvSpPr>
            <a:spLocks noChangeShapeType="1"/>
          </p:cNvSpPr>
          <p:nvPr/>
        </p:nvSpPr>
        <p:spPr bwMode="auto">
          <a:xfrm flipH="1">
            <a:off x="5735638" y="2636839"/>
            <a:ext cx="215900" cy="50482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448" name="Text Box 7"/>
          <p:cNvSpPr txBox="1">
            <a:spLocks noChangeArrowheads="1"/>
          </p:cNvSpPr>
          <p:nvPr/>
        </p:nvSpPr>
        <p:spPr bwMode="auto">
          <a:xfrm>
            <a:off x="5591176" y="2276476"/>
            <a:ext cx="10080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/>
              <a:t>ester</a:t>
            </a:r>
          </a:p>
        </p:txBody>
      </p:sp>
      <p:sp>
        <p:nvSpPr>
          <p:cNvPr id="61449" name="Line 8"/>
          <p:cNvSpPr>
            <a:spLocks noChangeShapeType="1"/>
          </p:cNvSpPr>
          <p:nvPr/>
        </p:nvSpPr>
        <p:spPr bwMode="auto">
          <a:xfrm>
            <a:off x="4079875" y="2205038"/>
            <a:ext cx="431800" cy="863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450" name="Line 9"/>
          <p:cNvSpPr>
            <a:spLocks noChangeShapeType="1"/>
          </p:cNvSpPr>
          <p:nvPr/>
        </p:nvSpPr>
        <p:spPr bwMode="auto">
          <a:xfrm flipH="1">
            <a:off x="3503613" y="2205038"/>
            <a:ext cx="360362" cy="86360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451" name="Text Box 10"/>
          <p:cNvSpPr txBox="1">
            <a:spLocks noChangeArrowheads="1"/>
          </p:cNvSpPr>
          <p:nvPr/>
        </p:nvSpPr>
        <p:spPr bwMode="auto">
          <a:xfrm>
            <a:off x="3216275" y="1844676"/>
            <a:ext cx="1511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800"/>
              <a:t>anhydrid</a:t>
            </a:r>
          </a:p>
        </p:txBody>
      </p:sp>
    </p:spTree>
    <p:extLst>
      <p:ext uri="{BB962C8B-B14F-4D97-AF65-F5344CB8AC3E}">
        <p14:creationId xmlns:p14="http://schemas.microsoft.com/office/powerpoint/2010/main" val="3505294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E4AB3F-CF0D-49C2-82F4-99C74AD61961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48</a:t>
            </a:fld>
            <a:endParaRPr lang="cs-CZ" altLang="cs-CZ" sz="1400"/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>
          <a:xfrm>
            <a:off x="2545277" y="147637"/>
            <a:ext cx="6515595" cy="609600"/>
          </a:xfrm>
        </p:spPr>
        <p:txBody>
          <a:bodyPr>
            <a:noAutofit/>
          </a:bodyPr>
          <a:lstStyle/>
          <a:p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Fosforylace substrátu</a:t>
            </a:r>
          </a:p>
        </p:txBody>
      </p:sp>
      <p:pic>
        <p:nvPicPr>
          <p:cNvPr id="6246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519" y="984250"/>
            <a:ext cx="6516787" cy="573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1783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A325133-0FD6-4C7C-85CD-8BC89AEC50DD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49</a:t>
            </a:fld>
            <a:endParaRPr lang="cs-CZ" altLang="cs-CZ" sz="1400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>
          <a:xfrm>
            <a:off x="166255" y="32834"/>
            <a:ext cx="11055927" cy="1728787"/>
          </a:xfrm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</a:pPr>
            <a:r>
              <a:rPr lang="cs-CZ" altLang="cs-CZ" dirty="0" err="1">
                <a:solidFill>
                  <a:schemeClr val="accent5">
                    <a:lumMod val="75000"/>
                  </a:schemeClr>
                </a:solidFill>
              </a:rPr>
              <a:t>Karboxybiotin</a:t>
            </a:r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 je </a:t>
            </a:r>
            <a:r>
              <a:rPr lang="cs-CZ" altLang="cs-CZ" dirty="0" err="1">
                <a:solidFill>
                  <a:schemeClr val="accent5">
                    <a:lumMod val="75000"/>
                  </a:schemeClr>
                </a:solidFill>
              </a:rPr>
              <a:t>kofaktor</a:t>
            </a:r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 karboxylačních reakcí </a:t>
            </a:r>
          </a:p>
        </p:txBody>
      </p:sp>
      <p:pic>
        <p:nvPicPr>
          <p:cNvPr id="6554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3550" y="1136651"/>
            <a:ext cx="3168650" cy="18732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541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50717" y="2904456"/>
            <a:ext cx="7848600" cy="37068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</a:extLst>
        </p:spPr>
      </p:pic>
      <p:sp>
        <p:nvSpPr>
          <p:cNvPr id="65542" name="Text Box 5"/>
          <p:cNvSpPr txBox="1">
            <a:spLocks noChangeArrowheads="1"/>
          </p:cNvSpPr>
          <p:nvPr/>
        </p:nvSpPr>
        <p:spPr bwMode="auto">
          <a:xfrm>
            <a:off x="7680326" y="3860800"/>
            <a:ext cx="7207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2600">
                <a:latin typeface="Arial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20884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7095" y="0"/>
            <a:ext cx="10515600" cy="1325563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Mechanismus účinku enzymu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7095" y="1440614"/>
            <a:ext cx="11662610" cy="4351338"/>
          </a:xfrm>
        </p:spPr>
        <p:txBody>
          <a:bodyPr/>
          <a:lstStyle/>
          <a:p>
            <a:r>
              <a:rPr lang="cs-CZ" dirty="0"/>
              <a:t>s</a:t>
            </a:r>
            <a:r>
              <a:rPr lang="cs-CZ" dirty="0" smtClean="0"/>
              <a:t>ubstrát se musí navázat na aktivní místo enzymu</a:t>
            </a:r>
          </a:p>
          <a:p>
            <a:pPr marL="180000" indent="-180000">
              <a:spcBef>
                <a:spcPts val="600"/>
              </a:spcBef>
            </a:pPr>
            <a:r>
              <a:rPr lang="cs-CZ" altLang="cs-CZ" dirty="0" smtClean="0"/>
              <a:t>místo je skutečně </a:t>
            </a:r>
            <a:r>
              <a:rPr lang="cs-CZ" altLang="cs-CZ" b="1" i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aktivní</a:t>
            </a:r>
          </a:p>
          <a:p>
            <a:pPr marL="1094400" lvl="2" indent="-180000">
              <a:spcBef>
                <a:spcPts val="600"/>
              </a:spcBef>
            </a:pPr>
            <a:r>
              <a:rPr lang="cs-CZ" altLang="cs-CZ" dirty="0" smtClean="0"/>
              <a:t>flexibilita proteinu umožňuje indukované přizpůsobení konformace, která odpovídá substrátu</a:t>
            </a:r>
          </a:p>
          <a:p>
            <a:pPr marL="180000" indent="-180000">
              <a:spcBef>
                <a:spcPts val="600"/>
              </a:spcBef>
            </a:pPr>
            <a:r>
              <a:rPr lang="cs-CZ" altLang="cs-CZ" dirty="0" smtClean="0"/>
              <a:t>vazba substrátu do aktivního místa vyvolá odpovídající  konformační změnu molekuly enzymu</a:t>
            </a:r>
            <a:r>
              <a:rPr lang="en-US" altLang="cs-CZ" dirty="0" smtClean="0"/>
              <a:t> </a:t>
            </a:r>
            <a:r>
              <a:rPr lang="cs-CZ" altLang="cs-CZ" dirty="0" smtClean="0"/>
              <a:t>(</a:t>
            </a:r>
            <a:r>
              <a:rPr lang="en-US" altLang="cs-CZ" dirty="0" err="1" smtClean="0"/>
              <a:t>indukované</a:t>
            </a:r>
            <a:r>
              <a:rPr lang="en-US" altLang="cs-CZ" dirty="0" smtClean="0"/>
              <a:t> </a:t>
            </a:r>
            <a:r>
              <a:rPr lang="en-US" altLang="cs-CZ" dirty="0" err="1" smtClean="0"/>
              <a:t>přizpůsobení</a:t>
            </a:r>
            <a:r>
              <a:rPr lang="cs-CZ" altLang="cs-CZ" dirty="0" smtClean="0"/>
              <a:t>)</a:t>
            </a:r>
          </a:p>
          <a:p>
            <a:pPr marL="180000" indent="-180000">
              <a:spcBef>
                <a:spcPts val="600"/>
              </a:spcBef>
            </a:pPr>
            <a:r>
              <a:rPr lang="cs-CZ" altLang="cs-CZ" dirty="0" smtClean="0"/>
              <a:t>vytvoří se komplex enzym-substrát</a:t>
            </a:r>
            <a:r>
              <a:rPr lang="en-US" altLang="cs-CZ" dirty="0" smtClean="0"/>
              <a:t> (ES)</a:t>
            </a:r>
            <a:endParaRPr lang="cs-CZ" alt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504" y="3743643"/>
            <a:ext cx="4244410" cy="2801536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6150-7C01-4F14-B8EB-C282D895AB6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19618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44E432-3992-4672-895F-1EEF04C2B734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50</a:t>
            </a:fld>
            <a:endParaRPr lang="cs-CZ" altLang="cs-CZ" sz="1400"/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>
          <a:xfrm>
            <a:off x="4423023" y="8112"/>
            <a:ext cx="3130054" cy="864096"/>
          </a:xfrm>
        </p:spPr>
        <p:txBody>
          <a:bodyPr>
            <a:normAutofit/>
          </a:bodyPr>
          <a:lstStyle/>
          <a:p>
            <a:pPr algn="l"/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Koenzym A</a:t>
            </a:r>
          </a:p>
        </p:txBody>
      </p:sp>
      <p:pic>
        <p:nvPicPr>
          <p:cNvPr id="686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050" y="1732655"/>
            <a:ext cx="9144000" cy="436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5951538" y="4149725"/>
            <a:ext cx="2305050" cy="6771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cs-CZ" sz="1900" b="1">
                <a:solidFill>
                  <a:srgbClr val="0000CC"/>
                </a:solidFill>
                <a:latin typeface="Arial Unicode MS" pitchFamily="34" charset="-128"/>
              </a:rPr>
              <a:t>pantoová                     kyselina</a:t>
            </a:r>
            <a:endParaRPr lang="cs-CZ" altLang="cs-CZ" sz="1900" b="1">
              <a:solidFill>
                <a:srgbClr val="0000CC"/>
              </a:solidFill>
              <a:latin typeface="Arial Unicode MS" pitchFamily="34" charset="-128"/>
            </a:endParaRPr>
          </a:p>
        </p:txBody>
      </p:sp>
      <p:sp>
        <p:nvSpPr>
          <p:cNvPr id="68614" name="AutoShape 6"/>
          <p:cNvSpPr>
            <a:spLocks/>
          </p:cNvSpPr>
          <p:nvPr/>
        </p:nvSpPr>
        <p:spPr bwMode="auto">
          <a:xfrm rot="5400000">
            <a:off x="5772150" y="3392488"/>
            <a:ext cx="431800" cy="3384550"/>
          </a:xfrm>
          <a:prstGeom prst="rightBrace">
            <a:avLst>
              <a:gd name="adj1" fmla="val 6531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68615" name="Text Box 7"/>
          <p:cNvSpPr txBox="1">
            <a:spLocks noChangeArrowheads="1"/>
          </p:cNvSpPr>
          <p:nvPr/>
        </p:nvSpPr>
        <p:spPr bwMode="auto">
          <a:xfrm>
            <a:off x="4727575" y="5373688"/>
            <a:ext cx="2457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charset="0"/>
              </a:rPr>
              <a:t>pantothenová kyselina</a:t>
            </a:r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7104063" y="64008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2400"/>
          </a:p>
        </p:txBody>
      </p:sp>
      <p:sp>
        <p:nvSpPr>
          <p:cNvPr id="68617" name="Text Box 9"/>
          <p:cNvSpPr txBox="1">
            <a:spLocks noChangeArrowheads="1"/>
          </p:cNvSpPr>
          <p:nvPr/>
        </p:nvSpPr>
        <p:spPr bwMode="auto">
          <a:xfrm>
            <a:off x="8256588" y="5918098"/>
            <a:ext cx="1873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800" dirty="0">
                <a:latin typeface="Arial" charset="0"/>
              </a:rPr>
              <a:t>3</a:t>
            </a:r>
            <a:r>
              <a:rPr lang="en-US" altLang="cs-CZ" sz="1800" dirty="0">
                <a:latin typeface="Arial" charset="0"/>
              </a:rPr>
              <a:t>’</a:t>
            </a:r>
            <a:r>
              <a:rPr lang="cs-CZ" altLang="cs-CZ" sz="1800" dirty="0">
                <a:latin typeface="Arial" charset="0"/>
              </a:rPr>
              <a:t>-</a:t>
            </a:r>
            <a:r>
              <a:rPr lang="cs-CZ" altLang="cs-CZ" sz="1800" dirty="0" err="1">
                <a:latin typeface="Arial" charset="0"/>
              </a:rPr>
              <a:t>fosfoADP</a:t>
            </a:r>
            <a:endParaRPr lang="cs-CZ" altLang="cs-CZ" sz="1800" dirty="0">
              <a:latin typeface="Arial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270" y="853767"/>
            <a:ext cx="4536504" cy="158417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cs-CZ" altLang="cs-CZ" sz="2000" kern="0" dirty="0"/>
              <a:t>přenáší acyly vázané na atom síry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cs-CZ" altLang="cs-CZ" sz="2000" b="1" kern="0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thioesterová</a:t>
            </a:r>
            <a:r>
              <a:rPr lang="cs-CZ" altLang="cs-CZ" sz="2000" b="1" kern="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vazba</a:t>
            </a:r>
          </a:p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altLang="cs-CZ" sz="2000" kern="0" dirty="0"/>
              <a:t>a</a:t>
            </a:r>
            <a:r>
              <a:rPr lang="cs-CZ" altLang="cs-CZ" sz="2000" kern="0" dirty="0" err="1"/>
              <a:t>cyl</a:t>
            </a:r>
            <a:r>
              <a:rPr lang="en-US" altLang="cs-CZ" sz="2000" kern="0" dirty="0"/>
              <a:t>-CoA</a:t>
            </a:r>
            <a:r>
              <a:rPr lang="cs-CZ" altLang="cs-CZ" sz="2000" kern="0" dirty="0"/>
              <a:t> je </a:t>
            </a:r>
            <a:r>
              <a:rPr lang="en-US" altLang="cs-CZ" sz="2000" kern="0" dirty="0" err="1"/>
              <a:t>aktivovaný</a:t>
            </a:r>
            <a:r>
              <a:rPr lang="en-US" altLang="cs-CZ" sz="2000" kern="0" dirty="0"/>
              <a:t> acyl </a:t>
            </a:r>
            <a:endParaRPr lang="cs-CZ" altLang="cs-CZ" sz="2000" kern="0" dirty="0"/>
          </a:p>
        </p:txBody>
      </p:sp>
    </p:spTree>
    <p:extLst>
      <p:ext uri="{BB962C8B-B14F-4D97-AF65-F5344CB8AC3E}">
        <p14:creationId xmlns:p14="http://schemas.microsoft.com/office/powerpoint/2010/main" val="3550707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EC5EC38-2D68-4262-910E-64C0FC983B04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51</a:t>
            </a:fld>
            <a:endParaRPr lang="cs-CZ" altLang="cs-CZ" sz="1400"/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>
          <a:xfrm>
            <a:off x="1613046" y="188640"/>
            <a:ext cx="6687806" cy="1143000"/>
          </a:xfrm>
        </p:spPr>
        <p:txBody>
          <a:bodyPr>
            <a:noAutofit/>
          </a:bodyPr>
          <a:lstStyle/>
          <a:p>
            <a:pPr algn="l"/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S-</a:t>
            </a:r>
            <a:r>
              <a:rPr lang="cs-CZ" altLang="cs-CZ" dirty="0" err="1">
                <a:solidFill>
                  <a:schemeClr val="accent5">
                    <a:lumMod val="75000"/>
                  </a:schemeClr>
                </a:solidFill>
              </a:rPr>
              <a:t>Adenosylmethionin</a:t>
            </a:r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 (SAM)</a:t>
            </a:r>
          </a:p>
        </p:txBody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7488" y="1461791"/>
            <a:ext cx="8640763" cy="475297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altLang="cs-CZ" sz="2200" dirty="0"/>
              <a:t>„aktivní </a:t>
            </a:r>
            <a:r>
              <a:rPr lang="cs-CZ" altLang="cs-CZ" sz="2200" dirty="0" err="1"/>
              <a:t>methyl</a:t>
            </a:r>
            <a:r>
              <a:rPr lang="cs-CZ" altLang="cs-CZ" sz="2200" dirty="0"/>
              <a:t>“, </a:t>
            </a:r>
            <a:r>
              <a:rPr lang="cs-CZ" altLang="cs-CZ" sz="2200" dirty="0" err="1"/>
              <a:t>trojvazná</a:t>
            </a:r>
            <a:r>
              <a:rPr lang="cs-CZ" altLang="cs-CZ" sz="2200" dirty="0"/>
              <a:t> síra </a:t>
            </a:r>
            <a:r>
              <a:rPr lang="cs-CZ" altLang="cs-CZ" sz="2200" dirty="0">
                <a:sym typeface="Symbol" pitchFamily="18" charset="2"/>
              </a:rPr>
              <a:t></a:t>
            </a:r>
            <a:r>
              <a:rPr lang="cs-CZ" altLang="cs-CZ" sz="2200" dirty="0"/>
              <a:t> </a:t>
            </a:r>
            <a:r>
              <a:rPr lang="cs-CZ" altLang="cs-CZ" sz="2200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sulfoniový</a:t>
            </a:r>
            <a:r>
              <a:rPr lang="cs-CZ" altLang="cs-CZ" sz="22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kation</a:t>
            </a:r>
          </a:p>
          <a:p>
            <a:pPr>
              <a:lnSpc>
                <a:spcPct val="150000"/>
              </a:lnSpc>
            </a:pPr>
            <a:r>
              <a:rPr lang="cs-CZ" altLang="cs-CZ" sz="2200" dirty="0" err="1"/>
              <a:t>kofaktor</a:t>
            </a:r>
            <a:r>
              <a:rPr lang="cs-CZ" altLang="cs-CZ" sz="2200" dirty="0"/>
              <a:t> </a:t>
            </a:r>
            <a:r>
              <a:rPr lang="cs-CZ" altLang="cs-CZ" sz="2200" dirty="0" err="1"/>
              <a:t>methylačních</a:t>
            </a:r>
            <a:r>
              <a:rPr lang="cs-CZ" altLang="cs-CZ" sz="2200" dirty="0"/>
              <a:t> reakcí:                               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cs-CZ" altLang="cs-CZ" sz="2200" dirty="0"/>
              <a:t>     </a:t>
            </a:r>
            <a:r>
              <a:rPr lang="cs-CZ" altLang="cs-CZ" sz="2200" dirty="0" err="1"/>
              <a:t>ethanolami</a:t>
            </a:r>
            <a:r>
              <a:rPr lang="en-US" altLang="cs-CZ" sz="2200" dirty="0"/>
              <a:t>n </a:t>
            </a:r>
            <a:r>
              <a:rPr lang="en-US" altLang="cs-CZ" sz="2200" dirty="0">
                <a:cs typeface="Times New Roman" pitchFamily="18" charset="0"/>
              </a:rPr>
              <a:t>→ </a:t>
            </a:r>
            <a:r>
              <a:rPr lang="en-US" altLang="cs-CZ" sz="2200" dirty="0" err="1">
                <a:cs typeface="Times New Roman" pitchFamily="18" charset="0"/>
              </a:rPr>
              <a:t>cholin</a:t>
            </a:r>
            <a:r>
              <a:rPr lang="cs-CZ" altLang="cs-CZ" sz="2200" dirty="0">
                <a:cs typeface="Times New Roman" pitchFamily="18" charset="0"/>
              </a:rPr>
              <a:t> </a:t>
            </a:r>
            <a:r>
              <a:rPr lang="cs-CZ" altLang="cs-CZ" sz="1500" dirty="0">
                <a:cs typeface="Times New Roman" pitchFamily="18" charset="0"/>
              </a:rPr>
              <a:t>(trojnásobná </a:t>
            </a:r>
            <a:r>
              <a:rPr lang="cs-CZ" altLang="cs-CZ" sz="1500" dirty="0" err="1">
                <a:cs typeface="Times New Roman" pitchFamily="18" charset="0"/>
              </a:rPr>
              <a:t>methylace</a:t>
            </a:r>
            <a:r>
              <a:rPr lang="cs-CZ" altLang="cs-CZ" sz="1500" dirty="0">
                <a:cs typeface="Times New Roman" pitchFamily="18" charset="0"/>
              </a:rPr>
              <a:t>)</a:t>
            </a:r>
            <a:r>
              <a:rPr lang="cs-CZ" altLang="cs-CZ" sz="2200" dirty="0">
                <a:cs typeface="Times New Roman" pitchFamily="18" charset="0"/>
              </a:rPr>
              <a:t>  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cs-CZ" altLang="cs-CZ" sz="2200" dirty="0">
                <a:cs typeface="Times New Roman" pitchFamily="18" charset="0"/>
              </a:rPr>
              <a:t>     </a:t>
            </a:r>
            <a:r>
              <a:rPr lang="cs-CZ" altLang="cs-CZ" sz="2200" dirty="0" err="1">
                <a:cs typeface="Times New Roman" pitchFamily="18" charset="0"/>
              </a:rPr>
              <a:t>guanidinacetát</a:t>
            </a:r>
            <a:r>
              <a:rPr lang="cs-CZ" altLang="cs-CZ" sz="2200" dirty="0">
                <a:cs typeface="Times New Roman" pitchFamily="18" charset="0"/>
              </a:rPr>
              <a:t> </a:t>
            </a:r>
            <a:r>
              <a:rPr lang="en-US" altLang="cs-CZ" sz="2200" dirty="0">
                <a:cs typeface="Times New Roman" pitchFamily="18" charset="0"/>
              </a:rPr>
              <a:t>→</a:t>
            </a:r>
            <a:r>
              <a:rPr lang="cs-CZ" altLang="cs-CZ" sz="2200" dirty="0">
                <a:cs typeface="Times New Roman" pitchFamily="18" charset="0"/>
              </a:rPr>
              <a:t> kreatin  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cs-CZ" altLang="cs-CZ" sz="2200" dirty="0">
                <a:cs typeface="Times New Roman" pitchFamily="18" charset="0"/>
              </a:rPr>
              <a:t>     noradrenalin </a:t>
            </a:r>
            <a:r>
              <a:rPr lang="en-US" altLang="cs-CZ" sz="2200" dirty="0">
                <a:cs typeface="Times New Roman" pitchFamily="18" charset="0"/>
              </a:rPr>
              <a:t>→</a:t>
            </a:r>
            <a:r>
              <a:rPr lang="cs-CZ" altLang="cs-CZ" sz="2200" dirty="0">
                <a:cs typeface="Times New Roman" pitchFamily="18" charset="0"/>
              </a:rPr>
              <a:t> adrenalin ..... </a:t>
            </a:r>
            <a:r>
              <a:rPr lang="cs-CZ" altLang="cs-CZ" sz="1500" dirty="0">
                <a:cs typeface="Times New Roman" pitchFamily="18" charset="0"/>
              </a:rPr>
              <a:t>a řada dalších</a:t>
            </a:r>
          </a:p>
          <a:p>
            <a:pPr>
              <a:lnSpc>
                <a:spcPct val="150000"/>
              </a:lnSpc>
            </a:pPr>
            <a:r>
              <a:rPr lang="cs-CZ" altLang="cs-CZ" sz="2200" dirty="0"/>
              <a:t>z </a:t>
            </a:r>
            <a:r>
              <a:rPr lang="cs-CZ" altLang="cs-CZ" sz="2200" dirty="0" err="1"/>
              <a:t>methioninu</a:t>
            </a:r>
            <a:r>
              <a:rPr lang="cs-CZ" altLang="cs-CZ" sz="2200" dirty="0"/>
              <a:t> vzniká </a:t>
            </a:r>
            <a:r>
              <a:rPr lang="cs-CZ" altLang="cs-CZ" sz="2200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homocystein</a:t>
            </a:r>
            <a:endParaRPr lang="cs-CZ" altLang="cs-CZ" sz="22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cs-CZ" altLang="cs-CZ" sz="2200" dirty="0"/>
              <a:t>pro </a:t>
            </a:r>
            <a:r>
              <a:rPr lang="cs-CZ" altLang="cs-CZ" sz="2200" dirty="0" err="1"/>
              <a:t>remethylaci</a:t>
            </a:r>
            <a:r>
              <a:rPr lang="cs-CZ" altLang="cs-CZ" sz="2200" dirty="0"/>
              <a:t> </a:t>
            </a:r>
            <a:r>
              <a:rPr lang="cs-CZ" altLang="cs-CZ" sz="2200" dirty="0" err="1"/>
              <a:t>homocysteinu</a:t>
            </a:r>
            <a:r>
              <a:rPr lang="cs-CZ" altLang="cs-CZ" sz="2200" dirty="0"/>
              <a:t> je nutný methyl-FH</a:t>
            </a:r>
            <a:r>
              <a:rPr lang="cs-CZ" altLang="cs-CZ" sz="2200" baseline="-25000" dirty="0"/>
              <a:t>4</a:t>
            </a:r>
            <a:r>
              <a:rPr lang="cs-CZ" altLang="cs-CZ" sz="2200" dirty="0"/>
              <a:t> a B</a:t>
            </a:r>
            <a:r>
              <a:rPr lang="cs-CZ" altLang="cs-CZ" sz="2200" baseline="-25000" dirty="0"/>
              <a:t>12</a:t>
            </a:r>
            <a:r>
              <a:rPr lang="cs-CZ" altLang="cs-CZ" sz="2200" dirty="0"/>
              <a:t> </a:t>
            </a:r>
            <a:r>
              <a:rPr lang="cs-CZ" altLang="cs-CZ" sz="2200" dirty="0" err="1" smtClean="0"/>
              <a:t>kofaktor</a:t>
            </a:r>
            <a:endParaRPr lang="cs-CZ" altLang="cs-CZ" sz="22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2107" y="1934312"/>
            <a:ext cx="2592288" cy="2126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3615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733AE2-8A28-478E-919C-FF0BC9234A1B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52</a:t>
            </a:fld>
            <a:endParaRPr lang="cs-CZ" altLang="cs-CZ" sz="1400"/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title"/>
          </p:nvPr>
        </p:nvSpPr>
        <p:spPr>
          <a:xfrm>
            <a:off x="2854613" y="60326"/>
            <a:ext cx="5403273" cy="936625"/>
          </a:xfrm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</a:extLst>
        </p:spPr>
        <p:txBody>
          <a:bodyPr>
            <a:noAutofit/>
          </a:bodyPr>
          <a:lstStyle/>
          <a:p>
            <a:pPr algn="l"/>
            <a:r>
              <a:rPr lang="cs-CZ" altLang="cs-CZ" dirty="0" err="1" smtClean="0">
                <a:solidFill>
                  <a:schemeClr val="accent5">
                    <a:lumMod val="75000"/>
                  </a:schemeClr>
                </a:solidFill>
              </a:rPr>
              <a:t>Tetrahydrofolát</a:t>
            </a:r>
            <a:r>
              <a:rPr lang="cs-CZ" altLang="cs-CZ" dirty="0" smtClean="0">
                <a:solidFill>
                  <a:schemeClr val="accent5">
                    <a:lumMod val="75000"/>
                  </a:schemeClr>
                </a:solidFill>
              </a:rPr>
              <a:t> H</a:t>
            </a:r>
            <a:r>
              <a:rPr lang="cs-CZ" altLang="cs-CZ" baseline="-25000" dirty="0" smtClean="0">
                <a:solidFill>
                  <a:schemeClr val="accent5">
                    <a:lumMod val="75000"/>
                  </a:schemeClr>
                </a:solidFill>
              </a:rPr>
              <a:t>4</a:t>
            </a:r>
            <a:r>
              <a:rPr lang="cs-CZ" altLang="cs-CZ" dirty="0" smtClean="0">
                <a:solidFill>
                  <a:schemeClr val="accent5">
                    <a:lumMod val="75000"/>
                  </a:schemeClr>
                </a:solidFill>
              </a:rPr>
              <a:t>F</a:t>
            </a:r>
            <a:endParaRPr lang="cs-CZ" altLang="cs-CZ" dirty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5" name="Skupina 4"/>
          <p:cNvGrpSpPr/>
          <p:nvPr/>
        </p:nvGrpSpPr>
        <p:grpSpPr>
          <a:xfrm>
            <a:off x="2709559" y="2372312"/>
            <a:ext cx="5693379" cy="1438430"/>
            <a:chOff x="2709559" y="2043332"/>
            <a:chExt cx="5693379" cy="1438430"/>
          </a:xfrm>
        </p:grpSpPr>
        <p:pic>
          <p:nvPicPr>
            <p:cNvPr id="72708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09559" y="2043332"/>
              <a:ext cx="5693379" cy="14384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72709" name="Group 19"/>
            <p:cNvGrpSpPr>
              <a:grpSpLocks/>
            </p:cNvGrpSpPr>
            <p:nvPr/>
          </p:nvGrpSpPr>
          <p:grpSpPr bwMode="auto">
            <a:xfrm>
              <a:off x="3916070" y="2179254"/>
              <a:ext cx="2483482" cy="972970"/>
              <a:chOff x="1397" y="878"/>
              <a:chExt cx="2432" cy="995"/>
            </a:xfrm>
          </p:grpSpPr>
          <p:sp>
            <p:nvSpPr>
              <p:cNvPr id="72714" name="Text Box 5"/>
              <p:cNvSpPr txBox="1">
                <a:spLocks noChangeArrowheads="1"/>
              </p:cNvSpPr>
              <p:nvPr/>
            </p:nvSpPr>
            <p:spPr bwMode="auto">
              <a:xfrm>
                <a:off x="3326" y="1248"/>
                <a:ext cx="503" cy="2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cs-CZ" altLang="cs-CZ" sz="1100" b="1" dirty="0">
                    <a:solidFill>
                      <a:schemeClr val="accent2"/>
                    </a:solidFill>
                    <a:latin typeface="Arial" charset="0"/>
                  </a:rPr>
                  <a:t>amid</a:t>
                </a:r>
              </a:p>
            </p:txBody>
          </p:sp>
          <p:sp>
            <p:nvSpPr>
              <p:cNvPr id="72715" name="Text Box 6"/>
              <p:cNvSpPr txBox="1">
                <a:spLocks noChangeArrowheads="1"/>
              </p:cNvSpPr>
              <p:nvPr/>
            </p:nvSpPr>
            <p:spPr bwMode="auto">
              <a:xfrm>
                <a:off x="1397" y="878"/>
                <a:ext cx="251" cy="3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cs-CZ" altLang="cs-CZ" sz="1400" dirty="0">
                    <a:latin typeface="Arial Unicode MS" pitchFamily="34" charset="-128"/>
                  </a:rPr>
                  <a:t>5</a:t>
                </a:r>
              </a:p>
            </p:txBody>
          </p:sp>
          <p:sp>
            <p:nvSpPr>
              <p:cNvPr id="72716" name="Text Box 7"/>
              <p:cNvSpPr txBox="1">
                <a:spLocks noChangeArrowheads="1"/>
              </p:cNvSpPr>
              <p:nvPr/>
            </p:nvSpPr>
            <p:spPr bwMode="auto">
              <a:xfrm>
                <a:off x="1645" y="1062"/>
                <a:ext cx="252" cy="3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cs-CZ" altLang="cs-CZ" sz="1400" dirty="0">
                    <a:latin typeface="Arial Unicode MS" pitchFamily="34" charset="-128"/>
                  </a:rPr>
                  <a:t>6</a:t>
                </a:r>
              </a:p>
            </p:txBody>
          </p:sp>
          <p:sp>
            <p:nvSpPr>
              <p:cNvPr id="72717" name="Text Box 8"/>
              <p:cNvSpPr txBox="1">
                <a:spLocks noChangeArrowheads="1"/>
              </p:cNvSpPr>
              <p:nvPr/>
            </p:nvSpPr>
            <p:spPr bwMode="auto">
              <a:xfrm>
                <a:off x="1712" y="1527"/>
                <a:ext cx="251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cs-CZ" altLang="cs-CZ" sz="1600" dirty="0">
                    <a:latin typeface="Arial Unicode MS" pitchFamily="34" charset="-128"/>
                  </a:rPr>
                  <a:t>7</a:t>
                </a:r>
              </a:p>
            </p:txBody>
          </p:sp>
        </p:grpSp>
        <p:sp>
          <p:nvSpPr>
            <p:cNvPr id="72710" name="Text Box 9"/>
            <p:cNvSpPr txBox="1">
              <a:spLocks noChangeArrowheads="1"/>
            </p:cNvSpPr>
            <p:nvPr/>
          </p:nvSpPr>
          <p:spPr bwMode="auto">
            <a:xfrm>
              <a:off x="3916070" y="3095055"/>
              <a:ext cx="256314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cs-CZ" altLang="cs-CZ" sz="1400" dirty="0">
                  <a:latin typeface="Arial Unicode MS" pitchFamily="34" charset="-128"/>
                </a:rPr>
                <a:t>8</a:t>
              </a:r>
            </a:p>
          </p:txBody>
        </p:sp>
      </p:grpSp>
      <p:pic>
        <p:nvPicPr>
          <p:cNvPr id="72711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9559" y="4346370"/>
            <a:ext cx="5864482" cy="1873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2713" name="Line 18"/>
          <p:cNvSpPr>
            <a:spLocks noChangeShapeType="1"/>
          </p:cNvSpPr>
          <p:nvPr/>
        </p:nvSpPr>
        <p:spPr bwMode="auto">
          <a:xfrm>
            <a:off x="1313904" y="3989284"/>
            <a:ext cx="9144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57676" y="1047347"/>
            <a:ext cx="100171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Přenáší 1C zbytky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dirty="0" smtClean="0">
                <a:solidFill>
                  <a:schemeClr val="accent5">
                    <a:lumMod val="75000"/>
                  </a:schemeClr>
                </a:solidFill>
              </a:rPr>
              <a:t>Přijímána ve formě kyseliny listové, která je v těle </a:t>
            </a:r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je</a:t>
            </a:r>
            <a:r>
              <a:rPr lang="en-US" altLang="cs-CZ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hydrogenována na</a:t>
            </a:r>
            <a:r>
              <a:rPr lang="en-US" altLang="cs-CZ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5,6,7,8-tetrahydrofolát (H</a:t>
            </a:r>
            <a:r>
              <a:rPr lang="cs-CZ" altLang="cs-CZ" baseline="-25000" dirty="0">
                <a:solidFill>
                  <a:schemeClr val="accent5">
                    <a:lumMod val="75000"/>
                  </a:schemeClr>
                </a:solidFill>
              </a:rPr>
              <a:t>4</a:t>
            </a:r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F)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448790" y="2159095"/>
            <a:ext cx="1593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Kyselina listová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1448790" y="4506524"/>
            <a:ext cx="1618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Tetrahydrofolát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9295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EB26C42-7568-48A3-9548-00384C77B43C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53</a:t>
            </a:fld>
            <a:endParaRPr lang="cs-CZ" altLang="cs-CZ" sz="1400"/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>
          <a:xfrm>
            <a:off x="1288742" y="393702"/>
            <a:ext cx="10065058" cy="792163"/>
          </a:xfrm>
        </p:spPr>
        <p:txBody>
          <a:bodyPr>
            <a:noAutofit/>
          </a:bodyPr>
          <a:lstStyle/>
          <a:p>
            <a:pPr algn="l"/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C1 skupiny přenášené </a:t>
            </a:r>
            <a:r>
              <a:rPr lang="cs-CZ" altLang="cs-CZ" dirty="0" err="1">
                <a:solidFill>
                  <a:schemeClr val="accent5">
                    <a:lumMod val="75000"/>
                  </a:schemeClr>
                </a:solidFill>
              </a:rPr>
              <a:t>tetrahydrofolátem</a:t>
            </a:r>
            <a:endParaRPr lang="cs-CZ" altLang="cs-CZ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366654" name="Group 62"/>
          <p:cNvGraphicFramePr>
            <a:graphicFrameLocks noGrp="1"/>
          </p:cNvGraphicFramePr>
          <p:nvPr>
            <p:ph idx="1"/>
            <p:extLst/>
          </p:nvPr>
        </p:nvGraphicFramePr>
        <p:xfrm>
          <a:off x="1524001" y="1341439"/>
          <a:ext cx="9180513" cy="4703763"/>
        </p:xfrm>
        <a:graphic>
          <a:graphicData uri="http://schemas.openxmlformats.org/drawingml/2006/table">
            <a:tbl>
              <a:tblPr/>
              <a:tblGrid>
                <a:gridCol w="1152525"/>
                <a:gridCol w="971550"/>
                <a:gridCol w="1439863"/>
                <a:gridCol w="5616575"/>
              </a:tblGrid>
              <a:tr h="57617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Oxid. č. C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Vzorec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Název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Metabolický původ / Využití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92048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-III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-CH</a:t>
                      </a:r>
                      <a:r>
                        <a:rPr kumimoji="0" lang="cs-CZ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methyl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redukce methylen-H</a:t>
                      </a:r>
                      <a:r>
                        <a:rPr kumimoji="0" lang="cs-CZ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 (ze serinu, glycinu)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(N-</a:t>
                      </a:r>
                      <a:r>
                        <a:rPr kumimoji="0" lang="cs-CZ" alt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CH</a:t>
                      </a:r>
                      <a:r>
                        <a:rPr kumimoji="0" lang="cs-CZ" altLang="cs-CZ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2</a:t>
                      </a: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-N)H</a:t>
                      </a:r>
                      <a:r>
                        <a:rPr kumimoji="0" lang="cs-CZ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4</a:t>
                      </a: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F + NADPH+H</a:t>
                      </a:r>
                      <a:r>
                        <a:rPr kumimoji="0" lang="cs-CZ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+</a:t>
                      </a: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  HN(H</a:t>
                      </a:r>
                      <a:r>
                        <a:rPr kumimoji="0" lang="cs-CZ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4</a:t>
                      </a: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F)N-</a:t>
                      </a:r>
                      <a:r>
                        <a:rPr kumimoji="0" lang="cs-CZ" alt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CH</a:t>
                      </a:r>
                      <a:r>
                        <a:rPr kumimoji="0" lang="cs-CZ" altLang="cs-CZ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3</a:t>
                      </a: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 + NADP</a:t>
                      </a:r>
                      <a:r>
                        <a:rPr kumimoji="0" lang="cs-CZ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+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methyl-H</a:t>
                      </a:r>
                      <a:r>
                        <a:rPr kumimoji="0" lang="cs-CZ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 spolupracuje s B</a:t>
                      </a:r>
                      <a:r>
                        <a:rPr kumimoji="0" lang="cs-CZ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při </a:t>
                      </a:r>
                      <a:r>
                        <a:rPr kumimoji="0" lang="cs-CZ" alt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methylaci</a:t>
                      </a: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cs-CZ" alt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homocysteinu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432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-II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-CH</a:t>
                      </a:r>
                      <a:r>
                        <a:rPr kumimoji="0" lang="cs-CZ" altLang="cs-CZ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methylen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katabolismus serinu a glycinu                                                                        syntéza </a:t>
                      </a:r>
                      <a:r>
                        <a:rPr kumimoji="0" lang="cs-CZ" alt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dTMP</a:t>
                      </a: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</a:t>
                      </a: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DNA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dUMP</a:t>
                      </a: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+ methylen-H</a:t>
                      </a:r>
                      <a:r>
                        <a:rPr kumimoji="0" lang="cs-CZ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 </a:t>
                      </a: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 </a:t>
                      </a:r>
                      <a:r>
                        <a:rPr kumimoji="0" lang="cs-CZ" alt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dTMP</a:t>
                      </a: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 + H</a:t>
                      </a:r>
                      <a:r>
                        <a:rPr kumimoji="0" lang="cs-CZ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2</a:t>
                      </a: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F (</a:t>
                      </a:r>
                      <a:r>
                        <a:rPr kumimoji="0" lang="cs-CZ" alt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thymidylátsynthasa</a:t>
                      </a: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)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H</a:t>
                      </a:r>
                      <a:r>
                        <a:rPr kumimoji="0" lang="cs-CZ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2</a:t>
                      </a: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F + NADPH+H</a:t>
                      </a:r>
                      <a:r>
                        <a:rPr kumimoji="0" lang="cs-CZ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+</a:t>
                      </a: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  H</a:t>
                      </a:r>
                      <a:r>
                        <a:rPr kumimoji="0" lang="cs-CZ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4</a:t>
                      </a: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F + NADP</a:t>
                      </a:r>
                      <a:r>
                        <a:rPr kumimoji="0" lang="cs-CZ" altLang="cs-CZ" sz="16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+</a:t>
                      </a: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 (</a:t>
                      </a:r>
                      <a:r>
                        <a:rPr kumimoji="0" lang="cs-CZ" alt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dihydrofolátreduktasa</a:t>
                      </a: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)</a:t>
                      </a:r>
                      <a:endParaRPr kumimoji="0" lang="cs-CZ" altLang="cs-CZ" sz="16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sym typeface="Symbol" pitchFamily="18" charset="2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092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-I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-CH=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methenyl</a:t>
                      </a:r>
                      <a:endParaRPr kumimoji="0" lang="cs-CZ" alt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</a:t>
                      </a:r>
                      <a:r>
                        <a:rPr kumimoji="0" lang="cs-CZ" alt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methin</a:t>
                      </a: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meziprodukt, deaminace formimino-H</a:t>
                      </a:r>
                      <a:r>
                        <a:rPr kumimoji="0" lang="cs-CZ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  <a:r>
                        <a:rPr kumimoji="0" lang="cs-CZ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(z histidinu)</a:t>
                      </a:r>
                      <a:r>
                        <a:rPr kumimoji="0" lang="cs-CZ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                                                               </a:t>
                      </a: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konverze na formyl-H</a:t>
                      </a:r>
                      <a:r>
                        <a:rPr kumimoji="0" lang="cs-CZ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F, </a:t>
                      </a: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syntéza purinových bází</a:t>
                      </a:r>
                      <a:endParaRPr kumimoji="0" lang="cs-CZ" altLang="cs-CZ" sz="16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092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+I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-CH=O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formyl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katabolismus tryptofanu </a:t>
                      </a: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  formiát  formyl-H</a:t>
                      </a:r>
                      <a:r>
                        <a:rPr kumimoji="0" lang="cs-CZ" altLang="cs-CZ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4</a:t>
                      </a: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F                                         syntéza purinových bází 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092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+I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-CH=NH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iminoformyl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katabolismus histidinu (FIGLU – </a:t>
                      </a:r>
                      <a:r>
                        <a:rPr kumimoji="0" lang="cs-CZ" alt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formiminoglutamát</a:t>
                      </a:r>
                      <a:r>
                        <a:rPr kumimoji="0" lang="cs-CZ" alt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509458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B05E1F1-8E3A-4F22-B41A-DA558FB158D3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54</a:t>
            </a:fld>
            <a:endParaRPr lang="cs-CZ" altLang="cs-CZ" sz="1400"/>
          </a:p>
        </p:txBody>
      </p:sp>
      <p:pic>
        <p:nvPicPr>
          <p:cNvPr id="74755" name="Picture 4" descr="b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0" y="919164"/>
            <a:ext cx="5976938" cy="593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756" name="Rectangle 5"/>
          <p:cNvSpPr>
            <a:spLocks noChangeArrowheads="1"/>
          </p:cNvSpPr>
          <p:nvPr/>
        </p:nvSpPr>
        <p:spPr bwMode="auto">
          <a:xfrm>
            <a:off x="590797" y="28701"/>
            <a:ext cx="10763003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cs-CZ" altLang="cs-CZ" sz="44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B12 vitamin je </a:t>
            </a:r>
            <a:r>
              <a:rPr lang="cs-CZ" altLang="cs-CZ" sz="44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kyano</a:t>
            </a:r>
            <a:r>
              <a:rPr lang="cs-CZ" altLang="cs-CZ" sz="44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nebo </a:t>
            </a:r>
            <a:r>
              <a:rPr lang="cs-CZ" altLang="cs-CZ" sz="44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hydroxokobalamin</a:t>
            </a:r>
            <a:endParaRPr lang="cs-CZ" altLang="cs-CZ" sz="4400" dirty="0">
              <a:solidFill>
                <a:schemeClr val="accent5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4757" name="Text Box 6"/>
          <p:cNvSpPr txBox="1">
            <a:spLocks noChangeArrowheads="1"/>
          </p:cNvSpPr>
          <p:nvPr/>
        </p:nvSpPr>
        <p:spPr bwMode="auto">
          <a:xfrm>
            <a:off x="7896226" y="1052513"/>
            <a:ext cx="2555875" cy="86793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cs-CZ" sz="2400"/>
              <a:t>R = CN nebo OH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cs-CZ" sz="2400"/>
              <a:t>korinový cyklus</a:t>
            </a:r>
            <a:endParaRPr lang="cs-CZ" altLang="cs-CZ" sz="2400"/>
          </a:p>
        </p:txBody>
      </p:sp>
      <p:sp>
        <p:nvSpPr>
          <p:cNvPr id="74758" name="Rectangle 8"/>
          <p:cNvSpPr>
            <a:spLocks noChangeArrowheads="1"/>
          </p:cNvSpPr>
          <p:nvPr/>
        </p:nvSpPr>
        <p:spPr bwMode="auto">
          <a:xfrm>
            <a:off x="5951538" y="5516564"/>
            <a:ext cx="4716462" cy="106362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cs-CZ" sz="1900"/>
              <a:t>hydroxokobalamin - </a:t>
            </a:r>
            <a:r>
              <a:rPr lang="cs-CZ" altLang="cs-CZ" sz="1900"/>
              <a:t>terapie otravy kyanidy</a:t>
            </a:r>
          </a:p>
          <a:p>
            <a:pPr>
              <a:buFontTx/>
              <a:buNone/>
            </a:pPr>
            <a:r>
              <a:rPr lang="cs-CZ" altLang="cs-CZ" sz="1900"/>
              <a:t>váže kyanidové anionty na netoxický </a:t>
            </a:r>
            <a:endParaRPr lang="en-US" altLang="cs-CZ" sz="1900"/>
          </a:p>
          <a:p>
            <a:pPr>
              <a:buFontTx/>
              <a:buNone/>
            </a:pPr>
            <a:r>
              <a:rPr lang="en-US" altLang="cs-CZ" sz="1900"/>
              <a:t>k</a:t>
            </a:r>
            <a:r>
              <a:rPr lang="cs-CZ" altLang="cs-CZ" sz="1900"/>
              <a:t>yanokobalamin</a:t>
            </a:r>
          </a:p>
        </p:txBody>
      </p:sp>
    </p:spTree>
    <p:extLst>
      <p:ext uri="{BB962C8B-B14F-4D97-AF65-F5344CB8AC3E}">
        <p14:creationId xmlns:p14="http://schemas.microsoft.com/office/powerpoint/2010/main" val="2094580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818E40-F470-4BB6-9502-30DF4ADDDC0D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55</a:t>
            </a:fld>
            <a:endParaRPr lang="cs-CZ" altLang="cs-CZ" sz="1400"/>
          </a:p>
        </p:txBody>
      </p:sp>
      <p:sp>
        <p:nvSpPr>
          <p:cNvPr id="75779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116682"/>
            <a:ext cx="12325331" cy="165576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B12 </a:t>
            </a:r>
            <a:r>
              <a:rPr lang="cs-CZ" altLang="cs-CZ" dirty="0" err="1">
                <a:solidFill>
                  <a:schemeClr val="accent5">
                    <a:lumMod val="75000"/>
                  </a:schemeClr>
                </a:solidFill>
              </a:rPr>
              <a:t>kofaktor</a:t>
            </a:r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 je </a:t>
            </a:r>
            <a:r>
              <a:rPr lang="cs-CZ" altLang="cs-CZ" dirty="0" err="1">
                <a:solidFill>
                  <a:schemeClr val="accent5">
                    <a:lumMod val="75000"/>
                  </a:schemeClr>
                </a:solidFill>
              </a:rPr>
              <a:t>methyl</a:t>
            </a:r>
            <a:r>
              <a:rPr lang="cs-CZ" altLang="cs-CZ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cs-CZ" altLang="cs-CZ" dirty="0" smtClean="0">
                <a:solidFill>
                  <a:schemeClr val="accent5">
                    <a:lumMod val="75000"/>
                  </a:schemeClr>
                </a:solidFill>
              </a:rPr>
              <a:t>nebo </a:t>
            </a:r>
            <a:r>
              <a:rPr lang="cs-CZ" altLang="cs-CZ" dirty="0" err="1" smtClean="0">
                <a:solidFill>
                  <a:schemeClr val="accent5">
                    <a:lumMod val="75000"/>
                  </a:schemeClr>
                </a:solidFill>
              </a:rPr>
              <a:t>deoxyadenosylkobalamin</a:t>
            </a:r>
            <a:endParaRPr lang="cs-CZ" altLang="cs-CZ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578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978665" y="2843213"/>
            <a:ext cx="8135937" cy="295275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cs-CZ" altLang="cs-CZ" sz="2500" dirty="0" err="1"/>
              <a:t>homocystein</a:t>
            </a:r>
            <a:r>
              <a:rPr lang="cs-CZ" altLang="cs-CZ" sz="2500" dirty="0"/>
              <a:t>   </a:t>
            </a:r>
            <a:r>
              <a:rPr lang="cs-CZ" altLang="cs-CZ" sz="2500" dirty="0">
                <a:sym typeface="Symbol" pitchFamily="18" charset="2"/>
              </a:rPr>
              <a:t>   </a:t>
            </a:r>
            <a:r>
              <a:rPr lang="cs-CZ" altLang="cs-CZ" sz="2500" dirty="0" err="1"/>
              <a:t>methionin</a:t>
            </a:r>
            <a:endParaRPr lang="cs-CZ" altLang="cs-CZ" sz="2500" dirty="0"/>
          </a:p>
          <a:p>
            <a:pPr marL="609600" indent="-609600">
              <a:buFontTx/>
              <a:buAutoNum type="arabicPeriod"/>
            </a:pPr>
            <a:endParaRPr lang="en-US" altLang="cs-CZ" sz="2500" dirty="0"/>
          </a:p>
          <a:p>
            <a:pPr marL="609600" indent="-609600">
              <a:buFontTx/>
              <a:buAutoNum type="arabicPeriod"/>
            </a:pPr>
            <a:r>
              <a:rPr lang="cs-CZ" altLang="cs-CZ" sz="2500" dirty="0" err="1"/>
              <a:t>homocystein</a:t>
            </a:r>
            <a:r>
              <a:rPr lang="cs-CZ" altLang="cs-CZ" sz="2500" dirty="0"/>
              <a:t> </a:t>
            </a:r>
            <a:r>
              <a:rPr lang="cs-CZ" altLang="cs-CZ" sz="2500" dirty="0">
                <a:sym typeface="Symbol" pitchFamily="18" charset="2"/>
              </a:rPr>
              <a:t>  </a:t>
            </a:r>
            <a:r>
              <a:rPr lang="cs-CZ" altLang="cs-CZ" sz="2500" dirty="0" err="1"/>
              <a:t>propionyl-CoA</a:t>
            </a:r>
            <a:r>
              <a:rPr lang="cs-CZ" altLang="cs-CZ" sz="2500" dirty="0"/>
              <a:t>  </a:t>
            </a:r>
            <a:r>
              <a:rPr lang="cs-CZ" altLang="cs-CZ" sz="2500" dirty="0">
                <a:sym typeface="Symbol" pitchFamily="18" charset="2"/>
              </a:rPr>
              <a:t>   </a:t>
            </a:r>
            <a:r>
              <a:rPr lang="cs-CZ" altLang="cs-CZ" sz="2500" dirty="0" err="1">
                <a:sym typeface="Symbol" pitchFamily="18" charset="2"/>
              </a:rPr>
              <a:t>sukcinyl-CoA</a:t>
            </a:r>
            <a:r>
              <a:rPr lang="cs-CZ" altLang="cs-CZ" sz="2500" dirty="0">
                <a:sym typeface="Symbol" pitchFamily="18" charset="2"/>
              </a:rPr>
              <a:t>                                      </a:t>
            </a:r>
          </a:p>
          <a:p>
            <a:pPr marL="609600" indent="-609600">
              <a:buFontTx/>
              <a:buAutoNum type="arabicPeriod"/>
            </a:pPr>
            <a:endParaRPr lang="cs-CZ" altLang="cs-CZ" sz="2500" dirty="0"/>
          </a:p>
        </p:txBody>
      </p:sp>
      <p:sp>
        <p:nvSpPr>
          <p:cNvPr id="75781" name="Text Box 7"/>
          <p:cNvSpPr txBox="1">
            <a:spLocks noChangeArrowheads="1"/>
          </p:cNvSpPr>
          <p:nvPr/>
        </p:nvSpPr>
        <p:spPr bwMode="auto">
          <a:xfrm>
            <a:off x="7272462" y="3440691"/>
            <a:ext cx="503237" cy="350837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700" dirty="0"/>
              <a:t>B</a:t>
            </a:r>
            <a:r>
              <a:rPr lang="cs-CZ" altLang="cs-CZ" sz="1700" baseline="-25000" dirty="0"/>
              <a:t>12</a:t>
            </a:r>
          </a:p>
        </p:txBody>
      </p:sp>
      <p:sp>
        <p:nvSpPr>
          <p:cNvPr id="75782" name="Text Box 8"/>
          <p:cNvSpPr txBox="1">
            <a:spLocks noChangeArrowheads="1"/>
          </p:cNvSpPr>
          <p:nvPr/>
        </p:nvSpPr>
        <p:spPr bwMode="auto">
          <a:xfrm>
            <a:off x="4091565" y="2492375"/>
            <a:ext cx="1079500" cy="35083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cs-CZ" altLang="cs-CZ" sz="1700" dirty="0"/>
              <a:t>H</a:t>
            </a:r>
            <a:r>
              <a:rPr lang="cs-CZ" altLang="cs-CZ" sz="1700" baseline="-25000" dirty="0"/>
              <a:t>4</a:t>
            </a:r>
            <a:r>
              <a:rPr lang="cs-CZ" altLang="cs-CZ" sz="1700" dirty="0"/>
              <a:t>F / B</a:t>
            </a:r>
            <a:r>
              <a:rPr lang="cs-CZ" altLang="cs-CZ" sz="1700" baseline="-25000" dirty="0"/>
              <a:t>12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13759" y="1728651"/>
            <a:ext cx="4234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2400" dirty="0"/>
              <a:t>je nutný pro dvě reakce v </a:t>
            </a:r>
            <a:r>
              <a:rPr lang="cs-CZ" altLang="cs-CZ" sz="2400" dirty="0" smtClean="0"/>
              <a:t>těle: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6323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A5A7DD-8EFD-4695-9801-C5FA5130A609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56</a:t>
            </a:fld>
            <a:endParaRPr lang="cs-CZ" altLang="cs-CZ" sz="1400"/>
          </a:p>
        </p:txBody>
      </p:sp>
      <p:sp>
        <p:nvSpPr>
          <p:cNvPr id="78851" name="Rectangle 2"/>
          <p:cNvSpPr>
            <a:spLocks noGrp="1" noChangeArrowheads="1"/>
          </p:cNvSpPr>
          <p:nvPr>
            <p:ph type="title"/>
          </p:nvPr>
        </p:nvSpPr>
        <p:spPr>
          <a:xfrm>
            <a:off x="204931" y="-28029"/>
            <a:ext cx="9293082" cy="936625"/>
          </a:xfrm>
        </p:spPr>
        <p:txBody>
          <a:bodyPr>
            <a:normAutofit fontScale="90000"/>
          </a:bodyPr>
          <a:lstStyle/>
          <a:p>
            <a:pPr algn="l">
              <a:lnSpc>
                <a:spcPct val="110000"/>
              </a:lnSpc>
            </a:pPr>
            <a:r>
              <a:rPr lang="cs-CZ" altLang="cs-CZ" sz="2600" b="1" dirty="0">
                <a:solidFill>
                  <a:schemeClr val="accent2"/>
                </a:solidFill>
              </a:rPr>
              <a:t/>
            </a:r>
            <a:br>
              <a:rPr lang="cs-CZ" altLang="cs-CZ" sz="2600" b="1" dirty="0">
                <a:solidFill>
                  <a:schemeClr val="accent2"/>
                </a:solidFill>
              </a:rPr>
            </a:br>
            <a:r>
              <a:rPr lang="cs-CZ" altLang="cs-CZ" sz="4900" dirty="0" err="1">
                <a:solidFill>
                  <a:schemeClr val="accent5">
                    <a:lumMod val="75000"/>
                  </a:schemeClr>
                </a:solidFill>
              </a:rPr>
              <a:t>Thiamindifosfát</a:t>
            </a:r>
            <a:r>
              <a:rPr lang="cs-CZ" altLang="cs-CZ" sz="4900" dirty="0">
                <a:solidFill>
                  <a:schemeClr val="accent5">
                    <a:lumMod val="75000"/>
                  </a:schemeClr>
                </a:solidFill>
              </a:rPr>
              <a:t> (TDP) je </a:t>
            </a:r>
            <a:r>
              <a:rPr lang="cs-CZ" altLang="cs-CZ" sz="4900" dirty="0" err="1">
                <a:solidFill>
                  <a:schemeClr val="accent5">
                    <a:lumMod val="75000"/>
                  </a:schemeClr>
                </a:solidFill>
              </a:rPr>
              <a:t>kofaktor</a:t>
            </a:r>
            <a:endParaRPr lang="cs-CZ" altLang="cs-CZ" sz="49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88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4013" y="1178246"/>
            <a:ext cx="9144000" cy="5589587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buFontTx/>
              <a:buNone/>
            </a:pPr>
            <a:r>
              <a:rPr lang="cs-CZ" altLang="cs-CZ" sz="2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Oxidační dekarboxylace některých 2-oxokyselin</a:t>
            </a:r>
          </a:p>
          <a:p>
            <a:pPr>
              <a:lnSpc>
                <a:spcPct val="120000"/>
              </a:lnSpc>
            </a:pPr>
            <a:r>
              <a:rPr lang="cs-CZ" altLang="cs-CZ" sz="2000" dirty="0"/>
              <a:t>pyruvát </a:t>
            </a:r>
            <a:r>
              <a:rPr lang="cs-CZ" altLang="cs-CZ" sz="2000" dirty="0">
                <a:sym typeface="Symbol" pitchFamily="18" charset="2"/>
              </a:rPr>
              <a:t> acetyl-</a:t>
            </a:r>
            <a:r>
              <a:rPr lang="cs-CZ" altLang="cs-CZ" sz="2000" dirty="0" err="1">
                <a:sym typeface="Symbol" pitchFamily="18" charset="2"/>
              </a:rPr>
              <a:t>CoA</a:t>
            </a:r>
            <a:endParaRPr lang="cs-CZ" altLang="cs-CZ" sz="2000" dirty="0">
              <a:sym typeface="Symbol" pitchFamily="18" charset="2"/>
            </a:endParaRPr>
          </a:p>
          <a:p>
            <a:pPr>
              <a:lnSpc>
                <a:spcPct val="120000"/>
              </a:lnSpc>
            </a:pPr>
            <a:r>
              <a:rPr lang="en-US" altLang="cs-CZ" sz="2000" dirty="0">
                <a:sym typeface="Symbol" pitchFamily="18" charset="2"/>
              </a:rPr>
              <a:t>2-oxoglutarát </a:t>
            </a:r>
            <a:r>
              <a:rPr lang="en-US" altLang="cs-CZ" sz="2000" dirty="0"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cs-CZ" sz="2000" dirty="0" err="1">
                <a:cs typeface="Times New Roman" pitchFamily="18" charset="0"/>
                <a:sym typeface="Symbol" pitchFamily="18" charset="2"/>
              </a:rPr>
              <a:t>sukcinyl</a:t>
            </a:r>
            <a:r>
              <a:rPr lang="en-US" altLang="cs-CZ" sz="2000" dirty="0">
                <a:cs typeface="Times New Roman" pitchFamily="18" charset="0"/>
                <a:sym typeface="Symbol" pitchFamily="18" charset="2"/>
              </a:rPr>
              <a:t>-CoA (CC)</a:t>
            </a:r>
            <a:endParaRPr lang="cs-CZ" altLang="cs-CZ" sz="2000" dirty="0">
              <a:cs typeface="Times New Roman" pitchFamily="18" charset="0"/>
              <a:sym typeface="Symbol" pitchFamily="18" charset="2"/>
            </a:endParaRPr>
          </a:p>
          <a:p>
            <a:pPr>
              <a:lnSpc>
                <a:spcPct val="120000"/>
              </a:lnSpc>
            </a:pPr>
            <a:r>
              <a:rPr lang="cs-CZ" altLang="cs-CZ" sz="2000" dirty="0">
                <a:cs typeface="Times New Roman" pitchFamily="18" charset="0"/>
                <a:sym typeface="Symbol" pitchFamily="18" charset="2"/>
              </a:rPr>
              <a:t>2-oxokyseliny z katabolismu Val, Leu, </a:t>
            </a:r>
            <a:r>
              <a:rPr lang="cs-CZ" altLang="cs-CZ" sz="2000" dirty="0" err="1">
                <a:cs typeface="Times New Roman" pitchFamily="18" charset="0"/>
                <a:sym typeface="Symbol" pitchFamily="18" charset="2"/>
              </a:rPr>
              <a:t>Ile</a:t>
            </a:r>
            <a:endParaRPr lang="cs-CZ" altLang="cs-CZ" sz="2000" dirty="0">
              <a:cs typeface="Times New Roman" pitchFamily="18" charset="0"/>
              <a:sym typeface="Symbol" pitchFamily="18" charset="2"/>
            </a:endParaRPr>
          </a:p>
          <a:p>
            <a:pPr>
              <a:lnSpc>
                <a:spcPct val="120000"/>
              </a:lnSpc>
              <a:buFontTx/>
              <a:buNone/>
            </a:pPr>
            <a:endParaRPr lang="cs-CZ" altLang="cs-CZ" sz="2000" b="1" dirty="0">
              <a:solidFill>
                <a:srgbClr val="FF3300"/>
              </a:solidFill>
              <a:cs typeface="Times New Roman" pitchFamily="18" charset="0"/>
              <a:sym typeface="Symbol" pitchFamily="18" charset="2"/>
            </a:endParaRPr>
          </a:p>
          <a:p>
            <a:pPr>
              <a:lnSpc>
                <a:spcPct val="120000"/>
              </a:lnSpc>
              <a:buFontTx/>
              <a:buNone/>
            </a:pPr>
            <a:endParaRPr lang="cs-CZ" altLang="cs-CZ" sz="2000" b="1" dirty="0">
              <a:solidFill>
                <a:srgbClr val="FF3300"/>
              </a:solidFill>
              <a:cs typeface="Times New Roman" pitchFamily="18" charset="0"/>
              <a:sym typeface="Symbol" pitchFamily="18" charset="2"/>
            </a:endParaRPr>
          </a:p>
          <a:p>
            <a:pPr>
              <a:lnSpc>
                <a:spcPct val="120000"/>
              </a:lnSpc>
              <a:buFontTx/>
              <a:buNone/>
            </a:pPr>
            <a:endParaRPr lang="cs-CZ" altLang="cs-CZ" sz="2000" b="1" dirty="0">
              <a:solidFill>
                <a:srgbClr val="FF3300"/>
              </a:solidFill>
              <a:cs typeface="Times New Roman" pitchFamily="18" charset="0"/>
              <a:sym typeface="Symbol" pitchFamily="18" charset="2"/>
            </a:endParaRPr>
          </a:p>
          <a:p>
            <a:pPr>
              <a:lnSpc>
                <a:spcPct val="120000"/>
              </a:lnSpc>
              <a:buFontTx/>
              <a:buNone/>
            </a:pPr>
            <a:endParaRPr lang="cs-CZ" altLang="cs-CZ" sz="2000" b="1" dirty="0">
              <a:solidFill>
                <a:srgbClr val="FF3300"/>
              </a:solidFill>
              <a:cs typeface="Times New Roman" pitchFamily="18" charset="0"/>
              <a:sym typeface="Symbol" pitchFamily="18" charset="2"/>
            </a:endParaRPr>
          </a:p>
          <a:p>
            <a:pPr>
              <a:lnSpc>
                <a:spcPct val="120000"/>
              </a:lnSpc>
              <a:buFontTx/>
              <a:buNone/>
            </a:pPr>
            <a:endParaRPr lang="cs-CZ" altLang="cs-CZ" sz="2000" b="1" dirty="0">
              <a:solidFill>
                <a:schemeClr val="accent5">
                  <a:lumMod val="60000"/>
                  <a:lumOff val="40000"/>
                </a:schemeClr>
              </a:solidFill>
              <a:cs typeface="Times New Roman" pitchFamily="18" charset="0"/>
              <a:sym typeface="Symbol" pitchFamily="18" charset="2"/>
            </a:endParaRPr>
          </a:p>
          <a:p>
            <a:pPr>
              <a:lnSpc>
                <a:spcPct val="120000"/>
              </a:lnSpc>
              <a:buFontTx/>
              <a:buNone/>
            </a:pPr>
            <a:r>
              <a:rPr lang="cs-CZ" altLang="cs-CZ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cs typeface="Times New Roman" pitchFamily="18" charset="0"/>
                <a:sym typeface="Symbol" pitchFamily="18" charset="2"/>
              </a:rPr>
              <a:t>Transketolasové</a:t>
            </a:r>
            <a:r>
              <a:rPr lang="cs-CZ" altLang="cs-CZ" sz="20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Times New Roman" pitchFamily="18" charset="0"/>
                <a:sym typeface="Symbol" pitchFamily="18" charset="2"/>
              </a:rPr>
              <a:t> reakce v </a:t>
            </a:r>
            <a:r>
              <a:rPr lang="cs-CZ" altLang="cs-CZ" sz="2000" b="1" dirty="0" err="1">
                <a:solidFill>
                  <a:schemeClr val="accent5">
                    <a:lumMod val="60000"/>
                    <a:lumOff val="40000"/>
                  </a:schemeClr>
                </a:solidFill>
                <a:cs typeface="Times New Roman" pitchFamily="18" charset="0"/>
                <a:sym typeface="Symbol" pitchFamily="18" charset="2"/>
              </a:rPr>
              <a:t>pentosovém</a:t>
            </a:r>
            <a:r>
              <a:rPr lang="cs-CZ" altLang="cs-CZ" sz="2000" b="1" dirty="0">
                <a:solidFill>
                  <a:schemeClr val="accent5">
                    <a:lumMod val="60000"/>
                    <a:lumOff val="40000"/>
                  </a:schemeClr>
                </a:solidFill>
                <a:cs typeface="Times New Roman" pitchFamily="18" charset="0"/>
                <a:sym typeface="Symbol" pitchFamily="18" charset="2"/>
              </a:rPr>
              <a:t> cyklu</a:t>
            </a:r>
            <a:r>
              <a:rPr lang="cs-CZ" altLang="cs-CZ" sz="2000" dirty="0">
                <a:solidFill>
                  <a:schemeClr val="accent5">
                    <a:lumMod val="60000"/>
                    <a:lumOff val="40000"/>
                  </a:schemeClr>
                </a:solidFill>
                <a:cs typeface="Times New Roman" pitchFamily="18" charset="0"/>
                <a:sym typeface="Symbol" pitchFamily="18" charset="2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cs-CZ" altLang="cs-CZ" sz="2000" dirty="0">
                <a:cs typeface="Times New Roman" pitchFamily="18" charset="0"/>
                <a:sym typeface="Symbol" pitchFamily="18" charset="2"/>
              </a:rPr>
              <a:t>ribosa-5-P + xylulosa-5-P </a:t>
            </a:r>
            <a:r>
              <a:rPr lang="cs-CZ" altLang="cs-CZ" sz="2000" dirty="0">
                <a:latin typeface="Cambria Math" pitchFamily="18" charset="0"/>
                <a:ea typeface="Cambria Math" pitchFamily="18" charset="0"/>
                <a:cs typeface="Times New Roman" pitchFamily="18" charset="0"/>
                <a:sym typeface="Wingdings 3" pitchFamily="18" charset="2"/>
              </a:rPr>
              <a:t>⇄</a:t>
            </a:r>
            <a:r>
              <a:rPr lang="cs-CZ" altLang="cs-CZ" sz="2000" dirty="0">
                <a:cs typeface="Times New Roman" pitchFamily="18" charset="0"/>
                <a:sym typeface="Wingdings 3" pitchFamily="18" charset="2"/>
              </a:rPr>
              <a:t> glyceraldehyd-3-P + sedoheptulosa-7-P</a:t>
            </a:r>
          </a:p>
          <a:p>
            <a:pPr>
              <a:lnSpc>
                <a:spcPct val="120000"/>
              </a:lnSpc>
            </a:pPr>
            <a:r>
              <a:rPr lang="cs-CZ" altLang="cs-CZ" sz="2000" dirty="0">
                <a:cs typeface="Times New Roman" pitchFamily="18" charset="0"/>
                <a:sym typeface="Wingdings 3" pitchFamily="18" charset="2"/>
              </a:rPr>
              <a:t>xylulosa-5-P + erythrosa-4-P </a:t>
            </a:r>
            <a:r>
              <a:rPr lang="cs-CZ" altLang="cs-CZ" sz="2000" dirty="0">
                <a:latin typeface="Cambria Math" pitchFamily="18" charset="0"/>
                <a:ea typeface="Cambria Math" pitchFamily="18" charset="0"/>
                <a:cs typeface="Cambria Math" pitchFamily="18" charset="0"/>
                <a:sym typeface="Wingdings 3" pitchFamily="18" charset="2"/>
              </a:rPr>
              <a:t>⇄</a:t>
            </a:r>
            <a:r>
              <a:rPr lang="cs-CZ" altLang="cs-CZ" sz="2000" dirty="0">
                <a:cs typeface="Times New Roman" pitchFamily="18" charset="0"/>
                <a:sym typeface="Wingdings 3" pitchFamily="18" charset="2"/>
              </a:rPr>
              <a:t> fruktosa-6-P + glyceraldehyd-3-P</a:t>
            </a:r>
          </a:p>
          <a:p>
            <a:pPr>
              <a:lnSpc>
                <a:spcPct val="120000"/>
              </a:lnSpc>
            </a:pPr>
            <a:endParaRPr lang="cs-CZ" altLang="cs-CZ" sz="2000" dirty="0">
              <a:cs typeface="Times New Roman" pitchFamily="18" charset="0"/>
              <a:sym typeface="Wingdings 3" pitchFamily="18" charset="2"/>
            </a:endParaRPr>
          </a:p>
        </p:txBody>
      </p:sp>
      <p:pic>
        <p:nvPicPr>
          <p:cNvPr id="78854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3141664"/>
            <a:ext cx="5400675" cy="178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8855" name="Line 7"/>
          <p:cNvSpPr>
            <a:spLocks noChangeShapeType="1"/>
          </p:cNvSpPr>
          <p:nvPr/>
        </p:nvSpPr>
        <p:spPr bwMode="auto">
          <a:xfrm>
            <a:off x="7248525" y="3933825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8856" name="Text Box 8"/>
          <p:cNvSpPr txBox="1">
            <a:spLocks noChangeArrowheads="1"/>
          </p:cNvSpPr>
          <p:nvPr/>
        </p:nvSpPr>
        <p:spPr bwMode="auto">
          <a:xfrm>
            <a:off x="8328026" y="3500439"/>
            <a:ext cx="2339975" cy="6635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cs-CZ" altLang="cs-CZ" sz="1500" dirty="0">
                <a:latin typeface="Arial" charset="0"/>
              </a:rPr>
              <a:t>přenos na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cs-CZ" altLang="cs-CZ" sz="1500" dirty="0" err="1">
                <a:latin typeface="Arial" charset="0"/>
              </a:rPr>
              <a:t>lipoát</a:t>
            </a:r>
            <a:r>
              <a:rPr lang="cs-CZ" altLang="cs-CZ" sz="1500" dirty="0">
                <a:latin typeface="Arial" charset="0"/>
              </a:rPr>
              <a:t> a </a:t>
            </a:r>
            <a:r>
              <a:rPr lang="cs-CZ" altLang="cs-CZ" sz="1500" dirty="0" err="1">
                <a:latin typeface="Arial" charset="0"/>
              </a:rPr>
              <a:t>CoA</a:t>
            </a:r>
            <a:endParaRPr lang="cs-CZ" altLang="cs-CZ" sz="1500" dirty="0">
              <a:latin typeface="Arial" charset="0"/>
            </a:endParaRPr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84" y="1171457"/>
            <a:ext cx="4513216" cy="1202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4603413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2009F5-2A4D-4E7E-8B9C-DAA080ACA8A4}" type="slidenum">
              <a:rPr lang="cs-CZ" altLang="cs-CZ" sz="1400"/>
              <a:pPr>
                <a:spcBef>
                  <a:spcPct val="0"/>
                </a:spcBef>
                <a:buFontTx/>
                <a:buNone/>
              </a:pPr>
              <a:t>57</a:t>
            </a:fld>
            <a:endParaRPr lang="cs-CZ" altLang="cs-CZ" sz="1400"/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title"/>
          </p:nvPr>
        </p:nvSpPr>
        <p:spPr>
          <a:xfrm>
            <a:off x="2135188" y="3213101"/>
            <a:ext cx="5795962" cy="576263"/>
          </a:xfrm>
        </p:spPr>
        <p:txBody>
          <a:bodyPr/>
          <a:lstStyle/>
          <a:p>
            <a:pPr algn="l"/>
            <a:r>
              <a:rPr lang="cs-CZ" altLang="cs-CZ" sz="2000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Kreatinkinasa</a:t>
            </a:r>
            <a:r>
              <a:rPr lang="cs-CZ" altLang="cs-CZ" sz="20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(CK) je dimer a tvoří tři izoenzymy</a:t>
            </a:r>
          </a:p>
        </p:txBody>
      </p:sp>
      <p:graphicFrame>
        <p:nvGraphicFramePr>
          <p:cNvPr id="184323" name="Group 3"/>
          <p:cNvGraphicFramePr>
            <a:graphicFrameLocks noGrp="1"/>
          </p:cNvGraphicFramePr>
          <p:nvPr>
            <p:ph idx="1"/>
            <p:extLst/>
          </p:nvPr>
        </p:nvGraphicFramePr>
        <p:xfrm>
          <a:off x="1595467" y="3766749"/>
          <a:ext cx="7848600" cy="2260600"/>
        </p:xfrm>
        <a:graphic>
          <a:graphicData uri="http://schemas.openxmlformats.org/drawingml/2006/table">
            <a:tbl>
              <a:tblPr/>
              <a:tblGrid>
                <a:gridCol w="1366838"/>
                <a:gridCol w="1152525"/>
                <a:gridCol w="3384550"/>
                <a:gridCol w="1944687"/>
              </a:tblGrid>
              <a:tr h="584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Izoenzym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Výskyt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Procento celk. aktivity 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Zvýšení</a:t>
                      </a: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576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CK-MM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CK-MB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CK-BB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svaly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srdce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mozek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94-96 %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 6 %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stopy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svalové trauma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infarkt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poranění</a:t>
                      </a:r>
                      <a:r>
                        <a:rPr kumimoji="0" lang="en-US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altLang="cs-CZ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mozku</a:t>
                      </a:r>
                      <a:endParaRPr kumimoji="0" lang="cs-CZ" alt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6818" name="Rectangle 17"/>
          <p:cNvSpPr>
            <a:spLocks noChangeArrowheads="1"/>
          </p:cNvSpPr>
          <p:nvPr/>
        </p:nvSpPr>
        <p:spPr bwMode="auto">
          <a:xfrm>
            <a:off x="1942435" y="260649"/>
            <a:ext cx="77724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4400" dirty="0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Izoenzymy/</a:t>
            </a:r>
            <a:r>
              <a:rPr lang="cs-CZ" altLang="cs-CZ" sz="4400" dirty="0" err="1">
                <a:solidFill>
                  <a:schemeClr val="accent5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Izoformy</a:t>
            </a:r>
            <a:endParaRPr lang="cs-CZ" altLang="cs-CZ" sz="4400" dirty="0">
              <a:solidFill>
                <a:schemeClr val="accent5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6819" name="Rectangle 18"/>
          <p:cNvSpPr>
            <a:spLocks noChangeArrowheads="1"/>
          </p:cNvSpPr>
          <p:nvPr/>
        </p:nvSpPr>
        <p:spPr bwMode="auto">
          <a:xfrm>
            <a:off x="719879" y="1163893"/>
            <a:ext cx="9599777" cy="187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40000"/>
              </a:lnSpc>
            </a:pPr>
            <a:r>
              <a:rPr lang="cs-CZ" altLang="cs-CZ" sz="2000" dirty="0"/>
              <a:t>katalyzují stejnou reakci </a:t>
            </a:r>
          </a:p>
          <a:p>
            <a:pPr>
              <a:lnSpc>
                <a:spcPct val="140000"/>
              </a:lnSpc>
            </a:pPr>
            <a:r>
              <a:rPr lang="cs-CZ" altLang="cs-CZ" sz="2000" dirty="0"/>
              <a:t>liší se primární strukturou a tedy </a:t>
            </a:r>
            <a:r>
              <a:rPr lang="cs-CZ" altLang="cs-CZ" sz="2000" dirty="0" smtClean="0"/>
              <a:t>fyzikálně-chemickými a </a:t>
            </a:r>
            <a:r>
              <a:rPr lang="cs-CZ" altLang="cs-CZ" sz="2000" dirty="0"/>
              <a:t>kinetickými vlastnostmi</a:t>
            </a:r>
          </a:p>
          <a:p>
            <a:pPr>
              <a:lnSpc>
                <a:spcPct val="140000"/>
              </a:lnSpc>
            </a:pPr>
            <a:r>
              <a:rPr lang="cs-CZ" altLang="cs-CZ" sz="2000" dirty="0"/>
              <a:t>mají často různou tkáňovou distribuci</a:t>
            </a:r>
          </a:p>
          <a:p>
            <a:pPr>
              <a:lnSpc>
                <a:spcPct val="140000"/>
              </a:lnSpc>
            </a:pPr>
            <a:r>
              <a:rPr lang="cs-CZ" altLang="cs-CZ" sz="2000" dirty="0"/>
              <a:t>stanovují se elektroforézou nebo imunochemicky</a:t>
            </a:r>
            <a:endParaRPr lang="en-US" altLang="cs-CZ" sz="2000" dirty="0"/>
          </a:p>
          <a:p>
            <a:pPr>
              <a:lnSpc>
                <a:spcPct val="140000"/>
              </a:lnSpc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4099459319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5063" y="196683"/>
            <a:ext cx="11518232" cy="1325563"/>
          </a:xfrm>
        </p:spPr>
        <p:txBody>
          <a:bodyPr/>
          <a:lstStyle/>
          <a:p>
            <a:r>
              <a:rPr lang="en-US" altLang="cs-CZ" dirty="0" smtClean="0">
                <a:solidFill>
                  <a:schemeClr val="accent5">
                    <a:lumMod val="75000"/>
                  </a:schemeClr>
                </a:solidFill>
              </a:rPr>
              <a:t>Katalytický </a:t>
            </a:r>
            <a:r>
              <a:rPr lang="en-US" altLang="cs-CZ" dirty="0" err="1" smtClean="0">
                <a:solidFill>
                  <a:schemeClr val="accent5">
                    <a:lumMod val="75000"/>
                  </a:schemeClr>
                </a:solidFill>
              </a:rPr>
              <a:t>mechanismus</a:t>
            </a:r>
            <a:r>
              <a:rPr lang="en-US" altLang="cs-CZ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altLang="cs-CZ" dirty="0" err="1" smtClean="0">
                <a:solidFill>
                  <a:schemeClr val="accent5">
                    <a:lumMod val="75000"/>
                  </a:schemeClr>
                </a:solidFill>
              </a:rPr>
              <a:t>závisí</a:t>
            </a:r>
            <a:r>
              <a:rPr lang="en-US" altLang="cs-CZ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altLang="cs-CZ" dirty="0" err="1" smtClean="0">
                <a:solidFill>
                  <a:schemeClr val="accent5">
                    <a:lumMod val="75000"/>
                  </a:schemeClr>
                </a:solidFill>
              </a:rPr>
              <a:t>na</a:t>
            </a:r>
            <a:r>
              <a:rPr lang="en-US" altLang="cs-CZ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altLang="cs-CZ" dirty="0" err="1" smtClean="0">
                <a:solidFill>
                  <a:schemeClr val="accent5">
                    <a:lumMod val="75000"/>
                  </a:schemeClr>
                </a:solidFill>
              </a:rPr>
              <a:t>počtu</a:t>
            </a:r>
            <a:r>
              <a:rPr lang="en-US" altLang="cs-CZ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altLang="cs-CZ" dirty="0" err="1" smtClean="0">
                <a:solidFill>
                  <a:schemeClr val="accent5">
                    <a:lumMod val="75000"/>
                  </a:schemeClr>
                </a:solidFill>
              </a:rPr>
              <a:t>substrátů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5063" y="1356393"/>
            <a:ext cx="11518232" cy="4351338"/>
          </a:xfrm>
        </p:spPr>
        <p:txBody>
          <a:bodyPr>
            <a:normAutofit fontScale="85000" lnSpcReduction="20000"/>
          </a:bodyPr>
          <a:lstStyle/>
          <a:p>
            <a:r>
              <a:rPr lang="en-US" altLang="cs-CZ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Monosubstrátové </a:t>
            </a:r>
            <a:r>
              <a:rPr lang="en-US" altLang="cs-CZ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reakce</a:t>
            </a:r>
            <a:endParaRPr lang="en-US" altLang="cs-CZ" b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>
              <a:buFontTx/>
              <a:buNone/>
            </a:pPr>
            <a:r>
              <a:rPr lang="en-US" altLang="cs-CZ" dirty="0" smtClean="0"/>
              <a:t>      S + E   </a:t>
            </a:r>
            <a:r>
              <a:rPr lang="en-US" altLang="cs-CZ" dirty="0" smtClean="0">
                <a:latin typeface="Cambria Math"/>
                <a:ea typeface="Cambria Math"/>
                <a:sym typeface="Wingdings 3" pitchFamily="18" charset="2"/>
              </a:rPr>
              <a:t>⇄</a:t>
            </a:r>
            <a:r>
              <a:rPr lang="en-US" altLang="cs-CZ" dirty="0" smtClean="0">
                <a:sym typeface="Wingdings 3" pitchFamily="18" charset="2"/>
              </a:rPr>
              <a:t>  {ES.......EP} </a:t>
            </a:r>
            <a:r>
              <a:rPr lang="cs-CZ" altLang="cs-CZ" dirty="0" smtClean="0">
                <a:sym typeface="Wingdings 3" pitchFamily="18" charset="2"/>
              </a:rPr>
              <a:t> </a:t>
            </a:r>
            <a:r>
              <a:rPr lang="en-US" altLang="cs-CZ" dirty="0" smtClean="0">
                <a:latin typeface="Cambria Math"/>
                <a:ea typeface="Cambria Math"/>
                <a:sym typeface="Wingdings 3" pitchFamily="18" charset="2"/>
              </a:rPr>
              <a:t>⇄</a:t>
            </a:r>
            <a:r>
              <a:rPr lang="en-US" altLang="cs-CZ" dirty="0" smtClean="0">
                <a:sym typeface="Wingdings 3" pitchFamily="18" charset="2"/>
              </a:rPr>
              <a:t>  P  +  E</a:t>
            </a:r>
          </a:p>
          <a:p>
            <a:pPr>
              <a:buFontTx/>
              <a:buNone/>
            </a:pPr>
            <a:endParaRPr lang="en-US" altLang="cs-CZ" dirty="0" smtClean="0">
              <a:sym typeface="Wingdings 3" pitchFamily="18" charset="2"/>
            </a:endParaRPr>
          </a:p>
          <a:p>
            <a:r>
              <a:rPr lang="en-US" altLang="cs-CZ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sym typeface="Wingdings 3" pitchFamily="18" charset="2"/>
              </a:rPr>
              <a:t>Dvousubstrátové</a:t>
            </a:r>
            <a:r>
              <a:rPr lang="en-US" altLang="cs-CZ" b="1" dirty="0" smtClean="0">
                <a:solidFill>
                  <a:schemeClr val="accent5">
                    <a:lumMod val="60000"/>
                    <a:lumOff val="40000"/>
                  </a:schemeClr>
                </a:solidFill>
                <a:sym typeface="Wingdings 3" pitchFamily="18" charset="2"/>
              </a:rPr>
              <a:t> </a:t>
            </a:r>
            <a:r>
              <a:rPr lang="en-US" altLang="cs-CZ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sym typeface="Wingdings 3" pitchFamily="18" charset="2"/>
              </a:rPr>
              <a:t>reakce</a:t>
            </a:r>
            <a:r>
              <a:rPr lang="en-US" altLang="cs-CZ" b="1" dirty="0" smtClean="0">
                <a:solidFill>
                  <a:schemeClr val="accent5">
                    <a:lumMod val="60000"/>
                    <a:lumOff val="40000"/>
                  </a:schemeClr>
                </a:solidFill>
                <a:sym typeface="Wingdings 3" pitchFamily="18" charset="2"/>
              </a:rPr>
              <a:t> (</a:t>
            </a:r>
            <a:r>
              <a:rPr lang="en-US" altLang="cs-CZ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sym typeface="Wingdings 3" pitchFamily="18" charset="2"/>
              </a:rPr>
              <a:t>častější</a:t>
            </a:r>
            <a:r>
              <a:rPr lang="en-US" altLang="cs-CZ" b="1" dirty="0" smtClean="0">
                <a:solidFill>
                  <a:schemeClr val="accent5">
                    <a:lumMod val="60000"/>
                    <a:lumOff val="40000"/>
                  </a:schemeClr>
                </a:solidFill>
                <a:sym typeface="Wingdings 3" pitchFamily="18" charset="2"/>
              </a:rPr>
              <a:t>)</a:t>
            </a:r>
          </a:p>
          <a:p>
            <a:pPr>
              <a:buFontTx/>
              <a:buNone/>
            </a:pPr>
            <a:r>
              <a:rPr lang="en-US" altLang="cs-CZ" dirty="0" smtClean="0">
                <a:sym typeface="Wingdings 3" pitchFamily="18" charset="2"/>
              </a:rPr>
              <a:t>     </a:t>
            </a:r>
            <a:r>
              <a:rPr lang="cs-CZ" altLang="cs-CZ" dirty="0" smtClean="0">
                <a:sym typeface="Wingdings 3" pitchFamily="18" charset="2"/>
              </a:rPr>
              <a:t>E + </a:t>
            </a:r>
            <a:r>
              <a:rPr lang="en-US" altLang="cs-CZ" dirty="0" smtClean="0">
                <a:sym typeface="Wingdings 3" pitchFamily="18" charset="2"/>
              </a:rPr>
              <a:t>S</a:t>
            </a:r>
            <a:r>
              <a:rPr lang="en-US" altLang="cs-CZ" baseline="-25000" dirty="0" smtClean="0">
                <a:sym typeface="Wingdings 3" pitchFamily="18" charset="2"/>
              </a:rPr>
              <a:t>A</a:t>
            </a:r>
            <a:r>
              <a:rPr lang="en-US" altLang="cs-CZ" dirty="0" smtClean="0">
                <a:sym typeface="Wingdings 3" pitchFamily="18" charset="2"/>
              </a:rPr>
              <a:t> +  S</a:t>
            </a:r>
            <a:r>
              <a:rPr lang="en-US" altLang="cs-CZ" baseline="-25000" dirty="0" smtClean="0">
                <a:sym typeface="Wingdings 3" pitchFamily="18" charset="2"/>
              </a:rPr>
              <a:t>B</a:t>
            </a:r>
            <a:r>
              <a:rPr lang="en-US" altLang="cs-CZ" dirty="0" smtClean="0">
                <a:sym typeface="Wingdings 3" pitchFamily="18" charset="2"/>
              </a:rPr>
              <a:t> </a:t>
            </a:r>
            <a:r>
              <a:rPr lang="cs-CZ" altLang="cs-CZ" dirty="0" smtClean="0">
                <a:sym typeface="Wingdings 3" pitchFamily="18" charset="2"/>
              </a:rPr>
              <a:t> </a:t>
            </a:r>
            <a:r>
              <a:rPr lang="en-US" altLang="cs-CZ" dirty="0" smtClean="0">
                <a:latin typeface="Cambria Math"/>
                <a:ea typeface="Cambria Math"/>
                <a:sym typeface="Wingdings 3" pitchFamily="18" charset="2"/>
              </a:rPr>
              <a:t>⇄</a:t>
            </a:r>
            <a:r>
              <a:rPr lang="en-US" altLang="cs-CZ" dirty="0" smtClean="0">
                <a:sym typeface="Wingdings 3" pitchFamily="18" charset="2"/>
              </a:rPr>
              <a:t>  {ES</a:t>
            </a:r>
            <a:r>
              <a:rPr lang="en-US" altLang="cs-CZ" baseline="-25000" dirty="0" smtClean="0">
                <a:sym typeface="Wingdings 3" pitchFamily="18" charset="2"/>
              </a:rPr>
              <a:t>AB</a:t>
            </a:r>
            <a:r>
              <a:rPr lang="en-US" altLang="cs-CZ" dirty="0" smtClean="0">
                <a:sym typeface="Wingdings 3" pitchFamily="18" charset="2"/>
              </a:rPr>
              <a:t>.......EP</a:t>
            </a:r>
            <a:r>
              <a:rPr lang="en-US" altLang="cs-CZ" baseline="-25000" dirty="0" smtClean="0">
                <a:sym typeface="Wingdings 3" pitchFamily="18" charset="2"/>
              </a:rPr>
              <a:t>AB</a:t>
            </a:r>
            <a:r>
              <a:rPr lang="en-US" altLang="cs-CZ" dirty="0" smtClean="0">
                <a:sym typeface="Wingdings 3" pitchFamily="18" charset="2"/>
              </a:rPr>
              <a:t>} </a:t>
            </a:r>
            <a:r>
              <a:rPr lang="cs-CZ" altLang="cs-CZ" dirty="0" smtClean="0">
                <a:sym typeface="Wingdings 3" pitchFamily="18" charset="2"/>
              </a:rPr>
              <a:t> </a:t>
            </a:r>
            <a:r>
              <a:rPr lang="en-US" altLang="cs-CZ" dirty="0" smtClean="0">
                <a:latin typeface="Cambria Math"/>
                <a:ea typeface="Cambria Math"/>
                <a:sym typeface="Wingdings 3" pitchFamily="18" charset="2"/>
              </a:rPr>
              <a:t>⇄</a:t>
            </a:r>
            <a:r>
              <a:rPr lang="en-US" altLang="cs-CZ" dirty="0" smtClean="0">
                <a:sym typeface="Wingdings 3" pitchFamily="18" charset="2"/>
              </a:rPr>
              <a:t>   P</a:t>
            </a:r>
            <a:r>
              <a:rPr lang="en-US" altLang="cs-CZ" baseline="-25000" dirty="0" smtClean="0">
                <a:sym typeface="Wingdings 3" pitchFamily="18" charset="2"/>
              </a:rPr>
              <a:t>A</a:t>
            </a:r>
            <a:r>
              <a:rPr lang="en-US" altLang="cs-CZ" dirty="0" smtClean="0">
                <a:sym typeface="Wingdings 3" pitchFamily="18" charset="2"/>
              </a:rPr>
              <a:t> + P</a:t>
            </a:r>
            <a:r>
              <a:rPr lang="en-US" altLang="cs-CZ" baseline="-25000" dirty="0" smtClean="0">
                <a:sym typeface="Wingdings 3" pitchFamily="18" charset="2"/>
              </a:rPr>
              <a:t>B</a:t>
            </a:r>
            <a:r>
              <a:rPr lang="en-US" altLang="cs-CZ" dirty="0" smtClean="0">
                <a:sym typeface="Wingdings 3" pitchFamily="18" charset="2"/>
              </a:rPr>
              <a:t> +  E</a:t>
            </a:r>
          </a:p>
          <a:p>
            <a:endParaRPr lang="en-US" altLang="cs-CZ" dirty="0" smtClean="0">
              <a:sym typeface="Wingdings 3" pitchFamily="18" charset="2"/>
            </a:endParaRPr>
          </a:p>
          <a:p>
            <a:pPr>
              <a:buFontTx/>
              <a:buNone/>
            </a:pPr>
            <a:r>
              <a:rPr lang="en-US" altLang="cs-CZ" b="1" dirty="0" smtClean="0">
                <a:solidFill>
                  <a:schemeClr val="accent2"/>
                </a:solidFill>
                <a:sym typeface="Wingdings 3" pitchFamily="18" charset="2"/>
              </a:rPr>
              <a:t>    </a:t>
            </a:r>
            <a:r>
              <a:rPr lang="en-US" altLang="cs-CZ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sym typeface="Wingdings 3" pitchFamily="18" charset="2"/>
              </a:rPr>
              <a:t>Sekvenční</a:t>
            </a:r>
            <a:r>
              <a:rPr lang="en-US" altLang="cs-CZ" b="1" dirty="0" smtClean="0">
                <a:solidFill>
                  <a:schemeClr val="accent5">
                    <a:lumMod val="60000"/>
                    <a:lumOff val="40000"/>
                  </a:schemeClr>
                </a:solidFill>
                <a:sym typeface="Wingdings 3" pitchFamily="18" charset="2"/>
              </a:rPr>
              <a:t> </a:t>
            </a:r>
            <a:r>
              <a:rPr lang="en-US" altLang="cs-CZ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sym typeface="Wingdings 3" pitchFamily="18" charset="2"/>
              </a:rPr>
              <a:t>reakce</a:t>
            </a:r>
            <a:r>
              <a:rPr lang="en-US" altLang="cs-CZ" dirty="0" smtClean="0">
                <a:solidFill>
                  <a:schemeClr val="accent5">
                    <a:lumMod val="60000"/>
                    <a:lumOff val="40000"/>
                  </a:schemeClr>
                </a:solidFill>
                <a:sym typeface="Wingdings 3" pitchFamily="18" charset="2"/>
              </a:rPr>
              <a:t>: </a:t>
            </a:r>
            <a:endParaRPr lang="cs-CZ" altLang="cs-CZ" dirty="0" smtClean="0">
              <a:solidFill>
                <a:schemeClr val="accent5">
                  <a:lumMod val="60000"/>
                  <a:lumOff val="40000"/>
                </a:schemeClr>
              </a:solidFill>
              <a:sym typeface="Wingdings 3" pitchFamily="18" charset="2"/>
            </a:endParaRPr>
          </a:p>
          <a:p>
            <a:pPr>
              <a:buFontTx/>
              <a:buNone/>
            </a:pPr>
            <a:r>
              <a:rPr lang="cs-CZ" altLang="cs-CZ" b="1" dirty="0">
                <a:solidFill>
                  <a:srgbClr val="FF0000"/>
                </a:solidFill>
                <a:sym typeface="Wingdings 3" pitchFamily="18" charset="2"/>
              </a:rPr>
              <a:t>	</a:t>
            </a:r>
            <a:r>
              <a:rPr lang="cs-CZ" altLang="cs-CZ" b="1" dirty="0" smtClean="0">
                <a:solidFill>
                  <a:srgbClr val="FF0000"/>
                </a:solidFill>
                <a:sym typeface="Wingdings 3" pitchFamily="18" charset="2"/>
              </a:rPr>
              <a:t>	</a:t>
            </a:r>
            <a:r>
              <a:rPr lang="en-US" altLang="cs-CZ" b="1" u="sng" dirty="0" err="1" smtClean="0">
                <a:solidFill>
                  <a:schemeClr val="accent5">
                    <a:lumMod val="75000"/>
                  </a:schemeClr>
                </a:solidFill>
                <a:sym typeface="Wingdings 3" pitchFamily="18" charset="2"/>
              </a:rPr>
              <a:t>oba</a:t>
            </a:r>
            <a:r>
              <a:rPr lang="en-US" altLang="cs-CZ" dirty="0" smtClean="0">
                <a:solidFill>
                  <a:schemeClr val="accent5">
                    <a:lumMod val="75000"/>
                  </a:schemeClr>
                </a:solidFill>
                <a:sym typeface="Wingdings 3" pitchFamily="18" charset="2"/>
              </a:rPr>
              <a:t> </a:t>
            </a:r>
            <a:r>
              <a:rPr lang="en-US" altLang="cs-CZ" dirty="0" err="1" smtClean="0">
                <a:sym typeface="Wingdings 3" pitchFamily="18" charset="2"/>
              </a:rPr>
              <a:t>substráty</a:t>
            </a:r>
            <a:r>
              <a:rPr lang="en-US" altLang="cs-CZ" dirty="0" smtClean="0">
                <a:sym typeface="Wingdings 3" pitchFamily="18" charset="2"/>
              </a:rPr>
              <a:t> se </a:t>
            </a:r>
            <a:r>
              <a:rPr lang="en-US" altLang="cs-CZ" dirty="0" err="1" smtClean="0">
                <a:sym typeface="Wingdings 3" pitchFamily="18" charset="2"/>
              </a:rPr>
              <a:t>navážou</a:t>
            </a:r>
            <a:r>
              <a:rPr lang="en-US" altLang="cs-CZ" dirty="0" smtClean="0">
                <a:sym typeface="Wingdings 3" pitchFamily="18" charset="2"/>
              </a:rPr>
              <a:t> </a:t>
            </a:r>
            <a:r>
              <a:rPr lang="en-US" altLang="cs-CZ" dirty="0" err="1" smtClean="0">
                <a:sym typeface="Wingdings 3" pitchFamily="18" charset="2"/>
              </a:rPr>
              <a:t>na</a:t>
            </a:r>
            <a:r>
              <a:rPr lang="en-US" altLang="cs-CZ" dirty="0" smtClean="0">
                <a:sym typeface="Wingdings 3" pitchFamily="18" charset="2"/>
              </a:rPr>
              <a:t> </a:t>
            </a:r>
            <a:r>
              <a:rPr lang="en-US" altLang="cs-CZ" dirty="0" err="1" smtClean="0">
                <a:sym typeface="Wingdings 3" pitchFamily="18" charset="2"/>
              </a:rPr>
              <a:t>enzym</a:t>
            </a:r>
            <a:r>
              <a:rPr lang="en-US" altLang="cs-CZ" dirty="0" smtClean="0">
                <a:sym typeface="Wingdings 3" pitchFamily="18" charset="2"/>
              </a:rPr>
              <a:t> a </a:t>
            </a:r>
            <a:r>
              <a:rPr lang="en-US" altLang="cs-CZ" dirty="0" err="1" smtClean="0">
                <a:sym typeface="Wingdings 3" pitchFamily="18" charset="2"/>
              </a:rPr>
              <a:t>pak</a:t>
            </a:r>
            <a:r>
              <a:rPr lang="en-US" altLang="cs-CZ" dirty="0" smtClean="0">
                <a:sym typeface="Wingdings 3" pitchFamily="18" charset="2"/>
              </a:rPr>
              <a:t> </a:t>
            </a:r>
            <a:r>
              <a:rPr lang="en-US" altLang="cs-CZ" dirty="0" err="1" smtClean="0">
                <a:sym typeface="Wingdings 3" pitchFamily="18" charset="2"/>
              </a:rPr>
              <a:t>proběhne</a:t>
            </a:r>
            <a:r>
              <a:rPr lang="en-US" altLang="cs-CZ" dirty="0" smtClean="0">
                <a:sym typeface="Wingdings 3" pitchFamily="18" charset="2"/>
              </a:rPr>
              <a:t> </a:t>
            </a:r>
            <a:r>
              <a:rPr lang="en-US" altLang="cs-CZ" dirty="0" err="1" smtClean="0">
                <a:sym typeface="Wingdings 3" pitchFamily="18" charset="2"/>
              </a:rPr>
              <a:t>chemická</a:t>
            </a:r>
            <a:r>
              <a:rPr lang="en-US" altLang="cs-CZ" dirty="0" smtClean="0">
                <a:sym typeface="Wingdings 3" pitchFamily="18" charset="2"/>
              </a:rPr>
              <a:t> </a:t>
            </a:r>
            <a:r>
              <a:rPr lang="en-US" altLang="cs-CZ" dirty="0" err="1" smtClean="0">
                <a:sym typeface="Wingdings 3" pitchFamily="18" charset="2"/>
              </a:rPr>
              <a:t>přeměna</a:t>
            </a:r>
            <a:r>
              <a:rPr lang="en-US" altLang="cs-CZ" dirty="0" smtClean="0">
                <a:sym typeface="Wingdings 3" pitchFamily="18" charset="2"/>
              </a:rPr>
              <a:t> a </a:t>
            </a:r>
            <a:r>
              <a:rPr lang="en-US" altLang="cs-CZ" dirty="0" err="1" smtClean="0">
                <a:sym typeface="Wingdings 3" pitchFamily="18" charset="2"/>
              </a:rPr>
              <a:t>uvolnění</a:t>
            </a:r>
            <a:r>
              <a:rPr lang="en-US" altLang="cs-CZ" dirty="0" smtClean="0">
                <a:sym typeface="Wingdings 3" pitchFamily="18" charset="2"/>
              </a:rPr>
              <a:t> </a:t>
            </a:r>
            <a:r>
              <a:rPr lang="cs-CZ" altLang="cs-CZ" dirty="0" smtClean="0">
                <a:sym typeface="Wingdings 3" pitchFamily="18" charset="2"/>
              </a:rPr>
              <a:t>	</a:t>
            </a:r>
            <a:r>
              <a:rPr lang="en-US" altLang="cs-CZ" dirty="0" err="1" smtClean="0">
                <a:sym typeface="Wingdings 3" pitchFamily="18" charset="2"/>
              </a:rPr>
              <a:t>produktů</a:t>
            </a:r>
            <a:endParaRPr lang="en-US" altLang="cs-CZ" dirty="0" smtClean="0">
              <a:sym typeface="Wingdings 3" pitchFamily="18" charset="2"/>
            </a:endParaRPr>
          </a:p>
          <a:p>
            <a:pPr>
              <a:buFontTx/>
              <a:buNone/>
            </a:pPr>
            <a:r>
              <a:rPr lang="en-US" altLang="cs-CZ" b="1" dirty="0" smtClean="0">
                <a:solidFill>
                  <a:schemeClr val="accent2"/>
                </a:solidFill>
                <a:sym typeface="Wingdings 3" pitchFamily="18" charset="2"/>
              </a:rPr>
              <a:t>    </a:t>
            </a:r>
            <a:r>
              <a:rPr lang="en-US" altLang="cs-CZ" b="1" dirty="0" smtClean="0">
                <a:solidFill>
                  <a:schemeClr val="accent5">
                    <a:lumMod val="60000"/>
                    <a:lumOff val="40000"/>
                  </a:schemeClr>
                </a:solidFill>
                <a:sym typeface="Wingdings 3" pitchFamily="18" charset="2"/>
              </a:rPr>
              <a:t>Ping-</a:t>
            </a:r>
            <a:r>
              <a:rPr lang="en-US" altLang="cs-CZ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sym typeface="Wingdings 3" pitchFamily="18" charset="2"/>
              </a:rPr>
              <a:t>pongové</a:t>
            </a:r>
            <a:r>
              <a:rPr lang="en-US" altLang="cs-CZ" b="1" dirty="0" smtClean="0">
                <a:solidFill>
                  <a:schemeClr val="accent5">
                    <a:lumMod val="60000"/>
                    <a:lumOff val="40000"/>
                  </a:schemeClr>
                </a:solidFill>
                <a:sym typeface="Wingdings 3" pitchFamily="18" charset="2"/>
              </a:rPr>
              <a:t> </a:t>
            </a:r>
            <a:r>
              <a:rPr lang="en-US" altLang="cs-CZ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sym typeface="Wingdings 3" pitchFamily="18" charset="2"/>
              </a:rPr>
              <a:t>reakce</a:t>
            </a:r>
            <a:r>
              <a:rPr lang="en-US" altLang="cs-CZ" dirty="0" smtClean="0">
                <a:solidFill>
                  <a:schemeClr val="accent5">
                    <a:lumMod val="60000"/>
                    <a:lumOff val="40000"/>
                  </a:schemeClr>
                </a:solidFill>
                <a:sym typeface="Wingdings 3" pitchFamily="18" charset="2"/>
              </a:rPr>
              <a:t>:</a:t>
            </a:r>
            <a:endParaRPr lang="cs-CZ" altLang="cs-CZ" dirty="0" smtClean="0">
              <a:solidFill>
                <a:schemeClr val="accent5">
                  <a:lumMod val="60000"/>
                  <a:lumOff val="40000"/>
                </a:schemeClr>
              </a:solidFill>
              <a:sym typeface="Wingdings 3" pitchFamily="18" charset="2"/>
            </a:endParaRPr>
          </a:p>
          <a:p>
            <a:pPr>
              <a:buFontTx/>
              <a:buNone/>
            </a:pPr>
            <a:r>
              <a:rPr lang="cs-CZ" altLang="cs-CZ" dirty="0">
                <a:sym typeface="Wingdings 3" pitchFamily="18" charset="2"/>
              </a:rPr>
              <a:t>	</a:t>
            </a:r>
            <a:r>
              <a:rPr lang="cs-CZ" altLang="cs-CZ" dirty="0" smtClean="0">
                <a:sym typeface="Wingdings 3" pitchFamily="18" charset="2"/>
              </a:rPr>
              <a:t>	</a:t>
            </a:r>
            <a:r>
              <a:rPr lang="en-US" altLang="cs-CZ" dirty="0" smtClean="0">
                <a:sym typeface="Wingdings 3" pitchFamily="18" charset="2"/>
              </a:rPr>
              <a:t> </a:t>
            </a:r>
            <a:r>
              <a:rPr lang="en-US" altLang="cs-CZ" dirty="0" err="1" smtClean="0">
                <a:sym typeface="Wingdings 3" pitchFamily="18" charset="2"/>
              </a:rPr>
              <a:t>typick</a:t>
            </a:r>
            <a:r>
              <a:rPr lang="cs-CZ" altLang="cs-CZ" dirty="0" smtClean="0">
                <a:sym typeface="Wingdings 3" pitchFamily="18" charset="2"/>
              </a:rPr>
              <a:t>é</a:t>
            </a:r>
            <a:r>
              <a:rPr lang="en-US" altLang="cs-CZ" dirty="0" smtClean="0">
                <a:sym typeface="Wingdings 3" pitchFamily="18" charset="2"/>
              </a:rPr>
              <a:t> pro </a:t>
            </a:r>
            <a:r>
              <a:rPr lang="en-US" altLang="cs-CZ" dirty="0" err="1" smtClean="0">
                <a:sym typeface="Wingdings 3" pitchFamily="18" charset="2"/>
              </a:rPr>
              <a:t>aminotransferasy</a:t>
            </a:r>
            <a:r>
              <a:rPr lang="en-US" altLang="cs-CZ" dirty="0" smtClean="0">
                <a:sym typeface="Wingdings 3" pitchFamily="18" charset="2"/>
              </a:rPr>
              <a:t>,</a:t>
            </a:r>
            <a:r>
              <a:rPr lang="cs-CZ" altLang="cs-CZ" dirty="0" smtClean="0">
                <a:sym typeface="Wingdings 3" pitchFamily="18" charset="2"/>
              </a:rPr>
              <a:t> </a:t>
            </a:r>
            <a:r>
              <a:rPr lang="en-US" altLang="cs-CZ" b="1" u="sng" dirty="0" err="1" smtClean="0">
                <a:solidFill>
                  <a:schemeClr val="accent5">
                    <a:lumMod val="75000"/>
                  </a:schemeClr>
                </a:solidFill>
                <a:sym typeface="Wingdings 3" pitchFamily="18" charset="2"/>
              </a:rPr>
              <a:t>jeden</a:t>
            </a:r>
            <a:r>
              <a:rPr lang="en-US" altLang="cs-CZ" dirty="0" smtClean="0">
                <a:solidFill>
                  <a:schemeClr val="accent5">
                    <a:lumMod val="75000"/>
                  </a:schemeClr>
                </a:solidFill>
                <a:sym typeface="Wingdings 3" pitchFamily="18" charset="2"/>
              </a:rPr>
              <a:t> </a:t>
            </a:r>
            <a:r>
              <a:rPr lang="en-US" altLang="cs-CZ" dirty="0" err="1" smtClean="0">
                <a:sym typeface="Wingdings 3" pitchFamily="18" charset="2"/>
              </a:rPr>
              <a:t>substrát</a:t>
            </a:r>
            <a:r>
              <a:rPr lang="en-US" altLang="cs-CZ" dirty="0" smtClean="0">
                <a:sym typeface="Wingdings 3" pitchFamily="18" charset="2"/>
              </a:rPr>
              <a:t> se </a:t>
            </a:r>
            <a:r>
              <a:rPr lang="en-US" altLang="cs-CZ" dirty="0" err="1" smtClean="0">
                <a:sym typeface="Wingdings 3" pitchFamily="18" charset="2"/>
              </a:rPr>
              <a:t>naváže</a:t>
            </a:r>
            <a:r>
              <a:rPr lang="en-US" altLang="cs-CZ" dirty="0" smtClean="0">
                <a:sym typeface="Wingdings 3" pitchFamily="18" charset="2"/>
              </a:rPr>
              <a:t>, </a:t>
            </a:r>
            <a:r>
              <a:rPr lang="en-US" altLang="cs-CZ" dirty="0" err="1" smtClean="0">
                <a:sym typeface="Wingdings 3" pitchFamily="18" charset="2"/>
              </a:rPr>
              <a:t>přemění</a:t>
            </a:r>
            <a:r>
              <a:rPr lang="en-US" altLang="cs-CZ" dirty="0" smtClean="0">
                <a:sym typeface="Wingdings 3" pitchFamily="18" charset="2"/>
              </a:rPr>
              <a:t> a </a:t>
            </a:r>
            <a:r>
              <a:rPr lang="en-US" altLang="cs-CZ" dirty="0" err="1" smtClean="0">
                <a:sym typeface="Wingdings 3" pitchFamily="18" charset="2"/>
              </a:rPr>
              <a:t>uvolní</a:t>
            </a:r>
            <a:r>
              <a:rPr lang="en-US" altLang="cs-CZ" dirty="0" smtClean="0">
                <a:sym typeface="Wingdings 3" pitchFamily="18" charset="2"/>
              </a:rPr>
              <a:t>, </a:t>
            </a:r>
            <a:r>
              <a:rPr lang="en-US" altLang="cs-CZ" dirty="0" err="1" smtClean="0">
                <a:sym typeface="Wingdings 3" pitchFamily="18" charset="2"/>
              </a:rPr>
              <a:t>pak</a:t>
            </a:r>
            <a:r>
              <a:rPr lang="en-US" altLang="cs-CZ" dirty="0" smtClean="0">
                <a:sym typeface="Wingdings 3" pitchFamily="18" charset="2"/>
              </a:rPr>
              <a:t> </a:t>
            </a:r>
            <a:r>
              <a:rPr lang="en-US" altLang="cs-CZ" dirty="0" err="1" smtClean="0">
                <a:sym typeface="Wingdings 3" pitchFamily="18" charset="2"/>
              </a:rPr>
              <a:t>totéž</a:t>
            </a:r>
            <a:r>
              <a:rPr lang="en-US" altLang="cs-CZ" dirty="0" smtClean="0">
                <a:sym typeface="Wingdings 3" pitchFamily="18" charset="2"/>
              </a:rPr>
              <a:t> </a:t>
            </a:r>
            <a:r>
              <a:rPr lang="cs-CZ" altLang="cs-CZ" dirty="0" smtClean="0">
                <a:sym typeface="Wingdings 3" pitchFamily="18" charset="2"/>
              </a:rPr>
              <a:t>	</a:t>
            </a:r>
            <a:r>
              <a:rPr lang="en-US" altLang="cs-CZ" dirty="0" smtClean="0">
                <a:sym typeface="Wingdings 3" pitchFamily="18" charset="2"/>
              </a:rPr>
              <a:t>s </a:t>
            </a:r>
            <a:r>
              <a:rPr lang="en-US" altLang="cs-CZ" dirty="0" err="1" smtClean="0">
                <a:sym typeface="Wingdings 3" pitchFamily="18" charset="2"/>
              </a:rPr>
              <a:t>druhým</a:t>
            </a:r>
            <a:r>
              <a:rPr lang="en-US" altLang="cs-CZ" dirty="0" smtClean="0">
                <a:sym typeface="Wingdings 3" pitchFamily="18" charset="2"/>
              </a:rPr>
              <a:t> </a:t>
            </a:r>
            <a:r>
              <a:rPr lang="en-US" altLang="cs-CZ" dirty="0" err="1" smtClean="0">
                <a:sym typeface="Wingdings 3" pitchFamily="18" charset="2"/>
              </a:rPr>
              <a:t>substrátem</a:t>
            </a:r>
            <a:endParaRPr lang="en-US" altLang="cs-CZ" dirty="0" smtClean="0">
              <a:sym typeface="Wingdings 3" pitchFamily="18" charset="2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6150-7C01-4F14-B8EB-C282D895AB6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3180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Názvosloví enzymů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Triviální název:</a:t>
            </a:r>
          </a:p>
          <a:p>
            <a:pPr lvl="2"/>
            <a:r>
              <a:rPr lang="cs-CZ" dirty="0" smtClean="0"/>
              <a:t> pepsin</a:t>
            </a:r>
          </a:p>
          <a:p>
            <a:pPr lvl="2"/>
            <a:r>
              <a:rPr lang="cs-CZ" dirty="0" smtClean="0"/>
              <a:t>trypsin</a:t>
            </a:r>
          </a:p>
          <a:p>
            <a:r>
              <a:rPr lang="cs-CZ" dirty="0" smtClean="0"/>
              <a:t>Obecný název:</a:t>
            </a:r>
          </a:p>
          <a:p>
            <a:pPr lvl="2"/>
            <a:r>
              <a:rPr lang="cs-CZ" dirty="0" err="1" smtClean="0"/>
              <a:t>laktátdehydrogenáza</a:t>
            </a:r>
            <a:endParaRPr lang="cs-CZ" dirty="0" smtClean="0"/>
          </a:p>
          <a:p>
            <a:pPr lvl="2"/>
            <a:r>
              <a:rPr lang="cs-CZ" dirty="0" err="1" smtClean="0"/>
              <a:t>Kreatinkináza</a:t>
            </a:r>
            <a:endParaRPr lang="cs-CZ" dirty="0"/>
          </a:p>
          <a:p>
            <a:pPr lvl="2"/>
            <a:r>
              <a:rPr lang="cs-CZ" dirty="0" err="1" smtClean="0"/>
              <a:t>glukokináza</a:t>
            </a:r>
            <a:endParaRPr lang="cs-CZ" dirty="0" smtClean="0"/>
          </a:p>
          <a:p>
            <a:r>
              <a:rPr lang="cs-CZ" dirty="0" smtClean="0"/>
              <a:t>Systematický název:</a:t>
            </a:r>
          </a:p>
          <a:p>
            <a:pPr lvl="2"/>
            <a:r>
              <a:rPr lang="cs-CZ" dirty="0" err="1" smtClean="0"/>
              <a:t>Laktát:NAD</a:t>
            </a:r>
            <a:r>
              <a:rPr lang="cs-CZ" baseline="30000" dirty="0" smtClean="0"/>
              <a:t>+</a:t>
            </a:r>
            <a:r>
              <a:rPr lang="cs-CZ" dirty="0" smtClean="0"/>
              <a:t> oxidoreduktáza = </a:t>
            </a:r>
            <a:r>
              <a:rPr lang="cs-CZ" dirty="0" err="1" smtClean="0"/>
              <a:t>laktátdehydrogenáza</a:t>
            </a:r>
            <a:endParaRPr lang="cs-CZ" dirty="0" smtClean="0"/>
          </a:p>
          <a:p>
            <a:pPr lvl="2"/>
            <a:r>
              <a:rPr lang="cs-CZ" dirty="0" smtClean="0"/>
              <a:t>L-alanin:2-oxoglutarát-aminotransferáza = </a:t>
            </a:r>
            <a:r>
              <a:rPr lang="cs-CZ" dirty="0" err="1" smtClean="0"/>
              <a:t>alaninaminotransferáza</a:t>
            </a:r>
            <a:endParaRPr lang="cs-CZ" baseline="30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6150-7C01-4F14-B8EB-C282D895AB6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28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5062" y="148557"/>
            <a:ext cx="10515600" cy="1325563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Klasifikace enzymů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039548" y="1690688"/>
            <a:ext cx="7246629" cy="4351338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6150-7C01-4F14-B8EB-C282D895AB6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37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0060" y="175120"/>
            <a:ext cx="10515600" cy="1325563"/>
          </a:xfrm>
        </p:spPr>
        <p:txBody>
          <a:bodyPr/>
          <a:lstStyle/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EC1 Oxidoreduktázy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ct val="0"/>
              </a:spcBef>
              <a:spcAft>
                <a:spcPct val="30000"/>
              </a:spcAft>
            </a:pPr>
            <a:r>
              <a:rPr lang="cs-CZ" altLang="cs-CZ" dirty="0" smtClean="0"/>
              <a:t>k</a:t>
            </a:r>
            <a:r>
              <a:rPr lang="en-GB" altLang="cs-CZ" dirty="0" err="1" smtClean="0"/>
              <a:t>atalyz</a:t>
            </a:r>
            <a:r>
              <a:rPr lang="cs-CZ" altLang="cs-CZ" dirty="0" smtClean="0"/>
              <a:t>ují </a:t>
            </a:r>
            <a:r>
              <a:rPr lang="en-GB" altLang="cs-CZ" dirty="0" err="1" smtClean="0"/>
              <a:t>oxida</a:t>
            </a:r>
            <a:r>
              <a:rPr lang="cs-CZ" altLang="cs-CZ" dirty="0" err="1" smtClean="0"/>
              <a:t>ci</a:t>
            </a:r>
            <a:r>
              <a:rPr lang="cs-CZ" altLang="cs-CZ" dirty="0" smtClean="0"/>
              <a:t> nebo </a:t>
            </a:r>
            <a:r>
              <a:rPr lang="en-GB" altLang="cs-CZ" dirty="0" err="1" smtClean="0"/>
              <a:t>redu</a:t>
            </a:r>
            <a:r>
              <a:rPr lang="cs-CZ" altLang="cs-CZ" dirty="0" err="1" smtClean="0"/>
              <a:t>kci</a:t>
            </a:r>
            <a:r>
              <a:rPr lang="cs-CZ" altLang="cs-CZ" dirty="0" smtClean="0"/>
              <a:t> </a:t>
            </a:r>
            <a:r>
              <a:rPr lang="en-GB" altLang="cs-CZ" dirty="0" err="1" smtClean="0"/>
              <a:t>substr</a:t>
            </a:r>
            <a:r>
              <a:rPr lang="cs-CZ" altLang="cs-CZ" dirty="0" err="1" smtClean="0"/>
              <a:t>átu</a:t>
            </a:r>
            <a:endParaRPr lang="en-GB" altLang="cs-CZ" dirty="0" smtClean="0"/>
          </a:p>
          <a:p>
            <a:pPr>
              <a:lnSpc>
                <a:spcPct val="110000"/>
              </a:lnSpc>
              <a:spcBef>
                <a:spcPct val="0"/>
              </a:spcBef>
              <a:spcAft>
                <a:spcPct val="30000"/>
              </a:spcAft>
              <a:buFontTx/>
              <a:buNone/>
            </a:pPr>
            <a:r>
              <a:rPr lang="cs-CZ" altLang="cs-CZ" dirty="0" smtClean="0"/>
              <a:t>     podtřídy:</a:t>
            </a:r>
            <a:endParaRPr lang="en-GB" altLang="cs-CZ" dirty="0" smtClean="0"/>
          </a:p>
          <a:p>
            <a:pPr lvl="2">
              <a:lnSpc>
                <a:spcPct val="110000"/>
              </a:lnSpc>
              <a:spcBef>
                <a:spcPct val="0"/>
              </a:spcBef>
              <a:spcAft>
                <a:spcPct val="30000"/>
              </a:spcAft>
            </a:pPr>
            <a:r>
              <a:rPr lang="en-GB" altLang="cs-CZ" b="1" dirty="0" err="1" smtClean="0"/>
              <a:t>dehydrogen</a:t>
            </a:r>
            <a:r>
              <a:rPr lang="cs-CZ" altLang="cs-CZ" b="1" dirty="0" err="1" smtClean="0"/>
              <a:t>ázy</a:t>
            </a:r>
            <a:r>
              <a:rPr lang="en-GB" altLang="cs-CZ" dirty="0" smtClean="0"/>
              <a:t> </a:t>
            </a:r>
            <a:r>
              <a:rPr lang="cs-CZ" altLang="cs-CZ" dirty="0" smtClean="0"/>
              <a:t>k</a:t>
            </a:r>
            <a:r>
              <a:rPr lang="en-GB" altLang="cs-CZ" dirty="0" err="1" smtClean="0"/>
              <a:t>atalyz</a:t>
            </a:r>
            <a:r>
              <a:rPr lang="cs-CZ" altLang="cs-CZ" dirty="0" smtClean="0"/>
              <a:t>ují </a:t>
            </a:r>
            <a:r>
              <a:rPr lang="en-GB" altLang="cs-CZ" dirty="0" smtClean="0"/>
              <a:t>transfer</a:t>
            </a:r>
            <a:r>
              <a:rPr lang="cs-CZ" altLang="cs-CZ" dirty="0" smtClean="0"/>
              <a:t> 2 H </a:t>
            </a:r>
            <a:r>
              <a:rPr lang="en-GB" altLang="cs-CZ" dirty="0" smtClean="0"/>
              <a:t>atom</a:t>
            </a:r>
            <a:r>
              <a:rPr lang="cs-CZ" altLang="cs-CZ" dirty="0" smtClean="0"/>
              <a:t>ů</a:t>
            </a:r>
            <a:endParaRPr lang="en-GB" altLang="cs-CZ" dirty="0" smtClean="0"/>
          </a:p>
          <a:p>
            <a:pPr lvl="2">
              <a:lnSpc>
                <a:spcPct val="110000"/>
              </a:lnSpc>
              <a:spcBef>
                <a:spcPct val="0"/>
              </a:spcBef>
            </a:pPr>
            <a:r>
              <a:rPr lang="en-GB" altLang="cs-CZ" b="1" dirty="0" smtClean="0"/>
              <a:t>oxygen</a:t>
            </a:r>
            <a:r>
              <a:rPr lang="cs-CZ" altLang="cs-CZ" b="1" dirty="0" err="1" smtClean="0"/>
              <a:t>ázy</a:t>
            </a:r>
            <a:r>
              <a:rPr lang="en-GB" altLang="cs-CZ" dirty="0" smtClean="0"/>
              <a:t> </a:t>
            </a:r>
            <a:r>
              <a:rPr lang="cs-CZ" altLang="cs-CZ" dirty="0" smtClean="0"/>
              <a:t>k</a:t>
            </a:r>
            <a:r>
              <a:rPr lang="en-GB" altLang="cs-CZ" dirty="0" err="1" smtClean="0"/>
              <a:t>atalyz</a:t>
            </a:r>
            <a:r>
              <a:rPr lang="cs-CZ" altLang="cs-CZ" dirty="0" smtClean="0"/>
              <a:t>ují zabudování jednoho nebo dvou O</a:t>
            </a:r>
            <a:r>
              <a:rPr lang="en-GB" altLang="cs-CZ" dirty="0" smtClean="0"/>
              <a:t> atom</a:t>
            </a:r>
            <a:r>
              <a:rPr lang="cs-CZ" altLang="cs-CZ" dirty="0" smtClean="0"/>
              <a:t>ů do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substr</a:t>
            </a:r>
            <a:r>
              <a:rPr lang="cs-CZ" altLang="cs-CZ" dirty="0" err="1" smtClean="0"/>
              <a:t>átu</a:t>
            </a:r>
            <a:r>
              <a:rPr lang="cs-CZ" altLang="cs-CZ" dirty="0" smtClean="0"/>
              <a:t> 				</a:t>
            </a:r>
            <a:r>
              <a:rPr lang="en-GB" altLang="cs-CZ" dirty="0" smtClean="0"/>
              <a:t>(</a:t>
            </a:r>
            <a:r>
              <a:rPr lang="en-GB" altLang="cs-CZ" dirty="0" err="1" smtClean="0"/>
              <a:t>monooxygen</a:t>
            </a:r>
            <a:r>
              <a:rPr lang="cs-CZ" altLang="cs-CZ" dirty="0" err="1" smtClean="0"/>
              <a:t>ázy</a:t>
            </a:r>
            <a:r>
              <a:rPr lang="en-GB" altLang="cs-CZ" dirty="0" smtClean="0"/>
              <a:t>, dioxygen</a:t>
            </a:r>
            <a:r>
              <a:rPr lang="cs-CZ" altLang="cs-CZ" dirty="0" err="1" smtClean="0"/>
              <a:t>ázy</a:t>
            </a:r>
            <a:r>
              <a:rPr lang="en-GB" altLang="cs-CZ" dirty="0" smtClean="0"/>
              <a:t>)</a:t>
            </a:r>
          </a:p>
          <a:p>
            <a:pPr lvl="2">
              <a:lnSpc>
                <a:spcPct val="110000"/>
              </a:lnSpc>
              <a:spcBef>
                <a:spcPct val="0"/>
              </a:spcBef>
            </a:pPr>
            <a:r>
              <a:rPr lang="en-GB" altLang="cs-CZ" b="1" dirty="0" err="1" smtClean="0"/>
              <a:t>oxid</a:t>
            </a:r>
            <a:r>
              <a:rPr lang="cs-CZ" altLang="cs-CZ" b="1" dirty="0" err="1" smtClean="0"/>
              <a:t>ázy</a:t>
            </a:r>
            <a:r>
              <a:rPr lang="en-GB" altLang="cs-CZ" dirty="0" smtClean="0"/>
              <a:t> </a:t>
            </a:r>
            <a:r>
              <a:rPr lang="cs-CZ" altLang="cs-CZ" dirty="0" smtClean="0"/>
              <a:t>k</a:t>
            </a:r>
            <a:r>
              <a:rPr lang="en-GB" altLang="cs-CZ" dirty="0" err="1" smtClean="0"/>
              <a:t>atalyz</a:t>
            </a:r>
            <a:r>
              <a:rPr lang="cs-CZ" altLang="cs-CZ" dirty="0" smtClean="0"/>
              <a:t>ují </a:t>
            </a:r>
            <a:r>
              <a:rPr lang="en-GB" altLang="cs-CZ" dirty="0" smtClean="0"/>
              <a:t>transfer </a:t>
            </a:r>
            <a:r>
              <a:rPr lang="en-GB" altLang="cs-CZ" dirty="0" err="1" smtClean="0"/>
              <a:t>ele</a:t>
            </a:r>
            <a:r>
              <a:rPr lang="cs-CZ" altLang="cs-CZ" dirty="0" smtClean="0"/>
              <a:t>k</a:t>
            </a:r>
            <a:r>
              <a:rPr lang="en-GB" altLang="cs-CZ" dirty="0" err="1" smtClean="0"/>
              <a:t>tron</a:t>
            </a:r>
            <a:r>
              <a:rPr lang="cs-CZ" altLang="cs-CZ" dirty="0" smtClean="0"/>
              <a:t>ů mezi </a:t>
            </a:r>
            <a:r>
              <a:rPr lang="en-GB" altLang="cs-CZ" dirty="0" err="1" smtClean="0"/>
              <a:t>substr</a:t>
            </a:r>
            <a:r>
              <a:rPr lang="cs-CZ" altLang="cs-CZ" dirty="0" err="1" smtClean="0"/>
              <a:t>áty</a:t>
            </a:r>
            <a:endParaRPr lang="en-GB" altLang="cs-CZ" dirty="0" smtClean="0"/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GB" altLang="cs-CZ" dirty="0" smtClean="0"/>
              <a:t>    </a:t>
            </a:r>
            <a:r>
              <a:rPr lang="cs-CZ" altLang="cs-CZ" dirty="0" smtClean="0"/>
              <a:t>			</a:t>
            </a:r>
            <a:r>
              <a:rPr lang="en-GB" altLang="cs-CZ" sz="2000" dirty="0" smtClean="0"/>
              <a:t>(</a:t>
            </a:r>
            <a:r>
              <a:rPr lang="en-GB" altLang="cs-CZ" sz="2000" dirty="0" err="1"/>
              <a:t>cytochrom</a:t>
            </a:r>
            <a:r>
              <a:rPr lang="cs-CZ" altLang="cs-CZ" sz="2000" dirty="0"/>
              <a:t>-</a:t>
            </a:r>
            <a:r>
              <a:rPr lang="en-GB" altLang="cs-CZ" sz="2000" dirty="0"/>
              <a:t>c</a:t>
            </a:r>
            <a:r>
              <a:rPr lang="cs-CZ" altLang="cs-CZ" sz="2000" dirty="0"/>
              <a:t>-</a:t>
            </a:r>
            <a:r>
              <a:rPr lang="en-GB" altLang="cs-CZ" sz="2000" dirty="0" err="1" smtClean="0"/>
              <a:t>oxid</a:t>
            </a:r>
            <a:r>
              <a:rPr lang="cs-CZ" altLang="cs-CZ" sz="2000" dirty="0" err="1" smtClean="0"/>
              <a:t>áza</a:t>
            </a:r>
            <a:r>
              <a:rPr lang="en-GB" altLang="cs-CZ" sz="2000" dirty="0"/>
              <a:t>, </a:t>
            </a:r>
            <a:r>
              <a:rPr lang="en-GB" altLang="cs-CZ" sz="2000" dirty="0" err="1" smtClean="0"/>
              <a:t>ferroxid</a:t>
            </a:r>
            <a:r>
              <a:rPr lang="cs-CZ" altLang="cs-CZ" sz="2000" dirty="0" err="1" smtClean="0"/>
              <a:t>áza</a:t>
            </a:r>
            <a:r>
              <a:rPr lang="en-GB" altLang="cs-CZ" sz="2000" dirty="0"/>
              <a:t>)</a:t>
            </a:r>
          </a:p>
          <a:p>
            <a:pPr lvl="2">
              <a:lnSpc>
                <a:spcPct val="110000"/>
              </a:lnSpc>
              <a:spcBef>
                <a:spcPct val="0"/>
              </a:spcBef>
              <a:spcAft>
                <a:spcPct val="30000"/>
              </a:spcAft>
            </a:pPr>
            <a:r>
              <a:rPr lang="en-GB" altLang="cs-CZ" b="1" dirty="0" err="1" smtClean="0"/>
              <a:t>peroxid</a:t>
            </a:r>
            <a:r>
              <a:rPr lang="cs-CZ" altLang="cs-CZ" b="1" dirty="0" err="1" smtClean="0"/>
              <a:t>ázy</a:t>
            </a:r>
            <a:r>
              <a:rPr lang="en-GB" altLang="cs-CZ" b="1" dirty="0" smtClean="0"/>
              <a:t> </a:t>
            </a:r>
            <a:r>
              <a:rPr lang="cs-CZ" altLang="cs-CZ" dirty="0" smtClean="0"/>
              <a:t>k</a:t>
            </a:r>
            <a:r>
              <a:rPr lang="en-GB" altLang="cs-CZ" dirty="0" err="1" smtClean="0"/>
              <a:t>atalyz</a:t>
            </a:r>
            <a:r>
              <a:rPr lang="cs-CZ" altLang="cs-CZ" dirty="0" smtClean="0"/>
              <a:t>ují rozklad</a:t>
            </a:r>
            <a:r>
              <a:rPr lang="en-GB" altLang="cs-CZ" dirty="0" smtClean="0"/>
              <a:t> </a:t>
            </a:r>
            <a:r>
              <a:rPr lang="en-GB" altLang="cs-CZ" dirty="0" err="1" smtClean="0"/>
              <a:t>peroxid</a:t>
            </a:r>
            <a:r>
              <a:rPr lang="cs-CZ" altLang="cs-CZ" dirty="0" smtClean="0"/>
              <a:t>ů</a:t>
            </a:r>
            <a:endParaRPr lang="en-GB" alt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1142" y="5419219"/>
            <a:ext cx="7193903" cy="1438781"/>
          </a:xfrm>
          <a:prstGeom prst="rect">
            <a:avLst/>
          </a:prstGeom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26150-7C01-4F14-B8EB-C282D895AB6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35977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2409</Words>
  <Application>Microsoft Office PowerPoint</Application>
  <PresentationFormat>Širokoúhlá obrazovka</PresentationFormat>
  <Paragraphs>602</Paragraphs>
  <Slides>57</Slides>
  <Notes>57</Notes>
  <HiddenSlides>0</HiddenSlides>
  <MMClips>0</MMClips>
  <ScaleCrop>false</ScaleCrop>
  <HeadingPairs>
    <vt:vector size="8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57</vt:i4>
      </vt:variant>
    </vt:vector>
  </HeadingPairs>
  <TitlesOfParts>
    <vt:vector size="68" baseType="lpstr">
      <vt:lpstr>Arial Unicode MS</vt:lpstr>
      <vt:lpstr>Arial</vt:lpstr>
      <vt:lpstr>Calibri</vt:lpstr>
      <vt:lpstr>Calibri Light</vt:lpstr>
      <vt:lpstr>Cambria Math</vt:lpstr>
      <vt:lpstr>Symbol</vt:lpstr>
      <vt:lpstr>Times New Roman</vt:lpstr>
      <vt:lpstr>Trebuchet MS</vt:lpstr>
      <vt:lpstr>Wingdings 3</vt:lpstr>
      <vt:lpstr>Motiv Office</vt:lpstr>
      <vt:lpstr>Rovnice</vt:lpstr>
      <vt:lpstr>Enzymy</vt:lpstr>
      <vt:lpstr>Enzymy = biokatalyzátory</vt:lpstr>
      <vt:lpstr>Specifičnost enzymu je dvojího typu</vt:lpstr>
      <vt:lpstr>Struktura enzymů</vt:lpstr>
      <vt:lpstr>Mechanismus účinku enzymu</vt:lpstr>
      <vt:lpstr>Katalytický mechanismus závisí na počtu substrátů</vt:lpstr>
      <vt:lpstr>Názvosloví enzymů</vt:lpstr>
      <vt:lpstr>Klasifikace enzymů</vt:lpstr>
      <vt:lpstr>EC1 Oxidoreduktázy</vt:lpstr>
      <vt:lpstr>EC 2 Transferázy</vt:lpstr>
      <vt:lpstr>EC 3 Hydrolázy</vt:lpstr>
      <vt:lpstr>EC 4 Lyázy</vt:lpstr>
      <vt:lpstr>EC 5 Isomerázy</vt:lpstr>
      <vt:lpstr>EC 6 Ligázy</vt:lpstr>
      <vt:lpstr>Kinetika enzymově katalyzovaných reakcí</vt:lpstr>
      <vt:lpstr>Prezentace aplikace PowerPoint</vt:lpstr>
      <vt:lpstr>Prezentace aplikace PowerPoint</vt:lpstr>
      <vt:lpstr>Počáteční rychlost vo</vt:lpstr>
      <vt:lpstr>Na čem závisí rychlost reakce?</vt:lpstr>
      <vt:lpstr>Kinetická rovnice pro reakci 1. řádu </vt:lpstr>
      <vt:lpstr>Prezentace aplikace PowerPoint</vt:lpstr>
      <vt:lpstr>Kinetická rovnice pro reakci 0. řádu</vt:lpstr>
      <vt:lpstr>Kinetické křivky pro reakci 0. řádu</vt:lpstr>
      <vt:lpstr>Počáteční rychlost vo</vt:lpstr>
      <vt:lpstr>Závislost vo na koncentraci substrátu</vt:lpstr>
      <vt:lpstr>Grafickým vyjádřením předchozí rovnice je saturační křivka</vt:lpstr>
      <vt:lpstr>Různé oblasti saturační křivky</vt:lpstr>
      <vt:lpstr>Dvě oblasti v saturačním grafu</vt:lpstr>
      <vt:lpstr>Rozlišujte</vt:lpstr>
      <vt:lpstr>Faktory ovlivňující rychlost enzymové reakce</vt:lpstr>
      <vt:lpstr>Kofaktory</vt:lpstr>
      <vt:lpstr>Kofaktory enzymů</vt:lpstr>
      <vt:lpstr>Tři různé složky v enzymové reakci</vt:lpstr>
      <vt:lpstr>Prezentace aplikace PowerPoint</vt:lpstr>
      <vt:lpstr>NAD+ je dehydrogenační kofaktor, derivát nikotinamidu (vitamin B3)</vt:lpstr>
      <vt:lpstr>Struktura NAD+</vt:lpstr>
      <vt:lpstr>Prezentace aplikace PowerPoint</vt:lpstr>
      <vt:lpstr>Dehydrogenace působením NAD+</vt:lpstr>
      <vt:lpstr>Dehydrogenace ethanolu (alkoholdehydrogenáza)</vt:lpstr>
      <vt:lpstr>Redukovaný kofaktor NADPH+H+ je hydrogenační činidlo</vt:lpstr>
      <vt:lpstr>FAD je dehydrogenační kofaktor derivát riboflavinu (vitamin B2)</vt:lpstr>
      <vt:lpstr>Struktura FAD</vt:lpstr>
      <vt:lpstr>Prezentace aplikace PowerPoint</vt:lpstr>
      <vt:lpstr>Tetrahydrobiopterin (BH4) je kofaktor hydroxylačních reakcí</vt:lpstr>
      <vt:lpstr>Prezentace aplikace PowerPoint</vt:lpstr>
      <vt:lpstr>Pyridoxalfosfát je kofaktor transaminace a dekarboxylace AK</vt:lpstr>
      <vt:lpstr>ATP je kofaktor kináz – fosforylační činidlo</vt:lpstr>
      <vt:lpstr>Fosforylace substrátu</vt:lpstr>
      <vt:lpstr>Karboxybiotin je kofaktor karboxylačních reakcí </vt:lpstr>
      <vt:lpstr>Koenzym A</vt:lpstr>
      <vt:lpstr>S-Adenosylmethionin (SAM)</vt:lpstr>
      <vt:lpstr>Tetrahydrofolát H4F</vt:lpstr>
      <vt:lpstr>C1 skupiny přenášené tetrahydrofolátem</vt:lpstr>
      <vt:lpstr>Prezentace aplikace PowerPoint</vt:lpstr>
      <vt:lpstr>B12 kofaktor je methyl nebo deoxyadenosylkobalamin</vt:lpstr>
      <vt:lpstr> Thiamindifosfát (TDP) je kofaktor</vt:lpstr>
      <vt:lpstr>Kreatinkinasa (CK) je dimer a tvoří tři izoenzymy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Enzymy</dc:title>
  <dc:creator>Jana Gregorová</dc:creator>
  <cp:lastModifiedBy>Jana Gregorová</cp:lastModifiedBy>
  <cp:revision>1</cp:revision>
  <dcterms:created xsi:type="dcterms:W3CDTF">2018-02-05T10:07:53Z</dcterms:created>
  <dcterms:modified xsi:type="dcterms:W3CDTF">2018-02-05T10:08:24Z</dcterms:modified>
</cp:coreProperties>
</file>