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71871" autoAdjust="0"/>
  </p:normalViewPr>
  <p:slideViewPr>
    <p:cSldViewPr snapToGrid="0">
      <p:cViewPr varScale="1">
        <p:scale>
          <a:sx n="81" d="100"/>
          <a:sy n="81" d="100"/>
        </p:scale>
        <p:origin x="9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5607A4-591E-4A72-812B-B55E262F6C9E}" type="datetimeFigureOut">
              <a:rPr lang="cs-CZ" smtClean="0"/>
              <a:t>16.2.2018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A6845-7ECA-4EB2-88C7-CF04F6C0B8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04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1A6845-7ECA-4EB2-88C7-CF04F6C0B8F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73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37517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50219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F3A35-B7B5-4E61-89D2-D3D048E5815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9474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F3A35-B7B5-4E61-89D2-D3D048E5815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3414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97290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59407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57198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F3A35-B7B5-4E61-89D2-D3D048E5815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1011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F3A35-B7B5-4E61-89D2-D3D048E58158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4918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5763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F3A35-B7B5-4E61-89D2-D3D048E5815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1679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03890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0269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56795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20688" y="4343400"/>
            <a:ext cx="5976664" cy="4261048"/>
          </a:xfrm>
        </p:spPr>
        <p:txBody>
          <a:bodyPr/>
          <a:lstStyle/>
          <a:p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63104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178896" cy="41148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47440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836712" y="4283968"/>
            <a:ext cx="5538936" cy="4114800"/>
          </a:xfrm>
        </p:spPr>
        <p:txBody>
          <a:bodyPr/>
          <a:lstStyle/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11076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754960" cy="433305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56802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sym typeface="Symbol"/>
            </a:endParaRPr>
          </a:p>
          <a:p>
            <a:endParaRPr lang="cs-CZ" dirty="0">
              <a:sym typeface="Symbol"/>
            </a:endParaRPr>
          </a:p>
          <a:p>
            <a:endParaRPr lang="cs-CZ" dirty="0">
              <a:sym typeface="Symbol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15004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0919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0749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F3A35-B7B5-4E61-89D2-D3D048E5815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2117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178896" cy="4114800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085175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322912" cy="41148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533302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95087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213935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8708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F3A35-B7B5-4E61-89D2-D3D048E5815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09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F3A35-B7B5-4E61-89D2-D3D048E5815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004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2194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5158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4563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6323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3E26-71DF-4E88-889D-5E7465320524}" type="datetime1">
              <a:rPr lang="cs-CZ" smtClean="0"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67B5-5DBA-4B6A-8DAD-EAD42B6F1C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54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BB5F6-7A9C-43CB-ACD3-5DC55B056155}" type="datetime1">
              <a:rPr lang="cs-CZ" smtClean="0"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67B5-5DBA-4B6A-8DAD-EAD42B6F1C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091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028E9-BB50-41D7-AEF1-0FEF88050729}" type="datetime1">
              <a:rPr lang="cs-CZ" smtClean="0"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67B5-5DBA-4B6A-8DAD-EAD42B6F1C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682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BFC6D-3642-486C-96F6-B065A7D846EC}" type="datetime1">
              <a:rPr lang="cs-CZ" altLang="cs-CZ" smtClean="0"/>
              <a:t>16.2.2018</a:t>
            </a:fld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A4CF7-1CB2-4ABD-A1B3-ACC27D31DD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9359567"/>
      </p:ext>
    </p:extLst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9A13-7E3A-436A-9400-1C7D84049BE8}" type="datetime1">
              <a:rPr lang="cs-CZ" smtClean="0"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67B5-5DBA-4B6A-8DAD-EAD42B6F1C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284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8793-8AD1-4AF6-B6EB-4A4959A39EDC}" type="datetime1">
              <a:rPr lang="cs-CZ" smtClean="0"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67B5-5DBA-4B6A-8DAD-EAD42B6F1C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5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7C5B-3D57-4A1F-8D9A-8B5F6662AD3A}" type="datetime1">
              <a:rPr lang="cs-CZ" smtClean="0"/>
              <a:t>16.2.2018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67B5-5DBA-4B6A-8DAD-EAD42B6F1C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60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CD22C-C681-4273-9EC8-64E045F25A68}" type="datetime1">
              <a:rPr lang="cs-CZ" smtClean="0"/>
              <a:t>16.2.2018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67B5-5DBA-4B6A-8DAD-EAD42B6F1C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819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9E50-BC19-4D19-961E-C9FF82AAB65E}" type="datetime1">
              <a:rPr lang="cs-CZ" smtClean="0"/>
              <a:t>16.2.2018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67B5-5DBA-4B6A-8DAD-EAD42B6F1C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318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7118-EC22-41ED-B171-6F3EF221C51E}" type="datetime1">
              <a:rPr lang="cs-CZ" smtClean="0"/>
              <a:t>16.2.2018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67B5-5DBA-4B6A-8DAD-EAD42B6F1C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856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FAC3-983A-42C4-A5E4-70A60CE13AE4}" type="datetime1">
              <a:rPr lang="cs-CZ" smtClean="0"/>
              <a:t>16.2.2018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67B5-5DBA-4B6A-8DAD-EAD42B6F1C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12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3AE2-0815-4E07-BC46-4F9C966DFDF2}" type="datetime1">
              <a:rPr lang="cs-CZ" smtClean="0"/>
              <a:t>16.2.2018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67B5-5DBA-4B6A-8DAD-EAD42B6F1C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480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ED77E-94D9-471B-BCB0-44B2DB4EBFCE}" type="datetime1">
              <a:rPr lang="cs-CZ" smtClean="0"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A67B5-5DBA-4B6A-8DAD-EAD42B6F1C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34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Enzymy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© Biochemický ústav LF MU 2018 (JG, JD)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07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CEAAEE-1AEE-469E-824A-7B6043C1D1B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/>
          </a:p>
        </p:txBody>
      </p:sp>
      <p:pic>
        <p:nvPicPr>
          <p:cNvPr id="5939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818" y="1377321"/>
            <a:ext cx="4536504" cy="197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6" name="Rectangle 6"/>
          <p:cNvSpPr>
            <a:spLocks noChangeArrowheads="1"/>
          </p:cNvSpPr>
          <p:nvPr/>
        </p:nvSpPr>
        <p:spPr bwMode="auto">
          <a:xfrm>
            <a:off x="2618127" y="225186"/>
            <a:ext cx="7537382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Nekompetitivní inhibice</a:t>
            </a:r>
          </a:p>
        </p:txBody>
      </p:sp>
      <p:sp>
        <p:nvSpPr>
          <p:cNvPr id="59397" name="Text Box 7"/>
          <p:cNvSpPr txBox="1">
            <a:spLocks noChangeArrowheads="1"/>
          </p:cNvSpPr>
          <p:nvPr/>
        </p:nvSpPr>
        <p:spPr bwMode="auto">
          <a:xfrm>
            <a:off x="495845" y="1665555"/>
            <a:ext cx="497861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252000" indent="-252000">
              <a:spcBef>
                <a:spcPts val="0"/>
              </a:spcBef>
              <a:spcAft>
                <a:spcPts val="600"/>
              </a:spcAft>
            </a:pPr>
            <a:r>
              <a:rPr lang="en-GB" altLang="cs-CZ" sz="2000" dirty="0"/>
              <a:t>inhibitor</a:t>
            </a:r>
            <a:r>
              <a:rPr lang="cs-CZ" altLang="cs-CZ" sz="2000" dirty="0"/>
              <a:t> </a:t>
            </a:r>
            <a:r>
              <a:rPr lang="en-GB" altLang="cs-CZ" sz="2000" dirty="0"/>
              <a:t>s</a:t>
            </a:r>
            <a:r>
              <a:rPr lang="cs-CZ" altLang="cs-CZ" sz="2000" dirty="0"/>
              <a:t>e váže jak na volný enzym (E), tak na komplex</a:t>
            </a:r>
            <a:r>
              <a:rPr lang="en-GB" altLang="cs-CZ" sz="2000" dirty="0"/>
              <a:t> </a:t>
            </a:r>
            <a:r>
              <a:rPr lang="en-GB" altLang="cs-CZ" sz="2000" dirty="0" err="1"/>
              <a:t>enzym-substr</a:t>
            </a:r>
            <a:r>
              <a:rPr lang="cs-CZ" altLang="cs-CZ" sz="2000" dirty="0" err="1"/>
              <a:t>át</a:t>
            </a:r>
            <a:r>
              <a:rPr lang="cs-CZ" altLang="cs-CZ" sz="2000" dirty="0"/>
              <a:t> (ES), ale </a:t>
            </a:r>
            <a:r>
              <a:rPr lang="cs-CZ" altLang="cs-CZ" sz="2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mimo aktivní </a:t>
            </a:r>
            <a:r>
              <a:rPr lang="cs-CZ" altLang="cs-CZ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místo!</a:t>
            </a:r>
            <a:endParaRPr lang="cs-CZ" altLang="cs-CZ" sz="20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252000" indent="-252000"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/>
              <a:t>inhibice nemůže být překonána vysokou koncentrací substrátu</a:t>
            </a:r>
          </a:p>
          <a:p>
            <a:pPr marL="252000" indent="-252000"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/>
              <a:t>systém se chová jako</a:t>
            </a:r>
            <a:r>
              <a:rPr lang="cs-CZ" altLang="cs-CZ" sz="2000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zředěný roztok enzym</a:t>
            </a:r>
          </a:p>
          <a:p>
            <a:pPr marL="252000" indent="-252000">
              <a:spcBef>
                <a:spcPts val="0"/>
              </a:spcBef>
              <a:spcAft>
                <a:spcPts val="600"/>
              </a:spcAft>
            </a:pPr>
            <a:r>
              <a:rPr lang="cs-CZ" altLang="cs-CZ" sz="2000" b="1" i="1" dirty="0"/>
              <a:t>K</a:t>
            </a:r>
            <a:r>
              <a:rPr lang="cs-CZ" altLang="cs-CZ" sz="2000" b="1" baseline="-25000" dirty="0"/>
              <a:t>m</a:t>
            </a:r>
            <a:r>
              <a:rPr lang="cs-CZ" altLang="cs-CZ" sz="2000" dirty="0"/>
              <a:t> se </a:t>
            </a:r>
            <a:r>
              <a:rPr lang="cs-CZ" altLang="cs-CZ" sz="2000" b="1" dirty="0"/>
              <a:t>nemění</a:t>
            </a:r>
            <a:r>
              <a:rPr lang="cs-CZ" altLang="cs-CZ" sz="2000" dirty="0"/>
              <a:t> (aktivní místo je volné pro substrát)</a:t>
            </a:r>
          </a:p>
          <a:p>
            <a:pPr marL="252000" indent="-252000">
              <a:spcBef>
                <a:spcPts val="0"/>
              </a:spcBef>
              <a:spcAft>
                <a:spcPts val="600"/>
              </a:spcAft>
            </a:pPr>
            <a:r>
              <a:rPr lang="cs-CZ" altLang="cs-CZ" sz="2000" b="1" i="1" dirty="0" err="1"/>
              <a:t>V</a:t>
            </a:r>
            <a:r>
              <a:rPr lang="cs-CZ" altLang="cs-CZ" sz="2000" b="1" baseline="-25000" dirty="0" err="1"/>
              <a:t>max</a:t>
            </a:r>
            <a:r>
              <a:rPr lang="cs-CZ" altLang="cs-CZ" sz="2000" dirty="0"/>
              <a:t> se </a:t>
            </a:r>
            <a:r>
              <a:rPr lang="cs-CZ" altLang="cs-CZ" sz="2000" b="1" dirty="0"/>
              <a:t>snižuje</a:t>
            </a:r>
            <a:r>
              <a:rPr lang="cs-CZ" altLang="cs-CZ" sz="2000" dirty="0"/>
              <a:t>, protože klesá koncentrace funkčního komplexu E-S</a:t>
            </a:r>
            <a:endParaRPr lang="en-GB" altLang="cs-CZ" sz="2000" b="1" dirty="0">
              <a:solidFill>
                <a:srgbClr val="FF0000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77166" y="3558381"/>
            <a:ext cx="4046156" cy="25882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3048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4E2658-0097-4F0B-9829-0E3C05C75E4C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264405" y="292903"/>
            <a:ext cx="11567711" cy="803275"/>
          </a:xfrm>
        </p:spPr>
        <p:txBody>
          <a:bodyPr>
            <a:noAutofit/>
          </a:bodyPr>
          <a:lstStyle/>
          <a:p>
            <a:pPr algn="ctr"/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Mnohá léčiva jsou inhibitory lidských/bakteriálních enzymů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7229" y="1681262"/>
            <a:ext cx="9144000" cy="5040213"/>
          </a:xfrm>
        </p:spPr>
        <p:txBody>
          <a:bodyPr/>
          <a:lstStyle/>
          <a:p>
            <a:pPr marL="252000" indent="-252000">
              <a:spcBef>
                <a:spcPts val="0"/>
              </a:spcBef>
              <a:spcAft>
                <a:spcPts val="1200"/>
              </a:spcAft>
            </a:pPr>
            <a:r>
              <a:rPr lang="cs-CZ" altLang="cs-CZ" sz="1900" dirty="0"/>
              <a:t>Acetylsalicylová kyselina, ibuprofen (</a:t>
            </a:r>
            <a:r>
              <a:rPr lang="cs-CZ" altLang="cs-CZ" sz="1900" dirty="0" err="1"/>
              <a:t>cyklooxygenasa</a:t>
            </a:r>
            <a:r>
              <a:rPr lang="cs-CZ" altLang="cs-CZ" sz="1900" dirty="0"/>
              <a:t>)</a:t>
            </a:r>
          </a:p>
          <a:p>
            <a:pPr marL="252000" indent="-252000">
              <a:spcBef>
                <a:spcPts val="0"/>
              </a:spcBef>
              <a:spcAft>
                <a:spcPts val="1200"/>
              </a:spcAft>
            </a:pPr>
            <a:r>
              <a:rPr lang="cs-CZ" altLang="cs-CZ" sz="1900" dirty="0" err="1"/>
              <a:t>Statiny</a:t>
            </a:r>
            <a:r>
              <a:rPr lang="cs-CZ" altLang="cs-CZ" sz="1900" dirty="0"/>
              <a:t> (HMG-</a:t>
            </a:r>
            <a:r>
              <a:rPr lang="cs-CZ" altLang="cs-CZ" sz="1900" dirty="0" err="1"/>
              <a:t>CoA</a:t>
            </a:r>
            <a:r>
              <a:rPr lang="cs-CZ" altLang="cs-CZ" sz="1900" dirty="0"/>
              <a:t> </a:t>
            </a:r>
            <a:r>
              <a:rPr lang="cs-CZ" altLang="cs-CZ" sz="1900" dirty="0" err="1"/>
              <a:t>reduktasa</a:t>
            </a:r>
            <a:r>
              <a:rPr lang="cs-CZ" altLang="cs-CZ" sz="1900" dirty="0"/>
              <a:t>) – </a:t>
            </a:r>
            <a:r>
              <a:rPr lang="cs-CZ" altLang="cs-CZ" sz="1900" dirty="0" err="1"/>
              <a:t>hypolipidemika</a:t>
            </a:r>
            <a:r>
              <a:rPr lang="cs-CZ" altLang="cs-CZ" sz="1900" dirty="0"/>
              <a:t>, snižují syntézu cholesterolu (</a:t>
            </a:r>
            <a:r>
              <a:rPr lang="cs-CZ" altLang="cs-CZ" sz="1900" dirty="0" err="1"/>
              <a:t>lovastatin</a:t>
            </a:r>
            <a:r>
              <a:rPr lang="cs-CZ" altLang="cs-CZ" sz="1900" dirty="0"/>
              <a:t>)</a:t>
            </a:r>
          </a:p>
          <a:p>
            <a:pPr marL="252000" indent="-252000">
              <a:spcBef>
                <a:spcPts val="0"/>
              </a:spcBef>
              <a:spcAft>
                <a:spcPts val="1200"/>
              </a:spcAft>
            </a:pPr>
            <a:r>
              <a:rPr lang="cs-CZ" altLang="cs-CZ" sz="1900" dirty="0"/>
              <a:t>Inhibitory ACE (angiotensin konvertující enzym) – léčba hypertenze (</a:t>
            </a:r>
            <a:r>
              <a:rPr lang="cs-CZ" altLang="cs-CZ" sz="1900" dirty="0" err="1"/>
              <a:t>enalapril</a:t>
            </a:r>
            <a:r>
              <a:rPr lang="cs-CZ" altLang="cs-CZ" sz="1900" dirty="0"/>
              <a:t>)</a:t>
            </a:r>
          </a:p>
          <a:p>
            <a:pPr marL="252000" indent="-252000">
              <a:spcBef>
                <a:spcPts val="0"/>
              </a:spcBef>
              <a:spcAft>
                <a:spcPts val="1200"/>
              </a:spcAft>
            </a:pPr>
            <a:r>
              <a:rPr lang="cs-CZ" altLang="cs-CZ" sz="1900" dirty="0" err="1"/>
              <a:t>Rev</a:t>
            </a:r>
            <a:r>
              <a:rPr lang="en-US" altLang="cs-CZ" sz="1900" dirty="0" err="1"/>
              <a:t>erzibilní</a:t>
            </a:r>
            <a:r>
              <a:rPr lang="cs-CZ" altLang="cs-CZ" sz="1900" dirty="0"/>
              <a:t> inhibitory </a:t>
            </a:r>
            <a:r>
              <a:rPr lang="cs-CZ" altLang="cs-CZ" sz="1900" dirty="0" err="1"/>
              <a:t>acetylcholinesterasy</a:t>
            </a:r>
            <a:r>
              <a:rPr lang="cs-CZ" altLang="cs-CZ" sz="1900" dirty="0"/>
              <a:t> (</a:t>
            </a:r>
            <a:r>
              <a:rPr lang="cs-CZ" altLang="cs-CZ" sz="1900" dirty="0" err="1"/>
              <a:t>neostigmin</a:t>
            </a:r>
            <a:r>
              <a:rPr lang="cs-CZ" altLang="cs-CZ" sz="1900" dirty="0"/>
              <a:t>) – nervosvalové choroby, pooperační atonie střev</a:t>
            </a:r>
          </a:p>
          <a:p>
            <a:pPr marL="252000" indent="-252000">
              <a:spcBef>
                <a:spcPts val="0"/>
              </a:spcBef>
              <a:spcAft>
                <a:spcPts val="1200"/>
              </a:spcAft>
            </a:pPr>
            <a:r>
              <a:rPr lang="cs-CZ" altLang="cs-CZ" sz="1900" dirty="0"/>
              <a:t>Selektivní inhibitory mozkové </a:t>
            </a:r>
            <a:r>
              <a:rPr lang="cs-CZ" altLang="cs-CZ" sz="1900" dirty="0" err="1"/>
              <a:t>acetylcholinesterasy</a:t>
            </a:r>
            <a:r>
              <a:rPr lang="cs-CZ" altLang="cs-CZ" sz="1900" dirty="0"/>
              <a:t> (</a:t>
            </a:r>
            <a:r>
              <a:rPr lang="cs-CZ" altLang="cs-CZ" sz="1900" dirty="0" err="1"/>
              <a:t>rivastigmin</a:t>
            </a:r>
            <a:r>
              <a:rPr lang="cs-CZ" altLang="cs-CZ" sz="1900" dirty="0"/>
              <a:t>, </a:t>
            </a:r>
            <a:r>
              <a:rPr lang="cs-CZ" altLang="cs-CZ" sz="1900" dirty="0" err="1"/>
              <a:t>galantamin</a:t>
            </a:r>
            <a:r>
              <a:rPr lang="cs-CZ" altLang="cs-CZ" sz="1900" dirty="0"/>
              <a:t>) - Alzheimerova choroba</a:t>
            </a:r>
          </a:p>
          <a:p>
            <a:pPr marL="252000" indent="-252000">
              <a:spcBef>
                <a:spcPts val="0"/>
              </a:spcBef>
              <a:spcAft>
                <a:spcPts val="1200"/>
              </a:spcAft>
            </a:pPr>
            <a:r>
              <a:rPr lang="cs-CZ" altLang="cs-CZ" sz="1900" dirty="0"/>
              <a:t>Antibiotika inhibují enzymy</a:t>
            </a:r>
            <a:r>
              <a:rPr lang="en-US" altLang="cs-CZ" sz="1900" dirty="0"/>
              <a:t> </a:t>
            </a:r>
            <a:r>
              <a:rPr lang="cs-CZ" altLang="cs-CZ" sz="1900" dirty="0"/>
              <a:t>nutné pro určitý životní děj bakterií</a:t>
            </a:r>
          </a:p>
          <a:p>
            <a:pPr marL="252000" indent="-252000">
              <a:spcBef>
                <a:spcPts val="0"/>
              </a:spcBef>
              <a:spcAft>
                <a:spcPts val="1200"/>
              </a:spcAft>
            </a:pPr>
            <a:r>
              <a:rPr lang="cs-CZ" altLang="cs-CZ" sz="1900" dirty="0"/>
              <a:t>Peniciliny – inhibují </a:t>
            </a:r>
            <a:r>
              <a:rPr lang="cs-CZ" altLang="cs-CZ" sz="1900" dirty="0" err="1"/>
              <a:t>transpeptidasy</a:t>
            </a:r>
            <a:r>
              <a:rPr lang="cs-CZ" altLang="cs-CZ" sz="1900" dirty="0"/>
              <a:t> (výstavba buněčné stěny)</a:t>
            </a:r>
          </a:p>
          <a:p>
            <a:pPr marL="252000" indent="-252000">
              <a:spcBef>
                <a:spcPts val="0"/>
              </a:spcBef>
              <a:spcAft>
                <a:spcPts val="1200"/>
              </a:spcAft>
            </a:pPr>
            <a:r>
              <a:rPr lang="cs-CZ" altLang="cs-CZ" sz="1900" dirty="0"/>
              <a:t>Tetracykliny, </a:t>
            </a:r>
            <a:r>
              <a:rPr lang="cs-CZ" altLang="cs-CZ" sz="1900" dirty="0" err="1"/>
              <a:t>makrolidy</a:t>
            </a:r>
            <a:r>
              <a:rPr lang="cs-CZ" altLang="cs-CZ" sz="1900" dirty="0"/>
              <a:t>, chloramfenikol  – </a:t>
            </a:r>
            <a:r>
              <a:rPr lang="en-US" altLang="cs-CZ" sz="1900" dirty="0"/>
              <a:t> </a:t>
            </a:r>
            <a:r>
              <a:rPr lang="cs-CZ" altLang="cs-CZ" sz="1900" dirty="0"/>
              <a:t>inhibice proteosyntézy</a:t>
            </a:r>
          </a:p>
          <a:p>
            <a:pPr marL="252000" indent="-252000">
              <a:spcBef>
                <a:spcPts val="0"/>
              </a:spcBef>
              <a:spcAft>
                <a:spcPts val="1200"/>
              </a:spcAft>
            </a:pPr>
            <a:r>
              <a:rPr lang="cs-CZ" altLang="cs-CZ" sz="1900" dirty="0"/>
              <a:t>Fluorované </a:t>
            </a:r>
            <a:r>
              <a:rPr lang="cs-CZ" altLang="cs-CZ" sz="1900" dirty="0" err="1"/>
              <a:t>chinolony</a:t>
            </a:r>
            <a:r>
              <a:rPr lang="cs-CZ" altLang="cs-CZ" sz="1900" dirty="0"/>
              <a:t> (</a:t>
            </a:r>
            <a:r>
              <a:rPr lang="cs-CZ" altLang="cs-CZ" sz="1900" dirty="0" err="1"/>
              <a:t>ciprofloxacin</a:t>
            </a:r>
            <a:r>
              <a:rPr lang="cs-CZ" altLang="cs-CZ" sz="1900" dirty="0"/>
              <a:t>) – inhibice bakteriální </a:t>
            </a:r>
            <a:r>
              <a:rPr lang="cs-CZ" altLang="cs-CZ" sz="1900" dirty="0" err="1"/>
              <a:t>gyrasy</a:t>
            </a:r>
            <a:r>
              <a:rPr lang="cs-CZ" altLang="cs-CZ" sz="1900" dirty="0"/>
              <a:t> (</a:t>
            </a:r>
            <a:r>
              <a:rPr lang="cs-CZ" altLang="cs-CZ" sz="1900" dirty="0" err="1"/>
              <a:t>topoisomerasy</a:t>
            </a:r>
            <a:r>
              <a:rPr lang="cs-CZ" altLang="cs-CZ" sz="1900" dirty="0"/>
              <a:t> II)   (rozplétání DNA během replikace)</a:t>
            </a:r>
          </a:p>
        </p:txBody>
      </p:sp>
    </p:spTree>
    <p:extLst>
      <p:ext uri="{BB962C8B-B14F-4D97-AF65-F5344CB8AC3E}">
        <p14:creationId xmlns:p14="http://schemas.microsoft.com/office/powerpoint/2010/main" val="168234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9740"/>
            <a:ext cx="10515600" cy="1325563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Ovlivnění katalytické aktivity enzymu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0786"/>
            <a:ext cx="10515600" cy="4351338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Koncentrace substrátu</a:t>
            </a:r>
          </a:p>
          <a:p>
            <a:pPr lvl="1"/>
            <a:r>
              <a:rPr lang="cs-CZ" altLang="cs-CZ" dirty="0" smtClean="0"/>
              <a:t>rovnice </a:t>
            </a:r>
            <a:r>
              <a:rPr lang="cs-CZ" altLang="cs-CZ" dirty="0" err="1" smtClean="0"/>
              <a:t>Michaelise</a:t>
            </a:r>
            <a:r>
              <a:rPr lang="cs-CZ" altLang="cs-CZ" dirty="0" smtClean="0"/>
              <a:t> a </a:t>
            </a:r>
            <a:r>
              <a:rPr lang="cs-CZ" altLang="cs-CZ" dirty="0" err="1" smtClean="0"/>
              <a:t>Mentenové</a:t>
            </a:r>
            <a:r>
              <a:rPr lang="cs-CZ" altLang="cs-CZ" dirty="0" smtClean="0"/>
              <a:t>, pro </a:t>
            </a:r>
            <a:r>
              <a:rPr lang="cs-CZ" altLang="cs-CZ" dirty="0" err="1" smtClean="0"/>
              <a:t>jednosubstrátov</a:t>
            </a:r>
            <a:r>
              <a:rPr lang="en-US" altLang="cs-CZ" dirty="0" smtClean="0"/>
              <a:t>é</a:t>
            </a:r>
            <a:r>
              <a:rPr lang="cs-CZ" altLang="cs-CZ" dirty="0" smtClean="0"/>
              <a:t> reakce</a:t>
            </a:r>
          </a:p>
          <a:p>
            <a:pPr marL="457200" lvl="1" indent="0">
              <a:buNone/>
            </a:pPr>
            <a:endParaRPr lang="cs-CZ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/>
          </p:nvPr>
        </p:nvGraphicFramePr>
        <p:xfrm>
          <a:off x="1267858" y="2774460"/>
          <a:ext cx="2834607" cy="1055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Rovnice" r:id="rId4" imgW="1155700" imgH="431800" progId="Equation.3">
                  <p:embed/>
                </p:oleObj>
              </mc:Choice>
              <mc:Fallback>
                <p:oleObj name="Rovnice" r:id="rId4" imgW="11557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7858" y="2774460"/>
                        <a:ext cx="2834607" cy="1055726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25321" y="2336069"/>
            <a:ext cx="3989859" cy="217552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38503" y="4525452"/>
            <a:ext cx="3865373" cy="2071938"/>
          </a:xfrm>
          <a:prstGeom prst="rect">
            <a:avLst/>
          </a:prstGeom>
        </p:spPr>
      </p:pic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67B5-5DBA-4B6A-8DAD-EAD42B6F1C6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114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0064"/>
            <a:ext cx="10515600" cy="1325563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Jak se získá saturační křivka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0462" y="2363779"/>
            <a:ext cx="4474852" cy="265808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9112" y="1890728"/>
            <a:ext cx="1694835" cy="548688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697267" y="2165072"/>
            <a:ext cx="5903912" cy="25923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40000"/>
              </a:lnSpc>
            </a:pPr>
            <a:r>
              <a:rPr lang="cs-CZ" altLang="cs-CZ" sz="2000" dirty="0" smtClean="0"/>
              <a:t>sada pokusů při nichž je koncentrace enzymu konstantní </a:t>
            </a:r>
          </a:p>
          <a:p>
            <a:pPr>
              <a:lnSpc>
                <a:spcPct val="140000"/>
              </a:lnSpc>
            </a:pPr>
            <a:r>
              <a:rPr lang="cs-CZ" altLang="cs-CZ" sz="2000" dirty="0" smtClean="0"/>
              <a:t>různé koncentrace substrátu, rozpětí 2-3 řády</a:t>
            </a:r>
          </a:p>
          <a:p>
            <a:pPr>
              <a:lnSpc>
                <a:spcPct val="140000"/>
              </a:lnSpc>
            </a:pPr>
            <a:r>
              <a:rPr lang="cs-CZ" altLang="cs-CZ" sz="2000" dirty="0" smtClean="0"/>
              <a:t>z jednotlivých kinetických křivek se stanoví </a:t>
            </a:r>
            <a:r>
              <a:rPr lang="cs-CZ" altLang="cs-CZ" sz="2000" i="1" dirty="0" err="1" smtClean="0"/>
              <a:t>v</a:t>
            </a:r>
            <a:r>
              <a:rPr lang="cs-CZ" altLang="cs-CZ" sz="2000" baseline="-25000" dirty="0" err="1" smtClean="0"/>
              <a:t>o</a:t>
            </a:r>
            <a:endParaRPr lang="cs-CZ" altLang="cs-CZ" sz="2000" dirty="0" smtClean="0"/>
          </a:p>
          <a:p>
            <a:pPr>
              <a:lnSpc>
                <a:spcPct val="140000"/>
              </a:lnSpc>
            </a:pPr>
            <a:r>
              <a:rPr lang="cs-CZ" altLang="cs-CZ" sz="2000" i="1" dirty="0" err="1" smtClean="0"/>
              <a:t>v</a:t>
            </a:r>
            <a:r>
              <a:rPr lang="cs-CZ" altLang="cs-CZ" sz="2000" baseline="-25000" dirty="0" err="1" smtClean="0"/>
              <a:t>o</a:t>
            </a:r>
            <a:r>
              <a:rPr lang="cs-CZ" altLang="cs-CZ" sz="2000" dirty="0" smtClean="0"/>
              <a:t> se graficky vynesou proti příslušným </a:t>
            </a:r>
            <a:r>
              <a:rPr lang="en-US" altLang="cs-CZ" sz="2000" dirty="0" smtClean="0"/>
              <a:t>[S]</a:t>
            </a:r>
          </a:p>
          <a:p>
            <a:pPr>
              <a:lnSpc>
                <a:spcPct val="140000"/>
              </a:lnSpc>
            </a:pPr>
            <a:r>
              <a:rPr lang="en-US" altLang="cs-CZ" sz="2000" dirty="0" err="1" smtClean="0"/>
              <a:t>vznikne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hyperbolická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saturační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křivka</a:t>
            </a:r>
            <a:endParaRPr lang="cs-CZ" altLang="cs-CZ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67B5-5DBA-4B6A-8DAD-EAD42B6F1C6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740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1E2670-7D06-49FB-925F-5D5FFD56ED0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/>
          </a:p>
        </p:txBody>
      </p:sp>
      <p:pic>
        <p:nvPicPr>
          <p:cNvPr id="3993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6989" y="2420938"/>
            <a:ext cx="5113337" cy="2703512"/>
          </a:xfrm>
          <a:noFill/>
        </p:spPr>
      </p:pic>
      <p:sp>
        <p:nvSpPr>
          <p:cNvPr id="39940" name="Text Box 8"/>
          <p:cNvSpPr txBox="1">
            <a:spLocks noChangeArrowheads="1"/>
          </p:cNvSpPr>
          <p:nvPr/>
        </p:nvSpPr>
        <p:spPr bwMode="auto">
          <a:xfrm>
            <a:off x="2135188" y="2349500"/>
            <a:ext cx="792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cs-CZ" sz="2400" i="1"/>
              <a:t>v</a:t>
            </a:r>
            <a:r>
              <a:rPr lang="en-US" altLang="cs-CZ" sz="2400" baseline="-25000"/>
              <a:t>o</a:t>
            </a:r>
            <a:endParaRPr lang="cs-CZ" altLang="cs-CZ" sz="2400" baseline="-25000"/>
          </a:p>
        </p:txBody>
      </p:sp>
      <p:sp>
        <p:nvSpPr>
          <p:cNvPr id="39941" name="Text Box 9"/>
          <p:cNvSpPr txBox="1">
            <a:spLocks noChangeArrowheads="1"/>
          </p:cNvSpPr>
          <p:nvPr/>
        </p:nvSpPr>
        <p:spPr bwMode="auto">
          <a:xfrm>
            <a:off x="7104064" y="5013325"/>
            <a:ext cx="720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cs-CZ" sz="2400"/>
              <a:t>[S]</a:t>
            </a:r>
            <a:endParaRPr lang="cs-CZ" altLang="cs-CZ" sz="2400"/>
          </a:p>
        </p:txBody>
      </p:sp>
      <p:sp>
        <p:nvSpPr>
          <p:cNvPr id="39942" name="Text Box 10"/>
          <p:cNvSpPr txBox="1">
            <a:spLocks noChangeArrowheads="1"/>
          </p:cNvSpPr>
          <p:nvPr/>
        </p:nvSpPr>
        <p:spPr bwMode="auto">
          <a:xfrm>
            <a:off x="7032625" y="3716338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cs-CZ" sz="2400"/>
              <a:t>[E</a:t>
            </a:r>
            <a:r>
              <a:rPr lang="en-US" altLang="cs-CZ" sz="2400" baseline="-25000"/>
              <a:t>1</a:t>
            </a:r>
            <a:r>
              <a:rPr lang="en-US" altLang="cs-CZ" sz="2400"/>
              <a:t>]</a:t>
            </a:r>
            <a:endParaRPr lang="cs-CZ" altLang="cs-CZ" sz="2400"/>
          </a:p>
        </p:txBody>
      </p:sp>
      <p:sp>
        <p:nvSpPr>
          <p:cNvPr id="39943" name="Text Box 11"/>
          <p:cNvSpPr txBox="1">
            <a:spLocks noChangeArrowheads="1"/>
          </p:cNvSpPr>
          <p:nvPr/>
        </p:nvSpPr>
        <p:spPr bwMode="auto">
          <a:xfrm>
            <a:off x="6959600" y="2997200"/>
            <a:ext cx="2160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cs-CZ" sz="2400"/>
              <a:t> [E</a:t>
            </a:r>
            <a:r>
              <a:rPr lang="en-US" altLang="cs-CZ" sz="2400" baseline="-25000"/>
              <a:t>2</a:t>
            </a:r>
            <a:r>
              <a:rPr lang="en-US" altLang="cs-CZ" sz="2400"/>
              <a:t>]   &gt;   [E</a:t>
            </a:r>
            <a:r>
              <a:rPr lang="en-US" altLang="cs-CZ" sz="2400" baseline="-25000"/>
              <a:t>1</a:t>
            </a:r>
            <a:r>
              <a:rPr lang="en-US" altLang="cs-CZ" sz="2400"/>
              <a:t>]</a:t>
            </a:r>
            <a:endParaRPr lang="cs-CZ" altLang="cs-CZ" sz="2400"/>
          </a:p>
        </p:txBody>
      </p:sp>
      <p:sp>
        <p:nvSpPr>
          <p:cNvPr id="39944" name="Text Box 12"/>
          <p:cNvSpPr txBox="1">
            <a:spLocks noChangeArrowheads="1"/>
          </p:cNvSpPr>
          <p:nvPr/>
        </p:nvSpPr>
        <p:spPr bwMode="auto">
          <a:xfrm>
            <a:off x="7032625" y="2349500"/>
            <a:ext cx="2160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cs-CZ" sz="2400"/>
              <a:t>[E</a:t>
            </a:r>
            <a:r>
              <a:rPr lang="en-US" altLang="cs-CZ" sz="2400" baseline="-25000"/>
              <a:t>3</a:t>
            </a:r>
            <a:r>
              <a:rPr lang="en-US" altLang="cs-CZ" sz="2400"/>
              <a:t>]   &gt;   [E</a:t>
            </a:r>
            <a:r>
              <a:rPr lang="en-US" altLang="cs-CZ" sz="2400" baseline="-25000"/>
              <a:t>2</a:t>
            </a:r>
            <a:r>
              <a:rPr lang="en-US" altLang="cs-CZ" sz="2400"/>
              <a:t>]</a:t>
            </a:r>
            <a:endParaRPr lang="cs-CZ" altLang="cs-CZ" sz="2400"/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2208213" y="5876925"/>
            <a:ext cx="69850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cs-CZ" sz="2400" i="1"/>
              <a:t>K</a:t>
            </a:r>
            <a:r>
              <a:rPr lang="en-US" altLang="cs-CZ" sz="2400" baseline="-25000"/>
              <a:t>M</a:t>
            </a:r>
            <a:r>
              <a:rPr lang="en-US" altLang="cs-CZ" sz="2400"/>
              <a:t> se nemění, </a:t>
            </a:r>
            <a:r>
              <a:rPr lang="en-US" altLang="cs-CZ" sz="2400" i="1"/>
              <a:t>V</a:t>
            </a:r>
            <a:r>
              <a:rPr lang="en-US" altLang="cs-CZ" sz="2400" baseline="-25000"/>
              <a:t>max</a:t>
            </a:r>
            <a:r>
              <a:rPr lang="en-US" altLang="cs-CZ" sz="2400"/>
              <a:t> se zvyšuje</a:t>
            </a:r>
            <a:r>
              <a:rPr lang="cs-CZ" altLang="cs-CZ" sz="2400"/>
              <a:t> s koncentrací enzymu</a:t>
            </a:r>
          </a:p>
        </p:txBody>
      </p:sp>
      <p:sp>
        <p:nvSpPr>
          <p:cNvPr id="39946" name="Rectangle 15"/>
          <p:cNvSpPr>
            <a:spLocks noGrp="1" noChangeArrowheads="1"/>
          </p:cNvSpPr>
          <p:nvPr>
            <p:ph type="title"/>
          </p:nvPr>
        </p:nvSpPr>
        <p:spPr>
          <a:xfrm>
            <a:off x="429658" y="104776"/>
            <a:ext cx="11380424" cy="936625"/>
          </a:xfrm>
          <a:noFill/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cs-CZ" dirty="0" err="1">
                <a:solidFill>
                  <a:schemeClr val="accent1">
                    <a:lumMod val="75000"/>
                  </a:schemeClr>
                </a:solidFill>
              </a:rPr>
              <a:t>Koncentrace</a:t>
            </a:r>
            <a:r>
              <a:rPr lang="en-US" alt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cs-CZ" dirty="0" err="1">
                <a:solidFill>
                  <a:schemeClr val="accent1">
                    <a:lumMod val="75000"/>
                  </a:schemeClr>
                </a:solidFill>
              </a:rPr>
              <a:t>enzymu</a:t>
            </a:r>
            <a:r>
              <a:rPr lang="en-US" altLang="cs-CZ" dirty="0">
                <a:solidFill>
                  <a:schemeClr val="accent1">
                    <a:lumMod val="75000"/>
                  </a:schemeClr>
                </a:solidFill>
              </a:rPr>
              <a:t> [E]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cs-CZ" dirty="0" err="1">
                <a:solidFill>
                  <a:schemeClr val="accent1">
                    <a:lumMod val="75000"/>
                  </a:schemeClr>
                </a:solidFill>
              </a:rPr>
              <a:t>také</a:t>
            </a:r>
            <a:r>
              <a:rPr lang="en-US" alt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cs-CZ" dirty="0" err="1">
                <a:solidFill>
                  <a:schemeClr val="accent1">
                    <a:lumMod val="75000"/>
                  </a:schemeClr>
                </a:solidFill>
              </a:rPr>
              <a:t>ovlivňuje</a:t>
            </a:r>
            <a:r>
              <a:rPr lang="en-US" alt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cs-CZ" dirty="0" err="1">
                <a:solidFill>
                  <a:schemeClr val="accent1">
                    <a:lumMod val="75000"/>
                  </a:schemeClr>
                </a:solidFill>
              </a:rPr>
              <a:t>rychlost</a:t>
            </a:r>
            <a:endParaRPr lang="cs-CZ" alt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9947" name="Rectangle 16"/>
          <p:cNvSpPr>
            <a:spLocks noChangeArrowheads="1"/>
          </p:cNvSpPr>
          <p:nvPr/>
        </p:nvSpPr>
        <p:spPr bwMode="auto">
          <a:xfrm>
            <a:off x="574809" y="1227932"/>
            <a:ext cx="511175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20000"/>
              </a:lnSpc>
              <a:buFontTx/>
              <a:buNone/>
            </a:pPr>
            <a:r>
              <a:rPr lang="en-US" altLang="cs-CZ" sz="2000" dirty="0" err="1"/>
              <a:t>nasycený</a:t>
            </a:r>
            <a:r>
              <a:rPr lang="en-US" altLang="cs-CZ" sz="2000" dirty="0"/>
              <a:t> </a:t>
            </a:r>
            <a:r>
              <a:rPr lang="en-US" altLang="cs-CZ" sz="2000" dirty="0" err="1"/>
              <a:t>enzym</a:t>
            </a:r>
            <a:r>
              <a:rPr lang="en-US" altLang="cs-CZ" sz="2000" dirty="0"/>
              <a:t>: </a:t>
            </a:r>
            <a:r>
              <a:rPr lang="en-US" altLang="cs-CZ" sz="2000" i="1" dirty="0" err="1"/>
              <a:t>v</a:t>
            </a:r>
            <a:r>
              <a:rPr lang="en-US" altLang="cs-CZ" sz="2000" baseline="-25000" dirty="0" err="1"/>
              <a:t>o</a:t>
            </a:r>
            <a:r>
              <a:rPr lang="en-US" altLang="cs-CZ" sz="2000" dirty="0"/>
              <a:t>  =  k [E]</a:t>
            </a:r>
            <a:r>
              <a:rPr lang="en-US" altLang="cs-CZ" sz="2000" baseline="-25000" dirty="0"/>
              <a:t>t</a:t>
            </a:r>
            <a:r>
              <a:rPr lang="en-US" altLang="cs-CZ" sz="2000" dirty="0"/>
              <a:t>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cs-CZ" sz="2000" dirty="0"/>
              <a:t>[E]</a:t>
            </a:r>
            <a:r>
              <a:rPr lang="en-US" altLang="cs-CZ" sz="2000" baseline="-25000" dirty="0"/>
              <a:t>t</a:t>
            </a:r>
            <a:r>
              <a:rPr lang="en-US" altLang="cs-CZ" sz="2000" dirty="0"/>
              <a:t>  je </a:t>
            </a:r>
            <a:r>
              <a:rPr lang="en-US" altLang="cs-CZ" sz="2000" dirty="0" err="1"/>
              <a:t>celková</a:t>
            </a:r>
            <a:r>
              <a:rPr lang="en-US" altLang="cs-CZ" sz="2000" dirty="0"/>
              <a:t> (</a:t>
            </a:r>
            <a:r>
              <a:rPr lang="en-US" altLang="cs-CZ" sz="2000" dirty="0" err="1"/>
              <a:t>totální</a:t>
            </a:r>
            <a:r>
              <a:rPr lang="en-US" altLang="cs-CZ" sz="2000" dirty="0"/>
              <a:t>) </a:t>
            </a:r>
            <a:r>
              <a:rPr lang="en-US" altLang="cs-CZ" sz="2000" dirty="0" err="1"/>
              <a:t>koncentrace</a:t>
            </a:r>
            <a:r>
              <a:rPr lang="en-US" altLang="cs-CZ" sz="2000" dirty="0"/>
              <a:t> </a:t>
            </a:r>
            <a:r>
              <a:rPr lang="en-US" altLang="cs-CZ" sz="2000" dirty="0" err="1"/>
              <a:t>enzym</a:t>
            </a:r>
            <a:r>
              <a:rPr lang="cs-CZ" altLang="cs-CZ" sz="2000" dirty="0"/>
              <a:t>u</a:t>
            </a:r>
            <a:endParaRPr lang="cs-CZ" altLang="cs-CZ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427834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919106-453D-4472-9F05-BA39CA6B498A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 dirty="0"/>
          </a:p>
        </p:txBody>
      </p:sp>
      <p:sp>
        <p:nvSpPr>
          <p:cNvPr id="41987" name="Rectangle 4"/>
          <p:cNvSpPr>
            <a:spLocks noGrp="1" noChangeArrowheads="1"/>
          </p:cNvSpPr>
          <p:nvPr>
            <p:ph type="title"/>
          </p:nvPr>
        </p:nvSpPr>
        <p:spPr>
          <a:xfrm>
            <a:off x="565931" y="94657"/>
            <a:ext cx="11204153" cy="1439862"/>
          </a:xfrm>
        </p:spPr>
        <p:txBody>
          <a:bodyPr>
            <a:noAutofit/>
          </a:bodyPr>
          <a:lstStyle/>
          <a:p>
            <a:pPr algn="ctr">
              <a:lnSpc>
                <a:spcPct val="110000"/>
              </a:lnSpc>
            </a:pP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Množství enzymu v biologickém materiálu </a:t>
            </a:r>
            <a:r>
              <a:rPr lang="en-US" alt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lze </a:t>
            </a:r>
            <a:r>
              <a:rPr lang="en-US" altLang="cs-CZ" dirty="0">
                <a:solidFill>
                  <a:schemeClr val="accent1">
                    <a:lumMod val="75000"/>
                  </a:schemeClr>
                </a:solidFill>
              </a:rPr>
              <a:t>stanovit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 dvojím způsobem</a:t>
            </a:r>
          </a:p>
        </p:txBody>
      </p:sp>
      <p:sp>
        <p:nvSpPr>
          <p:cNvPr id="41988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36451" y="1741744"/>
            <a:ext cx="4764359" cy="3168352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alt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Katalytická koncentrace</a:t>
            </a:r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el-GR" altLang="cs-CZ" sz="2000" dirty="0">
                <a:cs typeface="Times New Roman" pitchFamily="18" charset="0"/>
              </a:rPr>
              <a:t>μ</a:t>
            </a:r>
            <a:r>
              <a:rPr lang="cs-CZ" altLang="cs-CZ" sz="2000" dirty="0"/>
              <a:t>kat/l</a:t>
            </a:r>
          </a:p>
          <a:p>
            <a:pPr lvl="1">
              <a:lnSpc>
                <a:spcPct val="120000"/>
              </a:lnSpc>
            </a:pPr>
            <a:r>
              <a:rPr lang="cs-CZ" altLang="cs-CZ" sz="2000" dirty="0"/>
              <a:t>stanoví se produkt enzymové reakce</a:t>
            </a:r>
          </a:p>
          <a:p>
            <a:pPr lvl="1">
              <a:lnSpc>
                <a:spcPct val="120000"/>
              </a:lnSpc>
            </a:pPr>
            <a:r>
              <a:rPr lang="cs-CZ" altLang="cs-CZ" sz="2000" dirty="0"/>
              <a:t>většina klinicky významných enzymů</a:t>
            </a:r>
          </a:p>
        </p:txBody>
      </p:sp>
      <p:sp>
        <p:nvSpPr>
          <p:cNvPr id="41989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096571" y="1745049"/>
            <a:ext cx="5856730" cy="3168352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alt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Hmotnostní koncentrace</a:t>
            </a:r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el-GR" altLang="cs-CZ" sz="2000" dirty="0">
                <a:cs typeface="Times New Roman" pitchFamily="18" charset="0"/>
              </a:rPr>
              <a:t>μ</a:t>
            </a:r>
            <a:r>
              <a:rPr lang="cs-CZ" altLang="cs-CZ" sz="2000" dirty="0"/>
              <a:t>g/l, </a:t>
            </a:r>
            <a:r>
              <a:rPr lang="cs-CZ" altLang="cs-CZ" sz="2000" dirty="0" err="1"/>
              <a:t>ng</a:t>
            </a:r>
            <a:r>
              <a:rPr lang="cs-CZ" altLang="cs-CZ" sz="2000" dirty="0"/>
              <a:t>/l, </a:t>
            </a:r>
            <a:r>
              <a:rPr lang="cs-CZ" altLang="cs-CZ" sz="2000" dirty="0" err="1"/>
              <a:t>pg</a:t>
            </a:r>
            <a:r>
              <a:rPr lang="cs-CZ" altLang="cs-CZ" sz="2000" dirty="0"/>
              <a:t>/l</a:t>
            </a:r>
          </a:p>
          <a:p>
            <a:pPr lvl="1">
              <a:lnSpc>
                <a:spcPct val="120000"/>
              </a:lnSpc>
            </a:pPr>
            <a:r>
              <a:rPr lang="cs-CZ" altLang="cs-CZ" sz="2000" dirty="0"/>
              <a:t>stanoví se enzym</a:t>
            </a:r>
            <a:r>
              <a:rPr lang="en-US" altLang="cs-CZ" sz="2000" dirty="0"/>
              <a:t> </a:t>
            </a:r>
            <a:r>
              <a:rPr lang="en-US" altLang="cs-CZ" sz="2000" dirty="0" smtClean="0"/>
              <a:t>(</a:t>
            </a:r>
            <a:r>
              <a:rPr lang="cs-CZ" altLang="cs-CZ" sz="2000" dirty="0"/>
              <a:t>jako antigen</a:t>
            </a:r>
            <a:r>
              <a:rPr lang="en-US" altLang="cs-CZ" sz="2000" dirty="0"/>
              <a:t>,</a:t>
            </a:r>
            <a:r>
              <a:rPr lang="cs-CZ" altLang="cs-CZ" sz="2000" dirty="0"/>
              <a:t> imunochemicky)</a:t>
            </a:r>
          </a:p>
          <a:p>
            <a:pPr lvl="1">
              <a:lnSpc>
                <a:spcPct val="120000"/>
              </a:lnSpc>
            </a:pPr>
            <a:r>
              <a:rPr lang="en-US" altLang="cs-CZ" sz="2000" dirty="0" err="1"/>
              <a:t>jen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některé</a:t>
            </a:r>
            <a:r>
              <a:rPr lang="en-US" altLang="cs-CZ" sz="2000" dirty="0"/>
              <a:t>, </a:t>
            </a:r>
            <a:r>
              <a:rPr lang="cs-CZ" altLang="cs-CZ" sz="2000" dirty="0"/>
              <a:t>např. tumorové </a:t>
            </a:r>
            <a:r>
              <a:rPr lang="cs-CZ" altLang="cs-CZ" sz="2000" dirty="0" err="1"/>
              <a:t>markery</a:t>
            </a:r>
            <a:endParaRPr lang="cs-CZ" altLang="cs-CZ" sz="2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354159" y="4435077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dirty="0"/>
              <a:t>substrát   </a:t>
            </a:r>
            <a:r>
              <a:rPr lang="cs-CZ" altLang="cs-CZ" dirty="0">
                <a:sym typeface="Symbol"/>
              </a:rPr>
              <a:t>  produkt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 bwMode="auto">
          <a:xfrm>
            <a:off x="2142566" y="3903558"/>
            <a:ext cx="576064" cy="531519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dirty="0">
                <a:latin typeface="Calibri" panose="020F0502020204030204" pitchFamily="34" charset="0"/>
              </a:rPr>
              <a:t> 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402288" y="4012502"/>
            <a:ext cx="5148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dirty="0"/>
              <a:t>enzym (antigen) + protilátka </a:t>
            </a:r>
            <a:r>
              <a:rPr lang="cs-CZ" altLang="cs-CZ" dirty="0">
                <a:sym typeface="Symbol"/>
              </a:rPr>
              <a:t>  </a:t>
            </a:r>
            <a:r>
              <a:rPr lang="cs-CZ" altLang="cs-CZ" dirty="0" err="1">
                <a:sym typeface="Symbol"/>
              </a:rPr>
              <a:t>imuno</a:t>
            </a:r>
            <a:r>
              <a:rPr lang="cs-CZ" altLang="cs-CZ" dirty="0">
                <a:sym typeface="Symbol"/>
              </a:rPr>
              <a:t>-komplex</a:t>
            </a:r>
            <a:endParaRPr lang="cs-CZ" dirty="0"/>
          </a:p>
        </p:txBody>
      </p:sp>
      <p:sp>
        <p:nvSpPr>
          <p:cNvPr id="10" name="Ovál 9"/>
          <p:cNvSpPr/>
          <p:nvPr/>
        </p:nvSpPr>
        <p:spPr bwMode="auto">
          <a:xfrm>
            <a:off x="6795213" y="4435077"/>
            <a:ext cx="576064" cy="531519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dirty="0">
                <a:latin typeface="Calibri" panose="020F0502020204030204" pitchFamily="34" charset="0"/>
              </a:rPr>
              <a:t> 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400256" y="4204830"/>
            <a:ext cx="8640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0" dirty="0">
                <a:latin typeface="Calibri" panose="020F0502020204030204" pitchFamily="34" charset="0"/>
              </a:rPr>
              <a:t>Y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9982200" y="4440495"/>
            <a:ext cx="864096" cy="1366872"/>
            <a:chOff x="7164288" y="5369646"/>
            <a:chExt cx="864096" cy="1366872"/>
          </a:xfrm>
        </p:grpSpPr>
        <p:sp>
          <p:nvSpPr>
            <p:cNvPr id="12" name="TextovéPole 11"/>
            <p:cNvSpPr txBox="1"/>
            <p:nvPr/>
          </p:nvSpPr>
          <p:spPr>
            <a:xfrm>
              <a:off x="7164288" y="5566967"/>
              <a:ext cx="864096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7000" dirty="0">
                  <a:latin typeface="Calibri" panose="020F0502020204030204" pitchFamily="34" charset="0"/>
                </a:rPr>
                <a:t>Y</a:t>
              </a:r>
            </a:p>
          </p:txBody>
        </p:sp>
        <p:sp>
          <p:nvSpPr>
            <p:cNvPr id="13" name="Ovál 12"/>
            <p:cNvSpPr/>
            <p:nvPr/>
          </p:nvSpPr>
          <p:spPr bwMode="auto">
            <a:xfrm>
              <a:off x="7164288" y="5369646"/>
              <a:ext cx="576064" cy="531519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sz="2000" dirty="0">
                  <a:latin typeface="Calibri" panose="020F0502020204030204" pitchFamily="34" charset="0"/>
                </a:rPr>
                <a:t> 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669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5E03AA-1BEA-4959-8D77-6D1D033E3719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319487" y="371141"/>
            <a:ext cx="11501609" cy="792162"/>
          </a:xfrm>
        </p:spPr>
        <p:txBody>
          <a:bodyPr>
            <a:noAutofit/>
          </a:bodyPr>
          <a:lstStyle/>
          <a:p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Dvě metody pro zjištění katalytické koncentrace</a:t>
            </a:r>
          </a:p>
        </p:txBody>
      </p:sp>
      <p:graphicFrame>
        <p:nvGraphicFramePr>
          <p:cNvPr id="174116" name="Group 36"/>
          <p:cNvGraphicFramePr>
            <a:graphicFrameLocks noGrp="1"/>
          </p:cNvGraphicFramePr>
          <p:nvPr>
            <p:ph idx="1"/>
            <p:extLst/>
          </p:nvPr>
        </p:nvGraphicFramePr>
        <p:xfrm>
          <a:off x="1893580" y="2673778"/>
          <a:ext cx="8353425" cy="3891400"/>
        </p:xfrm>
        <a:graphic>
          <a:graphicData uri="http://schemas.openxmlformats.org/drawingml/2006/table">
            <a:tbl>
              <a:tblPr/>
              <a:tblGrid>
                <a:gridCol w="2592388"/>
                <a:gridCol w="2736850"/>
                <a:gridCol w="3024187"/>
              </a:tblGrid>
              <a:tr h="6086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Charakteristika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Kinetická metoda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Metoda konstantního času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6086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 se měří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[S] </a:t>
                      </a:r>
                      <a:r>
                        <a:rPr kumimoji="0" lang="cs-CZ" altLang="cs-CZ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nebo [P] </a:t>
                      </a:r>
                      <a:endParaRPr kumimoji="0" lang="cs-CZ" altLang="cs-CZ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[P]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23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Jak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kontinuálně                       </a:t>
                      </a:r>
                      <a:r>
                        <a:rPr kumimoji="0" lang="en-US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např. po</a:t>
                      </a:r>
                      <a:r>
                        <a:rPr kumimoji="0" lang="en-US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10 s)</a:t>
                      </a:r>
                      <a:endParaRPr kumimoji="0" lang="cs-CZ" altLang="cs-CZ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 urč. čase (např. 10 min)                  je reakce inhibována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5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Kinetická křivka hodnocena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ano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6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 se stanoví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počáteční rychlost </a:t>
                      </a:r>
                      <a:r>
                        <a:rPr kumimoji="0" lang="en-US" altLang="cs-CZ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  <a:r>
                        <a:rPr kumimoji="0" lang="en-US" altLang="cs-CZ" sz="19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  <a:endParaRPr kumimoji="0" lang="cs-CZ" altLang="cs-CZ" sz="19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průměrná rychlost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6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Metoda je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přesná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méně přesná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Obdélník 1"/>
          <p:cNvSpPr/>
          <p:nvPr/>
        </p:nvSpPr>
        <p:spPr>
          <a:xfrm>
            <a:off x="553445" y="1410709"/>
            <a:ext cx="8568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optimální podmínky (teplota, pH, </a:t>
            </a:r>
            <a:r>
              <a:rPr lang="cs-CZ" altLang="cs-CZ" sz="2000" dirty="0" err="1"/>
              <a:t>kofaktory</a:t>
            </a:r>
            <a:r>
              <a:rPr lang="cs-CZ" altLang="cs-CZ" sz="20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měří se </a:t>
            </a:r>
            <a:r>
              <a:rPr lang="cs-CZ" altLang="cs-CZ" sz="2000" dirty="0">
                <a:sym typeface="Symbol" pitchFamily="18" charset="2"/>
              </a:rPr>
              <a:t></a:t>
            </a:r>
            <a:r>
              <a:rPr lang="en-US" altLang="cs-CZ" sz="2000" dirty="0">
                <a:sym typeface="Symbol" pitchFamily="18" charset="2"/>
              </a:rPr>
              <a:t>[S] </a:t>
            </a:r>
            <a:r>
              <a:rPr lang="en-US" altLang="cs-CZ" sz="2000" dirty="0" err="1">
                <a:sym typeface="Symbol" pitchFamily="18" charset="2"/>
              </a:rPr>
              <a:t>nebo</a:t>
            </a:r>
            <a:r>
              <a:rPr lang="en-US" altLang="cs-CZ" sz="2000" dirty="0">
                <a:sym typeface="Symbol" pitchFamily="18" charset="2"/>
              </a:rPr>
              <a:t> </a:t>
            </a:r>
            <a:r>
              <a:rPr lang="cs-CZ" altLang="cs-CZ" sz="2000" dirty="0">
                <a:sym typeface="Symbol" pitchFamily="18" charset="2"/>
              </a:rPr>
              <a:t>[P] v určitém časovém intervalu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>
                <a:sym typeface="Symbol" pitchFamily="18" charset="2"/>
              </a:rPr>
              <a:t>kinetika 0. řádu, </a:t>
            </a:r>
            <a:r>
              <a:rPr lang="en-US" altLang="cs-CZ" sz="2000" b="1" dirty="0">
                <a:solidFill>
                  <a:schemeClr val="accent1">
                    <a:lumMod val="60000"/>
                    <a:lumOff val="40000"/>
                  </a:schemeClr>
                </a:solidFill>
                <a:sym typeface="Symbol" pitchFamily="18" charset="2"/>
              </a:rPr>
              <a:t>[S] &gt;&gt; </a:t>
            </a:r>
            <a:r>
              <a:rPr lang="en-US" altLang="cs-CZ" sz="2000" b="1" i="1" dirty="0">
                <a:solidFill>
                  <a:schemeClr val="accent1">
                    <a:lumMod val="60000"/>
                    <a:lumOff val="40000"/>
                  </a:schemeClr>
                </a:solidFill>
                <a:sym typeface="Symbol" pitchFamily="18" charset="2"/>
              </a:rPr>
              <a:t>K</a:t>
            </a:r>
            <a:r>
              <a:rPr lang="en-US" altLang="cs-CZ" sz="2000" b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sym typeface="Symbol" pitchFamily="18" charset="2"/>
              </a:rPr>
              <a:t>m</a:t>
            </a:r>
            <a:r>
              <a:rPr lang="cs-CZ" altLang="cs-CZ" sz="2000" dirty="0">
                <a:solidFill>
                  <a:schemeClr val="accent1">
                    <a:lumMod val="60000"/>
                    <a:lumOff val="40000"/>
                  </a:schemeClr>
                </a:solidFill>
                <a:sym typeface="Symbol" pitchFamily="18" charset="2"/>
              </a:rPr>
              <a:t> </a:t>
            </a:r>
            <a:r>
              <a:rPr lang="cs-CZ" altLang="cs-CZ" sz="2000" dirty="0">
                <a:sym typeface="Symbol" pitchFamily="18" charset="2"/>
              </a:rPr>
              <a:t></a:t>
            </a:r>
            <a:r>
              <a:rPr lang="en-US" altLang="cs-CZ" sz="2000" dirty="0">
                <a:sym typeface="Symbol" pitchFamily="18" charset="2"/>
              </a:rPr>
              <a:t> </a:t>
            </a:r>
            <a:r>
              <a:rPr lang="cs-CZ" altLang="cs-CZ" sz="2000" dirty="0">
                <a:sym typeface="Symbol" pitchFamily="18" charset="2"/>
              </a:rPr>
              <a:t>nasycený enzym, rychlost se blíží </a:t>
            </a:r>
            <a:r>
              <a:rPr lang="cs-CZ" altLang="cs-CZ" sz="2000" i="1" dirty="0" err="1">
                <a:sym typeface="Symbol" pitchFamily="18" charset="2"/>
              </a:rPr>
              <a:t>V</a:t>
            </a:r>
            <a:r>
              <a:rPr lang="cs-CZ" altLang="cs-CZ" sz="2000" baseline="-25000" dirty="0" err="1">
                <a:sym typeface="Symbol" pitchFamily="18" charset="2"/>
              </a:rPr>
              <a:t>max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34111032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Jak stanovíme aktivitu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laktátdehydrogenázy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LD?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307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74E53C-254F-4572-AD67-E12106ACDDE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400"/>
          </a:p>
        </p:txBody>
      </p:sp>
      <p:sp>
        <p:nvSpPr>
          <p:cNvPr id="49155" name="Zástupný symbol pro číslo snímku 3"/>
          <p:cNvSpPr txBox="1">
            <a:spLocks/>
          </p:cNvSpPr>
          <p:nvPr/>
        </p:nvSpPr>
        <p:spPr bwMode="auto">
          <a:xfrm>
            <a:off x="8077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04BA8ECA-C8EB-413A-8700-6BB789661F87}" type="slidenum">
              <a:rPr lang="cs-CZ" altLang="cs-CZ" sz="1400"/>
              <a:pPr algn="r"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400"/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1404104" y="3514452"/>
            <a:ext cx="172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200" dirty="0"/>
              <a:t>optický test</a:t>
            </a:r>
          </a:p>
        </p:txBody>
      </p:sp>
      <p:sp>
        <p:nvSpPr>
          <p:cNvPr id="49157" name="Line 6"/>
          <p:cNvSpPr>
            <a:spLocks noChangeShapeType="1"/>
          </p:cNvSpPr>
          <p:nvPr/>
        </p:nvSpPr>
        <p:spPr bwMode="auto">
          <a:xfrm>
            <a:off x="4290951" y="2994943"/>
            <a:ext cx="2011363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158" name="Freeform 7"/>
          <p:cNvSpPr>
            <a:spLocks/>
          </p:cNvSpPr>
          <p:nvPr/>
        </p:nvSpPr>
        <p:spPr bwMode="auto">
          <a:xfrm>
            <a:off x="6302314" y="2953480"/>
            <a:ext cx="134938" cy="101600"/>
          </a:xfrm>
          <a:custGeom>
            <a:avLst/>
            <a:gdLst>
              <a:gd name="T0" fmla="*/ 2147483647 w 85"/>
              <a:gd name="T1" fmla="*/ 2147483647 h 64"/>
              <a:gd name="T2" fmla="*/ 0 w 85"/>
              <a:gd name="T3" fmla="*/ 2147483647 h 64"/>
              <a:gd name="T4" fmla="*/ 2147483647 w 85"/>
              <a:gd name="T5" fmla="*/ 2147483647 h 64"/>
              <a:gd name="T6" fmla="*/ 0 w 85"/>
              <a:gd name="T7" fmla="*/ 0 h 64"/>
              <a:gd name="T8" fmla="*/ 2147483647 w 85"/>
              <a:gd name="T9" fmla="*/ 2147483647 h 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5" h="64">
                <a:moveTo>
                  <a:pt x="85" y="32"/>
                </a:moveTo>
                <a:lnTo>
                  <a:pt x="0" y="64"/>
                </a:lnTo>
                <a:lnTo>
                  <a:pt x="17" y="32"/>
                </a:lnTo>
                <a:lnTo>
                  <a:pt x="0" y="0"/>
                </a:lnTo>
                <a:lnTo>
                  <a:pt x="85" y="32"/>
                </a:ln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74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59" name="Rectangle 8"/>
          <p:cNvSpPr>
            <a:spLocks noChangeArrowheads="1"/>
          </p:cNvSpPr>
          <p:nvPr/>
        </p:nvSpPr>
        <p:spPr bwMode="auto">
          <a:xfrm>
            <a:off x="4969150" y="2543422"/>
            <a:ext cx="3556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100" dirty="0">
                <a:solidFill>
                  <a:srgbClr val="0000FF"/>
                </a:solidFill>
                <a:latin typeface="Arial" panose="020B0604020202020204" pitchFamily="34" charset="0"/>
              </a:rPr>
              <a:t>LD</a:t>
            </a:r>
            <a:endParaRPr lang="cs-CZ" altLang="cs-CZ" sz="2400" dirty="0"/>
          </a:p>
        </p:txBody>
      </p:sp>
      <p:grpSp>
        <p:nvGrpSpPr>
          <p:cNvPr id="3" name="Skupina 2"/>
          <p:cNvGrpSpPr/>
          <p:nvPr/>
        </p:nvGrpSpPr>
        <p:grpSpPr>
          <a:xfrm>
            <a:off x="6657576" y="2758948"/>
            <a:ext cx="1955801" cy="371475"/>
            <a:chOff x="7764463" y="2460626"/>
            <a:chExt cx="1955801" cy="371475"/>
          </a:xfrm>
        </p:grpSpPr>
        <p:sp>
          <p:nvSpPr>
            <p:cNvPr id="49160" name="Rectangle 9"/>
            <p:cNvSpPr>
              <a:spLocks noChangeArrowheads="1"/>
            </p:cNvSpPr>
            <p:nvPr/>
          </p:nvSpPr>
          <p:spPr bwMode="auto">
            <a:xfrm>
              <a:off x="7764463" y="2511426"/>
              <a:ext cx="1814512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100">
                  <a:solidFill>
                    <a:srgbClr val="000000"/>
                  </a:solidFill>
                  <a:latin typeface="Arial" panose="020B0604020202020204" pitchFamily="34" charset="0"/>
                </a:rPr>
                <a:t>Laktát  +  NAD</a:t>
              </a:r>
              <a:endParaRPr lang="cs-CZ" altLang="cs-CZ" sz="2400"/>
            </a:p>
          </p:txBody>
        </p:sp>
        <p:sp>
          <p:nvSpPr>
            <p:cNvPr id="49161" name="Line 10"/>
            <p:cNvSpPr>
              <a:spLocks noChangeShapeType="1"/>
            </p:cNvSpPr>
            <p:nvPr/>
          </p:nvSpPr>
          <p:spPr bwMode="auto">
            <a:xfrm>
              <a:off x="9636125" y="2498726"/>
              <a:ext cx="1588" cy="9366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162" name="Line 11"/>
            <p:cNvSpPr>
              <a:spLocks noChangeShapeType="1"/>
            </p:cNvSpPr>
            <p:nvPr/>
          </p:nvSpPr>
          <p:spPr bwMode="auto">
            <a:xfrm>
              <a:off x="9590088" y="2546350"/>
              <a:ext cx="93662" cy="158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163" name="Oval 12"/>
            <p:cNvSpPr>
              <a:spLocks noChangeArrowheads="1"/>
            </p:cNvSpPr>
            <p:nvPr/>
          </p:nvSpPr>
          <p:spPr bwMode="auto">
            <a:xfrm>
              <a:off x="9551989" y="2460626"/>
              <a:ext cx="168275" cy="169863"/>
            </a:xfrm>
            <a:prstGeom prst="ellips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</p:grpSp>
      <p:sp>
        <p:nvSpPr>
          <p:cNvPr id="49164" name="Rectangle 13"/>
          <p:cNvSpPr>
            <a:spLocks noChangeArrowheads="1"/>
          </p:cNvSpPr>
          <p:nvPr/>
        </p:nvSpPr>
        <p:spPr bwMode="auto">
          <a:xfrm>
            <a:off x="1404104" y="2847743"/>
            <a:ext cx="137056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100" dirty="0">
                <a:solidFill>
                  <a:srgbClr val="000000"/>
                </a:solidFill>
                <a:latin typeface="Arial" panose="020B0604020202020204" pitchFamily="34" charset="0"/>
              </a:rPr>
              <a:t>Pyruvát  +  </a:t>
            </a:r>
            <a:endParaRPr lang="cs-CZ" altLang="cs-CZ" sz="2400" dirty="0"/>
          </a:p>
        </p:txBody>
      </p:sp>
      <p:sp>
        <p:nvSpPr>
          <p:cNvPr id="49165" name="Rectangle 14"/>
          <p:cNvSpPr>
            <a:spLocks noChangeArrowheads="1"/>
          </p:cNvSpPr>
          <p:nvPr/>
        </p:nvSpPr>
        <p:spPr bwMode="auto">
          <a:xfrm>
            <a:off x="2782905" y="2840037"/>
            <a:ext cx="9175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100" dirty="0">
                <a:solidFill>
                  <a:srgbClr val="0000FF"/>
                </a:solidFill>
                <a:latin typeface="Arial" panose="020B0604020202020204" pitchFamily="34" charset="0"/>
              </a:rPr>
              <a:t>NADH  </a:t>
            </a:r>
            <a:endParaRPr lang="cs-CZ" altLang="cs-CZ" sz="2400" dirty="0"/>
          </a:p>
        </p:txBody>
      </p:sp>
      <p:sp>
        <p:nvSpPr>
          <p:cNvPr id="49166" name="Rectangle 15"/>
          <p:cNvSpPr>
            <a:spLocks noChangeArrowheads="1"/>
          </p:cNvSpPr>
          <p:nvPr/>
        </p:nvSpPr>
        <p:spPr bwMode="auto">
          <a:xfrm>
            <a:off x="3569312" y="2832101"/>
            <a:ext cx="4222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100" dirty="0">
                <a:solidFill>
                  <a:srgbClr val="000000"/>
                </a:solidFill>
                <a:latin typeface="Arial" panose="020B0604020202020204" pitchFamily="34" charset="0"/>
              </a:rPr>
              <a:t>+ H</a:t>
            </a:r>
            <a:endParaRPr lang="cs-CZ" altLang="cs-CZ" sz="2400" dirty="0"/>
          </a:p>
        </p:txBody>
      </p:sp>
      <p:grpSp>
        <p:nvGrpSpPr>
          <p:cNvPr id="2" name="Skupina 1"/>
          <p:cNvGrpSpPr/>
          <p:nvPr/>
        </p:nvGrpSpPr>
        <p:grpSpPr>
          <a:xfrm>
            <a:off x="4032556" y="2738142"/>
            <a:ext cx="168275" cy="168275"/>
            <a:chOff x="5033169" y="2478087"/>
            <a:chExt cx="168275" cy="168275"/>
          </a:xfrm>
        </p:grpSpPr>
        <p:sp>
          <p:nvSpPr>
            <p:cNvPr id="49167" name="Line 16"/>
            <p:cNvSpPr>
              <a:spLocks noChangeShapeType="1"/>
            </p:cNvSpPr>
            <p:nvPr/>
          </p:nvSpPr>
          <p:spPr bwMode="auto">
            <a:xfrm>
              <a:off x="5118100" y="2514600"/>
              <a:ext cx="1588" cy="9525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168" name="Line 17"/>
            <p:cNvSpPr>
              <a:spLocks noChangeShapeType="1"/>
            </p:cNvSpPr>
            <p:nvPr/>
          </p:nvSpPr>
          <p:spPr bwMode="auto">
            <a:xfrm>
              <a:off x="5070476" y="2562225"/>
              <a:ext cx="93663" cy="158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169" name="Oval 18"/>
            <p:cNvSpPr>
              <a:spLocks noChangeArrowheads="1"/>
            </p:cNvSpPr>
            <p:nvPr/>
          </p:nvSpPr>
          <p:spPr bwMode="auto">
            <a:xfrm>
              <a:off x="5033169" y="2478087"/>
              <a:ext cx="168275" cy="168275"/>
            </a:xfrm>
            <a:prstGeom prst="ellips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</p:grpSp>
      <p:sp>
        <p:nvSpPr>
          <p:cNvPr id="49170" name="Line 19"/>
          <p:cNvSpPr>
            <a:spLocks noChangeShapeType="1"/>
          </p:cNvSpPr>
          <p:nvPr/>
        </p:nvSpPr>
        <p:spPr bwMode="auto">
          <a:xfrm>
            <a:off x="4578350" y="2967039"/>
            <a:ext cx="1588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174" name="Line 23"/>
          <p:cNvSpPr>
            <a:spLocks noChangeShapeType="1"/>
          </p:cNvSpPr>
          <p:nvPr/>
        </p:nvSpPr>
        <p:spPr bwMode="auto">
          <a:xfrm>
            <a:off x="3616325" y="2967039"/>
            <a:ext cx="1588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178" name="Line 27"/>
          <p:cNvSpPr>
            <a:spLocks noChangeShapeType="1"/>
          </p:cNvSpPr>
          <p:nvPr/>
        </p:nvSpPr>
        <p:spPr bwMode="auto">
          <a:xfrm>
            <a:off x="3252788" y="3167747"/>
            <a:ext cx="1588" cy="898525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179" name="Freeform 28"/>
          <p:cNvSpPr>
            <a:spLocks/>
          </p:cNvSpPr>
          <p:nvPr/>
        </p:nvSpPr>
        <p:spPr bwMode="auto">
          <a:xfrm>
            <a:off x="3190305" y="4058605"/>
            <a:ext cx="101600" cy="134938"/>
          </a:xfrm>
          <a:custGeom>
            <a:avLst/>
            <a:gdLst>
              <a:gd name="T0" fmla="*/ 2147483647 w 64"/>
              <a:gd name="T1" fmla="*/ 2147483647 h 85"/>
              <a:gd name="T2" fmla="*/ 0 w 64"/>
              <a:gd name="T3" fmla="*/ 0 h 85"/>
              <a:gd name="T4" fmla="*/ 2147483647 w 64"/>
              <a:gd name="T5" fmla="*/ 2147483647 h 85"/>
              <a:gd name="T6" fmla="*/ 2147483647 w 64"/>
              <a:gd name="T7" fmla="*/ 0 h 85"/>
              <a:gd name="T8" fmla="*/ 2147483647 w 64"/>
              <a:gd name="T9" fmla="*/ 2147483647 h 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4" h="85">
                <a:moveTo>
                  <a:pt x="32" y="85"/>
                </a:moveTo>
                <a:lnTo>
                  <a:pt x="0" y="0"/>
                </a:lnTo>
                <a:lnTo>
                  <a:pt x="32" y="17"/>
                </a:lnTo>
                <a:lnTo>
                  <a:pt x="64" y="0"/>
                </a:lnTo>
                <a:lnTo>
                  <a:pt x="32" y="85"/>
                </a:ln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74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0" name="Rectangle 29"/>
          <p:cNvSpPr>
            <a:spLocks noChangeArrowheads="1"/>
          </p:cNvSpPr>
          <p:nvPr/>
        </p:nvSpPr>
        <p:spPr bwMode="auto">
          <a:xfrm>
            <a:off x="1782772" y="4302116"/>
            <a:ext cx="327012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100" dirty="0">
                <a:solidFill>
                  <a:srgbClr val="000000"/>
                </a:solidFill>
                <a:latin typeface="Arial" panose="020B0604020202020204" pitchFamily="34" charset="0"/>
              </a:rPr>
              <a:t>při reakci klesá absorbance</a:t>
            </a:r>
            <a:endParaRPr lang="cs-CZ" altLang="cs-CZ" sz="2400" dirty="0"/>
          </a:p>
        </p:txBody>
      </p:sp>
      <p:sp>
        <p:nvSpPr>
          <p:cNvPr id="49181" name="Rectangle 30"/>
          <p:cNvSpPr>
            <a:spLocks noChangeArrowheads="1"/>
          </p:cNvSpPr>
          <p:nvPr/>
        </p:nvSpPr>
        <p:spPr bwMode="auto">
          <a:xfrm>
            <a:off x="2655888" y="4697414"/>
            <a:ext cx="11938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100" dirty="0">
                <a:solidFill>
                  <a:srgbClr val="000000"/>
                </a:solidFill>
                <a:latin typeface="Arial" panose="020B0604020202020204" pitchFamily="34" charset="0"/>
              </a:rPr>
              <a:t>                </a:t>
            </a:r>
            <a:endParaRPr lang="cs-CZ" altLang="cs-CZ" sz="24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3019405" y="4703750"/>
            <a:ext cx="684942" cy="345390"/>
            <a:chOff x="3843338" y="4675189"/>
            <a:chExt cx="684942" cy="345390"/>
          </a:xfrm>
        </p:grpSpPr>
        <p:sp>
          <p:nvSpPr>
            <p:cNvPr id="49182" name="Rectangle 31"/>
            <p:cNvSpPr>
              <a:spLocks noChangeArrowheads="1"/>
            </p:cNvSpPr>
            <p:nvPr/>
          </p:nvSpPr>
          <p:spPr bwMode="auto">
            <a:xfrm>
              <a:off x="3843338" y="4675189"/>
              <a:ext cx="16511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100" dirty="0">
                  <a:solidFill>
                    <a:srgbClr val="000000"/>
                  </a:solidFill>
                  <a:latin typeface="Symbol" panose="05050102010706020507" pitchFamily="18" charset="2"/>
                </a:rPr>
                <a:t>D</a:t>
              </a:r>
              <a:endParaRPr lang="cs-CZ" altLang="cs-CZ" sz="2400" dirty="0"/>
            </a:p>
          </p:txBody>
        </p:sp>
        <p:sp>
          <p:nvSpPr>
            <p:cNvPr id="49183" name="Rectangle 32"/>
            <p:cNvSpPr>
              <a:spLocks noChangeArrowheads="1"/>
            </p:cNvSpPr>
            <p:nvPr/>
          </p:nvSpPr>
          <p:spPr bwMode="auto">
            <a:xfrm>
              <a:off x="4011613" y="4697414"/>
              <a:ext cx="17953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100" dirty="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cs-CZ" altLang="cs-CZ" sz="2400" dirty="0"/>
            </a:p>
          </p:txBody>
        </p:sp>
        <p:sp>
          <p:nvSpPr>
            <p:cNvPr id="49184" name="Rectangle 33"/>
            <p:cNvSpPr>
              <a:spLocks noChangeArrowheads="1"/>
            </p:cNvSpPr>
            <p:nvPr/>
          </p:nvSpPr>
          <p:spPr bwMode="auto">
            <a:xfrm>
              <a:off x="4206876" y="4675189"/>
              <a:ext cx="238125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100" dirty="0">
                  <a:solidFill>
                    <a:srgbClr val="000000"/>
                  </a:solidFill>
                  <a:latin typeface="Symbol" panose="05050102010706020507" pitchFamily="18" charset="2"/>
                </a:rPr>
                <a:t>/D</a:t>
              </a:r>
              <a:endParaRPr lang="cs-CZ" altLang="cs-CZ" sz="2400" dirty="0"/>
            </a:p>
          </p:txBody>
        </p:sp>
        <p:sp>
          <p:nvSpPr>
            <p:cNvPr id="49185" name="Rectangle 34"/>
            <p:cNvSpPr>
              <a:spLocks noChangeArrowheads="1"/>
            </p:cNvSpPr>
            <p:nvPr/>
          </p:nvSpPr>
          <p:spPr bwMode="auto">
            <a:xfrm>
              <a:off x="4452938" y="4697414"/>
              <a:ext cx="7534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2100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cs-CZ" altLang="cs-CZ" sz="2400"/>
            </a:p>
          </p:txBody>
        </p:sp>
      </p:grpSp>
      <p:sp>
        <p:nvSpPr>
          <p:cNvPr id="49186" name="Text Box 42"/>
          <p:cNvSpPr txBox="1">
            <a:spLocks noChangeArrowheads="1"/>
          </p:cNvSpPr>
          <p:nvPr/>
        </p:nvSpPr>
        <p:spPr bwMode="auto">
          <a:xfrm>
            <a:off x="253388" y="330152"/>
            <a:ext cx="1163381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4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Princip měření aktivity </a:t>
            </a:r>
            <a:r>
              <a:rPr lang="cs-CZ" altLang="cs-CZ" sz="44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laktátdehydrogenasy</a:t>
            </a:r>
            <a:r>
              <a:rPr lang="cs-CZ" altLang="cs-CZ" sz="4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LD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1617519" y="1235198"/>
            <a:ext cx="8568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optimální podmínky (teplota, pH, </a:t>
            </a:r>
            <a:r>
              <a:rPr lang="cs-CZ" altLang="cs-CZ" sz="2000" dirty="0" err="1"/>
              <a:t>kofaktory</a:t>
            </a:r>
            <a:r>
              <a:rPr lang="cs-CZ" altLang="cs-CZ" sz="20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/>
              <a:t>měří se </a:t>
            </a:r>
            <a:r>
              <a:rPr lang="cs-CZ" altLang="cs-CZ" sz="2000" dirty="0">
                <a:sym typeface="Symbol" pitchFamily="18" charset="2"/>
              </a:rPr>
              <a:t></a:t>
            </a:r>
            <a:r>
              <a:rPr lang="en-US" altLang="cs-CZ" sz="2000" dirty="0">
                <a:sym typeface="Symbol" pitchFamily="18" charset="2"/>
              </a:rPr>
              <a:t>[S] </a:t>
            </a:r>
            <a:r>
              <a:rPr lang="en-US" altLang="cs-CZ" sz="2000" dirty="0" err="1">
                <a:sym typeface="Symbol" pitchFamily="18" charset="2"/>
              </a:rPr>
              <a:t>nebo</a:t>
            </a:r>
            <a:r>
              <a:rPr lang="en-US" altLang="cs-CZ" sz="2000" dirty="0">
                <a:sym typeface="Symbol" pitchFamily="18" charset="2"/>
              </a:rPr>
              <a:t> </a:t>
            </a:r>
            <a:r>
              <a:rPr lang="cs-CZ" altLang="cs-CZ" sz="2000" dirty="0">
                <a:sym typeface="Symbol" pitchFamily="18" charset="2"/>
              </a:rPr>
              <a:t>[P] v určitém časovém intervalu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>
                <a:sym typeface="Symbol" pitchFamily="18" charset="2"/>
              </a:rPr>
              <a:t>kinetika 0. řádu, </a:t>
            </a:r>
            <a:r>
              <a:rPr lang="en-US" altLang="cs-CZ" sz="2000" b="1" dirty="0">
                <a:solidFill>
                  <a:schemeClr val="accent1">
                    <a:lumMod val="60000"/>
                    <a:lumOff val="40000"/>
                  </a:schemeClr>
                </a:solidFill>
                <a:sym typeface="Symbol" pitchFamily="18" charset="2"/>
              </a:rPr>
              <a:t>[S] &gt;&gt; </a:t>
            </a:r>
            <a:r>
              <a:rPr lang="en-US" altLang="cs-CZ" sz="2000" b="1" i="1" dirty="0">
                <a:solidFill>
                  <a:schemeClr val="accent1">
                    <a:lumMod val="60000"/>
                    <a:lumOff val="40000"/>
                  </a:schemeClr>
                </a:solidFill>
                <a:sym typeface="Symbol" pitchFamily="18" charset="2"/>
              </a:rPr>
              <a:t>K</a:t>
            </a:r>
            <a:r>
              <a:rPr lang="en-US" altLang="cs-CZ" sz="2000" b="1" baseline="-25000" dirty="0">
                <a:solidFill>
                  <a:schemeClr val="accent1">
                    <a:lumMod val="60000"/>
                    <a:lumOff val="40000"/>
                  </a:schemeClr>
                </a:solidFill>
                <a:sym typeface="Symbol" pitchFamily="18" charset="2"/>
              </a:rPr>
              <a:t>m</a:t>
            </a:r>
            <a:r>
              <a:rPr lang="cs-CZ" altLang="cs-CZ" sz="2000" dirty="0">
                <a:solidFill>
                  <a:schemeClr val="accent1">
                    <a:lumMod val="60000"/>
                    <a:lumOff val="40000"/>
                  </a:schemeClr>
                </a:solidFill>
                <a:sym typeface="Symbol" pitchFamily="18" charset="2"/>
              </a:rPr>
              <a:t> </a:t>
            </a:r>
            <a:r>
              <a:rPr lang="cs-CZ" altLang="cs-CZ" sz="2000" dirty="0">
                <a:sym typeface="Symbol" pitchFamily="18" charset="2"/>
              </a:rPr>
              <a:t></a:t>
            </a:r>
            <a:r>
              <a:rPr lang="en-US" altLang="cs-CZ" sz="2000" dirty="0">
                <a:sym typeface="Symbol" pitchFamily="18" charset="2"/>
              </a:rPr>
              <a:t> </a:t>
            </a:r>
            <a:r>
              <a:rPr lang="cs-CZ" altLang="cs-CZ" sz="2000" dirty="0">
                <a:sym typeface="Symbol" pitchFamily="18" charset="2"/>
              </a:rPr>
              <a:t>nasycený enzym, rychlost se blíží </a:t>
            </a:r>
            <a:r>
              <a:rPr lang="cs-CZ" altLang="cs-CZ" sz="2000" i="1" dirty="0" err="1">
                <a:sym typeface="Symbol" pitchFamily="18" charset="2"/>
              </a:rPr>
              <a:t>V</a:t>
            </a:r>
            <a:r>
              <a:rPr lang="cs-CZ" altLang="cs-CZ" sz="2000" baseline="-25000" dirty="0" err="1">
                <a:sym typeface="Symbol" pitchFamily="18" charset="2"/>
              </a:rPr>
              <a:t>max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51546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60EA43-F050-482E-B369-BF346C5FB59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400"/>
          </a:p>
        </p:txBody>
      </p:sp>
      <p:sp>
        <p:nvSpPr>
          <p:cNvPr id="48143" name="Text Box 30"/>
          <p:cNvSpPr txBox="1">
            <a:spLocks noChangeArrowheads="1"/>
          </p:cNvSpPr>
          <p:nvPr/>
        </p:nvSpPr>
        <p:spPr bwMode="auto">
          <a:xfrm>
            <a:off x="242371" y="166272"/>
            <a:ext cx="11949629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4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Absorpční spektrum oxidované a redukované formy NAD</a:t>
            </a:r>
            <a:r>
              <a:rPr lang="cs-CZ" altLang="cs-CZ" sz="4400" baseline="300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+</a:t>
            </a:r>
            <a:r>
              <a:rPr lang="cs-CZ" altLang="cs-CZ" sz="4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altLang="cs-CZ" sz="4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(princip </a:t>
            </a:r>
            <a:r>
              <a:rPr lang="cs-CZ" altLang="cs-CZ" sz="4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„</a:t>
            </a:r>
            <a:r>
              <a:rPr lang="cs-CZ" altLang="cs-CZ" sz="44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Warburgova</a:t>
            </a:r>
            <a:r>
              <a:rPr lang="cs-CZ" altLang="cs-CZ" sz="4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optického testu</a:t>
            </a:r>
            <a:r>
              <a:rPr lang="cs-CZ" altLang="cs-CZ" sz="44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“)</a:t>
            </a:r>
            <a:endParaRPr lang="cs-CZ" altLang="cs-CZ" sz="44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8148" name="Text Box 35"/>
          <p:cNvSpPr txBox="1">
            <a:spLocks noChangeArrowheads="1"/>
          </p:cNvSpPr>
          <p:nvPr/>
        </p:nvSpPr>
        <p:spPr bwMode="auto">
          <a:xfrm>
            <a:off x="5805316" y="3573462"/>
            <a:ext cx="5548484" cy="830997"/>
          </a:xfrm>
          <a:prstGeom prst="rect">
            <a:avLst/>
          </a:prstGeom>
          <a:noFill/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>
                <a:solidFill>
                  <a:schemeClr val="accent5">
                    <a:lumMod val="75000"/>
                  </a:schemeClr>
                </a:solidFill>
              </a:rPr>
              <a:t>Měřením změn absorbance při 340 nm lze sledovat přírůstek nebo úbytek NADH</a:t>
            </a:r>
          </a:p>
        </p:txBody>
      </p:sp>
      <p:sp>
        <p:nvSpPr>
          <p:cNvPr id="48149" name="Text Box 36"/>
          <p:cNvSpPr txBox="1">
            <a:spLocks noChangeArrowheads="1"/>
          </p:cNvSpPr>
          <p:nvPr/>
        </p:nvSpPr>
        <p:spPr bwMode="auto">
          <a:xfrm>
            <a:off x="165253" y="5725322"/>
            <a:ext cx="7272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Lze též měřit fluorescenci při 450 nm (pouze redukovaná forma). 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253" y="2064329"/>
            <a:ext cx="5311586" cy="3209486"/>
          </a:xfrm>
          <a:prstGeom prst="rect">
            <a:avLst/>
          </a:prstGeom>
        </p:spPr>
      </p:pic>
      <p:cxnSp>
        <p:nvCxnSpPr>
          <p:cNvPr id="4" name="Přímá spojnice 3"/>
          <p:cNvCxnSpPr/>
          <p:nvPr/>
        </p:nvCxnSpPr>
        <p:spPr>
          <a:xfrm>
            <a:off x="1487277" y="2952520"/>
            <a:ext cx="44068" cy="1795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1340427" y="4727802"/>
            <a:ext cx="3818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>
                <a:solidFill>
                  <a:schemeClr val="accent5">
                    <a:lumMod val="75000"/>
                  </a:schemeClr>
                </a:solidFill>
              </a:rPr>
              <a:t>260</a:t>
            </a:r>
            <a:endParaRPr lang="cs-CZ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7" name="Přímá spojnice 6"/>
          <p:cNvCxnSpPr/>
          <p:nvPr/>
        </p:nvCxnSpPr>
        <p:spPr>
          <a:xfrm flipH="1">
            <a:off x="1498294" y="2501013"/>
            <a:ext cx="11017" cy="45150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2963537" y="3669072"/>
            <a:ext cx="0" cy="98004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2834133" y="4684467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340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48147" name="Text Box 34"/>
          <p:cNvSpPr txBox="1">
            <a:spLocks noChangeArrowheads="1"/>
          </p:cNvSpPr>
          <p:nvPr/>
        </p:nvSpPr>
        <p:spPr bwMode="auto">
          <a:xfrm>
            <a:off x="5111827" y="2200727"/>
            <a:ext cx="689733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85750" indent="-285750">
              <a:spcBef>
                <a:spcPct val="50000"/>
              </a:spcBef>
            </a:pPr>
            <a:r>
              <a:rPr lang="cs-CZ" altLang="cs-CZ" sz="1800" dirty="0"/>
              <a:t>Oxidovaná forma </a:t>
            </a:r>
            <a:r>
              <a:rPr lang="cs-CZ" altLang="cs-CZ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NAD</a:t>
            </a:r>
            <a:r>
              <a:rPr lang="cs-CZ" altLang="cs-CZ" sz="1800" baseline="30000" dirty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cs-CZ" altLang="cs-CZ" sz="1800" dirty="0"/>
              <a:t> má jediné absorpční maximum při </a:t>
            </a:r>
            <a:r>
              <a:rPr lang="cs-CZ" altLang="cs-CZ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260 </a:t>
            </a:r>
            <a:r>
              <a:rPr lang="cs-CZ" altLang="cs-CZ" sz="1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nm </a:t>
            </a:r>
          </a:p>
          <a:p>
            <a:pPr marL="285750" indent="-285750">
              <a:spcBef>
                <a:spcPct val="50000"/>
              </a:spcBef>
            </a:pPr>
            <a:r>
              <a:rPr lang="cs-CZ" altLang="cs-CZ" sz="1800" dirty="0"/>
              <a:t>R</a:t>
            </a:r>
            <a:r>
              <a:rPr lang="cs-CZ" altLang="cs-CZ" sz="1800" dirty="0" smtClean="0"/>
              <a:t>edukovaná </a:t>
            </a:r>
            <a:r>
              <a:rPr lang="cs-CZ" altLang="cs-CZ" sz="1800" dirty="0"/>
              <a:t>forma </a:t>
            </a:r>
            <a:r>
              <a:rPr lang="cs-CZ" altLang="cs-CZ" sz="1800" dirty="0">
                <a:solidFill>
                  <a:srgbClr val="FF0000"/>
                </a:solidFill>
              </a:rPr>
              <a:t>NADH </a:t>
            </a:r>
            <a:r>
              <a:rPr lang="cs-CZ" altLang="cs-CZ" sz="1800" dirty="0"/>
              <a:t>má absorpční maxima při </a:t>
            </a:r>
            <a:r>
              <a:rPr lang="cs-CZ" altLang="cs-CZ" sz="1800" dirty="0">
                <a:solidFill>
                  <a:srgbClr val="FF0000"/>
                </a:solidFill>
              </a:rPr>
              <a:t>260</a:t>
            </a:r>
            <a:r>
              <a:rPr lang="cs-CZ" altLang="cs-CZ" sz="1800" dirty="0"/>
              <a:t> a </a:t>
            </a:r>
            <a:r>
              <a:rPr lang="cs-CZ" altLang="cs-CZ" sz="1800" dirty="0">
                <a:solidFill>
                  <a:srgbClr val="FF0000"/>
                </a:solidFill>
              </a:rPr>
              <a:t>340 nm</a:t>
            </a:r>
          </a:p>
        </p:txBody>
      </p:sp>
    </p:spTree>
    <p:extLst>
      <p:ext uri="{BB962C8B-B14F-4D97-AF65-F5344CB8AC3E}">
        <p14:creationId xmlns:p14="http://schemas.microsoft.com/office/powerpoint/2010/main" val="280297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Katalytická aktivita enzymu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Udává jaké látkové množství substrátu bylo přeměněno na produkt za určitou časovou jednotku</a:t>
            </a:r>
          </a:p>
          <a:p>
            <a:r>
              <a:rPr lang="cs-CZ" dirty="0" smtClean="0"/>
              <a:t>SI Jednotka 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at = [mol/s]</a:t>
            </a:r>
          </a:p>
          <a:p>
            <a:pPr lvl="1"/>
            <a:r>
              <a:rPr lang="el-GR" dirty="0" smtClean="0"/>
              <a:t>μ</a:t>
            </a:r>
            <a:r>
              <a:rPr lang="cs-CZ" dirty="0" smtClean="0"/>
              <a:t>kat = 10</a:t>
            </a:r>
            <a:r>
              <a:rPr lang="cs-CZ" baseline="30000" dirty="0" smtClean="0"/>
              <a:t>-6</a:t>
            </a:r>
            <a:r>
              <a:rPr lang="cs-CZ" dirty="0" smtClean="0"/>
              <a:t> kat = </a:t>
            </a:r>
            <a:r>
              <a:rPr lang="el-GR" dirty="0" smtClean="0"/>
              <a:t>μ</a:t>
            </a:r>
            <a:r>
              <a:rPr lang="cs-CZ" dirty="0" smtClean="0"/>
              <a:t>mol/s</a:t>
            </a:r>
          </a:p>
          <a:p>
            <a:pPr lvl="1"/>
            <a:r>
              <a:rPr lang="cs-CZ" dirty="0" err="1" smtClean="0"/>
              <a:t>nkat</a:t>
            </a:r>
            <a:r>
              <a:rPr lang="cs-CZ" dirty="0" smtClean="0"/>
              <a:t> = 10</a:t>
            </a:r>
            <a:r>
              <a:rPr lang="cs-CZ" baseline="30000" dirty="0" smtClean="0"/>
              <a:t>-9</a:t>
            </a:r>
            <a:r>
              <a:rPr lang="cs-CZ" dirty="0" smtClean="0"/>
              <a:t> kat = mmol/s</a:t>
            </a:r>
          </a:p>
          <a:p>
            <a:r>
              <a:rPr lang="cs-CZ" dirty="0" smtClean="0"/>
              <a:t>Mezinárodní jednotka</a:t>
            </a:r>
          </a:p>
          <a:p>
            <a:pPr lvl="1"/>
            <a:r>
              <a:rPr lang="cs-CZ" dirty="0" smtClean="0"/>
              <a:t>U/IU … přeměna 1</a:t>
            </a:r>
            <a:r>
              <a:rPr lang="el-GR" dirty="0" smtClean="0"/>
              <a:t>μ</a:t>
            </a:r>
            <a:r>
              <a:rPr lang="cs-CZ" dirty="0" smtClean="0"/>
              <a:t>molu substrátu za 1 minutu</a:t>
            </a:r>
          </a:p>
          <a:p>
            <a:pPr lvl="1"/>
            <a:r>
              <a:rPr lang="cs-CZ" dirty="0" smtClean="0"/>
              <a:t>Přepočet … 1</a:t>
            </a:r>
            <a:r>
              <a:rPr lang="el-GR" dirty="0" smtClean="0"/>
              <a:t> μ</a:t>
            </a:r>
            <a:r>
              <a:rPr lang="cs-CZ" dirty="0" smtClean="0"/>
              <a:t>kat = 60 U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	     1U = 16,6 </a:t>
            </a:r>
            <a:r>
              <a:rPr lang="cs-CZ" dirty="0" err="1" smtClean="0"/>
              <a:t>nkat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67B5-5DBA-4B6A-8DAD-EAD42B6F1C6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892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8214B1-1853-47E9-B696-7822A3C5ADD4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40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1656125" y="219229"/>
            <a:ext cx="9019219" cy="1143000"/>
          </a:xfrm>
        </p:spPr>
        <p:txBody>
          <a:bodyPr>
            <a:noAutofit/>
          </a:bodyPr>
          <a:lstStyle/>
          <a:p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Dělení enzymů dle původu a funkce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456" y="1747837"/>
            <a:ext cx="7772400" cy="4608513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cs-CZ" altLang="cs-CZ" sz="2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Enzymy se specifickou funkcí v krvi</a:t>
            </a:r>
          </a:p>
          <a:p>
            <a:pPr lvl="1">
              <a:lnSpc>
                <a:spcPct val="120000"/>
              </a:lnSpc>
            </a:pPr>
            <a:r>
              <a:rPr lang="cs-CZ" altLang="cs-CZ" sz="1800" dirty="0"/>
              <a:t>syntetizovány v játrech hlavně v játrech</a:t>
            </a:r>
          </a:p>
          <a:p>
            <a:pPr lvl="1">
              <a:lnSpc>
                <a:spcPct val="120000"/>
              </a:lnSpc>
            </a:pPr>
            <a:r>
              <a:rPr lang="cs-CZ" altLang="cs-CZ" sz="1800" dirty="0"/>
              <a:t>mají svou funkci v krvi – koagulační faktory, </a:t>
            </a:r>
            <a:r>
              <a:rPr lang="cs-CZ" altLang="cs-CZ" sz="1800" dirty="0" err="1" smtClean="0"/>
              <a:t>cholinestráza</a:t>
            </a:r>
            <a:endParaRPr lang="cs-CZ" altLang="cs-CZ" sz="1800" dirty="0"/>
          </a:p>
          <a:p>
            <a:pPr>
              <a:lnSpc>
                <a:spcPct val="120000"/>
              </a:lnSpc>
            </a:pPr>
            <a:r>
              <a:rPr lang="cs-CZ" altLang="cs-CZ" sz="2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Buněčné (intracelulární) enzymy</a:t>
            </a:r>
          </a:p>
          <a:p>
            <a:pPr lvl="1">
              <a:lnSpc>
                <a:spcPct val="120000"/>
              </a:lnSpc>
            </a:pPr>
            <a:r>
              <a:rPr lang="cs-CZ" altLang="cs-CZ" sz="1800" dirty="0"/>
              <a:t>mají svou funkci uvnitř buňky, v místě vzniku</a:t>
            </a:r>
          </a:p>
          <a:p>
            <a:pPr lvl="1">
              <a:lnSpc>
                <a:spcPct val="120000"/>
              </a:lnSpc>
            </a:pPr>
            <a:r>
              <a:rPr lang="cs-CZ" altLang="cs-CZ" sz="1800" dirty="0"/>
              <a:t>při poškození buňky se uvolní a dostanou se do krve, kde lze zjistit jejich zvýšenou aktivitu</a:t>
            </a:r>
          </a:p>
          <a:p>
            <a:pPr lvl="1">
              <a:lnSpc>
                <a:spcPct val="120000"/>
              </a:lnSpc>
            </a:pPr>
            <a:r>
              <a:rPr lang="cs-CZ" altLang="cs-CZ" sz="1800" dirty="0"/>
              <a:t>příklady: ALT, AST, CK, GMT, LD ...</a:t>
            </a:r>
          </a:p>
          <a:p>
            <a:pPr>
              <a:lnSpc>
                <a:spcPct val="120000"/>
              </a:lnSpc>
            </a:pPr>
            <a:r>
              <a:rPr lang="cs-CZ" altLang="cs-CZ" sz="2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Sekreční enzymy</a:t>
            </a:r>
          </a:p>
          <a:p>
            <a:pPr lvl="1">
              <a:lnSpc>
                <a:spcPct val="120000"/>
              </a:lnSpc>
            </a:pPr>
            <a:r>
              <a:rPr lang="cs-CZ" altLang="cs-CZ" sz="1800" dirty="0"/>
              <a:t>působí jinde, např. v trávícím traktu</a:t>
            </a:r>
          </a:p>
          <a:p>
            <a:pPr lvl="1">
              <a:lnSpc>
                <a:spcPct val="120000"/>
              </a:lnSpc>
            </a:pPr>
            <a:r>
              <a:rPr lang="cs-CZ" altLang="cs-CZ" sz="1800" dirty="0"/>
              <a:t>enzymy velkých žláz (pankreas) – </a:t>
            </a:r>
            <a:r>
              <a:rPr lang="cs-CZ" altLang="cs-CZ" sz="1800" dirty="0" smtClean="0"/>
              <a:t>lipáza</a:t>
            </a:r>
            <a:r>
              <a:rPr lang="cs-CZ" altLang="cs-CZ" sz="1800" dirty="0"/>
              <a:t>, </a:t>
            </a:r>
            <a:r>
              <a:rPr lang="cs-CZ" altLang="cs-CZ" sz="1800" dirty="0" smtClean="0"/>
              <a:t>amyláza </a:t>
            </a:r>
            <a:r>
              <a:rPr lang="cs-CZ" altLang="cs-CZ" sz="18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90421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A8069B-45F0-4780-8207-B1E384F8D5D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40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1765300" y="310535"/>
            <a:ext cx="8229600" cy="792162"/>
          </a:xfrm>
        </p:spPr>
        <p:txBody>
          <a:bodyPr>
            <a:normAutofit/>
          </a:bodyPr>
          <a:lstStyle/>
          <a:p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Intracelulární </a:t>
            </a:r>
            <a:r>
              <a:rPr lang="en-US" altLang="cs-CZ" dirty="0">
                <a:solidFill>
                  <a:schemeClr val="accent1">
                    <a:lumMod val="75000"/>
                  </a:schemeClr>
                </a:solidFill>
              </a:rPr>
              <a:t>l</a:t>
            </a:r>
            <a:r>
              <a:rPr lang="cs-CZ" altLang="cs-CZ" dirty="0" err="1">
                <a:solidFill>
                  <a:schemeClr val="accent1">
                    <a:lumMod val="75000"/>
                  </a:schemeClr>
                </a:solidFill>
              </a:rPr>
              <a:t>okalizace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cs-CZ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cs-CZ" altLang="cs-CZ" dirty="0" err="1">
                <a:solidFill>
                  <a:schemeClr val="accent1">
                    <a:lumMod val="75000"/>
                  </a:schemeClr>
                </a:solidFill>
              </a:rPr>
              <a:t>nzymů</a:t>
            </a:r>
            <a:endParaRPr lang="cs-CZ" alt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69026" name="Group 34"/>
          <p:cNvGraphicFramePr>
            <a:graphicFrameLocks noGrp="1"/>
          </p:cNvGraphicFramePr>
          <p:nvPr>
            <p:ph idx="1"/>
            <p:extLst/>
          </p:nvPr>
        </p:nvGraphicFramePr>
        <p:xfrm>
          <a:off x="1176913" y="2434728"/>
          <a:ext cx="5616575" cy="2754854"/>
        </p:xfrm>
        <a:graphic>
          <a:graphicData uri="http://schemas.openxmlformats.org/drawingml/2006/table">
            <a:tbl>
              <a:tblPr/>
              <a:tblGrid>
                <a:gridCol w="2808287"/>
                <a:gridCol w="2808288"/>
              </a:tblGrid>
              <a:tr h="549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Organela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8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Enzym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205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Cytoplazma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Mitochondrie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Golgi komplex, 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Lyzosom</a:t>
                      </a:r>
                      <a:endParaRPr lang="cs-CZ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Membrána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LD, ALT, </a:t>
                      </a:r>
                      <a:r>
                        <a:rPr lang="cs-CZ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cAST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(30 %)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mAST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(70 %)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CHS, AMS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ACP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GMT, ALP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15" name="Text Box 21"/>
          <p:cNvSpPr txBox="1">
            <a:spLocks noChangeArrowheads="1"/>
          </p:cNvSpPr>
          <p:nvPr/>
        </p:nvSpPr>
        <p:spPr bwMode="auto">
          <a:xfrm>
            <a:off x="197721" y="1397538"/>
            <a:ext cx="110562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dirty="0">
                <a:latin typeface="+mn-lt"/>
              </a:rPr>
              <a:t>Různé typy poškození buňky vedou k tomu, že se do krve uvolňují jen enzymy z </a:t>
            </a:r>
            <a:r>
              <a:rPr lang="cs-CZ" altLang="cs-CZ" sz="1800" dirty="0" err="1">
                <a:latin typeface="+mn-lt"/>
              </a:rPr>
              <a:t>učité</a:t>
            </a:r>
            <a:r>
              <a:rPr lang="cs-CZ" altLang="cs-CZ" sz="1800" dirty="0">
                <a:latin typeface="+mn-lt"/>
              </a:rPr>
              <a:t> </a:t>
            </a:r>
            <a:r>
              <a:rPr lang="cs-CZ" altLang="cs-CZ" sz="1800" dirty="0" err="1">
                <a:latin typeface="+mn-lt"/>
              </a:rPr>
              <a:t>subcelulární</a:t>
            </a:r>
            <a:r>
              <a:rPr lang="cs-CZ" altLang="cs-CZ" sz="1800" dirty="0">
                <a:latin typeface="+mn-lt"/>
              </a:rPr>
              <a:t> struktury.</a:t>
            </a:r>
          </a:p>
        </p:txBody>
      </p:sp>
      <p:sp>
        <p:nvSpPr>
          <p:cNvPr id="51216" name="Text Box 26"/>
          <p:cNvSpPr txBox="1">
            <a:spLocks noChangeArrowheads="1"/>
          </p:cNvSpPr>
          <p:nvPr/>
        </p:nvSpPr>
        <p:spPr bwMode="auto">
          <a:xfrm>
            <a:off x="7358713" y="3419740"/>
            <a:ext cx="3995087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dirty="0">
                <a:latin typeface="+mn-lt"/>
              </a:rPr>
              <a:t>lehké poškození jater: AST/ALT </a:t>
            </a:r>
            <a:r>
              <a:rPr lang="en-US" altLang="cs-CZ" sz="1800" dirty="0">
                <a:latin typeface="+mn-lt"/>
              </a:rPr>
              <a:t>&lt; 1</a:t>
            </a:r>
            <a:endParaRPr lang="cs-CZ" altLang="cs-CZ" sz="1800" dirty="0">
              <a:latin typeface="+mn-lt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dirty="0">
                <a:latin typeface="+mn-lt"/>
              </a:rPr>
              <a:t>těžší poškození jater:</a:t>
            </a:r>
            <a:r>
              <a:rPr lang="en-US" altLang="cs-CZ" sz="1800" dirty="0">
                <a:latin typeface="+mn-lt"/>
              </a:rPr>
              <a:t> AST/ALT &gt; 1</a:t>
            </a:r>
            <a:endParaRPr lang="cs-CZ" altLang="cs-CZ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7035722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566131-DF57-47E4-8CF2-4836D59EB29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400"/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>
          <a:xfrm>
            <a:off x="1909590" y="333030"/>
            <a:ext cx="9144000" cy="947738"/>
          </a:xfrm>
        </p:spPr>
        <p:txBody>
          <a:bodyPr>
            <a:normAutofit/>
          </a:bodyPr>
          <a:lstStyle/>
          <a:p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Trojí využití enzymů v lékařství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3298" y="1645128"/>
            <a:ext cx="8064500" cy="4608512"/>
          </a:xfrm>
        </p:spPr>
        <p:txBody>
          <a:bodyPr/>
          <a:lstStyle/>
          <a:p>
            <a:pPr marL="533400" indent="-533400">
              <a:lnSpc>
                <a:spcPct val="220000"/>
              </a:lnSpc>
              <a:buFontTx/>
              <a:buAutoNum type="arabicPeriod"/>
            </a:pPr>
            <a:r>
              <a:rPr lang="cs-CZ" altLang="cs-CZ" dirty="0" smtClean="0"/>
              <a:t>enzymy jako</a:t>
            </a:r>
            <a:r>
              <a:rPr lang="cs-CZ" altLang="cs-CZ" dirty="0" smtClean="0">
                <a:solidFill>
                  <a:schemeClr val="accent2"/>
                </a:solidFill>
              </a:rPr>
              <a:t> </a:t>
            </a:r>
            <a:r>
              <a:rPr lang="cs-CZ" altLang="cs-CZ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indikátory</a:t>
            </a:r>
            <a:r>
              <a:rPr lang="cs-CZ" altLang="cs-CZ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dirty="0" smtClean="0"/>
              <a:t>patologického stavu</a:t>
            </a:r>
          </a:p>
          <a:p>
            <a:pPr marL="533400" indent="-533400">
              <a:lnSpc>
                <a:spcPct val="220000"/>
              </a:lnSpc>
              <a:buFontTx/>
              <a:buAutoNum type="arabicPeriod"/>
            </a:pPr>
            <a:r>
              <a:rPr lang="cs-CZ" altLang="cs-CZ" dirty="0" smtClean="0"/>
              <a:t>enzymy jako </a:t>
            </a:r>
            <a:r>
              <a:rPr lang="cs-CZ" altLang="cs-CZ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analytická činidla</a:t>
            </a:r>
            <a:r>
              <a:rPr lang="cs-CZ" altLang="cs-CZ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dirty="0" smtClean="0"/>
              <a:t>v klinické biochemii</a:t>
            </a:r>
          </a:p>
          <a:p>
            <a:pPr marL="533400" indent="-533400">
              <a:lnSpc>
                <a:spcPct val="220000"/>
              </a:lnSpc>
              <a:buFontTx/>
              <a:buAutoNum type="arabicPeriod"/>
            </a:pPr>
            <a:r>
              <a:rPr lang="cs-CZ" altLang="cs-CZ" dirty="0" smtClean="0"/>
              <a:t>enzymy jako </a:t>
            </a:r>
            <a:r>
              <a:rPr lang="cs-CZ" altLang="cs-CZ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léčiva</a:t>
            </a:r>
            <a:r>
              <a:rPr lang="cs-CZ" altLang="cs-CZ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8945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39BA1E-9D9D-4FF2-B93A-32F2BC6F0FB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cs-CZ" altLang="cs-CZ" sz="1400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>
          <a:xfrm>
            <a:off x="1487488" y="198499"/>
            <a:ext cx="9144000" cy="936625"/>
          </a:xfrm>
        </p:spPr>
        <p:txBody>
          <a:bodyPr>
            <a:normAutofit/>
          </a:bodyPr>
          <a:lstStyle/>
          <a:p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Příklady enzymů v klinické diagnostice</a:t>
            </a:r>
          </a:p>
        </p:txBody>
      </p:sp>
      <p:graphicFrame>
        <p:nvGraphicFramePr>
          <p:cNvPr id="151572" name="Group 20"/>
          <p:cNvGraphicFramePr>
            <a:graphicFrameLocks noGrp="1"/>
          </p:cNvGraphicFramePr>
          <p:nvPr>
            <p:ph idx="1"/>
            <p:extLst/>
          </p:nvPr>
        </p:nvGraphicFramePr>
        <p:xfrm>
          <a:off x="1599798" y="2298939"/>
          <a:ext cx="8280400" cy="2623439"/>
        </p:xfrm>
        <a:graphic>
          <a:graphicData uri="http://schemas.openxmlformats.org/drawingml/2006/table">
            <a:tbl>
              <a:tblPr/>
              <a:tblGrid>
                <a:gridCol w="1727200"/>
                <a:gridCol w="2952750"/>
                <a:gridCol w="3600450"/>
              </a:tblGrid>
              <a:tr h="739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Enzym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Referenční hodnoty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Interpretace zvýšení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8526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0,9 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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kat/l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4 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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kat/l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</a:t>
                      </a:r>
                      <a:r>
                        <a:rPr lang="en-US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l-GR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g/l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hepatopatie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myopatie, infarkt myokardu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karcinom prostaty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792" name="Text Box 15"/>
          <p:cNvSpPr txBox="1">
            <a:spLocks noChangeArrowheads="1"/>
          </p:cNvSpPr>
          <p:nvPr/>
        </p:nvSpPr>
        <p:spPr bwMode="auto">
          <a:xfrm>
            <a:off x="1635516" y="5358944"/>
            <a:ext cx="82089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dirty="0">
                <a:latin typeface="+mn-lt"/>
              </a:rPr>
              <a:t>ALT </a:t>
            </a:r>
            <a:r>
              <a:rPr lang="cs-CZ" altLang="cs-CZ" sz="1800" dirty="0" err="1">
                <a:latin typeface="+mn-lt"/>
              </a:rPr>
              <a:t>alaninaminotransferasa</a:t>
            </a:r>
            <a:r>
              <a:rPr lang="cs-CZ" altLang="cs-CZ" sz="1800" dirty="0">
                <a:latin typeface="+mn-lt"/>
              </a:rPr>
              <a:t>, CK </a:t>
            </a:r>
            <a:r>
              <a:rPr lang="cs-CZ" altLang="cs-CZ" sz="1800" dirty="0" err="1">
                <a:latin typeface="+mn-lt"/>
              </a:rPr>
              <a:t>kreatinkinasa</a:t>
            </a:r>
            <a:r>
              <a:rPr lang="cs-CZ" altLang="cs-CZ" sz="1800" dirty="0">
                <a:latin typeface="+mn-lt"/>
              </a:rPr>
              <a:t>,</a:t>
            </a:r>
            <a:r>
              <a:rPr lang="en-US" altLang="cs-CZ" sz="1800" dirty="0">
                <a:latin typeface="+mn-lt"/>
              </a:rPr>
              <a:t> </a:t>
            </a:r>
            <a:r>
              <a:rPr lang="cs-CZ" altLang="cs-CZ" sz="1800" dirty="0">
                <a:latin typeface="+mn-lt"/>
              </a:rPr>
              <a:t>PSA prostatický specifický antigen</a:t>
            </a:r>
          </a:p>
        </p:txBody>
      </p:sp>
      <p:sp>
        <p:nvSpPr>
          <p:cNvPr id="75793" name="Rectangle 16"/>
          <p:cNvSpPr>
            <a:spLocks noChangeArrowheads="1"/>
          </p:cNvSpPr>
          <p:nvPr/>
        </p:nvSpPr>
        <p:spPr bwMode="auto">
          <a:xfrm>
            <a:off x="381469" y="1486199"/>
            <a:ext cx="113560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285750" indent="-285750">
              <a:spcBef>
                <a:spcPct val="0"/>
              </a:spcBef>
            </a:pPr>
            <a:r>
              <a:rPr lang="en-US" altLang="cs-CZ" sz="2400" dirty="0">
                <a:latin typeface="+mn-lt"/>
              </a:rPr>
              <a:t>P</a:t>
            </a:r>
            <a:r>
              <a:rPr lang="cs-CZ" altLang="cs-CZ" sz="2400" dirty="0" err="1">
                <a:latin typeface="+mn-lt"/>
              </a:rPr>
              <a:t>ři</a:t>
            </a:r>
            <a:r>
              <a:rPr lang="cs-CZ" altLang="cs-CZ" sz="2400" dirty="0">
                <a:latin typeface="+mn-lt"/>
              </a:rPr>
              <a:t> poškození buněk se zvyšuje aktivita </a:t>
            </a:r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intracelulárních</a:t>
            </a:r>
            <a:r>
              <a:rPr lang="cs-CZ" altLang="cs-CZ" sz="2400" dirty="0">
                <a:latin typeface="+mn-lt"/>
              </a:rPr>
              <a:t> enzymů v </a:t>
            </a:r>
            <a:r>
              <a:rPr lang="cs-CZ" altLang="cs-CZ" sz="2400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extracelulární</a:t>
            </a:r>
            <a:r>
              <a:rPr lang="cs-CZ" altLang="cs-CZ" sz="2400" dirty="0">
                <a:latin typeface="+mn-lt"/>
              </a:rPr>
              <a:t> tekutině</a:t>
            </a:r>
          </a:p>
        </p:txBody>
      </p:sp>
    </p:spTree>
    <p:extLst>
      <p:ext uri="{BB962C8B-B14F-4D97-AF65-F5344CB8AC3E}">
        <p14:creationId xmlns:p14="http://schemas.microsoft.com/office/powerpoint/2010/main" val="140633198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5B7340-B292-4004-ACC6-A53A52F03F4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400"/>
          </a:p>
        </p:txBody>
      </p:sp>
      <p:sp>
        <p:nvSpPr>
          <p:cNvPr id="77827" name="Rectangle 4"/>
          <p:cNvSpPr>
            <a:spLocks noGrp="1" noChangeArrowheads="1"/>
          </p:cNvSpPr>
          <p:nvPr>
            <p:ph type="title"/>
          </p:nvPr>
        </p:nvSpPr>
        <p:spPr>
          <a:xfrm>
            <a:off x="2107894" y="326451"/>
            <a:ext cx="9144000" cy="731838"/>
          </a:xfrm>
        </p:spPr>
        <p:txBody>
          <a:bodyPr>
            <a:normAutofit/>
          </a:bodyPr>
          <a:lstStyle/>
          <a:p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Enzymy jako analytická činidla</a:t>
            </a:r>
          </a:p>
        </p:txBody>
      </p:sp>
      <p:graphicFrame>
        <p:nvGraphicFramePr>
          <p:cNvPr id="91208" name="Group 72"/>
          <p:cNvGraphicFramePr>
            <a:graphicFrameLocks noGrp="1"/>
          </p:cNvGraphicFramePr>
          <p:nvPr>
            <p:ph idx="1"/>
            <p:extLst/>
          </p:nvPr>
        </p:nvGraphicFramePr>
        <p:xfrm>
          <a:off x="1701800" y="1460394"/>
          <a:ext cx="8280400" cy="4881641"/>
        </p:xfrm>
        <a:graphic>
          <a:graphicData uri="http://schemas.openxmlformats.org/drawingml/2006/table">
            <a:tbl>
              <a:tblPr/>
              <a:tblGrid>
                <a:gridCol w="2879725"/>
                <a:gridCol w="3024187"/>
                <a:gridCol w="2376488"/>
              </a:tblGrid>
              <a:tr h="5839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Enzym</a:t>
                      </a:r>
                    </a:p>
                  </a:txBody>
                  <a:tcPr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cs-CZ" sz="24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Původ</a:t>
                      </a:r>
                      <a:r>
                        <a:rPr lang="cs-CZ" altLang="cs-CZ" sz="24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enzymu</a:t>
                      </a:r>
                    </a:p>
                  </a:txBody>
                  <a:tcPr marT="45704" marB="45704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Stanovení</a:t>
                      </a:r>
                    </a:p>
                  </a:txBody>
                  <a:tcPr marT="45704" marB="45704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1419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Glukosaoxidasa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Peroxidasa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Lipasa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Cholesteroloxidasa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Urikasa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Bilirubinoxidasa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Ureasa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Laktátdehydrogenasa</a:t>
                      </a:r>
                      <a:endParaRPr lang="en-US" altLang="cs-CZ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Taq</a:t>
                      </a:r>
                      <a:r>
                        <a:rPr lang="en-US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polymerasa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Aspergillus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niger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řen</a:t>
                      </a:r>
                      <a:r>
                        <a:rPr lang="en-US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Armoracia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sp.)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Candida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Pseudomonas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Candida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Myrothecium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bob (</a:t>
                      </a: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Canavalia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Pediocus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</a:t>
                      </a: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altLang="cs-CZ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Thermus</a:t>
                      </a:r>
                      <a:r>
                        <a:rPr lang="en-US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aquaticus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glukosa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glukosa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triacylglyceroly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cholesterol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kyselina močová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bilirubin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močovina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ALT, AST</a:t>
                      </a:r>
                      <a:endParaRPr lang="en-US" altLang="cs-CZ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cs-CZ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PCR </a:t>
                      </a:r>
                      <a:r>
                        <a:rPr lang="en-US" altLang="cs-CZ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metoda</a:t>
                      </a:r>
                      <a:endParaRPr lang="cs-CZ" altLang="cs-CZ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4" marB="4570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705211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186308-1440-4CD7-ABD2-1A5A8A4ADC4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400"/>
          </a:p>
        </p:txBody>
      </p:sp>
      <p:sp>
        <p:nvSpPr>
          <p:cNvPr id="78851" name="Rectangle 4"/>
          <p:cNvSpPr>
            <a:spLocks noGrp="1" noChangeArrowheads="1"/>
          </p:cNvSpPr>
          <p:nvPr>
            <p:ph type="title"/>
          </p:nvPr>
        </p:nvSpPr>
        <p:spPr>
          <a:xfrm>
            <a:off x="2535919" y="77287"/>
            <a:ext cx="7813912" cy="1143000"/>
          </a:xfrm>
        </p:spPr>
        <p:txBody>
          <a:bodyPr>
            <a:noAutofit/>
          </a:bodyPr>
          <a:lstStyle/>
          <a:p>
            <a:pPr algn="l"/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Enzymové stanovení </a:t>
            </a:r>
            <a:r>
              <a:rPr lang="cs-CZ" altLang="cs-CZ" dirty="0" smtClean="0">
                <a:solidFill>
                  <a:schemeClr val="accent1">
                    <a:lumMod val="75000"/>
                  </a:schemeClr>
                </a:solidFill>
              </a:rPr>
              <a:t>glukózy</a:t>
            </a:r>
            <a:endParaRPr lang="cs-CZ" alt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855" name="Text Box 8"/>
          <p:cNvSpPr txBox="1">
            <a:spLocks noChangeArrowheads="1"/>
          </p:cNvSpPr>
          <p:nvPr/>
        </p:nvSpPr>
        <p:spPr bwMode="auto">
          <a:xfrm>
            <a:off x="2420863" y="5677621"/>
            <a:ext cx="1584325" cy="244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cs-CZ" altLang="cs-CZ" sz="1100" dirty="0"/>
              <a:t>bezbarvý chromogen</a:t>
            </a:r>
          </a:p>
        </p:txBody>
      </p:sp>
      <p:sp>
        <p:nvSpPr>
          <p:cNvPr id="78856" name="Text Box 9"/>
          <p:cNvSpPr txBox="1">
            <a:spLocks noChangeArrowheads="1"/>
          </p:cNvSpPr>
          <p:nvPr/>
        </p:nvSpPr>
        <p:spPr bwMode="auto">
          <a:xfrm>
            <a:off x="6272461" y="5928921"/>
            <a:ext cx="1813920" cy="45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cs-CZ" altLang="cs-CZ" sz="1400" dirty="0"/>
              <a:t>barevný produkt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cs-CZ" altLang="cs-CZ" sz="1400" dirty="0"/>
              <a:t>(měří se absorbance)</a:t>
            </a:r>
          </a:p>
        </p:txBody>
      </p:sp>
      <p:pic>
        <p:nvPicPr>
          <p:cNvPr id="10" name="Picture 7" descr="accu-check s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020" y="2418655"/>
            <a:ext cx="1995859" cy="2325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8270" y="1579781"/>
            <a:ext cx="5616092" cy="419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7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04206" y="449749"/>
            <a:ext cx="7772400" cy="576064"/>
          </a:xfrm>
        </p:spPr>
        <p:txBody>
          <a:bodyPr>
            <a:noAutofit/>
          </a:bodyPr>
          <a:lstStyle/>
          <a:p>
            <a:pPr algn="ctr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Enzymy jako léčiva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8CB81D-C327-4D79-92F2-931519C24C9C}" type="slidenum">
              <a:rPr lang="cs-CZ" altLang="cs-CZ" smtClean="0"/>
              <a:pPr>
                <a:defRPr/>
              </a:pPr>
              <a:t>26</a:t>
            </a:fld>
            <a:endParaRPr lang="cs-CZ" alt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2069272" y="1543233"/>
          <a:ext cx="8928992" cy="5188567"/>
        </p:xfrm>
        <a:graphic>
          <a:graphicData uri="http://schemas.openxmlformats.org/drawingml/2006/table">
            <a:tbl>
              <a:tblPr/>
              <a:tblGrid>
                <a:gridCol w="1584176"/>
                <a:gridCol w="7344816"/>
              </a:tblGrid>
              <a:tr h="4320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Enzym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Použití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97092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Pankreatické  trávicí enzymy</a:t>
                      </a:r>
                      <a:endParaRPr kumimoji="0" lang="cs-CZ" alt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altLang="cs-CZ" sz="1500" smtClean="0"/>
                        <a:t>směs enzymů (lipasy, amylasy, proteasy) získaná z vepř. pankreatů, acidorezistentní</a:t>
                      </a:r>
                      <a:r>
                        <a:rPr lang="cs-CZ" altLang="cs-CZ" sz="1500" baseline="0" smtClean="0"/>
                        <a:t> tobolky</a:t>
                      </a:r>
                      <a:endParaRPr lang="cs-CZ" altLang="cs-CZ" sz="1500" smtClean="0"/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altLang="cs-CZ" sz="1500" smtClean="0"/>
                        <a:t>indikace: sekreční nedostatečnost pankreatu různé etiologie, cystická fibróza,                     užívání: 3 </a:t>
                      </a:r>
                      <a:r>
                        <a:rPr lang="en-US" altLang="cs-CZ" sz="1500" smtClean="0">
                          <a:cs typeface="Times New Roman" pitchFamily="18" charset="0"/>
                        </a:rPr>
                        <a:t>×</a:t>
                      </a:r>
                      <a:r>
                        <a:rPr lang="cs-CZ" altLang="cs-CZ" sz="1500" smtClean="0"/>
                        <a:t> denně při jídle, řada přípravků volně prodejných</a:t>
                      </a:r>
                      <a:endParaRPr kumimoji="0" lang="cs-CZ" alt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4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Laktasa</a:t>
                      </a:r>
                      <a:endParaRPr kumimoji="0" lang="cs-CZ" alt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užívá se laktosové intoleranci</a:t>
                      </a:r>
                      <a:endParaRPr kumimoji="0" lang="cs-CZ" alt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Asparaginasa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cs-CZ" altLang="cs-CZ" sz="1500" smtClean="0"/>
                        <a:t>asparaginasa se nevyskytuje v lidském těle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cs-CZ" altLang="cs-CZ" sz="1500" smtClean="0"/>
                        <a:t>katalyzuje hydrolýzu deamidaci asparaginu :Asn + H</a:t>
                      </a:r>
                      <a:r>
                        <a:rPr lang="cs-CZ" altLang="cs-CZ" sz="1500" baseline="-25000" smtClean="0"/>
                        <a:t>2</a:t>
                      </a:r>
                      <a:r>
                        <a:rPr lang="cs-CZ" altLang="cs-CZ" sz="1500" smtClean="0"/>
                        <a:t>O </a:t>
                      </a:r>
                      <a:r>
                        <a:rPr lang="en-US" altLang="cs-CZ" sz="1500" smtClean="0"/>
                        <a:t> </a:t>
                      </a:r>
                      <a:r>
                        <a:rPr lang="cs-CZ" altLang="cs-CZ" sz="1500" smtClean="0">
                          <a:sym typeface="Symbol" pitchFamily="18" charset="2"/>
                        </a:rPr>
                        <a:t></a:t>
                      </a:r>
                      <a:r>
                        <a:rPr lang="en-US" altLang="cs-CZ" sz="1500" smtClean="0">
                          <a:sym typeface="Symbol" pitchFamily="18" charset="2"/>
                        </a:rPr>
                        <a:t> </a:t>
                      </a:r>
                      <a:r>
                        <a:rPr lang="cs-CZ" altLang="cs-CZ" sz="1500" smtClean="0">
                          <a:sym typeface="Symbol" pitchFamily="18" charset="2"/>
                        </a:rPr>
                        <a:t>Asp + NH</a:t>
                      </a:r>
                      <a:r>
                        <a:rPr lang="cs-CZ" altLang="cs-CZ" sz="1500" baseline="-25000" smtClean="0">
                          <a:sym typeface="Symbol" pitchFamily="18" charset="2"/>
                        </a:rPr>
                        <a:t>3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cs-CZ" altLang="cs-CZ" sz="1500" smtClean="0">
                          <a:sym typeface="Symbol" pitchFamily="18" charset="2"/>
                        </a:rPr>
                        <a:t>L-asparagin je nezbytný pro proteosyntézu některých nádorových buněk, hydrolýza Asp vede k omezení proliferace, indikace: akutní lymfoblastické leukemie</a:t>
                      </a:r>
                      <a:endParaRPr kumimoji="0" lang="cs-CZ" alt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2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Urokinasa</a:t>
                      </a:r>
                      <a:endParaRPr kumimoji="0" lang="cs-CZ" alt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fibrinolytikum, </a:t>
                      </a:r>
                      <a:r>
                        <a:rPr lang="cs-CZ" altLang="cs-CZ" sz="1500" smtClean="0"/>
                        <a:t>rozpouští krevní sraženiny v cévách, proteasa, štěpí plazminogen na plazmin – ten vyvolá degradaci fibrinu a trombolýzu, indikace: žilní trombóza, plicní embolie, akutní IM</a:t>
                      </a:r>
                      <a:endParaRPr kumimoji="0" lang="cs-CZ" alt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09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Proteasy                   různého původu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cs-CZ" altLang="cs-CZ" sz="1500" dirty="0" smtClean="0"/>
                        <a:t>fibrinolyzin, chymotrypsin, </a:t>
                      </a:r>
                      <a:r>
                        <a:rPr lang="cs-CZ" altLang="cs-CZ" sz="1500" dirty="0" err="1" smtClean="0"/>
                        <a:t>kolagenasa</a:t>
                      </a:r>
                      <a:r>
                        <a:rPr lang="cs-CZ" altLang="cs-CZ" sz="1500" dirty="0" smtClean="0"/>
                        <a:t>, papain (</a:t>
                      </a:r>
                      <a:r>
                        <a:rPr lang="cs-CZ" altLang="cs-CZ" sz="1500" dirty="0" err="1" smtClean="0"/>
                        <a:t>papaya</a:t>
                      </a:r>
                      <a:r>
                        <a:rPr lang="cs-CZ" altLang="cs-CZ" sz="1500" dirty="0" smtClean="0"/>
                        <a:t>), </a:t>
                      </a:r>
                      <a:r>
                        <a:rPr lang="cs-CZ" altLang="cs-CZ" sz="1500" dirty="0" err="1" smtClean="0"/>
                        <a:t>bromelain</a:t>
                      </a:r>
                      <a:r>
                        <a:rPr lang="cs-CZ" altLang="cs-CZ" sz="1500" dirty="0" smtClean="0"/>
                        <a:t> (ananas),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cs-CZ" altLang="cs-CZ" sz="1500" dirty="0" smtClean="0"/>
                        <a:t>po lokální aplikaci vedou k lýze nekrotické tkáně, nepoškozují zdravé buňky, hnisavé rány, bércové vředy, diabetické gangrény, dekubity apod.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cs-CZ" altLang="cs-CZ" sz="1500" dirty="0" smtClean="0"/>
                        <a:t>celková aplikace: některé studie naznačují protizánětlivý účinek, ovlivnění imunity u autoimunitních onemocnění, indikace: pomocná léčiva při revmatoidní artritidě, traumatické záněty a otoky, lymfedémy</a:t>
                      </a:r>
                      <a:r>
                        <a:rPr lang="cs-CZ" altLang="cs-CZ" sz="1500" baseline="0" dirty="0" smtClean="0"/>
                        <a:t> aj. </a:t>
                      </a:r>
                      <a:r>
                        <a:rPr lang="cs-CZ" altLang="cs-CZ" sz="1500" dirty="0" smtClean="0"/>
                        <a:t>(</a:t>
                      </a:r>
                      <a:r>
                        <a:rPr lang="cs-CZ" altLang="cs-CZ" sz="1500" dirty="0" err="1" smtClean="0"/>
                        <a:t>Wobenzym</a:t>
                      </a:r>
                      <a:r>
                        <a:rPr lang="cs-CZ" altLang="cs-CZ" sz="1500" dirty="0" smtClean="0"/>
                        <a:t>, </a:t>
                      </a:r>
                      <a:r>
                        <a:rPr lang="cs-CZ" altLang="cs-CZ" sz="1500" dirty="0" err="1" smtClean="0"/>
                        <a:t>Phlogenzym</a:t>
                      </a:r>
                      <a:r>
                        <a:rPr lang="cs-CZ" altLang="cs-CZ" sz="1500" dirty="0" smtClean="0"/>
                        <a:t>)</a:t>
                      </a:r>
                      <a:endParaRPr kumimoji="0" lang="cs-CZ" altLang="cs-CZ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934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7536" y="2121489"/>
            <a:ext cx="5769304" cy="1325563"/>
          </a:xfrm>
        </p:spPr>
        <p:txBody>
          <a:bodyPr/>
          <a:lstStyle/>
          <a:p>
            <a:r>
              <a:rPr lang="cs-CZ" dirty="0" smtClean="0"/>
              <a:t>Nadstavbový materiál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67B5-5DBA-4B6A-8DAD-EAD42B6F1C6B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012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08029" y="357464"/>
            <a:ext cx="7772400" cy="720080"/>
          </a:xfrm>
        </p:spPr>
        <p:txBody>
          <a:bodyPr/>
          <a:lstStyle/>
          <a:p>
            <a:pPr algn="l"/>
            <a:r>
              <a:rPr lang="cs-CZ" sz="3000" dirty="0">
                <a:solidFill>
                  <a:schemeClr val="accent1">
                    <a:lumMod val="75000"/>
                  </a:schemeClr>
                </a:solidFill>
              </a:rPr>
              <a:t>Tři obecné způsoby regulace enzymů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/>
          </p:nvPr>
        </p:nvGraphicFramePr>
        <p:xfrm>
          <a:off x="1305236" y="1385447"/>
          <a:ext cx="8712968" cy="53360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8232"/>
                <a:gridCol w="6624736"/>
              </a:tblGrid>
              <a:tr h="518058">
                <a:tc>
                  <a:txBody>
                    <a:bodyPr/>
                    <a:lstStyle/>
                    <a:p>
                      <a:r>
                        <a:rPr lang="cs-CZ" sz="1900" b="1" dirty="0" smtClean="0"/>
                        <a:t>Princip</a:t>
                      </a:r>
                      <a:r>
                        <a:rPr lang="cs-CZ" sz="1900" b="1" baseline="0" dirty="0" smtClean="0"/>
                        <a:t> regulace</a:t>
                      </a:r>
                      <a:endParaRPr lang="cs-CZ" sz="1900" b="1" dirty="0"/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900" b="1" dirty="0" smtClean="0"/>
                        <a:t>Komentář </a:t>
                      </a:r>
                      <a:endParaRPr lang="cs-CZ" sz="1900" b="1" dirty="0"/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</a:tr>
              <a:tr h="2177203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Změna</a:t>
                      </a:r>
                      <a:r>
                        <a:rPr lang="cs-CZ" sz="1900" baseline="0" dirty="0" smtClean="0"/>
                        <a:t> k</a:t>
                      </a:r>
                      <a:r>
                        <a:rPr lang="cs-CZ" sz="1900" dirty="0" smtClean="0"/>
                        <a:t>oncentrace substrátu</a:t>
                      </a:r>
                      <a:endParaRPr lang="cs-CZ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16000" indent="-216000">
                        <a:buFont typeface="Arial" panose="020B0604020202020204" pitchFamily="34" charset="0"/>
                        <a:buChar char="•"/>
                      </a:pPr>
                      <a:r>
                        <a:rPr lang="cs-CZ" sz="1900" dirty="0" smtClean="0"/>
                        <a:t>rychlost enzymových reakcí závisí na koncentraci substrátu</a:t>
                      </a:r>
                    </a:p>
                    <a:p>
                      <a:pPr marL="216000" indent="-216000">
                        <a:buFont typeface="Arial" panose="020B0604020202020204" pitchFamily="34" charset="0"/>
                        <a:buChar char="•"/>
                      </a:pPr>
                      <a:r>
                        <a:rPr lang="cs-CZ" sz="1900" dirty="0" smtClean="0"/>
                        <a:t>enzymy vykazují saturační kinetiku</a:t>
                      </a:r>
                    </a:p>
                    <a:p>
                      <a:pPr marL="216000" indent="-216000">
                        <a:buFont typeface="Arial" panose="020B0604020202020204" pitchFamily="34" charset="0"/>
                        <a:buChar char="•"/>
                      </a:pPr>
                      <a:r>
                        <a:rPr lang="cs-CZ" sz="1900" dirty="0" err="1" smtClean="0"/>
                        <a:t>izoformy</a:t>
                      </a:r>
                      <a:r>
                        <a:rPr lang="cs-CZ" sz="1900" dirty="0" smtClean="0"/>
                        <a:t> enzymů s různou </a:t>
                      </a:r>
                      <a:r>
                        <a:rPr lang="cs-CZ" sz="1900" i="1" dirty="0" smtClean="0"/>
                        <a:t>K</a:t>
                      </a:r>
                      <a:r>
                        <a:rPr lang="cs-CZ" sz="1900" baseline="-25000" dirty="0" smtClean="0"/>
                        <a:t>m</a:t>
                      </a:r>
                      <a:r>
                        <a:rPr lang="cs-CZ" sz="1900" dirty="0" smtClean="0"/>
                        <a:t> jsou různě citlivé na koncentraci substrátu</a:t>
                      </a:r>
                      <a:r>
                        <a:rPr lang="cs-CZ" sz="1900" baseline="0" dirty="0" smtClean="0"/>
                        <a:t> (</a:t>
                      </a:r>
                      <a:r>
                        <a:rPr lang="cs-CZ" sz="1900" baseline="0" dirty="0" err="1" smtClean="0"/>
                        <a:t>hexokinasa</a:t>
                      </a:r>
                      <a:r>
                        <a:rPr lang="cs-CZ" sz="1900" baseline="0" dirty="0" smtClean="0"/>
                        <a:t> </a:t>
                      </a:r>
                      <a:r>
                        <a:rPr lang="cs-CZ" sz="1900" baseline="0" dirty="0" smtClean="0">
                          <a:sym typeface="Symbol"/>
                        </a:rPr>
                        <a:t></a:t>
                      </a:r>
                      <a:r>
                        <a:rPr lang="cs-CZ" sz="1900" baseline="0" dirty="0" smtClean="0"/>
                        <a:t> </a:t>
                      </a:r>
                      <a:r>
                        <a:rPr lang="cs-CZ" sz="1900" baseline="0" dirty="0" err="1" smtClean="0"/>
                        <a:t>glukokinasa</a:t>
                      </a:r>
                      <a:r>
                        <a:rPr lang="cs-CZ" sz="1900" baseline="0" dirty="0" smtClean="0"/>
                        <a:t>)</a:t>
                      </a:r>
                    </a:p>
                    <a:p>
                      <a:pPr marL="216000" indent="-216000">
                        <a:buFont typeface="Arial" panose="020B0604020202020204" pitchFamily="34" charset="0"/>
                        <a:buChar char="•"/>
                      </a:pPr>
                      <a:r>
                        <a:rPr lang="cs-CZ" sz="1900" baseline="0" dirty="0" smtClean="0"/>
                        <a:t>dostupnost substrátu v aktivním místě enzymu snižuje kompetitivní inhibitor</a:t>
                      </a:r>
                    </a:p>
                    <a:p>
                      <a:pPr marL="216000" indent="-216000">
                        <a:buFont typeface="Arial" panose="020B0604020202020204" pitchFamily="34" charset="0"/>
                        <a:buChar char="•"/>
                      </a:pPr>
                      <a:r>
                        <a:rPr lang="cs-CZ" sz="1900" baseline="0" dirty="0" smtClean="0"/>
                        <a:t>velmi důležitý faktor </a:t>
                      </a:r>
                      <a:r>
                        <a:rPr lang="cs-CZ" sz="1900" i="1" baseline="0" dirty="0" smtClean="0"/>
                        <a:t>in vitro</a:t>
                      </a:r>
                      <a:endParaRPr lang="cs-CZ" sz="1900" i="1" dirty="0"/>
                    </a:p>
                  </a:txBody>
                  <a:tcPr anchor="ctr"/>
                </a:tc>
              </a:tr>
              <a:tr h="952684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Změna koncentrace enzymu</a:t>
                      </a:r>
                      <a:endParaRPr lang="cs-CZ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16000" indent="-216000">
                        <a:buFont typeface="Arial" panose="020B0604020202020204" pitchFamily="34" charset="0"/>
                        <a:buChar char="•"/>
                      </a:pPr>
                      <a:r>
                        <a:rPr lang="cs-CZ" sz="1900" dirty="0" smtClean="0"/>
                        <a:t>regulace syntézy enzymu (indukce </a:t>
                      </a:r>
                      <a:r>
                        <a:rPr lang="cs-CZ" sz="1900" baseline="0" dirty="0" smtClean="0">
                          <a:sym typeface="Symbol"/>
                        </a:rPr>
                        <a:t></a:t>
                      </a:r>
                      <a:r>
                        <a:rPr lang="cs-CZ" sz="1900" dirty="0" smtClean="0"/>
                        <a:t> represe)</a:t>
                      </a:r>
                    </a:p>
                    <a:p>
                      <a:pPr marL="216000" indent="-216000">
                        <a:buFont typeface="Arial" panose="020B0604020202020204" pitchFamily="34" charset="0"/>
                        <a:buChar char="•"/>
                      </a:pPr>
                      <a:r>
                        <a:rPr lang="cs-CZ" sz="1900" dirty="0" smtClean="0"/>
                        <a:t>regulace degradace enzymu</a:t>
                      </a:r>
                      <a:r>
                        <a:rPr lang="cs-CZ" sz="1900" baseline="0" dirty="0" smtClean="0"/>
                        <a:t> (selektivní </a:t>
                      </a:r>
                      <a:r>
                        <a:rPr lang="cs-CZ" sz="1900" baseline="0" dirty="0" smtClean="0">
                          <a:sym typeface="Symbol"/>
                        </a:rPr>
                        <a:t></a:t>
                      </a:r>
                      <a:r>
                        <a:rPr lang="cs-CZ" sz="1900" baseline="0" dirty="0" smtClean="0"/>
                        <a:t> neselektivní)</a:t>
                      </a:r>
                      <a:endParaRPr lang="cs-CZ" sz="1900" dirty="0"/>
                    </a:p>
                  </a:txBody>
                  <a:tcPr anchor="ctr"/>
                </a:tc>
              </a:tr>
              <a:tr h="1680647">
                <a:tc>
                  <a:txBody>
                    <a:bodyPr/>
                    <a:lstStyle/>
                    <a:p>
                      <a:r>
                        <a:rPr lang="cs-CZ" sz="1900" dirty="0" smtClean="0"/>
                        <a:t>Změna</a:t>
                      </a:r>
                      <a:r>
                        <a:rPr lang="cs-CZ" sz="1900" baseline="0" dirty="0" smtClean="0"/>
                        <a:t> konformace aktivního místa enzymu</a:t>
                      </a:r>
                      <a:endParaRPr lang="cs-CZ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16000" indent="-216000">
                        <a:buFont typeface="Arial" panose="020B0604020202020204" pitchFamily="34" charset="0"/>
                        <a:buChar char="•"/>
                      </a:pPr>
                      <a:r>
                        <a:rPr lang="cs-CZ" sz="1900" dirty="0" smtClean="0"/>
                        <a:t>štěpení proenzymů (</a:t>
                      </a:r>
                      <a:r>
                        <a:rPr lang="cs-CZ" sz="1900" b="1" dirty="0" smtClean="0">
                          <a:solidFill>
                            <a:srgbClr val="FF0000"/>
                          </a:solidFill>
                        </a:rPr>
                        <a:t>nevratný děj</a:t>
                      </a:r>
                      <a:r>
                        <a:rPr lang="cs-CZ" sz="1900" dirty="0" smtClean="0"/>
                        <a:t>)</a:t>
                      </a:r>
                    </a:p>
                    <a:p>
                      <a:pPr marL="216000" indent="-216000">
                        <a:buFont typeface="Arial" panose="020B0604020202020204" pitchFamily="34" charset="0"/>
                        <a:buChar char="•"/>
                      </a:pPr>
                      <a:r>
                        <a:rPr lang="cs-CZ" sz="1900" dirty="0" smtClean="0"/>
                        <a:t>fosforylace enzymu</a:t>
                      </a:r>
                    </a:p>
                    <a:p>
                      <a:pPr marL="216000" indent="-216000">
                        <a:buFont typeface="Arial" panose="020B0604020202020204" pitchFamily="34" charset="0"/>
                        <a:buChar char="•"/>
                      </a:pPr>
                      <a:r>
                        <a:rPr lang="cs-CZ" sz="1900" dirty="0" err="1" smtClean="0"/>
                        <a:t>allosterické</a:t>
                      </a:r>
                      <a:r>
                        <a:rPr lang="cs-CZ" sz="1900" dirty="0" smtClean="0"/>
                        <a:t> regulátory</a:t>
                      </a:r>
                    </a:p>
                    <a:p>
                      <a:pPr marL="216000" indent="-216000">
                        <a:buFont typeface="Arial" panose="020B0604020202020204" pitchFamily="34" charset="0"/>
                        <a:buChar char="•"/>
                      </a:pPr>
                      <a:r>
                        <a:rPr lang="cs-CZ" sz="1900" dirty="0" smtClean="0"/>
                        <a:t>protein-protein interakce</a:t>
                      </a:r>
                    </a:p>
                    <a:p>
                      <a:pPr marL="216000" indent="-216000">
                        <a:buFont typeface="Arial" panose="020B0604020202020204" pitchFamily="34" charset="0"/>
                        <a:buChar char="•"/>
                      </a:pPr>
                      <a:r>
                        <a:rPr lang="cs-CZ" sz="1900" dirty="0" smtClean="0"/>
                        <a:t>nekompetitivní inhibitory</a:t>
                      </a:r>
                      <a:endParaRPr lang="cs-CZ" sz="19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317A7-7AF9-4E28-AC5D-959A65E6A876}" type="slidenum">
              <a:rPr lang="cs-CZ" altLang="cs-CZ" smtClean="0"/>
              <a:pPr>
                <a:defRPr/>
              </a:pPr>
              <a:t>28</a:t>
            </a:fld>
            <a:endParaRPr lang="cs-CZ" altLang="cs-CZ"/>
          </a:p>
        </p:txBody>
      </p:sp>
      <p:sp>
        <p:nvSpPr>
          <p:cNvPr id="6" name="Ovál 5"/>
          <p:cNvSpPr/>
          <p:nvPr/>
        </p:nvSpPr>
        <p:spPr bwMode="auto">
          <a:xfrm>
            <a:off x="9007860" y="4158121"/>
            <a:ext cx="1080120" cy="792088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500" dirty="0">
                <a:latin typeface="Times New Roman" pitchFamily="18" charset="0"/>
              </a:rPr>
              <a:t>pomalá změna</a:t>
            </a:r>
          </a:p>
        </p:txBody>
      </p:sp>
      <p:sp>
        <p:nvSpPr>
          <p:cNvPr id="7" name="Ovál 6"/>
          <p:cNvSpPr/>
          <p:nvPr/>
        </p:nvSpPr>
        <p:spPr bwMode="auto">
          <a:xfrm>
            <a:off x="8408436" y="5740544"/>
            <a:ext cx="1080120" cy="792088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500" dirty="0"/>
              <a:t>rychlá</a:t>
            </a:r>
            <a:r>
              <a:rPr lang="cs-CZ" sz="1500" dirty="0">
                <a:latin typeface="Times New Roman" pitchFamily="18" charset="0"/>
              </a:rPr>
              <a:t> změna</a:t>
            </a:r>
          </a:p>
        </p:txBody>
      </p:sp>
    </p:spTree>
    <p:extLst>
      <p:ext uri="{BB962C8B-B14F-4D97-AF65-F5344CB8AC3E}">
        <p14:creationId xmlns:p14="http://schemas.microsoft.com/office/powerpoint/2010/main" val="172310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DCD4A1-E6D0-4D36-AF86-CCDFFFB4015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cs-CZ" altLang="cs-CZ" sz="1400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404813"/>
            <a:ext cx="7772400" cy="1143000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accent1">
                    <a:lumMod val="75000"/>
                  </a:schemeClr>
                </a:solidFill>
              </a:rPr>
              <a:t>Regulace množství enzymu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628776"/>
            <a:ext cx="8135937" cy="475297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alt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Řízená proteosyntéza enzymu</a:t>
            </a:r>
            <a:r>
              <a:rPr lang="cs-CZ" alt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</a:t>
            </a:r>
            <a:r>
              <a:rPr lang="cs-CZ" altLang="cs-CZ" dirty="0" smtClean="0"/>
              <a:t>konstitutivní a </a:t>
            </a:r>
            <a:r>
              <a:rPr lang="cs-CZ" altLang="cs-CZ" dirty="0" err="1" smtClean="0"/>
              <a:t>induková</a:t>
            </a:r>
            <a:r>
              <a:rPr lang="cs-CZ" altLang="cs-CZ" dirty="0" smtClean="0"/>
              <a:t> exprese genů, regulace rychlosti transkripce, </a:t>
            </a:r>
            <a:r>
              <a:rPr lang="cs-CZ" altLang="cs-CZ" dirty="0" err="1" smtClean="0"/>
              <a:t>posttranskripčních</a:t>
            </a:r>
            <a:r>
              <a:rPr lang="cs-CZ" altLang="cs-CZ" dirty="0" smtClean="0"/>
              <a:t> úprav RNA, regulace rychlosti translace a </a:t>
            </a:r>
            <a:r>
              <a:rPr lang="cs-CZ" altLang="cs-CZ" dirty="0" err="1" smtClean="0"/>
              <a:t>posttranslačních</a:t>
            </a:r>
            <a:r>
              <a:rPr lang="cs-CZ" altLang="cs-CZ" dirty="0" smtClean="0"/>
              <a:t> úprav</a:t>
            </a:r>
          </a:p>
          <a:p>
            <a:pPr>
              <a:lnSpc>
                <a:spcPct val="120000"/>
              </a:lnSpc>
            </a:pPr>
            <a:endParaRPr lang="cs-CZ" altLang="cs-CZ" dirty="0" smtClean="0"/>
          </a:p>
          <a:p>
            <a:pPr>
              <a:lnSpc>
                <a:spcPct val="120000"/>
              </a:lnSpc>
            </a:pPr>
            <a:r>
              <a:rPr lang="cs-CZ" alt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Řízená degradace enzymu</a:t>
            </a:r>
            <a:r>
              <a:rPr lang="cs-CZ" alt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           </a:t>
            </a:r>
            <a:r>
              <a:rPr lang="cs-CZ" altLang="cs-CZ" dirty="0" smtClean="0"/>
              <a:t>specifické intracelulární </a:t>
            </a:r>
            <a:r>
              <a:rPr lang="cs-CZ" altLang="cs-CZ" dirty="0" err="1" smtClean="0"/>
              <a:t>proteinasy</a:t>
            </a:r>
            <a:r>
              <a:rPr lang="cs-CZ" altLang="cs-CZ" dirty="0" smtClean="0"/>
              <a:t> – určují rozdílné biologické poločasy enzymů</a:t>
            </a:r>
          </a:p>
        </p:txBody>
      </p:sp>
    </p:spTree>
    <p:extLst>
      <p:ext uri="{BB962C8B-B14F-4D97-AF65-F5344CB8AC3E}">
        <p14:creationId xmlns:p14="http://schemas.microsoft.com/office/powerpoint/2010/main" val="241111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Katalytická koncentrace enzymu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katalytická aktivita vztažená na objem biologické tekutiny (krevní sérum/plazma)</a:t>
            </a:r>
          </a:p>
          <a:p>
            <a:r>
              <a:rPr lang="cs-CZ" dirty="0" smtClean="0"/>
              <a:t>SI jednotka</a:t>
            </a:r>
          </a:p>
          <a:p>
            <a:pPr lvl="1"/>
            <a:r>
              <a:rPr lang="cs-CZ" dirty="0" smtClean="0"/>
              <a:t>Kat/l … mol/</a:t>
            </a:r>
            <a:r>
              <a:rPr lang="cs-CZ" dirty="0" err="1" smtClean="0"/>
              <a:t>l.s</a:t>
            </a:r>
            <a:endParaRPr lang="cs-CZ" dirty="0" smtClean="0"/>
          </a:p>
          <a:p>
            <a:r>
              <a:rPr lang="cs-CZ" dirty="0" smtClean="0"/>
              <a:t>Mezinárodní jednotka</a:t>
            </a:r>
          </a:p>
          <a:p>
            <a:pPr lvl="1"/>
            <a:r>
              <a:rPr lang="cs-CZ" dirty="0" smtClean="0"/>
              <a:t>U/I … </a:t>
            </a:r>
            <a:r>
              <a:rPr lang="el-GR" dirty="0" smtClean="0"/>
              <a:t>μ</a:t>
            </a:r>
            <a:r>
              <a:rPr lang="cs-CZ" dirty="0" smtClean="0"/>
              <a:t>mol/</a:t>
            </a:r>
            <a:r>
              <a:rPr lang="cs-CZ" dirty="0" err="1" smtClean="0"/>
              <a:t>min.l</a:t>
            </a:r>
            <a:endParaRPr lang="cs-CZ" dirty="0" smtClean="0"/>
          </a:p>
          <a:p>
            <a:r>
              <a:rPr lang="cs-CZ" dirty="0" smtClean="0"/>
              <a:t>Přepočet … 1U/I = 16,6 </a:t>
            </a:r>
            <a:r>
              <a:rPr lang="cs-CZ" dirty="0" err="1" smtClean="0"/>
              <a:t>nkat</a:t>
            </a:r>
            <a:r>
              <a:rPr lang="cs-CZ" dirty="0" smtClean="0"/>
              <a:t>/l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67B5-5DBA-4B6A-8DAD-EAD42B6F1C6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1119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536102-805A-4845-9685-A77A4B4A2413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cs-CZ" altLang="cs-CZ" sz="140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1545368" y="404665"/>
            <a:ext cx="9144000" cy="874713"/>
          </a:xfrm>
        </p:spPr>
        <p:txBody>
          <a:bodyPr/>
          <a:lstStyle/>
          <a:p>
            <a:r>
              <a:rPr lang="cs-CZ" altLang="cs-CZ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Aktivace enzymu částečnou proteolýzou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552" y="1412776"/>
            <a:ext cx="8064896" cy="5112568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cs-CZ" altLang="cs-CZ" sz="2200" dirty="0"/>
              <a:t>aktivní enzym vzniká </a:t>
            </a:r>
            <a:r>
              <a:rPr lang="cs-CZ" altLang="cs-CZ" sz="2200" b="1" dirty="0">
                <a:solidFill>
                  <a:srgbClr val="FF0000"/>
                </a:solidFill>
              </a:rPr>
              <a:t>nevratným</a:t>
            </a:r>
            <a:r>
              <a:rPr lang="cs-CZ" altLang="cs-CZ" sz="2200" dirty="0"/>
              <a:t> odštěpením určité sekvence (</a:t>
            </a:r>
            <a:r>
              <a:rPr lang="cs-CZ" altLang="cs-CZ" sz="2200" dirty="0" err="1"/>
              <a:t>propeptidu</a:t>
            </a:r>
            <a:r>
              <a:rPr lang="cs-CZ" altLang="cs-CZ" sz="2200" dirty="0"/>
              <a:t>) z molekuly </a:t>
            </a:r>
            <a:r>
              <a:rPr lang="cs-CZ" altLang="cs-CZ" sz="2200" b="1" dirty="0">
                <a:solidFill>
                  <a:srgbClr val="0000FF"/>
                </a:solidFill>
              </a:rPr>
              <a:t>proenzymu</a:t>
            </a:r>
          </a:p>
          <a:p>
            <a:pPr>
              <a:lnSpc>
                <a:spcPct val="140000"/>
              </a:lnSpc>
            </a:pPr>
            <a:r>
              <a:rPr lang="cs-CZ" sz="2200" dirty="0"/>
              <a:t>obecně: proenzym + H</a:t>
            </a:r>
            <a:r>
              <a:rPr lang="cs-CZ" sz="2200" baseline="-25000" dirty="0"/>
              <a:t>2</a:t>
            </a:r>
            <a:r>
              <a:rPr lang="cs-CZ" sz="2200" dirty="0"/>
              <a:t>O  </a:t>
            </a:r>
            <a:r>
              <a:rPr lang="cs-CZ" sz="2200" dirty="0">
                <a:sym typeface="Symbol"/>
              </a:rPr>
              <a:t>  enzym + </a:t>
            </a:r>
            <a:r>
              <a:rPr lang="cs-CZ" sz="2200" dirty="0" err="1">
                <a:sym typeface="Symbol"/>
              </a:rPr>
              <a:t>propeptid</a:t>
            </a:r>
            <a:endParaRPr lang="cs-CZ" sz="2200" dirty="0">
              <a:sym typeface="Symbol"/>
            </a:endParaRPr>
          </a:p>
          <a:p>
            <a:pPr>
              <a:lnSpc>
                <a:spcPct val="140000"/>
              </a:lnSpc>
            </a:pPr>
            <a:r>
              <a:rPr lang="cs-CZ" altLang="cs-CZ" sz="2200" dirty="0"/>
              <a:t>nastane změna konformace molekuly, která exponuje aktivní místo, takže je připraveno navázat substrát</a:t>
            </a:r>
          </a:p>
          <a:p>
            <a:pPr>
              <a:lnSpc>
                <a:spcPct val="140000"/>
              </a:lnSpc>
            </a:pPr>
            <a:r>
              <a:rPr lang="cs-CZ" altLang="cs-CZ" sz="2200" dirty="0" err="1"/>
              <a:t>Proteinasy</a:t>
            </a:r>
            <a:r>
              <a:rPr lang="cs-CZ" altLang="cs-CZ" sz="2200" dirty="0"/>
              <a:t> v GIT (pepsinogen </a:t>
            </a:r>
            <a:r>
              <a:rPr lang="cs-CZ" altLang="cs-CZ" sz="2200" dirty="0">
                <a:sym typeface="Symbol" pitchFamily="18" charset="2"/>
              </a:rPr>
              <a:t> pepsin)</a:t>
            </a:r>
          </a:p>
          <a:p>
            <a:pPr>
              <a:lnSpc>
                <a:spcPct val="140000"/>
              </a:lnSpc>
            </a:pPr>
            <a:r>
              <a:rPr lang="cs-CZ" altLang="cs-CZ" sz="2200" dirty="0">
                <a:sym typeface="Symbol" pitchFamily="18" charset="2"/>
              </a:rPr>
              <a:t>Faktory krevního srážení</a:t>
            </a:r>
          </a:p>
          <a:p>
            <a:pPr>
              <a:lnSpc>
                <a:spcPct val="140000"/>
              </a:lnSpc>
            </a:pPr>
            <a:r>
              <a:rPr lang="cs-CZ" altLang="cs-CZ" sz="2200" dirty="0" err="1">
                <a:sym typeface="Symbol" pitchFamily="18" charset="2"/>
              </a:rPr>
              <a:t>Proteinasy</a:t>
            </a:r>
            <a:r>
              <a:rPr lang="cs-CZ" altLang="cs-CZ" sz="2200" dirty="0">
                <a:sym typeface="Symbol" pitchFamily="18" charset="2"/>
              </a:rPr>
              <a:t> </a:t>
            </a:r>
            <a:r>
              <a:rPr lang="en-US" altLang="cs-CZ" sz="2200" dirty="0">
                <a:sym typeface="Symbol" pitchFamily="18" charset="2"/>
              </a:rPr>
              <a:t>(</a:t>
            </a:r>
            <a:r>
              <a:rPr lang="cs-CZ" altLang="cs-CZ" sz="2200" dirty="0" err="1">
                <a:sym typeface="Symbol" pitchFamily="18" charset="2"/>
              </a:rPr>
              <a:t>ka</a:t>
            </a:r>
            <a:r>
              <a:rPr lang="en-US" altLang="cs-CZ" sz="2200" dirty="0">
                <a:sym typeface="Symbol" pitchFamily="18" charset="2"/>
              </a:rPr>
              <a:t>s</a:t>
            </a:r>
            <a:r>
              <a:rPr lang="cs-CZ" altLang="cs-CZ" sz="2200" dirty="0">
                <a:sym typeface="Symbol" pitchFamily="18" charset="2"/>
              </a:rPr>
              <a:t>pasy</a:t>
            </a:r>
            <a:r>
              <a:rPr lang="en-US" altLang="cs-CZ" sz="2200" dirty="0">
                <a:sym typeface="Symbol" pitchFamily="18" charset="2"/>
              </a:rPr>
              <a:t>)</a:t>
            </a:r>
            <a:r>
              <a:rPr lang="cs-CZ" altLang="cs-CZ" sz="2200" dirty="0">
                <a:sym typeface="Symbol" pitchFamily="18" charset="2"/>
              </a:rPr>
              <a:t> aktivované v průběhu </a:t>
            </a:r>
            <a:r>
              <a:rPr lang="cs-CZ" altLang="cs-CZ" sz="2200" dirty="0" err="1">
                <a:sym typeface="Symbol" pitchFamily="18" charset="2"/>
              </a:rPr>
              <a:t>apoptózy</a:t>
            </a: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251032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E6C50C-24F8-4B05-A295-133DC7103ABE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cs-CZ" altLang="cs-CZ" sz="1400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76672"/>
            <a:ext cx="9144000" cy="947738"/>
          </a:xfrm>
        </p:spPr>
        <p:txBody>
          <a:bodyPr/>
          <a:lstStyle/>
          <a:p>
            <a:pPr algn="ctr"/>
            <a:r>
              <a:rPr lang="cs-CZ" altLang="cs-CZ" sz="3600" dirty="0">
                <a:solidFill>
                  <a:schemeClr val="accent1">
                    <a:lumMod val="75000"/>
                  </a:schemeClr>
                </a:solidFill>
              </a:rPr>
              <a:t>Fosforylace/defosforylace enzymu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552" y="1628801"/>
            <a:ext cx="7772400" cy="4535487"/>
          </a:xfrm>
        </p:spPr>
        <p:txBody>
          <a:bodyPr/>
          <a:lstStyle/>
          <a:p>
            <a:pPr>
              <a:lnSpc>
                <a:spcPct val="160000"/>
              </a:lnSpc>
            </a:pPr>
            <a:r>
              <a:rPr lang="cs-CZ" altLang="cs-CZ" sz="2600" dirty="0"/>
              <a:t>kovalentní modifikace, katalyzují </a:t>
            </a:r>
            <a:r>
              <a:rPr lang="cs-CZ" altLang="cs-CZ" sz="2600" dirty="0" err="1"/>
              <a:t>proteinkinasy</a:t>
            </a:r>
            <a:endParaRPr lang="cs-CZ" altLang="cs-CZ" sz="2600" dirty="0"/>
          </a:p>
          <a:p>
            <a:pPr>
              <a:lnSpc>
                <a:spcPct val="160000"/>
              </a:lnSpc>
            </a:pPr>
            <a:r>
              <a:rPr lang="cs-CZ" altLang="cs-CZ" sz="2600" dirty="0"/>
              <a:t>přenos </a:t>
            </a:r>
            <a:r>
              <a:rPr lang="cs-CZ" altLang="cs-CZ" sz="2600" dirty="0" err="1"/>
              <a:t>fosforylu</a:t>
            </a:r>
            <a:r>
              <a:rPr lang="cs-CZ" altLang="cs-CZ" sz="2600" dirty="0"/>
              <a:t> -PO</a:t>
            </a:r>
            <a:r>
              <a:rPr lang="cs-CZ" altLang="cs-CZ" sz="2600" baseline="-25000" dirty="0"/>
              <a:t>3</a:t>
            </a:r>
            <a:r>
              <a:rPr lang="cs-CZ" altLang="cs-CZ" sz="2600" baseline="30000" dirty="0"/>
              <a:t>2-</a:t>
            </a:r>
            <a:r>
              <a:rPr lang="cs-CZ" altLang="cs-CZ" sz="2600" dirty="0"/>
              <a:t> z ATP na -OH skupinu enzymu (Ser, </a:t>
            </a:r>
            <a:r>
              <a:rPr lang="cs-CZ" altLang="cs-CZ" sz="2600" dirty="0" err="1"/>
              <a:t>Thr</a:t>
            </a:r>
            <a:r>
              <a:rPr lang="cs-CZ" altLang="cs-CZ" sz="2600" dirty="0"/>
              <a:t>, </a:t>
            </a:r>
            <a:r>
              <a:rPr lang="cs-CZ" altLang="cs-CZ" sz="2600" dirty="0" err="1"/>
              <a:t>Tyr</a:t>
            </a:r>
            <a:r>
              <a:rPr lang="cs-CZ" altLang="cs-CZ" sz="2600" dirty="0"/>
              <a:t>)</a:t>
            </a:r>
          </a:p>
          <a:p>
            <a:pPr>
              <a:lnSpc>
                <a:spcPct val="160000"/>
              </a:lnSpc>
            </a:pPr>
            <a:r>
              <a:rPr lang="cs-CZ" altLang="cs-CZ" sz="2600" dirty="0"/>
              <a:t>v zásadě vratný děj </a:t>
            </a:r>
          </a:p>
          <a:p>
            <a:pPr>
              <a:lnSpc>
                <a:spcPct val="160000"/>
              </a:lnSpc>
            </a:pPr>
            <a:r>
              <a:rPr lang="cs-CZ" altLang="cs-CZ" sz="2600" dirty="0"/>
              <a:t>defosforylaci katalyzují </a:t>
            </a:r>
            <a:r>
              <a:rPr lang="cs-CZ" altLang="cs-CZ" sz="2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fosfatázy</a:t>
            </a:r>
            <a:r>
              <a:rPr lang="cs-CZ" altLang="cs-CZ" sz="2600" dirty="0"/>
              <a:t>, hydrolýza esterově vázaného fosfátu</a:t>
            </a:r>
          </a:p>
          <a:p>
            <a:pPr>
              <a:lnSpc>
                <a:spcPct val="160000"/>
              </a:lnSpc>
            </a:pPr>
            <a:endParaRPr lang="cs-CZ" altLang="cs-CZ" sz="2600" dirty="0"/>
          </a:p>
        </p:txBody>
      </p:sp>
    </p:spTree>
    <p:extLst>
      <p:ext uri="{BB962C8B-B14F-4D97-AF65-F5344CB8AC3E}">
        <p14:creationId xmlns:p14="http://schemas.microsoft.com/office/powerpoint/2010/main" val="313818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BEB91F-5F48-42D6-A096-D0713BB12A5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cs-CZ" altLang="cs-CZ" sz="1400"/>
          </a:p>
        </p:txBody>
      </p:sp>
      <p:sp>
        <p:nvSpPr>
          <p:cNvPr id="67587" name="Rectangle 6"/>
          <p:cNvSpPr>
            <a:spLocks noGrp="1" noChangeArrowheads="1"/>
          </p:cNvSpPr>
          <p:nvPr>
            <p:ph type="title"/>
          </p:nvPr>
        </p:nvSpPr>
        <p:spPr>
          <a:xfrm>
            <a:off x="1737756" y="204788"/>
            <a:ext cx="9144000" cy="1008063"/>
          </a:xfrm>
        </p:spPr>
        <p:txBody>
          <a:bodyPr/>
          <a:lstStyle/>
          <a:p>
            <a:r>
              <a:rPr lang="cs-CZ" altLang="cs-CZ" sz="2800" dirty="0">
                <a:solidFill>
                  <a:schemeClr val="accent1">
                    <a:lumMod val="75000"/>
                  </a:schemeClr>
                </a:solidFill>
              </a:rPr>
              <a:t>Fosforylace a defosforylace enzymu mění jeho aktivitu</a:t>
            </a:r>
          </a:p>
        </p:txBody>
      </p:sp>
      <p:pic>
        <p:nvPicPr>
          <p:cNvPr id="67588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63751" y="1773239"/>
            <a:ext cx="8137525" cy="4587875"/>
          </a:xfrm>
          <a:noFill/>
        </p:spPr>
      </p:pic>
      <p:sp>
        <p:nvSpPr>
          <p:cNvPr id="67589" name="Text Box 10"/>
          <p:cNvSpPr txBox="1">
            <a:spLocks noChangeArrowheads="1"/>
          </p:cNvSpPr>
          <p:nvPr/>
        </p:nvSpPr>
        <p:spPr bwMode="auto">
          <a:xfrm>
            <a:off x="2063751" y="3429001"/>
            <a:ext cx="2447925" cy="4429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300">
                <a:latin typeface="Calibri" pitchFamily="34" charset="0"/>
              </a:rPr>
              <a:t>protein-serin-OH</a:t>
            </a:r>
          </a:p>
        </p:txBody>
      </p:sp>
      <p:sp>
        <p:nvSpPr>
          <p:cNvPr id="67590" name="Text Box 11"/>
          <p:cNvSpPr txBox="1">
            <a:spLocks noChangeArrowheads="1"/>
          </p:cNvSpPr>
          <p:nvPr/>
        </p:nvSpPr>
        <p:spPr bwMode="auto">
          <a:xfrm>
            <a:off x="6816725" y="3500438"/>
            <a:ext cx="1943100" cy="442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300">
                <a:latin typeface="Calibri" pitchFamily="34" charset="0"/>
              </a:rPr>
              <a:t>   protein-serin</a:t>
            </a:r>
          </a:p>
        </p:txBody>
      </p:sp>
      <p:sp>
        <p:nvSpPr>
          <p:cNvPr id="67591" name="Text Box 12"/>
          <p:cNvSpPr txBox="1">
            <a:spLocks noChangeArrowheads="1"/>
          </p:cNvSpPr>
          <p:nvPr/>
        </p:nvSpPr>
        <p:spPr bwMode="auto">
          <a:xfrm>
            <a:off x="4727576" y="2349500"/>
            <a:ext cx="20875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2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proteinkináza</a:t>
            </a:r>
            <a:endParaRPr lang="cs-CZ" altLang="cs-CZ" sz="2200" b="1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67592" name="Text Box 13"/>
          <p:cNvSpPr txBox="1">
            <a:spLocks noChangeArrowheads="1"/>
          </p:cNvSpPr>
          <p:nvPr/>
        </p:nvSpPr>
        <p:spPr bwMode="auto">
          <a:xfrm>
            <a:off x="3792539" y="4365625"/>
            <a:ext cx="4249737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22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fosfoproteinfosfatáza</a:t>
            </a:r>
            <a:endParaRPr lang="cs-CZ" altLang="cs-CZ" sz="2200" b="1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67593" name="Rectangle 14"/>
          <p:cNvSpPr>
            <a:spLocks noChangeArrowheads="1"/>
          </p:cNvSpPr>
          <p:nvPr/>
        </p:nvSpPr>
        <p:spPr bwMode="auto">
          <a:xfrm>
            <a:off x="7535864" y="1484314"/>
            <a:ext cx="3132137" cy="11525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40000"/>
              </a:lnSpc>
              <a:buFontTx/>
              <a:buNone/>
            </a:pPr>
            <a:r>
              <a:rPr lang="cs-CZ" altLang="cs-CZ" sz="1400">
                <a:latin typeface="Calibri" pitchFamily="34" charset="0"/>
              </a:rPr>
              <a:t>proteinkinasy  jsou  aktivovány 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cs-CZ" altLang="cs-CZ" sz="1400">
                <a:latin typeface="Calibri" pitchFamily="34" charset="0"/>
              </a:rPr>
              <a:t>druhým poslem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cs-CZ" altLang="cs-CZ" sz="1400">
                <a:latin typeface="Calibri" pitchFamily="34" charset="0"/>
              </a:rPr>
              <a:t>(cAMP, kalcium-kalmodulin komplex)</a:t>
            </a:r>
          </a:p>
        </p:txBody>
      </p:sp>
    </p:spTree>
    <p:extLst>
      <p:ext uri="{BB962C8B-B14F-4D97-AF65-F5344CB8AC3E}">
        <p14:creationId xmlns:p14="http://schemas.microsoft.com/office/powerpoint/2010/main" val="2711604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480B50-1FDE-42E5-A9CB-7901CDD70A0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cs-CZ" altLang="cs-CZ" sz="1400"/>
          </a:p>
        </p:txBody>
      </p:sp>
      <p:sp>
        <p:nvSpPr>
          <p:cNvPr id="68611" name="Rectangle 4"/>
          <p:cNvSpPr>
            <a:spLocks noGrp="1" noChangeArrowheads="1"/>
          </p:cNvSpPr>
          <p:nvPr>
            <p:ph type="title"/>
          </p:nvPr>
        </p:nvSpPr>
        <p:spPr>
          <a:xfrm>
            <a:off x="1955820" y="332656"/>
            <a:ext cx="9144000" cy="864096"/>
          </a:xfrm>
        </p:spPr>
        <p:txBody>
          <a:bodyPr/>
          <a:lstStyle/>
          <a:p>
            <a:r>
              <a:rPr lang="cs-CZ" altLang="cs-CZ" sz="2500" dirty="0">
                <a:solidFill>
                  <a:schemeClr val="accent1">
                    <a:lumMod val="75000"/>
                  </a:schemeClr>
                </a:solidFill>
              </a:rPr>
              <a:t>Příklad důsledků fosforylace/defosforylace dvou enzymů </a:t>
            </a:r>
          </a:p>
        </p:txBody>
      </p:sp>
      <p:graphicFrame>
        <p:nvGraphicFramePr>
          <p:cNvPr id="185384" name="Group 40"/>
          <p:cNvGraphicFramePr>
            <a:graphicFrameLocks noGrp="1"/>
          </p:cNvGraphicFramePr>
          <p:nvPr>
            <p:ph idx="1"/>
            <p:extLst/>
          </p:nvPr>
        </p:nvGraphicFramePr>
        <p:xfrm>
          <a:off x="1703512" y="1196752"/>
          <a:ext cx="8928992" cy="4957004"/>
        </p:xfrm>
        <a:graphic>
          <a:graphicData uri="http://schemas.openxmlformats.org/drawingml/2006/table">
            <a:tbl>
              <a:tblPr/>
              <a:tblGrid>
                <a:gridCol w="2088232"/>
                <a:gridCol w="3420380"/>
                <a:gridCol w="3420380"/>
              </a:tblGrid>
              <a:tr h="6480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Charakteristika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Glykogenfosforylasa</a:t>
                      </a: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Glykogensynthasa</a:t>
                      </a: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8257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Enzym je aktivován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glukagonem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inzulinem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7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Enzym katalyzuje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štěpení energeticky bohatého glykogenu                         energeticky chudým fosfátem (</a:t>
                      </a:r>
                      <a:r>
                        <a:rPr kumimoji="0" lang="cs-CZ" altLang="cs-CZ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cs-CZ" altLang="cs-CZ" sz="15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 = transfer </a:t>
                      </a:r>
                      <a:r>
                        <a:rPr kumimoji="0" lang="cs-CZ" altLang="cs-CZ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glukosylu</a:t>
                      </a: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z (</a:t>
                      </a:r>
                      <a:r>
                        <a:rPr kumimoji="0" lang="cs-CZ" altLang="cs-CZ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Glc</a:t>
                      </a: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r>
                        <a:rPr kumimoji="0" lang="cs-CZ" altLang="cs-CZ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na </a:t>
                      </a:r>
                      <a:r>
                        <a:rPr kumimoji="0" lang="cs-CZ" altLang="cs-CZ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cs-CZ" altLang="cs-CZ" sz="15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(= </a:t>
                      </a:r>
                      <a:r>
                        <a:rPr kumimoji="0" lang="cs-CZ" altLang="cs-CZ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transferasa</a:t>
                      </a: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cs-CZ" altLang="cs-CZ" sz="15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syntézu energeticky bohatého glykogenu                               z energeticky bohaté UDP-glukosy = transfer </a:t>
                      </a:r>
                      <a:r>
                        <a:rPr kumimoji="0" lang="cs-CZ" altLang="cs-CZ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glukosylu</a:t>
                      </a: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z UDP-</a:t>
                      </a:r>
                      <a:r>
                        <a:rPr kumimoji="0" lang="cs-CZ" altLang="cs-CZ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Glc</a:t>
                      </a: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na (</a:t>
                      </a:r>
                      <a:r>
                        <a:rPr kumimoji="0" lang="cs-CZ" altLang="cs-CZ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Glc</a:t>
                      </a: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r>
                        <a:rPr kumimoji="0" lang="cs-CZ" altLang="cs-CZ" sz="15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(= </a:t>
                      </a:r>
                      <a:r>
                        <a:rPr kumimoji="0" lang="cs-CZ" altLang="cs-CZ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transferasa</a:t>
                      </a: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7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Katalyzovaná reakce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cs-CZ" alt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Glc</a:t>
                      </a:r>
                      <a:r>
                        <a:rPr kumimoji="0" lang="en-US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r>
                        <a:rPr kumimoji="0" lang="en-US" altLang="cs-CZ" sz="17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en-US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+ P</a:t>
                      </a:r>
                      <a:r>
                        <a:rPr kumimoji="0" lang="en-US" altLang="cs-CZ" sz="17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 (</a:t>
                      </a:r>
                      <a:r>
                        <a:rPr kumimoji="0" lang="cs-CZ" alt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Glc</a:t>
                      </a:r>
                      <a:r>
                        <a:rPr kumimoji="0" lang="en-US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)</a:t>
                      </a:r>
                      <a:r>
                        <a:rPr kumimoji="0" lang="en-US" altLang="cs-CZ" sz="17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n-1</a:t>
                      </a:r>
                      <a:r>
                        <a:rPr kumimoji="0" lang="en-US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+ </a:t>
                      </a:r>
                      <a:r>
                        <a:rPr kumimoji="0" lang="cs-CZ" alt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Glc</a:t>
                      </a:r>
                      <a:r>
                        <a:rPr kumimoji="0" lang="en-US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-1-P</a:t>
                      </a:r>
                      <a:endParaRPr kumimoji="0" lang="cs-CZ" alt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cs-CZ" alt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Glc</a:t>
                      </a:r>
                      <a:r>
                        <a:rPr kumimoji="0" lang="en-US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r>
                        <a:rPr kumimoji="0" lang="en-US" altLang="cs-CZ" sz="17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cs-CZ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 </a:t>
                      </a:r>
                      <a:r>
                        <a:rPr kumimoji="0" lang="cs-CZ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UDP-</a:t>
                      </a:r>
                      <a:r>
                        <a:rPr kumimoji="0" lang="cs-CZ" alt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Glc</a:t>
                      </a:r>
                      <a:r>
                        <a:rPr kumimoji="0" lang="cs-CZ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 (</a:t>
                      </a:r>
                      <a:r>
                        <a:rPr kumimoji="0" lang="cs-CZ" alt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Glc</a:t>
                      </a:r>
                      <a:r>
                        <a:rPr kumimoji="0" lang="en-US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)</a:t>
                      </a:r>
                      <a:r>
                        <a:rPr kumimoji="0" lang="en-US" altLang="cs-CZ" sz="17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n</a:t>
                      </a:r>
                      <a:r>
                        <a:rPr kumimoji="0" lang="cs-CZ" altLang="cs-CZ" sz="17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+1</a:t>
                      </a:r>
                      <a:r>
                        <a:rPr kumimoji="0" lang="cs-CZ" alt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+ UDP</a:t>
                      </a:r>
                      <a:endParaRPr kumimoji="0" lang="cs-CZ" alt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7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Fosforylace            enzym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aktivuje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inhibuje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8257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Defosforylace enzym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inhibuje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aktivuje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62446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6986C3-6F0B-4207-9EC7-D92CF1BB7E79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cs-CZ" altLang="cs-CZ" sz="1400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1" y="416875"/>
            <a:ext cx="9144000" cy="874713"/>
          </a:xfrm>
        </p:spPr>
        <p:txBody>
          <a:bodyPr/>
          <a:lstStyle/>
          <a:p>
            <a:r>
              <a:rPr lang="cs-CZ" altLang="cs-CZ" sz="3600" dirty="0" err="1">
                <a:solidFill>
                  <a:schemeClr val="accent1">
                    <a:lumMod val="75000"/>
                  </a:schemeClr>
                </a:solidFill>
              </a:rPr>
              <a:t>Allosterické</a:t>
            </a:r>
            <a:r>
              <a:rPr lang="cs-CZ" altLang="cs-CZ" sz="3600" dirty="0">
                <a:solidFill>
                  <a:schemeClr val="accent1">
                    <a:lumMod val="75000"/>
                  </a:schemeClr>
                </a:solidFill>
              </a:rPr>
              <a:t> enzymy</a:t>
            </a:r>
            <a:r>
              <a:rPr lang="en-US" altLang="cs-CZ" sz="3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cs-CZ" sz="3600" dirty="0" err="1">
                <a:solidFill>
                  <a:schemeClr val="accent1">
                    <a:lumMod val="75000"/>
                  </a:schemeClr>
                </a:solidFill>
              </a:rPr>
              <a:t>jsou</a:t>
            </a:r>
            <a:r>
              <a:rPr lang="en-US" altLang="cs-CZ" sz="3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altLang="cs-CZ" sz="3600" dirty="0">
                <a:solidFill>
                  <a:schemeClr val="accent1">
                    <a:lumMod val="75000"/>
                  </a:schemeClr>
                </a:solidFill>
              </a:rPr>
              <a:t>oligomerní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1" y="1628776"/>
            <a:ext cx="8137525" cy="4608513"/>
          </a:xfrm>
        </p:spPr>
        <p:txBody>
          <a:bodyPr/>
          <a:lstStyle/>
          <a:p>
            <a:pPr>
              <a:lnSpc>
                <a:spcPct val="160000"/>
              </a:lnSpc>
            </a:pPr>
            <a:r>
              <a:rPr lang="cs-CZ" altLang="cs-CZ" sz="2600" dirty="0"/>
              <a:t>více podjednotek, často regulační a katalytická</a:t>
            </a:r>
          </a:p>
          <a:p>
            <a:pPr>
              <a:lnSpc>
                <a:spcPct val="160000"/>
              </a:lnSpc>
            </a:pPr>
            <a:r>
              <a:rPr lang="cs-CZ" altLang="cs-CZ" sz="2600" dirty="0"/>
              <a:t>na enzym se váže efektor strukturně odlišný od substrátu, často produkt</a:t>
            </a:r>
          </a:p>
          <a:p>
            <a:pPr>
              <a:lnSpc>
                <a:spcPct val="160000"/>
              </a:lnSpc>
            </a:pPr>
            <a:r>
              <a:rPr lang="cs-CZ" altLang="cs-CZ" sz="2600" dirty="0"/>
              <a:t>váže se do </a:t>
            </a:r>
            <a:r>
              <a:rPr lang="cs-CZ" altLang="cs-CZ" sz="2600" dirty="0" err="1"/>
              <a:t>allosterického</a:t>
            </a:r>
            <a:r>
              <a:rPr lang="cs-CZ" altLang="cs-CZ" sz="2600" dirty="0"/>
              <a:t> místa – </a:t>
            </a:r>
            <a:r>
              <a:rPr lang="cs-CZ" altLang="cs-CZ" sz="2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jiné než aktivní místo</a:t>
            </a:r>
          </a:p>
          <a:p>
            <a:pPr>
              <a:lnSpc>
                <a:spcPct val="160000"/>
              </a:lnSpc>
            </a:pPr>
            <a:r>
              <a:rPr lang="cs-CZ" altLang="cs-CZ" sz="2600" dirty="0"/>
              <a:t>vazba vyvolá změnu konformace enzymu </a:t>
            </a:r>
            <a:r>
              <a:rPr lang="en-US" altLang="cs-CZ" sz="2600" dirty="0"/>
              <a:t> </a:t>
            </a:r>
            <a:r>
              <a:rPr lang="cs-CZ" altLang="cs-CZ" sz="2600" dirty="0">
                <a:sym typeface="Symbol" pitchFamily="18" charset="2"/>
              </a:rPr>
              <a:t> změna aktivity - </a:t>
            </a:r>
            <a:r>
              <a:rPr lang="cs-CZ" altLang="cs-CZ" sz="2600" dirty="0" err="1"/>
              <a:t>allosterická</a:t>
            </a:r>
            <a:r>
              <a:rPr lang="cs-CZ" altLang="cs-CZ" sz="2600" dirty="0"/>
              <a:t> aktivace nebo inhibice</a:t>
            </a:r>
          </a:p>
          <a:p>
            <a:pPr>
              <a:lnSpc>
                <a:spcPct val="160000"/>
              </a:lnSpc>
            </a:pPr>
            <a:endParaRPr lang="cs-CZ" altLang="cs-CZ" sz="2600" dirty="0"/>
          </a:p>
        </p:txBody>
      </p:sp>
    </p:spTree>
    <p:extLst>
      <p:ext uri="{BB962C8B-B14F-4D97-AF65-F5344CB8AC3E}">
        <p14:creationId xmlns:p14="http://schemas.microsoft.com/office/powerpoint/2010/main" val="229655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653DA6-1910-4F80-9DA7-E88F44183E73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cs-CZ" altLang="cs-CZ" sz="140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2343397" y="323851"/>
            <a:ext cx="9144000" cy="720725"/>
          </a:xfrm>
        </p:spPr>
        <p:txBody>
          <a:bodyPr/>
          <a:lstStyle/>
          <a:p>
            <a:r>
              <a:rPr lang="cs-CZ" altLang="cs-CZ" sz="3600" dirty="0" err="1">
                <a:solidFill>
                  <a:schemeClr val="accent1">
                    <a:lumMod val="75000"/>
                  </a:schemeClr>
                </a:solidFill>
              </a:rPr>
              <a:t>Allosterické</a:t>
            </a:r>
            <a:r>
              <a:rPr lang="cs-CZ" altLang="cs-CZ" sz="3600" dirty="0">
                <a:solidFill>
                  <a:schemeClr val="accent1">
                    <a:lumMod val="75000"/>
                  </a:schemeClr>
                </a:solidFill>
              </a:rPr>
              <a:t> enzymy</a:t>
            </a:r>
            <a:r>
              <a:rPr lang="en-US" altLang="cs-CZ" sz="3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cs-CZ" sz="3600" dirty="0" err="1">
                <a:solidFill>
                  <a:schemeClr val="accent1">
                    <a:lumMod val="75000"/>
                  </a:schemeClr>
                </a:solidFill>
              </a:rPr>
              <a:t>jsou</a:t>
            </a:r>
            <a:r>
              <a:rPr lang="en-US" altLang="cs-CZ" sz="3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altLang="cs-CZ" sz="3600" dirty="0">
                <a:solidFill>
                  <a:schemeClr val="accent1">
                    <a:lumMod val="75000"/>
                  </a:schemeClr>
                </a:solidFill>
              </a:rPr>
              <a:t>oligomerní</a:t>
            </a:r>
          </a:p>
        </p:txBody>
      </p:sp>
      <p:pic>
        <p:nvPicPr>
          <p:cNvPr id="70660" name="Picture 3" descr="allosteric enzy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1484313"/>
            <a:ext cx="7993063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379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936EFE-EAC8-4EC6-B1AD-E3AA69F5A159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cs-CZ" altLang="cs-CZ" sz="140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1262742" y="45284"/>
            <a:ext cx="10244447" cy="1655763"/>
          </a:xfrm>
        </p:spPr>
        <p:txBody>
          <a:bodyPr/>
          <a:lstStyle/>
          <a:p>
            <a:r>
              <a:rPr lang="en-US" altLang="cs-CZ" sz="3800" dirty="0" err="1">
                <a:solidFill>
                  <a:schemeClr val="accent1">
                    <a:lumMod val="75000"/>
                  </a:schemeClr>
                </a:solidFill>
              </a:rPr>
              <a:t>Saturační</a:t>
            </a:r>
            <a:r>
              <a:rPr lang="en-US" altLang="cs-CZ" sz="3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cs-CZ" sz="3800" dirty="0" err="1">
                <a:solidFill>
                  <a:schemeClr val="accent1">
                    <a:lumMod val="75000"/>
                  </a:schemeClr>
                </a:solidFill>
              </a:rPr>
              <a:t>křivka</a:t>
            </a:r>
            <a:r>
              <a:rPr lang="en-US" altLang="cs-CZ" sz="3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cs-CZ" sz="3800" dirty="0" err="1">
                <a:solidFill>
                  <a:schemeClr val="accent1">
                    <a:lumMod val="75000"/>
                  </a:schemeClr>
                </a:solidFill>
              </a:rPr>
              <a:t>allosterických</a:t>
            </a:r>
            <a:r>
              <a:rPr lang="en-US" altLang="cs-CZ" sz="3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cs-CZ" sz="3800" dirty="0" err="1">
                <a:solidFill>
                  <a:schemeClr val="accent1">
                    <a:lumMod val="75000"/>
                  </a:schemeClr>
                </a:solidFill>
              </a:rPr>
              <a:t>enzymů</a:t>
            </a:r>
            <a:r>
              <a:rPr lang="cs-CZ" altLang="cs-CZ" sz="3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cs-CZ" sz="3800" dirty="0" smtClean="0">
                <a:solidFill>
                  <a:schemeClr val="accent1">
                    <a:lumMod val="75000"/>
                  </a:schemeClr>
                </a:solidFill>
              </a:rPr>
              <a:t>je </a:t>
            </a:r>
            <a:r>
              <a:rPr lang="en-US" altLang="cs-CZ" sz="3800" dirty="0" err="1">
                <a:solidFill>
                  <a:schemeClr val="accent1">
                    <a:lumMod val="75000"/>
                  </a:schemeClr>
                </a:solidFill>
              </a:rPr>
              <a:t>sigmoidní</a:t>
            </a:r>
            <a:endParaRPr lang="cs-CZ" altLang="cs-CZ" sz="3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168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82764"/>
            <a:ext cx="8305800" cy="485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685" name="Text Box 4"/>
          <p:cNvSpPr txBox="1">
            <a:spLocks noChangeArrowheads="1"/>
          </p:cNvSpPr>
          <p:nvPr/>
        </p:nvSpPr>
        <p:spPr bwMode="auto">
          <a:xfrm>
            <a:off x="4440238" y="4221163"/>
            <a:ext cx="12954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 b="1">
                <a:latin typeface="Arial" charset="0"/>
              </a:rPr>
              <a:t>bez 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2000" b="1">
                <a:latin typeface="Arial" charset="0"/>
              </a:rPr>
              <a:t>efektoru</a:t>
            </a:r>
          </a:p>
        </p:txBody>
      </p:sp>
    </p:spTree>
    <p:extLst>
      <p:ext uri="{BB962C8B-B14F-4D97-AF65-F5344CB8AC3E}">
        <p14:creationId xmlns:p14="http://schemas.microsoft.com/office/powerpoint/2010/main" val="53443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1933E4-BB81-4FBE-A745-63685A3EC7D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cs-CZ" altLang="cs-CZ" sz="140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>
          <a:xfrm>
            <a:off x="2571750" y="341313"/>
            <a:ext cx="7772400" cy="1143000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accent1">
                    <a:lumMod val="75000"/>
                  </a:schemeClr>
                </a:solidFill>
              </a:rPr>
              <a:t>Kooperativní efekt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484313"/>
            <a:ext cx="8496300" cy="4464050"/>
          </a:xfrm>
        </p:spPr>
        <p:txBody>
          <a:bodyPr/>
          <a:lstStyle/>
          <a:p>
            <a:pPr>
              <a:lnSpc>
                <a:spcPct val="170000"/>
              </a:lnSpc>
            </a:pPr>
            <a:r>
              <a:rPr lang="cs-CZ" altLang="cs-CZ" sz="2400"/>
              <a:t>u oligomerních enzymů a proteinů (např. Hb)</a:t>
            </a:r>
          </a:p>
          <a:p>
            <a:pPr>
              <a:lnSpc>
                <a:spcPct val="170000"/>
              </a:lnSpc>
            </a:pPr>
            <a:r>
              <a:rPr lang="cs-CZ" altLang="cs-CZ" sz="2400"/>
              <a:t>více podjednotek  </a:t>
            </a:r>
            <a:r>
              <a:rPr lang="cs-CZ" altLang="cs-CZ" sz="2400">
                <a:sym typeface="Symbol" pitchFamily="18" charset="2"/>
              </a:rPr>
              <a:t> více vazebných míst</a:t>
            </a:r>
            <a:endParaRPr lang="cs-CZ" altLang="cs-CZ" sz="2400"/>
          </a:p>
          <a:p>
            <a:pPr>
              <a:lnSpc>
                <a:spcPct val="170000"/>
              </a:lnSpc>
            </a:pPr>
            <a:r>
              <a:rPr lang="cs-CZ" altLang="cs-CZ" sz="2400"/>
              <a:t>navázání substrátu (nebo O</a:t>
            </a:r>
            <a:r>
              <a:rPr lang="cs-CZ" altLang="cs-CZ" sz="2400" baseline="-25000"/>
              <a:t>2</a:t>
            </a:r>
            <a:r>
              <a:rPr lang="cs-CZ" altLang="cs-CZ" sz="2400"/>
              <a:t> na Hb) na jednu podjednotku indukuje změny konformace u ostatních, že se další molekuly substrátu (nebo O</a:t>
            </a:r>
            <a:r>
              <a:rPr lang="cs-CZ" altLang="cs-CZ" sz="2400" baseline="-25000"/>
              <a:t>2</a:t>
            </a:r>
            <a:r>
              <a:rPr lang="cs-CZ" altLang="cs-CZ" sz="2400"/>
              <a:t>) vážou snadněji (obtížněji)</a:t>
            </a:r>
            <a:endParaRPr lang="en-US" altLang="cs-CZ" sz="2400"/>
          </a:p>
          <a:p>
            <a:pPr>
              <a:lnSpc>
                <a:spcPct val="170000"/>
              </a:lnSpc>
            </a:pPr>
            <a:r>
              <a:rPr lang="en-US" altLang="cs-CZ" sz="2400"/>
              <a:t>příklad: hemoglobin</a:t>
            </a:r>
            <a:r>
              <a:rPr lang="cs-CZ" altLang="cs-CZ" sz="2400"/>
              <a:t> (tetramer)</a:t>
            </a:r>
            <a:r>
              <a:rPr lang="en-US" altLang="cs-CZ" sz="2400"/>
              <a:t>  </a:t>
            </a:r>
            <a:r>
              <a:rPr lang="en-US" altLang="cs-CZ" sz="2400">
                <a:cs typeface="Times New Roman" pitchFamily="18" charset="0"/>
              </a:rPr>
              <a:t>×</a:t>
            </a:r>
            <a:r>
              <a:rPr lang="en-US" altLang="cs-CZ" sz="2400"/>
              <a:t>  myoglobin</a:t>
            </a:r>
            <a:r>
              <a:rPr lang="cs-CZ" altLang="cs-CZ" sz="2400"/>
              <a:t> (monomer)</a:t>
            </a:r>
          </a:p>
          <a:p>
            <a:pPr>
              <a:lnSpc>
                <a:spcPct val="170000"/>
              </a:lnSpc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1976601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44CE9F-8A76-4992-A83A-F77614DA10C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cs-CZ" altLang="cs-CZ" sz="1400"/>
          </a:p>
        </p:txBody>
      </p:sp>
      <p:sp>
        <p:nvSpPr>
          <p:cNvPr id="73731" name="Rectangle 4"/>
          <p:cNvSpPr>
            <a:spLocks noGrp="1" noChangeArrowheads="1"/>
          </p:cNvSpPr>
          <p:nvPr>
            <p:ph type="title"/>
          </p:nvPr>
        </p:nvSpPr>
        <p:spPr>
          <a:xfrm>
            <a:off x="4511675" y="355600"/>
            <a:ext cx="2736851" cy="865188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accent1">
                    <a:lumMod val="75000"/>
                  </a:schemeClr>
                </a:solidFill>
              </a:rPr>
              <a:t>Srovnejte</a:t>
            </a:r>
          </a:p>
        </p:txBody>
      </p:sp>
      <p:pic>
        <p:nvPicPr>
          <p:cNvPr id="73732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9" y="2636838"/>
            <a:ext cx="3590925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33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26" y="2636838"/>
            <a:ext cx="3590925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34" name="Text Box 9"/>
          <p:cNvSpPr txBox="1">
            <a:spLocks noChangeArrowheads="1"/>
          </p:cNvSpPr>
          <p:nvPr/>
        </p:nvSpPr>
        <p:spPr bwMode="auto">
          <a:xfrm>
            <a:off x="2279650" y="1773238"/>
            <a:ext cx="3024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Saturace enzymu substrátem</a:t>
            </a:r>
          </a:p>
        </p:txBody>
      </p:sp>
      <p:sp>
        <p:nvSpPr>
          <p:cNvPr id="73735" name="Text Box 10"/>
          <p:cNvSpPr txBox="1">
            <a:spLocks noChangeArrowheads="1"/>
          </p:cNvSpPr>
          <p:nvPr/>
        </p:nvSpPr>
        <p:spPr bwMode="auto">
          <a:xfrm>
            <a:off x="6816725" y="1844676"/>
            <a:ext cx="3600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Saturace hemoglobinu kyslíkem</a:t>
            </a:r>
          </a:p>
        </p:txBody>
      </p:sp>
      <p:sp>
        <p:nvSpPr>
          <p:cNvPr id="73736" name="Text Box 11"/>
          <p:cNvSpPr txBox="1">
            <a:spLocks noChangeArrowheads="1"/>
          </p:cNvSpPr>
          <p:nvPr/>
        </p:nvSpPr>
        <p:spPr bwMode="auto">
          <a:xfrm>
            <a:off x="1774826" y="2636838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cs-CZ" altLang="cs-CZ" sz="2400" i="1">
                <a:latin typeface="Calibri" pitchFamily="34" charset="0"/>
              </a:rPr>
              <a:t>v</a:t>
            </a:r>
            <a:r>
              <a:rPr lang="cs-CZ" altLang="cs-CZ" sz="2400" baseline="-25000">
                <a:latin typeface="Calibri" pitchFamily="34" charset="0"/>
              </a:rPr>
              <a:t>o</a:t>
            </a:r>
          </a:p>
        </p:txBody>
      </p:sp>
      <p:sp>
        <p:nvSpPr>
          <p:cNvPr id="73737" name="Text Box 12"/>
          <p:cNvSpPr txBox="1">
            <a:spLocks noChangeArrowheads="1"/>
          </p:cNvSpPr>
          <p:nvPr/>
        </p:nvSpPr>
        <p:spPr bwMode="auto">
          <a:xfrm>
            <a:off x="5232401" y="4652963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cs-CZ" sz="2400">
                <a:latin typeface="Calibri" pitchFamily="34" charset="0"/>
              </a:rPr>
              <a:t>[S]</a:t>
            </a:r>
            <a:endParaRPr lang="cs-CZ" altLang="cs-CZ" sz="2400">
              <a:latin typeface="Calibri" pitchFamily="34" charset="0"/>
            </a:endParaRPr>
          </a:p>
        </p:txBody>
      </p:sp>
      <p:sp>
        <p:nvSpPr>
          <p:cNvPr id="73738" name="Text Box 13"/>
          <p:cNvSpPr txBox="1">
            <a:spLocks noChangeArrowheads="1"/>
          </p:cNvSpPr>
          <p:nvPr/>
        </p:nvSpPr>
        <p:spPr bwMode="auto">
          <a:xfrm>
            <a:off x="9480550" y="4581525"/>
            <a:ext cx="935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cs-CZ" altLang="cs-CZ" sz="2400" i="1">
                <a:latin typeface="Calibri" pitchFamily="34" charset="0"/>
              </a:rPr>
              <a:t>p</a:t>
            </a:r>
            <a:r>
              <a:rPr lang="cs-CZ" altLang="cs-CZ" sz="2400">
                <a:latin typeface="Calibri" pitchFamily="34" charset="0"/>
              </a:rPr>
              <a:t>O</a:t>
            </a:r>
            <a:r>
              <a:rPr lang="cs-CZ" altLang="cs-CZ" sz="2400" baseline="-25000">
                <a:latin typeface="Calibri" pitchFamily="34" charset="0"/>
              </a:rPr>
              <a:t>2</a:t>
            </a:r>
          </a:p>
        </p:txBody>
      </p:sp>
      <p:sp>
        <p:nvSpPr>
          <p:cNvPr id="73739" name="Text Box 14"/>
          <p:cNvSpPr txBox="1">
            <a:spLocks noChangeArrowheads="1"/>
          </p:cNvSpPr>
          <p:nvPr/>
        </p:nvSpPr>
        <p:spPr bwMode="auto">
          <a:xfrm>
            <a:off x="5951539" y="2781300"/>
            <a:ext cx="936625" cy="4587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cs-CZ" sz="2400" baseline="-25000">
                <a:latin typeface="Calibri" pitchFamily="34" charset="0"/>
              </a:rPr>
              <a:t>Saturace</a:t>
            </a:r>
            <a:r>
              <a:rPr lang="cs-CZ" altLang="cs-CZ" sz="2400" baseline="-25000">
                <a:latin typeface="Calibri" pitchFamily="34" charset="0"/>
              </a:rPr>
              <a:t> </a:t>
            </a:r>
          </a:p>
          <a:p>
            <a:pPr algn="r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cs-CZ" altLang="cs-CZ" sz="2400" baseline="-25000">
                <a:latin typeface="Calibri" pitchFamily="34" charset="0"/>
              </a:rPr>
              <a:t>(%)</a:t>
            </a:r>
          </a:p>
        </p:txBody>
      </p:sp>
      <p:sp>
        <p:nvSpPr>
          <p:cNvPr id="73740" name="Text Box 15"/>
          <p:cNvSpPr txBox="1">
            <a:spLocks noChangeArrowheads="1"/>
          </p:cNvSpPr>
          <p:nvPr/>
        </p:nvSpPr>
        <p:spPr bwMode="auto">
          <a:xfrm>
            <a:off x="5016500" y="2781300"/>
            <a:ext cx="50323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cs-CZ" altLang="cs-CZ" sz="2400"/>
          </a:p>
        </p:txBody>
      </p:sp>
      <p:sp>
        <p:nvSpPr>
          <p:cNvPr id="73741" name="Text Box 16"/>
          <p:cNvSpPr txBox="1">
            <a:spLocks noChangeArrowheads="1"/>
          </p:cNvSpPr>
          <p:nvPr/>
        </p:nvSpPr>
        <p:spPr bwMode="auto">
          <a:xfrm>
            <a:off x="9480550" y="2781300"/>
            <a:ext cx="50323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cs-CZ" altLang="cs-CZ" sz="2400"/>
          </a:p>
        </p:txBody>
      </p:sp>
      <p:sp>
        <p:nvSpPr>
          <p:cNvPr id="73742" name="Text Box 17"/>
          <p:cNvSpPr txBox="1">
            <a:spLocks noChangeArrowheads="1"/>
          </p:cNvSpPr>
          <p:nvPr/>
        </p:nvSpPr>
        <p:spPr bwMode="auto">
          <a:xfrm>
            <a:off x="7248526" y="2420938"/>
            <a:ext cx="1223963" cy="558800"/>
          </a:xfrm>
          <a:prstGeom prst="rect">
            <a:avLst/>
          </a:prstGeom>
          <a:solidFill>
            <a:srgbClr val="CC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cs-CZ" altLang="cs-CZ" sz="1700">
                <a:latin typeface="Calibri" pitchFamily="34" charset="0"/>
              </a:rPr>
              <a:t>myoglobin (monomer)</a:t>
            </a:r>
          </a:p>
        </p:txBody>
      </p:sp>
      <p:sp>
        <p:nvSpPr>
          <p:cNvPr id="73743" name="Text Box 18"/>
          <p:cNvSpPr txBox="1">
            <a:spLocks noChangeArrowheads="1"/>
          </p:cNvSpPr>
          <p:nvPr/>
        </p:nvSpPr>
        <p:spPr bwMode="auto">
          <a:xfrm>
            <a:off x="7967664" y="3644901"/>
            <a:ext cx="1296987" cy="51090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1700">
                <a:latin typeface="Calibri" pitchFamily="34" charset="0"/>
              </a:rPr>
              <a:t>hemoglobin (tetramer)</a:t>
            </a:r>
          </a:p>
        </p:txBody>
      </p:sp>
      <p:sp>
        <p:nvSpPr>
          <p:cNvPr id="73744" name="Text Box 19"/>
          <p:cNvSpPr txBox="1">
            <a:spLocks noChangeArrowheads="1"/>
          </p:cNvSpPr>
          <p:nvPr/>
        </p:nvSpPr>
        <p:spPr bwMode="auto">
          <a:xfrm>
            <a:off x="3503613" y="3644901"/>
            <a:ext cx="1655762" cy="5492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500">
                <a:latin typeface="Calibri" pitchFamily="34" charset="0"/>
              </a:rPr>
              <a:t>allosterický enzym (oligomerní)</a:t>
            </a:r>
          </a:p>
        </p:txBody>
      </p:sp>
      <p:sp>
        <p:nvSpPr>
          <p:cNvPr id="73745" name="Text Box 20"/>
          <p:cNvSpPr txBox="1">
            <a:spLocks noChangeArrowheads="1"/>
          </p:cNvSpPr>
          <p:nvPr/>
        </p:nvSpPr>
        <p:spPr bwMode="auto">
          <a:xfrm>
            <a:off x="2640013" y="2420938"/>
            <a:ext cx="1871662" cy="519112"/>
          </a:xfrm>
          <a:prstGeom prst="rect">
            <a:avLst/>
          </a:prstGeom>
          <a:solidFill>
            <a:srgbClr val="CC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600">
                <a:latin typeface="Calibri" pitchFamily="34" charset="0"/>
              </a:rPr>
              <a:t>jednoduchý enzym </a:t>
            </a:r>
            <a:r>
              <a:rPr lang="cs-CZ" altLang="cs-CZ" sz="1200">
                <a:latin typeface="Calibri" pitchFamily="34" charset="0"/>
              </a:rPr>
              <a:t>(vyhovující M.-M. kinetice)</a:t>
            </a:r>
          </a:p>
        </p:txBody>
      </p:sp>
    </p:spTree>
    <p:extLst>
      <p:ext uri="{BB962C8B-B14F-4D97-AF65-F5344CB8AC3E}">
        <p14:creationId xmlns:p14="http://schemas.microsoft.com/office/powerpoint/2010/main" val="304913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Ovlivnění katalytické aktivity enzymu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199468" cy="4351338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Teplota</a:t>
            </a:r>
          </a:p>
          <a:p>
            <a:pPr lvl="2"/>
            <a:r>
              <a:rPr lang="cs-CZ" dirty="0" smtClean="0"/>
              <a:t>Teplotní optimum obvykle 37°C</a:t>
            </a:r>
          </a:p>
          <a:p>
            <a:pPr lvl="2"/>
            <a:r>
              <a:rPr lang="cs-CZ" dirty="0" smtClean="0"/>
              <a:t>Placentární </a:t>
            </a:r>
            <a:r>
              <a:rPr lang="cs-CZ" dirty="0" err="1" smtClean="0"/>
              <a:t>isoenzym</a:t>
            </a:r>
            <a:r>
              <a:rPr lang="cs-CZ" dirty="0" smtClean="0"/>
              <a:t> ALP je termostabilní až do 65°C, naopak kostní </a:t>
            </a:r>
            <a:r>
              <a:rPr lang="cs-CZ" dirty="0" err="1" smtClean="0"/>
              <a:t>isoenzym</a:t>
            </a:r>
            <a:r>
              <a:rPr lang="cs-CZ" dirty="0" smtClean="0"/>
              <a:t> ALP je při teplotě 56°C zcela inaktivován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pH</a:t>
            </a:r>
          </a:p>
          <a:p>
            <a:pPr lvl="2"/>
            <a:r>
              <a:rPr lang="cs-CZ" dirty="0" smtClean="0"/>
              <a:t>pH optimum</a:t>
            </a:r>
          </a:p>
          <a:p>
            <a:pPr lvl="2"/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6641" y="3869704"/>
            <a:ext cx="2846400" cy="209314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7162" y="1690688"/>
            <a:ext cx="3189493" cy="2334172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67B5-5DBA-4B6A-8DAD-EAD42B6F1C6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851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Ovlivnění katalytické aktivity enzymu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Aktivátor</a:t>
            </a:r>
          </a:p>
          <a:p>
            <a:pPr lvl="3"/>
            <a:r>
              <a:rPr lang="cs-CZ" dirty="0" smtClean="0"/>
              <a:t>Ionty dvojmocných kovů</a:t>
            </a:r>
          </a:p>
          <a:p>
            <a:pPr lvl="3"/>
            <a:r>
              <a:rPr lang="cs-CZ" dirty="0" smtClean="0"/>
              <a:t>Ca</a:t>
            </a:r>
            <a:r>
              <a:rPr lang="cs-CZ" baseline="30000" dirty="0" smtClean="0"/>
              <a:t>2 +</a:t>
            </a:r>
            <a:r>
              <a:rPr lang="cs-CZ" dirty="0" smtClean="0"/>
              <a:t>… aktivace koagulačních faktorů</a:t>
            </a:r>
          </a:p>
          <a:p>
            <a:pPr lvl="3"/>
            <a:r>
              <a:rPr lang="cs-CZ" dirty="0" smtClean="0"/>
              <a:t>Mg</a:t>
            </a:r>
            <a:r>
              <a:rPr lang="cs-CZ" baseline="30000" dirty="0" smtClean="0"/>
              <a:t>2+</a:t>
            </a:r>
            <a:r>
              <a:rPr lang="cs-CZ" dirty="0" smtClean="0"/>
              <a:t> … </a:t>
            </a:r>
            <a:r>
              <a:rPr lang="cs-CZ" dirty="0" smtClean="0"/>
              <a:t>aktivátor </a:t>
            </a:r>
            <a:r>
              <a:rPr lang="cs-CZ" dirty="0" smtClean="0"/>
              <a:t>kináz</a:t>
            </a:r>
          </a:p>
          <a:p>
            <a:pPr lvl="3"/>
            <a:r>
              <a:rPr lang="cs-CZ" dirty="0" smtClean="0"/>
              <a:t>Zn</a:t>
            </a:r>
            <a:r>
              <a:rPr lang="cs-CZ" baseline="30000" dirty="0" smtClean="0"/>
              <a:t>2+</a:t>
            </a:r>
            <a:r>
              <a:rPr lang="cs-CZ" dirty="0" smtClean="0"/>
              <a:t> … alkalická fosfatáza (ALP)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Inhibitor</a:t>
            </a:r>
          </a:p>
          <a:p>
            <a:pPr lvl="3"/>
            <a:r>
              <a:rPr lang="cs-CZ" dirty="0" smtClean="0"/>
              <a:t>Zpomaluje či zastavuje enzymovou reakci</a:t>
            </a:r>
          </a:p>
          <a:p>
            <a:pPr lvl="3"/>
            <a:r>
              <a:rPr lang="cs-CZ" dirty="0" smtClean="0"/>
              <a:t>Reverzibilní inhibice</a:t>
            </a:r>
          </a:p>
          <a:p>
            <a:pPr lvl="6"/>
            <a:r>
              <a:rPr lang="cs-CZ" dirty="0" smtClean="0"/>
              <a:t>Kompetitivní inhibice</a:t>
            </a:r>
          </a:p>
          <a:p>
            <a:pPr lvl="6"/>
            <a:r>
              <a:rPr lang="cs-CZ" dirty="0" smtClean="0"/>
              <a:t>Nekompetitivní inhibice</a:t>
            </a:r>
          </a:p>
          <a:p>
            <a:pPr lvl="3"/>
            <a:r>
              <a:rPr lang="cs-CZ" dirty="0" smtClean="0"/>
              <a:t>Ireverzibilní inhibice</a:t>
            </a:r>
          </a:p>
          <a:p>
            <a:pPr lvl="6"/>
            <a:r>
              <a:rPr lang="cs-CZ" dirty="0" smtClean="0"/>
              <a:t>Kovalentní modifikace enzymu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A67B5-5DBA-4B6A-8DAD-EAD42B6F1C6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778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079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Inhibice enzymů (snížení aktivity)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0407" y="1844484"/>
            <a:ext cx="5181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altLang="cs-CZ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Ireverzibilní</a:t>
            </a:r>
          </a:p>
          <a:p>
            <a:pPr lvl="1">
              <a:lnSpc>
                <a:spcPct val="150000"/>
              </a:lnSpc>
            </a:pPr>
            <a:r>
              <a:rPr lang="cs-CZ" altLang="cs-CZ" sz="2000" dirty="0" smtClean="0"/>
              <a:t>nevratná</a:t>
            </a:r>
          </a:p>
          <a:p>
            <a:pPr lvl="1">
              <a:lnSpc>
                <a:spcPct val="150000"/>
              </a:lnSpc>
            </a:pPr>
            <a:r>
              <a:rPr lang="cs-CZ" altLang="cs-CZ" sz="2000" dirty="0" smtClean="0"/>
              <a:t>inhibitor </a:t>
            </a:r>
            <a:r>
              <a:rPr lang="cs-CZ" altLang="cs-CZ" sz="2000" dirty="0"/>
              <a:t>pevně vázán  </a:t>
            </a:r>
            <a:r>
              <a:rPr lang="cs-CZ" altLang="cs-CZ" sz="2000" dirty="0" smtClean="0"/>
              <a:t>na </a:t>
            </a:r>
            <a:r>
              <a:rPr lang="cs-CZ" altLang="cs-CZ" sz="2000" dirty="0"/>
              <a:t>enzym (</a:t>
            </a:r>
            <a:r>
              <a:rPr lang="cs-CZ" altLang="cs-CZ" sz="2000" dirty="0" smtClean="0"/>
              <a:t>aktivní  </a:t>
            </a:r>
            <a:r>
              <a:rPr lang="cs-CZ" altLang="cs-CZ" sz="2000" dirty="0"/>
              <a:t>místo)</a:t>
            </a:r>
          </a:p>
          <a:p>
            <a:pPr lvl="1">
              <a:lnSpc>
                <a:spcPct val="150000"/>
              </a:lnSpc>
            </a:pPr>
            <a:r>
              <a:rPr lang="cs-CZ" altLang="cs-CZ" sz="2000" dirty="0" err="1" smtClean="0"/>
              <a:t>způůsobí</a:t>
            </a:r>
            <a:r>
              <a:rPr lang="cs-CZ" altLang="cs-CZ" sz="2000" dirty="0" smtClean="0"/>
              <a:t>:</a:t>
            </a:r>
          </a:p>
          <a:p>
            <a:pPr lvl="2">
              <a:lnSpc>
                <a:spcPct val="150000"/>
              </a:lnSpc>
            </a:pPr>
            <a:r>
              <a:rPr lang="cs-CZ" altLang="cs-CZ" sz="1600" dirty="0" smtClean="0"/>
              <a:t>organofosfáty</a:t>
            </a:r>
            <a:endParaRPr lang="cs-CZ" altLang="cs-CZ" sz="1600" dirty="0"/>
          </a:p>
          <a:p>
            <a:pPr lvl="2">
              <a:lnSpc>
                <a:spcPct val="150000"/>
              </a:lnSpc>
            </a:pPr>
            <a:r>
              <a:rPr lang="cs-CZ" altLang="cs-CZ" sz="1600" dirty="0"/>
              <a:t>ionty těžkých kovů</a:t>
            </a:r>
          </a:p>
          <a:p>
            <a:pPr lvl="2">
              <a:lnSpc>
                <a:spcPct val="150000"/>
              </a:lnSpc>
            </a:pPr>
            <a:r>
              <a:rPr lang="cs-CZ" altLang="cs-CZ" sz="1600" dirty="0" smtClean="0"/>
              <a:t>kyanidy</a:t>
            </a:r>
            <a:endParaRPr lang="cs-CZ" altLang="cs-CZ" sz="1600" dirty="0"/>
          </a:p>
          <a:p>
            <a:pPr>
              <a:lnSpc>
                <a:spcPct val="150000"/>
              </a:lnSpc>
              <a:buFontTx/>
              <a:buNone/>
            </a:pPr>
            <a:endParaRPr lang="cs-CZ" altLang="cs-CZ" sz="2400" dirty="0"/>
          </a:p>
          <a:p>
            <a:pPr>
              <a:lnSpc>
                <a:spcPct val="150000"/>
              </a:lnSpc>
            </a:pPr>
            <a:endParaRPr lang="cs-CZ" altLang="cs-CZ" sz="2400" dirty="0"/>
          </a:p>
          <a:p>
            <a:pPr>
              <a:lnSpc>
                <a:spcPct val="150000"/>
              </a:lnSpc>
            </a:pPr>
            <a:endParaRPr lang="cs-CZ" altLang="cs-CZ" sz="2400" dirty="0"/>
          </a:p>
        </p:txBody>
      </p:sp>
      <p:sp>
        <p:nvSpPr>
          <p:cNvPr id="53253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172199" y="1690688"/>
            <a:ext cx="5527713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altLang="cs-CZ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Reverzibilní</a:t>
            </a:r>
          </a:p>
          <a:p>
            <a:pPr lvl="1">
              <a:lnSpc>
                <a:spcPct val="150000"/>
              </a:lnSpc>
            </a:pPr>
            <a:r>
              <a:rPr lang="cs-CZ" altLang="cs-CZ" sz="2000" dirty="0" smtClean="0"/>
              <a:t>vratná</a:t>
            </a:r>
          </a:p>
          <a:p>
            <a:pPr lvl="1">
              <a:lnSpc>
                <a:spcPct val="150000"/>
              </a:lnSpc>
            </a:pPr>
            <a:r>
              <a:rPr lang="cs-CZ" altLang="cs-CZ" sz="2000" dirty="0" smtClean="0"/>
              <a:t>inhibitor </a:t>
            </a:r>
            <a:r>
              <a:rPr lang="cs-CZ" altLang="cs-CZ" sz="2000" dirty="0"/>
              <a:t>volně vázán</a:t>
            </a:r>
          </a:p>
          <a:p>
            <a:pPr lvl="1">
              <a:lnSpc>
                <a:spcPct val="150000"/>
              </a:lnSpc>
            </a:pPr>
            <a:r>
              <a:rPr lang="cs-CZ" altLang="cs-CZ" sz="2000" dirty="0"/>
              <a:t>rovnováha E + I  </a:t>
            </a:r>
            <a:r>
              <a:rPr lang="cs-CZ" altLang="cs-CZ" sz="2000" dirty="0">
                <a:latin typeface="Cambria Math" pitchFamily="18" charset="0"/>
                <a:ea typeface="Cambria Math" pitchFamily="18" charset="0"/>
                <a:cs typeface="Cambria Math" pitchFamily="18" charset="0"/>
                <a:sym typeface="Wingdings 3" pitchFamily="18" charset="2"/>
              </a:rPr>
              <a:t>⇄</a:t>
            </a:r>
            <a:r>
              <a:rPr lang="cs-CZ" altLang="cs-CZ" sz="2000" dirty="0"/>
              <a:t>  E-I</a:t>
            </a:r>
          </a:p>
          <a:p>
            <a:pPr lvl="1">
              <a:lnSpc>
                <a:spcPct val="150000"/>
              </a:lnSpc>
            </a:pPr>
            <a:r>
              <a:rPr lang="cs-CZ" altLang="cs-CZ" sz="2000" dirty="0"/>
              <a:t>inhibitor lze </a:t>
            </a:r>
            <a:r>
              <a:rPr lang="cs-CZ" altLang="cs-CZ" sz="2000" dirty="0" smtClean="0"/>
              <a:t>odstranit (dialýza</a:t>
            </a:r>
            <a:r>
              <a:rPr lang="cs-CZ" altLang="cs-CZ" sz="2000" dirty="0"/>
              <a:t>, gel. filtrace)</a:t>
            </a:r>
          </a:p>
          <a:p>
            <a:pPr lvl="1">
              <a:lnSpc>
                <a:spcPct val="150000"/>
              </a:lnSpc>
            </a:pPr>
            <a:r>
              <a:rPr lang="cs-CZ" altLang="cs-CZ" sz="2000" dirty="0"/>
              <a:t>dva základní typy:      </a:t>
            </a:r>
            <a:endParaRPr lang="cs-CZ" altLang="cs-CZ" sz="2000" dirty="0" smtClean="0"/>
          </a:p>
          <a:p>
            <a:pPr lvl="2">
              <a:lnSpc>
                <a:spcPct val="150000"/>
              </a:lnSpc>
            </a:pPr>
            <a:r>
              <a:rPr lang="cs-CZ" altLang="cs-CZ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kompetitivní</a:t>
            </a:r>
          </a:p>
          <a:p>
            <a:pPr lvl="2">
              <a:lnSpc>
                <a:spcPct val="150000"/>
              </a:lnSpc>
            </a:pPr>
            <a:r>
              <a:rPr lang="cs-CZ" altLang="cs-CZ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nekompetitivní</a:t>
            </a:r>
            <a:endParaRPr lang="cs-CZ" altLang="cs-CZ" sz="1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3250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FE7C3C-DDAB-41C0-9B01-EE7CE3BF99F6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98868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2715515" y="199657"/>
            <a:ext cx="7442037" cy="720080"/>
          </a:xfrm>
        </p:spPr>
        <p:txBody>
          <a:bodyPr>
            <a:noAutofit/>
          </a:bodyPr>
          <a:lstStyle/>
          <a:p>
            <a:pPr algn="l"/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Kompetitivní inhibice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idx="1"/>
          </p:nvPr>
        </p:nvSpPr>
        <p:spPr>
          <a:xfrm>
            <a:off x="481437" y="1412778"/>
            <a:ext cx="6624736" cy="2304255"/>
          </a:xfrm>
        </p:spPr>
        <p:txBody>
          <a:bodyPr/>
          <a:lstStyle/>
          <a:p>
            <a:pPr marL="216000" indent="-216000"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/>
              <a:t>inhibitor se váže do aktivního místa enzymu </a:t>
            </a:r>
          </a:p>
          <a:p>
            <a:pPr marL="216000" indent="-216000"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 smtClean="0"/>
              <a:t>strukturní podoba </a:t>
            </a:r>
            <a:r>
              <a:rPr lang="cs-CZ" altLang="cs-CZ" sz="2000" dirty="0"/>
              <a:t>substrátu</a:t>
            </a:r>
          </a:p>
          <a:p>
            <a:pPr marL="216000" indent="-216000"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/>
              <a:t>soutěží s </a:t>
            </a:r>
            <a:r>
              <a:rPr lang="en-US" altLang="cs-CZ" sz="2000" dirty="0" err="1"/>
              <a:t>přirozeným</a:t>
            </a:r>
            <a:r>
              <a:rPr lang="cs-CZ" altLang="cs-CZ" sz="2000" dirty="0"/>
              <a:t> substrátem o vazebné místo</a:t>
            </a:r>
          </a:p>
          <a:p>
            <a:pPr marL="216000" indent="-216000"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/>
              <a:t>komplex enzym-inhibitor se nepřemění na produkt</a:t>
            </a:r>
          </a:p>
          <a:p>
            <a:pPr marL="216000" indent="-216000"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/>
              <a:t>maximální rychlost je dosažena až za vyšších hodnot </a:t>
            </a:r>
            <a:r>
              <a:rPr lang="en-US" altLang="cs-CZ" sz="2000" dirty="0"/>
              <a:t>[S]</a:t>
            </a:r>
          </a:p>
          <a:p>
            <a:pPr marL="216000" indent="-216000">
              <a:spcBef>
                <a:spcPts val="0"/>
              </a:spcBef>
              <a:spcAft>
                <a:spcPts val="600"/>
              </a:spcAft>
            </a:pPr>
            <a:r>
              <a:rPr lang="en-US" altLang="cs-CZ" sz="2000" i="1" dirty="0"/>
              <a:t>V</a:t>
            </a:r>
            <a:r>
              <a:rPr lang="en-US" altLang="cs-CZ" sz="2000" baseline="-25000" dirty="0"/>
              <a:t>max</a:t>
            </a:r>
            <a:r>
              <a:rPr lang="en-US" altLang="cs-CZ" sz="2000" dirty="0"/>
              <a:t> se </a:t>
            </a:r>
            <a:r>
              <a:rPr lang="en-US" altLang="cs-CZ" sz="2000" dirty="0" err="1"/>
              <a:t>nemění</a:t>
            </a:r>
            <a:r>
              <a:rPr lang="cs-CZ" altLang="cs-CZ" sz="2000" dirty="0"/>
              <a:t>, </a:t>
            </a:r>
            <a:r>
              <a:rPr lang="en-US" altLang="cs-CZ" sz="2000" i="1" dirty="0"/>
              <a:t>K</a:t>
            </a:r>
            <a:r>
              <a:rPr lang="en-US" altLang="cs-CZ" sz="2000" baseline="-25000" dirty="0"/>
              <a:t>m</a:t>
            </a:r>
            <a:r>
              <a:rPr lang="en-US" altLang="cs-CZ" sz="2000" dirty="0"/>
              <a:t> se </a:t>
            </a:r>
            <a:r>
              <a:rPr lang="en-US" altLang="cs-CZ" sz="2000" dirty="0" err="1"/>
              <a:t>zvyšuje</a:t>
            </a:r>
            <a:endParaRPr lang="cs-CZ" altLang="cs-CZ" sz="2000" dirty="0"/>
          </a:p>
          <a:p>
            <a:pPr marL="216000" indent="-216000">
              <a:spcBef>
                <a:spcPts val="0"/>
              </a:spcBef>
              <a:spcAft>
                <a:spcPts val="600"/>
              </a:spcAft>
            </a:pPr>
            <a:endParaRPr lang="cs-CZ" altLang="cs-CZ" sz="2000" dirty="0"/>
          </a:p>
        </p:txBody>
      </p:sp>
      <p:sp>
        <p:nvSpPr>
          <p:cNvPr id="5529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DC2B56-1581-4DC8-856E-1E553C5E5A7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/>
          </a:p>
        </p:txBody>
      </p:sp>
      <p:pic>
        <p:nvPicPr>
          <p:cNvPr id="553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173" y="1228551"/>
            <a:ext cx="4547301" cy="2272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67786" y="3901260"/>
            <a:ext cx="4374527" cy="27863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96738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7D6A2D-E49D-467E-A8AB-87943DCE8B06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/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489427" y="1832631"/>
            <a:ext cx="40840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cs-CZ" sz="20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Malon</a:t>
            </a:r>
            <a:r>
              <a:rPr lang="cs-CZ" altLang="cs-CZ" sz="20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át</a:t>
            </a:r>
            <a:r>
              <a:rPr lang="cs-CZ" altLang="cs-CZ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sz="2000" dirty="0"/>
              <a:t>je k</a:t>
            </a:r>
            <a:r>
              <a:rPr lang="en-GB" altLang="cs-CZ" sz="2000" dirty="0" err="1"/>
              <a:t>ompetitiv</a:t>
            </a:r>
            <a:r>
              <a:rPr lang="cs-CZ" altLang="cs-CZ" sz="2000" dirty="0"/>
              <a:t>ním </a:t>
            </a:r>
            <a:r>
              <a:rPr lang="en-GB" altLang="cs-CZ" sz="2000" dirty="0"/>
              <a:t>inhibit</a:t>
            </a:r>
            <a:r>
              <a:rPr lang="cs-CZ" altLang="cs-CZ" sz="2000" dirty="0" err="1"/>
              <a:t>orem</a:t>
            </a:r>
            <a:r>
              <a:rPr lang="en-GB" altLang="cs-CZ" sz="2000" dirty="0"/>
              <a:t> </a:t>
            </a:r>
            <a:r>
              <a:rPr lang="en-GB" altLang="cs-CZ" sz="2000" dirty="0" err="1"/>
              <a:t>su</a:t>
            </a:r>
            <a:r>
              <a:rPr lang="cs-CZ" altLang="cs-CZ" sz="2000" dirty="0"/>
              <a:t>k</a:t>
            </a:r>
            <a:r>
              <a:rPr lang="en-GB" altLang="cs-CZ" sz="2000" dirty="0" err="1"/>
              <a:t>cin</a:t>
            </a:r>
            <a:r>
              <a:rPr lang="cs-CZ" altLang="cs-CZ" sz="2000" dirty="0"/>
              <a:t>á</a:t>
            </a:r>
            <a:r>
              <a:rPr lang="en-GB" altLang="cs-CZ" sz="2000" dirty="0" err="1"/>
              <a:t>tdehydrogenas</a:t>
            </a:r>
            <a:r>
              <a:rPr lang="cs-CZ" altLang="cs-CZ" sz="2000" dirty="0"/>
              <a:t>y</a:t>
            </a:r>
            <a:endParaRPr lang="en-GB" altLang="cs-CZ" sz="2000" dirty="0"/>
          </a:p>
        </p:txBody>
      </p:sp>
      <p:sp>
        <p:nvSpPr>
          <p:cNvPr id="56324" name="Text Box 3"/>
          <p:cNvSpPr txBox="1">
            <a:spLocks noChangeArrowheads="1"/>
          </p:cNvSpPr>
          <p:nvPr/>
        </p:nvSpPr>
        <p:spPr bwMode="auto">
          <a:xfrm>
            <a:off x="2336476" y="129333"/>
            <a:ext cx="780688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44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Příklady kompetitivních inhibitorů</a:t>
            </a:r>
            <a:endParaRPr lang="en-GB" altLang="cs-CZ" sz="440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56325" name="Group 4"/>
          <p:cNvGrpSpPr>
            <a:grpSpLocks/>
          </p:cNvGrpSpPr>
          <p:nvPr/>
        </p:nvGrpSpPr>
        <p:grpSpPr bwMode="auto">
          <a:xfrm>
            <a:off x="6407571" y="3589147"/>
            <a:ext cx="3713162" cy="3195638"/>
            <a:chOff x="2945" y="2008"/>
            <a:chExt cx="2339" cy="2013"/>
          </a:xfrm>
        </p:grpSpPr>
        <p:pic>
          <p:nvPicPr>
            <p:cNvPr id="56344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5" y="2008"/>
              <a:ext cx="2339" cy="1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345" name="Line 6"/>
            <p:cNvSpPr>
              <a:spLocks noChangeShapeType="1"/>
            </p:cNvSpPr>
            <p:nvPr/>
          </p:nvSpPr>
          <p:spPr bwMode="auto">
            <a:xfrm>
              <a:off x="3787" y="2795"/>
              <a:ext cx="318" cy="136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6346" name="Rectangle 7"/>
            <p:cNvSpPr>
              <a:spLocks noChangeArrowheads="1"/>
            </p:cNvSpPr>
            <p:nvPr/>
          </p:nvSpPr>
          <p:spPr bwMode="auto">
            <a:xfrm>
              <a:off x="3787" y="2795"/>
              <a:ext cx="635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56347" name="Text Box 8"/>
            <p:cNvSpPr txBox="1">
              <a:spLocks noChangeArrowheads="1"/>
            </p:cNvSpPr>
            <p:nvPr/>
          </p:nvSpPr>
          <p:spPr bwMode="auto">
            <a:xfrm>
              <a:off x="3742" y="2795"/>
              <a:ext cx="75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b="1">
                  <a:latin typeface="Arial" charset="0"/>
                </a:rPr>
                <a:t>m</a:t>
              </a:r>
              <a:r>
                <a:rPr lang="en-GB" altLang="cs-CZ" sz="1400" b="1">
                  <a:latin typeface="Arial" charset="0"/>
                </a:rPr>
                <a:t>ethotrex</a:t>
              </a:r>
              <a:r>
                <a:rPr lang="cs-CZ" altLang="cs-CZ" sz="1400" b="1">
                  <a:latin typeface="Arial" charset="0"/>
                </a:rPr>
                <a:t>át</a:t>
              </a:r>
              <a:endParaRPr lang="en-GB" altLang="cs-CZ" sz="1400" b="1">
                <a:latin typeface="Arial" charset="0"/>
              </a:endParaRPr>
            </a:p>
          </p:txBody>
        </p:sp>
        <p:sp>
          <p:nvSpPr>
            <p:cNvPr id="56348" name="Rectangle 9"/>
            <p:cNvSpPr>
              <a:spLocks noChangeArrowheads="1"/>
            </p:cNvSpPr>
            <p:nvPr/>
          </p:nvSpPr>
          <p:spPr bwMode="auto">
            <a:xfrm>
              <a:off x="3696" y="3793"/>
              <a:ext cx="772" cy="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56349" name="Text Box 10"/>
            <p:cNvSpPr txBox="1">
              <a:spLocks noChangeArrowheads="1"/>
            </p:cNvSpPr>
            <p:nvPr/>
          </p:nvSpPr>
          <p:spPr bwMode="auto">
            <a:xfrm>
              <a:off x="3614" y="3808"/>
              <a:ext cx="95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600" dirty="0">
                  <a:latin typeface="Arial" charset="0"/>
                </a:rPr>
                <a:t>t</a:t>
              </a:r>
              <a:r>
                <a:rPr lang="en-GB" altLang="cs-CZ" sz="1600" dirty="0" err="1">
                  <a:latin typeface="Arial" charset="0"/>
                </a:rPr>
                <a:t>etrahydrofol</a:t>
              </a:r>
              <a:r>
                <a:rPr lang="cs-CZ" altLang="cs-CZ" sz="1600" dirty="0" err="1">
                  <a:latin typeface="Arial" charset="0"/>
                </a:rPr>
                <a:t>át</a:t>
              </a:r>
              <a:endParaRPr lang="en-GB" altLang="cs-CZ" sz="1600" dirty="0">
                <a:latin typeface="Arial" charset="0"/>
              </a:endParaRPr>
            </a:p>
          </p:txBody>
        </p:sp>
      </p:grpSp>
      <p:sp>
        <p:nvSpPr>
          <p:cNvPr id="56326" name="Text Box 11"/>
          <p:cNvSpPr txBox="1">
            <a:spLocks noChangeArrowheads="1"/>
          </p:cNvSpPr>
          <p:nvPr/>
        </p:nvSpPr>
        <p:spPr bwMode="auto">
          <a:xfrm>
            <a:off x="5634562" y="1723307"/>
            <a:ext cx="6473615" cy="1172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GB" altLang="cs-CZ" sz="18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Methotrex</a:t>
            </a:r>
            <a:r>
              <a:rPr lang="cs-CZ" altLang="cs-CZ" sz="18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át</a:t>
            </a:r>
            <a:r>
              <a:rPr lang="en-GB" altLang="cs-CZ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sz="1800" dirty="0"/>
              <a:t>k</a:t>
            </a:r>
            <a:r>
              <a:rPr lang="en-GB" altLang="cs-CZ" sz="1800" dirty="0" err="1"/>
              <a:t>ompetitiv</a:t>
            </a:r>
            <a:r>
              <a:rPr lang="cs-CZ" altLang="cs-CZ" sz="1800" dirty="0"/>
              <a:t>ně</a:t>
            </a:r>
            <a:r>
              <a:rPr lang="en-GB" altLang="cs-CZ" sz="1800" dirty="0"/>
              <a:t> </a:t>
            </a:r>
            <a:r>
              <a:rPr lang="en-GB" altLang="cs-CZ" sz="1800" dirty="0" err="1"/>
              <a:t>inhib</a:t>
            </a:r>
            <a:r>
              <a:rPr lang="cs-CZ" altLang="cs-CZ" sz="1800" dirty="0" err="1" smtClean="0"/>
              <a:t>uje</a:t>
            </a:r>
            <a:r>
              <a:rPr lang="cs-CZ" altLang="cs-CZ" sz="1800" dirty="0"/>
              <a:t> </a:t>
            </a:r>
            <a:r>
              <a:rPr lang="en-GB" altLang="cs-CZ" sz="1800" dirty="0" smtClean="0"/>
              <a:t>a</a:t>
            </a:r>
            <a:r>
              <a:rPr lang="cs-CZ" altLang="cs-CZ" sz="1800" dirty="0" err="1"/>
              <a:t>ktivní</a:t>
            </a:r>
            <a:r>
              <a:rPr lang="cs-CZ" altLang="cs-CZ" sz="1800" dirty="0"/>
              <a:t> místo pro</a:t>
            </a:r>
            <a:r>
              <a:rPr lang="en-GB" altLang="cs-CZ" sz="1800" dirty="0"/>
              <a:t> </a:t>
            </a:r>
            <a:r>
              <a:rPr lang="en-GB" altLang="cs-CZ" sz="1800" dirty="0" err="1"/>
              <a:t>tetrahydrofol</a:t>
            </a:r>
            <a:r>
              <a:rPr lang="cs-CZ" altLang="cs-CZ" sz="1800" dirty="0" err="1"/>
              <a:t>át</a:t>
            </a:r>
            <a:endParaRPr lang="en-GB" altLang="cs-CZ" sz="1800" dirty="0"/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GB" altLang="cs-CZ" sz="1800" dirty="0" err="1" smtClean="0"/>
              <a:t>Dihydrofol</a:t>
            </a:r>
            <a:r>
              <a:rPr lang="cs-CZ" altLang="cs-CZ" sz="1800" dirty="0" err="1"/>
              <a:t>át</a:t>
            </a:r>
            <a:r>
              <a:rPr lang="en-GB" altLang="cs-CZ" sz="1800" dirty="0" err="1"/>
              <a:t>redu</a:t>
            </a:r>
            <a:r>
              <a:rPr lang="cs-CZ" altLang="cs-CZ" sz="1800" dirty="0"/>
              <a:t>k</a:t>
            </a:r>
            <a:r>
              <a:rPr lang="en-GB" altLang="cs-CZ" sz="1800" dirty="0" err="1"/>
              <a:t>tas</a:t>
            </a:r>
            <a:r>
              <a:rPr lang="cs-CZ" altLang="cs-CZ" sz="1800" dirty="0" smtClean="0"/>
              <a:t>y</a:t>
            </a:r>
            <a:r>
              <a:rPr lang="cs-CZ" altLang="cs-CZ" sz="1800" dirty="0"/>
              <a:t> </a:t>
            </a:r>
            <a:r>
              <a:rPr lang="cs-CZ" altLang="cs-CZ" sz="1800" dirty="0" smtClean="0"/>
              <a:t>během </a:t>
            </a:r>
            <a:r>
              <a:rPr lang="en-GB" altLang="cs-CZ" sz="1800" dirty="0" err="1"/>
              <a:t>synt</a:t>
            </a:r>
            <a:r>
              <a:rPr lang="cs-CZ" altLang="cs-CZ" sz="1800" dirty="0" err="1"/>
              <a:t>ézy</a:t>
            </a:r>
            <a:r>
              <a:rPr lang="cs-CZ" altLang="cs-CZ" sz="1800" dirty="0"/>
              <a:t> </a:t>
            </a:r>
            <a:r>
              <a:rPr lang="en-GB" altLang="cs-CZ" sz="1800" dirty="0" err="1"/>
              <a:t>purin</a:t>
            </a:r>
            <a:r>
              <a:rPr lang="cs-CZ" altLang="cs-CZ" sz="1800" dirty="0" err="1"/>
              <a:t>ových</a:t>
            </a:r>
            <a:r>
              <a:rPr lang="cs-CZ" altLang="cs-CZ" sz="1800" dirty="0"/>
              <a:t> a</a:t>
            </a:r>
            <a:r>
              <a:rPr lang="en-GB" altLang="cs-CZ" sz="1800" dirty="0"/>
              <a:t> </a:t>
            </a:r>
            <a:r>
              <a:rPr lang="en-GB" altLang="cs-CZ" sz="1800" dirty="0" err="1"/>
              <a:t>pyrimidin</a:t>
            </a:r>
            <a:r>
              <a:rPr lang="cs-CZ" altLang="cs-CZ" sz="1800" dirty="0" err="1"/>
              <a:t>ových</a:t>
            </a:r>
            <a:r>
              <a:rPr lang="cs-CZ" altLang="cs-CZ" sz="1800" dirty="0"/>
              <a:t> bází </a:t>
            </a:r>
            <a:r>
              <a:rPr lang="en-GB" altLang="cs-CZ" sz="1800" dirty="0"/>
              <a:t>nu</a:t>
            </a:r>
            <a:r>
              <a:rPr lang="cs-CZ" altLang="cs-CZ" sz="1800" dirty="0" err="1"/>
              <a:t>kleových</a:t>
            </a:r>
            <a:r>
              <a:rPr lang="cs-CZ" altLang="cs-CZ" sz="1800" dirty="0"/>
              <a:t> </a:t>
            </a:r>
            <a:r>
              <a:rPr lang="cs-CZ" altLang="cs-CZ" sz="1800" dirty="0" smtClean="0"/>
              <a:t>kyselin.</a:t>
            </a:r>
            <a:r>
              <a:rPr lang="cs-CZ" altLang="cs-CZ" sz="1800" dirty="0"/>
              <a:t> </a:t>
            </a:r>
            <a:r>
              <a:rPr lang="cs-CZ" altLang="cs-CZ" sz="1800" dirty="0" smtClean="0"/>
              <a:t>Používá </a:t>
            </a:r>
            <a:r>
              <a:rPr lang="cs-CZ" altLang="cs-CZ" sz="1800" dirty="0"/>
              <a:t>se jako cytostatikum.</a:t>
            </a:r>
            <a:endParaRPr lang="en-GB" altLang="cs-CZ" sz="1800" dirty="0"/>
          </a:p>
        </p:txBody>
      </p:sp>
      <p:grpSp>
        <p:nvGrpSpPr>
          <p:cNvPr id="56327" name="Group 12"/>
          <p:cNvGrpSpPr>
            <a:grpSpLocks/>
          </p:cNvGrpSpPr>
          <p:nvPr/>
        </p:nvGrpSpPr>
        <p:grpSpPr bwMode="auto">
          <a:xfrm>
            <a:off x="846318" y="3674451"/>
            <a:ext cx="2074863" cy="1612900"/>
            <a:chOff x="839" y="890"/>
            <a:chExt cx="1307" cy="1016"/>
          </a:xfrm>
        </p:grpSpPr>
        <p:sp>
          <p:nvSpPr>
            <p:cNvPr id="56328" name="Rectangle 13"/>
            <p:cNvSpPr>
              <a:spLocks noChangeArrowheads="1"/>
            </p:cNvSpPr>
            <p:nvPr/>
          </p:nvSpPr>
          <p:spPr bwMode="auto">
            <a:xfrm>
              <a:off x="1655" y="1570"/>
              <a:ext cx="4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600" b="1">
                  <a:solidFill>
                    <a:srgbClr val="000000"/>
                  </a:solidFill>
                  <a:latin typeface="Arial" charset="0"/>
                </a:rPr>
                <a:t>m</a:t>
              </a:r>
              <a:r>
                <a:rPr lang="en-GB" altLang="cs-CZ" sz="1600" b="1">
                  <a:solidFill>
                    <a:srgbClr val="000000"/>
                  </a:solidFill>
                  <a:latin typeface="Arial" charset="0"/>
                </a:rPr>
                <a:t>alon</a:t>
              </a:r>
              <a:r>
                <a:rPr lang="cs-CZ" altLang="cs-CZ" sz="1600" b="1">
                  <a:solidFill>
                    <a:srgbClr val="000000"/>
                  </a:solidFill>
                  <a:latin typeface="Arial" charset="0"/>
                </a:rPr>
                <a:t>át</a:t>
              </a:r>
              <a:endParaRPr lang="en-GB" altLang="cs-CZ" sz="1600" b="1">
                <a:latin typeface="Arial" charset="0"/>
              </a:endParaRPr>
            </a:p>
          </p:txBody>
        </p:sp>
        <p:grpSp>
          <p:nvGrpSpPr>
            <p:cNvPr id="56329" name="Group 14"/>
            <p:cNvGrpSpPr>
              <a:grpSpLocks/>
            </p:cNvGrpSpPr>
            <p:nvPr/>
          </p:nvGrpSpPr>
          <p:grpSpPr bwMode="auto">
            <a:xfrm>
              <a:off x="839" y="894"/>
              <a:ext cx="519" cy="1012"/>
              <a:chOff x="839" y="894"/>
              <a:chExt cx="519" cy="1012"/>
            </a:xfrm>
          </p:grpSpPr>
          <p:sp>
            <p:nvSpPr>
              <p:cNvPr id="56336" name="Rectangle 15"/>
              <p:cNvSpPr>
                <a:spLocks noChangeArrowheads="1"/>
              </p:cNvSpPr>
              <p:nvPr/>
            </p:nvSpPr>
            <p:spPr bwMode="auto">
              <a:xfrm>
                <a:off x="839" y="1752"/>
                <a:ext cx="519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600" b="1" dirty="0">
                    <a:solidFill>
                      <a:srgbClr val="000000"/>
                    </a:solidFill>
                    <a:latin typeface="Arial" charset="0"/>
                  </a:rPr>
                  <a:t>s</a:t>
                </a:r>
                <a:r>
                  <a:rPr lang="en-GB" altLang="cs-CZ" sz="1600" b="1" dirty="0">
                    <a:solidFill>
                      <a:srgbClr val="000000"/>
                    </a:solidFill>
                    <a:latin typeface="Arial" charset="0"/>
                  </a:rPr>
                  <a:t>u</a:t>
                </a:r>
                <a:r>
                  <a:rPr lang="cs-CZ" altLang="cs-CZ" sz="1600" b="1" dirty="0" err="1">
                    <a:solidFill>
                      <a:srgbClr val="000000"/>
                    </a:solidFill>
                    <a:latin typeface="Arial" charset="0"/>
                  </a:rPr>
                  <a:t>kcinát</a:t>
                </a:r>
                <a:endParaRPr lang="en-GB" altLang="cs-CZ" sz="1600" b="1" dirty="0">
                  <a:latin typeface="Arial" charset="0"/>
                </a:endParaRPr>
              </a:p>
            </p:txBody>
          </p:sp>
          <p:sp>
            <p:nvSpPr>
              <p:cNvPr id="56337" name="Rectangle 16"/>
              <p:cNvSpPr>
                <a:spLocks noChangeArrowheads="1"/>
              </p:cNvSpPr>
              <p:nvPr/>
            </p:nvSpPr>
            <p:spPr bwMode="auto">
              <a:xfrm>
                <a:off x="975" y="894"/>
                <a:ext cx="381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cs-CZ" sz="1800">
                    <a:solidFill>
                      <a:srgbClr val="000000"/>
                    </a:solidFill>
                    <a:latin typeface="Arial" charset="0"/>
                  </a:rPr>
                  <a:t>COO</a:t>
                </a:r>
                <a:r>
                  <a:rPr lang="en-GB" altLang="cs-CZ" sz="1800" baseline="30000">
                    <a:solidFill>
                      <a:srgbClr val="000000"/>
                    </a:solidFill>
                    <a:latin typeface="Arial" charset="0"/>
                  </a:rPr>
                  <a:t>–</a:t>
                </a:r>
                <a:endParaRPr lang="en-GB" altLang="cs-CZ" sz="1800">
                  <a:latin typeface="Arial" charset="0"/>
                </a:endParaRPr>
              </a:p>
            </p:txBody>
          </p:sp>
          <p:sp>
            <p:nvSpPr>
              <p:cNvPr id="56338" name="Rectangle 17"/>
              <p:cNvSpPr>
                <a:spLocks noChangeArrowheads="1"/>
              </p:cNvSpPr>
              <p:nvPr/>
            </p:nvSpPr>
            <p:spPr bwMode="auto">
              <a:xfrm>
                <a:off x="975" y="1118"/>
                <a:ext cx="261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cs-CZ" sz="1800">
                    <a:solidFill>
                      <a:srgbClr val="000000"/>
                    </a:solidFill>
                    <a:latin typeface="Arial" charset="0"/>
                  </a:rPr>
                  <a:t>CH</a:t>
                </a:r>
                <a:r>
                  <a:rPr lang="en-GB" altLang="cs-CZ" sz="1800" baseline="-25000">
                    <a:solidFill>
                      <a:srgbClr val="000000"/>
                    </a:solidFill>
                    <a:latin typeface="Arial" charset="0"/>
                  </a:rPr>
                  <a:t>2</a:t>
                </a:r>
                <a:endParaRPr lang="en-GB" altLang="cs-CZ" sz="1800">
                  <a:latin typeface="Arial" charset="0"/>
                </a:endParaRPr>
              </a:p>
            </p:txBody>
          </p:sp>
          <p:sp>
            <p:nvSpPr>
              <p:cNvPr id="56339" name="Rectangle 18"/>
              <p:cNvSpPr>
                <a:spLocks noChangeArrowheads="1"/>
              </p:cNvSpPr>
              <p:nvPr/>
            </p:nvSpPr>
            <p:spPr bwMode="auto">
              <a:xfrm>
                <a:off x="975" y="1341"/>
                <a:ext cx="261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cs-CZ" sz="1800" dirty="0">
                    <a:solidFill>
                      <a:srgbClr val="000000"/>
                    </a:solidFill>
                    <a:latin typeface="Arial" charset="0"/>
                  </a:rPr>
                  <a:t>CH</a:t>
                </a:r>
                <a:r>
                  <a:rPr lang="en-GB" altLang="cs-CZ" sz="1800" baseline="-25000" dirty="0">
                    <a:solidFill>
                      <a:srgbClr val="000000"/>
                    </a:solidFill>
                    <a:latin typeface="Arial" charset="0"/>
                  </a:rPr>
                  <a:t>2</a:t>
                </a:r>
                <a:endParaRPr lang="en-GB" altLang="cs-CZ" sz="1800" dirty="0">
                  <a:latin typeface="Arial" charset="0"/>
                </a:endParaRPr>
              </a:p>
            </p:txBody>
          </p:sp>
          <p:sp>
            <p:nvSpPr>
              <p:cNvPr id="56340" name="Rectangle 19"/>
              <p:cNvSpPr>
                <a:spLocks noChangeArrowheads="1"/>
              </p:cNvSpPr>
              <p:nvPr/>
            </p:nvSpPr>
            <p:spPr bwMode="auto">
              <a:xfrm>
                <a:off x="975" y="1569"/>
                <a:ext cx="381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cs-CZ" sz="1800">
                    <a:solidFill>
                      <a:srgbClr val="000000"/>
                    </a:solidFill>
                    <a:latin typeface="Arial" charset="0"/>
                  </a:rPr>
                  <a:t>COO</a:t>
                </a:r>
                <a:r>
                  <a:rPr lang="en-GB" altLang="cs-CZ" sz="1800" baseline="30000">
                    <a:solidFill>
                      <a:srgbClr val="000000"/>
                    </a:solidFill>
                    <a:latin typeface="Arial" charset="0"/>
                  </a:rPr>
                  <a:t>–</a:t>
                </a:r>
                <a:endParaRPr lang="en-GB" altLang="cs-CZ" sz="1800">
                  <a:latin typeface="Arial" charset="0"/>
                </a:endParaRPr>
              </a:p>
            </p:txBody>
          </p:sp>
          <p:sp>
            <p:nvSpPr>
              <p:cNvPr id="56341" name="Line 20"/>
              <p:cNvSpPr>
                <a:spLocks noChangeShapeType="1"/>
              </p:cNvSpPr>
              <p:nvPr/>
            </p:nvSpPr>
            <p:spPr bwMode="auto">
              <a:xfrm>
                <a:off x="1020" y="1026"/>
                <a:ext cx="1" cy="9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6342" name="Line 21"/>
              <p:cNvSpPr>
                <a:spLocks noChangeShapeType="1"/>
              </p:cNvSpPr>
              <p:nvPr/>
            </p:nvSpPr>
            <p:spPr bwMode="auto">
              <a:xfrm>
                <a:off x="1020" y="1253"/>
                <a:ext cx="1" cy="8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6343" name="Line 22"/>
              <p:cNvSpPr>
                <a:spLocks noChangeShapeType="1"/>
              </p:cNvSpPr>
              <p:nvPr/>
            </p:nvSpPr>
            <p:spPr bwMode="auto">
              <a:xfrm>
                <a:off x="1020" y="1480"/>
                <a:ext cx="1" cy="9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56330" name="Group 23"/>
            <p:cNvGrpSpPr>
              <a:grpSpLocks/>
            </p:cNvGrpSpPr>
            <p:nvPr/>
          </p:nvGrpSpPr>
          <p:grpSpPr bwMode="auto">
            <a:xfrm>
              <a:off x="1746" y="890"/>
              <a:ext cx="381" cy="590"/>
              <a:chOff x="1746" y="890"/>
              <a:chExt cx="381" cy="590"/>
            </a:xfrm>
          </p:grpSpPr>
          <p:sp>
            <p:nvSpPr>
              <p:cNvPr id="56331" name="Rectangle 24"/>
              <p:cNvSpPr>
                <a:spLocks noChangeArrowheads="1"/>
              </p:cNvSpPr>
              <p:nvPr/>
            </p:nvSpPr>
            <p:spPr bwMode="auto">
              <a:xfrm>
                <a:off x="1746" y="890"/>
                <a:ext cx="381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cs-CZ" sz="1800">
                    <a:solidFill>
                      <a:srgbClr val="000000"/>
                    </a:solidFill>
                    <a:latin typeface="Arial" charset="0"/>
                  </a:rPr>
                  <a:t>COO</a:t>
                </a:r>
                <a:r>
                  <a:rPr lang="en-GB" altLang="cs-CZ" sz="1800" baseline="30000">
                    <a:solidFill>
                      <a:srgbClr val="000000"/>
                    </a:solidFill>
                    <a:latin typeface="Arial" charset="0"/>
                  </a:rPr>
                  <a:t>–</a:t>
                </a:r>
                <a:endParaRPr lang="en-GB" altLang="cs-CZ" sz="1800">
                  <a:latin typeface="Arial" charset="0"/>
                </a:endParaRPr>
              </a:p>
            </p:txBody>
          </p:sp>
          <p:sp>
            <p:nvSpPr>
              <p:cNvPr id="56332" name="Rectangle 25"/>
              <p:cNvSpPr>
                <a:spLocks noChangeArrowheads="1"/>
              </p:cNvSpPr>
              <p:nvPr/>
            </p:nvSpPr>
            <p:spPr bwMode="auto">
              <a:xfrm>
                <a:off x="1746" y="1080"/>
                <a:ext cx="261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cs-CZ" sz="1800">
                    <a:solidFill>
                      <a:srgbClr val="000000"/>
                    </a:solidFill>
                    <a:latin typeface="Arial" charset="0"/>
                  </a:rPr>
                  <a:t>CH</a:t>
                </a:r>
                <a:r>
                  <a:rPr lang="en-GB" altLang="cs-CZ" sz="1800" baseline="-25000">
                    <a:solidFill>
                      <a:srgbClr val="000000"/>
                    </a:solidFill>
                    <a:latin typeface="Arial" charset="0"/>
                  </a:rPr>
                  <a:t>2</a:t>
                </a:r>
                <a:endParaRPr lang="en-GB" altLang="cs-CZ" sz="1800">
                  <a:latin typeface="Arial" charset="0"/>
                </a:endParaRPr>
              </a:p>
            </p:txBody>
          </p:sp>
          <p:sp>
            <p:nvSpPr>
              <p:cNvPr id="56333" name="Rectangle 26"/>
              <p:cNvSpPr>
                <a:spLocks noChangeArrowheads="1"/>
              </p:cNvSpPr>
              <p:nvPr/>
            </p:nvSpPr>
            <p:spPr bwMode="auto">
              <a:xfrm>
                <a:off x="1746" y="1307"/>
                <a:ext cx="381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cs-CZ" sz="1800" dirty="0">
                    <a:solidFill>
                      <a:srgbClr val="000000"/>
                    </a:solidFill>
                    <a:latin typeface="Arial" charset="0"/>
                  </a:rPr>
                  <a:t>COO</a:t>
                </a:r>
                <a:r>
                  <a:rPr lang="en-GB" altLang="cs-CZ" sz="1800" baseline="30000" dirty="0">
                    <a:solidFill>
                      <a:srgbClr val="000000"/>
                    </a:solidFill>
                    <a:latin typeface="Arial" charset="0"/>
                  </a:rPr>
                  <a:t>–</a:t>
                </a:r>
                <a:endParaRPr lang="en-GB" altLang="cs-CZ" sz="1800" baseline="30000" dirty="0">
                  <a:latin typeface="Arial" charset="0"/>
                </a:endParaRPr>
              </a:p>
            </p:txBody>
          </p:sp>
          <p:sp>
            <p:nvSpPr>
              <p:cNvPr id="56334" name="Line 27"/>
              <p:cNvSpPr>
                <a:spLocks noChangeShapeType="1"/>
              </p:cNvSpPr>
              <p:nvPr/>
            </p:nvSpPr>
            <p:spPr bwMode="auto">
              <a:xfrm>
                <a:off x="1791" y="1044"/>
                <a:ext cx="1" cy="7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6335" name="Line 28"/>
              <p:cNvSpPr>
                <a:spLocks noChangeShapeType="1"/>
              </p:cNvSpPr>
              <p:nvPr/>
            </p:nvSpPr>
            <p:spPr bwMode="auto">
              <a:xfrm>
                <a:off x="1791" y="1253"/>
                <a:ext cx="1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8091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76AEAB-F35D-434E-8684-B2EA3AAC2824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/>
          </a:p>
        </p:txBody>
      </p:sp>
      <p:sp>
        <p:nvSpPr>
          <p:cNvPr id="57347" name="Rectangle 4"/>
          <p:cNvSpPr>
            <a:spLocks noGrp="1" noChangeArrowheads="1"/>
          </p:cNvSpPr>
          <p:nvPr>
            <p:ph type="title"/>
          </p:nvPr>
        </p:nvSpPr>
        <p:spPr>
          <a:xfrm>
            <a:off x="-35718" y="247650"/>
            <a:ext cx="12192000" cy="947738"/>
          </a:xfrm>
        </p:spPr>
        <p:txBody>
          <a:bodyPr>
            <a:noAutofit/>
          </a:bodyPr>
          <a:lstStyle/>
          <a:p>
            <a:pPr algn="ctr"/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Otrava </a:t>
            </a:r>
            <a:r>
              <a:rPr lang="cs-CZ" altLang="cs-CZ" dirty="0" err="1">
                <a:solidFill>
                  <a:schemeClr val="accent1">
                    <a:lumMod val="75000"/>
                  </a:schemeClr>
                </a:solidFill>
              </a:rPr>
              <a:t>methanolem</a:t>
            </a:r>
            <a:r>
              <a:rPr lang="cs-CZ" altLang="cs-CZ" dirty="0">
                <a:solidFill>
                  <a:schemeClr val="accent1">
                    <a:lumMod val="75000"/>
                  </a:schemeClr>
                </a:solidFill>
              </a:rPr>
              <a:t> se léčí </a:t>
            </a:r>
            <a:r>
              <a:rPr lang="cs-CZ" altLang="cs-CZ" dirty="0" smtClean="0">
                <a:solidFill>
                  <a:schemeClr val="accent1">
                    <a:lumMod val="75000"/>
                  </a:schemeClr>
                </a:solidFill>
              </a:rPr>
              <a:t>inhibicí </a:t>
            </a:r>
            <a:r>
              <a:rPr lang="cs-CZ" altLang="cs-CZ" dirty="0" err="1" smtClean="0">
                <a:solidFill>
                  <a:schemeClr val="accent1">
                    <a:lumMod val="75000"/>
                  </a:schemeClr>
                </a:solidFill>
              </a:rPr>
              <a:t>alkoholdehydrogenasy</a:t>
            </a:r>
            <a:endParaRPr lang="cs-CZ" alt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7348" name="Text Box 7"/>
          <p:cNvSpPr txBox="1">
            <a:spLocks noChangeArrowheads="1"/>
          </p:cNvSpPr>
          <p:nvPr/>
        </p:nvSpPr>
        <p:spPr bwMode="auto">
          <a:xfrm>
            <a:off x="2495550" y="55895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57349" name="Text Box 8"/>
          <p:cNvSpPr txBox="1">
            <a:spLocks noChangeArrowheads="1"/>
          </p:cNvSpPr>
          <p:nvPr/>
        </p:nvSpPr>
        <p:spPr bwMode="auto">
          <a:xfrm>
            <a:off x="750601" y="4351127"/>
            <a:ext cx="8856663" cy="168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arenR"/>
            </a:pPr>
            <a:r>
              <a:rPr lang="cs-CZ" altLang="cs-CZ" sz="2300" dirty="0"/>
              <a:t>Aktivní místo enzymu je přednostně obsazeno strukturně podobným substrátem – </a:t>
            </a:r>
            <a:r>
              <a:rPr lang="cs-CZ" altLang="cs-CZ" sz="2300" dirty="0" err="1"/>
              <a:t>ethanolem</a:t>
            </a:r>
            <a:r>
              <a:rPr lang="cs-CZ" altLang="cs-CZ" sz="2300" dirty="0"/>
              <a:t> (</a:t>
            </a:r>
            <a:r>
              <a:rPr lang="cs-CZ" altLang="cs-CZ" sz="2300" dirty="0" err="1"/>
              <a:t>kompetice</a:t>
            </a:r>
            <a:r>
              <a:rPr lang="cs-CZ" altLang="cs-CZ" sz="2300" dirty="0"/>
              <a:t>, inhibice vůči </a:t>
            </a:r>
            <a:r>
              <a:rPr lang="cs-CZ" altLang="cs-CZ" sz="2300" dirty="0" err="1"/>
              <a:t>methanolu</a:t>
            </a:r>
            <a:r>
              <a:rPr lang="cs-CZ" altLang="cs-CZ" sz="2300" dirty="0"/>
              <a:t>)</a:t>
            </a:r>
          </a:p>
          <a:p>
            <a:pPr>
              <a:spcBef>
                <a:spcPct val="50000"/>
              </a:spcBef>
              <a:buFontTx/>
              <a:buAutoNum type="arabicParenR"/>
            </a:pPr>
            <a:r>
              <a:rPr lang="cs-CZ" altLang="cs-CZ" sz="2300" dirty="0"/>
              <a:t>Aktivní místo enzymu obsahuje Zn</a:t>
            </a:r>
            <a:r>
              <a:rPr lang="cs-CZ" altLang="cs-CZ" sz="2300" baseline="30000" dirty="0"/>
              <a:t>2+</a:t>
            </a:r>
            <a:r>
              <a:rPr lang="cs-CZ" altLang="cs-CZ" sz="2300" dirty="0"/>
              <a:t> (</a:t>
            </a:r>
            <a:r>
              <a:rPr lang="cs-CZ" altLang="cs-CZ" sz="2300" dirty="0" err="1"/>
              <a:t>chelatovaný</a:t>
            </a:r>
            <a:r>
              <a:rPr lang="cs-CZ" altLang="cs-CZ" sz="2300" dirty="0"/>
              <a:t> 2x </a:t>
            </a:r>
            <a:r>
              <a:rPr lang="cs-CZ" altLang="cs-CZ" sz="2300" dirty="0" err="1"/>
              <a:t>Cys</a:t>
            </a:r>
            <a:r>
              <a:rPr lang="cs-CZ" altLang="cs-CZ" sz="2300" dirty="0"/>
              <a:t> a His), inhibice nastane vazbou </a:t>
            </a:r>
            <a:r>
              <a:rPr lang="cs-CZ" altLang="cs-CZ" sz="2300" dirty="0" err="1"/>
              <a:t>fomepizolu</a:t>
            </a:r>
            <a:r>
              <a:rPr lang="cs-CZ" altLang="cs-CZ" sz="2300" dirty="0"/>
              <a:t> na Zn</a:t>
            </a:r>
            <a:r>
              <a:rPr lang="cs-CZ" altLang="cs-CZ" sz="2300" baseline="30000" dirty="0"/>
              <a:t>2+</a:t>
            </a:r>
          </a:p>
        </p:txBody>
      </p:sp>
      <p:graphicFrame>
        <p:nvGraphicFramePr>
          <p:cNvPr id="57350" name="Objekt 1"/>
          <p:cNvGraphicFramePr>
            <a:graphicFrameLocks noChangeAspect="1"/>
          </p:cNvGraphicFramePr>
          <p:nvPr/>
        </p:nvGraphicFramePr>
        <p:xfrm>
          <a:off x="8043729" y="1776203"/>
          <a:ext cx="147320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hemSketch" r:id="rId4" imgW="743712" imgH="880872" progId="ACD.ChemSketch.20">
                  <p:embed/>
                </p:oleObj>
              </mc:Choice>
              <mc:Fallback>
                <p:oleObj name="ChemSketch" r:id="rId4" imgW="743712" imgH="880872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3729" y="1776203"/>
                        <a:ext cx="1473200" cy="174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73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94" y="2027237"/>
            <a:ext cx="5724525" cy="161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252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2067</Words>
  <Application>Microsoft Office PowerPoint</Application>
  <PresentationFormat>Širokoúhlá obrazovka</PresentationFormat>
  <Paragraphs>446</Paragraphs>
  <Slides>38</Slides>
  <Notes>34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38</vt:i4>
      </vt:variant>
    </vt:vector>
  </HeadingPairs>
  <TitlesOfParts>
    <vt:vector size="48" baseType="lpstr">
      <vt:lpstr>Arial</vt:lpstr>
      <vt:lpstr>Calibri</vt:lpstr>
      <vt:lpstr>Calibri Light</vt:lpstr>
      <vt:lpstr>Cambria Math</vt:lpstr>
      <vt:lpstr>Symbol</vt:lpstr>
      <vt:lpstr>Times New Roman</vt:lpstr>
      <vt:lpstr>Wingdings 3</vt:lpstr>
      <vt:lpstr>Motiv Office</vt:lpstr>
      <vt:lpstr>ChemSketch</vt:lpstr>
      <vt:lpstr>Rovnice</vt:lpstr>
      <vt:lpstr>Enzymy II</vt:lpstr>
      <vt:lpstr>Katalytická aktivita enzymu</vt:lpstr>
      <vt:lpstr>Katalytická koncentrace enzymu</vt:lpstr>
      <vt:lpstr>Ovlivnění katalytické aktivity enzymu</vt:lpstr>
      <vt:lpstr>Ovlivnění katalytické aktivity enzymu</vt:lpstr>
      <vt:lpstr>Inhibice enzymů (snížení aktivity)</vt:lpstr>
      <vt:lpstr>Kompetitivní inhibice</vt:lpstr>
      <vt:lpstr>Prezentace aplikace PowerPoint</vt:lpstr>
      <vt:lpstr>Otrava methanolem se léčí inhibicí alkoholdehydrogenasy</vt:lpstr>
      <vt:lpstr>Prezentace aplikace PowerPoint</vt:lpstr>
      <vt:lpstr>Mnohá léčiva jsou inhibitory lidských/bakteriálních enzymů</vt:lpstr>
      <vt:lpstr>Ovlivnění katalytické aktivity enzymu</vt:lpstr>
      <vt:lpstr>Jak se získá saturační křivka</vt:lpstr>
      <vt:lpstr>Koncentrace enzymu [E] také ovlivňuje rychlost</vt:lpstr>
      <vt:lpstr>Množství enzymu v biologickém materiálu  lze stanovit dvojím způsobem</vt:lpstr>
      <vt:lpstr>Dvě metody pro zjištění katalytické koncentrace</vt:lpstr>
      <vt:lpstr>Jak stanovíme aktivitu laktátdehydrogenázy LD?</vt:lpstr>
      <vt:lpstr>Prezentace aplikace PowerPoint</vt:lpstr>
      <vt:lpstr>Prezentace aplikace PowerPoint</vt:lpstr>
      <vt:lpstr>Dělení enzymů dle původu a funkce</vt:lpstr>
      <vt:lpstr>Intracelulární lokalizace enzymů</vt:lpstr>
      <vt:lpstr>Trojí využití enzymů v lékařství</vt:lpstr>
      <vt:lpstr>Příklady enzymů v klinické diagnostice</vt:lpstr>
      <vt:lpstr>Enzymy jako analytická činidla</vt:lpstr>
      <vt:lpstr>Enzymové stanovení glukózy</vt:lpstr>
      <vt:lpstr>Enzymy jako léčiva</vt:lpstr>
      <vt:lpstr>Nadstavbový materiál</vt:lpstr>
      <vt:lpstr>Tři obecné způsoby regulace enzymů</vt:lpstr>
      <vt:lpstr>Regulace množství enzymu</vt:lpstr>
      <vt:lpstr>Aktivace enzymu částečnou proteolýzou</vt:lpstr>
      <vt:lpstr>Fosforylace/defosforylace enzymu</vt:lpstr>
      <vt:lpstr>Fosforylace a defosforylace enzymu mění jeho aktivitu</vt:lpstr>
      <vt:lpstr>Příklad důsledků fosforylace/defosforylace dvou enzymů </vt:lpstr>
      <vt:lpstr>Allosterické enzymy jsou oligomerní</vt:lpstr>
      <vt:lpstr>Allosterické enzymy jsou oligomerní</vt:lpstr>
      <vt:lpstr>Saturační křivka allosterických enzymů je sigmoidní</vt:lpstr>
      <vt:lpstr>Kooperativní efekt</vt:lpstr>
      <vt:lpstr>Srovnejte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Enzymy II</dc:title>
  <dc:creator>Jana Gregorová</dc:creator>
  <cp:lastModifiedBy>Jana Gregorová</cp:lastModifiedBy>
  <cp:revision>3</cp:revision>
  <dcterms:created xsi:type="dcterms:W3CDTF">2018-02-05T09:52:08Z</dcterms:created>
  <dcterms:modified xsi:type="dcterms:W3CDTF">2018-02-16T16:35:25Z</dcterms:modified>
</cp:coreProperties>
</file>