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sldIdLst>
    <p:sldId id="256" r:id="rId2"/>
    <p:sldId id="334" r:id="rId3"/>
    <p:sldId id="300" r:id="rId4"/>
    <p:sldId id="304" r:id="rId5"/>
    <p:sldId id="317" r:id="rId6"/>
    <p:sldId id="299" r:id="rId7"/>
    <p:sldId id="318" r:id="rId8"/>
    <p:sldId id="301" r:id="rId9"/>
    <p:sldId id="319" r:id="rId10"/>
    <p:sldId id="330" r:id="rId11"/>
    <p:sldId id="259" r:id="rId12"/>
    <p:sldId id="336" r:id="rId13"/>
    <p:sldId id="257" r:id="rId14"/>
    <p:sldId id="284" r:id="rId15"/>
    <p:sldId id="282" r:id="rId16"/>
    <p:sldId id="283" r:id="rId17"/>
    <p:sldId id="314" r:id="rId18"/>
    <p:sldId id="335" r:id="rId19"/>
    <p:sldId id="332" r:id="rId20"/>
    <p:sldId id="306" r:id="rId21"/>
    <p:sldId id="321" r:id="rId22"/>
    <p:sldId id="305" r:id="rId23"/>
    <p:sldId id="263" r:id="rId24"/>
    <p:sldId id="288" r:id="rId25"/>
    <p:sldId id="331" r:id="rId26"/>
    <p:sldId id="264" r:id="rId27"/>
    <p:sldId id="275" r:id="rId28"/>
    <p:sldId id="265" r:id="rId29"/>
    <p:sldId id="309" r:id="rId30"/>
    <p:sldId id="276" r:id="rId31"/>
    <p:sldId id="266" r:id="rId32"/>
    <p:sldId id="310" r:id="rId33"/>
    <p:sldId id="320" r:id="rId34"/>
    <p:sldId id="278" r:id="rId35"/>
    <p:sldId id="277" r:id="rId36"/>
    <p:sldId id="279" r:id="rId37"/>
    <p:sldId id="312" r:id="rId38"/>
    <p:sldId id="267" r:id="rId39"/>
    <p:sldId id="337" r:id="rId40"/>
    <p:sldId id="328" r:id="rId41"/>
    <p:sldId id="268" r:id="rId42"/>
    <p:sldId id="329" r:id="rId43"/>
    <p:sldId id="269" r:id="rId44"/>
    <p:sldId id="286" r:id="rId45"/>
    <p:sldId id="287" r:id="rId46"/>
    <p:sldId id="270" r:id="rId47"/>
    <p:sldId id="340" r:id="rId48"/>
    <p:sldId id="338" r:id="rId49"/>
    <p:sldId id="325" r:id="rId50"/>
    <p:sldId id="326" r:id="rId51"/>
    <p:sldId id="339" r:id="rId52"/>
    <p:sldId id="341" r:id="rId53"/>
    <p:sldId id="342"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FF0000"/>
    <a:srgbClr val="FFFF00"/>
    <a:srgbClr val="FFFFCC"/>
    <a:srgbClr val="008000"/>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4708" autoAdjust="0"/>
  </p:normalViewPr>
  <p:slideViewPr>
    <p:cSldViewPr>
      <p:cViewPr varScale="1">
        <p:scale>
          <a:sx n="75" d="100"/>
          <a:sy n="75" d="100"/>
        </p:scale>
        <p:origin x="4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82"/>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945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E3BAE78-075B-4017-A185-9E783DC8FC62}"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Metabolický obrat proteinů je kontinuální a dynamický pochod, při kterém jsou proteiny neustále degradovány a syntetizovány. V těle je udržována relativně velká hotovost (angl. pool) aminokyselin a prostřednictvím krve je zajištěno jejich dodávání do jednotlivých tkání.</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smtClean="0"/>
              <a:t>Obrat proteinů ovlivňován stavem organismu (nemoc, stres). Např. zánět zvýší syntézu proteinů akutní fáze v játrech a současně zvýší odbourání proteinů ve svalech, aby aminokyseliny byly dostupné pro játra. Takže při zánětu bude pozorováno jak zvýšené odbourávání, tak zvýšená syntéza. Obvykle se oba procesy svou rychlostí liší, takže výsledná bilance bude závislá na jejich porovnání.</a:t>
            </a:r>
            <a:r>
              <a:rPr lang="cs-CZ" sz="1200" kern="1200" dirty="0" smtClean="0">
                <a:solidFill>
                  <a:schemeClr val="tx1"/>
                </a:solidFill>
                <a:effectLst/>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sz="1200" kern="1200" dirty="0" smtClean="0">
                <a:solidFill>
                  <a:schemeClr val="tx1"/>
                </a:solidFill>
                <a:effectLst/>
                <a:latin typeface="Times New Roman" pitchFamily="18" charset="0"/>
                <a:ea typeface="+mn-ea"/>
                <a:cs typeface="+mn-cs"/>
              </a:rPr>
              <a:t>Za normálních okolností, při standardní výživě je u zdravého člověka denně odbouráváno kolem 300–600 g proteinů. Za stejnou dobu je v potravě přijato kolem 80-100 g proteinů, což přináší další aminokyseliny. Jednotlivé tkáně pak  potřebují aminokyseliny pro novou syntézu proteinů (přibližně 300–600 g/den), syntézu neurotransmiterů a dalších dusíkatých sloučenin. </a:t>
            </a:r>
            <a:endParaRPr lang="cs-CZ"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cs-CZ" altLang="cs-CZ" sz="1200" dirty="0" smtClean="0"/>
              <a:t>Čistý d</a:t>
            </a:r>
            <a:r>
              <a:rPr lang="cs-CZ" sz="1200" b="0" i="0" kern="1200" dirty="0" smtClean="0">
                <a:solidFill>
                  <a:schemeClr val="tx1"/>
                </a:solidFill>
                <a:latin typeface="Times New Roman" pitchFamily="18" charset="0"/>
                <a:ea typeface="+mn-ea"/>
                <a:cs typeface="+mn-cs"/>
              </a:rPr>
              <a:t>enní metabolický obrat proteinů činí v průměru 250–300 g/d.</a:t>
            </a:r>
            <a:endParaRPr lang="cs-CZ" dirty="0"/>
          </a:p>
        </p:txBody>
      </p:sp>
      <p:sp>
        <p:nvSpPr>
          <p:cNvPr id="4" name="Zástupný symbol pro číslo snímku 3"/>
          <p:cNvSpPr>
            <a:spLocks noGrp="1"/>
          </p:cNvSpPr>
          <p:nvPr>
            <p:ph type="sldNum" sz="quarter" idx="10"/>
          </p:nvPr>
        </p:nvSpPr>
        <p:spPr/>
        <p:txBody>
          <a:bodyPr/>
          <a:lstStyle/>
          <a:p>
            <a:fld id="{6E3BAE78-075B-4017-A185-9E783DC8FC62}" type="slidenum">
              <a:rPr lang="cs-CZ" altLang="cs-CZ" smtClean="0"/>
              <a:pPr/>
              <a:t>2</a:t>
            </a:fld>
            <a:endParaRPr lang="cs-CZ" altLang="cs-CZ"/>
          </a:p>
        </p:txBody>
      </p:sp>
    </p:spTree>
    <p:extLst>
      <p:ext uri="{BB962C8B-B14F-4D97-AF65-F5344CB8AC3E}">
        <p14:creationId xmlns:p14="http://schemas.microsoft.com/office/powerpoint/2010/main" val="402487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sz="1200" kern="1200" dirty="0" smtClean="0">
                <a:solidFill>
                  <a:schemeClr val="tx1"/>
                </a:solidFill>
                <a:effectLst/>
                <a:latin typeface="Times New Roman" pitchFamily="18" charset="0"/>
                <a:ea typeface="+mn-ea"/>
                <a:cs typeface="+mn-cs"/>
              </a:rPr>
              <a:t>minimální přívod kvalitního proteinu činí 0,4 g/kg/den za předpokladu malé fyzické zátěže. Tento příjem je nutný ke krytí bazálních ztrát vznikajících při metabolických pochodech v organismu. Pro normální aktivitu je zapotřebí asi dvojnásobek tohoto množství, u kvalitního proteinu činí 0,8 g/kg/den za předpokladu, že je zajištěn dostatečný příjem energie. U dětí, těhotných a kojících žen, v rekonvalescenci, nemocných léčených metabolicky náročnými způsoby léčby (např. dialýza), aktivních sportovců ap., jsou horní limity příjmu proteinů vyšší (individuálně 1,3–2,0 g/kg/den).</a:t>
            </a:r>
          </a:p>
          <a:p>
            <a:endParaRPr lang="cs-CZ" dirty="0"/>
          </a:p>
        </p:txBody>
      </p:sp>
      <p:sp>
        <p:nvSpPr>
          <p:cNvPr id="4" name="Zástupný symbol pro číslo snímku 3"/>
          <p:cNvSpPr>
            <a:spLocks noGrp="1"/>
          </p:cNvSpPr>
          <p:nvPr>
            <p:ph type="sldNum" sz="quarter" idx="10"/>
          </p:nvPr>
        </p:nvSpPr>
        <p:spPr/>
        <p:txBody>
          <a:bodyPr/>
          <a:lstStyle/>
          <a:p>
            <a:fld id="{6E3BAE78-075B-4017-A185-9E783DC8FC62}" type="slidenum">
              <a:rPr lang="cs-CZ" altLang="cs-CZ" smtClean="0"/>
              <a:pPr/>
              <a:t>3</a:t>
            </a:fld>
            <a:endParaRPr lang="cs-CZ" altLang="cs-CZ"/>
          </a:p>
        </p:txBody>
      </p:sp>
    </p:spTree>
    <p:extLst>
      <p:ext uri="{BB962C8B-B14F-4D97-AF65-F5344CB8AC3E}">
        <p14:creationId xmlns:p14="http://schemas.microsoft.com/office/powerpoint/2010/main" val="113724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E3BAE78-075B-4017-A185-9E783DC8FC62}" type="slidenum">
              <a:rPr lang="cs-CZ" altLang="cs-CZ" smtClean="0"/>
              <a:pPr/>
              <a:t>7</a:t>
            </a:fld>
            <a:endParaRPr lang="cs-CZ" altLang="cs-CZ"/>
          </a:p>
        </p:txBody>
      </p:sp>
    </p:spTree>
    <p:extLst>
      <p:ext uri="{BB962C8B-B14F-4D97-AF65-F5344CB8AC3E}">
        <p14:creationId xmlns:p14="http://schemas.microsoft.com/office/powerpoint/2010/main" val="388299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sz="1200" kern="1200" dirty="0" smtClean="0">
                <a:solidFill>
                  <a:schemeClr val="tx1"/>
                </a:solidFill>
                <a:effectLst/>
                <a:latin typeface="Times New Roman" pitchFamily="18" charset="0"/>
                <a:ea typeface="+mn-ea"/>
                <a:cs typeface="+mn-cs"/>
              </a:rPr>
              <a:t>Vegetariánský způsob stravování s eliminací masných výrobků lze považovat z hlediska proteinového metabolismu za postačující za předpokladu příjmu kvalitních proteinů mléčných a vaječných. Přísná veganská dieta nepovolující žádné živočišné proteiny by měla respektovat složení potravy odpovídající komplementaritě proteinů (např. kombinace luštěnin a rýže). Komplementární proteiny přitom </a:t>
            </a:r>
            <a:r>
              <a:rPr lang="cs-CZ" sz="1200" b="1" kern="1200" dirty="0" smtClean="0">
                <a:solidFill>
                  <a:schemeClr val="tx1"/>
                </a:solidFill>
                <a:effectLst/>
                <a:latin typeface="Times New Roman" pitchFamily="18" charset="0"/>
                <a:ea typeface="+mn-ea"/>
                <a:cs typeface="+mn-cs"/>
              </a:rPr>
              <a:t>musí</a:t>
            </a:r>
            <a:r>
              <a:rPr lang="cs-CZ" sz="1200" kern="1200" dirty="0" smtClean="0">
                <a:solidFill>
                  <a:schemeClr val="tx1"/>
                </a:solidFill>
                <a:effectLst/>
                <a:latin typeface="Times New Roman" pitchFamily="18" charset="0"/>
                <a:ea typeface="+mn-ea"/>
                <a:cs typeface="+mn-cs"/>
              </a:rPr>
              <a:t> být konzumovány současně. Tato dieta by neměla být užívána u rostoucího organismu, nemocných v nevyrovnaném metabolickém stavu, v těhotenství ap. </a:t>
            </a:r>
          </a:p>
          <a:p>
            <a:endParaRPr lang="cs-CZ" dirty="0"/>
          </a:p>
        </p:txBody>
      </p:sp>
      <p:sp>
        <p:nvSpPr>
          <p:cNvPr id="4" name="Zástupný symbol pro číslo snímku 3"/>
          <p:cNvSpPr>
            <a:spLocks noGrp="1"/>
          </p:cNvSpPr>
          <p:nvPr>
            <p:ph type="sldNum" sz="quarter" idx="10"/>
          </p:nvPr>
        </p:nvSpPr>
        <p:spPr/>
        <p:txBody>
          <a:bodyPr/>
          <a:lstStyle/>
          <a:p>
            <a:fld id="{6E3BAE78-075B-4017-A185-9E783DC8FC62}" type="slidenum">
              <a:rPr lang="cs-CZ" altLang="cs-CZ" smtClean="0"/>
              <a:pPr/>
              <a:t>11</a:t>
            </a:fld>
            <a:endParaRPr lang="cs-CZ" altLang="cs-CZ"/>
          </a:p>
        </p:txBody>
      </p:sp>
    </p:spTree>
    <p:extLst>
      <p:ext uri="{BB962C8B-B14F-4D97-AF65-F5344CB8AC3E}">
        <p14:creationId xmlns:p14="http://schemas.microsoft.com/office/powerpoint/2010/main" val="293764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dirty="0" err="1" smtClean="0">
                <a:solidFill>
                  <a:srgbClr val="0000FF"/>
                </a:solidFill>
              </a:rPr>
              <a:t>Lyzosomy</a:t>
            </a:r>
            <a:r>
              <a:rPr lang="cs-CZ" sz="1200" dirty="0" smtClean="0"/>
              <a:t> jsou specializované organely obsahující kyselé digestivní </a:t>
            </a:r>
            <a:r>
              <a:rPr lang="cs-CZ" sz="1200" dirty="0" err="1" smtClean="0"/>
              <a:t>hydrolasy</a:t>
            </a:r>
            <a:r>
              <a:rPr lang="cs-CZ" sz="1200" dirty="0" smtClean="0"/>
              <a:t>, které mají pH optimum 4,5 – 5,0. </a:t>
            </a:r>
            <a:r>
              <a:rPr lang="cs-CZ" sz="1200" dirty="0" err="1" smtClean="0"/>
              <a:t>Lyzosomy</a:t>
            </a:r>
            <a:r>
              <a:rPr lang="en-US" sz="1200" dirty="0" smtClean="0"/>
              <a:t> </a:t>
            </a:r>
            <a:r>
              <a:rPr lang="en-US" sz="1200" dirty="0" err="1" smtClean="0"/>
              <a:t>slou</a:t>
            </a:r>
            <a:r>
              <a:rPr lang="cs-CZ" sz="1200" dirty="0" err="1" smtClean="0"/>
              <a:t>ží</a:t>
            </a:r>
            <a:r>
              <a:rPr lang="cs-CZ" sz="1200" dirty="0" smtClean="0"/>
              <a:t> k </a:t>
            </a:r>
            <a:r>
              <a:rPr lang="en-US" sz="1200" dirty="0" err="1" smtClean="0"/>
              <a:t>rozkladu</a:t>
            </a:r>
            <a:r>
              <a:rPr lang="cs-CZ" sz="1200" dirty="0" smtClean="0"/>
              <a:t> nejrůznějších biomolekul a dalšího nežádoucího materiálu v buňce. Obsahují </a:t>
            </a:r>
            <a:r>
              <a:rPr lang="cs-CZ" sz="1200" dirty="0" err="1" smtClean="0"/>
              <a:t>nukleasy</a:t>
            </a:r>
            <a:r>
              <a:rPr lang="cs-CZ" sz="1200" dirty="0" smtClean="0"/>
              <a:t>, </a:t>
            </a:r>
            <a:r>
              <a:rPr lang="cs-CZ" sz="1200" dirty="0" err="1" smtClean="0"/>
              <a:t>fosfatasy</a:t>
            </a:r>
            <a:r>
              <a:rPr lang="cs-CZ" sz="1200" dirty="0" smtClean="0"/>
              <a:t>, </a:t>
            </a:r>
            <a:r>
              <a:rPr lang="cs-CZ" sz="1200" dirty="0" err="1" smtClean="0"/>
              <a:t>glykosidasy</a:t>
            </a:r>
            <a:r>
              <a:rPr lang="cs-CZ" sz="1200" dirty="0" smtClean="0"/>
              <a:t>, </a:t>
            </a:r>
            <a:r>
              <a:rPr lang="cs-CZ" sz="1200" dirty="0" err="1" smtClean="0"/>
              <a:t>esterasy</a:t>
            </a:r>
            <a:r>
              <a:rPr lang="cs-CZ" sz="1200" dirty="0" smtClean="0"/>
              <a:t> a </a:t>
            </a:r>
            <a:r>
              <a:rPr lang="cs-CZ" sz="1200" dirty="0" err="1" smtClean="0"/>
              <a:t>proteasy</a:t>
            </a:r>
            <a:r>
              <a:rPr lang="cs-CZ" sz="1200" dirty="0" smtClean="0"/>
              <a:t>. Cysteinové </a:t>
            </a:r>
            <a:r>
              <a:rPr lang="cs-CZ" sz="1200" dirty="0" err="1" smtClean="0"/>
              <a:t>lyzosomální</a:t>
            </a:r>
            <a:r>
              <a:rPr lang="cs-CZ" sz="1200" dirty="0" smtClean="0"/>
              <a:t> </a:t>
            </a:r>
            <a:r>
              <a:rPr lang="cs-CZ" sz="1200" dirty="0" err="1" smtClean="0"/>
              <a:t>proteasy</a:t>
            </a:r>
            <a:r>
              <a:rPr lang="cs-CZ" sz="1200" dirty="0" smtClean="0"/>
              <a:t> jsou  známé jako </a:t>
            </a:r>
            <a:r>
              <a:rPr lang="cs-CZ" sz="1200" b="1" dirty="0" err="1" smtClean="0">
                <a:solidFill>
                  <a:srgbClr val="0000FF"/>
                </a:solidFill>
              </a:rPr>
              <a:t>kathepsiny</a:t>
            </a:r>
            <a:r>
              <a:rPr lang="cs-CZ" sz="1200" dirty="0" smtClean="0"/>
              <a:t>.</a:t>
            </a:r>
          </a:p>
          <a:p>
            <a:r>
              <a:rPr lang="cs-CZ" sz="1200" dirty="0" err="1" smtClean="0"/>
              <a:t>Lyzosomy</a:t>
            </a:r>
            <a:r>
              <a:rPr lang="cs-CZ" sz="1200" dirty="0" smtClean="0"/>
              <a:t> degradují zejména membránové a extracelulární proteiny, které se do buňky dostaly </a:t>
            </a:r>
            <a:r>
              <a:rPr lang="cs-CZ" sz="1200" dirty="0" err="1" smtClean="0"/>
              <a:t>endocytosou</a:t>
            </a:r>
            <a:r>
              <a:rPr lang="cs-CZ" sz="1200" dirty="0" smtClean="0"/>
              <a:t>, případně intracelulární proteiny za stresových podmínek, bez spotřeby ATP.</a:t>
            </a:r>
          </a:p>
          <a:p>
            <a:endParaRPr lang="cs-CZ" dirty="0"/>
          </a:p>
        </p:txBody>
      </p:sp>
      <p:sp>
        <p:nvSpPr>
          <p:cNvPr id="4" name="Zástupný symbol pro číslo snímku 3"/>
          <p:cNvSpPr>
            <a:spLocks noGrp="1"/>
          </p:cNvSpPr>
          <p:nvPr>
            <p:ph type="sldNum" sz="quarter" idx="10"/>
          </p:nvPr>
        </p:nvSpPr>
        <p:spPr/>
        <p:txBody>
          <a:bodyPr/>
          <a:lstStyle/>
          <a:p>
            <a:fld id="{6E3BAE78-075B-4017-A185-9E783DC8FC62}" type="slidenum">
              <a:rPr lang="cs-CZ" altLang="cs-CZ" smtClean="0"/>
              <a:pPr/>
              <a:t>20</a:t>
            </a:fld>
            <a:endParaRPr lang="cs-CZ" altLang="cs-CZ"/>
          </a:p>
        </p:txBody>
      </p:sp>
    </p:spTree>
    <p:extLst>
      <p:ext uri="{BB962C8B-B14F-4D97-AF65-F5344CB8AC3E}">
        <p14:creationId xmlns:p14="http://schemas.microsoft.com/office/powerpoint/2010/main" val="148058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08000" indent="-108000">
              <a:spcBef>
                <a:spcPts val="300"/>
              </a:spcBef>
              <a:defRPr/>
            </a:pPr>
            <a:r>
              <a:rPr lang="cs-CZ" altLang="cs-CZ" sz="2000" kern="0" dirty="0" err="1" smtClean="0"/>
              <a:t>Proteasom</a:t>
            </a:r>
            <a:r>
              <a:rPr lang="cs-CZ" altLang="cs-CZ" sz="2000" kern="0" dirty="0" smtClean="0"/>
              <a:t> je dutý cylindrický útvar z 28 polypeptidů.</a:t>
            </a:r>
          </a:p>
          <a:p>
            <a:pPr marL="108000" indent="-108000">
              <a:spcBef>
                <a:spcPts val="300"/>
              </a:spcBef>
              <a:defRPr/>
            </a:pPr>
            <a:r>
              <a:rPr lang="cs-CZ" altLang="cs-CZ" sz="1600" kern="0" dirty="0" smtClean="0"/>
              <a:t>Za</a:t>
            </a:r>
            <a:r>
              <a:rPr lang="cs-CZ" altLang="cs-CZ" sz="1600" kern="0" baseline="0" dirty="0" smtClean="0"/>
              <a:t> spotřeby ATP dojde k </a:t>
            </a:r>
            <a:r>
              <a:rPr lang="cs-CZ" altLang="cs-CZ" sz="1600" kern="0" dirty="0" smtClean="0"/>
              <a:t>rozbalení proteinů určených k degradaci (jsou označené </a:t>
            </a:r>
            <a:r>
              <a:rPr lang="cs-CZ" altLang="cs-CZ" sz="1600" kern="0" dirty="0" err="1" smtClean="0"/>
              <a:t>ubikvitinem</a:t>
            </a:r>
            <a:r>
              <a:rPr lang="cs-CZ" altLang="cs-CZ" sz="1600" kern="0" dirty="0" smtClean="0"/>
              <a:t>) a jejich translokaci</a:t>
            </a:r>
            <a:r>
              <a:rPr lang="cs-CZ" altLang="cs-CZ" sz="1600" kern="0" baseline="0" dirty="0" smtClean="0"/>
              <a:t> dovnitř </a:t>
            </a:r>
            <a:r>
              <a:rPr lang="cs-CZ" altLang="cs-CZ" sz="1600" kern="0" baseline="0" dirty="0" err="1" smtClean="0"/>
              <a:t>proteasomu</a:t>
            </a:r>
            <a:r>
              <a:rPr lang="cs-CZ" altLang="cs-CZ" sz="1600" kern="0" baseline="0" dirty="0" smtClean="0"/>
              <a:t>, kde dojde k jejich rozštěpení na </a:t>
            </a:r>
            <a:r>
              <a:rPr lang="cs-CZ" altLang="cs-CZ" sz="2000" kern="0" dirty="0" smtClean="0"/>
              <a:t>krátké peptidy (8 AK). Tyto jsou uvolněny do cytosolu a rozštěpeny nespecifickými </a:t>
            </a:r>
            <a:r>
              <a:rPr lang="cs-CZ" altLang="cs-CZ" sz="2000" kern="0" dirty="0" err="1" smtClean="0"/>
              <a:t>peptidasami</a:t>
            </a:r>
            <a:r>
              <a:rPr lang="cs-CZ" altLang="cs-CZ" sz="2000" kern="0" dirty="0" smtClean="0"/>
              <a:t> na volné AK.</a:t>
            </a:r>
          </a:p>
          <a:p>
            <a:pPr marL="108000" marR="0" lvl="0" indent="-108000" algn="l" defTabSz="914400" rtl="0" eaLnBrk="0" fontAlgn="base" latinLnBrk="0" hangingPunct="0">
              <a:lnSpc>
                <a:spcPct val="100000"/>
              </a:lnSpc>
              <a:spcBef>
                <a:spcPts val="300"/>
              </a:spcBef>
              <a:spcAft>
                <a:spcPct val="0"/>
              </a:spcAft>
              <a:buClrTx/>
              <a:buSzTx/>
              <a:buFontTx/>
              <a:buNone/>
              <a:tabLst/>
              <a:defRPr/>
            </a:pPr>
            <a:r>
              <a:rPr lang="cs-CZ" sz="2000" dirty="0" smtClean="0"/>
              <a:t>Tento proteolytický systém je mnohem selektivnější, náročnější na logistiku i energii. Vyžaduje značkování cílového proteinu </a:t>
            </a:r>
            <a:r>
              <a:rPr lang="cs-CZ" sz="2000" dirty="0" err="1" smtClean="0"/>
              <a:t>ubikvitinem</a:t>
            </a:r>
            <a:r>
              <a:rPr lang="cs-CZ" sz="2000" dirty="0" smtClean="0"/>
              <a:t> (</a:t>
            </a:r>
            <a:r>
              <a:rPr lang="cs-CZ" sz="2000" dirty="0" err="1" smtClean="0"/>
              <a:t>Ub</a:t>
            </a:r>
            <a:r>
              <a:rPr lang="cs-CZ" sz="2000" dirty="0" smtClean="0"/>
              <a:t>) za spotřeby ATP. </a:t>
            </a:r>
            <a:r>
              <a:rPr lang="cs-CZ" sz="2000" dirty="0" err="1" smtClean="0"/>
              <a:t>Ub</a:t>
            </a:r>
            <a:r>
              <a:rPr lang="cs-CZ" sz="2000" dirty="0" smtClean="0"/>
              <a:t> je malý regulační protein o 76 AK.</a:t>
            </a:r>
          </a:p>
          <a:p>
            <a:pPr marL="108000" indent="-108000">
              <a:spcBef>
                <a:spcPts val="300"/>
              </a:spcBef>
              <a:defRPr/>
            </a:pPr>
            <a:endParaRPr lang="cs-CZ" altLang="cs-CZ" sz="2000" kern="0"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E3BAE78-075B-4017-A185-9E783DC8FC62}" type="slidenum">
              <a:rPr lang="cs-CZ" altLang="cs-CZ" smtClean="0"/>
              <a:pPr/>
              <a:t>21</a:t>
            </a:fld>
            <a:endParaRPr lang="cs-CZ" altLang="cs-CZ"/>
          </a:p>
        </p:txBody>
      </p:sp>
    </p:spTree>
    <p:extLst>
      <p:ext uri="{BB962C8B-B14F-4D97-AF65-F5344CB8AC3E}">
        <p14:creationId xmlns:p14="http://schemas.microsoft.com/office/powerpoint/2010/main" val="49887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Syntéza </a:t>
            </a:r>
            <a:r>
              <a:rPr lang="cs-CZ" dirty="0" err="1" smtClean="0"/>
              <a:t>kreatinfosfátu</a:t>
            </a:r>
            <a:r>
              <a:rPr lang="cs-CZ" dirty="0" smtClean="0"/>
              <a:t> probíhá postupně ve </a:t>
            </a:r>
            <a:r>
              <a:rPr lang="cs-CZ" b="1" u="sng" dirty="0" smtClean="0">
                <a:solidFill>
                  <a:srgbClr val="0000CC"/>
                </a:solidFill>
              </a:rPr>
              <a:t>třech</a:t>
            </a:r>
            <a:r>
              <a:rPr lang="cs-CZ" dirty="0" smtClean="0"/>
              <a:t> různých tkáních (ledviny, játra, svaly) ze </a:t>
            </a:r>
            <a:r>
              <a:rPr lang="cs-CZ" b="1" u="sng" dirty="0" smtClean="0">
                <a:solidFill>
                  <a:srgbClr val="0000CC"/>
                </a:solidFill>
              </a:rPr>
              <a:t>třech</a:t>
            </a:r>
            <a:r>
              <a:rPr lang="cs-CZ" dirty="0" smtClean="0"/>
              <a:t> různých aminokyselin (</a:t>
            </a:r>
            <a:r>
              <a:rPr lang="cs-CZ" dirty="0" smtClean="0"/>
              <a:t>Glycin, Arginin, </a:t>
            </a:r>
            <a:r>
              <a:rPr lang="cs-CZ" dirty="0" err="1" smtClean="0"/>
              <a:t>Methionin</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6E3BAE78-075B-4017-A185-9E783DC8FC62}" type="slidenum">
              <a:rPr lang="cs-CZ" altLang="cs-CZ" smtClean="0"/>
              <a:pPr/>
              <a:t>52</a:t>
            </a:fld>
            <a:endParaRPr lang="cs-CZ" altLang="cs-CZ"/>
          </a:p>
        </p:txBody>
      </p:sp>
    </p:spTree>
    <p:extLst>
      <p:ext uri="{BB962C8B-B14F-4D97-AF65-F5344CB8AC3E}">
        <p14:creationId xmlns:p14="http://schemas.microsoft.com/office/powerpoint/2010/main" val="72898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D0F6BD08-FF50-43A5-B097-F310F9787799}" type="slidenum">
              <a:rPr lang="en-CA" altLang="cs-CZ"/>
              <a:pPr/>
              <a:t>‹#›</a:t>
            </a:fld>
            <a:endParaRPr lang="en-CA" altLang="cs-CZ"/>
          </a:p>
        </p:txBody>
      </p:sp>
    </p:spTree>
    <p:extLst>
      <p:ext uri="{BB962C8B-B14F-4D97-AF65-F5344CB8AC3E}">
        <p14:creationId xmlns:p14="http://schemas.microsoft.com/office/powerpoint/2010/main" val="72451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B73A9863-34EB-4CCB-9CF9-3AB0FBD399DA}" type="slidenum">
              <a:rPr lang="en-CA" altLang="cs-CZ"/>
              <a:pPr/>
              <a:t>‹#›</a:t>
            </a:fld>
            <a:endParaRPr lang="en-CA" altLang="cs-CZ"/>
          </a:p>
        </p:txBody>
      </p:sp>
    </p:spTree>
    <p:extLst>
      <p:ext uri="{BB962C8B-B14F-4D97-AF65-F5344CB8AC3E}">
        <p14:creationId xmlns:p14="http://schemas.microsoft.com/office/powerpoint/2010/main" val="346469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54021E4D-4180-4086-917E-E997DA5E8F7E}" type="slidenum">
              <a:rPr lang="en-CA" altLang="cs-CZ"/>
              <a:pPr/>
              <a:t>‹#›</a:t>
            </a:fld>
            <a:endParaRPr lang="en-CA" altLang="cs-CZ"/>
          </a:p>
        </p:txBody>
      </p:sp>
    </p:spTree>
    <p:extLst>
      <p:ext uri="{BB962C8B-B14F-4D97-AF65-F5344CB8AC3E}">
        <p14:creationId xmlns:p14="http://schemas.microsoft.com/office/powerpoint/2010/main" val="11077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B3AFA8F5-15E1-43A8-B8FC-845364A35438}" type="slidenum">
              <a:rPr lang="en-CA" altLang="cs-CZ"/>
              <a:pPr/>
              <a:t>‹#›</a:t>
            </a:fld>
            <a:endParaRPr lang="en-CA" altLang="cs-CZ"/>
          </a:p>
        </p:txBody>
      </p:sp>
    </p:spTree>
    <p:extLst>
      <p:ext uri="{BB962C8B-B14F-4D97-AF65-F5344CB8AC3E}">
        <p14:creationId xmlns:p14="http://schemas.microsoft.com/office/powerpoint/2010/main" val="399925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en-CA"/>
          </a:p>
        </p:txBody>
      </p:sp>
      <p:sp>
        <p:nvSpPr>
          <p:cNvPr id="7" name="Rectangle 5"/>
          <p:cNvSpPr>
            <a:spLocks noGrp="1" noChangeArrowheads="1"/>
          </p:cNvSpPr>
          <p:nvPr>
            <p:ph type="ftr" sz="quarter" idx="11"/>
          </p:nvPr>
        </p:nvSpPr>
        <p:spPr>
          <a:ln/>
        </p:spPr>
        <p:txBody>
          <a:bodyPr/>
          <a:lstStyle>
            <a:lvl1pPr>
              <a:defRPr/>
            </a:lvl1pPr>
          </a:lstStyle>
          <a:p>
            <a:pPr>
              <a:defRPr/>
            </a:pPr>
            <a:endParaRPr lang="en-CA"/>
          </a:p>
        </p:txBody>
      </p:sp>
      <p:sp>
        <p:nvSpPr>
          <p:cNvPr id="8" name="Rectangle 6"/>
          <p:cNvSpPr>
            <a:spLocks noGrp="1" noChangeArrowheads="1"/>
          </p:cNvSpPr>
          <p:nvPr>
            <p:ph type="sldNum" sz="quarter" idx="12"/>
          </p:nvPr>
        </p:nvSpPr>
        <p:spPr>
          <a:ln/>
        </p:spPr>
        <p:txBody>
          <a:bodyPr/>
          <a:lstStyle>
            <a:lvl1pPr>
              <a:defRPr/>
            </a:lvl1pPr>
          </a:lstStyle>
          <a:p>
            <a:fld id="{3CD48E7C-A1C1-4A75-B48F-E79E95A52C89}" type="slidenum">
              <a:rPr lang="en-CA" altLang="cs-CZ"/>
              <a:pPr/>
              <a:t>‹#›</a:t>
            </a:fld>
            <a:endParaRPr lang="en-CA" altLang="cs-CZ"/>
          </a:p>
        </p:txBody>
      </p:sp>
    </p:spTree>
    <p:extLst>
      <p:ext uri="{BB962C8B-B14F-4D97-AF65-F5344CB8AC3E}">
        <p14:creationId xmlns:p14="http://schemas.microsoft.com/office/powerpoint/2010/main" val="3898465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3779E59F-0DCE-42D5-AACC-BCC5E4724778}" type="slidenum">
              <a:rPr lang="en-CA" altLang="cs-CZ"/>
              <a:pPr/>
              <a:t>‹#›</a:t>
            </a:fld>
            <a:endParaRPr lang="en-CA" altLang="cs-CZ"/>
          </a:p>
        </p:txBody>
      </p:sp>
    </p:spTree>
    <p:extLst>
      <p:ext uri="{BB962C8B-B14F-4D97-AF65-F5344CB8AC3E}">
        <p14:creationId xmlns:p14="http://schemas.microsoft.com/office/powerpoint/2010/main" val="310815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6482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F752E116-CE5B-4FFD-BA20-4F387F17C89A}" type="slidenum">
              <a:rPr lang="en-CA" altLang="cs-CZ"/>
              <a:pPr/>
              <a:t>‹#›</a:t>
            </a:fld>
            <a:endParaRPr lang="en-CA" altLang="cs-CZ"/>
          </a:p>
        </p:txBody>
      </p:sp>
    </p:spTree>
    <p:extLst>
      <p:ext uri="{BB962C8B-B14F-4D97-AF65-F5344CB8AC3E}">
        <p14:creationId xmlns:p14="http://schemas.microsoft.com/office/powerpoint/2010/main" val="90465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BC68EB5F-EB03-4A11-A108-28838600B652}" type="slidenum">
              <a:rPr lang="en-CA" altLang="cs-CZ"/>
              <a:pPr/>
              <a:t>‹#›</a:t>
            </a:fld>
            <a:endParaRPr lang="en-CA" altLang="cs-CZ"/>
          </a:p>
        </p:txBody>
      </p:sp>
    </p:spTree>
    <p:extLst>
      <p:ext uri="{BB962C8B-B14F-4D97-AF65-F5344CB8AC3E}">
        <p14:creationId xmlns:p14="http://schemas.microsoft.com/office/powerpoint/2010/main" val="8856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A6C79E94-572F-4D42-9D74-1F3F996A8AFD}" type="slidenum">
              <a:rPr lang="en-CA" altLang="cs-CZ"/>
              <a:pPr/>
              <a:t>‹#›</a:t>
            </a:fld>
            <a:endParaRPr lang="en-CA" altLang="cs-CZ"/>
          </a:p>
        </p:txBody>
      </p:sp>
    </p:spTree>
    <p:extLst>
      <p:ext uri="{BB962C8B-B14F-4D97-AF65-F5344CB8AC3E}">
        <p14:creationId xmlns:p14="http://schemas.microsoft.com/office/powerpoint/2010/main" val="354292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9C064238-0C81-41DD-8996-A605ADD183A9}" type="slidenum">
              <a:rPr lang="en-CA" altLang="cs-CZ"/>
              <a:pPr/>
              <a:t>‹#›</a:t>
            </a:fld>
            <a:endParaRPr lang="en-CA" altLang="cs-CZ"/>
          </a:p>
        </p:txBody>
      </p:sp>
    </p:spTree>
    <p:extLst>
      <p:ext uri="{BB962C8B-B14F-4D97-AF65-F5344CB8AC3E}">
        <p14:creationId xmlns:p14="http://schemas.microsoft.com/office/powerpoint/2010/main" val="368148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fld id="{362F3B40-7BD6-488D-A295-9A4A28C2A619}" type="slidenum">
              <a:rPr lang="en-CA" altLang="cs-CZ"/>
              <a:pPr/>
              <a:t>‹#›</a:t>
            </a:fld>
            <a:endParaRPr lang="en-CA" altLang="cs-CZ"/>
          </a:p>
        </p:txBody>
      </p:sp>
    </p:spTree>
    <p:extLst>
      <p:ext uri="{BB962C8B-B14F-4D97-AF65-F5344CB8AC3E}">
        <p14:creationId xmlns:p14="http://schemas.microsoft.com/office/powerpoint/2010/main" val="401485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fld id="{B8E94F43-D071-488C-B23A-61BFD338EF86}" type="slidenum">
              <a:rPr lang="en-CA" altLang="cs-CZ"/>
              <a:pPr/>
              <a:t>‹#›</a:t>
            </a:fld>
            <a:endParaRPr lang="en-CA" altLang="cs-CZ"/>
          </a:p>
        </p:txBody>
      </p:sp>
    </p:spTree>
    <p:extLst>
      <p:ext uri="{BB962C8B-B14F-4D97-AF65-F5344CB8AC3E}">
        <p14:creationId xmlns:p14="http://schemas.microsoft.com/office/powerpoint/2010/main" val="23210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fld id="{99546B79-EACA-403E-952B-0412BC223B0C}" type="slidenum">
              <a:rPr lang="en-CA" altLang="cs-CZ"/>
              <a:pPr/>
              <a:t>‹#›</a:t>
            </a:fld>
            <a:endParaRPr lang="en-CA" altLang="cs-CZ"/>
          </a:p>
        </p:txBody>
      </p:sp>
    </p:spTree>
    <p:extLst>
      <p:ext uri="{BB962C8B-B14F-4D97-AF65-F5344CB8AC3E}">
        <p14:creationId xmlns:p14="http://schemas.microsoft.com/office/powerpoint/2010/main" val="182786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F9AD13CD-14F8-4AA4-BDA6-8CDE241EB24E}" type="slidenum">
              <a:rPr lang="en-CA" altLang="cs-CZ"/>
              <a:pPr/>
              <a:t>‹#›</a:t>
            </a:fld>
            <a:endParaRPr lang="en-CA" altLang="cs-CZ"/>
          </a:p>
        </p:txBody>
      </p:sp>
    </p:spTree>
    <p:extLst>
      <p:ext uri="{BB962C8B-B14F-4D97-AF65-F5344CB8AC3E}">
        <p14:creationId xmlns:p14="http://schemas.microsoft.com/office/powerpoint/2010/main" val="22707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8602A244-9E6D-4393-B529-C38FD245721A}" type="slidenum">
              <a:rPr lang="en-CA" altLang="cs-CZ"/>
              <a:pPr/>
              <a:t>‹#›</a:t>
            </a:fld>
            <a:endParaRPr lang="en-CA" altLang="cs-CZ"/>
          </a:p>
        </p:txBody>
      </p:sp>
    </p:spTree>
    <p:extLst>
      <p:ext uri="{BB962C8B-B14F-4D97-AF65-F5344CB8AC3E}">
        <p14:creationId xmlns:p14="http://schemas.microsoft.com/office/powerpoint/2010/main" val="117021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cs-CZ" smtClean="0"/>
              <a:t>Klepnutím upravíte styl předlohy nadpisu.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cs-CZ" smtClean="0"/>
              <a:t>Klepnutím upravíte styly předlohy textu.</a:t>
            </a:r>
          </a:p>
          <a:p>
            <a:pPr lvl="1"/>
            <a:r>
              <a:rPr lang="en-CA" altLang="cs-CZ" smtClean="0"/>
              <a:t>Druhá úroveň</a:t>
            </a:r>
          </a:p>
          <a:p>
            <a:pPr lvl="2"/>
            <a:r>
              <a:rPr lang="en-CA" altLang="cs-CZ" smtClean="0"/>
              <a:t>Třetí úroveň</a:t>
            </a:r>
          </a:p>
          <a:p>
            <a:pPr lvl="3"/>
            <a:r>
              <a:rPr lang="en-CA" altLang="cs-CZ" smtClean="0"/>
              <a:t>Čtvrtá úroveň</a:t>
            </a:r>
          </a:p>
          <a:p>
            <a:pPr lvl="4"/>
            <a:r>
              <a:rPr lang="en-CA" alt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394CBA-760B-4B91-85C1-69C9FB20FFC8}" type="slidenum">
              <a:rPr lang="en-CA" altLang="cs-CZ"/>
              <a:pPr/>
              <a:t>‹#›</a:t>
            </a:fld>
            <a:endParaRPr lang="en-CA"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fif"/><Relationship Id="rId4" Type="http://schemas.openxmlformats.org/officeDocument/2006/relationships/image" Target="../media/image27.jfif"/></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081E644-3EEB-41C1-AE4D-D7BDA247411E}" type="slidenum">
              <a:rPr lang="en-CA" altLang="cs-CZ" sz="1400"/>
              <a:pPr>
                <a:spcBef>
                  <a:spcPct val="0"/>
                </a:spcBef>
                <a:buFontTx/>
                <a:buNone/>
              </a:pPr>
              <a:t>1</a:t>
            </a:fld>
            <a:endParaRPr lang="en-CA" altLang="cs-CZ" sz="1400"/>
          </a:p>
        </p:txBody>
      </p:sp>
      <p:sp>
        <p:nvSpPr>
          <p:cNvPr id="2051" name="Rectangle 2"/>
          <p:cNvSpPr>
            <a:spLocks noChangeArrowheads="1"/>
          </p:cNvSpPr>
          <p:nvPr/>
        </p:nvSpPr>
        <p:spPr bwMode="auto">
          <a:xfrm>
            <a:off x="665163" y="1412875"/>
            <a:ext cx="77724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6000" b="1">
                <a:solidFill>
                  <a:schemeClr val="accent2"/>
                </a:solidFill>
              </a:rPr>
              <a:t>Metabolismus bílkovin a aminokyselin</a:t>
            </a:r>
          </a:p>
        </p:txBody>
      </p:sp>
      <p:sp>
        <p:nvSpPr>
          <p:cNvPr id="2052" name="Text Box 1032"/>
          <p:cNvSpPr txBox="1">
            <a:spLocks noChangeArrowheads="1"/>
          </p:cNvSpPr>
          <p:nvPr/>
        </p:nvSpPr>
        <p:spPr bwMode="auto">
          <a:xfrm>
            <a:off x="447675" y="5394325"/>
            <a:ext cx="8084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dirty="0"/>
              <a:t>© </a:t>
            </a:r>
            <a:r>
              <a:rPr lang="cs-CZ" altLang="cs-CZ" sz="2000" dirty="0"/>
              <a:t>Biochemický ústav LF MU v Brně </a:t>
            </a:r>
            <a:r>
              <a:rPr lang="cs-CZ" altLang="cs-CZ" sz="2000" dirty="0" smtClean="0"/>
              <a:t>(MK, JS, ET)</a:t>
            </a:r>
            <a:r>
              <a:rPr lang="cs-CZ" altLang="cs-CZ" sz="2000" dirty="0"/>
              <a:t>			</a:t>
            </a:r>
            <a:r>
              <a:rPr lang="cs-CZ" altLang="cs-CZ" sz="2000" dirty="0" smtClean="0"/>
              <a:t>2018</a:t>
            </a:r>
            <a:endParaRPr lang="cs-CZ" altLang="cs-CZ"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6B532E7-1521-47B2-82E8-8AC3749721A8}" type="slidenum">
              <a:rPr lang="en-CA" altLang="cs-CZ" sz="1400"/>
              <a:pPr>
                <a:spcBef>
                  <a:spcPct val="0"/>
                </a:spcBef>
                <a:buFontTx/>
                <a:buNone/>
              </a:pPr>
              <a:t>10</a:t>
            </a:fld>
            <a:endParaRPr lang="en-CA" altLang="cs-CZ" sz="1400"/>
          </a:p>
        </p:txBody>
      </p:sp>
      <p:sp>
        <p:nvSpPr>
          <p:cNvPr id="12291" name="Rectangle 4"/>
          <p:cNvSpPr>
            <a:spLocks noChangeArrowheads="1"/>
          </p:cNvSpPr>
          <p:nvPr/>
        </p:nvSpPr>
        <p:spPr bwMode="auto">
          <a:xfrm>
            <a:off x="179388" y="533400"/>
            <a:ext cx="8569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4000" b="1" dirty="0" smtClean="0">
                <a:solidFill>
                  <a:schemeClr val="accent2"/>
                </a:solidFill>
              </a:rPr>
              <a:t>PDCAAS</a:t>
            </a:r>
            <a:r>
              <a:rPr lang="cs-CZ" altLang="cs-CZ" sz="4000" b="1" dirty="0">
                <a:solidFill>
                  <a:schemeClr val="accent2"/>
                </a:solidFill>
              </a:rPr>
              <a:t>, </a:t>
            </a:r>
            <a:r>
              <a:rPr lang="cs-CZ" altLang="cs-CZ" sz="4000" b="1" dirty="0" smtClean="0">
                <a:solidFill>
                  <a:schemeClr val="accent2"/>
                </a:solidFill>
              </a:rPr>
              <a:t>% vybraných potravin</a:t>
            </a:r>
            <a:r>
              <a:rPr lang="cs-CZ" altLang="cs-CZ" sz="4000" dirty="0" smtClean="0">
                <a:solidFill>
                  <a:schemeClr val="accent2"/>
                </a:solidFill>
              </a:rPr>
              <a:t> </a:t>
            </a:r>
            <a:endParaRPr lang="cs-CZ" altLang="cs-CZ" sz="4000" dirty="0">
              <a:solidFill>
                <a:schemeClr val="accent2"/>
              </a:solidFill>
            </a:endParaRPr>
          </a:p>
        </p:txBody>
      </p:sp>
      <p:sp>
        <p:nvSpPr>
          <p:cNvPr id="12292" name="Rectangle 5"/>
          <p:cNvSpPr>
            <a:spLocks noChangeArrowheads="1"/>
          </p:cNvSpPr>
          <p:nvPr/>
        </p:nvSpPr>
        <p:spPr bwMode="auto">
          <a:xfrm>
            <a:off x="179388" y="1981200"/>
            <a:ext cx="44640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Blip>
                <a:blip r:embed="rId2"/>
              </a:buBlip>
            </a:pPr>
            <a:r>
              <a:rPr lang="cs-CZ" altLang="cs-CZ" sz="2800" b="1"/>
              <a:t>vaječný bílek</a:t>
            </a:r>
            <a:r>
              <a:rPr lang="cs-CZ" altLang="cs-CZ" sz="2800" b="1">
                <a:solidFill>
                  <a:srgbClr val="FF3300"/>
                </a:solidFill>
              </a:rPr>
              <a:t> 		100</a:t>
            </a:r>
            <a:endParaRPr lang="cs-CZ" altLang="cs-CZ" sz="2800" b="1"/>
          </a:p>
          <a:p>
            <a:pPr>
              <a:lnSpc>
                <a:spcPct val="150000"/>
              </a:lnSpc>
              <a:buFontTx/>
              <a:buBlip>
                <a:blip r:embed="rId2"/>
              </a:buBlip>
            </a:pPr>
            <a:r>
              <a:rPr lang="cs-CZ" altLang="cs-CZ" sz="2800" b="1"/>
              <a:t>laktalbumin mléka  	100</a:t>
            </a:r>
          </a:p>
          <a:p>
            <a:pPr>
              <a:lnSpc>
                <a:spcPct val="150000"/>
              </a:lnSpc>
              <a:buFontTx/>
              <a:buBlip>
                <a:blip r:embed="rId2"/>
              </a:buBlip>
            </a:pPr>
            <a:r>
              <a:rPr lang="cs-CZ" altLang="cs-CZ" sz="2800" b="1"/>
              <a:t>kasein 			100</a:t>
            </a:r>
          </a:p>
          <a:p>
            <a:pPr>
              <a:lnSpc>
                <a:spcPct val="150000"/>
              </a:lnSpc>
              <a:buFontTx/>
              <a:buBlip>
                <a:blip r:embed="rId2"/>
              </a:buBlip>
            </a:pPr>
            <a:r>
              <a:rPr lang="cs-CZ" altLang="cs-CZ" sz="2800" b="1"/>
              <a:t>hovězí 			92</a:t>
            </a:r>
          </a:p>
          <a:p>
            <a:pPr>
              <a:lnSpc>
                <a:spcPct val="150000"/>
              </a:lnSpc>
              <a:buFontTx/>
              <a:buBlip>
                <a:blip r:embed="rId2"/>
              </a:buBlip>
            </a:pPr>
            <a:r>
              <a:rPr lang="cs-CZ" altLang="cs-CZ" sz="2800" b="1"/>
              <a:t>kuřecí			78		</a:t>
            </a:r>
          </a:p>
        </p:txBody>
      </p:sp>
      <p:sp>
        <p:nvSpPr>
          <p:cNvPr id="12293" name="Rectangle 6"/>
          <p:cNvSpPr>
            <a:spLocks noChangeArrowheads="1"/>
          </p:cNvSpPr>
          <p:nvPr/>
        </p:nvSpPr>
        <p:spPr bwMode="auto">
          <a:xfrm>
            <a:off x="4865688" y="1981200"/>
            <a:ext cx="42783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Blip>
                <a:blip r:embed="rId2"/>
              </a:buBlip>
            </a:pPr>
            <a:r>
              <a:rPr lang="cs-CZ" altLang="cs-CZ" sz="2800" b="1">
                <a:solidFill>
                  <a:srgbClr val="008000"/>
                </a:solidFill>
              </a:rPr>
              <a:t>soja	92</a:t>
            </a:r>
          </a:p>
          <a:p>
            <a:pPr>
              <a:lnSpc>
                <a:spcPct val="150000"/>
              </a:lnSpc>
              <a:buFontTx/>
              <a:buBlip>
                <a:blip r:embed="rId2"/>
              </a:buBlip>
            </a:pPr>
            <a:r>
              <a:rPr lang="cs-CZ" altLang="cs-CZ" sz="2800" b="1">
                <a:solidFill>
                  <a:srgbClr val="008000"/>
                </a:solidFill>
              </a:rPr>
              <a:t>fazole 	70 </a:t>
            </a:r>
            <a:r>
              <a:rPr lang="cs-CZ" altLang="cs-CZ" sz="2800">
                <a:solidFill>
                  <a:srgbClr val="008000"/>
                </a:solidFill>
              </a:rPr>
              <a:t>(</a:t>
            </a:r>
            <a:r>
              <a:rPr lang="cs-CZ" altLang="cs-CZ" sz="2800">
                <a:solidFill>
                  <a:srgbClr val="008000"/>
                </a:solidFill>
                <a:sym typeface="Symbol" panose="05050102010706020507" pitchFamily="18" charset="2"/>
              </a:rPr>
              <a:t> Met)</a:t>
            </a:r>
            <a:endParaRPr lang="cs-CZ" altLang="cs-CZ" sz="2800" b="1">
              <a:solidFill>
                <a:srgbClr val="008000"/>
              </a:solidFill>
            </a:endParaRPr>
          </a:p>
          <a:p>
            <a:pPr>
              <a:lnSpc>
                <a:spcPct val="150000"/>
              </a:lnSpc>
              <a:buFontTx/>
              <a:buBlip>
                <a:blip r:embed="rId2"/>
              </a:buBlip>
            </a:pPr>
            <a:r>
              <a:rPr lang="cs-CZ" altLang="cs-CZ" sz="2800" b="1">
                <a:solidFill>
                  <a:srgbClr val="008000"/>
                </a:solidFill>
              </a:rPr>
              <a:t>pšenice 	42 </a:t>
            </a:r>
            <a:r>
              <a:rPr lang="cs-CZ" altLang="cs-CZ" sz="2800">
                <a:solidFill>
                  <a:srgbClr val="008000"/>
                </a:solidFill>
              </a:rPr>
              <a:t>(</a:t>
            </a:r>
            <a:r>
              <a:rPr lang="cs-CZ" altLang="cs-CZ" sz="2800">
                <a:solidFill>
                  <a:srgbClr val="008000"/>
                </a:solidFill>
                <a:sym typeface="Symbol" panose="05050102010706020507" pitchFamily="18" charset="2"/>
              </a:rPr>
              <a:t> Lys)</a:t>
            </a:r>
            <a:endParaRPr lang="cs-CZ" altLang="cs-CZ" sz="2800" b="1">
              <a:solidFill>
                <a:srgbClr val="008000"/>
              </a:solidFill>
            </a:endParaRPr>
          </a:p>
          <a:p>
            <a:pPr>
              <a:lnSpc>
                <a:spcPct val="150000"/>
              </a:lnSpc>
              <a:buFontTx/>
              <a:buBlip>
                <a:blip r:embed="rId2"/>
              </a:buBlip>
            </a:pPr>
            <a:r>
              <a:rPr lang="cs-CZ" altLang="cs-CZ" sz="2800" b="1"/>
              <a:t>želatina 	0 </a:t>
            </a:r>
            <a:r>
              <a:rPr lang="cs-CZ" altLang="cs-CZ" sz="2800"/>
              <a:t>(</a:t>
            </a:r>
            <a:r>
              <a:rPr lang="cs-CZ" altLang="cs-CZ" sz="2800">
                <a:sym typeface="Symbol" panose="05050102010706020507" pitchFamily="18" charset="2"/>
              </a:rPr>
              <a:t> Trp)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B77FB30-9394-47A2-8FAC-2A3F74D53904}" type="slidenum">
              <a:rPr lang="en-CA" altLang="cs-CZ" sz="1400"/>
              <a:pPr>
                <a:spcBef>
                  <a:spcPct val="0"/>
                </a:spcBef>
                <a:buFontTx/>
                <a:buNone/>
              </a:pPr>
              <a:t>11</a:t>
            </a:fld>
            <a:endParaRPr lang="en-CA" altLang="cs-CZ" sz="1400"/>
          </a:p>
        </p:txBody>
      </p:sp>
      <p:sp>
        <p:nvSpPr>
          <p:cNvPr id="7174" name="Text Box 6"/>
          <p:cNvSpPr txBox="1">
            <a:spLocks noChangeArrowheads="1"/>
          </p:cNvSpPr>
          <p:nvPr/>
        </p:nvSpPr>
        <p:spPr bwMode="auto">
          <a:xfrm>
            <a:off x="323850" y="836613"/>
            <a:ext cx="8280598" cy="707886"/>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3600" dirty="0" err="1" smtClean="0"/>
              <a:t>PDCAAS</a:t>
            </a:r>
            <a:r>
              <a:rPr lang="cs-CZ" altLang="cs-CZ" sz="4000" baseline="-25000" dirty="0" err="1" smtClean="0"/>
              <a:t>živočišných</a:t>
            </a:r>
            <a:r>
              <a:rPr lang="cs-CZ" altLang="cs-CZ" sz="4000" baseline="-25000" dirty="0" smtClean="0"/>
              <a:t> </a:t>
            </a:r>
            <a:r>
              <a:rPr lang="cs-CZ" altLang="cs-CZ" sz="4000" baseline="-25000" dirty="0"/>
              <a:t>b. </a:t>
            </a:r>
            <a:r>
              <a:rPr lang="en-US" altLang="cs-CZ" sz="4000" dirty="0"/>
              <a:t>&gt;</a:t>
            </a:r>
            <a:r>
              <a:rPr lang="en-US" altLang="cs-CZ" sz="4000" baseline="-25000" dirty="0"/>
              <a:t> </a:t>
            </a:r>
            <a:r>
              <a:rPr lang="cs-CZ" altLang="cs-CZ" sz="3600" dirty="0" smtClean="0"/>
              <a:t>PDCAAS</a:t>
            </a:r>
            <a:r>
              <a:rPr lang="en-US" altLang="cs-CZ" sz="4000" dirty="0" smtClean="0"/>
              <a:t> </a:t>
            </a:r>
            <a:r>
              <a:rPr lang="en-US" altLang="cs-CZ" sz="4000" baseline="-25000" dirty="0" err="1"/>
              <a:t>rostlinn</a:t>
            </a:r>
            <a:r>
              <a:rPr lang="cs-CZ" altLang="cs-CZ" sz="4000" baseline="-25000" dirty="0"/>
              <a:t>ý</a:t>
            </a:r>
            <a:r>
              <a:rPr lang="en-US" altLang="cs-CZ" sz="4000" baseline="-25000" dirty="0" err="1"/>
              <a:t>ch</a:t>
            </a:r>
            <a:r>
              <a:rPr lang="cs-CZ" altLang="cs-CZ" sz="4000" baseline="-25000" dirty="0"/>
              <a:t> b.</a:t>
            </a:r>
            <a:endParaRPr lang="cs-CZ" altLang="cs-CZ" sz="4000" dirty="0"/>
          </a:p>
        </p:txBody>
      </p:sp>
      <p:pic>
        <p:nvPicPr>
          <p:cNvPr id="13316" name="Picture 7" descr="meats"/>
          <p:cNvPicPr>
            <a:picLocks noChangeAspect="1" noChangeArrowheads="1"/>
          </p:cNvPicPr>
          <p:nvPr/>
        </p:nvPicPr>
        <p:blipFill>
          <a:blip r:embed="rId3">
            <a:extLst>
              <a:ext uri="{28A0092B-C50C-407E-A947-70E740481C1C}">
                <a14:useLocalDpi xmlns:a14="http://schemas.microsoft.com/office/drawing/2010/main" val="0"/>
              </a:ext>
            </a:extLst>
          </a:blip>
          <a:srcRect t="7344" b="10291"/>
          <a:stretch>
            <a:fillRect/>
          </a:stretch>
        </p:blipFill>
        <p:spPr bwMode="auto">
          <a:xfrm>
            <a:off x="323850" y="2133600"/>
            <a:ext cx="36845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veg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420938"/>
            <a:ext cx="36734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0-#ppt_w/2"/>
                                          </p:val>
                                        </p:tav>
                                        <p:tav tm="100000">
                                          <p:val>
                                            <p:strVal val="#ppt_x"/>
                                          </p:val>
                                        </p:tav>
                                      </p:tavLst>
                                    </p:anim>
                                    <p:anim calcmode="lin" valueType="num">
                                      <p:cBhvr additive="base">
                                        <p:cTn id="8"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1"/>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31C75B-2D70-4FD3-B4D9-F79527080CAF}" type="slidenum">
              <a:rPr lang="en-CA" altLang="cs-CZ" sz="1400"/>
              <a:pPr/>
              <a:t>12</a:t>
            </a:fld>
            <a:endParaRPr lang="en-CA" altLang="cs-CZ" sz="1400"/>
          </a:p>
        </p:txBody>
      </p:sp>
      <p:sp>
        <p:nvSpPr>
          <p:cNvPr id="14339" name="Zástupný symbol pro číslo snímku 6"/>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057DE9B2-7E9E-47B1-9A86-A112BB619691}" type="slidenum">
              <a:rPr lang="cs-CZ" altLang="cs-CZ" sz="1400"/>
              <a:pPr algn="r">
                <a:spcBef>
                  <a:spcPct val="0"/>
                </a:spcBef>
                <a:buFontTx/>
                <a:buNone/>
              </a:pPr>
              <a:t>12</a:t>
            </a:fld>
            <a:endParaRPr lang="cs-CZ" altLang="cs-CZ" sz="1400"/>
          </a:p>
        </p:txBody>
      </p:sp>
      <p:sp>
        <p:nvSpPr>
          <p:cNvPr id="4" name="Rectangle 4"/>
          <p:cNvSpPr txBox="1">
            <a:spLocks noChangeArrowheads="1"/>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cs-CZ" altLang="cs-CZ" sz="5000" b="1" kern="0" smtClean="0">
                <a:solidFill>
                  <a:schemeClr val="accent2"/>
                </a:solidFill>
              </a:rPr>
              <a:t>Degradace proteinů</a:t>
            </a:r>
          </a:p>
        </p:txBody>
      </p:sp>
      <p:sp>
        <p:nvSpPr>
          <p:cNvPr id="5" name="Rectangle 5"/>
          <p:cNvSpPr txBox="1">
            <a:spLocks noChangeArrowheads="1"/>
          </p:cNvSpPr>
          <p:nvPr/>
        </p:nvSpPr>
        <p:spPr>
          <a:xfrm>
            <a:off x="539750" y="1981200"/>
            <a:ext cx="3956050" cy="44005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20000"/>
              </a:lnSpc>
              <a:buFontTx/>
              <a:buNone/>
              <a:defRPr/>
            </a:pPr>
            <a:r>
              <a:rPr lang="cs-CZ" altLang="cs-CZ" b="1" u="sng" kern="0" dirty="0" smtClean="0">
                <a:solidFill>
                  <a:schemeClr val="accent2"/>
                </a:solidFill>
              </a:rPr>
              <a:t>Exogenní proteiny</a:t>
            </a:r>
          </a:p>
          <a:p>
            <a:pPr>
              <a:lnSpc>
                <a:spcPct val="120000"/>
              </a:lnSpc>
              <a:defRPr/>
            </a:pPr>
            <a:r>
              <a:rPr lang="cs-CZ" altLang="cs-CZ" b="1" kern="0" dirty="0" smtClean="0"/>
              <a:t>lumen GIT</a:t>
            </a:r>
          </a:p>
          <a:p>
            <a:pPr>
              <a:lnSpc>
                <a:spcPct val="120000"/>
              </a:lnSpc>
              <a:defRPr/>
            </a:pPr>
            <a:r>
              <a:rPr lang="cs-CZ" altLang="cs-CZ" kern="0" dirty="0" smtClean="0"/>
              <a:t>žaludek – pepsin</a:t>
            </a:r>
          </a:p>
          <a:p>
            <a:pPr>
              <a:lnSpc>
                <a:spcPct val="120000"/>
              </a:lnSpc>
              <a:defRPr/>
            </a:pPr>
            <a:r>
              <a:rPr lang="cs-CZ" altLang="cs-CZ" kern="0" dirty="0" smtClean="0"/>
              <a:t>střevo – pankreatické </a:t>
            </a:r>
            <a:r>
              <a:rPr lang="cs-CZ" altLang="cs-CZ" kern="0" dirty="0" err="1" smtClean="0"/>
              <a:t>proteasy</a:t>
            </a:r>
            <a:r>
              <a:rPr lang="cs-CZ" altLang="cs-CZ" kern="0" dirty="0" smtClean="0"/>
              <a:t> (trypsin, chymotrypsin atd.)</a:t>
            </a:r>
          </a:p>
        </p:txBody>
      </p:sp>
      <p:sp>
        <p:nvSpPr>
          <p:cNvPr id="6" name="Rectangle 6"/>
          <p:cNvSpPr txBox="1">
            <a:spLocks noChangeArrowheads="1"/>
          </p:cNvSpPr>
          <p:nvPr/>
        </p:nvSpPr>
        <p:spPr>
          <a:xfrm>
            <a:off x="4648200" y="1981200"/>
            <a:ext cx="4171950" cy="39687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20000"/>
              </a:lnSpc>
              <a:buFontTx/>
              <a:buNone/>
              <a:defRPr/>
            </a:pPr>
            <a:r>
              <a:rPr lang="cs-CZ" altLang="cs-CZ" b="1" u="sng" kern="0" dirty="0" smtClean="0">
                <a:solidFill>
                  <a:schemeClr val="accent2"/>
                </a:solidFill>
              </a:rPr>
              <a:t>Endogenní proteiny</a:t>
            </a:r>
          </a:p>
          <a:p>
            <a:pPr>
              <a:lnSpc>
                <a:spcPct val="120000"/>
              </a:lnSpc>
              <a:defRPr/>
            </a:pPr>
            <a:r>
              <a:rPr lang="cs-CZ" altLang="cs-CZ" b="1" kern="0" dirty="0" smtClean="0"/>
              <a:t>intracelulární </a:t>
            </a:r>
            <a:r>
              <a:rPr lang="cs-CZ" altLang="cs-CZ" b="1" kern="0" dirty="0" err="1" smtClean="0"/>
              <a:t>proteasy</a:t>
            </a:r>
            <a:endParaRPr lang="cs-CZ" altLang="cs-CZ" b="1" kern="0" dirty="0" smtClean="0"/>
          </a:p>
          <a:p>
            <a:pPr>
              <a:lnSpc>
                <a:spcPct val="120000"/>
              </a:lnSpc>
              <a:defRPr/>
            </a:pPr>
            <a:r>
              <a:rPr lang="cs-CZ" altLang="cs-CZ" kern="0" dirty="0" err="1" smtClean="0"/>
              <a:t>lyzosomy</a:t>
            </a:r>
            <a:endParaRPr lang="cs-CZ" altLang="cs-CZ" kern="0" dirty="0" smtClean="0"/>
          </a:p>
          <a:p>
            <a:pPr>
              <a:lnSpc>
                <a:spcPct val="140000"/>
              </a:lnSpc>
              <a:defRPr/>
            </a:pPr>
            <a:r>
              <a:rPr lang="cs-CZ" altLang="cs-CZ" kern="0" dirty="0" err="1" smtClean="0"/>
              <a:t>ubikvitin-proteasom</a:t>
            </a:r>
            <a:r>
              <a:rPr lang="cs-CZ" altLang="cs-CZ" kern="0" dirty="0" smtClean="0"/>
              <a:t> </a:t>
            </a:r>
          </a:p>
          <a:p>
            <a:pPr>
              <a:lnSpc>
                <a:spcPct val="140000"/>
              </a:lnSpc>
              <a:defRPr/>
            </a:pPr>
            <a:r>
              <a:rPr lang="cs-CZ" altLang="cs-CZ" kern="0" dirty="0" err="1"/>
              <a:t>k</a:t>
            </a:r>
            <a:r>
              <a:rPr lang="cs-CZ" altLang="cs-CZ" kern="0" dirty="0" err="1" smtClean="0"/>
              <a:t>aspasy</a:t>
            </a:r>
            <a:r>
              <a:rPr lang="cs-CZ" altLang="cs-CZ" kern="0" dirty="0" smtClean="0"/>
              <a:t>, </a:t>
            </a:r>
            <a:r>
              <a:rPr lang="cs-CZ" altLang="cs-CZ" kern="0" dirty="0" err="1" smtClean="0"/>
              <a:t>kalpainy</a:t>
            </a:r>
            <a:endParaRPr lang="cs-CZ" altLang="cs-CZ" kern="0" dirty="0" smtClean="0"/>
          </a:p>
          <a:p>
            <a:pPr>
              <a:defRPr/>
            </a:pPr>
            <a:endParaRPr lang="cs-CZ" altLang="cs-CZ" kern="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E4D589-EB09-47FA-B21F-61270FCADB0E}" type="slidenum">
              <a:rPr lang="en-CA" altLang="cs-CZ" sz="1400"/>
              <a:pPr>
                <a:spcBef>
                  <a:spcPct val="0"/>
                </a:spcBef>
                <a:buFontTx/>
                <a:buNone/>
              </a:pPr>
              <a:t>13</a:t>
            </a:fld>
            <a:endParaRPr lang="en-CA" altLang="cs-CZ" sz="1400"/>
          </a:p>
        </p:txBody>
      </p:sp>
      <p:sp>
        <p:nvSpPr>
          <p:cNvPr id="15363" name="Text Box 2"/>
          <p:cNvSpPr txBox="1">
            <a:spLocks noChangeArrowheads="1"/>
          </p:cNvSpPr>
          <p:nvPr/>
        </p:nvSpPr>
        <p:spPr bwMode="auto">
          <a:xfrm>
            <a:off x="-396875" y="0"/>
            <a:ext cx="508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3600" b="1">
                <a:solidFill>
                  <a:schemeClr val="accent2"/>
                </a:solidFill>
              </a:rPr>
              <a:t>Trávení proteinů</a:t>
            </a:r>
          </a:p>
        </p:txBody>
      </p:sp>
      <p:sp>
        <p:nvSpPr>
          <p:cNvPr id="15364" name="Text Box 3"/>
          <p:cNvSpPr txBox="1">
            <a:spLocks noChangeArrowheads="1"/>
          </p:cNvSpPr>
          <p:nvPr/>
        </p:nvSpPr>
        <p:spPr bwMode="auto">
          <a:xfrm>
            <a:off x="1295400" y="23622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cs-CZ" altLang="cs-CZ" sz="2400"/>
          </a:p>
        </p:txBody>
      </p:sp>
      <p:graphicFrame>
        <p:nvGraphicFramePr>
          <p:cNvPr id="15365" name="Object 4"/>
          <p:cNvGraphicFramePr>
            <a:graphicFrameLocks noChangeAspect="1"/>
          </p:cNvGraphicFramePr>
          <p:nvPr/>
        </p:nvGraphicFramePr>
        <p:xfrm>
          <a:off x="3886200" y="0"/>
          <a:ext cx="4352925" cy="6858000"/>
        </p:xfrm>
        <a:graphic>
          <a:graphicData uri="http://schemas.openxmlformats.org/presentationml/2006/ole">
            <mc:AlternateContent xmlns:mc="http://schemas.openxmlformats.org/markup-compatibility/2006">
              <mc:Choice xmlns:v="urn:schemas-microsoft-com:vml" Requires="v">
                <p:oleObj spid="_x0000_s15389" name="Rastrový obraz" r:id="rId3" imgW="4371429" imgH="7811590" progId="Obraz programu Malování">
                  <p:embed/>
                </p:oleObj>
              </mc:Choice>
              <mc:Fallback>
                <p:oleObj name="Rastrový obraz" r:id="rId3" imgW="4371429" imgH="7811590" progId="Obraz programu Malování">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0"/>
                        <a:ext cx="43529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Text Box 5"/>
          <p:cNvSpPr txBox="1">
            <a:spLocks noChangeArrowheads="1"/>
          </p:cNvSpPr>
          <p:nvPr/>
        </p:nvSpPr>
        <p:spPr bwMode="auto">
          <a:xfrm>
            <a:off x="2268538" y="76517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proteiny</a:t>
            </a:r>
          </a:p>
        </p:txBody>
      </p:sp>
      <p:sp>
        <p:nvSpPr>
          <p:cNvPr id="15367" name="Text Box 6"/>
          <p:cNvSpPr txBox="1">
            <a:spLocks noChangeArrowheads="1"/>
          </p:cNvSpPr>
          <p:nvPr/>
        </p:nvSpPr>
        <p:spPr bwMode="auto">
          <a:xfrm>
            <a:off x="5364163" y="177323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pepsin</a:t>
            </a:r>
          </a:p>
        </p:txBody>
      </p:sp>
      <p:sp>
        <p:nvSpPr>
          <p:cNvPr id="15368" name="Text Box 7"/>
          <p:cNvSpPr txBox="1">
            <a:spLocks noChangeArrowheads="1"/>
          </p:cNvSpPr>
          <p:nvPr/>
        </p:nvSpPr>
        <p:spPr bwMode="auto">
          <a:xfrm>
            <a:off x="5364163" y="307975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Trypsin </a:t>
            </a:r>
          </a:p>
        </p:txBody>
      </p:sp>
      <p:sp>
        <p:nvSpPr>
          <p:cNvPr id="15369" name="Text Box 8"/>
          <p:cNvSpPr txBox="1">
            <a:spLocks noChangeArrowheads="1"/>
          </p:cNvSpPr>
          <p:nvPr/>
        </p:nvSpPr>
        <p:spPr bwMode="auto">
          <a:xfrm>
            <a:off x="6804025" y="0"/>
            <a:ext cx="2057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Pepsinogen - aktivace HCl nebo auto katalyticky</a:t>
            </a:r>
          </a:p>
        </p:txBody>
      </p:sp>
      <p:sp>
        <p:nvSpPr>
          <p:cNvPr id="15370" name="Line 9"/>
          <p:cNvSpPr>
            <a:spLocks noChangeShapeType="1"/>
          </p:cNvSpPr>
          <p:nvPr/>
        </p:nvSpPr>
        <p:spPr bwMode="auto">
          <a:xfrm flipH="1">
            <a:off x="6372225" y="1484313"/>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5371" name="Text Box 10"/>
          <p:cNvSpPr txBox="1">
            <a:spLocks noChangeArrowheads="1"/>
          </p:cNvSpPr>
          <p:nvPr/>
        </p:nvSpPr>
        <p:spPr bwMode="auto">
          <a:xfrm>
            <a:off x="2555875" y="4508500"/>
            <a:ext cx="2514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Karboxypeptidasy</a:t>
            </a:r>
          </a:p>
          <a:p>
            <a:pPr>
              <a:spcBef>
                <a:spcPct val="50000"/>
              </a:spcBef>
              <a:buFontTx/>
              <a:buNone/>
            </a:pPr>
            <a:r>
              <a:rPr lang="cs-CZ" altLang="cs-CZ" sz="2400"/>
              <a:t>aminopeptidasy</a:t>
            </a:r>
          </a:p>
        </p:txBody>
      </p:sp>
      <p:sp>
        <p:nvSpPr>
          <p:cNvPr id="15372" name="Text Box 11"/>
          <p:cNvSpPr txBox="1">
            <a:spLocks noChangeArrowheads="1"/>
          </p:cNvSpPr>
          <p:nvPr/>
        </p:nvSpPr>
        <p:spPr bwMode="auto">
          <a:xfrm>
            <a:off x="5715000" y="5715000"/>
            <a:ext cx="236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AK - resorpce do portální žíly</a:t>
            </a:r>
          </a:p>
        </p:txBody>
      </p:sp>
      <p:sp>
        <p:nvSpPr>
          <p:cNvPr id="15373" name="Text Box 12"/>
          <p:cNvSpPr txBox="1">
            <a:spLocks noChangeArrowheads="1"/>
          </p:cNvSpPr>
          <p:nvPr/>
        </p:nvSpPr>
        <p:spPr bwMode="auto">
          <a:xfrm>
            <a:off x="4038600" y="1752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pH </a:t>
            </a:r>
            <a:r>
              <a:rPr lang="cs-CZ" altLang="cs-CZ" sz="2400">
                <a:solidFill>
                  <a:srgbClr val="FF0000"/>
                </a:solidFill>
              </a:rPr>
              <a:t>1-2</a:t>
            </a:r>
          </a:p>
        </p:txBody>
      </p:sp>
      <p:sp>
        <p:nvSpPr>
          <p:cNvPr id="15374" name="Line 13"/>
          <p:cNvSpPr>
            <a:spLocks noChangeShapeType="1"/>
          </p:cNvSpPr>
          <p:nvPr/>
        </p:nvSpPr>
        <p:spPr bwMode="auto">
          <a:xfrm>
            <a:off x="3924300" y="981075"/>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5" name="Line 14"/>
          <p:cNvSpPr>
            <a:spLocks noChangeShapeType="1"/>
          </p:cNvSpPr>
          <p:nvPr/>
        </p:nvSpPr>
        <p:spPr bwMode="auto">
          <a:xfrm flipH="1">
            <a:off x="5219700" y="2781300"/>
            <a:ext cx="43180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76" name="Text Box 15"/>
          <p:cNvSpPr txBox="1">
            <a:spLocks noChangeArrowheads="1"/>
          </p:cNvSpPr>
          <p:nvPr/>
        </p:nvSpPr>
        <p:spPr bwMode="auto">
          <a:xfrm>
            <a:off x="5335588" y="3525838"/>
            <a:ext cx="19431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Chymotrypsin</a:t>
            </a:r>
          </a:p>
          <a:p>
            <a:pPr>
              <a:spcBef>
                <a:spcPct val="0"/>
              </a:spcBef>
              <a:buFontTx/>
              <a:buNone/>
            </a:pPr>
            <a:r>
              <a:rPr lang="cs-CZ" altLang="cs-CZ" sz="2400"/>
              <a:t>Elastasa</a:t>
            </a:r>
          </a:p>
          <a:p>
            <a:pPr>
              <a:spcBef>
                <a:spcPct val="50000"/>
              </a:spcBef>
              <a:buFontTx/>
              <a:buNone/>
            </a:pPr>
            <a:endParaRPr lang="cs-CZ" altLang="cs-CZ" sz="2400"/>
          </a:p>
        </p:txBody>
      </p:sp>
      <p:sp>
        <p:nvSpPr>
          <p:cNvPr id="15377" name="Text Box 15"/>
          <p:cNvSpPr txBox="1">
            <a:spLocks noChangeArrowheads="1"/>
          </p:cNvSpPr>
          <p:nvPr/>
        </p:nvSpPr>
        <p:spPr bwMode="auto">
          <a:xfrm>
            <a:off x="212725" y="1857375"/>
            <a:ext cx="3600450" cy="16795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30000"/>
              </a:lnSpc>
              <a:spcBef>
                <a:spcPct val="50000"/>
              </a:spcBef>
              <a:buFontTx/>
              <a:buNone/>
            </a:pPr>
            <a:r>
              <a:rPr lang="cs-CZ" altLang="cs-CZ" sz="2000"/>
              <a:t>Enzymy štěpící proteiny v GIT jsou produkovány jako neaktivní proenzymy, aktivace nastane odštěpením peptidové sekvence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79D1D2-D5D6-4862-9D06-B3F502FB458F}" type="slidenum">
              <a:rPr lang="en-CA" altLang="cs-CZ" sz="1400"/>
              <a:pPr>
                <a:spcBef>
                  <a:spcPct val="0"/>
                </a:spcBef>
                <a:buFontTx/>
                <a:buNone/>
              </a:pPr>
              <a:t>14</a:t>
            </a:fld>
            <a:endParaRPr lang="en-CA" altLang="cs-CZ" sz="1400"/>
          </a:p>
        </p:txBody>
      </p:sp>
      <p:sp>
        <p:nvSpPr>
          <p:cNvPr id="33795" name="Text Box 3"/>
          <p:cNvSpPr txBox="1">
            <a:spLocks noChangeArrowheads="1"/>
          </p:cNvSpPr>
          <p:nvPr/>
        </p:nvSpPr>
        <p:spPr bwMode="auto">
          <a:xfrm>
            <a:off x="119063" y="2133600"/>
            <a:ext cx="9036050"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cs-CZ" altLang="cs-CZ" sz="2800" b="1">
                <a:solidFill>
                  <a:schemeClr val="accent2"/>
                </a:solidFill>
              </a:rPr>
              <a:t>PROENZYM </a:t>
            </a:r>
            <a:r>
              <a:rPr lang="cs-CZ" altLang="cs-CZ" sz="2800" b="1">
                <a:solidFill>
                  <a:schemeClr val="accent2"/>
                </a:solidFill>
                <a:sym typeface="Symbol" panose="05050102010706020507" pitchFamily="18" charset="2"/>
              </a:rPr>
              <a:t> 	ENZYM   (způsob aktivace proenzymu)</a:t>
            </a:r>
            <a:endParaRPr lang="cs-CZ" altLang="cs-CZ" sz="2800" b="1">
              <a:solidFill>
                <a:schemeClr val="accent2"/>
              </a:solidFill>
            </a:endParaRPr>
          </a:p>
          <a:p>
            <a:pPr>
              <a:buFontTx/>
              <a:buNone/>
            </a:pPr>
            <a:r>
              <a:rPr lang="cs-CZ" altLang="cs-CZ" sz="2800"/>
              <a:t>pepsinogen </a:t>
            </a:r>
            <a:r>
              <a:rPr lang="cs-CZ" altLang="cs-CZ" sz="2800">
                <a:sym typeface="Symbol" panose="05050102010706020507" pitchFamily="18" charset="2"/>
              </a:rPr>
              <a:t> 	pepsin 	(HCl nebo autokatalyticky)</a:t>
            </a:r>
          </a:p>
          <a:p>
            <a:pPr>
              <a:buFontTx/>
              <a:buNone/>
            </a:pPr>
            <a:r>
              <a:rPr lang="cs-CZ" altLang="cs-CZ" sz="2800">
                <a:sym typeface="Symbol" panose="05050102010706020507" pitchFamily="18" charset="2"/>
              </a:rPr>
              <a:t>trypsinogen   	trypsin 		(enterokinasa)</a:t>
            </a:r>
          </a:p>
          <a:p>
            <a:pPr>
              <a:buFontTx/>
              <a:buNone/>
            </a:pPr>
            <a:r>
              <a:rPr lang="cs-CZ" altLang="cs-CZ" sz="2800">
                <a:sym typeface="Symbol" panose="05050102010706020507" pitchFamily="18" charset="2"/>
              </a:rPr>
              <a:t>proelastasa  	elastasa 		(trypsin)</a:t>
            </a:r>
          </a:p>
          <a:p>
            <a:pPr>
              <a:buFontTx/>
              <a:buNone/>
            </a:pPr>
            <a:r>
              <a:rPr lang="cs-CZ" altLang="cs-CZ" sz="2800">
                <a:sym typeface="Symbol" panose="05050102010706020507" pitchFamily="18" charset="2"/>
              </a:rPr>
              <a:t>chymotrypsinogen  chymotrypsin 	(trypsin)</a:t>
            </a:r>
          </a:p>
        </p:txBody>
      </p:sp>
      <p:sp>
        <p:nvSpPr>
          <p:cNvPr id="16388" name="Rectangle 2"/>
          <p:cNvSpPr>
            <a:spLocks noGrp="1" noChangeArrowheads="1"/>
          </p:cNvSpPr>
          <p:nvPr>
            <p:ph type="title"/>
          </p:nvPr>
        </p:nvSpPr>
        <p:spPr/>
        <p:txBody>
          <a:bodyPr/>
          <a:lstStyle/>
          <a:p>
            <a:r>
              <a:rPr lang="cs-CZ" altLang="cs-CZ" b="1" smtClean="0">
                <a:solidFill>
                  <a:schemeClr val="accent2"/>
                </a:solidFill>
              </a:rPr>
              <a:t>Aktivace proenzymů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0CC6A1-33D1-46D2-BCF3-EC407C996CF9}" type="slidenum">
              <a:rPr lang="en-CA" altLang="cs-CZ" sz="1400"/>
              <a:pPr>
                <a:spcBef>
                  <a:spcPct val="0"/>
                </a:spcBef>
                <a:buFontTx/>
                <a:buNone/>
              </a:pPr>
              <a:t>15</a:t>
            </a:fld>
            <a:endParaRPr lang="en-CA" altLang="cs-CZ" sz="1400"/>
          </a:p>
        </p:txBody>
      </p:sp>
      <p:sp>
        <p:nvSpPr>
          <p:cNvPr id="31746" name="Text Box 2"/>
          <p:cNvSpPr txBox="1">
            <a:spLocks noChangeArrowheads="1"/>
          </p:cNvSpPr>
          <p:nvPr/>
        </p:nvSpPr>
        <p:spPr bwMode="auto">
          <a:xfrm>
            <a:off x="1371600" y="404813"/>
            <a:ext cx="632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400" b="1">
                <a:solidFill>
                  <a:schemeClr val="accent2"/>
                </a:solidFill>
              </a:rPr>
              <a:t>Trávení proteinů</a:t>
            </a:r>
          </a:p>
        </p:txBody>
      </p:sp>
      <p:sp>
        <p:nvSpPr>
          <p:cNvPr id="31747" name="Text Box 3"/>
          <p:cNvSpPr txBox="1">
            <a:spLocks noChangeArrowheads="1"/>
          </p:cNvSpPr>
          <p:nvPr/>
        </p:nvSpPr>
        <p:spPr bwMode="auto">
          <a:xfrm>
            <a:off x="539750" y="2819400"/>
            <a:ext cx="820896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Blip>
                <a:blip r:embed="rId2"/>
              </a:buBlip>
            </a:pPr>
            <a:r>
              <a:rPr lang="cs-CZ" altLang="cs-CZ"/>
              <a:t>  </a:t>
            </a:r>
            <a:r>
              <a:rPr lang="cs-CZ" altLang="cs-CZ" i="1"/>
              <a:t>žaludek</a:t>
            </a:r>
            <a:r>
              <a:rPr lang="cs-CZ" altLang="cs-CZ"/>
              <a:t/>
            </a:r>
            <a:br>
              <a:rPr lang="cs-CZ" altLang="cs-CZ"/>
            </a:br>
            <a:r>
              <a:rPr lang="cs-CZ" altLang="cs-CZ"/>
              <a:t>	sekrece HCl způsobuje denaturaci proteinů 	a aktivuje pepsinogen</a:t>
            </a:r>
          </a:p>
          <a:p>
            <a:pPr lvl="2">
              <a:spcBef>
                <a:spcPct val="50000"/>
              </a:spcBef>
              <a:buFontTx/>
              <a:buNone/>
            </a:pPr>
            <a:r>
              <a:rPr lang="cs-CZ" altLang="cs-CZ" sz="3200" b="1">
                <a:solidFill>
                  <a:schemeClr val="accent2"/>
                </a:solidFill>
              </a:rPr>
              <a:t>pepsin</a:t>
            </a:r>
            <a:r>
              <a:rPr lang="cs-CZ" altLang="cs-CZ" sz="3200" b="1"/>
              <a:t> </a:t>
            </a:r>
            <a:r>
              <a:rPr lang="cs-CZ" altLang="cs-CZ" sz="3200"/>
              <a:t>– štěpí proteiny na polypeptidy</a:t>
            </a:r>
          </a:p>
        </p:txBody>
      </p:sp>
      <p:sp>
        <p:nvSpPr>
          <p:cNvPr id="31748" name="Text Box 4"/>
          <p:cNvSpPr txBox="1">
            <a:spLocks noChangeArrowheads="1"/>
          </p:cNvSpPr>
          <p:nvPr/>
        </p:nvSpPr>
        <p:spPr bwMode="auto">
          <a:xfrm>
            <a:off x="539750" y="1447800"/>
            <a:ext cx="7086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Blip>
                <a:blip r:embed="rId2"/>
              </a:buBlip>
            </a:pPr>
            <a:r>
              <a:rPr lang="cs-CZ" altLang="cs-CZ"/>
              <a:t>  </a:t>
            </a:r>
            <a:r>
              <a:rPr lang="cs-CZ" altLang="cs-CZ" i="1"/>
              <a:t>ústní dutina</a:t>
            </a:r>
            <a:r>
              <a:rPr lang="cs-CZ" altLang="cs-CZ"/>
              <a:t> </a:t>
            </a:r>
          </a:p>
          <a:p>
            <a:pPr lvl="1">
              <a:spcBef>
                <a:spcPct val="25000"/>
              </a:spcBef>
              <a:buFontTx/>
              <a:buNone/>
            </a:pPr>
            <a:r>
              <a:rPr lang="cs-CZ" altLang="cs-CZ" sz="3200"/>
              <a:t>	žádné trávení bílkovin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gtEl>
                                        <p:attrNameLst>
                                          <p:attrName>style.visibility</p:attrName>
                                        </p:attrNameLst>
                                      </p:cBhvr>
                                      <p:to>
                                        <p:strVal val="visible"/>
                                      </p:to>
                                    </p:set>
                                    <p:anim calcmode="lin" valueType="num">
                                      <p:cBhvr additive="base">
                                        <p:cTn id="19" dur="500" fill="hold"/>
                                        <p:tgtEl>
                                          <p:spTgt spid="31747"/>
                                        </p:tgtEl>
                                        <p:attrNameLst>
                                          <p:attrName>ppt_x</p:attrName>
                                        </p:attrNameLst>
                                      </p:cBhvr>
                                      <p:tavLst>
                                        <p:tav tm="0">
                                          <p:val>
                                            <p:strVal val="#ppt_x"/>
                                          </p:val>
                                        </p:tav>
                                        <p:tav tm="100000">
                                          <p:val>
                                            <p:strVal val="#ppt_x"/>
                                          </p:val>
                                        </p:tav>
                                      </p:tavLst>
                                    </p:anim>
                                    <p:anim calcmode="lin" valueType="num">
                                      <p:cBhvr additive="base">
                                        <p:cTn id="20"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P spid="317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D374A68-E2B5-4583-989A-B8CFB8EC0557}" type="slidenum">
              <a:rPr lang="en-CA" altLang="cs-CZ" sz="1400"/>
              <a:pPr>
                <a:spcBef>
                  <a:spcPct val="0"/>
                </a:spcBef>
                <a:buFontTx/>
                <a:buNone/>
              </a:pPr>
              <a:t>16</a:t>
            </a:fld>
            <a:endParaRPr lang="en-CA" altLang="cs-CZ" sz="1400"/>
          </a:p>
        </p:txBody>
      </p:sp>
      <p:sp>
        <p:nvSpPr>
          <p:cNvPr id="32770" name="Text Box 2"/>
          <p:cNvSpPr txBox="1">
            <a:spLocks noChangeArrowheads="1"/>
          </p:cNvSpPr>
          <p:nvPr/>
        </p:nvSpPr>
        <p:spPr bwMode="auto">
          <a:xfrm>
            <a:off x="838200" y="762000"/>
            <a:ext cx="7543800"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Blip>
                <a:blip r:embed="rId2"/>
              </a:buBlip>
            </a:pPr>
            <a:r>
              <a:rPr lang="cs-CZ" altLang="cs-CZ"/>
              <a:t>  </a:t>
            </a:r>
            <a:r>
              <a:rPr lang="cs-CZ" altLang="cs-CZ" i="1"/>
              <a:t>tenké střevo</a:t>
            </a:r>
          </a:p>
          <a:p>
            <a:pPr lvl="2">
              <a:spcBef>
                <a:spcPct val="50000"/>
              </a:spcBef>
              <a:buFontTx/>
              <a:buNone/>
            </a:pPr>
            <a:r>
              <a:rPr lang="cs-CZ" altLang="cs-CZ" sz="3200" b="1"/>
              <a:t>trypsin, chymotrypsin, elastasa</a:t>
            </a:r>
            <a:r>
              <a:rPr lang="cs-CZ" altLang="cs-CZ" sz="3200"/>
              <a:t> – z pankreatu, štěpení na kratší peptidy</a:t>
            </a:r>
          </a:p>
          <a:p>
            <a:pPr lvl="2">
              <a:spcBef>
                <a:spcPct val="50000"/>
              </a:spcBef>
              <a:buFontTx/>
              <a:buNone/>
            </a:pPr>
            <a:r>
              <a:rPr lang="cs-CZ" altLang="cs-CZ" sz="3200"/>
              <a:t>další enzymy:</a:t>
            </a:r>
          </a:p>
          <a:p>
            <a:pPr lvl="2">
              <a:spcBef>
                <a:spcPct val="50000"/>
              </a:spcBef>
              <a:buFontTx/>
              <a:buNone/>
            </a:pPr>
            <a:r>
              <a:rPr lang="cs-CZ" altLang="cs-CZ" sz="3200"/>
              <a:t>karboxypeptidasa (z pankreatu)</a:t>
            </a:r>
          </a:p>
          <a:p>
            <a:pPr lvl="2">
              <a:spcBef>
                <a:spcPct val="50000"/>
              </a:spcBef>
              <a:buFontTx/>
              <a:buNone/>
            </a:pPr>
            <a:r>
              <a:rPr lang="cs-CZ" altLang="cs-CZ" sz="3200"/>
              <a:t>aminopeptidasa (z buněk střevní sliznice) </a:t>
            </a:r>
            <a:r>
              <a:rPr lang="cs-CZ" altLang="cs-CZ" sz="3200">
                <a:sym typeface="Symbol" panose="05050102010706020507" pitchFamily="18" charset="2"/>
              </a:rPr>
              <a:t></a:t>
            </a:r>
            <a:r>
              <a:rPr lang="cs-CZ" altLang="cs-CZ" sz="3200"/>
              <a:t> dokončují štěpení až na AK</a:t>
            </a:r>
          </a:p>
          <a:p>
            <a:pPr lvl="2">
              <a:spcBef>
                <a:spcPct val="50000"/>
              </a:spcBef>
              <a:buFontTx/>
              <a:buNone/>
            </a:pPr>
            <a:r>
              <a:rPr lang="cs-CZ" altLang="cs-CZ" sz="3200"/>
              <a:t>resorpce AK z trávicího traktu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 calcmode="lin" valueType="num">
                                      <p:cBhvr additive="base">
                                        <p:cTn id="7"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anim calcmode="lin" valueType="num">
                                      <p:cBhvr additive="base">
                                        <p:cTn id="13"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
                                            <p:txEl>
                                              <p:pRg st="4" end="4"/>
                                            </p:txEl>
                                          </p:spTgt>
                                        </p:tgtEl>
                                        <p:attrNameLst>
                                          <p:attrName>style.visibility</p:attrName>
                                        </p:attrNameLst>
                                      </p:cBhvr>
                                      <p:to>
                                        <p:strVal val="visible"/>
                                      </p:to>
                                    </p:set>
                                    <p:anim calcmode="lin" valueType="num">
                                      <p:cBhvr additive="base">
                                        <p:cTn id="19"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0">
                                            <p:txEl>
                                              <p:pRg st="5" end="5"/>
                                            </p:txEl>
                                          </p:spTgt>
                                        </p:tgtEl>
                                        <p:attrNameLst>
                                          <p:attrName>style.visibility</p:attrName>
                                        </p:attrNameLst>
                                      </p:cBhvr>
                                      <p:to>
                                        <p:strVal val="visible"/>
                                      </p:to>
                                    </p:set>
                                    <p:anim calcmode="lin" valueType="num">
                                      <p:cBhvr additive="base">
                                        <p:cTn id="25" dur="5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710F78-018C-4E9A-9AA8-45D8213B7DE7}" type="slidenum">
              <a:rPr lang="en-CA" altLang="cs-CZ" sz="1400"/>
              <a:pPr>
                <a:spcBef>
                  <a:spcPct val="0"/>
                </a:spcBef>
                <a:buFontTx/>
                <a:buNone/>
              </a:pPr>
              <a:t>17</a:t>
            </a:fld>
            <a:endParaRPr lang="en-CA" altLang="cs-CZ" sz="1400"/>
          </a:p>
        </p:txBody>
      </p:sp>
      <p:sp>
        <p:nvSpPr>
          <p:cNvPr id="19459" name="Rectangle 2"/>
          <p:cNvSpPr>
            <a:spLocks noGrp="1" noChangeArrowheads="1"/>
          </p:cNvSpPr>
          <p:nvPr>
            <p:ph type="title"/>
          </p:nvPr>
        </p:nvSpPr>
        <p:spPr/>
        <p:txBody>
          <a:bodyPr/>
          <a:lstStyle/>
          <a:p>
            <a:r>
              <a:rPr lang="cs-CZ" altLang="cs-CZ" sz="3200" b="1" smtClean="0">
                <a:solidFill>
                  <a:schemeClr val="accent2"/>
                </a:solidFill>
              </a:rPr>
              <a:t>Resorpce AK z trávícího traktu</a:t>
            </a:r>
          </a:p>
        </p:txBody>
      </p:sp>
      <p:sp>
        <p:nvSpPr>
          <p:cNvPr id="19460" name="Rectangle 3"/>
          <p:cNvSpPr>
            <a:spLocks noGrp="1" noChangeArrowheads="1"/>
          </p:cNvSpPr>
          <p:nvPr>
            <p:ph type="body" idx="1"/>
          </p:nvPr>
        </p:nvSpPr>
        <p:spPr>
          <a:xfrm>
            <a:off x="468313" y="1773238"/>
            <a:ext cx="8207375" cy="4114800"/>
          </a:xfrm>
        </p:spPr>
        <p:txBody>
          <a:bodyPr/>
          <a:lstStyle/>
          <a:p>
            <a:r>
              <a:rPr lang="cs-CZ" altLang="cs-CZ" smtClean="0"/>
              <a:t>Kotransport s Na</a:t>
            </a:r>
            <a:r>
              <a:rPr lang="cs-CZ" altLang="cs-CZ" baseline="30000" smtClean="0"/>
              <a:t>+</a:t>
            </a:r>
            <a:endParaRPr lang="cs-CZ" altLang="cs-CZ" smtClean="0"/>
          </a:p>
          <a:p>
            <a:r>
              <a:rPr lang="cs-CZ" altLang="cs-CZ" smtClean="0"/>
              <a:t>nejen AK, ale i dipeptidy, tripeptidy</a:t>
            </a:r>
          </a:p>
          <a:p>
            <a:r>
              <a:rPr lang="cs-CZ" altLang="cs-CZ" smtClean="0"/>
              <a:t>Resorbuje se asi 98 % AK</a:t>
            </a:r>
          </a:p>
          <a:p>
            <a:r>
              <a:rPr lang="cs-CZ" altLang="cs-CZ" smtClean="0"/>
              <a:t>Z buněk střevní sliznice transport do portální žíly </a:t>
            </a:r>
            <a:r>
              <a:rPr lang="cs-CZ" altLang="cs-CZ" smtClean="0">
                <a:sym typeface="Symbol" panose="05050102010706020507" pitchFamily="18" charset="2"/>
              </a:rPr>
              <a:t> do jater</a:t>
            </a:r>
            <a:endParaRPr lang="cs-CZ" altLang="cs-CZ"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4621213"/>
            <a:ext cx="4386064" cy="2231410"/>
          </a:xfrm>
          <a:prstGeom prst="rect">
            <a:avLst/>
          </a:prstGeom>
        </p:spPr>
      </p:pic>
      <p:sp>
        <p:nvSpPr>
          <p:cNvPr id="20482" name="Zástupný symbol pro číslo snímku 1"/>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28B9E9-0DF1-41BB-A9AA-F6FB6F933FB8}" type="slidenum">
              <a:rPr lang="en-CA" altLang="cs-CZ" sz="1400"/>
              <a:pPr/>
              <a:t>18</a:t>
            </a:fld>
            <a:endParaRPr lang="en-CA" altLang="cs-CZ" sz="1400"/>
          </a:p>
        </p:txBody>
      </p:sp>
      <p:sp>
        <p:nvSpPr>
          <p:cNvPr id="3" name="TextovéPole 2"/>
          <p:cNvSpPr txBox="1"/>
          <p:nvPr/>
        </p:nvSpPr>
        <p:spPr>
          <a:xfrm>
            <a:off x="251520" y="257790"/>
            <a:ext cx="8640762" cy="4216400"/>
          </a:xfrm>
          <a:prstGeom prst="rect">
            <a:avLst/>
          </a:prstGeom>
          <a:noFill/>
        </p:spPr>
        <p:txBody>
          <a:bodyPr>
            <a:spAutoFit/>
          </a:bodyPr>
          <a:lstStyle/>
          <a:p>
            <a:pPr algn="ctr">
              <a:defRPr/>
            </a:pPr>
            <a:r>
              <a:rPr lang="cs-CZ" sz="2800" b="1" dirty="0">
                <a:solidFill>
                  <a:schemeClr val="accent6">
                    <a:lumMod val="60000"/>
                    <a:lumOff val="40000"/>
                  </a:schemeClr>
                </a:solidFill>
              </a:rPr>
              <a:t>Lepek</a:t>
            </a:r>
            <a:r>
              <a:rPr lang="cs-CZ" sz="2800" dirty="0">
                <a:solidFill>
                  <a:schemeClr val="accent6">
                    <a:lumMod val="60000"/>
                    <a:lumOff val="40000"/>
                  </a:schemeClr>
                </a:solidFill>
              </a:rPr>
              <a:t> </a:t>
            </a:r>
          </a:p>
          <a:p>
            <a:pPr>
              <a:defRPr/>
            </a:pPr>
            <a:endParaRPr lang="cs-CZ" dirty="0"/>
          </a:p>
          <a:p>
            <a:pPr marL="342900" indent="-342900">
              <a:buFont typeface="Arial" panose="020B0604020202020204" pitchFamily="34" charset="0"/>
              <a:buChar char="•"/>
              <a:defRPr/>
            </a:pPr>
            <a:r>
              <a:rPr lang="cs-CZ" dirty="0"/>
              <a:t>V endospermu semen </a:t>
            </a:r>
            <a:r>
              <a:rPr lang="cs-CZ" dirty="0" err="1"/>
              <a:t>některýchobilnin</a:t>
            </a:r>
            <a:r>
              <a:rPr lang="cs-CZ" dirty="0"/>
              <a:t>, především pšenice, žita, ječmene se nachází lepek (gluten).</a:t>
            </a:r>
          </a:p>
          <a:p>
            <a:pPr marL="342900" indent="-342900">
              <a:buFont typeface="Arial" panose="020B0604020202020204" pitchFamily="34" charset="0"/>
              <a:buChar char="•"/>
              <a:defRPr/>
            </a:pPr>
            <a:r>
              <a:rPr lang="cs-CZ" dirty="0"/>
              <a:t>J</a:t>
            </a:r>
            <a:r>
              <a:rPr lang="cs-CZ" dirty="0" smtClean="0"/>
              <a:t>eho </a:t>
            </a:r>
            <a:r>
              <a:rPr lang="cs-CZ" dirty="0"/>
              <a:t>součástí je bílkovina gliadin s vysokým obsahem prolinu a </a:t>
            </a:r>
            <a:r>
              <a:rPr lang="cs-CZ" dirty="0" err="1" smtClean="0"/>
              <a:t>glutaminu</a:t>
            </a:r>
            <a:r>
              <a:rPr lang="cs-CZ" dirty="0" smtClean="0"/>
              <a:t>.</a:t>
            </a:r>
            <a:endParaRPr lang="cs-CZ" dirty="0"/>
          </a:p>
          <a:p>
            <a:pPr marL="342900" indent="-342900">
              <a:buFont typeface="Arial" panose="020B0604020202020204" pitchFamily="34" charset="0"/>
              <a:buChar char="•"/>
              <a:defRPr/>
            </a:pPr>
            <a:r>
              <a:rPr lang="cs-CZ" dirty="0" smtClean="0"/>
              <a:t>U </a:t>
            </a:r>
            <a:r>
              <a:rPr lang="cs-CZ" dirty="0"/>
              <a:t>geneticky predisponovaných jedinců vyvolat autoimunitní onemocnění </a:t>
            </a:r>
            <a:r>
              <a:rPr lang="cs-CZ" b="1" dirty="0" err="1"/>
              <a:t>celiakii</a:t>
            </a:r>
            <a:r>
              <a:rPr lang="cs-CZ" b="1" dirty="0"/>
              <a:t> (celiakální </a:t>
            </a:r>
            <a:r>
              <a:rPr lang="cs-CZ" b="1" dirty="0" err="1"/>
              <a:t>sprue</a:t>
            </a:r>
            <a:r>
              <a:rPr lang="cs-CZ" b="1" dirty="0"/>
              <a:t>)</a:t>
            </a:r>
            <a:r>
              <a:rPr lang="cs-CZ" dirty="0"/>
              <a:t>.</a:t>
            </a:r>
          </a:p>
          <a:p>
            <a:pPr>
              <a:defRPr/>
            </a:pPr>
            <a:endParaRPr lang="cs-CZ" dirty="0"/>
          </a:p>
          <a:p>
            <a:pPr marL="342900" indent="-342900">
              <a:buFont typeface="Arial" panose="020B0604020202020204" pitchFamily="34" charset="0"/>
              <a:buChar char="•"/>
              <a:defRPr/>
            </a:pPr>
            <a:r>
              <a:rPr lang="cs-CZ" dirty="0"/>
              <a:t>Jedinou efektivní léčbou je vynechání všech potravin, obsahujících gliadin (bezlepková strava).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1"/>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88518C-2692-4DCD-804F-58310F79EE56}" type="slidenum">
              <a:rPr lang="en-CA" altLang="cs-CZ" sz="1400"/>
              <a:pPr>
                <a:spcBef>
                  <a:spcPct val="0"/>
                </a:spcBef>
                <a:buFontTx/>
                <a:buNone/>
              </a:pPr>
              <a:t>19</a:t>
            </a:fld>
            <a:endParaRPr lang="en-CA" altLang="cs-CZ" sz="1400"/>
          </a:p>
        </p:txBody>
      </p:sp>
      <p:sp>
        <p:nvSpPr>
          <p:cNvPr id="23555" name="Zástupný symbol pro číslo snímku 5"/>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A2682856-E23B-4D67-8A7B-5E68FC1BD20D}" type="slidenum">
              <a:rPr lang="cs-CZ" altLang="cs-CZ" sz="1400">
                <a:latin typeface="Palatino Linotype" panose="02040502050505030304" pitchFamily="18" charset="0"/>
              </a:rPr>
              <a:pPr algn="r" eaLnBrk="1" hangingPunct="1">
                <a:spcBef>
                  <a:spcPct val="0"/>
                </a:spcBef>
                <a:buFontTx/>
                <a:buNone/>
              </a:pPr>
              <a:t>19</a:t>
            </a:fld>
            <a:endParaRPr lang="cs-CZ" altLang="cs-CZ" sz="1400">
              <a:latin typeface="Palatino Linotype" panose="02040502050505030304" pitchFamily="18" charset="0"/>
            </a:endParaRPr>
          </a:p>
        </p:txBody>
      </p:sp>
      <p:sp>
        <p:nvSpPr>
          <p:cNvPr id="4" name="Rectangle 2"/>
          <p:cNvSpPr txBox="1">
            <a:spLocks noChangeArrowheads="1"/>
          </p:cNvSpPr>
          <p:nvPr/>
        </p:nvSpPr>
        <p:spPr>
          <a:xfrm>
            <a:off x="468313" y="404813"/>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eaLnBrk="1" hangingPunct="1">
              <a:defRPr/>
            </a:pPr>
            <a:r>
              <a:rPr lang="cs-CZ" altLang="cs-CZ" sz="2800" kern="0" dirty="0" smtClean="0">
                <a:solidFill>
                  <a:schemeClr val="accent2"/>
                </a:solidFill>
              </a:rPr>
              <a:t>Využití a</a:t>
            </a:r>
            <a:r>
              <a:rPr lang="en-US" altLang="cs-CZ" sz="2800" kern="0" dirty="0" err="1" smtClean="0">
                <a:solidFill>
                  <a:schemeClr val="accent2"/>
                </a:solidFill>
              </a:rPr>
              <a:t>mino</a:t>
            </a:r>
            <a:r>
              <a:rPr lang="cs-CZ" altLang="cs-CZ" sz="2800" kern="0" dirty="0" smtClean="0">
                <a:solidFill>
                  <a:schemeClr val="accent2"/>
                </a:solidFill>
              </a:rPr>
              <a:t>kyselin v resorpční fázi</a:t>
            </a:r>
          </a:p>
        </p:txBody>
      </p:sp>
      <p:sp>
        <p:nvSpPr>
          <p:cNvPr id="5" name="Rectangle 3"/>
          <p:cNvSpPr txBox="1">
            <a:spLocks noChangeArrowheads="1"/>
          </p:cNvSpPr>
          <p:nvPr/>
        </p:nvSpPr>
        <p:spPr>
          <a:xfrm>
            <a:off x="395288" y="1484313"/>
            <a:ext cx="8229600" cy="45259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lnSpc>
                <a:spcPct val="120000"/>
              </a:lnSpc>
              <a:spcBef>
                <a:spcPts val="600"/>
              </a:spcBef>
              <a:defRPr/>
            </a:pPr>
            <a:r>
              <a:rPr lang="en-US" altLang="cs-CZ" sz="2400" kern="0" dirty="0" smtClean="0"/>
              <a:t>A</a:t>
            </a:r>
            <a:r>
              <a:rPr lang="cs-CZ" altLang="cs-CZ" sz="2400" kern="0" dirty="0" smtClean="0"/>
              <a:t>K jsou částečně odbourány v </a:t>
            </a:r>
            <a:r>
              <a:rPr lang="cs-CZ" altLang="cs-CZ" sz="2400" kern="0" dirty="0" err="1" smtClean="0"/>
              <a:t>enterocytech</a:t>
            </a:r>
            <a:r>
              <a:rPr lang="cs-CZ" altLang="cs-CZ" sz="2400" kern="0" dirty="0" smtClean="0"/>
              <a:t> </a:t>
            </a:r>
            <a:r>
              <a:rPr lang="en-US" altLang="cs-CZ" sz="2400" kern="0" dirty="0" smtClean="0"/>
              <a:t>(</a:t>
            </a:r>
            <a:r>
              <a:rPr lang="en-US" altLang="cs-CZ" sz="2400" kern="0" dirty="0" err="1" smtClean="0"/>
              <a:t>Gln</a:t>
            </a:r>
            <a:r>
              <a:rPr lang="en-US" altLang="cs-CZ" sz="2400" kern="0" dirty="0" smtClean="0"/>
              <a:t>)</a:t>
            </a:r>
          </a:p>
          <a:p>
            <a:pPr eaLnBrk="1" hangingPunct="1">
              <a:lnSpc>
                <a:spcPct val="120000"/>
              </a:lnSpc>
              <a:spcBef>
                <a:spcPts val="600"/>
              </a:spcBef>
              <a:defRPr/>
            </a:pPr>
            <a:r>
              <a:rPr lang="cs-CZ" altLang="cs-CZ" sz="2400" kern="0" dirty="0" smtClean="0"/>
              <a:t>AK jsou využívány v játrech (</a:t>
            </a:r>
            <a:r>
              <a:rPr lang="en-US" altLang="cs-CZ" sz="2400" kern="0" dirty="0" err="1" smtClean="0"/>
              <a:t>prote</a:t>
            </a:r>
            <a:r>
              <a:rPr lang="cs-CZ" altLang="cs-CZ" sz="2400" kern="0" dirty="0" err="1" smtClean="0"/>
              <a:t>osyntéza</a:t>
            </a:r>
            <a:r>
              <a:rPr lang="cs-CZ" altLang="cs-CZ" sz="2400" kern="0" dirty="0" smtClean="0"/>
              <a:t> plasmatických bílkovin)</a:t>
            </a:r>
            <a:endParaRPr lang="en-US" altLang="cs-CZ" sz="2400" kern="0" dirty="0" smtClean="0"/>
          </a:p>
          <a:p>
            <a:pPr eaLnBrk="1" hangingPunct="1">
              <a:lnSpc>
                <a:spcPct val="120000"/>
              </a:lnSpc>
              <a:spcBef>
                <a:spcPts val="600"/>
              </a:spcBef>
              <a:defRPr/>
            </a:pPr>
            <a:r>
              <a:rPr lang="cs-CZ" altLang="cs-CZ" sz="2400" kern="0" dirty="0" smtClean="0"/>
              <a:t>Nadbytek AK </a:t>
            </a:r>
            <a:r>
              <a:rPr lang="cs-CZ" altLang="cs-CZ" sz="2400" kern="0" dirty="0" smtClean="0">
                <a:sym typeface="Symbol" pitchFamily="18" charset="2"/>
              </a:rPr>
              <a:t> syntéza MK a </a:t>
            </a:r>
            <a:r>
              <a:rPr lang="cs-CZ" altLang="cs-CZ" sz="2400" kern="0" dirty="0" smtClean="0"/>
              <a:t>TAG</a:t>
            </a:r>
            <a:endParaRPr lang="en-US" altLang="cs-CZ" sz="2400" kern="0" dirty="0" smtClean="0"/>
          </a:p>
          <a:p>
            <a:pPr eaLnBrk="1" hangingPunct="1">
              <a:lnSpc>
                <a:spcPct val="120000"/>
              </a:lnSpc>
              <a:spcBef>
                <a:spcPts val="600"/>
              </a:spcBef>
              <a:defRPr/>
            </a:pPr>
            <a:r>
              <a:rPr lang="en-US" altLang="cs-CZ" sz="2400" kern="0" dirty="0" smtClean="0"/>
              <a:t>Val, </a:t>
            </a:r>
            <a:r>
              <a:rPr lang="en-US" altLang="cs-CZ" sz="2400" kern="0" dirty="0" err="1" smtClean="0"/>
              <a:t>Leu</a:t>
            </a:r>
            <a:r>
              <a:rPr lang="en-US" altLang="cs-CZ" sz="2400" kern="0" dirty="0" smtClean="0"/>
              <a:t>, Ile</a:t>
            </a:r>
            <a:r>
              <a:rPr lang="cs-CZ" altLang="cs-CZ" sz="2400" kern="0" dirty="0" smtClean="0"/>
              <a:t> (AK s větveným řetězcem)</a:t>
            </a:r>
            <a:r>
              <a:rPr lang="en-US" altLang="cs-CZ" sz="2400" kern="0" dirty="0" smtClean="0"/>
              <a:t> </a:t>
            </a:r>
            <a:r>
              <a:rPr lang="cs-CZ" altLang="cs-CZ" sz="2400" b="1" u="sng" kern="0" dirty="0" smtClean="0"/>
              <a:t>nejsou </a:t>
            </a:r>
            <a:r>
              <a:rPr lang="cs-CZ" altLang="cs-CZ" sz="2400" kern="0" dirty="0" smtClean="0"/>
              <a:t>metabolizovány v játrech</a:t>
            </a:r>
            <a:r>
              <a:rPr lang="en-US" altLang="cs-CZ" sz="2400" kern="0" dirty="0" smtClean="0"/>
              <a:t>, </a:t>
            </a:r>
            <a:r>
              <a:rPr lang="cs-CZ" altLang="cs-CZ" sz="2400" kern="0" dirty="0" smtClean="0"/>
              <a:t>jsou metabolizovány ve svalech a mozku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číslo snímku 1"/>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D6914B-1D2F-440A-8A67-3F2699FAD311}" type="slidenum">
              <a:rPr lang="en-CA" altLang="cs-CZ" sz="1400"/>
              <a:pPr/>
              <a:t>2</a:t>
            </a:fld>
            <a:endParaRPr lang="en-CA" altLang="cs-CZ" sz="1400"/>
          </a:p>
        </p:txBody>
      </p:sp>
      <p:pic>
        <p:nvPicPr>
          <p:cNvPr id="3075" name="Picture 2"/>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899592" y="1196752"/>
            <a:ext cx="6124575" cy="41306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468313" y="188913"/>
            <a:ext cx="8424862" cy="954087"/>
          </a:xfrm>
          <a:prstGeom prst="rect">
            <a:avLst/>
          </a:prstGeom>
          <a:noFill/>
        </p:spPr>
        <p:txBody>
          <a:bodyPr>
            <a:spAutoFit/>
          </a:bodyPr>
          <a:lstStyle/>
          <a:p>
            <a:pPr>
              <a:defRPr/>
            </a:pPr>
            <a:r>
              <a:rPr lang="cs-CZ" sz="2800" b="1" cap="all" dirty="0">
                <a:solidFill>
                  <a:schemeClr val="accent6">
                    <a:lumMod val="60000"/>
                    <a:lumOff val="40000"/>
                  </a:schemeClr>
                </a:solidFill>
              </a:rPr>
              <a:t>Metabolismus proteinů a aminokyselin</a:t>
            </a:r>
          </a:p>
          <a:p>
            <a:pPr>
              <a:defRPr/>
            </a:pPr>
            <a:endParaRPr lang="cs-CZ" sz="2800" b="1" dirty="0">
              <a:solidFill>
                <a:schemeClr val="accent6">
                  <a:lumMod val="60000"/>
                  <a:lumOff val="40000"/>
                </a:schemeClr>
              </a:solidFill>
            </a:endParaRPr>
          </a:p>
        </p:txBody>
      </p:sp>
      <p:sp>
        <p:nvSpPr>
          <p:cNvPr id="3077" name="TextovéPole 3"/>
          <p:cNvSpPr txBox="1">
            <a:spLocks noChangeArrowheads="1"/>
          </p:cNvSpPr>
          <p:nvPr/>
        </p:nvSpPr>
        <p:spPr bwMode="auto">
          <a:xfrm>
            <a:off x="468313" y="5516563"/>
            <a:ext cx="7775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Char char="•"/>
            </a:pPr>
            <a:r>
              <a:rPr lang="cs-CZ" altLang="cs-CZ" sz="2000" dirty="0"/>
              <a:t>denně odbouráváno kolem 300–600 g proteinů </a:t>
            </a:r>
          </a:p>
          <a:p>
            <a:pPr>
              <a:buFont typeface="Arial" panose="020B0604020202020204" pitchFamily="34" charset="0"/>
              <a:buChar char="•"/>
            </a:pPr>
            <a:r>
              <a:rPr lang="cs-CZ" altLang="cs-CZ" sz="2000" dirty="0"/>
              <a:t>v potravě přijato kolem 80-100 g proteinů</a:t>
            </a:r>
          </a:p>
          <a:p>
            <a:pPr>
              <a:buFont typeface="Arial" panose="020B0604020202020204" pitchFamily="34" charset="0"/>
              <a:buChar char="•"/>
            </a:pPr>
            <a:r>
              <a:rPr lang="cs-CZ" altLang="cs-CZ" sz="2000" dirty="0"/>
              <a:t>nová syntéza proteinů kolem </a:t>
            </a:r>
            <a:r>
              <a:rPr lang="cs-CZ" altLang="cs-CZ" sz="2000" dirty="0" smtClean="0"/>
              <a:t>250–600 </a:t>
            </a:r>
            <a:r>
              <a:rPr lang="cs-CZ" altLang="cs-CZ" sz="2000" dirty="0"/>
              <a:t>g proteinů</a:t>
            </a:r>
          </a:p>
          <a:p>
            <a:pPr>
              <a:buFont typeface="Arial" panose="020B0604020202020204" pitchFamily="34" charset="0"/>
              <a:buChar char="•"/>
            </a:pPr>
            <a:r>
              <a:rPr lang="cs-CZ" altLang="cs-CZ" sz="2000" dirty="0"/>
              <a:t>nadbytek přijatých  proteinů  může být využit na syntézu tuků</a:t>
            </a:r>
          </a:p>
        </p:txBody>
      </p:sp>
      <p:sp>
        <p:nvSpPr>
          <p:cNvPr id="2" name="TextovéPole 1"/>
          <p:cNvSpPr txBox="1"/>
          <p:nvPr/>
        </p:nvSpPr>
        <p:spPr>
          <a:xfrm>
            <a:off x="4644008" y="2132856"/>
            <a:ext cx="792088" cy="338554"/>
          </a:xfrm>
          <a:prstGeom prst="rect">
            <a:avLst/>
          </a:prstGeom>
          <a:noFill/>
        </p:spPr>
        <p:txBody>
          <a:bodyPr wrap="square" rtlCol="0">
            <a:spAutoFit/>
          </a:bodyPr>
          <a:lstStyle/>
          <a:p>
            <a:r>
              <a:rPr lang="cs-CZ" sz="1600" dirty="0" smtClean="0">
                <a:latin typeface="Calibri" panose="020F0502020204030204" pitchFamily="34" charset="0"/>
                <a:cs typeface="Calibri" panose="020F0502020204030204" pitchFamily="34" charset="0"/>
              </a:rPr>
              <a:t>kreatin</a:t>
            </a:r>
            <a:endParaRPr lang="cs-CZ" sz="16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A8BF15-917D-48B6-BDFA-D243996F19C8}" type="slidenum">
              <a:rPr lang="en-CA" altLang="cs-CZ" sz="1400"/>
              <a:pPr>
                <a:spcBef>
                  <a:spcPct val="0"/>
                </a:spcBef>
                <a:buFontTx/>
                <a:buNone/>
              </a:pPr>
              <a:t>20</a:t>
            </a:fld>
            <a:endParaRPr lang="en-CA" altLang="cs-CZ" sz="1400"/>
          </a:p>
        </p:txBody>
      </p:sp>
      <p:sp>
        <p:nvSpPr>
          <p:cNvPr id="24579" name="Rectangle 4"/>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800" b="1">
                <a:solidFill>
                  <a:schemeClr val="accent2"/>
                </a:solidFill>
              </a:rPr>
              <a:t>Degradace endogenních  proteinů</a:t>
            </a:r>
          </a:p>
        </p:txBody>
      </p:sp>
      <p:sp>
        <p:nvSpPr>
          <p:cNvPr id="24580" name="Rectangle 6"/>
          <p:cNvSpPr>
            <a:spLocks noChangeArrowheads="1"/>
          </p:cNvSpPr>
          <p:nvPr/>
        </p:nvSpPr>
        <p:spPr bwMode="auto">
          <a:xfrm>
            <a:off x="400050" y="1752600"/>
            <a:ext cx="8204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20000"/>
              </a:lnSpc>
              <a:buFontTx/>
              <a:buNone/>
            </a:pPr>
            <a:r>
              <a:rPr lang="cs-CZ" altLang="cs-CZ" sz="2800" b="1" u="sng">
                <a:solidFill>
                  <a:srgbClr val="FF3300"/>
                </a:solidFill>
              </a:rPr>
              <a:t>Endogenní proteiny</a:t>
            </a:r>
          </a:p>
          <a:p>
            <a:pPr>
              <a:lnSpc>
                <a:spcPct val="120000"/>
              </a:lnSpc>
            </a:pPr>
            <a:r>
              <a:rPr lang="cs-CZ" altLang="cs-CZ" sz="2800"/>
              <a:t>V cytosolu (proteasom) -  intracelulární proteiny</a:t>
            </a:r>
          </a:p>
          <a:p>
            <a:pPr>
              <a:lnSpc>
                <a:spcPct val="120000"/>
              </a:lnSpc>
            </a:pPr>
            <a:r>
              <a:rPr lang="cs-CZ" altLang="cs-CZ" sz="2800"/>
              <a:t>V lyzosomech  - extracelulární proteiny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82AB81-C8D8-4D99-A745-A15B6003ECAA}" type="slidenum">
              <a:rPr lang="en-CA" altLang="cs-CZ" sz="1400"/>
              <a:pPr>
                <a:spcBef>
                  <a:spcPct val="0"/>
                </a:spcBef>
                <a:buFontTx/>
                <a:buNone/>
              </a:pPr>
              <a:t>21</a:t>
            </a:fld>
            <a:endParaRPr lang="en-CA" altLang="cs-CZ" sz="1400"/>
          </a:p>
        </p:txBody>
      </p:sp>
      <p:sp>
        <p:nvSpPr>
          <p:cNvPr id="25603" name="Rectangle 2"/>
          <p:cNvSpPr>
            <a:spLocks noGrp="1" noChangeArrowheads="1"/>
          </p:cNvSpPr>
          <p:nvPr>
            <p:ph type="title"/>
          </p:nvPr>
        </p:nvSpPr>
        <p:spPr>
          <a:xfrm>
            <a:off x="0" y="404813"/>
            <a:ext cx="9144000" cy="1306512"/>
          </a:xfrm>
        </p:spPr>
        <p:txBody>
          <a:bodyPr/>
          <a:lstStyle/>
          <a:p>
            <a:pPr>
              <a:lnSpc>
                <a:spcPct val="130000"/>
              </a:lnSpc>
            </a:pPr>
            <a:r>
              <a:rPr lang="cs-CZ" altLang="cs-CZ" sz="3000" b="1" smtClean="0">
                <a:solidFill>
                  <a:schemeClr val="accent2"/>
                </a:solidFill>
              </a:rPr>
              <a:t>Proteasomy degradují hlavně bílkoviny s krátkým poločasem</a:t>
            </a:r>
            <a:r>
              <a:rPr lang="en-US" altLang="cs-CZ" sz="3000" b="1" smtClean="0">
                <a:solidFill>
                  <a:schemeClr val="accent2"/>
                </a:solidFill>
              </a:rPr>
              <a:t> (regulační)</a:t>
            </a:r>
            <a:r>
              <a:rPr lang="cs-CZ" altLang="cs-CZ" sz="3000" b="1" smtClean="0">
                <a:solidFill>
                  <a:schemeClr val="accent2"/>
                </a:solidFill>
              </a:rPr>
              <a:t> a </a:t>
            </a:r>
            <a:r>
              <a:rPr lang="en-US" altLang="cs-CZ" sz="3000" b="1" smtClean="0">
                <a:solidFill>
                  <a:schemeClr val="accent2"/>
                </a:solidFill>
              </a:rPr>
              <a:t>poškozené</a:t>
            </a:r>
            <a:r>
              <a:rPr lang="cs-CZ" altLang="cs-CZ" sz="3000" b="1" smtClean="0">
                <a:solidFill>
                  <a:schemeClr val="accent2"/>
                </a:solidFill>
              </a:rPr>
              <a:t> proteiny</a:t>
            </a:r>
          </a:p>
        </p:txBody>
      </p:sp>
      <p:grpSp>
        <p:nvGrpSpPr>
          <p:cNvPr id="25604" name="Group 3"/>
          <p:cNvGrpSpPr>
            <a:grpSpLocks/>
          </p:cNvGrpSpPr>
          <p:nvPr/>
        </p:nvGrpSpPr>
        <p:grpSpPr bwMode="auto">
          <a:xfrm rot="-598658">
            <a:off x="2843213" y="3068638"/>
            <a:ext cx="1079500" cy="863600"/>
            <a:chOff x="1701" y="2115"/>
            <a:chExt cx="680" cy="544"/>
          </a:xfrm>
        </p:grpSpPr>
        <p:sp>
          <p:nvSpPr>
            <p:cNvPr id="25627" name="AutoShape 4"/>
            <p:cNvSpPr>
              <a:spLocks noChangeArrowheads="1"/>
            </p:cNvSpPr>
            <p:nvPr/>
          </p:nvSpPr>
          <p:spPr bwMode="auto">
            <a:xfrm>
              <a:off x="2018" y="2478"/>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grpSp>
          <p:nvGrpSpPr>
            <p:cNvPr id="25628" name="Group 5"/>
            <p:cNvGrpSpPr>
              <a:grpSpLocks/>
            </p:cNvGrpSpPr>
            <p:nvPr/>
          </p:nvGrpSpPr>
          <p:grpSpPr bwMode="auto">
            <a:xfrm>
              <a:off x="1701" y="2115"/>
              <a:ext cx="680" cy="498"/>
              <a:chOff x="1746" y="2478"/>
              <a:chExt cx="680" cy="498"/>
            </a:xfrm>
          </p:grpSpPr>
          <p:sp>
            <p:nvSpPr>
              <p:cNvPr id="25629" name="AutoShape 6"/>
              <p:cNvSpPr>
                <a:spLocks noChangeArrowheads="1"/>
              </p:cNvSpPr>
              <p:nvPr/>
            </p:nvSpPr>
            <p:spPr bwMode="auto">
              <a:xfrm>
                <a:off x="1837" y="2795"/>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30" name="AutoShape 7"/>
              <p:cNvSpPr>
                <a:spLocks noChangeArrowheads="1"/>
              </p:cNvSpPr>
              <p:nvPr/>
            </p:nvSpPr>
            <p:spPr bwMode="auto">
              <a:xfrm>
                <a:off x="1746" y="2614"/>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31" name="AutoShape 8"/>
              <p:cNvSpPr>
                <a:spLocks noChangeArrowheads="1"/>
              </p:cNvSpPr>
              <p:nvPr/>
            </p:nvSpPr>
            <p:spPr bwMode="auto">
              <a:xfrm>
                <a:off x="1882" y="2478"/>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32" name="AutoShape 9"/>
              <p:cNvSpPr>
                <a:spLocks noChangeArrowheads="1"/>
              </p:cNvSpPr>
              <p:nvPr/>
            </p:nvSpPr>
            <p:spPr bwMode="auto">
              <a:xfrm>
                <a:off x="2245" y="2795"/>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33" name="AutoShape 10"/>
              <p:cNvSpPr>
                <a:spLocks noChangeArrowheads="1"/>
              </p:cNvSpPr>
              <p:nvPr/>
            </p:nvSpPr>
            <p:spPr bwMode="auto">
              <a:xfrm>
                <a:off x="2109" y="2478"/>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34" name="AutoShape 11"/>
              <p:cNvSpPr>
                <a:spLocks noChangeArrowheads="1"/>
              </p:cNvSpPr>
              <p:nvPr/>
            </p:nvSpPr>
            <p:spPr bwMode="auto">
              <a:xfrm>
                <a:off x="2245" y="2614"/>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grpSp>
      </p:grpSp>
      <p:grpSp>
        <p:nvGrpSpPr>
          <p:cNvPr id="25605" name="Group 12"/>
          <p:cNvGrpSpPr>
            <a:grpSpLocks/>
          </p:cNvGrpSpPr>
          <p:nvPr/>
        </p:nvGrpSpPr>
        <p:grpSpPr bwMode="auto">
          <a:xfrm>
            <a:off x="2771775" y="3716338"/>
            <a:ext cx="1079500" cy="503237"/>
            <a:chOff x="1746" y="3113"/>
            <a:chExt cx="680" cy="317"/>
          </a:xfrm>
        </p:grpSpPr>
        <p:sp>
          <p:nvSpPr>
            <p:cNvPr id="25623" name="AutoShape 13"/>
            <p:cNvSpPr>
              <a:spLocks noChangeArrowheads="1"/>
            </p:cNvSpPr>
            <p:nvPr/>
          </p:nvSpPr>
          <p:spPr bwMode="auto">
            <a:xfrm>
              <a:off x="1746" y="3113"/>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24" name="AutoShape 14"/>
            <p:cNvSpPr>
              <a:spLocks noChangeArrowheads="1"/>
            </p:cNvSpPr>
            <p:nvPr/>
          </p:nvSpPr>
          <p:spPr bwMode="auto">
            <a:xfrm>
              <a:off x="1882" y="3249"/>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25" name="AutoShape 15"/>
            <p:cNvSpPr>
              <a:spLocks noChangeArrowheads="1"/>
            </p:cNvSpPr>
            <p:nvPr/>
          </p:nvSpPr>
          <p:spPr bwMode="auto">
            <a:xfrm>
              <a:off x="2064" y="3203"/>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26" name="AutoShape 16"/>
            <p:cNvSpPr>
              <a:spLocks noChangeArrowheads="1"/>
            </p:cNvSpPr>
            <p:nvPr/>
          </p:nvSpPr>
          <p:spPr bwMode="auto">
            <a:xfrm>
              <a:off x="2245" y="3158"/>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grpSp>
      <p:grpSp>
        <p:nvGrpSpPr>
          <p:cNvPr id="25606" name="Group 17"/>
          <p:cNvGrpSpPr>
            <a:grpSpLocks/>
          </p:cNvGrpSpPr>
          <p:nvPr/>
        </p:nvGrpSpPr>
        <p:grpSpPr bwMode="auto">
          <a:xfrm>
            <a:off x="2700338" y="4005263"/>
            <a:ext cx="1079500" cy="503237"/>
            <a:chOff x="1746" y="3113"/>
            <a:chExt cx="680" cy="317"/>
          </a:xfrm>
        </p:grpSpPr>
        <p:sp>
          <p:nvSpPr>
            <p:cNvPr id="25619" name="AutoShape 18"/>
            <p:cNvSpPr>
              <a:spLocks noChangeArrowheads="1"/>
            </p:cNvSpPr>
            <p:nvPr/>
          </p:nvSpPr>
          <p:spPr bwMode="auto">
            <a:xfrm>
              <a:off x="1746" y="3113"/>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20" name="AutoShape 19"/>
            <p:cNvSpPr>
              <a:spLocks noChangeArrowheads="1"/>
            </p:cNvSpPr>
            <p:nvPr/>
          </p:nvSpPr>
          <p:spPr bwMode="auto">
            <a:xfrm>
              <a:off x="1882" y="3249"/>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21" name="AutoShape 20"/>
            <p:cNvSpPr>
              <a:spLocks noChangeArrowheads="1"/>
            </p:cNvSpPr>
            <p:nvPr/>
          </p:nvSpPr>
          <p:spPr bwMode="auto">
            <a:xfrm>
              <a:off x="2064" y="3203"/>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22" name="AutoShape 21"/>
            <p:cNvSpPr>
              <a:spLocks noChangeArrowheads="1"/>
            </p:cNvSpPr>
            <p:nvPr/>
          </p:nvSpPr>
          <p:spPr bwMode="auto">
            <a:xfrm>
              <a:off x="2245" y="3158"/>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grpSp>
      <p:grpSp>
        <p:nvGrpSpPr>
          <p:cNvPr id="25607" name="Group 22"/>
          <p:cNvGrpSpPr>
            <a:grpSpLocks/>
          </p:cNvGrpSpPr>
          <p:nvPr/>
        </p:nvGrpSpPr>
        <p:grpSpPr bwMode="auto">
          <a:xfrm>
            <a:off x="2700338" y="4292600"/>
            <a:ext cx="1079500" cy="503238"/>
            <a:chOff x="1746" y="3113"/>
            <a:chExt cx="680" cy="317"/>
          </a:xfrm>
        </p:grpSpPr>
        <p:sp>
          <p:nvSpPr>
            <p:cNvPr id="25615" name="AutoShape 23"/>
            <p:cNvSpPr>
              <a:spLocks noChangeArrowheads="1"/>
            </p:cNvSpPr>
            <p:nvPr/>
          </p:nvSpPr>
          <p:spPr bwMode="auto">
            <a:xfrm>
              <a:off x="1746" y="3113"/>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16" name="AutoShape 24"/>
            <p:cNvSpPr>
              <a:spLocks noChangeArrowheads="1"/>
            </p:cNvSpPr>
            <p:nvPr/>
          </p:nvSpPr>
          <p:spPr bwMode="auto">
            <a:xfrm>
              <a:off x="1882" y="3249"/>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17" name="AutoShape 25"/>
            <p:cNvSpPr>
              <a:spLocks noChangeArrowheads="1"/>
            </p:cNvSpPr>
            <p:nvPr/>
          </p:nvSpPr>
          <p:spPr bwMode="auto">
            <a:xfrm>
              <a:off x="2064" y="3203"/>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25618" name="AutoShape 26"/>
            <p:cNvSpPr>
              <a:spLocks noChangeArrowheads="1"/>
            </p:cNvSpPr>
            <p:nvPr/>
          </p:nvSpPr>
          <p:spPr bwMode="auto">
            <a:xfrm>
              <a:off x="2245" y="3158"/>
              <a:ext cx="181" cy="181"/>
            </a:xfrm>
            <a:prstGeom prst="flowChartConnec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grpSp>
      <p:sp>
        <p:nvSpPr>
          <p:cNvPr id="25608" name="Line 27"/>
          <p:cNvSpPr>
            <a:spLocks noChangeShapeType="1"/>
          </p:cNvSpPr>
          <p:nvPr/>
        </p:nvSpPr>
        <p:spPr bwMode="auto">
          <a:xfrm>
            <a:off x="3348038" y="5084763"/>
            <a:ext cx="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09" name="Freeform 28"/>
          <p:cNvSpPr>
            <a:spLocks/>
          </p:cNvSpPr>
          <p:nvPr/>
        </p:nvSpPr>
        <p:spPr bwMode="auto">
          <a:xfrm>
            <a:off x="3348038" y="2420938"/>
            <a:ext cx="720725" cy="1152525"/>
          </a:xfrm>
          <a:custGeom>
            <a:avLst/>
            <a:gdLst>
              <a:gd name="T0" fmla="*/ 2147483647 w 589"/>
              <a:gd name="T1" fmla="*/ 0 h 998"/>
              <a:gd name="T2" fmla="*/ 2147483647 w 589"/>
              <a:gd name="T3" fmla="*/ 2147483647 h 998"/>
              <a:gd name="T4" fmla="*/ 2147483647 w 589"/>
              <a:gd name="T5" fmla="*/ 2147483647 h 998"/>
              <a:gd name="T6" fmla="*/ 2147483647 w 589"/>
              <a:gd name="T7" fmla="*/ 2147483647 h 9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 h="998">
                <a:moveTo>
                  <a:pt x="589" y="0"/>
                </a:moveTo>
                <a:cubicBezTo>
                  <a:pt x="385" y="76"/>
                  <a:pt x="182" y="152"/>
                  <a:pt x="91" y="273"/>
                </a:cubicBezTo>
                <a:cubicBezTo>
                  <a:pt x="0" y="394"/>
                  <a:pt x="53" y="605"/>
                  <a:pt x="45" y="726"/>
                </a:cubicBezTo>
                <a:cubicBezTo>
                  <a:pt x="37" y="847"/>
                  <a:pt x="37" y="960"/>
                  <a:pt x="45" y="99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10" name="Text Box 29"/>
          <p:cNvSpPr txBox="1">
            <a:spLocks noChangeArrowheads="1"/>
          </p:cNvSpPr>
          <p:nvPr/>
        </p:nvSpPr>
        <p:spPr bwMode="auto">
          <a:xfrm>
            <a:off x="2051050" y="5805488"/>
            <a:ext cx="302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UB  +  Krátké peptidy </a:t>
            </a:r>
          </a:p>
        </p:txBody>
      </p:sp>
      <p:sp>
        <p:nvSpPr>
          <p:cNvPr id="25611" name="Text Box 30"/>
          <p:cNvSpPr txBox="1">
            <a:spLocks noChangeArrowheads="1"/>
          </p:cNvSpPr>
          <p:nvPr/>
        </p:nvSpPr>
        <p:spPr bwMode="auto">
          <a:xfrm>
            <a:off x="4067175" y="2205038"/>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Protein-UB</a:t>
            </a:r>
          </a:p>
        </p:txBody>
      </p:sp>
      <p:sp>
        <p:nvSpPr>
          <p:cNvPr id="25612" name="Line 31"/>
          <p:cNvSpPr>
            <a:spLocks noChangeShapeType="1"/>
          </p:cNvSpPr>
          <p:nvPr/>
        </p:nvSpPr>
        <p:spPr bwMode="auto">
          <a:xfrm>
            <a:off x="5003800" y="6092825"/>
            <a:ext cx="12255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13" name="Text Box 32"/>
          <p:cNvSpPr txBox="1">
            <a:spLocks noChangeArrowheads="1"/>
          </p:cNvSpPr>
          <p:nvPr/>
        </p:nvSpPr>
        <p:spPr bwMode="auto">
          <a:xfrm>
            <a:off x="6372225" y="5805488"/>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AK</a:t>
            </a:r>
          </a:p>
        </p:txBody>
      </p:sp>
      <p:sp>
        <p:nvSpPr>
          <p:cNvPr id="25614" name="Text Box 33"/>
          <p:cNvSpPr txBox="1">
            <a:spLocks noChangeArrowheads="1"/>
          </p:cNvSpPr>
          <p:nvPr/>
        </p:nvSpPr>
        <p:spPr bwMode="auto">
          <a:xfrm>
            <a:off x="5076825" y="5445125"/>
            <a:ext cx="115252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60000"/>
              </a:lnSpc>
              <a:spcBef>
                <a:spcPct val="50000"/>
              </a:spcBef>
              <a:buFontTx/>
              <a:buNone/>
            </a:pPr>
            <a:r>
              <a:rPr lang="cs-CZ" altLang="cs-CZ" sz="1400"/>
              <a:t>cytosolové</a:t>
            </a:r>
          </a:p>
          <a:p>
            <a:pPr>
              <a:lnSpc>
                <a:spcPct val="60000"/>
              </a:lnSpc>
              <a:spcBef>
                <a:spcPct val="50000"/>
              </a:spcBef>
              <a:buFontTx/>
              <a:buNone/>
            </a:pPr>
            <a:r>
              <a:rPr lang="cs-CZ" altLang="cs-CZ" sz="1400"/>
              <a:t>peptidasy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4456F4-7209-4031-9AB0-44F4A9C16C85}" type="slidenum">
              <a:rPr lang="en-CA" altLang="cs-CZ" sz="1400"/>
              <a:pPr>
                <a:spcBef>
                  <a:spcPct val="0"/>
                </a:spcBef>
                <a:buFontTx/>
                <a:buNone/>
              </a:pPr>
              <a:t>22</a:t>
            </a:fld>
            <a:endParaRPr lang="en-CA" altLang="cs-CZ" sz="1400"/>
          </a:p>
        </p:txBody>
      </p:sp>
      <p:sp>
        <p:nvSpPr>
          <p:cNvPr id="21507" name="Rectangle 4"/>
          <p:cNvSpPr>
            <a:spLocks noChangeArrowheads="1"/>
          </p:cNvSpPr>
          <p:nvPr/>
        </p:nvSpPr>
        <p:spPr bwMode="auto">
          <a:xfrm>
            <a:off x="685800" y="3810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3800" b="1">
                <a:solidFill>
                  <a:schemeClr val="accent2"/>
                </a:solidFill>
              </a:rPr>
              <a:t>Přehled metabolismu proteinů</a:t>
            </a:r>
            <a:endParaRPr lang="cs-CZ" altLang="cs-CZ" sz="4400">
              <a:solidFill>
                <a:schemeClr val="tx2"/>
              </a:solidFill>
            </a:endParaRP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7646988"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6"/>
          <p:cNvSpPr txBox="1">
            <a:spLocks noChangeArrowheads="1"/>
          </p:cNvSpPr>
          <p:nvPr/>
        </p:nvSpPr>
        <p:spPr bwMode="auto">
          <a:xfrm>
            <a:off x="3671887" y="2884007"/>
            <a:ext cx="1800225" cy="52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50000"/>
              </a:spcBef>
              <a:buFontTx/>
              <a:buNone/>
            </a:pPr>
            <a:r>
              <a:rPr lang="cs-CZ" altLang="cs-CZ" sz="1800" dirty="0" smtClean="0">
                <a:solidFill>
                  <a:srgbClr val="FF3300"/>
                </a:solidFill>
              </a:rPr>
              <a:t>intracelulární</a:t>
            </a:r>
            <a:endParaRPr lang="cs-CZ" altLang="cs-CZ" sz="1800" dirty="0">
              <a:solidFill>
                <a:srgbClr val="FF3300"/>
              </a:solidFill>
            </a:endParaRPr>
          </a:p>
          <a:p>
            <a:pPr>
              <a:lnSpc>
                <a:spcPct val="50000"/>
              </a:lnSpc>
              <a:spcBef>
                <a:spcPct val="50000"/>
              </a:spcBef>
              <a:buFontTx/>
              <a:buNone/>
            </a:pPr>
            <a:r>
              <a:rPr lang="cs-CZ" altLang="cs-CZ" sz="1800" dirty="0">
                <a:solidFill>
                  <a:srgbClr val="FF3300"/>
                </a:solidFill>
              </a:rPr>
              <a:t>degradace</a:t>
            </a:r>
          </a:p>
        </p:txBody>
      </p:sp>
      <p:sp>
        <p:nvSpPr>
          <p:cNvPr id="21510" name="Text Box 7"/>
          <p:cNvSpPr txBox="1">
            <a:spLocks noChangeArrowheads="1"/>
          </p:cNvSpPr>
          <p:nvPr/>
        </p:nvSpPr>
        <p:spPr bwMode="auto">
          <a:xfrm>
            <a:off x="2339975" y="3429000"/>
            <a:ext cx="862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b="1">
                <a:solidFill>
                  <a:srgbClr val="FF3300"/>
                </a:solidFill>
              </a:rPr>
              <a:t>GIT</a:t>
            </a:r>
          </a:p>
        </p:txBody>
      </p:sp>
      <p:sp>
        <p:nvSpPr>
          <p:cNvPr id="21511" name="Text Box 8"/>
          <p:cNvSpPr txBox="1">
            <a:spLocks noChangeArrowheads="1"/>
          </p:cNvSpPr>
          <p:nvPr/>
        </p:nvSpPr>
        <p:spPr bwMode="auto">
          <a:xfrm>
            <a:off x="2050456" y="2788757"/>
            <a:ext cx="1704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dirty="0" smtClean="0">
                <a:solidFill>
                  <a:srgbClr val="FF0000"/>
                </a:solidFill>
              </a:rPr>
              <a:t>syntéza </a:t>
            </a:r>
            <a:r>
              <a:rPr lang="cs-CZ" altLang="cs-CZ" sz="1800" dirty="0">
                <a:solidFill>
                  <a:srgbClr val="FF0000"/>
                </a:solidFill>
              </a:rPr>
              <a:t>proteinů</a:t>
            </a:r>
          </a:p>
        </p:txBody>
      </p:sp>
      <p:sp>
        <p:nvSpPr>
          <p:cNvPr id="21512" name="Text Box 9"/>
          <p:cNvSpPr txBox="1">
            <a:spLocks noChangeArrowheads="1"/>
          </p:cNvSpPr>
          <p:nvPr/>
        </p:nvSpPr>
        <p:spPr bwMode="auto">
          <a:xfrm>
            <a:off x="6011863" y="2781300"/>
            <a:ext cx="19351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dirty="0" smtClean="0">
                <a:solidFill>
                  <a:srgbClr val="FF0000"/>
                </a:solidFill>
              </a:rPr>
              <a:t>syntéza </a:t>
            </a:r>
            <a:r>
              <a:rPr lang="cs-CZ" altLang="cs-CZ" sz="1800" dirty="0">
                <a:solidFill>
                  <a:srgbClr val="FF0000"/>
                </a:solidFill>
              </a:rPr>
              <a:t>dusíkatých</a:t>
            </a:r>
          </a:p>
          <a:p>
            <a:pPr>
              <a:spcBef>
                <a:spcPct val="0"/>
              </a:spcBef>
              <a:buFontTx/>
              <a:buNone/>
            </a:pPr>
            <a:r>
              <a:rPr lang="cs-CZ" altLang="cs-CZ" sz="1800" dirty="0">
                <a:solidFill>
                  <a:srgbClr val="FF0000"/>
                </a:solidFill>
              </a:rPr>
              <a:t>látek</a:t>
            </a:r>
          </a:p>
        </p:txBody>
      </p:sp>
      <p:sp>
        <p:nvSpPr>
          <p:cNvPr id="21513" name="Text Box 10"/>
          <p:cNvSpPr txBox="1">
            <a:spLocks noChangeArrowheads="1"/>
          </p:cNvSpPr>
          <p:nvPr/>
        </p:nvSpPr>
        <p:spPr bwMode="auto">
          <a:xfrm>
            <a:off x="4812333" y="3825875"/>
            <a:ext cx="14991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dirty="0" smtClean="0">
                <a:solidFill>
                  <a:srgbClr val="FF0000"/>
                </a:solidFill>
              </a:rPr>
              <a:t>odbourání </a:t>
            </a:r>
            <a:r>
              <a:rPr lang="cs-CZ" altLang="cs-CZ" sz="1800" dirty="0">
                <a:solidFill>
                  <a:srgbClr val="FF0000"/>
                </a:solidFill>
              </a:rPr>
              <a:t>AK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F18AA2A-08EA-4FF4-874F-A567AE845BE8}" type="slidenum">
              <a:rPr lang="en-CA" altLang="cs-CZ" sz="1400"/>
              <a:pPr>
                <a:spcBef>
                  <a:spcPct val="0"/>
                </a:spcBef>
                <a:buFontTx/>
                <a:buNone/>
              </a:pPr>
              <a:t>23</a:t>
            </a:fld>
            <a:endParaRPr lang="en-CA" altLang="cs-CZ" sz="1400"/>
          </a:p>
        </p:txBody>
      </p:sp>
      <p:sp>
        <p:nvSpPr>
          <p:cNvPr id="27651" name="Text Box 3"/>
          <p:cNvSpPr txBox="1">
            <a:spLocks noChangeArrowheads="1"/>
          </p:cNvSpPr>
          <p:nvPr/>
        </p:nvSpPr>
        <p:spPr bwMode="auto">
          <a:xfrm>
            <a:off x="900113" y="476250"/>
            <a:ext cx="7632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400" b="1">
                <a:solidFill>
                  <a:schemeClr val="accent2"/>
                </a:solidFill>
              </a:rPr>
              <a:t>Obecné rysy metabolismu AK</a:t>
            </a:r>
          </a:p>
        </p:txBody>
      </p:sp>
      <p:sp>
        <p:nvSpPr>
          <p:cNvPr id="27652" name="Text Box 5"/>
          <p:cNvSpPr txBox="1">
            <a:spLocks noChangeArrowheads="1"/>
          </p:cNvSpPr>
          <p:nvPr/>
        </p:nvSpPr>
        <p:spPr bwMode="auto">
          <a:xfrm>
            <a:off x="539750" y="2706688"/>
            <a:ext cx="8351838"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Blip>
                <a:blip r:embed="rId2"/>
              </a:buBlip>
            </a:pPr>
            <a:r>
              <a:rPr lang="cs-CZ" altLang="cs-CZ" sz="2400"/>
              <a:t> AK je přeměňována na jinou dusíkatou látku</a:t>
            </a:r>
          </a:p>
          <a:p>
            <a:pPr lvl="1">
              <a:spcBef>
                <a:spcPct val="50000"/>
              </a:spcBef>
              <a:buFontTx/>
              <a:buNone/>
            </a:pPr>
            <a:r>
              <a:rPr lang="cs-CZ" altLang="cs-CZ" sz="2400"/>
              <a:t> např. dekarboxylací vznikají aminy, AK nebo její část se zabuduje do skeletu purinů nebo pyrimidinů</a:t>
            </a:r>
          </a:p>
        </p:txBody>
      </p:sp>
      <p:sp>
        <p:nvSpPr>
          <p:cNvPr id="27653" name="Text Box 6"/>
          <p:cNvSpPr txBox="1">
            <a:spLocks noChangeArrowheads="1"/>
          </p:cNvSpPr>
          <p:nvPr/>
        </p:nvSpPr>
        <p:spPr bwMode="auto">
          <a:xfrm>
            <a:off x="539750" y="4551363"/>
            <a:ext cx="8135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Blip>
                <a:blip r:embed="rId2"/>
              </a:buBlip>
            </a:pPr>
            <a:r>
              <a:rPr lang="cs-CZ" altLang="cs-CZ" sz="2400"/>
              <a:t> AK je odbourávána (odstraňuje se aminoskupina, AK se přeměňuje na acetylCoA nebo jiný meziprodukt citr. cyklu)</a:t>
            </a:r>
          </a:p>
        </p:txBody>
      </p:sp>
      <p:sp>
        <p:nvSpPr>
          <p:cNvPr id="27654" name="Text Box 7"/>
          <p:cNvSpPr txBox="1">
            <a:spLocks noChangeArrowheads="1"/>
          </p:cNvSpPr>
          <p:nvPr/>
        </p:nvSpPr>
        <p:spPr bwMode="auto">
          <a:xfrm>
            <a:off x="539750" y="1700213"/>
            <a:ext cx="770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Blip>
                <a:blip r:embed="rId2"/>
              </a:buBlip>
            </a:pPr>
            <a:r>
              <a:rPr lang="cs-CZ" altLang="cs-CZ" sz="2400"/>
              <a:t> AK je zabudována do bílkoviny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448AF4-F597-4B9C-889D-0A5347AE994C}" type="slidenum">
              <a:rPr lang="en-CA" altLang="cs-CZ" sz="1400"/>
              <a:pPr>
                <a:spcBef>
                  <a:spcPct val="0"/>
                </a:spcBef>
                <a:buFontTx/>
                <a:buNone/>
              </a:pPr>
              <a:t>24</a:t>
            </a:fld>
            <a:endParaRPr lang="en-CA" altLang="cs-CZ" sz="1400"/>
          </a:p>
        </p:txBody>
      </p:sp>
      <p:sp>
        <p:nvSpPr>
          <p:cNvPr id="28675" name="Text Box 4"/>
          <p:cNvSpPr txBox="1">
            <a:spLocks noChangeArrowheads="1"/>
          </p:cNvSpPr>
          <p:nvPr/>
        </p:nvSpPr>
        <p:spPr bwMode="auto">
          <a:xfrm>
            <a:off x="179388" y="476250"/>
            <a:ext cx="8785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3600" b="1">
                <a:solidFill>
                  <a:schemeClr val="accent2"/>
                </a:solidFill>
              </a:rPr>
              <a:t>Dusíkaté sloučeniny syntetizované z AK</a:t>
            </a:r>
          </a:p>
        </p:txBody>
      </p:sp>
      <p:sp>
        <p:nvSpPr>
          <p:cNvPr id="28676" name="Text Box 5"/>
          <p:cNvSpPr txBox="1">
            <a:spLocks noChangeArrowheads="1"/>
          </p:cNvSpPr>
          <p:nvPr/>
        </p:nvSpPr>
        <p:spPr bwMode="auto">
          <a:xfrm>
            <a:off x="755650" y="1628775"/>
            <a:ext cx="7993063"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Blip>
                <a:blip r:embed="rId2"/>
              </a:buBlip>
            </a:pPr>
            <a:r>
              <a:rPr lang="cs-CZ" altLang="cs-CZ" sz="2800"/>
              <a:t>  Purinové báze (adenin, guanin)</a:t>
            </a:r>
          </a:p>
          <a:p>
            <a:pPr>
              <a:spcBef>
                <a:spcPct val="50000"/>
              </a:spcBef>
              <a:buFontTx/>
              <a:buBlip>
                <a:blip r:embed="rId2"/>
              </a:buBlip>
            </a:pPr>
            <a:r>
              <a:rPr lang="cs-CZ" altLang="cs-CZ" sz="2800"/>
              <a:t>  Pyrimidinové báze (cytosin, uracil, thymin)</a:t>
            </a:r>
          </a:p>
          <a:p>
            <a:pPr>
              <a:spcBef>
                <a:spcPct val="50000"/>
              </a:spcBef>
              <a:buFontTx/>
              <a:buBlip>
                <a:blip r:embed="rId2"/>
              </a:buBlip>
            </a:pPr>
            <a:r>
              <a:rPr lang="cs-CZ" altLang="cs-CZ" sz="2800"/>
              <a:t>  Hem (obsažen v hemoglobinu, myoglobinu, 	cytochromech …)</a:t>
            </a:r>
          </a:p>
          <a:p>
            <a:pPr>
              <a:spcBef>
                <a:spcPct val="50000"/>
              </a:spcBef>
              <a:buFontTx/>
              <a:buBlip>
                <a:blip r:embed="rId2"/>
              </a:buBlip>
            </a:pPr>
            <a:r>
              <a:rPr lang="cs-CZ" altLang="cs-CZ" sz="2800"/>
              <a:t>  Biogenní aminy (histamin, etanolamin, cholin …)</a:t>
            </a:r>
          </a:p>
          <a:p>
            <a:pPr>
              <a:spcBef>
                <a:spcPct val="50000"/>
              </a:spcBef>
              <a:buFontTx/>
              <a:buBlip>
                <a:blip r:embed="rId2"/>
              </a:buBlip>
            </a:pPr>
            <a:r>
              <a:rPr lang="cs-CZ" altLang="cs-CZ" sz="2800"/>
              <a:t>  Hormony a neurotransmitery (adrenalin, thyroxin, 	serotonin, noradrenalin …)</a:t>
            </a:r>
          </a:p>
          <a:p>
            <a:pPr>
              <a:spcBef>
                <a:spcPct val="50000"/>
              </a:spcBef>
              <a:buFontTx/>
              <a:buBlip>
                <a:blip r:embed="rId2"/>
              </a:buBlip>
            </a:pPr>
            <a:r>
              <a:rPr lang="cs-CZ" altLang="cs-CZ" sz="2800"/>
              <a:t>  Kreatinfosfát, karnitin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1"/>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23E9FED-39FA-484B-9014-47214139D8FA}" type="slidenum">
              <a:rPr lang="en-CA" altLang="cs-CZ" sz="1400"/>
              <a:pPr>
                <a:spcBef>
                  <a:spcPct val="0"/>
                </a:spcBef>
                <a:buFontTx/>
                <a:buNone/>
              </a:pPr>
              <a:t>25</a:t>
            </a:fld>
            <a:endParaRPr lang="en-CA" altLang="cs-CZ" sz="1400"/>
          </a:p>
        </p:txBody>
      </p:sp>
      <p:sp>
        <p:nvSpPr>
          <p:cNvPr id="22531" name="Zástupný symbol pro číslo snímku 3"/>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69098650-C52B-44DF-A635-3028D596DCD4}" type="slidenum">
              <a:rPr lang="cs-CZ" altLang="cs-CZ" sz="1400">
                <a:latin typeface="Palatino Linotype" panose="02040502050505030304" pitchFamily="18" charset="0"/>
              </a:rPr>
              <a:pPr algn="r" eaLnBrk="1" hangingPunct="1">
                <a:spcBef>
                  <a:spcPct val="0"/>
                </a:spcBef>
                <a:buFontTx/>
                <a:buNone/>
              </a:pPr>
              <a:t>25</a:t>
            </a:fld>
            <a:endParaRPr lang="cs-CZ" altLang="cs-CZ" sz="1400">
              <a:latin typeface="Palatino Linotype" panose="02040502050505030304" pitchFamily="18" charset="0"/>
            </a:endParaRP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 Box 3"/>
          <p:cNvSpPr txBox="1">
            <a:spLocks noChangeArrowheads="1"/>
          </p:cNvSpPr>
          <p:nvPr/>
        </p:nvSpPr>
        <p:spPr bwMode="auto">
          <a:xfrm>
            <a:off x="539750" y="4941888"/>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a:latin typeface="Arial" panose="020B0604020202020204" pitchFamily="34" charset="0"/>
              </a:rPr>
              <a:t>Asp</a:t>
            </a:r>
          </a:p>
        </p:txBody>
      </p:sp>
      <p:sp>
        <p:nvSpPr>
          <p:cNvPr id="22534" name="Text Box 4"/>
          <p:cNvSpPr txBox="1">
            <a:spLocks noChangeArrowheads="1"/>
          </p:cNvSpPr>
          <p:nvPr/>
        </p:nvSpPr>
        <p:spPr bwMode="auto">
          <a:xfrm>
            <a:off x="4140200" y="5589588"/>
            <a:ext cx="9350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cs-CZ" altLang="cs-CZ" sz="2400"/>
          </a:p>
        </p:txBody>
      </p:sp>
      <p:sp>
        <p:nvSpPr>
          <p:cNvPr id="22535" name="Text Box 5"/>
          <p:cNvSpPr txBox="1">
            <a:spLocks noChangeArrowheads="1"/>
          </p:cNvSpPr>
          <p:nvPr/>
        </p:nvSpPr>
        <p:spPr bwMode="auto">
          <a:xfrm>
            <a:off x="2124075" y="1052513"/>
            <a:ext cx="3382963" cy="422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20000"/>
              </a:lnSpc>
              <a:spcBef>
                <a:spcPct val="50000"/>
              </a:spcBef>
              <a:buFontTx/>
              <a:buNone/>
            </a:pPr>
            <a:r>
              <a:rPr lang="cs-CZ" altLang="cs-CZ" sz="1800">
                <a:latin typeface="Arial Unicode MS" pitchFamily="34" charset="-128"/>
              </a:rPr>
              <a:t>Ser, Gly, Thr, Ala, Cys, Trp</a:t>
            </a:r>
          </a:p>
        </p:txBody>
      </p:sp>
      <p:sp>
        <p:nvSpPr>
          <p:cNvPr id="22536" name="Text Box 6"/>
          <p:cNvSpPr txBox="1">
            <a:spLocks noChangeArrowheads="1"/>
          </p:cNvSpPr>
          <p:nvPr/>
        </p:nvSpPr>
        <p:spPr bwMode="auto">
          <a:xfrm>
            <a:off x="0" y="26035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000" b="1">
                <a:solidFill>
                  <a:srgbClr val="0000FF"/>
                </a:solidFill>
              </a:rPr>
              <a:t>Většina aminokyselin je glukogenních</a:t>
            </a:r>
          </a:p>
        </p:txBody>
      </p:sp>
      <p:sp>
        <p:nvSpPr>
          <p:cNvPr id="22537" name="Text Box 7"/>
          <p:cNvSpPr txBox="1">
            <a:spLocks noChangeArrowheads="1"/>
          </p:cNvSpPr>
          <p:nvPr/>
        </p:nvSpPr>
        <p:spPr bwMode="auto">
          <a:xfrm>
            <a:off x="2700338" y="1484313"/>
            <a:ext cx="1511300"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20000"/>
              </a:lnSpc>
              <a:spcBef>
                <a:spcPct val="50000"/>
              </a:spcBef>
              <a:buFontTx/>
              <a:buNone/>
            </a:pPr>
            <a:r>
              <a:rPr lang="cs-CZ" altLang="cs-CZ" sz="2000" b="1">
                <a:solidFill>
                  <a:srgbClr val="0033CC"/>
                </a:solidFill>
                <a:latin typeface="Arial" panose="020B0604020202020204" pitchFamily="34" charset="0"/>
              </a:rPr>
              <a:t>pyruvát</a:t>
            </a:r>
          </a:p>
        </p:txBody>
      </p:sp>
      <p:sp>
        <p:nvSpPr>
          <p:cNvPr id="22538" name="Text Box 8"/>
          <p:cNvSpPr txBox="1">
            <a:spLocks noChangeArrowheads="1"/>
          </p:cNvSpPr>
          <p:nvPr/>
        </p:nvSpPr>
        <p:spPr bwMode="auto">
          <a:xfrm>
            <a:off x="0" y="1700213"/>
            <a:ext cx="1511300"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20000"/>
              </a:lnSpc>
              <a:spcBef>
                <a:spcPct val="50000"/>
              </a:spcBef>
              <a:buFontTx/>
              <a:buNone/>
            </a:pPr>
            <a:r>
              <a:rPr lang="cs-CZ" altLang="cs-CZ" sz="2000" b="1">
                <a:solidFill>
                  <a:srgbClr val="0033CC"/>
                </a:solidFill>
                <a:latin typeface="Arial" panose="020B0604020202020204" pitchFamily="34" charset="0"/>
              </a:rPr>
              <a:t>glukosa</a:t>
            </a:r>
          </a:p>
        </p:txBody>
      </p:sp>
      <p:sp>
        <p:nvSpPr>
          <p:cNvPr id="22539" name="Text Box 9"/>
          <p:cNvSpPr txBox="1">
            <a:spLocks noChangeArrowheads="1"/>
          </p:cNvSpPr>
          <p:nvPr/>
        </p:nvSpPr>
        <p:spPr bwMode="auto">
          <a:xfrm>
            <a:off x="1547813" y="4652963"/>
            <a:ext cx="1511300"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20000"/>
              </a:lnSpc>
              <a:spcBef>
                <a:spcPct val="50000"/>
              </a:spcBef>
              <a:buFontTx/>
              <a:buNone/>
            </a:pPr>
            <a:r>
              <a:rPr lang="cs-CZ" altLang="cs-CZ" sz="2000" b="1">
                <a:solidFill>
                  <a:srgbClr val="0033CC"/>
                </a:solidFill>
                <a:latin typeface="Arial" panose="020B0604020202020204" pitchFamily="34" charset="0"/>
              </a:rPr>
              <a:t>fumarát</a:t>
            </a:r>
          </a:p>
        </p:txBody>
      </p:sp>
      <p:sp>
        <p:nvSpPr>
          <p:cNvPr id="22540" name="Text Box 10"/>
          <p:cNvSpPr txBox="1">
            <a:spLocks noChangeArrowheads="1"/>
          </p:cNvSpPr>
          <p:nvPr/>
        </p:nvSpPr>
        <p:spPr bwMode="auto">
          <a:xfrm>
            <a:off x="2555875" y="5229225"/>
            <a:ext cx="1871663"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20000"/>
              </a:lnSpc>
              <a:spcBef>
                <a:spcPct val="50000"/>
              </a:spcBef>
              <a:buFontTx/>
              <a:buNone/>
            </a:pPr>
            <a:r>
              <a:rPr lang="cs-CZ" altLang="cs-CZ" sz="2000" b="1">
                <a:solidFill>
                  <a:srgbClr val="0033CC"/>
                </a:solidFill>
                <a:latin typeface="Arial" panose="020B0604020202020204" pitchFamily="34" charset="0"/>
              </a:rPr>
              <a:t>sukcinyl-CoA</a:t>
            </a:r>
          </a:p>
        </p:txBody>
      </p:sp>
      <p:sp>
        <p:nvSpPr>
          <p:cNvPr id="22541" name="Text Box 11"/>
          <p:cNvSpPr txBox="1">
            <a:spLocks noChangeArrowheads="1"/>
          </p:cNvSpPr>
          <p:nvPr/>
        </p:nvSpPr>
        <p:spPr bwMode="auto">
          <a:xfrm>
            <a:off x="4211638" y="4581525"/>
            <a:ext cx="1871662" cy="393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20000"/>
              </a:lnSpc>
              <a:spcBef>
                <a:spcPct val="50000"/>
              </a:spcBef>
              <a:buFontTx/>
              <a:buNone/>
            </a:pPr>
            <a:r>
              <a:rPr lang="cs-CZ" altLang="cs-CZ" sz="1800" b="1">
                <a:solidFill>
                  <a:srgbClr val="0033CC"/>
                </a:solidFill>
                <a:latin typeface="Arial" panose="020B0604020202020204" pitchFamily="34" charset="0"/>
              </a:rPr>
              <a:t>2-oxoglutarát</a:t>
            </a:r>
          </a:p>
        </p:txBody>
      </p:sp>
      <p:sp>
        <p:nvSpPr>
          <p:cNvPr id="22542" name="Text Box 12"/>
          <p:cNvSpPr txBox="1">
            <a:spLocks noChangeArrowheads="1"/>
          </p:cNvSpPr>
          <p:nvPr/>
        </p:nvSpPr>
        <p:spPr bwMode="auto">
          <a:xfrm>
            <a:off x="1258888" y="3429000"/>
            <a:ext cx="1800225"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20000"/>
              </a:lnSpc>
              <a:spcBef>
                <a:spcPct val="50000"/>
              </a:spcBef>
              <a:buFontTx/>
              <a:buNone/>
            </a:pPr>
            <a:r>
              <a:rPr lang="cs-CZ" altLang="cs-CZ" sz="2000" b="1">
                <a:solidFill>
                  <a:srgbClr val="0033CC"/>
                </a:solidFill>
                <a:latin typeface="Arial" panose="020B0604020202020204" pitchFamily="34" charset="0"/>
              </a:rPr>
              <a:t>oxaloacetát</a:t>
            </a:r>
          </a:p>
        </p:txBody>
      </p:sp>
      <p:sp>
        <p:nvSpPr>
          <p:cNvPr id="22543" name="Text Box 13"/>
          <p:cNvSpPr txBox="1">
            <a:spLocks noChangeArrowheads="1"/>
          </p:cNvSpPr>
          <p:nvPr/>
        </p:nvSpPr>
        <p:spPr bwMode="auto">
          <a:xfrm>
            <a:off x="7091363" y="2636838"/>
            <a:ext cx="1944687" cy="4277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20000"/>
              </a:lnSpc>
              <a:spcBef>
                <a:spcPct val="50000"/>
              </a:spcBef>
              <a:buFontTx/>
              <a:buNone/>
            </a:pPr>
            <a:r>
              <a:rPr lang="cs-CZ" altLang="cs-CZ" sz="2000" b="1" dirty="0" err="1" smtClean="0">
                <a:solidFill>
                  <a:srgbClr val="FF3300"/>
                </a:solidFill>
                <a:latin typeface="Arial" panose="020B0604020202020204" pitchFamily="34" charset="0"/>
              </a:rPr>
              <a:t>acetoacetát</a:t>
            </a:r>
            <a:endParaRPr lang="cs-CZ" altLang="cs-CZ" sz="2000" b="1" dirty="0">
              <a:solidFill>
                <a:srgbClr val="FF3300"/>
              </a:solidFill>
              <a:latin typeface="Arial" panose="020B0604020202020204" pitchFamily="34" charset="0"/>
            </a:endParaRPr>
          </a:p>
        </p:txBody>
      </p:sp>
      <p:sp>
        <p:nvSpPr>
          <p:cNvPr id="22544" name="Text Box 13"/>
          <p:cNvSpPr txBox="1">
            <a:spLocks noChangeArrowheads="1"/>
          </p:cNvSpPr>
          <p:nvPr/>
        </p:nvSpPr>
        <p:spPr bwMode="auto">
          <a:xfrm>
            <a:off x="6516688" y="1700213"/>
            <a:ext cx="2627312" cy="561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20000"/>
              </a:lnSpc>
              <a:spcBef>
                <a:spcPct val="50000"/>
              </a:spcBef>
              <a:buFontTx/>
              <a:buNone/>
            </a:pPr>
            <a:r>
              <a:rPr lang="cs-CZ" altLang="cs-CZ" sz="2800" b="1">
                <a:solidFill>
                  <a:srgbClr val="FF3300"/>
                </a:solidFill>
                <a:latin typeface="Arial" panose="020B0604020202020204" pitchFamily="34" charset="0"/>
              </a:rPr>
              <a:t>ketogenní</a:t>
            </a:r>
          </a:p>
        </p:txBody>
      </p:sp>
      <p:sp>
        <p:nvSpPr>
          <p:cNvPr id="2" name="Ovál 1"/>
          <p:cNvSpPr/>
          <p:nvPr/>
        </p:nvSpPr>
        <p:spPr bwMode="auto">
          <a:xfrm>
            <a:off x="6660232" y="3064584"/>
            <a:ext cx="1080120" cy="508432"/>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4FD4AE-DAC1-4814-AB7B-B5600B31012B}" type="slidenum">
              <a:rPr lang="en-CA" altLang="cs-CZ" sz="1400"/>
              <a:pPr>
                <a:spcBef>
                  <a:spcPct val="0"/>
                </a:spcBef>
                <a:buFontTx/>
                <a:buNone/>
              </a:pPr>
              <a:t>26</a:t>
            </a:fld>
            <a:endParaRPr lang="en-CA" altLang="cs-CZ" sz="1400"/>
          </a:p>
        </p:txBody>
      </p:sp>
      <p:sp>
        <p:nvSpPr>
          <p:cNvPr id="12290" name="Text Box 2"/>
          <p:cNvSpPr txBox="1">
            <a:spLocks noChangeArrowheads="1"/>
          </p:cNvSpPr>
          <p:nvPr/>
        </p:nvSpPr>
        <p:spPr bwMode="auto">
          <a:xfrm>
            <a:off x="1143000" y="1219200"/>
            <a:ext cx="7162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solidFill>
                  <a:schemeClr val="accent2"/>
                </a:solidFill>
              </a:rPr>
              <a:t>Jak se aminokyselina zbaví aminoskupiny ?</a:t>
            </a:r>
          </a:p>
          <a:p>
            <a:pPr>
              <a:spcBef>
                <a:spcPct val="50000"/>
              </a:spcBef>
              <a:buFontTx/>
              <a:buNone/>
            </a:pPr>
            <a:r>
              <a:rPr lang="cs-CZ" altLang="cs-CZ" sz="2800">
                <a:solidFill>
                  <a:schemeClr val="accent2"/>
                </a:solidFill>
              </a:rPr>
              <a:t>Nejčastěji:</a:t>
            </a:r>
          </a:p>
        </p:txBody>
      </p:sp>
      <p:sp>
        <p:nvSpPr>
          <p:cNvPr id="12291" name="Text Box 3"/>
          <p:cNvSpPr txBox="1">
            <a:spLocks noChangeArrowheads="1"/>
          </p:cNvSpPr>
          <p:nvPr/>
        </p:nvSpPr>
        <p:spPr bwMode="auto">
          <a:xfrm>
            <a:off x="381000" y="2492375"/>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t>Transaminační reakce  (katalyzované aminotransferázami</a:t>
            </a:r>
            <a:r>
              <a:rPr lang="cs-CZ" altLang="cs-CZ" sz="2400"/>
              <a:t>)</a:t>
            </a:r>
          </a:p>
        </p:txBody>
      </p:sp>
      <p:sp>
        <p:nvSpPr>
          <p:cNvPr id="12292" name="Text Box 4"/>
          <p:cNvSpPr txBox="1">
            <a:spLocks noChangeArrowheads="1"/>
          </p:cNvSpPr>
          <p:nvPr/>
        </p:nvSpPr>
        <p:spPr bwMode="auto">
          <a:xfrm>
            <a:off x="838200" y="3141663"/>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AK  + 2-oxoglutarát </a:t>
            </a:r>
            <a:r>
              <a:rPr lang="cs-CZ" altLang="cs-CZ" sz="2400">
                <a:sym typeface="Symbol" panose="05050102010706020507" pitchFamily="18" charset="2"/>
              </a:rPr>
              <a:t> oxokyselina  + glutamát</a:t>
            </a:r>
            <a:endParaRPr lang="cs-CZ" altLang="cs-CZ" sz="2400"/>
          </a:p>
        </p:txBody>
      </p:sp>
      <p:sp>
        <p:nvSpPr>
          <p:cNvPr id="12293" name="Text Box 5"/>
          <p:cNvSpPr txBox="1">
            <a:spLocks noChangeArrowheads="1"/>
          </p:cNvSpPr>
          <p:nvPr/>
        </p:nvSpPr>
        <p:spPr bwMode="auto">
          <a:xfrm>
            <a:off x="684213" y="3860800"/>
            <a:ext cx="8135937"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Při transaminační reakci se aminoskupina přenáší na oxokyselinu. Z aminokyseliny se stává oxokyselina, která je dále odbourána.</a:t>
            </a:r>
          </a:p>
          <a:p>
            <a:pPr>
              <a:spcBef>
                <a:spcPct val="50000"/>
              </a:spcBef>
              <a:buFontTx/>
              <a:buNone/>
            </a:pPr>
            <a:r>
              <a:rPr lang="cs-CZ" altLang="cs-CZ" sz="2400"/>
              <a:t>Akceptorem aminoskupiny je 2-oxoglutarát, který se přeměňuje na glutamát.</a:t>
            </a:r>
          </a:p>
        </p:txBody>
      </p:sp>
      <p:sp>
        <p:nvSpPr>
          <p:cNvPr id="29703" name="Text Box 6"/>
          <p:cNvSpPr txBox="1">
            <a:spLocks noChangeArrowheads="1"/>
          </p:cNvSpPr>
          <p:nvPr/>
        </p:nvSpPr>
        <p:spPr bwMode="auto">
          <a:xfrm>
            <a:off x="1219200" y="333375"/>
            <a:ext cx="701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000" b="1">
                <a:solidFill>
                  <a:schemeClr val="accent2"/>
                </a:solidFill>
              </a:rPr>
              <a:t>Odbourání AK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0-#ppt_w/2"/>
                                          </p:val>
                                        </p:tav>
                                        <p:tav tm="100000">
                                          <p:val>
                                            <p:strVal val="#ppt_x"/>
                                          </p:val>
                                        </p:tav>
                                      </p:tavLst>
                                    </p:anim>
                                    <p:anim calcmode="lin" valueType="num">
                                      <p:cBhvr additive="base">
                                        <p:cTn id="14"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0-#ppt_w/2"/>
                                          </p:val>
                                        </p:tav>
                                        <p:tav tm="100000">
                                          <p:val>
                                            <p:strVal val="#ppt_x"/>
                                          </p:val>
                                        </p:tav>
                                      </p:tavLst>
                                    </p:anim>
                                    <p:anim calcmode="lin" valueType="num">
                                      <p:cBhvr additive="base">
                                        <p:cTn id="20"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additive="base">
                                        <p:cTn id="25" dur="500" fill="hold"/>
                                        <p:tgtEl>
                                          <p:spTgt spid="12293"/>
                                        </p:tgtEl>
                                        <p:attrNameLst>
                                          <p:attrName>ppt_x</p:attrName>
                                        </p:attrNameLst>
                                      </p:cBhvr>
                                      <p:tavLst>
                                        <p:tav tm="0">
                                          <p:val>
                                            <p:strVal val="#ppt_x"/>
                                          </p:val>
                                        </p:tav>
                                        <p:tav tm="100000">
                                          <p:val>
                                            <p:strVal val="#ppt_x"/>
                                          </p:val>
                                        </p:tav>
                                      </p:tavLst>
                                    </p:anim>
                                    <p:anim calcmode="lin" valueType="num">
                                      <p:cBhvr additive="base">
                                        <p:cTn id="26"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P spid="12292" grpId="0" autoUpdateAnimBg="0"/>
      <p:bldP spid="122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B31EE35-93AC-4F8A-ADD4-8DDEAFA7E306}" type="slidenum">
              <a:rPr lang="en-CA" altLang="cs-CZ" sz="1400"/>
              <a:pPr>
                <a:spcBef>
                  <a:spcPct val="0"/>
                </a:spcBef>
                <a:buFontTx/>
                <a:buNone/>
              </a:pPr>
              <a:t>27</a:t>
            </a:fld>
            <a:endParaRPr lang="en-CA" altLang="cs-CZ" sz="1400"/>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7696200" cy="508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Text Box 5"/>
          <p:cNvSpPr txBox="1">
            <a:spLocks noChangeArrowheads="1"/>
          </p:cNvSpPr>
          <p:nvPr/>
        </p:nvSpPr>
        <p:spPr bwMode="auto">
          <a:xfrm>
            <a:off x="323850" y="404813"/>
            <a:ext cx="842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000" b="1">
                <a:solidFill>
                  <a:schemeClr val="accent2"/>
                </a:solidFill>
              </a:rPr>
              <a:t>Obecná rovnice transaminace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A423B5D-663B-4891-A5CF-9DCA66302A3E}" type="slidenum">
              <a:rPr lang="en-CA" altLang="cs-CZ" sz="1400"/>
              <a:pPr>
                <a:spcBef>
                  <a:spcPct val="0"/>
                </a:spcBef>
                <a:buFontTx/>
                <a:buNone/>
              </a:pPr>
              <a:t>28</a:t>
            </a:fld>
            <a:endParaRPr lang="en-CA" altLang="cs-CZ" sz="1400"/>
          </a:p>
        </p:txBody>
      </p:sp>
      <p:sp>
        <p:nvSpPr>
          <p:cNvPr id="31747" name="Text Box 2"/>
          <p:cNvSpPr txBox="1">
            <a:spLocks noChangeArrowheads="1"/>
          </p:cNvSpPr>
          <p:nvPr/>
        </p:nvSpPr>
        <p:spPr bwMode="auto">
          <a:xfrm>
            <a:off x="762000" y="13716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i="1"/>
              <a:t>Alaninaminotransferasa</a:t>
            </a:r>
            <a:r>
              <a:rPr lang="cs-CZ" altLang="cs-CZ" sz="2800"/>
              <a:t> (ALT):</a:t>
            </a:r>
          </a:p>
          <a:p>
            <a:pPr>
              <a:spcBef>
                <a:spcPct val="50000"/>
              </a:spcBef>
              <a:buFontTx/>
              <a:buNone/>
            </a:pPr>
            <a:r>
              <a:rPr lang="cs-CZ" altLang="cs-CZ" sz="2400"/>
              <a:t>alanin  +  2-oxoglutarát                    pyruvát   +  glutamát </a:t>
            </a:r>
          </a:p>
        </p:txBody>
      </p:sp>
      <p:grpSp>
        <p:nvGrpSpPr>
          <p:cNvPr id="31748" name="Group 10"/>
          <p:cNvGrpSpPr>
            <a:grpSpLocks/>
          </p:cNvGrpSpPr>
          <p:nvPr/>
        </p:nvGrpSpPr>
        <p:grpSpPr bwMode="auto">
          <a:xfrm>
            <a:off x="3779838" y="2205038"/>
            <a:ext cx="1219200" cy="228600"/>
            <a:chOff x="2400" y="1728"/>
            <a:chExt cx="768" cy="144"/>
          </a:xfrm>
        </p:grpSpPr>
        <p:sp>
          <p:nvSpPr>
            <p:cNvPr id="31754" name="Line 3"/>
            <p:cNvSpPr>
              <a:spLocks noChangeShapeType="1"/>
            </p:cNvSpPr>
            <p:nvPr/>
          </p:nvSpPr>
          <p:spPr bwMode="auto">
            <a:xfrm>
              <a:off x="2448" y="1728"/>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1755" name="Line 4"/>
            <p:cNvSpPr>
              <a:spLocks noChangeShapeType="1"/>
            </p:cNvSpPr>
            <p:nvPr/>
          </p:nvSpPr>
          <p:spPr bwMode="auto">
            <a:xfrm flipH="1">
              <a:off x="2400" y="1872"/>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1749" name="Text Box 9"/>
          <p:cNvSpPr txBox="1">
            <a:spLocks noChangeArrowheads="1"/>
          </p:cNvSpPr>
          <p:nvPr/>
        </p:nvSpPr>
        <p:spPr bwMode="auto">
          <a:xfrm>
            <a:off x="323850" y="404813"/>
            <a:ext cx="8351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000" b="1">
                <a:solidFill>
                  <a:schemeClr val="accent2"/>
                </a:solidFill>
              </a:rPr>
              <a:t>Příklady transaminačních reakcí</a:t>
            </a:r>
          </a:p>
        </p:txBody>
      </p:sp>
      <p:sp>
        <p:nvSpPr>
          <p:cNvPr id="31750" name="Text Box 13"/>
          <p:cNvSpPr txBox="1">
            <a:spLocks noChangeArrowheads="1"/>
          </p:cNvSpPr>
          <p:nvPr/>
        </p:nvSpPr>
        <p:spPr bwMode="auto">
          <a:xfrm>
            <a:off x="1331913" y="5300663"/>
            <a:ext cx="611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cs-CZ" altLang="cs-CZ" sz="2400"/>
          </a:p>
        </p:txBody>
      </p:sp>
      <p:grpSp>
        <p:nvGrpSpPr>
          <p:cNvPr id="31751" name="Group 16"/>
          <p:cNvGrpSpPr>
            <a:grpSpLocks/>
          </p:cNvGrpSpPr>
          <p:nvPr/>
        </p:nvGrpSpPr>
        <p:grpSpPr bwMode="auto">
          <a:xfrm>
            <a:off x="1116013" y="2492375"/>
            <a:ext cx="6513512" cy="3770313"/>
            <a:chOff x="703" y="1580"/>
            <a:chExt cx="4103" cy="2375"/>
          </a:xfrm>
        </p:grpSpPr>
        <p:pic>
          <p:nvPicPr>
            <p:cNvPr id="31752" name="Picture 12" descr="alan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1580"/>
              <a:ext cx="4103" cy="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15"/>
            <p:cNvSpPr txBox="1">
              <a:spLocks noChangeArrowheads="1"/>
            </p:cNvSpPr>
            <p:nvPr/>
          </p:nvSpPr>
          <p:spPr bwMode="auto">
            <a:xfrm>
              <a:off x="839" y="3339"/>
              <a:ext cx="3811" cy="50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300"/>
                <a:t>alanin       2-oxoglutarát       pyruvát      glutamát</a:t>
              </a:r>
            </a:p>
            <a:p>
              <a:pPr>
                <a:spcBef>
                  <a:spcPct val="0"/>
                </a:spcBef>
                <a:buFontTx/>
                <a:buNone/>
              </a:pPr>
              <a:endParaRPr lang="cs-CZ" altLang="cs-CZ" sz="240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9EEE6BC-AE4A-461C-AE82-E44A8D4DC9A6}" type="slidenum">
              <a:rPr lang="en-CA" altLang="cs-CZ" sz="1400"/>
              <a:pPr>
                <a:spcBef>
                  <a:spcPct val="0"/>
                </a:spcBef>
                <a:buFontTx/>
                <a:buNone/>
              </a:pPr>
              <a:t>29</a:t>
            </a:fld>
            <a:endParaRPr lang="en-CA" altLang="cs-CZ" sz="1400"/>
          </a:p>
        </p:txBody>
      </p:sp>
      <p:sp>
        <p:nvSpPr>
          <p:cNvPr id="32771" name="Text Box 6"/>
          <p:cNvSpPr txBox="1">
            <a:spLocks noChangeArrowheads="1"/>
          </p:cNvSpPr>
          <p:nvPr/>
        </p:nvSpPr>
        <p:spPr bwMode="auto">
          <a:xfrm>
            <a:off x="539750" y="1412875"/>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i="1"/>
              <a:t>Aspartátaminotransferasa</a:t>
            </a:r>
            <a:r>
              <a:rPr lang="cs-CZ" altLang="cs-CZ" sz="2800"/>
              <a:t> (AST)</a:t>
            </a:r>
          </a:p>
          <a:p>
            <a:pPr>
              <a:spcBef>
                <a:spcPct val="50000"/>
              </a:spcBef>
              <a:buFontTx/>
              <a:buNone/>
            </a:pPr>
            <a:r>
              <a:rPr lang="cs-CZ" altLang="cs-CZ" sz="2400"/>
              <a:t>aspartát  +  2-oxoglutarát                 oxalacetát   +  glutamát</a:t>
            </a:r>
          </a:p>
        </p:txBody>
      </p:sp>
      <p:grpSp>
        <p:nvGrpSpPr>
          <p:cNvPr id="32772" name="Group 11"/>
          <p:cNvGrpSpPr>
            <a:grpSpLocks/>
          </p:cNvGrpSpPr>
          <p:nvPr/>
        </p:nvGrpSpPr>
        <p:grpSpPr bwMode="auto">
          <a:xfrm>
            <a:off x="3789363" y="2205038"/>
            <a:ext cx="1143000" cy="142875"/>
            <a:chOff x="2336" y="3113"/>
            <a:chExt cx="720" cy="90"/>
          </a:xfrm>
        </p:grpSpPr>
        <p:sp>
          <p:nvSpPr>
            <p:cNvPr id="32777" name="Line 7"/>
            <p:cNvSpPr>
              <a:spLocks noChangeShapeType="1"/>
            </p:cNvSpPr>
            <p:nvPr/>
          </p:nvSpPr>
          <p:spPr bwMode="auto">
            <a:xfrm>
              <a:off x="2336" y="3113"/>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2778" name="Line 8"/>
            <p:cNvSpPr>
              <a:spLocks noChangeShapeType="1"/>
            </p:cNvSpPr>
            <p:nvPr/>
          </p:nvSpPr>
          <p:spPr bwMode="auto">
            <a:xfrm flipH="1">
              <a:off x="2336" y="3203"/>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2773" name="Text Box 9"/>
          <p:cNvSpPr txBox="1">
            <a:spLocks noChangeArrowheads="1"/>
          </p:cNvSpPr>
          <p:nvPr/>
        </p:nvSpPr>
        <p:spPr bwMode="auto">
          <a:xfrm>
            <a:off x="250825" y="404813"/>
            <a:ext cx="842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000" b="1">
                <a:solidFill>
                  <a:schemeClr val="accent2"/>
                </a:solidFill>
              </a:rPr>
              <a:t>Příklady transaminačních reakcí</a:t>
            </a:r>
          </a:p>
        </p:txBody>
      </p:sp>
      <p:grpSp>
        <p:nvGrpSpPr>
          <p:cNvPr id="32774" name="Group 19"/>
          <p:cNvGrpSpPr>
            <a:grpSpLocks/>
          </p:cNvGrpSpPr>
          <p:nvPr/>
        </p:nvGrpSpPr>
        <p:grpSpPr bwMode="auto">
          <a:xfrm>
            <a:off x="1042988" y="2492375"/>
            <a:ext cx="6842125" cy="4292600"/>
            <a:chOff x="657" y="1570"/>
            <a:chExt cx="4310" cy="2704"/>
          </a:xfrm>
        </p:grpSpPr>
        <p:pic>
          <p:nvPicPr>
            <p:cNvPr id="32775" name="Picture 13" descr="aspt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 y="1570"/>
              <a:ext cx="4310"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17"/>
            <p:cNvSpPr txBox="1">
              <a:spLocks noChangeArrowheads="1"/>
            </p:cNvSpPr>
            <p:nvPr/>
          </p:nvSpPr>
          <p:spPr bwMode="auto">
            <a:xfrm>
              <a:off x="793" y="3638"/>
              <a:ext cx="3992" cy="5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                                                                             </a:t>
              </a:r>
            </a:p>
            <a:p>
              <a:pPr>
                <a:spcBef>
                  <a:spcPct val="0"/>
                </a:spcBef>
                <a:buFontTx/>
                <a:buNone/>
              </a:pPr>
              <a:endParaRPr lang="cs-CZ" altLang="cs-CZ" sz="240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01E7A66-6C1F-4CE4-A7A6-FE7A8949D49C}" type="slidenum">
              <a:rPr lang="en-CA" altLang="cs-CZ" sz="1400"/>
              <a:pPr>
                <a:spcBef>
                  <a:spcPct val="0"/>
                </a:spcBef>
                <a:buFontTx/>
                <a:buNone/>
              </a:pPr>
              <a:t>3</a:t>
            </a:fld>
            <a:endParaRPr lang="en-CA" altLang="cs-CZ" sz="1400"/>
          </a:p>
        </p:txBody>
      </p:sp>
      <p:sp>
        <p:nvSpPr>
          <p:cNvPr id="4099" name="Rectangle 4"/>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4400" b="1">
                <a:solidFill>
                  <a:schemeClr val="accent2"/>
                </a:solidFill>
              </a:rPr>
              <a:t>Denní příjem proteinů</a:t>
            </a:r>
            <a:endParaRPr lang="cs-CZ" altLang="cs-CZ" sz="4400">
              <a:solidFill>
                <a:schemeClr val="tx2"/>
              </a:solidFill>
            </a:endParaRPr>
          </a:p>
        </p:txBody>
      </p:sp>
      <p:sp>
        <p:nvSpPr>
          <p:cNvPr id="4100" name="Rectangle 5"/>
          <p:cNvSpPr>
            <a:spLocks noChangeArrowheads="1"/>
          </p:cNvSpPr>
          <p:nvPr/>
        </p:nvSpPr>
        <p:spPr bwMode="auto">
          <a:xfrm>
            <a:off x="685800" y="1981200"/>
            <a:ext cx="8278813"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Blip>
                <a:blip r:embed="rId3"/>
              </a:buBlip>
            </a:pPr>
            <a:r>
              <a:rPr lang="cs-CZ" altLang="cs-CZ" b="1" dirty="0"/>
              <a:t> fyziologické minimum </a:t>
            </a:r>
            <a:r>
              <a:rPr lang="cs-CZ" altLang="cs-CZ" b="1" dirty="0">
                <a:solidFill>
                  <a:schemeClr val="accent2"/>
                </a:solidFill>
              </a:rPr>
              <a:t>0,4 g bílkovin / kg 					těl. hmotnosti</a:t>
            </a:r>
          </a:p>
          <a:p>
            <a:pPr>
              <a:lnSpc>
                <a:spcPct val="150000"/>
              </a:lnSpc>
              <a:buFontTx/>
              <a:buBlip>
                <a:blip r:embed="rId3"/>
              </a:buBlip>
            </a:pPr>
            <a:r>
              <a:rPr lang="cs-CZ" altLang="cs-CZ" b="1" dirty="0"/>
              <a:t> doporučený příjem</a:t>
            </a:r>
          </a:p>
          <a:p>
            <a:pPr>
              <a:lnSpc>
                <a:spcPct val="150000"/>
              </a:lnSpc>
              <a:buFontTx/>
              <a:buNone/>
            </a:pPr>
            <a:r>
              <a:rPr lang="cs-CZ" altLang="cs-CZ" b="1" dirty="0"/>
              <a:t>		dospělí 		</a:t>
            </a:r>
            <a:r>
              <a:rPr lang="cs-CZ" altLang="cs-CZ" b="1" dirty="0">
                <a:solidFill>
                  <a:schemeClr val="accent2"/>
                </a:solidFill>
              </a:rPr>
              <a:t>0,8 - 0,9  g/kg</a:t>
            </a:r>
            <a:endParaRPr lang="cs-CZ" altLang="cs-CZ" b="1" dirty="0"/>
          </a:p>
          <a:p>
            <a:pPr>
              <a:lnSpc>
                <a:spcPct val="150000"/>
              </a:lnSpc>
              <a:buFontTx/>
              <a:buNone/>
            </a:pPr>
            <a:r>
              <a:rPr lang="cs-CZ" altLang="cs-CZ" b="1" dirty="0"/>
              <a:t> 		děti, těhotné 	</a:t>
            </a:r>
            <a:r>
              <a:rPr lang="cs-CZ" altLang="cs-CZ" b="1" dirty="0">
                <a:solidFill>
                  <a:schemeClr val="accent2"/>
                </a:solidFill>
              </a:rPr>
              <a:t>1,2 - 1,5 g/kg</a:t>
            </a:r>
          </a:p>
          <a:p>
            <a:pPr>
              <a:lnSpc>
                <a:spcPct val="150000"/>
              </a:lnSpc>
              <a:buFontTx/>
              <a:buNone/>
            </a:pPr>
            <a:r>
              <a:rPr lang="cs-CZ" altLang="cs-CZ" b="1" dirty="0"/>
              <a:t>		infuze až 		</a:t>
            </a:r>
            <a:r>
              <a:rPr lang="cs-CZ" altLang="cs-CZ" b="1" dirty="0" smtClean="0">
                <a:solidFill>
                  <a:schemeClr val="accent2"/>
                </a:solidFill>
              </a:rPr>
              <a:t>2,0 </a:t>
            </a:r>
            <a:r>
              <a:rPr lang="cs-CZ" altLang="cs-CZ" b="1" dirty="0">
                <a:solidFill>
                  <a:schemeClr val="accent2"/>
                </a:solidFill>
              </a:rPr>
              <a:t>g/kg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07F4FD8-7314-4FF8-8DCA-CC50AE451BC1}" type="slidenum">
              <a:rPr lang="en-CA" altLang="cs-CZ" sz="1400"/>
              <a:pPr>
                <a:spcBef>
                  <a:spcPct val="0"/>
                </a:spcBef>
                <a:buFontTx/>
                <a:buNone/>
              </a:pPr>
              <a:t>30</a:t>
            </a:fld>
            <a:endParaRPr lang="en-CA" altLang="cs-CZ" sz="1400"/>
          </a:p>
        </p:txBody>
      </p:sp>
      <p:sp>
        <p:nvSpPr>
          <p:cNvPr id="25604" name="Text Box 4"/>
          <p:cNvSpPr txBox="1">
            <a:spLocks noChangeArrowheads="1"/>
          </p:cNvSpPr>
          <p:nvPr/>
        </p:nvSpPr>
        <p:spPr bwMode="auto">
          <a:xfrm>
            <a:off x="107950" y="692150"/>
            <a:ext cx="90360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3600">
                <a:solidFill>
                  <a:schemeClr val="accent2"/>
                </a:solidFill>
              </a:rPr>
              <a:t>Kofaktorem transamináz je pyridoxalfosfát</a:t>
            </a:r>
          </a:p>
          <a:p>
            <a:pPr>
              <a:spcBef>
                <a:spcPct val="50000"/>
              </a:spcBef>
              <a:buFontTx/>
              <a:buNone/>
            </a:pPr>
            <a:r>
              <a:rPr lang="cs-CZ" altLang="cs-CZ" sz="2400"/>
              <a:t>Zdrojem je vitamin B</a:t>
            </a:r>
            <a:r>
              <a:rPr lang="cs-CZ" altLang="cs-CZ" sz="2400" baseline="-25000"/>
              <a:t>6 </a:t>
            </a:r>
            <a:r>
              <a:rPr lang="cs-CZ" altLang="cs-CZ" sz="2400"/>
              <a:t>– pyridoxal, pyridoxin (pyridoxol), pyridoxamin</a:t>
            </a:r>
          </a:p>
        </p:txBody>
      </p:sp>
      <p:sp>
        <p:nvSpPr>
          <p:cNvPr id="25605" name="Text Box 5"/>
          <p:cNvSpPr txBox="1">
            <a:spLocks noChangeArrowheads="1"/>
          </p:cNvSpPr>
          <p:nvPr/>
        </p:nvSpPr>
        <p:spPr bwMode="auto">
          <a:xfrm>
            <a:off x="755650" y="2349500"/>
            <a:ext cx="72723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Zdroje B</a:t>
            </a:r>
            <a:r>
              <a:rPr lang="cs-CZ" altLang="cs-CZ" sz="2400" baseline="-25000"/>
              <a:t>6</a:t>
            </a:r>
            <a:r>
              <a:rPr lang="cs-CZ" altLang="cs-CZ" sz="2400"/>
              <a:t>:</a:t>
            </a:r>
          </a:p>
          <a:p>
            <a:pPr>
              <a:spcBef>
                <a:spcPct val="0"/>
              </a:spcBef>
              <a:buFontTx/>
              <a:buNone/>
            </a:pPr>
            <a:r>
              <a:rPr lang="cs-CZ" altLang="cs-CZ" sz="2400"/>
              <a:t>- ryby</a:t>
            </a:r>
          </a:p>
          <a:p>
            <a:pPr>
              <a:spcBef>
                <a:spcPct val="0"/>
              </a:spcBef>
              <a:buFontTx/>
              <a:buNone/>
            </a:pPr>
            <a:r>
              <a:rPr lang="cs-CZ" altLang="cs-CZ" sz="2400"/>
              <a:t>- játra, ledviny</a:t>
            </a:r>
          </a:p>
          <a:p>
            <a:pPr>
              <a:spcBef>
                <a:spcPct val="0"/>
              </a:spcBef>
              <a:buFontTx/>
              <a:buNone/>
            </a:pPr>
            <a:r>
              <a:rPr lang="cs-CZ" altLang="cs-CZ" sz="2400"/>
              <a:t>- kvasnice</a:t>
            </a:r>
          </a:p>
          <a:p>
            <a:pPr>
              <a:spcBef>
                <a:spcPct val="0"/>
              </a:spcBef>
              <a:buFontTx/>
              <a:buNone/>
            </a:pPr>
            <a:r>
              <a:rPr lang="cs-CZ" altLang="cs-CZ" sz="2400"/>
              <a:t>- vejce</a:t>
            </a:r>
          </a:p>
          <a:p>
            <a:pPr>
              <a:spcBef>
                <a:spcPct val="0"/>
              </a:spcBef>
              <a:buFontTx/>
              <a:buNone/>
            </a:pPr>
            <a:r>
              <a:rPr lang="cs-CZ" altLang="cs-CZ" sz="2400"/>
              <a:t>- celozrnné obilniny</a:t>
            </a:r>
          </a:p>
          <a:p>
            <a:pPr>
              <a:spcBef>
                <a:spcPct val="0"/>
              </a:spcBef>
              <a:buFontTx/>
              <a:buNone/>
            </a:pPr>
            <a:r>
              <a:rPr lang="cs-CZ" altLang="cs-CZ" sz="2400"/>
              <a:t>- některé druhy zeleniny (ztráty vařením)</a:t>
            </a:r>
          </a:p>
        </p:txBody>
      </p:sp>
      <p:graphicFrame>
        <p:nvGraphicFramePr>
          <p:cNvPr id="33797" name="Object 6"/>
          <p:cNvGraphicFramePr>
            <a:graphicFrameLocks noChangeAspect="1"/>
          </p:cNvGraphicFramePr>
          <p:nvPr/>
        </p:nvGraphicFramePr>
        <p:xfrm>
          <a:off x="5795963" y="2205038"/>
          <a:ext cx="2589212" cy="1919287"/>
        </p:xfrm>
        <a:graphic>
          <a:graphicData uri="http://schemas.openxmlformats.org/presentationml/2006/ole">
            <mc:AlternateContent xmlns:mc="http://schemas.openxmlformats.org/markup-compatibility/2006">
              <mc:Choice xmlns:v="urn:schemas-microsoft-com:vml" Requires="v">
                <p:oleObj spid="_x0000_s33810" name="ChemSketch" r:id="rId3" imgW="1435608" imgH="1063752" progId="ACD.ChemSketch.20">
                  <p:embed/>
                </p:oleObj>
              </mc:Choice>
              <mc:Fallback>
                <p:oleObj name="ChemSketch" r:id="rId3" imgW="1435608" imgH="1063752" progId="ACD.ChemSketch.20">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205038"/>
                        <a:ext cx="2589212" cy="19192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Text Box 7"/>
          <p:cNvSpPr txBox="1">
            <a:spLocks noChangeArrowheads="1"/>
          </p:cNvSpPr>
          <p:nvPr/>
        </p:nvSpPr>
        <p:spPr bwMode="auto">
          <a:xfrm>
            <a:off x="6496050" y="4313238"/>
            <a:ext cx="1350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pyridoxal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additive="base">
                                        <p:cTn id="13" dur="500" fill="hold"/>
                                        <p:tgtEl>
                                          <p:spTgt spid="25605"/>
                                        </p:tgtEl>
                                        <p:attrNameLst>
                                          <p:attrName>ppt_x</p:attrName>
                                        </p:attrNameLst>
                                      </p:cBhvr>
                                      <p:tavLst>
                                        <p:tav tm="0">
                                          <p:val>
                                            <p:strVal val="#ppt_x"/>
                                          </p:val>
                                        </p:tav>
                                        <p:tav tm="100000">
                                          <p:val>
                                            <p:strVal val="#ppt_x"/>
                                          </p:val>
                                        </p:tav>
                                      </p:tavLst>
                                    </p:anim>
                                    <p:anim calcmode="lin" valueType="num">
                                      <p:cBhvr additive="base">
                                        <p:cTn id="14"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DDAC00D-4718-4FF5-B3AC-F4A3EBAD85A2}" type="slidenum">
              <a:rPr lang="en-CA" altLang="cs-CZ" sz="1400"/>
              <a:pPr>
                <a:spcBef>
                  <a:spcPct val="0"/>
                </a:spcBef>
                <a:buFontTx/>
                <a:buNone/>
              </a:pPr>
              <a:t>31</a:t>
            </a:fld>
            <a:endParaRPr lang="en-CA" altLang="cs-CZ" sz="1400"/>
          </a:p>
        </p:txBody>
      </p:sp>
      <p:sp>
        <p:nvSpPr>
          <p:cNvPr id="34819" name="Text Box 2"/>
          <p:cNvSpPr txBox="1">
            <a:spLocks noChangeArrowheads="1"/>
          </p:cNvSpPr>
          <p:nvPr/>
        </p:nvSpPr>
        <p:spPr bwMode="auto">
          <a:xfrm>
            <a:off x="1116013" y="1700213"/>
            <a:ext cx="609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solidFill>
                  <a:schemeClr val="accent2"/>
                </a:solidFill>
              </a:rPr>
              <a:t>Jak se glutamát zbaví aminoskupiny ?</a:t>
            </a:r>
          </a:p>
        </p:txBody>
      </p:sp>
      <p:sp>
        <p:nvSpPr>
          <p:cNvPr id="34820" name="Text Box 3"/>
          <p:cNvSpPr txBox="1">
            <a:spLocks noChangeArrowheads="1"/>
          </p:cNvSpPr>
          <p:nvPr/>
        </p:nvSpPr>
        <p:spPr bwMode="auto">
          <a:xfrm>
            <a:off x="179388" y="2708275"/>
            <a:ext cx="9144000"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t>Oxidační deaminace glutamátu </a:t>
            </a:r>
            <a:r>
              <a:rPr lang="cs-CZ" altLang="cs-CZ" sz="2800" b="1">
                <a:solidFill>
                  <a:srgbClr val="FF0000"/>
                </a:solidFill>
              </a:rPr>
              <a:t>glutamátdehydrogenázou</a:t>
            </a:r>
          </a:p>
          <a:p>
            <a:pPr>
              <a:spcBef>
                <a:spcPct val="50000"/>
              </a:spcBef>
              <a:buFontTx/>
              <a:buNone/>
            </a:pPr>
            <a:r>
              <a:rPr lang="cs-CZ" altLang="cs-CZ" sz="2400"/>
              <a:t>glutamát  +  NAD</a:t>
            </a:r>
            <a:r>
              <a:rPr lang="cs-CZ" altLang="cs-CZ" sz="2400" baseline="30000"/>
              <a:t>+</a:t>
            </a:r>
            <a:r>
              <a:rPr lang="cs-CZ" altLang="cs-CZ" sz="2400"/>
              <a:t>  +  H</a:t>
            </a:r>
            <a:r>
              <a:rPr lang="cs-CZ" altLang="cs-CZ" sz="2400" baseline="-25000"/>
              <a:t>2</a:t>
            </a:r>
            <a:r>
              <a:rPr lang="cs-CZ" altLang="cs-CZ" sz="2400"/>
              <a:t>O   </a:t>
            </a:r>
            <a:r>
              <a:rPr lang="cs-CZ" altLang="cs-CZ" sz="2400">
                <a:sym typeface="Symbol" panose="05050102010706020507" pitchFamily="18" charset="2"/>
              </a:rPr>
              <a:t></a:t>
            </a:r>
            <a:r>
              <a:rPr lang="cs-CZ" altLang="cs-CZ" sz="2400"/>
              <a:t>    NH</a:t>
            </a:r>
            <a:r>
              <a:rPr lang="cs-CZ" altLang="cs-CZ" sz="2400" baseline="-25000"/>
              <a:t>3</a:t>
            </a:r>
            <a:r>
              <a:rPr lang="cs-CZ" altLang="cs-CZ" sz="2400"/>
              <a:t> +  2-oxoglutarát + NADH + H</a:t>
            </a:r>
            <a:r>
              <a:rPr lang="cs-CZ" altLang="cs-CZ" sz="2400" baseline="30000"/>
              <a:t>+</a:t>
            </a:r>
            <a:endParaRPr lang="cs-CZ" altLang="cs-CZ" sz="2400"/>
          </a:p>
          <a:p>
            <a:pPr>
              <a:spcBef>
                <a:spcPct val="50000"/>
              </a:spcBef>
              <a:buFontTx/>
              <a:buNone/>
            </a:pPr>
            <a:endParaRPr lang="cs-CZ" altLang="cs-CZ" sz="2400"/>
          </a:p>
          <a:p>
            <a:pPr>
              <a:spcBef>
                <a:spcPct val="50000"/>
              </a:spcBef>
              <a:buFontTx/>
              <a:buBlip>
                <a:blip r:embed="rId2"/>
              </a:buBlip>
            </a:pPr>
            <a:r>
              <a:rPr lang="cs-CZ" altLang="cs-CZ" sz="2400"/>
              <a:t>  reakce probíhá v játrech (ledviny a další tkáně)</a:t>
            </a:r>
          </a:p>
          <a:p>
            <a:pPr>
              <a:spcBef>
                <a:spcPct val="50000"/>
              </a:spcBef>
              <a:buFontTx/>
              <a:buBlip>
                <a:blip r:embed="rId2"/>
              </a:buBlip>
            </a:pPr>
            <a:r>
              <a:rPr lang="cs-CZ" altLang="cs-CZ" sz="2400"/>
              <a:t>  při reakci se uvolňuje amoniak NH</a:t>
            </a:r>
            <a:r>
              <a:rPr lang="cs-CZ" altLang="cs-CZ" sz="2400" baseline="-25000"/>
              <a:t>3</a:t>
            </a:r>
          </a:p>
        </p:txBody>
      </p:sp>
      <p:sp>
        <p:nvSpPr>
          <p:cNvPr id="34821" name="Text Box 5"/>
          <p:cNvSpPr txBox="1">
            <a:spLocks noChangeArrowheads="1"/>
          </p:cNvSpPr>
          <p:nvPr/>
        </p:nvSpPr>
        <p:spPr bwMode="auto">
          <a:xfrm>
            <a:off x="611188" y="549275"/>
            <a:ext cx="741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Aminoskupina z většiny AK je přenesena na 2-oxoglutarát za vzniku glutamátu: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15C1E71-A91E-483B-ADA3-1CD7E97B79B1}" type="slidenum">
              <a:rPr lang="en-CA" altLang="cs-CZ" sz="1400"/>
              <a:pPr>
                <a:spcBef>
                  <a:spcPct val="0"/>
                </a:spcBef>
                <a:buFontTx/>
                <a:buNone/>
              </a:pPr>
              <a:t>32</a:t>
            </a:fld>
            <a:endParaRPr lang="en-CA" altLang="cs-CZ" sz="1400"/>
          </a:p>
        </p:txBody>
      </p:sp>
      <p:sp>
        <p:nvSpPr>
          <p:cNvPr id="35843" name="Rectangle 4"/>
          <p:cNvSpPr>
            <a:spLocks noChangeArrowheads="1"/>
          </p:cNvSpPr>
          <p:nvPr/>
        </p:nvSpPr>
        <p:spPr bwMode="auto">
          <a:xfrm>
            <a:off x="-36513" y="404813"/>
            <a:ext cx="91440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4000" b="1">
                <a:solidFill>
                  <a:schemeClr val="accent2"/>
                </a:solidFill>
              </a:rPr>
              <a:t>Dehydrogenační deaminace glutamátu</a:t>
            </a:r>
            <a:endParaRPr lang="cs-CZ" altLang="cs-CZ" sz="4400" b="1">
              <a:solidFill>
                <a:schemeClr val="tx2"/>
              </a:solidFill>
            </a:endParaRPr>
          </a:p>
        </p:txBody>
      </p:sp>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D9BAC0-2BF4-4377-AFF9-68062619F13A}" type="slidenum">
              <a:rPr lang="en-CA" altLang="cs-CZ" sz="1400"/>
              <a:pPr>
                <a:spcBef>
                  <a:spcPct val="0"/>
                </a:spcBef>
                <a:buFontTx/>
                <a:buNone/>
              </a:pPr>
              <a:t>33</a:t>
            </a:fld>
            <a:endParaRPr lang="en-CA" altLang="cs-CZ" sz="1400"/>
          </a:p>
        </p:txBody>
      </p:sp>
      <p:sp>
        <p:nvSpPr>
          <p:cNvPr id="36867" name="Rectangle 2"/>
          <p:cNvSpPr>
            <a:spLocks noGrp="1" noChangeArrowheads="1"/>
          </p:cNvSpPr>
          <p:nvPr>
            <p:ph type="body" idx="1"/>
          </p:nvPr>
        </p:nvSpPr>
        <p:spPr>
          <a:xfrm>
            <a:off x="395288" y="1557338"/>
            <a:ext cx="8353425" cy="4679950"/>
          </a:xfrm>
        </p:spPr>
        <p:txBody>
          <a:bodyPr/>
          <a:lstStyle/>
          <a:p>
            <a:pPr>
              <a:lnSpc>
                <a:spcPct val="170000"/>
              </a:lnSpc>
            </a:pPr>
            <a:r>
              <a:rPr lang="cs-CZ" altLang="cs-CZ" sz="2800" b="1" u="sng" dirty="0" smtClean="0">
                <a:solidFill>
                  <a:schemeClr val="accent2"/>
                </a:solidFill>
              </a:rPr>
              <a:t>dehydrogenační deaminace glutamátu</a:t>
            </a:r>
            <a:endParaRPr lang="cs-CZ" altLang="cs-CZ" sz="2800" dirty="0" smtClean="0"/>
          </a:p>
          <a:p>
            <a:pPr>
              <a:lnSpc>
                <a:spcPct val="170000"/>
              </a:lnSpc>
            </a:pPr>
            <a:r>
              <a:rPr lang="cs-CZ" altLang="cs-CZ" sz="2800" b="1" u="sng" dirty="0" smtClean="0">
                <a:solidFill>
                  <a:schemeClr val="accent2"/>
                </a:solidFill>
                <a:sym typeface="Symbol" panose="05050102010706020507" pitchFamily="18" charset="2"/>
              </a:rPr>
              <a:t>bakteriální fermentace proteinů v tlustém střevě</a:t>
            </a:r>
          </a:p>
          <a:p>
            <a:pPr>
              <a:lnSpc>
                <a:spcPct val="170000"/>
              </a:lnSpc>
              <a:buFontTx/>
              <a:buNone/>
            </a:pPr>
            <a:r>
              <a:rPr lang="cs-CZ" altLang="cs-CZ" sz="2800" dirty="0" smtClean="0">
                <a:sym typeface="Symbol" panose="05050102010706020507" pitchFamily="18" charset="2"/>
              </a:rPr>
              <a:t>	amoniak difuzí přechází do portální krve                  portální krev má relativně vysokou </a:t>
            </a:r>
            <a:r>
              <a:rPr lang="cs-CZ" altLang="cs-CZ" sz="2800" dirty="0" err="1" smtClean="0">
                <a:sym typeface="Symbol" panose="05050102010706020507" pitchFamily="18" charset="2"/>
              </a:rPr>
              <a:t>konc</a:t>
            </a:r>
            <a:r>
              <a:rPr lang="cs-CZ" altLang="cs-CZ" sz="2800" dirty="0" smtClean="0">
                <a:sym typeface="Symbol" panose="05050102010706020507" pitchFamily="18" charset="2"/>
              </a:rPr>
              <a:t>. NH</a:t>
            </a:r>
            <a:r>
              <a:rPr lang="cs-CZ" altLang="cs-CZ" sz="2800" baseline="-25000" dirty="0" smtClean="0">
                <a:sym typeface="Symbol" panose="05050102010706020507" pitchFamily="18" charset="2"/>
              </a:rPr>
              <a:t>3</a:t>
            </a:r>
            <a:r>
              <a:rPr lang="cs-CZ" altLang="cs-CZ" sz="2800" dirty="0" smtClean="0">
                <a:sym typeface="Symbol" panose="05050102010706020507" pitchFamily="18" charset="2"/>
              </a:rPr>
              <a:t>  odstraněn játry </a:t>
            </a:r>
          </a:p>
          <a:p>
            <a:pPr>
              <a:lnSpc>
                <a:spcPct val="170000"/>
              </a:lnSpc>
            </a:pPr>
            <a:r>
              <a:rPr lang="cs-CZ" altLang="cs-CZ" sz="2800" dirty="0" smtClean="0">
                <a:solidFill>
                  <a:schemeClr val="accent2"/>
                </a:solidFill>
                <a:sym typeface="Symbol" panose="05050102010706020507" pitchFamily="18" charset="2"/>
              </a:rPr>
              <a:t>štěpení </a:t>
            </a:r>
            <a:r>
              <a:rPr lang="cs-CZ" altLang="cs-CZ" sz="2800" dirty="0" err="1" smtClean="0">
                <a:solidFill>
                  <a:schemeClr val="accent2"/>
                </a:solidFill>
                <a:sym typeface="Symbol" panose="05050102010706020507" pitchFamily="18" charset="2"/>
              </a:rPr>
              <a:t>glutaminu</a:t>
            </a:r>
            <a:r>
              <a:rPr lang="cs-CZ" altLang="cs-CZ" sz="2800" dirty="0" smtClean="0">
                <a:solidFill>
                  <a:schemeClr val="accent2"/>
                </a:solidFill>
                <a:sym typeface="Symbol" panose="05050102010706020507" pitchFamily="18" charset="2"/>
              </a:rPr>
              <a:t> </a:t>
            </a:r>
            <a:r>
              <a:rPr lang="cs-CZ" altLang="cs-CZ" sz="2400" dirty="0" smtClean="0">
                <a:sym typeface="Symbol" panose="05050102010706020507" pitchFamily="18" charset="2"/>
              </a:rPr>
              <a:t>(v </a:t>
            </a:r>
            <a:r>
              <a:rPr lang="cs-CZ" altLang="cs-CZ" sz="2400" dirty="0" err="1" smtClean="0">
                <a:sym typeface="Symbol" panose="05050102010706020507" pitchFamily="18" charset="2"/>
              </a:rPr>
              <a:t>enterocytech</a:t>
            </a:r>
            <a:r>
              <a:rPr lang="cs-CZ" altLang="cs-CZ" sz="2400" dirty="0" smtClean="0">
                <a:sym typeface="Symbol" panose="05050102010706020507" pitchFamily="18" charset="2"/>
              </a:rPr>
              <a:t>, </a:t>
            </a:r>
            <a:r>
              <a:rPr lang="cs-CZ" altLang="cs-CZ" sz="2400" dirty="0" err="1" smtClean="0">
                <a:sym typeface="Symbol" panose="05050102010706020507" pitchFamily="18" charset="2"/>
              </a:rPr>
              <a:t>hepatocytech</a:t>
            </a:r>
            <a:r>
              <a:rPr lang="cs-CZ" altLang="cs-CZ" sz="2400" dirty="0" smtClean="0">
                <a:sym typeface="Symbol" panose="05050102010706020507" pitchFamily="18" charset="2"/>
              </a:rPr>
              <a:t>, neuronech)</a:t>
            </a:r>
            <a:endParaRPr lang="cs-CZ" altLang="cs-CZ" sz="2400" dirty="0" smtClean="0"/>
          </a:p>
        </p:txBody>
      </p:sp>
      <p:sp>
        <p:nvSpPr>
          <p:cNvPr id="36868" name="Rectangle 3"/>
          <p:cNvSpPr>
            <a:spLocks noGrp="1" noChangeArrowheads="1"/>
          </p:cNvSpPr>
          <p:nvPr>
            <p:ph type="title"/>
          </p:nvPr>
        </p:nvSpPr>
        <p:spPr>
          <a:xfrm>
            <a:off x="0" y="260350"/>
            <a:ext cx="9144000" cy="1296988"/>
          </a:xfrm>
          <a:noFill/>
        </p:spPr>
        <p:txBody>
          <a:bodyPr/>
          <a:lstStyle/>
          <a:p>
            <a:pPr>
              <a:lnSpc>
                <a:spcPct val="130000"/>
              </a:lnSpc>
            </a:pPr>
            <a:r>
              <a:rPr lang="cs-CZ" altLang="cs-CZ" sz="3800" b="1" dirty="0" smtClean="0">
                <a:solidFill>
                  <a:schemeClr val="accent2"/>
                </a:solidFill>
              </a:rPr>
              <a:t>Hlavní zdroje amoniaku v organismu</a:t>
            </a:r>
            <a:r>
              <a:rPr lang="cs-CZ" altLang="cs-CZ" sz="3800" dirty="0" smtClean="0">
                <a:solidFill>
                  <a:schemeClr val="accent2"/>
                </a:solidFill>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8962405-4CB6-44CC-8C0D-5C80C74A3474}" type="slidenum">
              <a:rPr lang="en-CA" altLang="cs-CZ" sz="1400"/>
              <a:pPr>
                <a:spcBef>
                  <a:spcPct val="0"/>
                </a:spcBef>
                <a:buFontTx/>
                <a:buNone/>
              </a:pPr>
              <a:t>34</a:t>
            </a:fld>
            <a:endParaRPr lang="en-CA" altLang="cs-CZ" sz="1400"/>
          </a:p>
        </p:txBody>
      </p:sp>
      <p:sp>
        <p:nvSpPr>
          <p:cNvPr id="27652" name="Text Box 4"/>
          <p:cNvSpPr txBox="1">
            <a:spLocks noChangeArrowheads="1"/>
          </p:cNvSpPr>
          <p:nvPr/>
        </p:nvSpPr>
        <p:spPr bwMode="auto">
          <a:xfrm>
            <a:off x="468313" y="1484313"/>
            <a:ext cx="81534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b="1">
                <a:solidFill>
                  <a:srgbClr val="FF0000"/>
                </a:solidFill>
              </a:rPr>
              <a:t>Amoniak je pro buňky velmi toxický a musí být odstraňován </a:t>
            </a:r>
          </a:p>
          <a:p>
            <a:pPr>
              <a:spcBef>
                <a:spcPct val="50000"/>
              </a:spcBef>
              <a:buFontTx/>
              <a:buNone/>
            </a:pPr>
            <a:r>
              <a:rPr lang="cs-CZ" altLang="cs-CZ" sz="2800">
                <a:solidFill>
                  <a:schemeClr val="accent2"/>
                </a:solidFill>
              </a:rPr>
              <a:t>hyperamonemie</a:t>
            </a:r>
            <a:r>
              <a:rPr lang="en-US" altLang="cs-CZ" sz="2800">
                <a:solidFill>
                  <a:schemeClr val="accent2"/>
                </a:solidFill>
              </a:rPr>
              <a:t>:</a:t>
            </a:r>
            <a:r>
              <a:rPr lang="cs-CZ" altLang="cs-CZ" sz="2800">
                <a:solidFill>
                  <a:schemeClr val="accent2"/>
                </a:solidFill>
              </a:rPr>
              <a:t>  NH</a:t>
            </a:r>
            <a:r>
              <a:rPr lang="cs-CZ" altLang="cs-CZ" sz="2800" baseline="-25000">
                <a:solidFill>
                  <a:schemeClr val="accent2"/>
                </a:solidFill>
              </a:rPr>
              <a:t>3</a:t>
            </a:r>
            <a:r>
              <a:rPr lang="cs-CZ" altLang="cs-CZ" sz="2800">
                <a:solidFill>
                  <a:schemeClr val="accent2"/>
                </a:solidFill>
              </a:rPr>
              <a:t> </a:t>
            </a:r>
            <a:r>
              <a:rPr lang="en-US" altLang="cs-CZ" sz="2800">
                <a:solidFill>
                  <a:schemeClr val="accent2"/>
                </a:solidFill>
              </a:rPr>
              <a:t>&gt;</a:t>
            </a:r>
            <a:r>
              <a:rPr lang="cs-CZ" altLang="cs-CZ" sz="2800">
                <a:solidFill>
                  <a:schemeClr val="accent2"/>
                </a:solidFill>
              </a:rPr>
              <a:t> </a:t>
            </a:r>
            <a:r>
              <a:rPr lang="en-US" altLang="cs-CZ" sz="2800">
                <a:solidFill>
                  <a:schemeClr val="accent2"/>
                </a:solidFill>
              </a:rPr>
              <a:t>50</a:t>
            </a:r>
            <a:r>
              <a:rPr lang="cs-CZ" altLang="cs-CZ" sz="2800">
                <a:solidFill>
                  <a:schemeClr val="accent2"/>
                </a:solidFill>
              </a:rPr>
              <a:t> </a:t>
            </a:r>
            <a:r>
              <a:rPr lang="en-US" altLang="cs-CZ" sz="2800">
                <a:solidFill>
                  <a:schemeClr val="accent2"/>
                </a:solidFill>
                <a:sym typeface="Symbol" panose="05050102010706020507" pitchFamily="18" charset="2"/>
              </a:rPr>
              <a:t>mol/l</a:t>
            </a:r>
            <a:endParaRPr lang="cs-CZ" altLang="cs-CZ" sz="2800">
              <a:solidFill>
                <a:schemeClr val="accent2"/>
              </a:solidFill>
              <a:sym typeface="Symbol" panose="05050102010706020507" pitchFamily="18" charset="2"/>
            </a:endParaRPr>
          </a:p>
          <a:p>
            <a:pPr>
              <a:spcBef>
                <a:spcPct val="50000"/>
              </a:spcBef>
              <a:buFontTx/>
              <a:buNone/>
            </a:pPr>
            <a:r>
              <a:rPr lang="cs-CZ" altLang="cs-CZ" sz="2800">
                <a:sym typeface="Symbol" panose="05050102010706020507" pitchFamily="18" charset="2"/>
              </a:rPr>
              <a:t>Klinické příznaky od 53 </a:t>
            </a:r>
            <a:r>
              <a:rPr lang="en-US" altLang="cs-CZ" sz="2800">
                <a:sym typeface="Symbol" panose="05050102010706020507" pitchFamily="18" charset="2"/>
              </a:rPr>
              <a:t>mol/l</a:t>
            </a:r>
            <a:r>
              <a:rPr lang="cs-CZ" altLang="cs-CZ" sz="2400">
                <a:sym typeface="Symbol" panose="05050102010706020507" pitchFamily="18" charset="2"/>
              </a:rPr>
              <a:t> (</a:t>
            </a:r>
            <a:r>
              <a:rPr lang="cs-CZ" altLang="cs-CZ" sz="2800">
                <a:sym typeface="Symbol" panose="05050102010706020507" pitchFamily="18" charset="2"/>
              </a:rPr>
              <a:t>jaterní encefalopatie)</a:t>
            </a:r>
          </a:p>
          <a:p>
            <a:pPr>
              <a:spcBef>
                <a:spcPct val="50000"/>
              </a:spcBef>
              <a:buFontTx/>
              <a:buNone/>
            </a:pPr>
            <a:endParaRPr lang="cs-CZ" altLang="cs-CZ" sz="2800">
              <a:sym typeface="Symbol" panose="05050102010706020507" pitchFamily="18" charset="2"/>
            </a:endParaRPr>
          </a:p>
          <a:p>
            <a:pPr>
              <a:spcBef>
                <a:spcPct val="50000"/>
              </a:spcBef>
              <a:buFontTx/>
              <a:buNone/>
            </a:pPr>
            <a:r>
              <a:rPr lang="cs-CZ" altLang="cs-CZ" sz="2800">
                <a:sym typeface="Symbol" panose="05050102010706020507" pitchFamily="18" charset="2"/>
              </a:rPr>
              <a:t>Pozn: Portální krev 100 – 300 </a:t>
            </a:r>
            <a:r>
              <a:rPr lang="en-US" altLang="cs-CZ" sz="2800">
                <a:solidFill>
                  <a:schemeClr val="accent2"/>
                </a:solidFill>
                <a:sym typeface="Symbol" panose="05050102010706020507" pitchFamily="18" charset="2"/>
              </a:rPr>
              <a:t>mol/l</a:t>
            </a:r>
            <a:endParaRPr lang="cs-CZ" altLang="cs-CZ" sz="2800">
              <a:sym typeface="Symbol" panose="05050102010706020507" pitchFamily="18" charset="2"/>
            </a:endParaRPr>
          </a:p>
          <a:p>
            <a:pPr>
              <a:spcBef>
                <a:spcPct val="50000"/>
              </a:spcBef>
              <a:buFontTx/>
              <a:buNone/>
            </a:pPr>
            <a:endParaRPr lang="cs-CZ" altLang="cs-CZ" sz="280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0-#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A32B9B0-ED1A-4023-81A3-632EE690E5DB}" type="slidenum">
              <a:rPr lang="en-CA" altLang="cs-CZ" sz="1400"/>
              <a:pPr>
                <a:spcBef>
                  <a:spcPct val="0"/>
                </a:spcBef>
                <a:buFontTx/>
                <a:buNone/>
              </a:pPr>
              <a:t>35</a:t>
            </a:fld>
            <a:endParaRPr lang="en-CA" altLang="cs-CZ" sz="1400"/>
          </a:p>
        </p:txBody>
      </p:sp>
      <p:sp>
        <p:nvSpPr>
          <p:cNvPr id="38915" name="Text Box 4"/>
          <p:cNvSpPr txBox="1">
            <a:spLocks noChangeArrowheads="1"/>
          </p:cNvSpPr>
          <p:nvPr/>
        </p:nvSpPr>
        <p:spPr bwMode="auto">
          <a:xfrm>
            <a:off x="971550" y="260350"/>
            <a:ext cx="75612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solidFill>
                  <a:schemeClr val="accent2"/>
                </a:solidFill>
              </a:rPr>
              <a:t>Hlavní cestou odstraňování amoniaku je </a:t>
            </a:r>
            <a:r>
              <a:rPr lang="cs-CZ" altLang="cs-CZ" sz="2800" b="1">
                <a:solidFill>
                  <a:schemeClr val="accent2"/>
                </a:solidFill>
              </a:rPr>
              <a:t>syntéza močoviny v játrech</a:t>
            </a:r>
            <a:r>
              <a:rPr lang="cs-CZ" altLang="cs-CZ" sz="2800">
                <a:solidFill>
                  <a:schemeClr val="accent2"/>
                </a:solidFill>
              </a:rPr>
              <a:t>.</a:t>
            </a:r>
          </a:p>
        </p:txBody>
      </p:sp>
      <p:sp>
        <p:nvSpPr>
          <p:cNvPr id="38916" name="Text Box 6"/>
          <p:cNvSpPr txBox="1">
            <a:spLocks noChangeArrowheads="1"/>
          </p:cNvSpPr>
          <p:nvPr/>
        </p:nvSpPr>
        <p:spPr bwMode="auto">
          <a:xfrm>
            <a:off x="1331913" y="1412875"/>
            <a:ext cx="676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Močovina (diamid kyseliny uhličité, urea)</a:t>
            </a:r>
          </a:p>
        </p:txBody>
      </p:sp>
      <p:sp>
        <p:nvSpPr>
          <p:cNvPr id="38917" name="Text Box 7"/>
          <p:cNvSpPr txBox="1">
            <a:spLocks noChangeArrowheads="1"/>
          </p:cNvSpPr>
          <p:nvPr/>
        </p:nvSpPr>
        <p:spPr bwMode="auto">
          <a:xfrm>
            <a:off x="1763713" y="3500438"/>
            <a:ext cx="417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cs-CZ" altLang="cs-CZ" sz="2400"/>
          </a:p>
        </p:txBody>
      </p:sp>
      <p:pic>
        <p:nvPicPr>
          <p:cNvPr id="3891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1844675"/>
            <a:ext cx="2232025"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Text Box 9"/>
          <p:cNvSpPr txBox="1">
            <a:spLocks noChangeArrowheads="1"/>
          </p:cNvSpPr>
          <p:nvPr/>
        </p:nvSpPr>
        <p:spPr bwMode="auto">
          <a:xfrm>
            <a:off x="1600200" y="3357563"/>
            <a:ext cx="62484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Blip>
                <a:blip r:embed="rId3"/>
              </a:buBlip>
            </a:pPr>
            <a:r>
              <a:rPr lang="cs-CZ" altLang="cs-CZ" sz="2400"/>
              <a:t> nízkomolekulární látka</a:t>
            </a:r>
          </a:p>
          <a:p>
            <a:pPr>
              <a:buFontTx/>
              <a:buBlip>
                <a:blip r:embed="rId3"/>
              </a:buBlip>
            </a:pPr>
            <a:r>
              <a:rPr lang="cs-CZ" altLang="cs-CZ" sz="2400"/>
              <a:t> dobře rozpustná ve vodě</a:t>
            </a:r>
          </a:p>
          <a:p>
            <a:pPr>
              <a:buFontTx/>
              <a:buBlip>
                <a:blip r:embed="rId3"/>
              </a:buBlip>
            </a:pPr>
            <a:r>
              <a:rPr lang="cs-CZ" altLang="cs-CZ" sz="2400"/>
              <a:t> nereaktivní</a:t>
            </a:r>
          </a:p>
          <a:p>
            <a:pPr>
              <a:buFontTx/>
              <a:buBlip>
                <a:blip r:embed="rId3"/>
              </a:buBlip>
            </a:pPr>
            <a:r>
              <a:rPr lang="cs-CZ" altLang="cs-CZ" sz="2400"/>
              <a:t> neutrální (nebazická)</a:t>
            </a:r>
          </a:p>
        </p:txBody>
      </p:sp>
      <p:sp>
        <p:nvSpPr>
          <p:cNvPr id="38920" name="Text Box 10"/>
          <p:cNvSpPr txBox="1">
            <a:spLocks noChangeArrowheads="1"/>
          </p:cNvSpPr>
          <p:nvPr/>
        </p:nvSpPr>
        <p:spPr bwMode="auto">
          <a:xfrm>
            <a:off x="1447800" y="5445125"/>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t>koncentrace v plazmě: </a:t>
            </a:r>
            <a:r>
              <a:rPr lang="cs-CZ" altLang="cs-CZ" sz="2400" dirty="0" smtClean="0"/>
              <a:t>2 </a:t>
            </a:r>
            <a:r>
              <a:rPr lang="cs-CZ" altLang="cs-CZ" sz="2400" dirty="0"/>
              <a:t>– </a:t>
            </a:r>
            <a:r>
              <a:rPr lang="cs-CZ" altLang="cs-CZ" sz="2400" dirty="0" smtClean="0"/>
              <a:t>8 </a:t>
            </a:r>
            <a:r>
              <a:rPr lang="cs-CZ" altLang="cs-CZ" sz="2400" dirty="0" err="1"/>
              <a:t>mmol</a:t>
            </a:r>
            <a:r>
              <a:rPr lang="cs-CZ" altLang="cs-CZ" sz="2400" dirty="0"/>
              <a:t> / 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7C95A0B-5F5A-4ADA-B5D3-EC8D99729E08}" type="slidenum">
              <a:rPr lang="en-CA" altLang="cs-CZ" sz="1400"/>
              <a:pPr>
                <a:spcBef>
                  <a:spcPct val="0"/>
                </a:spcBef>
                <a:buFontTx/>
                <a:buNone/>
              </a:pPr>
              <a:t>36</a:t>
            </a:fld>
            <a:endParaRPr lang="en-CA" altLang="cs-CZ" sz="1400"/>
          </a:p>
        </p:txBody>
      </p:sp>
      <p:sp>
        <p:nvSpPr>
          <p:cNvPr id="39939" name="Text Box 4"/>
          <p:cNvSpPr txBox="1">
            <a:spLocks noChangeArrowheads="1"/>
          </p:cNvSpPr>
          <p:nvPr/>
        </p:nvSpPr>
        <p:spPr bwMode="auto">
          <a:xfrm>
            <a:off x="971550" y="1484313"/>
            <a:ext cx="7010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t>Celkově:</a:t>
            </a:r>
          </a:p>
          <a:p>
            <a:pPr>
              <a:spcBef>
                <a:spcPct val="50000"/>
              </a:spcBef>
              <a:buFontTx/>
              <a:buNone/>
            </a:pPr>
            <a:r>
              <a:rPr lang="cs-CZ" altLang="cs-CZ" sz="2400" dirty="0"/>
              <a:t>CO</a:t>
            </a:r>
            <a:r>
              <a:rPr lang="cs-CZ" altLang="cs-CZ" sz="2400" baseline="-25000" dirty="0"/>
              <a:t>2  </a:t>
            </a:r>
            <a:r>
              <a:rPr lang="cs-CZ" altLang="cs-CZ" sz="2400" dirty="0"/>
              <a:t>+  2 NH</a:t>
            </a:r>
            <a:r>
              <a:rPr lang="cs-CZ" altLang="cs-CZ" sz="2400" baseline="-25000" dirty="0"/>
              <a:t>4</a:t>
            </a:r>
            <a:r>
              <a:rPr lang="cs-CZ" altLang="cs-CZ" sz="2400" baseline="30000" dirty="0"/>
              <a:t>+</a:t>
            </a:r>
            <a:r>
              <a:rPr lang="cs-CZ" altLang="cs-CZ" sz="2400" dirty="0"/>
              <a:t>  </a:t>
            </a:r>
            <a:r>
              <a:rPr lang="cs-CZ" altLang="cs-CZ" sz="2400" dirty="0">
                <a:sym typeface="Symbol" panose="05050102010706020507" pitchFamily="18" charset="2"/>
              </a:rPr>
              <a:t>  H</a:t>
            </a:r>
            <a:r>
              <a:rPr lang="cs-CZ" altLang="cs-CZ" sz="2400" baseline="-25000" dirty="0">
                <a:sym typeface="Symbol" panose="05050102010706020507" pitchFamily="18" charset="2"/>
              </a:rPr>
              <a:t>2</a:t>
            </a:r>
            <a:r>
              <a:rPr lang="cs-CZ" altLang="cs-CZ" sz="2400" dirty="0">
                <a:sym typeface="Symbol" panose="05050102010706020507" pitchFamily="18" charset="2"/>
              </a:rPr>
              <a:t>N-CO-NH</a:t>
            </a:r>
            <a:r>
              <a:rPr lang="cs-CZ" altLang="cs-CZ" sz="2400" baseline="-25000" dirty="0">
                <a:sym typeface="Symbol" panose="05050102010706020507" pitchFamily="18" charset="2"/>
              </a:rPr>
              <a:t>2</a:t>
            </a:r>
            <a:r>
              <a:rPr lang="cs-CZ" altLang="cs-CZ" sz="2400" dirty="0">
                <a:sym typeface="Symbol" panose="05050102010706020507" pitchFamily="18" charset="2"/>
              </a:rPr>
              <a:t>  +  H</a:t>
            </a:r>
            <a:r>
              <a:rPr lang="cs-CZ" altLang="cs-CZ" sz="2400" baseline="-25000" dirty="0">
                <a:sym typeface="Symbol" panose="05050102010706020507" pitchFamily="18" charset="2"/>
              </a:rPr>
              <a:t>2</a:t>
            </a:r>
            <a:r>
              <a:rPr lang="cs-CZ" altLang="cs-CZ" sz="2400" dirty="0">
                <a:sym typeface="Symbol" panose="05050102010706020507" pitchFamily="18" charset="2"/>
              </a:rPr>
              <a:t>O  +  2 H</a:t>
            </a:r>
            <a:r>
              <a:rPr lang="cs-CZ" altLang="cs-CZ" sz="2400" baseline="30000" dirty="0">
                <a:sym typeface="Symbol" panose="05050102010706020507" pitchFamily="18" charset="2"/>
              </a:rPr>
              <a:t>+</a:t>
            </a:r>
          </a:p>
          <a:p>
            <a:pPr>
              <a:spcBef>
                <a:spcPct val="50000"/>
              </a:spcBef>
              <a:buFontTx/>
              <a:buNone/>
            </a:pPr>
            <a:r>
              <a:rPr lang="cs-CZ" altLang="cs-CZ" sz="2400" baseline="30000" dirty="0">
                <a:sym typeface="Symbol" panose="05050102010706020507" pitchFamily="18" charset="2"/>
              </a:rPr>
              <a:t>		</a:t>
            </a:r>
            <a:r>
              <a:rPr lang="cs-CZ" altLang="cs-CZ" sz="2400" dirty="0">
                <a:sym typeface="Symbol" panose="05050102010706020507" pitchFamily="18" charset="2"/>
              </a:rPr>
              <a:t>       </a:t>
            </a:r>
            <a:r>
              <a:rPr lang="cs-CZ" altLang="cs-CZ" sz="2400" i="1" dirty="0">
                <a:sym typeface="Symbol" panose="05050102010706020507" pitchFamily="18" charset="2"/>
              </a:rPr>
              <a:t>močovina (urea)</a:t>
            </a:r>
          </a:p>
          <a:p>
            <a:pPr>
              <a:spcBef>
                <a:spcPct val="50000"/>
              </a:spcBef>
              <a:buFontTx/>
              <a:buNone/>
            </a:pPr>
            <a:r>
              <a:rPr lang="cs-CZ" altLang="cs-CZ" sz="2400" dirty="0">
                <a:sym typeface="Symbol" panose="05050102010706020507" pitchFamily="18" charset="2"/>
              </a:rPr>
              <a:t>Probíhá v močovinovém cyklu (série reakcí enzymově katalyzovaných</a:t>
            </a:r>
            <a:r>
              <a:rPr lang="cs-CZ" altLang="cs-CZ" sz="2400" dirty="0" smtClean="0">
                <a:sym typeface="Symbol" panose="05050102010706020507" pitchFamily="18" charset="2"/>
              </a:rPr>
              <a:t>).</a:t>
            </a:r>
            <a:endParaRPr lang="cs-CZ" altLang="cs-CZ" sz="2400" dirty="0">
              <a:sym typeface="Symbol" panose="05050102010706020507" pitchFamily="18" charset="2"/>
            </a:endParaRPr>
          </a:p>
          <a:p>
            <a:pPr>
              <a:spcBef>
                <a:spcPct val="50000"/>
              </a:spcBef>
              <a:buFontTx/>
              <a:buNone/>
            </a:pPr>
            <a:r>
              <a:rPr lang="cs-CZ" altLang="cs-CZ" sz="2400" dirty="0">
                <a:solidFill>
                  <a:srgbClr val="FF0000"/>
                </a:solidFill>
                <a:sym typeface="Symbol" panose="05050102010706020507" pitchFamily="18" charset="2"/>
              </a:rPr>
              <a:t>Při reakci se spotřebují  </a:t>
            </a:r>
            <a:r>
              <a:rPr lang="cs-CZ" altLang="cs-CZ" sz="2400" b="1" dirty="0">
                <a:solidFill>
                  <a:srgbClr val="FF0000"/>
                </a:solidFill>
                <a:sym typeface="Symbol" panose="05050102010706020507" pitchFamily="18" charset="2"/>
              </a:rPr>
              <a:t>3 moly  ATP</a:t>
            </a:r>
            <a:r>
              <a:rPr lang="cs-CZ" altLang="cs-CZ" sz="2400" dirty="0">
                <a:solidFill>
                  <a:srgbClr val="FF0000"/>
                </a:solidFill>
                <a:sym typeface="Symbol" panose="05050102010706020507" pitchFamily="18" charset="2"/>
              </a:rPr>
              <a:t> / mol </a:t>
            </a:r>
            <a:r>
              <a:rPr lang="cs-CZ" altLang="cs-CZ" sz="2400" dirty="0" smtClean="0">
                <a:solidFill>
                  <a:srgbClr val="FF0000"/>
                </a:solidFill>
                <a:sym typeface="Symbol" panose="05050102010706020507" pitchFamily="18" charset="2"/>
              </a:rPr>
              <a:t>močoviny.</a:t>
            </a:r>
            <a:endParaRPr lang="cs-CZ" altLang="cs-CZ" sz="2400" dirty="0">
              <a:solidFill>
                <a:srgbClr val="FF0000"/>
              </a:solidFill>
              <a:sym typeface="Symbol" panose="05050102010706020507" pitchFamily="18" charset="2"/>
            </a:endParaRPr>
          </a:p>
          <a:p>
            <a:pPr>
              <a:spcBef>
                <a:spcPct val="50000"/>
              </a:spcBef>
              <a:buFontTx/>
              <a:buNone/>
            </a:pPr>
            <a:r>
              <a:rPr lang="cs-CZ" altLang="cs-CZ" sz="2400" dirty="0">
                <a:sym typeface="Symbol" panose="05050102010706020507" pitchFamily="18" charset="2"/>
              </a:rPr>
              <a:t>Močovina je krví transportována do ledvin, zde je vylučována </a:t>
            </a:r>
            <a:r>
              <a:rPr lang="cs-CZ" altLang="cs-CZ" sz="2400" dirty="0" smtClean="0">
                <a:sym typeface="Symbol" panose="05050102010706020507" pitchFamily="18" charset="2"/>
              </a:rPr>
              <a:t>močí.</a:t>
            </a:r>
            <a:endParaRPr lang="cs-CZ" altLang="cs-CZ" sz="2400" dirty="0">
              <a:sym typeface="Symbol" panose="05050102010706020507" pitchFamily="18" charset="2"/>
            </a:endParaRPr>
          </a:p>
          <a:p>
            <a:pPr>
              <a:spcBef>
                <a:spcPct val="50000"/>
              </a:spcBef>
              <a:buFontTx/>
              <a:buNone/>
            </a:pPr>
            <a:r>
              <a:rPr lang="cs-CZ" altLang="cs-CZ" sz="2400" dirty="0" smtClean="0">
                <a:sym typeface="Symbol" panose="05050102010706020507" pitchFamily="18" charset="2"/>
              </a:rPr>
              <a:t>Člověk </a:t>
            </a:r>
            <a:r>
              <a:rPr lang="cs-CZ" altLang="cs-CZ" sz="2400" dirty="0">
                <a:sym typeface="Symbol" panose="05050102010706020507" pitchFamily="18" charset="2"/>
              </a:rPr>
              <a:t>denně vyloučí 20 - 35 g </a:t>
            </a:r>
            <a:r>
              <a:rPr lang="cs-CZ" altLang="cs-CZ" sz="2400" dirty="0" smtClean="0">
                <a:sym typeface="Symbol" panose="05050102010706020507" pitchFamily="18" charset="2"/>
              </a:rPr>
              <a:t>močoviny.</a:t>
            </a:r>
            <a:endParaRPr lang="cs-CZ" altLang="cs-CZ" sz="2400" dirty="0"/>
          </a:p>
        </p:txBody>
      </p:sp>
      <p:sp>
        <p:nvSpPr>
          <p:cNvPr id="39940" name="Text Box 5"/>
          <p:cNvSpPr txBox="1">
            <a:spLocks noChangeArrowheads="1"/>
          </p:cNvSpPr>
          <p:nvPr/>
        </p:nvSpPr>
        <p:spPr bwMode="auto">
          <a:xfrm>
            <a:off x="1042988" y="476250"/>
            <a:ext cx="5905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000" b="1">
                <a:solidFill>
                  <a:schemeClr val="accent2"/>
                </a:solidFill>
              </a:rPr>
              <a:t>Reakce vzniku močoviny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E48495-0615-49CE-84D6-57FA4A3E2EFF}" type="slidenum">
              <a:rPr lang="en-CA" altLang="cs-CZ" sz="1400"/>
              <a:pPr>
                <a:spcBef>
                  <a:spcPct val="0"/>
                </a:spcBef>
                <a:buFontTx/>
                <a:buNone/>
              </a:pPr>
              <a:t>37</a:t>
            </a:fld>
            <a:endParaRPr lang="en-CA" altLang="cs-CZ" sz="1400"/>
          </a:p>
        </p:txBody>
      </p:sp>
      <p:sp>
        <p:nvSpPr>
          <p:cNvPr id="40963" name="Rectangle 2"/>
          <p:cNvSpPr>
            <a:spLocks noGrp="1" noChangeArrowheads="1"/>
          </p:cNvSpPr>
          <p:nvPr>
            <p:ph type="title"/>
          </p:nvPr>
        </p:nvSpPr>
        <p:spPr/>
        <p:txBody>
          <a:bodyPr/>
          <a:lstStyle/>
          <a:p>
            <a:r>
              <a:rPr lang="cs-CZ" altLang="cs-CZ" sz="4000" b="1" smtClean="0">
                <a:solidFill>
                  <a:schemeClr val="accent2"/>
                </a:solidFill>
              </a:rPr>
              <a:t>Koncentrace močoviny v séru</a:t>
            </a:r>
          </a:p>
        </p:txBody>
      </p:sp>
      <p:sp>
        <p:nvSpPr>
          <p:cNvPr id="40964" name="Rectangle 3"/>
          <p:cNvSpPr>
            <a:spLocks noGrp="1" noChangeArrowheads="1"/>
          </p:cNvSpPr>
          <p:nvPr>
            <p:ph type="body" idx="4294967295"/>
          </p:nvPr>
        </p:nvSpPr>
        <p:spPr>
          <a:xfrm>
            <a:off x="685800" y="1981200"/>
            <a:ext cx="8458200" cy="4114800"/>
          </a:xfrm>
        </p:spPr>
        <p:txBody>
          <a:bodyPr/>
          <a:lstStyle/>
          <a:p>
            <a:r>
              <a:rPr lang="cs-CZ" altLang="cs-CZ" smtClean="0"/>
              <a:t>c (urea v séru)  = 2 – 8 mmol/l</a:t>
            </a:r>
          </a:p>
          <a:p>
            <a:pPr lvl="1"/>
            <a:r>
              <a:rPr lang="cs-CZ" altLang="cs-CZ" smtClean="0"/>
              <a:t>závisí na příjmu proteinů</a:t>
            </a:r>
          </a:p>
          <a:p>
            <a:endParaRPr lang="cs-CZ" altLang="cs-CZ" smtClean="0"/>
          </a:p>
          <a:p>
            <a:r>
              <a:rPr lang="cs-CZ" altLang="cs-CZ" b="1" smtClean="0">
                <a:solidFill>
                  <a:srgbClr val="FF0000"/>
                </a:solidFill>
                <a:cs typeface="Times New Roman" panose="02020603050405020304" pitchFamily="18" charset="0"/>
              </a:rPr>
              <a:t>↓</a:t>
            </a:r>
            <a:r>
              <a:rPr lang="cs-CZ" altLang="cs-CZ" smtClean="0"/>
              <a:t> c (urea) – těžké jaterní poruchy (jaterní kóma)</a:t>
            </a:r>
          </a:p>
          <a:p>
            <a:r>
              <a:rPr lang="cs-CZ" altLang="cs-CZ" b="1" smtClean="0">
                <a:solidFill>
                  <a:srgbClr val="FF0000"/>
                </a:solidFill>
                <a:cs typeface="Times New Roman" panose="02020603050405020304" pitchFamily="18" charset="0"/>
              </a:rPr>
              <a:t>↑</a:t>
            </a:r>
            <a:r>
              <a:rPr lang="cs-CZ" altLang="cs-CZ" smtClean="0"/>
              <a:t> c (urea) – těžké poruchy funkce ledvin</a:t>
            </a:r>
          </a:p>
          <a:p>
            <a:pPr>
              <a:buFontTx/>
              <a:buNone/>
            </a:pPr>
            <a:r>
              <a:rPr lang="cs-CZ" altLang="cs-CZ" smtClean="0"/>
              <a:t>			(syndrom </a:t>
            </a:r>
            <a:r>
              <a:rPr lang="cs-CZ" altLang="cs-CZ" i="1" smtClean="0"/>
              <a:t>urémie</a:t>
            </a:r>
            <a:r>
              <a:rPr lang="cs-CZ" altLang="cs-CZ" smtClean="0"/>
              <a:t>)</a:t>
            </a:r>
          </a:p>
        </p:txBody>
      </p:sp>
      <p:pic>
        <p:nvPicPr>
          <p:cNvPr id="40965" name="Picture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516688" y="1844675"/>
            <a:ext cx="1728787" cy="1184275"/>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95C886-C0DE-4786-B12C-A231496B14D3}" type="slidenum">
              <a:rPr lang="en-CA" altLang="cs-CZ" sz="1400"/>
              <a:pPr>
                <a:spcBef>
                  <a:spcPct val="0"/>
                </a:spcBef>
                <a:buFontTx/>
                <a:buNone/>
              </a:pPr>
              <a:t>38</a:t>
            </a:fld>
            <a:endParaRPr lang="en-CA" altLang="cs-CZ" sz="1400"/>
          </a:p>
        </p:txBody>
      </p:sp>
      <p:sp>
        <p:nvSpPr>
          <p:cNvPr id="41987" name="Text Box 4"/>
          <p:cNvSpPr txBox="1">
            <a:spLocks noChangeArrowheads="1"/>
          </p:cNvSpPr>
          <p:nvPr/>
        </p:nvSpPr>
        <p:spPr bwMode="auto">
          <a:xfrm>
            <a:off x="611188" y="1125538"/>
            <a:ext cx="8353425"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cs-CZ" altLang="cs-CZ" sz="2800"/>
          </a:p>
          <a:p>
            <a:pPr>
              <a:spcBef>
                <a:spcPct val="50000"/>
              </a:spcBef>
              <a:buFontTx/>
              <a:buNone/>
            </a:pPr>
            <a:endParaRPr lang="cs-CZ" altLang="cs-CZ" sz="2800">
              <a:solidFill>
                <a:schemeClr val="accent2"/>
              </a:solidFill>
            </a:endParaRPr>
          </a:p>
          <a:p>
            <a:pPr>
              <a:spcBef>
                <a:spcPct val="50000"/>
              </a:spcBef>
              <a:buFontTx/>
              <a:buNone/>
            </a:pPr>
            <a:r>
              <a:rPr lang="cs-CZ" altLang="cs-CZ" sz="2800">
                <a:solidFill>
                  <a:schemeClr val="accent2"/>
                </a:solidFill>
              </a:rPr>
              <a:t>glutamát  +  ATP  +  NH</a:t>
            </a:r>
            <a:r>
              <a:rPr lang="cs-CZ" altLang="cs-CZ" sz="2800" baseline="-25000">
                <a:solidFill>
                  <a:schemeClr val="accent2"/>
                </a:solidFill>
              </a:rPr>
              <a:t>3</a:t>
            </a:r>
            <a:r>
              <a:rPr lang="cs-CZ" altLang="cs-CZ" sz="2800">
                <a:solidFill>
                  <a:schemeClr val="accent2"/>
                </a:solidFill>
              </a:rPr>
              <a:t> </a:t>
            </a:r>
            <a:r>
              <a:rPr lang="cs-CZ" altLang="cs-CZ" sz="2800">
                <a:solidFill>
                  <a:schemeClr val="accent2"/>
                </a:solidFill>
                <a:sym typeface="Symbol" panose="05050102010706020507" pitchFamily="18" charset="2"/>
              </a:rPr>
              <a:t> glutamin +  ADP +  P</a:t>
            </a:r>
            <a:r>
              <a:rPr lang="cs-CZ" altLang="cs-CZ" sz="2800" baseline="-25000">
                <a:solidFill>
                  <a:schemeClr val="accent2"/>
                </a:solidFill>
                <a:sym typeface="Symbol" panose="05050102010706020507" pitchFamily="18" charset="2"/>
              </a:rPr>
              <a:t>anorg</a:t>
            </a:r>
          </a:p>
          <a:p>
            <a:pPr>
              <a:spcBef>
                <a:spcPct val="50000"/>
              </a:spcBef>
              <a:buFontTx/>
              <a:buNone/>
            </a:pPr>
            <a:r>
              <a:rPr lang="cs-CZ" altLang="cs-CZ" sz="2400">
                <a:sym typeface="Symbol" panose="05050102010706020507" pitchFamily="18" charset="2"/>
              </a:rPr>
              <a:t>Játra, ledviny, střevo: glutamin + H</a:t>
            </a:r>
            <a:r>
              <a:rPr lang="cs-CZ" altLang="cs-CZ" sz="2400" baseline="-25000">
                <a:sym typeface="Symbol" panose="05050102010706020507" pitchFamily="18" charset="2"/>
              </a:rPr>
              <a:t>2</a:t>
            </a:r>
            <a:r>
              <a:rPr lang="cs-CZ" altLang="cs-CZ" sz="2400">
                <a:sym typeface="Symbol" panose="05050102010706020507" pitchFamily="18" charset="2"/>
              </a:rPr>
              <a:t>O  </a:t>
            </a:r>
            <a:r>
              <a:rPr lang="cs-CZ" altLang="cs-CZ" sz="2400">
                <a:cs typeface="Times New Roman" panose="02020603050405020304" pitchFamily="18" charset="0"/>
                <a:sym typeface="Symbol" panose="05050102010706020507" pitchFamily="18" charset="2"/>
              </a:rPr>
              <a:t>→  glutamát + NH</a:t>
            </a:r>
            <a:r>
              <a:rPr lang="cs-CZ" altLang="cs-CZ" sz="2400" baseline="-25000">
                <a:cs typeface="Times New Roman" panose="02020603050405020304" pitchFamily="18" charset="0"/>
                <a:sym typeface="Symbol" panose="05050102010706020507" pitchFamily="18" charset="2"/>
              </a:rPr>
              <a:t>3</a:t>
            </a:r>
            <a:r>
              <a:rPr lang="cs-CZ" altLang="cs-CZ" sz="2800">
                <a:solidFill>
                  <a:schemeClr val="accent2"/>
                </a:solidFill>
                <a:sym typeface="Symbol" panose="05050102010706020507" pitchFamily="18" charset="2"/>
              </a:rPr>
              <a:t> </a:t>
            </a:r>
          </a:p>
        </p:txBody>
      </p:sp>
      <p:sp>
        <p:nvSpPr>
          <p:cNvPr id="41988" name="Text Box 5"/>
          <p:cNvSpPr txBox="1">
            <a:spLocks noChangeArrowheads="1"/>
          </p:cNvSpPr>
          <p:nvPr/>
        </p:nvSpPr>
        <p:spPr bwMode="auto">
          <a:xfrm>
            <a:off x="684213" y="620713"/>
            <a:ext cx="7416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dirty="0"/>
              <a:t>Ve tkáních, které nemohou syntetizovat močovinu, probíhá syntéza </a:t>
            </a:r>
            <a:r>
              <a:rPr lang="cs-CZ" altLang="cs-CZ" sz="2400" dirty="0" err="1"/>
              <a:t>glutaminu</a:t>
            </a:r>
            <a:r>
              <a:rPr lang="cs-CZ" altLang="cs-CZ" sz="2400" dirty="0"/>
              <a:t>. </a:t>
            </a:r>
            <a:r>
              <a:rPr lang="cs-CZ" altLang="cs-CZ" sz="2400" dirty="0" err="1"/>
              <a:t>Glutamin</a:t>
            </a:r>
            <a:r>
              <a:rPr lang="cs-CZ" altLang="cs-CZ" sz="2400" dirty="0"/>
              <a:t> je rovněž transportní formou NH</a:t>
            </a:r>
            <a:r>
              <a:rPr lang="cs-CZ" altLang="cs-CZ" sz="2400" baseline="-25000" dirty="0"/>
              <a:t>2</a:t>
            </a:r>
            <a:r>
              <a:rPr lang="cs-CZ" altLang="cs-CZ" sz="2400" dirty="0"/>
              <a:t> skupiny.</a:t>
            </a:r>
          </a:p>
          <a:p>
            <a:pPr>
              <a:spcBef>
                <a:spcPct val="50000"/>
              </a:spcBef>
              <a:buFontTx/>
              <a:buNone/>
            </a:pPr>
            <a:r>
              <a:rPr lang="cs-CZ" altLang="cs-CZ" sz="2400" i="1" dirty="0" err="1"/>
              <a:t>Glutaminsynthetasa</a:t>
            </a:r>
            <a:r>
              <a:rPr lang="cs-CZ" altLang="cs-CZ" sz="2400" dirty="0"/>
              <a:t> (</a:t>
            </a:r>
            <a:r>
              <a:rPr lang="cs-CZ" altLang="cs-CZ" sz="2400" b="1" dirty="0" smtClean="0"/>
              <a:t>mozek </a:t>
            </a:r>
            <a:r>
              <a:rPr lang="cs-CZ" altLang="cs-CZ" sz="2400" dirty="0" smtClean="0"/>
              <a:t>– gliové buňky</a:t>
            </a:r>
            <a:r>
              <a:rPr lang="cs-CZ" altLang="cs-CZ" sz="2400" b="1" dirty="0" smtClean="0"/>
              <a:t>,</a:t>
            </a:r>
            <a:r>
              <a:rPr lang="cs-CZ" altLang="cs-CZ" sz="2400" dirty="0" smtClean="0"/>
              <a:t> </a:t>
            </a:r>
            <a:r>
              <a:rPr lang="cs-CZ" altLang="cs-CZ" sz="2400" dirty="0"/>
              <a:t>sval, játra)</a:t>
            </a:r>
          </a:p>
        </p:txBody>
      </p:sp>
      <p:sp>
        <p:nvSpPr>
          <p:cNvPr id="41989" name="Text Box 6"/>
          <p:cNvSpPr txBox="1">
            <a:spLocks noChangeArrowheads="1"/>
          </p:cNvSpPr>
          <p:nvPr/>
        </p:nvSpPr>
        <p:spPr bwMode="auto">
          <a:xfrm>
            <a:off x="611188" y="4076700"/>
            <a:ext cx="80645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Amoniak vznikající </a:t>
            </a:r>
            <a:r>
              <a:rPr lang="cs-CZ" altLang="cs-CZ" sz="2400" b="1"/>
              <a:t>ve svalu</a:t>
            </a:r>
            <a:r>
              <a:rPr lang="cs-CZ" altLang="cs-CZ" sz="2400"/>
              <a:t> může být transportován i pomocí alaninu, který vzniká transaminací z pyruvátu:</a:t>
            </a:r>
          </a:p>
          <a:p>
            <a:pPr>
              <a:spcBef>
                <a:spcPct val="50000"/>
              </a:spcBef>
              <a:buFontTx/>
              <a:buNone/>
            </a:pPr>
            <a:endParaRPr lang="cs-CZ" altLang="cs-CZ" sz="2400"/>
          </a:p>
          <a:p>
            <a:pPr>
              <a:spcBef>
                <a:spcPct val="50000"/>
              </a:spcBef>
              <a:buFontTx/>
              <a:buNone/>
            </a:pPr>
            <a:endParaRPr lang="cs-CZ" altLang="cs-CZ" sz="2400"/>
          </a:p>
        </p:txBody>
      </p:sp>
      <p:sp>
        <p:nvSpPr>
          <p:cNvPr id="41990" name="Text Box 7"/>
          <p:cNvSpPr txBox="1">
            <a:spLocks noChangeArrowheads="1"/>
          </p:cNvSpPr>
          <p:nvPr/>
        </p:nvSpPr>
        <p:spPr bwMode="auto">
          <a:xfrm>
            <a:off x="539750" y="4941888"/>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i="1"/>
              <a:t>Alaninaminotransferasa</a:t>
            </a:r>
            <a:r>
              <a:rPr lang="cs-CZ" altLang="cs-CZ" sz="2800"/>
              <a:t> (ALT):</a:t>
            </a:r>
          </a:p>
          <a:p>
            <a:pPr>
              <a:spcBef>
                <a:spcPct val="50000"/>
              </a:spcBef>
              <a:buFontTx/>
              <a:buNone/>
            </a:pPr>
            <a:r>
              <a:rPr lang="cs-CZ" altLang="cs-CZ" sz="2400">
                <a:solidFill>
                  <a:schemeClr val="accent2"/>
                </a:solidFill>
              </a:rPr>
              <a:t>pyruvát   +  glutamát  </a:t>
            </a:r>
            <a:r>
              <a:rPr lang="cs-CZ" altLang="cs-CZ" sz="2400">
                <a:solidFill>
                  <a:schemeClr val="accent2"/>
                </a:solidFill>
                <a:cs typeface="Times New Roman" panose="02020603050405020304" pitchFamily="18" charset="0"/>
              </a:rPr>
              <a:t>→  </a:t>
            </a:r>
            <a:r>
              <a:rPr lang="cs-CZ" altLang="cs-CZ" sz="2400">
                <a:solidFill>
                  <a:schemeClr val="accent2"/>
                </a:solidFill>
              </a:rPr>
              <a:t>alanin  +  2-oxoglutarát</a:t>
            </a:r>
          </a:p>
        </p:txBody>
      </p:sp>
      <p:sp>
        <p:nvSpPr>
          <p:cNvPr id="41991" name="Line 8"/>
          <p:cNvSpPr>
            <a:spLocks noChangeShapeType="1"/>
          </p:cNvSpPr>
          <p:nvPr/>
        </p:nvSpPr>
        <p:spPr bwMode="auto">
          <a:xfrm>
            <a:off x="4067175" y="6021388"/>
            <a:ext cx="50482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992" name="Text Box 9"/>
          <p:cNvSpPr txBox="1">
            <a:spLocks noChangeArrowheads="1"/>
          </p:cNvSpPr>
          <p:nvPr/>
        </p:nvSpPr>
        <p:spPr bwMode="auto">
          <a:xfrm>
            <a:off x="4624388" y="6184900"/>
            <a:ext cx="226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transport do jater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1"/>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7D4D6D6-7D4F-445A-AE7D-00BFB7C9142A}" type="slidenum">
              <a:rPr lang="en-CA" altLang="cs-CZ" sz="1400"/>
              <a:pPr/>
              <a:t>39</a:t>
            </a:fld>
            <a:endParaRPr lang="en-CA" altLang="cs-CZ" sz="1400"/>
          </a:p>
        </p:txBody>
      </p:sp>
      <p:sp>
        <p:nvSpPr>
          <p:cNvPr id="3" name="TextovéPole 2"/>
          <p:cNvSpPr txBox="1"/>
          <p:nvPr/>
        </p:nvSpPr>
        <p:spPr>
          <a:xfrm>
            <a:off x="1116013" y="260350"/>
            <a:ext cx="7127875" cy="1570038"/>
          </a:xfrm>
          <a:prstGeom prst="rect">
            <a:avLst/>
          </a:prstGeom>
          <a:noFill/>
        </p:spPr>
        <p:txBody>
          <a:bodyPr>
            <a:spAutoFit/>
          </a:bodyPr>
          <a:lstStyle/>
          <a:p>
            <a:pPr>
              <a:defRPr/>
            </a:pPr>
            <a:r>
              <a:rPr lang="cs-CZ" sz="3200" b="1" dirty="0">
                <a:solidFill>
                  <a:schemeClr val="accent6">
                    <a:lumMod val="60000"/>
                    <a:lumOff val="40000"/>
                  </a:schemeClr>
                </a:solidFill>
              </a:rPr>
              <a:t> </a:t>
            </a:r>
            <a:endParaRPr lang="cs-CZ" sz="3200" dirty="0">
              <a:solidFill>
                <a:schemeClr val="accent6">
                  <a:lumMod val="60000"/>
                  <a:lumOff val="40000"/>
                </a:schemeClr>
              </a:solidFill>
            </a:endParaRPr>
          </a:p>
          <a:p>
            <a:pPr>
              <a:defRPr/>
            </a:pPr>
            <a:r>
              <a:rPr lang="cs-CZ" sz="3200" b="1" dirty="0">
                <a:solidFill>
                  <a:schemeClr val="accent6">
                    <a:lumMod val="60000"/>
                    <a:lumOff val="40000"/>
                  </a:schemeClr>
                </a:solidFill>
              </a:rPr>
              <a:t>Role </a:t>
            </a:r>
            <a:r>
              <a:rPr lang="cs-CZ" sz="3200" b="1" dirty="0" err="1">
                <a:solidFill>
                  <a:schemeClr val="accent6">
                    <a:lumMod val="60000"/>
                    <a:lumOff val="40000"/>
                  </a:schemeClr>
                </a:solidFill>
              </a:rPr>
              <a:t>glutaminu</a:t>
            </a:r>
            <a:r>
              <a:rPr lang="cs-CZ" sz="3200" b="1" dirty="0">
                <a:solidFill>
                  <a:schemeClr val="accent6">
                    <a:lumMod val="60000"/>
                    <a:lumOff val="40000"/>
                  </a:schemeClr>
                </a:solidFill>
              </a:rPr>
              <a:t> v metabolismu</a:t>
            </a:r>
            <a:endParaRPr lang="cs-CZ" sz="3200" dirty="0">
              <a:solidFill>
                <a:schemeClr val="accent6">
                  <a:lumMod val="60000"/>
                  <a:lumOff val="40000"/>
                </a:schemeClr>
              </a:solidFill>
            </a:endParaRPr>
          </a:p>
          <a:p>
            <a:pPr>
              <a:defRPr/>
            </a:pPr>
            <a:endParaRPr lang="cs-CZ" sz="3200" dirty="0">
              <a:solidFill>
                <a:schemeClr val="accent6">
                  <a:lumMod val="60000"/>
                  <a:lumOff val="40000"/>
                </a:schemeClr>
              </a:solidFill>
            </a:endParaRPr>
          </a:p>
        </p:txBody>
      </p:sp>
      <p:sp>
        <p:nvSpPr>
          <p:cNvPr id="4" name="TextovéPole 3"/>
          <p:cNvSpPr txBox="1"/>
          <p:nvPr/>
        </p:nvSpPr>
        <p:spPr>
          <a:xfrm>
            <a:off x="539750" y="1628775"/>
            <a:ext cx="8353425" cy="1938338"/>
          </a:xfrm>
          <a:prstGeom prst="rect">
            <a:avLst/>
          </a:prstGeom>
          <a:noFill/>
        </p:spPr>
        <p:txBody>
          <a:bodyPr>
            <a:spAutoFit/>
          </a:bodyPr>
          <a:lstStyle/>
          <a:p>
            <a:pPr marL="342900" indent="-342900">
              <a:buFont typeface="Arial" panose="020B0604020202020204" pitchFamily="34" charset="0"/>
              <a:buChar char="•"/>
              <a:defRPr/>
            </a:pPr>
            <a:r>
              <a:rPr lang="cs-CZ" dirty="0" err="1"/>
              <a:t>Glutamin</a:t>
            </a:r>
            <a:r>
              <a:rPr lang="cs-CZ" dirty="0"/>
              <a:t> je hlavní aminokyselinou plazmy (30–35 % </a:t>
            </a:r>
            <a:r>
              <a:rPr lang="cs-CZ" dirty="0" err="1"/>
              <a:t>aminodusíku</a:t>
            </a:r>
            <a:r>
              <a:rPr lang="cs-CZ" dirty="0"/>
              <a:t> v plazmě).</a:t>
            </a:r>
          </a:p>
          <a:p>
            <a:pPr marL="342900" indent="-342900">
              <a:buFont typeface="Arial" panose="020B0604020202020204" pitchFamily="34" charset="0"/>
              <a:buChar char="•"/>
              <a:defRPr/>
            </a:pPr>
            <a:r>
              <a:rPr lang="cs-CZ" dirty="0"/>
              <a:t>Pool </a:t>
            </a:r>
            <a:r>
              <a:rPr lang="cs-CZ" dirty="0" err="1"/>
              <a:t>glutaminu</a:t>
            </a:r>
            <a:r>
              <a:rPr lang="cs-CZ" dirty="0"/>
              <a:t> v krvi slouží k zajištění řady základních metabolických </a:t>
            </a:r>
            <a:r>
              <a:rPr lang="cs-CZ" dirty="0" smtClean="0"/>
              <a:t>pochodů:</a:t>
            </a:r>
            <a:endParaRPr lang="cs-CZ" dirty="0"/>
          </a:p>
          <a:p>
            <a:pPr>
              <a:defRPr/>
            </a:pP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404164365"/>
              </p:ext>
            </p:extLst>
          </p:nvPr>
        </p:nvGraphicFramePr>
        <p:xfrm>
          <a:off x="719138" y="3530600"/>
          <a:ext cx="7921625" cy="2736851"/>
        </p:xfrm>
        <a:graphic>
          <a:graphicData uri="http://schemas.openxmlformats.org/drawingml/2006/table">
            <a:tbl>
              <a:tblPr firstRow="1" firstCol="1" lastRow="1" lastCol="1" bandRow="1" bandCol="1">
                <a:tableStyleId>{5940675A-B579-460E-94D1-54222C63F5DA}</a:tableStyleId>
              </a:tblPr>
              <a:tblGrid>
                <a:gridCol w="2466807">
                  <a:extLst>
                    <a:ext uri="{9D8B030D-6E8A-4147-A177-3AD203B41FA5}">
                      <a16:colId xmlns:a16="http://schemas.microsoft.com/office/drawing/2014/main" val="20000"/>
                    </a:ext>
                  </a:extLst>
                </a:gridCol>
                <a:gridCol w="5454818">
                  <a:extLst>
                    <a:ext uri="{9D8B030D-6E8A-4147-A177-3AD203B41FA5}">
                      <a16:colId xmlns:a16="http://schemas.microsoft.com/office/drawing/2014/main" val="20001"/>
                    </a:ext>
                  </a:extLst>
                </a:gridCol>
              </a:tblGrid>
              <a:tr h="390979">
                <a:tc gridSpan="2">
                  <a:txBody>
                    <a:bodyPr/>
                    <a:lstStyle/>
                    <a:p>
                      <a:pPr algn="ctr">
                        <a:lnSpc>
                          <a:spcPts val="1600"/>
                        </a:lnSpc>
                        <a:spcBef>
                          <a:spcPts val="300"/>
                        </a:spcBef>
                        <a:spcAft>
                          <a:spcPts val="300"/>
                        </a:spcAft>
                      </a:pPr>
                      <a:r>
                        <a:rPr lang="cs-CZ" sz="2000" b="1" dirty="0">
                          <a:effectLst/>
                        </a:rPr>
                        <a:t>Funkce </a:t>
                      </a:r>
                      <a:r>
                        <a:rPr lang="cs-CZ" sz="2000" b="1" dirty="0" err="1">
                          <a:effectLst/>
                        </a:rPr>
                        <a:t>glutaminu</a:t>
                      </a:r>
                      <a:endParaRPr lang="cs-CZ" sz="2000" b="1" dirty="0">
                        <a:solidFill>
                          <a:schemeClr val="tx1"/>
                        </a:solidFill>
                        <a:effectLst/>
                        <a:latin typeface="Times New Roman"/>
                        <a:ea typeface="Times New Roman"/>
                      </a:endParaRPr>
                    </a:p>
                  </a:txBody>
                  <a:tcPr marL="68586" marR="68586" marT="0" marB="0" anchor="ctr"/>
                </a:tc>
                <a:tc hMerge="1">
                  <a:txBody>
                    <a:bodyPr/>
                    <a:lstStyle/>
                    <a:p>
                      <a:endParaRPr lang="cs-CZ"/>
                    </a:p>
                  </a:txBody>
                  <a:tcPr/>
                </a:tc>
                <a:extLst>
                  <a:ext uri="{0D108BD9-81ED-4DB2-BD59-A6C34878D82A}">
                    <a16:rowId xmlns:a16="http://schemas.microsoft.com/office/drawing/2014/main" val="10000"/>
                  </a:ext>
                </a:extLst>
              </a:tr>
              <a:tr h="390979">
                <a:tc gridSpan="2">
                  <a:txBody>
                    <a:bodyPr/>
                    <a:lstStyle/>
                    <a:p>
                      <a:pPr>
                        <a:lnSpc>
                          <a:spcPts val="1600"/>
                        </a:lnSpc>
                        <a:spcBef>
                          <a:spcPts val="300"/>
                        </a:spcBef>
                        <a:spcAft>
                          <a:spcPts val="300"/>
                        </a:spcAft>
                      </a:pPr>
                      <a:r>
                        <a:rPr lang="cs-CZ" sz="2000" dirty="0">
                          <a:effectLst/>
                        </a:rPr>
                        <a:t>Syntéza </a:t>
                      </a:r>
                      <a:r>
                        <a:rPr lang="cs-CZ" sz="2000" dirty="0" smtClean="0">
                          <a:effectLst/>
                        </a:rPr>
                        <a:t>proteinů            všechny tkáně</a:t>
                      </a:r>
                      <a:endParaRPr lang="cs-CZ" sz="2000" dirty="0">
                        <a:effectLst/>
                        <a:latin typeface="Times New Roman"/>
                        <a:ea typeface="Times New Roman"/>
                      </a:endParaRPr>
                    </a:p>
                  </a:txBody>
                  <a:tcPr marL="68586" marR="68586" marT="0" marB="0" anchor="ctr"/>
                </a:tc>
                <a:tc hMerge="1">
                  <a:txBody>
                    <a:bodyPr/>
                    <a:lstStyle/>
                    <a:p>
                      <a:endParaRPr lang="cs-CZ"/>
                    </a:p>
                  </a:txBody>
                  <a:tcPr/>
                </a:tc>
                <a:extLst>
                  <a:ext uri="{0D108BD9-81ED-4DB2-BD59-A6C34878D82A}">
                    <a16:rowId xmlns:a16="http://schemas.microsoft.com/office/drawing/2014/main" val="10001"/>
                  </a:ext>
                </a:extLst>
              </a:tr>
              <a:tr h="390979">
                <a:tc>
                  <a:txBody>
                    <a:bodyPr/>
                    <a:lstStyle/>
                    <a:p>
                      <a:pPr>
                        <a:lnSpc>
                          <a:spcPts val="1600"/>
                        </a:lnSpc>
                        <a:spcBef>
                          <a:spcPts val="300"/>
                        </a:spcBef>
                        <a:spcAft>
                          <a:spcPts val="300"/>
                        </a:spcAft>
                      </a:pPr>
                      <a:r>
                        <a:rPr lang="cs-CZ" sz="2000" dirty="0">
                          <a:effectLst/>
                        </a:rPr>
                        <a:t>Zdroj energie</a:t>
                      </a:r>
                      <a:endParaRPr lang="cs-CZ" sz="2000" dirty="0">
                        <a:effectLst/>
                        <a:latin typeface="Times New Roman"/>
                        <a:ea typeface="Times New Roman"/>
                      </a:endParaRPr>
                    </a:p>
                  </a:txBody>
                  <a:tcPr marL="68586" marR="68586" marT="0" marB="0" anchor="ctr"/>
                </a:tc>
                <a:tc>
                  <a:txBody>
                    <a:bodyPr/>
                    <a:lstStyle/>
                    <a:p>
                      <a:pPr>
                        <a:lnSpc>
                          <a:spcPts val="1600"/>
                        </a:lnSpc>
                        <a:spcBef>
                          <a:spcPts val="300"/>
                        </a:spcBef>
                        <a:spcAft>
                          <a:spcPts val="300"/>
                        </a:spcAft>
                      </a:pPr>
                      <a:r>
                        <a:rPr lang="cs-CZ" sz="2000">
                          <a:effectLst/>
                        </a:rPr>
                        <a:t>enterocyty, lymfocyty, makrofágy, fibroblasty</a:t>
                      </a:r>
                      <a:endParaRPr lang="cs-CZ" sz="2000">
                        <a:effectLst/>
                        <a:latin typeface="Times New Roman"/>
                        <a:ea typeface="Times New Roman"/>
                      </a:endParaRPr>
                    </a:p>
                  </a:txBody>
                  <a:tcPr marL="68586" marR="68586" marT="0" marB="0" anchor="ctr"/>
                </a:tc>
                <a:extLst>
                  <a:ext uri="{0D108BD9-81ED-4DB2-BD59-A6C34878D82A}">
                    <a16:rowId xmlns:a16="http://schemas.microsoft.com/office/drawing/2014/main" val="10002"/>
                  </a:ext>
                </a:extLst>
              </a:tr>
              <a:tr h="781957">
                <a:tc>
                  <a:txBody>
                    <a:bodyPr/>
                    <a:lstStyle/>
                    <a:p>
                      <a:pPr>
                        <a:lnSpc>
                          <a:spcPts val="1600"/>
                        </a:lnSpc>
                        <a:spcBef>
                          <a:spcPts val="300"/>
                        </a:spcBef>
                        <a:spcAft>
                          <a:spcPts val="300"/>
                        </a:spcAft>
                      </a:pPr>
                      <a:r>
                        <a:rPr lang="cs-CZ" sz="2000">
                          <a:effectLst/>
                        </a:rPr>
                        <a:t>Donor dusíku pro syntézy</a:t>
                      </a:r>
                      <a:endParaRPr lang="cs-CZ" sz="2000">
                        <a:effectLst/>
                        <a:latin typeface="Times New Roman"/>
                        <a:ea typeface="Times New Roman"/>
                      </a:endParaRPr>
                    </a:p>
                  </a:txBody>
                  <a:tcPr marL="68586" marR="68586" marT="0" marB="0" anchor="ctr"/>
                </a:tc>
                <a:tc>
                  <a:txBody>
                    <a:bodyPr/>
                    <a:lstStyle/>
                    <a:p>
                      <a:pPr>
                        <a:lnSpc>
                          <a:spcPts val="1600"/>
                        </a:lnSpc>
                        <a:spcBef>
                          <a:spcPts val="300"/>
                        </a:spcBef>
                        <a:spcAft>
                          <a:spcPts val="300"/>
                        </a:spcAft>
                      </a:pPr>
                      <a:r>
                        <a:rPr lang="cs-CZ" sz="2000">
                          <a:effectLst/>
                        </a:rPr>
                        <a:t>puriny, pyrimidiny, NAD</a:t>
                      </a:r>
                      <a:r>
                        <a:rPr lang="cs-CZ" sz="2000" baseline="30000">
                          <a:effectLst/>
                        </a:rPr>
                        <a:t>+</a:t>
                      </a:r>
                      <a:r>
                        <a:rPr lang="cs-CZ" sz="2000">
                          <a:effectLst/>
                        </a:rPr>
                        <a:t>, aminocukry, asparagin, další sloučeniny</a:t>
                      </a:r>
                      <a:endParaRPr lang="cs-CZ" sz="2000">
                        <a:effectLst/>
                        <a:latin typeface="Times New Roman"/>
                        <a:ea typeface="Times New Roman"/>
                      </a:endParaRPr>
                    </a:p>
                  </a:txBody>
                  <a:tcPr marL="68586" marR="68586" marT="0" marB="0" anchor="ctr"/>
                </a:tc>
                <a:extLst>
                  <a:ext uri="{0D108BD9-81ED-4DB2-BD59-A6C34878D82A}">
                    <a16:rowId xmlns:a16="http://schemas.microsoft.com/office/drawing/2014/main" val="10003"/>
                  </a:ext>
                </a:extLst>
              </a:tr>
              <a:tr h="781957">
                <a:tc>
                  <a:txBody>
                    <a:bodyPr/>
                    <a:lstStyle/>
                    <a:p>
                      <a:pPr>
                        <a:lnSpc>
                          <a:spcPts val="1600"/>
                        </a:lnSpc>
                        <a:spcBef>
                          <a:spcPts val="300"/>
                        </a:spcBef>
                        <a:spcAft>
                          <a:spcPts val="300"/>
                        </a:spcAft>
                      </a:pPr>
                      <a:r>
                        <a:rPr lang="cs-CZ" sz="2000">
                          <a:effectLst/>
                        </a:rPr>
                        <a:t>Donor glutamátu pro syntézy</a:t>
                      </a:r>
                      <a:endParaRPr lang="cs-CZ" sz="2000">
                        <a:effectLst/>
                        <a:latin typeface="Times New Roman"/>
                        <a:ea typeface="Times New Roman"/>
                      </a:endParaRPr>
                    </a:p>
                  </a:txBody>
                  <a:tcPr marL="68586" marR="68586" marT="0" marB="0" anchor="ctr"/>
                </a:tc>
                <a:tc>
                  <a:txBody>
                    <a:bodyPr/>
                    <a:lstStyle/>
                    <a:p>
                      <a:pPr>
                        <a:lnSpc>
                          <a:spcPts val="1600"/>
                        </a:lnSpc>
                        <a:spcBef>
                          <a:spcPts val="300"/>
                        </a:spcBef>
                        <a:spcAft>
                          <a:spcPts val="300"/>
                        </a:spcAft>
                      </a:pPr>
                      <a:r>
                        <a:rPr lang="cs-CZ" sz="2000" dirty="0" err="1">
                          <a:effectLst/>
                        </a:rPr>
                        <a:t>glutathion</a:t>
                      </a:r>
                      <a:r>
                        <a:rPr lang="cs-CZ" sz="2000" dirty="0">
                          <a:effectLst/>
                        </a:rPr>
                        <a:t>, GABA, ornitin, arginin, prolin, další sloučeniny</a:t>
                      </a:r>
                      <a:endParaRPr lang="cs-CZ" sz="2000" dirty="0">
                        <a:effectLst/>
                        <a:latin typeface="Times New Roman"/>
                        <a:ea typeface="Times New Roman"/>
                      </a:endParaRPr>
                    </a:p>
                  </a:txBody>
                  <a:tcPr marL="68586" marR="68586" marT="0" marB="0" anchor="ctr"/>
                </a:tc>
                <a:extLst>
                  <a:ext uri="{0D108BD9-81ED-4DB2-BD59-A6C34878D82A}">
                    <a16:rowId xmlns:a16="http://schemas.microsoft.com/office/drawing/2014/main" val="10004"/>
                  </a:ext>
                </a:extLst>
              </a:tr>
            </a:tbl>
          </a:graphicData>
        </a:graphic>
      </p:graphicFrame>
      <p:sp>
        <p:nvSpPr>
          <p:cNvPr id="43031" name="Rectangle 1"/>
          <p:cNvSpPr>
            <a:spLocks noChangeArrowheads="1"/>
          </p:cNvSpPr>
          <p:nvPr/>
        </p:nvSpPr>
        <p:spPr bwMode="auto">
          <a:xfrm>
            <a:off x="1681163" y="353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a:p>
        </p:txBody>
      </p:sp>
      <p:cxnSp>
        <p:nvCxnSpPr>
          <p:cNvPr id="6" name="Přímá spojnice 5"/>
          <p:cNvCxnSpPr/>
          <p:nvPr/>
        </p:nvCxnSpPr>
        <p:spPr bwMode="auto">
          <a:xfrm flipV="1">
            <a:off x="3203848" y="3933056"/>
            <a:ext cx="0" cy="360040"/>
          </a:xfrm>
          <a:prstGeom prst="line">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AD5C38F-8FD8-417B-A8C4-CEA2DF4F2BF1}" type="slidenum">
              <a:rPr lang="en-CA" altLang="cs-CZ" sz="1400"/>
              <a:pPr>
                <a:spcBef>
                  <a:spcPct val="0"/>
                </a:spcBef>
                <a:buFontTx/>
                <a:buNone/>
              </a:pPr>
              <a:t>4</a:t>
            </a:fld>
            <a:endParaRPr lang="en-CA" altLang="cs-CZ" sz="1400"/>
          </a:p>
        </p:txBody>
      </p:sp>
      <p:sp>
        <p:nvSpPr>
          <p:cNvPr id="5123" name="Rectangle 4"/>
          <p:cNvSpPr>
            <a:spLocks noChangeArrowheads="1"/>
          </p:cNvSpPr>
          <p:nvPr/>
        </p:nvSpPr>
        <p:spPr bwMode="auto">
          <a:xfrm>
            <a:off x="0" y="3810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4000" b="1">
                <a:solidFill>
                  <a:schemeClr val="accent2"/>
                </a:solidFill>
              </a:rPr>
              <a:t>Obsah proteinů v potravinách (%)</a:t>
            </a:r>
            <a:endParaRPr lang="cs-CZ" altLang="cs-CZ" sz="4400">
              <a:solidFill>
                <a:schemeClr val="tx2"/>
              </a:solidFill>
            </a:endParaRPr>
          </a:p>
        </p:txBody>
      </p:sp>
      <p:sp>
        <p:nvSpPr>
          <p:cNvPr id="5124" name="Rectangle 5"/>
          <p:cNvSpPr>
            <a:spLocks noChangeArrowheads="1"/>
          </p:cNvSpPr>
          <p:nvPr/>
        </p:nvSpPr>
        <p:spPr bwMode="auto">
          <a:xfrm>
            <a:off x="395288" y="1600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cs-CZ" altLang="cs-CZ" sz="2800" b="1" u="sng">
                <a:solidFill>
                  <a:srgbClr val="FF3300"/>
                </a:solidFill>
              </a:rPr>
              <a:t>Vysoký</a:t>
            </a:r>
            <a:r>
              <a:rPr lang="cs-CZ" altLang="cs-CZ" sz="2800" b="1">
                <a:solidFill>
                  <a:srgbClr val="FF3300"/>
                </a:solidFill>
              </a:rPr>
              <a:t>		%</a:t>
            </a:r>
            <a:endParaRPr lang="cs-CZ" altLang="cs-CZ" sz="2800" b="1"/>
          </a:p>
          <a:p>
            <a:pPr>
              <a:buFontTx/>
              <a:buNone/>
            </a:pPr>
            <a:r>
              <a:rPr lang="cs-CZ" altLang="cs-CZ" sz="2800"/>
              <a:t>tvrdé sýry 		25-30</a:t>
            </a:r>
          </a:p>
          <a:p>
            <a:pPr>
              <a:buFontTx/>
              <a:buNone/>
            </a:pPr>
            <a:r>
              <a:rPr lang="cs-CZ" altLang="cs-CZ" sz="2800"/>
              <a:t>tvarůžky 		30</a:t>
            </a:r>
          </a:p>
          <a:p>
            <a:pPr>
              <a:buFontTx/>
              <a:buNone/>
            </a:pPr>
            <a:r>
              <a:rPr lang="cs-CZ" altLang="cs-CZ" sz="2800"/>
              <a:t>tvaroh tvrdý 	30</a:t>
            </a:r>
          </a:p>
          <a:p>
            <a:pPr>
              <a:buFontTx/>
              <a:buNone/>
            </a:pPr>
            <a:r>
              <a:rPr lang="cs-CZ" altLang="cs-CZ" sz="2800"/>
              <a:t>maso 			20</a:t>
            </a:r>
          </a:p>
          <a:p>
            <a:pPr>
              <a:buFontTx/>
              <a:buNone/>
            </a:pPr>
            <a:r>
              <a:rPr lang="cs-CZ" altLang="cs-CZ" sz="2800">
                <a:solidFill>
                  <a:srgbClr val="006600"/>
                </a:solidFill>
              </a:rPr>
              <a:t>luštěniny 		25-30</a:t>
            </a:r>
          </a:p>
          <a:p>
            <a:pPr>
              <a:buFontTx/>
              <a:buNone/>
            </a:pPr>
            <a:r>
              <a:rPr lang="cs-CZ" altLang="cs-CZ" sz="2800"/>
              <a:t>tvaroh měkký 	20</a:t>
            </a:r>
          </a:p>
          <a:p>
            <a:endParaRPr lang="cs-CZ" altLang="cs-CZ" sz="2500"/>
          </a:p>
        </p:txBody>
      </p:sp>
      <p:sp>
        <p:nvSpPr>
          <p:cNvPr id="5125" name="Rectangle 6"/>
          <p:cNvSpPr>
            <a:spLocks noChangeArrowheads="1"/>
          </p:cNvSpPr>
          <p:nvPr/>
        </p:nvSpPr>
        <p:spPr bwMode="auto">
          <a:xfrm>
            <a:off x="5089525" y="1600200"/>
            <a:ext cx="3875088"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cs-CZ" altLang="cs-CZ" sz="2800" b="1" u="sng">
                <a:solidFill>
                  <a:srgbClr val="FF3300"/>
                </a:solidFill>
              </a:rPr>
              <a:t>Střední</a:t>
            </a:r>
            <a:r>
              <a:rPr lang="cs-CZ" altLang="cs-CZ" sz="2800" b="1">
                <a:solidFill>
                  <a:srgbClr val="FF3300"/>
                </a:solidFill>
              </a:rPr>
              <a:t>		%</a:t>
            </a:r>
            <a:endParaRPr lang="cs-CZ" altLang="cs-CZ" sz="2800" b="1"/>
          </a:p>
          <a:p>
            <a:pPr>
              <a:spcBef>
                <a:spcPct val="10000"/>
              </a:spcBef>
              <a:buFontTx/>
              <a:buNone/>
            </a:pPr>
            <a:r>
              <a:rPr lang="cs-CZ" altLang="cs-CZ" sz="2800"/>
              <a:t>vejce 			13</a:t>
            </a:r>
          </a:p>
          <a:p>
            <a:pPr>
              <a:spcBef>
                <a:spcPct val="10000"/>
              </a:spcBef>
              <a:buFontTx/>
              <a:buNone/>
            </a:pPr>
            <a:r>
              <a:rPr lang="cs-CZ" altLang="cs-CZ" sz="2800">
                <a:solidFill>
                  <a:srgbClr val="006600"/>
                </a:solidFill>
              </a:rPr>
              <a:t>těstoviny 		12</a:t>
            </a:r>
          </a:p>
          <a:p>
            <a:pPr>
              <a:spcBef>
                <a:spcPct val="10000"/>
              </a:spcBef>
              <a:buFontTx/>
              <a:buNone/>
            </a:pPr>
            <a:r>
              <a:rPr lang="cs-CZ" altLang="cs-CZ" sz="2800"/>
              <a:t>kvasnice 		11</a:t>
            </a:r>
          </a:p>
          <a:p>
            <a:pPr>
              <a:spcBef>
                <a:spcPct val="10000"/>
              </a:spcBef>
              <a:buFontTx/>
              <a:buNone/>
            </a:pPr>
            <a:r>
              <a:rPr lang="cs-CZ" altLang="cs-CZ" sz="2800">
                <a:solidFill>
                  <a:srgbClr val="006600"/>
                </a:solidFill>
              </a:rPr>
              <a:t>pečivo 		8-10</a:t>
            </a:r>
          </a:p>
          <a:p>
            <a:pPr>
              <a:spcBef>
                <a:spcPct val="10000"/>
              </a:spcBef>
              <a:spcAft>
                <a:spcPct val="30000"/>
              </a:spcAft>
              <a:buFontTx/>
              <a:buNone/>
            </a:pPr>
            <a:r>
              <a:rPr lang="cs-CZ" altLang="cs-CZ" sz="2800">
                <a:solidFill>
                  <a:srgbClr val="006600"/>
                </a:solidFill>
              </a:rPr>
              <a:t>rýže 			7</a:t>
            </a:r>
          </a:p>
          <a:p>
            <a:pPr>
              <a:buFontTx/>
              <a:buNone/>
            </a:pPr>
            <a:r>
              <a:rPr lang="cs-CZ" altLang="cs-CZ" sz="2800" b="1" u="sng">
                <a:solidFill>
                  <a:srgbClr val="FF3300"/>
                </a:solidFill>
              </a:rPr>
              <a:t>Nízký</a:t>
            </a:r>
            <a:endParaRPr lang="cs-CZ" altLang="cs-CZ" sz="2800" b="1" u="sng"/>
          </a:p>
          <a:p>
            <a:pPr>
              <a:buFontTx/>
              <a:buNone/>
            </a:pPr>
            <a:r>
              <a:rPr lang="cs-CZ" altLang="cs-CZ" sz="2800">
                <a:solidFill>
                  <a:srgbClr val="006600"/>
                </a:solidFill>
              </a:rPr>
              <a:t>brambory 		2</a:t>
            </a:r>
          </a:p>
          <a:p>
            <a:pPr>
              <a:buFontTx/>
              <a:buNone/>
            </a:pPr>
            <a:r>
              <a:rPr lang="cs-CZ" altLang="cs-CZ" sz="2800">
                <a:solidFill>
                  <a:srgbClr val="006600"/>
                </a:solidFill>
              </a:rPr>
              <a:t>ovoce, zelenina 	0,5-2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1"/>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1AF2504-0C4D-45AF-9E74-B1FA94D7D4B1}" type="slidenum">
              <a:rPr lang="en-CA" altLang="cs-CZ" sz="1400"/>
              <a:pPr>
                <a:spcBef>
                  <a:spcPct val="0"/>
                </a:spcBef>
                <a:buFontTx/>
                <a:buNone/>
              </a:pPr>
              <a:t>40</a:t>
            </a:fld>
            <a:endParaRPr lang="en-CA" altLang="cs-CZ" sz="1400"/>
          </a:p>
        </p:txBody>
      </p:sp>
      <p:sp>
        <p:nvSpPr>
          <p:cNvPr id="3" name="TextovéPole 2"/>
          <p:cNvSpPr txBox="1"/>
          <p:nvPr/>
        </p:nvSpPr>
        <p:spPr>
          <a:xfrm>
            <a:off x="684213" y="1412875"/>
            <a:ext cx="1038225" cy="461963"/>
          </a:xfrm>
          <a:prstGeom prst="rect">
            <a:avLst/>
          </a:prstGeom>
          <a:noFill/>
        </p:spPr>
        <p:txBody>
          <a:bodyPr wrap="none">
            <a:spAutoFit/>
          </a:bodyPr>
          <a:lstStyle/>
          <a:p>
            <a:pPr>
              <a:defRPr/>
            </a:pPr>
            <a:r>
              <a:rPr lang="cs-CZ" dirty="0">
                <a:solidFill>
                  <a:schemeClr val="accent6"/>
                </a:solidFill>
              </a:rPr>
              <a:t>Insulin</a:t>
            </a:r>
          </a:p>
        </p:txBody>
      </p:sp>
      <p:sp>
        <p:nvSpPr>
          <p:cNvPr id="44036" name="TextovéPole 3"/>
          <p:cNvSpPr txBox="1">
            <a:spLocks noChangeArrowheads="1"/>
          </p:cNvSpPr>
          <p:nvPr/>
        </p:nvSpPr>
        <p:spPr bwMode="auto">
          <a:xfrm>
            <a:off x="487363" y="2060575"/>
            <a:ext cx="5535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cs-CZ" altLang="cs-CZ" sz="2400"/>
              <a:t>je anabolický hormon</a:t>
            </a:r>
          </a:p>
          <a:p>
            <a:pPr>
              <a:spcBef>
                <a:spcPct val="0"/>
              </a:spcBef>
            </a:pPr>
            <a:r>
              <a:rPr lang="cs-CZ" altLang="cs-CZ" sz="2400"/>
              <a:t>zvyšuje proteosyntézu v kosterním svalu</a:t>
            </a:r>
          </a:p>
        </p:txBody>
      </p:sp>
      <p:sp>
        <p:nvSpPr>
          <p:cNvPr id="5" name="TextovéPole 4"/>
          <p:cNvSpPr txBox="1"/>
          <p:nvPr/>
        </p:nvSpPr>
        <p:spPr>
          <a:xfrm>
            <a:off x="684213" y="3414713"/>
            <a:ext cx="1192212" cy="460375"/>
          </a:xfrm>
          <a:prstGeom prst="rect">
            <a:avLst/>
          </a:prstGeom>
          <a:noFill/>
        </p:spPr>
        <p:txBody>
          <a:bodyPr wrap="none">
            <a:spAutoFit/>
          </a:bodyPr>
          <a:lstStyle/>
          <a:p>
            <a:pPr>
              <a:defRPr/>
            </a:pPr>
            <a:r>
              <a:rPr lang="cs-CZ" dirty="0" err="1">
                <a:solidFill>
                  <a:schemeClr val="accent6"/>
                </a:solidFill>
              </a:rPr>
              <a:t>Kortisol</a:t>
            </a:r>
            <a:endParaRPr lang="cs-CZ" dirty="0">
              <a:solidFill>
                <a:schemeClr val="accent6"/>
              </a:solidFill>
            </a:endParaRPr>
          </a:p>
        </p:txBody>
      </p:sp>
      <p:sp>
        <p:nvSpPr>
          <p:cNvPr id="44038" name="TextovéPole 5"/>
          <p:cNvSpPr txBox="1">
            <a:spLocks noChangeArrowheads="1"/>
          </p:cNvSpPr>
          <p:nvPr/>
        </p:nvSpPr>
        <p:spPr bwMode="auto">
          <a:xfrm>
            <a:off x="641350" y="4222750"/>
            <a:ext cx="7377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cs-CZ" altLang="cs-CZ" sz="2400" dirty="0"/>
              <a:t>Stimuluje proteolýzu </a:t>
            </a:r>
            <a:r>
              <a:rPr lang="cs-CZ" altLang="cs-CZ" sz="2400" dirty="0" smtClean="0"/>
              <a:t>(</a:t>
            </a:r>
            <a:r>
              <a:rPr lang="cs-CZ" altLang="cs-CZ" sz="2400" dirty="0" err="1" smtClean="0"/>
              <a:t>proteasom</a:t>
            </a:r>
            <a:r>
              <a:rPr lang="cs-CZ" altLang="cs-CZ" sz="2400" dirty="0" smtClean="0"/>
              <a:t> ve </a:t>
            </a:r>
            <a:r>
              <a:rPr lang="cs-CZ" altLang="cs-CZ" sz="2400" dirty="0"/>
              <a:t>svalu při hladovění</a:t>
            </a:r>
          </a:p>
        </p:txBody>
      </p:sp>
      <p:sp>
        <p:nvSpPr>
          <p:cNvPr id="2" name="TextovéPole 1"/>
          <p:cNvSpPr txBox="1"/>
          <p:nvPr/>
        </p:nvSpPr>
        <p:spPr>
          <a:xfrm>
            <a:off x="684213" y="333375"/>
            <a:ext cx="6983412" cy="522288"/>
          </a:xfrm>
          <a:prstGeom prst="rect">
            <a:avLst/>
          </a:prstGeom>
          <a:noFill/>
        </p:spPr>
        <p:txBody>
          <a:bodyPr>
            <a:spAutoFit/>
          </a:bodyPr>
          <a:lstStyle/>
          <a:p>
            <a:pPr>
              <a:defRPr/>
            </a:pPr>
            <a:r>
              <a:rPr lang="cs-CZ" sz="2800" b="1" dirty="0">
                <a:solidFill>
                  <a:schemeClr val="accent6">
                    <a:lumMod val="60000"/>
                    <a:lumOff val="40000"/>
                  </a:schemeClr>
                </a:solidFill>
              </a:rPr>
              <a:t>Hormony ovlivňující metabolismus proteinů</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07F4367-9F37-498E-BB2C-33A6266E8E60}" type="slidenum">
              <a:rPr lang="en-CA" altLang="cs-CZ" sz="1400"/>
              <a:pPr>
                <a:spcBef>
                  <a:spcPct val="0"/>
                </a:spcBef>
                <a:buFontTx/>
                <a:buNone/>
              </a:pPr>
              <a:t>41</a:t>
            </a:fld>
            <a:endParaRPr lang="en-CA" altLang="cs-CZ" sz="1400"/>
          </a:p>
        </p:txBody>
      </p:sp>
      <p:sp>
        <p:nvSpPr>
          <p:cNvPr id="16386" name="Text Box 2"/>
          <p:cNvSpPr txBox="1">
            <a:spLocks noChangeArrowheads="1"/>
          </p:cNvSpPr>
          <p:nvPr/>
        </p:nvSpPr>
        <p:spPr bwMode="auto">
          <a:xfrm>
            <a:off x="323850" y="609600"/>
            <a:ext cx="8640763"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3600" b="1">
                <a:solidFill>
                  <a:schemeClr val="accent2"/>
                </a:solidFill>
              </a:rPr>
              <a:t>Proteiny jako zdroj energie</a:t>
            </a:r>
          </a:p>
          <a:p>
            <a:pPr>
              <a:spcBef>
                <a:spcPct val="50000"/>
              </a:spcBef>
              <a:buFontTx/>
              <a:buNone/>
            </a:pPr>
            <a:endParaRPr lang="cs-CZ" altLang="cs-CZ" sz="3600" b="1">
              <a:solidFill>
                <a:schemeClr val="accent2"/>
              </a:solidFill>
            </a:endParaRPr>
          </a:p>
          <a:p>
            <a:pPr>
              <a:spcBef>
                <a:spcPct val="50000"/>
              </a:spcBef>
              <a:buFontTx/>
              <a:buBlip>
                <a:blip r:embed="rId2"/>
              </a:buBlip>
            </a:pPr>
            <a:r>
              <a:rPr lang="cs-CZ" altLang="cs-CZ" sz="2800"/>
              <a:t>	probíhá při nedostatku jiných živin (lipidy, cukry)</a:t>
            </a:r>
          </a:p>
          <a:p>
            <a:pPr>
              <a:spcBef>
                <a:spcPct val="50000"/>
              </a:spcBef>
              <a:buFontTx/>
              <a:buBlip>
                <a:blip r:embed="rId2"/>
              </a:buBlip>
            </a:pPr>
            <a:r>
              <a:rPr lang="cs-CZ" altLang="cs-CZ" sz="2800"/>
              <a:t>	jen ve tkáních, které dokáží</a:t>
            </a:r>
          </a:p>
          <a:p>
            <a:pPr lvl="2">
              <a:spcBef>
                <a:spcPct val="50000"/>
              </a:spcBef>
              <a:buFontTx/>
              <a:buBlip>
                <a:blip r:embed="rId3"/>
              </a:buBlip>
            </a:pPr>
            <a:r>
              <a:rPr lang="cs-CZ" altLang="cs-CZ" sz="2800"/>
              <a:t> detoxikovat amoniak 	(játra, kosterní sval, …)</a:t>
            </a:r>
          </a:p>
          <a:p>
            <a:pPr lvl="2">
              <a:spcBef>
                <a:spcPct val="50000"/>
              </a:spcBef>
              <a:buFontTx/>
              <a:buBlip>
                <a:blip r:embed="rId3"/>
              </a:buBlip>
            </a:pPr>
            <a:r>
              <a:rPr lang="cs-CZ" altLang="cs-CZ" sz="2800"/>
              <a:t> vyloučit amoniak (ledviny, střevo)</a:t>
            </a:r>
          </a:p>
        </p:txBody>
      </p:sp>
      <p:sp>
        <p:nvSpPr>
          <p:cNvPr id="16393" name="Text Box 9"/>
          <p:cNvSpPr txBox="1">
            <a:spLocks noChangeArrowheads="1"/>
          </p:cNvSpPr>
          <p:nvPr/>
        </p:nvSpPr>
        <p:spPr bwMode="auto">
          <a:xfrm>
            <a:off x="468313" y="4941888"/>
            <a:ext cx="82296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Krátkodobé hladovění (12h - 3dny)  </a:t>
            </a:r>
            <a:r>
              <a:rPr lang="cs-CZ" altLang="cs-CZ" sz="2400">
                <a:sym typeface="Symbol" panose="05050102010706020507" pitchFamily="18" charset="2"/>
              </a:rPr>
              <a:t> ztráta bílkovin 75 g /den</a:t>
            </a:r>
          </a:p>
          <a:p>
            <a:pPr>
              <a:spcBef>
                <a:spcPct val="50000"/>
              </a:spcBef>
              <a:buFontTx/>
              <a:buNone/>
            </a:pPr>
            <a:r>
              <a:rPr lang="cs-CZ" altLang="cs-CZ" sz="2400">
                <a:sym typeface="Symbol" panose="05050102010706020507" pitchFamily="18" charset="2"/>
              </a:rPr>
              <a:t>Dlouhodobé hladovění - adaptace </a:t>
            </a:r>
            <a:r>
              <a:rPr lang="cs-CZ" altLang="cs-CZ" sz="2400"/>
              <a:t> </a:t>
            </a:r>
            <a:r>
              <a:rPr lang="cs-CZ" altLang="cs-CZ" sz="2400">
                <a:sym typeface="Symbol" panose="05050102010706020507" pitchFamily="18" charset="2"/>
              </a:rPr>
              <a:t> ztráta bílkovin 20 g /den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93"/>
                                        </p:tgtEl>
                                        <p:attrNameLst>
                                          <p:attrName>style.visibility</p:attrName>
                                        </p:attrNameLst>
                                      </p:cBhvr>
                                      <p:to>
                                        <p:strVal val="visible"/>
                                      </p:to>
                                    </p:set>
                                    <p:anim calcmode="lin" valueType="num">
                                      <p:cBhvr additive="base">
                                        <p:cTn id="13" dur="500" fill="hold"/>
                                        <p:tgtEl>
                                          <p:spTgt spid="16393"/>
                                        </p:tgtEl>
                                        <p:attrNameLst>
                                          <p:attrName>ppt_x</p:attrName>
                                        </p:attrNameLst>
                                      </p:cBhvr>
                                      <p:tavLst>
                                        <p:tav tm="0">
                                          <p:val>
                                            <p:strVal val="0-#ppt_w/2"/>
                                          </p:val>
                                        </p:tav>
                                        <p:tav tm="100000">
                                          <p:val>
                                            <p:strVal val="#ppt_x"/>
                                          </p:val>
                                        </p:tav>
                                      </p:tavLst>
                                    </p:anim>
                                    <p:anim calcmode="lin" valueType="num">
                                      <p:cBhvr additive="base">
                                        <p:cTn id="14"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9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l="31410" r="11271"/>
          <a:stretch/>
        </p:blipFill>
        <p:spPr>
          <a:xfrm>
            <a:off x="7740352" y="3571272"/>
            <a:ext cx="1344358" cy="3204102"/>
          </a:xfrm>
          <a:prstGeom prst="rect">
            <a:avLst/>
          </a:prstGeom>
        </p:spPr>
      </p:pic>
      <p:sp>
        <p:nvSpPr>
          <p:cNvPr id="46082" name="Zástupný symbol pro číslo snímku 1"/>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756850-D1EF-401E-A526-DCF0FC45CB5A}" type="slidenum">
              <a:rPr lang="en-CA" altLang="cs-CZ" sz="1400"/>
              <a:pPr>
                <a:spcBef>
                  <a:spcPct val="0"/>
                </a:spcBef>
                <a:buFontTx/>
                <a:buNone/>
              </a:pPr>
              <a:t>42</a:t>
            </a:fld>
            <a:endParaRPr lang="en-CA" altLang="cs-CZ" sz="1400"/>
          </a:p>
        </p:txBody>
      </p:sp>
      <p:sp>
        <p:nvSpPr>
          <p:cNvPr id="46083" name="Obdélník 2"/>
          <p:cNvSpPr>
            <a:spLocks noChangeArrowheads="1"/>
          </p:cNvSpPr>
          <p:nvPr/>
        </p:nvSpPr>
        <p:spPr bwMode="auto">
          <a:xfrm>
            <a:off x="395536" y="1124744"/>
            <a:ext cx="8497887"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dirty="0"/>
              <a:t>Symptomy 		</a:t>
            </a:r>
            <a:r>
              <a:rPr lang="cs-CZ" altLang="cs-CZ" sz="2800" b="1" dirty="0" err="1">
                <a:solidFill>
                  <a:srgbClr val="FF0000"/>
                </a:solidFill>
              </a:rPr>
              <a:t>Kwashiorkor</a:t>
            </a:r>
            <a:r>
              <a:rPr lang="cs-CZ" altLang="cs-CZ" sz="2400" b="1" dirty="0">
                <a:solidFill>
                  <a:srgbClr val="FF0000"/>
                </a:solidFill>
              </a:rPr>
              <a:t> 		</a:t>
            </a:r>
            <a:r>
              <a:rPr lang="cs-CZ" altLang="cs-CZ" sz="2800" b="1" dirty="0">
                <a:solidFill>
                  <a:srgbClr val="FF0000"/>
                </a:solidFill>
              </a:rPr>
              <a:t>Marasmus</a:t>
            </a:r>
          </a:p>
          <a:p>
            <a:pPr>
              <a:spcBef>
                <a:spcPct val="0"/>
              </a:spcBef>
              <a:buFontTx/>
              <a:buNone/>
            </a:pPr>
            <a:endParaRPr lang="cs-CZ" altLang="cs-CZ" sz="2400" dirty="0"/>
          </a:p>
          <a:p>
            <a:pPr>
              <a:spcBef>
                <a:spcPct val="0"/>
              </a:spcBef>
              <a:buFontTx/>
              <a:buNone/>
            </a:pPr>
            <a:r>
              <a:rPr lang="cs-CZ" altLang="cs-CZ" sz="2400" dirty="0"/>
              <a:t>Příčina: 		Nedostatečný příjem	  Nedostatečný příjem</a:t>
            </a:r>
          </a:p>
          <a:p>
            <a:pPr>
              <a:spcBef>
                <a:spcPct val="0"/>
              </a:spcBef>
              <a:buFontTx/>
              <a:buNone/>
            </a:pPr>
            <a:r>
              <a:rPr lang="cs-CZ" altLang="cs-CZ" sz="2400" dirty="0"/>
              <a:t>			proteinů		  proteinů a energie</a:t>
            </a:r>
          </a:p>
          <a:p>
            <a:pPr>
              <a:spcBef>
                <a:spcPct val="0"/>
              </a:spcBef>
              <a:buFontTx/>
              <a:buNone/>
            </a:pPr>
            <a:endParaRPr lang="cs-CZ" altLang="cs-CZ" sz="2400" dirty="0"/>
          </a:p>
          <a:p>
            <a:pPr>
              <a:spcBef>
                <a:spcPct val="0"/>
              </a:spcBef>
              <a:buFontTx/>
              <a:buNone/>
            </a:pPr>
            <a:r>
              <a:rPr lang="cs-CZ" altLang="cs-CZ" sz="2400" dirty="0"/>
              <a:t>Porucha růstu 		       + + + 			  + + +</a:t>
            </a:r>
          </a:p>
          <a:p>
            <a:pPr>
              <a:spcBef>
                <a:spcPct val="0"/>
              </a:spcBef>
              <a:buFontTx/>
              <a:buNone/>
            </a:pPr>
            <a:r>
              <a:rPr lang="cs-CZ" altLang="cs-CZ" sz="2400" dirty="0"/>
              <a:t>Ochabnutí svalů	         + 			  + + +</a:t>
            </a:r>
          </a:p>
          <a:p>
            <a:pPr>
              <a:spcBef>
                <a:spcPct val="0"/>
              </a:spcBef>
              <a:buFontTx/>
              <a:buNone/>
            </a:pPr>
            <a:r>
              <a:rPr lang="cs-CZ" altLang="cs-CZ" sz="2400" dirty="0"/>
              <a:t>Tukové zásoby 	        + +			      –</a:t>
            </a:r>
          </a:p>
          <a:p>
            <a:pPr>
              <a:spcBef>
                <a:spcPct val="0"/>
              </a:spcBef>
              <a:buFontTx/>
              <a:buNone/>
            </a:pPr>
            <a:r>
              <a:rPr lang="cs-CZ" altLang="cs-CZ" sz="2400" dirty="0" err="1"/>
              <a:t>Hypoalbuminemie</a:t>
            </a:r>
            <a:r>
              <a:rPr lang="cs-CZ" altLang="cs-CZ" sz="2400" dirty="0"/>
              <a:t> 	       + + + 			      +</a:t>
            </a:r>
          </a:p>
          <a:p>
            <a:pPr>
              <a:spcBef>
                <a:spcPct val="0"/>
              </a:spcBef>
              <a:buFontTx/>
              <a:buNone/>
            </a:pPr>
            <a:r>
              <a:rPr lang="cs-CZ" altLang="cs-CZ" sz="2400" dirty="0"/>
              <a:t>Edémy			       + + +			      –</a:t>
            </a:r>
          </a:p>
        </p:txBody>
      </p:sp>
      <p:sp>
        <p:nvSpPr>
          <p:cNvPr id="2" name="TextovéPole 1"/>
          <p:cNvSpPr txBox="1"/>
          <p:nvPr/>
        </p:nvSpPr>
        <p:spPr>
          <a:xfrm>
            <a:off x="395536" y="378645"/>
            <a:ext cx="5975350" cy="523875"/>
          </a:xfrm>
          <a:prstGeom prst="rect">
            <a:avLst/>
          </a:prstGeom>
          <a:noFill/>
        </p:spPr>
        <p:txBody>
          <a:bodyPr>
            <a:spAutoFit/>
          </a:bodyPr>
          <a:lstStyle/>
          <a:p>
            <a:pPr>
              <a:defRPr/>
            </a:pPr>
            <a:r>
              <a:rPr lang="cs-CZ" sz="2800" b="1" dirty="0">
                <a:solidFill>
                  <a:schemeClr val="accent6">
                    <a:lumMod val="60000"/>
                    <a:lumOff val="40000"/>
                  </a:schemeClr>
                </a:solidFill>
              </a:rPr>
              <a:t>Nedostatek </a:t>
            </a:r>
            <a:r>
              <a:rPr lang="cs-CZ" sz="2800" b="1" dirty="0" smtClean="0">
                <a:solidFill>
                  <a:schemeClr val="accent6">
                    <a:lumMod val="60000"/>
                    <a:lumOff val="40000"/>
                  </a:schemeClr>
                </a:solidFill>
              </a:rPr>
              <a:t>proteinů </a:t>
            </a:r>
            <a:r>
              <a:rPr lang="cs-CZ" sz="2800" b="1" dirty="0">
                <a:solidFill>
                  <a:schemeClr val="accent6">
                    <a:lumMod val="60000"/>
                    <a:lumOff val="40000"/>
                  </a:schemeClr>
                </a:solidFill>
              </a:rPr>
              <a:t>ve výživě</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880319"/>
            <a:ext cx="2808312" cy="186928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A91221F-BDC3-4375-A1B0-52F904D7926A}" type="slidenum">
              <a:rPr lang="en-CA" altLang="cs-CZ" sz="1400"/>
              <a:pPr>
                <a:spcBef>
                  <a:spcPct val="0"/>
                </a:spcBef>
                <a:buFontTx/>
                <a:buNone/>
              </a:pPr>
              <a:t>43</a:t>
            </a:fld>
            <a:endParaRPr lang="en-CA" altLang="cs-CZ" sz="1400"/>
          </a:p>
        </p:txBody>
      </p:sp>
      <p:sp>
        <p:nvSpPr>
          <p:cNvPr id="17410" name="Text Box 2"/>
          <p:cNvSpPr txBox="1">
            <a:spLocks noChangeArrowheads="1"/>
          </p:cNvSpPr>
          <p:nvPr/>
        </p:nvSpPr>
        <p:spPr bwMode="auto">
          <a:xfrm>
            <a:off x="539750" y="404813"/>
            <a:ext cx="7772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800" b="1">
                <a:solidFill>
                  <a:schemeClr val="accent2"/>
                </a:solidFill>
              </a:rPr>
              <a:t>Dusíková bilance</a:t>
            </a:r>
          </a:p>
        </p:txBody>
      </p:sp>
      <p:sp>
        <p:nvSpPr>
          <p:cNvPr id="17411" name="Text Box 3"/>
          <p:cNvSpPr txBox="1">
            <a:spLocks noChangeArrowheads="1"/>
          </p:cNvSpPr>
          <p:nvPr/>
        </p:nvSpPr>
        <p:spPr bwMode="auto">
          <a:xfrm>
            <a:off x="600075" y="16764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sym typeface="Symbol" panose="05050102010706020507" pitchFamily="18" charset="2"/>
              </a:rPr>
              <a:t> N =  příjem N </a:t>
            </a:r>
            <a:r>
              <a:rPr lang="cs-CZ" altLang="cs-CZ" sz="2400">
                <a:sym typeface="Symbol" panose="05050102010706020507" pitchFamily="18" charset="2"/>
              </a:rPr>
              <a:t>/den</a:t>
            </a:r>
            <a:r>
              <a:rPr lang="cs-CZ" altLang="cs-CZ" sz="2800">
                <a:sym typeface="Symbol" panose="05050102010706020507" pitchFamily="18" charset="2"/>
              </a:rPr>
              <a:t> -  výdej N /den</a:t>
            </a:r>
          </a:p>
        </p:txBody>
      </p:sp>
      <p:sp>
        <p:nvSpPr>
          <p:cNvPr id="17412" name="Text Box 4"/>
          <p:cNvSpPr txBox="1">
            <a:spLocks noChangeArrowheads="1"/>
          </p:cNvSpPr>
          <p:nvPr/>
        </p:nvSpPr>
        <p:spPr bwMode="auto">
          <a:xfrm>
            <a:off x="676275" y="2514600"/>
            <a:ext cx="79248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b="1">
                <a:solidFill>
                  <a:schemeClr val="accent2"/>
                </a:solidFill>
              </a:rPr>
              <a:t>Příjem N</a:t>
            </a:r>
            <a:r>
              <a:rPr lang="cs-CZ" altLang="cs-CZ" sz="2800">
                <a:solidFill>
                  <a:schemeClr val="accent2"/>
                </a:solidFill>
              </a:rPr>
              <a:t> -</a:t>
            </a:r>
            <a:r>
              <a:rPr lang="cs-CZ" altLang="cs-CZ" sz="2800"/>
              <a:t> bilancuje se množství přijatých bílkovin.</a:t>
            </a:r>
          </a:p>
          <a:p>
            <a:pPr>
              <a:spcBef>
                <a:spcPct val="50000"/>
              </a:spcBef>
              <a:buFontTx/>
              <a:buNone/>
            </a:pPr>
            <a:r>
              <a:rPr lang="cs-CZ" altLang="cs-CZ" sz="2800"/>
              <a:t>Vychází se z předpokladu, že obsah N v bílkovinách je cca 16 %</a:t>
            </a:r>
          </a:p>
          <a:p>
            <a:pPr>
              <a:spcBef>
                <a:spcPct val="50000"/>
              </a:spcBef>
              <a:buFontTx/>
              <a:buNone/>
            </a:pPr>
            <a:r>
              <a:rPr lang="cs-CZ" altLang="cs-CZ">
                <a:sym typeface="Symbol" panose="05050102010706020507" pitchFamily="18" charset="2"/>
              </a:rPr>
              <a:t>N</a:t>
            </a:r>
            <a:r>
              <a:rPr lang="cs-CZ" altLang="cs-CZ" baseline="-25000">
                <a:sym typeface="Symbol" panose="05050102010706020507" pitchFamily="18" charset="2"/>
              </a:rPr>
              <a:t>příjem</a:t>
            </a:r>
            <a:r>
              <a:rPr lang="cs-CZ" altLang="cs-CZ">
                <a:sym typeface="Symbol" panose="05050102010706020507" pitchFamily="18" charset="2"/>
              </a:rPr>
              <a:t>  = </a:t>
            </a:r>
            <a:r>
              <a:rPr lang="cs-CZ" altLang="cs-CZ" baseline="-25000">
                <a:sym typeface="Symbol" panose="05050102010706020507" pitchFamily="18" charset="2"/>
              </a:rPr>
              <a:t>    </a:t>
            </a:r>
            <a:r>
              <a:rPr lang="cs-CZ" altLang="cs-CZ">
                <a:sym typeface="Symbol" panose="05050102010706020507" pitchFamily="18" charset="2"/>
              </a:rPr>
              <a:t> hmotnost prot  x 0,16 g</a:t>
            </a:r>
            <a:endParaRPr lang="cs-CZ"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0-#ppt_w/2"/>
                                          </p:val>
                                        </p:tav>
                                        <p:tav tm="100000">
                                          <p:val>
                                            <p:strVal val="#ppt_x"/>
                                          </p:val>
                                        </p:tav>
                                      </p:tavLst>
                                    </p:anim>
                                    <p:anim calcmode="lin" valueType="num">
                                      <p:cBhvr additive="base">
                                        <p:cTn id="14"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0-#ppt_w/2"/>
                                          </p:val>
                                        </p:tav>
                                        <p:tav tm="100000">
                                          <p:val>
                                            <p:strVal val="#ppt_x"/>
                                          </p:val>
                                        </p:tav>
                                      </p:tavLst>
                                    </p:anim>
                                    <p:anim calcmode="lin" valueType="num">
                                      <p:cBhvr additive="base">
                                        <p:cTn id="20"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0C39FD-1695-4F92-BB9F-402EAE2BF0B3}" type="slidenum">
              <a:rPr lang="en-CA" altLang="cs-CZ" sz="1400"/>
              <a:pPr>
                <a:spcBef>
                  <a:spcPct val="0"/>
                </a:spcBef>
                <a:buFontTx/>
                <a:buNone/>
              </a:pPr>
              <a:t>44</a:t>
            </a:fld>
            <a:endParaRPr lang="en-CA" altLang="cs-CZ" sz="1400"/>
          </a:p>
        </p:txBody>
      </p:sp>
      <p:sp>
        <p:nvSpPr>
          <p:cNvPr id="50179" name="Text Box 2"/>
          <p:cNvSpPr txBox="1">
            <a:spLocks noChangeArrowheads="1"/>
          </p:cNvSpPr>
          <p:nvPr/>
        </p:nvSpPr>
        <p:spPr bwMode="auto">
          <a:xfrm>
            <a:off x="381000" y="1341438"/>
            <a:ext cx="8067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a:solidFill>
                  <a:schemeClr val="accent2"/>
                </a:solidFill>
              </a:rPr>
              <a:t>Výdej N</a:t>
            </a:r>
            <a:r>
              <a:rPr lang="cs-CZ" altLang="cs-CZ" sz="2800"/>
              <a:t> - počítá se na základě koncentrace močoviny v moči</a:t>
            </a:r>
          </a:p>
        </p:txBody>
      </p:sp>
      <p:sp>
        <p:nvSpPr>
          <p:cNvPr id="50180" name="Text Box 3"/>
          <p:cNvSpPr txBox="1">
            <a:spLocks noChangeArrowheads="1"/>
          </p:cNvSpPr>
          <p:nvPr/>
        </p:nvSpPr>
        <p:spPr bwMode="auto">
          <a:xfrm>
            <a:off x="533400" y="2492375"/>
            <a:ext cx="86106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a:t>Vychází se z předpokladu, že močovina je hlavní formou dusíku získanou metabolismem AK</a:t>
            </a:r>
          </a:p>
          <a:p>
            <a:pPr>
              <a:spcBef>
                <a:spcPct val="50000"/>
              </a:spcBef>
            </a:pPr>
            <a:r>
              <a:rPr lang="cs-CZ" altLang="cs-CZ" sz="2400"/>
              <a:t> stanoví se koncentrace močoviny v moči (mol/l , přepočet na g/l)</a:t>
            </a:r>
          </a:p>
          <a:p>
            <a:pPr>
              <a:spcBef>
                <a:spcPct val="50000"/>
              </a:spcBef>
            </a:pPr>
            <a:r>
              <a:rPr lang="cs-CZ" altLang="cs-CZ" sz="2400"/>
              <a:t> přepočte se na množství močoviny vyloučené za den (x objem 	moči)</a:t>
            </a:r>
          </a:p>
          <a:p>
            <a:pPr>
              <a:spcBef>
                <a:spcPct val="50000"/>
              </a:spcBef>
            </a:pPr>
            <a:r>
              <a:rPr lang="cs-CZ" altLang="cs-CZ" sz="2400"/>
              <a:t> přepočte se na celkový dusík vyloučený močí </a:t>
            </a:r>
          </a:p>
          <a:p>
            <a:pPr>
              <a:spcBef>
                <a:spcPct val="50000"/>
              </a:spcBef>
              <a:buFontTx/>
              <a:buNone/>
            </a:pPr>
            <a:endParaRPr lang="cs-CZ" altLang="cs-CZ" sz="2400"/>
          </a:p>
          <a:p>
            <a:pPr>
              <a:spcBef>
                <a:spcPct val="50000"/>
              </a:spcBef>
              <a:buFontTx/>
              <a:buNone/>
            </a:pPr>
            <a:endParaRPr lang="cs-CZ" altLang="cs-CZ" sz="2400"/>
          </a:p>
        </p:txBody>
      </p:sp>
      <p:sp>
        <p:nvSpPr>
          <p:cNvPr id="50181" name="Text Box 4"/>
          <p:cNvSpPr txBox="1">
            <a:spLocks noChangeArrowheads="1"/>
          </p:cNvSpPr>
          <p:nvPr/>
        </p:nvSpPr>
        <p:spPr bwMode="auto">
          <a:xfrm>
            <a:off x="395288" y="260350"/>
            <a:ext cx="80676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800" b="1">
                <a:solidFill>
                  <a:schemeClr val="accent2"/>
                </a:solidFill>
              </a:rPr>
              <a:t>Výdej dusíku</a:t>
            </a:r>
            <a:endParaRPr lang="cs-CZ" altLang="cs-CZ" sz="4800" b="1"/>
          </a:p>
        </p:txBody>
      </p:sp>
      <p:sp>
        <p:nvSpPr>
          <p:cNvPr id="50182" name="Rectangle 6"/>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p>
        </p:txBody>
      </p:sp>
      <p:sp>
        <p:nvSpPr>
          <p:cNvPr id="50183" name="Text Box 7"/>
          <p:cNvSpPr txBox="1">
            <a:spLocks noChangeArrowheads="1"/>
          </p:cNvSpPr>
          <p:nvPr/>
        </p:nvSpPr>
        <p:spPr bwMode="auto">
          <a:xfrm>
            <a:off x="7235825" y="5661025"/>
            <a:ext cx="1512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[g N / den]</a:t>
            </a:r>
          </a:p>
        </p:txBody>
      </p:sp>
      <p:graphicFrame>
        <p:nvGraphicFramePr>
          <p:cNvPr id="50184" name="Object 8"/>
          <p:cNvGraphicFramePr>
            <a:graphicFrameLocks noChangeAspect="1"/>
          </p:cNvGraphicFramePr>
          <p:nvPr/>
        </p:nvGraphicFramePr>
        <p:xfrm>
          <a:off x="1042988" y="5373688"/>
          <a:ext cx="5761037" cy="968375"/>
        </p:xfrm>
        <a:graphic>
          <a:graphicData uri="http://schemas.openxmlformats.org/presentationml/2006/ole">
            <mc:AlternateContent xmlns:mc="http://schemas.openxmlformats.org/markup-compatibility/2006">
              <mc:Choice xmlns:v="urn:schemas-microsoft-com:vml" Requires="v">
                <p:oleObj spid="_x0000_s50196" name="Rovnice" r:id="rId3" imgW="2184400" imgH="368300" progId="Equation.3">
                  <p:embed/>
                </p:oleObj>
              </mc:Choice>
              <mc:Fallback>
                <p:oleObj name="Rovnice" r:id="rId3" imgW="2184400" imgH="3683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373688"/>
                        <a:ext cx="57610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7319D49-2657-4195-B127-D11878AF0176}" type="slidenum">
              <a:rPr lang="en-CA" altLang="cs-CZ" sz="1400"/>
              <a:pPr>
                <a:spcBef>
                  <a:spcPct val="0"/>
                </a:spcBef>
                <a:buFontTx/>
                <a:buNone/>
              </a:pPr>
              <a:t>45</a:t>
            </a:fld>
            <a:endParaRPr lang="en-CA" altLang="cs-CZ" sz="1400"/>
          </a:p>
        </p:txBody>
      </p:sp>
      <p:sp>
        <p:nvSpPr>
          <p:cNvPr id="36866" name="Text Box 2"/>
          <p:cNvSpPr txBox="1">
            <a:spLocks noChangeArrowheads="1"/>
          </p:cNvSpPr>
          <p:nvPr/>
        </p:nvSpPr>
        <p:spPr bwMode="auto">
          <a:xfrm>
            <a:off x="611188" y="476250"/>
            <a:ext cx="8364537"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cs-CZ" altLang="cs-CZ" sz="4000">
                <a:solidFill>
                  <a:schemeClr val="accent2"/>
                </a:solidFill>
              </a:rPr>
              <a:t>Dusíkaté látky v moči</a:t>
            </a:r>
          </a:p>
          <a:p>
            <a:pPr>
              <a:spcBef>
                <a:spcPct val="50000"/>
              </a:spcBef>
              <a:buFontTx/>
              <a:buNone/>
            </a:pPr>
            <a:r>
              <a:rPr lang="cs-CZ" altLang="cs-CZ" sz="2400">
                <a:solidFill>
                  <a:schemeClr val="accent2"/>
                </a:solidFill>
              </a:rPr>
              <a:t>		</a:t>
            </a:r>
          </a:p>
          <a:p>
            <a:pPr>
              <a:spcBef>
                <a:spcPct val="50000"/>
              </a:spcBef>
              <a:buFontTx/>
              <a:buNone/>
            </a:pPr>
            <a:r>
              <a:rPr lang="cs-CZ" altLang="cs-CZ" sz="2400">
                <a:solidFill>
                  <a:schemeClr val="accent2"/>
                </a:solidFill>
              </a:rPr>
              <a:t>Dusíkatá látka			denní výdej</a:t>
            </a:r>
          </a:p>
          <a:p>
            <a:pPr>
              <a:spcBef>
                <a:spcPct val="50000"/>
              </a:spcBef>
              <a:buFontTx/>
              <a:buNone/>
            </a:pPr>
            <a:r>
              <a:rPr lang="cs-CZ" altLang="cs-CZ" sz="2400" b="1">
                <a:solidFill>
                  <a:srgbClr val="FF0000"/>
                </a:solidFill>
              </a:rPr>
              <a:t>močovina 			10,5 g</a:t>
            </a:r>
            <a:r>
              <a:rPr lang="cs-CZ" altLang="cs-CZ" sz="2400"/>
              <a:t> 		</a:t>
            </a:r>
            <a:r>
              <a:rPr lang="cs-CZ" altLang="cs-CZ" sz="2400" b="1"/>
              <a:t>(</a:t>
            </a:r>
            <a:r>
              <a:rPr lang="cs-CZ" altLang="cs-CZ" sz="2400" b="1">
                <a:solidFill>
                  <a:srgbClr val="FF0000"/>
                </a:solidFill>
              </a:rPr>
              <a:t>84 % N moče</a:t>
            </a:r>
            <a:r>
              <a:rPr lang="cs-CZ" altLang="cs-CZ" sz="2400" b="1"/>
              <a:t>)</a:t>
            </a:r>
          </a:p>
          <a:p>
            <a:pPr>
              <a:spcBef>
                <a:spcPct val="50000"/>
              </a:spcBef>
              <a:buFontTx/>
              <a:buNone/>
            </a:pPr>
            <a:r>
              <a:rPr lang="cs-CZ" altLang="cs-CZ" sz="2400"/>
              <a:t>amonné soli			0,57 g		(</a:t>
            </a:r>
            <a:r>
              <a:rPr lang="cs-CZ" altLang="cs-CZ" sz="2400">
                <a:solidFill>
                  <a:srgbClr val="FF0000"/>
                </a:solidFill>
              </a:rPr>
              <a:t>4,5 % N moče</a:t>
            </a:r>
            <a:r>
              <a:rPr lang="cs-CZ" altLang="cs-CZ" sz="2400"/>
              <a:t>)</a:t>
            </a:r>
          </a:p>
          <a:p>
            <a:pPr>
              <a:spcBef>
                <a:spcPct val="50000"/>
              </a:spcBef>
              <a:buFontTx/>
              <a:buNone/>
            </a:pPr>
            <a:r>
              <a:rPr lang="cs-CZ" altLang="cs-CZ" sz="2400"/>
              <a:t>kreatinin			0,55 g 		(</a:t>
            </a:r>
            <a:r>
              <a:rPr lang="cs-CZ" altLang="cs-CZ" sz="2400">
                <a:solidFill>
                  <a:srgbClr val="FF0000"/>
                </a:solidFill>
              </a:rPr>
              <a:t>4,5 % N moče</a:t>
            </a:r>
            <a:r>
              <a:rPr lang="cs-CZ" altLang="cs-CZ" sz="2400"/>
              <a:t>)</a:t>
            </a:r>
          </a:p>
          <a:p>
            <a:pPr>
              <a:spcBef>
                <a:spcPct val="50000"/>
              </a:spcBef>
              <a:buFontTx/>
              <a:buNone/>
            </a:pPr>
            <a:r>
              <a:rPr lang="cs-CZ" altLang="cs-CZ" sz="2400"/>
              <a:t>aminokyseliny			0,5 g		(</a:t>
            </a:r>
            <a:r>
              <a:rPr lang="cs-CZ" altLang="cs-CZ" sz="2400">
                <a:solidFill>
                  <a:srgbClr val="FF0000"/>
                </a:solidFill>
              </a:rPr>
              <a:t>4 % N moče</a:t>
            </a:r>
            <a:r>
              <a:rPr lang="cs-CZ" altLang="cs-CZ" sz="2400"/>
              <a:t>)</a:t>
            </a:r>
          </a:p>
          <a:p>
            <a:pPr>
              <a:spcBef>
                <a:spcPct val="50000"/>
              </a:spcBef>
              <a:buFontTx/>
              <a:buNone/>
            </a:pPr>
            <a:r>
              <a:rPr lang="cs-CZ" altLang="cs-CZ" sz="2400"/>
              <a:t>kyselina močová		0,23 g		(</a:t>
            </a:r>
            <a:r>
              <a:rPr lang="cs-CZ" altLang="cs-CZ" sz="2400">
                <a:solidFill>
                  <a:srgbClr val="FF0000"/>
                </a:solidFill>
              </a:rPr>
              <a:t>2 % N moče</a:t>
            </a:r>
            <a:r>
              <a:rPr lang="cs-CZ" altLang="cs-CZ" sz="2400"/>
              <a:t>)</a:t>
            </a:r>
          </a:p>
          <a:p>
            <a:pPr>
              <a:spcBef>
                <a:spcPct val="50000"/>
              </a:spcBef>
              <a:buFontTx/>
              <a:buNone/>
            </a:pPr>
            <a:r>
              <a:rPr lang="cs-CZ" altLang="cs-CZ" sz="2400"/>
              <a:t>ostatní dusíkaté látky				(</a:t>
            </a:r>
            <a:r>
              <a:rPr lang="cs-CZ" altLang="cs-CZ" sz="2400">
                <a:solidFill>
                  <a:srgbClr val="FF0000"/>
                </a:solidFill>
              </a:rPr>
              <a:t>1 % N moče</a:t>
            </a:r>
            <a:r>
              <a:rPr lang="cs-CZ" altLang="cs-CZ" sz="2400"/>
              <a:t>)</a:t>
            </a:r>
          </a:p>
          <a:p>
            <a:pPr>
              <a:spcBef>
                <a:spcPct val="50000"/>
              </a:spcBef>
              <a:buFontTx/>
              <a:buNone/>
            </a:pPr>
            <a:r>
              <a:rPr lang="cs-CZ" altLang="cs-CZ" sz="2400"/>
              <a:t>celkový denní výdej N	12,5 g</a:t>
            </a:r>
          </a:p>
          <a:p>
            <a:pPr>
              <a:spcBef>
                <a:spcPct val="50000"/>
              </a:spcBef>
              <a:buFontTx/>
              <a:buNone/>
            </a:pPr>
            <a:endParaRPr lang="cs-CZ" altLang="cs-CZ" sz="2400"/>
          </a:p>
        </p:txBody>
      </p:sp>
      <p:sp>
        <p:nvSpPr>
          <p:cNvPr id="51204" name="Line 2"/>
          <p:cNvSpPr>
            <a:spLocks noChangeShapeType="1"/>
          </p:cNvSpPr>
          <p:nvPr/>
        </p:nvSpPr>
        <p:spPr bwMode="auto">
          <a:xfrm>
            <a:off x="684213" y="5589588"/>
            <a:ext cx="7704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2E886D-D3BB-4FB3-BF20-E75C8BE619C4}" type="slidenum">
              <a:rPr lang="en-CA" altLang="cs-CZ" sz="1400"/>
              <a:pPr>
                <a:spcBef>
                  <a:spcPct val="0"/>
                </a:spcBef>
                <a:buFontTx/>
                <a:buNone/>
              </a:pPr>
              <a:t>46</a:t>
            </a:fld>
            <a:endParaRPr lang="en-CA" altLang="cs-CZ" sz="1400"/>
          </a:p>
        </p:txBody>
      </p:sp>
      <p:sp>
        <p:nvSpPr>
          <p:cNvPr id="18434" name="Text Box 2"/>
          <p:cNvSpPr txBox="1">
            <a:spLocks noChangeArrowheads="1"/>
          </p:cNvSpPr>
          <p:nvPr/>
        </p:nvSpPr>
        <p:spPr bwMode="auto">
          <a:xfrm>
            <a:off x="0" y="990600"/>
            <a:ext cx="9144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b="1">
                <a:solidFill>
                  <a:schemeClr val="accent2"/>
                </a:solidFill>
              </a:rPr>
              <a:t> Pozitivní dusíková bilance</a:t>
            </a:r>
            <a:r>
              <a:rPr lang="cs-CZ" altLang="cs-CZ" sz="2800"/>
              <a:t> - </a:t>
            </a:r>
          </a:p>
          <a:p>
            <a:pPr>
              <a:spcBef>
                <a:spcPct val="50000"/>
              </a:spcBef>
              <a:buFontTx/>
              <a:buNone/>
            </a:pPr>
            <a:r>
              <a:rPr lang="cs-CZ" altLang="cs-CZ" sz="2800"/>
              <a:t>		</a:t>
            </a:r>
            <a:r>
              <a:rPr lang="cs-CZ" altLang="cs-CZ" sz="2800">
                <a:solidFill>
                  <a:srgbClr val="FF0000"/>
                </a:solidFill>
                <a:sym typeface="Symbol" panose="05050102010706020507" pitchFamily="18" charset="2"/>
              </a:rPr>
              <a:t> N &gt; 0</a:t>
            </a:r>
            <a:r>
              <a:rPr lang="cs-CZ" altLang="cs-CZ" sz="2800">
                <a:sym typeface="Symbol" panose="05050102010706020507" pitchFamily="18" charset="2"/>
              </a:rPr>
              <a:t> 	růst, těhotenství, rekonvalescence</a:t>
            </a:r>
          </a:p>
        </p:txBody>
      </p:sp>
      <p:sp>
        <p:nvSpPr>
          <p:cNvPr id="18435" name="Text Box 3"/>
          <p:cNvSpPr txBox="1">
            <a:spLocks noChangeArrowheads="1"/>
          </p:cNvSpPr>
          <p:nvPr/>
        </p:nvSpPr>
        <p:spPr bwMode="auto">
          <a:xfrm>
            <a:off x="0" y="2743200"/>
            <a:ext cx="914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b="1">
                <a:solidFill>
                  <a:schemeClr val="accent2"/>
                </a:solidFill>
              </a:rPr>
              <a:t> Negativní dusíková bilance</a:t>
            </a:r>
          </a:p>
          <a:p>
            <a:pPr>
              <a:spcBef>
                <a:spcPct val="50000"/>
              </a:spcBef>
              <a:buFontTx/>
              <a:buNone/>
            </a:pPr>
            <a:r>
              <a:rPr lang="cs-CZ" altLang="cs-CZ" sz="2800">
                <a:solidFill>
                  <a:schemeClr val="accent2"/>
                </a:solidFill>
              </a:rPr>
              <a:t>		</a:t>
            </a:r>
            <a:r>
              <a:rPr lang="cs-CZ" altLang="cs-CZ" sz="2800"/>
              <a:t> </a:t>
            </a:r>
            <a:r>
              <a:rPr lang="cs-CZ" altLang="cs-CZ" sz="2800">
                <a:solidFill>
                  <a:srgbClr val="FF0000"/>
                </a:solidFill>
                <a:sym typeface="Symbol" panose="05050102010706020507" pitchFamily="18" charset="2"/>
              </a:rPr>
              <a:t> N </a:t>
            </a:r>
            <a:r>
              <a:rPr lang="en-US" altLang="cs-CZ" sz="2800">
                <a:solidFill>
                  <a:srgbClr val="FF0000"/>
                </a:solidFill>
                <a:sym typeface="Symbol" panose="05050102010706020507" pitchFamily="18" charset="2"/>
              </a:rPr>
              <a:t>&lt;</a:t>
            </a:r>
            <a:r>
              <a:rPr lang="cs-CZ" altLang="cs-CZ" sz="2800">
                <a:solidFill>
                  <a:srgbClr val="FF0000"/>
                </a:solidFill>
                <a:sym typeface="Symbol" panose="05050102010706020507" pitchFamily="18" charset="2"/>
              </a:rPr>
              <a:t> 0</a:t>
            </a:r>
            <a:r>
              <a:rPr lang="cs-CZ" altLang="cs-CZ" sz="2800">
                <a:sym typeface="Symbol" panose="05050102010706020507" pitchFamily="18" charset="2"/>
              </a:rPr>
              <a:t>    metabolický stres, snížený příjem 			proteinů, těžké infekce, horečnatá 				onemocnění, operace, popáleniny	</a:t>
            </a:r>
          </a:p>
        </p:txBody>
      </p:sp>
      <p:sp>
        <p:nvSpPr>
          <p:cNvPr id="18436" name="Text Box 4"/>
          <p:cNvSpPr txBox="1">
            <a:spLocks noChangeArrowheads="1"/>
          </p:cNvSpPr>
          <p:nvPr/>
        </p:nvSpPr>
        <p:spPr bwMode="auto">
          <a:xfrm>
            <a:off x="0" y="4724400"/>
            <a:ext cx="9144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b="1">
                <a:solidFill>
                  <a:schemeClr val="accent2"/>
                </a:solidFill>
                <a:sym typeface="Symbol" panose="05050102010706020507" pitchFamily="18" charset="2"/>
              </a:rPr>
              <a:t> Vyrovnaná dusíková bilance</a:t>
            </a:r>
          </a:p>
          <a:p>
            <a:pPr>
              <a:spcBef>
                <a:spcPct val="50000"/>
              </a:spcBef>
              <a:buFontTx/>
              <a:buNone/>
            </a:pPr>
            <a:r>
              <a:rPr lang="cs-CZ" altLang="cs-CZ" sz="2800">
                <a:solidFill>
                  <a:schemeClr val="accent2"/>
                </a:solidFill>
                <a:sym typeface="Symbol" panose="05050102010706020507" pitchFamily="18" charset="2"/>
              </a:rPr>
              <a:t>		</a:t>
            </a:r>
            <a:r>
              <a:rPr lang="cs-CZ" altLang="cs-CZ" sz="2800">
                <a:sym typeface="Symbol" panose="05050102010706020507" pitchFamily="18" charset="2"/>
              </a:rPr>
              <a:t>  </a:t>
            </a:r>
            <a:r>
              <a:rPr lang="cs-CZ" altLang="cs-CZ" sz="2800">
                <a:solidFill>
                  <a:srgbClr val="FF0000"/>
                </a:solidFill>
                <a:sym typeface="Symbol" panose="05050102010706020507" pitchFamily="18" charset="2"/>
              </a:rPr>
              <a:t> N 0 </a:t>
            </a:r>
            <a:r>
              <a:rPr lang="cs-CZ" altLang="cs-CZ" sz="2800">
                <a:sym typeface="Symbol" panose="05050102010706020507" pitchFamily="18" charset="2"/>
              </a:rPr>
              <a:t> 	fyziologický  stav dospělce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0-#ppt_w/2"/>
                                          </p:val>
                                        </p:tav>
                                        <p:tav tm="100000">
                                          <p:val>
                                            <p:strVal val="#ppt_x"/>
                                          </p:val>
                                        </p:tav>
                                      </p:tavLst>
                                    </p:anim>
                                    <p:anim calcmode="lin" valueType="num">
                                      <p:cBhvr additive="base">
                                        <p:cTn id="14"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additive="base">
                                        <p:cTn id="19" dur="500" fill="hold"/>
                                        <p:tgtEl>
                                          <p:spTgt spid="18436"/>
                                        </p:tgtEl>
                                        <p:attrNameLst>
                                          <p:attrName>ppt_x</p:attrName>
                                        </p:attrNameLst>
                                      </p:cBhvr>
                                      <p:tavLst>
                                        <p:tav tm="0">
                                          <p:val>
                                            <p:strVal val="0-#ppt_w/2"/>
                                          </p:val>
                                        </p:tav>
                                        <p:tav tm="100000">
                                          <p:val>
                                            <p:strVal val="#ppt_x"/>
                                          </p:val>
                                        </p:tav>
                                      </p:tavLst>
                                    </p:anim>
                                    <p:anim calcmode="lin" valueType="num">
                                      <p:cBhvr additive="base">
                                        <p:cTn id="20"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04664"/>
            <a:ext cx="7772400" cy="1143000"/>
          </a:xfrm>
        </p:spPr>
        <p:txBody>
          <a:bodyPr/>
          <a:lstStyle/>
          <a:p>
            <a:r>
              <a:rPr lang="cs-CZ" sz="3600" dirty="0" smtClean="0">
                <a:solidFill>
                  <a:schemeClr val="accent2"/>
                </a:solidFill>
              </a:rPr>
              <a:t>Příklady významných reakcí a produktů metabolismu jednotlivých aminokyselin</a:t>
            </a:r>
            <a:endParaRPr lang="cs-CZ" sz="3600" dirty="0">
              <a:solidFill>
                <a:schemeClr val="accent2"/>
              </a:solidFill>
            </a:endParaRPr>
          </a:p>
        </p:txBody>
      </p:sp>
      <p:sp>
        <p:nvSpPr>
          <p:cNvPr id="3" name="Zástupný symbol pro obsah 2"/>
          <p:cNvSpPr>
            <a:spLocks noGrp="1"/>
          </p:cNvSpPr>
          <p:nvPr>
            <p:ph idx="1"/>
          </p:nvPr>
        </p:nvSpPr>
        <p:spPr>
          <a:xfrm>
            <a:off x="395536" y="2276872"/>
            <a:ext cx="8496944" cy="4428728"/>
          </a:xfrm>
        </p:spPr>
        <p:txBody>
          <a:bodyPr/>
          <a:lstStyle/>
          <a:p>
            <a:r>
              <a:rPr lang="cs-CZ" b="1" dirty="0" smtClean="0">
                <a:solidFill>
                  <a:srgbClr val="FF0000"/>
                </a:solidFill>
              </a:rPr>
              <a:t>Dekarboxylace</a:t>
            </a:r>
          </a:p>
          <a:p>
            <a:r>
              <a:rPr lang="cs-CZ" b="1" dirty="0" smtClean="0">
                <a:solidFill>
                  <a:srgbClr val="FF0000"/>
                </a:solidFill>
              </a:rPr>
              <a:t>Syntéza katecholaminů</a:t>
            </a:r>
          </a:p>
          <a:p>
            <a:r>
              <a:rPr lang="cs-CZ" b="1" dirty="0" smtClean="0">
                <a:solidFill>
                  <a:srgbClr val="FF0000"/>
                </a:solidFill>
              </a:rPr>
              <a:t>Syntéza </a:t>
            </a:r>
            <a:r>
              <a:rPr lang="cs-CZ" b="1" dirty="0" err="1" smtClean="0">
                <a:solidFill>
                  <a:srgbClr val="FF0000"/>
                </a:solidFill>
              </a:rPr>
              <a:t>kreatinfosfátu</a:t>
            </a:r>
            <a:endParaRPr lang="cs-CZ" b="1" dirty="0" smtClean="0">
              <a:solidFill>
                <a:srgbClr val="FF0000"/>
              </a:solidFill>
            </a:endParaRPr>
          </a:p>
          <a:p>
            <a:r>
              <a:rPr lang="cs-CZ" b="1" dirty="0" smtClean="0">
                <a:solidFill>
                  <a:srgbClr val="FF0000"/>
                </a:solidFill>
              </a:rPr>
              <a:t>Syntéza hormonů štítné žlázy z tyrosinu</a:t>
            </a:r>
          </a:p>
          <a:p>
            <a:r>
              <a:rPr lang="cs-CZ" b="1" dirty="0" smtClean="0">
                <a:solidFill>
                  <a:srgbClr val="FF0000"/>
                </a:solidFill>
              </a:rPr>
              <a:t>Syntéza serotoninu a melatoninu z tryptofanu </a:t>
            </a:r>
            <a:r>
              <a:rPr lang="cs-CZ" sz="2800" dirty="0" smtClean="0"/>
              <a:t>(serotonin – „hormon </a:t>
            </a:r>
            <a:r>
              <a:rPr lang="cs-CZ" sz="2800" dirty="0"/>
              <a:t>radosti a štěstí</a:t>
            </a:r>
            <a:r>
              <a:rPr lang="cs-CZ" sz="2800" dirty="0" smtClean="0"/>
              <a:t>“, melatonin – „hormon </a:t>
            </a:r>
            <a:r>
              <a:rPr lang="cs-CZ" sz="2800" dirty="0"/>
              <a:t>tmy a spánku“</a:t>
            </a:r>
          </a:p>
          <a:p>
            <a:endParaRPr lang="cs-CZ" b="1" dirty="0" smtClean="0">
              <a:solidFill>
                <a:srgbClr val="FF0000"/>
              </a:solidFill>
            </a:endParaRPr>
          </a:p>
          <a:p>
            <a:endParaRPr lang="cs-CZ" b="1" dirty="0" smtClean="0">
              <a:solidFill>
                <a:srgbClr val="FF0000"/>
              </a:solidFill>
            </a:endParaRPr>
          </a:p>
          <a:p>
            <a:endParaRPr lang="cs-CZ" b="1" dirty="0" smtClean="0">
              <a:solidFill>
                <a:srgbClr val="FF0000"/>
              </a:solidFill>
            </a:endParaRPr>
          </a:p>
          <a:p>
            <a:pPr marL="0" indent="0">
              <a:buNone/>
            </a:pPr>
            <a:endParaRPr lang="cs-CZ" b="1" dirty="0" smtClean="0">
              <a:solidFill>
                <a:srgbClr val="FF0000"/>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68EB5F-EB03-4A11-A108-28838600B652}" type="slidenum">
              <a:rPr kumimoji="0" lang="en-CA" altLang="cs-CZ"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CA" altLang="cs-CZ"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54173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404664"/>
            <a:ext cx="7772400" cy="1143000"/>
          </a:xfrm>
        </p:spPr>
        <p:txBody>
          <a:bodyPr/>
          <a:lstStyle/>
          <a:p>
            <a:r>
              <a:rPr lang="cs-CZ" sz="3600" b="1" dirty="0" smtClean="0">
                <a:solidFill>
                  <a:srgbClr val="FF0000"/>
                </a:solidFill>
              </a:rPr>
              <a:t>Dekarboxylace</a:t>
            </a:r>
            <a:r>
              <a:rPr lang="cs-CZ" sz="3600" dirty="0" smtClean="0">
                <a:solidFill>
                  <a:schemeClr val="accent2"/>
                </a:solidFill>
              </a:rPr>
              <a:t> </a:t>
            </a:r>
            <a:endParaRPr lang="cs-CZ" sz="3600" dirty="0">
              <a:solidFill>
                <a:schemeClr val="accent2"/>
              </a:solidFill>
            </a:endParaRPr>
          </a:p>
        </p:txBody>
      </p:sp>
      <p:sp>
        <p:nvSpPr>
          <p:cNvPr id="3" name="Zástupný symbol pro obsah 2"/>
          <p:cNvSpPr>
            <a:spLocks noGrp="1"/>
          </p:cNvSpPr>
          <p:nvPr>
            <p:ph idx="1"/>
          </p:nvPr>
        </p:nvSpPr>
        <p:spPr>
          <a:xfrm>
            <a:off x="431540" y="1881064"/>
            <a:ext cx="8280920" cy="4032448"/>
          </a:xfrm>
        </p:spPr>
        <p:txBody>
          <a:bodyPr/>
          <a:lstStyle/>
          <a:p>
            <a:endParaRPr lang="cs-CZ" b="1" dirty="0" smtClean="0">
              <a:solidFill>
                <a:srgbClr val="FF0000"/>
              </a:solidFill>
            </a:endParaRPr>
          </a:p>
          <a:p>
            <a:pPr marL="0" indent="0">
              <a:buNone/>
            </a:pPr>
            <a:endParaRPr lang="cs-CZ" b="1" dirty="0" smtClean="0">
              <a:solidFill>
                <a:srgbClr val="FF0000"/>
              </a:solidFill>
            </a:endParaRPr>
          </a:p>
          <a:p>
            <a:pPr marL="0" indent="0">
              <a:buNone/>
            </a:pPr>
            <a:endParaRPr lang="cs-CZ" b="1" dirty="0" smtClean="0">
              <a:solidFill>
                <a:srgbClr val="FF0000"/>
              </a:solidFill>
            </a:endParaRPr>
          </a:p>
          <a:p>
            <a:r>
              <a:rPr lang="cs-CZ" sz="2800" dirty="0" smtClean="0"/>
              <a:t>Glutamát → GABA </a:t>
            </a:r>
            <a:r>
              <a:rPr lang="cs-CZ" sz="2400" dirty="0" smtClean="0"/>
              <a:t>(neurotransmiter)</a:t>
            </a:r>
          </a:p>
          <a:p>
            <a:r>
              <a:rPr lang="cs-CZ" sz="2800" dirty="0" smtClean="0"/>
              <a:t>Histidin → hist</a:t>
            </a:r>
            <a:r>
              <a:rPr lang="cs-CZ" sz="2800" dirty="0" smtClean="0">
                <a:solidFill>
                  <a:srgbClr val="00CC00"/>
                </a:solidFill>
              </a:rPr>
              <a:t>amin</a:t>
            </a:r>
            <a:r>
              <a:rPr lang="cs-CZ" sz="2800" dirty="0" smtClean="0"/>
              <a:t> </a:t>
            </a:r>
            <a:r>
              <a:rPr lang="cs-CZ" sz="2400" dirty="0" smtClean="0"/>
              <a:t>(mediátor alergické reakce)</a:t>
            </a:r>
          </a:p>
          <a:p>
            <a:r>
              <a:rPr lang="cs-CZ" sz="2800" dirty="0" smtClean="0"/>
              <a:t>Serin → </a:t>
            </a:r>
            <a:r>
              <a:rPr lang="cs-CZ" sz="2800" dirty="0" err="1" smtClean="0"/>
              <a:t>ethanol</a:t>
            </a:r>
            <a:r>
              <a:rPr lang="cs-CZ" sz="2800" dirty="0" err="1" smtClean="0">
                <a:solidFill>
                  <a:srgbClr val="00CC00"/>
                </a:solidFill>
              </a:rPr>
              <a:t>amin</a:t>
            </a:r>
            <a:r>
              <a:rPr lang="cs-CZ" sz="2800" dirty="0" smtClean="0"/>
              <a:t> </a:t>
            </a:r>
            <a:r>
              <a:rPr lang="cs-CZ" sz="2400" dirty="0" smtClean="0"/>
              <a:t>(součást fosfolipidů)</a:t>
            </a:r>
          </a:p>
          <a:p>
            <a:r>
              <a:rPr lang="cs-CZ" sz="2800" dirty="0" smtClean="0"/>
              <a:t>DOPA →  dop</a:t>
            </a:r>
            <a:r>
              <a:rPr lang="cs-CZ" sz="2800" dirty="0" smtClean="0">
                <a:solidFill>
                  <a:srgbClr val="00CC00"/>
                </a:solidFill>
              </a:rPr>
              <a:t>amin</a:t>
            </a:r>
            <a:r>
              <a:rPr lang="cs-CZ" sz="2800" dirty="0" smtClean="0"/>
              <a:t> </a:t>
            </a:r>
            <a:r>
              <a:rPr lang="cs-CZ" sz="2400" dirty="0" smtClean="0"/>
              <a:t>(katecholamin)</a:t>
            </a:r>
          </a:p>
          <a:p>
            <a:r>
              <a:rPr lang="cs-CZ" sz="2800" dirty="0" smtClean="0"/>
              <a:t>Cystein → </a:t>
            </a:r>
            <a:r>
              <a:rPr lang="cs-CZ" sz="2800" dirty="0" err="1" smtClean="0"/>
              <a:t>cyste</a:t>
            </a:r>
            <a:r>
              <a:rPr lang="cs-CZ" sz="2800" dirty="0" err="1" smtClean="0">
                <a:solidFill>
                  <a:srgbClr val="00CC00"/>
                </a:solidFill>
              </a:rPr>
              <a:t>amin</a:t>
            </a:r>
            <a:r>
              <a:rPr lang="cs-CZ" sz="2800" dirty="0" smtClean="0"/>
              <a:t> </a:t>
            </a:r>
            <a:r>
              <a:rPr lang="cs-CZ" sz="2400" dirty="0" smtClean="0"/>
              <a:t>(součást koenzymu A)</a:t>
            </a:r>
            <a:endParaRPr lang="cs-CZ" sz="2400" dirty="0"/>
          </a:p>
        </p:txBody>
      </p:sp>
      <p:sp>
        <p:nvSpPr>
          <p:cNvPr id="4" name="Zástupný symbol pro číslo snímku 3"/>
          <p:cNvSpPr>
            <a:spLocks noGrp="1"/>
          </p:cNvSpPr>
          <p:nvPr>
            <p:ph type="sldNum" sz="quarter" idx="12"/>
          </p:nvPr>
        </p:nvSpPr>
        <p:spPr/>
        <p:txBody>
          <a:bodyPr/>
          <a:lstStyle/>
          <a:p>
            <a:fld id="{BC68EB5F-EB03-4A11-A108-28838600B652}" type="slidenum">
              <a:rPr lang="en-CA" altLang="cs-CZ" smtClean="0"/>
              <a:pPr/>
              <a:t>48</a:t>
            </a:fld>
            <a:endParaRPr lang="en-CA" altLang="cs-CZ"/>
          </a:p>
        </p:txBody>
      </p:sp>
      <p:sp>
        <p:nvSpPr>
          <p:cNvPr id="6" name="TextovéPole 5"/>
          <p:cNvSpPr txBox="1"/>
          <p:nvPr/>
        </p:nvSpPr>
        <p:spPr>
          <a:xfrm>
            <a:off x="1619672" y="1895128"/>
            <a:ext cx="5358651" cy="523220"/>
          </a:xfrm>
          <a:prstGeom prst="rect">
            <a:avLst/>
          </a:prstGeom>
          <a:noFill/>
        </p:spPr>
        <p:txBody>
          <a:bodyPr wrap="square" rtlCol="0">
            <a:spAutoFit/>
          </a:bodyPr>
          <a:lstStyle/>
          <a:p>
            <a:r>
              <a:rPr lang="cs-CZ" sz="2800" dirty="0" smtClean="0"/>
              <a:t>R-CH-NH</a:t>
            </a:r>
            <a:r>
              <a:rPr lang="cs-CZ" sz="2800" baseline="-25000" dirty="0" smtClean="0"/>
              <a:t>2</a:t>
            </a:r>
            <a:r>
              <a:rPr lang="cs-CZ" sz="2800" dirty="0" smtClean="0"/>
              <a:t>	 →  R-CH</a:t>
            </a:r>
            <a:r>
              <a:rPr lang="cs-CZ" sz="2800" baseline="-25000" dirty="0" smtClean="0"/>
              <a:t>2</a:t>
            </a:r>
            <a:r>
              <a:rPr lang="cs-CZ" sz="2800" dirty="0" smtClean="0"/>
              <a:t>-</a:t>
            </a:r>
            <a:r>
              <a:rPr lang="cs-CZ" sz="2800" dirty="0" smtClean="0">
                <a:solidFill>
                  <a:srgbClr val="00CC00"/>
                </a:solidFill>
              </a:rPr>
              <a:t>NH</a:t>
            </a:r>
            <a:r>
              <a:rPr lang="cs-CZ" sz="2800" baseline="-25000" dirty="0" smtClean="0">
                <a:solidFill>
                  <a:srgbClr val="00CC00"/>
                </a:solidFill>
              </a:rPr>
              <a:t>2</a:t>
            </a:r>
            <a:r>
              <a:rPr lang="cs-CZ" sz="2800" dirty="0" smtClean="0"/>
              <a:t> + </a:t>
            </a:r>
            <a:r>
              <a:rPr lang="cs-CZ" sz="2800" dirty="0" smtClean="0">
                <a:solidFill>
                  <a:srgbClr val="FF0000"/>
                </a:solidFill>
              </a:rPr>
              <a:t>CO</a:t>
            </a:r>
            <a:r>
              <a:rPr lang="cs-CZ" sz="2800" baseline="-25000" dirty="0" smtClean="0">
                <a:solidFill>
                  <a:srgbClr val="FF0000"/>
                </a:solidFill>
              </a:rPr>
              <a:t>2</a:t>
            </a:r>
            <a:endParaRPr lang="cs-CZ" sz="2800" baseline="-25000" dirty="0">
              <a:solidFill>
                <a:srgbClr val="FF0000"/>
              </a:solidFill>
            </a:endParaRPr>
          </a:p>
        </p:txBody>
      </p:sp>
      <p:sp>
        <p:nvSpPr>
          <p:cNvPr id="7" name="TextovéPole 6"/>
          <p:cNvSpPr txBox="1"/>
          <p:nvPr/>
        </p:nvSpPr>
        <p:spPr>
          <a:xfrm>
            <a:off x="1979712" y="2442229"/>
            <a:ext cx="1202573" cy="523220"/>
          </a:xfrm>
          <a:prstGeom prst="rect">
            <a:avLst/>
          </a:prstGeom>
          <a:noFill/>
        </p:spPr>
        <p:txBody>
          <a:bodyPr wrap="none" rtlCol="0">
            <a:spAutoFit/>
          </a:bodyPr>
          <a:lstStyle/>
          <a:p>
            <a:r>
              <a:rPr lang="cs-CZ" sz="2800" dirty="0" smtClean="0">
                <a:solidFill>
                  <a:srgbClr val="FF0000"/>
                </a:solidFill>
              </a:rPr>
              <a:t>COO</a:t>
            </a:r>
            <a:r>
              <a:rPr lang="cs-CZ" sz="2800" dirty="0" smtClean="0"/>
              <a:t>H</a:t>
            </a:r>
            <a:endParaRPr lang="cs-CZ" sz="2800" dirty="0"/>
          </a:p>
        </p:txBody>
      </p:sp>
      <p:cxnSp>
        <p:nvCxnSpPr>
          <p:cNvPr id="9" name="Přímá spojnice 8"/>
          <p:cNvCxnSpPr/>
          <p:nvPr/>
        </p:nvCxnSpPr>
        <p:spPr bwMode="auto">
          <a:xfrm>
            <a:off x="2195736" y="2309526"/>
            <a:ext cx="0" cy="217643"/>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76473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6069DA2-EC6A-4BA7-966C-132BE126E378}" type="slidenum">
              <a:rPr lang="en-CA" altLang="cs-CZ" sz="1400"/>
              <a:pPr>
                <a:spcBef>
                  <a:spcPct val="0"/>
                </a:spcBef>
                <a:buFontTx/>
                <a:buNone/>
              </a:pPr>
              <a:t>49</a:t>
            </a:fld>
            <a:endParaRPr lang="en-CA" altLang="cs-CZ" sz="1400"/>
          </a:p>
        </p:txBody>
      </p:sp>
      <p:sp>
        <p:nvSpPr>
          <p:cNvPr id="47107" name="Rectangle 2"/>
          <p:cNvSpPr>
            <a:spLocks noGrp="1" noChangeArrowheads="1"/>
          </p:cNvSpPr>
          <p:nvPr>
            <p:ph type="title"/>
          </p:nvPr>
        </p:nvSpPr>
        <p:spPr>
          <a:xfrm>
            <a:off x="0" y="609600"/>
            <a:ext cx="9144000" cy="838200"/>
          </a:xfrm>
        </p:spPr>
        <p:txBody>
          <a:bodyPr/>
          <a:lstStyle/>
          <a:p>
            <a:r>
              <a:rPr lang="cs-CZ" altLang="cs-CZ" sz="3700" b="1" dirty="0" smtClean="0">
                <a:solidFill>
                  <a:schemeClr val="tx1"/>
                </a:solidFill>
              </a:rPr>
              <a:t>Dědičná porucha metabolismu </a:t>
            </a:r>
            <a:r>
              <a:rPr lang="cs-CZ" altLang="cs-CZ" sz="3700" b="1" dirty="0" err="1" smtClean="0">
                <a:solidFill>
                  <a:schemeClr val="tx1"/>
                </a:solidFill>
              </a:rPr>
              <a:t>Phe</a:t>
            </a:r>
            <a:r>
              <a:rPr lang="cs-CZ" altLang="cs-CZ" sz="3700" b="1" dirty="0" smtClean="0">
                <a:solidFill>
                  <a:schemeClr val="accent2"/>
                </a:solidFill>
              </a:rPr>
              <a:t/>
            </a:r>
            <a:br>
              <a:rPr lang="cs-CZ" altLang="cs-CZ" sz="3700" b="1" dirty="0" smtClean="0">
                <a:solidFill>
                  <a:schemeClr val="accent2"/>
                </a:solidFill>
              </a:rPr>
            </a:br>
            <a:r>
              <a:rPr lang="cs-CZ" altLang="cs-CZ" sz="3600" b="1" dirty="0" err="1" smtClean="0">
                <a:solidFill>
                  <a:schemeClr val="accent2"/>
                </a:solidFill>
              </a:rPr>
              <a:t>Hyperfenylalaninemie</a:t>
            </a:r>
            <a:r>
              <a:rPr lang="cs-CZ" altLang="cs-CZ" sz="3600" b="1" dirty="0" smtClean="0">
                <a:solidFill>
                  <a:schemeClr val="accent2"/>
                </a:solidFill>
              </a:rPr>
              <a:t> + fenylketonurie</a:t>
            </a:r>
          </a:p>
        </p:txBody>
      </p:sp>
      <p:sp>
        <p:nvSpPr>
          <p:cNvPr id="47108" name="Rectangle 3"/>
          <p:cNvSpPr>
            <a:spLocks noGrp="1" noChangeArrowheads="1"/>
          </p:cNvSpPr>
          <p:nvPr>
            <p:ph type="body" sz="half" idx="2"/>
          </p:nvPr>
        </p:nvSpPr>
        <p:spPr>
          <a:xfrm>
            <a:off x="4648200" y="2133600"/>
            <a:ext cx="4114800" cy="3352800"/>
          </a:xfrm>
        </p:spPr>
        <p:txBody>
          <a:bodyPr/>
          <a:lstStyle/>
          <a:p>
            <a:pPr>
              <a:lnSpc>
                <a:spcPct val="130000"/>
              </a:lnSpc>
            </a:pPr>
            <a:r>
              <a:rPr lang="cs-CZ" altLang="cs-CZ" sz="2800" smtClean="0"/>
              <a:t>deficit hydroxylasy nebo deficit BH</a:t>
            </a:r>
            <a:r>
              <a:rPr lang="cs-CZ" altLang="cs-CZ" sz="2800" baseline="-25000" smtClean="0"/>
              <a:t>4</a:t>
            </a:r>
            <a:endParaRPr lang="cs-CZ" altLang="cs-CZ" sz="2800" smtClean="0"/>
          </a:p>
          <a:p>
            <a:pPr>
              <a:lnSpc>
                <a:spcPct val="130000"/>
              </a:lnSpc>
            </a:pPr>
            <a:r>
              <a:rPr lang="cs-CZ" altLang="cs-CZ" sz="2800" smtClean="0"/>
              <a:t>zvýš. hladina Phe a metabolitů v krvi</a:t>
            </a:r>
          </a:p>
          <a:p>
            <a:pPr>
              <a:lnSpc>
                <a:spcPct val="130000"/>
              </a:lnSpc>
            </a:pPr>
            <a:r>
              <a:rPr lang="cs-CZ" altLang="cs-CZ" sz="2800" smtClean="0"/>
              <a:t>vylučov</a:t>
            </a:r>
            <a:r>
              <a:rPr lang="en-US" altLang="cs-CZ" sz="2800" smtClean="0"/>
              <a:t>á</a:t>
            </a:r>
            <a:r>
              <a:rPr lang="cs-CZ" altLang="cs-CZ" sz="2800" smtClean="0"/>
              <a:t>ní fenylpyruvátu močí</a:t>
            </a:r>
          </a:p>
        </p:txBody>
      </p:sp>
      <p:pic>
        <p:nvPicPr>
          <p:cNvPr id="47109"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286000"/>
            <a:ext cx="4495800" cy="3624263"/>
          </a:xfr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67A7397-5754-4849-83A8-9237EEED6A32}" type="slidenum">
              <a:rPr lang="en-CA" altLang="cs-CZ" sz="1400"/>
              <a:pPr>
                <a:spcBef>
                  <a:spcPct val="0"/>
                </a:spcBef>
                <a:buFontTx/>
                <a:buNone/>
              </a:pPr>
              <a:t>5</a:t>
            </a:fld>
            <a:endParaRPr lang="en-CA" altLang="cs-CZ" sz="1400"/>
          </a:p>
        </p:txBody>
      </p:sp>
      <p:sp>
        <p:nvSpPr>
          <p:cNvPr id="6147" name="Rectangle 2"/>
          <p:cNvSpPr>
            <a:spLocks noChangeArrowheads="1"/>
          </p:cNvSpPr>
          <p:nvPr/>
        </p:nvSpPr>
        <p:spPr bwMode="auto">
          <a:xfrm>
            <a:off x="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3800" b="1">
                <a:solidFill>
                  <a:schemeClr val="accent2"/>
                </a:solidFill>
              </a:rPr>
              <a:t>Biologická hodnota proteinů závisí na</a:t>
            </a:r>
            <a:endParaRPr lang="cs-CZ" altLang="cs-CZ" sz="4400" b="1">
              <a:solidFill>
                <a:schemeClr val="accent2"/>
              </a:solidFill>
            </a:endParaRPr>
          </a:p>
        </p:txBody>
      </p:sp>
      <p:sp>
        <p:nvSpPr>
          <p:cNvPr id="6148" name="Rectangle 3"/>
          <p:cNvSpPr>
            <a:spLocks noChangeArrowheads="1"/>
          </p:cNvSpPr>
          <p:nvPr/>
        </p:nvSpPr>
        <p:spPr bwMode="auto">
          <a:xfrm>
            <a:off x="1258888" y="2205038"/>
            <a:ext cx="6697662"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70000"/>
              </a:lnSpc>
              <a:buFontTx/>
              <a:buBlip>
                <a:blip r:embed="rId2"/>
              </a:buBlip>
            </a:pPr>
            <a:r>
              <a:rPr lang="cs-CZ" altLang="cs-CZ" sz="3600" b="1"/>
              <a:t>  obsahu esenciálních AK a 	jejich vzájemném poměru</a:t>
            </a:r>
          </a:p>
          <a:p>
            <a:pPr>
              <a:lnSpc>
                <a:spcPct val="170000"/>
              </a:lnSpc>
              <a:buFontTx/>
              <a:buBlip>
                <a:blip r:embed="rId2"/>
              </a:buBlip>
            </a:pPr>
            <a:r>
              <a:rPr lang="cs-CZ" altLang="cs-CZ" sz="3600" b="1"/>
              <a:t>  stravitelnosti bílkovin</a:t>
            </a:r>
            <a:endParaRPr lang="cs-CZ" altLang="cs-CZ" sz="36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BE4E065-D06B-4239-9DCD-F7E2E2EC9A13}" type="slidenum">
              <a:rPr lang="en-CA" altLang="cs-CZ" sz="1400"/>
              <a:pPr>
                <a:spcBef>
                  <a:spcPct val="0"/>
                </a:spcBef>
                <a:buFontTx/>
                <a:buNone/>
              </a:pPr>
              <a:t>50</a:t>
            </a:fld>
            <a:endParaRPr lang="en-CA" altLang="cs-CZ" sz="1400"/>
          </a:p>
        </p:txBody>
      </p:sp>
      <p:sp>
        <p:nvSpPr>
          <p:cNvPr id="48131" name="Rectangle 2"/>
          <p:cNvSpPr>
            <a:spLocks noGrp="1" noChangeArrowheads="1"/>
          </p:cNvSpPr>
          <p:nvPr>
            <p:ph type="title"/>
          </p:nvPr>
        </p:nvSpPr>
        <p:spPr>
          <a:xfrm>
            <a:off x="684213" y="333375"/>
            <a:ext cx="7772400" cy="647700"/>
          </a:xfrm>
        </p:spPr>
        <p:txBody>
          <a:bodyPr/>
          <a:lstStyle/>
          <a:p>
            <a:r>
              <a:rPr lang="cs-CZ" altLang="cs-CZ" sz="4000" b="1" smtClean="0">
                <a:solidFill>
                  <a:schemeClr val="accent2"/>
                </a:solidFill>
              </a:rPr>
              <a:t>Metabolity fenylalaninu</a:t>
            </a:r>
            <a:endParaRPr lang="cs-CZ" altLang="cs-CZ" sz="4000" smtClean="0"/>
          </a:p>
        </p:txBody>
      </p:sp>
      <p:pic>
        <p:nvPicPr>
          <p:cNvPr id="48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81075"/>
            <a:ext cx="8064500"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116632"/>
            <a:ext cx="7772400" cy="1143000"/>
          </a:xfrm>
        </p:spPr>
        <p:txBody>
          <a:bodyPr/>
          <a:lstStyle/>
          <a:p>
            <a:r>
              <a:rPr lang="cs-CZ" sz="3200" b="1" dirty="0" smtClean="0">
                <a:solidFill>
                  <a:srgbClr val="FF0000"/>
                </a:solidFill>
              </a:rPr>
              <a:t>Syntéza katecholaminů</a:t>
            </a:r>
            <a:endParaRPr lang="cs-CZ" sz="3200" b="1" dirty="0">
              <a:solidFill>
                <a:srgbClr val="FF0000"/>
              </a:solidFill>
            </a:endParaRPr>
          </a:p>
        </p:txBody>
      </p:sp>
      <p:sp>
        <p:nvSpPr>
          <p:cNvPr id="4" name="Zástupný symbol pro číslo snímku 3"/>
          <p:cNvSpPr>
            <a:spLocks noGrp="1"/>
          </p:cNvSpPr>
          <p:nvPr>
            <p:ph type="sldNum" sz="quarter" idx="12"/>
          </p:nvPr>
        </p:nvSpPr>
        <p:spPr/>
        <p:txBody>
          <a:bodyPr/>
          <a:lstStyle/>
          <a:p>
            <a:fld id="{BC68EB5F-EB03-4A11-A108-28838600B652}" type="slidenum">
              <a:rPr lang="en-CA" altLang="cs-CZ" smtClean="0"/>
              <a:pPr/>
              <a:t>51</a:t>
            </a:fld>
            <a:endParaRPr lang="en-CA" altLang="cs-CZ"/>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79848"/>
            <a:ext cx="6444332" cy="309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58" t="-2105" r="37540" b="2105"/>
          <a:stretch/>
        </p:blipFill>
        <p:spPr bwMode="auto">
          <a:xfrm>
            <a:off x="7151270" y="1259632"/>
            <a:ext cx="1491701" cy="272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420"/>
          <a:stretch/>
        </p:blipFill>
        <p:spPr bwMode="auto">
          <a:xfrm>
            <a:off x="7286130" y="4218607"/>
            <a:ext cx="1172070" cy="263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bwMode="auto">
          <a:xfrm>
            <a:off x="6143158" y="2348880"/>
            <a:ext cx="100811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p:cNvCxnSpPr/>
          <p:nvPr/>
        </p:nvCxnSpPr>
        <p:spPr bwMode="auto">
          <a:xfrm>
            <a:off x="7668344" y="3984848"/>
            <a:ext cx="0" cy="2880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bdélník 12"/>
          <p:cNvSpPr/>
          <p:nvPr/>
        </p:nvSpPr>
        <p:spPr bwMode="auto">
          <a:xfrm>
            <a:off x="1475656" y="2271855"/>
            <a:ext cx="792088" cy="36004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imes New Roman" pitchFamily="18" charset="0"/>
            </a:endParaRPr>
          </a:p>
        </p:txBody>
      </p:sp>
      <p:sp>
        <p:nvSpPr>
          <p:cNvPr id="14" name="TextovéPole 13"/>
          <p:cNvSpPr txBox="1"/>
          <p:nvPr/>
        </p:nvSpPr>
        <p:spPr>
          <a:xfrm>
            <a:off x="6143158" y="1976621"/>
            <a:ext cx="1002197" cy="276999"/>
          </a:xfrm>
          <a:prstGeom prst="rect">
            <a:avLst/>
          </a:prstGeom>
          <a:noFill/>
        </p:spPr>
        <p:txBody>
          <a:bodyPr wrap="none" rtlCol="0">
            <a:spAutoFit/>
          </a:bodyPr>
          <a:lstStyle/>
          <a:p>
            <a:r>
              <a:rPr lang="cs-CZ" sz="1200" dirty="0" smtClean="0">
                <a:latin typeface="Arial" panose="020B0604020202020204" pitchFamily="34" charset="0"/>
                <a:cs typeface="Arial" panose="020B0604020202020204" pitchFamily="34" charset="0"/>
              </a:rPr>
              <a:t>hydroxylace</a:t>
            </a:r>
            <a:endParaRPr lang="cs-CZ" sz="1200" dirty="0">
              <a:latin typeface="Arial" panose="020B0604020202020204" pitchFamily="34" charset="0"/>
              <a:cs typeface="Arial" panose="020B0604020202020204" pitchFamily="34" charset="0"/>
            </a:endParaRPr>
          </a:p>
        </p:txBody>
      </p:sp>
      <p:sp>
        <p:nvSpPr>
          <p:cNvPr id="15" name="TextovéPole 14"/>
          <p:cNvSpPr txBox="1"/>
          <p:nvPr/>
        </p:nvSpPr>
        <p:spPr>
          <a:xfrm>
            <a:off x="7642990" y="3995881"/>
            <a:ext cx="883575" cy="276999"/>
          </a:xfrm>
          <a:prstGeom prst="rect">
            <a:avLst/>
          </a:prstGeom>
          <a:noFill/>
        </p:spPr>
        <p:txBody>
          <a:bodyPr wrap="none" rtlCol="0">
            <a:spAutoFit/>
          </a:bodyPr>
          <a:lstStyle/>
          <a:p>
            <a:r>
              <a:rPr lang="cs-CZ" sz="1200" dirty="0" err="1" smtClean="0">
                <a:latin typeface="Arial" panose="020B0604020202020204" pitchFamily="34" charset="0"/>
                <a:cs typeface="Arial" panose="020B0604020202020204" pitchFamily="34" charset="0"/>
              </a:rPr>
              <a:t>methylace</a:t>
            </a:r>
            <a:endParaRPr lang="cs-CZ" sz="1200" dirty="0">
              <a:latin typeface="Arial" panose="020B0604020202020204" pitchFamily="34" charset="0"/>
              <a:cs typeface="Arial" panose="020B0604020202020204" pitchFamily="34" charset="0"/>
            </a:endParaRPr>
          </a:p>
        </p:txBody>
      </p:sp>
      <p:pic>
        <p:nvPicPr>
          <p:cNvPr id="3" name="Obrázek 2"/>
          <p:cNvPicPr>
            <a:picLocks noChangeAspect="1"/>
          </p:cNvPicPr>
          <p:nvPr/>
        </p:nvPicPr>
        <p:blipFill rotWithShape="1">
          <a:blip r:embed="rId4" cstate="print">
            <a:extLst>
              <a:ext uri="{28A0092B-C50C-407E-A947-70E740481C1C}">
                <a14:useLocalDpi xmlns:a14="http://schemas.microsoft.com/office/drawing/2010/main" val="0"/>
              </a:ext>
            </a:extLst>
          </a:blip>
          <a:srcRect b="17394"/>
          <a:stretch/>
        </p:blipFill>
        <p:spPr>
          <a:xfrm>
            <a:off x="1400791" y="4493594"/>
            <a:ext cx="3675265" cy="2354788"/>
          </a:xfrm>
          <a:prstGeom prst="rect">
            <a:avLst/>
          </a:prstGeom>
        </p:spPr>
      </p:pic>
      <p:cxnSp>
        <p:nvCxnSpPr>
          <p:cNvPr id="9" name="Přímá spojnice 8"/>
          <p:cNvCxnSpPr/>
          <p:nvPr/>
        </p:nvCxnSpPr>
        <p:spPr bwMode="auto">
          <a:xfrm flipH="1">
            <a:off x="2915816" y="6093296"/>
            <a:ext cx="72008" cy="2673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7757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l="59776" t="2069" r="4379" b="15143"/>
          <a:stretch/>
        </p:blipFill>
        <p:spPr>
          <a:xfrm>
            <a:off x="395536" y="908720"/>
            <a:ext cx="1872208" cy="3233815"/>
          </a:xfrm>
          <a:prstGeom prst="rect">
            <a:avLst/>
          </a:prstGeom>
        </p:spPr>
      </p:pic>
      <p:sp>
        <p:nvSpPr>
          <p:cNvPr id="2" name="Nadpis 1"/>
          <p:cNvSpPr>
            <a:spLocks noGrp="1"/>
          </p:cNvSpPr>
          <p:nvPr>
            <p:ph type="title"/>
          </p:nvPr>
        </p:nvSpPr>
        <p:spPr>
          <a:xfrm>
            <a:off x="611560" y="154980"/>
            <a:ext cx="7772400" cy="1143000"/>
          </a:xfrm>
        </p:spPr>
        <p:txBody>
          <a:bodyPr/>
          <a:lstStyle/>
          <a:p>
            <a:r>
              <a:rPr lang="cs-CZ" sz="3600" dirty="0" smtClean="0">
                <a:solidFill>
                  <a:srgbClr val="FF0000"/>
                </a:solidFill>
              </a:rPr>
              <a:t>Syntéza </a:t>
            </a:r>
            <a:r>
              <a:rPr lang="cs-CZ" sz="3600" dirty="0" err="1" smtClean="0">
                <a:solidFill>
                  <a:srgbClr val="FF0000"/>
                </a:solidFill>
              </a:rPr>
              <a:t>kreatinfosfátu</a:t>
            </a:r>
            <a:endParaRPr lang="cs-CZ" sz="3600" dirty="0">
              <a:solidFill>
                <a:srgbClr val="FF0000"/>
              </a:solidFill>
            </a:endParaRPr>
          </a:p>
        </p:txBody>
      </p:sp>
      <p:sp>
        <p:nvSpPr>
          <p:cNvPr id="4" name="Zástupný symbol pro číslo snímku 3"/>
          <p:cNvSpPr>
            <a:spLocks noGrp="1"/>
          </p:cNvSpPr>
          <p:nvPr>
            <p:ph type="sldNum" sz="quarter" idx="12"/>
          </p:nvPr>
        </p:nvSpPr>
        <p:spPr/>
        <p:txBody>
          <a:bodyPr/>
          <a:lstStyle/>
          <a:p>
            <a:fld id="{BC68EB5F-EB03-4A11-A108-28838600B652}" type="slidenum">
              <a:rPr lang="en-CA" altLang="cs-CZ" smtClean="0"/>
              <a:pPr/>
              <a:t>52</a:t>
            </a:fld>
            <a:endParaRPr lang="en-CA" altLang="cs-CZ"/>
          </a:p>
        </p:txBody>
      </p:sp>
      <p:pic>
        <p:nvPicPr>
          <p:cNvPr id="10" name="Obrázek 9"/>
          <p:cNvPicPr>
            <a:picLocks noChangeAspect="1"/>
          </p:cNvPicPr>
          <p:nvPr/>
        </p:nvPicPr>
        <p:blipFill rotWithShape="1">
          <a:blip r:embed="rId4">
            <a:extLst>
              <a:ext uri="{28A0092B-C50C-407E-A947-70E740481C1C}">
                <a14:useLocalDpi xmlns:a14="http://schemas.microsoft.com/office/drawing/2010/main" val="0"/>
              </a:ext>
            </a:extLst>
          </a:blip>
          <a:srcRect l="19185" t="7868" r="5299" b="4692"/>
          <a:stretch/>
        </p:blipFill>
        <p:spPr>
          <a:xfrm>
            <a:off x="123624" y="1186538"/>
            <a:ext cx="4754368" cy="5505059"/>
          </a:xfrm>
          <a:prstGeom prst="rect">
            <a:avLst/>
          </a:prstGeom>
        </p:spPr>
      </p:pic>
      <p:pic>
        <p:nvPicPr>
          <p:cNvPr id="11" name="Obrázek 10"/>
          <p:cNvPicPr>
            <a:picLocks noChangeAspect="1"/>
          </p:cNvPicPr>
          <p:nvPr/>
        </p:nvPicPr>
        <p:blipFill rotWithShape="1">
          <a:blip r:embed="rId5">
            <a:extLst>
              <a:ext uri="{28A0092B-C50C-407E-A947-70E740481C1C}">
                <a14:useLocalDpi xmlns:a14="http://schemas.microsoft.com/office/drawing/2010/main" val="0"/>
              </a:ext>
            </a:extLst>
          </a:blip>
          <a:srcRect l="55541" t="7378" r="28942" b="52106"/>
          <a:stretch/>
        </p:blipFill>
        <p:spPr>
          <a:xfrm>
            <a:off x="2987824" y="4941168"/>
            <a:ext cx="1008112" cy="1645100"/>
          </a:xfrm>
          <a:prstGeom prst="rect">
            <a:avLst/>
          </a:prstGeom>
        </p:spPr>
      </p:pic>
      <p:pic>
        <p:nvPicPr>
          <p:cNvPr id="13" name="Obrázek 12"/>
          <p:cNvPicPr>
            <a:picLocks noChangeAspect="1"/>
          </p:cNvPicPr>
          <p:nvPr/>
        </p:nvPicPr>
        <p:blipFill rotWithShape="1">
          <a:blip r:embed="rId6"/>
          <a:srcRect l="52607" t="23137" r="8290" b="19300"/>
          <a:stretch/>
        </p:blipFill>
        <p:spPr>
          <a:xfrm>
            <a:off x="2585852" y="2417595"/>
            <a:ext cx="1685059" cy="1685057"/>
          </a:xfrm>
          <a:prstGeom prst="rect">
            <a:avLst/>
          </a:prstGeom>
        </p:spPr>
      </p:pic>
      <p:sp>
        <p:nvSpPr>
          <p:cNvPr id="14" name="TextovéPole 13"/>
          <p:cNvSpPr txBox="1"/>
          <p:nvPr/>
        </p:nvSpPr>
        <p:spPr>
          <a:xfrm>
            <a:off x="2255539" y="4770386"/>
            <a:ext cx="2448272" cy="1815882"/>
          </a:xfrm>
          <a:prstGeom prst="rect">
            <a:avLst/>
          </a:prstGeom>
          <a:noFill/>
        </p:spPr>
        <p:txBody>
          <a:bodyPr wrap="square" rtlCol="0">
            <a:spAutoFit/>
          </a:bodyPr>
          <a:lstStyle/>
          <a:p>
            <a:pPr algn="ctr"/>
            <a:r>
              <a:rPr lang="cs-CZ" sz="2800" b="1" dirty="0">
                <a:solidFill>
                  <a:schemeClr val="bg1"/>
                </a:solidFill>
                <a:latin typeface="Calibri" panose="020F0502020204030204" pitchFamily="34" charset="0"/>
                <a:cs typeface="Calibri" panose="020F0502020204030204" pitchFamily="34" charset="0"/>
              </a:rPr>
              <a:t>A</a:t>
            </a:r>
            <a:r>
              <a:rPr lang="cs-CZ" sz="2800" b="1" dirty="0" smtClean="0">
                <a:solidFill>
                  <a:schemeClr val="bg1"/>
                </a:solidFill>
                <a:latin typeface="Calibri" panose="020F0502020204030204" pitchFamily="34" charset="0"/>
                <a:cs typeface="Calibri" panose="020F0502020204030204" pitchFamily="34" charset="0"/>
              </a:rPr>
              <a:t>rg</a:t>
            </a:r>
          </a:p>
          <a:p>
            <a:pPr algn="ctr"/>
            <a:r>
              <a:rPr lang="cs-CZ" sz="2800" b="1" dirty="0" smtClean="0">
                <a:solidFill>
                  <a:schemeClr val="bg1"/>
                </a:solidFill>
                <a:latin typeface="Calibri" panose="020F0502020204030204" pitchFamily="34" charset="0"/>
                <a:cs typeface="Calibri" panose="020F0502020204030204" pitchFamily="34" charset="0"/>
              </a:rPr>
              <a:t>+ </a:t>
            </a:r>
            <a:r>
              <a:rPr lang="cs-CZ" sz="2800" b="1" dirty="0" err="1">
                <a:solidFill>
                  <a:schemeClr val="bg1"/>
                </a:solidFill>
                <a:latin typeface="Calibri" panose="020F0502020204030204" pitchFamily="34" charset="0"/>
                <a:cs typeface="Calibri" panose="020F0502020204030204" pitchFamily="34" charset="0"/>
              </a:rPr>
              <a:t>G</a:t>
            </a:r>
            <a:r>
              <a:rPr lang="cs-CZ" sz="2800" b="1" dirty="0" err="1" smtClean="0">
                <a:solidFill>
                  <a:schemeClr val="bg1"/>
                </a:solidFill>
                <a:latin typeface="Calibri" panose="020F0502020204030204" pitchFamily="34" charset="0"/>
                <a:cs typeface="Calibri" panose="020F0502020204030204" pitchFamily="34" charset="0"/>
              </a:rPr>
              <a:t>ly</a:t>
            </a:r>
            <a:endParaRPr lang="cs-CZ" sz="2800" b="1" dirty="0" smtClean="0">
              <a:solidFill>
                <a:schemeClr val="bg1"/>
              </a:solidFill>
              <a:latin typeface="Calibri" panose="020F0502020204030204" pitchFamily="34" charset="0"/>
              <a:cs typeface="Calibri" panose="020F0502020204030204" pitchFamily="34" charset="0"/>
            </a:endParaRPr>
          </a:p>
          <a:p>
            <a:pPr algn="ctr"/>
            <a:r>
              <a:rPr lang="cs-CZ" sz="2800" b="1" dirty="0" smtClean="0">
                <a:solidFill>
                  <a:schemeClr val="bg1"/>
                </a:solidFill>
                <a:latin typeface="Calibri" panose="020F0502020204030204" pitchFamily="34" charset="0"/>
                <a:cs typeface="Calibri" panose="020F0502020204030204" pitchFamily="34" charset="0"/>
              </a:rPr>
              <a:t>→ </a:t>
            </a:r>
          </a:p>
          <a:p>
            <a:pPr algn="ctr"/>
            <a:r>
              <a:rPr lang="cs-CZ" sz="2800" b="1" dirty="0" err="1" smtClean="0">
                <a:solidFill>
                  <a:schemeClr val="bg1"/>
                </a:solidFill>
                <a:latin typeface="Calibri" panose="020F0502020204030204" pitchFamily="34" charset="0"/>
                <a:cs typeface="Calibri" panose="020F0502020204030204" pitchFamily="34" charset="0"/>
              </a:rPr>
              <a:t>guanidinacetát</a:t>
            </a:r>
            <a:endParaRPr lang="cs-CZ" sz="2800" b="1" dirty="0">
              <a:solidFill>
                <a:schemeClr val="bg1"/>
              </a:solidFill>
            </a:endParaRPr>
          </a:p>
        </p:txBody>
      </p:sp>
      <p:sp>
        <p:nvSpPr>
          <p:cNvPr id="15" name="TextovéPole 14"/>
          <p:cNvSpPr txBox="1"/>
          <p:nvPr/>
        </p:nvSpPr>
        <p:spPr>
          <a:xfrm>
            <a:off x="723723" y="4041719"/>
            <a:ext cx="1650452" cy="954107"/>
          </a:xfrm>
          <a:prstGeom prst="rect">
            <a:avLst/>
          </a:prstGeom>
          <a:noFill/>
        </p:spPr>
        <p:txBody>
          <a:bodyPr wrap="none" rtlCol="0">
            <a:spAutoFit/>
          </a:bodyPr>
          <a:lstStyle/>
          <a:p>
            <a:r>
              <a:rPr lang="cs-CZ" sz="2800" b="1" dirty="0" smtClean="0">
                <a:latin typeface="Calibri" panose="020F0502020204030204" pitchFamily="34" charset="0"/>
                <a:cs typeface="Calibri" panose="020F0502020204030204" pitchFamily="34" charset="0"/>
              </a:rPr>
              <a:t>    + </a:t>
            </a:r>
            <a:r>
              <a:rPr lang="cs-CZ" sz="2800" b="1" dirty="0">
                <a:latin typeface="Calibri" panose="020F0502020204030204" pitchFamily="34" charset="0"/>
                <a:cs typeface="Calibri" panose="020F0502020204030204" pitchFamily="34" charset="0"/>
              </a:rPr>
              <a:t>M</a:t>
            </a:r>
            <a:r>
              <a:rPr lang="cs-CZ" sz="2800" b="1" dirty="0" smtClean="0">
                <a:latin typeface="Calibri" panose="020F0502020204030204" pitchFamily="34" charset="0"/>
                <a:cs typeface="Calibri" panose="020F0502020204030204" pitchFamily="34" charset="0"/>
              </a:rPr>
              <a:t>et</a:t>
            </a:r>
          </a:p>
          <a:p>
            <a:r>
              <a:rPr lang="cs-CZ" sz="2800" b="1" dirty="0" smtClean="0">
                <a:latin typeface="Calibri" panose="020F0502020204030204" pitchFamily="34" charset="0"/>
                <a:cs typeface="Calibri" panose="020F0502020204030204" pitchFamily="34" charset="0"/>
              </a:rPr>
              <a:t>→ </a:t>
            </a:r>
            <a:r>
              <a:rPr lang="cs-CZ" sz="2800" b="1" dirty="0">
                <a:latin typeface="Calibri" panose="020F0502020204030204" pitchFamily="34" charset="0"/>
                <a:cs typeface="Calibri" panose="020F0502020204030204" pitchFamily="34" charset="0"/>
              </a:rPr>
              <a:t>kreatin</a:t>
            </a:r>
            <a:endParaRPr lang="cs-CZ" sz="2800" b="1" dirty="0"/>
          </a:p>
        </p:txBody>
      </p:sp>
      <p:sp>
        <p:nvSpPr>
          <p:cNvPr id="16" name="TextovéPole 15"/>
          <p:cNvSpPr txBox="1"/>
          <p:nvPr/>
        </p:nvSpPr>
        <p:spPr>
          <a:xfrm flipH="1">
            <a:off x="2547594" y="2407798"/>
            <a:ext cx="1880389" cy="1569660"/>
          </a:xfrm>
          <a:prstGeom prst="rect">
            <a:avLst/>
          </a:prstGeom>
          <a:noFill/>
        </p:spPr>
        <p:txBody>
          <a:bodyPr wrap="square" rtlCol="0">
            <a:spAutoFit/>
          </a:bodyPr>
          <a:lstStyle/>
          <a:p>
            <a:r>
              <a:rPr lang="cs-CZ" b="1" dirty="0" smtClean="0">
                <a:latin typeface="Calibri" panose="020F0502020204030204" pitchFamily="34" charset="0"/>
                <a:cs typeface="Calibri" panose="020F0502020204030204" pitchFamily="34" charset="0"/>
              </a:rPr>
              <a:t>kreatin </a:t>
            </a:r>
            <a:r>
              <a:rPr lang="cs-CZ" b="1" dirty="0">
                <a:latin typeface="Calibri" panose="020F0502020204030204" pitchFamily="34" charset="0"/>
                <a:cs typeface="Calibri" panose="020F0502020204030204" pitchFamily="34" charset="0"/>
              </a:rPr>
              <a:t>+ ATP </a:t>
            </a:r>
            <a:endParaRPr lang="cs-CZ" b="1" dirty="0" smtClean="0">
              <a:latin typeface="Calibri" panose="020F0502020204030204" pitchFamily="34" charset="0"/>
              <a:cs typeface="Calibri" panose="020F0502020204030204" pitchFamily="34" charset="0"/>
            </a:endParaRPr>
          </a:p>
          <a:p>
            <a:pPr algn="ctr"/>
            <a:r>
              <a:rPr lang="cs-CZ" b="1" dirty="0" smtClean="0">
                <a:latin typeface="Calibri" panose="020F0502020204030204" pitchFamily="34" charset="0"/>
                <a:cs typeface="Calibri" panose="020F0502020204030204" pitchFamily="34" charset="0"/>
              </a:rPr>
              <a:t>↔ </a:t>
            </a:r>
          </a:p>
          <a:p>
            <a:r>
              <a:rPr lang="cs-CZ" b="1" dirty="0" err="1" smtClean="0">
                <a:latin typeface="Calibri" panose="020F0502020204030204" pitchFamily="34" charset="0"/>
                <a:cs typeface="Calibri" panose="020F0502020204030204" pitchFamily="34" charset="0"/>
              </a:rPr>
              <a:t>kreatinfosfát</a:t>
            </a:r>
            <a:r>
              <a:rPr lang="cs-CZ" b="1" dirty="0" smtClean="0">
                <a:latin typeface="Calibri" panose="020F0502020204030204" pitchFamily="34" charset="0"/>
                <a:cs typeface="Calibri" panose="020F0502020204030204" pitchFamily="34" charset="0"/>
              </a:rPr>
              <a:t> </a:t>
            </a:r>
          </a:p>
          <a:p>
            <a:r>
              <a:rPr lang="cs-CZ" b="1" dirty="0" smtClean="0">
                <a:latin typeface="Calibri" panose="020F0502020204030204" pitchFamily="34" charset="0"/>
                <a:cs typeface="Calibri" panose="020F0502020204030204" pitchFamily="34" charset="0"/>
              </a:rPr>
              <a:t>+ ADP</a:t>
            </a:r>
            <a:endParaRPr lang="cs-CZ" b="1" dirty="0">
              <a:latin typeface="Calibri" panose="020F0502020204030204" pitchFamily="34" charset="0"/>
              <a:cs typeface="Calibri" panose="020F0502020204030204" pitchFamily="34" charset="0"/>
            </a:endParaRPr>
          </a:p>
        </p:txBody>
      </p:sp>
      <p:sp>
        <p:nvSpPr>
          <p:cNvPr id="18" name="TextovéPole 17"/>
          <p:cNvSpPr txBox="1"/>
          <p:nvPr/>
        </p:nvSpPr>
        <p:spPr>
          <a:xfrm>
            <a:off x="5436096" y="3046838"/>
            <a:ext cx="3552364" cy="3539430"/>
          </a:xfrm>
          <a:prstGeom prst="rect">
            <a:avLst/>
          </a:prstGeom>
          <a:noFill/>
        </p:spPr>
        <p:txBody>
          <a:bodyPr wrap="square" rtlCol="0">
            <a:spAutoFit/>
          </a:bodyPr>
          <a:lstStyle/>
          <a:p>
            <a:r>
              <a:rPr lang="cs-CZ" sz="2800" dirty="0" err="1"/>
              <a:t>Kreatinfosfát</a:t>
            </a:r>
            <a:r>
              <a:rPr lang="cs-CZ" sz="2800" dirty="0"/>
              <a:t> je zdrojem energie pro pracující sval. Neenzymovou reakcí z kreatinu vzniká kreatinin vylučovaný </a:t>
            </a:r>
            <a:r>
              <a:rPr lang="cs-CZ" sz="2800" dirty="0" smtClean="0"/>
              <a:t>ledvinami.</a:t>
            </a:r>
            <a:endParaRPr lang="cs-CZ" sz="2800" dirty="0"/>
          </a:p>
          <a:p>
            <a:endParaRPr lang="cs-CZ" sz="2800" dirty="0"/>
          </a:p>
        </p:txBody>
      </p:sp>
      <p:cxnSp>
        <p:nvCxnSpPr>
          <p:cNvPr id="21" name="Přímá spojnice se šipkou 20"/>
          <p:cNvCxnSpPr/>
          <p:nvPr/>
        </p:nvCxnSpPr>
        <p:spPr bwMode="auto">
          <a:xfrm flipV="1">
            <a:off x="2211833" y="2924944"/>
            <a:ext cx="487959" cy="1593828"/>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Přímá spojnice 27"/>
          <p:cNvCxnSpPr/>
          <p:nvPr/>
        </p:nvCxnSpPr>
        <p:spPr bwMode="auto">
          <a:xfrm flipH="1">
            <a:off x="395536" y="6381328"/>
            <a:ext cx="1816297"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29"/>
          <p:cNvCxnSpPr/>
          <p:nvPr/>
        </p:nvCxnSpPr>
        <p:spPr bwMode="auto">
          <a:xfrm flipV="1">
            <a:off x="395536" y="4281443"/>
            <a:ext cx="0" cy="2099886"/>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Přímá spojnice se šipkou 32"/>
          <p:cNvCxnSpPr/>
          <p:nvPr/>
        </p:nvCxnSpPr>
        <p:spPr bwMode="auto">
          <a:xfrm>
            <a:off x="373121" y="4281443"/>
            <a:ext cx="701204" cy="0"/>
          </a:xfrm>
          <a:prstGeom prst="straightConnector1">
            <a:avLst/>
          </a:prstGeom>
          <a:solidFill>
            <a:schemeClr val="accent1"/>
          </a:solidFill>
          <a:ln w="381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3041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6343956" y="3293095"/>
            <a:ext cx="2800044" cy="3400053"/>
          </a:xfrm>
          <a:prstGeom prst="rect">
            <a:avLst/>
          </a:prstGeom>
        </p:spPr>
      </p:pic>
      <p:sp>
        <p:nvSpPr>
          <p:cNvPr id="2" name="Nadpis 1"/>
          <p:cNvSpPr>
            <a:spLocks noGrp="1"/>
          </p:cNvSpPr>
          <p:nvPr>
            <p:ph type="title"/>
          </p:nvPr>
        </p:nvSpPr>
        <p:spPr/>
        <p:txBody>
          <a:bodyPr/>
          <a:lstStyle/>
          <a:p>
            <a:r>
              <a:rPr lang="cs-CZ" dirty="0" smtClean="0">
                <a:solidFill>
                  <a:srgbClr val="FF0000"/>
                </a:solidFill>
              </a:rPr>
              <a:t>Syntéza hormonů štítné žlázy</a:t>
            </a:r>
            <a:endParaRPr lang="cs-CZ" dirty="0">
              <a:solidFill>
                <a:srgbClr val="FF0000"/>
              </a:solidFill>
            </a:endParaRPr>
          </a:p>
        </p:txBody>
      </p:sp>
      <p:pic>
        <p:nvPicPr>
          <p:cNvPr id="6" name="Zástupný symbol pro obsah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512" y="1844824"/>
            <a:ext cx="5935009" cy="3692624"/>
          </a:xfrm>
        </p:spPr>
      </p:pic>
      <p:sp>
        <p:nvSpPr>
          <p:cNvPr id="5" name="Zástupný symbol pro číslo snímku 4"/>
          <p:cNvSpPr>
            <a:spLocks noGrp="1"/>
          </p:cNvSpPr>
          <p:nvPr>
            <p:ph type="sldNum" sz="quarter" idx="12"/>
          </p:nvPr>
        </p:nvSpPr>
        <p:spPr/>
        <p:txBody>
          <a:bodyPr/>
          <a:lstStyle/>
          <a:p>
            <a:fld id="{9C064238-0C81-41DD-8996-A605ADD183A9}" type="slidenum">
              <a:rPr lang="en-CA" altLang="cs-CZ" smtClean="0"/>
              <a:pPr/>
              <a:t>53</a:t>
            </a:fld>
            <a:endParaRPr lang="en-CA" altLang="cs-CZ"/>
          </a:p>
        </p:txBody>
      </p:sp>
    </p:spTree>
    <p:extLst>
      <p:ext uri="{BB962C8B-B14F-4D97-AF65-F5344CB8AC3E}">
        <p14:creationId xmlns:p14="http://schemas.microsoft.com/office/powerpoint/2010/main" val="24119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18061FE-EF58-4DE0-95C0-2611087C9B63}" type="slidenum">
              <a:rPr lang="en-CA" altLang="cs-CZ" sz="1400"/>
              <a:pPr>
                <a:spcBef>
                  <a:spcPct val="0"/>
                </a:spcBef>
                <a:buFontTx/>
                <a:buNone/>
              </a:pPr>
              <a:t>6</a:t>
            </a:fld>
            <a:endParaRPr lang="en-CA" altLang="cs-CZ" sz="1400"/>
          </a:p>
        </p:txBody>
      </p:sp>
      <p:sp>
        <p:nvSpPr>
          <p:cNvPr id="7171" name="Rectangle 2"/>
          <p:cNvSpPr>
            <a:spLocks noGrp="1" noChangeArrowheads="1"/>
          </p:cNvSpPr>
          <p:nvPr>
            <p:ph type="title"/>
          </p:nvPr>
        </p:nvSpPr>
        <p:spPr/>
        <p:txBody>
          <a:bodyPr/>
          <a:lstStyle/>
          <a:p>
            <a:r>
              <a:rPr lang="cs-CZ" altLang="cs-CZ" b="1" smtClean="0">
                <a:solidFill>
                  <a:schemeClr val="accent2"/>
                </a:solidFill>
              </a:rPr>
              <a:t>Esenciální aminokyseliny</a:t>
            </a:r>
          </a:p>
        </p:txBody>
      </p:sp>
      <p:sp>
        <p:nvSpPr>
          <p:cNvPr id="7172" name="Rectangle 3"/>
          <p:cNvSpPr>
            <a:spLocks noGrp="1" noChangeArrowheads="1"/>
          </p:cNvSpPr>
          <p:nvPr>
            <p:ph type="body" idx="1"/>
          </p:nvPr>
        </p:nvSpPr>
        <p:spPr/>
        <p:txBody>
          <a:bodyPr/>
          <a:lstStyle/>
          <a:p>
            <a:pPr>
              <a:lnSpc>
                <a:spcPct val="90000"/>
              </a:lnSpc>
              <a:spcAft>
                <a:spcPct val="20000"/>
              </a:spcAft>
              <a:buFontTx/>
              <a:buBlip>
                <a:blip r:embed="rId2"/>
              </a:buBlip>
            </a:pPr>
            <a:r>
              <a:rPr lang="cs-CZ" altLang="cs-CZ" dirty="0" smtClean="0"/>
              <a:t> </a:t>
            </a:r>
            <a:r>
              <a:rPr lang="cs-CZ" altLang="cs-CZ" dirty="0"/>
              <a:t>9</a:t>
            </a:r>
            <a:r>
              <a:rPr lang="cs-CZ" altLang="cs-CZ" dirty="0" smtClean="0"/>
              <a:t> z 20 aminokyselin je esenciálních (nepostradatelných)</a:t>
            </a:r>
          </a:p>
          <a:p>
            <a:pPr>
              <a:lnSpc>
                <a:spcPct val="90000"/>
              </a:lnSpc>
              <a:spcAft>
                <a:spcPct val="20000"/>
              </a:spcAft>
              <a:buFontTx/>
              <a:buBlip>
                <a:blip r:embed="rId2"/>
              </a:buBlip>
            </a:pPr>
            <a:r>
              <a:rPr lang="cs-CZ" altLang="cs-CZ" dirty="0" smtClean="0"/>
              <a:t> s rozvětveným řetězcem</a:t>
            </a:r>
          </a:p>
          <a:p>
            <a:pPr>
              <a:lnSpc>
                <a:spcPct val="90000"/>
              </a:lnSpc>
              <a:spcBef>
                <a:spcPct val="0"/>
              </a:spcBef>
              <a:spcAft>
                <a:spcPct val="20000"/>
              </a:spcAft>
              <a:buFontTx/>
              <a:buNone/>
            </a:pPr>
            <a:r>
              <a:rPr lang="cs-CZ" altLang="cs-CZ" dirty="0" smtClean="0"/>
              <a:t>		</a:t>
            </a:r>
            <a:r>
              <a:rPr lang="cs-CZ" altLang="cs-CZ" dirty="0" smtClean="0">
                <a:solidFill>
                  <a:srgbClr val="FF0000"/>
                </a:solidFill>
              </a:rPr>
              <a:t>(valin, leucin, </a:t>
            </a:r>
            <a:r>
              <a:rPr lang="cs-CZ" altLang="cs-CZ" dirty="0" err="1" smtClean="0">
                <a:solidFill>
                  <a:srgbClr val="FF0000"/>
                </a:solidFill>
              </a:rPr>
              <a:t>isoleucin</a:t>
            </a:r>
            <a:r>
              <a:rPr lang="cs-CZ" altLang="cs-CZ" dirty="0" smtClean="0">
                <a:solidFill>
                  <a:srgbClr val="FF0000"/>
                </a:solidFill>
              </a:rPr>
              <a:t>)</a:t>
            </a:r>
          </a:p>
          <a:p>
            <a:pPr>
              <a:lnSpc>
                <a:spcPct val="90000"/>
              </a:lnSpc>
              <a:spcAft>
                <a:spcPct val="20000"/>
              </a:spcAft>
              <a:buFontTx/>
              <a:buBlip>
                <a:blip r:embed="rId2"/>
              </a:buBlip>
            </a:pPr>
            <a:r>
              <a:rPr lang="cs-CZ" altLang="cs-CZ" dirty="0" smtClean="0"/>
              <a:t> aromatické </a:t>
            </a:r>
            <a:r>
              <a:rPr lang="cs-CZ" altLang="cs-CZ" dirty="0" smtClean="0">
                <a:solidFill>
                  <a:srgbClr val="FF0000"/>
                </a:solidFill>
              </a:rPr>
              <a:t>(fenylalanin, tryptofan, histidin)</a:t>
            </a:r>
          </a:p>
          <a:p>
            <a:pPr>
              <a:lnSpc>
                <a:spcPct val="90000"/>
              </a:lnSpc>
              <a:spcAft>
                <a:spcPct val="20000"/>
              </a:spcAft>
              <a:buFontTx/>
              <a:buBlip>
                <a:blip r:embed="rId2"/>
              </a:buBlip>
            </a:pPr>
            <a:r>
              <a:rPr lang="cs-CZ" altLang="cs-CZ" dirty="0" smtClean="0"/>
              <a:t> dále </a:t>
            </a:r>
            <a:r>
              <a:rPr lang="cs-CZ" altLang="cs-CZ" dirty="0" smtClean="0">
                <a:solidFill>
                  <a:srgbClr val="FF0000"/>
                </a:solidFill>
              </a:rPr>
              <a:t>(</a:t>
            </a:r>
            <a:r>
              <a:rPr lang="cs-CZ" altLang="cs-CZ" dirty="0" err="1" smtClean="0">
                <a:solidFill>
                  <a:srgbClr val="FF0000"/>
                </a:solidFill>
              </a:rPr>
              <a:t>threonin</a:t>
            </a:r>
            <a:r>
              <a:rPr lang="cs-CZ" altLang="cs-CZ" dirty="0" smtClean="0">
                <a:solidFill>
                  <a:srgbClr val="FF0000"/>
                </a:solidFill>
              </a:rPr>
              <a:t>, </a:t>
            </a:r>
            <a:r>
              <a:rPr lang="cs-CZ" altLang="cs-CZ" dirty="0" err="1" smtClean="0">
                <a:solidFill>
                  <a:srgbClr val="FF0000"/>
                </a:solidFill>
              </a:rPr>
              <a:t>methionin</a:t>
            </a:r>
            <a:r>
              <a:rPr lang="cs-CZ" altLang="cs-CZ" dirty="0" smtClean="0">
                <a:solidFill>
                  <a:srgbClr val="FF0000"/>
                </a:solidFill>
              </a:rPr>
              <a:t>, lysin)</a:t>
            </a:r>
          </a:p>
          <a:p>
            <a:pPr marL="0" indent="0">
              <a:lnSpc>
                <a:spcPct val="90000"/>
              </a:lnSpc>
              <a:spcAft>
                <a:spcPct val="20000"/>
              </a:spcAft>
              <a:buNone/>
            </a:pPr>
            <a:endParaRPr lang="cs-CZ" altLang="cs-CZ" sz="800" dirty="0" smtClean="0">
              <a:solidFill>
                <a:srgbClr val="FF0000"/>
              </a:solidFill>
            </a:endParaRPr>
          </a:p>
          <a:p>
            <a:pPr>
              <a:lnSpc>
                <a:spcPct val="90000"/>
              </a:lnSpc>
              <a:spcAft>
                <a:spcPct val="20000"/>
              </a:spcAft>
              <a:buFontTx/>
              <a:buBlip>
                <a:blip r:embed="rId2"/>
              </a:buBlip>
            </a:pPr>
            <a:r>
              <a:rPr lang="cs-CZ" altLang="cs-CZ" dirty="0" smtClean="0">
                <a:solidFill>
                  <a:srgbClr val="FF0000"/>
                </a:solidFill>
              </a:rPr>
              <a:t> </a:t>
            </a:r>
            <a:r>
              <a:rPr lang="cs-CZ" altLang="cs-CZ" dirty="0" err="1" smtClean="0"/>
              <a:t>semiesenciální</a:t>
            </a:r>
            <a:r>
              <a:rPr lang="cs-CZ" altLang="cs-CZ" dirty="0" smtClean="0"/>
              <a:t> </a:t>
            </a:r>
            <a:r>
              <a:rPr lang="cs-CZ" altLang="cs-CZ" dirty="0" smtClean="0">
                <a:solidFill>
                  <a:srgbClr val="C00000"/>
                </a:solidFill>
              </a:rPr>
              <a:t>(arginin), </a:t>
            </a:r>
            <a:r>
              <a:rPr lang="cs-CZ" altLang="cs-CZ" dirty="0" smtClean="0"/>
              <a:t>podmíněně esenciální </a:t>
            </a:r>
            <a:r>
              <a:rPr lang="cs-CZ" altLang="cs-CZ" dirty="0" smtClean="0">
                <a:solidFill>
                  <a:srgbClr val="C00000"/>
                </a:solidFill>
              </a:rPr>
              <a:t>(tyrosin, cystein)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CE5704F-E38B-4420-8260-D2990A7EA00F}" type="slidenum">
              <a:rPr lang="en-CA" altLang="cs-CZ" sz="1400"/>
              <a:pPr>
                <a:spcBef>
                  <a:spcPct val="0"/>
                </a:spcBef>
                <a:buFontTx/>
                <a:buNone/>
              </a:pPr>
              <a:t>7</a:t>
            </a:fld>
            <a:endParaRPr lang="en-CA" altLang="cs-CZ" sz="1400"/>
          </a:p>
        </p:txBody>
      </p:sp>
      <p:sp>
        <p:nvSpPr>
          <p:cNvPr id="8195"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4400" b="1">
                <a:solidFill>
                  <a:schemeClr val="accent2"/>
                </a:solidFill>
              </a:rPr>
              <a:t>Skutečná stravitelnost (PD)</a:t>
            </a:r>
            <a:r>
              <a:rPr lang="cs-CZ" altLang="cs-CZ" sz="4400">
                <a:solidFill>
                  <a:schemeClr val="accent2"/>
                </a:solidFill>
              </a:rPr>
              <a:t> </a:t>
            </a:r>
          </a:p>
        </p:txBody>
      </p:sp>
      <p:sp>
        <p:nvSpPr>
          <p:cNvPr id="8196" name="Text Box 3"/>
          <p:cNvSpPr txBox="1">
            <a:spLocks noChangeArrowheads="1"/>
          </p:cNvSpPr>
          <p:nvPr/>
        </p:nvSpPr>
        <p:spPr bwMode="auto">
          <a:xfrm>
            <a:off x="461963" y="2133600"/>
            <a:ext cx="8220075" cy="46228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0000"/>
              </a:lnSpc>
              <a:spcBef>
                <a:spcPct val="50000"/>
              </a:spcBef>
              <a:buFontTx/>
              <a:buNone/>
            </a:pPr>
            <a:r>
              <a:rPr lang="cs-CZ" altLang="cs-CZ"/>
              <a:t>relativní množství dusíku (%) absorbované z potravy vzhledem k celkovému dusíku přijatému potravou </a:t>
            </a:r>
          </a:p>
          <a:p>
            <a:pPr>
              <a:lnSpc>
                <a:spcPct val="110000"/>
              </a:lnSpc>
              <a:spcBef>
                <a:spcPct val="50000"/>
              </a:spcBef>
              <a:buFontTx/>
              <a:buNone/>
            </a:pPr>
            <a:endParaRPr lang="cs-CZ" altLang="cs-CZ"/>
          </a:p>
          <a:p>
            <a:pPr>
              <a:lnSpc>
                <a:spcPct val="110000"/>
              </a:lnSpc>
              <a:spcBef>
                <a:spcPct val="50000"/>
              </a:spcBef>
              <a:buFontTx/>
              <a:buNone/>
            </a:pPr>
            <a:r>
              <a:rPr lang="cs-CZ" altLang="cs-CZ" b="1"/>
              <a:t>PD (%) = [N(absorb. prot.) / N(přijaté prot.)] × 100%</a:t>
            </a:r>
            <a:endParaRPr lang="cs-CZ" altLang="cs-CZ"/>
          </a:p>
          <a:p>
            <a:pPr>
              <a:lnSpc>
                <a:spcPct val="110000"/>
              </a:lnSpc>
              <a:spcBef>
                <a:spcPct val="50000"/>
              </a:spcBef>
              <a:buFontTx/>
              <a:buNone/>
            </a:pPr>
            <a:endParaRPr lang="cs-CZ" alt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D6FB905-6A50-486F-8F41-ECE9E4BEA996}" type="slidenum">
              <a:rPr lang="en-CA" altLang="cs-CZ" sz="1400"/>
              <a:pPr>
                <a:spcBef>
                  <a:spcPct val="0"/>
                </a:spcBef>
                <a:buFontTx/>
                <a:buNone/>
              </a:pPr>
              <a:t>8</a:t>
            </a:fld>
            <a:endParaRPr lang="en-CA" altLang="cs-CZ" sz="1400"/>
          </a:p>
        </p:txBody>
      </p:sp>
      <p:sp>
        <p:nvSpPr>
          <p:cNvPr id="9219" name="Rectangle 4"/>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4400" b="1">
                <a:solidFill>
                  <a:schemeClr val="accent2"/>
                </a:solidFill>
              </a:rPr>
              <a:t>Biologická hodnota proteinů</a:t>
            </a:r>
          </a:p>
        </p:txBody>
      </p:sp>
      <p:sp>
        <p:nvSpPr>
          <p:cNvPr id="9220" name="Text Box 5"/>
          <p:cNvSpPr txBox="1">
            <a:spLocks noChangeArrowheads="1"/>
          </p:cNvSpPr>
          <p:nvPr/>
        </p:nvSpPr>
        <p:spPr bwMode="auto">
          <a:xfrm>
            <a:off x="395288" y="2060575"/>
            <a:ext cx="8497887" cy="31956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0000"/>
              </a:lnSpc>
              <a:spcBef>
                <a:spcPct val="50000"/>
              </a:spcBef>
              <a:buFontTx/>
              <a:buNone/>
            </a:pPr>
            <a:r>
              <a:rPr lang="cs-CZ" altLang="cs-CZ" b="1"/>
              <a:t>relativní množství dusíku (%) využité k syntéze endogenních proteinů z celkového dusíku absorbovaného do organismu z potravy</a:t>
            </a:r>
          </a:p>
          <a:p>
            <a:pPr>
              <a:lnSpc>
                <a:spcPct val="110000"/>
              </a:lnSpc>
              <a:spcBef>
                <a:spcPct val="50000"/>
              </a:spcBef>
              <a:buFontTx/>
              <a:buNone/>
            </a:pPr>
            <a:endParaRPr lang="cs-CZ" altLang="cs-CZ" b="1"/>
          </a:p>
          <a:p>
            <a:pPr>
              <a:lnSpc>
                <a:spcPct val="110000"/>
              </a:lnSpc>
              <a:spcBef>
                <a:spcPct val="50000"/>
              </a:spcBef>
              <a:buFontTx/>
              <a:buNone/>
            </a:pPr>
            <a:r>
              <a:rPr lang="cs-CZ" altLang="cs-CZ" sz="2800" b="1"/>
              <a:t>BV (%) = [N(endog. prot.) / N(absorb. prot.)] × 100%</a:t>
            </a:r>
            <a:endParaRPr lang="cs-CZ" altLang="cs-CZ"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4C7BF5-8F6D-4293-8B74-1773D93119C3}" type="slidenum">
              <a:rPr lang="en-CA" altLang="cs-CZ" sz="1400"/>
              <a:pPr>
                <a:spcBef>
                  <a:spcPct val="0"/>
                </a:spcBef>
                <a:buFontTx/>
                <a:buNone/>
              </a:pPr>
              <a:t>9</a:t>
            </a:fld>
            <a:endParaRPr lang="en-CA" altLang="cs-CZ" sz="1400"/>
          </a:p>
        </p:txBody>
      </p:sp>
      <p:sp>
        <p:nvSpPr>
          <p:cNvPr id="10243" name="Rectangle 2"/>
          <p:cNvSpPr>
            <a:spLocks noChangeArrowheads="1"/>
          </p:cNvSpPr>
          <p:nvPr/>
        </p:nvSpPr>
        <p:spPr bwMode="auto">
          <a:xfrm>
            <a:off x="250825" y="115888"/>
            <a:ext cx="84978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4000" b="1" dirty="0">
                <a:solidFill>
                  <a:schemeClr val="accent2"/>
                </a:solidFill>
              </a:rPr>
              <a:t>Aminokyselinové skóre vztažené na stravitelnost proteinů (PDCAAS)</a:t>
            </a:r>
            <a:r>
              <a:rPr lang="cs-CZ" altLang="cs-CZ" sz="4000" dirty="0">
                <a:solidFill>
                  <a:schemeClr val="accent2"/>
                </a:solidFill>
              </a:rPr>
              <a:t> </a:t>
            </a:r>
          </a:p>
        </p:txBody>
      </p:sp>
      <p:sp>
        <p:nvSpPr>
          <p:cNvPr id="17412" name="Text Box 3"/>
          <p:cNvSpPr txBox="1">
            <a:spLocks noRot="1" noChangeAspect="1" noMove="1" noResize="1" noEditPoints="1" noAdjustHandles="1" noChangeArrowheads="1" noChangeShapeType="1" noTextEdit="1"/>
          </p:cNvSpPr>
          <p:nvPr/>
        </p:nvSpPr>
        <p:spPr bwMode="auto">
          <a:xfrm>
            <a:off x="457200" y="1556792"/>
            <a:ext cx="8001000" cy="4919424"/>
          </a:xfrm>
          <a:prstGeom prst="rect">
            <a:avLst/>
          </a:prstGeom>
          <a:blipFill rotWithShape="1">
            <a:blip r:embed="rId2"/>
            <a:stretch>
              <a:fillRect l="-1824" t="-1358" r="-760" b="-1605"/>
            </a:stretch>
          </a:blip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ázdná prezentace">
  <a:themeElements>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ázdná prezentace">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ázdná prezenta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ázdná prezenta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ázdná prezenta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ázdná prezenta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ázdná prezenta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ázdná prezenta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Office\Sablony\Prázdná prezentace.pot</Template>
  <TotalTime>3901</TotalTime>
  <Words>1889</Words>
  <Application>Microsoft Office PowerPoint</Application>
  <PresentationFormat>Předvádění na obrazovce (4:3)</PresentationFormat>
  <Paragraphs>417</Paragraphs>
  <Slides>53</Slides>
  <Notes>7</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53</vt:i4>
      </vt:variant>
    </vt:vector>
  </HeadingPairs>
  <TitlesOfParts>
    <vt:vector size="63" baseType="lpstr">
      <vt:lpstr>Arial</vt:lpstr>
      <vt:lpstr>Arial Unicode MS</vt:lpstr>
      <vt:lpstr>Calibri</vt:lpstr>
      <vt:lpstr>Palatino Linotype</vt:lpstr>
      <vt:lpstr>Symbol</vt:lpstr>
      <vt:lpstr>Times New Roman</vt:lpstr>
      <vt:lpstr>Prázdná prezentace</vt:lpstr>
      <vt:lpstr>Rastrový obraz</vt:lpstr>
      <vt:lpstr>ChemSketch</vt:lpstr>
      <vt:lpstr>Rovnice</vt:lpstr>
      <vt:lpstr>Prezentace aplikace PowerPoint</vt:lpstr>
      <vt:lpstr>Prezentace aplikace PowerPoint</vt:lpstr>
      <vt:lpstr>Prezentace aplikace PowerPoint</vt:lpstr>
      <vt:lpstr>Prezentace aplikace PowerPoint</vt:lpstr>
      <vt:lpstr>Prezentace aplikace PowerPoint</vt:lpstr>
      <vt:lpstr>Esenciální aminokyseliny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Aktivace proenzymů</vt:lpstr>
      <vt:lpstr>Prezentace aplikace PowerPoint</vt:lpstr>
      <vt:lpstr>Prezentace aplikace PowerPoint</vt:lpstr>
      <vt:lpstr>Resorpce AK z trávícího traktu</vt:lpstr>
      <vt:lpstr>Prezentace aplikace PowerPoint</vt:lpstr>
      <vt:lpstr>Prezentace aplikace PowerPoint</vt:lpstr>
      <vt:lpstr>Prezentace aplikace PowerPoint</vt:lpstr>
      <vt:lpstr>Proteasomy degradují hlavně bílkoviny s krátkým poločasem (regulační) a poškozené proteiny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Hlavní zdroje amoniaku v organismu                                                 </vt:lpstr>
      <vt:lpstr>Prezentace aplikace PowerPoint</vt:lpstr>
      <vt:lpstr>Prezentace aplikace PowerPoint</vt:lpstr>
      <vt:lpstr>Prezentace aplikace PowerPoint</vt:lpstr>
      <vt:lpstr>Koncentrace močoviny v séru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Příklady významných reakcí a produktů metabolismu jednotlivých aminokyselin</vt:lpstr>
      <vt:lpstr>Dekarboxylace </vt:lpstr>
      <vt:lpstr>Dědičná porucha metabolismu Phe Hyperfenylalaninemie + fenylketonurie</vt:lpstr>
      <vt:lpstr>Metabolity fenylalaninu</vt:lpstr>
      <vt:lpstr>Syntéza katecholaminů</vt:lpstr>
      <vt:lpstr>Syntéza kreatinfosfátu</vt:lpstr>
      <vt:lpstr>Syntéza hormonů štítné žlázy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Taborska</dc:creator>
  <cp:lastModifiedBy>Michaela Králíková</cp:lastModifiedBy>
  <cp:revision>232</cp:revision>
  <dcterms:created xsi:type="dcterms:W3CDTF">2002-12-08T16:41:55Z</dcterms:created>
  <dcterms:modified xsi:type="dcterms:W3CDTF">2018-04-04T15:59:12Z</dcterms:modified>
</cp:coreProperties>
</file>