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4" r:id="rId7"/>
  </p:sldMasterIdLst>
  <p:notesMasterIdLst>
    <p:notesMasterId r:id="rId54"/>
  </p:notesMasterIdLst>
  <p:sldIdLst>
    <p:sldId id="256" r:id="rId8"/>
    <p:sldId id="257" r:id="rId9"/>
    <p:sldId id="258" r:id="rId10"/>
    <p:sldId id="260" r:id="rId11"/>
    <p:sldId id="259" r:id="rId12"/>
    <p:sldId id="261" r:id="rId13"/>
    <p:sldId id="262" r:id="rId14"/>
    <p:sldId id="263" r:id="rId15"/>
    <p:sldId id="267" r:id="rId16"/>
    <p:sldId id="264" r:id="rId17"/>
    <p:sldId id="265" r:id="rId18"/>
    <p:sldId id="268" r:id="rId19"/>
    <p:sldId id="269" r:id="rId20"/>
    <p:sldId id="266" r:id="rId21"/>
    <p:sldId id="270" r:id="rId22"/>
    <p:sldId id="271" r:id="rId23"/>
    <p:sldId id="273" r:id="rId24"/>
    <p:sldId id="274" r:id="rId25"/>
    <p:sldId id="275" r:id="rId26"/>
    <p:sldId id="276" r:id="rId27"/>
    <p:sldId id="278" r:id="rId28"/>
    <p:sldId id="279" r:id="rId29"/>
    <p:sldId id="280" r:id="rId30"/>
    <p:sldId id="281" r:id="rId31"/>
    <p:sldId id="283" r:id="rId32"/>
    <p:sldId id="288" r:id="rId33"/>
    <p:sldId id="287" r:id="rId34"/>
    <p:sldId id="289" r:id="rId35"/>
    <p:sldId id="282" r:id="rId36"/>
    <p:sldId id="285" r:id="rId37"/>
    <p:sldId id="290" r:id="rId38"/>
    <p:sldId id="303" r:id="rId39"/>
    <p:sldId id="299" r:id="rId40"/>
    <p:sldId id="300" r:id="rId41"/>
    <p:sldId id="302" r:id="rId42"/>
    <p:sldId id="301" r:id="rId43"/>
    <p:sldId id="291" r:id="rId44"/>
    <p:sldId id="284" r:id="rId45"/>
    <p:sldId id="286" r:id="rId46"/>
    <p:sldId id="292" r:id="rId47"/>
    <p:sldId id="293" r:id="rId48"/>
    <p:sldId id="294" r:id="rId49"/>
    <p:sldId id="295" r:id="rId50"/>
    <p:sldId id="296" r:id="rId51"/>
    <p:sldId id="297" r:id="rId52"/>
    <p:sldId id="298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00FF"/>
    <a:srgbClr val="FF5050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7" autoAdjust="0"/>
    <p:restoredTop sz="85607" autoAdjust="0"/>
  </p:normalViewPr>
  <p:slideViewPr>
    <p:cSldViewPr snapToGrid="0">
      <p:cViewPr varScale="1">
        <p:scale>
          <a:sx n="67" d="100"/>
          <a:sy n="67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67EC-3DE3-4610-A837-1BB1D295ED21}" type="datetimeFigureOut">
              <a:rPr lang="cs-CZ" smtClean="0"/>
              <a:t>16.05.2018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9FF-AE09-4E2B-B0DB-54E4228B51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27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Ezetimib</a:t>
            </a:r>
            <a:r>
              <a:rPr lang="cs-CZ" dirty="0" smtClean="0"/>
              <a:t> inhibuje střevní resorpci cholesterolu, používá se v léčbě </a:t>
            </a:r>
            <a:r>
              <a:rPr lang="cs-CZ" dirty="0" err="1" smtClean="0"/>
              <a:t>hypercholesterolemie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39FF-AE09-4E2B-B0DB-54E4228B510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71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Hlavním místem syntézy cholesterolu jsou játra, enzymová výbava pro jeho syntézu se však nachází ve všech buňkách.</a:t>
            </a:r>
          </a:p>
          <a:p>
            <a:r>
              <a:rPr lang="cs-CZ" altLang="cs-CZ" smtClean="0"/>
              <a:t>Cholesterol patří mezi izoprenoidy, jeho syntéza vychází z acetyl-CoA. Proces je syntézy je energeticky velmi náročný, na jednu molekulu cholesterolu se spotřebuje 36 ATP a 18 acetylCoA. Je také potřebný redukovaný kofaktor NADPH .</a:t>
            </a:r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0A36D-293B-4C0A-BE7B-7ED1B51DB1EB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Enzym 3-HMG-CoA reduktasa je rozhodující pro regulaci celé syntézy cholesterolu. Je lokalizován na ER.</a:t>
            </a:r>
          </a:p>
          <a:p>
            <a:r>
              <a:rPr lang="cs-CZ" altLang="cs-CZ" smtClean="0"/>
              <a:t>Existuje několik úrovní regulace tohoto enzymu. Princip regulace může být formulován následovně:</a:t>
            </a:r>
          </a:p>
          <a:p>
            <a:r>
              <a:rPr lang="cs-CZ" altLang="cs-CZ" b="1" smtClean="0"/>
              <a:t>MÁ-LI BUŇKA DOSTATEK CHOLESTEROLU, JEHO SYNTÉZA JE ZASTAVENA. </a:t>
            </a:r>
          </a:p>
          <a:p>
            <a:endParaRPr lang="cs-CZ" altLang="cs-CZ" b="1" smtClean="0"/>
          </a:p>
          <a:p>
            <a:endParaRPr lang="cs-CZ" altLang="cs-CZ" b="1" smtClean="0"/>
          </a:p>
          <a:p>
            <a:endParaRPr lang="cs-CZ" altLang="cs-CZ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FB0FD-F913-474D-AF21-0A3F53678063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9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Cholesterol je jednak přijímán potravou, jednak může být syntetizován téměř ve všech buňkách (nejvíce v </a:t>
            </a:r>
            <a:r>
              <a:rPr lang="cs-CZ" altLang="cs-CZ" dirty="0" err="1" smtClean="0"/>
              <a:t>hepatocytech</a:t>
            </a:r>
            <a:r>
              <a:rPr lang="cs-CZ" altLang="cs-CZ" dirty="0" smtClean="0"/>
              <a:t>, nervových buňkách a </a:t>
            </a:r>
            <a:r>
              <a:rPr lang="cs-CZ" altLang="cs-CZ" dirty="0" err="1" smtClean="0"/>
              <a:t>enterocytech</a:t>
            </a:r>
            <a:r>
              <a:rPr lang="cs-CZ" altLang="cs-CZ" dirty="0" smtClean="0"/>
              <a:t>). </a:t>
            </a:r>
          </a:p>
          <a:p>
            <a:r>
              <a:rPr lang="cs-CZ" altLang="cs-CZ" dirty="0" smtClean="0"/>
              <a:t>Syntéza CH v buňkách je za fyziologických okolností regulována zásobami CH v buňce, tj. při dostatečném přívodu CH potravou je jeho syntéza utlumena, při depleci CH je jeho syntéza aktivována. </a:t>
            </a:r>
          </a:p>
          <a:p>
            <a:r>
              <a:rPr lang="cs-CZ" altLang="cs-CZ" dirty="0" smtClean="0"/>
              <a:t>Steroidní skelet CH nemůže být v lidském těle degradován a proto jedinou cestou, jak může být z těla vyloučen, je žluč. V ní jsou obsažené jednak žlučové kyseliny, vznikající v játrech z CH, jednak též nativní CH.</a:t>
            </a:r>
          </a:p>
          <a:p>
            <a:r>
              <a:rPr lang="cs-CZ" altLang="cs-CZ" dirty="0" smtClean="0"/>
              <a:t>Při dobře fungující regulaci metabolismu cholesterolu je množství nově přijatého nebo syntetizovaného cholesterolu zcela eliminováno jeho exkrecí.</a:t>
            </a:r>
          </a:p>
          <a:p>
            <a:r>
              <a:rPr lang="cs-CZ" altLang="cs-CZ" dirty="0" smtClean="0"/>
              <a:t>Při poruchách regulace jsou podávány léky snižující cholesterol.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39FF-AE09-4E2B-B0DB-54E4228B510F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4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62F2-894D-4548-87AC-EBEABC1ED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5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62F2-894D-4548-87AC-EBEABC1ED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57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62F2-894D-4548-87AC-EBEABC1ED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709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3A7DA-4CD2-4231-80A4-8BFE9BB31C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475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54DFB-281A-4D80-871E-31157DF5AC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692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C2EBE-E864-426B-ABA6-1A45C780A7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116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D12D1-0F66-4F64-BE8C-C56FAB0204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962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C8285-D86C-4F87-9376-5152AD7354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52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79D7-64B2-440C-B0D3-578BCC2DA0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238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CFC34-6AF2-44F5-818A-D839E4B80A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0775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50D06-C006-4E4D-9025-1AE673A015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424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62F2-894D-4548-87AC-EBEABC1ED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660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E00FA-867D-4F5A-9EE5-737394B853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6833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62DA1-102B-426D-947A-DCDFD85042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4359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E938B-2487-4910-B18F-1B604AD56C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7901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99CC8-C91E-419B-AA63-83300B4A0D6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2852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98A4D-7B77-4698-996B-D21C8B5662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8281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B5E40-9A46-47B5-9C58-43C4C6920A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6075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27823-7375-4E38-A28F-B3B994FEA5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3496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02B4-A38C-4D5F-A85F-0C5E68DCB1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3808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58F1-3339-4435-94C3-4CD93E8723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7521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28AC-B59D-4E45-B83C-0CE36F320E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742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62F2-894D-4548-87AC-EBEABC1ED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079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8F79-E098-43C3-874D-49AE616730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984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962BF-0CBD-4A78-82F3-4DC68A6923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25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9B63-FBC9-4051-9CE2-55F0F28751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7026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99313-3AD4-4F75-B94D-9AA1759A04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6108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6964-D1E9-46A8-B732-471E58BEFC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0214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A894-A176-49E2-9F57-FCE1660C87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6355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B1823-B57A-404D-B74F-C1D2BB9CD0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7447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97686-ECEF-449C-9AC7-08CD48A7F5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404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85B1C-A7CE-4FFF-A3DF-3F1B329E08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0569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06E10-4A9C-4DDA-8656-43C2230337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12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62F2-894D-4548-87AC-EBEABC1ED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095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147A9-D97B-490B-B9C5-503147F299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6720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C1AD4-D12A-49F1-83AD-E72B4D5FE6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6234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20EA1-E0BE-431E-823E-6959FA6D0D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1287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0BA23-E90A-4FA0-8C74-52DB2AA43F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0210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F9B5F-11C1-45BE-AE3F-A9D7F13551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1803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F2A14-348A-4096-BF4E-C5EE5A5EEE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1639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0DB00-7715-46E9-8ABA-ED35F1D81F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2510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28DD2-CD71-4C94-83E0-67130DB276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5807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94CFD-C9FE-4064-9C53-1EFBE116DF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5064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3CBB-3382-4979-8433-8D402452E1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505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62F2-894D-4548-87AC-EBEABC1ED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1784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9DC0E-AD19-41D7-9A0B-E8E69AA1D9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95687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B0AE-DBE5-4E42-869C-93FB2923F6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9804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66F04-AC5C-4FE0-9573-B7C06DC9BF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5145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C667A-348A-4060-A2DC-0E455A912E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6433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C5894-5945-44DD-A927-E1EC58AAE1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995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B94CE-C9A5-4C95-B013-8131C80621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164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4C6AD-3CD9-4C6F-A8F4-925D059DF2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1735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30E4-8FED-4FD9-A77C-4839A84F45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639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C420-9402-418A-82AA-835DC975E2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9988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BCF78-6980-41A6-973C-72713614EB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274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62F2-894D-4548-87AC-EBEABC1ED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478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060C-69A6-4455-866C-B20A91EF90D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11537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A23A-CF87-42E8-B30D-D05754756E7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84696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C752-6FAB-4FF8-A3BF-7EB452DC363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856302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493A5-BF1A-4414-8917-A98FF0743A0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551346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F8BB-D9EF-4F06-AC1C-F91A5A74F48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73835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5FADB-6230-4D05-A7F6-07E6A4061E6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09524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70B9-E29A-4022-BCB8-4AF7FEF3ABE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086528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88DD6-4233-4C64-AC2A-AC310CD1FA2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1570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98FB7-C14D-4209-BB99-C96332373EF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48921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9D612-58A4-44CE-BDC8-0E2783A59C6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980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62F2-894D-4548-87AC-EBEABC1ED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436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A41-BBFF-4F5A-88A1-5571173093B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911277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59F38-4A75-4CEF-A0B0-32883B59A5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79893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49D11-67A2-499D-8EEB-1B8E24E0A4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43780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70C3E-2B73-4FA1-B30D-5A92647AB1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46235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8B124-3C5F-434E-B821-3FF6251405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74500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537BD-3511-4197-B237-B45EDF9600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9216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BF299-8905-4CE9-A285-8785462B33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76231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A1A85-1094-4DB5-9A1F-31CD0E0481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7371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3A199-14B4-4F0F-907D-9AE2D2BAD9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086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12627-659F-466B-B388-A7A1A47473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77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62F2-894D-4548-87AC-EBEABC1ED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1279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71E4F-CAB7-4780-AC61-CA6DE9C1EC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67186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F6E6-8046-46DF-936D-7D2B1543C9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57814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CFB62-6ED8-44CB-9935-A2C9DCF796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653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62F2-894D-4548-87AC-EBEABC1ED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58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562F2-894D-4548-87AC-EBEABC1ED9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95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 Black" panose="020B0A04020102020204" pitchFamily="34" charset="0"/>
              </a:defRPr>
            </a:lvl1pPr>
          </a:lstStyle>
          <a:p>
            <a:fld id="{99BA31E7-541B-4FF5-948B-E1DDC90539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82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8D581-6EA6-4B03-B496-245891D40D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87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 Black" panose="020B0A04020102020204" pitchFamily="34" charset="0"/>
              </a:defRPr>
            </a:lvl1pPr>
          </a:lstStyle>
          <a:p>
            <a:fld id="{43EB967E-572D-4E6E-B726-7DEFD06BFD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614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FC57523-81AE-40C2-ABF2-7BEBDCE6D7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613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 smtClean="0"/>
              <a:t>Klepnutím upravíte styl předlohy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 smtClean="0"/>
              <a:t>Klepnutím upravíte styly předlohy textu.</a:t>
            </a:r>
          </a:p>
          <a:p>
            <a:pPr lvl="1"/>
            <a:r>
              <a:rPr lang="en-CA" altLang="cs-CZ" smtClean="0"/>
              <a:t>Druhá úroveň</a:t>
            </a:r>
          </a:p>
          <a:p>
            <a:pPr lvl="2"/>
            <a:r>
              <a:rPr lang="en-CA" altLang="cs-CZ" smtClean="0"/>
              <a:t>Třetí úroveň</a:t>
            </a:r>
          </a:p>
          <a:p>
            <a:pPr lvl="3"/>
            <a:r>
              <a:rPr lang="en-CA" altLang="cs-CZ" smtClean="0"/>
              <a:t>Čtvrtá úroveň</a:t>
            </a:r>
          </a:p>
          <a:p>
            <a:pPr lvl="4"/>
            <a:r>
              <a:rPr lang="en-CA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986CAE-87FD-4EEC-86B4-002CA42DB03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468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DA666E-8433-4392-AED6-093C7818CB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19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tags" Target="../tags/tag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ags" Target="../tags/tag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Lipoproteiny krevní plazmy.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Přeměny cholesterolu.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Žlučové kyseliny.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15538"/>
            <a:ext cx="9144000" cy="1042261"/>
          </a:xfrm>
        </p:spPr>
        <p:txBody>
          <a:bodyPr/>
          <a:lstStyle/>
          <a:p>
            <a:r>
              <a:rPr lang="cs-CZ" altLang="cs-CZ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dirty="0" smtClean="0">
                <a:solidFill>
                  <a:srgbClr val="0000FF"/>
                </a:solidFill>
              </a:rPr>
              <a:t>© </a:t>
            </a:r>
            <a:r>
              <a:rPr lang="cs-CZ" altLang="cs-CZ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Biochemický </a:t>
            </a:r>
            <a:r>
              <a:rPr lang="cs-CZ" altLang="cs-CZ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ústav LF MU </a:t>
            </a:r>
            <a:r>
              <a:rPr lang="cs-CZ" altLang="cs-CZ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(MK, ET, JS) 2018</a:t>
            </a:r>
            <a:endParaRPr lang="cs-CZ" altLang="cs-CZ" dirty="0">
              <a:solidFill>
                <a:srgbClr val="0000FF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62F2-894D-4548-87AC-EBEABC1ED97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09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fld id="{C0A7D6E9-5FF9-4278-8D7E-A079E79CBE61}" type="slidenum">
              <a:rPr lang="cs-CZ" altLang="cs-CZ" sz="1400">
                <a:solidFill>
                  <a:srgbClr val="000000"/>
                </a:solidFill>
                <a:latin typeface="Arial Black" panose="020B0A04020102020204" pitchFamily="34" charset="0"/>
              </a:rPr>
              <a:pPr eaLnBrk="0" fontAlgn="base" hangingPunct="0">
                <a:spcAft>
                  <a:spcPct val="0"/>
                </a:spcAft>
              </a:pPr>
              <a:t>10</a:t>
            </a:fld>
            <a:endParaRPr lang="cs-CZ" altLang="cs-CZ" sz="14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26035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cs-CZ" altLang="cs-CZ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Metabolismus chylomikronů</a:t>
            </a:r>
          </a:p>
        </p:txBody>
      </p:sp>
      <p:sp>
        <p:nvSpPr>
          <p:cNvPr id="18437" name="Oval 3"/>
          <p:cNvSpPr>
            <a:spLocks noChangeArrowheads="1"/>
          </p:cNvSpPr>
          <p:nvPr/>
        </p:nvSpPr>
        <p:spPr bwMode="auto">
          <a:xfrm>
            <a:off x="2566988" y="2576513"/>
            <a:ext cx="381000" cy="6334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2735263" y="2582863"/>
            <a:ext cx="1454150" cy="6270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4135438" y="2549526"/>
            <a:ext cx="100012" cy="735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Oval 6"/>
          <p:cNvSpPr>
            <a:spLocks noChangeArrowheads="1"/>
          </p:cNvSpPr>
          <p:nvPr/>
        </p:nvSpPr>
        <p:spPr bwMode="auto">
          <a:xfrm>
            <a:off x="3913188" y="2576513"/>
            <a:ext cx="381000" cy="6334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441" name="Group 7"/>
          <p:cNvGrpSpPr>
            <a:grpSpLocks/>
          </p:cNvGrpSpPr>
          <p:nvPr/>
        </p:nvGrpSpPr>
        <p:grpSpPr bwMode="auto">
          <a:xfrm>
            <a:off x="2709864" y="2598738"/>
            <a:ext cx="1582737" cy="588962"/>
            <a:chOff x="747" y="1637"/>
            <a:chExt cx="997" cy="371"/>
          </a:xfrm>
        </p:grpSpPr>
        <p:sp>
          <p:nvSpPr>
            <p:cNvPr id="18480" name="Rectangle 8"/>
            <p:cNvSpPr>
              <a:spLocks noChangeArrowheads="1"/>
            </p:cNvSpPr>
            <p:nvPr/>
          </p:nvSpPr>
          <p:spPr bwMode="auto">
            <a:xfrm>
              <a:off x="747" y="1637"/>
              <a:ext cx="57" cy="3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endParaRPr lang="cs-CZ" alt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81" name="Freeform 9"/>
            <p:cNvSpPr>
              <a:spLocks/>
            </p:cNvSpPr>
            <p:nvPr/>
          </p:nvSpPr>
          <p:spPr bwMode="auto">
            <a:xfrm>
              <a:off x="1528" y="1663"/>
              <a:ext cx="216" cy="322"/>
            </a:xfrm>
            <a:custGeom>
              <a:avLst/>
              <a:gdLst>
                <a:gd name="T0" fmla="*/ 1 w 297"/>
                <a:gd name="T1" fmla="*/ 0 h 766"/>
                <a:gd name="T2" fmla="*/ 1 w 297"/>
                <a:gd name="T3" fmla="*/ 0 h 766"/>
                <a:gd name="T4" fmla="*/ 1 w 297"/>
                <a:gd name="T5" fmla="*/ 0 h 766"/>
                <a:gd name="T6" fmla="*/ 1 w 297"/>
                <a:gd name="T7" fmla="*/ 0 h 766"/>
                <a:gd name="T8" fmla="*/ 1 w 297"/>
                <a:gd name="T9" fmla="*/ 0 h 766"/>
                <a:gd name="T10" fmla="*/ 1 w 297"/>
                <a:gd name="T11" fmla="*/ 0 h 766"/>
                <a:gd name="T12" fmla="*/ 1 w 297"/>
                <a:gd name="T13" fmla="*/ 0 h 766"/>
                <a:gd name="T14" fmla="*/ 1 w 297"/>
                <a:gd name="T15" fmla="*/ 0 h 766"/>
                <a:gd name="T16" fmla="*/ 1 w 297"/>
                <a:gd name="T17" fmla="*/ 0 h 766"/>
                <a:gd name="T18" fmla="*/ 1 w 297"/>
                <a:gd name="T19" fmla="*/ 0 h 766"/>
                <a:gd name="T20" fmla="*/ 1 w 297"/>
                <a:gd name="T21" fmla="*/ 0 h 766"/>
                <a:gd name="T22" fmla="*/ 1 w 297"/>
                <a:gd name="T23" fmla="*/ 0 h 766"/>
                <a:gd name="T24" fmla="*/ 1 w 297"/>
                <a:gd name="T25" fmla="*/ 0 h 766"/>
                <a:gd name="T26" fmla="*/ 1 w 297"/>
                <a:gd name="T27" fmla="*/ 0 h 766"/>
                <a:gd name="T28" fmla="*/ 1 w 297"/>
                <a:gd name="T29" fmla="*/ 0 h 766"/>
                <a:gd name="T30" fmla="*/ 1 w 297"/>
                <a:gd name="T31" fmla="*/ 0 h 766"/>
                <a:gd name="T32" fmla="*/ 1 w 297"/>
                <a:gd name="T33" fmla="*/ 0 h 766"/>
                <a:gd name="T34" fmla="*/ 2 w 297"/>
                <a:gd name="T35" fmla="*/ 0 h 766"/>
                <a:gd name="T36" fmla="*/ 3 w 297"/>
                <a:gd name="T37" fmla="*/ 0 h 766"/>
                <a:gd name="T38" fmla="*/ 2 w 297"/>
                <a:gd name="T39" fmla="*/ 0 h 766"/>
                <a:gd name="T40" fmla="*/ 3 w 297"/>
                <a:gd name="T41" fmla="*/ 0 h 766"/>
                <a:gd name="T42" fmla="*/ 3 w 297"/>
                <a:gd name="T43" fmla="*/ 0 h 766"/>
                <a:gd name="T44" fmla="*/ 3 w 297"/>
                <a:gd name="T45" fmla="*/ 0 h 766"/>
                <a:gd name="T46" fmla="*/ 3 w 297"/>
                <a:gd name="T47" fmla="*/ 0 h 766"/>
                <a:gd name="T48" fmla="*/ 3 w 297"/>
                <a:gd name="T49" fmla="*/ 0 h 766"/>
                <a:gd name="T50" fmla="*/ 3 w 297"/>
                <a:gd name="T51" fmla="*/ 0 h 766"/>
                <a:gd name="T52" fmla="*/ 3 w 297"/>
                <a:gd name="T53" fmla="*/ 0 h 766"/>
                <a:gd name="T54" fmla="*/ 3 w 297"/>
                <a:gd name="T55" fmla="*/ 0 h 766"/>
                <a:gd name="T56" fmla="*/ 3 w 297"/>
                <a:gd name="T57" fmla="*/ 0 h 766"/>
                <a:gd name="T58" fmla="*/ 3 w 297"/>
                <a:gd name="T59" fmla="*/ 0 h 766"/>
                <a:gd name="T60" fmla="*/ 2 w 297"/>
                <a:gd name="T61" fmla="*/ 0 h 766"/>
                <a:gd name="T62" fmla="*/ 1 w 297"/>
                <a:gd name="T63" fmla="*/ 0 h 766"/>
                <a:gd name="T64" fmla="*/ 1 w 297"/>
                <a:gd name="T65" fmla="*/ 0 h 766"/>
                <a:gd name="T66" fmla="*/ 1 w 297"/>
                <a:gd name="T67" fmla="*/ 0 h 7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97" h="766">
                  <a:moveTo>
                    <a:pt x="74" y="5"/>
                  </a:moveTo>
                  <a:cubicBezTo>
                    <a:pt x="77" y="28"/>
                    <a:pt x="74" y="53"/>
                    <a:pt x="84" y="75"/>
                  </a:cubicBezTo>
                  <a:cubicBezTo>
                    <a:pt x="89" y="86"/>
                    <a:pt x="106" y="87"/>
                    <a:pt x="114" y="95"/>
                  </a:cubicBezTo>
                  <a:cubicBezTo>
                    <a:pt x="122" y="103"/>
                    <a:pt x="127" y="115"/>
                    <a:pt x="134" y="125"/>
                  </a:cubicBezTo>
                  <a:cubicBezTo>
                    <a:pt x="116" y="180"/>
                    <a:pt x="83" y="167"/>
                    <a:pt x="24" y="175"/>
                  </a:cubicBezTo>
                  <a:cubicBezTo>
                    <a:pt x="21" y="185"/>
                    <a:pt x="8" y="196"/>
                    <a:pt x="14" y="205"/>
                  </a:cubicBezTo>
                  <a:cubicBezTo>
                    <a:pt x="28" y="225"/>
                    <a:pt x="74" y="245"/>
                    <a:pt x="74" y="245"/>
                  </a:cubicBezTo>
                  <a:cubicBezTo>
                    <a:pt x="81" y="255"/>
                    <a:pt x="96" y="263"/>
                    <a:pt x="94" y="275"/>
                  </a:cubicBezTo>
                  <a:cubicBezTo>
                    <a:pt x="93" y="280"/>
                    <a:pt x="13" y="319"/>
                    <a:pt x="4" y="325"/>
                  </a:cubicBezTo>
                  <a:cubicBezTo>
                    <a:pt x="7" y="348"/>
                    <a:pt x="0" y="376"/>
                    <a:pt x="14" y="395"/>
                  </a:cubicBezTo>
                  <a:cubicBezTo>
                    <a:pt x="27" y="412"/>
                    <a:pt x="74" y="415"/>
                    <a:pt x="74" y="415"/>
                  </a:cubicBezTo>
                  <a:cubicBezTo>
                    <a:pt x="77" y="425"/>
                    <a:pt x="87" y="435"/>
                    <a:pt x="84" y="445"/>
                  </a:cubicBezTo>
                  <a:cubicBezTo>
                    <a:pt x="80" y="458"/>
                    <a:pt x="63" y="464"/>
                    <a:pt x="54" y="475"/>
                  </a:cubicBezTo>
                  <a:cubicBezTo>
                    <a:pt x="32" y="501"/>
                    <a:pt x="34" y="505"/>
                    <a:pt x="24" y="535"/>
                  </a:cubicBezTo>
                  <a:cubicBezTo>
                    <a:pt x="44" y="596"/>
                    <a:pt x="54" y="544"/>
                    <a:pt x="74" y="605"/>
                  </a:cubicBezTo>
                  <a:cubicBezTo>
                    <a:pt x="61" y="657"/>
                    <a:pt x="44" y="660"/>
                    <a:pt x="74" y="705"/>
                  </a:cubicBezTo>
                  <a:cubicBezTo>
                    <a:pt x="161" y="683"/>
                    <a:pt x="75" y="691"/>
                    <a:pt x="134" y="725"/>
                  </a:cubicBezTo>
                  <a:cubicBezTo>
                    <a:pt x="149" y="733"/>
                    <a:pt x="167" y="732"/>
                    <a:pt x="184" y="735"/>
                  </a:cubicBezTo>
                  <a:cubicBezTo>
                    <a:pt x="184" y="735"/>
                    <a:pt x="214" y="743"/>
                    <a:pt x="214" y="755"/>
                  </a:cubicBezTo>
                  <a:cubicBezTo>
                    <a:pt x="214" y="766"/>
                    <a:pt x="194" y="748"/>
                    <a:pt x="184" y="745"/>
                  </a:cubicBezTo>
                  <a:cubicBezTo>
                    <a:pt x="191" y="735"/>
                    <a:pt x="195" y="723"/>
                    <a:pt x="204" y="715"/>
                  </a:cubicBezTo>
                  <a:cubicBezTo>
                    <a:pt x="212" y="708"/>
                    <a:pt x="230" y="715"/>
                    <a:pt x="234" y="705"/>
                  </a:cubicBezTo>
                  <a:cubicBezTo>
                    <a:pt x="242" y="685"/>
                    <a:pt x="213" y="649"/>
                    <a:pt x="204" y="635"/>
                  </a:cubicBezTo>
                  <a:cubicBezTo>
                    <a:pt x="224" y="574"/>
                    <a:pt x="234" y="626"/>
                    <a:pt x="254" y="565"/>
                  </a:cubicBezTo>
                  <a:cubicBezTo>
                    <a:pt x="251" y="548"/>
                    <a:pt x="252" y="530"/>
                    <a:pt x="244" y="515"/>
                  </a:cubicBezTo>
                  <a:cubicBezTo>
                    <a:pt x="238" y="505"/>
                    <a:pt x="218" y="506"/>
                    <a:pt x="214" y="495"/>
                  </a:cubicBezTo>
                  <a:cubicBezTo>
                    <a:pt x="202" y="460"/>
                    <a:pt x="234" y="448"/>
                    <a:pt x="254" y="435"/>
                  </a:cubicBezTo>
                  <a:cubicBezTo>
                    <a:pt x="293" y="376"/>
                    <a:pt x="297" y="317"/>
                    <a:pt x="234" y="275"/>
                  </a:cubicBezTo>
                  <a:cubicBezTo>
                    <a:pt x="203" y="228"/>
                    <a:pt x="209" y="225"/>
                    <a:pt x="254" y="195"/>
                  </a:cubicBezTo>
                  <a:cubicBezTo>
                    <a:pt x="231" y="125"/>
                    <a:pt x="254" y="142"/>
                    <a:pt x="204" y="125"/>
                  </a:cubicBezTo>
                  <a:cubicBezTo>
                    <a:pt x="200" y="104"/>
                    <a:pt x="199" y="0"/>
                    <a:pt x="174" y="75"/>
                  </a:cubicBezTo>
                  <a:cubicBezTo>
                    <a:pt x="94" y="48"/>
                    <a:pt x="187" y="88"/>
                    <a:pt x="134" y="35"/>
                  </a:cubicBezTo>
                  <a:cubicBezTo>
                    <a:pt x="127" y="28"/>
                    <a:pt x="113" y="30"/>
                    <a:pt x="104" y="25"/>
                  </a:cubicBezTo>
                  <a:cubicBezTo>
                    <a:pt x="93" y="20"/>
                    <a:pt x="84" y="12"/>
                    <a:pt x="7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82" name="Text Box 10"/>
            <p:cNvSpPr txBox="1">
              <a:spLocks noChangeArrowheads="1"/>
            </p:cNvSpPr>
            <p:nvPr/>
          </p:nvSpPr>
          <p:spPr bwMode="auto">
            <a:xfrm>
              <a:off x="818" y="1669"/>
              <a:ext cx="61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tenké střevo</a:t>
              </a:r>
            </a:p>
          </p:txBody>
        </p:sp>
      </p:grpSp>
      <p:sp>
        <p:nvSpPr>
          <p:cNvPr id="18442" name="Oval 11" descr="5%"/>
          <p:cNvSpPr>
            <a:spLocks noChangeArrowheads="1"/>
          </p:cNvSpPr>
          <p:nvPr/>
        </p:nvSpPr>
        <p:spPr bwMode="auto">
          <a:xfrm>
            <a:off x="4911725" y="1557338"/>
            <a:ext cx="1987550" cy="1560512"/>
          </a:xfrm>
          <a:prstGeom prst="ellipse">
            <a:avLst/>
          </a:prstGeom>
          <a:pattFill prst="pct5">
            <a:fgClr>
              <a:srgbClr val="808080"/>
            </a:fgClr>
            <a:bgClr>
              <a:srgbClr val="FFFFFF"/>
            </a:bgClr>
          </a:patt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3" name="Oval 12"/>
          <p:cNvSpPr>
            <a:spLocks noChangeArrowheads="1"/>
          </p:cNvSpPr>
          <p:nvPr/>
        </p:nvSpPr>
        <p:spPr bwMode="auto">
          <a:xfrm>
            <a:off x="5195889" y="1790701"/>
            <a:ext cx="1412875" cy="10969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4" name="Oval 13"/>
          <p:cNvSpPr>
            <a:spLocks noChangeArrowheads="1"/>
          </p:cNvSpPr>
          <p:nvPr/>
        </p:nvSpPr>
        <p:spPr bwMode="auto">
          <a:xfrm>
            <a:off x="5413375" y="1590675"/>
            <a:ext cx="966788" cy="2238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5303839" y="1484314"/>
            <a:ext cx="12080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</a:rPr>
              <a:t>apo B-48</a:t>
            </a:r>
          </a:p>
        </p:txBody>
      </p:sp>
      <p:sp>
        <p:nvSpPr>
          <p:cNvPr id="18446" name="Oval 15" descr="5%"/>
          <p:cNvSpPr>
            <a:spLocks noChangeArrowheads="1"/>
          </p:cNvSpPr>
          <p:nvPr/>
        </p:nvSpPr>
        <p:spPr bwMode="auto">
          <a:xfrm>
            <a:off x="5321301" y="5413375"/>
            <a:ext cx="1014413" cy="795338"/>
          </a:xfrm>
          <a:prstGeom prst="ellipse">
            <a:avLst/>
          </a:prstGeom>
          <a:pattFill prst="pct5">
            <a:fgClr>
              <a:srgbClr val="808080"/>
            </a:fgClr>
            <a:bgClr>
              <a:srgbClr val="FFFFFF"/>
            </a:bgClr>
          </a:patt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5467350" y="5532438"/>
            <a:ext cx="719138" cy="558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6264276" y="4319588"/>
            <a:ext cx="460375" cy="190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5715001" y="4338638"/>
            <a:ext cx="461963" cy="190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450" name="Group 19"/>
          <p:cNvGrpSpPr>
            <a:grpSpLocks/>
          </p:cNvGrpSpPr>
          <p:nvPr/>
        </p:nvGrpSpPr>
        <p:grpSpPr bwMode="auto">
          <a:xfrm>
            <a:off x="7240589" y="3689350"/>
            <a:ext cx="809625" cy="1428750"/>
            <a:chOff x="8750" y="4270"/>
            <a:chExt cx="990" cy="2250"/>
          </a:xfrm>
        </p:grpSpPr>
        <p:sp>
          <p:nvSpPr>
            <p:cNvPr id="18475" name="Oval 20"/>
            <p:cNvSpPr>
              <a:spLocks noChangeArrowheads="1"/>
            </p:cNvSpPr>
            <p:nvPr/>
          </p:nvSpPr>
          <p:spPr bwMode="auto">
            <a:xfrm>
              <a:off x="8770" y="6108"/>
              <a:ext cx="950" cy="4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endParaRPr lang="cs-CZ" alt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6" name="Rectangle 21"/>
            <p:cNvSpPr>
              <a:spLocks noChangeArrowheads="1"/>
            </p:cNvSpPr>
            <p:nvPr/>
          </p:nvSpPr>
          <p:spPr bwMode="auto">
            <a:xfrm>
              <a:off x="8770" y="4446"/>
              <a:ext cx="950" cy="18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endParaRPr lang="cs-CZ" alt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7" name="Oval 22"/>
            <p:cNvSpPr>
              <a:spLocks noChangeArrowheads="1"/>
            </p:cNvSpPr>
            <p:nvPr/>
          </p:nvSpPr>
          <p:spPr bwMode="auto">
            <a:xfrm>
              <a:off x="8750" y="4270"/>
              <a:ext cx="990" cy="33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endParaRPr lang="cs-CZ" alt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8" name="Oval 23"/>
            <p:cNvSpPr>
              <a:spLocks noChangeArrowheads="1"/>
            </p:cNvSpPr>
            <p:nvPr/>
          </p:nvSpPr>
          <p:spPr bwMode="auto">
            <a:xfrm>
              <a:off x="8810" y="4314"/>
              <a:ext cx="890" cy="2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endParaRPr lang="cs-CZ" alt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9" name="Rectangle 24"/>
            <p:cNvSpPr>
              <a:spLocks noChangeArrowheads="1"/>
            </p:cNvSpPr>
            <p:nvPr/>
          </p:nvSpPr>
          <p:spPr bwMode="auto">
            <a:xfrm>
              <a:off x="8810" y="6167"/>
              <a:ext cx="890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endParaRPr lang="cs-CZ" alt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7369175" y="3789364"/>
            <a:ext cx="376238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t>k   a   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t>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8452" name="Freeform 26"/>
          <p:cNvSpPr>
            <a:spLocks/>
          </p:cNvSpPr>
          <p:nvPr/>
        </p:nvSpPr>
        <p:spPr bwMode="auto">
          <a:xfrm>
            <a:off x="7881938" y="2882900"/>
            <a:ext cx="614362" cy="3055938"/>
          </a:xfrm>
          <a:custGeom>
            <a:avLst/>
            <a:gdLst>
              <a:gd name="T0" fmla="*/ 2147483647 w 750"/>
              <a:gd name="T1" fmla="*/ 0 h 4811"/>
              <a:gd name="T2" fmla="*/ 2147483647 w 750"/>
              <a:gd name="T3" fmla="*/ 2147483647 h 4811"/>
              <a:gd name="T4" fmla="*/ 2147483647 w 750"/>
              <a:gd name="T5" fmla="*/ 2147483647 h 4811"/>
              <a:gd name="T6" fmla="*/ 2147483647 w 750"/>
              <a:gd name="T7" fmla="*/ 2147483647 h 4811"/>
              <a:gd name="T8" fmla="*/ 2147483647 w 750"/>
              <a:gd name="T9" fmla="*/ 2147483647 h 4811"/>
              <a:gd name="T10" fmla="*/ 2147483647 w 750"/>
              <a:gd name="T11" fmla="*/ 2147483647 h 4811"/>
              <a:gd name="T12" fmla="*/ 2147483647 w 750"/>
              <a:gd name="T13" fmla="*/ 2147483647 h 4811"/>
              <a:gd name="T14" fmla="*/ 2147483647 w 750"/>
              <a:gd name="T15" fmla="*/ 2147483647 h 4811"/>
              <a:gd name="T16" fmla="*/ 2147483647 w 750"/>
              <a:gd name="T17" fmla="*/ 2147483647 h 4811"/>
              <a:gd name="T18" fmla="*/ 2147483647 w 750"/>
              <a:gd name="T19" fmla="*/ 2147483647 h 4811"/>
              <a:gd name="T20" fmla="*/ 2147483647 w 750"/>
              <a:gd name="T21" fmla="*/ 2147483647 h 4811"/>
              <a:gd name="T22" fmla="*/ 2147483647 w 750"/>
              <a:gd name="T23" fmla="*/ 2147483647 h 4811"/>
              <a:gd name="T24" fmla="*/ 2147483647 w 750"/>
              <a:gd name="T25" fmla="*/ 2147483647 h 4811"/>
              <a:gd name="T26" fmla="*/ 2147483647 w 750"/>
              <a:gd name="T27" fmla="*/ 2147483647 h 4811"/>
              <a:gd name="T28" fmla="*/ 0 w 750"/>
              <a:gd name="T29" fmla="*/ 2147483647 h 4811"/>
              <a:gd name="T30" fmla="*/ 0 w 750"/>
              <a:gd name="T31" fmla="*/ 2147483647 h 4811"/>
              <a:gd name="T32" fmla="*/ 2147483647 w 750"/>
              <a:gd name="T33" fmla="*/ 2147483647 h 4811"/>
              <a:gd name="T34" fmla="*/ 2147483647 w 750"/>
              <a:gd name="T35" fmla="*/ 2147483647 h 4811"/>
              <a:gd name="T36" fmla="*/ 2147483647 w 750"/>
              <a:gd name="T37" fmla="*/ 2147483647 h 4811"/>
              <a:gd name="T38" fmla="*/ 2147483647 w 750"/>
              <a:gd name="T39" fmla="*/ 2147483647 h 4811"/>
              <a:gd name="T40" fmla="*/ 2147483647 w 750"/>
              <a:gd name="T41" fmla="*/ 2147483647 h 4811"/>
              <a:gd name="T42" fmla="*/ 2147483647 w 750"/>
              <a:gd name="T43" fmla="*/ 2147483647 h 4811"/>
              <a:gd name="T44" fmla="*/ 2147483647 w 750"/>
              <a:gd name="T45" fmla="*/ 2147483647 h 4811"/>
              <a:gd name="T46" fmla="*/ 2147483647 w 750"/>
              <a:gd name="T47" fmla="*/ 2147483647 h 4811"/>
              <a:gd name="T48" fmla="*/ 2147483647 w 750"/>
              <a:gd name="T49" fmla="*/ 2147483647 h 4811"/>
              <a:gd name="T50" fmla="*/ 2147483647 w 750"/>
              <a:gd name="T51" fmla="*/ 2147483647 h 4811"/>
              <a:gd name="T52" fmla="*/ 2147483647 w 750"/>
              <a:gd name="T53" fmla="*/ 2147483647 h 4811"/>
              <a:gd name="T54" fmla="*/ 2147483647 w 750"/>
              <a:gd name="T55" fmla="*/ 2147483647 h 4811"/>
              <a:gd name="T56" fmla="*/ 2147483647 w 750"/>
              <a:gd name="T57" fmla="*/ 2147483647 h 4811"/>
              <a:gd name="T58" fmla="*/ 2147483647 w 750"/>
              <a:gd name="T59" fmla="*/ 2147483647 h 4811"/>
              <a:gd name="T60" fmla="*/ 2147483647 w 750"/>
              <a:gd name="T61" fmla="*/ 2147483647 h 4811"/>
              <a:gd name="T62" fmla="*/ 2147483647 w 750"/>
              <a:gd name="T63" fmla="*/ 2147483647 h 48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50" h="4811">
                <a:moveTo>
                  <a:pt x="465" y="0"/>
                </a:moveTo>
                <a:cubicBezTo>
                  <a:pt x="447" y="71"/>
                  <a:pt x="425" y="140"/>
                  <a:pt x="405" y="210"/>
                </a:cubicBezTo>
                <a:cubicBezTo>
                  <a:pt x="399" y="230"/>
                  <a:pt x="399" y="252"/>
                  <a:pt x="390" y="270"/>
                </a:cubicBezTo>
                <a:cubicBezTo>
                  <a:pt x="351" y="348"/>
                  <a:pt x="294" y="417"/>
                  <a:pt x="255" y="495"/>
                </a:cubicBezTo>
                <a:cubicBezTo>
                  <a:pt x="220" y="566"/>
                  <a:pt x="220" y="661"/>
                  <a:pt x="195" y="735"/>
                </a:cubicBezTo>
                <a:cubicBezTo>
                  <a:pt x="168" y="816"/>
                  <a:pt x="132" y="879"/>
                  <a:pt x="105" y="960"/>
                </a:cubicBezTo>
                <a:cubicBezTo>
                  <a:pt x="95" y="990"/>
                  <a:pt x="85" y="1020"/>
                  <a:pt x="75" y="1050"/>
                </a:cubicBezTo>
                <a:cubicBezTo>
                  <a:pt x="70" y="1065"/>
                  <a:pt x="60" y="1095"/>
                  <a:pt x="60" y="1095"/>
                </a:cubicBezTo>
                <a:cubicBezTo>
                  <a:pt x="45" y="1294"/>
                  <a:pt x="54" y="1499"/>
                  <a:pt x="15" y="1695"/>
                </a:cubicBezTo>
                <a:cubicBezTo>
                  <a:pt x="20" y="1785"/>
                  <a:pt x="19" y="1876"/>
                  <a:pt x="30" y="1965"/>
                </a:cubicBezTo>
                <a:cubicBezTo>
                  <a:pt x="34" y="1996"/>
                  <a:pt x="60" y="2055"/>
                  <a:pt x="60" y="2055"/>
                </a:cubicBezTo>
                <a:cubicBezTo>
                  <a:pt x="55" y="2090"/>
                  <a:pt x="45" y="2125"/>
                  <a:pt x="45" y="2160"/>
                </a:cubicBezTo>
                <a:cubicBezTo>
                  <a:pt x="45" y="2301"/>
                  <a:pt x="82" y="2173"/>
                  <a:pt x="45" y="2295"/>
                </a:cubicBezTo>
                <a:cubicBezTo>
                  <a:pt x="36" y="2325"/>
                  <a:pt x="25" y="2355"/>
                  <a:pt x="15" y="2385"/>
                </a:cubicBezTo>
                <a:cubicBezTo>
                  <a:pt x="10" y="2400"/>
                  <a:pt x="0" y="2430"/>
                  <a:pt x="0" y="2430"/>
                </a:cubicBezTo>
                <a:cubicBezTo>
                  <a:pt x="40" y="2550"/>
                  <a:pt x="0" y="2400"/>
                  <a:pt x="0" y="2520"/>
                </a:cubicBezTo>
                <a:cubicBezTo>
                  <a:pt x="0" y="2556"/>
                  <a:pt x="24" y="2589"/>
                  <a:pt x="30" y="2625"/>
                </a:cubicBezTo>
                <a:cubicBezTo>
                  <a:pt x="42" y="2695"/>
                  <a:pt x="60" y="2835"/>
                  <a:pt x="60" y="2835"/>
                </a:cubicBezTo>
                <a:cubicBezTo>
                  <a:pt x="55" y="2885"/>
                  <a:pt x="51" y="2935"/>
                  <a:pt x="45" y="2985"/>
                </a:cubicBezTo>
                <a:cubicBezTo>
                  <a:pt x="41" y="3015"/>
                  <a:pt x="29" y="3045"/>
                  <a:pt x="30" y="3075"/>
                </a:cubicBezTo>
                <a:cubicBezTo>
                  <a:pt x="34" y="3156"/>
                  <a:pt x="50" y="3235"/>
                  <a:pt x="60" y="3315"/>
                </a:cubicBezTo>
                <a:cubicBezTo>
                  <a:pt x="76" y="3440"/>
                  <a:pt x="67" y="3397"/>
                  <a:pt x="105" y="3510"/>
                </a:cubicBezTo>
                <a:cubicBezTo>
                  <a:pt x="110" y="3525"/>
                  <a:pt x="120" y="3555"/>
                  <a:pt x="120" y="3555"/>
                </a:cubicBezTo>
                <a:cubicBezTo>
                  <a:pt x="105" y="3643"/>
                  <a:pt x="86" y="3720"/>
                  <a:pt x="75" y="3810"/>
                </a:cubicBezTo>
                <a:cubicBezTo>
                  <a:pt x="80" y="3950"/>
                  <a:pt x="81" y="4090"/>
                  <a:pt x="90" y="4230"/>
                </a:cubicBezTo>
                <a:cubicBezTo>
                  <a:pt x="93" y="4273"/>
                  <a:pt x="117" y="4283"/>
                  <a:pt x="135" y="4320"/>
                </a:cubicBezTo>
                <a:cubicBezTo>
                  <a:pt x="165" y="4380"/>
                  <a:pt x="203" y="4435"/>
                  <a:pt x="225" y="4500"/>
                </a:cubicBezTo>
                <a:cubicBezTo>
                  <a:pt x="211" y="4543"/>
                  <a:pt x="194" y="4553"/>
                  <a:pt x="240" y="4590"/>
                </a:cubicBezTo>
                <a:cubicBezTo>
                  <a:pt x="252" y="4600"/>
                  <a:pt x="271" y="4598"/>
                  <a:pt x="285" y="4605"/>
                </a:cubicBezTo>
                <a:cubicBezTo>
                  <a:pt x="301" y="4613"/>
                  <a:pt x="314" y="4628"/>
                  <a:pt x="330" y="4635"/>
                </a:cubicBezTo>
                <a:cubicBezTo>
                  <a:pt x="420" y="4675"/>
                  <a:pt x="514" y="4692"/>
                  <a:pt x="600" y="4740"/>
                </a:cubicBezTo>
                <a:cubicBezTo>
                  <a:pt x="728" y="4811"/>
                  <a:pt x="642" y="4800"/>
                  <a:pt x="750" y="4800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3" name="Freeform 27"/>
          <p:cNvSpPr>
            <a:spLocks/>
          </p:cNvSpPr>
          <p:nvPr/>
        </p:nvSpPr>
        <p:spPr bwMode="auto">
          <a:xfrm>
            <a:off x="7939088" y="2873375"/>
            <a:ext cx="614362" cy="3055938"/>
          </a:xfrm>
          <a:custGeom>
            <a:avLst/>
            <a:gdLst>
              <a:gd name="T0" fmla="*/ 2147483647 w 750"/>
              <a:gd name="T1" fmla="*/ 0 h 4811"/>
              <a:gd name="T2" fmla="*/ 2147483647 w 750"/>
              <a:gd name="T3" fmla="*/ 2147483647 h 4811"/>
              <a:gd name="T4" fmla="*/ 2147483647 w 750"/>
              <a:gd name="T5" fmla="*/ 2147483647 h 4811"/>
              <a:gd name="T6" fmla="*/ 2147483647 w 750"/>
              <a:gd name="T7" fmla="*/ 2147483647 h 4811"/>
              <a:gd name="T8" fmla="*/ 2147483647 w 750"/>
              <a:gd name="T9" fmla="*/ 2147483647 h 4811"/>
              <a:gd name="T10" fmla="*/ 2147483647 w 750"/>
              <a:gd name="T11" fmla="*/ 2147483647 h 4811"/>
              <a:gd name="T12" fmla="*/ 2147483647 w 750"/>
              <a:gd name="T13" fmla="*/ 2147483647 h 4811"/>
              <a:gd name="T14" fmla="*/ 2147483647 w 750"/>
              <a:gd name="T15" fmla="*/ 2147483647 h 4811"/>
              <a:gd name="T16" fmla="*/ 2147483647 w 750"/>
              <a:gd name="T17" fmla="*/ 2147483647 h 4811"/>
              <a:gd name="T18" fmla="*/ 2147483647 w 750"/>
              <a:gd name="T19" fmla="*/ 2147483647 h 4811"/>
              <a:gd name="T20" fmla="*/ 2147483647 w 750"/>
              <a:gd name="T21" fmla="*/ 2147483647 h 4811"/>
              <a:gd name="T22" fmla="*/ 2147483647 w 750"/>
              <a:gd name="T23" fmla="*/ 2147483647 h 4811"/>
              <a:gd name="T24" fmla="*/ 2147483647 w 750"/>
              <a:gd name="T25" fmla="*/ 2147483647 h 4811"/>
              <a:gd name="T26" fmla="*/ 2147483647 w 750"/>
              <a:gd name="T27" fmla="*/ 2147483647 h 4811"/>
              <a:gd name="T28" fmla="*/ 0 w 750"/>
              <a:gd name="T29" fmla="*/ 2147483647 h 4811"/>
              <a:gd name="T30" fmla="*/ 0 w 750"/>
              <a:gd name="T31" fmla="*/ 2147483647 h 4811"/>
              <a:gd name="T32" fmla="*/ 2147483647 w 750"/>
              <a:gd name="T33" fmla="*/ 2147483647 h 4811"/>
              <a:gd name="T34" fmla="*/ 2147483647 w 750"/>
              <a:gd name="T35" fmla="*/ 2147483647 h 4811"/>
              <a:gd name="T36" fmla="*/ 2147483647 w 750"/>
              <a:gd name="T37" fmla="*/ 2147483647 h 4811"/>
              <a:gd name="T38" fmla="*/ 2147483647 w 750"/>
              <a:gd name="T39" fmla="*/ 2147483647 h 4811"/>
              <a:gd name="T40" fmla="*/ 2147483647 w 750"/>
              <a:gd name="T41" fmla="*/ 2147483647 h 4811"/>
              <a:gd name="T42" fmla="*/ 2147483647 w 750"/>
              <a:gd name="T43" fmla="*/ 2147483647 h 4811"/>
              <a:gd name="T44" fmla="*/ 2147483647 w 750"/>
              <a:gd name="T45" fmla="*/ 2147483647 h 4811"/>
              <a:gd name="T46" fmla="*/ 2147483647 w 750"/>
              <a:gd name="T47" fmla="*/ 2147483647 h 4811"/>
              <a:gd name="T48" fmla="*/ 2147483647 w 750"/>
              <a:gd name="T49" fmla="*/ 2147483647 h 4811"/>
              <a:gd name="T50" fmla="*/ 2147483647 w 750"/>
              <a:gd name="T51" fmla="*/ 2147483647 h 4811"/>
              <a:gd name="T52" fmla="*/ 2147483647 w 750"/>
              <a:gd name="T53" fmla="*/ 2147483647 h 4811"/>
              <a:gd name="T54" fmla="*/ 2147483647 w 750"/>
              <a:gd name="T55" fmla="*/ 2147483647 h 4811"/>
              <a:gd name="T56" fmla="*/ 2147483647 w 750"/>
              <a:gd name="T57" fmla="*/ 2147483647 h 4811"/>
              <a:gd name="T58" fmla="*/ 2147483647 w 750"/>
              <a:gd name="T59" fmla="*/ 2147483647 h 4811"/>
              <a:gd name="T60" fmla="*/ 2147483647 w 750"/>
              <a:gd name="T61" fmla="*/ 2147483647 h 4811"/>
              <a:gd name="T62" fmla="*/ 2147483647 w 750"/>
              <a:gd name="T63" fmla="*/ 2147483647 h 48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50" h="4811">
                <a:moveTo>
                  <a:pt x="465" y="0"/>
                </a:moveTo>
                <a:cubicBezTo>
                  <a:pt x="447" y="71"/>
                  <a:pt x="425" y="140"/>
                  <a:pt x="405" y="210"/>
                </a:cubicBezTo>
                <a:cubicBezTo>
                  <a:pt x="399" y="230"/>
                  <a:pt x="399" y="252"/>
                  <a:pt x="390" y="270"/>
                </a:cubicBezTo>
                <a:cubicBezTo>
                  <a:pt x="351" y="348"/>
                  <a:pt x="294" y="417"/>
                  <a:pt x="255" y="495"/>
                </a:cubicBezTo>
                <a:cubicBezTo>
                  <a:pt x="220" y="566"/>
                  <a:pt x="220" y="661"/>
                  <a:pt x="195" y="735"/>
                </a:cubicBezTo>
                <a:cubicBezTo>
                  <a:pt x="168" y="816"/>
                  <a:pt x="132" y="879"/>
                  <a:pt x="105" y="960"/>
                </a:cubicBezTo>
                <a:cubicBezTo>
                  <a:pt x="95" y="990"/>
                  <a:pt x="85" y="1020"/>
                  <a:pt x="75" y="1050"/>
                </a:cubicBezTo>
                <a:cubicBezTo>
                  <a:pt x="70" y="1065"/>
                  <a:pt x="60" y="1095"/>
                  <a:pt x="60" y="1095"/>
                </a:cubicBezTo>
                <a:cubicBezTo>
                  <a:pt x="45" y="1294"/>
                  <a:pt x="54" y="1499"/>
                  <a:pt x="15" y="1695"/>
                </a:cubicBezTo>
                <a:cubicBezTo>
                  <a:pt x="20" y="1785"/>
                  <a:pt x="19" y="1876"/>
                  <a:pt x="30" y="1965"/>
                </a:cubicBezTo>
                <a:cubicBezTo>
                  <a:pt x="34" y="1996"/>
                  <a:pt x="60" y="2055"/>
                  <a:pt x="60" y="2055"/>
                </a:cubicBezTo>
                <a:cubicBezTo>
                  <a:pt x="55" y="2090"/>
                  <a:pt x="45" y="2125"/>
                  <a:pt x="45" y="2160"/>
                </a:cubicBezTo>
                <a:cubicBezTo>
                  <a:pt x="45" y="2301"/>
                  <a:pt x="82" y="2173"/>
                  <a:pt x="45" y="2295"/>
                </a:cubicBezTo>
                <a:cubicBezTo>
                  <a:pt x="36" y="2325"/>
                  <a:pt x="25" y="2355"/>
                  <a:pt x="15" y="2385"/>
                </a:cubicBezTo>
                <a:cubicBezTo>
                  <a:pt x="10" y="2400"/>
                  <a:pt x="0" y="2430"/>
                  <a:pt x="0" y="2430"/>
                </a:cubicBezTo>
                <a:cubicBezTo>
                  <a:pt x="40" y="2550"/>
                  <a:pt x="0" y="2400"/>
                  <a:pt x="0" y="2520"/>
                </a:cubicBezTo>
                <a:cubicBezTo>
                  <a:pt x="0" y="2556"/>
                  <a:pt x="24" y="2589"/>
                  <a:pt x="30" y="2625"/>
                </a:cubicBezTo>
                <a:cubicBezTo>
                  <a:pt x="42" y="2695"/>
                  <a:pt x="60" y="2835"/>
                  <a:pt x="60" y="2835"/>
                </a:cubicBezTo>
                <a:cubicBezTo>
                  <a:pt x="55" y="2885"/>
                  <a:pt x="51" y="2935"/>
                  <a:pt x="45" y="2985"/>
                </a:cubicBezTo>
                <a:cubicBezTo>
                  <a:pt x="41" y="3015"/>
                  <a:pt x="29" y="3045"/>
                  <a:pt x="30" y="3075"/>
                </a:cubicBezTo>
                <a:cubicBezTo>
                  <a:pt x="34" y="3156"/>
                  <a:pt x="50" y="3235"/>
                  <a:pt x="60" y="3315"/>
                </a:cubicBezTo>
                <a:cubicBezTo>
                  <a:pt x="76" y="3440"/>
                  <a:pt x="67" y="3397"/>
                  <a:pt x="105" y="3510"/>
                </a:cubicBezTo>
                <a:cubicBezTo>
                  <a:pt x="110" y="3525"/>
                  <a:pt x="120" y="3555"/>
                  <a:pt x="120" y="3555"/>
                </a:cubicBezTo>
                <a:cubicBezTo>
                  <a:pt x="105" y="3643"/>
                  <a:pt x="86" y="3720"/>
                  <a:pt x="75" y="3810"/>
                </a:cubicBezTo>
                <a:cubicBezTo>
                  <a:pt x="80" y="3950"/>
                  <a:pt x="81" y="4090"/>
                  <a:pt x="90" y="4230"/>
                </a:cubicBezTo>
                <a:cubicBezTo>
                  <a:pt x="93" y="4273"/>
                  <a:pt x="117" y="4283"/>
                  <a:pt x="135" y="4320"/>
                </a:cubicBezTo>
                <a:cubicBezTo>
                  <a:pt x="165" y="4380"/>
                  <a:pt x="203" y="4435"/>
                  <a:pt x="225" y="4500"/>
                </a:cubicBezTo>
                <a:cubicBezTo>
                  <a:pt x="211" y="4543"/>
                  <a:pt x="194" y="4553"/>
                  <a:pt x="240" y="4590"/>
                </a:cubicBezTo>
                <a:cubicBezTo>
                  <a:pt x="252" y="4600"/>
                  <a:pt x="271" y="4598"/>
                  <a:pt x="285" y="4605"/>
                </a:cubicBezTo>
                <a:cubicBezTo>
                  <a:pt x="301" y="4613"/>
                  <a:pt x="314" y="4628"/>
                  <a:pt x="330" y="4635"/>
                </a:cubicBezTo>
                <a:cubicBezTo>
                  <a:pt x="420" y="4675"/>
                  <a:pt x="514" y="4692"/>
                  <a:pt x="600" y="4740"/>
                </a:cubicBezTo>
                <a:cubicBezTo>
                  <a:pt x="728" y="4811"/>
                  <a:pt x="642" y="4800"/>
                  <a:pt x="750" y="4800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4" name="Text Box 28"/>
          <p:cNvSpPr txBox="1">
            <a:spLocks noChangeArrowheads="1"/>
          </p:cNvSpPr>
          <p:nvPr/>
        </p:nvSpPr>
        <p:spPr bwMode="auto">
          <a:xfrm>
            <a:off x="8616950" y="3284538"/>
            <a:ext cx="958850" cy="2524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>
                <a:solidFill>
                  <a:srgbClr val="000000"/>
                </a:solidFill>
                <a:latin typeface="Times New Roman" panose="02020603050405020304" pitchFamily="18" charset="0"/>
              </a:rPr>
              <a:t>svaly</a:t>
            </a:r>
          </a:p>
        </p:txBody>
      </p:sp>
      <p:sp>
        <p:nvSpPr>
          <p:cNvPr id="18455" name="Text Box 29"/>
          <p:cNvSpPr txBox="1">
            <a:spLocks noChangeArrowheads="1"/>
          </p:cNvSpPr>
          <p:nvPr/>
        </p:nvSpPr>
        <p:spPr bwMode="auto">
          <a:xfrm>
            <a:off x="8604250" y="3789364"/>
            <a:ext cx="20637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>
                <a:solidFill>
                  <a:srgbClr val="000000"/>
                </a:solidFill>
                <a:latin typeface="Times New Roman" panose="02020603050405020304" pitchFamily="18" charset="0"/>
              </a:rPr>
              <a:t>tuková tkáň</a:t>
            </a:r>
          </a:p>
        </p:txBody>
      </p:sp>
      <p:sp>
        <p:nvSpPr>
          <p:cNvPr id="18456" name="Text Box 30"/>
          <p:cNvSpPr txBox="1">
            <a:spLocks noChangeArrowheads="1"/>
          </p:cNvSpPr>
          <p:nvPr/>
        </p:nvSpPr>
        <p:spPr bwMode="auto">
          <a:xfrm>
            <a:off x="4727576" y="3213100"/>
            <a:ext cx="23034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>
                <a:solidFill>
                  <a:srgbClr val="000000"/>
                </a:solidFill>
                <a:latin typeface="Times New Roman" panose="02020603050405020304" pitchFamily="18" charset="0"/>
              </a:rPr>
              <a:t>chylomikrony</a:t>
            </a:r>
          </a:p>
        </p:txBody>
      </p:sp>
      <p:sp>
        <p:nvSpPr>
          <p:cNvPr id="18457" name="Rectangle 31"/>
          <p:cNvSpPr>
            <a:spLocks noChangeArrowheads="1"/>
          </p:cNvSpPr>
          <p:nvPr/>
        </p:nvSpPr>
        <p:spPr bwMode="auto">
          <a:xfrm>
            <a:off x="7740650" y="4494213"/>
            <a:ext cx="47625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8" name="Text Box 32"/>
          <p:cNvSpPr txBox="1">
            <a:spLocks noChangeArrowheads="1"/>
          </p:cNvSpPr>
          <p:nvPr/>
        </p:nvSpPr>
        <p:spPr bwMode="auto">
          <a:xfrm>
            <a:off x="6888163" y="5876926"/>
            <a:ext cx="11350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</a:rPr>
              <a:t>glycerol</a:t>
            </a:r>
          </a:p>
        </p:txBody>
      </p:sp>
      <p:sp>
        <p:nvSpPr>
          <p:cNvPr id="18459" name="Text Box 33"/>
          <p:cNvSpPr txBox="1">
            <a:spLocks noChangeArrowheads="1"/>
          </p:cNvSpPr>
          <p:nvPr/>
        </p:nvSpPr>
        <p:spPr bwMode="auto">
          <a:xfrm>
            <a:off x="8616950" y="4797426"/>
            <a:ext cx="20510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</a:rPr>
              <a:t>mastné kyseliny</a:t>
            </a:r>
          </a:p>
        </p:txBody>
      </p:sp>
      <p:sp>
        <p:nvSpPr>
          <p:cNvPr id="18460" name="Freeform 34"/>
          <p:cNvSpPr>
            <a:spLocks/>
          </p:cNvSpPr>
          <p:nvPr/>
        </p:nvSpPr>
        <p:spPr bwMode="auto">
          <a:xfrm>
            <a:off x="6407151" y="4432300"/>
            <a:ext cx="1323975" cy="1270000"/>
          </a:xfrm>
          <a:custGeom>
            <a:avLst/>
            <a:gdLst>
              <a:gd name="T0" fmla="*/ 2147483647 w 1617"/>
              <a:gd name="T1" fmla="*/ 0 h 2000"/>
              <a:gd name="T2" fmla="*/ 2147483647 w 1617"/>
              <a:gd name="T3" fmla="*/ 2147483647 h 2000"/>
              <a:gd name="T4" fmla="*/ 2147483647 w 1617"/>
              <a:gd name="T5" fmla="*/ 2147483647 h 2000"/>
              <a:gd name="T6" fmla="*/ 2147483647 w 1617"/>
              <a:gd name="T7" fmla="*/ 2147483647 h 2000"/>
              <a:gd name="T8" fmla="*/ 0 w 1617"/>
              <a:gd name="T9" fmla="*/ 2147483647 h 2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7" h="2000">
                <a:moveTo>
                  <a:pt x="1600" y="0"/>
                </a:moveTo>
                <a:cubicBezTo>
                  <a:pt x="1608" y="471"/>
                  <a:pt x="1617" y="943"/>
                  <a:pt x="1580" y="1220"/>
                </a:cubicBezTo>
                <a:cubicBezTo>
                  <a:pt x="1543" y="1497"/>
                  <a:pt x="1470" y="1553"/>
                  <a:pt x="1380" y="1660"/>
                </a:cubicBezTo>
                <a:cubicBezTo>
                  <a:pt x="1290" y="1767"/>
                  <a:pt x="1270" y="1803"/>
                  <a:pt x="1040" y="1860"/>
                </a:cubicBezTo>
                <a:cubicBezTo>
                  <a:pt x="810" y="1917"/>
                  <a:pt x="405" y="1958"/>
                  <a:pt x="0" y="2000"/>
                </a:cubicBezTo>
              </a:path>
            </a:pathLst>
          </a:custGeom>
          <a:noFill/>
          <a:ln w="28575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1" name="Freeform 35"/>
          <p:cNvSpPr>
            <a:spLocks/>
          </p:cNvSpPr>
          <p:nvPr/>
        </p:nvSpPr>
        <p:spPr bwMode="auto">
          <a:xfrm>
            <a:off x="6978651" y="2362200"/>
            <a:ext cx="703263" cy="1270000"/>
          </a:xfrm>
          <a:custGeom>
            <a:avLst/>
            <a:gdLst>
              <a:gd name="T0" fmla="*/ 0 w 860"/>
              <a:gd name="T1" fmla="*/ 0 h 2000"/>
              <a:gd name="T2" fmla="*/ 2147483647 w 860"/>
              <a:gd name="T3" fmla="*/ 2147483647 h 2000"/>
              <a:gd name="T4" fmla="*/ 2147483647 w 860"/>
              <a:gd name="T5" fmla="*/ 2147483647 h 2000"/>
              <a:gd name="T6" fmla="*/ 2147483647 w 860"/>
              <a:gd name="T7" fmla="*/ 2147483647 h 2000"/>
              <a:gd name="T8" fmla="*/ 2147483647 w 860"/>
              <a:gd name="T9" fmla="*/ 2147483647 h 2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0" h="2000">
                <a:moveTo>
                  <a:pt x="0" y="0"/>
                </a:moveTo>
                <a:cubicBezTo>
                  <a:pt x="161" y="8"/>
                  <a:pt x="323" y="17"/>
                  <a:pt x="440" y="40"/>
                </a:cubicBezTo>
                <a:cubicBezTo>
                  <a:pt x="557" y="63"/>
                  <a:pt x="637" y="70"/>
                  <a:pt x="700" y="140"/>
                </a:cubicBezTo>
                <a:cubicBezTo>
                  <a:pt x="763" y="210"/>
                  <a:pt x="793" y="150"/>
                  <a:pt x="820" y="460"/>
                </a:cubicBezTo>
                <a:cubicBezTo>
                  <a:pt x="847" y="770"/>
                  <a:pt x="837" y="1740"/>
                  <a:pt x="860" y="2000"/>
                </a:cubicBez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2" name="Freeform 36"/>
          <p:cNvSpPr>
            <a:spLocks/>
          </p:cNvSpPr>
          <p:nvPr/>
        </p:nvSpPr>
        <p:spPr bwMode="auto">
          <a:xfrm>
            <a:off x="7700963" y="4773613"/>
            <a:ext cx="146050" cy="977900"/>
          </a:xfrm>
          <a:custGeom>
            <a:avLst/>
            <a:gdLst>
              <a:gd name="T0" fmla="*/ 2147483647 w 180"/>
              <a:gd name="T1" fmla="*/ 0 h 1540"/>
              <a:gd name="T2" fmla="*/ 2147483647 w 180"/>
              <a:gd name="T3" fmla="*/ 2147483647 h 1540"/>
              <a:gd name="T4" fmla="*/ 0 w 180"/>
              <a:gd name="T5" fmla="*/ 2147483647 h 15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0" h="1540">
                <a:moveTo>
                  <a:pt x="180" y="0"/>
                </a:moveTo>
                <a:cubicBezTo>
                  <a:pt x="175" y="441"/>
                  <a:pt x="170" y="883"/>
                  <a:pt x="140" y="1140"/>
                </a:cubicBezTo>
                <a:cubicBezTo>
                  <a:pt x="110" y="1397"/>
                  <a:pt x="23" y="1477"/>
                  <a:pt x="0" y="1540"/>
                </a:cubicBezTo>
              </a:path>
            </a:pathLst>
          </a:custGeom>
          <a:noFill/>
          <a:ln w="1905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3" name="Text Box 37"/>
          <p:cNvSpPr txBox="1">
            <a:spLocks noChangeArrowheads="1"/>
          </p:cNvSpPr>
          <p:nvPr/>
        </p:nvSpPr>
        <p:spPr bwMode="auto">
          <a:xfrm>
            <a:off x="4097338" y="4795838"/>
            <a:ext cx="1135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</a:rPr>
              <a:t> receptor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464" name="Group 38"/>
          <p:cNvGrpSpPr>
            <a:grpSpLocks/>
          </p:cNvGrpSpPr>
          <p:nvPr/>
        </p:nvGrpSpPr>
        <p:grpSpPr bwMode="auto">
          <a:xfrm>
            <a:off x="3087688" y="4151313"/>
            <a:ext cx="1751012" cy="1066800"/>
            <a:chOff x="3180" y="4590"/>
            <a:chExt cx="2138" cy="1680"/>
          </a:xfrm>
        </p:grpSpPr>
        <p:sp>
          <p:nvSpPr>
            <p:cNvPr id="18472" name="Freeform 39"/>
            <p:cNvSpPr>
              <a:spLocks/>
            </p:cNvSpPr>
            <p:nvPr/>
          </p:nvSpPr>
          <p:spPr bwMode="auto">
            <a:xfrm>
              <a:off x="3180" y="4590"/>
              <a:ext cx="2138" cy="1680"/>
            </a:xfrm>
            <a:custGeom>
              <a:avLst/>
              <a:gdLst>
                <a:gd name="T0" fmla="*/ 299 w 2453"/>
                <a:gd name="T1" fmla="*/ 4 h 2025"/>
                <a:gd name="T2" fmla="*/ 265 w 2453"/>
                <a:gd name="T3" fmla="*/ 8 h 2025"/>
                <a:gd name="T4" fmla="*/ 49 w 2453"/>
                <a:gd name="T5" fmla="*/ 4 h 2025"/>
                <a:gd name="T6" fmla="*/ 19 w 2453"/>
                <a:gd name="T7" fmla="*/ 6 h 2025"/>
                <a:gd name="T8" fmla="*/ 16 w 2453"/>
                <a:gd name="T9" fmla="*/ 8 h 2025"/>
                <a:gd name="T10" fmla="*/ 7 w 2453"/>
                <a:gd name="T11" fmla="*/ 18 h 2025"/>
                <a:gd name="T12" fmla="*/ 4 w 2453"/>
                <a:gd name="T13" fmla="*/ 46 h 2025"/>
                <a:gd name="T14" fmla="*/ 0 w 2453"/>
                <a:gd name="T15" fmla="*/ 79 h 2025"/>
                <a:gd name="T16" fmla="*/ 3 w 2453"/>
                <a:gd name="T17" fmla="*/ 99 h 2025"/>
                <a:gd name="T18" fmla="*/ 9 w 2453"/>
                <a:gd name="T19" fmla="*/ 110 h 2025"/>
                <a:gd name="T20" fmla="*/ 18 w 2453"/>
                <a:gd name="T21" fmla="*/ 124 h 2025"/>
                <a:gd name="T22" fmla="*/ 28 w 2453"/>
                <a:gd name="T23" fmla="*/ 134 h 2025"/>
                <a:gd name="T24" fmla="*/ 31 w 2453"/>
                <a:gd name="T25" fmla="*/ 138 h 2025"/>
                <a:gd name="T26" fmla="*/ 53 w 2453"/>
                <a:gd name="T27" fmla="*/ 146 h 2025"/>
                <a:gd name="T28" fmla="*/ 59 w 2453"/>
                <a:gd name="T29" fmla="*/ 146 h 2025"/>
                <a:gd name="T30" fmla="*/ 66 w 2453"/>
                <a:gd name="T31" fmla="*/ 149 h 2025"/>
                <a:gd name="T32" fmla="*/ 79 w 2453"/>
                <a:gd name="T33" fmla="*/ 146 h 2025"/>
                <a:gd name="T34" fmla="*/ 98 w 2453"/>
                <a:gd name="T35" fmla="*/ 140 h 2025"/>
                <a:gd name="T36" fmla="*/ 103 w 2453"/>
                <a:gd name="T37" fmla="*/ 138 h 2025"/>
                <a:gd name="T38" fmla="*/ 110 w 2453"/>
                <a:gd name="T39" fmla="*/ 135 h 2025"/>
                <a:gd name="T40" fmla="*/ 121 w 2453"/>
                <a:gd name="T41" fmla="*/ 126 h 2025"/>
                <a:gd name="T42" fmla="*/ 133 w 2453"/>
                <a:gd name="T43" fmla="*/ 113 h 2025"/>
                <a:gd name="T44" fmla="*/ 140 w 2453"/>
                <a:gd name="T45" fmla="*/ 107 h 2025"/>
                <a:gd name="T46" fmla="*/ 133 w 2453"/>
                <a:gd name="T47" fmla="*/ 107 h 2025"/>
                <a:gd name="T48" fmla="*/ 121 w 2453"/>
                <a:gd name="T49" fmla="*/ 112 h 2025"/>
                <a:gd name="T50" fmla="*/ 127 w 2453"/>
                <a:gd name="T51" fmla="*/ 110 h 2025"/>
                <a:gd name="T52" fmla="*/ 159 w 2453"/>
                <a:gd name="T53" fmla="*/ 105 h 2025"/>
                <a:gd name="T54" fmla="*/ 180 w 2453"/>
                <a:gd name="T55" fmla="*/ 99 h 2025"/>
                <a:gd name="T56" fmla="*/ 187 w 2453"/>
                <a:gd name="T57" fmla="*/ 98 h 2025"/>
                <a:gd name="T58" fmla="*/ 193 w 2453"/>
                <a:gd name="T59" fmla="*/ 95 h 2025"/>
                <a:gd name="T60" fmla="*/ 209 w 2453"/>
                <a:gd name="T61" fmla="*/ 93 h 2025"/>
                <a:gd name="T62" fmla="*/ 237 w 2453"/>
                <a:gd name="T63" fmla="*/ 87 h 2025"/>
                <a:gd name="T64" fmla="*/ 255 w 2453"/>
                <a:gd name="T65" fmla="*/ 82 h 2025"/>
                <a:gd name="T66" fmla="*/ 281 w 2453"/>
                <a:gd name="T67" fmla="*/ 74 h 2025"/>
                <a:gd name="T68" fmla="*/ 287 w 2453"/>
                <a:gd name="T69" fmla="*/ 72 h 2025"/>
                <a:gd name="T70" fmla="*/ 299 w 2453"/>
                <a:gd name="T71" fmla="*/ 68 h 2025"/>
                <a:gd name="T72" fmla="*/ 324 w 2453"/>
                <a:gd name="T73" fmla="*/ 57 h 2025"/>
                <a:gd name="T74" fmla="*/ 338 w 2453"/>
                <a:gd name="T75" fmla="*/ 44 h 2025"/>
                <a:gd name="T76" fmla="*/ 343 w 2453"/>
                <a:gd name="T77" fmla="*/ 41 h 2025"/>
                <a:gd name="T78" fmla="*/ 347 w 2453"/>
                <a:gd name="T79" fmla="*/ 34 h 2025"/>
                <a:gd name="T80" fmla="*/ 350 w 2453"/>
                <a:gd name="T81" fmla="*/ 32 h 2025"/>
                <a:gd name="T82" fmla="*/ 354 w 2453"/>
                <a:gd name="T83" fmla="*/ 24 h 2025"/>
                <a:gd name="T84" fmla="*/ 354 w 2453"/>
                <a:gd name="T85" fmla="*/ 7 h 2025"/>
                <a:gd name="T86" fmla="*/ 353 w 2453"/>
                <a:gd name="T87" fmla="*/ 3 h 2025"/>
                <a:gd name="T88" fmla="*/ 326 w 2453"/>
                <a:gd name="T89" fmla="*/ 0 h 2025"/>
                <a:gd name="T90" fmla="*/ 307 w 2453"/>
                <a:gd name="T91" fmla="*/ 2 h 2025"/>
                <a:gd name="T92" fmla="*/ 299 w 2453"/>
                <a:gd name="T93" fmla="*/ 4 h 20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53" h="2025">
                  <a:moveTo>
                    <a:pt x="2055" y="60"/>
                  </a:moveTo>
                  <a:cubicBezTo>
                    <a:pt x="1963" y="91"/>
                    <a:pt x="1910" y="106"/>
                    <a:pt x="1815" y="120"/>
                  </a:cubicBezTo>
                  <a:cubicBezTo>
                    <a:pt x="1317" y="111"/>
                    <a:pt x="826" y="98"/>
                    <a:pt x="330" y="60"/>
                  </a:cubicBezTo>
                  <a:cubicBezTo>
                    <a:pt x="265" y="65"/>
                    <a:pt x="198" y="58"/>
                    <a:pt x="135" y="75"/>
                  </a:cubicBezTo>
                  <a:cubicBezTo>
                    <a:pt x="118" y="80"/>
                    <a:pt x="113" y="104"/>
                    <a:pt x="105" y="120"/>
                  </a:cubicBezTo>
                  <a:cubicBezTo>
                    <a:pt x="83" y="163"/>
                    <a:pt x="60" y="209"/>
                    <a:pt x="45" y="255"/>
                  </a:cubicBezTo>
                  <a:cubicBezTo>
                    <a:pt x="40" y="375"/>
                    <a:pt x="37" y="495"/>
                    <a:pt x="30" y="615"/>
                  </a:cubicBezTo>
                  <a:cubicBezTo>
                    <a:pt x="22" y="770"/>
                    <a:pt x="0" y="1080"/>
                    <a:pt x="0" y="1080"/>
                  </a:cubicBezTo>
                  <a:cubicBezTo>
                    <a:pt x="5" y="1170"/>
                    <a:pt x="7" y="1260"/>
                    <a:pt x="15" y="1350"/>
                  </a:cubicBezTo>
                  <a:cubicBezTo>
                    <a:pt x="18" y="1381"/>
                    <a:pt x="54" y="1482"/>
                    <a:pt x="60" y="1500"/>
                  </a:cubicBezTo>
                  <a:cubicBezTo>
                    <a:pt x="81" y="1564"/>
                    <a:pt x="98" y="1630"/>
                    <a:pt x="120" y="1695"/>
                  </a:cubicBezTo>
                  <a:cubicBezTo>
                    <a:pt x="133" y="1733"/>
                    <a:pt x="176" y="1793"/>
                    <a:pt x="195" y="1830"/>
                  </a:cubicBezTo>
                  <a:cubicBezTo>
                    <a:pt x="202" y="1844"/>
                    <a:pt x="202" y="1861"/>
                    <a:pt x="210" y="1875"/>
                  </a:cubicBezTo>
                  <a:cubicBezTo>
                    <a:pt x="272" y="1986"/>
                    <a:pt x="250" y="1958"/>
                    <a:pt x="360" y="1995"/>
                  </a:cubicBezTo>
                  <a:cubicBezTo>
                    <a:pt x="375" y="2000"/>
                    <a:pt x="390" y="2005"/>
                    <a:pt x="405" y="2010"/>
                  </a:cubicBezTo>
                  <a:cubicBezTo>
                    <a:pt x="420" y="2015"/>
                    <a:pt x="450" y="2025"/>
                    <a:pt x="450" y="2025"/>
                  </a:cubicBezTo>
                  <a:cubicBezTo>
                    <a:pt x="480" y="2015"/>
                    <a:pt x="510" y="2005"/>
                    <a:pt x="540" y="1995"/>
                  </a:cubicBezTo>
                  <a:cubicBezTo>
                    <a:pt x="589" y="1979"/>
                    <a:pt x="626" y="1936"/>
                    <a:pt x="675" y="1920"/>
                  </a:cubicBezTo>
                  <a:cubicBezTo>
                    <a:pt x="685" y="1905"/>
                    <a:pt x="691" y="1886"/>
                    <a:pt x="705" y="1875"/>
                  </a:cubicBezTo>
                  <a:cubicBezTo>
                    <a:pt x="717" y="1865"/>
                    <a:pt x="739" y="1871"/>
                    <a:pt x="750" y="1860"/>
                  </a:cubicBezTo>
                  <a:cubicBezTo>
                    <a:pt x="866" y="1744"/>
                    <a:pt x="778" y="1810"/>
                    <a:pt x="825" y="1725"/>
                  </a:cubicBezTo>
                  <a:cubicBezTo>
                    <a:pt x="922" y="1551"/>
                    <a:pt x="857" y="1720"/>
                    <a:pt x="915" y="1545"/>
                  </a:cubicBezTo>
                  <a:cubicBezTo>
                    <a:pt x="916" y="1543"/>
                    <a:pt x="973" y="1468"/>
                    <a:pt x="960" y="1455"/>
                  </a:cubicBezTo>
                  <a:cubicBezTo>
                    <a:pt x="949" y="1444"/>
                    <a:pt x="929" y="1462"/>
                    <a:pt x="915" y="1470"/>
                  </a:cubicBezTo>
                  <a:cubicBezTo>
                    <a:pt x="883" y="1488"/>
                    <a:pt x="855" y="1510"/>
                    <a:pt x="825" y="1530"/>
                  </a:cubicBezTo>
                  <a:cubicBezTo>
                    <a:pt x="810" y="1540"/>
                    <a:pt x="855" y="1510"/>
                    <a:pt x="870" y="1500"/>
                  </a:cubicBezTo>
                  <a:cubicBezTo>
                    <a:pt x="913" y="1472"/>
                    <a:pt x="1039" y="1444"/>
                    <a:pt x="1095" y="1425"/>
                  </a:cubicBezTo>
                  <a:cubicBezTo>
                    <a:pt x="1174" y="1399"/>
                    <a:pt x="1127" y="1419"/>
                    <a:pt x="1230" y="1350"/>
                  </a:cubicBezTo>
                  <a:cubicBezTo>
                    <a:pt x="1243" y="1341"/>
                    <a:pt x="1261" y="1342"/>
                    <a:pt x="1275" y="1335"/>
                  </a:cubicBezTo>
                  <a:cubicBezTo>
                    <a:pt x="1291" y="1327"/>
                    <a:pt x="1303" y="1311"/>
                    <a:pt x="1320" y="1305"/>
                  </a:cubicBezTo>
                  <a:cubicBezTo>
                    <a:pt x="1359" y="1291"/>
                    <a:pt x="1400" y="1285"/>
                    <a:pt x="1440" y="1275"/>
                  </a:cubicBezTo>
                  <a:cubicBezTo>
                    <a:pt x="1491" y="1262"/>
                    <a:pt x="1576" y="1215"/>
                    <a:pt x="1620" y="1185"/>
                  </a:cubicBezTo>
                  <a:cubicBezTo>
                    <a:pt x="1692" y="1077"/>
                    <a:pt x="1590" y="1210"/>
                    <a:pt x="1740" y="1110"/>
                  </a:cubicBezTo>
                  <a:cubicBezTo>
                    <a:pt x="1802" y="1069"/>
                    <a:pt x="1855" y="1037"/>
                    <a:pt x="1920" y="1005"/>
                  </a:cubicBezTo>
                  <a:cubicBezTo>
                    <a:pt x="1934" y="998"/>
                    <a:pt x="1951" y="998"/>
                    <a:pt x="1965" y="990"/>
                  </a:cubicBezTo>
                  <a:cubicBezTo>
                    <a:pt x="1997" y="972"/>
                    <a:pt x="2055" y="930"/>
                    <a:pt x="2055" y="930"/>
                  </a:cubicBezTo>
                  <a:cubicBezTo>
                    <a:pt x="2102" y="860"/>
                    <a:pt x="2170" y="844"/>
                    <a:pt x="2220" y="780"/>
                  </a:cubicBezTo>
                  <a:cubicBezTo>
                    <a:pt x="2288" y="693"/>
                    <a:pt x="2277" y="699"/>
                    <a:pt x="2310" y="600"/>
                  </a:cubicBezTo>
                  <a:cubicBezTo>
                    <a:pt x="2316" y="583"/>
                    <a:pt x="2333" y="571"/>
                    <a:pt x="2340" y="555"/>
                  </a:cubicBezTo>
                  <a:cubicBezTo>
                    <a:pt x="2353" y="526"/>
                    <a:pt x="2360" y="495"/>
                    <a:pt x="2370" y="465"/>
                  </a:cubicBezTo>
                  <a:cubicBezTo>
                    <a:pt x="2376" y="448"/>
                    <a:pt x="2393" y="436"/>
                    <a:pt x="2400" y="420"/>
                  </a:cubicBezTo>
                  <a:cubicBezTo>
                    <a:pt x="2413" y="391"/>
                    <a:pt x="2430" y="330"/>
                    <a:pt x="2430" y="330"/>
                  </a:cubicBezTo>
                  <a:cubicBezTo>
                    <a:pt x="2448" y="204"/>
                    <a:pt x="2453" y="230"/>
                    <a:pt x="2430" y="90"/>
                  </a:cubicBezTo>
                  <a:cubicBezTo>
                    <a:pt x="2427" y="74"/>
                    <a:pt x="2428" y="54"/>
                    <a:pt x="2415" y="45"/>
                  </a:cubicBezTo>
                  <a:cubicBezTo>
                    <a:pt x="2379" y="19"/>
                    <a:pt x="2277" y="7"/>
                    <a:pt x="2235" y="0"/>
                  </a:cubicBezTo>
                  <a:cubicBezTo>
                    <a:pt x="2200" y="6"/>
                    <a:pt x="2137" y="12"/>
                    <a:pt x="2100" y="30"/>
                  </a:cubicBezTo>
                  <a:cubicBezTo>
                    <a:pt x="2084" y="38"/>
                    <a:pt x="2055" y="60"/>
                    <a:pt x="2055" y="60"/>
                  </a:cubicBezTo>
                  <a:close/>
                </a:path>
              </a:pathLst>
            </a:custGeom>
            <a:solidFill>
              <a:srgbClr val="EAEAEA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3" name="AutoShape 40"/>
            <p:cNvSpPr>
              <a:spLocks noChangeArrowheads="1"/>
            </p:cNvSpPr>
            <p:nvPr/>
          </p:nvSpPr>
          <p:spPr bwMode="auto">
            <a:xfrm rot="-6097557">
              <a:off x="4140" y="5637"/>
              <a:ext cx="296" cy="265"/>
            </a:xfrm>
            <a:prstGeom prst="chevron">
              <a:avLst>
                <a:gd name="adj" fmla="val 279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endParaRPr lang="cs-CZ" alt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4" name="Text Box 41"/>
            <p:cNvSpPr txBox="1">
              <a:spLocks noChangeArrowheads="1"/>
            </p:cNvSpPr>
            <p:nvPr/>
          </p:nvSpPr>
          <p:spPr bwMode="auto">
            <a:xfrm>
              <a:off x="3369" y="4760"/>
              <a:ext cx="935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cs-CZ" altLang="cs-CZ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játra</a:t>
              </a:r>
            </a:p>
          </p:txBody>
        </p:sp>
      </p:grpSp>
      <p:sp>
        <p:nvSpPr>
          <p:cNvPr id="18465" name="Arc 42"/>
          <p:cNvSpPr>
            <a:spLocks/>
          </p:cNvSpPr>
          <p:nvPr/>
        </p:nvSpPr>
        <p:spPr bwMode="auto">
          <a:xfrm flipH="1" flipV="1">
            <a:off x="3792538" y="4922839"/>
            <a:ext cx="1460500" cy="809625"/>
          </a:xfrm>
          <a:custGeom>
            <a:avLst/>
            <a:gdLst>
              <a:gd name="T0" fmla="*/ 0 w 20895"/>
              <a:gd name="T1" fmla="*/ 0 h 21600"/>
              <a:gd name="T2" fmla="*/ 2147483647 w 20895"/>
              <a:gd name="T3" fmla="*/ 2147483647 h 21600"/>
              <a:gd name="T4" fmla="*/ 0 w 2089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95" h="21600" fill="none" extrusionOk="0">
                <a:moveTo>
                  <a:pt x="-1" y="0"/>
                </a:moveTo>
                <a:cubicBezTo>
                  <a:pt x="9821" y="0"/>
                  <a:pt x="18407" y="6626"/>
                  <a:pt x="20895" y="16127"/>
                </a:cubicBezTo>
              </a:path>
              <a:path w="20895" h="21600" stroke="0" extrusionOk="0">
                <a:moveTo>
                  <a:pt x="-1" y="0"/>
                </a:moveTo>
                <a:cubicBezTo>
                  <a:pt x="9821" y="0"/>
                  <a:pt x="18407" y="6626"/>
                  <a:pt x="20895" y="1612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6" name="Freeform 43"/>
          <p:cNvSpPr>
            <a:spLocks/>
          </p:cNvSpPr>
          <p:nvPr/>
        </p:nvSpPr>
        <p:spPr bwMode="auto">
          <a:xfrm>
            <a:off x="3014663" y="2155825"/>
            <a:ext cx="2114550" cy="338138"/>
          </a:xfrm>
          <a:custGeom>
            <a:avLst/>
            <a:gdLst>
              <a:gd name="T0" fmla="*/ 2147483647 w 2582"/>
              <a:gd name="T1" fmla="*/ 2147483647 h 532"/>
              <a:gd name="T2" fmla="*/ 2147483647 w 2582"/>
              <a:gd name="T3" fmla="*/ 2147483647 h 532"/>
              <a:gd name="T4" fmla="*/ 2147483647 w 2582"/>
              <a:gd name="T5" fmla="*/ 2147483647 h 532"/>
              <a:gd name="T6" fmla="*/ 2147483647 w 2582"/>
              <a:gd name="T7" fmla="*/ 2147483647 h 5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82" h="532">
                <a:moveTo>
                  <a:pt x="2" y="532"/>
                </a:moveTo>
                <a:cubicBezTo>
                  <a:pt x="1" y="348"/>
                  <a:pt x="0" y="164"/>
                  <a:pt x="242" y="82"/>
                </a:cubicBezTo>
                <a:cubicBezTo>
                  <a:pt x="484" y="0"/>
                  <a:pt x="1067" y="42"/>
                  <a:pt x="1457" y="37"/>
                </a:cubicBezTo>
                <a:cubicBezTo>
                  <a:pt x="1847" y="32"/>
                  <a:pt x="2214" y="42"/>
                  <a:pt x="2582" y="52"/>
                </a:cubicBez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7" name="Text Box 44"/>
          <p:cNvSpPr txBox="1">
            <a:spLocks noChangeArrowheads="1"/>
          </p:cNvSpPr>
          <p:nvPr/>
        </p:nvSpPr>
        <p:spPr bwMode="auto">
          <a:xfrm>
            <a:off x="3787775" y="2038351"/>
            <a:ext cx="814388" cy="290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</a:rPr>
              <a:t>lymfa</a:t>
            </a:r>
          </a:p>
        </p:txBody>
      </p:sp>
      <p:sp>
        <p:nvSpPr>
          <p:cNvPr id="18468" name="Text Box 45"/>
          <p:cNvSpPr txBox="1">
            <a:spLocks noChangeArrowheads="1"/>
          </p:cNvSpPr>
          <p:nvPr/>
        </p:nvSpPr>
        <p:spPr bwMode="auto">
          <a:xfrm>
            <a:off x="4953000" y="6165851"/>
            <a:ext cx="1790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>
                <a:solidFill>
                  <a:srgbClr val="000000"/>
                </a:solidFill>
                <a:latin typeface="Times New Roman" panose="02020603050405020304" pitchFamily="18" charset="0"/>
              </a:rPr>
              <a:t>remnanty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9" name="AutoShape 46"/>
          <p:cNvSpPr>
            <a:spLocks noChangeArrowheads="1"/>
          </p:cNvSpPr>
          <p:nvPr/>
        </p:nvSpPr>
        <p:spPr bwMode="auto">
          <a:xfrm>
            <a:off x="7751763" y="4221163"/>
            <a:ext cx="533400" cy="838200"/>
          </a:xfrm>
          <a:prstGeom prst="cloudCallout">
            <a:avLst>
              <a:gd name="adj1" fmla="val 66069"/>
              <a:gd name="adj2" fmla="val -899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0" name="Text Box 47"/>
          <p:cNvSpPr txBox="1">
            <a:spLocks noChangeArrowheads="1"/>
          </p:cNvSpPr>
          <p:nvPr/>
        </p:nvSpPr>
        <p:spPr bwMode="auto">
          <a:xfrm>
            <a:off x="7608889" y="4365626"/>
            <a:ext cx="9032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  <a:latin typeface="Times New Roman" panose="02020603050405020304" pitchFamily="18" charset="0"/>
              </a:rPr>
              <a:t>LPL</a:t>
            </a: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1" name="Freeform 48"/>
          <p:cNvSpPr>
            <a:spLocks/>
          </p:cNvSpPr>
          <p:nvPr/>
        </p:nvSpPr>
        <p:spPr bwMode="auto">
          <a:xfrm>
            <a:off x="7567614" y="4621213"/>
            <a:ext cx="904875" cy="392112"/>
          </a:xfrm>
          <a:custGeom>
            <a:avLst/>
            <a:gdLst>
              <a:gd name="T0" fmla="*/ 0 w 900"/>
              <a:gd name="T1" fmla="*/ 0 h 460"/>
              <a:gd name="T2" fmla="*/ 2147483647 w 900"/>
              <a:gd name="T3" fmla="*/ 2147483647 h 460"/>
              <a:gd name="T4" fmla="*/ 2147483647 w 900"/>
              <a:gd name="T5" fmla="*/ 2147483647 h 460"/>
              <a:gd name="T6" fmla="*/ 2147483647 w 900"/>
              <a:gd name="T7" fmla="*/ 2147483647 h 4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00" h="460">
                <a:moveTo>
                  <a:pt x="0" y="0"/>
                </a:moveTo>
                <a:cubicBezTo>
                  <a:pt x="12" y="135"/>
                  <a:pt x="24" y="270"/>
                  <a:pt x="100" y="340"/>
                </a:cubicBezTo>
                <a:cubicBezTo>
                  <a:pt x="176" y="410"/>
                  <a:pt x="327" y="400"/>
                  <a:pt x="460" y="420"/>
                </a:cubicBezTo>
                <a:cubicBezTo>
                  <a:pt x="593" y="440"/>
                  <a:pt x="746" y="450"/>
                  <a:pt x="900" y="460"/>
                </a:cubicBezTo>
              </a:path>
            </a:pathLst>
          </a:custGeom>
          <a:noFill/>
          <a:ln w="28575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8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28688" y="1785938"/>
            <a:ext cx="100996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na chylomikrony v krvi působí lipoproteinová </a:t>
            </a:r>
            <a:r>
              <a:rPr lang="cs-CZ" altLang="cs-CZ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lipasa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LPL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štěpí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triacylglyceroly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na MK a glycerol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mastné kyseliny přecházejí do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tkání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glycerol je transportován do jater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z chylomikronů se stávají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chylomikronové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zbytky, které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jsou vychytávány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játry, </a:t>
            </a:r>
            <a:r>
              <a:rPr lang="cs-CZ" altLang="cs-CZ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tím se do jater dostává cholesterol přijatý potravou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928938" y="476251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40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Metabolismus chylomikronů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FC34-6AF2-44F5-818A-D839E4B80A23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734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96837"/>
            <a:ext cx="10972800" cy="1143000"/>
          </a:xfrm>
        </p:spPr>
        <p:txBody>
          <a:bodyPr/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cs-CZ" altLang="cs-CZ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Lipoproteinová </a:t>
            </a:r>
            <a:r>
              <a:rPr lang="cs-CZ" altLang="cs-CZ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lipasa</a:t>
            </a:r>
            <a:r>
              <a:rPr lang="cs-CZ" altLang="cs-CZ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(LPL)</a:t>
            </a:r>
            <a:endParaRPr lang="cs-CZ" altLang="cs-CZ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336484FE-1C84-40D7-A9DC-D0A6AF622C96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524000" y="5300664"/>
            <a:ext cx="3492500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6672264" y="5734050"/>
            <a:ext cx="352742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6600826" y="4797425"/>
            <a:ext cx="35988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471488" y="1052513"/>
            <a:ext cx="113728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enzym na povrchu endotelových buněk kapilár tkání, hlavně </a:t>
            </a:r>
            <a:r>
              <a:rPr lang="cs-CZ" altLang="cs-CZ" sz="28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tukové tkáně, srdečního a kosterního svalu</a:t>
            </a:r>
          </a:p>
          <a:p>
            <a:pPr>
              <a:spcBef>
                <a:spcPct val="50000"/>
              </a:spcBef>
            </a:pPr>
            <a:r>
              <a:rPr lang="cs-CZ" altLang="cs-CZ" sz="2800" dirty="0" smtClean="0">
                <a:latin typeface="Times New Roman" panose="02020603050405020304" pitchFamily="18" charset="0"/>
              </a:rPr>
              <a:t> k aktivaci je potřebný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apo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 CII</a:t>
            </a:r>
          </a:p>
          <a:p>
            <a:pPr>
              <a:spcBef>
                <a:spcPct val="50000"/>
              </a:spcBef>
            </a:pPr>
            <a:r>
              <a:rPr lang="cs-CZ" altLang="cs-CZ" sz="2800" dirty="0" smtClean="0">
                <a:latin typeface="Times New Roman" panose="02020603050405020304" pitchFamily="18" charset="0"/>
              </a:rPr>
              <a:t>deficit LPL způsobuje </a:t>
            </a:r>
            <a:r>
              <a:rPr lang="cs-CZ" altLang="cs-CZ" sz="2800" dirty="0" err="1" smtClean="0">
                <a:latin typeface="Times New Roman" panose="02020603050405020304" pitchFamily="18" charset="0"/>
              </a:rPr>
              <a:t>triacylglycerolemii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LPL katalyzuje hydrolýzu TG obsažených v cirkulujících lipoproteinech: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		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cs-CZ" altLang="cs-CZ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TG </a:t>
            </a:r>
            <a:r>
              <a:rPr lang="cs-CZ" altLang="cs-CZ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glycerol  +   </a:t>
            </a:r>
            <a:r>
              <a:rPr lang="en-US" altLang="cs-CZ" b="1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cs-CZ" altLang="cs-CZ" b="1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MK</a:t>
            </a:r>
            <a:r>
              <a:rPr lang="cs-CZ" alt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652964"/>
            <a:ext cx="83820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3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85838" y="1651972"/>
            <a:ext cx="9023350" cy="132873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FBCB482-ECE6-4A1E-B79C-6AFAED1112E2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143000" y="549275"/>
            <a:ext cx="8866189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Osud MK uvolněných působením </a:t>
            </a:r>
            <a:r>
              <a:rPr lang="cs-CZ" altLang="cs-CZ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LPL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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 oxidace ve tkáních (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svaly,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myokard) - </a:t>
            </a:r>
            <a:r>
              <a:rPr lang="cs-CZ" altLang="cs-CZ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zisk energie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85837" y="3543300"/>
            <a:ext cx="9023351" cy="2246769"/>
          </a:xfrm>
          <a:prstGeom prst="rect">
            <a:avLst/>
          </a:prstGeom>
          <a:solidFill>
            <a:srgbClr val="FFCCFF"/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cs-CZ" altLang="cs-CZ" sz="2800" dirty="0" smtClean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cs-CZ" altLang="cs-CZ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vstup do tukových buněk, kde jsou z nich </a:t>
            </a:r>
            <a:r>
              <a:rPr lang="cs-CZ" altLang="cs-CZ" sz="2800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resyntetizovány</a:t>
            </a:r>
            <a:r>
              <a:rPr lang="cs-CZ" altLang="cs-CZ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TG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cs-CZ" altLang="cs-CZ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zásoba energie</a:t>
            </a:r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738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číslo snímku 3"/>
          <p:cNvSpPr txBox="1">
            <a:spLocks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524001" y="333375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3600" b="1">
                <a:solidFill>
                  <a:srgbClr val="6600FF"/>
                </a:solidFill>
                <a:latin typeface="Times New Roman" panose="02020603050405020304" pitchFamily="18" charset="0"/>
              </a:rPr>
              <a:t>Přeměna mastných kyselin na zásobní lipidy</a:t>
            </a: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071563" y="1557339"/>
            <a:ext cx="10029825" cy="4616958"/>
            <a:chOff x="-285" y="1117"/>
            <a:chExt cx="5566" cy="3195"/>
          </a:xfrm>
        </p:grpSpPr>
        <p:sp>
          <p:nvSpPr>
            <p:cNvPr id="20486" name="Text Box 3"/>
            <p:cNvSpPr txBox="1">
              <a:spLocks noChangeArrowheads="1"/>
            </p:cNvSpPr>
            <p:nvPr/>
          </p:nvSpPr>
          <p:spPr bwMode="auto">
            <a:xfrm>
              <a:off x="-285" y="1117"/>
              <a:ext cx="5566" cy="3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mastné kyseliny se po jídle resorbují z plazmy do tukových buněk (adipocytů)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zde dochází k syntéze </a:t>
              </a:r>
              <a:r>
                <a:rPr lang="cs-CZ" altLang="cs-CZ" sz="28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triacylglycerolů</a:t>
              </a:r>
              <a:r>
                <a:rPr lang="cs-CZ" altLang="cs-CZ" sz="28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: </a:t>
              </a:r>
              <a:endPara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cs-CZ" altLang="cs-CZ" sz="28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3 </a:t>
              </a:r>
              <a:r>
                <a:rPr lang="cs-CZ" altLang="cs-CZ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MK + </a:t>
              </a:r>
              <a:r>
                <a:rPr lang="cs-CZ" altLang="cs-CZ" sz="28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glycerol-3-P           </a:t>
              </a:r>
              <a:r>
                <a:rPr lang="cs-CZ" altLang="cs-CZ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triacylglycerol</a:t>
              </a:r>
              <a:r>
                <a:rPr lang="cs-CZ" altLang="cs-CZ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marL="457200" indent="-4572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 sz="28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tuk (</a:t>
              </a:r>
              <a:r>
                <a:rPr lang="cs-CZ" altLang="cs-CZ" sz="2800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triacylglycerol</a:t>
              </a:r>
              <a:r>
                <a:rPr lang="cs-CZ" altLang="cs-CZ" sz="28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) se </a:t>
              </a:r>
              <a:r>
                <a:rPr lang="cs-CZ" altLang="cs-CZ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ukládá v tukových buňkách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 sz="28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cs-CZ" altLang="cs-CZ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při hladovění mohou být mastné kyseliny uvolněny zpět do krve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cs-CZ" altLang="cs-CZ" sz="28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resyntéza</a:t>
              </a:r>
              <a:r>
                <a:rPr lang="cs-CZ" altLang="cs-CZ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cs-CZ" altLang="cs-CZ" sz="28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triacylglycerolů</a:t>
              </a:r>
              <a:r>
                <a:rPr lang="cs-CZ" altLang="cs-CZ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cs-CZ" altLang="cs-CZ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probíhá pouze v </a:t>
              </a:r>
              <a:r>
                <a:rPr lang="cs-CZ" altLang="cs-CZ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tukové tkáni</a:t>
              </a:r>
              <a:r>
                <a:rPr lang="cs-CZ" altLang="cs-CZ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cs-CZ" altLang="cs-CZ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játrech</a:t>
              </a:r>
              <a:r>
                <a:rPr lang="cs-CZ" altLang="cs-CZ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cs-CZ" altLang="cs-CZ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tenkém střevě</a:t>
              </a:r>
              <a:r>
                <a:rPr lang="cs-CZ" altLang="cs-CZ" sz="28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cs-CZ" altLang="cs-CZ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</a:t>
              </a:r>
              <a:r>
                <a:rPr lang="cs-CZ" altLang="cs-CZ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mléčné žláze</a:t>
              </a:r>
              <a:endPara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87" name="Line 4"/>
            <p:cNvSpPr>
              <a:spLocks noChangeShapeType="1"/>
            </p:cNvSpPr>
            <p:nvPr/>
          </p:nvSpPr>
          <p:spPr bwMode="auto">
            <a:xfrm>
              <a:off x="2162" y="24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FC34-6AF2-44F5-818A-D839E4B80A23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838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3697F358-93F1-4AB0-9BE2-0FAE27F51D08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73100" y="649288"/>
            <a:ext cx="8064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VLDL</a:t>
            </a:r>
            <a:endParaRPr lang="cs-CZ" altLang="cs-CZ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14363" y="1557339"/>
            <a:ext cx="11115675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vznikají v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hepatocytech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syntéza probíhá kontinuálně dle potřeby (nejen po jídle)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nesou CH převážně přijatý potravou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nesou TG syntetizované v játrech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obsahují </a:t>
            </a:r>
            <a:r>
              <a:rPr lang="cs-CZ" altLang="cs-CZ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100, malá množství </a:t>
            </a:r>
            <a:r>
              <a:rPr lang="cs-CZ" altLang="cs-CZ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CII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jaterním parenchymem vylučovány do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krve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319087"/>
            <a:ext cx="33337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404450BA-208C-448E-AB17-0A1D13D140E1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711450" y="401639"/>
            <a:ext cx="7056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Z čeho pochází TG v játrech ?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207125" y="1484314"/>
            <a:ext cx="4248150" cy="452431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POSTRESORPČNÍ FÁZE, HLADOVĚNÍ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volné MK jsou uvolňovány tukovou tkání, částečně jsou vychytány játry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pokud MK nejsou rozloženy </a:t>
            </a:r>
            <a:r>
              <a:rPr lang="el-GR" altLang="cs-CZ" sz="2800" dirty="0">
                <a:solidFill>
                  <a:srgbClr val="000000"/>
                </a:solidFill>
                <a:cs typeface="Arial" panose="020B0604020202020204" pitchFamily="34" charset="0"/>
              </a:rPr>
              <a:t>β</a:t>
            </a:r>
            <a:r>
              <a:rPr lang="cs-CZ" altLang="cs-CZ" sz="2800" dirty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oxidací,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jsou z nich 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resyntetizovány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TG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TextovéPole 1"/>
          <p:cNvSpPr txBox="1">
            <a:spLocks noChangeArrowheads="1"/>
          </p:cNvSpPr>
          <p:nvPr/>
        </p:nvSpPr>
        <p:spPr bwMode="auto">
          <a:xfrm>
            <a:off x="1631950" y="1484314"/>
            <a:ext cx="4032250" cy="310854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PO JÍDLE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 játrech probíhá syntéza MK z acetyl-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CoA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acetyl-</a:t>
            </a:r>
            <a:r>
              <a:rPr lang="cs-CZ" altLang="cs-CZ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CoA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pochází převážně z metabolismu sacharidů</a:t>
            </a:r>
            <a:endParaRPr lang="cs-CZ" alt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622339A3-57A1-48BA-B8A2-6496243E71CF}" type="slidenum"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cs-CZ" altLang="cs-CZ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4035" name="Object 224"/>
          <p:cNvGraphicFramePr>
            <a:graphicFrameLocks noChangeAspect="1"/>
          </p:cNvGraphicFramePr>
          <p:nvPr/>
        </p:nvGraphicFramePr>
        <p:xfrm>
          <a:off x="5735638" y="5157788"/>
          <a:ext cx="1579562" cy="170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Fotografie" r:id="rId3" imgW="4839375" imgH="5210902" progId="MSPhotoEd.3">
                  <p:embed/>
                </p:oleObj>
              </mc:Choice>
              <mc:Fallback>
                <p:oleObj name="Fotografie" r:id="rId3" imgW="4839375" imgH="5210902" progId="MSPhotoEd.3">
                  <p:embed/>
                  <p:pic>
                    <p:nvPicPr>
                      <p:cNvPr id="44035" name="Object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5157788"/>
                        <a:ext cx="1579562" cy="170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223"/>
          <p:cNvGraphicFramePr>
            <a:graphicFrameLocks noChangeAspect="1"/>
          </p:cNvGraphicFramePr>
          <p:nvPr/>
        </p:nvGraphicFramePr>
        <p:xfrm>
          <a:off x="4151314" y="3357563"/>
          <a:ext cx="1951037" cy="210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Fotografie" r:id="rId5" imgW="4839375" imgH="5210902" progId="MSPhotoEd.3">
                  <p:embed/>
                </p:oleObj>
              </mc:Choice>
              <mc:Fallback>
                <p:oleObj name="Fotografie" r:id="rId5" imgW="4839375" imgH="5210902" progId="MSPhotoEd.3">
                  <p:embed/>
                  <p:pic>
                    <p:nvPicPr>
                      <p:cNvPr id="44036" name="Object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4" y="3357563"/>
                        <a:ext cx="1951037" cy="210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222"/>
          <p:cNvGraphicFramePr>
            <a:graphicFrameLocks noChangeAspect="1"/>
          </p:cNvGraphicFramePr>
          <p:nvPr/>
        </p:nvGraphicFramePr>
        <p:xfrm>
          <a:off x="1992314" y="1543050"/>
          <a:ext cx="2662237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Rastrový obrázek" r:id="rId6" imgW="4296375" imgH="3971429" progId="Paint.Picture">
                  <p:embed/>
                </p:oleObj>
              </mc:Choice>
              <mc:Fallback>
                <p:oleObj name="Rastrový obrázek" r:id="rId6" imgW="4296375" imgH="3971429" progId="Paint.Picture">
                  <p:embed/>
                  <p:pic>
                    <p:nvPicPr>
                      <p:cNvPr id="44037" name="Object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1543050"/>
                        <a:ext cx="2662237" cy="245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4079876" y="333375"/>
            <a:ext cx="4752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6600FF"/>
                </a:solidFill>
                <a:latin typeface="Times New Roman" panose="02020603050405020304" pitchFamily="18" charset="0"/>
              </a:rPr>
              <a:t>Metabolismus VLDL</a:t>
            </a: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3648075" y="1268414"/>
            <a:ext cx="1512888" cy="2376487"/>
            <a:chOff x="1474" y="935"/>
            <a:chExt cx="953" cy="1497"/>
          </a:xfrm>
        </p:grpSpPr>
        <p:sp>
          <p:nvSpPr>
            <p:cNvPr id="44052" name="Oval 8"/>
            <p:cNvSpPr>
              <a:spLocks noChangeArrowheads="1"/>
            </p:cNvSpPr>
            <p:nvPr/>
          </p:nvSpPr>
          <p:spPr bwMode="auto">
            <a:xfrm>
              <a:off x="1474" y="2251"/>
              <a:ext cx="227" cy="18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cs-CZ" alt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53" name="Oval 9"/>
            <p:cNvSpPr>
              <a:spLocks noChangeArrowheads="1"/>
            </p:cNvSpPr>
            <p:nvPr/>
          </p:nvSpPr>
          <p:spPr bwMode="auto">
            <a:xfrm rot="6981942">
              <a:off x="1518" y="1345"/>
              <a:ext cx="502" cy="136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cs-CZ" alt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4054" name="Group 10"/>
            <p:cNvGrpSpPr>
              <a:grpSpLocks/>
            </p:cNvGrpSpPr>
            <p:nvPr/>
          </p:nvGrpSpPr>
          <p:grpSpPr bwMode="auto">
            <a:xfrm>
              <a:off x="1746" y="1434"/>
              <a:ext cx="681" cy="363"/>
              <a:chOff x="3560" y="1570"/>
              <a:chExt cx="681" cy="363"/>
            </a:xfrm>
          </p:grpSpPr>
          <p:sp>
            <p:nvSpPr>
              <p:cNvPr id="44059" name="Oval 11"/>
              <p:cNvSpPr>
                <a:spLocks noChangeArrowheads="1"/>
              </p:cNvSpPr>
              <p:nvPr/>
            </p:nvSpPr>
            <p:spPr bwMode="auto">
              <a:xfrm>
                <a:off x="3560" y="1570"/>
                <a:ext cx="681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cs-CZ" alt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060" name="Oval 12"/>
              <p:cNvSpPr>
                <a:spLocks noChangeArrowheads="1"/>
              </p:cNvSpPr>
              <p:nvPr/>
            </p:nvSpPr>
            <p:spPr bwMode="auto">
              <a:xfrm>
                <a:off x="3560" y="1661"/>
                <a:ext cx="181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cs-CZ" alt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4055" name="Text Box 13"/>
            <p:cNvSpPr txBox="1">
              <a:spLocks noChangeArrowheads="1"/>
            </p:cNvSpPr>
            <p:nvPr/>
          </p:nvSpPr>
          <p:spPr bwMode="auto">
            <a:xfrm>
              <a:off x="1610" y="935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cs-CZ" altLang="cs-CZ" sz="1800">
                  <a:solidFill>
                    <a:srgbClr val="000000"/>
                  </a:solidFill>
                  <a:latin typeface="Arial" panose="020B0604020202020204" pitchFamily="34" charset="0"/>
                </a:rPr>
                <a:t>Apo C</a:t>
              </a:r>
              <a:r>
                <a:rPr lang="cs-CZ" altLang="cs-CZ" sz="1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II</a:t>
              </a:r>
              <a:endParaRPr lang="cs-CZ" alt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4056" name="Object 14"/>
            <p:cNvGraphicFramePr>
              <a:graphicFrameLocks noChangeAspect="1"/>
            </p:cNvGraphicFramePr>
            <p:nvPr/>
          </p:nvGraphicFramePr>
          <p:xfrm>
            <a:off x="2245" y="1298"/>
            <a:ext cx="168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" name="Rastrový obrázek" r:id="rId8" imgW="266737" imgH="285866" progId="Paint.Picture">
                    <p:embed/>
                  </p:oleObj>
                </mc:Choice>
                <mc:Fallback>
                  <p:oleObj name="Rastrový obrázek" r:id="rId8" imgW="266737" imgH="285866" progId="Paint.Picture">
                    <p:embed/>
                    <p:pic>
                      <p:nvPicPr>
                        <p:cNvPr id="4405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1298"/>
                          <a:ext cx="168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57" name="Object 15"/>
            <p:cNvGraphicFramePr>
              <a:graphicFrameLocks noChangeAspect="1"/>
            </p:cNvGraphicFramePr>
            <p:nvPr/>
          </p:nvGraphicFramePr>
          <p:xfrm>
            <a:off x="2109" y="1797"/>
            <a:ext cx="168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Rastrový obrázek" r:id="rId10" imgW="266737" imgH="285866" progId="Paint.Picture">
                    <p:embed/>
                  </p:oleObj>
                </mc:Choice>
                <mc:Fallback>
                  <p:oleObj name="Rastrový obrázek" r:id="rId10" imgW="266737" imgH="285866" progId="Paint.Picture">
                    <p:embed/>
                    <p:pic>
                      <p:nvPicPr>
                        <p:cNvPr id="4405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1797"/>
                          <a:ext cx="168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58" name="Line 16"/>
            <p:cNvSpPr>
              <a:spLocks noChangeShapeType="1"/>
            </p:cNvSpPr>
            <p:nvPr/>
          </p:nvSpPr>
          <p:spPr bwMode="auto">
            <a:xfrm>
              <a:off x="2426" y="1162"/>
              <a:ext cx="0" cy="104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4404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989138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 Box 209"/>
          <p:cNvSpPr txBox="1">
            <a:spLocks noChangeArrowheads="1"/>
          </p:cNvSpPr>
          <p:nvPr/>
        </p:nvSpPr>
        <p:spPr bwMode="auto">
          <a:xfrm>
            <a:off x="5448300" y="1552516"/>
            <a:ext cx="6888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volné mastné kyseliny putují do 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tkání → </a:t>
            </a:r>
            <a:r>
              <a:rPr lang="el-GR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β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-oxidace, syntéza TG</a:t>
            </a:r>
            <a:endParaRPr lang="cs-CZ" altLang="cs-C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2" name="Oval 213"/>
          <p:cNvSpPr>
            <a:spLocks noChangeArrowheads="1"/>
          </p:cNvSpPr>
          <p:nvPr/>
        </p:nvSpPr>
        <p:spPr bwMode="auto">
          <a:xfrm>
            <a:off x="5232400" y="5013325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43" name="Text Box 214"/>
          <p:cNvSpPr txBox="1">
            <a:spLocks noChangeArrowheads="1"/>
          </p:cNvSpPr>
          <p:nvPr/>
        </p:nvSpPr>
        <p:spPr bwMode="auto">
          <a:xfrm>
            <a:off x="2424113" y="5661026"/>
            <a:ext cx="3097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vychytávání játry pomocí </a:t>
            </a:r>
            <a:r>
              <a:rPr lang="cs-CZ" alt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-B/E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44" name="Text Box 215"/>
          <p:cNvSpPr txBox="1">
            <a:spLocks noChangeArrowheads="1"/>
          </p:cNvSpPr>
          <p:nvPr/>
        </p:nvSpPr>
        <p:spPr bwMode="auto">
          <a:xfrm>
            <a:off x="5915818" y="3866103"/>
            <a:ext cx="10810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IDL</a:t>
            </a:r>
          </a:p>
        </p:txBody>
      </p:sp>
      <p:sp>
        <p:nvSpPr>
          <p:cNvPr id="44045" name="Text Box 216"/>
          <p:cNvSpPr txBox="1">
            <a:spLocks noChangeArrowheads="1"/>
          </p:cNvSpPr>
          <p:nvPr/>
        </p:nvSpPr>
        <p:spPr bwMode="auto">
          <a:xfrm>
            <a:off x="6888163" y="5013326"/>
            <a:ext cx="1008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LDL</a:t>
            </a:r>
          </a:p>
        </p:txBody>
      </p:sp>
      <p:sp>
        <p:nvSpPr>
          <p:cNvPr id="44046" name="Text Box 219"/>
          <p:cNvSpPr txBox="1">
            <a:spLocks noChangeArrowheads="1"/>
          </p:cNvSpPr>
          <p:nvPr/>
        </p:nvSpPr>
        <p:spPr bwMode="auto">
          <a:xfrm>
            <a:off x="1703389" y="3933826"/>
            <a:ext cx="2376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částice se zmenšuje, 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mění se 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na IDL</a:t>
            </a:r>
          </a:p>
        </p:txBody>
      </p:sp>
      <p:sp>
        <p:nvSpPr>
          <p:cNvPr id="44047" name="Text Box 221"/>
          <p:cNvSpPr txBox="1">
            <a:spLocks noChangeArrowheads="1"/>
          </p:cNvSpPr>
          <p:nvPr/>
        </p:nvSpPr>
        <p:spPr bwMode="auto">
          <a:xfrm>
            <a:off x="4224338" y="2133601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  <a:latin typeface="Arial" panose="020B0604020202020204" pitchFamily="34" charset="0"/>
              </a:rPr>
              <a:t>LPL</a:t>
            </a:r>
          </a:p>
        </p:txBody>
      </p:sp>
      <p:sp>
        <p:nvSpPr>
          <p:cNvPr id="44048" name="Oval 225"/>
          <p:cNvSpPr>
            <a:spLocks noChangeArrowheads="1"/>
          </p:cNvSpPr>
          <p:nvPr/>
        </p:nvSpPr>
        <p:spPr bwMode="auto">
          <a:xfrm>
            <a:off x="6959600" y="602138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49" name="AutoShape 227"/>
          <p:cNvSpPr>
            <a:spLocks noChangeArrowheads="1"/>
          </p:cNvSpPr>
          <p:nvPr/>
        </p:nvSpPr>
        <p:spPr bwMode="auto">
          <a:xfrm rot="2222295">
            <a:off x="4151314" y="4941888"/>
            <a:ext cx="288925" cy="792162"/>
          </a:xfrm>
          <a:prstGeom prst="downArrow">
            <a:avLst>
              <a:gd name="adj1" fmla="val 50000"/>
              <a:gd name="adj2" fmla="val 68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50" name="AutoShape 228"/>
          <p:cNvSpPr>
            <a:spLocks noChangeArrowheads="1"/>
          </p:cNvSpPr>
          <p:nvPr/>
        </p:nvSpPr>
        <p:spPr bwMode="auto">
          <a:xfrm rot="18543188">
            <a:off x="4332288" y="353695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51" name="AutoShape 229"/>
          <p:cNvSpPr>
            <a:spLocks noChangeArrowheads="1"/>
          </p:cNvSpPr>
          <p:nvPr/>
        </p:nvSpPr>
        <p:spPr bwMode="auto">
          <a:xfrm rot="18543188">
            <a:off x="5803181" y="5056982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909638" y="934691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JÁTRA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1616240" y="1387476"/>
            <a:ext cx="66976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328738" y="2088357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VLDL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43474" y="171902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KREV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7529513" y="5713839"/>
            <a:ext cx="3768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transport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esterů cholesterolů do tkání</a:t>
            </a:r>
          </a:p>
        </p:txBody>
      </p:sp>
      <p:sp>
        <p:nvSpPr>
          <p:cNvPr id="3" name="Ovál 2"/>
          <p:cNvSpPr/>
          <p:nvPr/>
        </p:nvSpPr>
        <p:spPr bwMode="auto">
          <a:xfrm>
            <a:off x="5735638" y="4498040"/>
            <a:ext cx="914400" cy="482755"/>
          </a:xfrm>
          <a:prstGeom prst="ellipse">
            <a:avLst/>
          </a:prstGeom>
          <a:solidFill>
            <a:srgbClr val="FF5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</a:t>
            </a:r>
          </a:p>
        </p:txBody>
      </p:sp>
    </p:spTree>
    <p:extLst>
      <p:ext uri="{BB962C8B-B14F-4D97-AF65-F5344CB8AC3E}">
        <p14:creationId xmlns:p14="http://schemas.microsoft.com/office/powerpoint/2010/main" val="35165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E3F706FB-1AE7-4E90-BFE9-EF5960B2EC0E}" type="slidenum"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cs-CZ" altLang="cs-CZ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614363" y="392500"/>
            <a:ext cx="11058524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Metabolismus </a:t>
            </a:r>
            <a:r>
              <a:rPr lang="cs-CZ" altLang="cs-CZ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VLDL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z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HDL jsou na VLDL přenášeny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E a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CII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v krevních kapilárách působí na VLDL lipoproteinová </a:t>
            </a:r>
            <a:r>
              <a:rPr lang="cs-CZ" altLang="cs-CZ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lipasa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triacylglyceroly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jsou štěpeny na MK a </a:t>
            </a:r>
            <a:r>
              <a:rPr lang="en-US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glycerol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VLDL se mění na IDL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IDL jsou buď vychytány játry (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B/E) nebo přeměněny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jaterní lipázou      (HL) na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LDL</a:t>
            </a:r>
          </a:p>
        </p:txBody>
      </p:sp>
      <p:pic>
        <p:nvPicPr>
          <p:cNvPr id="4" name="Picture 6" descr="j00787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034" y="2732124"/>
            <a:ext cx="74244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ový bublinový popisek 1"/>
          <p:cNvSpPr/>
          <p:nvPr/>
        </p:nvSpPr>
        <p:spPr bwMode="auto">
          <a:xfrm>
            <a:off x="9862886" y="1354691"/>
            <a:ext cx="2243639" cy="1315355"/>
          </a:xfrm>
          <a:prstGeom prst="wedgeRoundRectCallout">
            <a:avLst/>
          </a:prstGeom>
          <a:solidFill>
            <a:srgbClr val="CC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Srovnej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 metabolismem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CM.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 bwMode="auto">
          <a:xfrm>
            <a:off x="11277600" y="2732124"/>
            <a:ext cx="337260" cy="18252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08DEF92-7534-4AB9-BE97-00B791C1ACF9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700088" y="765175"/>
            <a:ext cx="820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0000FF"/>
                </a:solidFill>
                <a:latin typeface="Times New Roman" panose="02020603050405020304" pitchFamily="18" charset="0"/>
              </a:rPr>
              <a:t>Jaterní </a:t>
            </a:r>
            <a:r>
              <a:rPr lang="cs-CZ" altLang="cs-CZ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lipasa</a:t>
            </a:r>
            <a:endParaRPr lang="cs-CZ" altLang="cs-CZ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00088" y="1844676"/>
            <a:ext cx="1101566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enzym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zakotvený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na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luminální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stěně jaterních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sinusoidů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obdobný účinek jako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LPL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působí na </a:t>
            </a:r>
            <a:r>
              <a:rPr lang="cs-CZ" altLang="cs-CZ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IDL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HDL při průtoku krve játry a odbourává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 nich TG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TG </a:t>
            </a:r>
            <a:r>
              <a:rPr lang="cs-CZ" altLang="cs-CZ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cs-CZ" altLang="cs-CZ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glycerol  </a:t>
            </a:r>
            <a:r>
              <a:rPr lang="cs-CZ" altLang="cs-CZ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+  </a:t>
            </a:r>
            <a:r>
              <a:rPr lang="en-US" altLang="cs-CZ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cs-CZ" altLang="cs-CZ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MK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fld id="{602887D2-D65D-413F-BDCA-C7F7E3F0DAA0}" type="slidenum">
              <a:rPr lang="cs-CZ" altLang="cs-CZ" sz="1400">
                <a:solidFill>
                  <a:srgbClr val="000000"/>
                </a:solidFill>
                <a:latin typeface="Arial Black" panose="020B0A04020102020204" pitchFamily="34" charset="0"/>
              </a:rPr>
              <a:pPr eaLnBrk="0" fontAlgn="base" hangingPunct="0">
                <a:spcAft>
                  <a:spcPct val="0"/>
                </a:spcAft>
              </a:pPr>
              <a:t>2</a:t>
            </a:fld>
            <a:endParaRPr lang="cs-CZ" altLang="cs-CZ" sz="14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387" name="Zástupný symbol pro číslo snímku 3"/>
          <p:cNvSpPr txBox="1">
            <a:spLocks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0" y="127001"/>
            <a:ext cx="63246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Co jsou to lipoproteiny?</a:t>
            </a:r>
            <a:r>
              <a:rPr lang="cs-CZ" altLang="cs-CZ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15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Jsou transportní formou lipidů v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krvi.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15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Jsou to komplexy lipidů a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proteinů.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2286000" y="1981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711450" y="2128839"/>
            <a:ext cx="67691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i="1">
                <a:solidFill>
                  <a:srgbClr val="000000"/>
                </a:solidFill>
                <a:latin typeface="Times New Roman" panose="02020603050405020304" pitchFamily="18" charset="0"/>
              </a:rPr>
              <a:t>Schéma lipoproteinové částice</a:t>
            </a:r>
            <a:endParaRPr lang="cs-CZ" altLang="cs-CZ" b="1" i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703389" y="2708275"/>
            <a:ext cx="10340974" cy="4122738"/>
            <a:chOff x="113" y="1706"/>
            <a:chExt cx="6514" cy="2597"/>
          </a:xfrm>
        </p:grpSpPr>
        <p:pic>
          <p:nvPicPr>
            <p:cNvPr id="16393" name="Picture 26" descr="Untitled-1%20copy(5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706"/>
              <a:ext cx="4081" cy="2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 Box 9"/>
            <p:cNvSpPr txBox="1">
              <a:spLocks noChangeArrowheads="1"/>
            </p:cNvSpPr>
            <p:nvPr/>
          </p:nvSpPr>
          <p:spPr bwMode="auto">
            <a:xfrm>
              <a:off x="3515" y="3203"/>
              <a:ext cx="122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cs-CZ" altLang="cs-CZ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Cholesterol</a:t>
              </a:r>
              <a:endParaRPr lang="cs-CZ" altLang="cs-CZ" sz="2400" b="1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1066" y="4004"/>
              <a:ext cx="104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cs-CZ" altLang="cs-CZ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Fosfolipidy</a:t>
              </a:r>
              <a:endParaRPr lang="cs-CZ" altLang="cs-CZ" sz="2400" b="1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3470" y="2069"/>
              <a:ext cx="3157" cy="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cs-CZ" altLang="cs-CZ" sz="24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triacylglyceroly</a:t>
              </a:r>
              <a:r>
                <a:rPr lang="cs-CZ" altLang="cs-CZ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a estery cholesterolu </a:t>
              </a:r>
              <a:r>
                <a:rPr lang="cs-CZ" altLang="cs-CZ" sz="2400" b="1" dirty="0" smtClean="0">
                  <a:solidFill>
                    <a:srgbClr val="008000"/>
                  </a:solidFill>
                  <a:latin typeface="Times New Roman" panose="02020603050405020304" pitchFamily="18" charset="0"/>
                </a:rPr>
                <a:t>(hydrofobní jádro</a:t>
              </a:r>
              <a:r>
                <a:rPr lang="cs-CZ" altLang="cs-CZ" sz="2400" b="1" dirty="0">
                  <a:solidFill>
                    <a:srgbClr val="0080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113" y="3158"/>
              <a:ext cx="122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cs-CZ" altLang="cs-CZ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Apoproteiny</a:t>
              </a:r>
              <a:endParaRPr lang="cs-CZ" altLang="cs-CZ" sz="2400" b="1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8B6A02BF-1DB8-46A2-8DE8-AEFDB4C68CB6}" type="slidenum"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cs-CZ" altLang="cs-CZ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785813" y="1557338"/>
            <a:ext cx="10729912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IDL i LDL mohou být obohacovány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 estery cholesterolu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z HDL (role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cholesterolester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transfer proteinu CETP)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IDL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částice jsou </a:t>
            </a:r>
            <a:r>
              <a:rPr lang="cs-CZ" altLang="cs-C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vychytávány játry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pomocí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-B/E  receptoru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LDL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jsou </a:t>
            </a:r>
            <a:r>
              <a:rPr lang="cs-CZ" altLang="cs-C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vychytávány periferními tkáněmi (1/3) a játry (2/3)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pomocí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-B/E 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receptoru, resp. </a:t>
            </a:r>
            <a:r>
              <a:rPr lang="cs-CZ" altLang="cs-CZ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scavengerového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receptoru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za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fyziologických podmínek je během 24 hodin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katabolizováno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30-40 %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vzniklých LDL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000375" y="476250"/>
            <a:ext cx="6408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>
                <a:solidFill>
                  <a:srgbClr val="0000FF"/>
                </a:solidFill>
                <a:latin typeface="Times New Roman" panose="02020603050405020304" pitchFamily="18" charset="0"/>
              </a:rPr>
              <a:t>Další osudy IDL a LDL</a:t>
            </a:r>
          </a:p>
        </p:txBody>
      </p:sp>
    </p:spTree>
    <p:extLst>
      <p:ext uri="{BB962C8B-B14F-4D97-AF65-F5344CB8AC3E}">
        <p14:creationId xmlns:p14="http://schemas.microsoft.com/office/powerpoint/2010/main" val="27941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E20CBBD3-8FA8-4880-80FB-CB60BB00FB5F}" type="slidenum"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cs-CZ" altLang="cs-CZ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710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49554"/>
              </p:ext>
            </p:extLst>
          </p:nvPr>
        </p:nvGraphicFramePr>
        <p:xfrm>
          <a:off x="1620838" y="3114675"/>
          <a:ext cx="462915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Rastrový obrázek" r:id="rId3" imgW="4629796" imgH="3362794" progId="Paint.Picture">
                  <p:embed/>
                </p:oleObj>
              </mc:Choice>
              <mc:Fallback>
                <p:oleObj name="Rastrový obrázek" r:id="rId3" imgW="4629796" imgH="3362794" progId="Paint.Picture">
                  <p:embed/>
                  <p:pic>
                    <p:nvPicPr>
                      <p:cNvPr id="4710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3114675"/>
                        <a:ext cx="4629150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14339" y="1052513"/>
            <a:ext cx="598963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LDL receptor (</a:t>
            </a:r>
            <a:r>
              <a:rPr lang="cs-CZ" alt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B/E receptor)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ychytává intaktní LDL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je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regulován intracelulárním obsahem cholesterolu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2135188" y="2708275"/>
            <a:ext cx="30480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627816" y="1062038"/>
            <a:ext cx="543242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Scavengerové</a:t>
            </a:r>
            <a:r>
              <a:rPr lang="cs-CZ" altLang="cs-CZ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receptory (SR</a:t>
            </a:r>
            <a:r>
              <a:rPr lang="en-US" altLang="cs-CZ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altLang="cs-CZ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cs-CZ" altLang="cs-CZ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membránové receptory se širokou specifitou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přítomny na povrchu fagocytujících buněk, cévního endotelu a </a:t>
            </a:r>
            <a:r>
              <a:rPr lang="cs-CZ" alt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Kupferových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b. v játrech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vychytávají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poškozené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(oxidací, </a:t>
            </a:r>
            <a:r>
              <a:rPr lang="cs-CZ" alt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glykací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a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nadbytečné LDL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nemají zpětnou regulaci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 flipH="1">
            <a:off x="5322888" y="1543050"/>
            <a:ext cx="1441450" cy="189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3935413" y="330994"/>
            <a:ext cx="3960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Receptory </a:t>
            </a:r>
            <a:r>
              <a:rPr lang="cs-CZ" altLang="cs-CZ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pro LDL</a:t>
            </a:r>
            <a:endParaRPr lang="cs-CZ" altLang="cs-CZ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fld id="{DC12EC39-8785-4016-B708-4EF11E589F66}" type="slidenum">
              <a:rPr lang="cs-CZ" altLang="cs-CZ" sz="1400">
                <a:solidFill>
                  <a:srgbClr val="000000"/>
                </a:solidFill>
                <a:latin typeface="Arial Black" panose="020B0A04020102020204" pitchFamily="34" charset="0"/>
              </a:rPr>
              <a:pPr eaLnBrk="0" fontAlgn="base" hangingPunct="0">
                <a:spcAft>
                  <a:spcPct val="0"/>
                </a:spcAft>
              </a:pPr>
              <a:t>22</a:t>
            </a:fld>
            <a:endParaRPr lang="cs-CZ" altLang="cs-CZ" sz="14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8131" name="Picture 7" descr="ɜ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0" b="8135"/>
          <a:stretch/>
        </p:blipFill>
        <p:spPr bwMode="auto">
          <a:xfrm>
            <a:off x="2494542" y="4897581"/>
            <a:ext cx="6696075" cy="18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300038" y="981076"/>
            <a:ext cx="11544300" cy="19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Příčiny: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zvýšený příjem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nasycených mastných kyselin a cholesterolu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potravou, mutace LDL receptorů, modifikace LDL (oxidační stres, diabetes ...)</a:t>
            </a:r>
          </a:p>
          <a:p>
            <a:pPr eaLnBrk="0" fontAlgn="base" hangingPunct="0"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zvýšená hladina LDL v plasmě</a:t>
            </a:r>
          </a:p>
          <a:p>
            <a:pPr eaLnBrk="0" fontAlgn="base" hangingPunct="0"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LDL může pronikat porušenou stěnou cévní výstelky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500062" y="3757221"/>
            <a:ext cx="11344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Je pohlcován makrofágy - vznikají pěnové buňky,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ty </a:t>
            </a: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 stávají základem aterosklerotického plátu, který zužuje průchodnost cévy</a:t>
            </a:r>
          </a:p>
        </p:txBody>
      </p:sp>
      <p:sp>
        <p:nvSpPr>
          <p:cNvPr id="48134" name="Line 4"/>
          <p:cNvSpPr>
            <a:spLocks noChangeShapeType="1"/>
          </p:cNvSpPr>
          <p:nvPr/>
        </p:nvSpPr>
        <p:spPr bwMode="auto">
          <a:xfrm>
            <a:off x="5289550" y="29693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2782888" y="115888"/>
            <a:ext cx="678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3600" b="1">
                <a:solidFill>
                  <a:srgbClr val="3333CC"/>
                </a:solidFill>
                <a:latin typeface="Times New Roman" panose="02020603050405020304" pitchFamily="18" charset="0"/>
              </a:rPr>
              <a:t>Vysoká hladina LDL-cholesterolu</a:t>
            </a:r>
          </a:p>
        </p:txBody>
      </p:sp>
    </p:spTree>
    <p:extLst>
      <p:ext uri="{BB962C8B-B14F-4D97-AF65-F5344CB8AC3E}">
        <p14:creationId xmlns:p14="http://schemas.microsoft.com/office/powerpoint/2010/main" val="29376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5460C628-9F85-420E-8C99-B50BA72EB802}" type="slidenum"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cs-CZ" altLang="cs-CZ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800100" y="762000"/>
            <a:ext cx="104775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zvýšená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hladina LDL v plasmě,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dlouhý poločas LDL, možnost oxidace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MK, </a:t>
            </a:r>
            <a:r>
              <a:rPr lang="cs-CZ" alt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glykace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apoproteinů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poškozené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 nadbytečné LDL jsou vychytávány SRA receptory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makrofágů </a:t>
            </a: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tvorba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pěnových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buněk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2000250" y="5683608"/>
            <a:ext cx="8636793" cy="64633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LDL cholesterol </a:t>
            </a:r>
            <a:r>
              <a:rPr lang="cs-CZ" altLang="cs-CZ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 lump, zlý cholesterol</a:t>
            </a:r>
            <a:endParaRPr lang="cs-CZ" altLang="cs-CZ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7" name="AutoShape 8"/>
          <p:cNvSpPr>
            <a:spLocks noChangeArrowheads="1"/>
          </p:cNvSpPr>
          <p:nvPr/>
        </p:nvSpPr>
        <p:spPr bwMode="auto">
          <a:xfrm>
            <a:off x="5851525" y="1314451"/>
            <a:ext cx="215900" cy="688975"/>
          </a:xfrm>
          <a:prstGeom prst="downArrow">
            <a:avLst>
              <a:gd name="adj1" fmla="val 50000"/>
              <a:gd name="adj2" fmla="val 797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58" name="AutoShape 9"/>
          <p:cNvSpPr>
            <a:spLocks noChangeArrowheads="1"/>
          </p:cNvSpPr>
          <p:nvPr/>
        </p:nvSpPr>
        <p:spPr bwMode="auto">
          <a:xfrm>
            <a:off x="5867400" y="2296319"/>
            <a:ext cx="215900" cy="688975"/>
          </a:xfrm>
          <a:prstGeom prst="downArrow">
            <a:avLst>
              <a:gd name="adj1" fmla="val 50000"/>
              <a:gd name="adj2" fmla="val 797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59" name="AutoShape 10"/>
          <p:cNvSpPr>
            <a:spLocks noChangeArrowheads="1"/>
          </p:cNvSpPr>
          <p:nvPr/>
        </p:nvSpPr>
        <p:spPr bwMode="auto">
          <a:xfrm>
            <a:off x="5878512" y="3473233"/>
            <a:ext cx="215900" cy="688975"/>
          </a:xfrm>
          <a:prstGeom prst="downArrow">
            <a:avLst>
              <a:gd name="adj1" fmla="val 50000"/>
              <a:gd name="adj2" fmla="val 797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56612" y="4846282"/>
            <a:ext cx="517622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modifikované 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LDL jsou silně </a:t>
            </a:r>
            <a:r>
              <a:rPr lang="cs-CZ" alt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aterogenní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3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fld id="{DABBD1B1-7DBD-428C-9A12-8E869E27B1AE}" type="slidenum">
              <a:rPr lang="cs-CZ" altLang="cs-CZ" sz="1400">
                <a:solidFill>
                  <a:srgbClr val="000000"/>
                </a:solidFill>
                <a:latin typeface="Arial Black" panose="020B0A04020102020204" pitchFamily="34" charset="0"/>
              </a:rPr>
              <a:pPr eaLnBrk="0" fontAlgn="base" hangingPunct="0">
                <a:spcAft>
                  <a:spcPct val="0"/>
                </a:spcAft>
              </a:pPr>
              <a:t>24</a:t>
            </a:fld>
            <a:endParaRPr lang="cs-CZ" altLang="cs-CZ" sz="14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222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4437063"/>
            <a:ext cx="13001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1524000" y="18891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40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Metabolismus HDL</a:t>
            </a:r>
            <a:endParaRPr lang="cs-CZ" altLang="cs-CZ" sz="40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1574801" y="1759803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ENTEROCYTY, JÁTRA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tvorba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nezralých HDL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4943476" y="2133600"/>
            <a:ext cx="199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8299450" y="1628775"/>
            <a:ext cx="27447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fosfolipidy,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proteiny (</a:t>
            </a:r>
            <a:r>
              <a:rPr lang="cs-CZ" alt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AI, AII, E, C)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diskovitý tvar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>
            <a:off x="5762628" y="2590800"/>
            <a:ext cx="1476372" cy="22773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 flipH="1">
            <a:off x="5791200" y="4487139"/>
            <a:ext cx="3352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4" name="Text Box 11"/>
          <p:cNvSpPr txBox="1">
            <a:spLocks noChangeArrowheads="1"/>
          </p:cNvSpPr>
          <p:nvPr/>
        </p:nvSpPr>
        <p:spPr bwMode="auto">
          <a:xfrm>
            <a:off x="9204324" y="4153674"/>
            <a:ext cx="2438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CHOL ze tkání, esterifikace na povrchu HDL</a:t>
            </a:r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4729163" y="486886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CHE</a:t>
            </a:r>
          </a:p>
        </p:txBody>
      </p: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5983286" y="5282677"/>
            <a:ext cx="182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Přeměna na </a:t>
            </a:r>
            <a:r>
              <a:rPr lang="cs-CZ" alt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sferické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HDL</a:t>
            </a:r>
          </a:p>
        </p:txBody>
      </p:sp>
      <p:sp>
        <p:nvSpPr>
          <p:cNvPr id="52237" name="Line 15"/>
          <p:cNvSpPr>
            <a:spLocks noChangeShapeType="1"/>
          </p:cNvSpPr>
          <p:nvPr/>
        </p:nvSpPr>
        <p:spPr bwMode="auto">
          <a:xfrm flipH="1">
            <a:off x="3048000" y="5289552"/>
            <a:ext cx="1412878" cy="349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8" name="Text Box 16"/>
          <p:cNvSpPr txBox="1">
            <a:spLocks noChangeArrowheads="1"/>
          </p:cNvSpPr>
          <p:nvPr/>
        </p:nvSpPr>
        <p:spPr bwMode="auto">
          <a:xfrm>
            <a:off x="1524000" y="5638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Vychytávání játry</a:t>
            </a:r>
          </a:p>
        </p:txBody>
      </p:sp>
      <p:sp>
        <p:nvSpPr>
          <p:cNvPr id="52239" name="Text Box 17"/>
          <p:cNvSpPr txBox="1">
            <a:spLocks noChangeArrowheads="1"/>
          </p:cNvSpPr>
          <p:nvPr/>
        </p:nvSpPr>
        <p:spPr bwMode="auto">
          <a:xfrm>
            <a:off x="3863976" y="3284539"/>
            <a:ext cx="1714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 krvi se tvar mění na </a:t>
            </a:r>
            <a:r>
              <a:rPr lang="cs-CZ" altLang="cs-CZ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sférický.</a:t>
            </a:r>
            <a:endParaRPr lang="cs-CZ" altLang="cs-CZ" sz="24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24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557339"/>
            <a:ext cx="136683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915151" y="4858901"/>
            <a:ext cx="1377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LCAT</a:t>
            </a:r>
            <a:endParaRPr lang="cs-CZ" altLang="cs-CZ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2A4F665B-66F4-4646-AAFF-3992886947D0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18" y="3382037"/>
            <a:ext cx="4176713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256388" y="3211489"/>
            <a:ext cx="489743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dirty="0">
                <a:latin typeface="Times New Roman" panose="02020603050405020304" pitchFamily="18" charset="0"/>
              </a:rPr>
              <a:t>přenáší MK z </a:t>
            </a:r>
            <a:r>
              <a:rPr lang="cs-CZ" altLang="cs-CZ" sz="2000" dirty="0" err="1">
                <a:latin typeface="Times New Roman" panose="02020603050405020304" pitchFamily="18" charset="0"/>
              </a:rPr>
              <a:t>lecithinu</a:t>
            </a:r>
            <a:r>
              <a:rPr lang="cs-CZ" altLang="cs-CZ" sz="2000" dirty="0">
                <a:latin typeface="Times New Roman" panose="02020603050405020304" pitchFamily="18" charset="0"/>
              </a:rPr>
              <a:t> na cholesterol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 plasmatický enzym, působí na povrchu HDL, je aktivován </a:t>
            </a:r>
            <a:r>
              <a:rPr lang="cs-CZ" altLang="cs-CZ" sz="2000" dirty="0" err="1">
                <a:latin typeface="Times New Roman" panose="02020603050405020304" pitchFamily="18" charset="0"/>
              </a:rPr>
              <a:t>apo</a:t>
            </a:r>
            <a:r>
              <a:rPr lang="cs-CZ" altLang="cs-CZ" sz="2000" dirty="0">
                <a:latin typeface="Times New Roman" panose="02020603050405020304" pitchFamily="18" charset="0"/>
              </a:rPr>
              <a:t> AI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neesterifikovaný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cholesterol se přeměňuje na esterifikovaný – ten je méně polární a objemnější, zanořuje se do nitra 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HDL</a:t>
            </a:r>
            <a:endParaRPr lang="cs-CZ" altLang="cs-C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1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5" y="1285851"/>
            <a:ext cx="795655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4" name="Text Box 11"/>
          <p:cNvSpPr txBox="1">
            <a:spLocks noChangeArrowheads="1"/>
          </p:cNvSpPr>
          <p:nvPr/>
        </p:nvSpPr>
        <p:spPr bwMode="auto">
          <a:xfrm>
            <a:off x="147639" y="269807"/>
            <a:ext cx="92106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Funkce </a:t>
            </a:r>
            <a:r>
              <a:rPr lang="cs-CZ" altLang="cs-CZ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LCAT (</a:t>
            </a:r>
            <a:r>
              <a:rPr lang="cs-CZ" altLang="cs-CZ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lecithincholesterolacyltransferasy</a:t>
            </a:r>
            <a:r>
              <a:rPr lang="cs-CZ" altLang="cs-CZ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endParaRPr lang="cs-CZ" altLang="cs-CZ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8135" name="Group 16"/>
          <p:cNvGrpSpPr>
            <a:grpSpLocks/>
          </p:cNvGrpSpPr>
          <p:nvPr/>
        </p:nvGrpSpPr>
        <p:grpSpPr bwMode="auto">
          <a:xfrm>
            <a:off x="2709865" y="1724550"/>
            <a:ext cx="6264275" cy="3384550"/>
            <a:chOff x="567" y="754"/>
            <a:chExt cx="3946" cy="2132"/>
          </a:xfrm>
        </p:grpSpPr>
        <p:sp>
          <p:nvSpPr>
            <p:cNvPr id="48136" name="Oval 6"/>
            <p:cNvSpPr>
              <a:spLocks noChangeArrowheads="1"/>
            </p:cNvSpPr>
            <p:nvPr/>
          </p:nvSpPr>
          <p:spPr bwMode="auto">
            <a:xfrm>
              <a:off x="567" y="754"/>
              <a:ext cx="2404" cy="45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cs-CZ" altLang="cs-CZ" sz="1800">
                <a:solidFill>
                  <a:srgbClr val="000000"/>
                </a:solidFill>
              </a:endParaRPr>
            </a:p>
          </p:txBody>
        </p:sp>
        <p:sp>
          <p:nvSpPr>
            <p:cNvPr id="48137" name="Freeform 10"/>
            <p:cNvSpPr>
              <a:spLocks/>
            </p:cNvSpPr>
            <p:nvPr/>
          </p:nvSpPr>
          <p:spPr bwMode="auto">
            <a:xfrm>
              <a:off x="1716" y="1117"/>
              <a:ext cx="1663" cy="1769"/>
            </a:xfrm>
            <a:custGeom>
              <a:avLst/>
              <a:gdLst>
                <a:gd name="T0" fmla="*/ 121 w 1663"/>
                <a:gd name="T1" fmla="*/ 0 h 1769"/>
                <a:gd name="T2" fmla="*/ 257 w 1663"/>
                <a:gd name="T3" fmla="*/ 589 h 1769"/>
                <a:gd name="T4" fmla="*/ 1663 w 1663"/>
                <a:gd name="T5" fmla="*/ 1769 h 17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63" h="1769">
                  <a:moveTo>
                    <a:pt x="121" y="0"/>
                  </a:moveTo>
                  <a:cubicBezTo>
                    <a:pt x="60" y="147"/>
                    <a:pt x="0" y="294"/>
                    <a:pt x="257" y="589"/>
                  </a:cubicBezTo>
                  <a:cubicBezTo>
                    <a:pt x="514" y="884"/>
                    <a:pt x="1436" y="1572"/>
                    <a:pt x="1663" y="17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138" name="Line 12"/>
            <p:cNvSpPr>
              <a:spLocks noChangeShapeType="1"/>
            </p:cNvSpPr>
            <p:nvPr/>
          </p:nvSpPr>
          <p:spPr bwMode="auto">
            <a:xfrm flipV="1">
              <a:off x="3878" y="252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139" name="Line 14"/>
            <p:cNvSpPr>
              <a:spLocks noChangeShapeType="1"/>
            </p:cNvSpPr>
            <p:nvPr/>
          </p:nvSpPr>
          <p:spPr bwMode="auto">
            <a:xfrm flipV="1">
              <a:off x="4513" y="211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140" name="Text Box 15"/>
            <p:cNvSpPr txBox="1">
              <a:spLocks noChangeArrowheads="1"/>
            </p:cNvSpPr>
            <p:nvPr/>
          </p:nvSpPr>
          <p:spPr bwMode="auto">
            <a:xfrm>
              <a:off x="4014" y="1344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cs-CZ" altLang="cs-CZ" sz="1800">
                  <a:solidFill>
                    <a:srgbClr val="000000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8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8A019CC9-5933-4B37-A526-A729F4DEDDAC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842963" y="1638300"/>
            <a:ext cx="1037272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esterifikovaný cholesterol vznikající účinkem LCAT je nepolární a zanořuje se do nitra částice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 vznikají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sférické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HDL částice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sférické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HDL interagují s ostatními lipoproteiny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játrech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cs-CZ" altLang="cs-CZ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steroidogenních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tkáních) jsou HDL vychytány pomocí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SR-BI receptoru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842963" y="583962"/>
            <a:ext cx="7056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Další osudy HDL</a:t>
            </a:r>
          </a:p>
        </p:txBody>
      </p:sp>
    </p:spTree>
    <p:extLst>
      <p:ext uri="{BB962C8B-B14F-4D97-AF65-F5344CB8AC3E}">
        <p14:creationId xmlns:p14="http://schemas.microsoft.com/office/powerpoint/2010/main" val="19511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9C1A9A9-7E5E-4D56-9621-3E665C2C9005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27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485775" y="692151"/>
            <a:ext cx="11096625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Výměna látek mezi </a:t>
            </a:r>
            <a:r>
              <a:rPr lang="cs-CZ" altLang="cs-CZ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lipoproteiny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1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mezi lipoproteiny probíhá výměna lipidů i proteinů: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výměna periferních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apoproteinů(</a:t>
            </a:r>
            <a:r>
              <a:rPr lang="cs-CZ" alt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A, C , E)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výměna fosfolipidů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výměna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esterů cholesterolu -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z HDL do VLDL, IDL, CM – </a:t>
            </a:r>
            <a:r>
              <a:rPr lang="cs-CZ" altLang="cs-CZ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část cholesterolu </a:t>
            </a:r>
            <a:r>
              <a:rPr lang="cs-CZ" altLang="cs-CZ" sz="24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z </a:t>
            </a:r>
            <a:r>
              <a:rPr lang="cs-CZ" altLang="cs-CZ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tkání je transportována do jater formou LDL a IDL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výměna TG mezi VLDL, CM a HDL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228" y="3914284"/>
            <a:ext cx="2604098" cy="25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3DCEBDB6-C59B-48CD-B139-3D0134A927D3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985839" y="749094"/>
            <a:ext cx="903446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SR-B1 receptor a vychytání cholesterolu v játrech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985839" y="1444072"/>
            <a:ext cx="87106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HDL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se váže na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receptor.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Cholesterol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je transportován do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buněk.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HDL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se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poté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odděluje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od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receptoru a vstupuje znovu do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cirkulace.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85839" y="4149279"/>
            <a:ext cx="90344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Times New Roman" panose="02020603050405020304" pitchFamily="18" charset="0"/>
              </a:rPr>
              <a:t>Část cholesterolu je vyloučena do žluče.</a:t>
            </a:r>
            <a:endParaRPr lang="cs-CZ" altLang="cs-CZ" sz="2400" dirty="0"/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itchFamily="18" charset="0"/>
              </a:rPr>
              <a:t>Část </a:t>
            </a:r>
            <a:r>
              <a:rPr lang="cs-CZ" altLang="cs-CZ" sz="2400" dirty="0">
                <a:solidFill>
                  <a:srgbClr val="000000"/>
                </a:solidFill>
                <a:latin typeface="Times New Roman" pitchFamily="18" charset="0"/>
              </a:rPr>
              <a:t>cholesterolu je přeměněna na žlučové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itchFamily="18" charset="0"/>
              </a:rPr>
              <a:t>kyseliny.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itchFamily="18" charset="0"/>
              </a:rPr>
              <a:t>Část cholesterolu je zabudována do VLDL.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000000"/>
                </a:solidFill>
                <a:latin typeface="Times New Roman" pitchFamily="18" charset="0"/>
              </a:rPr>
              <a:t>Část cholesterolu je využita pro výstavbu membrán.</a:t>
            </a:r>
            <a:endParaRPr lang="cs-CZ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4" name="TextovéPole 2"/>
          <p:cNvSpPr txBox="1">
            <a:spLocks noChangeArrowheads="1"/>
          </p:cNvSpPr>
          <p:nvPr/>
        </p:nvSpPr>
        <p:spPr bwMode="auto">
          <a:xfrm>
            <a:off x="985839" y="3499506"/>
            <a:ext cx="6478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 se děje s cholesterolem v játrech?</a:t>
            </a:r>
            <a:endParaRPr lang="cs-CZ" altLang="cs-CZ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0B8F7438-51D2-48E8-8F8B-A923A630D348}" type="slidenum"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cs-CZ" altLang="cs-CZ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085847" y="791727"/>
            <a:ext cx="99726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Vysoké hladiny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HDL-cholesterolu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prognosticky příznivý faktor pro riziko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aterosklerózy, koronárních onemocnění.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2220117" y="3689073"/>
            <a:ext cx="7704137" cy="5847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HDL-cholesterol = hodný cholesterol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085849" y="4924425"/>
            <a:ext cx="9972675" cy="83099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Při zjištění vyšší hladiny cholesterolu v krvi je sledováno jeho zastoupení v LDL a HDL </a:t>
            </a:r>
            <a:r>
              <a:rPr lang="cs-CZ" altLang="cs-CZ" sz="24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frakci lipoproteinů </a:t>
            </a:r>
            <a:r>
              <a:rPr lang="cs-CZ" altLang="cs-CZ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– stanovení HDL- a </a:t>
            </a:r>
            <a:r>
              <a:rPr lang="cs-CZ" altLang="cs-CZ" sz="24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LDL-cholesterolu.</a:t>
            </a:r>
            <a:endParaRPr lang="cs-CZ" altLang="cs-CZ" sz="24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334B3C22-E6B7-4DB1-8F50-B7DD1A269F2A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424114" y="549275"/>
            <a:ext cx="7272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Proteiny lipoproteinů = apoproteiny</a:t>
            </a:r>
            <a:endParaRPr lang="cs-CZ" altLang="cs-CZ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71514" y="1628776"/>
            <a:ext cx="10910886" cy="52629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některé jsou nedílnou strukturní součástí obalu lipoproteinů (</a:t>
            </a:r>
            <a:r>
              <a:rPr lang="cs-CZ" altLang="cs-CZ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B), jiné jsou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periferní proteiny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  </a:t>
            </a:r>
            <a:r>
              <a:rPr lang="cs-CZ" altLang="cs-CZ" sz="2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mezi částicemi se </a:t>
            </a:r>
            <a:r>
              <a:rPr lang="cs-CZ" altLang="cs-CZ" sz="28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vyměňují (</a:t>
            </a:r>
            <a:r>
              <a:rPr lang="cs-CZ" altLang="cs-CZ" sz="2800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8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C, </a:t>
            </a:r>
            <a:r>
              <a:rPr lang="cs-CZ" altLang="cs-CZ" sz="2800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apo</a:t>
            </a:r>
            <a:r>
              <a:rPr lang="cs-CZ" altLang="cs-CZ" sz="28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E)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2800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funkce apoproteinů: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aktivátory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 inhibitory enzymů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interakce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 receptory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strukturní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role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(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transportní)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3A01BBD-5F4E-4D67-A206-2E4B8C3B8D88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614362" y="266254"/>
            <a:ext cx="1064418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Lipoprotein (a) – nezávislý rizikový faktor </a:t>
            </a:r>
            <a:r>
              <a:rPr lang="cs-CZ" altLang="cs-CZ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aterosklerózy </a:t>
            </a:r>
            <a:r>
              <a:rPr lang="cs-CZ" altLang="cs-CZ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 </a:t>
            </a:r>
            <a:r>
              <a:rPr lang="cs-CZ" altLang="cs-CZ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trombózy</a:t>
            </a:r>
            <a:endParaRPr lang="cs-CZ" altLang="cs-CZ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14363" y="1597720"/>
            <a:ext cx="764063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obdobné složení jako 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LDL.</a:t>
            </a:r>
            <a:endParaRPr lang="cs-CZ" alt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plazmatických hladinách </a:t>
            </a:r>
            <a:r>
              <a:rPr lang="cs-CZ" alt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existují mezi jedinci výrazné 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rozdíly, řádově 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až 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1000-násobné.</a:t>
            </a:r>
            <a:endParaRPr lang="cs-CZ" alt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Fyziologická funkce není známa. Téměř úplné chybění </a:t>
            </a:r>
            <a:r>
              <a:rPr lang="cs-CZ" alt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v plazmě nezpůsobuje žádnou chorobu ani syndrom z jeho deficitu.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Koncentrace 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 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mg/l jsou vysoce 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rizikové.</a:t>
            </a:r>
            <a:endParaRPr lang="cs-CZ" alt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Obsahuje </a:t>
            </a:r>
            <a:r>
              <a:rPr lang="cs-CZ" alt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100.</a:t>
            </a:r>
            <a:endParaRPr lang="cs-CZ" alt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Navíc 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glykoprotein nazývaný </a:t>
            </a:r>
            <a:r>
              <a:rPr lang="cs-CZ" alt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apolipoprotein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en-US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má strukturu homologní s </a:t>
            </a:r>
            <a:r>
              <a:rPr lang="cs-CZ" altLang="cs-CZ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plazminogenem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743309"/>
            <a:ext cx="3228024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ovéPole 5"/>
          <p:cNvSpPr txBox="1">
            <a:spLocks noChangeArrowheads="1"/>
          </p:cNvSpPr>
          <p:nvPr/>
        </p:nvSpPr>
        <p:spPr bwMode="auto">
          <a:xfrm>
            <a:off x="614363" y="5890478"/>
            <a:ext cx="10644185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Teorie: </a:t>
            </a:r>
            <a:r>
              <a:rPr lang="cs-CZ" alt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zpomaluje odbourání krevní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sraženiny a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usnadňovat vazbu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stěny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arterií.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fld id="{E4FA984A-718A-4B44-B85F-8D1B69083572}" type="slidenum">
              <a:rPr lang="cs-CZ" altLang="cs-CZ" sz="1400">
                <a:solidFill>
                  <a:srgbClr val="000000"/>
                </a:solidFill>
                <a:latin typeface="Arial Black" panose="020B0A04020102020204" pitchFamily="34" charset="0"/>
              </a:rPr>
              <a:pPr eaLnBrk="0" fontAlgn="base" hangingPunct="0">
                <a:spcAft>
                  <a:spcPct val="0"/>
                </a:spcAft>
              </a:pPr>
              <a:t>31</a:t>
            </a:fld>
            <a:endParaRPr lang="cs-CZ" altLang="cs-CZ" sz="14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2133600" y="304801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4000" b="1">
                <a:solidFill>
                  <a:srgbClr val="6600FF"/>
                </a:solidFill>
                <a:latin typeface="Times New Roman" panose="02020603050405020304" pitchFamily="18" charset="0"/>
              </a:rPr>
              <a:t>Cholesterol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4350" y="1267963"/>
            <a:ext cx="10153650" cy="2936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3000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Nejvýznamnější sterol u živočichů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Zdroje: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	500 mg/ den - živ. tuky, žloutek, maso, játra</a:t>
            </a:r>
          </a:p>
          <a:p>
            <a:pPr eaLnBrk="0" fontAlgn="base" hangingPunct="0">
              <a:spcBef>
                <a:spcPct val="0"/>
              </a:spcBef>
              <a:spcAft>
                <a:spcPct val="3000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	800 mg/ den - biosyntéza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Funkce: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	komponenta membrán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	prekursor  	- žlučových kyselin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			- steroidních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hormonů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14350" y="4652963"/>
            <a:ext cx="1137285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Je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přijímán potravou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(transport  v chylomikronech do jater a odtud ve VLDL) i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syntetizován </a:t>
            </a:r>
            <a:r>
              <a:rPr lang="cs-CZ" alt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tkáněmi.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14350" y="5661026"/>
            <a:ext cx="101536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 krvi je transportován hlavně v lipoproteinech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LDL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cs-CZ" alt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HDL.</a:t>
            </a:r>
            <a:endParaRPr lang="cs-CZ" altLang="cs-CZ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24" y="240058"/>
            <a:ext cx="3294876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  <p:bldP spid="2458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20051" b="10788"/>
          <a:stretch/>
        </p:blipFill>
        <p:spPr>
          <a:xfrm>
            <a:off x="5000626" y="1720370"/>
            <a:ext cx="6872287" cy="4678640"/>
          </a:xfrm>
          <a:prstGeom prst="rect">
            <a:avLst/>
          </a:prstGeom>
        </p:spPr>
      </p:pic>
      <p:sp>
        <p:nvSpPr>
          <p:cNvPr id="1433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F5BB166D-41F1-4035-A7F8-B8B19387893D}" type="slidenum">
              <a:rPr lang="cs-CZ" altLang="cs-CZ" sz="14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257301" y="1300986"/>
            <a:ext cx="9501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transport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cholesterolu je zprostředkován NPC1L1 (</a:t>
            </a:r>
            <a:r>
              <a:rPr lang="cs-CZ" alt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Nieman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-Pick C1 </a:t>
            </a:r>
            <a:r>
              <a:rPr lang="cs-CZ" alt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like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1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099594" y="409575"/>
            <a:ext cx="8135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Střevní resorpce cholesterolu</a:t>
            </a:r>
            <a:endParaRPr lang="cs-CZ" altLang="cs-CZ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6" y="2125661"/>
            <a:ext cx="4119564" cy="411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B17B62CB-D835-481A-952A-4FB0851F7B00}" type="slidenum">
              <a:rPr lang="en-CA" altLang="cs-CZ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33</a:t>
            </a:fld>
            <a:endParaRPr lang="en-CA" altLang="cs-CZ" sz="1400">
              <a:solidFill>
                <a:srgbClr val="000000"/>
              </a:solidFill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1157288" y="404813"/>
            <a:ext cx="6456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3600" b="1" dirty="0" smtClean="0">
                <a:solidFill>
                  <a:srgbClr val="3333CC"/>
                </a:solidFill>
              </a:rPr>
              <a:t>Endogenní syntéza </a:t>
            </a:r>
            <a:r>
              <a:rPr lang="cs-CZ" altLang="cs-CZ" sz="3600" b="1" dirty="0">
                <a:solidFill>
                  <a:srgbClr val="3333CC"/>
                </a:solidFill>
              </a:rPr>
              <a:t>cholesterolu</a:t>
            </a:r>
            <a:endParaRPr lang="cs-CZ" altLang="cs-CZ" sz="3600" dirty="0">
              <a:solidFill>
                <a:srgbClr val="3333CC"/>
              </a:solidFill>
            </a:endParaRP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1157288" y="1628775"/>
            <a:ext cx="96297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lokalizace: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většina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buněk, </a:t>
            </a: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hlavně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játra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cs-CZ" altLang="cs-CZ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enterocyty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				         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kůra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nadledvin, gonády….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cca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2g / kg tělesné hmotnosti</a:t>
            </a:r>
          </a:p>
          <a:p>
            <a:pPr marL="266700" indent="-2667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kde v buňce: cytoplazma, některé enzymy na povrchu ER</a:t>
            </a:r>
          </a:p>
          <a:p>
            <a:pPr marL="266700" indent="-2667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prekursor: acetyl-</a:t>
            </a:r>
            <a:r>
              <a:rPr lang="cs-CZ" alt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CoA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66700" indent="-2667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na syntézu je potřeba: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18 acetyl-</a:t>
            </a:r>
            <a:r>
              <a:rPr lang="cs-CZ" alt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CoA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36 ATP, 16 NADPH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6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188" y="333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b="1" kern="1200" dirty="0">
                <a:solidFill>
                  <a:schemeClr val="accent2"/>
                </a:solidFill>
                <a:ea typeface="+mn-ea"/>
                <a:cs typeface="+mn-cs"/>
              </a:rPr>
              <a:t>Fáze syntézy cholesterolu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2135188" y="2800350"/>
            <a:ext cx="8062913" cy="3676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en-US" sz="2400" dirty="0"/>
              <a:t>Syntéza HMG-</a:t>
            </a:r>
            <a:r>
              <a:rPr lang="cs-CZ" altLang="en-US" sz="2400" dirty="0" err="1"/>
              <a:t>CoA</a:t>
            </a:r>
            <a:r>
              <a:rPr lang="cs-CZ" altLang="en-US" sz="2400" dirty="0"/>
              <a:t> z acetyl-</a:t>
            </a:r>
            <a:r>
              <a:rPr lang="cs-CZ" altLang="en-US" sz="2400" dirty="0" err="1"/>
              <a:t>CoA</a:t>
            </a:r>
            <a:endParaRPr lang="cs-CZ" altLang="en-US" sz="2400" dirty="0"/>
          </a:p>
          <a:p>
            <a:pPr>
              <a:lnSpc>
                <a:spcPct val="150000"/>
              </a:lnSpc>
            </a:pPr>
            <a:r>
              <a:rPr lang="cs-CZ" altLang="en-US" sz="2400" dirty="0"/>
              <a:t>Redukce HMG-</a:t>
            </a:r>
            <a:r>
              <a:rPr lang="cs-CZ" altLang="en-US" sz="2400" dirty="0" err="1"/>
              <a:t>CoA</a:t>
            </a:r>
            <a:r>
              <a:rPr lang="cs-CZ" altLang="en-US" sz="2400" dirty="0"/>
              <a:t> na </a:t>
            </a:r>
            <a:r>
              <a:rPr lang="cs-CZ" altLang="en-US" sz="2400" dirty="0" err="1"/>
              <a:t>mevalonát</a:t>
            </a:r>
            <a:endParaRPr lang="cs-CZ" altLang="en-US" sz="2400" dirty="0"/>
          </a:p>
          <a:p>
            <a:pPr>
              <a:lnSpc>
                <a:spcPct val="150000"/>
              </a:lnSpc>
            </a:pPr>
            <a:r>
              <a:rPr lang="cs-CZ" altLang="en-US" sz="2400" dirty="0"/>
              <a:t>Přeměna </a:t>
            </a:r>
            <a:r>
              <a:rPr lang="cs-CZ" altLang="en-US" sz="2400" dirty="0" err="1"/>
              <a:t>mevalonátu</a:t>
            </a:r>
            <a:r>
              <a:rPr lang="cs-CZ" altLang="en-US" sz="2400" dirty="0"/>
              <a:t> na </a:t>
            </a:r>
            <a:r>
              <a:rPr lang="cs-CZ" altLang="en-US" sz="2400" dirty="0" err="1"/>
              <a:t>isoprenové</a:t>
            </a:r>
            <a:r>
              <a:rPr lang="cs-CZ" altLang="en-US" sz="2400" dirty="0"/>
              <a:t> (5C) jednotky</a:t>
            </a:r>
          </a:p>
          <a:p>
            <a:pPr>
              <a:lnSpc>
                <a:spcPct val="150000"/>
              </a:lnSpc>
            </a:pPr>
            <a:r>
              <a:rPr lang="cs-CZ" altLang="en-US" sz="2400" dirty="0"/>
              <a:t>Syntéza </a:t>
            </a:r>
            <a:r>
              <a:rPr lang="cs-CZ" altLang="en-US" sz="2400" dirty="0" err="1"/>
              <a:t>skvalenu</a:t>
            </a:r>
            <a:r>
              <a:rPr lang="cs-CZ" altLang="en-US" sz="2400" dirty="0"/>
              <a:t> ze 6 </a:t>
            </a:r>
            <a:r>
              <a:rPr lang="cs-CZ" altLang="en-US" sz="2400" dirty="0" err="1"/>
              <a:t>isoprenových</a:t>
            </a:r>
            <a:r>
              <a:rPr lang="cs-CZ" altLang="en-US" sz="2400" dirty="0"/>
              <a:t> jednotek</a:t>
            </a:r>
          </a:p>
          <a:p>
            <a:pPr>
              <a:lnSpc>
                <a:spcPct val="150000"/>
              </a:lnSpc>
            </a:pPr>
            <a:r>
              <a:rPr lang="cs-CZ" altLang="en-US" sz="2400" dirty="0"/>
              <a:t>Přeměna </a:t>
            </a:r>
            <a:r>
              <a:rPr lang="cs-CZ" altLang="en-US" sz="2400" dirty="0" err="1"/>
              <a:t>skvalenu</a:t>
            </a:r>
            <a:r>
              <a:rPr lang="cs-CZ" altLang="en-US" sz="2400" dirty="0"/>
              <a:t> (30C) na cholesterol (27C)</a:t>
            </a:r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FBA0152F-CC46-4FFF-A544-DB5C822E4D55}" type="slidenum">
              <a:rPr lang="en-CA" altLang="en-US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endParaRPr lang="en-CA" altLang="en-US" sz="140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7200" y="1476375"/>
            <a:ext cx="10929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Syntéza cholesterolu je velmi složitá, zahrnuje řadu reakcí, které můžeme rozdělit do několika fází.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2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>
          <a:xfrm>
            <a:off x="771525" y="0"/>
            <a:ext cx="10401300" cy="1524000"/>
          </a:xfrm>
        </p:spPr>
        <p:txBody>
          <a:bodyPr/>
          <a:lstStyle/>
          <a:p>
            <a:r>
              <a:rPr lang="cs-CZ" altLang="cs-CZ" sz="3600" b="1" dirty="0">
                <a:solidFill>
                  <a:schemeClr val="accent2"/>
                </a:solidFill>
              </a:rPr>
              <a:t>HMG-</a:t>
            </a:r>
            <a:r>
              <a:rPr lang="cs-CZ" altLang="cs-CZ" sz="3600" b="1" dirty="0" err="1">
                <a:solidFill>
                  <a:schemeClr val="accent2"/>
                </a:solidFill>
              </a:rPr>
              <a:t>CoA</a:t>
            </a:r>
            <a:r>
              <a:rPr lang="cs-CZ" altLang="cs-CZ" sz="3600" b="1" dirty="0">
                <a:solidFill>
                  <a:schemeClr val="accent2"/>
                </a:solidFill>
              </a:rPr>
              <a:t> </a:t>
            </a:r>
            <a:r>
              <a:rPr lang="cs-CZ" altLang="cs-CZ" sz="3600" b="1" dirty="0" err="1">
                <a:solidFill>
                  <a:schemeClr val="accent2"/>
                </a:solidFill>
              </a:rPr>
              <a:t>reduktasa</a:t>
            </a:r>
            <a:r>
              <a:rPr lang="cs-CZ" altLang="cs-CZ" sz="3600" b="1" dirty="0">
                <a:solidFill>
                  <a:schemeClr val="accent2"/>
                </a:solidFill>
              </a:rPr>
              <a:t> 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- klíčový </a:t>
            </a:r>
            <a:r>
              <a:rPr lang="cs-CZ" altLang="cs-CZ" sz="3600" b="1" dirty="0">
                <a:solidFill>
                  <a:schemeClr val="accent2"/>
                </a:solidFill>
              </a:rPr>
              <a:t>enzym 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syntézy </a:t>
            </a:r>
            <a:r>
              <a:rPr lang="cs-CZ" altLang="cs-CZ" sz="3600" b="1" dirty="0">
                <a:solidFill>
                  <a:schemeClr val="accent2"/>
                </a:solidFill>
              </a:rPr>
              <a:t>cholesterolu </a:t>
            </a:r>
            <a:endParaRPr lang="en-US" altLang="en-US" sz="3600" dirty="0"/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>
          <a:xfrm>
            <a:off x="1071563" y="1773238"/>
            <a:ext cx="10101262" cy="228441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altLang="cs-CZ" sz="2400" dirty="0" smtClean="0"/>
              <a:t>Klíčovou reakcí biosyntézy cholesterolu je redukce HMG-</a:t>
            </a:r>
            <a:r>
              <a:rPr lang="cs-CZ" altLang="cs-CZ" sz="2400" dirty="0" err="1" smtClean="0"/>
              <a:t>CoA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hydroxymethylglutaryl</a:t>
            </a:r>
            <a:r>
              <a:rPr lang="cs-CZ" altLang="cs-CZ" sz="2400" dirty="0" smtClean="0"/>
              <a:t>-koenzymu A) na </a:t>
            </a:r>
            <a:r>
              <a:rPr lang="cs-CZ" altLang="cs-CZ" sz="2400" dirty="0" err="1" smtClean="0"/>
              <a:t>mevalonát</a:t>
            </a:r>
            <a:r>
              <a:rPr lang="cs-CZ" altLang="cs-CZ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/>
              <a:t>Reakci katalyzuje enzym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HMG-</a:t>
            </a:r>
            <a:r>
              <a:rPr lang="cs-CZ" altLang="cs-CZ" sz="2400" b="1" dirty="0" err="1" smtClean="0">
                <a:solidFill>
                  <a:srgbClr val="C00000"/>
                </a:solidFill>
              </a:rPr>
              <a:t>CoA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C00000"/>
                </a:solidFill>
              </a:rPr>
              <a:t>reduktasa</a:t>
            </a:r>
            <a:r>
              <a:rPr lang="cs-CZ" altLang="cs-CZ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/>
              <a:t>Tento </a:t>
            </a:r>
            <a:r>
              <a:rPr lang="cs-CZ" altLang="cs-CZ" sz="2400" dirty="0"/>
              <a:t>e</a:t>
            </a:r>
            <a:r>
              <a:rPr lang="cs-CZ" altLang="cs-CZ" sz="2400" dirty="0" smtClean="0"/>
              <a:t>nzym je regulován na mnoha úrovních:</a:t>
            </a:r>
          </a:p>
          <a:p>
            <a:pPr marL="0" indent="0" algn="just">
              <a:spcBef>
                <a:spcPct val="50000"/>
              </a:spcBef>
              <a:buNone/>
            </a:pPr>
            <a:endParaRPr lang="cs-CZ" altLang="cs-CZ" sz="2400" dirty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CBF593E2-C123-4413-925C-27F806BB8FE1}" type="slidenum">
              <a:rPr lang="en-CA" altLang="cs-CZ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CA" altLang="cs-CZ" sz="140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271713" y="3866970"/>
            <a:ext cx="6629400" cy="193899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Při nedostatku cholesterolu je nově syntetizován, při dostatku cholesterolu je odbourán.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smtClean="0"/>
              <a:t>Insulin a </a:t>
            </a:r>
            <a:r>
              <a:rPr lang="cs-CZ" sz="2400" dirty="0" err="1" smtClean="0"/>
              <a:t>thyroidální</a:t>
            </a:r>
            <a:r>
              <a:rPr lang="cs-CZ" sz="2400" dirty="0" smtClean="0"/>
              <a:t> hormony jej aktivují, </a:t>
            </a:r>
            <a:r>
              <a:rPr lang="cs-CZ" sz="2400" dirty="0" err="1" smtClean="0"/>
              <a:t>glukagon</a:t>
            </a:r>
            <a:r>
              <a:rPr lang="cs-CZ" sz="2400" dirty="0" smtClean="0"/>
              <a:t> a rostlinné steroly inaktivují.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smtClean="0"/>
              <a:t>Léky </a:t>
            </a:r>
            <a:r>
              <a:rPr lang="cs-CZ" sz="2400" dirty="0" err="1" smtClean="0"/>
              <a:t>statiny</a:t>
            </a:r>
            <a:r>
              <a:rPr lang="cs-CZ" sz="2400" dirty="0" smtClean="0"/>
              <a:t> jsou jeho kompetitivními inhibitory.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1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439C4995-089F-4CA3-8751-71448D707A3C}" type="slidenum">
              <a:rPr lang="en-CA" altLang="cs-CZ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36</a:t>
            </a:fld>
            <a:endParaRPr lang="en-CA" altLang="cs-CZ" sz="1400">
              <a:solidFill>
                <a:srgbClr val="000000"/>
              </a:solidFill>
            </a:endParaRPr>
          </a:p>
        </p:txBody>
      </p:sp>
      <p:sp>
        <p:nvSpPr>
          <p:cNvPr id="94210" name="Text Box 4"/>
          <p:cNvSpPr txBox="1">
            <a:spLocks noChangeArrowheads="1"/>
          </p:cNvSpPr>
          <p:nvPr/>
        </p:nvSpPr>
        <p:spPr bwMode="auto">
          <a:xfrm>
            <a:off x="1014413" y="549276"/>
            <a:ext cx="101155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3333CC"/>
                </a:solidFill>
              </a:rPr>
              <a:t>„</a:t>
            </a:r>
            <a:r>
              <a:rPr lang="cs-CZ" altLang="cs-CZ" sz="3600" b="1" dirty="0">
                <a:solidFill>
                  <a:srgbClr val="3333CC"/>
                </a:solidFill>
              </a:rPr>
              <a:t>Odbourávání“ cholesterolu</a:t>
            </a:r>
          </a:p>
          <a:p>
            <a:pPr eaLnBrk="0" fontAlgn="base" hangingPunct="0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srgbClr val="00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cholesterol </a:t>
            </a:r>
            <a:r>
              <a:rPr lang="cs-CZ" altLang="cs-CZ" sz="2400" b="1" dirty="0">
                <a:solidFill>
                  <a:srgbClr val="000000"/>
                </a:solidFill>
              </a:rPr>
              <a:t>nemůže být v organismu odbourán </a:t>
            </a:r>
            <a:r>
              <a:rPr lang="cs-CZ" altLang="cs-CZ" sz="2400" dirty="0">
                <a:solidFill>
                  <a:srgbClr val="000000"/>
                </a:solidFill>
              </a:rPr>
              <a:t>na CO</a:t>
            </a:r>
            <a:r>
              <a:rPr lang="cs-CZ" altLang="cs-CZ" sz="2400" baseline="-25000" dirty="0">
                <a:solidFill>
                  <a:srgbClr val="000000"/>
                </a:solidFill>
              </a:rPr>
              <a:t>2</a:t>
            </a:r>
            <a:r>
              <a:rPr lang="cs-CZ" altLang="cs-CZ" sz="2400" dirty="0">
                <a:solidFill>
                  <a:srgbClr val="000000"/>
                </a:solidFill>
              </a:rPr>
              <a:t> a H</a:t>
            </a:r>
            <a:r>
              <a:rPr lang="cs-CZ" altLang="cs-CZ" sz="2400" baseline="-25000" dirty="0">
                <a:solidFill>
                  <a:srgbClr val="000000"/>
                </a:solidFill>
              </a:rPr>
              <a:t>2</a:t>
            </a:r>
            <a:r>
              <a:rPr lang="cs-CZ" altLang="cs-CZ" sz="2400" dirty="0">
                <a:solidFill>
                  <a:srgbClr val="000000"/>
                </a:solidFill>
              </a:rPr>
              <a:t>O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srgbClr val="000000"/>
                </a:solidFill>
              </a:rPr>
              <a:t> pouze </a:t>
            </a:r>
            <a:r>
              <a:rPr lang="cs-CZ" altLang="cs-CZ" sz="2400" dirty="0">
                <a:solidFill>
                  <a:srgbClr val="000000"/>
                </a:solidFill>
              </a:rPr>
              <a:t>játra jsou schopna eliminovat cholesterol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srgbClr val="000000"/>
                </a:solidFill>
              </a:rPr>
              <a:t> dva </a:t>
            </a:r>
            <a:r>
              <a:rPr lang="cs-CZ" altLang="cs-CZ" sz="2400" dirty="0">
                <a:solidFill>
                  <a:srgbClr val="000000"/>
                </a:solidFill>
              </a:rPr>
              <a:t>způsoby: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</a:rPr>
              <a:t>přeměna na žlučové kyseliny a jejich exkrece žlučí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	vylučování cholesterolu žlučí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srgbClr val="000000"/>
                </a:solidFill>
              </a:rPr>
              <a:t> malý </a:t>
            </a:r>
            <a:r>
              <a:rPr lang="cs-CZ" altLang="cs-CZ" sz="2400" dirty="0">
                <a:solidFill>
                  <a:srgbClr val="000000"/>
                </a:solidFill>
              </a:rPr>
              <a:t>podíl </a:t>
            </a:r>
            <a:r>
              <a:rPr lang="cs-CZ" altLang="cs-CZ" sz="2400" dirty="0" smtClean="0">
                <a:solidFill>
                  <a:srgbClr val="000000"/>
                </a:solidFill>
              </a:rPr>
              <a:t>je přeměňován </a:t>
            </a:r>
            <a:r>
              <a:rPr lang="cs-CZ" altLang="cs-CZ" sz="2400" dirty="0">
                <a:solidFill>
                  <a:srgbClr val="000000"/>
                </a:solidFill>
              </a:rPr>
              <a:t>na steroidní hormony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srgbClr val="000000"/>
                </a:solidFill>
              </a:rPr>
              <a:t> malé </a:t>
            </a:r>
            <a:r>
              <a:rPr lang="cs-CZ" altLang="cs-CZ" sz="2400" dirty="0">
                <a:solidFill>
                  <a:srgbClr val="000000"/>
                </a:solidFill>
              </a:rPr>
              <a:t>množství vylučováno odloučeným střevním epitelem, kožním a ušním mazem,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4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fld id="{7E93F049-0194-4838-8FF7-1B335BE1D8D2}" type="slidenum">
              <a:rPr lang="cs-CZ" altLang="cs-CZ" sz="1400">
                <a:solidFill>
                  <a:srgbClr val="000000"/>
                </a:solidFill>
                <a:latin typeface="Arial Black" panose="020B0A04020102020204" pitchFamily="34" charset="0"/>
              </a:rPr>
              <a:pPr eaLnBrk="0" fontAlgn="base" hangingPunct="0">
                <a:spcAft>
                  <a:spcPct val="0"/>
                </a:spcAft>
              </a:pPr>
              <a:t>37</a:t>
            </a:fld>
            <a:endParaRPr lang="cs-CZ" altLang="cs-CZ" sz="14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714375" y="836614"/>
            <a:ext cx="10701338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 typeface="Wingdings 3" panose="05040102010807070707" pitchFamily="18" charset="2"/>
              <a:buChar char="#"/>
            </a:pPr>
            <a:r>
              <a:rPr lang="cs-CZ" altLang="cs-CZ" b="1" dirty="0" smtClean="0">
                <a:solidFill>
                  <a:srgbClr val="000099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c </a:t>
            </a:r>
            <a:r>
              <a:rPr lang="cs-CZ" altLang="cs-CZ" b="1" dirty="0">
                <a:solidFill>
                  <a:srgbClr val="000099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(cholesterol) v plasmě …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rizikový faktor</a:t>
            </a:r>
            <a:r>
              <a:rPr lang="cs-CZ" altLang="cs-CZ" b="1" dirty="0">
                <a:solidFill>
                  <a:srgbClr val="000099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alt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aterosklerózy</a:t>
            </a: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Font typeface="Wingdings 3" panose="05040102010807070707" pitchFamily="18" charset="2"/>
              <a:buChar char="#"/>
            </a:pPr>
            <a:endParaRPr lang="cs-CZ" altLang="cs-CZ" b="1" dirty="0">
              <a:solidFill>
                <a:srgbClr val="FF0000"/>
              </a:solidFill>
              <a:latin typeface="Times New Roman" panose="02020603050405020304" pitchFamily="18" charset="0"/>
              <a:sym typeface="Wingdings 3" panose="05040102010807070707" pitchFamily="18" charset="2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1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000099"/>
                </a:solidFill>
                <a:latin typeface="Times New Roman" panose="02020603050405020304" pitchFamily="18" charset="0"/>
              </a:rPr>
              <a:t>Stanovení podílu cholesterolu ve frakcích LDL a HDL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1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provádí se, je-li hladina cholesterolu zvýšená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LDL-cholesterol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je mírou </a:t>
            </a:r>
            <a:r>
              <a:rPr lang="cs-CZ" alt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aterogenní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hypercholesterolemie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vysoký podíl z celkového cholesterolu vázaný v </a:t>
            </a: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HDL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se pokládá za známku dobré schopnosti vyloučit nežádoucí nadbytek cholesterolu</a:t>
            </a:r>
          </a:p>
        </p:txBody>
      </p:sp>
    </p:spTree>
    <p:extLst>
      <p:ext uri="{BB962C8B-B14F-4D97-AF65-F5344CB8AC3E}">
        <p14:creationId xmlns:p14="http://schemas.microsoft.com/office/powerpoint/2010/main" val="14619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9556A77-AC6D-4C1F-9D3E-76E0911C2777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38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3432176" y="372787"/>
            <a:ext cx="575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cs-CZ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cs-CZ" altLang="cs-CZ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Hodný</a:t>
            </a:r>
            <a:r>
              <a:rPr lang="en-US" altLang="cs-CZ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r>
              <a:rPr lang="cs-CZ" altLang="cs-CZ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cs-CZ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cs-CZ" altLang="cs-CZ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zlý</a:t>
            </a:r>
            <a:r>
              <a:rPr lang="en-US" altLang="cs-CZ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r>
              <a:rPr lang="cs-CZ" altLang="cs-CZ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cholesterol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36839"/>
            <a:ext cx="4176713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565400"/>
            <a:ext cx="4176713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Oval 7"/>
          <p:cNvSpPr>
            <a:spLocks noChangeArrowheads="1"/>
          </p:cNvSpPr>
          <p:nvPr/>
        </p:nvSpPr>
        <p:spPr bwMode="auto">
          <a:xfrm>
            <a:off x="3719513" y="3573464"/>
            <a:ext cx="144462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6327" name="Oval 8"/>
          <p:cNvSpPr>
            <a:spLocks noChangeArrowheads="1"/>
          </p:cNvSpPr>
          <p:nvPr/>
        </p:nvSpPr>
        <p:spPr bwMode="auto">
          <a:xfrm>
            <a:off x="4008438" y="3573464"/>
            <a:ext cx="144462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6328" name="AutoShape 10"/>
          <p:cNvSpPr>
            <a:spLocks noChangeArrowheads="1"/>
          </p:cNvSpPr>
          <p:nvPr/>
        </p:nvSpPr>
        <p:spPr bwMode="auto">
          <a:xfrm>
            <a:off x="8183563" y="3573464"/>
            <a:ext cx="360362" cy="28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9" name="AutoShape 11"/>
          <p:cNvSpPr>
            <a:spLocks noChangeArrowheads="1"/>
          </p:cNvSpPr>
          <p:nvPr/>
        </p:nvSpPr>
        <p:spPr bwMode="auto">
          <a:xfrm rot="10800000" flipH="1">
            <a:off x="3719513" y="3644901"/>
            <a:ext cx="360362" cy="288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0" name="Oval 12"/>
          <p:cNvSpPr>
            <a:spLocks noChangeArrowheads="1"/>
          </p:cNvSpPr>
          <p:nvPr/>
        </p:nvSpPr>
        <p:spPr bwMode="auto">
          <a:xfrm>
            <a:off x="8401051" y="3357564"/>
            <a:ext cx="144463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6331" name="Oval 13"/>
          <p:cNvSpPr>
            <a:spLocks noChangeArrowheads="1"/>
          </p:cNvSpPr>
          <p:nvPr/>
        </p:nvSpPr>
        <p:spPr bwMode="auto">
          <a:xfrm>
            <a:off x="8183563" y="3357564"/>
            <a:ext cx="144462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6332" name="Line 14"/>
          <p:cNvSpPr>
            <a:spLocks noChangeShapeType="1"/>
          </p:cNvSpPr>
          <p:nvPr/>
        </p:nvSpPr>
        <p:spPr bwMode="auto">
          <a:xfrm flipV="1">
            <a:off x="3216275" y="37893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3" name="Line 15"/>
          <p:cNvSpPr>
            <a:spLocks noChangeShapeType="1"/>
          </p:cNvSpPr>
          <p:nvPr/>
        </p:nvSpPr>
        <p:spPr bwMode="auto">
          <a:xfrm flipV="1">
            <a:off x="4224338" y="32131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4" name="Line 16"/>
          <p:cNvSpPr>
            <a:spLocks noChangeShapeType="1"/>
          </p:cNvSpPr>
          <p:nvPr/>
        </p:nvSpPr>
        <p:spPr bwMode="auto">
          <a:xfrm flipV="1">
            <a:off x="7680325" y="3716339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5" name="Line 17"/>
          <p:cNvSpPr>
            <a:spLocks noChangeShapeType="1"/>
          </p:cNvSpPr>
          <p:nvPr/>
        </p:nvSpPr>
        <p:spPr bwMode="auto">
          <a:xfrm flipV="1">
            <a:off x="8688388" y="30686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6" name="TextovéPole 1"/>
          <p:cNvSpPr txBox="1">
            <a:spLocks noChangeArrowheads="1"/>
          </p:cNvSpPr>
          <p:nvPr/>
        </p:nvSpPr>
        <p:spPr bwMode="auto">
          <a:xfrm>
            <a:off x="2171700" y="5084764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Cholesterol přítomný v HDL</a:t>
            </a:r>
          </a:p>
        </p:txBody>
      </p:sp>
      <p:sp>
        <p:nvSpPr>
          <p:cNvPr id="56337" name="TextovéPole 16"/>
          <p:cNvSpPr txBox="1">
            <a:spLocks noChangeArrowheads="1"/>
          </p:cNvSpPr>
          <p:nvPr/>
        </p:nvSpPr>
        <p:spPr bwMode="auto">
          <a:xfrm>
            <a:off x="6599239" y="5084764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Cholesterol přítomný v LDL</a:t>
            </a:r>
          </a:p>
        </p:txBody>
      </p:sp>
      <p:sp>
        <p:nvSpPr>
          <p:cNvPr id="56338" name="TextovéPole 2"/>
          <p:cNvSpPr txBox="1">
            <a:spLocks noChangeArrowheads="1"/>
          </p:cNvSpPr>
          <p:nvPr/>
        </p:nvSpPr>
        <p:spPr bwMode="auto">
          <a:xfrm>
            <a:off x="3071814" y="1325563"/>
            <a:ext cx="6480175" cy="461962"/>
          </a:xfrm>
          <a:prstGeom prst="rect">
            <a:avLst/>
          </a:prstGeom>
          <a:solidFill>
            <a:srgbClr val="F7F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Celkový cholesterol v krvi má být</a:t>
            </a:r>
            <a:r>
              <a:rPr lang="en-US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5 </a:t>
            </a:r>
            <a:r>
              <a:rPr lang="en-US" alt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/l. 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9" name="TextovéPole 3"/>
          <p:cNvSpPr txBox="1">
            <a:spLocks noChangeArrowheads="1"/>
          </p:cNvSpPr>
          <p:nvPr/>
        </p:nvSpPr>
        <p:spPr bwMode="auto">
          <a:xfrm>
            <a:off x="2566989" y="5949950"/>
            <a:ext cx="2190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být </a:t>
            </a:r>
            <a:r>
              <a:rPr lang="en-US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cs-CZ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0" name="TextovéPole 19"/>
          <p:cNvSpPr txBox="1">
            <a:spLocks noChangeArrowheads="1"/>
          </p:cNvSpPr>
          <p:nvPr/>
        </p:nvSpPr>
        <p:spPr bwMode="auto">
          <a:xfrm>
            <a:off x="7032624" y="5783263"/>
            <a:ext cx="2168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být </a:t>
            </a:r>
            <a:r>
              <a:rPr lang="en-US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/l.</a:t>
            </a:r>
            <a:endParaRPr lang="cs-CZ" altLang="cs-CZ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42" name="TextovéPole 1"/>
          <p:cNvSpPr txBox="1">
            <a:spLocks noChangeArrowheads="1"/>
          </p:cNvSpPr>
          <p:nvPr/>
        </p:nvSpPr>
        <p:spPr bwMode="auto">
          <a:xfrm>
            <a:off x="2063751" y="1989138"/>
            <a:ext cx="8424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hladina cholesterolu je jeden z rizikových faktorů srdečně cévních 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onemocnění.</a:t>
            </a:r>
            <a:endParaRPr lang="cs-CZ" altLang="cs-CZ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53CE9D0-C9BC-4B94-B1C4-2CC81015D0BC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39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2552701" y="318294"/>
            <a:ext cx="521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Bilance cholesterolu za 24 h </a:t>
            </a: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2667001" y="1295401"/>
            <a:ext cx="5013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POTRAVA		BIOSYNTÉZA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80-500 mg		800 – 1000 mg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7751764" y="4149726"/>
            <a:ext cx="25923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Steroidní hormony, maz, střevní epitel</a:t>
            </a: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8183564" y="5229226"/>
            <a:ext cx="1584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 </a:t>
            </a: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200 mg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4224338" y="4365626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Žlučové kyseliny (primární)</a:t>
            </a: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4872038" y="5300663"/>
            <a:ext cx="1511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 </a:t>
            </a: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500 mg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1992313" y="4365626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Cholesterol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(žluč)</a:t>
            </a: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1992313" y="5373688"/>
            <a:ext cx="14398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800 mg</a:t>
            </a:r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4224338" y="2565400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Pool cholesterolu</a:t>
            </a:r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 flipH="1">
            <a:off x="2640014" y="3141664"/>
            <a:ext cx="20161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>
            <a:off x="5159376" y="3141663"/>
            <a:ext cx="1444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>
            <a:off x="3432175" y="2276476"/>
            <a:ext cx="7191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 flipH="1">
            <a:off x="5808664" y="2349501"/>
            <a:ext cx="7191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2" name="Line 17"/>
          <p:cNvSpPr>
            <a:spLocks noChangeShapeType="1"/>
          </p:cNvSpPr>
          <p:nvPr/>
        </p:nvSpPr>
        <p:spPr bwMode="auto">
          <a:xfrm>
            <a:off x="5735639" y="3068639"/>
            <a:ext cx="2376487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13" name="Text Box 18"/>
          <p:cNvSpPr txBox="1">
            <a:spLocks noChangeArrowheads="1"/>
          </p:cNvSpPr>
          <p:nvPr/>
        </p:nvSpPr>
        <p:spPr bwMode="auto">
          <a:xfrm>
            <a:off x="2755107" y="6072924"/>
            <a:ext cx="4321175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1000-1500 mg/den je vylučováno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613775" y="1390652"/>
            <a:ext cx="2844800" cy="83185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Příjem/vznik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1 000–1 500 mg/den</a:t>
            </a:r>
          </a:p>
        </p:txBody>
      </p:sp>
    </p:spTree>
    <p:extLst>
      <p:ext uri="{BB962C8B-B14F-4D97-AF65-F5344CB8AC3E}">
        <p14:creationId xmlns:p14="http://schemas.microsoft.com/office/powerpoint/2010/main" val="4233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847850" y="260350"/>
            <a:ext cx="8286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36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Typy a význam </a:t>
            </a:r>
            <a:r>
              <a:rPr lang="cs-CZ" altLang="cs-CZ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lipoproteinů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2667000" y="17526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200400" y="1524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971800" y="1295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524000" y="1355378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chylomikrony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CM </a:t>
            </a:r>
            <a:r>
              <a:rPr lang="cs-CZ" altLang="cs-CZ" sz="2400" b="1" dirty="0" smtClean="0">
                <a:latin typeface="Times New Roman" panose="02020603050405020304" pitchFamily="18" charset="0"/>
              </a:rPr>
              <a:t>-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transport lipidů z potravy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524000" y="2492376"/>
            <a:ext cx="9405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VLDL</a:t>
            </a:r>
            <a:r>
              <a:rPr lang="cs-CZ" altLang="cs-CZ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(very </a:t>
            </a:r>
            <a:r>
              <a:rPr lang="cs-CZ" alt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low</a:t>
            </a:r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density</a:t>
            </a:r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lipoproteins</a:t>
            </a:r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lipoproteiny 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o velmi nízké hustotě) </a:t>
            </a: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transport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lipidů z jater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524000" y="3716338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LDL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cs-CZ" alt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low</a:t>
            </a:r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density</a:t>
            </a:r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lipoproteins</a:t>
            </a:r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lipoproteiny 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o nízké hustotě)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1" dirty="0">
                <a:latin typeface="Times New Roman" panose="02020603050405020304" pitchFamily="18" charset="0"/>
              </a:rPr>
              <a:t>-</a:t>
            </a:r>
            <a:r>
              <a:rPr lang="cs-CZ" altLang="cs-CZ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transport cholesterolu do tkání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524000" y="5043488"/>
            <a:ext cx="9034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HDL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cs-CZ" alt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high</a:t>
            </a:r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density</a:t>
            </a:r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lipoproteins</a:t>
            </a:r>
            <a:r>
              <a:rPr lang="cs-CZ" altLang="cs-CZ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lipoproteiny 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o vysoké hustotě) </a:t>
            </a:r>
            <a:r>
              <a:rPr lang="cs-CZ" altLang="cs-CZ" sz="2400" b="1" dirty="0">
                <a:latin typeface="Times New Roman" panose="02020603050405020304" pitchFamily="18" charset="0"/>
              </a:rPr>
              <a:t>-</a:t>
            </a:r>
            <a:r>
              <a:rPr lang="cs-CZ" altLang="cs-CZ" sz="24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transport cholesterolu ze tkání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FC34-6AF2-44F5-818A-D839E4B80A23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39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fld id="{98538778-AFF9-4F96-9971-C5CB1C284AD4}" type="slidenum">
              <a:rPr lang="cs-CZ" altLang="cs-CZ" sz="1400">
                <a:solidFill>
                  <a:srgbClr val="000000"/>
                </a:solidFill>
                <a:latin typeface="Arial Black" panose="020B0A04020102020204" pitchFamily="34" charset="0"/>
              </a:rPr>
              <a:pPr eaLnBrk="0" fontAlgn="base" hangingPunct="0">
                <a:spcAft>
                  <a:spcPct val="0"/>
                </a:spcAft>
              </a:pPr>
              <a:t>40</a:t>
            </a:fld>
            <a:endParaRPr lang="cs-CZ" altLang="cs-CZ" sz="14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</p:spPr>
        <p:txBody>
          <a:bodyPr/>
          <a:lstStyle/>
          <a:p>
            <a:r>
              <a:rPr lang="cs-CZ" altLang="cs-CZ" b="1" smtClean="0">
                <a:solidFill>
                  <a:srgbClr val="6600FF"/>
                </a:solidFill>
                <a:latin typeface="Tahoma" panose="020B0604030504040204" pitchFamily="34" charset="0"/>
              </a:rPr>
              <a:t>Žlučové kyseliny</a:t>
            </a:r>
          </a:p>
        </p:txBody>
      </p:sp>
      <p:pic>
        <p:nvPicPr>
          <p:cNvPr id="5632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1628776"/>
            <a:ext cx="3189287" cy="132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4" y="1412876"/>
            <a:ext cx="3195637" cy="153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2495551" y="2924175"/>
            <a:ext cx="2468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deoxycholová kys.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6959601" y="2924175"/>
            <a:ext cx="172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cholová kys.</a:t>
            </a:r>
          </a:p>
        </p:txBody>
      </p:sp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857250" y="3716338"/>
            <a:ext cx="1042035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Vznik: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v játrech z cholesterolu, vylučovány do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žluče,</a:t>
            </a:r>
            <a:endParaRPr lang="cs-CZ" alt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enterohepatální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oběh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Význam: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emulgace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lipidů v trávicím traktu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Vylučování</a:t>
            </a:r>
            <a:r>
              <a:rPr lang="cs-CZ" altLang="cs-CZ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stolicí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500 mg/den</a:t>
            </a:r>
          </a:p>
        </p:txBody>
      </p:sp>
    </p:spTree>
    <p:extLst>
      <p:ext uri="{BB962C8B-B14F-4D97-AF65-F5344CB8AC3E}">
        <p14:creationId xmlns:p14="http://schemas.microsoft.com/office/powerpoint/2010/main" val="41150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FD12467A-6987-406E-BF28-3DD2D1635559}" type="slidenum">
              <a:rPr lang="en-CA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41</a:t>
            </a:fld>
            <a:endParaRPr lang="en-CA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2495551" y="381001"/>
            <a:ext cx="7345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b="1">
                <a:solidFill>
                  <a:srgbClr val="3333CC"/>
                </a:solidFill>
                <a:latin typeface="Times New Roman" panose="02020603050405020304" pitchFamily="18" charset="0"/>
              </a:rPr>
              <a:t>Přeměna cholesterolu na žlučové kyseliny</a:t>
            </a:r>
            <a:endParaRPr lang="cs-CZ" altLang="cs-CZ" sz="28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7" y="1732563"/>
            <a:ext cx="4950618" cy="252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4367214" y="39338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4367214" y="3284538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el-GR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hydroxylasa</a:t>
            </a:r>
            <a:endParaRPr lang="el-GR" alt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6" y="2997199"/>
            <a:ext cx="521095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2" name="Oval 9"/>
          <p:cNvSpPr>
            <a:spLocks noChangeArrowheads="1"/>
          </p:cNvSpPr>
          <p:nvPr/>
        </p:nvSpPr>
        <p:spPr bwMode="auto">
          <a:xfrm>
            <a:off x="8616951" y="4941887"/>
            <a:ext cx="720725" cy="7191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3606801" y="4375151"/>
            <a:ext cx="1476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NADPH</a:t>
            </a:r>
          </a:p>
        </p:txBody>
      </p:sp>
      <p:sp>
        <p:nvSpPr>
          <p:cNvPr id="57354" name="Text Box 11"/>
          <p:cNvSpPr txBox="1">
            <a:spLocks noChangeArrowheads="1"/>
          </p:cNvSpPr>
          <p:nvPr/>
        </p:nvSpPr>
        <p:spPr bwMode="auto">
          <a:xfrm>
            <a:off x="4454525" y="409257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cytP450</a:t>
            </a:r>
          </a:p>
        </p:txBody>
      </p:sp>
      <p:sp>
        <p:nvSpPr>
          <p:cNvPr id="57355" name="Text Box 12"/>
          <p:cNvSpPr txBox="1">
            <a:spLocks noChangeArrowheads="1"/>
          </p:cNvSpPr>
          <p:nvPr/>
        </p:nvSpPr>
        <p:spPr bwMode="auto">
          <a:xfrm>
            <a:off x="2782888" y="5661025"/>
            <a:ext cx="525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3333CC"/>
                </a:solidFill>
                <a:latin typeface="Times New Roman" panose="02020603050405020304" pitchFamily="18" charset="0"/>
              </a:rPr>
              <a:t>probíhá v ER (monooxygenasová reakce)</a:t>
            </a:r>
          </a:p>
        </p:txBody>
      </p:sp>
      <p:sp>
        <p:nvSpPr>
          <p:cNvPr id="57356" name="AutoShape 13"/>
          <p:cNvSpPr>
            <a:spLocks noChangeArrowheads="1"/>
          </p:cNvSpPr>
          <p:nvPr/>
        </p:nvSpPr>
        <p:spPr bwMode="auto">
          <a:xfrm>
            <a:off x="5591175" y="6165850"/>
            <a:ext cx="304800" cy="546100"/>
          </a:xfrm>
          <a:prstGeom prst="downArrow">
            <a:avLst>
              <a:gd name="adj1" fmla="val 50000"/>
              <a:gd name="adj2" fmla="val 44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1089026" y="1001714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JÁTRA</a:t>
            </a:r>
          </a:p>
        </p:txBody>
      </p:sp>
      <p:sp>
        <p:nvSpPr>
          <p:cNvPr id="57358" name="Text Box 15"/>
          <p:cNvSpPr txBox="1">
            <a:spLocks noChangeArrowheads="1"/>
          </p:cNvSpPr>
          <p:nvPr/>
        </p:nvSpPr>
        <p:spPr bwMode="auto">
          <a:xfrm>
            <a:off x="8215313" y="4933950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57359" name="TextovéPole 1"/>
          <p:cNvSpPr txBox="1">
            <a:spLocks noChangeArrowheads="1"/>
          </p:cNvSpPr>
          <p:nvPr/>
        </p:nvSpPr>
        <p:spPr bwMode="auto">
          <a:xfrm>
            <a:off x="3575051" y="3903663"/>
            <a:ext cx="72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cs-CZ" altLang="cs-CZ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60" name="Freeform 17"/>
          <p:cNvSpPr>
            <a:spLocks/>
          </p:cNvSpPr>
          <p:nvPr/>
        </p:nvSpPr>
        <p:spPr bwMode="auto">
          <a:xfrm>
            <a:off x="4295776" y="3910013"/>
            <a:ext cx="1800225" cy="455612"/>
          </a:xfrm>
          <a:custGeom>
            <a:avLst/>
            <a:gdLst>
              <a:gd name="T0" fmla="*/ 0 w 1134"/>
              <a:gd name="T1" fmla="*/ 2147483647 h 287"/>
              <a:gd name="T2" fmla="*/ 2147483647 w 1134"/>
              <a:gd name="T3" fmla="*/ 2147483647 h 287"/>
              <a:gd name="T4" fmla="*/ 2147483647 w 1134"/>
              <a:gd name="T5" fmla="*/ 2147483647 h 287"/>
              <a:gd name="T6" fmla="*/ 2147483647 w 1134"/>
              <a:gd name="T7" fmla="*/ 2147483647 h 287"/>
              <a:gd name="T8" fmla="*/ 2147483647 w 1134"/>
              <a:gd name="T9" fmla="*/ 2147483647 h 287"/>
              <a:gd name="T10" fmla="*/ 2147483647 w 1134"/>
              <a:gd name="T11" fmla="*/ 2147483647 h 287"/>
              <a:gd name="T12" fmla="*/ 2147483647 w 1134"/>
              <a:gd name="T13" fmla="*/ 2147483647 h 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34" h="287">
                <a:moveTo>
                  <a:pt x="0" y="287"/>
                </a:moveTo>
                <a:cubicBezTo>
                  <a:pt x="19" y="260"/>
                  <a:pt x="38" y="234"/>
                  <a:pt x="91" y="196"/>
                </a:cubicBezTo>
                <a:cubicBezTo>
                  <a:pt x="144" y="158"/>
                  <a:pt x="258" y="90"/>
                  <a:pt x="318" y="60"/>
                </a:cubicBezTo>
                <a:cubicBezTo>
                  <a:pt x="378" y="30"/>
                  <a:pt x="386" y="23"/>
                  <a:pt x="454" y="15"/>
                </a:cubicBezTo>
                <a:cubicBezTo>
                  <a:pt x="522" y="7"/>
                  <a:pt x="643" y="0"/>
                  <a:pt x="726" y="15"/>
                </a:cubicBezTo>
                <a:cubicBezTo>
                  <a:pt x="809" y="30"/>
                  <a:pt x="885" y="67"/>
                  <a:pt x="953" y="105"/>
                </a:cubicBezTo>
                <a:cubicBezTo>
                  <a:pt x="1021" y="143"/>
                  <a:pt x="1104" y="218"/>
                  <a:pt x="1134" y="241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61" name="Text Box 18"/>
          <p:cNvSpPr txBox="1">
            <a:spLocks noChangeArrowheads="1"/>
          </p:cNvSpPr>
          <p:nvPr/>
        </p:nvSpPr>
        <p:spPr bwMode="auto">
          <a:xfrm>
            <a:off x="5375275" y="4365626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</a:rPr>
              <a:t>NADP</a:t>
            </a:r>
            <a:r>
              <a:rPr lang="cs-CZ" altLang="cs-CZ" sz="20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</a:rPr>
              <a:t>, H</a:t>
            </a:r>
            <a:r>
              <a:rPr lang="cs-CZ" altLang="cs-CZ" sz="20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7362" name="TextovéPole 2"/>
          <p:cNvSpPr txBox="1">
            <a:spLocks noChangeArrowheads="1"/>
          </p:cNvSpPr>
          <p:nvPr/>
        </p:nvSpPr>
        <p:spPr bwMode="auto">
          <a:xfrm>
            <a:off x="9337676" y="4702968"/>
            <a:ext cx="280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7-hydroxycholesterol</a:t>
            </a:r>
          </a:p>
        </p:txBody>
      </p:sp>
      <p:sp>
        <p:nvSpPr>
          <p:cNvPr id="19" name="TextovéPole 2"/>
          <p:cNvSpPr txBox="1">
            <a:spLocks noChangeArrowheads="1"/>
          </p:cNvSpPr>
          <p:nvPr/>
        </p:nvSpPr>
        <p:spPr bwMode="auto">
          <a:xfrm>
            <a:off x="481807" y="4365625"/>
            <a:ext cx="280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cholesterol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98520036-7B90-4D37-B777-0AD02153A141}" type="slidenum">
              <a:rPr lang="en-CA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42</a:t>
            </a:fld>
            <a:endParaRPr lang="en-CA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3579814" y="1350963"/>
            <a:ext cx="5157787" cy="8318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Další hydroxylace (pozice 12 </a:t>
            </a: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)</a:t>
            </a: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, redukce, štěpení postr. řetězce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1992313" y="24923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Primární ŽK</a:t>
            </a: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2782888" y="56610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chenodeoxycholát</a:t>
            </a: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7248525" y="566102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cholát</a:t>
            </a:r>
            <a:endParaRPr lang="cs-CZ" altLang="cs-CZ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1828800" y="609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JÁTRA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3792539" y="2471739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(24 C)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7" name="AutoShape 10"/>
          <p:cNvSpPr>
            <a:spLocks noChangeArrowheads="1"/>
          </p:cNvSpPr>
          <p:nvPr/>
        </p:nvSpPr>
        <p:spPr bwMode="auto">
          <a:xfrm>
            <a:off x="5791200" y="4572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837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41663"/>
            <a:ext cx="3744912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149600"/>
            <a:ext cx="381635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3000376" y="6237288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pK</a:t>
            </a:r>
            <a:r>
              <a:rPr lang="cs-CZ" altLang="cs-CZ" sz="24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altLang="cs-CZ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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58381" name="Text Box 14"/>
          <p:cNvSpPr txBox="1">
            <a:spLocks noChangeArrowheads="1"/>
          </p:cNvSpPr>
          <p:nvPr/>
        </p:nvSpPr>
        <p:spPr bwMode="auto">
          <a:xfrm>
            <a:off x="7248526" y="6237288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pK</a:t>
            </a:r>
            <a:r>
              <a:rPr lang="cs-CZ" altLang="cs-CZ" sz="24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altLang="cs-CZ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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8472489" y="3860800"/>
            <a:ext cx="503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75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F04E0F34-B467-4D35-A127-D425827D7244}" type="slidenum">
              <a:rPr lang="en-CA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43</a:t>
            </a:fld>
            <a:endParaRPr lang="en-CA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3352800" y="623889"/>
            <a:ext cx="5562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konjugace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 glycinem a </a:t>
            </a:r>
            <a:r>
              <a:rPr lang="cs-CZ" alt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taurinem</a:t>
            </a:r>
            <a:endParaRPr lang="cs-CZ" altLang="cs-CZ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glykocholát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cs-CZ" altLang="cs-CZ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taurocholát</a:t>
            </a:r>
            <a:endParaRPr lang="cs-CZ" altLang="cs-CZ" sz="2000" dirty="0">
              <a:solidFill>
                <a:srgbClr val="0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9396" name="AutoShape 5"/>
          <p:cNvSpPr>
            <a:spLocks noChangeArrowheads="1"/>
          </p:cNvSpPr>
          <p:nvPr/>
        </p:nvSpPr>
        <p:spPr bwMode="auto">
          <a:xfrm>
            <a:off x="5867400" y="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828800" y="609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JÁTRA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1981200" y="1676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ŽLUČ</a:t>
            </a:r>
          </a:p>
        </p:txBody>
      </p:sp>
      <p:sp>
        <p:nvSpPr>
          <p:cNvPr id="59399" name="AutoShape 8"/>
          <p:cNvSpPr>
            <a:spLocks noChangeArrowheads="1"/>
          </p:cNvSpPr>
          <p:nvPr/>
        </p:nvSpPr>
        <p:spPr bwMode="auto">
          <a:xfrm>
            <a:off x="5801519" y="1641677"/>
            <a:ext cx="360362" cy="1091206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1828800" y="2362201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TENKÉ STŘEVO</a:t>
            </a:r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3113088" y="2957453"/>
            <a:ext cx="7016750" cy="46196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dekonjugace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 částečná redukce (odstranění OH na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 7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3863975" y="5373688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chenodeoxycholát</a:t>
            </a:r>
          </a:p>
        </p:txBody>
      </p:sp>
      <p:sp>
        <p:nvSpPr>
          <p:cNvPr id="59403" name="Line 12"/>
          <p:cNvSpPr>
            <a:spLocks noChangeShapeType="1"/>
          </p:cNvSpPr>
          <p:nvPr/>
        </p:nvSpPr>
        <p:spPr bwMode="auto">
          <a:xfrm>
            <a:off x="6488112" y="3581400"/>
            <a:ext cx="674687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7162800" y="5334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cholát</a:t>
            </a: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1774825" y="501332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lithocholát</a:t>
            </a:r>
          </a:p>
        </p:txBody>
      </p:sp>
      <p:sp>
        <p:nvSpPr>
          <p:cNvPr id="59406" name="Line 15"/>
          <p:cNvSpPr>
            <a:spLocks noChangeShapeType="1"/>
          </p:cNvSpPr>
          <p:nvPr/>
        </p:nvSpPr>
        <p:spPr bwMode="auto">
          <a:xfrm flipH="1">
            <a:off x="4648200" y="3581400"/>
            <a:ext cx="1447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7" name="Text Box 16"/>
          <p:cNvSpPr txBox="1">
            <a:spLocks noChangeArrowheads="1"/>
          </p:cNvSpPr>
          <p:nvPr/>
        </p:nvSpPr>
        <p:spPr bwMode="auto">
          <a:xfrm>
            <a:off x="8534400" y="5257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deoxycholát</a:t>
            </a:r>
          </a:p>
        </p:txBody>
      </p:sp>
      <p:grpSp>
        <p:nvGrpSpPr>
          <p:cNvPr id="59408" name="Group 17"/>
          <p:cNvGrpSpPr>
            <a:grpSpLocks/>
          </p:cNvGrpSpPr>
          <p:nvPr/>
        </p:nvGrpSpPr>
        <p:grpSpPr bwMode="auto">
          <a:xfrm>
            <a:off x="3352800" y="3581401"/>
            <a:ext cx="5562600" cy="1668463"/>
            <a:chOff x="1152" y="2256"/>
            <a:chExt cx="3504" cy="1051"/>
          </a:xfrm>
        </p:grpSpPr>
        <p:sp>
          <p:nvSpPr>
            <p:cNvPr id="59418" name="Line 18"/>
            <p:cNvSpPr>
              <a:spLocks noChangeShapeType="1"/>
            </p:cNvSpPr>
            <p:nvPr/>
          </p:nvSpPr>
          <p:spPr bwMode="auto">
            <a:xfrm flipH="1">
              <a:off x="1152" y="2256"/>
              <a:ext cx="120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419" name="Line 19"/>
            <p:cNvSpPr>
              <a:spLocks noChangeShapeType="1"/>
            </p:cNvSpPr>
            <p:nvPr/>
          </p:nvSpPr>
          <p:spPr bwMode="auto">
            <a:xfrm>
              <a:off x="3360" y="2256"/>
              <a:ext cx="1296" cy="1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9409" name="Line 20"/>
          <p:cNvSpPr>
            <a:spLocks noChangeShapeType="1"/>
          </p:cNvSpPr>
          <p:nvPr/>
        </p:nvSpPr>
        <p:spPr bwMode="auto">
          <a:xfrm>
            <a:off x="6096000" y="58674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0" name="Text Box 21"/>
          <p:cNvSpPr txBox="1">
            <a:spLocks noChangeArrowheads="1"/>
          </p:cNvSpPr>
          <p:nvPr/>
        </p:nvSpPr>
        <p:spPr bwMode="auto">
          <a:xfrm>
            <a:off x="1703388" y="6092825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stolice</a:t>
            </a:r>
          </a:p>
        </p:txBody>
      </p:sp>
      <p:sp>
        <p:nvSpPr>
          <p:cNvPr id="59411" name="Text Box 22"/>
          <p:cNvSpPr txBox="1">
            <a:spLocks noChangeArrowheads="1"/>
          </p:cNvSpPr>
          <p:nvPr/>
        </p:nvSpPr>
        <p:spPr bwMode="auto">
          <a:xfrm>
            <a:off x="7391400" y="6035676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enterohepatální oběh</a:t>
            </a:r>
          </a:p>
        </p:txBody>
      </p:sp>
      <p:sp>
        <p:nvSpPr>
          <p:cNvPr id="59412" name="Rectangle 23"/>
          <p:cNvSpPr>
            <a:spLocks noChangeArrowheads="1"/>
          </p:cNvSpPr>
          <p:nvPr/>
        </p:nvSpPr>
        <p:spPr bwMode="auto">
          <a:xfrm>
            <a:off x="4583113" y="3789363"/>
            <a:ext cx="29527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3" name="Text Box 24"/>
          <p:cNvSpPr txBox="1">
            <a:spLocks noChangeArrowheads="1"/>
          </p:cNvSpPr>
          <p:nvPr/>
        </p:nvSpPr>
        <p:spPr bwMode="auto">
          <a:xfrm>
            <a:off x="5016500" y="3789363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bakterie</a:t>
            </a:r>
          </a:p>
        </p:txBody>
      </p:sp>
      <p:sp>
        <p:nvSpPr>
          <p:cNvPr id="59414" name="Line 25"/>
          <p:cNvSpPr>
            <a:spLocks noChangeShapeType="1"/>
          </p:cNvSpPr>
          <p:nvPr/>
        </p:nvSpPr>
        <p:spPr bwMode="auto">
          <a:xfrm>
            <a:off x="7680325" y="5734051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5" name="Line 26"/>
          <p:cNvSpPr>
            <a:spLocks noChangeShapeType="1"/>
          </p:cNvSpPr>
          <p:nvPr/>
        </p:nvSpPr>
        <p:spPr bwMode="auto">
          <a:xfrm flipH="1">
            <a:off x="8832850" y="5661025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6" name="Line 27"/>
          <p:cNvSpPr>
            <a:spLocks noChangeShapeType="1"/>
          </p:cNvSpPr>
          <p:nvPr/>
        </p:nvSpPr>
        <p:spPr bwMode="auto">
          <a:xfrm>
            <a:off x="2208213" y="5516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7" name="Line 28"/>
          <p:cNvSpPr>
            <a:spLocks noChangeShapeType="1"/>
          </p:cNvSpPr>
          <p:nvPr/>
        </p:nvSpPr>
        <p:spPr bwMode="auto">
          <a:xfrm>
            <a:off x="2927350" y="5589589"/>
            <a:ext cx="2808288" cy="7191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451E015A-B5BC-4FDF-8621-72E827B0C561}" type="slidenum">
              <a:rPr lang="en-CA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44</a:t>
            </a:fld>
            <a:endParaRPr lang="en-CA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000376" y="476251"/>
            <a:ext cx="71278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4000" b="1">
                <a:solidFill>
                  <a:srgbClr val="3333CC"/>
                </a:solidFill>
                <a:latin typeface="Times New Roman" panose="02020603050405020304" pitchFamily="18" charset="0"/>
              </a:rPr>
              <a:t>Konjugované žlučové kyseliny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2782889" y="4365625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taurocholát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6743700" y="4221163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glykocholát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2927350" y="5157788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1328737" y="6021389"/>
            <a:ext cx="9515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3333CC"/>
                </a:solidFill>
                <a:latin typeface="Times New Roman" panose="02020603050405020304" pitchFamily="18" charset="0"/>
              </a:rPr>
              <a:t>Konjugace snižuje hodnoty </a:t>
            </a:r>
            <a:r>
              <a:rPr lang="cs-CZ" altLang="cs-CZ" sz="24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pK</a:t>
            </a:r>
            <a:r>
              <a:rPr lang="cs-CZ" altLang="cs-CZ" sz="2400" baseline="-250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A</a:t>
            </a:r>
            <a:r>
              <a:rPr lang="cs-CZ" altLang="cs-CZ" sz="2400" dirty="0">
                <a:solidFill>
                  <a:srgbClr val="3333CC"/>
                </a:solidFill>
                <a:latin typeface="Times New Roman" panose="02020603050405020304" pitchFamily="18" charset="0"/>
              </a:rPr>
              <a:t>, zvyšuje detergenční </a:t>
            </a:r>
            <a:r>
              <a:rPr lang="cs-CZ" altLang="cs-CZ" sz="2400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(emulgační) účinnost.</a:t>
            </a:r>
            <a:endParaRPr lang="cs-CZ" altLang="cs-CZ" sz="2400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2949575" y="5129214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pK</a:t>
            </a:r>
            <a:r>
              <a:rPr lang="cs-CZ" altLang="cs-CZ" sz="24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altLang="cs-CZ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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0425" name="Text Box 10"/>
          <p:cNvSpPr txBox="1">
            <a:spLocks noChangeArrowheads="1"/>
          </p:cNvSpPr>
          <p:nvPr/>
        </p:nvSpPr>
        <p:spPr bwMode="auto">
          <a:xfrm>
            <a:off x="6888163" y="5084763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pK</a:t>
            </a:r>
            <a:r>
              <a:rPr lang="cs-CZ" altLang="cs-CZ" sz="24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altLang="cs-CZ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 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grpSp>
        <p:nvGrpSpPr>
          <p:cNvPr id="60426" name="Group 11"/>
          <p:cNvGrpSpPr>
            <a:grpSpLocks/>
          </p:cNvGrpSpPr>
          <p:nvPr/>
        </p:nvGrpSpPr>
        <p:grpSpPr bwMode="auto">
          <a:xfrm>
            <a:off x="1774825" y="2060575"/>
            <a:ext cx="8426450" cy="1981200"/>
            <a:chOff x="158" y="1298"/>
            <a:chExt cx="5308" cy="1248"/>
          </a:xfrm>
        </p:grpSpPr>
        <p:pic>
          <p:nvPicPr>
            <p:cNvPr id="60429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298"/>
              <a:ext cx="2631" cy="1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430" name="Rectangle 13"/>
            <p:cNvSpPr>
              <a:spLocks noChangeArrowheads="1"/>
            </p:cNvSpPr>
            <p:nvPr/>
          </p:nvSpPr>
          <p:spPr bwMode="auto">
            <a:xfrm>
              <a:off x="2213" y="1389"/>
              <a:ext cx="771" cy="4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31" name="Rectangle 14"/>
            <p:cNvSpPr>
              <a:spLocks noChangeArrowheads="1"/>
            </p:cNvSpPr>
            <p:nvPr/>
          </p:nvSpPr>
          <p:spPr bwMode="auto">
            <a:xfrm>
              <a:off x="4649" y="1389"/>
              <a:ext cx="771" cy="49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3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58" y="1389"/>
              <a:ext cx="2495" cy="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33" name="Rectangle 16"/>
            <p:cNvSpPr>
              <a:spLocks noChangeArrowheads="1"/>
            </p:cNvSpPr>
            <p:nvPr/>
          </p:nvSpPr>
          <p:spPr bwMode="auto">
            <a:xfrm>
              <a:off x="241" y="2341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34" name="Rectangle 17"/>
            <p:cNvSpPr>
              <a:spLocks noChangeArrowheads="1"/>
            </p:cNvSpPr>
            <p:nvPr/>
          </p:nvSpPr>
          <p:spPr bwMode="auto">
            <a:xfrm>
              <a:off x="318" y="2341"/>
              <a:ext cx="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35" name="Line 18"/>
            <p:cNvSpPr>
              <a:spLocks noChangeShapeType="1"/>
            </p:cNvSpPr>
            <p:nvPr/>
          </p:nvSpPr>
          <p:spPr bwMode="auto">
            <a:xfrm flipH="1">
              <a:off x="520" y="2028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36" name="Line 19"/>
            <p:cNvSpPr>
              <a:spLocks noChangeShapeType="1"/>
            </p:cNvSpPr>
            <p:nvPr/>
          </p:nvSpPr>
          <p:spPr bwMode="auto">
            <a:xfrm flipH="1" flipV="1">
              <a:off x="681" y="2028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37" name="Line 20"/>
            <p:cNvSpPr>
              <a:spLocks noChangeShapeType="1"/>
            </p:cNvSpPr>
            <p:nvPr/>
          </p:nvSpPr>
          <p:spPr bwMode="auto">
            <a:xfrm flipV="1">
              <a:off x="842" y="2121"/>
              <a:ext cx="0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38" name="Line 21"/>
            <p:cNvSpPr>
              <a:spLocks noChangeShapeType="1"/>
            </p:cNvSpPr>
            <p:nvPr/>
          </p:nvSpPr>
          <p:spPr bwMode="auto">
            <a:xfrm flipV="1">
              <a:off x="681" y="2307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39" name="Line 22"/>
            <p:cNvSpPr>
              <a:spLocks noChangeShapeType="1"/>
            </p:cNvSpPr>
            <p:nvPr/>
          </p:nvSpPr>
          <p:spPr bwMode="auto">
            <a:xfrm>
              <a:off x="520" y="2307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40" name="Line 23"/>
            <p:cNvSpPr>
              <a:spLocks noChangeShapeType="1"/>
            </p:cNvSpPr>
            <p:nvPr/>
          </p:nvSpPr>
          <p:spPr bwMode="auto">
            <a:xfrm>
              <a:off x="520" y="2121"/>
              <a:ext cx="0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41" name="Line 24"/>
            <p:cNvSpPr>
              <a:spLocks noChangeShapeType="1"/>
            </p:cNvSpPr>
            <p:nvPr/>
          </p:nvSpPr>
          <p:spPr bwMode="auto">
            <a:xfrm flipH="1">
              <a:off x="408" y="2307"/>
              <a:ext cx="112" cy="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42" name="Line 25"/>
            <p:cNvSpPr>
              <a:spLocks noChangeShapeType="1"/>
            </p:cNvSpPr>
            <p:nvPr/>
          </p:nvSpPr>
          <p:spPr bwMode="auto">
            <a:xfrm flipH="1">
              <a:off x="848" y="2028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43" name="Line 26"/>
            <p:cNvSpPr>
              <a:spLocks noChangeShapeType="1"/>
            </p:cNvSpPr>
            <p:nvPr/>
          </p:nvSpPr>
          <p:spPr bwMode="auto">
            <a:xfrm flipH="1" flipV="1">
              <a:off x="1009" y="2028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44" name="Line 27"/>
            <p:cNvSpPr>
              <a:spLocks noChangeShapeType="1"/>
            </p:cNvSpPr>
            <p:nvPr/>
          </p:nvSpPr>
          <p:spPr bwMode="auto">
            <a:xfrm flipV="1">
              <a:off x="1170" y="2121"/>
              <a:ext cx="0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45" name="Line 28"/>
            <p:cNvSpPr>
              <a:spLocks noChangeShapeType="1"/>
            </p:cNvSpPr>
            <p:nvPr/>
          </p:nvSpPr>
          <p:spPr bwMode="auto">
            <a:xfrm flipV="1">
              <a:off x="1009" y="2307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46" name="Line 29"/>
            <p:cNvSpPr>
              <a:spLocks noChangeShapeType="1"/>
            </p:cNvSpPr>
            <p:nvPr/>
          </p:nvSpPr>
          <p:spPr bwMode="auto">
            <a:xfrm>
              <a:off x="848" y="2307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47" name="Line 30"/>
            <p:cNvSpPr>
              <a:spLocks noChangeShapeType="1"/>
            </p:cNvSpPr>
            <p:nvPr/>
          </p:nvSpPr>
          <p:spPr bwMode="auto">
            <a:xfrm flipV="1">
              <a:off x="848" y="1935"/>
              <a:ext cx="0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48" name="Rectangle 31"/>
            <p:cNvSpPr>
              <a:spLocks noChangeArrowheads="1"/>
            </p:cNvSpPr>
            <p:nvPr/>
          </p:nvSpPr>
          <p:spPr bwMode="auto">
            <a:xfrm>
              <a:off x="1148" y="1512"/>
              <a:ext cx="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49" name="Rectangle 32"/>
            <p:cNvSpPr>
              <a:spLocks noChangeArrowheads="1"/>
            </p:cNvSpPr>
            <p:nvPr/>
          </p:nvSpPr>
          <p:spPr bwMode="auto">
            <a:xfrm>
              <a:off x="1232" y="1512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50" name="Line 33"/>
            <p:cNvSpPr>
              <a:spLocks noChangeShapeType="1"/>
            </p:cNvSpPr>
            <p:nvPr/>
          </p:nvSpPr>
          <p:spPr bwMode="auto">
            <a:xfrm flipH="1">
              <a:off x="1029" y="1756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51" name="Line 34"/>
            <p:cNvSpPr>
              <a:spLocks noChangeShapeType="1"/>
            </p:cNvSpPr>
            <p:nvPr/>
          </p:nvSpPr>
          <p:spPr bwMode="auto">
            <a:xfrm flipH="1" flipV="1">
              <a:off x="1190" y="1756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52" name="Line 35"/>
            <p:cNvSpPr>
              <a:spLocks noChangeShapeType="1"/>
            </p:cNvSpPr>
            <p:nvPr/>
          </p:nvSpPr>
          <p:spPr bwMode="auto">
            <a:xfrm flipV="1">
              <a:off x="1351" y="1849"/>
              <a:ext cx="0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53" name="Line 36"/>
            <p:cNvSpPr>
              <a:spLocks noChangeShapeType="1"/>
            </p:cNvSpPr>
            <p:nvPr/>
          </p:nvSpPr>
          <p:spPr bwMode="auto">
            <a:xfrm flipV="1">
              <a:off x="1190" y="2035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54" name="Line 37"/>
            <p:cNvSpPr>
              <a:spLocks noChangeShapeType="1"/>
            </p:cNvSpPr>
            <p:nvPr/>
          </p:nvSpPr>
          <p:spPr bwMode="auto">
            <a:xfrm>
              <a:off x="1029" y="2035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55" name="Line 38"/>
            <p:cNvSpPr>
              <a:spLocks noChangeShapeType="1"/>
            </p:cNvSpPr>
            <p:nvPr/>
          </p:nvSpPr>
          <p:spPr bwMode="auto">
            <a:xfrm>
              <a:off x="1029" y="1849"/>
              <a:ext cx="0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56" name="Line 39"/>
            <p:cNvSpPr>
              <a:spLocks noChangeShapeType="1"/>
            </p:cNvSpPr>
            <p:nvPr/>
          </p:nvSpPr>
          <p:spPr bwMode="auto">
            <a:xfrm flipV="1">
              <a:off x="1190" y="1626"/>
              <a:ext cx="0" cy="1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57" name="Line 40"/>
            <p:cNvSpPr>
              <a:spLocks noChangeShapeType="1"/>
            </p:cNvSpPr>
            <p:nvPr/>
          </p:nvSpPr>
          <p:spPr bwMode="auto">
            <a:xfrm flipV="1">
              <a:off x="1355" y="1659"/>
              <a:ext cx="0" cy="18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58" name="Rectangle 41"/>
            <p:cNvSpPr>
              <a:spLocks noChangeArrowheads="1"/>
            </p:cNvSpPr>
            <p:nvPr/>
          </p:nvSpPr>
          <p:spPr bwMode="auto">
            <a:xfrm>
              <a:off x="1791" y="1691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59" name="Rectangle 42"/>
            <p:cNvSpPr>
              <a:spLocks noChangeArrowheads="1"/>
            </p:cNvSpPr>
            <p:nvPr/>
          </p:nvSpPr>
          <p:spPr bwMode="auto">
            <a:xfrm>
              <a:off x="1791" y="1877"/>
              <a:ext cx="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0" name="Rectangle 43"/>
            <p:cNvSpPr>
              <a:spLocks noChangeArrowheads="1"/>
            </p:cNvSpPr>
            <p:nvPr/>
          </p:nvSpPr>
          <p:spPr bwMode="auto">
            <a:xfrm>
              <a:off x="1980" y="1691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1" name="Rectangle 44"/>
            <p:cNvSpPr>
              <a:spLocks noChangeArrowheads="1"/>
            </p:cNvSpPr>
            <p:nvPr/>
          </p:nvSpPr>
          <p:spPr bwMode="auto">
            <a:xfrm>
              <a:off x="2056" y="1691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2" name="Rectangle 45"/>
            <p:cNvSpPr>
              <a:spLocks noChangeArrowheads="1"/>
            </p:cNvSpPr>
            <p:nvPr/>
          </p:nvSpPr>
          <p:spPr bwMode="auto">
            <a:xfrm>
              <a:off x="2378" y="169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3" name="Rectangle 46"/>
            <p:cNvSpPr>
              <a:spLocks noChangeArrowheads="1"/>
            </p:cNvSpPr>
            <p:nvPr/>
          </p:nvSpPr>
          <p:spPr bwMode="auto">
            <a:xfrm>
              <a:off x="2455" y="169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4" name="Line 48"/>
            <p:cNvSpPr>
              <a:spLocks noChangeShapeType="1"/>
            </p:cNvSpPr>
            <p:nvPr/>
          </p:nvSpPr>
          <p:spPr bwMode="auto">
            <a:xfrm flipH="1">
              <a:off x="1350" y="1749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5" name="Line 49"/>
            <p:cNvSpPr>
              <a:spLocks noChangeShapeType="1"/>
            </p:cNvSpPr>
            <p:nvPr/>
          </p:nvSpPr>
          <p:spPr bwMode="auto">
            <a:xfrm flipH="1" flipV="1">
              <a:off x="1511" y="1749"/>
              <a:ext cx="16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6" name="Line 50"/>
            <p:cNvSpPr>
              <a:spLocks noChangeShapeType="1"/>
            </p:cNvSpPr>
            <p:nvPr/>
          </p:nvSpPr>
          <p:spPr bwMode="auto">
            <a:xfrm flipV="1">
              <a:off x="1672" y="1842"/>
              <a:ext cx="0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7" name="Line 51"/>
            <p:cNvSpPr>
              <a:spLocks noChangeShapeType="1"/>
            </p:cNvSpPr>
            <p:nvPr/>
          </p:nvSpPr>
          <p:spPr bwMode="auto">
            <a:xfrm>
              <a:off x="1350" y="2028"/>
              <a:ext cx="3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8" name="Line 52"/>
            <p:cNvSpPr>
              <a:spLocks noChangeShapeType="1"/>
            </p:cNvSpPr>
            <p:nvPr/>
          </p:nvSpPr>
          <p:spPr bwMode="auto">
            <a:xfrm>
              <a:off x="1350" y="1842"/>
              <a:ext cx="0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9" name="Line 53"/>
            <p:cNvSpPr>
              <a:spLocks noChangeShapeType="1"/>
            </p:cNvSpPr>
            <p:nvPr/>
          </p:nvSpPr>
          <p:spPr bwMode="auto">
            <a:xfrm flipV="1">
              <a:off x="1511" y="1563"/>
              <a:ext cx="0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70" name="Line 54"/>
            <p:cNvSpPr>
              <a:spLocks noChangeShapeType="1"/>
            </p:cNvSpPr>
            <p:nvPr/>
          </p:nvSpPr>
          <p:spPr bwMode="auto">
            <a:xfrm flipV="1">
              <a:off x="1511" y="1471"/>
              <a:ext cx="161" cy="9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71" name="Line 55"/>
            <p:cNvSpPr>
              <a:spLocks noChangeShapeType="1"/>
            </p:cNvSpPr>
            <p:nvPr/>
          </p:nvSpPr>
          <p:spPr bwMode="auto">
            <a:xfrm>
              <a:off x="1672" y="1471"/>
              <a:ext cx="161" cy="9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72" name="Line 56"/>
            <p:cNvSpPr>
              <a:spLocks noChangeShapeType="1"/>
            </p:cNvSpPr>
            <p:nvPr/>
          </p:nvSpPr>
          <p:spPr bwMode="auto">
            <a:xfrm>
              <a:off x="1833" y="1563"/>
              <a:ext cx="0" cy="13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73" name="Line 57"/>
            <p:cNvSpPr>
              <a:spLocks noChangeShapeType="1"/>
            </p:cNvSpPr>
            <p:nvPr/>
          </p:nvSpPr>
          <p:spPr bwMode="auto">
            <a:xfrm>
              <a:off x="1822" y="1805"/>
              <a:ext cx="0" cy="7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74" name="Line 58"/>
            <p:cNvSpPr>
              <a:spLocks noChangeShapeType="1"/>
            </p:cNvSpPr>
            <p:nvPr/>
          </p:nvSpPr>
          <p:spPr bwMode="auto">
            <a:xfrm>
              <a:off x="1843" y="1805"/>
              <a:ext cx="0" cy="7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75" name="Line 59"/>
            <p:cNvSpPr>
              <a:spLocks noChangeShapeType="1"/>
            </p:cNvSpPr>
            <p:nvPr/>
          </p:nvSpPr>
          <p:spPr bwMode="auto">
            <a:xfrm>
              <a:off x="1882" y="1749"/>
              <a:ext cx="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76" name="Line 60"/>
            <p:cNvSpPr>
              <a:spLocks noChangeShapeType="1"/>
            </p:cNvSpPr>
            <p:nvPr/>
          </p:nvSpPr>
          <p:spPr bwMode="auto">
            <a:xfrm flipV="1">
              <a:off x="2140" y="1656"/>
              <a:ext cx="116" cy="6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77" name="Line 61"/>
            <p:cNvSpPr>
              <a:spLocks noChangeShapeType="1"/>
            </p:cNvSpPr>
            <p:nvPr/>
          </p:nvSpPr>
          <p:spPr bwMode="auto">
            <a:xfrm>
              <a:off x="2256" y="1656"/>
              <a:ext cx="115" cy="6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78" name="Rectangle 62"/>
            <p:cNvSpPr>
              <a:spLocks noChangeArrowheads="1"/>
            </p:cNvSpPr>
            <p:nvPr/>
          </p:nvSpPr>
          <p:spPr bwMode="auto">
            <a:xfrm>
              <a:off x="2562" y="1619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79" name="Line 63"/>
            <p:cNvSpPr>
              <a:spLocks noChangeShapeType="1"/>
            </p:cNvSpPr>
            <p:nvPr/>
          </p:nvSpPr>
          <p:spPr bwMode="auto">
            <a:xfrm>
              <a:off x="1156" y="2296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80" name="Rectangle 64"/>
            <p:cNvSpPr>
              <a:spLocks noChangeArrowheads="1"/>
            </p:cNvSpPr>
            <p:nvPr/>
          </p:nvSpPr>
          <p:spPr bwMode="auto">
            <a:xfrm>
              <a:off x="1247" y="2296"/>
              <a:ext cx="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81" name="Rectangle 65"/>
            <p:cNvSpPr>
              <a:spLocks noChangeArrowheads="1"/>
            </p:cNvSpPr>
            <p:nvPr/>
          </p:nvSpPr>
          <p:spPr bwMode="auto">
            <a:xfrm>
              <a:off x="1338" y="2296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82" name="Line 66"/>
            <p:cNvSpPr>
              <a:spLocks noChangeShapeType="1"/>
            </p:cNvSpPr>
            <p:nvPr/>
          </p:nvSpPr>
          <p:spPr bwMode="auto">
            <a:xfrm>
              <a:off x="3878" y="2251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cs-CZ" sz="4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83" name="Rectangle 67"/>
            <p:cNvSpPr>
              <a:spLocks noChangeArrowheads="1"/>
            </p:cNvSpPr>
            <p:nvPr/>
          </p:nvSpPr>
          <p:spPr bwMode="auto">
            <a:xfrm>
              <a:off x="4014" y="2296"/>
              <a:ext cx="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84" name="Rectangle 68"/>
            <p:cNvSpPr>
              <a:spLocks noChangeArrowheads="1"/>
            </p:cNvSpPr>
            <p:nvPr/>
          </p:nvSpPr>
          <p:spPr bwMode="auto">
            <a:xfrm>
              <a:off x="4105" y="2296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60427" name="Přímá spojnice 2"/>
          <p:cNvCxnSpPr>
            <a:cxnSpLocks noChangeShapeType="1"/>
          </p:cNvCxnSpPr>
          <p:nvPr/>
        </p:nvCxnSpPr>
        <p:spPr bwMode="auto">
          <a:xfrm flipV="1">
            <a:off x="5289551" y="2601914"/>
            <a:ext cx="314325" cy="1539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28" name="TextovéPole 5"/>
          <p:cNvSpPr txBox="1">
            <a:spLocks noChangeArrowheads="1"/>
          </p:cNvSpPr>
          <p:nvPr/>
        </p:nvSpPr>
        <p:spPr bwMode="auto">
          <a:xfrm>
            <a:off x="5532438" y="2265363"/>
            <a:ext cx="98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SO</a:t>
            </a:r>
            <a:r>
              <a:rPr lang="cs-CZ" altLang="cs-CZ" sz="24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cs-CZ" altLang="cs-CZ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373EF3DF-3F3F-44EE-8123-8CC949C98616}" type="slidenum">
              <a:rPr lang="en-CA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lang="en-CA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2971800" y="4495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lithocholát</a:t>
            </a: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7010400" y="4495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deoxycholát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1919288" y="609601"/>
            <a:ext cx="8064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Sekundární žlučové kyseliny – nemají OH na </a:t>
            </a:r>
            <a:r>
              <a:rPr lang="cs-CZ" altLang="cs-CZ" sz="2800" b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C7</a:t>
            </a:r>
            <a:endParaRPr lang="cs-CZ" altLang="cs-CZ" sz="28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4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844676"/>
            <a:ext cx="345757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916114"/>
            <a:ext cx="360045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2495551" y="5373689"/>
            <a:ext cx="2663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</a:rPr>
              <a:t>Méně rozpustná, více vylučována stolicí</a:t>
            </a:r>
          </a:p>
        </p:txBody>
      </p:sp>
    </p:spTree>
    <p:extLst>
      <p:ext uri="{BB962C8B-B14F-4D97-AF65-F5344CB8AC3E}">
        <p14:creationId xmlns:p14="http://schemas.microsoft.com/office/powerpoint/2010/main" val="39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63C94BA8-FFE0-4503-B7DB-E15EECFC5C5A}" type="slidenum">
              <a:rPr lang="en-CA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46</a:t>
            </a:fld>
            <a:endParaRPr lang="en-CA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484314"/>
            <a:ext cx="6096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08213" y="476250"/>
            <a:ext cx="70993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>
                <a:solidFill>
                  <a:srgbClr val="3333CC"/>
                </a:solidFill>
                <a:latin typeface="Times New Roman" panose="02020603050405020304" pitchFamily="18" charset="0"/>
              </a:rPr>
              <a:t>Enterohepatální oběh žlučových kyselin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6276182" y="1186656"/>
            <a:ext cx="15843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Syntéza 0,2-0,6 g/den a 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recyklace       </a:t>
            </a:r>
            <a:r>
              <a:rPr lang="en-US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&gt;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95 %</a:t>
            </a:r>
            <a:endParaRPr lang="cs-CZ" altLang="cs-CZ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0" name="Line 7"/>
          <p:cNvSpPr>
            <a:spLocks noChangeShapeType="1"/>
          </p:cNvSpPr>
          <p:nvPr/>
        </p:nvSpPr>
        <p:spPr bwMode="auto">
          <a:xfrm>
            <a:off x="6600826" y="6165850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7535863" y="5661025"/>
            <a:ext cx="18732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rPr>
              <a:t>Stolice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0,2-0,6 g/den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5735639" y="4292600"/>
            <a:ext cx="1081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Trávení lipidů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4224338" y="5084764"/>
            <a:ext cx="1295400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Reabsorpce 12-32 g/den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&gt;</a:t>
            </a:r>
            <a:r>
              <a:rPr lang="cs-CZ" altLang="cs-CZ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95</a:t>
            </a:r>
            <a:r>
              <a:rPr lang="cs-CZ" alt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% účinnost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3648076" y="3716338"/>
            <a:ext cx="12239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600">
                <a:solidFill>
                  <a:srgbClr val="000000"/>
                </a:solidFill>
                <a:latin typeface="Times New Roman" panose="02020603050405020304" pitchFamily="18" charset="0"/>
              </a:rPr>
              <a:t>i sekundární žlučové kyseliny</a:t>
            </a:r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>
            <a:off x="6816725" y="2565400"/>
            <a:ext cx="71438" cy="287338"/>
          </a:xfrm>
          <a:prstGeom prst="line">
            <a:avLst/>
          </a:prstGeom>
          <a:noFill/>
          <a:ln w="57150">
            <a:solidFill>
              <a:srgbClr val="EF21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6" name="Line 13"/>
          <p:cNvSpPr>
            <a:spLocks noChangeShapeType="1"/>
          </p:cNvSpPr>
          <p:nvPr/>
        </p:nvSpPr>
        <p:spPr bwMode="auto">
          <a:xfrm>
            <a:off x="6600825" y="2852738"/>
            <a:ext cx="215900" cy="0"/>
          </a:xfrm>
          <a:prstGeom prst="line">
            <a:avLst/>
          </a:prstGeom>
          <a:noFill/>
          <a:ln w="38100">
            <a:solidFill>
              <a:srgbClr val="EF21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2E41F38A-E41A-4516-B9D1-3064323035C2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graphicFrame>
        <p:nvGraphicFramePr>
          <p:cNvPr id="10243" name="Object 20"/>
          <p:cNvGraphicFramePr>
            <a:graphicFrameLocks noChangeAspect="1"/>
          </p:cNvGraphicFramePr>
          <p:nvPr/>
        </p:nvGraphicFramePr>
        <p:xfrm>
          <a:off x="2424114" y="1076326"/>
          <a:ext cx="6675437" cy="578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Rastrový obrázek" r:id="rId3" imgW="6676190" imgH="5780952" progId="Paint.Picture">
                  <p:embed/>
                </p:oleObj>
              </mc:Choice>
              <mc:Fallback>
                <p:oleObj name="Rastrový obrázek" r:id="rId3" imgW="6676190" imgH="5780952" progId="Paint.Picture">
                  <p:embed/>
                  <p:pic>
                    <p:nvPicPr>
                      <p:cNvPr id="1024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1076326"/>
                        <a:ext cx="6675437" cy="578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808664" y="3141663"/>
            <a:ext cx="1512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>
                <a:solidFill>
                  <a:srgbClr val="000000"/>
                </a:solidFill>
                <a:latin typeface="Times New Roman" panose="02020603050405020304" pitchFamily="18" charset="0"/>
              </a:rPr>
              <a:t>VLDL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000375" y="55165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>
                <a:solidFill>
                  <a:srgbClr val="000000"/>
                </a:solidFill>
                <a:latin typeface="Times New Roman" panose="02020603050405020304" pitchFamily="18" charset="0"/>
              </a:rPr>
              <a:t>LDL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028825" y="3068638"/>
            <a:ext cx="32019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Chylomikrony </a:t>
            </a:r>
            <a:r>
              <a:rPr lang="cs-CZ" alt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CM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5880100" y="5516563"/>
            <a:ext cx="1296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>
                <a:solidFill>
                  <a:srgbClr val="000000"/>
                </a:solidFill>
                <a:latin typeface="Times New Roman" panose="02020603050405020304" pitchFamily="18" charset="0"/>
              </a:rPr>
              <a:t>HDL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1000125" y="260350"/>
            <a:ext cx="7400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Typy </a:t>
            </a:r>
            <a:r>
              <a:rPr lang="cs-CZ" altLang="cs-CZ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 složení lipoproteinů</a:t>
            </a:r>
            <a:endParaRPr lang="cs-CZ" altLang="cs-CZ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9048751" y="476250"/>
            <a:ext cx="12239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9336089" y="476251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TG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9048752" y="1370014"/>
            <a:ext cx="1223962" cy="3762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9047165" y="2208220"/>
            <a:ext cx="1223962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9047165" y="2984499"/>
            <a:ext cx="1223962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9336088" y="2997201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FFFFFF"/>
                </a:solidFill>
              </a:rPr>
              <a:t>Prot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9378953" y="2235206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CH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9336089" y="1412876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 dirty="0" smtClean="0">
                <a:solidFill>
                  <a:srgbClr val="FFFFFF"/>
                </a:solidFill>
              </a:rPr>
              <a:t> PL</a:t>
            </a:r>
            <a:endParaRPr lang="cs-CZ" altLang="cs-CZ" sz="1800" dirty="0">
              <a:solidFill>
                <a:srgbClr val="FFFFFF"/>
              </a:solidFill>
            </a:endParaRPr>
          </a:p>
        </p:txBody>
      </p:sp>
      <p:sp>
        <p:nvSpPr>
          <p:cNvPr id="10257" name="Text Box 21"/>
          <p:cNvSpPr txBox="1">
            <a:spLocks noChangeArrowheads="1"/>
          </p:cNvSpPr>
          <p:nvPr/>
        </p:nvSpPr>
        <p:spPr bwMode="auto">
          <a:xfrm>
            <a:off x="3216275" y="1412876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84%</a:t>
            </a:r>
          </a:p>
        </p:txBody>
      </p:sp>
      <p:sp>
        <p:nvSpPr>
          <p:cNvPr id="10258" name="Text Box 22"/>
          <p:cNvSpPr txBox="1">
            <a:spLocks noChangeArrowheads="1"/>
          </p:cNvSpPr>
          <p:nvPr/>
        </p:nvSpPr>
        <p:spPr bwMode="auto">
          <a:xfrm>
            <a:off x="5808664" y="1557338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54%</a:t>
            </a:r>
          </a:p>
        </p:txBody>
      </p:sp>
      <p:sp>
        <p:nvSpPr>
          <p:cNvPr id="10259" name="Text Box 23"/>
          <p:cNvSpPr txBox="1">
            <a:spLocks noChangeArrowheads="1"/>
          </p:cNvSpPr>
          <p:nvPr/>
        </p:nvSpPr>
        <p:spPr bwMode="auto">
          <a:xfrm>
            <a:off x="3071814" y="4076701"/>
            <a:ext cx="719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45%</a:t>
            </a:r>
          </a:p>
        </p:txBody>
      </p:sp>
      <p:sp>
        <p:nvSpPr>
          <p:cNvPr id="10260" name="Text Box 24"/>
          <p:cNvSpPr txBox="1">
            <a:spLocks noChangeArrowheads="1"/>
          </p:cNvSpPr>
          <p:nvPr/>
        </p:nvSpPr>
        <p:spPr bwMode="auto">
          <a:xfrm>
            <a:off x="5808663" y="472440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FFFFFF"/>
                </a:solidFill>
              </a:rPr>
              <a:t>50%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000125" y="1302652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 dirty="0" smtClean="0">
                <a:latin typeface="Times New Roman" panose="02020603050405020304" pitchFamily="18" charset="0"/>
              </a:rPr>
              <a:t>100 - 1 000 </a:t>
            </a:r>
            <a:r>
              <a:rPr lang="cs-CZ" altLang="cs-CZ" sz="1600" dirty="0" err="1" smtClean="0">
                <a:latin typeface="Times New Roman" panose="02020603050405020304" pitchFamily="18" charset="0"/>
              </a:rPr>
              <a:t>nm</a:t>
            </a:r>
            <a:endParaRPr lang="cs-CZ" altLang="cs-CZ" sz="1600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 dirty="0" smtClean="0">
                <a:latin typeface="Times New Roman" panose="02020603050405020304" pitchFamily="18" charset="0"/>
              </a:rPr>
              <a:t>0,95 g/cm</a:t>
            </a:r>
            <a:r>
              <a:rPr lang="cs-CZ" altLang="cs-CZ" sz="1600" baseline="30000" dirty="0" smtClean="0">
                <a:latin typeface="Times New Roman" panose="02020603050405020304" pitchFamily="18" charset="0"/>
              </a:rPr>
              <a:t>3</a:t>
            </a:r>
            <a:endParaRPr lang="cs-CZ" altLang="cs-CZ" sz="1600" baseline="30000" dirty="0">
              <a:latin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352" y="4670969"/>
            <a:ext cx="1778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600" dirty="0" smtClean="0">
                <a:latin typeface="Times New Roman" panose="02020603050405020304" pitchFamily="18" charset="0"/>
              </a:rPr>
              <a:t>5 -12 </a:t>
            </a:r>
            <a:r>
              <a:rPr lang="cs-CZ" altLang="cs-CZ" sz="1600" dirty="0" err="1" smtClean="0">
                <a:latin typeface="Times New Roman" panose="02020603050405020304" pitchFamily="18" charset="0"/>
              </a:rPr>
              <a:t>nm</a:t>
            </a:r>
            <a:endParaRPr lang="cs-CZ" altLang="cs-CZ" sz="1600" dirty="0" smtClean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cs-CZ" altLang="cs-CZ" sz="1600" dirty="0" smtClean="0">
                <a:latin typeface="Times New Roman" panose="02020603050405020304" pitchFamily="18" charset="0"/>
              </a:rPr>
              <a:t>1,063-1,21 g/cm</a:t>
            </a:r>
            <a:r>
              <a:rPr lang="cs-CZ" altLang="cs-CZ" sz="1600" baseline="30000" dirty="0" smtClean="0">
                <a:latin typeface="Times New Roman" panose="02020603050405020304" pitchFamily="18" charset="0"/>
              </a:rPr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1600" dirty="0">
              <a:latin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37087" y="6288503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 rostoucí hustotou klesá objem lipoproteinových částic.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6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AEE986C9-287C-4875-99A9-BAA46DE4BCA4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513682" y="123031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Charakteristika lipoproteinů</a:t>
            </a:r>
          </a:p>
        </p:txBody>
      </p:sp>
      <p:graphicFrame>
        <p:nvGraphicFramePr>
          <p:cNvPr id="18498" name="Group 6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9561701"/>
              </p:ext>
            </p:extLst>
          </p:nvPr>
        </p:nvGraphicFramePr>
        <p:xfrm>
          <a:off x="1963739" y="1196975"/>
          <a:ext cx="8251823" cy="3196590"/>
        </p:xfrm>
        <a:graphic>
          <a:graphicData uri="http://schemas.openxmlformats.org/drawingml/2006/table">
            <a:tbl>
              <a:tblPr/>
              <a:tblGrid>
                <a:gridCol w="105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4954">
                  <a:extLst>
                    <a:ext uri="{9D8B030D-6E8A-4147-A177-3AD203B41FA5}">
                      <a16:colId xmlns:a16="http://schemas.microsoft.com/office/drawing/2014/main" val="2665995326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Třída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Průměr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(nm)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Poločas přeměny 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Hlavní lipid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Hlavní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apo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Místo vzniku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CM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100-1000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5-15 min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B48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enterocyty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VLDL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30-90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2h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B100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játra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LDL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20-75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2-4 dny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B100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krev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HDL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5-12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~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h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PL/CHE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játra,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enterocyty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krev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12" name="Text Box 67"/>
          <p:cNvSpPr txBox="1">
            <a:spLocks noChangeArrowheads="1"/>
          </p:cNvSpPr>
          <p:nvPr/>
        </p:nvSpPr>
        <p:spPr bwMode="auto">
          <a:xfrm>
            <a:off x="1992314" y="4713288"/>
            <a:ext cx="7272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Separace lipoproteinů</a:t>
            </a:r>
          </a:p>
        </p:txBody>
      </p:sp>
      <p:sp>
        <p:nvSpPr>
          <p:cNvPr id="11313" name="Text Box 68"/>
          <p:cNvSpPr txBox="1">
            <a:spLocks noChangeArrowheads="1"/>
          </p:cNvSpPr>
          <p:nvPr/>
        </p:nvSpPr>
        <p:spPr bwMode="auto">
          <a:xfrm>
            <a:off x="1992314" y="5546726"/>
            <a:ext cx="74882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ultracentrifugace</a:t>
            </a: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v roztoku soli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elektroforéza</a:t>
            </a:r>
            <a:endParaRPr lang="cs-CZ" altLang="cs-C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31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652963"/>
            <a:ext cx="41084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A7AE984-A413-464B-8B0C-6ECEF5140804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6" y="4635500"/>
            <a:ext cx="1209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6" y="4633913"/>
            <a:ext cx="2105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echovka 4"/>
          <p:cNvSpPr/>
          <p:nvPr/>
        </p:nvSpPr>
        <p:spPr>
          <a:xfrm rot="5400000">
            <a:off x="2563813" y="1428750"/>
            <a:ext cx="349250" cy="1663700"/>
          </a:xfrm>
          <a:prstGeom prst="can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ovéPole 2"/>
          <p:cNvSpPr txBox="1">
            <a:spLocks noChangeArrowheads="1"/>
          </p:cNvSpPr>
          <p:nvPr/>
        </p:nvSpPr>
        <p:spPr bwMode="auto">
          <a:xfrm>
            <a:off x="1558134" y="827089"/>
            <a:ext cx="1306511" cy="647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Potrava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TG, CH, PL</a:t>
            </a:r>
          </a:p>
        </p:txBody>
      </p:sp>
      <p:sp>
        <p:nvSpPr>
          <p:cNvPr id="12296" name="TextovéPole 3"/>
          <p:cNvSpPr txBox="1">
            <a:spLocks noChangeArrowheads="1"/>
          </p:cNvSpPr>
          <p:nvPr/>
        </p:nvSpPr>
        <p:spPr bwMode="auto">
          <a:xfrm>
            <a:off x="2988470" y="832645"/>
            <a:ext cx="900113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2114550" y="1487489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179763" y="1522413"/>
            <a:ext cx="0" cy="506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587625" y="2439989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1695450" y="3352800"/>
            <a:ext cx="1893888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TextovéPole 12"/>
          <p:cNvSpPr txBox="1">
            <a:spLocks noChangeArrowheads="1"/>
          </p:cNvSpPr>
          <p:nvPr/>
        </p:nvSpPr>
        <p:spPr bwMode="auto">
          <a:xfrm>
            <a:off x="1778000" y="3548063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chylomikrony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2587625" y="3078164"/>
            <a:ext cx="0" cy="331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5" name="TextovéPole 19"/>
          <p:cNvSpPr txBox="1">
            <a:spLocks noChangeArrowheads="1"/>
          </p:cNvSpPr>
          <p:nvPr/>
        </p:nvSpPr>
        <p:spPr bwMode="auto">
          <a:xfrm>
            <a:off x="2011363" y="6302375"/>
            <a:ext cx="1441450" cy="3698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Tuková tkáň</a:t>
            </a:r>
          </a:p>
        </p:txBody>
      </p:sp>
      <p:sp>
        <p:nvSpPr>
          <p:cNvPr id="12306" name="TextovéPole 20"/>
          <p:cNvSpPr txBox="1">
            <a:spLocks noChangeArrowheads="1"/>
          </p:cNvSpPr>
          <p:nvPr/>
        </p:nvSpPr>
        <p:spPr bwMode="auto">
          <a:xfrm>
            <a:off x="3722689" y="6303963"/>
            <a:ext cx="1855787" cy="3683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Svaly, myokard</a:t>
            </a:r>
          </a:p>
        </p:txBody>
      </p:sp>
      <p:pic>
        <p:nvPicPr>
          <p:cNvPr id="123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1" y="5260975"/>
            <a:ext cx="1209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4" y="5268913"/>
            <a:ext cx="2105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TextovéPole 23"/>
          <p:cNvSpPr txBox="1">
            <a:spLocks noChangeArrowheads="1"/>
          </p:cNvSpPr>
          <p:nvPr/>
        </p:nvSpPr>
        <p:spPr bwMode="auto">
          <a:xfrm>
            <a:off x="3100388" y="5654674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kapiláry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2468563" y="4635501"/>
            <a:ext cx="9525" cy="625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2517775" y="5894389"/>
            <a:ext cx="476250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3929064" y="5894389"/>
            <a:ext cx="358775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4108451" y="3370264"/>
            <a:ext cx="1304925" cy="581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4" name="TextovéPole 77823"/>
          <p:cNvSpPr txBox="1">
            <a:spLocks noChangeArrowheads="1"/>
          </p:cNvSpPr>
          <p:nvPr/>
        </p:nvSpPr>
        <p:spPr bwMode="auto">
          <a:xfrm>
            <a:off x="4200525" y="3495675"/>
            <a:ext cx="1252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remnanty</a:t>
            </a:r>
          </a:p>
        </p:txBody>
      </p:sp>
      <p:cxnSp>
        <p:nvCxnSpPr>
          <p:cNvPr id="27" name="Přímá spojnice se šipkou 26"/>
          <p:cNvCxnSpPr/>
          <p:nvPr/>
        </p:nvCxnSpPr>
        <p:spPr>
          <a:xfrm flipV="1">
            <a:off x="4957763" y="4130676"/>
            <a:ext cx="0" cy="930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ýseč 27"/>
          <p:cNvSpPr/>
          <p:nvPr/>
        </p:nvSpPr>
        <p:spPr>
          <a:xfrm rot="9318612">
            <a:off x="5427664" y="1922464"/>
            <a:ext cx="1722437" cy="1139825"/>
          </a:xfrm>
          <a:prstGeom prst="pie">
            <a:avLst/>
          </a:prstGeom>
          <a:solidFill>
            <a:srgbClr val="D8D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7" name="TextovéPole 77829"/>
          <p:cNvSpPr txBox="1">
            <a:spLocks noChangeArrowheads="1"/>
          </p:cNvSpPr>
          <p:nvPr/>
        </p:nvSpPr>
        <p:spPr bwMode="auto">
          <a:xfrm>
            <a:off x="5934075" y="2103439"/>
            <a:ext cx="88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Játra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5732463" y="1001714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3854451" y="1052513"/>
            <a:ext cx="1831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ál 31"/>
          <p:cNvSpPr/>
          <p:nvPr/>
        </p:nvSpPr>
        <p:spPr>
          <a:xfrm>
            <a:off x="6388100" y="3663951"/>
            <a:ext cx="1182688" cy="735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1" name="TextovéPole 77838"/>
          <p:cNvSpPr txBox="1">
            <a:spLocks noChangeArrowheads="1"/>
          </p:cNvSpPr>
          <p:nvPr/>
        </p:nvSpPr>
        <p:spPr bwMode="auto">
          <a:xfrm>
            <a:off x="6515101" y="3846514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VLDL</a:t>
            </a:r>
          </a:p>
        </p:txBody>
      </p:sp>
      <p:sp>
        <p:nvSpPr>
          <p:cNvPr id="12322" name="TextovéPole 77839"/>
          <p:cNvSpPr txBox="1">
            <a:spLocks noChangeArrowheads="1"/>
          </p:cNvSpPr>
          <p:nvPr/>
        </p:nvSpPr>
        <p:spPr bwMode="auto">
          <a:xfrm>
            <a:off x="2600326" y="5857876"/>
            <a:ext cx="215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Lipoproteinová </a:t>
            </a:r>
            <a:r>
              <a:rPr lang="cs-CZ" altLang="cs-CZ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lipasa</a:t>
            </a:r>
            <a:endParaRPr lang="cs-CZ" altLang="cs-CZ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ál 34"/>
          <p:cNvSpPr/>
          <p:nvPr/>
        </p:nvSpPr>
        <p:spPr>
          <a:xfrm>
            <a:off x="9197975" y="3757613"/>
            <a:ext cx="935038" cy="493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4" name="TextovéPole 77841"/>
          <p:cNvSpPr txBox="1">
            <a:spLocks noChangeArrowheads="1"/>
          </p:cNvSpPr>
          <p:nvPr/>
        </p:nvSpPr>
        <p:spPr bwMode="auto">
          <a:xfrm>
            <a:off x="9291638" y="3862389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IDL</a:t>
            </a:r>
          </a:p>
        </p:txBody>
      </p:sp>
      <p:sp>
        <p:nvSpPr>
          <p:cNvPr id="37" name="Ovál 36"/>
          <p:cNvSpPr/>
          <p:nvPr/>
        </p:nvSpPr>
        <p:spPr>
          <a:xfrm>
            <a:off x="7867650" y="1992313"/>
            <a:ext cx="877888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6" name="TextovéPole 77843"/>
          <p:cNvSpPr txBox="1">
            <a:spLocks noChangeArrowheads="1"/>
          </p:cNvSpPr>
          <p:nvPr/>
        </p:nvSpPr>
        <p:spPr bwMode="auto">
          <a:xfrm>
            <a:off x="7958138" y="1978025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LDL</a:t>
            </a:r>
          </a:p>
        </p:txBody>
      </p:sp>
      <p:cxnSp>
        <p:nvCxnSpPr>
          <p:cNvPr id="39" name="Přímá spojnice se šipkou 38"/>
          <p:cNvCxnSpPr>
            <a:stCxn id="35" idx="0"/>
          </p:cNvCxnSpPr>
          <p:nvPr/>
        </p:nvCxnSpPr>
        <p:spPr>
          <a:xfrm flipH="1" flipV="1">
            <a:off x="8688388" y="2492375"/>
            <a:ext cx="976312" cy="1265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8688388" y="601663"/>
            <a:ext cx="1871662" cy="792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9" name="TextovéPole 77849"/>
          <p:cNvSpPr txBox="1">
            <a:spLocks noChangeArrowheads="1"/>
          </p:cNvSpPr>
          <p:nvPr/>
        </p:nvSpPr>
        <p:spPr bwMode="auto">
          <a:xfrm>
            <a:off x="8745538" y="730251"/>
            <a:ext cx="1814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Extrahepatální tkáně</a:t>
            </a:r>
          </a:p>
        </p:txBody>
      </p:sp>
      <p:sp>
        <p:nvSpPr>
          <p:cNvPr id="12330" name="TextovéPole 77851"/>
          <p:cNvSpPr txBox="1">
            <a:spLocks noChangeArrowheads="1"/>
          </p:cNvSpPr>
          <p:nvPr/>
        </p:nvSpPr>
        <p:spPr bwMode="auto">
          <a:xfrm>
            <a:off x="1935163" y="1998663"/>
            <a:ext cx="1662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Tenké střevo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Zaoblený obdélník 42"/>
          <p:cNvSpPr/>
          <p:nvPr/>
        </p:nvSpPr>
        <p:spPr>
          <a:xfrm>
            <a:off x="2054226" y="2774950"/>
            <a:ext cx="1116013" cy="317500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2" name="TextovéPole 77853"/>
          <p:cNvSpPr txBox="1">
            <a:spLocks noChangeArrowheads="1"/>
          </p:cNvSpPr>
          <p:nvPr/>
        </p:nvSpPr>
        <p:spPr bwMode="auto">
          <a:xfrm>
            <a:off x="2011363" y="2724150"/>
            <a:ext cx="126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enterocyt</a:t>
            </a:r>
          </a:p>
        </p:txBody>
      </p:sp>
      <p:cxnSp>
        <p:nvCxnSpPr>
          <p:cNvPr id="45" name="Přímá spojnice se šipkou 44"/>
          <p:cNvCxnSpPr/>
          <p:nvPr/>
        </p:nvCxnSpPr>
        <p:spPr>
          <a:xfrm>
            <a:off x="6629400" y="3044826"/>
            <a:ext cx="0" cy="652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>
            <a:stCxn id="25" idx="0"/>
          </p:cNvCxnSpPr>
          <p:nvPr/>
        </p:nvCxnSpPr>
        <p:spPr>
          <a:xfrm flipV="1">
            <a:off x="4760913" y="2654301"/>
            <a:ext cx="762000" cy="715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5" name="TextovéPole 69"/>
          <p:cNvSpPr txBox="1">
            <a:spLocks noChangeArrowheads="1"/>
          </p:cNvSpPr>
          <p:nvPr/>
        </p:nvSpPr>
        <p:spPr bwMode="auto">
          <a:xfrm>
            <a:off x="7759701" y="5060951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kapiláry</a:t>
            </a:r>
          </a:p>
        </p:txBody>
      </p:sp>
      <p:sp>
        <p:nvSpPr>
          <p:cNvPr id="12336" name="TextovéPole 70"/>
          <p:cNvSpPr txBox="1">
            <a:spLocks noChangeArrowheads="1"/>
          </p:cNvSpPr>
          <p:nvPr/>
        </p:nvSpPr>
        <p:spPr bwMode="auto">
          <a:xfrm>
            <a:off x="8396288" y="6375400"/>
            <a:ext cx="2012950" cy="3683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Svaly, myokard</a:t>
            </a:r>
          </a:p>
        </p:txBody>
      </p:sp>
      <p:sp>
        <p:nvSpPr>
          <p:cNvPr id="12337" name="TextovéPole 71"/>
          <p:cNvSpPr txBox="1">
            <a:spLocks noChangeArrowheads="1"/>
          </p:cNvSpPr>
          <p:nvPr/>
        </p:nvSpPr>
        <p:spPr bwMode="auto">
          <a:xfrm>
            <a:off x="6226176" y="6335713"/>
            <a:ext cx="1439863" cy="368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Tuková tkáň</a:t>
            </a:r>
          </a:p>
        </p:txBody>
      </p:sp>
      <p:cxnSp>
        <p:nvCxnSpPr>
          <p:cNvPr id="50" name="Přímá spojnice se šipkou 49"/>
          <p:cNvCxnSpPr/>
          <p:nvPr/>
        </p:nvCxnSpPr>
        <p:spPr>
          <a:xfrm flipH="1">
            <a:off x="6980240" y="5368926"/>
            <a:ext cx="590548" cy="909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>
            <a:off x="8607425" y="5335590"/>
            <a:ext cx="569914" cy="10144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0" name="TextovéPole 76"/>
          <p:cNvSpPr txBox="1">
            <a:spLocks noChangeArrowheads="1"/>
          </p:cNvSpPr>
          <p:nvPr/>
        </p:nvSpPr>
        <p:spPr bwMode="auto">
          <a:xfrm>
            <a:off x="7326313" y="5335590"/>
            <a:ext cx="215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Lipoproteinová </a:t>
            </a:r>
            <a:r>
              <a:rPr lang="cs-CZ" altLang="cs-CZ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lipasa</a:t>
            </a:r>
            <a:endParaRPr lang="cs-CZ" altLang="cs-CZ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Přímá spojnice se šipkou 52"/>
          <p:cNvCxnSpPr/>
          <p:nvPr/>
        </p:nvCxnSpPr>
        <p:spPr>
          <a:xfrm>
            <a:off x="6964363" y="4414839"/>
            <a:ext cx="0" cy="19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 flipV="1">
            <a:off x="9490076" y="4270376"/>
            <a:ext cx="41275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V="1">
            <a:off x="8542338" y="1524000"/>
            <a:ext cx="722312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ál 55"/>
          <p:cNvSpPr/>
          <p:nvPr/>
        </p:nvSpPr>
        <p:spPr>
          <a:xfrm>
            <a:off x="9191625" y="1393826"/>
            <a:ext cx="293688" cy="130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ál 56"/>
          <p:cNvSpPr/>
          <p:nvPr/>
        </p:nvSpPr>
        <p:spPr>
          <a:xfrm>
            <a:off x="7172326" y="839788"/>
            <a:ext cx="493713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46" name="TextovéPole 77880"/>
          <p:cNvSpPr txBox="1">
            <a:spLocks noChangeArrowheads="1"/>
          </p:cNvSpPr>
          <p:nvPr/>
        </p:nvSpPr>
        <p:spPr bwMode="auto">
          <a:xfrm>
            <a:off x="7069138" y="830264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HDL</a:t>
            </a:r>
          </a:p>
        </p:txBody>
      </p:sp>
      <p:cxnSp>
        <p:nvCxnSpPr>
          <p:cNvPr id="59" name="Přímá spojnice se šipkou 58"/>
          <p:cNvCxnSpPr/>
          <p:nvPr/>
        </p:nvCxnSpPr>
        <p:spPr>
          <a:xfrm flipH="1">
            <a:off x="7666038" y="877888"/>
            <a:ext cx="10223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 flipH="1">
            <a:off x="7069138" y="1201739"/>
            <a:ext cx="247650" cy="790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9" name="TextovéPole 83"/>
          <p:cNvSpPr txBox="1">
            <a:spLocks noChangeArrowheads="1"/>
          </p:cNvSpPr>
          <p:nvPr/>
        </p:nvSpPr>
        <p:spPr bwMode="auto">
          <a:xfrm>
            <a:off x="3370264" y="106363"/>
            <a:ext cx="5127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Metabolismus lipoproteinů - přehled</a:t>
            </a:r>
          </a:p>
        </p:txBody>
      </p:sp>
      <p:cxnSp>
        <p:nvCxnSpPr>
          <p:cNvPr id="62" name="Přímá spojnice se šipkou 61"/>
          <p:cNvCxnSpPr>
            <a:stCxn id="35" idx="2"/>
          </p:cNvCxnSpPr>
          <p:nvPr/>
        </p:nvCxnSpPr>
        <p:spPr>
          <a:xfrm flipH="1" flipV="1">
            <a:off x="7069139" y="2727325"/>
            <a:ext cx="2128837" cy="127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6775450" y="2643189"/>
            <a:ext cx="293688" cy="130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6878638" y="2017713"/>
            <a:ext cx="203200" cy="158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65" name="Přímá spojnice 64"/>
          <p:cNvCxnSpPr/>
          <p:nvPr/>
        </p:nvCxnSpPr>
        <p:spPr>
          <a:xfrm>
            <a:off x="5972175" y="611188"/>
            <a:ext cx="0" cy="61388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54" name="TextovéPole 89"/>
          <p:cNvSpPr txBox="1">
            <a:spLocks noChangeArrowheads="1"/>
          </p:cNvSpPr>
          <p:nvPr/>
        </p:nvSpPr>
        <p:spPr bwMode="auto">
          <a:xfrm>
            <a:off x="1467644" y="184945"/>
            <a:ext cx="1338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Exogenní</a:t>
            </a:r>
          </a:p>
        </p:txBody>
      </p:sp>
      <p:sp>
        <p:nvSpPr>
          <p:cNvPr id="12355" name="TextovéPole 90"/>
          <p:cNvSpPr txBox="1">
            <a:spLocks noChangeArrowheads="1"/>
          </p:cNvSpPr>
          <p:nvPr/>
        </p:nvSpPr>
        <p:spPr bwMode="auto">
          <a:xfrm>
            <a:off x="9464677" y="214313"/>
            <a:ext cx="2017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Endogenní</a:t>
            </a:r>
          </a:p>
        </p:txBody>
      </p:sp>
      <p:cxnSp>
        <p:nvCxnSpPr>
          <p:cNvPr id="68" name="Přímá spojnice se šipkou 67"/>
          <p:cNvCxnSpPr/>
          <p:nvPr/>
        </p:nvCxnSpPr>
        <p:spPr>
          <a:xfrm flipV="1">
            <a:off x="6815139" y="1200150"/>
            <a:ext cx="377825" cy="738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>
            <a:off x="7069138" y="2214564"/>
            <a:ext cx="798512" cy="225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58" name="TextovéPole 69"/>
          <p:cNvSpPr txBox="1">
            <a:spLocks noChangeArrowheads="1"/>
          </p:cNvSpPr>
          <p:nvPr/>
        </p:nvSpPr>
        <p:spPr bwMode="auto">
          <a:xfrm>
            <a:off x="2138363" y="4454526"/>
            <a:ext cx="760412" cy="3079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lymfa</a:t>
            </a:r>
          </a:p>
        </p:txBody>
      </p:sp>
      <p:cxnSp>
        <p:nvCxnSpPr>
          <p:cNvPr id="71" name="Přímá spojnice se šipkou 70"/>
          <p:cNvCxnSpPr/>
          <p:nvPr/>
        </p:nvCxnSpPr>
        <p:spPr>
          <a:xfrm>
            <a:off x="2468563" y="4151314"/>
            <a:ext cx="0" cy="339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ál 71"/>
          <p:cNvSpPr/>
          <p:nvPr/>
        </p:nvSpPr>
        <p:spPr>
          <a:xfrm>
            <a:off x="5307014" y="2600326"/>
            <a:ext cx="293687" cy="130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3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BF4AAC42-CBD1-40D7-B485-0B38421E37E5}" type="slidenum">
              <a:rPr lang="cs-CZ" altLang="cs-CZ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cs-CZ" altLang="cs-CZ" sz="1400">
              <a:solidFill>
                <a:srgbClr val="00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2711451" y="3135313"/>
          <a:ext cx="1439863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Klip" r:id="rId3" imgW="1857375" imgH="3995738" progId="MS_ClipArt_Gallery.2">
                  <p:embed/>
                </p:oleObj>
              </mc:Choice>
              <mc:Fallback>
                <p:oleObj name="Klip" r:id="rId3" imgW="1857375" imgH="3995738" progId="MS_ClipArt_Gallery.2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3135313"/>
                        <a:ext cx="1439863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ovéPole 3"/>
          <p:cNvSpPr txBox="1">
            <a:spLocks noChangeArrowheads="1"/>
          </p:cNvSpPr>
          <p:nvPr/>
        </p:nvSpPr>
        <p:spPr bwMode="auto">
          <a:xfrm>
            <a:off x="2640013" y="1244601"/>
            <a:ext cx="4464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Trávení a resorpce lipidů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 </a:t>
            </a:r>
            <a:r>
              <a:rPr lang="cs-CZ" alt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minulá přednáška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1847851" y="836613"/>
            <a:ext cx="5184775" cy="201771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18" name="TextovéPole 5"/>
          <p:cNvSpPr txBox="1">
            <a:spLocks noChangeArrowheads="1"/>
          </p:cNvSpPr>
          <p:nvPr/>
        </p:nvSpPr>
        <p:spPr bwMode="auto">
          <a:xfrm>
            <a:off x="5087938" y="3284538"/>
            <a:ext cx="5111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Příjem lipidů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Emulgace lipidů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Štěpení lipidů lipasami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Resorpce do enterocytů ve formě směsných micel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Resyntéza lipidů v enterocytech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TextovéPole 6"/>
          <p:cNvSpPr txBox="1">
            <a:spLocks noChangeArrowheads="1"/>
          </p:cNvSpPr>
          <p:nvPr/>
        </p:nvSpPr>
        <p:spPr bwMode="auto">
          <a:xfrm>
            <a:off x="2063750" y="188914"/>
            <a:ext cx="813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Trávení a resorpce lipidů přijatých potravou</a:t>
            </a:r>
          </a:p>
        </p:txBody>
      </p:sp>
    </p:spTree>
    <p:extLst>
      <p:ext uri="{BB962C8B-B14F-4D97-AF65-F5344CB8AC3E}">
        <p14:creationId xmlns:p14="http://schemas.microsoft.com/office/powerpoint/2010/main" val="25150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557338"/>
            <a:ext cx="64103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0" name="Object 7"/>
          <p:cNvGraphicFramePr>
            <a:graphicFrameLocks noChangeAspect="1"/>
          </p:cNvGraphicFramePr>
          <p:nvPr/>
        </p:nvGraphicFramePr>
        <p:xfrm>
          <a:off x="5664201" y="3286126"/>
          <a:ext cx="1927225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Fotografie" r:id="rId4" imgW="5439534" imgH="5353797" progId="">
                  <p:embed/>
                </p:oleObj>
              </mc:Choice>
              <mc:Fallback>
                <p:oleObj name="Fotografie" r:id="rId4" imgW="5439534" imgH="5353797" progId="">
                  <p:embed/>
                  <p:pic>
                    <p:nvPicPr>
                      <p:cNvPr id="143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3286126"/>
                        <a:ext cx="1927225" cy="189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800600" y="37163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7175500" y="4581525"/>
            <a:ext cx="1873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chylomikron</a:t>
            </a:r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7608888" y="32131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3792539" y="1989138"/>
            <a:ext cx="46069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 </a:t>
            </a: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  apo B</a:t>
            </a:r>
            <a:r>
              <a:rPr lang="en-US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-48</a:t>
            </a: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(apo A-I)</a:t>
            </a:r>
            <a:r>
              <a:rPr lang="cs-CZ" altLang="cs-CZ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345" name="AutoShape 15"/>
          <p:cNvSpPr>
            <a:spLocks noChangeArrowheads="1"/>
          </p:cNvSpPr>
          <p:nvPr/>
        </p:nvSpPr>
        <p:spPr bwMode="auto">
          <a:xfrm>
            <a:off x="6240464" y="2492376"/>
            <a:ext cx="287337" cy="1077913"/>
          </a:xfrm>
          <a:prstGeom prst="downArrow">
            <a:avLst>
              <a:gd name="adj1" fmla="val 50000"/>
              <a:gd name="adj2" fmla="val 586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AutoShape 16"/>
          <p:cNvSpPr>
            <a:spLocks noChangeArrowheads="1"/>
          </p:cNvSpPr>
          <p:nvPr/>
        </p:nvSpPr>
        <p:spPr bwMode="auto">
          <a:xfrm rot="612612">
            <a:off x="5386388" y="3954463"/>
            <a:ext cx="1079500" cy="215900"/>
          </a:xfrm>
          <a:prstGeom prst="rightArrow">
            <a:avLst>
              <a:gd name="adj1" fmla="val 50000"/>
              <a:gd name="adj2" fmla="val 58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7" name="AutoShape 17"/>
          <p:cNvSpPr>
            <a:spLocks noChangeArrowheads="1"/>
          </p:cNvSpPr>
          <p:nvPr/>
        </p:nvSpPr>
        <p:spPr bwMode="auto">
          <a:xfrm rot="19549956">
            <a:off x="7115176" y="3644900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4295776" y="6165851"/>
            <a:ext cx="20748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Portální žíla</a:t>
            </a:r>
          </a:p>
        </p:txBody>
      </p:sp>
      <p:sp>
        <p:nvSpPr>
          <p:cNvPr id="14349" name="Text Box 21"/>
          <p:cNvSpPr txBox="1">
            <a:spLocks noChangeArrowheads="1"/>
          </p:cNvSpPr>
          <p:nvPr/>
        </p:nvSpPr>
        <p:spPr bwMode="auto">
          <a:xfrm>
            <a:off x="9191625" y="5229226"/>
            <a:ext cx="1225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Lymfa</a:t>
            </a: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3762376" y="4627563"/>
            <a:ext cx="20161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Nižší MK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glycerol</a:t>
            </a:r>
          </a:p>
        </p:txBody>
      </p:sp>
      <p:sp>
        <p:nvSpPr>
          <p:cNvPr id="14351" name="AutoShape 23"/>
          <p:cNvSpPr>
            <a:spLocks noChangeArrowheads="1"/>
          </p:cNvSpPr>
          <p:nvPr/>
        </p:nvSpPr>
        <p:spPr bwMode="auto">
          <a:xfrm>
            <a:off x="4943475" y="4981575"/>
            <a:ext cx="514350" cy="1219201"/>
          </a:xfrm>
          <a:custGeom>
            <a:avLst/>
            <a:gdLst>
              <a:gd name="T0" fmla="*/ 2147483646 w 24281"/>
              <a:gd name="T1" fmla="*/ 2147483646 h 18210"/>
              <a:gd name="T2" fmla="*/ 2147483646 w 24281"/>
              <a:gd name="T3" fmla="*/ 2147483646 h 18210"/>
              <a:gd name="T4" fmla="*/ 0 w 24281"/>
              <a:gd name="T5" fmla="*/ 2147483646 h 18210"/>
              <a:gd name="T6" fmla="*/ 0 w 24281"/>
              <a:gd name="T7" fmla="*/ 2147483646 h 18210"/>
              <a:gd name="T8" fmla="*/ 2147483646 w 24281"/>
              <a:gd name="T9" fmla="*/ 2147483646 h 18210"/>
              <a:gd name="T10" fmla="*/ 2147483646 w 24281"/>
              <a:gd name="T11" fmla="*/ 2147483646 h 18210"/>
              <a:gd name="T12" fmla="*/ 2147483646 w 24281"/>
              <a:gd name="T13" fmla="*/ 2147483646 h 18210"/>
              <a:gd name="T14" fmla="*/ 2147483646 w 24281"/>
              <a:gd name="T15" fmla="*/ 2147483646 h 18210"/>
              <a:gd name="T16" fmla="*/ 2147483646 w 24281"/>
              <a:gd name="T17" fmla="*/ 2147483646 h 18210"/>
              <a:gd name="T18" fmla="*/ 2147483646 w 24281"/>
              <a:gd name="T19" fmla="*/ 2147483646 h 18210"/>
              <a:gd name="T20" fmla="*/ 2147483646 w 24281"/>
              <a:gd name="T21" fmla="*/ 2147483646 h 182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281" h="18210">
                <a:moveTo>
                  <a:pt x="16181" y="12810"/>
                </a:moveTo>
                <a:cubicBezTo>
                  <a:pt x="16181" y="9827"/>
                  <a:pt x="13188" y="5939"/>
                  <a:pt x="10206" y="5939"/>
                </a:cubicBezTo>
                <a:cubicBezTo>
                  <a:pt x="8792" y="5938"/>
                  <a:pt x="1010" y="4950"/>
                  <a:pt x="0" y="5939"/>
                </a:cubicBezTo>
                <a:lnTo>
                  <a:pt x="0" y="49"/>
                </a:lnTo>
                <a:cubicBezTo>
                  <a:pt x="12770" y="0"/>
                  <a:pt x="14728" y="2254"/>
                  <a:pt x="17010" y="2994"/>
                </a:cubicBezTo>
                <a:cubicBezTo>
                  <a:pt x="21474" y="5441"/>
                  <a:pt x="21580" y="6845"/>
                  <a:pt x="21581" y="12809"/>
                </a:cubicBezTo>
                <a:lnTo>
                  <a:pt x="21581" y="12810"/>
                </a:lnTo>
                <a:lnTo>
                  <a:pt x="24281" y="12810"/>
                </a:lnTo>
                <a:lnTo>
                  <a:pt x="18881" y="18210"/>
                </a:lnTo>
                <a:lnTo>
                  <a:pt x="13481" y="12810"/>
                </a:lnTo>
                <a:lnTo>
                  <a:pt x="16181" y="1281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6816725" y="285273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</a:p>
        </p:txBody>
      </p:sp>
      <p:sp>
        <p:nvSpPr>
          <p:cNvPr id="14353" name="AutoShape 25"/>
          <p:cNvSpPr>
            <a:spLocks noChangeArrowheads="1"/>
          </p:cNvSpPr>
          <p:nvPr/>
        </p:nvSpPr>
        <p:spPr bwMode="auto">
          <a:xfrm rot="11943330">
            <a:off x="6804025" y="3200401"/>
            <a:ext cx="158750" cy="874713"/>
          </a:xfrm>
          <a:prstGeom prst="upArrow">
            <a:avLst>
              <a:gd name="adj1" fmla="val 50000"/>
              <a:gd name="adj2" fmla="val 626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2279650" y="404813"/>
            <a:ext cx="77914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cs-CZ" altLang="cs-CZ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 chylomikronů</a:t>
            </a:r>
          </a:p>
        </p:txBody>
      </p:sp>
      <p:sp>
        <p:nvSpPr>
          <p:cNvPr id="14355" name="AutoShape 27"/>
          <p:cNvSpPr>
            <a:spLocks noChangeArrowheads="1"/>
          </p:cNvSpPr>
          <p:nvPr/>
        </p:nvSpPr>
        <p:spPr bwMode="auto">
          <a:xfrm rot="5400000" flipV="1">
            <a:off x="7488238" y="4052888"/>
            <a:ext cx="600075" cy="2520950"/>
          </a:xfrm>
          <a:custGeom>
            <a:avLst/>
            <a:gdLst>
              <a:gd name="T0" fmla="*/ 2147483646 w 28385"/>
              <a:gd name="T1" fmla="*/ 2147483646 h 18649"/>
              <a:gd name="T2" fmla="*/ 2147483646 w 28385"/>
              <a:gd name="T3" fmla="*/ 2147483646 h 18649"/>
              <a:gd name="T4" fmla="*/ 0 w 28385"/>
              <a:gd name="T5" fmla="*/ 2147483646 h 18649"/>
              <a:gd name="T6" fmla="*/ 2147483646 w 28385"/>
              <a:gd name="T7" fmla="*/ 0 h 18649"/>
              <a:gd name="T8" fmla="*/ 2147483646 w 28385"/>
              <a:gd name="T9" fmla="*/ 2147483646 h 18649"/>
              <a:gd name="T10" fmla="*/ 2147483646 w 28385"/>
              <a:gd name="T11" fmla="*/ 2147483646 h 18649"/>
              <a:gd name="T12" fmla="*/ 2147483646 w 28385"/>
              <a:gd name="T13" fmla="*/ 2147483646 h 18649"/>
              <a:gd name="T14" fmla="*/ 2147483646 w 28385"/>
              <a:gd name="T15" fmla="*/ 2147483646 h 18649"/>
              <a:gd name="T16" fmla="*/ 2147483646 w 28385"/>
              <a:gd name="T17" fmla="*/ 2147483646 h 18649"/>
              <a:gd name="T18" fmla="*/ 2147483646 w 28385"/>
              <a:gd name="T19" fmla="*/ 2147483646 h 18649"/>
              <a:gd name="T20" fmla="*/ 2147483646 w 28385"/>
              <a:gd name="T21" fmla="*/ 2147483646 h 186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385" h="18649">
                <a:moveTo>
                  <a:pt x="20285" y="13249"/>
                </a:moveTo>
                <a:cubicBezTo>
                  <a:pt x="20285" y="10266"/>
                  <a:pt x="16590" y="6016"/>
                  <a:pt x="13608" y="6016"/>
                </a:cubicBezTo>
                <a:cubicBezTo>
                  <a:pt x="12194" y="6015"/>
                  <a:pt x="1010" y="3824"/>
                  <a:pt x="0" y="4813"/>
                </a:cubicBezTo>
                <a:cubicBezTo>
                  <a:pt x="0" y="2364"/>
                  <a:pt x="0" y="1556"/>
                  <a:pt x="683" y="0"/>
                </a:cubicBezTo>
                <a:cubicBezTo>
                  <a:pt x="9657" y="1222"/>
                  <a:pt x="9683" y="1772"/>
                  <a:pt x="14885" y="2449"/>
                </a:cubicBezTo>
                <a:cubicBezTo>
                  <a:pt x="21211" y="4555"/>
                  <a:pt x="25684" y="7284"/>
                  <a:pt x="25685" y="13248"/>
                </a:cubicBezTo>
                <a:lnTo>
                  <a:pt x="25685" y="13249"/>
                </a:lnTo>
                <a:lnTo>
                  <a:pt x="28385" y="13249"/>
                </a:lnTo>
                <a:lnTo>
                  <a:pt x="22985" y="18649"/>
                </a:lnTo>
                <a:lnTo>
                  <a:pt x="17585" y="13249"/>
                </a:lnTo>
                <a:lnTo>
                  <a:pt x="20285" y="1324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56" name="Text Box 28"/>
          <p:cNvSpPr txBox="1">
            <a:spLocks noChangeArrowheads="1"/>
          </p:cNvSpPr>
          <p:nvPr/>
        </p:nvSpPr>
        <p:spPr bwMode="auto">
          <a:xfrm>
            <a:off x="4367213" y="2852738"/>
            <a:ext cx="14414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Lipofilní vitaminy</a:t>
            </a:r>
          </a:p>
        </p:txBody>
      </p:sp>
      <p:sp>
        <p:nvSpPr>
          <p:cNvPr id="14357" name="AutoShape 29"/>
          <p:cNvSpPr>
            <a:spLocks noChangeArrowheads="1"/>
          </p:cNvSpPr>
          <p:nvPr/>
        </p:nvSpPr>
        <p:spPr bwMode="auto">
          <a:xfrm rot="2219876">
            <a:off x="5249863" y="3479800"/>
            <a:ext cx="1200150" cy="222250"/>
          </a:xfrm>
          <a:prstGeom prst="rightArrow">
            <a:avLst>
              <a:gd name="adj1" fmla="val 50000"/>
              <a:gd name="adj2" fmla="val 588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8" name="Zástupný symbol pro číslo snímku 21"/>
          <p:cNvSpPr txBox="1">
            <a:spLocks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28F79-E098-43C3-874D-49AE61673062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58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ázdná prezentace">
  <a:themeElements>
    <a:clrScheme name="Prázdná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ázdná prezenta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ázdná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2107</Words>
  <Application>Microsoft Office PowerPoint</Application>
  <PresentationFormat>Širokoúhlá obrazovka</PresentationFormat>
  <Paragraphs>487</Paragraphs>
  <Slides>46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7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46</vt:i4>
      </vt:variant>
    </vt:vector>
  </HeadingPairs>
  <TitlesOfParts>
    <vt:vector size="65" baseType="lpstr">
      <vt:lpstr>Arial</vt:lpstr>
      <vt:lpstr>Arial Black</vt:lpstr>
      <vt:lpstr>Calibri</vt:lpstr>
      <vt:lpstr>Calibri Light</vt:lpstr>
      <vt:lpstr>Symbol</vt:lpstr>
      <vt:lpstr>Tahoma</vt:lpstr>
      <vt:lpstr>Times New Roman</vt:lpstr>
      <vt:lpstr>Wingdings</vt:lpstr>
      <vt:lpstr>Wingdings 3</vt:lpstr>
      <vt:lpstr>Motiv Office</vt:lpstr>
      <vt:lpstr>Výchozí návrh</vt:lpstr>
      <vt:lpstr>1_Výchozí návrh</vt:lpstr>
      <vt:lpstr>2_Výchozí návrh</vt:lpstr>
      <vt:lpstr>3_Výchozí návrh</vt:lpstr>
      <vt:lpstr>Prázdná prezentace</vt:lpstr>
      <vt:lpstr>4_Výchozí návrh</vt:lpstr>
      <vt:lpstr>Rastrový obrázek</vt:lpstr>
      <vt:lpstr>Klip</vt:lpstr>
      <vt:lpstr>Fotografie</vt:lpstr>
      <vt:lpstr>Lipoproteiny krevní plazmy. Přeměny cholesterolu.  Žlučové kyseliny.</vt:lpstr>
      <vt:lpstr>Prezentace aplikace PowerPoint</vt:lpstr>
      <vt:lpstr>Prezentace aplikace PowerPoint</vt:lpstr>
      <vt:lpstr>Prezentace aplikace PowerPoint</vt:lpstr>
      <vt:lpstr>Prezentace aplikace PowerPoint</vt:lpstr>
      <vt:lpstr>Charakteristika lipoproteinů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Lipoproteinová lipasa (LPL)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Fáze syntézy cholesterolu</vt:lpstr>
      <vt:lpstr>HMG-CoA reduktasa - klíčový enzym syntézy cholesterolu </vt:lpstr>
      <vt:lpstr>Prezentace aplikace PowerPoint</vt:lpstr>
      <vt:lpstr>Prezentace aplikace PowerPoint</vt:lpstr>
      <vt:lpstr>Prezentace aplikace PowerPoint</vt:lpstr>
      <vt:lpstr>Prezentace aplikace PowerPoint</vt:lpstr>
      <vt:lpstr>Žlučové kyseliny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Lipoproteiny krevní plazmy. Přeměny cholesterolu.  Žlučové kyseliny.</dc:title>
  <dc:creator>Michaela Králíková</dc:creator>
  <cp:lastModifiedBy>Michaela Králíková</cp:lastModifiedBy>
  <cp:revision>33</cp:revision>
  <dcterms:created xsi:type="dcterms:W3CDTF">2018-05-15T09:21:59Z</dcterms:created>
  <dcterms:modified xsi:type="dcterms:W3CDTF">2018-05-16T13:07:04Z</dcterms:modified>
</cp:coreProperties>
</file>