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421" r:id="rId3"/>
    <p:sldId id="422" r:id="rId4"/>
    <p:sldId id="439" r:id="rId5"/>
    <p:sldId id="440" r:id="rId6"/>
    <p:sldId id="423" r:id="rId7"/>
    <p:sldId id="436" r:id="rId8"/>
    <p:sldId id="456" r:id="rId9"/>
    <p:sldId id="435" r:id="rId10"/>
    <p:sldId id="454" r:id="rId11"/>
    <p:sldId id="424" r:id="rId12"/>
    <p:sldId id="400" r:id="rId13"/>
    <p:sldId id="404" r:id="rId14"/>
  </p:sldIdLst>
  <p:sldSz cx="9144000" cy="6858000" type="screen4x3"/>
  <p:notesSz cx="7099300" cy="10234613"/>
  <p:custDataLst>
    <p:tags r:id="rId17"/>
  </p:custDataLst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  <a:srgbClr val="66FF33"/>
    <a:srgbClr val="FFFF99"/>
    <a:srgbClr val="FF66CC"/>
    <a:srgbClr val="008000"/>
    <a:srgbClr val="0000FF"/>
    <a:srgbClr val="993300"/>
    <a:srgbClr val="FF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2" autoAdjust="0"/>
    <p:restoredTop sz="85084" autoAdjust="0"/>
  </p:normalViewPr>
  <p:slideViewPr>
    <p:cSldViewPr>
      <p:cViewPr>
        <p:scale>
          <a:sx n="75" d="100"/>
          <a:sy n="75" d="100"/>
        </p:scale>
        <p:origin x="63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-174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72" y="24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14" cy="48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6665" y="0"/>
            <a:ext cx="3079214" cy="48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9929"/>
            <a:ext cx="3079214" cy="48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6665" y="9719929"/>
            <a:ext cx="3079214" cy="48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5565314-AE62-48DE-BE9F-0A33AC2F8ABD}" type="slidenum">
              <a:rPr lang="cs-CZ">
                <a:latin typeface="Calibri" pitchFamily="34" charset="0"/>
              </a:rPr>
              <a:pPr>
                <a:defRPr/>
              </a:pPr>
              <a:t>‹#›</a:t>
            </a:fld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0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25" cy="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376" y="1"/>
            <a:ext cx="3075925" cy="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07" y="4861653"/>
            <a:ext cx="5207689" cy="460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dirty="0" smtClean="0"/>
              <a:t>Klepnutím lze upravit styly předlohy textu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304"/>
            <a:ext cx="3075925" cy="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376" y="9723304"/>
            <a:ext cx="3075925" cy="51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77" tIns="48088" rIns="96177" bIns="4808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03C3D868-3A52-4919-866E-300B6A2AA7B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30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7FD02-36B0-4307-8002-3BD5FBE2076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23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3D868-3A52-4919-866E-300B6A2AA7B9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734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/>
              <a:t>Triacylglyceroly jsou velmi nepolární. Bez přítomnosti emulgačních činidel by v trávícím traktu nemohly být metabolizovány.</a:t>
            </a:r>
          </a:p>
          <a:p>
            <a:r>
              <a:rPr lang="cs-CZ" altLang="cs-CZ" dirty="0" smtClean="0"/>
              <a:t>Pro emulgaci lipidů jsou rozhodující žlučové kyseliny produkované v játrech a transportované žlučí do tenkého střeva. Jejich působením se lipidy rozptýlí do malých kapének, což vyvolá zvětšení povrchu a umožní lepší kontakt s enzymy, které působí na mezifází. K emulgaci lipidů přispívá i střevní peristaltika. Součástí kapének jsou </a:t>
            </a:r>
            <a:r>
              <a:rPr lang="cs-CZ" altLang="cs-CZ" dirty="0" err="1" smtClean="0"/>
              <a:t>triacylglyceroly</a:t>
            </a:r>
            <a:r>
              <a:rPr lang="cs-CZ" altLang="cs-CZ" dirty="0" smtClean="0"/>
              <a:t>, cholesterol, fosfolipidy i nepolární vitamíny.</a:t>
            </a:r>
          </a:p>
          <a:p>
            <a:r>
              <a:rPr lang="cs-CZ" altLang="cs-CZ" dirty="0" smtClean="0"/>
              <a:t>Pro trávení </a:t>
            </a:r>
            <a:r>
              <a:rPr lang="cs-CZ" altLang="cs-CZ" dirty="0" err="1" smtClean="0"/>
              <a:t>triacylglycerolů</a:t>
            </a:r>
            <a:r>
              <a:rPr lang="cs-CZ" altLang="cs-CZ" dirty="0" smtClean="0"/>
              <a:t> je dále potřebná </a:t>
            </a:r>
            <a:r>
              <a:rPr lang="cs-CZ" altLang="cs-CZ" dirty="0" err="1" smtClean="0"/>
              <a:t>kolipasa</a:t>
            </a:r>
            <a:r>
              <a:rPr lang="cs-CZ" altLang="cs-CZ" dirty="0" smtClean="0"/>
              <a:t>, která usnadňuje kontakt mezi kapénkou a pankreatickou </a:t>
            </a:r>
            <a:r>
              <a:rPr lang="cs-CZ" altLang="cs-CZ" dirty="0" err="1" smtClean="0"/>
              <a:t>lipasou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  <p:sp>
        <p:nvSpPr>
          <p:cNvPr id="911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C701021-EF92-4DF0-9459-BC7DC93ECEC7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05974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smtClean="0"/>
              <a:t>Další transportní formou lipidů jsou lipoproteiny. </a:t>
            </a:r>
            <a:r>
              <a:rPr lang="cs-CZ" altLang="cs-CZ" dirty="0" smtClean="0"/>
              <a:t>Slouží pro transport lipidů v krvi. Většina lipoproteinů má sférickou strukturu, lze v nich rozlišit hydrofobní jádro a polární obal.</a:t>
            </a:r>
          </a:p>
          <a:p>
            <a:r>
              <a:rPr lang="cs-CZ" altLang="cs-CZ" dirty="0" smtClean="0"/>
              <a:t>V jádře jsou transportovány nejméně polární lipidy, tj. </a:t>
            </a:r>
            <a:r>
              <a:rPr lang="cs-CZ" altLang="cs-CZ" dirty="0" err="1" smtClean="0"/>
              <a:t>triacylglyceroly</a:t>
            </a:r>
            <a:r>
              <a:rPr lang="cs-CZ" altLang="cs-CZ" dirty="0" smtClean="0"/>
              <a:t> a esterifikovaný cholesterol.</a:t>
            </a:r>
          </a:p>
          <a:p>
            <a:r>
              <a:rPr lang="cs-CZ" altLang="cs-CZ" dirty="0" smtClean="0"/>
              <a:t>V obalu jsou přítomny fosfolipidy (pouze jedna vrstva), </a:t>
            </a:r>
            <a:r>
              <a:rPr lang="cs-CZ" altLang="cs-CZ" dirty="0" err="1" smtClean="0"/>
              <a:t>neesterifikovaný</a:t>
            </a:r>
            <a:r>
              <a:rPr lang="cs-CZ" altLang="cs-CZ" dirty="0" smtClean="0"/>
              <a:t> cholesterol a proteiny.</a:t>
            </a:r>
          </a:p>
          <a:p>
            <a:r>
              <a:rPr lang="cs-CZ" altLang="cs-CZ" dirty="0" smtClean="0"/>
              <a:t>V jádře mohou být transportovány i lipofilní vitamíny. </a:t>
            </a:r>
          </a:p>
        </p:txBody>
      </p:sp>
      <p:sp>
        <p:nvSpPr>
          <p:cNvPr id="931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002C41-A5C4-4541-BA8B-498000400A88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1369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70E75-1171-441F-8678-7B8B24A35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EE4C5-B7C5-43FC-A4FA-51F1FA341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E7AB7-4553-42BB-8F65-DF813F49AB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BC5E1-454B-4685-AA3C-B578E7BAB5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4788B94-7EE2-4588-9C86-68CEB09EA4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3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CFFA-A7AB-44A3-8E38-CF309F7C9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F3A92-E1C6-4CE9-96BF-216573793B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D5989-3859-4383-8BF8-38ADA1BD62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84AAF-86C9-4C1B-A79D-FA4DA873E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DF987-7386-4495-8AC4-8F48C0C8B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2AE5-680E-4E8F-B41A-FB24DCA59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BDDA3-B31C-43B3-8738-7C4242852A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0536B-4726-48BA-BF14-F6D86DF470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BAED6027-407A-45D4-9265-8CA0AC9469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4788B94-7EE2-4588-9C86-68CEB09EA4C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98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0.bin"/><Relationship Id="rId3" Type="http://schemas.openxmlformats.org/officeDocument/2006/relationships/slideLayout" Target="../slideLayouts/slideLayout6.xml"/><Relationship Id="rId21" Type="http://schemas.openxmlformats.org/officeDocument/2006/relationships/image" Target="../media/image10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tags" Target="../tags/tag6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oleObject" Target="../embeddings/oleObject8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4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6.emf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8.emf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solidFill>
                  <a:srgbClr val="0033CC"/>
                </a:solidFill>
              </a:rPr>
              <a:t>Tenzidy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71600" y="5229200"/>
            <a:ext cx="6400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Symbol"/>
              <a:buChar char="Ó"/>
            </a:pPr>
            <a:r>
              <a:rPr lang="en-US" altLang="cs-CZ" sz="1800" dirty="0" err="1" smtClean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Biochemick</a:t>
            </a:r>
            <a:r>
              <a:rPr lang="cs-CZ" altLang="cs-CZ" sz="1800" dirty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ý ústav LF MU </a:t>
            </a:r>
            <a:r>
              <a:rPr lang="cs-CZ" altLang="cs-CZ" sz="1800" dirty="0" smtClean="0">
                <a:solidFill>
                  <a:prstClr val="black"/>
                </a:solidFill>
                <a:latin typeface="Calibri"/>
                <a:sym typeface="Symbol" panose="05050102010706020507" pitchFamily="18" charset="2"/>
              </a:rPr>
              <a:t>(MK, ET, JT) 2018</a:t>
            </a:r>
            <a:endParaRPr lang="cs-CZ" altLang="cs-CZ" sz="1800" dirty="0" smtClean="0">
              <a:solidFill>
                <a:prstClr val="black"/>
              </a:solidFill>
              <a:latin typeface="Calibri"/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291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Tenzidy - </a:t>
            </a:r>
            <a:r>
              <a:rPr lang="cs-CZ" sz="3600" b="1" dirty="0">
                <a:solidFill>
                  <a:schemeClr val="accent2"/>
                </a:solidFill>
              </a:rPr>
              <a:t>základ směsných micel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79912" y="1510816"/>
            <a:ext cx="51855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>
                <a:latin typeface="Calibri" pitchFamily="34" charset="0"/>
              </a:rPr>
              <a:t>Ve žluči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itchFamily="34" charset="0"/>
              </a:rPr>
              <a:t>Soli ŽK + fosfolipidy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solidFill>
                  <a:srgbClr val="00B050"/>
                </a:solidFill>
                <a:latin typeface="Calibri" pitchFamily="34" charset="0"/>
              </a:rPr>
              <a:t> + cholesterol</a:t>
            </a:r>
          </a:p>
          <a:p>
            <a:pPr>
              <a:spcBef>
                <a:spcPct val="50000"/>
              </a:spcBef>
            </a:pPr>
            <a:endParaRPr lang="cs-CZ" altLang="cs-CZ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b="1" dirty="0" smtClean="0">
                <a:latin typeface="Calibri" pitchFamily="34" charset="0"/>
              </a:rPr>
              <a:t>Ve střevě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latin typeface="Calibri" pitchFamily="34" charset="0"/>
              </a:rPr>
              <a:t>soli ŽK + fosfolipidy + </a:t>
            </a:r>
            <a:r>
              <a:rPr lang="cs-CZ" altLang="cs-CZ" dirty="0" err="1" smtClean="0">
                <a:latin typeface="Calibri" pitchFamily="34" charset="0"/>
              </a:rPr>
              <a:t>lysofosfolipidy</a:t>
            </a:r>
            <a:r>
              <a:rPr lang="cs-CZ" altLang="cs-CZ" dirty="0">
                <a:latin typeface="Calibri" pitchFamily="34" charset="0"/>
              </a:rPr>
              <a:t> + </a:t>
            </a:r>
            <a:r>
              <a:rPr lang="cs-CZ" altLang="cs-CZ" dirty="0" smtClean="0">
                <a:latin typeface="Calibri" pitchFamily="34" charset="0"/>
              </a:rPr>
              <a:t>MK</a:t>
            </a:r>
            <a:r>
              <a:rPr lang="cs-CZ" altLang="cs-CZ" baseline="30000" dirty="0" smtClean="0">
                <a:latin typeface="Calibri" pitchFamily="34" charset="0"/>
              </a:rPr>
              <a:t>–</a:t>
            </a:r>
            <a:r>
              <a:rPr lang="cs-CZ" altLang="cs-CZ" dirty="0" smtClean="0">
                <a:latin typeface="Calibri" pitchFamily="34" charset="0"/>
              </a:rPr>
              <a:t> </a:t>
            </a:r>
            <a:endParaRPr lang="cs-CZ" altLang="cs-CZ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cs-CZ" altLang="cs-CZ" dirty="0" smtClean="0">
                <a:solidFill>
                  <a:srgbClr val="00B050"/>
                </a:solidFill>
                <a:latin typeface="Calibri" pitchFamily="34" charset="0"/>
              </a:rPr>
              <a:t>+ MG + </a:t>
            </a:r>
            <a:r>
              <a:rPr lang="cs-CZ" altLang="cs-CZ" dirty="0" smtClean="0">
                <a:solidFill>
                  <a:srgbClr val="00B050"/>
                </a:solidFill>
                <a:latin typeface="Calibri" pitchFamily="34" charset="0"/>
              </a:rPr>
              <a:t>MK </a:t>
            </a:r>
            <a:r>
              <a:rPr lang="cs-CZ" altLang="cs-CZ" dirty="0" smtClean="0">
                <a:solidFill>
                  <a:srgbClr val="00B050"/>
                </a:solidFill>
                <a:latin typeface="Calibri" pitchFamily="34" charset="0"/>
              </a:rPr>
              <a:t>+ cholesterol </a:t>
            </a:r>
          </a:p>
          <a:p>
            <a:pPr>
              <a:spcBef>
                <a:spcPct val="50000"/>
              </a:spcBef>
            </a:pPr>
            <a:r>
              <a:rPr lang="cs-CZ" altLang="cs-CZ" dirty="0" smtClean="0">
                <a:solidFill>
                  <a:srgbClr val="FF3300"/>
                </a:solidFill>
                <a:latin typeface="Calibri" pitchFamily="34" charset="0"/>
              </a:rPr>
              <a:t>+ lipofilní </a:t>
            </a:r>
            <a:r>
              <a:rPr lang="cs-CZ" altLang="cs-CZ" dirty="0" err="1" smtClean="0">
                <a:solidFill>
                  <a:srgbClr val="FF3300"/>
                </a:solidFill>
                <a:latin typeface="Calibri" pitchFamily="34" charset="0"/>
              </a:rPr>
              <a:t>mikronutrienty</a:t>
            </a:r>
            <a:endParaRPr lang="cs-CZ" altLang="cs-CZ" dirty="0">
              <a:solidFill>
                <a:srgbClr val="FF3300"/>
              </a:solidFill>
              <a:latin typeface="Calibri" pitchFamily="34" charset="0"/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9583" y="1845178"/>
            <a:ext cx="3310654" cy="3947574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1763688" y="5623475"/>
            <a:ext cx="506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>
                <a:latin typeface="Calibri" panose="020F0502020204030204" pitchFamily="34" charset="0"/>
              </a:rPr>
              <a:t>&gt; C12</a:t>
            </a:r>
            <a:endParaRPr lang="en-US" sz="1100" b="1" dirty="0">
              <a:latin typeface="Calibri" panose="020F0502020204030204" pitchFamily="34" charset="0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DF987-7386-4495-8AC4-8F48C0C8B0C4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8287" y="2132856"/>
            <a:ext cx="4097338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ovéPole 2"/>
          <p:cNvSpPr txBox="1">
            <a:spLocks noChangeArrowheads="1"/>
          </p:cNvSpPr>
          <p:nvPr/>
        </p:nvSpPr>
        <p:spPr bwMode="auto">
          <a:xfrm>
            <a:off x="3087011" y="1437213"/>
            <a:ext cx="2241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altLang="cs-CZ" b="1" dirty="0">
                <a:latin typeface="Calibri" pitchFamily="34" charset="0"/>
              </a:rPr>
              <a:t>s</a:t>
            </a:r>
            <a:r>
              <a:rPr lang="cs-CZ" altLang="cs-CZ" b="1" dirty="0" smtClean="0">
                <a:latin typeface="Calibri" pitchFamily="34" charset="0"/>
              </a:rPr>
              <a:t>oli žlučových </a:t>
            </a:r>
          </a:p>
          <a:p>
            <a:pPr algn="ctr"/>
            <a:r>
              <a:rPr lang="cs-CZ" altLang="cs-CZ" b="1" dirty="0" smtClean="0">
                <a:latin typeface="Calibri" pitchFamily="34" charset="0"/>
              </a:rPr>
              <a:t>kyselin</a:t>
            </a:r>
            <a:endParaRPr lang="cs-CZ" altLang="cs-CZ" dirty="0">
              <a:latin typeface="Calibri" pitchFamily="34" charset="0"/>
            </a:endParaRPr>
          </a:p>
        </p:txBody>
      </p:sp>
      <p:sp>
        <p:nvSpPr>
          <p:cNvPr id="6149" name="TextovéPole 3"/>
          <p:cNvSpPr txBox="1">
            <a:spLocks noChangeArrowheads="1"/>
          </p:cNvSpPr>
          <p:nvPr/>
        </p:nvSpPr>
        <p:spPr bwMode="auto">
          <a:xfrm>
            <a:off x="6696719" y="2492896"/>
            <a:ext cx="72008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cs-CZ" b="1" dirty="0" smtClean="0">
                <a:latin typeface="Calibri" pitchFamily="34" charset="0"/>
              </a:rPr>
              <a:t>TG</a:t>
            </a:r>
            <a:endParaRPr lang="cs-CZ" altLang="cs-CZ" b="1" dirty="0">
              <a:latin typeface="Calibri" pitchFamily="34" charset="0"/>
            </a:endParaRPr>
          </a:p>
        </p:txBody>
      </p:sp>
      <p:sp>
        <p:nvSpPr>
          <p:cNvPr id="7" name="Ovál 6"/>
          <p:cNvSpPr/>
          <p:nvPr/>
        </p:nvSpPr>
        <p:spPr bwMode="auto">
          <a:xfrm>
            <a:off x="5394325" y="3099643"/>
            <a:ext cx="655637" cy="4318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cs-CZ" sz="2200" dirty="0">
              <a:latin typeface="Calibri" pitchFamily="34" charset="0"/>
            </a:endParaRPr>
          </a:p>
        </p:txBody>
      </p:sp>
      <p:sp>
        <p:nvSpPr>
          <p:cNvPr id="8" name="Ovál 7"/>
          <p:cNvSpPr/>
          <p:nvPr/>
        </p:nvSpPr>
        <p:spPr bwMode="auto">
          <a:xfrm rot="4837711">
            <a:off x="3382962" y="4279156"/>
            <a:ext cx="657225" cy="431800"/>
          </a:xfrm>
          <a:prstGeom prst="ellipse">
            <a:avLst/>
          </a:prstGeom>
          <a:solidFill>
            <a:schemeClr val="accent3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cs-CZ" sz="2200" dirty="0">
              <a:latin typeface="Calibri" pitchFamily="34" charset="0"/>
            </a:endParaRPr>
          </a:p>
        </p:txBody>
      </p:sp>
      <p:sp>
        <p:nvSpPr>
          <p:cNvPr id="6152" name="TextovéPole 4"/>
          <p:cNvSpPr txBox="1">
            <a:spLocks noChangeArrowheads="1"/>
          </p:cNvSpPr>
          <p:nvPr/>
        </p:nvSpPr>
        <p:spPr bwMode="auto">
          <a:xfrm>
            <a:off x="6192837" y="1916832"/>
            <a:ext cx="29511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b="1" dirty="0" smtClean="0">
                <a:latin typeface="Calibri" pitchFamily="34" charset="0"/>
              </a:rPr>
              <a:t>pankreatická </a:t>
            </a:r>
            <a:r>
              <a:rPr lang="cs-CZ" altLang="cs-CZ" b="1" dirty="0">
                <a:latin typeface="Calibri" pitchFamily="34" charset="0"/>
              </a:rPr>
              <a:t>lipasa</a:t>
            </a:r>
          </a:p>
        </p:txBody>
      </p:sp>
      <p:cxnSp>
        <p:nvCxnSpPr>
          <p:cNvPr id="6153" name="Přímá spojnice 8"/>
          <p:cNvCxnSpPr>
            <a:cxnSpLocks noChangeShapeType="1"/>
          </p:cNvCxnSpPr>
          <p:nvPr/>
        </p:nvCxnSpPr>
        <p:spPr bwMode="auto">
          <a:xfrm>
            <a:off x="5904631" y="3429000"/>
            <a:ext cx="1222375" cy="617538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ffectLst/>
        </p:spPr>
      </p:cxnSp>
      <p:sp>
        <p:nvSpPr>
          <p:cNvPr id="6154" name="TextovéPole 9"/>
          <p:cNvSpPr txBox="1">
            <a:spLocks noChangeArrowheads="1"/>
          </p:cNvSpPr>
          <p:nvPr/>
        </p:nvSpPr>
        <p:spPr bwMode="auto">
          <a:xfrm>
            <a:off x="6768727" y="3861048"/>
            <a:ext cx="21217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altLang="cs-CZ" b="1" dirty="0" err="1" smtClean="0">
                <a:latin typeface="Calibri" pitchFamily="34" charset="0"/>
              </a:rPr>
              <a:t>kolipasa</a:t>
            </a:r>
            <a:r>
              <a:rPr lang="cs-CZ" altLang="cs-CZ" b="1" dirty="0" smtClean="0">
                <a:latin typeface="Calibri" pitchFamily="34" charset="0"/>
              </a:rPr>
              <a:t> </a:t>
            </a:r>
            <a:r>
              <a:rPr lang="cs-CZ" altLang="cs-CZ" sz="2000" dirty="0">
                <a:latin typeface="Calibri" pitchFamily="34" charset="0"/>
              </a:rPr>
              <a:t>(usnadňuje připojení </a:t>
            </a:r>
            <a:r>
              <a:rPr lang="cs-CZ" altLang="cs-CZ" sz="2000" dirty="0" smtClean="0">
                <a:latin typeface="Calibri" pitchFamily="34" charset="0"/>
              </a:rPr>
              <a:t>lipasy     </a:t>
            </a:r>
            <a:r>
              <a:rPr lang="cs-CZ" altLang="cs-CZ" sz="2000" dirty="0">
                <a:latin typeface="Calibri" pitchFamily="34" charset="0"/>
              </a:rPr>
              <a:t>k tukové kapénce)</a:t>
            </a:r>
            <a:endParaRPr lang="cs-CZ" altLang="cs-CZ" dirty="0">
              <a:latin typeface="Calibri" pitchFamily="34" charset="0"/>
            </a:endParaRPr>
          </a:p>
        </p:txBody>
      </p:sp>
      <p:sp>
        <p:nvSpPr>
          <p:cNvPr id="6155" name="TextovéPole 10"/>
          <p:cNvSpPr txBox="1">
            <a:spLocks noChangeArrowheads="1"/>
          </p:cNvSpPr>
          <p:nvPr/>
        </p:nvSpPr>
        <p:spPr bwMode="auto">
          <a:xfrm>
            <a:off x="251520" y="332656"/>
            <a:ext cx="86409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altLang="cs-CZ" sz="3600" b="1" dirty="0">
                <a:solidFill>
                  <a:schemeClr val="accent2"/>
                </a:solidFill>
                <a:latin typeface="Calibri" pitchFamily="34" charset="0"/>
              </a:rPr>
              <a:t>Emulgace </a:t>
            </a:r>
            <a:r>
              <a:rPr lang="cs-CZ" altLang="cs-CZ" sz="3600" b="1" dirty="0" smtClean="0">
                <a:solidFill>
                  <a:schemeClr val="accent2"/>
                </a:solidFill>
                <a:latin typeface="Calibri" pitchFamily="34" charset="0"/>
              </a:rPr>
              <a:t>TG – podmínka trávení </a:t>
            </a:r>
            <a:endParaRPr lang="cs-CZ" altLang="cs-CZ" sz="36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13" name="Přímá spojnice 8"/>
          <p:cNvCxnSpPr>
            <a:cxnSpLocks noChangeShapeType="1"/>
          </p:cNvCxnSpPr>
          <p:nvPr/>
        </p:nvCxnSpPr>
        <p:spPr bwMode="auto">
          <a:xfrm flipV="1">
            <a:off x="5400575" y="2780928"/>
            <a:ext cx="1224136" cy="864096"/>
          </a:xfrm>
          <a:prstGeom prst="line">
            <a:avLst/>
          </a:prstGeom>
          <a:noFill/>
          <a:ln w="28575" algn="ctr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</p:cxnSp>
      <p:sp>
        <p:nvSpPr>
          <p:cNvPr id="14" name="Obdélník 13"/>
          <p:cNvSpPr/>
          <p:nvPr/>
        </p:nvSpPr>
        <p:spPr>
          <a:xfrm>
            <a:off x="251520" y="1268760"/>
            <a:ext cx="33123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Bef>
                <a:spcPct val="5000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latin typeface="Calibri" pitchFamily="34" charset="0"/>
              </a:rPr>
              <a:t>tvorba micel 4–6 </a:t>
            </a:r>
            <a:r>
              <a:rPr lang="cs-CZ" altLang="cs-CZ" sz="2000" dirty="0" err="1" smtClean="0">
                <a:latin typeface="Calibri" pitchFamily="34" charset="0"/>
              </a:rPr>
              <a:t>nm</a:t>
            </a:r>
            <a:endParaRPr lang="cs-CZ" altLang="cs-CZ" sz="2000" dirty="0" smtClean="0">
              <a:latin typeface="Calibri" pitchFamily="34" charset="0"/>
            </a:endParaRPr>
          </a:p>
          <a:p>
            <a:pPr marL="182563" indent="-182563">
              <a:spcBef>
                <a:spcPct val="5000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latin typeface="Cambria Math"/>
                <a:ea typeface="Cambria Math"/>
              </a:rPr>
              <a:t>↑ </a:t>
            </a:r>
            <a:r>
              <a:rPr lang="cs-CZ" altLang="cs-CZ" sz="2000" dirty="0" smtClean="0">
                <a:latin typeface="Calibri" pitchFamily="34" charset="0"/>
              </a:rPr>
              <a:t>účinného povrchu o/v</a:t>
            </a:r>
          </a:p>
          <a:p>
            <a:pPr marL="182563" indent="-182563">
              <a:spcBef>
                <a:spcPct val="5000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latin typeface="Calibri" pitchFamily="34" charset="0"/>
              </a:rPr>
              <a:t>umožnění přístupu enzymů</a:t>
            </a:r>
            <a:endParaRPr lang="cs-CZ" altLang="cs-CZ" sz="2000" dirty="0">
              <a:latin typeface="Calibri" pitchFamily="34" charset="0"/>
            </a:endParaRPr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92AE5-680E-4E8F-B41A-FB24DCA59AA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číslo snímku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F74C1D67-D031-4F65-AE6A-59B6AE049C37}" type="slidenum">
              <a:rPr lang="cs-CZ" altLang="cs-CZ" sz="1400">
                <a:latin typeface="Calibri" pitchFamily="34" charset="0"/>
              </a:rPr>
              <a:pPr algn="r"/>
              <a:t>12</a:t>
            </a:fld>
            <a:endParaRPr lang="cs-CZ" altLang="cs-CZ" sz="1400" dirty="0">
              <a:latin typeface="Calibri" pitchFamily="34" charset="0"/>
            </a:endParaRPr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0" y="404664"/>
            <a:ext cx="91439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cs-CZ" altLang="cs-CZ" sz="3600" b="1" dirty="0" smtClean="0">
                <a:solidFill>
                  <a:schemeClr val="accent2"/>
                </a:solidFill>
                <a:latin typeface="Calibri" pitchFamily="34" charset="0"/>
              </a:rPr>
              <a:t>Tenzidy - základ </a:t>
            </a:r>
            <a:r>
              <a:rPr lang="cs-CZ" altLang="cs-CZ" sz="3600" b="1" dirty="0" smtClean="0">
                <a:solidFill>
                  <a:schemeClr val="accent2"/>
                </a:solidFill>
                <a:latin typeface="Calibri" pitchFamily="34" charset="0"/>
              </a:rPr>
              <a:t>struktury </a:t>
            </a:r>
            <a:r>
              <a:rPr lang="cs-CZ" altLang="cs-CZ" sz="3600" b="1" dirty="0">
                <a:solidFill>
                  <a:schemeClr val="accent2"/>
                </a:solidFill>
                <a:latin typeface="Calibri" pitchFamily="34" charset="0"/>
              </a:rPr>
              <a:t>l</a:t>
            </a:r>
            <a:r>
              <a:rPr lang="en-GB" altLang="cs-CZ" sz="3600" b="1" dirty="0" err="1">
                <a:solidFill>
                  <a:schemeClr val="accent2"/>
                </a:solidFill>
                <a:latin typeface="Calibri" pitchFamily="34" charset="0"/>
              </a:rPr>
              <a:t>ipoprotein</a:t>
            </a:r>
            <a:r>
              <a:rPr lang="cs-CZ" altLang="cs-CZ" sz="3600" b="1" dirty="0">
                <a:solidFill>
                  <a:schemeClr val="accent2"/>
                </a:solidFill>
                <a:latin typeface="Calibri" pitchFamily="34" charset="0"/>
              </a:rPr>
              <a:t>ů</a:t>
            </a:r>
            <a:r>
              <a:rPr lang="en-GB" altLang="cs-CZ" sz="3600" b="1" dirty="0">
                <a:solidFill>
                  <a:schemeClr val="accent2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1675" y="1660563"/>
            <a:ext cx="4581525" cy="3962400"/>
          </a:xfrm>
          <a:prstGeom prst="rect">
            <a:avLst/>
          </a:prstGeom>
        </p:spPr>
      </p:pic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12703" y="2132856"/>
            <a:ext cx="134229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altLang="cs-CZ" b="1" dirty="0">
                <a:latin typeface="Calibri" pitchFamily="34" charset="0"/>
              </a:rPr>
              <a:t> </a:t>
            </a:r>
            <a:r>
              <a:rPr lang="cs-CZ" altLang="cs-CZ" b="1" dirty="0" smtClean="0">
                <a:latin typeface="Calibri" pitchFamily="34" charset="0"/>
              </a:rPr>
              <a:t>Obal</a:t>
            </a:r>
          </a:p>
          <a:p>
            <a:r>
              <a:rPr lang="cs-CZ" altLang="cs-CZ" sz="1800" dirty="0" err="1" smtClean="0">
                <a:latin typeface="Calibri" pitchFamily="34" charset="0"/>
              </a:rPr>
              <a:t>monovrstva</a:t>
            </a:r>
            <a:r>
              <a:rPr lang="cs-CZ" altLang="cs-CZ" sz="1800" dirty="0" smtClean="0">
                <a:latin typeface="Calibri" pitchFamily="34" charset="0"/>
              </a:rPr>
              <a:t> </a:t>
            </a:r>
            <a:endParaRPr lang="en-GB" altLang="cs-CZ" dirty="0">
              <a:latin typeface="Calibri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5951255" y="2433396"/>
            <a:ext cx="1011580" cy="615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 dirty="0">
              <a:latin typeface="Calibri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456828" y="4604263"/>
            <a:ext cx="253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altLang="cs-CZ" b="1" dirty="0">
                <a:latin typeface="Calibri" pitchFamily="34" charset="0"/>
              </a:rPr>
              <a:t> </a:t>
            </a:r>
            <a:endParaRPr lang="en-GB" altLang="cs-CZ" b="1" dirty="0">
              <a:latin typeface="Calibri" pitchFamily="34" charset="0"/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92AE5-680E-4E8F-B41A-FB24DCA59AA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" name="Ovál 2"/>
          <p:cNvSpPr/>
          <p:nvPr/>
        </p:nvSpPr>
        <p:spPr bwMode="auto">
          <a:xfrm>
            <a:off x="2411760" y="5065928"/>
            <a:ext cx="1080120" cy="451304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cs-CZ" smtClean="0"/>
          </a:p>
        </p:txBody>
      </p:sp>
      <p:sp>
        <p:nvSpPr>
          <p:cNvPr id="16" name="Ovál 15"/>
          <p:cNvSpPr/>
          <p:nvPr/>
        </p:nvSpPr>
        <p:spPr bwMode="auto">
          <a:xfrm>
            <a:off x="2126108" y="4609443"/>
            <a:ext cx="1080120" cy="350754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cs-CZ" smtClean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5800" y="276228"/>
            <a:ext cx="7772400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Struktura </a:t>
            </a:r>
            <a:r>
              <a:rPr lang="cs-CZ" sz="3600" b="1" dirty="0" err="1" smtClean="0">
                <a:solidFill>
                  <a:schemeClr val="accent2"/>
                </a:solidFill>
              </a:rPr>
              <a:t>tenzidů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7057" y="4828394"/>
            <a:ext cx="7772400" cy="1656184"/>
          </a:xfrm>
        </p:spPr>
        <p:txBody>
          <a:bodyPr/>
          <a:lstStyle/>
          <a:p>
            <a:r>
              <a:rPr lang="cs-CZ" sz="2400" dirty="0" smtClean="0"/>
              <a:t>organické sloučeniny s </a:t>
            </a:r>
            <a:r>
              <a:rPr lang="cs-CZ" sz="2400" b="1" dirty="0" smtClean="0"/>
              <a:t>amfipatickou </a:t>
            </a:r>
            <a:r>
              <a:rPr lang="cs-CZ" sz="2400" dirty="0" smtClean="0"/>
              <a:t>strukturou</a:t>
            </a:r>
          </a:p>
          <a:p>
            <a:pPr>
              <a:buNone/>
            </a:pPr>
            <a:r>
              <a:rPr lang="cs-CZ" sz="2400" dirty="0" smtClean="0">
                <a:latin typeface="Cambria Math"/>
                <a:ea typeface="Cambria Math"/>
              </a:rPr>
              <a:t>	⇨ </a:t>
            </a:r>
            <a:r>
              <a:rPr lang="cs-CZ" sz="2400" dirty="0" smtClean="0"/>
              <a:t>schopnost hromadit se na rozhraní 2 fází 			</a:t>
            </a:r>
            <a:r>
              <a:rPr lang="cs-CZ" sz="2400" dirty="0" smtClean="0">
                <a:latin typeface="Cambria Math"/>
                <a:ea typeface="Cambria Math"/>
              </a:rPr>
              <a:t>⇨ ↓ </a:t>
            </a:r>
            <a:r>
              <a:rPr lang="cs-CZ" sz="2400" dirty="0"/>
              <a:t>povrchové napětí mezi </a:t>
            </a:r>
            <a:r>
              <a:rPr lang="cs-CZ" sz="2400" dirty="0" smtClean="0"/>
              <a:t>fázemi</a:t>
            </a:r>
            <a:endParaRPr lang="cs-CZ" sz="2400" dirty="0"/>
          </a:p>
        </p:txBody>
      </p:sp>
      <p:sp>
        <p:nvSpPr>
          <p:cNvPr id="6572" name="Line 322"/>
          <p:cNvSpPr>
            <a:spLocks noChangeShapeType="1"/>
          </p:cNvSpPr>
          <p:nvPr/>
        </p:nvSpPr>
        <p:spPr bwMode="auto">
          <a:xfrm flipH="1" flipV="1">
            <a:off x="5673498" y="2599670"/>
            <a:ext cx="626693" cy="476782"/>
          </a:xfrm>
          <a:prstGeom prst="line">
            <a:avLst/>
          </a:prstGeom>
          <a:noFill/>
          <a:ln w="6985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400" dirty="0">
              <a:latin typeface="Calibri" pitchFamily="34" charset="0"/>
            </a:endParaRPr>
          </a:p>
        </p:txBody>
      </p:sp>
      <p:sp>
        <p:nvSpPr>
          <p:cNvPr id="6573" name="Line 323"/>
          <p:cNvSpPr>
            <a:spLocks noChangeShapeType="1"/>
          </p:cNvSpPr>
          <p:nvPr/>
        </p:nvSpPr>
        <p:spPr bwMode="auto">
          <a:xfrm flipV="1">
            <a:off x="3190591" y="2549299"/>
            <a:ext cx="1311" cy="603867"/>
          </a:xfrm>
          <a:prstGeom prst="line">
            <a:avLst/>
          </a:prstGeom>
          <a:noFill/>
          <a:ln w="698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400" dirty="0">
              <a:latin typeface="Calibri" pitchFamily="34" charset="0"/>
            </a:endParaRPr>
          </a:p>
        </p:txBody>
      </p:sp>
      <p:sp>
        <p:nvSpPr>
          <p:cNvPr id="6574" name="Rectangle 324"/>
          <p:cNvSpPr>
            <a:spLocks noChangeArrowheads="1"/>
          </p:cNvSpPr>
          <p:nvPr/>
        </p:nvSpPr>
        <p:spPr bwMode="auto">
          <a:xfrm>
            <a:off x="2118822" y="3319588"/>
            <a:ext cx="211289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objemná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nepolární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ást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molekuly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575" name="Rectangle 325"/>
          <p:cNvSpPr>
            <a:spLocks noChangeArrowheads="1"/>
          </p:cNvSpPr>
          <p:nvPr/>
        </p:nvSpPr>
        <p:spPr bwMode="auto">
          <a:xfrm>
            <a:off x="5796136" y="3211686"/>
            <a:ext cx="21602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výrazně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p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olární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/ionizovaná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č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ást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molekuly</a:t>
            </a:r>
            <a:endParaRPr kumimoji="0" lang="cs-CZ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pSp>
        <p:nvGrpSpPr>
          <p:cNvPr id="6576" name="Group 326"/>
          <p:cNvGrpSpPr>
            <a:grpSpLocks/>
          </p:cNvGrpSpPr>
          <p:nvPr/>
        </p:nvGrpSpPr>
        <p:grpSpPr bwMode="auto">
          <a:xfrm>
            <a:off x="2907648" y="2096456"/>
            <a:ext cx="2638617" cy="543753"/>
            <a:chOff x="4162" y="3064"/>
            <a:chExt cx="2219" cy="389"/>
          </a:xfrm>
        </p:grpSpPr>
        <p:sp>
          <p:nvSpPr>
            <p:cNvPr id="6578" name="Freeform 328"/>
            <p:cNvSpPr>
              <a:spLocks/>
            </p:cNvSpPr>
            <p:nvPr/>
          </p:nvSpPr>
          <p:spPr bwMode="auto">
            <a:xfrm>
              <a:off x="4378" y="3388"/>
              <a:ext cx="43" cy="65"/>
            </a:xfrm>
            <a:custGeom>
              <a:avLst/>
              <a:gdLst>
                <a:gd name="T0" fmla="*/ 22 w 43"/>
                <a:gd name="T1" fmla="*/ 0 h 65"/>
                <a:gd name="T2" fmla="*/ 43 w 43"/>
                <a:gd name="T3" fmla="*/ 65 h 65"/>
                <a:gd name="T4" fmla="*/ 22 w 43"/>
                <a:gd name="T5" fmla="*/ 52 h 65"/>
                <a:gd name="T6" fmla="*/ 0 w 43"/>
                <a:gd name="T7" fmla="*/ 65 h 65"/>
                <a:gd name="T8" fmla="*/ 22 w 43"/>
                <a:gd name="T9" fmla="*/ 0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65">
                  <a:moveTo>
                    <a:pt x="22" y="0"/>
                  </a:moveTo>
                  <a:lnTo>
                    <a:pt x="43" y="65"/>
                  </a:lnTo>
                  <a:lnTo>
                    <a:pt x="22" y="52"/>
                  </a:lnTo>
                  <a:lnTo>
                    <a:pt x="0" y="65"/>
                  </a:lnTo>
                  <a:lnTo>
                    <a:pt x="22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79" name="Line 329"/>
            <p:cNvSpPr>
              <a:spLocks noChangeShapeType="1"/>
            </p:cNvSpPr>
            <p:nvPr/>
          </p:nvSpPr>
          <p:spPr bwMode="auto">
            <a:xfrm>
              <a:off x="4162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0" name="Line 330"/>
            <p:cNvSpPr>
              <a:spLocks noChangeShapeType="1"/>
            </p:cNvSpPr>
            <p:nvPr/>
          </p:nvSpPr>
          <p:spPr bwMode="auto">
            <a:xfrm flipV="1">
              <a:off x="4293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1" name="Line 331"/>
            <p:cNvSpPr>
              <a:spLocks noChangeShapeType="1"/>
            </p:cNvSpPr>
            <p:nvPr/>
          </p:nvSpPr>
          <p:spPr bwMode="auto">
            <a:xfrm>
              <a:off x="4424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2" name="Line 332"/>
            <p:cNvSpPr>
              <a:spLocks noChangeShapeType="1"/>
            </p:cNvSpPr>
            <p:nvPr/>
          </p:nvSpPr>
          <p:spPr bwMode="auto">
            <a:xfrm flipV="1">
              <a:off x="4555" y="3188"/>
              <a:ext cx="130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3" name="Line 333"/>
            <p:cNvSpPr>
              <a:spLocks noChangeShapeType="1"/>
            </p:cNvSpPr>
            <p:nvPr/>
          </p:nvSpPr>
          <p:spPr bwMode="auto">
            <a:xfrm>
              <a:off x="4685" y="3188"/>
              <a:ext cx="132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4" name="Line 334"/>
            <p:cNvSpPr>
              <a:spLocks noChangeShapeType="1"/>
            </p:cNvSpPr>
            <p:nvPr/>
          </p:nvSpPr>
          <p:spPr bwMode="auto">
            <a:xfrm flipV="1">
              <a:off x="4817" y="3188"/>
              <a:ext cx="130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5" name="Line 335"/>
            <p:cNvSpPr>
              <a:spLocks noChangeShapeType="1"/>
            </p:cNvSpPr>
            <p:nvPr/>
          </p:nvSpPr>
          <p:spPr bwMode="auto">
            <a:xfrm>
              <a:off x="4947" y="3188"/>
              <a:ext cx="132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6" name="Line 336"/>
            <p:cNvSpPr>
              <a:spLocks noChangeShapeType="1"/>
            </p:cNvSpPr>
            <p:nvPr/>
          </p:nvSpPr>
          <p:spPr bwMode="auto">
            <a:xfrm flipV="1">
              <a:off x="5079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7" name="Line 337"/>
            <p:cNvSpPr>
              <a:spLocks noChangeShapeType="1"/>
            </p:cNvSpPr>
            <p:nvPr/>
          </p:nvSpPr>
          <p:spPr bwMode="auto">
            <a:xfrm>
              <a:off x="5210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8" name="Line 338"/>
            <p:cNvSpPr>
              <a:spLocks noChangeShapeType="1"/>
            </p:cNvSpPr>
            <p:nvPr/>
          </p:nvSpPr>
          <p:spPr bwMode="auto">
            <a:xfrm flipV="1">
              <a:off x="5341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89" name="Line 339"/>
            <p:cNvSpPr>
              <a:spLocks noChangeShapeType="1"/>
            </p:cNvSpPr>
            <p:nvPr/>
          </p:nvSpPr>
          <p:spPr bwMode="auto">
            <a:xfrm>
              <a:off x="5472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90" name="Line 340"/>
            <p:cNvSpPr>
              <a:spLocks noChangeShapeType="1"/>
            </p:cNvSpPr>
            <p:nvPr/>
          </p:nvSpPr>
          <p:spPr bwMode="auto">
            <a:xfrm flipV="1">
              <a:off x="5603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6591" name="Line 341"/>
            <p:cNvSpPr>
              <a:spLocks noChangeShapeType="1"/>
            </p:cNvSpPr>
            <p:nvPr/>
          </p:nvSpPr>
          <p:spPr bwMode="auto">
            <a:xfrm>
              <a:off x="5734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8288" name="Line 342"/>
            <p:cNvSpPr>
              <a:spLocks noChangeShapeType="1"/>
            </p:cNvSpPr>
            <p:nvPr/>
          </p:nvSpPr>
          <p:spPr bwMode="auto">
            <a:xfrm flipV="1">
              <a:off x="5865" y="3188"/>
              <a:ext cx="131" cy="77"/>
            </a:xfrm>
            <a:prstGeom prst="line">
              <a:avLst/>
            </a:prstGeom>
            <a:noFill/>
            <a:ln w="698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  <p:sp>
          <p:nvSpPr>
            <p:cNvPr id="8289" name="Oval 343"/>
            <p:cNvSpPr>
              <a:spLocks noChangeArrowheads="1"/>
            </p:cNvSpPr>
            <p:nvPr/>
          </p:nvSpPr>
          <p:spPr bwMode="auto">
            <a:xfrm>
              <a:off x="5841" y="3064"/>
              <a:ext cx="540" cy="360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400" dirty="0">
                <a:latin typeface="Calibri" pitchFamily="34" charset="0"/>
              </a:endParaRPr>
            </a:p>
          </p:txBody>
        </p:sp>
      </p:grpSp>
      <p:sp>
        <p:nvSpPr>
          <p:cNvPr id="26" name="Zástupný symbol pro číslo snímk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4CFFA-A7AB-44A3-8E38-CF309F7C9822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23528" y="2204864"/>
            <a:ext cx="4752962" cy="3801889"/>
            <a:chOff x="288" y="324"/>
            <a:chExt cx="3958" cy="3166"/>
          </a:xfrm>
        </p:grpSpPr>
        <p:graphicFrame>
          <p:nvGraphicFramePr>
            <p:cNvPr id="10242" name="Object 3"/>
            <p:cNvGraphicFramePr>
              <a:graphicFrameLocks noChangeAspect="1"/>
            </p:cNvGraphicFramePr>
            <p:nvPr/>
          </p:nvGraphicFramePr>
          <p:xfrm>
            <a:off x="288" y="324"/>
            <a:ext cx="3958" cy="31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9299" name="Rastrový obrázek" r:id="rId4" imgW="4877223" imgH="3900952" progId="PBrush">
                    <p:embed/>
                  </p:oleObj>
                </mc:Choice>
                <mc:Fallback>
                  <p:oleObj name="Rastrový obrázek" r:id="rId4" imgW="4877223" imgH="3900952" progId="PBrush">
                    <p:embed/>
                    <p:pic>
                      <p:nvPicPr>
                        <p:cNvPr id="0" name="Picture 1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324"/>
                          <a:ext cx="3958" cy="31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9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7" name="Oval 9"/>
            <p:cNvSpPr>
              <a:spLocks noChangeArrowheads="1"/>
            </p:cNvSpPr>
            <p:nvPr/>
          </p:nvSpPr>
          <p:spPr bwMode="auto">
            <a:xfrm>
              <a:off x="1907" y="2169"/>
              <a:ext cx="180" cy="1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dirty="0">
                <a:latin typeface="Calibri" pitchFamily="34" charset="0"/>
              </a:endParaRPr>
            </a:p>
          </p:txBody>
        </p:sp>
      </p:grp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564133" y="225592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dirty="0" err="1">
                <a:solidFill>
                  <a:schemeClr val="accent2"/>
                </a:solidFill>
              </a:rPr>
              <a:t>Chov</a:t>
            </a:r>
            <a:r>
              <a:rPr lang="cs-CZ" sz="3600" b="1" dirty="0" err="1">
                <a:solidFill>
                  <a:schemeClr val="accent2"/>
                </a:solidFill>
              </a:rPr>
              <a:t>ání</a:t>
            </a:r>
            <a:r>
              <a:rPr lang="en-US" sz="3600" b="1" dirty="0">
                <a:solidFill>
                  <a:schemeClr val="accent2"/>
                </a:solidFill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</a:rPr>
              <a:t>tenzid</a:t>
            </a:r>
            <a:r>
              <a:rPr lang="cs-CZ" sz="3600" b="1" dirty="0">
                <a:solidFill>
                  <a:schemeClr val="accent2"/>
                </a:solidFill>
              </a:rPr>
              <a:t>ů </a:t>
            </a:r>
            <a:r>
              <a:rPr lang="en-US" sz="3600" b="1" dirty="0">
                <a:solidFill>
                  <a:schemeClr val="accent2"/>
                </a:solidFill>
              </a:rPr>
              <a:t>v </a:t>
            </a:r>
            <a:r>
              <a:rPr lang="en-US" sz="3600" b="1" dirty="0" err="1">
                <a:solidFill>
                  <a:schemeClr val="accent2"/>
                </a:solidFill>
              </a:rPr>
              <a:t>roztoku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10255" name="Line 5"/>
          <p:cNvSpPr>
            <a:spLocks noChangeShapeType="1"/>
          </p:cNvSpPr>
          <p:nvPr/>
        </p:nvSpPr>
        <p:spPr bwMode="auto">
          <a:xfrm flipV="1">
            <a:off x="2771800" y="4241682"/>
            <a:ext cx="1757192" cy="17302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339752" y="1667396"/>
            <a:ext cx="6346826" cy="1835151"/>
            <a:chOff x="2021" y="883"/>
            <a:chExt cx="3998" cy="1156"/>
          </a:xfrm>
        </p:grpSpPr>
        <p:sp>
          <p:nvSpPr>
            <p:cNvPr id="10252" name="Oval 4"/>
            <p:cNvSpPr>
              <a:spLocks noChangeArrowheads="1"/>
            </p:cNvSpPr>
            <p:nvPr/>
          </p:nvSpPr>
          <p:spPr bwMode="auto">
            <a:xfrm>
              <a:off x="2021" y="1600"/>
              <a:ext cx="439" cy="439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10253" name="Text Box 6"/>
            <p:cNvSpPr txBox="1">
              <a:spLocks noChangeArrowheads="1"/>
            </p:cNvSpPr>
            <p:nvPr/>
          </p:nvSpPr>
          <p:spPr bwMode="auto">
            <a:xfrm>
              <a:off x="3270" y="883"/>
              <a:ext cx="2749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cs-CZ" sz="2400" b="0" dirty="0">
                  <a:latin typeface="Calibri" pitchFamily="34" charset="0"/>
                </a:rPr>
                <a:t>při nízké koncentraci:</a:t>
              </a:r>
            </a:p>
            <a:p>
              <a:pPr algn="ctr"/>
              <a:r>
                <a:rPr lang="cs-CZ" sz="2400" b="1" dirty="0" err="1">
                  <a:latin typeface="Calibri" pitchFamily="34" charset="0"/>
                </a:rPr>
                <a:t>adsorbce</a:t>
              </a:r>
              <a:r>
                <a:rPr lang="cs-CZ" sz="2400" b="1" dirty="0">
                  <a:latin typeface="Calibri" pitchFamily="34" charset="0"/>
                </a:rPr>
                <a:t> na rozhraní </a:t>
              </a:r>
              <a:r>
                <a:rPr lang="cs-CZ" sz="2400" b="0" dirty="0" smtClean="0">
                  <a:latin typeface="Calibri" pitchFamily="34" charset="0"/>
                </a:rPr>
                <a:t>fází</a:t>
              </a:r>
            </a:p>
            <a:p>
              <a:pPr algn="ctr"/>
              <a:r>
                <a:rPr lang="cs-CZ" sz="1600" b="0" dirty="0" smtClean="0">
                  <a:latin typeface="Cambria Math"/>
                  <a:ea typeface="Cambria Math"/>
                </a:rPr>
                <a:t>⇩</a:t>
              </a:r>
              <a:endParaRPr lang="cs-CZ" sz="1600" b="0" dirty="0" smtClean="0">
                <a:latin typeface="Calibri" pitchFamily="34" charset="0"/>
              </a:endParaRPr>
            </a:p>
            <a:p>
              <a:pPr algn="ctr"/>
              <a:r>
                <a:rPr lang="cs-CZ" sz="2000" dirty="0" smtClean="0">
                  <a:latin typeface="Calibri" pitchFamily="34" charset="0"/>
                </a:rPr>
                <a:t>monomolekulární vrstva</a:t>
              </a:r>
            </a:p>
          </p:txBody>
        </p:sp>
        <p:sp>
          <p:nvSpPr>
            <p:cNvPr id="10254" name="Line 8"/>
            <p:cNvSpPr>
              <a:spLocks noChangeShapeType="1"/>
            </p:cNvSpPr>
            <p:nvPr/>
          </p:nvSpPr>
          <p:spPr bwMode="auto">
            <a:xfrm flipV="1">
              <a:off x="2459" y="1176"/>
              <a:ext cx="877" cy="60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0250" name="Text Box 16"/>
          <p:cNvSpPr txBox="1">
            <a:spLocks noChangeArrowheads="1"/>
          </p:cNvSpPr>
          <p:nvPr/>
        </p:nvSpPr>
        <p:spPr bwMode="auto">
          <a:xfrm>
            <a:off x="1763688" y="3573016"/>
            <a:ext cx="859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0" dirty="0" smtClean="0">
                <a:solidFill>
                  <a:schemeClr val="bg1"/>
                </a:solidFill>
                <a:latin typeface="Calibri" pitchFamily="34" charset="0"/>
              </a:rPr>
              <a:t>voda </a:t>
            </a:r>
            <a:endParaRPr lang="cs-CZ" b="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51" name="Text Box 18"/>
          <p:cNvSpPr txBox="1">
            <a:spLocks noChangeArrowheads="1"/>
          </p:cNvSpPr>
          <p:nvPr/>
        </p:nvSpPr>
        <p:spPr bwMode="auto">
          <a:xfrm>
            <a:off x="1403648" y="2348880"/>
            <a:ext cx="1183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0" dirty="0" smtClean="0">
                <a:latin typeface="Calibri" pitchFamily="34" charset="0"/>
              </a:rPr>
              <a:t>vzduch</a:t>
            </a:r>
            <a:endParaRPr lang="cs-CZ" b="0" dirty="0">
              <a:latin typeface="Calibri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427141" y="3948450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>
                <a:latin typeface="Calibri" pitchFamily="34" charset="0"/>
              </a:rPr>
              <a:t>při </a:t>
            </a:r>
            <a:r>
              <a:rPr lang="cs-CZ" b="1" dirty="0" smtClean="0">
                <a:latin typeface="Calibri" pitchFamily="34" charset="0"/>
              </a:rPr>
              <a:t>kritické </a:t>
            </a:r>
            <a:r>
              <a:rPr lang="cs-CZ" b="1" dirty="0">
                <a:latin typeface="Calibri" pitchFamily="34" charset="0"/>
              </a:rPr>
              <a:t>micelární </a:t>
            </a:r>
            <a:r>
              <a:rPr lang="cs-CZ" b="1" dirty="0" smtClean="0">
                <a:latin typeface="Calibri" pitchFamily="34" charset="0"/>
              </a:rPr>
              <a:t>koncentraci</a:t>
            </a:r>
            <a:endParaRPr lang="cs-CZ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mbria Math"/>
                <a:ea typeface="Cambria Math"/>
              </a:rPr>
              <a:t>⇩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2000" dirty="0" smtClean="0">
                <a:latin typeface="Calibri" pitchFamily="34" charset="0"/>
              </a:rPr>
              <a:t>tvorba</a:t>
            </a:r>
            <a:r>
              <a:rPr lang="cs-CZ" sz="2000" b="1" dirty="0" smtClean="0">
                <a:latin typeface="Calibri" pitchFamily="34" charset="0"/>
              </a:rPr>
              <a:t> micel</a:t>
            </a:r>
            <a:endParaRPr lang="cs-CZ" sz="20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mbria Math"/>
                <a:ea typeface="Cambria Math"/>
              </a:rPr>
              <a:t>⇩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b="1" dirty="0" smtClean="0">
                <a:latin typeface="Calibri" pitchFamily="34" charset="0"/>
              </a:rPr>
              <a:t>koloidní roztok</a:t>
            </a:r>
          </a:p>
        </p:txBody>
      </p:sp>
      <p:grpSp>
        <p:nvGrpSpPr>
          <p:cNvPr id="22" name="Group 318"/>
          <p:cNvGrpSpPr>
            <a:grpSpLocks/>
          </p:cNvGrpSpPr>
          <p:nvPr/>
        </p:nvGrpSpPr>
        <p:grpSpPr bwMode="auto">
          <a:xfrm>
            <a:off x="2773409" y="4336569"/>
            <a:ext cx="2396687" cy="2398206"/>
            <a:chOff x="5334" y="8139"/>
            <a:chExt cx="3775" cy="3778"/>
          </a:xfrm>
        </p:grpSpPr>
        <p:sp>
          <p:nvSpPr>
            <p:cNvPr id="23" name="Oval 319"/>
            <p:cNvSpPr>
              <a:spLocks noChangeArrowheads="1"/>
            </p:cNvSpPr>
            <p:nvPr/>
          </p:nvSpPr>
          <p:spPr bwMode="auto">
            <a:xfrm>
              <a:off x="5334" y="8139"/>
              <a:ext cx="3775" cy="3778"/>
            </a:xfrm>
            <a:prstGeom prst="ellipse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 cap="rnd">
              <a:noFill/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" name="Oval 320"/>
            <p:cNvSpPr>
              <a:spLocks noChangeArrowheads="1"/>
            </p:cNvSpPr>
            <p:nvPr/>
          </p:nvSpPr>
          <p:spPr bwMode="auto">
            <a:xfrm>
              <a:off x="6415" y="9167"/>
              <a:ext cx="1686" cy="168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grpSp>
          <p:nvGrpSpPr>
            <p:cNvPr id="25" name="Group 321"/>
            <p:cNvGrpSpPr>
              <a:grpSpLocks/>
            </p:cNvGrpSpPr>
            <p:nvPr/>
          </p:nvGrpSpPr>
          <p:grpSpPr bwMode="auto">
            <a:xfrm rot="-5287698">
              <a:off x="6397" y="9240"/>
              <a:ext cx="115" cy="126"/>
              <a:chOff x="1897" y="11145"/>
              <a:chExt cx="136" cy="150"/>
            </a:xfrm>
          </p:grpSpPr>
          <p:sp>
            <p:nvSpPr>
              <p:cNvPr id="371" name="Oval 322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72" name="Line 323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73" name="Line 324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26" name="Group 325"/>
            <p:cNvGrpSpPr>
              <a:grpSpLocks/>
            </p:cNvGrpSpPr>
            <p:nvPr/>
          </p:nvGrpSpPr>
          <p:grpSpPr bwMode="auto">
            <a:xfrm rot="-5287698">
              <a:off x="8238" y="9848"/>
              <a:ext cx="113" cy="126"/>
              <a:chOff x="1897" y="11145"/>
              <a:chExt cx="136" cy="150"/>
            </a:xfrm>
          </p:grpSpPr>
          <p:sp>
            <p:nvSpPr>
              <p:cNvPr id="368" name="Oval 326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9" name="Line 327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70" name="Line 328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27" name="Group 329"/>
            <p:cNvGrpSpPr>
              <a:grpSpLocks/>
            </p:cNvGrpSpPr>
            <p:nvPr/>
          </p:nvGrpSpPr>
          <p:grpSpPr bwMode="auto">
            <a:xfrm rot="-5287698">
              <a:off x="7342" y="11003"/>
              <a:ext cx="115" cy="126"/>
              <a:chOff x="1897" y="11145"/>
              <a:chExt cx="136" cy="150"/>
            </a:xfrm>
          </p:grpSpPr>
          <p:sp>
            <p:nvSpPr>
              <p:cNvPr id="365" name="Oval 330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6" name="Line 331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7" name="Line 332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28" name="Group 333"/>
            <p:cNvGrpSpPr>
              <a:grpSpLocks/>
            </p:cNvGrpSpPr>
            <p:nvPr/>
          </p:nvGrpSpPr>
          <p:grpSpPr bwMode="auto">
            <a:xfrm rot="-5287698">
              <a:off x="7684" y="10856"/>
              <a:ext cx="114" cy="126"/>
              <a:chOff x="1897" y="11145"/>
              <a:chExt cx="136" cy="150"/>
            </a:xfrm>
          </p:grpSpPr>
          <p:sp>
            <p:nvSpPr>
              <p:cNvPr id="362" name="Oval 334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3" name="Line 335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4" name="Line 336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29" name="Group 337"/>
            <p:cNvGrpSpPr>
              <a:grpSpLocks/>
            </p:cNvGrpSpPr>
            <p:nvPr/>
          </p:nvGrpSpPr>
          <p:grpSpPr bwMode="auto">
            <a:xfrm rot="-5287698">
              <a:off x="7983" y="10634"/>
              <a:ext cx="114" cy="126"/>
              <a:chOff x="1897" y="11145"/>
              <a:chExt cx="136" cy="150"/>
            </a:xfrm>
          </p:grpSpPr>
          <p:sp>
            <p:nvSpPr>
              <p:cNvPr id="359" name="Oval 338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0" name="Line 339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61" name="Line 340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0" name="Group 341"/>
            <p:cNvGrpSpPr>
              <a:grpSpLocks/>
            </p:cNvGrpSpPr>
            <p:nvPr/>
          </p:nvGrpSpPr>
          <p:grpSpPr bwMode="auto">
            <a:xfrm rot="-5287698">
              <a:off x="8228" y="10235"/>
              <a:ext cx="114" cy="126"/>
              <a:chOff x="1897" y="11145"/>
              <a:chExt cx="136" cy="150"/>
            </a:xfrm>
          </p:grpSpPr>
          <p:sp>
            <p:nvSpPr>
              <p:cNvPr id="356" name="Oval 342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57" name="Line 343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58" name="Line 344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1" name="Group 345"/>
            <p:cNvGrpSpPr>
              <a:grpSpLocks/>
            </p:cNvGrpSpPr>
            <p:nvPr/>
          </p:nvGrpSpPr>
          <p:grpSpPr bwMode="auto">
            <a:xfrm>
              <a:off x="7891" y="9544"/>
              <a:ext cx="115" cy="126"/>
              <a:chOff x="4962" y="10995"/>
              <a:chExt cx="137" cy="150"/>
            </a:xfrm>
          </p:grpSpPr>
          <p:sp>
            <p:nvSpPr>
              <p:cNvPr id="354" name="Oval 346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55" name="Line 347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2" name="Group 348"/>
            <p:cNvGrpSpPr>
              <a:grpSpLocks/>
            </p:cNvGrpSpPr>
            <p:nvPr/>
          </p:nvGrpSpPr>
          <p:grpSpPr bwMode="auto">
            <a:xfrm>
              <a:off x="7967" y="9739"/>
              <a:ext cx="116" cy="126"/>
              <a:chOff x="4962" y="10995"/>
              <a:chExt cx="137" cy="150"/>
            </a:xfrm>
          </p:grpSpPr>
          <p:sp>
            <p:nvSpPr>
              <p:cNvPr id="352" name="Oval 349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53" name="Line 350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3" name="Group 351"/>
            <p:cNvGrpSpPr>
              <a:grpSpLocks/>
            </p:cNvGrpSpPr>
            <p:nvPr/>
          </p:nvGrpSpPr>
          <p:grpSpPr bwMode="auto">
            <a:xfrm>
              <a:off x="7999" y="9966"/>
              <a:ext cx="114" cy="125"/>
              <a:chOff x="4962" y="10995"/>
              <a:chExt cx="137" cy="150"/>
            </a:xfrm>
          </p:grpSpPr>
          <p:sp>
            <p:nvSpPr>
              <p:cNvPr id="350" name="Oval 352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51" name="Line 353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4" name="Group 354"/>
            <p:cNvGrpSpPr>
              <a:grpSpLocks/>
            </p:cNvGrpSpPr>
            <p:nvPr/>
          </p:nvGrpSpPr>
          <p:grpSpPr bwMode="auto">
            <a:xfrm>
              <a:off x="7980" y="10237"/>
              <a:ext cx="115" cy="126"/>
              <a:chOff x="4962" y="10995"/>
              <a:chExt cx="137" cy="150"/>
            </a:xfrm>
          </p:grpSpPr>
          <p:sp>
            <p:nvSpPr>
              <p:cNvPr id="348" name="Oval 355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49" name="Line 356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5" name="Group 357"/>
            <p:cNvGrpSpPr>
              <a:grpSpLocks/>
            </p:cNvGrpSpPr>
            <p:nvPr/>
          </p:nvGrpSpPr>
          <p:grpSpPr bwMode="auto">
            <a:xfrm>
              <a:off x="7848" y="10463"/>
              <a:ext cx="115" cy="126"/>
              <a:chOff x="4962" y="10995"/>
              <a:chExt cx="137" cy="150"/>
            </a:xfrm>
          </p:grpSpPr>
          <p:sp>
            <p:nvSpPr>
              <p:cNvPr id="346" name="Oval 358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47" name="Line 359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6" name="Group 360"/>
            <p:cNvGrpSpPr>
              <a:grpSpLocks/>
            </p:cNvGrpSpPr>
            <p:nvPr/>
          </p:nvGrpSpPr>
          <p:grpSpPr bwMode="auto">
            <a:xfrm>
              <a:off x="7635" y="10639"/>
              <a:ext cx="114" cy="126"/>
              <a:chOff x="4962" y="10995"/>
              <a:chExt cx="137" cy="150"/>
            </a:xfrm>
          </p:grpSpPr>
          <p:sp>
            <p:nvSpPr>
              <p:cNvPr id="344" name="Oval 361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45" name="Line 362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7" name="Group 363"/>
            <p:cNvGrpSpPr>
              <a:grpSpLocks/>
            </p:cNvGrpSpPr>
            <p:nvPr/>
          </p:nvGrpSpPr>
          <p:grpSpPr bwMode="auto">
            <a:xfrm>
              <a:off x="7434" y="10746"/>
              <a:ext cx="115" cy="125"/>
              <a:chOff x="4962" y="10995"/>
              <a:chExt cx="137" cy="150"/>
            </a:xfrm>
          </p:grpSpPr>
          <p:sp>
            <p:nvSpPr>
              <p:cNvPr id="342" name="Oval 364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43" name="Line 365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8" name="Group 366"/>
            <p:cNvGrpSpPr>
              <a:grpSpLocks/>
            </p:cNvGrpSpPr>
            <p:nvPr/>
          </p:nvGrpSpPr>
          <p:grpSpPr bwMode="auto">
            <a:xfrm>
              <a:off x="7239" y="10746"/>
              <a:ext cx="115" cy="125"/>
              <a:chOff x="4962" y="10995"/>
              <a:chExt cx="137" cy="150"/>
            </a:xfrm>
          </p:grpSpPr>
          <p:sp>
            <p:nvSpPr>
              <p:cNvPr id="340" name="Oval 367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41" name="Line 368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39" name="Group 369"/>
            <p:cNvGrpSpPr>
              <a:grpSpLocks/>
            </p:cNvGrpSpPr>
            <p:nvPr/>
          </p:nvGrpSpPr>
          <p:grpSpPr bwMode="auto">
            <a:xfrm>
              <a:off x="7031" y="10751"/>
              <a:ext cx="114" cy="126"/>
              <a:chOff x="4962" y="10995"/>
              <a:chExt cx="137" cy="150"/>
            </a:xfrm>
          </p:grpSpPr>
          <p:sp>
            <p:nvSpPr>
              <p:cNvPr id="338" name="Oval 370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39" name="Line 371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0" name="Group 372"/>
            <p:cNvGrpSpPr>
              <a:grpSpLocks/>
            </p:cNvGrpSpPr>
            <p:nvPr/>
          </p:nvGrpSpPr>
          <p:grpSpPr bwMode="auto">
            <a:xfrm>
              <a:off x="6849" y="10676"/>
              <a:ext cx="115" cy="125"/>
              <a:chOff x="4962" y="10995"/>
              <a:chExt cx="137" cy="150"/>
            </a:xfrm>
          </p:grpSpPr>
          <p:sp>
            <p:nvSpPr>
              <p:cNvPr id="336" name="Oval 373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37" name="Line 374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1" name="Group 375"/>
            <p:cNvGrpSpPr>
              <a:grpSpLocks/>
            </p:cNvGrpSpPr>
            <p:nvPr/>
          </p:nvGrpSpPr>
          <p:grpSpPr bwMode="auto">
            <a:xfrm>
              <a:off x="6679" y="10575"/>
              <a:ext cx="115" cy="127"/>
              <a:chOff x="4962" y="10995"/>
              <a:chExt cx="137" cy="150"/>
            </a:xfrm>
          </p:grpSpPr>
          <p:sp>
            <p:nvSpPr>
              <p:cNvPr id="334" name="Oval 376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35" name="Line 377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2" name="Group 378"/>
            <p:cNvGrpSpPr>
              <a:grpSpLocks/>
            </p:cNvGrpSpPr>
            <p:nvPr/>
          </p:nvGrpSpPr>
          <p:grpSpPr bwMode="auto">
            <a:xfrm>
              <a:off x="6559" y="10423"/>
              <a:ext cx="115" cy="126"/>
              <a:chOff x="4962" y="10995"/>
              <a:chExt cx="137" cy="150"/>
            </a:xfrm>
          </p:grpSpPr>
          <p:sp>
            <p:nvSpPr>
              <p:cNvPr id="332" name="Oval 379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33" name="Line 380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3" name="Group 381"/>
            <p:cNvGrpSpPr>
              <a:grpSpLocks/>
            </p:cNvGrpSpPr>
            <p:nvPr/>
          </p:nvGrpSpPr>
          <p:grpSpPr bwMode="auto">
            <a:xfrm>
              <a:off x="6440" y="10253"/>
              <a:ext cx="116" cy="126"/>
              <a:chOff x="4962" y="10995"/>
              <a:chExt cx="137" cy="150"/>
            </a:xfrm>
          </p:grpSpPr>
          <p:sp>
            <p:nvSpPr>
              <p:cNvPr id="330" name="Oval 382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31" name="Line 383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4" name="Group 384"/>
            <p:cNvGrpSpPr>
              <a:grpSpLocks/>
            </p:cNvGrpSpPr>
            <p:nvPr/>
          </p:nvGrpSpPr>
          <p:grpSpPr bwMode="auto">
            <a:xfrm>
              <a:off x="6396" y="10071"/>
              <a:ext cx="116" cy="126"/>
              <a:chOff x="4962" y="10995"/>
              <a:chExt cx="137" cy="150"/>
            </a:xfrm>
          </p:grpSpPr>
          <p:sp>
            <p:nvSpPr>
              <p:cNvPr id="328" name="Oval 385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29" name="Line 386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5" name="Group 387"/>
            <p:cNvGrpSpPr>
              <a:grpSpLocks/>
            </p:cNvGrpSpPr>
            <p:nvPr/>
          </p:nvGrpSpPr>
          <p:grpSpPr bwMode="auto">
            <a:xfrm>
              <a:off x="6378" y="9870"/>
              <a:ext cx="114" cy="125"/>
              <a:chOff x="4962" y="10995"/>
              <a:chExt cx="137" cy="150"/>
            </a:xfrm>
          </p:grpSpPr>
          <p:sp>
            <p:nvSpPr>
              <p:cNvPr id="326" name="Oval 388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27" name="Line 389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390"/>
            <p:cNvGrpSpPr>
              <a:grpSpLocks/>
            </p:cNvGrpSpPr>
            <p:nvPr/>
          </p:nvGrpSpPr>
          <p:grpSpPr bwMode="auto">
            <a:xfrm>
              <a:off x="6421" y="9655"/>
              <a:ext cx="116" cy="126"/>
              <a:chOff x="4962" y="10995"/>
              <a:chExt cx="137" cy="150"/>
            </a:xfrm>
          </p:grpSpPr>
          <p:sp>
            <p:nvSpPr>
              <p:cNvPr id="324" name="Oval 391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25" name="Line 392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7" name="Group 393"/>
            <p:cNvGrpSpPr>
              <a:grpSpLocks/>
            </p:cNvGrpSpPr>
            <p:nvPr/>
          </p:nvGrpSpPr>
          <p:grpSpPr bwMode="auto">
            <a:xfrm>
              <a:off x="6529" y="9491"/>
              <a:ext cx="114" cy="126"/>
              <a:chOff x="4962" y="10995"/>
              <a:chExt cx="137" cy="150"/>
            </a:xfrm>
          </p:grpSpPr>
          <p:sp>
            <p:nvSpPr>
              <p:cNvPr id="322" name="Oval 394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23" name="Line 395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8" name="Group 396"/>
            <p:cNvGrpSpPr>
              <a:grpSpLocks/>
            </p:cNvGrpSpPr>
            <p:nvPr/>
          </p:nvGrpSpPr>
          <p:grpSpPr bwMode="auto">
            <a:xfrm>
              <a:off x="6674" y="9328"/>
              <a:ext cx="114" cy="126"/>
              <a:chOff x="4962" y="10995"/>
              <a:chExt cx="137" cy="150"/>
            </a:xfrm>
          </p:grpSpPr>
          <p:sp>
            <p:nvSpPr>
              <p:cNvPr id="320" name="Oval 397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21" name="Line 398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49" name="Group 399"/>
            <p:cNvGrpSpPr>
              <a:grpSpLocks/>
            </p:cNvGrpSpPr>
            <p:nvPr/>
          </p:nvGrpSpPr>
          <p:grpSpPr bwMode="auto">
            <a:xfrm>
              <a:off x="6831" y="9227"/>
              <a:ext cx="115" cy="126"/>
              <a:chOff x="4962" y="10995"/>
              <a:chExt cx="137" cy="150"/>
            </a:xfrm>
          </p:grpSpPr>
          <p:sp>
            <p:nvSpPr>
              <p:cNvPr id="318" name="Oval 400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19" name="Line 401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50" name="Group 402"/>
            <p:cNvGrpSpPr>
              <a:grpSpLocks/>
            </p:cNvGrpSpPr>
            <p:nvPr/>
          </p:nvGrpSpPr>
          <p:grpSpPr bwMode="auto">
            <a:xfrm>
              <a:off x="7026" y="9151"/>
              <a:ext cx="115" cy="126"/>
              <a:chOff x="4962" y="10995"/>
              <a:chExt cx="137" cy="150"/>
            </a:xfrm>
          </p:grpSpPr>
          <p:sp>
            <p:nvSpPr>
              <p:cNvPr id="316" name="Oval 403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17" name="Line 404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51" name="Group 405"/>
            <p:cNvGrpSpPr>
              <a:grpSpLocks/>
            </p:cNvGrpSpPr>
            <p:nvPr/>
          </p:nvGrpSpPr>
          <p:grpSpPr bwMode="auto">
            <a:xfrm>
              <a:off x="7227" y="9126"/>
              <a:ext cx="115" cy="127"/>
              <a:chOff x="4962" y="10995"/>
              <a:chExt cx="137" cy="150"/>
            </a:xfrm>
          </p:grpSpPr>
          <p:sp>
            <p:nvSpPr>
              <p:cNvPr id="314" name="Oval 406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15" name="Line 407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52" name="Group 408"/>
            <p:cNvGrpSpPr>
              <a:grpSpLocks/>
            </p:cNvGrpSpPr>
            <p:nvPr/>
          </p:nvGrpSpPr>
          <p:grpSpPr bwMode="auto">
            <a:xfrm>
              <a:off x="7429" y="9151"/>
              <a:ext cx="114" cy="126"/>
              <a:chOff x="4962" y="10995"/>
              <a:chExt cx="137" cy="150"/>
            </a:xfrm>
          </p:grpSpPr>
          <p:sp>
            <p:nvSpPr>
              <p:cNvPr id="312" name="Oval 409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13" name="Line 410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53" name="Group 411"/>
            <p:cNvGrpSpPr>
              <a:grpSpLocks/>
            </p:cNvGrpSpPr>
            <p:nvPr/>
          </p:nvGrpSpPr>
          <p:grpSpPr bwMode="auto">
            <a:xfrm>
              <a:off x="7622" y="9234"/>
              <a:ext cx="116" cy="126"/>
              <a:chOff x="4962" y="10995"/>
              <a:chExt cx="137" cy="150"/>
            </a:xfrm>
          </p:grpSpPr>
          <p:sp>
            <p:nvSpPr>
              <p:cNvPr id="310" name="Oval 412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11" name="Line 413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54" name="Group 414"/>
            <p:cNvGrpSpPr>
              <a:grpSpLocks/>
            </p:cNvGrpSpPr>
            <p:nvPr/>
          </p:nvGrpSpPr>
          <p:grpSpPr bwMode="auto">
            <a:xfrm>
              <a:off x="7781" y="9378"/>
              <a:ext cx="114" cy="126"/>
              <a:chOff x="4962" y="10995"/>
              <a:chExt cx="137" cy="150"/>
            </a:xfrm>
          </p:grpSpPr>
          <p:sp>
            <p:nvSpPr>
              <p:cNvPr id="308" name="Oval 415"/>
              <p:cNvSpPr>
                <a:spLocks noChangeArrowheads="1"/>
              </p:cNvSpPr>
              <p:nvPr/>
            </p:nvSpPr>
            <p:spPr bwMode="auto">
              <a:xfrm rot="10800000">
                <a:off x="4964" y="1099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9" name="Line 416"/>
              <p:cNvSpPr>
                <a:spLocks noChangeShapeType="1"/>
              </p:cNvSpPr>
              <p:nvPr/>
            </p:nvSpPr>
            <p:spPr bwMode="auto">
              <a:xfrm rot="10800000">
                <a:off x="4962" y="11061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sp>
          <p:nvSpPr>
            <p:cNvPr id="55" name="Freeform 421"/>
            <p:cNvSpPr>
              <a:spLocks/>
            </p:cNvSpPr>
            <p:nvPr/>
          </p:nvSpPr>
          <p:spPr bwMode="auto">
            <a:xfrm>
              <a:off x="7214" y="9254"/>
              <a:ext cx="113" cy="737"/>
            </a:xfrm>
            <a:custGeom>
              <a:avLst/>
              <a:gdLst>
                <a:gd name="T0" fmla="*/ 75 w 134"/>
                <a:gd name="T1" fmla="*/ 0 h 878"/>
                <a:gd name="T2" fmla="*/ 44 w 134"/>
                <a:gd name="T3" fmla="*/ 25 h 878"/>
                <a:gd name="T4" fmla="*/ 82 w 134"/>
                <a:gd name="T5" fmla="*/ 208 h 878"/>
                <a:gd name="T6" fmla="*/ 113 w 134"/>
                <a:gd name="T7" fmla="*/ 296 h 878"/>
                <a:gd name="T8" fmla="*/ 88 w 134"/>
                <a:gd name="T9" fmla="*/ 536 h 878"/>
                <a:gd name="T10" fmla="*/ 82 w 134"/>
                <a:gd name="T11" fmla="*/ 737 h 8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" h="878">
                  <a:moveTo>
                    <a:pt x="89" y="0"/>
                  </a:moveTo>
                  <a:cubicBezTo>
                    <a:pt x="77" y="10"/>
                    <a:pt x="62" y="18"/>
                    <a:pt x="52" y="30"/>
                  </a:cubicBezTo>
                  <a:cubicBezTo>
                    <a:pt x="0" y="92"/>
                    <a:pt x="49" y="200"/>
                    <a:pt x="97" y="248"/>
                  </a:cubicBezTo>
                  <a:cubicBezTo>
                    <a:pt x="109" y="286"/>
                    <a:pt x="126" y="312"/>
                    <a:pt x="134" y="353"/>
                  </a:cubicBezTo>
                  <a:cubicBezTo>
                    <a:pt x="129" y="457"/>
                    <a:pt x="119" y="539"/>
                    <a:pt x="104" y="638"/>
                  </a:cubicBezTo>
                  <a:cubicBezTo>
                    <a:pt x="112" y="721"/>
                    <a:pt x="97" y="797"/>
                    <a:pt x="97" y="87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56" name="Freeform 422"/>
            <p:cNvSpPr>
              <a:spLocks/>
            </p:cNvSpPr>
            <p:nvPr/>
          </p:nvSpPr>
          <p:spPr bwMode="auto">
            <a:xfrm>
              <a:off x="7339" y="9279"/>
              <a:ext cx="126" cy="750"/>
            </a:xfrm>
            <a:custGeom>
              <a:avLst/>
              <a:gdLst>
                <a:gd name="T0" fmla="*/ 126 w 150"/>
                <a:gd name="T1" fmla="*/ 0 h 893"/>
                <a:gd name="T2" fmla="*/ 76 w 150"/>
                <a:gd name="T3" fmla="*/ 239 h 893"/>
                <a:gd name="T4" fmla="*/ 57 w 150"/>
                <a:gd name="T5" fmla="*/ 460 h 893"/>
                <a:gd name="T6" fmla="*/ 7 w 150"/>
                <a:gd name="T7" fmla="*/ 624 h 893"/>
                <a:gd name="T8" fmla="*/ 0 w 150"/>
                <a:gd name="T9" fmla="*/ 750 h 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" h="893">
                  <a:moveTo>
                    <a:pt x="150" y="0"/>
                  </a:moveTo>
                  <a:cubicBezTo>
                    <a:pt x="120" y="91"/>
                    <a:pt x="105" y="190"/>
                    <a:pt x="90" y="285"/>
                  </a:cubicBezTo>
                  <a:cubicBezTo>
                    <a:pt x="87" y="362"/>
                    <a:pt x="89" y="468"/>
                    <a:pt x="68" y="548"/>
                  </a:cubicBezTo>
                  <a:cubicBezTo>
                    <a:pt x="50" y="615"/>
                    <a:pt x="19" y="673"/>
                    <a:pt x="8" y="743"/>
                  </a:cubicBezTo>
                  <a:cubicBezTo>
                    <a:pt x="0" y="883"/>
                    <a:pt x="0" y="833"/>
                    <a:pt x="0" y="893"/>
                  </a:cubicBez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57" name="Freeform 423"/>
            <p:cNvSpPr>
              <a:spLocks/>
            </p:cNvSpPr>
            <p:nvPr/>
          </p:nvSpPr>
          <p:spPr bwMode="auto">
            <a:xfrm>
              <a:off x="7334" y="9267"/>
              <a:ext cx="152" cy="742"/>
            </a:xfrm>
            <a:custGeom>
              <a:avLst/>
              <a:gdLst>
                <a:gd name="T0" fmla="*/ 138 w 182"/>
                <a:gd name="T1" fmla="*/ 0 h 885"/>
                <a:gd name="T2" fmla="*/ 100 w 182"/>
                <a:gd name="T3" fmla="*/ 296 h 885"/>
                <a:gd name="T4" fmla="*/ 50 w 182"/>
                <a:gd name="T5" fmla="*/ 415 h 885"/>
                <a:gd name="T6" fmla="*/ 31 w 182"/>
                <a:gd name="T7" fmla="*/ 465 h 885"/>
                <a:gd name="T8" fmla="*/ 25 w 182"/>
                <a:gd name="T9" fmla="*/ 704 h 885"/>
                <a:gd name="T10" fmla="*/ 0 w 182"/>
                <a:gd name="T11" fmla="*/ 742 h 8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2" h="885">
                  <a:moveTo>
                    <a:pt x="165" y="0"/>
                  </a:moveTo>
                  <a:cubicBezTo>
                    <a:pt x="182" y="127"/>
                    <a:pt x="172" y="239"/>
                    <a:pt x="120" y="353"/>
                  </a:cubicBezTo>
                  <a:cubicBezTo>
                    <a:pt x="98" y="401"/>
                    <a:pt x="78" y="445"/>
                    <a:pt x="60" y="495"/>
                  </a:cubicBezTo>
                  <a:cubicBezTo>
                    <a:pt x="53" y="515"/>
                    <a:pt x="37" y="555"/>
                    <a:pt x="37" y="555"/>
                  </a:cubicBezTo>
                  <a:cubicBezTo>
                    <a:pt x="35" y="650"/>
                    <a:pt x="35" y="745"/>
                    <a:pt x="30" y="840"/>
                  </a:cubicBezTo>
                  <a:cubicBezTo>
                    <a:pt x="29" y="854"/>
                    <a:pt x="16" y="885"/>
                    <a:pt x="0" y="88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58" name="Freeform 424"/>
            <p:cNvSpPr>
              <a:spLocks/>
            </p:cNvSpPr>
            <p:nvPr/>
          </p:nvSpPr>
          <p:spPr bwMode="auto">
            <a:xfrm>
              <a:off x="7082" y="9286"/>
              <a:ext cx="170" cy="705"/>
            </a:xfrm>
            <a:custGeom>
              <a:avLst/>
              <a:gdLst>
                <a:gd name="T0" fmla="*/ 0 w 202"/>
                <a:gd name="T1" fmla="*/ 0 h 840"/>
                <a:gd name="T2" fmla="*/ 38 w 202"/>
                <a:gd name="T3" fmla="*/ 44 h 840"/>
                <a:gd name="T4" fmla="*/ 63 w 202"/>
                <a:gd name="T5" fmla="*/ 81 h 840"/>
                <a:gd name="T6" fmla="*/ 88 w 202"/>
                <a:gd name="T7" fmla="*/ 132 h 840"/>
                <a:gd name="T8" fmla="*/ 120 w 202"/>
                <a:gd name="T9" fmla="*/ 239 h 840"/>
                <a:gd name="T10" fmla="*/ 132 w 202"/>
                <a:gd name="T11" fmla="*/ 264 h 840"/>
                <a:gd name="T12" fmla="*/ 139 w 202"/>
                <a:gd name="T13" fmla="*/ 290 h 840"/>
                <a:gd name="T14" fmla="*/ 157 w 202"/>
                <a:gd name="T15" fmla="*/ 635 h 840"/>
                <a:gd name="T16" fmla="*/ 170 w 202"/>
                <a:gd name="T17" fmla="*/ 705 h 8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2" h="840">
                  <a:moveTo>
                    <a:pt x="0" y="0"/>
                  </a:moveTo>
                  <a:cubicBezTo>
                    <a:pt x="24" y="24"/>
                    <a:pt x="24" y="22"/>
                    <a:pt x="45" y="52"/>
                  </a:cubicBezTo>
                  <a:cubicBezTo>
                    <a:pt x="55" y="67"/>
                    <a:pt x="75" y="97"/>
                    <a:pt x="75" y="97"/>
                  </a:cubicBezTo>
                  <a:cubicBezTo>
                    <a:pt x="91" y="149"/>
                    <a:pt x="69" y="86"/>
                    <a:pt x="105" y="157"/>
                  </a:cubicBezTo>
                  <a:cubicBezTo>
                    <a:pt x="125" y="196"/>
                    <a:pt x="129" y="244"/>
                    <a:pt x="142" y="285"/>
                  </a:cubicBezTo>
                  <a:cubicBezTo>
                    <a:pt x="145" y="296"/>
                    <a:pt x="153" y="305"/>
                    <a:pt x="157" y="315"/>
                  </a:cubicBezTo>
                  <a:cubicBezTo>
                    <a:pt x="161" y="325"/>
                    <a:pt x="162" y="335"/>
                    <a:pt x="165" y="345"/>
                  </a:cubicBezTo>
                  <a:cubicBezTo>
                    <a:pt x="175" y="482"/>
                    <a:pt x="178" y="620"/>
                    <a:pt x="187" y="757"/>
                  </a:cubicBezTo>
                  <a:cubicBezTo>
                    <a:pt x="189" y="785"/>
                    <a:pt x="202" y="811"/>
                    <a:pt x="202" y="8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59" name="Freeform 425"/>
            <p:cNvSpPr>
              <a:spLocks/>
            </p:cNvSpPr>
            <p:nvPr/>
          </p:nvSpPr>
          <p:spPr bwMode="auto">
            <a:xfrm>
              <a:off x="7180" y="9997"/>
              <a:ext cx="122" cy="737"/>
            </a:xfrm>
            <a:custGeom>
              <a:avLst/>
              <a:gdLst>
                <a:gd name="T0" fmla="*/ 122 w 145"/>
                <a:gd name="T1" fmla="*/ 737 h 878"/>
                <a:gd name="T2" fmla="*/ 103 w 145"/>
                <a:gd name="T3" fmla="*/ 642 h 878"/>
                <a:gd name="T4" fmla="*/ 46 w 145"/>
                <a:gd name="T5" fmla="*/ 340 h 878"/>
                <a:gd name="T6" fmla="*/ 15 w 145"/>
                <a:gd name="T7" fmla="*/ 259 h 878"/>
                <a:gd name="T8" fmla="*/ 21 w 145"/>
                <a:gd name="T9" fmla="*/ 0 h 8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5" h="878">
                  <a:moveTo>
                    <a:pt x="145" y="878"/>
                  </a:moveTo>
                  <a:cubicBezTo>
                    <a:pt x="119" y="811"/>
                    <a:pt x="135" y="864"/>
                    <a:pt x="123" y="765"/>
                  </a:cubicBezTo>
                  <a:cubicBezTo>
                    <a:pt x="108" y="641"/>
                    <a:pt x="101" y="521"/>
                    <a:pt x="55" y="405"/>
                  </a:cubicBezTo>
                  <a:cubicBezTo>
                    <a:pt x="41" y="371"/>
                    <a:pt x="39" y="338"/>
                    <a:pt x="18" y="308"/>
                  </a:cubicBezTo>
                  <a:cubicBezTo>
                    <a:pt x="0" y="205"/>
                    <a:pt x="25" y="102"/>
                    <a:pt x="2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0" name="Freeform 426"/>
            <p:cNvSpPr>
              <a:spLocks/>
            </p:cNvSpPr>
            <p:nvPr/>
          </p:nvSpPr>
          <p:spPr bwMode="auto">
            <a:xfrm>
              <a:off x="7101" y="10079"/>
              <a:ext cx="125" cy="661"/>
            </a:xfrm>
            <a:custGeom>
              <a:avLst/>
              <a:gdLst>
                <a:gd name="T0" fmla="*/ 0 w 150"/>
                <a:gd name="T1" fmla="*/ 661 h 787"/>
                <a:gd name="T2" fmla="*/ 44 w 150"/>
                <a:gd name="T3" fmla="*/ 434 h 787"/>
                <a:gd name="T4" fmla="*/ 57 w 150"/>
                <a:gd name="T5" fmla="*/ 270 h 787"/>
                <a:gd name="T6" fmla="*/ 82 w 150"/>
                <a:gd name="T7" fmla="*/ 195 h 787"/>
                <a:gd name="T8" fmla="*/ 119 w 150"/>
                <a:gd name="T9" fmla="*/ 63 h 787"/>
                <a:gd name="T10" fmla="*/ 125 w 150"/>
                <a:gd name="T11" fmla="*/ 0 h 7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0" h="787">
                  <a:moveTo>
                    <a:pt x="0" y="787"/>
                  </a:moveTo>
                  <a:cubicBezTo>
                    <a:pt x="29" y="700"/>
                    <a:pt x="34" y="607"/>
                    <a:pt x="53" y="517"/>
                  </a:cubicBezTo>
                  <a:cubicBezTo>
                    <a:pt x="57" y="441"/>
                    <a:pt x="57" y="392"/>
                    <a:pt x="68" y="322"/>
                  </a:cubicBezTo>
                  <a:cubicBezTo>
                    <a:pt x="73" y="290"/>
                    <a:pt x="90" y="263"/>
                    <a:pt x="98" y="232"/>
                  </a:cubicBezTo>
                  <a:cubicBezTo>
                    <a:pt x="111" y="179"/>
                    <a:pt x="129" y="128"/>
                    <a:pt x="143" y="75"/>
                  </a:cubicBezTo>
                  <a:cubicBezTo>
                    <a:pt x="145" y="50"/>
                    <a:pt x="150" y="0"/>
                    <a:pt x="15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1" name="Freeform 427"/>
            <p:cNvSpPr>
              <a:spLocks/>
            </p:cNvSpPr>
            <p:nvPr/>
          </p:nvSpPr>
          <p:spPr bwMode="auto">
            <a:xfrm>
              <a:off x="7283" y="10073"/>
              <a:ext cx="195" cy="661"/>
            </a:xfrm>
            <a:custGeom>
              <a:avLst/>
              <a:gdLst>
                <a:gd name="T0" fmla="*/ 195 w 232"/>
                <a:gd name="T1" fmla="*/ 661 h 788"/>
                <a:gd name="T2" fmla="*/ 182 w 232"/>
                <a:gd name="T3" fmla="*/ 352 h 788"/>
                <a:gd name="T4" fmla="*/ 170 w 232"/>
                <a:gd name="T5" fmla="*/ 327 h 788"/>
                <a:gd name="T6" fmla="*/ 82 w 232"/>
                <a:gd name="T7" fmla="*/ 170 h 788"/>
                <a:gd name="T8" fmla="*/ 0 w 232"/>
                <a:gd name="T9" fmla="*/ 0 h 7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788">
                  <a:moveTo>
                    <a:pt x="232" y="788"/>
                  </a:moveTo>
                  <a:cubicBezTo>
                    <a:pt x="227" y="665"/>
                    <a:pt x="226" y="542"/>
                    <a:pt x="217" y="420"/>
                  </a:cubicBezTo>
                  <a:cubicBezTo>
                    <a:pt x="216" y="409"/>
                    <a:pt x="205" y="401"/>
                    <a:pt x="202" y="390"/>
                  </a:cubicBezTo>
                  <a:cubicBezTo>
                    <a:pt x="179" y="320"/>
                    <a:pt x="142" y="262"/>
                    <a:pt x="97" y="203"/>
                  </a:cubicBezTo>
                  <a:cubicBezTo>
                    <a:pt x="77" y="136"/>
                    <a:pt x="0" y="74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2" name="Freeform 428"/>
            <p:cNvSpPr>
              <a:spLocks/>
            </p:cNvSpPr>
            <p:nvPr/>
          </p:nvSpPr>
          <p:spPr bwMode="auto">
            <a:xfrm>
              <a:off x="7258" y="10180"/>
              <a:ext cx="421" cy="459"/>
            </a:xfrm>
            <a:custGeom>
              <a:avLst/>
              <a:gdLst>
                <a:gd name="T0" fmla="*/ 421 w 502"/>
                <a:gd name="T1" fmla="*/ 459 h 547"/>
                <a:gd name="T2" fmla="*/ 352 w 502"/>
                <a:gd name="T3" fmla="*/ 403 h 547"/>
                <a:gd name="T4" fmla="*/ 169 w 502"/>
                <a:gd name="T5" fmla="*/ 157 h 547"/>
                <a:gd name="T6" fmla="*/ 56 w 502"/>
                <a:gd name="T7" fmla="*/ 63 h 547"/>
                <a:gd name="T8" fmla="*/ 31 w 502"/>
                <a:gd name="T9" fmla="*/ 44 h 547"/>
                <a:gd name="T10" fmla="*/ 0 w 502"/>
                <a:gd name="T11" fmla="*/ 0 h 5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2" h="547">
                  <a:moveTo>
                    <a:pt x="502" y="547"/>
                  </a:moveTo>
                  <a:cubicBezTo>
                    <a:pt x="500" y="546"/>
                    <a:pt x="432" y="499"/>
                    <a:pt x="420" y="480"/>
                  </a:cubicBezTo>
                  <a:cubicBezTo>
                    <a:pt x="356" y="379"/>
                    <a:pt x="303" y="259"/>
                    <a:pt x="202" y="187"/>
                  </a:cubicBezTo>
                  <a:cubicBezTo>
                    <a:pt x="153" y="152"/>
                    <a:pt x="112" y="114"/>
                    <a:pt x="67" y="75"/>
                  </a:cubicBezTo>
                  <a:cubicBezTo>
                    <a:pt x="57" y="67"/>
                    <a:pt x="45" y="61"/>
                    <a:pt x="37" y="52"/>
                  </a:cubicBezTo>
                  <a:cubicBezTo>
                    <a:pt x="23" y="36"/>
                    <a:pt x="0" y="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3" name="Freeform 429"/>
            <p:cNvSpPr>
              <a:spLocks/>
            </p:cNvSpPr>
            <p:nvPr/>
          </p:nvSpPr>
          <p:spPr bwMode="auto">
            <a:xfrm>
              <a:off x="6918" y="10015"/>
              <a:ext cx="233" cy="656"/>
            </a:xfrm>
            <a:custGeom>
              <a:avLst/>
              <a:gdLst>
                <a:gd name="T0" fmla="*/ 0 w 277"/>
                <a:gd name="T1" fmla="*/ 656 h 782"/>
                <a:gd name="T2" fmla="*/ 25 w 277"/>
                <a:gd name="T3" fmla="*/ 549 h 782"/>
                <a:gd name="T4" fmla="*/ 31 w 277"/>
                <a:gd name="T5" fmla="*/ 423 h 782"/>
                <a:gd name="T6" fmla="*/ 157 w 277"/>
                <a:gd name="T7" fmla="*/ 178 h 782"/>
                <a:gd name="T8" fmla="*/ 189 w 277"/>
                <a:gd name="T9" fmla="*/ 108 h 782"/>
                <a:gd name="T10" fmla="*/ 208 w 277"/>
                <a:gd name="T11" fmla="*/ 65 h 782"/>
                <a:gd name="T12" fmla="*/ 220 w 277"/>
                <a:gd name="T13" fmla="*/ 20 h 782"/>
                <a:gd name="T14" fmla="*/ 233 w 277"/>
                <a:gd name="T15" fmla="*/ 2 h 7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7" h="782">
                  <a:moveTo>
                    <a:pt x="0" y="782"/>
                  </a:moveTo>
                  <a:cubicBezTo>
                    <a:pt x="17" y="739"/>
                    <a:pt x="23" y="700"/>
                    <a:pt x="30" y="654"/>
                  </a:cubicBezTo>
                  <a:cubicBezTo>
                    <a:pt x="32" y="604"/>
                    <a:pt x="33" y="554"/>
                    <a:pt x="37" y="504"/>
                  </a:cubicBezTo>
                  <a:cubicBezTo>
                    <a:pt x="47" y="389"/>
                    <a:pt x="122" y="301"/>
                    <a:pt x="187" y="212"/>
                  </a:cubicBezTo>
                  <a:cubicBezTo>
                    <a:pt x="207" y="153"/>
                    <a:pt x="194" y="181"/>
                    <a:pt x="225" y="129"/>
                  </a:cubicBezTo>
                  <a:cubicBezTo>
                    <a:pt x="243" y="50"/>
                    <a:pt x="218" y="142"/>
                    <a:pt x="247" y="77"/>
                  </a:cubicBezTo>
                  <a:cubicBezTo>
                    <a:pt x="254" y="60"/>
                    <a:pt x="256" y="41"/>
                    <a:pt x="262" y="24"/>
                  </a:cubicBezTo>
                  <a:cubicBezTo>
                    <a:pt x="270" y="0"/>
                    <a:pt x="262" y="2"/>
                    <a:pt x="277" y="2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4" name="Freeform 430"/>
            <p:cNvSpPr>
              <a:spLocks/>
            </p:cNvSpPr>
            <p:nvPr/>
          </p:nvSpPr>
          <p:spPr bwMode="auto">
            <a:xfrm>
              <a:off x="6509" y="9858"/>
              <a:ext cx="679" cy="91"/>
            </a:xfrm>
            <a:custGeom>
              <a:avLst/>
              <a:gdLst>
                <a:gd name="T0" fmla="*/ 0 w 810"/>
                <a:gd name="T1" fmla="*/ 70 h 108"/>
                <a:gd name="T2" fmla="*/ 346 w 810"/>
                <a:gd name="T3" fmla="*/ 0 h 108"/>
                <a:gd name="T4" fmla="*/ 528 w 810"/>
                <a:gd name="T5" fmla="*/ 25 h 108"/>
                <a:gd name="T6" fmla="*/ 648 w 810"/>
                <a:gd name="T7" fmla="*/ 76 h 108"/>
                <a:gd name="T8" fmla="*/ 679 w 810"/>
                <a:gd name="T9" fmla="*/ 88 h 1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0" h="108">
                  <a:moveTo>
                    <a:pt x="0" y="83"/>
                  </a:moveTo>
                  <a:cubicBezTo>
                    <a:pt x="145" y="66"/>
                    <a:pt x="276" y="48"/>
                    <a:pt x="413" y="0"/>
                  </a:cubicBezTo>
                  <a:cubicBezTo>
                    <a:pt x="480" y="7"/>
                    <a:pt x="563" y="9"/>
                    <a:pt x="630" y="30"/>
                  </a:cubicBezTo>
                  <a:cubicBezTo>
                    <a:pt x="672" y="62"/>
                    <a:pt x="722" y="78"/>
                    <a:pt x="773" y="90"/>
                  </a:cubicBezTo>
                  <a:cubicBezTo>
                    <a:pt x="799" y="108"/>
                    <a:pt x="786" y="105"/>
                    <a:pt x="810" y="10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5" name="Freeform 431"/>
            <p:cNvSpPr>
              <a:spLocks/>
            </p:cNvSpPr>
            <p:nvPr/>
          </p:nvSpPr>
          <p:spPr bwMode="auto">
            <a:xfrm>
              <a:off x="7283" y="10009"/>
              <a:ext cx="710" cy="51"/>
            </a:xfrm>
            <a:custGeom>
              <a:avLst/>
              <a:gdLst>
                <a:gd name="T0" fmla="*/ 710 w 847"/>
                <a:gd name="T1" fmla="*/ 0 h 60"/>
                <a:gd name="T2" fmla="*/ 572 w 847"/>
                <a:gd name="T3" fmla="*/ 20 h 60"/>
                <a:gd name="T4" fmla="*/ 408 w 847"/>
                <a:gd name="T5" fmla="*/ 51 h 60"/>
                <a:gd name="T6" fmla="*/ 44 w 847"/>
                <a:gd name="T7" fmla="*/ 38 h 60"/>
                <a:gd name="T8" fmla="*/ 0 w 847"/>
                <a:gd name="T9" fmla="*/ 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7" h="60">
                  <a:moveTo>
                    <a:pt x="847" y="0"/>
                  </a:moveTo>
                  <a:cubicBezTo>
                    <a:pt x="792" y="8"/>
                    <a:pt x="737" y="14"/>
                    <a:pt x="682" y="23"/>
                  </a:cubicBezTo>
                  <a:cubicBezTo>
                    <a:pt x="617" y="34"/>
                    <a:pt x="487" y="60"/>
                    <a:pt x="487" y="60"/>
                  </a:cubicBezTo>
                  <a:cubicBezTo>
                    <a:pt x="342" y="55"/>
                    <a:pt x="197" y="54"/>
                    <a:pt x="52" y="45"/>
                  </a:cubicBezTo>
                  <a:cubicBezTo>
                    <a:pt x="31" y="44"/>
                    <a:pt x="0" y="8"/>
                    <a:pt x="0" y="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6" name="Freeform 432"/>
            <p:cNvSpPr>
              <a:spLocks/>
            </p:cNvSpPr>
            <p:nvPr/>
          </p:nvSpPr>
          <p:spPr bwMode="auto">
            <a:xfrm>
              <a:off x="7346" y="9487"/>
              <a:ext cx="434" cy="539"/>
            </a:xfrm>
            <a:custGeom>
              <a:avLst/>
              <a:gdLst>
                <a:gd name="T0" fmla="*/ 434 w 517"/>
                <a:gd name="T1" fmla="*/ 0 h 642"/>
                <a:gd name="T2" fmla="*/ 258 w 517"/>
                <a:gd name="T3" fmla="*/ 283 h 642"/>
                <a:gd name="T4" fmla="*/ 195 w 517"/>
                <a:gd name="T5" fmla="*/ 365 h 642"/>
                <a:gd name="T6" fmla="*/ 63 w 517"/>
                <a:gd name="T7" fmla="*/ 497 h 642"/>
                <a:gd name="T8" fmla="*/ 31 w 517"/>
                <a:gd name="T9" fmla="*/ 535 h 642"/>
                <a:gd name="T10" fmla="*/ 0 w 517"/>
                <a:gd name="T11" fmla="*/ 535 h 6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7" h="642">
                  <a:moveTo>
                    <a:pt x="517" y="0"/>
                  </a:moveTo>
                  <a:cubicBezTo>
                    <a:pt x="450" y="109"/>
                    <a:pt x="399" y="245"/>
                    <a:pt x="307" y="337"/>
                  </a:cubicBezTo>
                  <a:cubicBezTo>
                    <a:pt x="292" y="387"/>
                    <a:pt x="266" y="389"/>
                    <a:pt x="232" y="435"/>
                  </a:cubicBezTo>
                  <a:cubicBezTo>
                    <a:pt x="188" y="495"/>
                    <a:pt x="131" y="544"/>
                    <a:pt x="75" y="592"/>
                  </a:cubicBezTo>
                  <a:cubicBezTo>
                    <a:pt x="60" y="605"/>
                    <a:pt x="55" y="629"/>
                    <a:pt x="37" y="637"/>
                  </a:cubicBezTo>
                  <a:cubicBezTo>
                    <a:pt x="26" y="642"/>
                    <a:pt x="12" y="637"/>
                    <a:pt x="0" y="63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7" name="Freeform 433"/>
            <p:cNvSpPr>
              <a:spLocks/>
            </p:cNvSpPr>
            <p:nvPr/>
          </p:nvSpPr>
          <p:spPr bwMode="auto">
            <a:xfrm>
              <a:off x="6554" y="10016"/>
              <a:ext cx="641" cy="278"/>
            </a:xfrm>
            <a:custGeom>
              <a:avLst/>
              <a:gdLst>
                <a:gd name="T0" fmla="*/ 0 w 765"/>
                <a:gd name="T1" fmla="*/ 278 h 330"/>
                <a:gd name="T2" fmla="*/ 144 w 765"/>
                <a:gd name="T3" fmla="*/ 195 h 330"/>
                <a:gd name="T4" fmla="*/ 302 w 765"/>
                <a:gd name="T5" fmla="*/ 82 h 330"/>
                <a:gd name="T6" fmla="*/ 390 w 765"/>
                <a:gd name="T7" fmla="*/ 63 h 330"/>
                <a:gd name="T8" fmla="*/ 521 w 765"/>
                <a:gd name="T9" fmla="*/ 25 h 330"/>
                <a:gd name="T10" fmla="*/ 641 w 765"/>
                <a:gd name="T11" fmla="*/ 0 h 3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5" h="330">
                  <a:moveTo>
                    <a:pt x="0" y="330"/>
                  </a:moveTo>
                  <a:cubicBezTo>
                    <a:pt x="47" y="302"/>
                    <a:pt x="127" y="270"/>
                    <a:pt x="172" y="232"/>
                  </a:cubicBezTo>
                  <a:cubicBezTo>
                    <a:pt x="231" y="182"/>
                    <a:pt x="283" y="122"/>
                    <a:pt x="360" y="97"/>
                  </a:cubicBezTo>
                  <a:cubicBezTo>
                    <a:pt x="393" y="86"/>
                    <a:pt x="431" y="83"/>
                    <a:pt x="465" y="75"/>
                  </a:cubicBezTo>
                  <a:cubicBezTo>
                    <a:pt x="514" y="51"/>
                    <a:pt x="569" y="44"/>
                    <a:pt x="622" y="30"/>
                  </a:cubicBezTo>
                  <a:cubicBezTo>
                    <a:pt x="676" y="16"/>
                    <a:pt x="707" y="0"/>
                    <a:pt x="76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8" name="Freeform 434"/>
            <p:cNvSpPr>
              <a:spLocks/>
            </p:cNvSpPr>
            <p:nvPr/>
          </p:nvSpPr>
          <p:spPr bwMode="auto">
            <a:xfrm>
              <a:off x="6767" y="9443"/>
              <a:ext cx="485" cy="497"/>
            </a:xfrm>
            <a:custGeom>
              <a:avLst/>
              <a:gdLst>
                <a:gd name="T0" fmla="*/ 0 w 577"/>
                <a:gd name="T1" fmla="*/ 0 h 593"/>
                <a:gd name="T2" fmla="*/ 151 w 577"/>
                <a:gd name="T3" fmla="*/ 138 h 593"/>
                <a:gd name="T4" fmla="*/ 189 w 577"/>
                <a:gd name="T5" fmla="*/ 163 h 593"/>
                <a:gd name="T6" fmla="*/ 296 w 577"/>
                <a:gd name="T7" fmla="*/ 246 h 593"/>
                <a:gd name="T8" fmla="*/ 384 w 577"/>
                <a:gd name="T9" fmla="*/ 359 h 593"/>
                <a:gd name="T10" fmla="*/ 485 w 577"/>
                <a:gd name="T11" fmla="*/ 497 h 5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7" h="593">
                  <a:moveTo>
                    <a:pt x="0" y="0"/>
                  </a:moveTo>
                  <a:cubicBezTo>
                    <a:pt x="53" y="64"/>
                    <a:pt x="117" y="112"/>
                    <a:pt x="180" y="165"/>
                  </a:cubicBezTo>
                  <a:cubicBezTo>
                    <a:pt x="218" y="197"/>
                    <a:pt x="184" y="183"/>
                    <a:pt x="225" y="195"/>
                  </a:cubicBezTo>
                  <a:cubicBezTo>
                    <a:pt x="261" y="233"/>
                    <a:pt x="314" y="255"/>
                    <a:pt x="352" y="293"/>
                  </a:cubicBezTo>
                  <a:cubicBezTo>
                    <a:pt x="397" y="338"/>
                    <a:pt x="422" y="378"/>
                    <a:pt x="457" y="428"/>
                  </a:cubicBezTo>
                  <a:cubicBezTo>
                    <a:pt x="494" y="481"/>
                    <a:pt x="549" y="534"/>
                    <a:pt x="577" y="59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69" name="Freeform 435"/>
            <p:cNvSpPr>
              <a:spLocks/>
            </p:cNvSpPr>
            <p:nvPr/>
          </p:nvSpPr>
          <p:spPr bwMode="auto">
            <a:xfrm>
              <a:off x="7403" y="9644"/>
              <a:ext cx="496" cy="391"/>
            </a:xfrm>
            <a:custGeom>
              <a:avLst/>
              <a:gdLst>
                <a:gd name="T0" fmla="*/ 496 w 593"/>
                <a:gd name="T1" fmla="*/ 0 h 465"/>
                <a:gd name="T2" fmla="*/ 345 w 593"/>
                <a:gd name="T3" fmla="*/ 139 h 465"/>
                <a:gd name="T4" fmla="*/ 301 w 593"/>
                <a:gd name="T5" fmla="*/ 183 h 465"/>
                <a:gd name="T6" fmla="*/ 283 w 593"/>
                <a:gd name="T7" fmla="*/ 202 h 465"/>
                <a:gd name="T8" fmla="*/ 138 w 593"/>
                <a:gd name="T9" fmla="*/ 315 h 465"/>
                <a:gd name="T10" fmla="*/ 57 w 593"/>
                <a:gd name="T11" fmla="*/ 366 h 465"/>
                <a:gd name="T12" fmla="*/ 0 w 593"/>
                <a:gd name="T13" fmla="*/ 391 h 4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93" h="465">
                  <a:moveTo>
                    <a:pt x="593" y="0"/>
                  </a:moveTo>
                  <a:cubicBezTo>
                    <a:pt x="538" y="70"/>
                    <a:pt x="487" y="113"/>
                    <a:pt x="413" y="165"/>
                  </a:cubicBezTo>
                  <a:cubicBezTo>
                    <a:pt x="393" y="179"/>
                    <a:pt x="378" y="200"/>
                    <a:pt x="360" y="218"/>
                  </a:cubicBezTo>
                  <a:cubicBezTo>
                    <a:pt x="353" y="225"/>
                    <a:pt x="346" y="234"/>
                    <a:pt x="338" y="240"/>
                  </a:cubicBezTo>
                  <a:cubicBezTo>
                    <a:pt x="283" y="282"/>
                    <a:pt x="226" y="344"/>
                    <a:pt x="165" y="375"/>
                  </a:cubicBezTo>
                  <a:cubicBezTo>
                    <a:pt x="132" y="392"/>
                    <a:pt x="102" y="422"/>
                    <a:pt x="68" y="435"/>
                  </a:cubicBezTo>
                  <a:cubicBezTo>
                    <a:pt x="5" y="459"/>
                    <a:pt x="24" y="444"/>
                    <a:pt x="0" y="46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0" name="Freeform 436"/>
            <p:cNvSpPr>
              <a:spLocks/>
            </p:cNvSpPr>
            <p:nvPr/>
          </p:nvSpPr>
          <p:spPr bwMode="auto">
            <a:xfrm>
              <a:off x="7339" y="10073"/>
              <a:ext cx="642" cy="213"/>
            </a:xfrm>
            <a:custGeom>
              <a:avLst/>
              <a:gdLst>
                <a:gd name="T0" fmla="*/ 642 w 765"/>
                <a:gd name="T1" fmla="*/ 213 h 255"/>
                <a:gd name="T2" fmla="*/ 447 w 765"/>
                <a:gd name="T3" fmla="*/ 195 h 255"/>
                <a:gd name="T4" fmla="*/ 296 w 765"/>
                <a:gd name="T5" fmla="*/ 163 h 255"/>
                <a:gd name="T6" fmla="*/ 196 w 765"/>
                <a:gd name="T7" fmla="*/ 119 h 255"/>
                <a:gd name="T8" fmla="*/ 107 w 765"/>
                <a:gd name="T9" fmla="*/ 69 h 255"/>
                <a:gd name="T10" fmla="*/ 44 w 765"/>
                <a:gd name="T11" fmla="*/ 25 h 255"/>
                <a:gd name="T12" fmla="*/ 19 w 765"/>
                <a:gd name="T13" fmla="*/ 13 h 255"/>
                <a:gd name="T14" fmla="*/ 0 w 765"/>
                <a:gd name="T15" fmla="*/ 0 h 2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5" h="255">
                  <a:moveTo>
                    <a:pt x="765" y="255"/>
                  </a:moveTo>
                  <a:cubicBezTo>
                    <a:pt x="686" y="250"/>
                    <a:pt x="611" y="240"/>
                    <a:pt x="533" y="233"/>
                  </a:cubicBezTo>
                  <a:cubicBezTo>
                    <a:pt x="474" y="213"/>
                    <a:pt x="413" y="211"/>
                    <a:pt x="353" y="195"/>
                  </a:cubicBezTo>
                  <a:cubicBezTo>
                    <a:pt x="314" y="170"/>
                    <a:pt x="275" y="170"/>
                    <a:pt x="233" y="143"/>
                  </a:cubicBezTo>
                  <a:cubicBezTo>
                    <a:pt x="200" y="122"/>
                    <a:pt x="165" y="95"/>
                    <a:pt x="128" y="83"/>
                  </a:cubicBezTo>
                  <a:cubicBezTo>
                    <a:pt x="105" y="60"/>
                    <a:pt x="81" y="46"/>
                    <a:pt x="53" y="30"/>
                  </a:cubicBezTo>
                  <a:cubicBezTo>
                    <a:pt x="43" y="24"/>
                    <a:pt x="33" y="21"/>
                    <a:pt x="23" y="15"/>
                  </a:cubicBezTo>
                  <a:cubicBezTo>
                    <a:pt x="15" y="10"/>
                    <a:pt x="0" y="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1" name="Freeform 437"/>
            <p:cNvSpPr>
              <a:spLocks/>
            </p:cNvSpPr>
            <p:nvPr/>
          </p:nvSpPr>
          <p:spPr bwMode="auto">
            <a:xfrm>
              <a:off x="6648" y="9582"/>
              <a:ext cx="565" cy="365"/>
            </a:xfrm>
            <a:custGeom>
              <a:avLst/>
              <a:gdLst>
                <a:gd name="T0" fmla="*/ 0 w 675"/>
                <a:gd name="T1" fmla="*/ 0 h 435"/>
                <a:gd name="T2" fmla="*/ 132 w 675"/>
                <a:gd name="T3" fmla="*/ 70 h 435"/>
                <a:gd name="T4" fmla="*/ 239 w 675"/>
                <a:gd name="T5" fmla="*/ 145 h 435"/>
                <a:gd name="T6" fmla="*/ 377 w 675"/>
                <a:gd name="T7" fmla="*/ 221 h 435"/>
                <a:gd name="T8" fmla="*/ 408 w 675"/>
                <a:gd name="T9" fmla="*/ 252 h 435"/>
                <a:gd name="T10" fmla="*/ 565 w 675"/>
                <a:gd name="T11" fmla="*/ 365 h 4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5" h="435">
                  <a:moveTo>
                    <a:pt x="0" y="0"/>
                  </a:moveTo>
                  <a:cubicBezTo>
                    <a:pt x="50" y="25"/>
                    <a:pt x="113" y="49"/>
                    <a:pt x="158" y="83"/>
                  </a:cubicBezTo>
                  <a:cubicBezTo>
                    <a:pt x="201" y="116"/>
                    <a:pt x="236" y="144"/>
                    <a:pt x="285" y="173"/>
                  </a:cubicBezTo>
                  <a:cubicBezTo>
                    <a:pt x="336" y="202"/>
                    <a:pt x="408" y="222"/>
                    <a:pt x="450" y="263"/>
                  </a:cubicBezTo>
                  <a:cubicBezTo>
                    <a:pt x="463" y="275"/>
                    <a:pt x="474" y="289"/>
                    <a:pt x="488" y="300"/>
                  </a:cubicBezTo>
                  <a:cubicBezTo>
                    <a:pt x="550" y="347"/>
                    <a:pt x="619" y="379"/>
                    <a:pt x="675" y="43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2" name="Freeform 438"/>
            <p:cNvSpPr>
              <a:spLocks/>
            </p:cNvSpPr>
            <p:nvPr/>
          </p:nvSpPr>
          <p:spPr bwMode="auto">
            <a:xfrm>
              <a:off x="7321" y="10104"/>
              <a:ext cx="516" cy="371"/>
            </a:xfrm>
            <a:custGeom>
              <a:avLst/>
              <a:gdLst>
                <a:gd name="T0" fmla="*/ 516 w 615"/>
                <a:gd name="T1" fmla="*/ 371 h 442"/>
                <a:gd name="T2" fmla="*/ 365 w 615"/>
                <a:gd name="T3" fmla="*/ 270 h 442"/>
                <a:gd name="T4" fmla="*/ 245 w 615"/>
                <a:gd name="T5" fmla="*/ 170 h 442"/>
                <a:gd name="T6" fmla="*/ 50 w 615"/>
                <a:gd name="T7" fmla="*/ 38 h 442"/>
                <a:gd name="T8" fmla="*/ 0 w 615"/>
                <a:gd name="T9" fmla="*/ 0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5" h="442">
                  <a:moveTo>
                    <a:pt x="615" y="442"/>
                  </a:moveTo>
                  <a:cubicBezTo>
                    <a:pt x="561" y="405"/>
                    <a:pt x="485" y="367"/>
                    <a:pt x="435" y="322"/>
                  </a:cubicBezTo>
                  <a:cubicBezTo>
                    <a:pt x="393" y="284"/>
                    <a:pt x="348" y="222"/>
                    <a:pt x="292" y="202"/>
                  </a:cubicBezTo>
                  <a:cubicBezTo>
                    <a:pt x="239" y="149"/>
                    <a:pt x="134" y="68"/>
                    <a:pt x="60" y="45"/>
                  </a:cubicBezTo>
                  <a:cubicBezTo>
                    <a:pt x="9" y="11"/>
                    <a:pt x="28" y="28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3" name="Freeform 439"/>
            <p:cNvSpPr>
              <a:spLocks/>
            </p:cNvSpPr>
            <p:nvPr/>
          </p:nvSpPr>
          <p:spPr bwMode="auto">
            <a:xfrm>
              <a:off x="6515" y="9956"/>
              <a:ext cx="642" cy="161"/>
            </a:xfrm>
            <a:custGeom>
              <a:avLst/>
              <a:gdLst>
                <a:gd name="T0" fmla="*/ 0 w 765"/>
                <a:gd name="T1" fmla="*/ 161 h 192"/>
                <a:gd name="T2" fmla="*/ 151 w 765"/>
                <a:gd name="T3" fmla="*/ 86 h 192"/>
                <a:gd name="T4" fmla="*/ 227 w 765"/>
                <a:gd name="T5" fmla="*/ 60 h 192"/>
                <a:gd name="T6" fmla="*/ 466 w 765"/>
                <a:gd name="T7" fmla="*/ 23 h 192"/>
                <a:gd name="T8" fmla="*/ 642 w 765"/>
                <a:gd name="T9" fmla="*/ 1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5" h="192">
                  <a:moveTo>
                    <a:pt x="0" y="192"/>
                  </a:moveTo>
                  <a:cubicBezTo>
                    <a:pt x="54" y="161"/>
                    <a:pt x="119" y="116"/>
                    <a:pt x="180" y="102"/>
                  </a:cubicBezTo>
                  <a:cubicBezTo>
                    <a:pt x="209" y="83"/>
                    <a:pt x="237" y="80"/>
                    <a:pt x="270" y="72"/>
                  </a:cubicBezTo>
                  <a:cubicBezTo>
                    <a:pt x="363" y="49"/>
                    <a:pt x="459" y="36"/>
                    <a:pt x="555" y="27"/>
                  </a:cubicBezTo>
                  <a:cubicBezTo>
                    <a:pt x="629" y="0"/>
                    <a:pt x="671" y="12"/>
                    <a:pt x="765" y="12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4" name="Freeform 440"/>
            <p:cNvSpPr>
              <a:spLocks/>
            </p:cNvSpPr>
            <p:nvPr/>
          </p:nvSpPr>
          <p:spPr bwMode="auto">
            <a:xfrm>
              <a:off x="6673" y="10079"/>
              <a:ext cx="409" cy="371"/>
            </a:xfrm>
            <a:custGeom>
              <a:avLst/>
              <a:gdLst>
                <a:gd name="T0" fmla="*/ 0 w 488"/>
                <a:gd name="T1" fmla="*/ 371 h 442"/>
                <a:gd name="T2" fmla="*/ 138 w 488"/>
                <a:gd name="T3" fmla="*/ 258 h 442"/>
                <a:gd name="T4" fmla="*/ 251 w 488"/>
                <a:gd name="T5" fmla="*/ 138 h 442"/>
                <a:gd name="T6" fmla="*/ 346 w 488"/>
                <a:gd name="T7" fmla="*/ 56 h 442"/>
                <a:gd name="T8" fmla="*/ 390 w 488"/>
                <a:gd name="T9" fmla="*/ 25 h 442"/>
                <a:gd name="T10" fmla="*/ 409 w 488"/>
                <a:gd name="T11" fmla="*/ 0 h 4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8" h="442">
                  <a:moveTo>
                    <a:pt x="0" y="442"/>
                  </a:moveTo>
                  <a:cubicBezTo>
                    <a:pt x="56" y="397"/>
                    <a:pt x="112" y="355"/>
                    <a:pt x="165" y="307"/>
                  </a:cubicBezTo>
                  <a:cubicBezTo>
                    <a:pt x="214" y="263"/>
                    <a:pt x="254" y="211"/>
                    <a:pt x="300" y="165"/>
                  </a:cubicBezTo>
                  <a:cubicBezTo>
                    <a:pt x="333" y="131"/>
                    <a:pt x="376" y="97"/>
                    <a:pt x="413" y="67"/>
                  </a:cubicBezTo>
                  <a:cubicBezTo>
                    <a:pt x="429" y="54"/>
                    <a:pt x="465" y="30"/>
                    <a:pt x="465" y="30"/>
                  </a:cubicBezTo>
                  <a:cubicBezTo>
                    <a:pt x="482" y="4"/>
                    <a:pt x="473" y="13"/>
                    <a:pt x="488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5" name="Freeform 441"/>
            <p:cNvSpPr>
              <a:spLocks/>
            </p:cNvSpPr>
            <p:nvPr/>
          </p:nvSpPr>
          <p:spPr bwMode="auto">
            <a:xfrm>
              <a:off x="6774" y="10029"/>
              <a:ext cx="478" cy="547"/>
            </a:xfrm>
            <a:custGeom>
              <a:avLst/>
              <a:gdLst>
                <a:gd name="T0" fmla="*/ 0 w 570"/>
                <a:gd name="T1" fmla="*/ 547 h 652"/>
                <a:gd name="T2" fmla="*/ 113 w 570"/>
                <a:gd name="T3" fmla="*/ 434 h 652"/>
                <a:gd name="T4" fmla="*/ 158 w 570"/>
                <a:gd name="T5" fmla="*/ 340 h 652"/>
                <a:gd name="T6" fmla="*/ 346 w 570"/>
                <a:gd name="T7" fmla="*/ 107 h 652"/>
                <a:gd name="T8" fmla="*/ 434 w 570"/>
                <a:gd name="T9" fmla="*/ 38 h 652"/>
                <a:gd name="T10" fmla="*/ 478 w 570"/>
                <a:gd name="T11" fmla="*/ 0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0" h="652">
                  <a:moveTo>
                    <a:pt x="0" y="652"/>
                  </a:moveTo>
                  <a:cubicBezTo>
                    <a:pt x="45" y="608"/>
                    <a:pt x="101" y="572"/>
                    <a:pt x="135" y="517"/>
                  </a:cubicBezTo>
                  <a:cubicBezTo>
                    <a:pt x="157" y="481"/>
                    <a:pt x="164" y="440"/>
                    <a:pt x="188" y="405"/>
                  </a:cubicBezTo>
                  <a:cubicBezTo>
                    <a:pt x="223" y="290"/>
                    <a:pt x="314" y="193"/>
                    <a:pt x="413" y="127"/>
                  </a:cubicBezTo>
                  <a:cubicBezTo>
                    <a:pt x="449" y="103"/>
                    <a:pt x="481" y="69"/>
                    <a:pt x="518" y="45"/>
                  </a:cubicBezTo>
                  <a:cubicBezTo>
                    <a:pt x="538" y="14"/>
                    <a:pt x="546" y="24"/>
                    <a:pt x="57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76" name="Freeform 442"/>
            <p:cNvSpPr>
              <a:spLocks/>
            </p:cNvSpPr>
            <p:nvPr/>
          </p:nvSpPr>
          <p:spPr bwMode="auto">
            <a:xfrm>
              <a:off x="6534" y="9733"/>
              <a:ext cx="693" cy="333"/>
            </a:xfrm>
            <a:custGeom>
              <a:avLst/>
              <a:gdLst>
                <a:gd name="T0" fmla="*/ 0 w 827"/>
                <a:gd name="T1" fmla="*/ 0 h 398"/>
                <a:gd name="T2" fmla="*/ 25 w 827"/>
                <a:gd name="T3" fmla="*/ 7 h 398"/>
                <a:gd name="T4" fmla="*/ 107 w 827"/>
                <a:gd name="T5" fmla="*/ 13 h 398"/>
                <a:gd name="T6" fmla="*/ 132 w 827"/>
                <a:gd name="T7" fmla="*/ 25 h 398"/>
                <a:gd name="T8" fmla="*/ 277 w 827"/>
                <a:gd name="T9" fmla="*/ 63 h 398"/>
                <a:gd name="T10" fmla="*/ 339 w 827"/>
                <a:gd name="T11" fmla="*/ 95 h 398"/>
                <a:gd name="T12" fmla="*/ 396 w 827"/>
                <a:gd name="T13" fmla="*/ 138 h 398"/>
                <a:gd name="T14" fmla="*/ 572 w 827"/>
                <a:gd name="T15" fmla="*/ 270 h 398"/>
                <a:gd name="T16" fmla="*/ 610 w 827"/>
                <a:gd name="T17" fmla="*/ 295 h 398"/>
                <a:gd name="T18" fmla="*/ 673 w 827"/>
                <a:gd name="T19" fmla="*/ 314 h 398"/>
                <a:gd name="T20" fmla="*/ 691 w 827"/>
                <a:gd name="T21" fmla="*/ 333 h 39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27" h="398">
                  <a:moveTo>
                    <a:pt x="0" y="0"/>
                  </a:moveTo>
                  <a:cubicBezTo>
                    <a:pt x="10" y="3"/>
                    <a:pt x="20" y="7"/>
                    <a:pt x="30" y="8"/>
                  </a:cubicBezTo>
                  <a:cubicBezTo>
                    <a:pt x="63" y="12"/>
                    <a:pt x="96" y="9"/>
                    <a:pt x="128" y="15"/>
                  </a:cubicBezTo>
                  <a:cubicBezTo>
                    <a:pt x="139" y="17"/>
                    <a:pt x="148" y="26"/>
                    <a:pt x="158" y="30"/>
                  </a:cubicBezTo>
                  <a:cubicBezTo>
                    <a:pt x="211" y="50"/>
                    <a:pt x="275" y="66"/>
                    <a:pt x="330" y="75"/>
                  </a:cubicBezTo>
                  <a:cubicBezTo>
                    <a:pt x="356" y="88"/>
                    <a:pt x="378" y="103"/>
                    <a:pt x="405" y="113"/>
                  </a:cubicBezTo>
                  <a:cubicBezTo>
                    <a:pt x="432" y="133"/>
                    <a:pt x="442" y="156"/>
                    <a:pt x="473" y="165"/>
                  </a:cubicBezTo>
                  <a:cubicBezTo>
                    <a:pt x="499" y="251"/>
                    <a:pt x="613" y="284"/>
                    <a:pt x="683" y="323"/>
                  </a:cubicBezTo>
                  <a:cubicBezTo>
                    <a:pt x="699" y="332"/>
                    <a:pt x="712" y="345"/>
                    <a:pt x="728" y="353"/>
                  </a:cubicBezTo>
                  <a:cubicBezTo>
                    <a:pt x="748" y="363"/>
                    <a:pt x="781" y="368"/>
                    <a:pt x="803" y="375"/>
                  </a:cubicBezTo>
                  <a:cubicBezTo>
                    <a:pt x="827" y="392"/>
                    <a:pt x="825" y="381"/>
                    <a:pt x="825" y="39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grpSp>
          <p:nvGrpSpPr>
            <p:cNvPr id="77" name="Group 443"/>
            <p:cNvGrpSpPr>
              <a:grpSpLocks/>
            </p:cNvGrpSpPr>
            <p:nvPr/>
          </p:nvGrpSpPr>
          <p:grpSpPr bwMode="auto">
            <a:xfrm rot="-5287698">
              <a:off x="6109" y="10039"/>
              <a:ext cx="114" cy="125"/>
              <a:chOff x="1897" y="11145"/>
              <a:chExt cx="136" cy="150"/>
            </a:xfrm>
          </p:grpSpPr>
          <p:sp>
            <p:nvSpPr>
              <p:cNvPr id="305" name="Oval 444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6" name="Line 445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7" name="Line 446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78" name="Group 447"/>
            <p:cNvGrpSpPr>
              <a:grpSpLocks/>
            </p:cNvGrpSpPr>
            <p:nvPr/>
          </p:nvGrpSpPr>
          <p:grpSpPr bwMode="auto">
            <a:xfrm rot="-5287698">
              <a:off x="6179" y="9630"/>
              <a:ext cx="114" cy="125"/>
              <a:chOff x="1897" y="11145"/>
              <a:chExt cx="136" cy="150"/>
            </a:xfrm>
          </p:grpSpPr>
          <p:sp>
            <p:nvSpPr>
              <p:cNvPr id="302" name="Oval 448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3" name="Line 449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4" name="Line 450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79" name="Group 451"/>
            <p:cNvGrpSpPr>
              <a:grpSpLocks/>
            </p:cNvGrpSpPr>
            <p:nvPr/>
          </p:nvGrpSpPr>
          <p:grpSpPr bwMode="auto">
            <a:xfrm rot="-5287698">
              <a:off x="6304" y="10379"/>
              <a:ext cx="114" cy="126"/>
              <a:chOff x="1897" y="11145"/>
              <a:chExt cx="136" cy="150"/>
            </a:xfrm>
          </p:grpSpPr>
          <p:sp>
            <p:nvSpPr>
              <p:cNvPr id="299" name="Oval 452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0" name="Line 453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301" name="Line 454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0" name="Group 455"/>
            <p:cNvGrpSpPr>
              <a:grpSpLocks/>
            </p:cNvGrpSpPr>
            <p:nvPr/>
          </p:nvGrpSpPr>
          <p:grpSpPr bwMode="auto">
            <a:xfrm rot="-5287698">
              <a:off x="6537" y="10788"/>
              <a:ext cx="114" cy="127"/>
              <a:chOff x="1897" y="11145"/>
              <a:chExt cx="136" cy="150"/>
            </a:xfrm>
          </p:grpSpPr>
          <p:sp>
            <p:nvSpPr>
              <p:cNvPr id="296" name="Oval 456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7" name="Line 457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8" name="Line 458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1" name="Group 459"/>
            <p:cNvGrpSpPr>
              <a:grpSpLocks/>
            </p:cNvGrpSpPr>
            <p:nvPr/>
          </p:nvGrpSpPr>
          <p:grpSpPr bwMode="auto">
            <a:xfrm rot="-5287698">
              <a:off x="6902" y="10871"/>
              <a:ext cx="114" cy="125"/>
              <a:chOff x="1897" y="11145"/>
              <a:chExt cx="136" cy="150"/>
            </a:xfrm>
          </p:grpSpPr>
          <p:sp>
            <p:nvSpPr>
              <p:cNvPr id="293" name="Oval 460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4" name="Line 461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5" name="Line 462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sp>
          <p:nvSpPr>
            <p:cNvPr id="82" name="Freeform 463"/>
            <p:cNvSpPr>
              <a:spLocks/>
            </p:cNvSpPr>
            <p:nvPr/>
          </p:nvSpPr>
          <p:spPr bwMode="auto">
            <a:xfrm>
              <a:off x="7346" y="9820"/>
              <a:ext cx="622" cy="246"/>
            </a:xfrm>
            <a:custGeom>
              <a:avLst/>
              <a:gdLst>
                <a:gd name="T0" fmla="*/ 622 w 742"/>
                <a:gd name="T1" fmla="*/ 0 h 293"/>
                <a:gd name="T2" fmla="*/ 521 w 742"/>
                <a:gd name="T3" fmla="*/ 19 h 293"/>
                <a:gd name="T4" fmla="*/ 408 w 742"/>
                <a:gd name="T5" fmla="*/ 57 h 293"/>
                <a:gd name="T6" fmla="*/ 333 w 742"/>
                <a:gd name="T7" fmla="*/ 113 h 293"/>
                <a:gd name="T8" fmla="*/ 132 w 742"/>
                <a:gd name="T9" fmla="*/ 189 h 293"/>
                <a:gd name="T10" fmla="*/ 50 w 742"/>
                <a:gd name="T11" fmla="*/ 214 h 293"/>
                <a:gd name="T12" fmla="*/ 25 w 742"/>
                <a:gd name="T13" fmla="*/ 227 h 293"/>
                <a:gd name="T14" fmla="*/ 0 w 742"/>
                <a:gd name="T15" fmla="*/ 246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2" h="293">
                  <a:moveTo>
                    <a:pt x="742" y="0"/>
                  </a:moveTo>
                  <a:cubicBezTo>
                    <a:pt x="702" y="8"/>
                    <a:pt x="662" y="13"/>
                    <a:pt x="622" y="23"/>
                  </a:cubicBezTo>
                  <a:cubicBezTo>
                    <a:pt x="574" y="35"/>
                    <a:pt x="535" y="58"/>
                    <a:pt x="487" y="68"/>
                  </a:cubicBezTo>
                  <a:cubicBezTo>
                    <a:pt x="458" y="88"/>
                    <a:pt x="427" y="116"/>
                    <a:pt x="397" y="135"/>
                  </a:cubicBezTo>
                  <a:cubicBezTo>
                    <a:pt x="333" y="175"/>
                    <a:pt x="229" y="211"/>
                    <a:pt x="157" y="225"/>
                  </a:cubicBezTo>
                  <a:cubicBezTo>
                    <a:pt x="124" y="232"/>
                    <a:pt x="92" y="245"/>
                    <a:pt x="60" y="255"/>
                  </a:cubicBezTo>
                  <a:cubicBezTo>
                    <a:pt x="49" y="258"/>
                    <a:pt x="39" y="264"/>
                    <a:pt x="30" y="270"/>
                  </a:cubicBezTo>
                  <a:cubicBezTo>
                    <a:pt x="19" y="277"/>
                    <a:pt x="0" y="293"/>
                    <a:pt x="0" y="29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grpSp>
          <p:nvGrpSpPr>
            <p:cNvPr id="83" name="Group 464"/>
            <p:cNvGrpSpPr>
              <a:grpSpLocks/>
            </p:cNvGrpSpPr>
            <p:nvPr/>
          </p:nvGrpSpPr>
          <p:grpSpPr bwMode="auto">
            <a:xfrm rot="-5287698">
              <a:off x="8157" y="9426"/>
              <a:ext cx="114" cy="126"/>
              <a:chOff x="1897" y="11145"/>
              <a:chExt cx="136" cy="150"/>
            </a:xfrm>
          </p:grpSpPr>
          <p:sp>
            <p:nvSpPr>
              <p:cNvPr id="290" name="Oval 465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1" name="Line 466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92" name="Line 467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4" name="Group 468"/>
            <p:cNvGrpSpPr>
              <a:grpSpLocks/>
            </p:cNvGrpSpPr>
            <p:nvPr/>
          </p:nvGrpSpPr>
          <p:grpSpPr bwMode="auto">
            <a:xfrm rot="-5287698">
              <a:off x="7866" y="9130"/>
              <a:ext cx="115" cy="126"/>
              <a:chOff x="1897" y="11145"/>
              <a:chExt cx="136" cy="150"/>
            </a:xfrm>
          </p:grpSpPr>
          <p:sp>
            <p:nvSpPr>
              <p:cNvPr id="287" name="Oval 469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8" name="Line 470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9" name="Line 471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5" name="Group 472"/>
            <p:cNvGrpSpPr>
              <a:grpSpLocks/>
            </p:cNvGrpSpPr>
            <p:nvPr/>
          </p:nvGrpSpPr>
          <p:grpSpPr bwMode="auto">
            <a:xfrm rot="-5287698">
              <a:off x="7571" y="8897"/>
              <a:ext cx="114" cy="125"/>
              <a:chOff x="1897" y="11145"/>
              <a:chExt cx="136" cy="150"/>
            </a:xfrm>
          </p:grpSpPr>
          <p:sp>
            <p:nvSpPr>
              <p:cNvPr id="284" name="Oval 473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5" name="Line 474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6" name="Line 475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6" name="Group 476"/>
            <p:cNvGrpSpPr>
              <a:grpSpLocks/>
            </p:cNvGrpSpPr>
            <p:nvPr/>
          </p:nvGrpSpPr>
          <p:grpSpPr bwMode="auto">
            <a:xfrm rot="-5287698">
              <a:off x="7041" y="8828"/>
              <a:ext cx="115" cy="126"/>
              <a:chOff x="1897" y="11145"/>
              <a:chExt cx="136" cy="150"/>
            </a:xfrm>
          </p:grpSpPr>
          <p:sp>
            <p:nvSpPr>
              <p:cNvPr id="281" name="Oval 477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2" name="Line 478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3" name="Line 479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7" name="Group 480"/>
            <p:cNvGrpSpPr>
              <a:grpSpLocks/>
            </p:cNvGrpSpPr>
            <p:nvPr/>
          </p:nvGrpSpPr>
          <p:grpSpPr bwMode="auto">
            <a:xfrm rot="-5287698">
              <a:off x="6728" y="9016"/>
              <a:ext cx="114" cy="126"/>
              <a:chOff x="1897" y="11145"/>
              <a:chExt cx="136" cy="150"/>
            </a:xfrm>
          </p:grpSpPr>
          <p:sp>
            <p:nvSpPr>
              <p:cNvPr id="278" name="Oval 481"/>
              <p:cNvSpPr>
                <a:spLocks noChangeArrowheads="1"/>
              </p:cNvSpPr>
              <p:nvPr/>
            </p:nvSpPr>
            <p:spPr bwMode="auto">
              <a:xfrm>
                <a:off x="1897" y="11145"/>
                <a:ext cx="135" cy="15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9" name="Line 482"/>
              <p:cNvSpPr>
                <a:spLocks noChangeShapeType="1"/>
              </p:cNvSpPr>
              <p:nvPr/>
            </p:nvSpPr>
            <p:spPr bwMode="auto">
              <a:xfrm>
                <a:off x="1965" y="11145"/>
                <a:ext cx="0" cy="1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80" name="Line 483"/>
              <p:cNvSpPr>
                <a:spLocks noChangeShapeType="1"/>
              </p:cNvSpPr>
              <p:nvPr/>
            </p:nvSpPr>
            <p:spPr bwMode="auto">
              <a:xfrm>
                <a:off x="1898" y="11220"/>
                <a:ext cx="135" cy="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8" name="Group 484"/>
            <p:cNvGrpSpPr>
              <a:grpSpLocks/>
            </p:cNvGrpSpPr>
            <p:nvPr/>
          </p:nvGrpSpPr>
          <p:grpSpPr bwMode="auto">
            <a:xfrm rot="6344333">
              <a:off x="7339" y="8682"/>
              <a:ext cx="130" cy="154"/>
              <a:chOff x="9420" y="7898"/>
              <a:chExt cx="154" cy="184"/>
            </a:xfrm>
          </p:grpSpPr>
          <p:sp>
            <p:nvSpPr>
              <p:cNvPr id="275" name="Oval 485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6" name="Oval 486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7" name="Oval 487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89" name="Group 488"/>
            <p:cNvGrpSpPr>
              <a:grpSpLocks/>
            </p:cNvGrpSpPr>
            <p:nvPr/>
          </p:nvGrpSpPr>
          <p:grpSpPr bwMode="auto">
            <a:xfrm rot="8134542">
              <a:off x="7056" y="8657"/>
              <a:ext cx="129" cy="155"/>
              <a:chOff x="9420" y="7898"/>
              <a:chExt cx="154" cy="184"/>
            </a:xfrm>
          </p:grpSpPr>
          <p:sp>
            <p:nvSpPr>
              <p:cNvPr id="272" name="Oval 489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3" name="Oval 490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4" name="Oval 491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0" name="Group 492"/>
            <p:cNvGrpSpPr>
              <a:grpSpLocks/>
            </p:cNvGrpSpPr>
            <p:nvPr/>
          </p:nvGrpSpPr>
          <p:grpSpPr bwMode="auto">
            <a:xfrm rot="-10746949">
              <a:off x="6816" y="8720"/>
              <a:ext cx="130" cy="154"/>
              <a:chOff x="9420" y="7898"/>
              <a:chExt cx="154" cy="184"/>
            </a:xfrm>
          </p:grpSpPr>
          <p:sp>
            <p:nvSpPr>
              <p:cNvPr id="269" name="Oval 493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0" name="Oval 494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71" name="Oval 495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1" name="Group 496"/>
            <p:cNvGrpSpPr>
              <a:grpSpLocks/>
            </p:cNvGrpSpPr>
            <p:nvPr/>
          </p:nvGrpSpPr>
          <p:grpSpPr bwMode="auto">
            <a:xfrm rot="8134542">
              <a:off x="6572" y="8833"/>
              <a:ext cx="129" cy="155"/>
              <a:chOff x="9420" y="7898"/>
              <a:chExt cx="154" cy="184"/>
            </a:xfrm>
          </p:grpSpPr>
          <p:sp>
            <p:nvSpPr>
              <p:cNvPr id="266" name="Oval 497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7" name="Oval 498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8" name="Oval 499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2" name="Group 500"/>
            <p:cNvGrpSpPr>
              <a:grpSpLocks/>
            </p:cNvGrpSpPr>
            <p:nvPr/>
          </p:nvGrpSpPr>
          <p:grpSpPr bwMode="auto">
            <a:xfrm rot="-10518420">
              <a:off x="6364" y="8959"/>
              <a:ext cx="129" cy="155"/>
              <a:chOff x="9420" y="7898"/>
              <a:chExt cx="154" cy="184"/>
            </a:xfrm>
          </p:grpSpPr>
          <p:sp>
            <p:nvSpPr>
              <p:cNvPr id="263" name="Oval 501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4" name="Oval 502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5" name="Oval 503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3" name="Group 504"/>
            <p:cNvGrpSpPr>
              <a:grpSpLocks/>
            </p:cNvGrpSpPr>
            <p:nvPr/>
          </p:nvGrpSpPr>
          <p:grpSpPr bwMode="auto">
            <a:xfrm rot="8134542">
              <a:off x="6174" y="9135"/>
              <a:ext cx="130" cy="155"/>
              <a:chOff x="9420" y="7898"/>
              <a:chExt cx="154" cy="184"/>
            </a:xfrm>
          </p:grpSpPr>
          <p:sp>
            <p:nvSpPr>
              <p:cNvPr id="260" name="Oval 505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1" name="Oval 506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62" name="Oval 507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4" name="Group 508"/>
            <p:cNvGrpSpPr>
              <a:grpSpLocks/>
            </p:cNvGrpSpPr>
            <p:nvPr/>
          </p:nvGrpSpPr>
          <p:grpSpPr bwMode="auto">
            <a:xfrm rot="8134542">
              <a:off x="6144" y="9381"/>
              <a:ext cx="128" cy="155"/>
              <a:chOff x="9420" y="7898"/>
              <a:chExt cx="154" cy="184"/>
            </a:xfrm>
          </p:grpSpPr>
          <p:sp>
            <p:nvSpPr>
              <p:cNvPr id="257" name="Oval 509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8" name="Oval 510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9" name="Oval 511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5" name="Group 512"/>
            <p:cNvGrpSpPr>
              <a:grpSpLocks/>
            </p:cNvGrpSpPr>
            <p:nvPr/>
          </p:nvGrpSpPr>
          <p:grpSpPr bwMode="auto">
            <a:xfrm rot="9978781">
              <a:off x="5942" y="9570"/>
              <a:ext cx="128" cy="155"/>
              <a:chOff x="9420" y="7898"/>
              <a:chExt cx="154" cy="184"/>
            </a:xfrm>
          </p:grpSpPr>
          <p:sp>
            <p:nvSpPr>
              <p:cNvPr id="254" name="Oval 513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5" name="Oval 514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6" name="Oval 515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6" name="Group 516"/>
            <p:cNvGrpSpPr>
              <a:grpSpLocks/>
            </p:cNvGrpSpPr>
            <p:nvPr/>
          </p:nvGrpSpPr>
          <p:grpSpPr bwMode="auto">
            <a:xfrm rot="5043340">
              <a:off x="5910" y="9835"/>
              <a:ext cx="130" cy="154"/>
              <a:chOff x="9420" y="7898"/>
              <a:chExt cx="154" cy="184"/>
            </a:xfrm>
          </p:grpSpPr>
          <p:sp>
            <p:nvSpPr>
              <p:cNvPr id="251" name="Oval 517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2" name="Oval 518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3" name="Oval 519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7" name="Group 520"/>
            <p:cNvGrpSpPr>
              <a:grpSpLocks/>
            </p:cNvGrpSpPr>
            <p:nvPr/>
          </p:nvGrpSpPr>
          <p:grpSpPr bwMode="auto">
            <a:xfrm rot="-9207057">
              <a:off x="6099" y="10601"/>
              <a:ext cx="129" cy="155"/>
              <a:chOff x="9420" y="7898"/>
              <a:chExt cx="154" cy="184"/>
            </a:xfrm>
          </p:grpSpPr>
          <p:sp>
            <p:nvSpPr>
              <p:cNvPr id="248" name="Oval 521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9" name="Oval 522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50" name="Oval 523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8" name="Group 524"/>
            <p:cNvGrpSpPr>
              <a:grpSpLocks/>
            </p:cNvGrpSpPr>
            <p:nvPr/>
          </p:nvGrpSpPr>
          <p:grpSpPr bwMode="auto">
            <a:xfrm rot="6908453">
              <a:off x="5922" y="10112"/>
              <a:ext cx="129" cy="155"/>
              <a:chOff x="9420" y="7898"/>
              <a:chExt cx="154" cy="184"/>
            </a:xfrm>
          </p:grpSpPr>
          <p:sp>
            <p:nvSpPr>
              <p:cNvPr id="245" name="Oval 525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6" name="Oval 526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7" name="Oval 527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99" name="Group 528"/>
            <p:cNvGrpSpPr>
              <a:grpSpLocks/>
            </p:cNvGrpSpPr>
            <p:nvPr/>
          </p:nvGrpSpPr>
          <p:grpSpPr bwMode="auto">
            <a:xfrm rot="4350729">
              <a:off x="6004" y="10371"/>
              <a:ext cx="130" cy="154"/>
              <a:chOff x="9420" y="7898"/>
              <a:chExt cx="154" cy="184"/>
            </a:xfrm>
          </p:grpSpPr>
          <p:sp>
            <p:nvSpPr>
              <p:cNvPr id="242" name="Oval 529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3" name="Oval 530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4" name="Oval 531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0" name="Group 532"/>
            <p:cNvGrpSpPr>
              <a:grpSpLocks/>
            </p:cNvGrpSpPr>
            <p:nvPr/>
          </p:nvGrpSpPr>
          <p:grpSpPr bwMode="auto">
            <a:xfrm rot="-1370869">
              <a:off x="7608" y="8734"/>
              <a:ext cx="129" cy="154"/>
              <a:chOff x="9420" y="7898"/>
              <a:chExt cx="154" cy="184"/>
            </a:xfrm>
          </p:grpSpPr>
          <p:sp>
            <p:nvSpPr>
              <p:cNvPr id="239" name="Oval 533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0" name="Oval 534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41" name="Oval 535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1" name="Group 536"/>
            <p:cNvGrpSpPr>
              <a:grpSpLocks/>
            </p:cNvGrpSpPr>
            <p:nvPr/>
          </p:nvGrpSpPr>
          <p:grpSpPr bwMode="auto">
            <a:xfrm rot="8134542">
              <a:off x="7835" y="8890"/>
              <a:ext cx="129" cy="155"/>
              <a:chOff x="9420" y="7898"/>
              <a:chExt cx="154" cy="184"/>
            </a:xfrm>
          </p:grpSpPr>
          <p:sp>
            <p:nvSpPr>
              <p:cNvPr id="236" name="Oval 537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7" name="Oval 538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8" name="Oval 539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2" name="Group 540"/>
            <p:cNvGrpSpPr>
              <a:grpSpLocks/>
            </p:cNvGrpSpPr>
            <p:nvPr/>
          </p:nvGrpSpPr>
          <p:grpSpPr bwMode="auto">
            <a:xfrm rot="-328418">
              <a:off x="8074" y="9036"/>
              <a:ext cx="129" cy="154"/>
              <a:chOff x="9420" y="7898"/>
              <a:chExt cx="154" cy="184"/>
            </a:xfrm>
          </p:grpSpPr>
          <p:sp>
            <p:nvSpPr>
              <p:cNvPr id="233" name="Oval 541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4" name="Oval 542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5" name="Oval 543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3" name="Group 544"/>
            <p:cNvGrpSpPr>
              <a:grpSpLocks/>
            </p:cNvGrpSpPr>
            <p:nvPr/>
          </p:nvGrpSpPr>
          <p:grpSpPr bwMode="auto">
            <a:xfrm rot="8134542">
              <a:off x="8257" y="9275"/>
              <a:ext cx="129" cy="155"/>
              <a:chOff x="9420" y="7898"/>
              <a:chExt cx="154" cy="184"/>
            </a:xfrm>
          </p:grpSpPr>
          <p:sp>
            <p:nvSpPr>
              <p:cNvPr id="230" name="Oval 545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1" name="Oval 546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32" name="Oval 547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4" name="Group 548"/>
            <p:cNvGrpSpPr>
              <a:grpSpLocks/>
            </p:cNvGrpSpPr>
            <p:nvPr/>
          </p:nvGrpSpPr>
          <p:grpSpPr bwMode="auto">
            <a:xfrm rot="-1435126">
              <a:off x="8319" y="9590"/>
              <a:ext cx="129" cy="154"/>
              <a:chOff x="9420" y="7898"/>
              <a:chExt cx="154" cy="184"/>
            </a:xfrm>
          </p:grpSpPr>
          <p:sp>
            <p:nvSpPr>
              <p:cNvPr id="227" name="Oval 549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8" name="Oval 550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9" name="Oval 551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5" name="Group 552"/>
            <p:cNvGrpSpPr>
              <a:grpSpLocks/>
            </p:cNvGrpSpPr>
            <p:nvPr/>
          </p:nvGrpSpPr>
          <p:grpSpPr bwMode="auto">
            <a:xfrm rot="8134542">
              <a:off x="8452" y="9892"/>
              <a:ext cx="128" cy="155"/>
              <a:chOff x="9420" y="7898"/>
              <a:chExt cx="154" cy="184"/>
            </a:xfrm>
          </p:grpSpPr>
          <p:sp>
            <p:nvSpPr>
              <p:cNvPr id="224" name="Oval 553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5" name="Oval 554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6" name="Oval 555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6" name="Group 556"/>
            <p:cNvGrpSpPr>
              <a:grpSpLocks/>
            </p:cNvGrpSpPr>
            <p:nvPr/>
          </p:nvGrpSpPr>
          <p:grpSpPr bwMode="auto">
            <a:xfrm rot="3221772">
              <a:off x="8451" y="10156"/>
              <a:ext cx="129" cy="154"/>
              <a:chOff x="9420" y="7898"/>
              <a:chExt cx="154" cy="184"/>
            </a:xfrm>
          </p:grpSpPr>
          <p:sp>
            <p:nvSpPr>
              <p:cNvPr id="221" name="Oval 557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2" name="Oval 558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3" name="Oval 559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7" name="Group 560"/>
            <p:cNvGrpSpPr>
              <a:grpSpLocks/>
            </p:cNvGrpSpPr>
            <p:nvPr/>
          </p:nvGrpSpPr>
          <p:grpSpPr bwMode="auto">
            <a:xfrm rot="8134542">
              <a:off x="8363" y="10427"/>
              <a:ext cx="130" cy="155"/>
              <a:chOff x="9420" y="7898"/>
              <a:chExt cx="154" cy="184"/>
            </a:xfrm>
          </p:grpSpPr>
          <p:sp>
            <p:nvSpPr>
              <p:cNvPr id="218" name="Oval 561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9" name="Oval 562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20" name="Oval 563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8" name="Group 564"/>
            <p:cNvGrpSpPr>
              <a:grpSpLocks/>
            </p:cNvGrpSpPr>
            <p:nvPr/>
          </p:nvGrpSpPr>
          <p:grpSpPr bwMode="auto">
            <a:xfrm rot="2649423">
              <a:off x="8225" y="10672"/>
              <a:ext cx="129" cy="155"/>
              <a:chOff x="9420" y="7898"/>
              <a:chExt cx="154" cy="184"/>
            </a:xfrm>
          </p:grpSpPr>
          <p:sp>
            <p:nvSpPr>
              <p:cNvPr id="215" name="Oval 565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6" name="Oval 566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7" name="Oval 567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09" name="Group 568"/>
            <p:cNvGrpSpPr>
              <a:grpSpLocks/>
            </p:cNvGrpSpPr>
            <p:nvPr/>
          </p:nvGrpSpPr>
          <p:grpSpPr bwMode="auto">
            <a:xfrm rot="8134542">
              <a:off x="8062" y="10873"/>
              <a:ext cx="130" cy="155"/>
              <a:chOff x="9420" y="7898"/>
              <a:chExt cx="154" cy="184"/>
            </a:xfrm>
          </p:grpSpPr>
          <p:sp>
            <p:nvSpPr>
              <p:cNvPr id="212" name="Oval 569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3" name="Oval 570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4" name="Oval 571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0" name="Group 572"/>
            <p:cNvGrpSpPr>
              <a:grpSpLocks/>
            </p:cNvGrpSpPr>
            <p:nvPr/>
          </p:nvGrpSpPr>
          <p:grpSpPr bwMode="auto">
            <a:xfrm rot="3613323">
              <a:off x="7810" y="11007"/>
              <a:ext cx="129" cy="153"/>
              <a:chOff x="9420" y="7898"/>
              <a:chExt cx="154" cy="184"/>
            </a:xfrm>
          </p:grpSpPr>
          <p:sp>
            <p:nvSpPr>
              <p:cNvPr id="209" name="Oval 573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0" name="Oval 574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11" name="Oval 575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1" name="Group 576"/>
            <p:cNvGrpSpPr>
              <a:grpSpLocks/>
            </p:cNvGrpSpPr>
            <p:nvPr/>
          </p:nvGrpSpPr>
          <p:grpSpPr bwMode="auto">
            <a:xfrm rot="-2474677">
              <a:off x="6237" y="10803"/>
              <a:ext cx="129" cy="155"/>
              <a:chOff x="9420" y="7898"/>
              <a:chExt cx="154" cy="184"/>
            </a:xfrm>
          </p:grpSpPr>
          <p:sp>
            <p:nvSpPr>
              <p:cNvPr id="206" name="Oval 577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7" name="Oval 578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8" name="Oval 579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sp>
          <p:nvSpPr>
            <p:cNvPr id="112" name="Freeform 580"/>
            <p:cNvSpPr>
              <a:spLocks/>
            </p:cNvSpPr>
            <p:nvPr/>
          </p:nvSpPr>
          <p:spPr bwMode="auto">
            <a:xfrm>
              <a:off x="7359" y="9354"/>
              <a:ext cx="295" cy="668"/>
            </a:xfrm>
            <a:custGeom>
              <a:avLst/>
              <a:gdLst>
                <a:gd name="T0" fmla="*/ 295 w 352"/>
                <a:gd name="T1" fmla="*/ 0 h 795"/>
                <a:gd name="T2" fmla="*/ 251 w 352"/>
                <a:gd name="T3" fmla="*/ 32 h 795"/>
                <a:gd name="T4" fmla="*/ 239 w 352"/>
                <a:gd name="T5" fmla="*/ 63 h 795"/>
                <a:gd name="T6" fmla="*/ 214 w 352"/>
                <a:gd name="T7" fmla="*/ 101 h 795"/>
                <a:gd name="T8" fmla="*/ 201 w 352"/>
                <a:gd name="T9" fmla="*/ 151 h 795"/>
                <a:gd name="T10" fmla="*/ 169 w 352"/>
                <a:gd name="T11" fmla="*/ 259 h 795"/>
                <a:gd name="T12" fmla="*/ 81 w 352"/>
                <a:gd name="T13" fmla="*/ 448 h 795"/>
                <a:gd name="T14" fmla="*/ 56 w 352"/>
                <a:gd name="T15" fmla="*/ 517 h 795"/>
                <a:gd name="T16" fmla="*/ 38 w 352"/>
                <a:gd name="T17" fmla="*/ 586 h 795"/>
                <a:gd name="T18" fmla="*/ 18 w 352"/>
                <a:gd name="T19" fmla="*/ 624 h 795"/>
                <a:gd name="T20" fmla="*/ 6 w 352"/>
                <a:gd name="T21" fmla="*/ 650 h 795"/>
                <a:gd name="T22" fmla="*/ 0 w 352"/>
                <a:gd name="T23" fmla="*/ 668 h 79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52" h="795">
                  <a:moveTo>
                    <a:pt x="352" y="0"/>
                  </a:moveTo>
                  <a:cubicBezTo>
                    <a:pt x="335" y="13"/>
                    <a:pt x="314" y="22"/>
                    <a:pt x="300" y="38"/>
                  </a:cubicBezTo>
                  <a:cubicBezTo>
                    <a:pt x="291" y="48"/>
                    <a:pt x="291" y="63"/>
                    <a:pt x="285" y="75"/>
                  </a:cubicBezTo>
                  <a:cubicBezTo>
                    <a:pt x="276" y="91"/>
                    <a:pt x="265" y="105"/>
                    <a:pt x="255" y="120"/>
                  </a:cubicBezTo>
                  <a:cubicBezTo>
                    <a:pt x="246" y="133"/>
                    <a:pt x="243" y="169"/>
                    <a:pt x="240" y="180"/>
                  </a:cubicBezTo>
                  <a:cubicBezTo>
                    <a:pt x="228" y="221"/>
                    <a:pt x="217" y="268"/>
                    <a:pt x="202" y="308"/>
                  </a:cubicBezTo>
                  <a:cubicBezTo>
                    <a:pt x="172" y="386"/>
                    <a:pt x="143" y="462"/>
                    <a:pt x="97" y="533"/>
                  </a:cubicBezTo>
                  <a:cubicBezTo>
                    <a:pt x="88" y="563"/>
                    <a:pt x="85" y="589"/>
                    <a:pt x="67" y="615"/>
                  </a:cubicBezTo>
                  <a:cubicBezTo>
                    <a:pt x="59" y="641"/>
                    <a:pt x="56" y="673"/>
                    <a:pt x="45" y="698"/>
                  </a:cubicBezTo>
                  <a:cubicBezTo>
                    <a:pt x="38" y="714"/>
                    <a:pt x="29" y="728"/>
                    <a:pt x="22" y="743"/>
                  </a:cubicBezTo>
                  <a:cubicBezTo>
                    <a:pt x="18" y="753"/>
                    <a:pt x="11" y="763"/>
                    <a:pt x="7" y="773"/>
                  </a:cubicBezTo>
                  <a:cubicBezTo>
                    <a:pt x="4" y="780"/>
                    <a:pt x="0" y="795"/>
                    <a:pt x="0" y="79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  <p:grpSp>
          <p:nvGrpSpPr>
            <p:cNvPr id="113" name="Group 581"/>
            <p:cNvGrpSpPr>
              <a:grpSpLocks/>
            </p:cNvGrpSpPr>
            <p:nvPr/>
          </p:nvGrpSpPr>
          <p:grpSpPr bwMode="auto">
            <a:xfrm rot="7518478">
              <a:off x="6432" y="10987"/>
              <a:ext cx="130" cy="154"/>
              <a:chOff x="9420" y="7898"/>
              <a:chExt cx="154" cy="184"/>
            </a:xfrm>
          </p:grpSpPr>
          <p:sp>
            <p:nvSpPr>
              <p:cNvPr id="203" name="Oval 582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4" name="Oval 583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5" name="Oval 584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4" name="Group 585"/>
            <p:cNvGrpSpPr>
              <a:grpSpLocks/>
            </p:cNvGrpSpPr>
            <p:nvPr/>
          </p:nvGrpSpPr>
          <p:grpSpPr bwMode="auto">
            <a:xfrm rot="-3428784">
              <a:off x="6684" y="11063"/>
              <a:ext cx="129" cy="154"/>
              <a:chOff x="9420" y="7898"/>
              <a:chExt cx="154" cy="184"/>
            </a:xfrm>
          </p:grpSpPr>
          <p:sp>
            <p:nvSpPr>
              <p:cNvPr id="200" name="Oval 586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1" name="Oval 587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202" name="Oval 588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5" name="Group 589"/>
            <p:cNvGrpSpPr>
              <a:grpSpLocks/>
            </p:cNvGrpSpPr>
            <p:nvPr/>
          </p:nvGrpSpPr>
          <p:grpSpPr bwMode="auto">
            <a:xfrm rot="6097760">
              <a:off x="6923" y="11170"/>
              <a:ext cx="129" cy="154"/>
              <a:chOff x="9420" y="7898"/>
              <a:chExt cx="154" cy="184"/>
            </a:xfrm>
          </p:grpSpPr>
          <p:sp>
            <p:nvSpPr>
              <p:cNvPr id="197" name="Oval 590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8" name="Oval 591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9" name="Oval 592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6" name="Group 593"/>
            <p:cNvGrpSpPr>
              <a:grpSpLocks/>
            </p:cNvGrpSpPr>
            <p:nvPr/>
          </p:nvGrpSpPr>
          <p:grpSpPr bwMode="auto">
            <a:xfrm rot="-8907602">
              <a:off x="7219" y="11226"/>
              <a:ext cx="129" cy="154"/>
              <a:chOff x="9420" y="7898"/>
              <a:chExt cx="154" cy="184"/>
            </a:xfrm>
          </p:grpSpPr>
          <p:sp>
            <p:nvSpPr>
              <p:cNvPr id="194" name="Oval 594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5" name="Oval 595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6" name="Oval 596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7" name="Group 597"/>
            <p:cNvGrpSpPr>
              <a:grpSpLocks/>
            </p:cNvGrpSpPr>
            <p:nvPr/>
          </p:nvGrpSpPr>
          <p:grpSpPr bwMode="auto">
            <a:xfrm rot="-6112665">
              <a:off x="7572" y="11156"/>
              <a:ext cx="129" cy="155"/>
              <a:chOff x="9420" y="7898"/>
              <a:chExt cx="154" cy="184"/>
            </a:xfrm>
          </p:grpSpPr>
          <p:sp>
            <p:nvSpPr>
              <p:cNvPr id="191" name="Oval 598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2" name="Oval 599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3" name="Oval 600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8" name="Group 601"/>
            <p:cNvGrpSpPr>
              <a:grpSpLocks/>
            </p:cNvGrpSpPr>
            <p:nvPr/>
          </p:nvGrpSpPr>
          <p:grpSpPr bwMode="auto">
            <a:xfrm rot="-328418">
              <a:off x="7923" y="8515"/>
              <a:ext cx="129" cy="154"/>
              <a:chOff x="9420" y="7898"/>
              <a:chExt cx="154" cy="184"/>
            </a:xfrm>
          </p:grpSpPr>
          <p:sp>
            <p:nvSpPr>
              <p:cNvPr id="188" name="Oval 602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9" name="Oval 603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90" name="Oval 604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19" name="Group 605"/>
            <p:cNvGrpSpPr>
              <a:grpSpLocks/>
            </p:cNvGrpSpPr>
            <p:nvPr/>
          </p:nvGrpSpPr>
          <p:grpSpPr bwMode="auto">
            <a:xfrm rot="8134542">
              <a:off x="6452" y="8372"/>
              <a:ext cx="129" cy="154"/>
              <a:chOff x="9420" y="7898"/>
              <a:chExt cx="154" cy="184"/>
            </a:xfrm>
          </p:grpSpPr>
          <p:sp>
            <p:nvSpPr>
              <p:cNvPr id="185" name="Oval 606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6" name="Oval 607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7" name="Oval 608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0" name="Group 609"/>
            <p:cNvGrpSpPr>
              <a:grpSpLocks/>
            </p:cNvGrpSpPr>
            <p:nvPr/>
          </p:nvGrpSpPr>
          <p:grpSpPr bwMode="auto">
            <a:xfrm rot="-2474677">
              <a:off x="6036" y="8872"/>
              <a:ext cx="129" cy="155"/>
              <a:chOff x="9420" y="7898"/>
              <a:chExt cx="154" cy="184"/>
            </a:xfrm>
          </p:grpSpPr>
          <p:sp>
            <p:nvSpPr>
              <p:cNvPr id="182" name="Oval 610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3" name="Oval 611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4" name="Oval 612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1" name="Group 613"/>
            <p:cNvGrpSpPr>
              <a:grpSpLocks/>
            </p:cNvGrpSpPr>
            <p:nvPr/>
          </p:nvGrpSpPr>
          <p:grpSpPr bwMode="auto">
            <a:xfrm rot="7518478">
              <a:off x="7237" y="8242"/>
              <a:ext cx="129" cy="154"/>
              <a:chOff x="9420" y="7898"/>
              <a:chExt cx="154" cy="184"/>
            </a:xfrm>
          </p:grpSpPr>
          <p:sp>
            <p:nvSpPr>
              <p:cNvPr id="179" name="Oval 614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0" name="Oval 615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81" name="Oval 616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2" name="Group 617"/>
            <p:cNvGrpSpPr>
              <a:grpSpLocks/>
            </p:cNvGrpSpPr>
            <p:nvPr/>
          </p:nvGrpSpPr>
          <p:grpSpPr bwMode="auto">
            <a:xfrm rot="-8907602">
              <a:off x="5860" y="9219"/>
              <a:ext cx="129" cy="155"/>
              <a:chOff x="9420" y="7898"/>
              <a:chExt cx="154" cy="184"/>
            </a:xfrm>
          </p:grpSpPr>
          <p:sp>
            <p:nvSpPr>
              <p:cNvPr id="176" name="Oval 618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7" name="Oval 619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8" name="Oval 620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3" name="Group 621"/>
            <p:cNvGrpSpPr>
              <a:grpSpLocks/>
            </p:cNvGrpSpPr>
            <p:nvPr/>
          </p:nvGrpSpPr>
          <p:grpSpPr bwMode="auto">
            <a:xfrm rot="8134542">
              <a:off x="5566" y="9649"/>
              <a:ext cx="130" cy="154"/>
              <a:chOff x="9420" y="7898"/>
              <a:chExt cx="154" cy="184"/>
            </a:xfrm>
          </p:grpSpPr>
          <p:sp>
            <p:nvSpPr>
              <p:cNvPr id="173" name="Oval 622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4" name="Oval 623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5" name="Oval 624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4" name="Group 625"/>
            <p:cNvGrpSpPr>
              <a:grpSpLocks/>
            </p:cNvGrpSpPr>
            <p:nvPr/>
          </p:nvGrpSpPr>
          <p:grpSpPr bwMode="auto">
            <a:xfrm rot="-1370869">
              <a:off x="5771" y="10514"/>
              <a:ext cx="130" cy="153"/>
              <a:chOff x="9420" y="7898"/>
              <a:chExt cx="154" cy="184"/>
            </a:xfrm>
          </p:grpSpPr>
          <p:sp>
            <p:nvSpPr>
              <p:cNvPr id="170" name="Oval 626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1" name="Oval 627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72" name="Oval 628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5" name="Group 629"/>
            <p:cNvGrpSpPr>
              <a:grpSpLocks/>
            </p:cNvGrpSpPr>
            <p:nvPr/>
          </p:nvGrpSpPr>
          <p:grpSpPr bwMode="auto">
            <a:xfrm rot="5043340">
              <a:off x="5458" y="10154"/>
              <a:ext cx="128" cy="154"/>
              <a:chOff x="9420" y="7898"/>
              <a:chExt cx="154" cy="184"/>
            </a:xfrm>
          </p:grpSpPr>
          <p:sp>
            <p:nvSpPr>
              <p:cNvPr id="167" name="Oval 630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8" name="Oval 631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9" name="Oval 632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6" name="Group 633"/>
            <p:cNvGrpSpPr>
              <a:grpSpLocks/>
            </p:cNvGrpSpPr>
            <p:nvPr/>
          </p:nvGrpSpPr>
          <p:grpSpPr bwMode="auto">
            <a:xfrm rot="8134542">
              <a:off x="5982" y="10981"/>
              <a:ext cx="129" cy="154"/>
              <a:chOff x="9420" y="7898"/>
              <a:chExt cx="154" cy="184"/>
            </a:xfrm>
          </p:grpSpPr>
          <p:sp>
            <p:nvSpPr>
              <p:cNvPr id="164" name="Oval 634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5" name="Oval 635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6" name="Oval 636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7" name="Group 637"/>
            <p:cNvGrpSpPr>
              <a:grpSpLocks/>
            </p:cNvGrpSpPr>
            <p:nvPr/>
          </p:nvGrpSpPr>
          <p:grpSpPr bwMode="auto">
            <a:xfrm rot="8134542">
              <a:off x="8422" y="10947"/>
              <a:ext cx="129" cy="155"/>
              <a:chOff x="9420" y="7898"/>
              <a:chExt cx="154" cy="184"/>
            </a:xfrm>
          </p:grpSpPr>
          <p:sp>
            <p:nvSpPr>
              <p:cNvPr id="161" name="Oval 638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2" name="Oval 639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3" name="Oval 640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8" name="Group 641"/>
            <p:cNvGrpSpPr>
              <a:grpSpLocks/>
            </p:cNvGrpSpPr>
            <p:nvPr/>
          </p:nvGrpSpPr>
          <p:grpSpPr bwMode="auto">
            <a:xfrm rot="-1435126">
              <a:off x="6482" y="11378"/>
              <a:ext cx="129" cy="154"/>
              <a:chOff x="9420" y="7898"/>
              <a:chExt cx="154" cy="184"/>
            </a:xfrm>
          </p:grpSpPr>
          <p:sp>
            <p:nvSpPr>
              <p:cNvPr id="158" name="Oval 642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9" name="Oval 643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60" name="Oval 644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29" name="Group 645"/>
            <p:cNvGrpSpPr>
              <a:grpSpLocks/>
            </p:cNvGrpSpPr>
            <p:nvPr/>
          </p:nvGrpSpPr>
          <p:grpSpPr bwMode="auto">
            <a:xfrm rot="8134542">
              <a:off x="7056" y="11688"/>
              <a:ext cx="129" cy="154"/>
              <a:chOff x="9420" y="7898"/>
              <a:chExt cx="154" cy="184"/>
            </a:xfrm>
          </p:grpSpPr>
          <p:sp>
            <p:nvSpPr>
              <p:cNvPr id="155" name="Oval 646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6" name="Oval 647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7" name="Oval 648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0" name="Group 649"/>
            <p:cNvGrpSpPr>
              <a:grpSpLocks/>
            </p:cNvGrpSpPr>
            <p:nvPr/>
          </p:nvGrpSpPr>
          <p:grpSpPr bwMode="auto">
            <a:xfrm rot="-2474677">
              <a:off x="7370" y="11408"/>
              <a:ext cx="128" cy="155"/>
              <a:chOff x="9420" y="7898"/>
              <a:chExt cx="154" cy="184"/>
            </a:xfrm>
          </p:grpSpPr>
          <p:sp>
            <p:nvSpPr>
              <p:cNvPr id="152" name="Oval 650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3" name="Oval 651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4" name="Oval 652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1" name="Group 653"/>
            <p:cNvGrpSpPr>
              <a:grpSpLocks/>
            </p:cNvGrpSpPr>
            <p:nvPr/>
          </p:nvGrpSpPr>
          <p:grpSpPr bwMode="auto">
            <a:xfrm rot="5043340">
              <a:off x="8032" y="11346"/>
              <a:ext cx="129" cy="155"/>
              <a:chOff x="9420" y="7898"/>
              <a:chExt cx="154" cy="184"/>
            </a:xfrm>
          </p:grpSpPr>
          <p:sp>
            <p:nvSpPr>
              <p:cNvPr id="149" name="Oval 654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0" name="Oval 655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51" name="Oval 656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2" name="Group 657"/>
            <p:cNvGrpSpPr>
              <a:grpSpLocks/>
            </p:cNvGrpSpPr>
            <p:nvPr/>
          </p:nvGrpSpPr>
          <p:grpSpPr bwMode="auto">
            <a:xfrm rot="-1370869">
              <a:off x="8647" y="10337"/>
              <a:ext cx="130" cy="154"/>
              <a:chOff x="9420" y="7898"/>
              <a:chExt cx="154" cy="184"/>
            </a:xfrm>
          </p:grpSpPr>
          <p:sp>
            <p:nvSpPr>
              <p:cNvPr id="146" name="Oval 658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7" name="Oval 659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8" name="Oval 660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3" name="Group 661"/>
            <p:cNvGrpSpPr>
              <a:grpSpLocks/>
            </p:cNvGrpSpPr>
            <p:nvPr/>
          </p:nvGrpSpPr>
          <p:grpSpPr bwMode="auto">
            <a:xfrm rot="6908453">
              <a:off x="8832" y="9751"/>
              <a:ext cx="130" cy="154"/>
              <a:chOff x="9420" y="7898"/>
              <a:chExt cx="154" cy="184"/>
            </a:xfrm>
          </p:grpSpPr>
          <p:sp>
            <p:nvSpPr>
              <p:cNvPr id="143" name="Oval 662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4" name="Oval 663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5" name="Oval 664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4" name="Group 665"/>
            <p:cNvGrpSpPr>
              <a:grpSpLocks/>
            </p:cNvGrpSpPr>
            <p:nvPr/>
          </p:nvGrpSpPr>
          <p:grpSpPr bwMode="auto">
            <a:xfrm rot="-1370869">
              <a:off x="8496" y="9354"/>
              <a:ext cx="130" cy="155"/>
              <a:chOff x="9420" y="7898"/>
              <a:chExt cx="154" cy="184"/>
            </a:xfrm>
          </p:grpSpPr>
          <p:sp>
            <p:nvSpPr>
              <p:cNvPr id="140" name="Oval 666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1" name="Oval 667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42" name="Oval 668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grpSp>
          <p:nvGrpSpPr>
            <p:cNvPr id="135" name="Group 669"/>
            <p:cNvGrpSpPr>
              <a:grpSpLocks/>
            </p:cNvGrpSpPr>
            <p:nvPr/>
          </p:nvGrpSpPr>
          <p:grpSpPr bwMode="auto">
            <a:xfrm rot="7518478">
              <a:off x="8437" y="8813"/>
              <a:ext cx="129" cy="154"/>
              <a:chOff x="9420" y="7898"/>
              <a:chExt cx="154" cy="184"/>
            </a:xfrm>
          </p:grpSpPr>
          <p:sp>
            <p:nvSpPr>
              <p:cNvPr id="137" name="Oval 670"/>
              <p:cNvSpPr>
                <a:spLocks noChangeArrowheads="1"/>
              </p:cNvSpPr>
              <p:nvPr/>
            </p:nvSpPr>
            <p:spPr bwMode="auto">
              <a:xfrm>
                <a:off x="9420" y="7913"/>
                <a:ext cx="135" cy="14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38" name="Oval 671"/>
              <p:cNvSpPr>
                <a:spLocks noChangeArrowheads="1"/>
              </p:cNvSpPr>
              <p:nvPr/>
            </p:nvSpPr>
            <p:spPr bwMode="auto">
              <a:xfrm>
                <a:off x="9518" y="7898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  <p:sp>
            <p:nvSpPr>
              <p:cNvPr id="139" name="Oval 672"/>
              <p:cNvSpPr>
                <a:spLocks noChangeArrowheads="1"/>
              </p:cNvSpPr>
              <p:nvPr/>
            </p:nvSpPr>
            <p:spPr bwMode="auto">
              <a:xfrm>
                <a:off x="9510" y="8026"/>
                <a:ext cx="56" cy="5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>
                  <a:latin typeface="Calibri" pitchFamily="34" charset="0"/>
                </a:endParaRPr>
              </a:p>
            </p:txBody>
          </p:sp>
        </p:grpSp>
        <p:sp>
          <p:nvSpPr>
            <p:cNvPr id="136" name="Freeform 673"/>
            <p:cNvSpPr>
              <a:spLocks/>
            </p:cNvSpPr>
            <p:nvPr/>
          </p:nvSpPr>
          <p:spPr bwMode="auto">
            <a:xfrm>
              <a:off x="6911" y="9342"/>
              <a:ext cx="344" cy="655"/>
            </a:xfrm>
            <a:custGeom>
              <a:avLst/>
              <a:gdLst>
                <a:gd name="T0" fmla="*/ 0 w 410"/>
                <a:gd name="T1" fmla="*/ 0 h 780"/>
                <a:gd name="T2" fmla="*/ 67 w 410"/>
                <a:gd name="T3" fmla="*/ 76 h 780"/>
                <a:gd name="T4" fmla="*/ 84 w 410"/>
                <a:gd name="T5" fmla="*/ 109 h 780"/>
                <a:gd name="T6" fmla="*/ 134 w 410"/>
                <a:gd name="T7" fmla="*/ 176 h 780"/>
                <a:gd name="T8" fmla="*/ 252 w 410"/>
                <a:gd name="T9" fmla="*/ 361 h 780"/>
                <a:gd name="T10" fmla="*/ 285 w 410"/>
                <a:gd name="T11" fmla="*/ 462 h 780"/>
                <a:gd name="T12" fmla="*/ 319 w 410"/>
                <a:gd name="T13" fmla="*/ 596 h 780"/>
                <a:gd name="T14" fmla="*/ 336 w 410"/>
                <a:gd name="T15" fmla="*/ 630 h 780"/>
                <a:gd name="T16" fmla="*/ 344 w 410"/>
                <a:gd name="T17" fmla="*/ 655 h 7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0" h="780">
                  <a:moveTo>
                    <a:pt x="0" y="0"/>
                  </a:moveTo>
                  <a:cubicBezTo>
                    <a:pt x="22" y="33"/>
                    <a:pt x="62" y="54"/>
                    <a:pt x="80" y="90"/>
                  </a:cubicBezTo>
                  <a:cubicBezTo>
                    <a:pt x="87" y="103"/>
                    <a:pt x="92" y="118"/>
                    <a:pt x="100" y="130"/>
                  </a:cubicBezTo>
                  <a:cubicBezTo>
                    <a:pt x="118" y="158"/>
                    <a:pt x="160" y="210"/>
                    <a:pt x="160" y="210"/>
                  </a:cubicBezTo>
                  <a:cubicBezTo>
                    <a:pt x="186" y="288"/>
                    <a:pt x="254" y="360"/>
                    <a:pt x="300" y="430"/>
                  </a:cubicBezTo>
                  <a:cubicBezTo>
                    <a:pt x="325" y="468"/>
                    <a:pt x="329" y="507"/>
                    <a:pt x="340" y="550"/>
                  </a:cubicBezTo>
                  <a:cubicBezTo>
                    <a:pt x="353" y="603"/>
                    <a:pt x="367" y="657"/>
                    <a:pt x="380" y="710"/>
                  </a:cubicBezTo>
                  <a:cubicBezTo>
                    <a:pt x="384" y="724"/>
                    <a:pt x="394" y="736"/>
                    <a:pt x="400" y="750"/>
                  </a:cubicBezTo>
                  <a:cubicBezTo>
                    <a:pt x="404" y="760"/>
                    <a:pt x="410" y="780"/>
                    <a:pt x="410" y="7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latin typeface="Calibri" pitchFamily="34" charset="0"/>
              </a:endParaRPr>
            </a:p>
          </p:txBody>
        </p:sp>
      </p:grpSp>
      <p:sp>
        <p:nvSpPr>
          <p:cNvPr id="374" name="Text Box 18"/>
          <p:cNvSpPr txBox="1">
            <a:spLocks noChangeArrowheads="1"/>
          </p:cNvSpPr>
          <p:nvPr/>
        </p:nvSpPr>
        <p:spPr bwMode="auto">
          <a:xfrm>
            <a:off x="618535" y="1472959"/>
            <a:ext cx="28662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800" b="0" dirty="0" smtClean="0">
                <a:latin typeface="Calibri" pitchFamily="34" charset="0"/>
              </a:rPr>
              <a:t>2 fáze s rozdílnou polaritou</a:t>
            </a:r>
            <a:endParaRPr lang="cs-CZ" sz="1800" b="0" dirty="0">
              <a:latin typeface="Calibri" pitchFamily="34" charset="0"/>
            </a:endParaRPr>
          </a:p>
        </p:txBody>
      </p:sp>
      <p:sp>
        <p:nvSpPr>
          <p:cNvPr id="375" name="Zástupný symbol pro číslo snímku 3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4CFFA-A7AB-44A3-8E38-CF309F7C9822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46212"/>
            <a:ext cx="7772400" cy="1143000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>Účinek tenzidů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388" y="1475656"/>
            <a:ext cx="8676456" cy="4833664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Emulgační účinek</a:t>
            </a:r>
            <a:endParaRPr lang="cs-CZ" sz="2400" dirty="0" smtClean="0"/>
          </a:p>
          <a:p>
            <a:r>
              <a:rPr lang="cs-CZ" sz="2400" dirty="0" smtClean="0"/>
              <a:t>adsorpce tenzidu na fázovém rozhraní </a:t>
            </a:r>
            <a:r>
              <a:rPr lang="cs-CZ" sz="2400" dirty="0" smtClean="0">
                <a:latin typeface="Cambria Math"/>
                <a:ea typeface="Cambria Math"/>
              </a:rPr>
              <a:t>⇨</a:t>
            </a:r>
            <a:r>
              <a:rPr lang="cs-CZ" sz="2400" dirty="0" smtClean="0"/>
              <a:t> </a:t>
            </a:r>
            <a:r>
              <a:rPr lang="cs-CZ" sz="2400" b="1" dirty="0" smtClean="0"/>
              <a:t>stabilizace emulze </a:t>
            </a:r>
            <a:r>
              <a:rPr lang="cs-CZ" sz="2400" dirty="0" smtClean="0"/>
              <a:t>						</a:t>
            </a:r>
          </a:p>
          <a:p>
            <a:pPr>
              <a:buNone/>
            </a:pPr>
            <a:r>
              <a:rPr lang="cs-CZ" sz="2400" b="1" dirty="0" smtClean="0"/>
              <a:t>Solubilizační účinek</a:t>
            </a:r>
            <a:endParaRPr lang="cs-CZ" sz="2400" dirty="0" smtClean="0"/>
          </a:p>
          <a:p>
            <a:r>
              <a:rPr lang="cs-CZ" sz="2400" dirty="0" smtClean="0"/>
              <a:t>v nitru micel se </a:t>
            </a:r>
            <a:r>
              <a:rPr lang="cs-CZ" sz="2400" b="1" dirty="0" smtClean="0"/>
              <a:t>rozpouští</a:t>
            </a:r>
            <a:r>
              <a:rPr lang="cs-CZ" sz="2400" dirty="0" smtClean="0"/>
              <a:t> </a:t>
            </a:r>
            <a:r>
              <a:rPr lang="cs-CZ" sz="2400" b="1" dirty="0" smtClean="0"/>
              <a:t>v omezeném množství </a:t>
            </a:r>
            <a:r>
              <a:rPr lang="cs-CZ" sz="2400" dirty="0" smtClean="0"/>
              <a:t>dispergovaná nepolární fáze </a:t>
            </a:r>
            <a:r>
              <a:rPr lang="cs-CZ" sz="2400" dirty="0" smtClean="0">
                <a:latin typeface="Cambria Math"/>
                <a:ea typeface="Cambria Math"/>
              </a:rPr>
              <a:t>⇨ </a:t>
            </a:r>
            <a:r>
              <a:rPr lang="cs-CZ" sz="2400" dirty="0" smtClean="0"/>
              <a:t>zvětšování micel </a:t>
            </a:r>
            <a:r>
              <a:rPr lang="cs-CZ" sz="2400" dirty="0"/>
              <a:t>(koloidní </a:t>
            </a:r>
            <a:r>
              <a:rPr lang="cs-CZ" sz="2400" dirty="0" smtClean="0"/>
              <a:t>roztok) </a:t>
            </a:r>
          </a:p>
          <a:p>
            <a:pPr marL="0" indent="0">
              <a:buNone/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cs-CZ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     	∙∙∙ </a:t>
            </a:r>
            <a:r>
              <a:rPr lang="cs-CZ" sz="2400" dirty="0">
                <a:latin typeface="Cambria Math"/>
                <a:ea typeface="Cambria Math"/>
              </a:rPr>
              <a:t>⇨ </a:t>
            </a:r>
            <a:r>
              <a:rPr lang="cs-CZ" sz="2400" dirty="0" smtClean="0"/>
              <a:t>&gt; </a:t>
            </a:r>
            <a:r>
              <a:rPr lang="cs-CZ" sz="2400" dirty="0"/>
              <a:t>1 </a:t>
            </a:r>
            <a:r>
              <a:rPr lang="el-GR" sz="2400" dirty="0"/>
              <a:t>μ</a:t>
            </a:r>
            <a:r>
              <a:rPr lang="cs-CZ" sz="2400" dirty="0"/>
              <a:t>m </a:t>
            </a:r>
            <a:r>
              <a:rPr lang="cs-CZ" sz="2400" dirty="0" smtClean="0">
                <a:latin typeface="Cambria Math"/>
                <a:ea typeface="Cambria Math"/>
              </a:rPr>
              <a:t>⇨ </a:t>
            </a:r>
            <a:r>
              <a:rPr lang="cs-CZ" sz="2400" dirty="0" smtClean="0"/>
              <a:t>emulze</a:t>
            </a:r>
            <a:endParaRPr lang="cs-CZ" sz="2400" dirty="0"/>
          </a:p>
          <a:p>
            <a:pPr>
              <a:lnSpc>
                <a:spcPct val="150000"/>
              </a:lnSpc>
              <a:buNone/>
            </a:pPr>
            <a:r>
              <a:rPr lang="cs-CZ" sz="2400" b="1" dirty="0" smtClean="0"/>
              <a:t>Cytotoxický účinek</a:t>
            </a:r>
            <a:endParaRPr lang="cs-CZ" sz="2400" dirty="0" smtClean="0"/>
          </a:p>
          <a:p>
            <a:r>
              <a:rPr lang="cs-CZ" sz="2400" dirty="0" smtClean="0"/>
              <a:t>narušení buněčné membrány</a:t>
            </a:r>
            <a:endParaRPr lang="cs-CZ" sz="105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4CFFA-A7AB-44A3-8E38-CF309F7C9822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Strukturní typy tenzidů </a:t>
            </a:r>
            <a:r>
              <a:rPr lang="cs-CZ" sz="3600" b="1" dirty="0" smtClean="0">
                <a:solidFill>
                  <a:schemeClr val="accent2"/>
                </a:solidFill>
              </a:rPr>
              <a:t>dle </a:t>
            </a:r>
            <a:r>
              <a:rPr lang="cs-CZ" sz="3600" b="1" dirty="0" smtClean="0">
                <a:solidFill>
                  <a:schemeClr val="accent2"/>
                </a:solidFill>
              </a:rPr>
              <a:t>polární části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61636"/>
              </p:ext>
            </p:extLst>
          </p:nvPr>
        </p:nvGraphicFramePr>
        <p:xfrm>
          <a:off x="467544" y="1677279"/>
          <a:ext cx="8352928" cy="4530385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84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 pitchFamily="34" charset="0"/>
                          <a:ea typeface="Times New Roman"/>
                        </a:rPr>
                        <a:t>Typ tenzidu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latin typeface="Calibri" pitchFamily="34" charset="0"/>
                          <a:ea typeface="Times New Roman"/>
                        </a:rPr>
                        <a:t>Polární skupina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 pitchFamily="34" charset="0"/>
                          <a:ea typeface="Times New Roman"/>
                        </a:rPr>
                        <a:t>Příklad tenzidu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 pitchFamily="34" charset="0"/>
                          <a:ea typeface="Times New Roman"/>
                        </a:rPr>
                        <a:t>Příklad výskytu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3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latin typeface="Calibri" pitchFamily="34" charset="0"/>
                          <a:ea typeface="Times New Roman"/>
                        </a:rPr>
                        <a:t>Aniontový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Soli vyšších </a:t>
                      </a: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MK</a:t>
                      </a:r>
                      <a:endParaRPr lang="cs-CZ" sz="2000" dirty="0" smtClean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Soli žlučových kyselin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Fosfatidylinositol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Kardiolipin 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Trávenina ve střevě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Žluč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Membrány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Membrány 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7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latin typeface="Calibri" pitchFamily="34" charset="0"/>
                          <a:ea typeface="Times New Roman"/>
                        </a:rPr>
                        <a:t>Kationtový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baseline="30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Kvartérní amoniové soli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Antiseptika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Calibri" pitchFamily="34" charset="0"/>
                          <a:ea typeface="Times New Roman"/>
                        </a:rPr>
                        <a:t>(Septonex, Ajatin)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60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Calibri" pitchFamily="34" charset="0"/>
                          <a:ea typeface="Times New Roman"/>
                        </a:rPr>
                        <a:t>Amfoterní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latin typeface="Calibri" pitchFamily="34" charset="0"/>
                          <a:ea typeface="Times New Roman"/>
                        </a:rPr>
                        <a:t>Fosfatidylcholin</a:t>
                      </a: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,</a:t>
                      </a:r>
                      <a:r>
                        <a:rPr lang="cs-CZ" sz="2000" baseline="0" dirty="0" smtClean="0">
                          <a:latin typeface="Calibri" pitchFamily="34" charset="0"/>
                          <a:ea typeface="Times New Roman"/>
                        </a:rPr>
                        <a:t> PE, PS</a:t>
                      </a: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 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latin typeface="Calibri" pitchFamily="34" charset="0"/>
                          <a:ea typeface="Times New Roman"/>
                        </a:rPr>
                        <a:t>Sfingomyelin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 pitchFamily="34" charset="0"/>
                          <a:ea typeface="Times New Roman"/>
                        </a:rPr>
                        <a:t>Proteiny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Žluč, membrány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Membrány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Plasma, cytosol, …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55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latin typeface="Calibri" pitchFamily="34" charset="0"/>
                          <a:ea typeface="Times New Roman"/>
                        </a:rPr>
                        <a:t>Neiontové</a:t>
                      </a:r>
                      <a:endParaRPr lang="cs-CZ" sz="20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MG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Cerebrosidy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000" dirty="0" smtClean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Trávenina ve střevě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latin typeface="Calibri" pitchFamily="34" charset="0"/>
                          <a:ea typeface="Times New Roman"/>
                        </a:rPr>
                        <a:t>Membrány</a:t>
                      </a:r>
                      <a:endParaRPr lang="cs-CZ" sz="20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43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263114"/>
              </p:ext>
            </p:extLst>
          </p:nvPr>
        </p:nvGraphicFramePr>
        <p:xfrm>
          <a:off x="2186880" y="2621483"/>
          <a:ext cx="7604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5" name="CS ChemDraw Drawing" r:id="rId4" imgW="760732" imgH="584242" progId="ChemDraw.Document.6.0">
                  <p:embed/>
                </p:oleObj>
              </mc:Choice>
              <mc:Fallback>
                <p:oleObj name="CS ChemDraw Drawing" r:id="rId4" imgW="760732" imgH="584242" progId="ChemDraw.Document.6.0">
                  <p:embed/>
                  <p:pic>
                    <p:nvPicPr>
                      <p:cNvPr id="0" name="Picture 1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880" y="2621483"/>
                        <a:ext cx="76041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105346"/>
              </p:ext>
            </p:extLst>
          </p:nvPr>
        </p:nvGraphicFramePr>
        <p:xfrm>
          <a:off x="3289823" y="2422674"/>
          <a:ext cx="4143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6" name="CS ChemDraw Drawing" r:id="rId6" imgW="421446" imgH="480783" progId="ChemDraw.Document.6.0">
                  <p:embed/>
                </p:oleObj>
              </mc:Choice>
              <mc:Fallback>
                <p:oleObj name="CS ChemDraw Drawing" r:id="rId6" imgW="421446" imgH="480783" progId="ChemDraw.Document.6.0">
                  <p:embed/>
                  <p:pic>
                    <p:nvPicPr>
                      <p:cNvPr id="0" name="Picture 11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823" y="2422674"/>
                        <a:ext cx="414337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185144"/>
              </p:ext>
            </p:extLst>
          </p:nvPr>
        </p:nvGraphicFramePr>
        <p:xfrm>
          <a:off x="2851593" y="2953519"/>
          <a:ext cx="9572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7" name="CS ChemDraw Drawing" r:id="rId8" imgW="958596" imgH="579120" progId="ChemDraw.Document.6.0">
                  <p:embed/>
                </p:oleObj>
              </mc:Choice>
              <mc:Fallback>
                <p:oleObj name="CS ChemDraw Drawing" r:id="rId8" imgW="958596" imgH="579120" progId="ChemDraw.Document.6.0">
                  <p:embed/>
                  <p:pic>
                    <p:nvPicPr>
                      <p:cNvPr id="0" name="Picture 1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593" y="2953519"/>
                        <a:ext cx="9572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53754"/>
              </p:ext>
            </p:extLst>
          </p:nvPr>
        </p:nvGraphicFramePr>
        <p:xfrm>
          <a:off x="2694880" y="3638128"/>
          <a:ext cx="5048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8" name="CS ChemDraw Drawing" r:id="rId10" imgW="505806" imgH="449605" progId="ChemDraw.Document.6.0">
                  <p:embed/>
                </p:oleObj>
              </mc:Choice>
              <mc:Fallback>
                <p:oleObj name="CS ChemDraw Drawing" r:id="rId10" imgW="505806" imgH="449605" progId="ChemDraw.Document.6.0">
                  <p:embed/>
                  <p:pic>
                    <p:nvPicPr>
                      <p:cNvPr id="0" name="Picture 11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4880" y="3638128"/>
                        <a:ext cx="50482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92529"/>
              </p:ext>
            </p:extLst>
          </p:nvPr>
        </p:nvGraphicFramePr>
        <p:xfrm>
          <a:off x="2147395" y="4293096"/>
          <a:ext cx="4143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9" name="CS ChemDraw Drawing" r:id="rId12" imgW="421446" imgH="480783" progId="ChemDraw.Document.6.0">
                  <p:embed/>
                </p:oleObj>
              </mc:Choice>
              <mc:Fallback>
                <p:oleObj name="CS ChemDraw Drawing" r:id="rId12" imgW="421446" imgH="480783" progId="ChemDraw.Document.6.0">
                  <p:embed/>
                  <p:pic>
                    <p:nvPicPr>
                      <p:cNvPr id="0" name="Picture 1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95" y="4293096"/>
                        <a:ext cx="414337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308777"/>
              </p:ext>
            </p:extLst>
          </p:nvPr>
        </p:nvGraphicFramePr>
        <p:xfrm>
          <a:off x="2915816" y="4293096"/>
          <a:ext cx="9572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0" name="CS ChemDraw Drawing" r:id="rId14" imgW="958596" imgH="579120" progId="ChemDraw.Document.6.0">
                  <p:embed/>
                </p:oleObj>
              </mc:Choice>
              <mc:Fallback>
                <p:oleObj name="CS ChemDraw Drawing" r:id="rId14" imgW="958596" imgH="579120" progId="ChemDraw.Document.6.0">
                  <p:embed/>
                  <p:pic>
                    <p:nvPicPr>
                      <p:cNvPr id="0" name="Picture 11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293096"/>
                        <a:ext cx="9572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317383"/>
              </p:ext>
            </p:extLst>
          </p:nvPr>
        </p:nvGraphicFramePr>
        <p:xfrm>
          <a:off x="2585218" y="4819248"/>
          <a:ext cx="5048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1" name="CS ChemDraw Drawing" r:id="rId15" imgW="505806" imgH="449605" progId="ChemDraw.Document.6.0">
                  <p:embed/>
                </p:oleObj>
              </mc:Choice>
              <mc:Fallback>
                <p:oleObj name="CS ChemDraw Drawing" r:id="rId15" imgW="505806" imgH="449605" progId="ChemDraw.Document.6.0">
                  <p:embed/>
                  <p:pic>
                    <p:nvPicPr>
                      <p:cNvPr id="0" name="Picture 1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5218" y="4819248"/>
                        <a:ext cx="50482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18748"/>
              </p:ext>
            </p:extLst>
          </p:nvPr>
        </p:nvGraphicFramePr>
        <p:xfrm>
          <a:off x="2133253" y="5474905"/>
          <a:ext cx="7747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2" name="CS ChemDraw Drawing" r:id="rId16" imgW="774658" imgH="525552" progId="ChemDraw.Document.6.0">
                  <p:embed/>
                </p:oleObj>
              </mc:Choice>
              <mc:Fallback>
                <p:oleObj name="CS ChemDraw Drawing" r:id="rId16" imgW="774658" imgH="525552" progId="ChemDraw.Document.6.0">
                  <p:embed/>
                  <p:pic>
                    <p:nvPicPr>
                      <p:cNvPr id="0" name="Picture 1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253" y="5474905"/>
                        <a:ext cx="774700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132086"/>
              </p:ext>
            </p:extLst>
          </p:nvPr>
        </p:nvGraphicFramePr>
        <p:xfrm>
          <a:off x="2990579" y="5713271"/>
          <a:ext cx="5984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3" name="CS ChemDraw Drawing" r:id="rId18" imgW="597935" imgH="488390" progId="ChemDraw.Document.6.0">
                  <p:embed/>
                </p:oleObj>
              </mc:Choice>
              <mc:Fallback>
                <p:oleObj name="CS ChemDraw Drawing" r:id="rId18" imgW="597935" imgH="488390" progId="ChemDraw.Document.6.0">
                  <p:embed/>
                  <p:pic>
                    <p:nvPicPr>
                      <p:cNvPr id="0" name="Picture 1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579" y="5713271"/>
                        <a:ext cx="598487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801345"/>
              </p:ext>
            </p:extLst>
          </p:nvPr>
        </p:nvGraphicFramePr>
        <p:xfrm>
          <a:off x="3252260" y="5574505"/>
          <a:ext cx="534987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4" name="CS ChemDraw Drawing" r:id="rId20" imgW="533147" imgH="153413" progId="ChemDraw.Document.6.0">
                  <p:embed/>
                </p:oleObj>
              </mc:Choice>
              <mc:Fallback>
                <p:oleObj name="CS ChemDraw Drawing" r:id="rId20" imgW="533147" imgH="153413" progId="ChemDraw.Document.6.0">
                  <p:embed/>
                  <p:pic>
                    <p:nvPicPr>
                      <p:cNvPr id="0" name="Picture 1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260" y="5574505"/>
                        <a:ext cx="534987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DF987-7386-4495-8AC4-8F48C0C8B0C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cs-CZ" sz="3600" b="1" dirty="0" err="1" smtClean="0">
                <a:solidFill>
                  <a:schemeClr val="accent2"/>
                </a:solidFill>
              </a:rPr>
              <a:t>Kationtové</a:t>
            </a:r>
            <a:r>
              <a:rPr lang="cs-CZ" sz="3600" b="1" dirty="0" smtClean="0">
                <a:solidFill>
                  <a:schemeClr val="accent2"/>
                </a:solidFill>
              </a:rPr>
              <a:t> </a:t>
            </a:r>
            <a:r>
              <a:rPr lang="cs-CZ" sz="3600" b="1" dirty="0" err="1" smtClean="0">
                <a:solidFill>
                  <a:schemeClr val="accent2"/>
                </a:solidFill>
              </a:rPr>
              <a:t>tenzidy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611560" y="4540874"/>
            <a:ext cx="8136904" cy="1523257"/>
          </a:xfrm>
        </p:spPr>
        <p:txBody>
          <a:bodyPr/>
          <a:lstStyle/>
          <a:p>
            <a:r>
              <a:rPr lang="cs-CZ" sz="2000" dirty="0" smtClean="0"/>
              <a:t>antiseptický </a:t>
            </a:r>
            <a:r>
              <a:rPr lang="cs-CZ" sz="2000" dirty="0"/>
              <a:t>a antimikrobiální </a:t>
            </a:r>
            <a:r>
              <a:rPr lang="cs-CZ" sz="2000" dirty="0" smtClean="0"/>
              <a:t>účinek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molekuly tenzidu inkorporují do membrán a narušují jejich integritu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 smtClean="0"/>
              <a:t>účinek zrušen v přítomnosti aniontových tenzidů </a:t>
            </a:r>
            <a:r>
              <a:rPr lang="cs-CZ" sz="1600" dirty="0" smtClean="0"/>
              <a:t>(součást pracích prostředků)</a:t>
            </a:r>
            <a:endParaRPr lang="en-US" sz="1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31229" y="1925305"/>
            <a:ext cx="41142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Septonex 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karbethopendecinium-bromid</a:t>
            </a:r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)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749111"/>
              </p:ext>
            </p:extLst>
          </p:nvPr>
        </p:nvGraphicFramePr>
        <p:xfrm>
          <a:off x="1331640" y="2889627"/>
          <a:ext cx="2317452" cy="898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18" name="CS ChemDraw Drawing" r:id="rId4" imgW="2108928" imgH="808747" progId="ChemDraw.Document.6.0">
                  <p:embed/>
                </p:oleObj>
              </mc:Choice>
              <mc:Fallback>
                <p:oleObj name="CS ChemDraw Drawing" r:id="rId4" imgW="2108928" imgH="808747" progId="ChemDraw.Document.6.0">
                  <p:embed/>
                  <p:pic>
                    <p:nvPicPr>
                      <p:cNvPr id="0" name="Picture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889627"/>
                        <a:ext cx="2317452" cy="898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bdélník 14"/>
          <p:cNvSpPr/>
          <p:nvPr/>
        </p:nvSpPr>
        <p:spPr>
          <a:xfrm>
            <a:off x="4331229" y="2995515"/>
            <a:ext cx="31647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C</a:t>
            </a:r>
            <a:r>
              <a:rPr lang="en-US" dirty="0" err="1" smtClean="0">
                <a:latin typeface="Calibri" panose="020F0502020204030204" pitchFamily="34" charset="0"/>
              </a:rPr>
              <a:t>etylpyridinium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chlorid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</a:p>
          <a:p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(&lt; 0,1%, ústní vody)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169502"/>
              </p:ext>
            </p:extLst>
          </p:nvPr>
        </p:nvGraphicFramePr>
        <p:xfrm>
          <a:off x="415925" y="1679575"/>
          <a:ext cx="3765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19" name="CS ChemDraw Drawing" r:id="rId6" imgW="3817249" imgH="967362" progId="ChemDraw.Document.6.0">
                  <p:embed/>
                </p:oleObj>
              </mc:Choice>
              <mc:Fallback>
                <p:oleObj name="CS ChemDraw Drawing" r:id="rId6" imgW="3817249" imgH="967362" progId="ChemDraw.Document.6.0">
                  <p:embed/>
                  <p:pic>
                    <p:nvPicPr>
                      <p:cNvPr id="0" name="Picture 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1679575"/>
                        <a:ext cx="376555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4CFFA-A7AB-44A3-8E38-CF309F7C9822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Membránové fosfolipidy jako </a:t>
            </a:r>
            <a:r>
              <a:rPr lang="cs-CZ" sz="3600" b="1" dirty="0" err="1" smtClean="0">
                <a:solidFill>
                  <a:schemeClr val="accent2"/>
                </a:solidFill>
              </a:rPr>
              <a:t>tenzidy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764593"/>
              </p:ext>
            </p:extLst>
          </p:nvPr>
        </p:nvGraphicFramePr>
        <p:xfrm>
          <a:off x="378839" y="1964772"/>
          <a:ext cx="8434192" cy="1614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4" name="CS ChemDraw Drawing" r:id="rId4" imgW="5789219" imgH="1086255" progId="ChemDraw.Document.6.0">
                  <p:embed/>
                </p:oleObj>
              </mc:Choice>
              <mc:Fallback>
                <p:oleObj name="CS ChemDraw Drawing" r:id="rId4" imgW="5789219" imgH="1086255" progId="ChemDraw.Document.6.0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839" y="1964772"/>
                        <a:ext cx="8434192" cy="1614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347864" y="3485372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alibri" panose="020F0502020204030204" pitchFamily="34" charset="0"/>
              </a:rPr>
              <a:t>fosfatidylserin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95364"/>
              </p:ext>
            </p:extLst>
          </p:nvPr>
        </p:nvGraphicFramePr>
        <p:xfrm>
          <a:off x="107504" y="4359297"/>
          <a:ext cx="9166301" cy="1480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5" name="CS ChemDraw Drawing" r:id="rId6" imgW="6468874" imgH="1028430" progId="ChemDraw.Document.6.0">
                  <p:embed/>
                </p:oleObj>
              </mc:Choice>
              <mc:Fallback>
                <p:oleObj name="CS ChemDraw Drawing" r:id="rId6" imgW="6468874" imgH="1028430" progId="ChemDraw.Document.6.0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359297"/>
                        <a:ext cx="9166301" cy="1480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808072" y="5608693"/>
            <a:ext cx="1765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alibri" panose="020F0502020204030204" pitchFamily="34" charset="0"/>
              </a:rPr>
              <a:t>sfingomyelin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DF987-7386-4495-8AC4-8F48C0C8B0C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7964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4288" y="185837"/>
            <a:ext cx="7772400" cy="1143000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>Soli žlučových </a:t>
            </a:r>
            <a:r>
              <a:rPr lang="cs-CZ" sz="3600" b="1" dirty="0" smtClean="0">
                <a:solidFill>
                  <a:schemeClr val="accent2"/>
                </a:solidFill>
              </a:rPr>
              <a:t>kyselin jako tenzidy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grpSp>
        <p:nvGrpSpPr>
          <p:cNvPr id="206850" name="Group 2356"/>
          <p:cNvGrpSpPr>
            <a:grpSpLocks/>
          </p:cNvGrpSpPr>
          <p:nvPr/>
        </p:nvGrpSpPr>
        <p:grpSpPr bwMode="auto">
          <a:xfrm>
            <a:off x="3419872" y="3645024"/>
            <a:ext cx="4557510" cy="2744820"/>
            <a:chOff x="6914" y="9080"/>
            <a:chExt cx="3980" cy="2564"/>
          </a:xfrm>
        </p:grpSpPr>
        <p:sp>
          <p:nvSpPr>
            <p:cNvPr id="6180" name="Line 1645"/>
            <p:cNvSpPr>
              <a:spLocks noChangeShapeType="1"/>
            </p:cNvSpPr>
            <p:nvPr/>
          </p:nvSpPr>
          <p:spPr bwMode="auto">
            <a:xfrm flipH="1">
              <a:off x="8264" y="9646"/>
              <a:ext cx="0" cy="3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6000" dirty="0">
                <a:latin typeface="Calibri" pitchFamily="34" charset="0"/>
              </a:endParaRPr>
            </a:p>
          </p:txBody>
        </p:sp>
        <p:sp>
          <p:nvSpPr>
            <p:cNvPr id="6181" name="Text Box 1647"/>
            <p:cNvSpPr txBox="1">
              <a:spLocks noChangeArrowheads="1"/>
            </p:cNvSpPr>
            <p:nvPr/>
          </p:nvSpPr>
          <p:spPr bwMode="auto">
            <a:xfrm>
              <a:off x="6914" y="9080"/>
              <a:ext cx="2783" cy="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nepolární tetracyklický skelet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 methylovými skupinami</a:t>
              </a:r>
              <a:endParaRPr kumimoji="0" 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6182" name="Text Box 1648"/>
            <p:cNvSpPr txBox="1">
              <a:spLocks noChangeArrowheads="1"/>
            </p:cNvSpPr>
            <p:nvPr/>
          </p:nvSpPr>
          <p:spPr bwMode="auto">
            <a:xfrm>
              <a:off x="7519" y="11275"/>
              <a:ext cx="337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polární skupiny (−OH a −COO</a:t>
              </a:r>
              <a:r>
                <a:rPr kumimoji="0" lang="cs-CZ" sz="1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−</a:t>
              </a:r>
              <a:r>
                <a:rPr kumimoji="0" lang="cs-CZ" sz="1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, –OSO</a:t>
              </a:r>
              <a:r>
                <a:rPr kumimoji="0" lang="cs-CZ" sz="18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r>
                <a:rPr kumimoji="0" lang="cs-CZ" sz="1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−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)</a:t>
              </a:r>
              <a:endParaRPr kumimoji="0" 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grpSp>
          <p:nvGrpSpPr>
            <p:cNvPr id="6183" name="Group 1649"/>
            <p:cNvGrpSpPr>
              <a:grpSpLocks/>
            </p:cNvGrpSpPr>
            <p:nvPr/>
          </p:nvGrpSpPr>
          <p:grpSpPr bwMode="auto">
            <a:xfrm>
              <a:off x="7421" y="9968"/>
              <a:ext cx="1695" cy="717"/>
              <a:chOff x="1457" y="8680"/>
              <a:chExt cx="1695" cy="717"/>
            </a:xfrm>
          </p:grpSpPr>
          <p:sp>
            <p:nvSpPr>
              <p:cNvPr id="6184" name="AutoShape 1650"/>
              <p:cNvSpPr>
                <a:spLocks noChangeArrowheads="1"/>
              </p:cNvSpPr>
              <p:nvPr/>
            </p:nvSpPr>
            <p:spPr bwMode="auto">
              <a:xfrm rot="-5400000">
                <a:off x="2121" y="8275"/>
                <a:ext cx="360" cy="1170"/>
              </a:xfrm>
              <a:prstGeom prst="moon">
                <a:avLst>
                  <a:gd name="adj" fmla="val 50000"/>
                </a:avLst>
              </a:pr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85" name="Freeform 1651"/>
              <p:cNvSpPr>
                <a:spLocks/>
              </p:cNvSpPr>
              <p:nvPr/>
            </p:nvSpPr>
            <p:spPr bwMode="auto">
              <a:xfrm>
                <a:off x="2701" y="8907"/>
                <a:ext cx="401" cy="388"/>
              </a:xfrm>
              <a:custGeom>
                <a:avLst/>
                <a:gdLst>
                  <a:gd name="T0" fmla="*/ 3 w 401"/>
                  <a:gd name="T1" fmla="*/ 9 h 388"/>
                  <a:gd name="T2" fmla="*/ 149 w 401"/>
                  <a:gd name="T3" fmla="*/ 68 h 388"/>
                  <a:gd name="T4" fmla="*/ 236 w 401"/>
                  <a:gd name="T5" fmla="*/ 97 h 388"/>
                  <a:gd name="T6" fmla="*/ 323 w 401"/>
                  <a:gd name="T7" fmla="*/ 388 h 38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01" h="388">
                    <a:moveTo>
                      <a:pt x="3" y="9"/>
                    </a:moveTo>
                    <a:cubicBezTo>
                      <a:pt x="152" y="40"/>
                      <a:pt x="0" y="0"/>
                      <a:pt x="149" y="68"/>
                    </a:cubicBezTo>
                    <a:cubicBezTo>
                      <a:pt x="177" y="81"/>
                      <a:pt x="207" y="87"/>
                      <a:pt x="236" y="97"/>
                    </a:cubicBezTo>
                    <a:cubicBezTo>
                      <a:pt x="401" y="152"/>
                      <a:pt x="323" y="94"/>
                      <a:pt x="323" y="38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86" name="Freeform 1652"/>
              <p:cNvSpPr>
                <a:spLocks/>
              </p:cNvSpPr>
              <p:nvPr/>
            </p:nvSpPr>
            <p:spPr bwMode="auto">
              <a:xfrm>
                <a:off x="2399" y="9004"/>
                <a:ext cx="1" cy="291"/>
              </a:xfrm>
              <a:custGeom>
                <a:avLst/>
                <a:gdLst>
                  <a:gd name="T0" fmla="*/ 0 w 1"/>
                  <a:gd name="T1" fmla="*/ 0 h 291"/>
                  <a:gd name="T2" fmla="*/ 0 w 1"/>
                  <a:gd name="T3" fmla="*/ 291 h 29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91">
                    <a:moveTo>
                      <a:pt x="0" y="0"/>
                    </a:moveTo>
                    <a:cubicBezTo>
                      <a:pt x="0" y="97"/>
                      <a:pt x="0" y="194"/>
                      <a:pt x="0" y="291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87" name="Freeform 1653"/>
              <p:cNvSpPr>
                <a:spLocks/>
              </p:cNvSpPr>
              <p:nvPr/>
            </p:nvSpPr>
            <p:spPr bwMode="auto">
              <a:xfrm>
                <a:off x="1555" y="8916"/>
                <a:ext cx="305" cy="131"/>
              </a:xfrm>
              <a:custGeom>
                <a:avLst/>
                <a:gdLst>
                  <a:gd name="T0" fmla="*/ 305 w 305"/>
                  <a:gd name="T1" fmla="*/ 0 h 131"/>
                  <a:gd name="T2" fmla="*/ 131 w 305"/>
                  <a:gd name="T3" fmla="*/ 44 h 131"/>
                  <a:gd name="T4" fmla="*/ 87 w 305"/>
                  <a:gd name="T5" fmla="*/ 59 h 131"/>
                  <a:gd name="T6" fmla="*/ 44 w 305"/>
                  <a:gd name="T7" fmla="*/ 73 h 131"/>
                  <a:gd name="T8" fmla="*/ 0 w 305"/>
                  <a:gd name="T9" fmla="*/ 131 h 1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5" h="131">
                    <a:moveTo>
                      <a:pt x="305" y="0"/>
                    </a:moveTo>
                    <a:cubicBezTo>
                      <a:pt x="190" y="20"/>
                      <a:pt x="244" y="6"/>
                      <a:pt x="131" y="44"/>
                    </a:cubicBezTo>
                    <a:cubicBezTo>
                      <a:pt x="116" y="49"/>
                      <a:pt x="102" y="54"/>
                      <a:pt x="87" y="59"/>
                    </a:cubicBezTo>
                    <a:cubicBezTo>
                      <a:pt x="73" y="64"/>
                      <a:pt x="44" y="73"/>
                      <a:pt x="44" y="73"/>
                    </a:cubicBezTo>
                    <a:cubicBezTo>
                      <a:pt x="11" y="123"/>
                      <a:pt x="28" y="105"/>
                      <a:pt x="0" y="131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88" name="Freeform 1654"/>
              <p:cNvSpPr>
                <a:spLocks/>
              </p:cNvSpPr>
              <p:nvPr/>
            </p:nvSpPr>
            <p:spPr bwMode="auto">
              <a:xfrm>
                <a:off x="1991" y="9004"/>
                <a:ext cx="117" cy="334"/>
              </a:xfrm>
              <a:custGeom>
                <a:avLst/>
                <a:gdLst>
                  <a:gd name="T0" fmla="*/ 117 w 117"/>
                  <a:gd name="T1" fmla="*/ 0 h 334"/>
                  <a:gd name="T2" fmla="*/ 0 w 117"/>
                  <a:gd name="T3" fmla="*/ 334 h 3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7" h="334">
                    <a:moveTo>
                      <a:pt x="117" y="0"/>
                    </a:moveTo>
                    <a:cubicBezTo>
                      <a:pt x="99" y="106"/>
                      <a:pt x="112" y="280"/>
                      <a:pt x="0" y="33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89" name="Oval 1655"/>
              <p:cNvSpPr>
                <a:spLocks noChangeArrowheads="1"/>
              </p:cNvSpPr>
              <p:nvPr/>
            </p:nvSpPr>
            <p:spPr bwMode="auto">
              <a:xfrm>
                <a:off x="1457" y="9047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0" name="Oval 1656"/>
              <p:cNvSpPr>
                <a:spLocks noChangeArrowheads="1"/>
              </p:cNvSpPr>
              <p:nvPr/>
            </p:nvSpPr>
            <p:spPr bwMode="auto">
              <a:xfrm>
                <a:off x="2252" y="9217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1" name="Oval 1657"/>
              <p:cNvSpPr>
                <a:spLocks noChangeArrowheads="1"/>
              </p:cNvSpPr>
              <p:nvPr/>
            </p:nvSpPr>
            <p:spPr bwMode="auto">
              <a:xfrm>
                <a:off x="2972" y="9217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2" name="Oval 1658"/>
              <p:cNvSpPr>
                <a:spLocks noChangeArrowheads="1"/>
              </p:cNvSpPr>
              <p:nvPr/>
            </p:nvSpPr>
            <p:spPr bwMode="auto">
              <a:xfrm>
                <a:off x="1892" y="9217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</p:grpSp>
        <p:grpSp>
          <p:nvGrpSpPr>
            <p:cNvPr id="6193" name="Group 2370"/>
            <p:cNvGrpSpPr>
              <a:grpSpLocks/>
            </p:cNvGrpSpPr>
            <p:nvPr/>
          </p:nvGrpSpPr>
          <p:grpSpPr bwMode="auto">
            <a:xfrm>
              <a:off x="7547" y="10626"/>
              <a:ext cx="1382" cy="545"/>
              <a:chOff x="7597" y="10405"/>
              <a:chExt cx="1382" cy="801"/>
            </a:xfrm>
          </p:grpSpPr>
          <p:sp>
            <p:nvSpPr>
              <p:cNvPr id="6194" name="Line 1646"/>
              <p:cNvSpPr>
                <a:spLocks noChangeShapeType="1"/>
              </p:cNvSpPr>
              <p:nvPr/>
            </p:nvSpPr>
            <p:spPr bwMode="auto">
              <a:xfrm flipH="1" flipV="1">
                <a:off x="8407" y="10611"/>
                <a:ext cx="39" cy="5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5" name="Line 1659"/>
              <p:cNvSpPr>
                <a:spLocks noChangeShapeType="1"/>
              </p:cNvSpPr>
              <p:nvPr/>
            </p:nvSpPr>
            <p:spPr bwMode="auto">
              <a:xfrm flipV="1">
                <a:off x="8548" y="10611"/>
                <a:ext cx="431" cy="5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6" name="Line 1660"/>
              <p:cNvSpPr>
                <a:spLocks noChangeShapeType="1"/>
              </p:cNvSpPr>
              <p:nvPr/>
            </p:nvSpPr>
            <p:spPr bwMode="auto">
              <a:xfrm flipH="1" flipV="1">
                <a:off x="8005" y="10611"/>
                <a:ext cx="309" cy="5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  <p:sp>
            <p:nvSpPr>
              <p:cNvPr id="6197" name="Line 1661"/>
              <p:cNvSpPr>
                <a:spLocks noChangeShapeType="1"/>
              </p:cNvSpPr>
              <p:nvPr/>
            </p:nvSpPr>
            <p:spPr bwMode="auto">
              <a:xfrm flipH="1" flipV="1">
                <a:off x="7597" y="10405"/>
                <a:ext cx="525" cy="8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stealth" w="sm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sz="6000" dirty="0">
                  <a:latin typeface="Calibri" pitchFamily="34" charset="0"/>
                </a:endParaRPr>
              </a:p>
            </p:txBody>
          </p:sp>
        </p:grpSp>
        <p:sp>
          <p:nvSpPr>
            <p:cNvPr id="6198" name="Oval 2375"/>
            <p:cNvSpPr>
              <a:spLocks noChangeArrowheads="1"/>
            </p:cNvSpPr>
            <p:nvPr/>
          </p:nvSpPr>
          <p:spPr bwMode="auto">
            <a:xfrm>
              <a:off x="7910" y="9968"/>
              <a:ext cx="162" cy="144"/>
            </a:xfrm>
            <a:prstGeom prst="ellipse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6000" dirty="0">
                <a:latin typeface="Calibri" pitchFamily="34" charset="0"/>
              </a:endParaRPr>
            </a:p>
          </p:txBody>
        </p:sp>
        <p:sp>
          <p:nvSpPr>
            <p:cNvPr id="6199" name="Oval 2376"/>
            <p:cNvSpPr>
              <a:spLocks noChangeArrowheads="1"/>
            </p:cNvSpPr>
            <p:nvPr/>
          </p:nvSpPr>
          <p:spPr bwMode="auto">
            <a:xfrm>
              <a:off x="8498" y="9968"/>
              <a:ext cx="162" cy="144"/>
            </a:xfrm>
            <a:prstGeom prst="ellipse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6000" dirty="0">
                <a:latin typeface="Calibri" pitchFamily="34" charset="0"/>
              </a:endParaRPr>
            </a:p>
          </p:txBody>
        </p:sp>
      </p:grpSp>
      <p:graphicFrame>
        <p:nvGraphicFramePr>
          <p:cNvPr id="20689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448566"/>
              </p:ext>
            </p:extLst>
          </p:nvPr>
        </p:nvGraphicFramePr>
        <p:xfrm>
          <a:off x="392415" y="1396404"/>
          <a:ext cx="3773622" cy="2178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20" name="CS ChemDraw Drawing" r:id="rId4" imgW="2515748" imgH="1452123" progId="ChemDraw.Document.6.0">
                  <p:embed/>
                </p:oleObj>
              </mc:Choice>
              <mc:Fallback>
                <p:oleObj name="CS ChemDraw Drawing" r:id="rId4" imgW="2515748" imgH="1452123" progId="ChemDraw.Document.6.0">
                  <p:embed/>
                  <p:pic>
                    <p:nvPicPr>
                      <p:cNvPr id="0" name="Picture 2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15" y="1396404"/>
                        <a:ext cx="3773622" cy="21781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004425"/>
              </p:ext>
            </p:extLst>
          </p:nvPr>
        </p:nvGraphicFramePr>
        <p:xfrm>
          <a:off x="5005669" y="1528398"/>
          <a:ext cx="3464861" cy="1663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21" name="CS ChemDraw Drawing" r:id="rId6" imgW="2309907" imgH="1109223" progId="ChemDraw.Document.6.0">
                  <p:embed/>
                </p:oleObj>
              </mc:Choice>
              <mc:Fallback>
                <p:oleObj name="CS ChemDraw Drawing" r:id="rId6" imgW="2309907" imgH="1109223" progId="ChemDraw.Document.6.0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669" y="1528398"/>
                        <a:ext cx="3464861" cy="16638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18340" y="3745518"/>
            <a:ext cx="1628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Calibri" panose="020F0502020204030204" pitchFamily="34" charset="0"/>
              </a:rPr>
              <a:t>taurocholát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" name="Zástupný symbol pro číslo snímku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DF987-7386-4495-8AC4-8F48C0C8B0C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70" y="352483"/>
            <a:ext cx="8964488" cy="1143000"/>
          </a:xfrm>
        </p:spPr>
        <p:txBody>
          <a:bodyPr/>
          <a:lstStyle/>
          <a:p>
            <a:r>
              <a:rPr lang="cs-CZ" sz="3600" b="1" dirty="0">
                <a:solidFill>
                  <a:schemeClr val="accent2"/>
                </a:solidFill>
              </a:rPr>
              <a:t>Tenzidy </a:t>
            </a:r>
            <a:r>
              <a:rPr lang="cs-CZ" sz="3600" b="1" dirty="0" smtClean="0">
                <a:solidFill>
                  <a:schemeClr val="accent2"/>
                </a:solidFill>
              </a:rPr>
              <a:t>vznikající během </a:t>
            </a:r>
            <a:r>
              <a:rPr lang="cs-CZ" sz="3600" b="1" dirty="0">
                <a:solidFill>
                  <a:schemeClr val="accent2"/>
                </a:solidFill>
              </a:rPr>
              <a:t>trávení </a:t>
            </a:r>
            <a:r>
              <a:rPr lang="cs-CZ" sz="3600" b="1" dirty="0" smtClean="0">
                <a:solidFill>
                  <a:schemeClr val="accent2"/>
                </a:solidFill>
              </a:rPr>
              <a:t>TG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90430"/>
              </p:ext>
            </p:extLst>
          </p:nvPr>
        </p:nvGraphicFramePr>
        <p:xfrm>
          <a:off x="1043608" y="2015196"/>
          <a:ext cx="59626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06" name="CS ChemDraw Drawing" r:id="rId4" imgW="3823462" imgH="511783" progId="ChemDraw.Document.6.0">
                  <p:embed/>
                </p:oleObj>
              </mc:Choice>
              <mc:Fallback>
                <p:oleObj name="CS ChemDraw Drawing" r:id="rId4" imgW="3823462" imgH="511783" progId="ChemDraw.Document.6.0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015196"/>
                        <a:ext cx="596265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143308"/>
              </p:ext>
            </p:extLst>
          </p:nvPr>
        </p:nvGraphicFramePr>
        <p:xfrm>
          <a:off x="1233955" y="4034165"/>
          <a:ext cx="579120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07" name="CS ChemDraw Drawing" r:id="rId6" imgW="4231632" imgH="843874" progId="ChemDraw.Document.6.0">
                  <p:embed/>
                </p:oleObj>
              </mc:Choice>
              <mc:Fallback>
                <p:oleObj name="CS ChemDraw Drawing" r:id="rId6" imgW="4231632" imgH="843874" progId="ChemDraw.Document.6.0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955" y="4034165"/>
                        <a:ext cx="5791200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411760" y="3008797"/>
            <a:ext cx="3965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anion mastné kyseliny (mýdlo)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41228" y="4973321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2-MG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DF987-7386-4495-8AC4-8F48C0C8B0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4778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etabolismus lipidů&amp;#x0D;&amp;#x0A; I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306&quot;/&gt;&lt;/object&gt;&lt;object type=&quot;3&quot; unique_id=&quot;10006&quot;&gt;&lt;property id=&quot;20148&quot; value=&quot;5&quot;/&gt;&lt;property id=&quot;20300&quot; value=&quot;Slide 3&quot;/&gt;&lt;property id=&quot;20307&quot; value=&quot;315&quot;/&gt;&lt;/object&gt;&lt;object type=&quot;3&quot; unique_id=&quot;10008&quot;&gt;&lt;property id=&quot;20148&quot; value=&quot;5&quot;/&gt;&lt;property id=&quot;20300&quot; value=&quot;Slide 6&quot;/&gt;&lt;property id=&quot;20307&quot; value=&quot;372&quot;/&gt;&lt;/object&gt;&lt;object type=&quot;3&quot; unique_id=&quot;10010&quot;&gt;&lt;property id=&quot;20148&quot; value=&quot;5&quot;/&gt;&lt;property id=&quot;20300&quot; value=&quot;Slide 8&quot;/&gt;&lt;property id=&quot;20307&quot; value=&quot;331&quot;/&gt;&lt;/object&gt;&lt;object type=&quot;3&quot; unique_id=&quot;10011&quot;&gt;&lt;property id=&quot;20148&quot; value=&quot;5&quot;/&gt;&lt;property id=&quot;20300&quot; value=&quot;Slide 9&quot;/&gt;&lt;property id=&quot;20307&quot; value=&quot;307&quot;/&gt;&lt;/object&gt;&lt;object type=&quot;3&quot; unique_id=&quot;10013&quot;&gt;&lt;property id=&quot;20148&quot; value=&quot;5&quot;/&gt;&lt;property id=&quot;20300&quot; value=&quot;Slide 10&quot;/&gt;&lt;property id=&quot;20307&quot; value=&quot;309&quot;/&gt;&lt;/object&gt;&lt;object type=&quot;3&quot; unique_id=&quot;10014&quot;&gt;&lt;property id=&quot;20148&quot; value=&quot;5&quot;/&gt;&lt;property id=&quot;20300&quot; value=&quot;Slide 11&quot;/&gt;&lt;property id=&quot;20307&quot; value=&quot;294&quot;/&gt;&lt;/object&gt;&lt;object type=&quot;3&quot; unique_id=&quot;10016&quot;&gt;&lt;property id=&quot;20148&quot; value=&quot;5&quot;/&gt;&lt;property id=&quot;20300&quot; value=&quot;Slide 13&quot;/&gt;&lt;property id=&quot;20307&quot; value=&quot;332&quot;/&gt;&lt;/object&gt;&lt;object type=&quot;3&quot; unique_id=&quot;10017&quot;&gt;&lt;property id=&quot;20148&quot; value=&quot;5&quot;/&gt;&lt;property id=&quot;20300&quot; value=&quot;Slide 17&quot;/&gt;&lt;property id=&quot;20307&quot; value=&quot;271&quot;/&gt;&lt;/object&gt;&lt;object type=&quot;3&quot; unique_id=&quot;10018&quot;&gt;&lt;property id=&quot;20148&quot; value=&quot;5&quot;/&gt;&lt;property id=&quot;20300&quot; value=&quot;Slide 18&quot;/&gt;&lt;property id=&quot;20307&quot; value=&quot;333&quot;/&gt;&lt;/object&gt;&lt;object type=&quot;3&quot; unique_id=&quot;10019&quot;&gt;&lt;property id=&quot;20148&quot; value=&quot;5&quot;/&gt;&lt;property id=&quot;20300&quot; value=&quot;Slide 15&quot;/&gt;&lt;property id=&quot;20307&quot; value=&quot;396&quot;/&gt;&lt;/object&gt;&lt;object type=&quot;3&quot; unique_id=&quot;10020&quot;&gt;&lt;property id=&quot;20148&quot; value=&quot;5&quot;/&gt;&lt;property id=&quot;20300&quot; value=&quot;Slide 16&quot;/&gt;&lt;property id=&quot;20307&quot; value=&quot;323&quot;/&gt;&lt;/object&gt;&lt;object type=&quot;3&quot; unique_id=&quot;10021&quot;&gt;&lt;property id=&quot;20148&quot; value=&quot;5&quot;/&gt;&lt;property id=&quot;20300&quot; value=&quot;Slide 19&quot;/&gt;&lt;property id=&quot;20307&quot; value=&quot;314&quot;/&gt;&lt;/object&gt;&lt;object type=&quot;3&quot; unique_id=&quot;10022&quot;&gt;&lt;property id=&quot;20148&quot; value=&quot;5&quot;/&gt;&lt;property id=&quot;20300&quot; value=&quot;Slide 20&quot;/&gt;&lt;property id=&quot;20307&quot; value=&quot;300&quot;/&gt;&lt;/object&gt;&lt;object type=&quot;3&quot; unique_id=&quot;10023&quot;&gt;&lt;property id=&quot;20148&quot; value=&quot;5&quot;/&gt;&lt;property id=&quot;20300&quot; value=&quot;Slide 21&quot;/&gt;&lt;property id=&quot;20307&quot; value=&quot;295&quot;/&gt;&lt;/object&gt;&lt;object type=&quot;3&quot; unique_id=&quot;10024&quot;&gt;&lt;property id=&quot;20148&quot; value=&quot;5&quot;/&gt;&lt;property id=&quot;20300&quot; value=&quot;Slide 22&quot;/&gt;&lt;property id=&quot;20307&quot; value=&quot;380&quot;/&gt;&lt;/object&gt;&lt;object type=&quot;3&quot; unique_id=&quot;10025&quot;&gt;&lt;property id=&quot;20148&quot; value=&quot;5&quot;/&gt;&lt;property id=&quot;20300&quot; value=&quot;Slide 23 - &amp;quot;Důsledky nedostatku karnitinu&amp;quot;&quot;/&gt;&lt;property id=&quot;20307&quot; value=&quot;382&quot;/&gt;&lt;/object&gt;&lt;object type=&quot;3&quot; unique_id=&quot;10026&quot;&gt;&lt;property id=&quot;20148&quot; value=&quot;5&quot;/&gt;&lt;property id=&quot;20300&quot; value=&quot;Slide 26&quot;/&gt;&lt;property id=&quot;20307&quot; value=&quot;375&quot;/&gt;&lt;/object&gt;&lt;object type=&quot;3&quot; unique_id=&quot;10027&quot;&gt;&lt;property id=&quot;20148&quot; value=&quot;5&quot;/&gt;&lt;property id=&quot;20300&quot; value=&quot;Slide 25&quot;/&gt;&lt;property id=&quot;20307&quot; value=&quot;393&quot;/&gt;&lt;/object&gt;&lt;object type=&quot;3&quot; unique_id=&quot;10028&quot;&gt;&lt;property id=&quot;20148&quot; value=&quot;5&quot;/&gt;&lt;property id=&quot;20300&quot; value=&quot;Slide 27&quot;/&gt;&lt;property id=&quot;20307&quot; value=&quot;386&quot;/&gt;&lt;/object&gt;&lt;object type=&quot;3&quot; unique_id=&quot;10029&quot;&gt;&lt;property id=&quot;20148&quot; value=&quot;5&quot;/&gt;&lt;property id=&quot;20300&quot; value=&quot;Slide 28 - &amp;quot;-Oxidace mastných kyselin&amp;quot;&quot;/&gt;&lt;property id=&quot;20307&quot; value=&quot;344&quot;/&gt;&lt;/object&gt;&lt;object type=&quot;3&quot; unique_id=&quot;10030&quot;&gt;&lt;property id=&quot;20148&quot; value=&quot;5&quot;/&gt;&lt;property id=&quot;20300&quot; value=&quot;Slide 29 - &amp;quot;(1) Dehydrogenace acylu&amp;quot;&quot;/&gt;&lt;property id=&quot;20307&quot; value=&quot;345&quot;/&gt;&lt;/object&gt;&lt;object type=&quot;3&quot; unique_id=&quot;10031&quot;&gt;&lt;property id=&quot;20148&quot; value=&quot;5&quot;/&gt;&lt;property id=&quot;20300&quot; value=&quot;Slide 30 - &amp;quot;(2) Hydratace dvojné vazby&amp;quot;&quot;/&gt;&lt;property id=&quot;20307&quot; value=&quot;347&quot;/&gt;&lt;/object&gt;&lt;object type=&quot;3&quot; unique_id=&quot;10032&quot;&gt;&lt;property id=&quot;20148&quot; value=&quot;5&quot;/&gt;&lt;property id=&quot;20300&quot; value=&quot;Slide 31 - &amp;quot;(3) Dehydrogenace hydroxyacylu&amp;quot;&quot;/&gt;&lt;property id=&quot;20307&quot; value=&quot;348&quot;/&gt;&lt;/object&gt;&lt;object type=&quot;3&quot; unique_id=&quot;10033&quot;&gt;&lt;property id=&quot;20148&quot; value=&quot;5&quot;/&gt;&lt;property id=&quot;20300&quot; value=&quot;Slide 32 - &amp;quot;(4) Thiolýza oxoacylu a odštěpení acetyl-CoA&amp;quot;&quot;/&gt;&lt;property id=&quot;20307&quot; value=&quot;360&quot;/&gt;&lt;/object&gt;&lt;object type=&quot;3&quot; unique_id=&quot;10034&quot;&gt;&lt;property id=&quot;20148&quot; value=&quot;5&quot;/&gt;&lt;property id=&quot;20300&quot; value=&quot;Slide 33&quot;/&gt;&lt;property id=&quot;20307&quot; value=&quot;270&quot;/&gt;&lt;/object&gt;&lt;object type=&quot;3&quot; unique_id=&quot;10035&quot;&gt;&lt;property id=&quot;20148&quot; value=&quot;5&quot;/&gt;&lt;property id=&quot;20300&quot; value=&quot;Slide 34&quot;/&gt;&lt;property id=&quot;20307&quot; value=&quot;383&quot;/&gt;&lt;/object&gt;&lt;object type=&quot;3&quot; unique_id=&quot;10036&quot;&gt;&lt;property id=&quot;20148&quot; value=&quot;5&quot;/&gt;&lt;property id=&quot;20300&quot; value=&quot;Slide 36&quot;/&gt;&lt;property id=&quot;20307&quot; value=&quot;274&quot;/&gt;&lt;/object&gt;&lt;object type=&quot;3&quot; unique_id=&quot;10037&quot;&gt;&lt;property id=&quot;20148&quot; value=&quot;5&quot;/&gt;&lt;property id=&quot;20300&quot; value=&quot;Slide 37&quot;/&gt;&lt;property id=&quot;20307&quot; value=&quot;367&quot;/&gt;&lt;/object&gt;&lt;object type=&quot;3&quot; unique_id=&quot;10040&quot;&gt;&lt;property id=&quot;20148&quot; value=&quot;5&quot;/&gt;&lt;property id=&quot;20300&quot; value=&quot;Slide 38&quot;/&gt;&lt;property id=&quot;20307&quot; value=&quot;387&quot;/&gt;&lt;/object&gt;&lt;object type=&quot;3&quot; unique_id=&quot;10041&quot;&gt;&lt;property id=&quot;20148&quot; value=&quot;5&quot;/&gt;&lt;property id=&quot;20300&quot; value=&quot;Slide 40 - &amp;quot;-Oxidace MK je významným zdrojem energie&amp;quot;&quot;/&gt;&lt;property id=&quot;20307&quot; value=&quot;365&quot;/&gt;&lt;/object&gt;&lt;object type=&quot;3&quot; unique_id=&quot;10042&quot;&gt;&lt;property id=&quot;20148&quot; value=&quot;5&quot;/&gt;&lt;property id=&quot;20300&quot; value=&quot;Slide 42&quot;/&gt;&lt;property id=&quot;20307&quot; value=&quot;376&quot;/&gt;&lt;/object&gt;&lt;object type=&quot;3&quot; unique_id=&quot;10044&quot;&gt;&lt;property id=&quot;20148&quot; value=&quot;5&quot;/&gt;&lt;property id=&quot;20300&quot; value=&quot;Slide 43&quot;/&gt;&lt;property id=&quot;20307&quot; value=&quot;290&quot;/&gt;&lt;/object&gt;&lt;object type=&quot;3&quot; unique_id=&quot;10045&quot;&gt;&lt;property id=&quot;20148&quot; value=&quot;5&quot;/&gt;&lt;property id=&quot;20300&quot; value=&quot;Slide 44&quot;/&gt;&lt;property id=&quot;20307&quot; value=&quot;302&quot;/&gt;&lt;/object&gt;&lt;object type=&quot;3&quot; unique_id=&quot;10046&quot;&gt;&lt;property id=&quot;20148&quot; value=&quot;5&quot;/&gt;&lt;property id=&quot;20300&quot; value=&quot;Slide 47 - &amp;quot;Vzájemný vztah ketolátek&amp;quot;&quot;/&gt;&lt;property id=&quot;20307&quot; value=&quot;351&quot;/&gt;&lt;/object&gt;&lt;object type=&quot;3&quot; unique_id=&quot;10047&quot;&gt;&lt;property id=&quot;20148&quot; value=&quot;5&quot;/&gt;&lt;property id=&quot;20300&quot; value=&quot;Slide 46&quot;/&gt;&lt;property id=&quot;20307&quot; value=&quot;275&quot;/&gt;&lt;/object&gt;&lt;object type=&quot;3&quot; unique_id=&quot;10048&quot;&gt;&lt;property id=&quot;20148&quot; value=&quot;5&quot;/&gt;&lt;property id=&quot;20300&quot; value=&quot;Slide 48&quot;/&gt;&lt;property id=&quot;20307&quot; value=&quot;342&quot;/&gt;&lt;/object&gt;&lt;object type=&quot;3&quot; unique_id=&quot;10049&quot;&gt;&lt;property id=&quot;20148&quot; value=&quot;5&quot;/&gt;&lt;property id=&quot;20300&quot; value=&quot;Slide 49 - &amp;quot;Ketolátky jako zdroj energie                           v extrahepatálních tkáních&amp;quot;&quot;/&gt;&lt;property id=&quot;20307&quot; value=&quot;352&quot;/&gt;&lt;/object&gt;&lt;object type=&quot;3&quot; unique_id=&quot;10050&quot;&gt;&lt;property id=&quot;20148&quot; value=&quot;5&quot;/&gt;&lt;property id=&quot;20300&quot; value=&quot;Slide 45 - &amp;quot;Příčiny vzniku a utilizace ketolátek&amp;quot;&quot;/&gt;&lt;property id=&quot;20307&quot; value=&quot;349&quot;/&gt;&lt;/object&gt;&lt;object type=&quot;3&quot; unique_id=&quot;10051&quot;&gt;&lt;property id=&quot;20148&quot; value=&quot;5&quot;/&gt;&lt;property id=&quot;20300&quot; value=&quot;Slide 50 - &amp;quot;Mohou se v organismu tvořit            nové triacylglyceroly?&amp;quot;&quot;/&gt;&lt;property id=&quot;20307&quot; value=&quot;355&quot;/&gt;&lt;/object&gt;&lt;object type=&quot;3&quot; unique_id=&quot;10052&quot;&gt;&lt;property id=&quot;20148&quot; value=&quot;5&quot;/&gt;&lt;property id=&quot;20300&quot; value=&quot;Slide 51&quot;/&gt;&lt;property id=&quot;20307&quot; value=&quot;322&quot;/&gt;&lt;/object&gt;&lt;object type=&quot;3&quot; unique_id=&quot;10053&quot;&gt;&lt;property id=&quot;20148&quot; value=&quot;5&quot;/&gt;&lt;property id=&quot;20300&quot; value=&quot;Slide 52&quot;/&gt;&lt;property id=&quot;20307&quot; value=&quot;369&quot;/&gt;&lt;/object&gt;&lt;object type=&quot;3&quot; unique_id=&quot;10054&quot;&gt;&lt;property id=&quot;20148&quot; value=&quot;5&quot;/&gt;&lt;property id=&quot;20300&quot; value=&quot;Slide 53&quot;/&gt;&lt;property id=&quot;20307&quot; value=&quot;282&quot;/&gt;&lt;/object&gt;&lt;object type=&quot;3&quot; unique_id=&quot;10055&quot;&gt;&lt;property id=&quot;20148&quot; value=&quot;5&quot;/&gt;&lt;property id=&quot;20300&quot; value=&quot;Slide 54&quot;/&gt;&lt;property id=&quot;20307&quot; value=&quot;320&quot;/&gt;&lt;/object&gt;&lt;object type=&quot;3&quot; unique_id=&quot;10056&quot;&gt;&lt;property id=&quot;20148&quot; value=&quot;5&quot;/&gt;&lt;property id=&quot;20300&quot; value=&quot;Slide 55&quot;/&gt;&lt;property id=&quot;20307&quot; value=&quot;319&quot;/&gt;&lt;/object&gt;&lt;object type=&quot;3&quot; unique_id=&quot;10057&quot;&gt;&lt;property id=&quot;20148&quot; value=&quot;5&quot;/&gt;&lt;property id=&quot;20300&quot; value=&quot;Slide 56 - &amp;quot;Tvorba malonyl-CoA&amp;quot;&quot;/&gt;&lt;property id=&quot;20307&quot; value=&quot;357&quot;/&gt;&lt;/object&gt;&lt;object type=&quot;3&quot; unique_id=&quot;10059&quot;&gt;&lt;property id=&quot;20148&quot; value=&quot;5&quot;/&gt;&lt;property id=&quot;20300&quot; value=&quot;Slide 58&quot;/&gt;&lt;property id=&quot;20307&quot; value=&quot;283&quot;/&gt;&lt;/object&gt;&lt;object type=&quot;3&quot; unique_id=&quot;10069&quot;&gt;&lt;property id=&quot;20148&quot; value=&quot;5&quot;/&gt;&lt;property id=&quot;20300&quot; value=&quot;Slide 69&quot;/&gt;&lt;property id=&quot;20307&quot; value=&quot;299&quot;/&gt;&lt;/object&gt;&lt;object type=&quot;3&quot; unique_id=&quot;10070&quot;&gt;&lt;property id=&quot;20148&quot; value=&quot;5&quot;/&gt;&lt;property id=&quot;20300&quot; value=&quot;Slide 70&quot;/&gt;&lt;property id=&quot;20307&quot; value=&quot;340&quot;/&gt;&lt;/object&gt;&lt;object type=&quot;3&quot; unique_id=&quot;10072&quot;&gt;&lt;property id=&quot;20148&quot; value=&quot;5&quot;/&gt;&lt;property id=&quot;20300&quot; value=&quot;Slide 72&quot;/&gt;&lt;property id=&quot;20307&quot; value=&quot;296&quot;/&gt;&lt;/object&gt;&lt;object type=&quot;3&quot; unique_id=&quot;10073&quot;&gt;&lt;property id=&quot;20148&quot; value=&quot;5&quot;/&gt;&lt;property id=&quot;20300&quot; value=&quot;Slide 73&quot;/&gt;&lt;property id=&quot;20307&quot; value=&quot;368&quot;/&gt;&lt;/object&gt;&lt;object type=&quot;3&quot; unique_id=&quot;10074&quot;&gt;&lt;property id=&quot;20148&quot; value=&quot;5&quot;/&gt;&lt;property id=&quot;20300&quot; value=&quot;Slide 74&quot;/&gt;&lt;property id=&quot;20307&quot; value=&quot;284&quot;/&gt;&lt;/object&gt;&lt;object type=&quot;3&quot; unique_id=&quot;10075&quot;&gt;&lt;property id=&quot;20148&quot; value=&quot;5&quot;/&gt;&lt;property id=&quot;20300&quot; value=&quot;Slide 75&quot;/&gt;&lt;property id=&quot;20307&quot; value=&quot;370&quot;/&gt;&lt;/object&gt;&lt;object type=&quot;3&quot; unique_id=&quot;10076&quot;&gt;&lt;property id=&quot;20148&quot; value=&quot;5&quot;/&gt;&lt;property id=&quot;20300&quot; value=&quot;Slide 76&quot;/&gt;&lt;property id=&quot;20307&quot; value=&quot;378&quot;/&gt;&lt;/object&gt;&lt;object type=&quot;3&quot; unique_id=&quot;10077&quot;&gt;&lt;property id=&quot;20148&quot; value=&quot;5&quot;/&gt;&lt;property id=&quot;20300&quot; value=&quot;Slide 77&quot;/&gt;&lt;property id=&quot;20307&quot; value=&quot;379&quot;/&gt;&lt;/object&gt;&lt;object type=&quot;3&quot; unique_id=&quot;10078&quot;&gt;&lt;property id=&quot;20148&quot; value=&quot;5&quot;/&gt;&lt;property id=&quot;20300&quot; value=&quot;Slide 78&quot;/&gt;&lt;property id=&quot;20307&quot; value=&quot;371&quot;/&gt;&lt;/object&gt;&lt;object type=&quot;3&quot; unique_id=&quot;10079&quot;&gt;&lt;property id=&quot;20148&quot; value=&quot;5&quot;/&gt;&lt;property id=&quot;20300&quot; value=&quot;Slide 79 - &amp;quot;Mechanismus desaturace mastných kyselin&amp;quot;&quot;/&gt;&lt;property id=&quot;20307&quot; value=&quot;359&quot;/&gt;&lt;/object&gt;&lt;object type=&quot;3&quot; unique_id=&quot;10080&quot;&gt;&lt;property id=&quot;20148&quot; value=&quot;5&quot;/&gt;&lt;property id=&quot;20300&quot; value=&quot;Slide 80&quot;/&gt;&lt;property id=&quot;20307&quot; value=&quot;285&quot;/&gt;&lt;/object&gt;&lt;object type=&quot;3&quot; unique_id=&quot;10081&quot;&gt;&lt;property id=&quot;20148&quot; value=&quot;5&quot;/&gt;&lt;property id=&quot;20300&quot; value=&quot;Slide 81&quot;/&gt;&lt;property id=&quot;20307&quot; value=&quot;286&quot;/&gt;&lt;/object&gt;&lt;object type=&quot;3&quot; unique_id=&quot;10082&quot;&gt;&lt;property id=&quot;20148&quot; value=&quot;5&quot;/&gt;&lt;property id=&quot;20300&quot; value=&quot;Slide 82&quot;/&gt;&lt;property id=&quot;20307&quot; value=&quot;287&quot;/&gt;&lt;/object&gt;&lt;object type=&quot;3&quot; unique_id=&quot;13566&quot;&gt;&lt;property id=&quot;20148&quot; value=&quot;5&quot;/&gt;&lt;property id=&quot;20300&quot; value=&quot;Slide 41&quot;/&gt;&lt;property id=&quot;20307&quot; value=&quot;397&quot;/&gt;&lt;/object&gt;&lt;object type=&quot;3&quot; unique_id=&quot;15099&quot;&gt;&lt;property id=&quot;20148&quot; value=&quot;5&quot;/&gt;&lt;property id=&quot;20300&quot; value=&quot;Slide 24&quot;/&gt;&lt;property id=&quot;20307&quot; value=&quot;398&quot;/&gt;&lt;/object&gt;&lt;object type=&quot;3&quot; unique_id=&quot;15183&quot;&gt;&lt;property id=&quot;20148&quot; value=&quot;5&quot;/&gt;&lt;property id=&quot;20300&quot; value=&quot;Slide 71&quot;/&gt;&lt;property id=&quot;20307&quot; value=&quot;399&quot;/&gt;&lt;/object&gt;&lt;object type=&quot;3&quot; unique_id=&quot;16799&quot;&gt;&lt;property id=&quot;20148&quot; value=&quot;5&quot;/&gt;&lt;property id=&quot;20300&quot; value=&quot;Slide 5&quot;/&gt;&lt;property id=&quot;20307&quot; value=&quot;400&quot;/&gt;&lt;/object&gt;&lt;object type=&quot;3&quot; unique_id=&quot;16800&quot;&gt;&lt;property id=&quot;20148&quot; value=&quot;5&quot;/&gt;&lt;property id=&quot;20300&quot; value=&quot;Slide 14&quot;/&gt;&lt;property id=&quot;20307&quot; value=&quot;401&quot;/&gt;&lt;/object&gt;&lt;object type=&quot;3&quot; unique_id=&quot;16886&quot;&gt;&lt;property id=&quot;20148&quot; value=&quot;5&quot;/&gt;&lt;property id=&quot;20300&quot; value=&quot;Slide 35&quot;/&gt;&lt;property id=&quot;20307&quot; value=&quot;402&quot;/&gt;&lt;/object&gt;&lt;object type=&quot;3&quot; unique_id=&quot;18245&quot;&gt;&lt;property id=&quot;20148&quot; value=&quot;5&quot;/&gt;&lt;property id=&quot;20300&quot; value=&quot;Slide 4&quot;/&gt;&lt;property id=&quot;20307&quot; value=&quot;403&quot;/&gt;&lt;/object&gt;&lt;object type=&quot;3&quot; unique_id=&quot;18246&quot;&gt;&lt;property id=&quot;20148&quot; value=&quot;5&quot;/&gt;&lt;property id=&quot;20300&quot; value=&quot;Slide 7&quot;/&gt;&lt;property id=&quot;20307&quot; value=&quot;404&quot;/&gt;&lt;/object&gt;&lt;object type=&quot;3&quot; unique_id=&quot;18331&quot;&gt;&lt;property id=&quot;20148&quot; value=&quot;5&quot;/&gt;&lt;property id=&quot;20300&quot; value=&quot;Slide 39&quot;/&gt;&lt;property id=&quot;20307&quot; value=&quot;405&quot;/&gt;&lt;/object&gt;&lt;object type=&quot;3&quot; unique_id=&quot;20544&quot;&gt;&lt;property id=&quot;20148&quot; value=&quot;5&quot;/&gt;&lt;property id=&quot;20300&quot; value=&quot;Slide 57&quot;/&gt;&lt;property id=&quot;20307&quot; value=&quot;408&quot;/&gt;&lt;/object&gt;&lt;object type=&quot;3&quot; unique_id=&quot;20545&quot;&gt;&lt;property id=&quot;20148&quot; value=&quot;5&quot;/&gt;&lt;property id=&quot;20300&quot; value=&quot;Slide 59&quot;/&gt;&lt;property id=&quot;20307&quot; value=&quot;409&quot;/&gt;&lt;/object&gt;&lt;object type=&quot;3&quot; unique_id=&quot;20546&quot;&gt;&lt;property id=&quot;20148&quot; value=&quot;5&quot;/&gt;&lt;property id=&quot;20300&quot; value=&quot;Slide 60&quot;/&gt;&lt;property id=&quot;20307&quot; value=&quot;407&quot;/&gt;&lt;/object&gt;&lt;object type=&quot;3&quot; unique_id=&quot;20547&quot;&gt;&lt;property id=&quot;20148&quot; value=&quot;5&quot;/&gt;&lt;property id=&quot;20300&quot; value=&quot;Slide 61&quot;/&gt;&lt;property id=&quot;20307&quot; value=&quot;410&quot;/&gt;&lt;/object&gt;&lt;object type=&quot;3&quot; unique_id=&quot;20548&quot;&gt;&lt;property id=&quot;20148&quot; value=&quot;5&quot;/&gt;&lt;property id=&quot;20300&quot; value=&quot;Slide 62&quot;/&gt;&lt;property id=&quot;20307&quot; value=&quot;411&quot;/&gt;&lt;/object&gt;&lt;object type=&quot;3&quot; unique_id=&quot;20549&quot;&gt;&lt;property id=&quot;20148&quot; value=&quot;5&quot;/&gt;&lt;property id=&quot;20300&quot; value=&quot;Slide 63&quot;/&gt;&lt;property id=&quot;20307&quot; value=&quot;412&quot;/&gt;&lt;/object&gt;&lt;object type=&quot;3&quot; unique_id=&quot;21849&quot;&gt;&lt;property id=&quot;20148&quot; value=&quot;5&quot;/&gt;&lt;property id=&quot;20300&quot; value=&quot;Slide 12&quot;/&gt;&lt;property id=&quot;20307&quot; value=&quot;419&quot;/&gt;&lt;/object&gt;&lt;object type=&quot;3&quot; unique_id=&quot;21850&quot;&gt;&lt;property id=&quot;20148&quot; value=&quot;5&quot;/&gt;&lt;property id=&quot;20300&quot; value=&quot;Slide 64&quot;/&gt;&lt;property id=&quot;20307&quot; value=&quot;413&quot;/&gt;&lt;/object&gt;&lt;object type=&quot;3&quot; unique_id=&quot;21851&quot;&gt;&lt;property id=&quot;20148&quot; value=&quot;5&quot;/&gt;&lt;property id=&quot;20300&quot; value=&quot;Slide 65&quot;/&gt;&lt;property id=&quot;20307&quot; value=&quot;414&quot;/&gt;&lt;/object&gt;&lt;object type=&quot;3&quot; unique_id=&quot;21852&quot;&gt;&lt;property id=&quot;20148&quot; value=&quot;5&quot;/&gt;&lt;property id=&quot;20300&quot; value=&quot;Slide 66&quot;/&gt;&lt;property id=&quot;20307&quot; value=&quot;415&quot;/&gt;&lt;/object&gt;&lt;object type=&quot;3&quot; unique_id=&quot;21853&quot;&gt;&lt;property id=&quot;20148&quot; value=&quot;5&quot;/&gt;&lt;property id=&quot;20300&quot; value=&quot;Slide 67&quot;/&gt;&lt;property id=&quot;20307&quot; value=&quot;416&quot;/&gt;&lt;/object&gt;&lt;object type=&quot;3&quot; unique_id=&quot;21854&quot;&gt;&lt;property id=&quot;20148&quot; value=&quot;5&quot;/&gt;&lt;property id=&quot;20300&quot; value=&quot;Slide 68&quot;/&gt;&lt;property id=&quot;20307&quot; value=&quot;418&quot;/&gt;&lt;/object&gt;&lt;/object&gt;&lt;/object&gt;&lt;/database&gt;"/>
  <p:tag name="SECTOMILLISECCONVERTED" val="1"/>
  <p:tag name="ARS_PPT_DBNAME" val="4fa85e0a-b913-4c41-943d-3ec8cd3aeedb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21154</TotalTime>
  <Words>462</Words>
  <Application>Microsoft Office PowerPoint</Application>
  <PresentationFormat>Předvádění na obrazovce (4:3)</PresentationFormat>
  <Paragraphs>125</Paragraphs>
  <Slides>12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Symbol</vt:lpstr>
      <vt:lpstr>Times New Roman</vt:lpstr>
      <vt:lpstr>Výchozí návrh</vt:lpstr>
      <vt:lpstr>Motiv Office</vt:lpstr>
      <vt:lpstr>Rastrový obrázek</vt:lpstr>
      <vt:lpstr>CS ChemDraw Drawing</vt:lpstr>
      <vt:lpstr>Tenzidy</vt:lpstr>
      <vt:lpstr>Struktura tenzidů</vt:lpstr>
      <vt:lpstr>Chování tenzidů v roztoku</vt:lpstr>
      <vt:lpstr>Účinek tenzidů</vt:lpstr>
      <vt:lpstr>Strukturní typy tenzidů dle polární části</vt:lpstr>
      <vt:lpstr>Kationtové tenzidy</vt:lpstr>
      <vt:lpstr>Membránové fosfolipidy jako tenzidy</vt:lpstr>
      <vt:lpstr>Soli žlučových kyselin jako tenzidy</vt:lpstr>
      <vt:lpstr>Tenzidy vznikající během trávení TG</vt:lpstr>
      <vt:lpstr>Tenzidy - základ směsných micel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 II</dc:title>
  <dc:creator>Josef Tomandl</dc:creator>
  <cp:lastModifiedBy>Michaela Králíková</cp:lastModifiedBy>
  <cp:revision>821</cp:revision>
  <cp:lastPrinted>2017-10-26T07:59:57Z</cp:lastPrinted>
  <dcterms:created xsi:type="dcterms:W3CDTF">2002-02-16T16:06:13Z</dcterms:created>
  <dcterms:modified xsi:type="dcterms:W3CDTF">2018-05-21T11:44:58Z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C:\Dokumenty\prednasky2r</vt:lpwstr>
  </property>
</Properties>
</file>