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9" r:id="rId4"/>
    <p:sldId id="260" r:id="rId5"/>
    <p:sldId id="257" r:id="rId6"/>
    <p:sldId id="258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9" r:id="rId15"/>
    <p:sldId id="268" r:id="rId16"/>
    <p:sldId id="299" r:id="rId17"/>
    <p:sldId id="270" r:id="rId18"/>
    <p:sldId id="301" r:id="rId19"/>
    <p:sldId id="300" r:id="rId20"/>
    <p:sldId id="271" r:id="rId21"/>
    <p:sldId id="292" r:id="rId22"/>
    <p:sldId id="273" r:id="rId23"/>
    <p:sldId id="275" r:id="rId24"/>
    <p:sldId id="272" r:id="rId25"/>
    <p:sldId id="279" r:id="rId26"/>
    <p:sldId id="298" r:id="rId27"/>
    <p:sldId id="293" r:id="rId28"/>
    <p:sldId id="294" r:id="rId29"/>
    <p:sldId id="280" r:id="rId30"/>
    <p:sldId id="295" r:id="rId31"/>
    <p:sldId id="281" r:id="rId32"/>
    <p:sldId id="296" r:id="rId33"/>
    <p:sldId id="282" r:id="rId34"/>
    <p:sldId id="283" r:id="rId35"/>
    <p:sldId id="284" r:id="rId36"/>
    <p:sldId id="285" r:id="rId37"/>
    <p:sldId id="286" r:id="rId38"/>
    <p:sldId id="287" r:id="rId39"/>
    <p:sldId id="297" r:id="rId40"/>
    <p:sldId id="289" r:id="rId41"/>
    <p:sldId id="290" r:id="rId42"/>
    <p:sldId id="291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6996" autoAdjust="0"/>
  </p:normalViewPr>
  <p:slideViewPr>
    <p:cSldViewPr snapToGrid="0">
      <p:cViewPr varScale="1">
        <p:scale>
          <a:sx n="63" d="100"/>
          <a:sy n="63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58FA-0327-461B-8DBA-1566C78CA67B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6AC3-E893-4BC8-BF4A-143B96B65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46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Mtch zaujímají asi 2 % celkového objemu buňky – má jich více, ne jednu. Ve všech buňkách není počet </a:t>
            </a:r>
            <a:r>
              <a:rPr lang="cs-CZ" dirty="0" err="1" smtClean="0"/>
              <a:t>mtch</a:t>
            </a:r>
            <a:r>
              <a:rPr lang="cs-CZ" dirty="0" smtClean="0"/>
              <a:t> stejný, v 1 </a:t>
            </a:r>
            <a:r>
              <a:rPr lang="cs-CZ" dirty="0" err="1" smtClean="0"/>
              <a:t>hepatocytu</a:t>
            </a:r>
            <a:r>
              <a:rPr lang="cs-CZ" dirty="0" smtClean="0"/>
              <a:t> je jich 800–2500 </a:t>
            </a:r>
            <a:r>
              <a:rPr lang="cs-CZ" dirty="0" err="1" smtClean="0"/>
              <a:t>mtchs</a:t>
            </a:r>
            <a:r>
              <a:rPr lang="cs-CZ" dirty="0" smtClean="0"/>
              <a:t>.</a:t>
            </a:r>
          </a:p>
          <a:p>
            <a:r>
              <a:rPr lang="cs-CZ" dirty="0" smtClean="0"/>
              <a:t>Má dvě membrány</a:t>
            </a:r>
          </a:p>
          <a:p>
            <a:r>
              <a:rPr lang="cs-CZ" dirty="0" smtClean="0"/>
              <a:t>Vnější a vnitřní, vnitřní membrána je zřasená do </a:t>
            </a:r>
            <a:r>
              <a:rPr lang="cs-CZ" dirty="0" err="1" smtClean="0"/>
              <a:t>krist</a:t>
            </a:r>
            <a:r>
              <a:rPr lang="cs-CZ" dirty="0" smtClean="0"/>
              <a:t> a rozděluje </a:t>
            </a:r>
            <a:r>
              <a:rPr lang="cs-CZ" dirty="0" err="1" smtClean="0"/>
              <a:t>mtch</a:t>
            </a:r>
            <a:r>
              <a:rPr lang="cs-CZ" dirty="0" smtClean="0"/>
              <a:t> na dva prostory s odlišnými </a:t>
            </a:r>
            <a:r>
              <a:rPr lang="cs-CZ" dirty="0" err="1" smtClean="0"/>
              <a:t>fcemi</a:t>
            </a:r>
            <a:r>
              <a:rPr lang="cs-CZ" dirty="0" smtClean="0"/>
              <a:t>. Uvnitř organely je matrix a mezi membránami je </a:t>
            </a:r>
            <a:r>
              <a:rPr lang="cs-CZ" dirty="0" err="1" smtClean="0"/>
              <a:t>mezibumembránový</a:t>
            </a:r>
            <a:r>
              <a:rPr lang="cs-CZ" dirty="0" smtClean="0"/>
              <a:t> prostor.</a:t>
            </a:r>
          </a:p>
          <a:p>
            <a:r>
              <a:rPr lang="cs-CZ" dirty="0" smtClean="0"/>
              <a:t>Cela </a:t>
            </a:r>
            <a:r>
              <a:rPr lang="cs-CZ" dirty="0" err="1" smtClean="0"/>
              <a:t>mtch</a:t>
            </a:r>
            <a:r>
              <a:rPr lang="cs-CZ" dirty="0" smtClean="0"/>
              <a:t> je </a:t>
            </a:r>
            <a:r>
              <a:rPr lang="cs-CZ" dirty="0" err="1" smtClean="0"/>
              <a:t>mtbolicky</a:t>
            </a:r>
            <a:r>
              <a:rPr lang="cs-CZ" dirty="0" smtClean="0"/>
              <a:t> velmi aktivní, jak </a:t>
            </a:r>
            <a:r>
              <a:rPr lang="cs-CZ" dirty="0" err="1" smtClean="0"/>
              <a:t>mezimembr</a:t>
            </a:r>
            <a:r>
              <a:rPr lang="cs-CZ" dirty="0" smtClean="0"/>
              <a:t>. prostor, tak matrix i </a:t>
            </a:r>
            <a:r>
              <a:rPr lang="cs-CZ" dirty="0" err="1" smtClean="0"/>
              <a:t>obe</a:t>
            </a:r>
            <a:r>
              <a:rPr lang="cs-CZ" dirty="0" smtClean="0"/>
              <a:t> membrány.</a:t>
            </a:r>
          </a:p>
          <a:p>
            <a:endParaRPr lang="cs-CZ" dirty="0" smtClean="0"/>
          </a:p>
          <a:p>
            <a:r>
              <a:rPr lang="cs-CZ" dirty="0" err="1" smtClean="0"/>
              <a:t>Vnějsí</a:t>
            </a:r>
            <a:r>
              <a:rPr lang="cs-CZ" dirty="0" smtClean="0"/>
              <a:t> membrána je  první bariéru mezi vnitřním prostředím organely a okolním cytosolem. Je v úzkém kontaktu s endoplazmatickým retikulem. Obsahuje však ve své ploše mnoho pórů (mitochondriální poriny VDAC), a tak je tato membrána propustná pro většinu látek s molekulovou hmotností nepřesahující přibližně 5000 -10000 Da. Proto zamezuje spíše jen vstupu bílkovin a jiných makromolekul. To je významné především ze dvou hledisek: kdyby byly póry větší, nejen, že by unikly z </a:t>
            </a:r>
            <a:r>
              <a:rPr lang="cs-CZ" dirty="0" err="1" smtClean="0"/>
              <a:t>mezimembránového</a:t>
            </a:r>
            <a:r>
              <a:rPr lang="cs-CZ" dirty="0" smtClean="0"/>
              <a:t> prostoru důležité proteiny dýchacího řetězce, ale </a:t>
            </a:r>
            <a:r>
              <a:rPr lang="cs-CZ" dirty="0" err="1" smtClean="0"/>
              <a:t>uvolněnímcytochromu</a:t>
            </a:r>
            <a:r>
              <a:rPr lang="cs-CZ" dirty="0" smtClean="0"/>
              <a:t> c by se navíc nastartovala v buňce programovaná buněčná smrt. Přesto se proteiny transportovat musí, a tak vnější membrána obsahuje tzv. Tom komplex, který je přenáší z cytoplazmy do </a:t>
            </a:r>
            <a:r>
              <a:rPr lang="cs-CZ" dirty="0" err="1" smtClean="0"/>
              <a:t>intermembránového</a:t>
            </a:r>
            <a:r>
              <a:rPr lang="cs-CZ" dirty="0" smtClean="0"/>
              <a:t> prostoru. Dále se na vnější membráně nacházejí enzymy, které jsou součástí metabolismu mastných kyselin </a:t>
            </a:r>
            <a:r>
              <a:rPr lang="cs-CZ" dirty="0" err="1" smtClean="0"/>
              <a:t>afosfolipidů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Vnitřní membrána má velkou plochu, protože je zvlněna v tzv. </a:t>
            </a:r>
            <a:r>
              <a:rPr lang="cs-CZ" dirty="0" err="1" smtClean="0"/>
              <a:t>kristy</a:t>
            </a:r>
            <a:r>
              <a:rPr lang="cs-CZ" dirty="0" smtClean="0"/>
              <a:t>. U jaterních buněk, které mají </a:t>
            </a:r>
            <a:r>
              <a:rPr lang="cs-CZ" dirty="0" err="1" smtClean="0"/>
              <a:t>kristy</a:t>
            </a:r>
            <a:r>
              <a:rPr lang="cs-CZ" dirty="0" smtClean="0"/>
              <a:t> ještě relativně malé, je plocha vnitřní membrány mitochondrie 15× větší než plocha plazmatické membrány buňky. Obecně závisí velikost </a:t>
            </a:r>
            <a:r>
              <a:rPr lang="cs-CZ" dirty="0" err="1" smtClean="0"/>
              <a:t>krist</a:t>
            </a:r>
            <a:r>
              <a:rPr lang="cs-CZ" dirty="0" smtClean="0"/>
              <a:t> na metabolické aktivitě konkrétní buňky.] Vnitřní membrána je zásadní z hlediska funkčnosti mitochondrie. Je schopná propouštět molekuly jen velice selektivně, ionty přes ni téměř nedifundují, a to možná díky speciální stavbě </a:t>
            </a:r>
            <a:r>
              <a:rPr lang="cs-CZ" dirty="0" err="1" smtClean="0"/>
              <a:t>fosfolipidové</a:t>
            </a:r>
            <a:r>
              <a:rPr lang="cs-CZ" dirty="0" smtClean="0"/>
              <a:t> </a:t>
            </a:r>
            <a:r>
              <a:rPr lang="cs-CZ" dirty="0" err="1" smtClean="0"/>
              <a:t>dvouvrstvy</a:t>
            </a:r>
            <a:r>
              <a:rPr lang="cs-CZ" dirty="0" smtClean="0"/>
              <a:t>. Obsahuje totiž neobvyklý fosfolipid </a:t>
            </a:r>
            <a:r>
              <a:rPr lang="cs-CZ" dirty="0" err="1" smtClean="0"/>
              <a:t>kardiolipin</a:t>
            </a:r>
            <a:r>
              <a:rPr lang="cs-CZ" dirty="0" smtClean="0"/>
              <a:t>, z jehož fosfátové hlavy vychází ne dvě, ale hned čtyři mastné kyseliny.[26] Na této membráně je totiž umístěno množství enzymů tzv. dýchacího řetězce, včetně ATP </a:t>
            </a:r>
            <a:r>
              <a:rPr lang="cs-CZ" dirty="0" err="1" smtClean="0"/>
              <a:t>syntázy</a:t>
            </a:r>
            <a:r>
              <a:rPr lang="cs-CZ" dirty="0" smtClean="0"/>
              <a:t> a </a:t>
            </a:r>
            <a:r>
              <a:rPr lang="cs-CZ" dirty="0" err="1" smtClean="0"/>
              <a:t>enzymuANT</a:t>
            </a:r>
            <a:r>
              <a:rPr lang="cs-CZ" dirty="0" smtClean="0"/>
              <a:t>, který vynáší konečný produkt dýchání – adenosintrifosfát – ven do buňky. Vnitřní membrána (podobně jako ta vnější) dále obsahuje komplex, který umožňuje přenos bílkovin přes ni – ten se označuje jako </a:t>
            </a:r>
            <a:r>
              <a:rPr lang="cs-CZ" dirty="0" err="1" smtClean="0"/>
              <a:t>Tim</a:t>
            </a:r>
            <a:r>
              <a:rPr lang="cs-CZ" dirty="0" smtClean="0"/>
              <a:t> </a:t>
            </a:r>
            <a:r>
              <a:rPr lang="cs-CZ" dirty="0" err="1" smtClean="0"/>
              <a:t>komplex.Mitochondriální</a:t>
            </a:r>
            <a:r>
              <a:rPr lang="cs-CZ" dirty="0" smtClean="0"/>
              <a:t> </a:t>
            </a:r>
            <a:r>
              <a:rPr lang="cs-CZ" dirty="0" err="1" smtClean="0"/>
              <a:t>kristy</a:t>
            </a:r>
            <a:r>
              <a:rPr lang="cs-CZ" dirty="0" smtClean="0"/>
              <a:t> mohou mít i </a:t>
            </a:r>
            <a:r>
              <a:rPr lang="cs-CZ" dirty="0" err="1" smtClean="0"/>
              <a:t>předendosymbiotický</a:t>
            </a:r>
            <a:r>
              <a:rPr lang="cs-CZ" dirty="0" smtClean="0"/>
              <a:t> původ, protože jsou analogické </a:t>
            </a:r>
            <a:r>
              <a:rPr lang="cs-CZ" dirty="0" err="1" smtClean="0"/>
              <a:t>intracytoplazmatickým</a:t>
            </a:r>
            <a:r>
              <a:rPr lang="cs-CZ" dirty="0" smtClean="0"/>
              <a:t> membránám </a:t>
            </a:r>
            <a:r>
              <a:rPr lang="cs-CZ" dirty="0" err="1" smtClean="0"/>
              <a:t>alfaproteobakterií</a:t>
            </a:r>
            <a:r>
              <a:rPr lang="cs-CZ" dirty="0" smtClean="0"/>
              <a:t>. Prvotní mitochondrie tak možná zdědily od svých bakteriálních předků existující ultrastruktury adaptované na účinný přenos energie.[</a:t>
            </a:r>
          </a:p>
          <a:p>
            <a:r>
              <a:rPr lang="cs-CZ" dirty="0" smtClean="0"/>
              <a:t>Uvnitř mitochondrie se nachází matrix, hustá hmota s obsahem vody méně než 50%, velice bohatá na bílkoviny. Patří k nim zejména enzymy Krebsova cyklu. Dále matrix obsahuje různé nukleotidové koenzymy, </a:t>
            </a:r>
            <a:r>
              <a:rPr lang="cs-CZ" dirty="0" err="1" smtClean="0"/>
              <a:t>anorganickéionty</a:t>
            </a:r>
            <a:r>
              <a:rPr lang="cs-CZ" dirty="0" smtClean="0"/>
              <a:t> (vápník), z větších struktur mitochondriální DNA, příslušnou RNA a dokonce mitochondriální ribozomy (ve shodě s </a:t>
            </a:r>
            <a:r>
              <a:rPr lang="cs-CZ" dirty="0" err="1" smtClean="0"/>
              <a:t>endosymbiotickou</a:t>
            </a:r>
            <a:r>
              <a:rPr lang="cs-CZ" dirty="0" smtClean="0"/>
              <a:t> teorií jsou velice podobné ribozomům bakteriálním).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C3-E893-4BC8-BF4A-143B96B6566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85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B7BA-3598-4A13-AFDD-8E2D1A5D0423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76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Rozpojovače (protonové ionofory) jsou lipofilní sloučeniny, které se mohou zabudovat do </a:t>
            </a:r>
            <a:r>
              <a:rPr lang="cs-CZ" dirty="0" err="1" smtClean="0"/>
              <a:t>vmm</a:t>
            </a:r>
            <a:r>
              <a:rPr lang="cs-CZ" dirty="0" smtClean="0"/>
              <a:t> a umožní přenos protonů z </a:t>
            </a:r>
            <a:r>
              <a:rPr lang="cs-CZ" dirty="0" err="1" smtClean="0"/>
              <a:t>mmp</a:t>
            </a:r>
            <a:r>
              <a:rPr lang="cs-CZ" dirty="0" smtClean="0"/>
              <a:t> do matrix, tedy vybití protonového gradientu. DŘ probíhá normálně, ale aerobní fosforylace nikoliv.</a:t>
            </a:r>
          </a:p>
          <a:p>
            <a:endParaRPr lang="cs-CZ" dirty="0" smtClean="0"/>
          </a:p>
          <a:p>
            <a:r>
              <a:rPr lang="cs-CZ" dirty="0" smtClean="0"/>
              <a:t>Rozpojovače tedy rozpojují dva spřažené procesy – dýchací řetězec a aerobní fosforylaci.</a:t>
            </a:r>
          </a:p>
          <a:p>
            <a:r>
              <a:rPr lang="cs-CZ" dirty="0" smtClean="0"/>
              <a:t>Dinitrofenol je nejznámější příklad rozpojovače.</a:t>
            </a:r>
          </a:p>
          <a:p>
            <a:r>
              <a:rPr lang="cs-CZ" dirty="0" smtClean="0"/>
              <a:t>Podobně působí také rozpojující proteiny (UCP, </a:t>
            </a:r>
            <a:r>
              <a:rPr lang="cs-CZ" dirty="0" err="1" smtClean="0"/>
              <a:t>uncoupling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cs-CZ" dirty="0" smtClean="0"/>
              <a:t>). Jsou to integrální membránové proteiny tvořící kanál pro protony.</a:t>
            </a:r>
          </a:p>
          <a:p>
            <a:r>
              <a:rPr lang="cs-CZ" dirty="0" smtClean="0"/>
              <a:t>Typickým příkladem je </a:t>
            </a:r>
            <a:r>
              <a:rPr lang="cs-CZ" dirty="0" err="1" smtClean="0"/>
              <a:t>thermogenin</a:t>
            </a:r>
            <a:r>
              <a:rPr lang="cs-CZ" dirty="0" smtClean="0"/>
              <a:t> v hnědé tukové tkáni.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C3-E893-4BC8-BF4A-143B96B6566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85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Stechiometrie DŘ určuje výtěžek ATP. Ten je vyšší při oxidaci NADH než </a:t>
            </a:r>
            <a:r>
              <a:rPr lang="cs-CZ" dirty="0" smtClean="0"/>
              <a:t>FADH</a:t>
            </a:r>
            <a:r>
              <a:rPr lang="cs-CZ" baseline="-25000" dirty="0" smtClean="0"/>
              <a:t>2</a:t>
            </a:r>
            <a:r>
              <a:rPr lang="cs-CZ" dirty="0" smtClean="0"/>
              <a:t>. Dlouhou </a:t>
            </a:r>
            <a:r>
              <a:rPr lang="cs-CZ" dirty="0"/>
              <a:t>dobu platily údaje 3ATP/NADH a 2 ATP/FADH</a:t>
            </a:r>
            <a:r>
              <a:rPr lang="cs-CZ" baseline="-25000" dirty="0"/>
              <a:t>2</a:t>
            </a:r>
            <a:r>
              <a:rPr lang="cs-CZ" dirty="0"/>
              <a:t>, nyní jsou postupně nahrazovány novějšími a přesnějšími údaji, které jsou o něco nižší.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DŘ a aerobní fosforylace jsou dva procesy těsně spřažené, jeden bez druhého nemohou probíhat. Limitující faktory se liší podle stavu organismu (v klidu, v fyzické zátěži).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B7BA-3598-4A13-AFDD-8E2D1A5D0423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771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Schéma ukazuje metabolické dráhy, které poskytují pyruvát, acetyl-</a:t>
            </a:r>
            <a:r>
              <a:rPr lang="cs-CZ" dirty="0" err="1"/>
              <a:t>CoA</a:t>
            </a:r>
            <a:r>
              <a:rPr lang="cs-CZ" dirty="0"/>
              <a:t> a další meziprodukty CC. </a:t>
            </a:r>
          </a:p>
          <a:p>
            <a:r>
              <a:rPr lang="cs-CZ" dirty="0"/>
              <a:t>Jde tedy o vstupy do CC, souhrn katabolických drah.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B80539-A422-4604-8FB6-1A3F51DB2B4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2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Schéma ukazuje využití meziproduktů CC pro syntetické (anabolické) děje.</a:t>
            </a:r>
          </a:p>
          <a:p>
            <a:r>
              <a:rPr lang="cs-CZ" dirty="0"/>
              <a:t>Meziprodukty takto odčerpávané jsou dle potřeby doplňovány </a:t>
            </a:r>
            <a:r>
              <a:rPr lang="cs-CZ" dirty="0" err="1"/>
              <a:t>anaplerotickými</a:t>
            </a:r>
            <a:r>
              <a:rPr lang="cs-CZ" dirty="0"/>
              <a:t> reakcemi.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B80539-A422-4604-8FB6-1A3F51DB2B4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5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Snímek stručně shrnuje hlavní myšlenky dýchacího řetězce a následné aerobní fosforylace.</a:t>
            </a:r>
          </a:p>
          <a:p>
            <a:r>
              <a:rPr lang="cs-CZ" dirty="0" smtClean="0"/>
              <a:t>DR představuje sled na sebe napojených redoxních</a:t>
            </a:r>
            <a:r>
              <a:rPr lang="cs-CZ" baseline="0" dirty="0" smtClean="0"/>
              <a:t> párů lokalizovaných ve VMM, jimiž se různým oxidovatelným substrátům odebírají vodíky a ty se přenášejí cestou přenašečů nejdřív jako atomy vodíku a potom jako jejich elektrony až na kyslík, který se do </a:t>
            </a:r>
            <a:r>
              <a:rPr lang="cs-CZ" baseline="0" dirty="0" err="1" smtClean="0"/>
              <a:t>mtch</a:t>
            </a:r>
            <a:r>
              <a:rPr lang="cs-CZ" baseline="0" dirty="0" smtClean="0"/>
              <a:t> uvolní z Hb.</a:t>
            </a:r>
          </a:p>
          <a:p>
            <a:r>
              <a:rPr lang="cs-CZ" baseline="0" dirty="0" smtClean="0"/>
              <a:t>V průběhu DR se uvolňuje značné množství Gibbsovy energie a proto je proces oxidace v </a:t>
            </a:r>
            <a:r>
              <a:rPr lang="cs-CZ" baseline="0" dirty="0" err="1" smtClean="0"/>
              <a:t>mtch</a:t>
            </a:r>
            <a:r>
              <a:rPr lang="cs-CZ" baseline="0" dirty="0" smtClean="0"/>
              <a:t> stupňovitý a kontrolovaný a energie se uvolňuje potupně a transformuje se v napojeném pochodu aerobní fosforylace do ATP.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B7BA-3598-4A13-AFDD-8E2D1A5D0423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715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 probíhá v </a:t>
            </a:r>
            <a:r>
              <a:rPr lang="cs-CZ" dirty="0" err="1" smtClean="0"/>
              <a:t>mtch</a:t>
            </a:r>
            <a:r>
              <a:rPr lang="cs-CZ" dirty="0" smtClean="0"/>
              <a:t>. Většina přenašečů DR jsou zabudovány</a:t>
            </a:r>
            <a:r>
              <a:rPr lang="cs-CZ" baseline="0" dirty="0" smtClean="0"/>
              <a:t> do VMM, výjimku tvoří NADH dehydrogenázy  (matrix </a:t>
            </a:r>
            <a:r>
              <a:rPr lang="cs-CZ" baseline="0" dirty="0" err="1" smtClean="0"/>
              <a:t>mtch</a:t>
            </a:r>
            <a:r>
              <a:rPr lang="cs-CZ" baseline="0" dirty="0" smtClean="0"/>
              <a:t>) a cytochrom c, který je volně vázán na vnější povrch VMM.</a:t>
            </a:r>
          </a:p>
          <a:p>
            <a:endParaRPr lang="cs-CZ" baseline="0" dirty="0" smtClean="0"/>
          </a:p>
          <a:p>
            <a:r>
              <a:rPr lang="cs-CZ" baseline="0" dirty="0" smtClean="0"/>
              <a:t>VMM je selektivně propustná pro malé nenabité </a:t>
            </a:r>
            <a:r>
              <a:rPr lang="cs-CZ" baseline="0" dirty="0" err="1" smtClean="0"/>
              <a:t>mlk</a:t>
            </a:r>
            <a:r>
              <a:rPr lang="cs-CZ" baseline="0" dirty="0" smtClean="0"/>
              <a:t> (O2, H2O, CO2 a NH3). Kromě enzymů DR obsahuje VMM celou řadu transportních proteinů pro ionty, nízkomolekulární látky (ATP, NADH, aj)</a:t>
            </a:r>
          </a:p>
          <a:p>
            <a:r>
              <a:rPr lang="cs-CZ" baseline="0" dirty="0" smtClean="0"/>
              <a:t>Právě tato vlastnost – nepropustnost umožňuje vytvářet iontové gradienty mezi matrix a </a:t>
            </a:r>
            <a:r>
              <a:rPr lang="cs-CZ" baseline="0" dirty="0" err="1" smtClean="0"/>
              <a:t>mezimembránovým</a:t>
            </a:r>
            <a:r>
              <a:rPr lang="cs-CZ" baseline="0" dirty="0" smtClean="0"/>
              <a:t> prostorem.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C3-E893-4BC8-BF4A-143B96B6566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3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Všechny </a:t>
            </a:r>
            <a:r>
              <a:rPr lang="cs-CZ" dirty="0" err="1" smtClean="0"/>
              <a:t>kofaktory</a:t>
            </a:r>
            <a:r>
              <a:rPr lang="cs-CZ" dirty="0" smtClean="0"/>
              <a:t> až na koenzym Q jsou spojeny s bílkovinou složkou a jen tak jsou účinné. Většina vodíků ze </a:t>
            </a:r>
            <a:r>
              <a:rPr lang="cs-CZ" dirty="0" err="1" smtClean="0"/>
              <a:t>substrátuů</a:t>
            </a:r>
            <a:r>
              <a:rPr lang="cs-CZ" baseline="0" dirty="0" smtClean="0"/>
              <a:t> vniká do DR pomocí pyridinových </a:t>
            </a:r>
            <a:r>
              <a:rPr lang="cs-CZ" baseline="0" dirty="0" err="1" smtClean="0"/>
              <a:t>kofaktorů</a:t>
            </a:r>
            <a:r>
              <a:rPr lang="cs-CZ" baseline="0" dirty="0" smtClean="0"/>
              <a:t> (NAD). Pouze vodíky z těch substrátů, které jsou oxidovány flavinovými </a:t>
            </a:r>
            <a:r>
              <a:rPr lang="cs-CZ" baseline="0" dirty="0" err="1" smtClean="0"/>
              <a:t>dhgenázami</a:t>
            </a:r>
            <a:r>
              <a:rPr lang="cs-CZ" baseline="0" dirty="0" smtClean="0"/>
              <a:t>, vstupují do DR touto cestou.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C3-E893-4BC8-BF4A-143B96B6566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1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Přehled nejdůležitějších zdrojů </a:t>
            </a:r>
            <a:r>
              <a:rPr lang="cs-CZ" dirty="0" smtClean="0"/>
              <a:t>redukovaných </a:t>
            </a:r>
            <a:r>
              <a:rPr lang="cs-CZ" dirty="0" err="1" smtClean="0"/>
              <a:t>kofaktorů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B7BA-3598-4A13-AFDD-8E2D1A5D0423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307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188640" y="4348486"/>
            <a:ext cx="6480720" cy="4400141"/>
          </a:xfrm>
        </p:spPr>
        <p:txBody>
          <a:bodyPr/>
          <a:lstStyle/>
          <a:p>
            <a:r>
              <a:rPr lang="cs-CZ" sz="1100" dirty="0"/>
              <a:t>Jak již bylo uvedeno, substráty DŘ jsou redukované </a:t>
            </a:r>
            <a:r>
              <a:rPr lang="cs-CZ" sz="1100" dirty="0" err="1"/>
              <a:t>kofaktory</a:t>
            </a:r>
            <a:r>
              <a:rPr lang="cs-CZ" sz="1100" dirty="0"/>
              <a:t>, pyridinový (NADH) a flavinový (FADH</a:t>
            </a:r>
            <a:r>
              <a:rPr lang="cs-CZ" sz="1100" baseline="-25000" dirty="0"/>
              <a:t>2</a:t>
            </a:r>
            <a:r>
              <a:rPr lang="cs-CZ" sz="1100" dirty="0"/>
              <a:t>), vstupují do DŘ prostřednictvím čtyř specifických vstupů (= membránových enzymů).</a:t>
            </a:r>
          </a:p>
          <a:p>
            <a:r>
              <a:rPr lang="cs-CZ" sz="1100" b="1" dirty="0">
                <a:solidFill>
                  <a:srgbClr val="FF0000"/>
                </a:solidFill>
              </a:rPr>
              <a:t>1. </a:t>
            </a:r>
            <a:r>
              <a:rPr lang="cs-CZ" sz="1100" b="1" dirty="0">
                <a:solidFill>
                  <a:srgbClr val="0000FF"/>
                </a:solidFill>
              </a:rPr>
              <a:t>NADH</a:t>
            </a:r>
            <a:r>
              <a:rPr lang="cs-CZ" sz="1100" dirty="0"/>
              <a:t> vstupuje do DŘ z matrix na komplex I (NADH-</a:t>
            </a:r>
            <a:r>
              <a:rPr lang="cs-CZ" sz="1100" dirty="0" err="1"/>
              <a:t>dehydrogenasa</a:t>
            </a:r>
            <a:r>
              <a:rPr lang="cs-CZ" sz="1100" dirty="0"/>
              <a:t>), který katalyzuje celkovou reakci: NADH+H</a:t>
            </a:r>
            <a:r>
              <a:rPr lang="cs-CZ" sz="1100" baseline="30000" dirty="0"/>
              <a:t>+</a:t>
            </a:r>
            <a:r>
              <a:rPr lang="cs-CZ" sz="1100" dirty="0"/>
              <a:t> + Q  </a:t>
            </a:r>
            <a:r>
              <a:rPr lang="cs-CZ" sz="1100" dirty="0">
                <a:sym typeface="Symbol"/>
              </a:rPr>
              <a:t></a:t>
            </a:r>
            <a:r>
              <a:rPr lang="cs-CZ" sz="1100" dirty="0"/>
              <a:t>  NAD</a:t>
            </a:r>
            <a:r>
              <a:rPr lang="cs-CZ" sz="1100" baseline="30000" dirty="0"/>
              <a:t>+</a:t>
            </a:r>
            <a:r>
              <a:rPr lang="cs-CZ" sz="1100" dirty="0"/>
              <a:t> + </a:t>
            </a:r>
            <a:r>
              <a:rPr lang="cs-CZ" sz="1100" b="1" dirty="0">
                <a:solidFill>
                  <a:srgbClr val="0000FF"/>
                </a:solidFill>
              </a:rPr>
              <a:t>QH</a:t>
            </a:r>
            <a:r>
              <a:rPr lang="cs-CZ" sz="1100" b="1" baseline="-25000" dirty="0">
                <a:solidFill>
                  <a:srgbClr val="0000FF"/>
                </a:solidFill>
              </a:rPr>
              <a:t>2</a:t>
            </a:r>
            <a:r>
              <a:rPr lang="cs-CZ" sz="1100" dirty="0"/>
              <a:t>.</a:t>
            </a:r>
          </a:p>
          <a:p>
            <a:r>
              <a:rPr lang="cs-CZ" sz="1100" b="1" dirty="0">
                <a:solidFill>
                  <a:srgbClr val="0000FF"/>
                </a:solidFill>
              </a:rPr>
              <a:t>Redukované flavinové </a:t>
            </a:r>
            <a:r>
              <a:rPr lang="cs-CZ" sz="1100" b="1" dirty="0" err="1">
                <a:solidFill>
                  <a:srgbClr val="0000FF"/>
                </a:solidFill>
              </a:rPr>
              <a:t>kofaktory</a:t>
            </a:r>
            <a:r>
              <a:rPr lang="cs-CZ" sz="1100" b="1" dirty="0">
                <a:solidFill>
                  <a:srgbClr val="0000FF"/>
                </a:solidFill>
              </a:rPr>
              <a:t> </a:t>
            </a:r>
            <a:r>
              <a:rPr lang="cs-CZ" sz="1100" dirty="0"/>
              <a:t>mohou pocházet z různých metabolických drah a vstupují do DŘ na třech specifických místech.</a:t>
            </a:r>
          </a:p>
          <a:p>
            <a:r>
              <a:rPr lang="cs-CZ" sz="1100" b="1" dirty="0">
                <a:solidFill>
                  <a:srgbClr val="FF0000"/>
                </a:solidFill>
              </a:rPr>
              <a:t>2.</a:t>
            </a:r>
            <a:r>
              <a:rPr lang="cs-CZ" sz="1100" dirty="0"/>
              <a:t> Ze strany cytosolu je to již zmíněný </a:t>
            </a:r>
            <a:r>
              <a:rPr lang="cs-CZ" sz="1100" dirty="0" err="1"/>
              <a:t>glycerolfosfátový</a:t>
            </a:r>
            <a:r>
              <a:rPr lang="cs-CZ" sz="1100" dirty="0"/>
              <a:t> člunek. Flavinová </a:t>
            </a:r>
            <a:r>
              <a:rPr lang="cs-CZ" sz="1100" b="1" dirty="0">
                <a:solidFill>
                  <a:srgbClr val="0000FF"/>
                </a:solidFill>
              </a:rPr>
              <a:t>glycerol-3-P-dehydrogenasa</a:t>
            </a:r>
            <a:r>
              <a:rPr lang="cs-CZ" sz="1100" dirty="0"/>
              <a:t> je zakotvená ve vnitřní mitochondriální membráně a obsahuje FAD, který se redukuje a elektrony se předají na </a:t>
            </a:r>
            <a:r>
              <a:rPr lang="cs-CZ" sz="1100" dirty="0" err="1"/>
              <a:t>ubichinon</a:t>
            </a:r>
            <a:r>
              <a:rPr lang="cs-CZ" sz="1100" dirty="0"/>
              <a:t> (Q) podle celkové reakce: glycerol-3-P + Q </a:t>
            </a:r>
            <a:r>
              <a:rPr lang="cs-CZ" sz="1100" dirty="0">
                <a:sym typeface="Symbol"/>
              </a:rPr>
              <a:t></a:t>
            </a:r>
            <a:r>
              <a:rPr lang="cs-CZ" sz="1100" dirty="0"/>
              <a:t> DHAP  + </a:t>
            </a:r>
            <a:r>
              <a:rPr lang="cs-CZ" sz="1100" b="1" dirty="0">
                <a:solidFill>
                  <a:srgbClr val="0000FF"/>
                </a:solidFill>
              </a:rPr>
              <a:t>QH</a:t>
            </a:r>
            <a:r>
              <a:rPr lang="cs-CZ" sz="1100" b="1" baseline="-25000" dirty="0">
                <a:solidFill>
                  <a:srgbClr val="0000FF"/>
                </a:solidFill>
              </a:rPr>
              <a:t>2</a:t>
            </a:r>
            <a:r>
              <a:rPr lang="cs-CZ" sz="1100" dirty="0"/>
              <a:t>.</a:t>
            </a:r>
          </a:p>
          <a:p>
            <a:r>
              <a:rPr lang="cs-CZ" sz="1100" dirty="0"/>
              <a:t>Ze strany matrix pocházejí redukované flavinové </a:t>
            </a:r>
            <a:r>
              <a:rPr lang="cs-CZ" sz="1100" dirty="0" err="1"/>
              <a:t>kofaktory</a:t>
            </a:r>
            <a:r>
              <a:rPr lang="cs-CZ" sz="1100" dirty="0"/>
              <a:t> z citrátového cyklu a </a:t>
            </a:r>
            <a:r>
              <a:rPr lang="cs-CZ" sz="1100" dirty="0">
                <a:sym typeface="Symbol"/>
              </a:rPr>
              <a:t></a:t>
            </a:r>
            <a:r>
              <a:rPr lang="cs-CZ" sz="1100" dirty="0"/>
              <a:t>-oxidace MK.</a:t>
            </a:r>
          </a:p>
          <a:p>
            <a:r>
              <a:rPr lang="cs-CZ" sz="1100" b="1" dirty="0">
                <a:solidFill>
                  <a:srgbClr val="FF0000"/>
                </a:solidFill>
              </a:rPr>
              <a:t>3. </a:t>
            </a:r>
            <a:r>
              <a:rPr lang="cs-CZ" sz="1100" b="1" dirty="0" err="1">
                <a:solidFill>
                  <a:srgbClr val="0000FF"/>
                </a:solidFill>
              </a:rPr>
              <a:t>Sukcinátdehydrogenasa</a:t>
            </a:r>
            <a:r>
              <a:rPr lang="cs-CZ" sz="1100" dirty="0"/>
              <a:t> je enzymový komplex CC a současně komplex II dýchacího řetězce. Jedna část komplexu oxiduje </a:t>
            </a:r>
            <a:r>
              <a:rPr lang="cs-CZ" sz="1100" dirty="0" err="1"/>
              <a:t>sukcinát</a:t>
            </a:r>
            <a:r>
              <a:rPr lang="cs-CZ" sz="1100" dirty="0"/>
              <a:t> a redukuje FAD, jiná podjednotka oxiduje FADH</a:t>
            </a:r>
            <a:r>
              <a:rPr lang="cs-CZ" sz="1100" baseline="-25000" dirty="0"/>
              <a:t>2</a:t>
            </a:r>
            <a:r>
              <a:rPr lang="cs-CZ" sz="1100" dirty="0"/>
              <a:t> a redukuje </a:t>
            </a:r>
            <a:r>
              <a:rPr lang="cs-CZ" sz="1100" dirty="0" err="1"/>
              <a:t>ubichinon</a:t>
            </a:r>
            <a:r>
              <a:rPr lang="cs-CZ" sz="1100" dirty="0"/>
              <a:t> (Q), tedy celková reakce je: </a:t>
            </a:r>
            <a:r>
              <a:rPr lang="cs-CZ" sz="1100" dirty="0" err="1"/>
              <a:t>sukcinát</a:t>
            </a:r>
            <a:r>
              <a:rPr lang="cs-CZ" sz="1100" dirty="0"/>
              <a:t> + Q </a:t>
            </a:r>
            <a:r>
              <a:rPr lang="cs-CZ" sz="1100" dirty="0">
                <a:sym typeface="Symbol"/>
              </a:rPr>
              <a:t></a:t>
            </a:r>
            <a:r>
              <a:rPr lang="cs-CZ" sz="1100" dirty="0"/>
              <a:t> </a:t>
            </a:r>
            <a:r>
              <a:rPr lang="cs-CZ" sz="1100" dirty="0" err="1"/>
              <a:t>fumarát</a:t>
            </a:r>
            <a:r>
              <a:rPr lang="cs-CZ" sz="1100" dirty="0"/>
              <a:t>  + </a:t>
            </a:r>
            <a:r>
              <a:rPr lang="cs-CZ" sz="1100" b="1" dirty="0">
                <a:solidFill>
                  <a:srgbClr val="0000FF"/>
                </a:solidFill>
              </a:rPr>
              <a:t>QH</a:t>
            </a:r>
            <a:r>
              <a:rPr lang="cs-CZ" sz="1100" b="1" baseline="-25000" dirty="0">
                <a:solidFill>
                  <a:srgbClr val="0000FF"/>
                </a:solidFill>
              </a:rPr>
              <a:t>2</a:t>
            </a:r>
            <a:r>
              <a:rPr lang="cs-CZ" sz="1100" dirty="0"/>
              <a:t>.</a:t>
            </a:r>
          </a:p>
          <a:p>
            <a:r>
              <a:rPr lang="cs-CZ" sz="1100" b="1" dirty="0">
                <a:solidFill>
                  <a:srgbClr val="FF0000"/>
                </a:solidFill>
              </a:rPr>
              <a:t>4.</a:t>
            </a:r>
            <a:r>
              <a:rPr lang="cs-CZ" sz="1100" dirty="0"/>
              <a:t> Podobný osud má FADH</a:t>
            </a:r>
            <a:r>
              <a:rPr lang="cs-CZ" sz="1100" baseline="-25000" dirty="0"/>
              <a:t>2</a:t>
            </a:r>
            <a:r>
              <a:rPr lang="cs-CZ" sz="1100" dirty="0"/>
              <a:t> z oxidace MK. </a:t>
            </a:r>
            <a:r>
              <a:rPr lang="cs-CZ" sz="1100" b="1" dirty="0">
                <a:solidFill>
                  <a:srgbClr val="0000FF"/>
                </a:solidFill>
              </a:rPr>
              <a:t>Acyl-</a:t>
            </a:r>
            <a:r>
              <a:rPr lang="cs-CZ" sz="1100" b="1" dirty="0" err="1">
                <a:solidFill>
                  <a:srgbClr val="0000FF"/>
                </a:solidFill>
              </a:rPr>
              <a:t>CoA</a:t>
            </a:r>
            <a:r>
              <a:rPr lang="cs-CZ" sz="1100" b="1" dirty="0">
                <a:solidFill>
                  <a:srgbClr val="0000FF"/>
                </a:solidFill>
              </a:rPr>
              <a:t>-</a:t>
            </a:r>
            <a:r>
              <a:rPr lang="cs-CZ" sz="1100" b="1" dirty="0" err="1">
                <a:solidFill>
                  <a:srgbClr val="0000FF"/>
                </a:solidFill>
              </a:rPr>
              <a:t>dehydrogenasa</a:t>
            </a:r>
            <a:r>
              <a:rPr lang="cs-CZ" sz="1100" dirty="0"/>
              <a:t> katalyzuje první reakci </a:t>
            </a:r>
            <a:r>
              <a:rPr lang="cs-CZ" sz="1100" dirty="0">
                <a:sym typeface="Symbol"/>
              </a:rPr>
              <a:t></a:t>
            </a:r>
            <a:r>
              <a:rPr lang="cs-CZ" sz="1100" dirty="0"/>
              <a:t>-oxidace:  acyl-</a:t>
            </a:r>
            <a:r>
              <a:rPr lang="cs-CZ" sz="1100" dirty="0" err="1"/>
              <a:t>CoA</a:t>
            </a:r>
            <a:r>
              <a:rPr lang="cs-CZ" sz="1100" dirty="0"/>
              <a:t> + FAD-ETF </a:t>
            </a:r>
            <a:r>
              <a:rPr lang="cs-CZ" sz="1100" dirty="0">
                <a:sym typeface="Symbol"/>
              </a:rPr>
              <a:t></a:t>
            </a:r>
            <a:r>
              <a:rPr lang="cs-CZ" sz="1100" dirty="0"/>
              <a:t> </a:t>
            </a:r>
            <a:r>
              <a:rPr lang="cs-CZ" sz="1100" dirty="0" err="1"/>
              <a:t>enoyl-CoA</a:t>
            </a:r>
            <a:r>
              <a:rPr lang="cs-CZ" sz="1100" dirty="0"/>
              <a:t> + FADH</a:t>
            </a:r>
            <a:r>
              <a:rPr lang="cs-CZ" sz="1100" baseline="-25000" dirty="0"/>
              <a:t>2</a:t>
            </a:r>
            <a:r>
              <a:rPr lang="cs-CZ" sz="1100" dirty="0"/>
              <a:t>-ETF.</a:t>
            </a:r>
          </a:p>
          <a:p>
            <a:r>
              <a:rPr lang="cs-CZ" sz="1000" dirty="0"/>
              <a:t>[Poznámka: </a:t>
            </a:r>
            <a:r>
              <a:rPr lang="cs-CZ" sz="1000" dirty="0" err="1"/>
              <a:t>enoyl</a:t>
            </a:r>
            <a:r>
              <a:rPr lang="cs-CZ" sz="1000" dirty="0"/>
              <a:t> = 2,3-dehydroacyl = </a:t>
            </a:r>
            <a:r>
              <a:rPr lang="cs-CZ" sz="1000" dirty="0">
                <a:sym typeface="Symbol"/>
              </a:rPr>
              <a:t>,-nenasycený acyl =  R-CH</a:t>
            </a:r>
            <a:r>
              <a:rPr lang="cs-CZ" sz="1000" baseline="-25000" dirty="0">
                <a:sym typeface="Symbol"/>
              </a:rPr>
              <a:t>2</a:t>
            </a:r>
            <a:r>
              <a:rPr lang="cs-CZ" sz="1000" dirty="0">
                <a:sym typeface="Symbol"/>
              </a:rPr>
              <a:t>-CH=CH-CO-</a:t>
            </a:r>
            <a:r>
              <a:rPr lang="cs-CZ" sz="1000" dirty="0"/>
              <a:t>]</a:t>
            </a:r>
          </a:p>
          <a:p>
            <a:r>
              <a:rPr lang="cs-CZ" sz="1100" dirty="0"/>
              <a:t>Jiná </a:t>
            </a:r>
            <a:r>
              <a:rPr lang="cs-CZ" sz="1100" dirty="0" err="1"/>
              <a:t>dehydrogenasa</a:t>
            </a:r>
            <a:r>
              <a:rPr lang="cs-CZ" sz="1100" dirty="0"/>
              <a:t> katalyzuje redukci koenzymu Q: FADH</a:t>
            </a:r>
            <a:r>
              <a:rPr lang="cs-CZ" sz="1100" baseline="-25000" dirty="0"/>
              <a:t>2</a:t>
            </a:r>
            <a:r>
              <a:rPr lang="cs-CZ" sz="1100" dirty="0"/>
              <a:t>-ETF + Q </a:t>
            </a:r>
            <a:r>
              <a:rPr lang="cs-CZ" sz="1100" dirty="0">
                <a:sym typeface="Symbol"/>
              </a:rPr>
              <a:t></a:t>
            </a:r>
            <a:r>
              <a:rPr lang="cs-CZ" sz="1100" dirty="0"/>
              <a:t> FAD-ETF + </a:t>
            </a:r>
            <a:r>
              <a:rPr lang="cs-CZ" sz="1100" b="1" dirty="0">
                <a:solidFill>
                  <a:srgbClr val="0000FF"/>
                </a:solidFill>
              </a:rPr>
              <a:t>QH</a:t>
            </a:r>
            <a:r>
              <a:rPr lang="cs-CZ" sz="1100" b="1" baseline="-25000" dirty="0">
                <a:solidFill>
                  <a:srgbClr val="0000FF"/>
                </a:solidFill>
              </a:rPr>
              <a:t>2</a:t>
            </a:r>
            <a:r>
              <a:rPr lang="cs-CZ" sz="1100" dirty="0"/>
              <a:t>.</a:t>
            </a:r>
          </a:p>
          <a:p>
            <a:r>
              <a:rPr lang="cs-CZ" sz="1100" dirty="0"/>
              <a:t>Obě reakce využívají matrixový flavoprotein zvaný ETF (</a:t>
            </a:r>
            <a:r>
              <a:rPr lang="cs-CZ" sz="1100" dirty="0" err="1"/>
              <a:t>electron-transferring</a:t>
            </a:r>
            <a:r>
              <a:rPr lang="cs-CZ" sz="1100" dirty="0"/>
              <a:t> flavoprotein).</a:t>
            </a:r>
          </a:p>
          <a:p>
            <a:r>
              <a:rPr lang="cs-CZ" sz="1100" dirty="0"/>
              <a:t> </a:t>
            </a:r>
          </a:p>
          <a:p>
            <a:r>
              <a:rPr lang="cs-CZ" sz="1100" b="1" dirty="0">
                <a:solidFill>
                  <a:srgbClr val="0000FF"/>
                </a:solidFill>
              </a:rPr>
              <a:t>Všimněte si, že všechny vstupy redukovaných </a:t>
            </a:r>
            <a:r>
              <a:rPr lang="cs-CZ" sz="1100" b="1" dirty="0" err="1">
                <a:solidFill>
                  <a:srgbClr val="0000FF"/>
                </a:solidFill>
              </a:rPr>
              <a:t>kofaktorů</a:t>
            </a:r>
            <a:r>
              <a:rPr lang="cs-CZ" sz="1100" b="1" dirty="0">
                <a:solidFill>
                  <a:srgbClr val="0000FF"/>
                </a:solidFill>
              </a:rPr>
              <a:t> do DŘ mají stejný výsledek:                            vznik redukovaného koenzymu Q (QH</a:t>
            </a:r>
            <a:r>
              <a:rPr lang="cs-CZ" sz="1100" b="1" baseline="-25000" dirty="0">
                <a:solidFill>
                  <a:srgbClr val="0000FF"/>
                </a:solidFill>
              </a:rPr>
              <a:t>2</a:t>
            </a:r>
            <a:r>
              <a:rPr lang="cs-CZ" sz="1100" b="1" dirty="0">
                <a:solidFill>
                  <a:srgbClr val="0000FF"/>
                </a:solidFill>
              </a:rPr>
              <a:t>).</a:t>
            </a:r>
          </a:p>
          <a:p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B7BA-3598-4A13-AFDD-8E2D1A5D0423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941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Tři ze čtyř komplexů DŘ pumpují protony do </a:t>
            </a:r>
            <a:r>
              <a:rPr lang="cs-CZ" dirty="0" err="1"/>
              <a:t>mmp</a:t>
            </a:r>
            <a:r>
              <a:rPr lang="cs-CZ" dirty="0"/>
              <a:t> a generují tak protonový gradient přes </a:t>
            </a:r>
            <a:r>
              <a:rPr lang="cs-CZ" dirty="0" err="1"/>
              <a:t>vmm</a:t>
            </a:r>
            <a:r>
              <a:rPr lang="cs-CZ" dirty="0"/>
              <a:t>.</a:t>
            </a:r>
          </a:p>
          <a:p>
            <a:r>
              <a:rPr lang="cs-CZ" dirty="0"/>
              <a:t>Protože jsou protony nabité částice, má protonový gradient dvě složky, koncentrační (rozdíl pH) a elektrickou (rozdíl nábojů, respektive potenciálů).</a:t>
            </a:r>
          </a:p>
          <a:p>
            <a:r>
              <a:rPr lang="cs-CZ" dirty="0"/>
              <a:t>Nahromaděné protony představují zvláštní formu energie, tzv. proton-</a:t>
            </a:r>
            <a:r>
              <a:rPr lang="cs-CZ" dirty="0" err="1"/>
              <a:t>motivní</a:t>
            </a:r>
            <a:r>
              <a:rPr lang="cs-CZ" dirty="0"/>
              <a:t> sílu, která se může využít trojím způsobem: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aerobní fosforylace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termogeneze (působením </a:t>
            </a:r>
            <a:r>
              <a:rPr lang="cs-CZ" dirty="0" err="1" smtClean="0"/>
              <a:t>thermogeninu</a:t>
            </a:r>
            <a:r>
              <a:rPr lang="cs-CZ" dirty="0" smtClean="0"/>
              <a:t>, který vytváří protonový kanál ve VMM)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sekundární aktivní transport.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B7BA-3598-4A13-AFDD-8E2D1A5D0423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50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82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8029-75EE-4606-9827-C56D7489C1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4937788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9A1FF-1038-451D-9D33-43A44C6C76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7482646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32BD-785F-46A2-80AF-FD3EF4753E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717975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9882-9D6D-499B-91A2-4C31C08C33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5294587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7354-AAD4-43EB-B263-E346FDB591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3463882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B28D-3C81-4018-9595-62800EB28C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0898294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5366-9F13-429B-8B05-72C55FE6D2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124423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36A1-F426-4308-94A3-CC72484456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149594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14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BAEA-3427-4773-8BF3-43A6BA449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6061580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7233-1D07-4972-B705-D968388FB7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121113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85A0-A2E7-4E52-9B02-CF47D8E9ED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9321916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2E4A-2DF4-4C92-BCD0-54AEEC7E19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1945184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CF8C2-95DE-42CC-9C0C-4275279055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75961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7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82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93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4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8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E310-11FA-40FA-931B-8809D8C19E42}" type="datetimeFigureOut">
              <a:rPr lang="cs-CZ" smtClean="0"/>
              <a:t>06.06.2018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3E2F-C258-46EA-BB3E-AD1CC4FC2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F36DB8-8D47-44B8-9367-79A8B6E42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058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Citrátový cyklus a dýchací řetězec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© Biochemický ústav LF MU 2018 (JG, HP, JD)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FE1C28-581D-4C0C-8E4E-E4A1B2A2F449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dirty="0">
              <a:latin typeface="+mj-lt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1468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Význam citrátového cyklu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424114" y="2205038"/>
            <a:ext cx="62642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6600">
              <a:latin typeface="+mj-lt"/>
            </a:endParaRPr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5770563" y="1304926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063750" y="2781300"/>
            <a:ext cx="860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chemeClr val="accent3"/>
                </a:solidFill>
                <a:latin typeface="+mj-lt"/>
              </a:rPr>
              <a:t>Katabolický charakter       Anabolický charakter</a:t>
            </a: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 rot="16200000" flipH="1">
            <a:off x="4080669" y="1196182"/>
            <a:ext cx="647700" cy="1801812"/>
          </a:xfrm>
          <a:custGeom>
            <a:avLst/>
            <a:gdLst>
              <a:gd name="T0" fmla="*/ 13600800 w 21600"/>
              <a:gd name="T1" fmla="*/ 0 h 21600"/>
              <a:gd name="T2" fmla="*/ 13600800 w 21600"/>
              <a:gd name="T3" fmla="*/ 84600662 h 21600"/>
              <a:gd name="T4" fmla="*/ 2910602 w 21600"/>
              <a:gd name="T5" fmla="*/ 150302152 h 21600"/>
              <a:gd name="T6" fmla="*/ 19422004 w 21600"/>
              <a:gd name="T7" fmla="*/ 4230028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latin typeface="+mj-lt"/>
            </a:endParaRP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5880893" y="1439863"/>
            <a:ext cx="1008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latin typeface="+mj-lt"/>
              </a:rPr>
              <a:t>CC</a:t>
            </a:r>
          </a:p>
        </p:txBody>
      </p:sp>
      <p:sp>
        <p:nvSpPr>
          <p:cNvPr id="14345" name="AutoShape 17"/>
          <p:cNvSpPr>
            <a:spLocks noChangeArrowheads="1"/>
          </p:cNvSpPr>
          <p:nvPr/>
        </p:nvSpPr>
        <p:spPr bwMode="auto">
          <a:xfrm rot="5400000">
            <a:off x="7823994" y="1124744"/>
            <a:ext cx="647700" cy="1944688"/>
          </a:xfrm>
          <a:custGeom>
            <a:avLst/>
            <a:gdLst>
              <a:gd name="T0" fmla="*/ 13600800 w 21600"/>
              <a:gd name="T1" fmla="*/ 0 h 21600"/>
              <a:gd name="T2" fmla="*/ 13600800 w 21600"/>
              <a:gd name="T3" fmla="*/ 98549495 h 21600"/>
              <a:gd name="T4" fmla="*/ 2910602 w 21600"/>
              <a:gd name="T5" fmla="*/ 175083862 h 21600"/>
              <a:gd name="T6" fmla="*/ 19422004 w 21600"/>
              <a:gd name="T7" fmla="*/ 4927479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latin typeface="+mj-lt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760228" y="3573463"/>
            <a:ext cx="4318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+mj-lt"/>
                <a:cs typeface="Times New Roman" panose="02020603050405020304" pitchFamily="18" charset="0"/>
              </a:rPr>
              <a:t>celková oxidace uhlíkatých sloučenin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cs-CZ" altLang="cs-CZ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cs-CZ" altLang="cs-CZ" sz="24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  CO</a:t>
            </a:r>
            <a:r>
              <a:rPr lang="cs-CZ" altLang="cs-CZ" sz="2400" baseline="-25000" dirty="0">
                <a:latin typeface="+mj-lt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baseline="-25000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cs-CZ" altLang="cs-CZ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cs-CZ" altLang="cs-CZ" sz="24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  redukované </a:t>
            </a: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koenzymy</a:t>
            </a: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cs-CZ" altLang="cs-CZ" sz="2400" b="1" dirty="0" smtClean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		 </a:t>
            </a:r>
            <a:r>
              <a:rPr lang="cs-CZ" altLang="cs-CZ" sz="24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energie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167437" y="3573463"/>
            <a:ext cx="57197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+mj-lt"/>
                <a:cs typeface="Times New Roman" panose="02020603050405020304" pitchFamily="18" charset="0"/>
              </a:rPr>
              <a:t>zdroj </a:t>
            </a: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sloučenin (</a:t>
            </a:r>
            <a:r>
              <a:rPr lang="cs-CZ" altLang="cs-CZ" sz="2400" b="1" dirty="0" smtClean="0">
                <a:latin typeface="+mj-lt"/>
                <a:cs typeface="Times New Roman" panose="02020603050405020304" pitchFamily="18" charset="0"/>
              </a:rPr>
              <a:t>prekursorů) pro biosyntetické </a:t>
            </a: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reakce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cs-CZ" altLang="cs-CZ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meziprodukty CC</a:t>
            </a:r>
            <a:r>
              <a:rPr lang="cs-CZ" altLang="cs-CZ" sz="24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+mj-lt"/>
                <a:sym typeface="Symbol" panose="05050102010706020507" pitchFamily="18" charset="2"/>
              </a:rPr>
              <a:t> </a:t>
            </a:r>
            <a:r>
              <a:rPr lang="cs-CZ" altLang="cs-CZ" sz="2400" dirty="0" smtClean="0">
                <a:latin typeface="+mj-lt"/>
                <a:sym typeface="Symbol" panose="05050102010706020507" pitchFamily="18" charset="2"/>
              </a:rPr>
              <a:t>syntetické reakce</a:t>
            </a:r>
            <a:endParaRPr lang="cs-CZ" altLang="cs-CZ" sz="2400" dirty="0">
              <a:latin typeface="+mj-lt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  <a:sym typeface="Symbol" panose="05050102010706020507" pitchFamily="18" charset="2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089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/>
      <p:bldP spid="409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C6A927-7416-4D75-822F-9E1FF36C328D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>
              <a:latin typeface="+mj-lt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209800" y="30851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</a:rPr>
              <a:t>Energetická bilance CC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00376" y="1981200"/>
            <a:ext cx="30194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sz="2800" b="1" dirty="0">
                <a:solidFill>
                  <a:schemeClr val="accent2"/>
                </a:solidFill>
                <a:latin typeface="+mj-lt"/>
              </a:rPr>
              <a:t>Vznik v CC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1 × GTP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3 × NADH + H</a:t>
            </a:r>
            <a:r>
              <a:rPr lang="cs-CZ" altLang="cs-CZ" sz="2800" baseline="30000" dirty="0">
                <a:latin typeface="+mj-lt"/>
              </a:rPr>
              <a:t>+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1 × FADH</a:t>
            </a:r>
            <a:r>
              <a:rPr lang="cs-CZ" altLang="cs-CZ" sz="2800" baseline="-25000" dirty="0">
                <a:latin typeface="+mj-lt"/>
              </a:rPr>
              <a:t>2</a:t>
            </a:r>
            <a:endParaRPr lang="cs-CZ" altLang="cs-CZ" sz="2800" dirty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cs-CZ" altLang="cs-CZ" sz="2800" dirty="0">
              <a:latin typeface="+mj-lt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172200" y="1981200"/>
            <a:ext cx="3524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sz="2800" b="1" dirty="0">
                <a:solidFill>
                  <a:schemeClr val="accent2"/>
                </a:solidFill>
                <a:latin typeface="+mj-lt"/>
              </a:rPr>
              <a:t>Ekvivalent ATP (DŘ)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1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9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2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cs-CZ" altLang="cs-CZ" sz="2800" dirty="0">
                <a:latin typeface="+mj-lt"/>
              </a:rPr>
              <a:t>Celkem</a:t>
            </a:r>
            <a:r>
              <a:rPr lang="cs-CZ" altLang="cs-CZ" sz="2800" dirty="0">
                <a:solidFill>
                  <a:srgbClr val="FF3300"/>
                </a:solidFill>
                <a:latin typeface="+mj-lt"/>
              </a:rPr>
              <a:t> </a:t>
            </a:r>
            <a:r>
              <a:rPr lang="cs-CZ" altLang="cs-CZ" sz="2800" b="1" dirty="0">
                <a:solidFill>
                  <a:schemeClr val="accent5"/>
                </a:solidFill>
                <a:latin typeface="+mj-lt"/>
              </a:rPr>
              <a:t>12 ATP</a:t>
            </a:r>
          </a:p>
        </p:txBody>
      </p:sp>
    </p:spTree>
    <p:extLst>
      <p:ext uri="{BB962C8B-B14F-4D97-AF65-F5344CB8AC3E}">
        <p14:creationId xmlns:p14="http://schemas.microsoft.com/office/powerpoint/2010/main" val="1543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D1F449-CAA0-454A-9696-D994D03FB032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524000" y="4048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500" dirty="0">
                <a:latin typeface="+mj-lt"/>
              </a:rPr>
              <a:t>Obecné vlivy na regulaci citrátového cyklu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77552" y="1547813"/>
            <a:ext cx="79883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smtClean="0">
                <a:latin typeface="+mj-lt"/>
              </a:rPr>
              <a:t>Energetický </a:t>
            </a:r>
            <a:r>
              <a:rPr lang="cs-CZ" altLang="cs-CZ" sz="2500" dirty="0">
                <a:latin typeface="+mj-lt"/>
              </a:rPr>
              <a:t>stav buňky rozhoduje o průběhu CC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100" dirty="0" smtClean="0">
                <a:latin typeface="+mj-lt"/>
              </a:rPr>
              <a:t>CC probíhá jen za přítomnosti kyslíku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smtClean="0">
                <a:latin typeface="+mj-lt"/>
              </a:rPr>
              <a:t>Pokud má buňka dostatek energie, tak je CC zpomalen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100" dirty="0" smtClean="0">
                <a:latin typeface="+mj-lt"/>
              </a:rPr>
              <a:t>ATP/ADP  &gt; 1</a:t>
            </a:r>
            <a:endParaRPr lang="cs-CZ" altLang="cs-CZ" sz="2100" dirty="0">
              <a:latin typeface="+mj-lt"/>
            </a:endParaRP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100" dirty="0" smtClean="0">
                <a:latin typeface="+mj-lt"/>
              </a:rPr>
              <a:t>NADH+H</a:t>
            </a:r>
            <a:r>
              <a:rPr lang="cs-CZ" altLang="cs-CZ" sz="2100" baseline="30000" dirty="0">
                <a:latin typeface="+mj-lt"/>
              </a:rPr>
              <a:t>+</a:t>
            </a:r>
            <a:r>
              <a:rPr lang="cs-CZ" altLang="cs-CZ" sz="2100" dirty="0">
                <a:latin typeface="+mj-lt"/>
              </a:rPr>
              <a:t>/NAD</a:t>
            </a:r>
            <a:r>
              <a:rPr lang="cs-CZ" altLang="cs-CZ" sz="2100" baseline="30000" dirty="0" smtClean="0">
                <a:latin typeface="+mj-lt"/>
              </a:rPr>
              <a:t>+ </a:t>
            </a:r>
            <a:r>
              <a:rPr lang="cs-CZ" altLang="cs-CZ" sz="2100" dirty="0"/>
              <a:t>&gt; </a:t>
            </a:r>
            <a:r>
              <a:rPr lang="cs-CZ" altLang="cs-CZ" sz="2100" dirty="0" smtClean="0"/>
              <a:t>1</a:t>
            </a:r>
            <a:endParaRPr lang="cs-CZ" altLang="cs-CZ" sz="2100" dirty="0">
              <a:latin typeface="+mj-lt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err="1" smtClean="0">
                <a:latin typeface="+mj-lt"/>
              </a:rPr>
              <a:t>Allosterická</a:t>
            </a:r>
            <a:r>
              <a:rPr lang="cs-CZ" altLang="cs-CZ" sz="2500" dirty="0" smtClean="0">
                <a:latin typeface="+mj-lt"/>
              </a:rPr>
              <a:t> </a:t>
            </a:r>
            <a:r>
              <a:rPr lang="cs-CZ" altLang="cs-CZ" sz="2500" dirty="0">
                <a:latin typeface="+mj-lt"/>
              </a:rPr>
              <a:t>inhibice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smtClean="0">
                <a:latin typeface="+mj-lt"/>
              </a:rPr>
              <a:t>Inhibice produktem</a:t>
            </a:r>
            <a:endParaRPr lang="cs-CZ" altLang="cs-CZ" sz="25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2157" y="3914078"/>
            <a:ext cx="418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>
                <a:latin typeface="Cambria" panose="02040503050406030204" pitchFamily="18" charset="0"/>
              </a:rPr>
              <a:t>⇒ ATP a NADH působí jako inhibitory CC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5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reakce citrátového cyklu jsou: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Nevratné</a:t>
            </a:r>
          </a:p>
          <a:p>
            <a:pPr>
              <a:buBlip>
                <a:blip r:embed="rId2"/>
              </a:buBlip>
            </a:pPr>
            <a:r>
              <a:rPr lang="cs-CZ" dirty="0"/>
              <a:t>Určují rychlost CC</a:t>
            </a:r>
          </a:p>
          <a:p>
            <a:pPr>
              <a:buBlip>
                <a:blip r:embed="rId2"/>
              </a:buBlip>
            </a:pPr>
            <a:r>
              <a:rPr lang="cs-CZ" dirty="0" err="1"/>
              <a:t>Allostericky</a:t>
            </a:r>
            <a:r>
              <a:rPr lang="cs-CZ" dirty="0"/>
              <a:t> inhibovány NADH</a:t>
            </a:r>
          </a:p>
          <a:p>
            <a:pPr>
              <a:buBlip>
                <a:blip r:embed="rId2"/>
              </a:buBlip>
            </a:pPr>
            <a:r>
              <a:rPr lang="cs-CZ" dirty="0" err="1"/>
              <a:t>Allostericky</a:t>
            </a:r>
            <a:r>
              <a:rPr lang="cs-CZ" dirty="0"/>
              <a:t> inhibovány ATP</a:t>
            </a:r>
          </a:p>
        </p:txBody>
      </p:sp>
    </p:spTree>
    <p:extLst>
      <p:ext uri="{BB962C8B-B14F-4D97-AF65-F5344CB8AC3E}">
        <p14:creationId xmlns:p14="http://schemas.microsoft.com/office/powerpoint/2010/main" val="25178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1584960" y="227204"/>
            <a:ext cx="7696200" cy="6630797"/>
            <a:chOff x="1912" y="3771"/>
            <a:chExt cx="7498" cy="8143"/>
          </a:xfrm>
        </p:grpSpPr>
        <p:sp>
          <p:nvSpPr>
            <p:cNvPr id="3" name="Oval 2611"/>
            <p:cNvSpPr>
              <a:spLocks noChangeArrowheads="1"/>
            </p:cNvSpPr>
            <p:nvPr/>
          </p:nvSpPr>
          <p:spPr bwMode="auto">
            <a:xfrm>
              <a:off x="2652" y="5824"/>
              <a:ext cx="5080" cy="50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" name="Arc 2612"/>
            <p:cNvSpPr>
              <a:spLocks/>
            </p:cNvSpPr>
            <p:nvPr/>
          </p:nvSpPr>
          <p:spPr bwMode="auto">
            <a:xfrm flipH="1" flipV="1">
              <a:off x="6092" y="5285"/>
              <a:ext cx="560" cy="916"/>
            </a:xfrm>
            <a:custGeom>
              <a:avLst/>
              <a:gdLst>
                <a:gd name="G0" fmla="+- 0 0 0"/>
                <a:gd name="G1" fmla="+- 21041 0 0"/>
                <a:gd name="G2" fmla="+- 21600 0 0"/>
                <a:gd name="T0" fmla="*/ 4882 w 21600"/>
                <a:gd name="T1" fmla="*/ 0 h 21041"/>
                <a:gd name="T2" fmla="*/ 21600 w 21600"/>
                <a:gd name="T3" fmla="*/ 21041 h 21041"/>
                <a:gd name="T4" fmla="*/ 0 w 21600"/>
                <a:gd name="T5" fmla="*/ 21041 h 2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41" fill="none" extrusionOk="0">
                  <a:moveTo>
                    <a:pt x="4882" y="-1"/>
                  </a:moveTo>
                  <a:cubicBezTo>
                    <a:pt x="14670" y="2271"/>
                    <a:pt x="21600" y="10992"/>
                    <a:pt x="21600" y="21041"/>
                  </a:cubicBezTo>
                </a:path>
                <a:path w="21600" h="21041" stroke="0" extrusionOk="0">
                  <a:moveTo>
                    <a:pt x="4882" y="-1"/>
                  </a:moveTo>
                  <a:cubicBezTo>
                    <a:pt x="14670" y="2271"/>
                    <a:pt x="21600" y="10992"/>
                    <a:pt x="21600" y="21041"/>
                  </a:cubicBezTo>
                  <a:lnTo>
                    <a:pt x="0" y="2104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5" name="Text Box 2613"/>
            <p:cNvSpPr txBox="1">
              <a:spLocks noChangeArrowheads="1"/>
            </p:cNvSpPr>
            <p:nvPr/>
          </p:nvSpPr>
          <p:spPr bwMode="auto">
            <a:xfrm>
              <a:off x="5412" y="4984"/>
              <a:ext cx="1500" cy="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</a:t>
              </a:r>
              <a:r>
                <a:rPr lang="cs-CZ" sz="1400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acetyl~CoA</a:t>
              </a:r>
              <a:endPara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Arc 2614"/>
            <p:cNvSpPr>
              <a:spLocks/>
            </p:cNvSpPr>
            <p:nvPr/>
          </p:nvSpPr>
          <p:spPr bwMode="auto">
            <a:xfrm flipH="1" flipV="1">
              <a:off x="6372" y="6101"/>
              <a:ext cx="880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7" name="Text Box 2615"/>
            <p:cNvSpPr txBox="1">
              <a:spLocks noChangeArrowheads="1"/>
            </p:cNvSpPr>
            <p:nvPr/>
          </p:nvSpPr>
          <p:spPr bwMode="auto">
            <a:xfrm>
              <a:off x="6672" y="6744"/>
              <a:ext cx="1500" cy="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8" name="Text Box 2616"/>
            <p:cNvSpPr txBox="1">
              <a:spLocks noChangeArrowheads="1"/>
            </p:cNvSpPr>
            <p:nvPr/>
          </p:nvSpPr>
          <p:spPr bwMode="auto">
            <a:xfrm>
              <a:off x="6922" y="8034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9" name="Text Box 2617"/>
            <p:cNvSpPr txBox="1">
              <a:spLocks noChangeArrowheads="1"/>
            </p:cNvSpPr>
            <p:nvPr/>
          </p:nvSpPr>
          <p:spPr bwMode="auto">
            <a:xfrm>
              <a:off x="6832" y="9129"/>
              <a:ext cx="1500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10" name="Text Box 2618"/>
            <p:cNvSpPr txBox="1">
              <a:spLocks noChangeArrowheads="1"/>
            </p:cNvSpPr>
            <p:nvPr/>
          </p:nvSpPr>
          <p:spPr bwMode="auto">
            <a:xfrm>
              <a:off x="5987" y="10309"/>
              <a:ext cx="1500" cy="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11" name="Text Box 2619"/>
            <p:cNvSpPr txBox="1">
              <a:spLocks noChangeArrowheads="1"/>
            </p:cNvSpPr>
            <p:nvPr/>
          </p:nvSpPr>
          <p:spPr bwMode="auto">
            <a:xfrm>
              <a:off x="3697" y="10619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12" name="Text Box 2620"/>
            <p:cNvSpPr txBox="1">
              <a:spLocks noChangeArrowheads="1"/>
            </p:cNvSpPr>
            <p:nvPr/>
          </p:nvSpPr>
          <p:spPr bwMode="auto">
            <a:xfrm>
              <a:off x="2377" y="9404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13" name="Text Box 2621"/>
            <p:cNvSpPr txBox="1">
              <a:spLocks noChangeArrowheads="1"/>
            </p:cNvSpPr>
            <p:nvPr/>
          </p:nvSpPr>
          <p:spPr bwMode="auto">
            <a:xfrm>
              <a:off x="1912" y="7769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sp>
          <p:nvSpPr>
            <p:cNvPr id="14" name="Text Box 2622"/>
            <p:cNvSpPr txBox="1">
              <a:spLocks noChangeArrowheads="1"/>
            </p:cNvSpPr>
            <p:nvPr/>
          </p:nvSpPr>
          <p:spPr bwMode="auto">
            <a:xfrm>
              <a:off x="2422" y="6509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</a:t>
              </a:r>
              <a:r>
                <a:rPr lang="cs-CZ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</a:t>
              </a:r>
              <a:r>
                <a:rPr lang="cs-CZ" sz="1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malát</a:t>
              </a:r>
              <a:r>
                <a:rPr lang="cs-CZ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 Box 2623"/>
            <p:cNvSpPr txBox="1">
              <a:spLocks noChangeArrowheads="1"/>
            </p:cNvSpPr>
            <p:nvPr/>
          </p:nvSpPr>
          <p:spPr bwMode="auto">
            <a:xfrm>
              <a:off x="4372" y="5699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. . . . . . . . . </a:t>
              </a:r>
            </a:p>
          </p:txBody>
        </p:sp>
        <p:cxnSp>
          <p:nvCxnSpPr>
            <p:cNvPr id="16" name="Line 2624"/>
            <p:cNvCxnSpPr>
              <a:cxnSpLocks noChangeShapeType="1"/>
            </p:cNvCxnSpPr>
            <p:nvPr/>
          </p:nvCxnSpPr>
          <p:spPr bwMode="auto">
            <a:xfrm>
              <a:off x="7012" y="6604"/>
              <a:ext cx="14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625"/>
            <p:cNvCxnSpPr>
              <a:cxnSpLocks noChangeShapeType="1"/>
            </p:cNvCxnSpPr>
            <p:nvPr/>
          </p:nvCxnSpPr>
          <p:spPr bwMode="auto">
            <a:xfrm>
              <a:off x="7702" y="7944"/>
              <a:ext cx="1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626"/>
            <p:cNvCxnSpPr>
              <a:cxnSpLocks noChangeShapeType="1"/>
            </p:cNvCxnSpPr>
            <p:nvPr/>
          </p:nvCxnSpPr>
          <p:spPr bwMode="auto">
            <a:xfrm flipH="1" flipV="1">
              <a:off x="7392" y="7074"/>
              <a:ext cx="6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627"/>
            <p:cNvCxnSpPr>
              <a:cxnSpLocks noChangeShapeType="1"/>
            </p:cNvCxnSpPr>
            <p:nvPr/>
          </p:nvCxnSpPr>
          <p:spPr bwMode="auto">
            <a:xfrm flipV="1">
              <a:off x="7712" y="8414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628"/>
            <p:cNvCxnSpPr>
              <a:cxnSpLocks noChangeShapeType="1"/>
            </p:cNvCxnSpPr>
            <p:nvPr/>
          </p:nvCxnSpPr>
          <p:spPr bwMode="auto">
            <a:xfrm flipH="1">
              <a:off x="7602" y="9014"/>
              <a:ext cx="40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629"/>
            <p:cNvCxnSpPr>
              <a:cxnSpLocks noChangeShapeType="1"/>
            </p:cNvCxnSpPr>
            <p:nvPr/>
          </p:nvCxnSpPr>
          <p:spPr bwMode="auto">
            <a:xfrm flipH="1">
              <a:off x="6772" y="10254"/>
              <a:ext cx="10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630"/>
            <p:cNvCxnSpPr>
              <a:cxnSpLocks noChangeShapeType="1"/>
            </p:cNvCxnSpPr>
            <p:nvPr/>
          </p:nvCxnSpPr>
          <p:spPr bwMode="auto">
            <a:xfrm flipH="1">
              <a:off x="5182" y="10894"/>
              <a:ext cx="1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631"/>
            <p:cNvCxnSpPr>
              <a:cxnSpLocks noChangeShapeType="1"/>
            </p:cNvCxnSpPr>
            <p:nvPr/>
          </p:nvCxnSpPr>
          <p:spPr bwMode="auto">
            <a:xfrm flipH="1" flipV="1">
              <a:off x="3092" y="9804"/>
              <a:ext cx="5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632"/>
            <p:cNvCxnSpPr>
              <a:cxnSpLocks noChangeShapeType="1"/>
            </p:cNvCxnSpPr>
            <p:nvPr/>
          </p:nvCxnSpPr>
          <p:spPr bwMode="auto">
            <a:xfrm flipV="1">
              <a:off x="2642" y="8164"/>
              <a:ext cx="1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633"/>
            <p:cNvCxnSpPr>
              <a:cxnSpLocks noChangeShapeType="1"/>
            </p:cNvCxnSpPr>
            <p:nvPr/>
          </p:nvCxnSpPr>
          <p:spPr bwMode="auto">
            <a:xfrm flipV="1">
              <a:off x="3052" y="6884"/>
              <a:ext cx="5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634"/>
            <p:cNvCxnSpPr>
              <a:cxnSpLocks noChangeShapeType="1"/>
            </p:cNvCxnSpPr>
            <p:nvPr/>
          </p:nvCxnSpPr>
          <p:spPr bwMode="auto">
            <a:xfrm flipV="1">
              <a:off x="4252" y="5954"/>
              <a:ext cx="13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635"/>
            <p:cNvCxnSpPr>
              <a:cxnSpLocks noChangeShapeType="1"/>
            </p:cNvCxnSpPr>
            <p:nvPr/>
          </p:nvCxnSpPr>
          <p:spPr bwMode="auto">
            <a:xfrm>
              <a:off x="2822" y="9304"/>
              <a:ext cx="7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2636"/>
            <p:cNvSpPr txBox="1">
              <a:spLocks noChangeArrowheads="1"/>
            </p:cNvSpPr>
            <p:nvPr/>
          </p:nvSpPr>
          <p:spPr bwMode="auto">
            <a:xfrm>
              <a:off x="6052" y="6174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Wingdings" panose="05000000000000000000" pitchFamily="2" charset="2"/>
                </a:rPr>
                <a:t>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2637"/>
            <p:cNvSpPr txBox="1">
              <a:spLocks noChangeArrowheads="1"/>
            </p:cNvSpPr>
            <p:nvPr/>
          </p:nvSpPr>
          <p:spPr bwMode="auto">
            <a:xfrm>
              <a:off x="6942" y="9369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Wingdings" panose="05000000000000000000" pitchFamily="2" charset="2"/>
                </a:rPr>
                <a:t>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2638"/>
            <p:cNvSpPr txBox="1">
              <a:spLocks noChangeArrowheads="1"/>
            </p:cNvSpPr>
            <p:nvPr/>
          </p:nvSpPr>
          <p:spPr bwMode="auto">
            <a:xfrm>
              <a:off x="5692" y="10319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Wingdings" panose="05000000000000000000" pitchFamily="2" charset="2"/>
                </a:rPr>
                <a:t>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2639"/>
            <p:cNvSpPr txBox="1">
              <a:spLocks noChangeArrowheads="1"/>
            </p:cNvSpPr>
            <p:nvPr/>
          </p:nvSpPr>
          <p:spPr bwMode="auto">
            <a:xfrm>
              <a:off x="3682" y="6199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Wingdings" panose="05000000000000000000" pitchFamily="2" charset="2"/>
                </a:rPr>
                <a:t>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Arc 2640"/>
            <p:cNvSpPr>
              <a:spLocks/>
            </p:cNvSpPr>
            <p:nvPr/>
          </p:nvSpPr>
          <p:spPr bwMode="auto">
            <a:xfrm>
              <a:off x="3855" y="6211"/>
              <a:ext cx="1215" cy="17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33" name="Text Box 2641"/>
            <p:cNvSpPr txBox="1">
              <a:spLocks noChangeArrowheads="1"/>
            </p:cNvSpPr>
            <p:nvPr/>
          </p:nvSpPr>
          <p:spPr bwMode="auto">
            <a:xfrm>
              <a:off x="5653" y="3771"/>
              <a:ext cx="1110" cy="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pyruvát</a:t>
              </a:r>
            </a:p>
          </p:txBody>
        </p:sp>
        <p:cxnSp>
          <p:nvCxnSpPr>
            <p:cNvPr id="34" name="Line 2642"/>
            <p:cNvCxnSpPr>
              <a:cxnSpLocks noChangeShapeType="1"/>
            </p:cNvCxnSpPr>
            <p:nvPr/>
          </p:nvCxnSpPr>
          <p:spPr bwMode="auto">
            <a:xfrm>
              <a:off x="6075" y="4186"/>
              <a:ext cx="0" cy="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rc 2643"/>
            <p:cNvSpPr>
              <a:spLocks/>
            </p:cNvSpPr>
            <p:nvPr/>
          </p:nvSpPr>
          <p:spPr bwMode="auto">
            <a:xfrm rot="-3424886">
              <a:off x="7434" y="9588"/>
              <a:ext cx="320" cy="6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36" name="Text Box 2644"/>
            <p:cNvSpPr txBox="1">
              <a:spLocks noChangeArrowheads="1"/>
            </p:cNvSpPr>
            <p:nvPr/>
          </p:nvSpPr>
          <p:spPr bwMode="auto">
            <a:xfrm>
              <a:off x="7878" y="9773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NAD</a:t>
              </a:r>
              <a:r>
                <a:rPr lang="cs-CZ" sz="1100" b="1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Freeform 2645"/>
            <p:cNvSpPr>
              <a:spLocks/>
            </p:cNvSpPr>
            <p:nvPr/>
          </p:nvSpPr>
          <p:spPr bwMode="auto">
            <a:xfrm>
              <a:off x="4965" y="4366"/>
              <a:ext cx="990" cy="3687"/>
            </a:xfrm>
            <a:custGeom>
              <a:avLst/>
              <a:gdLst>
                <a:gd name="T0" fmla="*/ 255 w 990"/>
                <a:gd name="T1" fmla="*/ 3687 h 3687"/>
                <a:gd name="T2" fmla="*/ 270 w 990"/>
                <a:gd name="T3" fmla="*/ 2547 h 3687"/>
                <a:gd name="T4" fmla="*/ 120 w 990"/>
                <a:gd name="T5" fmla="*/ 417 h 3687"/>
                <a:gd name="T6" fmla="*/ 990 w 990"/>
                <a:gd name="T7" fmla="*/ 42 h 3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" h="3687">
                  <a:moveTo>
                    <a:pt x="255" y="3687"/>
                  </a:moveTo>
                  <a:cubicBezTo>
                    <a:pt x="274" y="3389"/>
                    <a:pt x="293" y="3092"/>
                    <a:pt x="270" y="2547"/>
                  </a:cubicBezTo>
                  <a:cubicBezTo>
                    <a:pt x="247" y="2002"/>
                    <a:pt x="0" y="834"/>
                    <a:pt x="120" y="417"/>
                  </a:cubicBezTo>
                  <a:cubicBezTo>
                    <a:pt x="240" y="0"/>
                    <a:pt x="615" y="21"/>
                    <a:pt x="990" y="42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grpSp>
          <p:nvGrpSpPr>
            <p:cNvPr id="38" name="Group 2646"/>
            <p:cNvGrpSpPr>
              <a:grpSpLocks/>
            </p:cNvGrpSpPr>
            <p:nvPr/>
          </p:nvGrpSpPr>
          <p:grpSpPr bwMode="auto">
            <a:xfrm>
              <a:off x="4713" y="7934"/>
              <a:ext cx="975" cy="810"/>
              <a:chOff x="9678" y="2190"/>
              <a:chExt cx="975" cy="810"/>
            </a:xfrm>
          </p:grpSpPr>
          <p:sp>
            <p:nvSpPr>
              <p:cNvPr id="101" name="Oval 2647"/>
              <p:cNvSpPr>
                <a:spLocks noChangeArrowheads="1"/>
              </p:cNvSpPr>
              <p:nvPr/>
            </p:nvSpPr>
            <p:spPr bwMode="auto">
              <a:xfrm>
                <a:off x="9735" y="2190"/>
                <a:ext cx="810" cy="8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02" name="Text Box 2648"/>
              <p:cNvSpPr txBox="1">
                <a:spLocks noChangeArrowheads="1"/>
              </p:cNvSpPr>
              <p:nvPr/>
            </p:nvSpPr>
            <p:spPr bwMode="auto">
              <a:xfrm>
                <a:off x="9678" y="2419"/>
                <a:ext cx="9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NADH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Line 2649"/>
            <p:cNvCxnSpPr>
              <a:cxnSpLocks noChangeShapeType="1"/>
            </p:cNvCxnSpPr>
            <p:nvPr/>
          </p:nvCxnSpPr>
          <p:spPr bwMode="auto">
            <a:xfrm flipH="1">
              <a:off x="2720" y="7684"/>
              <a:ext cx="3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2650"/>
            <p:cNvCxnSpPr>
              <a:cxnSpLocks noChangeShapeType="1"/>
            </p:cNvCxnSpPr>
            <p:nvPr/>
          </p:nvCxnSpPr>
          <p:spPr bwMode="auto">
            <a:xfrm flipH="1">
              <a:off x="3430" y="6474"/>
              <a:ext cx="8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2651"/>
            <p:cNvCxnSpPr>
              <a:cxnSpLocks noChangeShapeType="1"/>
            </p:cNvCxnSpPr>
            <p:nvPr/>
          </p:nvCxnSpPr>
          <p:spPr bwMode="auto">
            <a:xfrm>
              <a:off x="3930" y="10574"/>
              <a:ext cx="12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2" name="Group 2652"/>
            <p:cNvGrpSpPr>
              <a:grpSpLocks/>
            </p:cNvGrpSpPr>
            <p:nvPr/>
          </p:nvGrpSpPr>
          <p:grpSpPr bwMode="auto">
            <a:xfrm>
              <a:off x="5467" y="10648"/>
              <a:ext cx="520" cy="380"/>
              <a:chOff x="3627" y="10714"/>
              <a:chExt cx="520" cy="380"/>
            </a:xfrm>
          </p:grpSpPr>
          <p:sp>
            <p:nvSpPr>
              <p:cNvPr id="99" name="Oval 2653"/>
              <p:cNvSpPr>
                <a:spLocks noChangeArrowheads="1"/>
              </p:cNvSpPr>
              <p:nvPr/>
            </p:nvSpPr>
            <p:spPr bwMode="auto">
              <a:xfrm>
                <a:off x="3750" y="10780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00" name="Text Box 2654"/>
              <p:cNvSpPr txBox="1">
                <a:spLocks noChangeArrowheads="1"/>
              </p:cNvSpPr>
              <p:nvPr/>
            </p:nvSpPr>
            <p:spPr bwMode="auto">
              <a:xfrm>
                <a:off x="3627" y="10714"/>
                <a:ext cx="52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</a:t>
                </a:r>
                <a:endParaRPr lang="cs-CZ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cs-CZ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43" name="Group 2655"/>
            <p:cNvGrpSpPr>
              <a:grpSpLocks/>
            </p:cNvGrpSpPr>
            <p:nvPr/>
          </p:nvGrpSpPr>
          <p:grpSpPr bwMode="auto">
            <a:xfrm>
              <a:off x="6987" y="9688"/>
              <a:ext cx="520" cy="380"/>
              <a:chOff x="3627" y="10714"/>
              <a:chExt cx="520" cy="380"/>
            </a:xfrm>
          </p:grpSpPr>
          <p:sp>
            <p:nvSpPr>
              <p:cNvPr id="97" name="Oval 2656"/>
              <p:cNvSpPr>
                <a:spLocks noChangeArrowheads="1"/>
              </p:cNvSpPr>
              <p:nvPr/>
            </p:nvSpPr>
            <p:spPr bwMode="auto">
              <a:xfrm>
                <a:off x="3750" y="10780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98" name="Text Box 2657"/>
              <p:cNvSpPr txBox="1">
                <a:spLocks noChangeArrowheads="1"/>
              </p:cNvSpPr>
              <p:nvPr/>
            </p:nvSpPr>
            <p:spPr bwMode="auto">
              <a:xfrm>
                <a:off x="3627" y="10714"/>
                <a:ext cx="52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</a:t>
                </a:r>
                <a:endParaRPr lang="cs-CZ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cs-CZ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44" name="Group 2658"/>
            <p:cNvGrpSpPr>
              <a:grpSpLocks/>
            </p:cNvGrpSpPr>
            <p:nvPr/>
          </p:nvGrpSpPr>
          <p:grpSpPr bwMode="auto">
            <a:xfrm>
              <a:off x="6177" y="5958"/>
              <a:ext cx="520" cy="380"/>
              <a:chOff x="3627" y="10714"/>
              <a:chExt cx="520" cy="380"/>
            </a:xfrm>
          </p:grpSpPr>
          <p:sp>
            <p:nvSpPr>
              <p:cNvPr id="95" name="Oval 2659"/>
              <p:cNvSpPr>
                <a:spLocks noChangeArrowheads="1"/>
              </p:cNvSpPr>
              <p:nvPr/>
            </p:nvSpPr>
            <p:spPr bwMode="auto">
              <a:xfrm>
                <a:off x="3750" y="10780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96" name="Text Box 2660"/>
              <p:cNvSpPr txBox="1">
                <a:spLocks noChangeArrowheads="1"/>
              </p:cNvSpPr>
              <p:nvPr/>
            </p:nvSpPr>
            <p:spPr bwMode="auto">
              <a:xfrm>
                <a:off x="3627" y="10714"/>
                <a:ext cx="52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</a:t>
                </a:r>
                <a:endParaRPr lang="cs-CZ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cs-CZ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45" name="Group 2661"/>
            <p:cNvGrpSpPr>
              <a:grpSpLocks/>
            </p:cNvGrpSpPr>
            <p:nvPr/>
          </p:nvGrpSpPr>
          <p:grpSpPr bwMode="auto">
            <a:xfrm>
              <a:off x="5837" y="4348"/>
              <a:ext cx="520" cy="380"/>
              <a:chOff x="3627" y="10714"/>
              <a:chExt cx="520" cy="380"/>
            </a:xfrm>
          </p:grpSpPr>
          <p:sp>
            <p:nvSpPr>
              <p:cNvPr id="93" name="Oval 2662"/>
              <p:cNvSpPr>
                <a:spLocks noChangeArrowheads="1"/>
              </p:cNvSpPr>
              <p:nvPr/>
            </p:nvSpPr>
            <p:spPr bwMode="auto">
              <a:xfrm>
                <a:off x="3750" y="10780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94" name="Text Box 2663"/>
              <p:cNvSpPr txBox="1">
                <a:spLocks noChangeArrowheads="1"/>
              </p:cNvSpPr>
              <p:nvPr/>
            </p:nvSpPr>
            <p:spPr bwMode="auto">
              <a:xfrm>
                <a:off x="3627" y="10714"/>
                <a:ext cx="52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</a:t>
                </a:r>
                <a:endParaRPr lang="cs-CZ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300"/>
                  </a:spcAft>
                </a:pPr>
                <a:r>
                  <a:rPr lang="cs-CZ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46" name="Freeform 2664"/>
            <p:cNvSpPr>
              <a:spLocks/>
            </p:cNvSpPr>
            <p:nvPr/>
          </p:nvSpPr>
          <p:spPr bwMode="auto">
            <a:xfrm>
              <a:off x="4560" y="11014"/>
              <a:ext cx="1160" cy="573"/>
            </a:xfrm>
            <a:custGeom>
              <a:avLst/>
              <a:gdLst>
                <a:gd name="T0" fmla="*/ 0 w 1160"/>
                <a:gd name="T1" fmla="*/ 0 h 573"/>
                <a:gd name="T2" fmla="*/ 780 w 1160"/>
                <a:gd name="T3" fmla="*/ 570 h 573"/>
                <a:gd name="T4" fmla="*/ 1160 w 1160"/>
                <a:gd name="T5" fmla="*/ 2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573">
                  <a:moveTo>
                    <a:pt x="0" y="0"/>
                  </a:moveTo>
                  <a:cubicBezTo>
                    <a:pt x="293" y="283"/>
                    <a:pt x="587" y="567"/>
                    <a:pt x="780" y="570"/>
                  </a:cubicBezTo>
                  <a:cubicBezTo>
                    <a:pt x="973" y="573"/>
                    <a:pt x="1130" y="117"/>
                    <a:pt x="1160" y="2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7" name="Freeform 2665"/>
            <p:cNvSpPr>
              <a:spLocks/>
            </p:cNvSpPr>
            <p:nvPr/>
          </p:nvSpPr>
          <p:spPr bwMode="auto">
            <a:xfrm>
              <a:off x="6330" y="4589"/>
              <a:ext cx="768" cy="600"/>
            </a:xfrm>
            <a:custGeom>
              <a:avLst/>
              <a:gdLst>
                <a:gd name="T0" fmla="*/ 465 w 768"/>
                <a:gd name="T1" fmla="*/ 600 h 600"/>
                <a:gd name="T2" fmla="*/ 690 w 768"/>
                <a:gd name="T3" fmla="*/ 225 h 600"/>
                <a:gd name="T4" fmla="*/ 0 w 768"/>
                <a:gd name="T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600">
                  <a:moveTo>
                    <a:pt x="465" y="600"/>
                  </a:moveTo>
                  <a:cubicBezTo>
                    <a:pt x="616" y="462"/>
                    <a:pt x="768" y="325"/>
                    <a:pt x="690" y="225"/>
                  </a:cubicBezTo>
                  <a:cubicBezTo>
                    <a:pt x="612" y="125"/>
                    <a:pt x="37" y="3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8" name="Text Box 2666"/>
            <p:cNvSpPr txBox="1">
              <a:spLocks noChangeArrowheads="1"/>
            </p:cNvSpPr>
            <p:nvPr/>
          </p:nvSpPr>
          <p:spPr bwMode="auto">
            <a:xfrm>
              <a:off x="8295" y="4244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ATP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9" name="Line 2667"/>
            <p:cNvCxnSpPr>
              <a:cxnSpLocks noChangeShapeType="1"/>
            </p:cNvCxnSpPr>
            <p:nvPr/>
          </p:nvCxnSpPr>
          <p:spPr bwMode="auto">
            <a:xfrm flipH="1">
              <a:off x="6375" y="4484"/>
              <a:ext cx="18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2668"/>
            <p:cNvCxnSpPr>
              <a:cxnSpLocks noChangeShapeType="1"/>
            </p:cNvCxnSpPr>
            <p:nvPr/>
          </p:nvCxnSpPr>
          <p:spPr bwMode="auto">
            <a:xfrm flipH="1">
              <a:off x="6630" y="4604"/>
              <a:ext cx="1800" cy="13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" name="Freeform 2669"/>
            <p:cNvSpPr>
              <a:spLocks/>
            </p:cNvSpPr>
            <p:nvPr/>
          </p:nvSpPr>
          <p:spPr bwMode="auto">
            <a:xfrm>
              <a:off x="7530" y="4589"/>
              <a:ext cx="1880" cy="5115"/>
            </a:xfrm>
            <a:custGeom>
              <a:avLst/>
              <a:gdLst>
                <a:gd name="T0" fmla="*/ 1095 w 1880"/>
                <a:gd name="T1" fmla="*/ 0 h 5115"/>
                <a:gd name="T2" fmla="*/ 1650 w 1880"/>
                <a:gd name="T3" fmla="*/ 2700 h 5115"/>
                <a:gd name="T4" fmla="*/ 1605 w 1880"/>
                <a:gd name="T5" fmla="*/ 4515 h 5115"/>
                <a:gd name="T6" fmla="*/ 0 w 1880"/>
                <a:gd name="T7" fmla="*/ 5115 h 5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5115">
                  <a:moveTo>
                    <a:pt x="1095" y="0"/>
                  </a:moveTo>
                  <a:cubicBezTo>
                    <a:pt x="1330" y="974"/>
                    <a:pt x="1565" y="1948"/>
                    <a:pt x="1650" y="2700"/>
                  </a:cubicBezTo>
                  <a:cubicBezTo>
                    <a:pt x="1735" y="3452"/>
                    <a:pt x="1880" y="4113"/>
                    <a:pt x="1605" y="4515"/>
                  </a:cubicBezTo>
                  <a:cubicBezTo>
                    <a:pt x="1330" y="4917"/>
                    <a:pt x="240" y="5060"/>
                    <a:pt x="0" y="511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52" name="Text Box 2670"/>
            <p:cNvSpPr txBox="1">
              <a:spLocks noChangeArrowheads="1"/>
            </p:cNvSpPr>
            <p:nvPr/>
          </p:nvSpPr>
          <p:spPr bwMode="auto">
            <a:xfrm>
              <a:off x="7613" y="11393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ADP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3" name="Line 2671"/>
            <p:cNvCxnSpPr>
              <a:cxnSpLocks noChangeShapeType="1"/>
            </p:cNvCxnSpPr>
            <p:nvPr/>
          </p:nvCxnSpPr>
          <p:spPr bwMode="auto">
            <a:xfrm flipH="1" flipV="1">
              <a:off x="7305" y="10099"/>
              <a:ext cx="610" cy="13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2672"/>
            <p:cNvSpPr txBox="1">
              <a:spLocks noChangeArrowheads="1"/>
            </p:cNvSpPr>
            <p:nvPr/>
          </p:nvSpPr>
          <p:spPr bwMode="auto">
            <a:xfrm>
              <a:off x="6008" y="4078"/>
              <a:ext cx="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</a:t>
              </a:r>
              <a:r>
                <a:rPr lang="cs-CZ" sz="9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5" name="Group 2673"/>
            <p:cNvGrpSpPr>
              <a:grpSpLocks/>
            </p:cNvGrpSpPr>
            <p:nvPr/>
          </p:nvGrpSpPr>
          <p:grpSpPr bwMode="auto">
            <a:xfrm>
              <a:off x="5188" y="11374"/>
              <a:ext cx="465" cy="540"/>
              <a:chOff x="10498" y="4940"/>
              <a:chExt cx="465" cy="540"/>
            </a:xfrm>
          </p:grpSpPr>
          <p:sp>
            <p:nvSpPr>
              <p:cNvPr id="91" name="Oval 2674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92" name="Text Box 2675"/>
              <p:cNvSpPr txBox="1">
                <a:spLocks noChangeArrowheads="1"/>
              </p:cNvSpPr>
              <p:nvPr/>
            </p:nvSpPr>
            <p:spPr bwMode="auto">
              <a:xfrm>
                <a:off x="10498" y="494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2676"/>
            <p:cNvGrpSpPr>
              <a:grpSpLocks/>
            </p:cNvGrpSpPr>
            <p:nvPr/>
          </p:nvGrpSpPr>
          <p:grpSpPr bwMode="auto">
            <a:xfrm>
              <a:off x="4973" y="4514"/>
              <a:ext cx="465" cy="540"/>
              <a:chOff x="10538" y="4950"/>
              <a:chExt cx="465" cy="540"/>
            </a:xfrm>
          </p:grpSpPr>
          <p:sp>
            <p:nvSpPr>
              <p:cNvPr id="89" name="Oval 2677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90" name="Text Box 2678"/>
              <p:cNvSpPr txBox="1">
                <a:spLocks noChangeArrowheads="1"/>
              </p:cNvSpPr>
              <p:nvPr/>
            </p:nvSpPr>
            <p:spPr bwMode="auto">
              <a:xfrm>
                <a:off x="10538" y="495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2679"/>
            <p:cNvGrpSpPr>
              <a:grpSpLocks/>
            </p:cNvGrpSpPr>
            <p:nvPr/>
          </p:nvGrpSpPr>
          <p:grpSpPr bwMode="auto">
            <a:xfrm>
              <a:off x="7421" y="4274"/>
              <a:ext cx="465" cy="540"/>
              <a:chOff x="10526" y="4920"/>
              <a:chExt cx="465" cy="540"/>
            </a:xfrm>
          </p:grpSpPr>
          <p:sp>
            <p:nvSpPr>
              <p:cNvPr id="87" name="Oval 2680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8" name="Text Box 2681"/>
              <p:cNvSpPr txBox="1">
                <a:spLocks noChangeArrowheads="1"/>
              </p:cNvSpPr>
              <p:nvPr/>
            </p:nvSpPr>
            <p:spPr bwMode="auto">
              <a:xfrm>
                <a:off x="10526" y="492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2682"/>
            <p:cNvGrpSpPr>
              <a:grpSpLocks/>
            </p:cNvGrpSpPr>
            <p:nvPr/>
          </p:nvGrpSpPr>
          <p:grpSpPr bwMode="auto">
            <a:xfrm>
              <a:off x="6835" y="4668"/>
              <a:ext cx="465" cy="540"/>
              <a:chOff x="10525" y="4939"/>
              <a:chExt cx="465" cy="540"/>
            </a:xfrm>
          </p:grpSpPr>
          <p:sp>
            <p:nvSpPr>
              <p:cNvPr id="85" name="Oval 2683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6" name="Text Box 2684"/>
              <p:cNvSpPr txBox="1">
                <a:spLocks noChangeArrowheads="1"/>
              </p:cNvSpPr>
              <p:nvPr/>
            </p:nvSpPr>
            <p:spPr bwMode="auto">
              <a:xfrm>
                <a:off x="10525" y="4939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2685"/>
            <p:cNvGrpSpPr>
              <a:grpSpLocks/>
            </p:cNvGrpSpPr>
            <p:nvPr/>
          </p:nvGrpSpPr>
          <p:grpSpPr bwMode="auto">
            <a:xfrm>
              <a:off x="7435" y="5027"/>
              <a:ext cx="465" cy="540"/>
              <a:chOff x="10525" y="4938"/>
              <a:chExt cx="465" cy="540"/>
            </a:xfrm>
          </p:grpSpPr>
          <p:sp>
            <p:nvSpPr>
              <p:cNvPr id="83" name="Oval 2686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4" name="Text Box 2687"/>
              <p:cNvSpPr txBox="1">
                <a:spLocks noChangeArrowheads="1"/>
              </p:cNvSpPr>
              <p:nvPr/>
            </p:nvSpPr>
            <p:spPr bwMode="auto">
              <a:xfrm>
                <a:off x="10525" y="4938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2688"/>
            <p:cNvGrpSpPr>
              <a:grpSpLocks/>
            </p:cNvGrpSpPr>
            <p:nvPr/>
          </p:nvGrpSpPr>
          <p:grpSpPr bwMode="auto">
            <a:xfrm>
              <a:off x="8760" y="5630"/>
              <a:ext cx="465" cy="540"/>
              <a:chOff x="10515" y="4926"/>
              <a:chExt cx="465" cy="540"/>
            </a:xfrm>
          </p:grpSpPr>
          <p:sp>
            <p:nvSpPr>
              <p:cNvPr id="81" name="Oval 2689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2" name="Text Box 2690"/>
              <p:cNvSpPr txBox="1">
                <a:spLocks noChangeArrowheads="1"/>
              </p:cNvSpPr>
              <p:nvPr/>
            </p:nvSpPr>
            <p:spPr bwMode="auto">
              <a:xfrm>
                <a:off x="10515" y="4926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1" name="Freeform 2691"/>
            <p:cNvSpPr>
              <a:spLocks/>
            </p:cNvSpPr>
            <p:nvPr/>
          </p:nvSpPr>
          <p:spPr bwMode="auto">
            <a:xfrm>
              <a:off x="6705" y="5900"/>
              <a:ext cx="1210" cy="850"/>
            </a:xfrm>
            <a:custGeom>
              <a:avLst/>
              <a:gdLst>
                <a:gd name="T0" fmla="*/ 960 w 1210"/>
                <a:gd name="T1" fmla="*/ 850 h 850"/>
                <a:gd name="T2" fmla="*/ 1050 w 1210"/>
                <a:gd name="T3" fmla="*/ 115 h 850"/>
                <a:gd name="T4" fmla="*/ 0 w 1210"/>
                <a:gd name="T5" fmla="*/ 16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0" h="850">
                  <a:moveTo>
                    <a:pt x="960" y="850"/>
                  </a:moveTo>
                  <a:cubicBezTo>
                    <a:pt x="1085" y="540"/>
                    <a:pt x="1210" y="230"/>
                    <a:pt x="1050" y="115"/>
                  </a:cubicBezTo>
                  <a:cubicBezTo>
                    <a:pt x="890" y="0"/>
                    <a:pt x="445" y="80"/>
                    <a:pt x="0" y="16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grpSp>
          <p:nvGrpSpPr>
            <p:cNvPr id="62" name="Group 2692"/>
            <p:cNvGrpSpPr>
              <a:grpSpLocks/>
            </p:cNvGrpSpPr>
            <p:nvPr/>
          </p:nvGrpSpPr>
          <p:grpSpPr bwMode="auto">
            <a:xfrm>
              <a:off x="7275" y="5791"/>
              <a:ext cx="475" cy="540"/>
              <a:chOff x="10545" y="4937"/>
              <a:chExt cx="475" cy="540"/>
            </a:xfrm>
          </p:grpSpPr>
          <p:sp>
            <p:nvSpPr>
              <p:cNvPr id="79" name="Oval 2693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80" name="Text Box 2694"/>
              <p:cNvSpPr txBox="1">
                <a:spLocks noChangeArrowheads="1"/>
              </p:cNvSpPr>
              <p:nvPr/>
            </p:nvSpPr>
            <p:spPr bwMode="auto">
              <a:xfrm>
                <a:off x="10555" y="4937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3" name="Freeform 2695"/>
            <p:cNvSpPr>
              <a:spLocks/>
            </p:cNvSpPr>
            <p:nvPr/>
          </p:nvSpPr>
          <p:spPr bwMode="auto">
            <a:xfrm>
              <a:off x="4410" y="8710"/>
              <a:ext cx="1170" cy="2150"/>
            </a:xfrm>
            <a:custGeom>
              <a:avLst/>
              <a:gdLst>
                <a:gd name="T0" fmla="*/ 1170 w 1170"/>
                <a:gd name="T1" fmla="*/ 2150 h 2150"/>
                <a:gd name="T2" fmla="*/ 100 w 1170"/>
                <a:gd name="T3" fmla="*/ 1080 h 2150"/>
                <a:gd name="T4" fmla="*/ 570 w 1170"/>
                <a:gd name="T5" fmla="*/ 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0" h="2150">
                  <a:moveTo>
                    <a:pt x="1170" y="2150"/>
                  </a:moveTo>
                  <a:cubicBezTo>
                    <a:pt x="685" y="1794"/>
                    <a:pt x="200" y="1438"/>
                    <a:pt x="100" y="1080"/>
                  </a:cubicBezTo>
                  <a:cubicBezTo>
                    <a:pt x="0" y="722"/>
                    <a:pt x="285" y="361"/>
                    <a:pt x="57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64" name="Line 2696"/>
            <p:cNvCxnSpPr>
              <a:cxnSpLocks noChangeShapeType="1"/>
            </p:cNvCxnSpPr>
            <p:nvPr/>
          </p:nvCxnSpPr>
          <p:spPr bwMode="auto">
            <a:xfrm>
              <a:off x="5243" y="8760"/>
              <a:ext cx="470" cy="19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" name="Group 2697"/>
            <p:cNvGrpSpPr>
              <a:grpSpLocks/>
            </p:cNvGrpSpPr>
            <p:nvPr/>
          </p:nvGrpSpPr>
          <p:grpSpPr bwMode="auto">
            <a:xfrm>
              <a:off x="5300" y="9520"/>
              <a:ext cx="465" cy="540"/>
              <a:chOff x="10540" y="4936"/>
              <a:chExt cx="465" cy="540"/>
            </a:xfrm>
          </p:grpSpPr>
          <p:sp>
            <p:nvSpPr>
              <p:cNvPr id="77" name="Oval 2698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8" name="Text Box 2699"/>
              <p:cNvSpPr txBox="1">
                <a:spLocks noChangeArrowheads="1"/>
              </p:cNvSpPr>
              <p:nvPr/>
            </p:nvSpPr>
            <p:spPr bwMode="auto">
              <a:xfrm>
                <a:off x="10540" y="4936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6" name="Freeform 2700"/>
            <p:cNvSpPr>
              <a:spLocks/>
            </p:cNvSpPr>
            <p:nvPr/>
          </p:nvSpPr>
          <p:spPr bwMode="auto">
            <a:xfrm>
              <a:off x="5480" y="8600"/>
              <a:ext cx="1660" cy="1380"/>
            </a:xfrm>
            <a:custGeom>
              <a:avLst/>
              <a:gdLst>
                <a:gd name="T0" fmla="*/ 1660 w 1660"/>
                <a:gd name="T1" fmla="*/ 1380 h 1380"/>
                <a:gd name="T2" fmla="*/ 440 w 1660"/>
                <a:gd name="T3" fmla="*/ 1070 h 1380"/>
                <a:gd name="T4" fmla="*/ 0 w 1660"/>
                <a:gd name="T5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0" h="1380">
                  <a:moveTo>
                    <a:pt x="1660" y="1380"/>
                  </a:moveTo>
                  <a:cubicBezTo>
                    <a:pt x="1188" y="1340"/>
                    <a:pt x="717" y="1300"/>
                    <a:pt x="440" y="1070"/>
                  </a:cubicBezTo>
                  <a:cubicBezTo>
                    <a:pt x="163" y="840"/>
                    <a:pt x="81" y="42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67" name="Line 2701"/>
            <p:cNvCxnSpPr>
              <a:cxnSpLocks noChangeShapeType="1"/>
            </p:cNvCxnSpPr>
            <p:nvPr/>
          </p:nvCxnSpPr>
          <p:spPr bwMode="auto">
            <a:xfrm>
              <a:off x="5563" y="8500"/>
              <a:ext cx="1610" cy="13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8" name="Group 2702"/>
            <p:cNvGrpSpPr>
              <a:grpSpLocks/>
            </p:cNvGrpSpPr>
            <p:nvPr/>
          </p:nvGrpSpPr>
          <p:grpSpPr bwMode="auto">
            <a:xfrm>
              <a:off x="6155" y="8940"/>
              <a:ext cx="465" cy="540"/>
              <a:chOff x="10525" y="4916"/>
              <a:chExt cx="465" cy="540"/>
            </a:xfrm>
          </p:grpSpPr>
          <p:sp>
            <p:nvSpPr>
              <p:cNvPr id="75" name="Oval 2703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6" name="Text Box 2704"/>
              <p:cNvSpPr txBox="1">
                <a:spLocks noChangeArrowheads="1"/>
              </p:cNvSpPr>
              <p:nvPr/>
            </p:nvSpPr>
            <p:spPr bwMode="auto">
              <a:xfrm>
                <a:off x="10525" y="4916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endParaRPr lang="cs-CZ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9" name="Text Box 2705"/>
            <p:cNvSpPr txBox="1">
              <a:spLocks noChangeArrowheads="1"/>
            </p:cNvSpPr>
            <p:nvPr/>
          </p:nvSpPr>
          <p:spPr bwMode="auto">
            <a:xfrm>
              <a:off x="7228" y="9788"/>
              <a:ext cx="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</a:t>
              </a:r>
              <a:r>
                <a:rPr lang="cs-CZ" sz="9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2706"/>
            <p:cNvSpPr txBox="1">
              <a:spLocks noChangeArrowheads="1"/>
            </p:cNvSpPr>
            <p:nvPr/>
          </p:nvSpPr>
          <p:spPr bwMode="auto">
            <a:xfrm>
              <a:off x="5738" y="10758"/>
              <a:ext cx="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300"/>
                </a:spcAft>
              </a:pPr>
              <a:r>
                <a:rPr lang="cs-CZ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</a:t>
              </a:r>
              <a:r>
                <a:rPr lang="cs-CZ" sz="900" baseline="30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2+</a:t>
              </a:r>
              <a:endPara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Freeform 2707"/>
            <p:cNvSpPr>
              <a:spLocks/>
            </p:cNvSpPr>
            <p:nvPr/>
          </p:nvSpPr>
          <p:spPr bwMode="auto">
            <a:xfrm>
              <a:off x="7300" y="10110"/>
              <a:ext cx="990" cy="417"/>
            </a:xfrm>
            <a:custGeom>
              <a:avLst/>
              <a:gdLst>
                <a:gd name="T0" fmla="*/ 990 w 990"/>
                <a:gd name="T1" fmla="*/ 40 h 417"/>
                <a:gd name="T2" fmla="*/ 400 w 990"/>
                <a:gd name="T3" fmla="*/ 410 h 417"/>
                <a:gd name="T4" fmla="*/ 0 w 990"/>
                <a:gd name="T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0" h="417">
                  <a:moveTo>
                    <a:pt x="990" y="40"/>
                  </a:moveTo>
                  <a:cubicBezTo>
                    <a:pt x="777" y="228"/>
                    <a:pt x="565" y="417"/>
                    <a:pt x="400" y="410"/>
                  </a:cubicBezTo>
                  <a:cubicBezTo>
                    <a:pt x="235" y="403"/>
                    <a:pt x="117" y="201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dash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grpSp>
          <p:nvGrpSpPr>
            <p:cNvPr id="72" name="Group 2708"/>
            <p:cNvGrpSpPr>
              <a:grpSpLocks/>
            </p:cNvGrpSpPr>
            <p:nvPr/>
          </p:nvGrpSpPr>
          <p:grpSpPr bwMode="auto">
            <a:xfrm>
              <a:off x="7351" y="10349"/>
              <a:ext cx="465" cy="540"/>
              <a:chOff x="10851" y="5780"/>
              <a:chExt cx="465" cy="540"/>
            </a:xfrm>
          </p:grpSpPr>
          <p:sp>
            <p:nvSpPr>
              <p:cNvPr id="73" name="Oval 2709"/>
              <p:cNvSpPr>
                <a:spLocks noChangeArrowheads="1"/>
              </p:cNvSpPr>
              <p:nvPr/>
            </p:nvSpPr>
            <p:spPr bwMode="auto">
              <a:xfrm>
                <a:off x="10875" y="5805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4" name="Text Box 2710"/>
              <p:cNvSpPr txBox="1">
                <a:spLocks noChangeArrowheads="1"/>
              </p:cNvSpPr>
              <p:nvPr/>
            </p:nvSpPr>
            <p:spPr bwMode="auto">
              <a:xfrm>
                <a:off x="10851" y="578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cs-CZ" sz="11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endParaRPr lang="cs-CZ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03" name="TextovéPole 102"/>
          <p:cNvSpPr txBox="1"/>
          <p:nvPr/>
        </p:nvSpPr>
        <p:spPr>
          <a:xfrm>
            <a:off x="589000" y="272748"/>
            <a:ext cx="274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</a:rPr>
              <a:t>REGULACE CC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1944212" y="227204"/>
            <a:ext cx="7336948" cy="6630797"/>
            <a:chOff x="2262" y="3771"/>
            <a:chExt cx="7148" cy="8143"/>
          </a:xfrm>
        </p:grpSpPr>
        <p:sp>
          <p:nvSpPr>
            <p:cNvPr id="3" name="Oval 2611"/>
            <p:cNvSpPr>
              <a:spLocks noChangeArrowheads="1"/>
            </p:cNvSpPr>
            <p:nvPr/>
          </p:nvSpPr>
          <p:spPr bwMode="auto">
            <a:xfrm>
              <a:off x="2652" y="5824"/>
              <a:ext cx="5080" cy="50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" name="Arc 2612"/>
            <p:cNvSpPr>
              <a:spLocks/>
            </p:cNvSpPr>
            <p:nvPr/>
          </p:nvSpPr>
          <p:spPr bwMode="auto">
            <a:xfrm flipH="1" flipV="1">
              <a:off x="6092" y="5285"/>
              <a:ext cx="560" cy="916"/>
            </a:xfrm>
            <a:custGeom>
              <a:avLst/>
              <a:gdLst>
                <a:gd name="G0" fmla="+- 0 0 0"/>
                <a:gd name="G1" fmla="+- 21041 0 0"/>
                <a:gd name="G2" fmla="+- 21600 0 0"/>
                <a:gd name="T0" fmla="*/ 4882 w 21600"/>
                <a:gd name="T1" fmla="*/ 0 h 21041"/>
                <a:gd name="T2" fmla="*/ 21600 w 21600"/>
                <a:gd name="T3" fmla="*/ 21041 h 21041"/>
                <a:gd name="T4" fmla="*/ 0 w 21600"/>
                <a:gd name="T5" fmla="*/ 21041 h 2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41" fill="none" extrusionOk="0">
                  <a:moveTo>
                    <a:pt x="4882" y="-1"/>
                  </a:moveTo>
                  <a:cubicBezTo>
                    <a:pt x="14670" y="2271"/>
                    <a:pt x="21600" y="10992"/>
                    <a:pt x="21600" y="21041"/>
                  </a:cubicBezTo>
                </a:path>
                <a:path w="21600" h="21041" stroke="0" extrusionOk="0">
                  <a:moveTo>
                    <a:pt x="4882" y="-1"/>
                  </a:moveTo>
                  <a:cubicBezTo>
                    <a:pt x="14670" y="2271"/>
                    <a:pt x="21600" y="10992"/>
                    <a:pt x="21600" y="21041"/>
                  </a:cubicBezTo>
                  <a:lnTo>
                    <a:pt x="0" y="2104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" name="Text Box 2613"/>
            <p:cNvSpPr txBox="1">
              <a:spLocks noChangeArrowheads="1"/>
            </p:cNvSpPr>
            <p:nvPr/>
          </p:nvSpPr>
          <p:spPr bwMode="auto">
            <a:xfrm>
              <a:off x="5412" y="4984"/>
              <a:ext cx="1500" cy="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</a:t>
              </a:r>
              <a:r>
                <a:rPr kumimoji="0" lang="cs-CZ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acetyl~CoA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Arc 2614"/>
            <p:cNvSpPr>
              <a:spLocks/>
            </p:cNvSpPr>
            <p:nvPr/>
          </p:nvSpPr>
          <p:spPr bwMode="auto">
            <a:xfrm flipH="1" flipV="1">
              <a:off x="6372" y="6101"/>
              <a:ext cx="880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7" name="Text Box 2615"/>
            <p:cNvSpPr txBox="1">
              <a:spLocks noChangeArrowheads="1"/>
            </p:cNvSpPr>
            <p:nvPr/>
          </p:nvSpPr>
          <p:spPr bwMode="auto">
            <a:xfrm>
              <a:off x="6968" y="6725"/>
              <a:ext cx="1500" cy="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citrát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Text Box 2616"/>
            <p:cNvSpPr txBox="1">
              <a:spLocks noChangeArrowheads="1"/>
            </p:cNvSpPr>
            <p:nvPr/>
          </p:nvSpPr>
          <p:spPr bwMode="auto">
            <a:xfrm>
              <a:off x="6922" y="8034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cis-</a:t>
              </a:r>
              <a:r>
                <a:rPr lang="cs-CZ" sz="1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akonitát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2617"/>
            <p:cNvSpPr txBox="1">
              <a:spLocks noChangeArrowheads="1"/>
            </p:cNvSpPr>
            <p:nvPr/>
          </p:nvSpPr>
          <p:spPr bwMode="auto">
            <a:xfrm>
              <a:off x="7055" y="9316"/>
              <a:ext cx="1500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izocitrát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Text Box 2618"/>
            <p:cNvSpPr txBox="1">
              <a:spLocks noChangeArrowheads="1"/>
            </p:cNvSpPr>
            <p:nvPr/>
          </p:nvSpPr>
          <p:spPr bwMode="auto">
            <a:xfrm>
              <a:off x="5987" y="10309"/>
              <a:ext cx="1500" cy="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2-oxoglutarát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" name="Text Box 2619"/>
            <p:cNvSpPr txBox="1">
              <a:spLocks noChangeArrowheads="1"/>
            </p:cNvSpPr>
            <p:nvPr/>
          </p:nvSpPr>
          <p:spPr bwMode="auto">
            <a:xfrm>
              <a:off x="3697" y="10619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sukcinyl-CoA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" name="Text Box 2620"/>
            <p:cNvSpPr txBox="1">
              <a:spLocks noChangeArrowheads="1"/>
            </p:cNvSpPr>
            <p:nvPr/>
          </p:nvSpPr>
          <p:spPr bwMode="auto">
            <a:xfrm>
              <a:off x="2377" y="9404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sukcinát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" name="Text Box 2621"/>
            <p:cNvSpPr txBox="1">
              <a:spLocks noChangeArrowheads="1"/>
            </p:cNvSpPr>
            <p:nvPr/>
          </p:nvSpPr>
          <p:spPr bwMode="auto">
            <a:xfrm>
              <a:off x="2262" y="7769"/>
              <a:ext cx="1150" cy="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fumarát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Text Box 2622"/>
            <p:cNvSpPr txBox="1">
              <a:spLocks noChangeArrowheads="1"/>
            </p:cNvSpPr>
            <p:nvPr/>
          </p:nvSpPr>
          <p:spPr bwMode="auto">
            <a:xfrm>
              <a:off x="2422" y="6509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 </a:t>
              </a:r>
              <a:r>
                <a:rPr kumimoji="0" lang="cs-C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  </a:t>
              </a:r>
              <a:r>
                <a:rPr kumimoji="0" lang="cs-CZ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malát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</a:p>
          </p:txBody>
        </p:sp>
        <p:sp>
          <p:nvSpPr>
            <p:cNvPr id="15" name="Text Box 2623"/>
            <p:cNvSpPr txBox="1">
              <a:spLocks noChangeArrowheads="1"/>
            </p:cNvSpPr>
            <p:nvPr/>
          </p:nvSpPr>
          <p:spPr bwMode="auto">
            <a:xfrm>
              <a:off x="4669" y="5625"/>
              <a:ext cx="1500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oxaloacetát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6" name="Line 2624"/>
            <p:cNvCxnSpPr>
              <a:cxnSpLocks noChangeShapeType="1"/>
            </p:cNvCxnSpPr>
            <p:nvPr/>
          </p:nvCxnSpPr>
          <p:spPr bwMode="auto">
            <a:xfrm>
              <a:off x="7012" y="6604"/>
              <a:ext cx="14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625"/>
            <p:cNvCxnSpPr>
              <a:cxnSpLocks noChangeShapeType="1"/>
            </p:cNvCxnSpPr>
            <p:nvPr/>
          </p:nvCxnSpPr>
          <p:spPr bwMode="auto">
            <a:xfrm>
              <a:off x="7702" y="7944"/>
              <a:ext cx="1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626"/>
            <p:cNvCxnSpPr>
              <a:cxnSpLocks noChangeShapeType="1"/>
            </p:cNvCxnSpPr>
            <p:nvPr/>
          </p:nvCxnSpPr>
          <p:spPr bwMode="auto">
            <a:xfrm flipH="1" flipV="1">
              <a:off x="7392" y="7074"/>
              <a:ext cx="6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627"/>
            <p:cNvCxnSpPr>
              <a:cxnSpLocks noChangeShapeType="1"/>
            </p:cNvCxnSpPr>
            <p:nvPr/>
          </p:nvCxnSpPr>
          <p:spPr bwMode="auto">
            <a:xfrm flipV="1">
              <a:off x="7712" y="8414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628"/>
            <p:cNvCxnSpPr>
              <a:cxnSpLocks noChangeShapeType="1"/>
            </p:cNvCxnSpPr>
            <p:nvPr/>
          </p:nvCxnSpPr>
          <p:spPr bwMode="auto">
            <a:xfrm flipH="1">
              <a:off x="7602" y="9014"/>
              <a:ext cx="40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629"/>
            <p:cNvCxnSpPr>
              <a:cxnSpLocks noChangeShapeType="1"/>
            </p:cNvCxnSpPr>
            <p:nvPr/>
          </p:nvCxnSpPr>
          <p:spPr bwMode="auto">
            <a:xfrm flipH="1">
              <a:off x="6772" y="10254"/>
              <a:ext cx="10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630"/>
            <p:cNvCxnSpPr>
              <a:cxnSpLocks noChangeShapeType="1"/>
            </p:cNvCxnSpPr>
            <p:nvPr/>
          </p:nvCxnSpPr>
          <p:spPr bwMode="auto">
            <a:xfrm flipH="1">
              <a:off x="5182" y="10894"/>
              <a:ext cx="1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631"/>
            <p:cNvCxnSpPr>
              <a:cxnSpLocks noChangeShapeType="1"/>
            </p:cNvCxnSpPr>
            <p:nvPr/>
          </p:nvCxnSpPr>
          <p:spPr bwMode="auto">
            <a:xfrm flipH="1" flipV="1">
              <a:off x="3092" y="9804"/>
              <a:ext cx="5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632"/>
            <p:cNvCxnSpPr>
              <a:cxnSpLocks noChangeShapeType="1"/>
            </p:cNvCxnSpPr>
            <p:nvPr/>
          </p:nvCxnSpPr>
          <p:spPr bwMode="auto">
            <a:xfrm flipV="1">
              <a:off x="2642" y="8164"/>
              <a:ext cx="1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633"/>
            <p:cNvCxnSpPr>
              <a:cxnSpLocks noChangeShapeType="1"/>
            </p:cNvCxnSpPr>
            <p:nvPr/>
          </p:nvCxnSpPr>
          <p:spPr bwMode="auto">
            <a:xfrm flipV="1">
              <a:off x="3052" y="6884"/>
              <a:ext cx="5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634"/>
            <p:cNvCxnSpPr>
              <a:cxnSpLocks noChangeShapeType="1"/>
            </p:cNvCxnSpPr>
            <p:nvPr/>
          </p:nvCxnSpPr>
          <p:spPr bwMode="auto">
            <a:xfrm flipV="1">
              <a:off x="4252" y="5954"/>
              <a:ext cx="13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635"/>
            <p:cNvCxnSpPr>
              <a:cxnSpLocks noChangeShapeType="1"/>
            </p:cNvCxnSpPr>
            <p:nvPr/>
          </p:nvCxnSpPr>
          <p:spPr bwMode="auto">
            <a:xfrm>
              <a:off x="2822" y="9304"/>
              <a:ext cx="7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2636"/>
            <p:cNvSpPr txBox="1">
              <a:spLocks noChangeArrowheads="1"/>
            </p:cNvSpPr>
            <p:nvPr/>
          </p:nvSpPr>
          <p:spPr bwMode="auto">
            <a:xfrm flipH="1">
              <a:off x="5932" y="6174"/>
              <a:ext cx="1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9" name="Text Box 2637"/>
            <p:cNvSpPr txBox="1">
              <a:spLocks noChangeArrowheads="1"/>
            </p:cNvSpPr>
            <p:nvPr/>
          </p:nvSpPr>
          <p:spPr bwMode="auto">
            <a:xfrm>
              <a:off x="6942" y="9369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Wingdings" panose="05000000000000000000" pitchFamily="2" charset="2"/>
                </a:rPr>
                <a:t>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0" name="Text Box 2638"/>
            <p:cNvSpPr txBox="1">
              <a:spLocks noChangeArrowheads="1"/>
            </p:cNvSpPr>
            <p:nvPr/>
          </p:nvSpPr>
          <p:spPr bwMode="auto">
            <a:xfrm>
              <a:off x="5692" y="10319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Wingdings" panose="05000000000000000000" pitchFamily="2" charset="2"/>
                </a:rPr>
                <a:t>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1" name="Text Box 2639"/>
            <p:cNvSpPr txBox="1">
              <a:spLocks noChangeArrowheads="1"/>
            </p:cNvSpPr>
            <p:nvPr/>
          </p:nvSpPr>
          <p:spPr bwMode="auto">
            <a:xfrm>
              <a:off x="3682" y="6199"/>
              <a:ext cx="52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2" name="Arc 2640"/>
            <p:cNvSpPr>
              <a:spLocks/>
            </p:cNvSpPr>
            <p:nvPr/>
          </p:nvSpPr>
          <p:spPr bwMode="auto">
            <a:xfrm>
              <a:off x="3855" y="6211"/>
              <a:ext cx="1215" cy="17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3" name="Text Box 2641"/>
            <p:cNvSpPr txBox="1">
              <a:spLocks noChangeArrowheads="1"/>
            </p:cNvSpPr>
            <p:nvPr/>
          </p:nvSpPr>
          <p:spPr bwMode="auto">
            <a:xfrm>
              <a:off x="5653" y="3771"/>
              <a:ext cx="1110" cy="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pyruvát</a:t>
              </a:r>
            </a:p>
          </p:txBody>
        </p:sp>
        <p:cxnSp>
          <p:nvCxnSpPr>
            <p:cNvPr id="34" name="Line 2642"/>
            <p:cNvCxnSpPr>
              <a:cxnSpLocks noChangeShapeType="1"/>
            </p:cNvCxnSpPr>
            <p:nvPr/>
          </p:nvCxnSpPr>
          <p:spPr bwMode="auto">
            <a:xfrm>
              <a:off x="6075" y="4186"/>
              <a:ext cx="0" cy="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rc 2643"/>
            <p:cNvSpPr>
              <a:spLocks/>
            </p:cNvSpPr>
            <p:nvPr/>
          </p:nvSpPr>
          <p:spPr bwMode="auto">
            <a:xfrm rot="-3424886">
              <a:off x="7434" y="9588"/>
              <a:ext cx="320" cy="6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36" name="Text Box 2644"/>
            <p:cNvSpPr txBox="1">
              <a:spLocks noChangeArrowheads="1"/>
            </p:cNvSpPr>
            <p:nvPr/>
          </p:nvSpPr>
          <p:spPr bwMode="auto">
            <a:xfrm>
              <a:off x="7878" y="9773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NAD</a:t>
              </a:r>
              <a:r>
                <a:rPr kumimoji="0" lang="cs-CZ" sz="11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+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7" name="Freeform 2645"/>
            <p:cNvSpPr>
              <a:spLocks/>
            </p:cNvSpPr>
            <p:nvPr/>
          </p:nvSpPr>
          <p:spPr bwMode="auto">
            <a:xfrm>
              <a:off x="4965" y="4366"/>
              <a:ext cx="990" cy="3687"/>
            </a:xfrm>
            <a:custGeom>
              <a:avLst/>
              <a:gdLst>
                <a:gd name="T0" fmla="*/ 255 w 990"/>
                <a:gd name="T1" fmla="*/ 3687 h 3687"/>
                <a:gd name="T2" fmla="*/ 270 w 990"/>
                <a:gd name="T3" fmla="*/ 2547 h 3687"/>
                <a:gd name="T4" fmla="*/ 120 w 990"/>
                <a:gd name="T5" fmla="*/ 417 h 3687"/>
                <a:gd name="T6" fmla="*/ 990 w 990"/>
                <a:gd name="T7" fmla="*/ 42 h 3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" h="3687">
                  <a:moveTo>
                    <a:pt x="255" y="3687"/>
                  </a:moveTo>
                  <a:cubicBezTo>
                    <a:pt x="274" y="3389"/>
                    <a:pt x="293" y="3092"/>
                    <a:pt x="270" y="2547"/>
                  </a:cubicBezTo>
                  <a:cubicBezTo>
                    <a:pt x="247" y="2002"/>
                    <a:pt x="0" y="834"/>
                    <a:pt x="120" y="417"/>
                  </a:cubicBezTo>
                  <a:cubicBezTo>
                    <a:pt x="240" y="0"/>
                    <a:pt x="615" y="21"/>
                    <a:pt x="990" y="42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grpSp>
          <p:nvGrpSpPr>
            <p:cNvPr id="38" name="Group 2646"/>
            <p:cNvGrpSpPr>
              <a:grpSpLocks/>
            </p:cNvGrpSpPr>
            <p:nvPr/>
          </p:nvGrpSpPr>
          <p:grpSpPr bwMode="auto">
            <a:xfrm>
              <a:off x="4770" y="7934"/>
              <a:ext cx="1052" cy="810"/>
              <a:chOff x="9735" y="2190"/>
              <a:chExt cx="1052" cy="810"/>
            </a:xfrm>
          </p:grpSpPr>
          <p:sp>
            <p:nvSpPr>
              <p:cNvPr id="101" name="Oval 2647"/>
              <p:cNvSpPr>
                <a:spLocks noChangeArrowheads="1"/>
              </p:cNvSpPr>
              <p:nvPr/>
            </p:nvSpPr>
            <p:spPr bwMode="auto">
              <a:xfrm>
                <a:off x="9735" y="2190"/>
                <a:ext cx="810" cy="8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102" name="Text Box 2648"/>
              <p:cNvSpPr txBox="1">
                <a:spLocks noChangeArrowheads="1"/>
              </p:cNvSpPr>
              <p:nvPr/>
            </p:nvSpPr>
            <p:spPr bwMode="auto">
              <a:xfrm>
                <a:off x="9812" y="2418"/>
                <a:ext cx="97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NADH</a:t>
                </a:r>
                <a:endPara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cxnSp>
          <p:nvCxnSpPr>
            <p:cNvPr id="39" name="Line 2649"/>
            <p:cNvCxnSpPr>
              <a:cxnSpLocks noChangeShapeType="1"/>
            </p:cNvCxnSpPr>
            <p:nvPr/>
          </p:nvCxnSpPr>
          <p:spPr bwMode="auto">
            <a:xfrm flipH="1">
              <a:off x="2720" y="7684"/>
              <a:ext cx="3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2650"/>
            <p:cNvCxnSpPr>
              <a:cxnSpLocks noChangeShapeType="1"/>
            </p:cNvCxnSpPr>
            <p:nvPr/>
          </p:nvCxnSpPr>
          <p:spPr bwMode="auto">
            <a:xfrm flipH="1">
              <a:off x="3430" y="6474"/>
              <a:ext cx="8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2651"/>
            <p:cNvCxnSpPr>
              <a:cxnSpLocks noChangeShapeType="1"/>
            </p:cNvCxnSpPr>
            <p:nvPr/>
          </p:nvCxnSpPr>
          <p:spPr bwMode="auto">
            <a:xfrm>
              <a:off x="3930" y="10574"/>
              <a:ext cx="12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2653"/>
            <p:cNvSpPr>
              <a:spLocks noChangeArrowheads="1"/>
            </p:cNvSpPr>
            <p:nvPr/>
          </p:nvSpPr>
          <p:spPr bwMode="auto">
            <a:xfrm>
              <a:off x="5590" y="10714"/>
              <a:ext cx="240" cy="2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97" name="Oval 2656"/>
            <p:cNvSpPr>
              <a:spLocks noChangeArrowheads="1"/>
            </p:cNvSpPr>
            <p:nvPr/>
          </p:nvSpPr>
          <p:spPr bwMode="auto">
            <a:xfrm>
              <a:off x="7110" y="9754"/>
              <a:ext cx="240" cy="2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grpSp>
          <p:nvGrpSpPr>
            <p:cNvPr id="45" name="Group 2661"/>
            <p:cNvGrpSpPr>
              <a:grpSpLocks/>
            </p:cNvGrpSpPr>
            <p:nvPr/>
          </p:nvGrpSpPr>
          <p:grpSpPr bwMode="auto">
            <a:xfrm>
              <a:off x="5837" y="4348"/>
              <a:ext cx="520" cy="380"/>
              <a:chOff x="3627" y="10714"/>
              <a:chExt cx="520" cy="380"/>
            </a:xfrm>
          </p:grpSpPr>
          <p:sp>
            <p:nvSpPr>
              <p:cNvPr id="93" name="Oval 2662"/>
              <p:cNvSpPr>
                <a:spLocks noChangeArrowheads="1"/>
              </p:cNvSpPr>
              <p:nvPr/>
            </p:nvSpPr>
            <p:spPr bwMode="auto">
              <a:xfrm>
                <a:off x="3750" y="10780"/>
                <a:ext cx="240" cy="2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94" name="Text Box 2663"/>
              <p:cNvSpPr txBox="1">
                <a:spLocks noChangeArrowheads="1"/>
              </p:cNvSpPr>
              <p:nvPr/>
            </p:nvSpPr>
            <p:spPr bwMode="auto">
              <a:xfrm>
                <a:off x="3627" y="10714"/>
                <a:ext cx="52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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 </a:t>
                </a:r>
              </a:p>
            </p:txBody>
          </p:sp>
        </p:grpSp>
        <p:sp>
          <p:nvSpPr>
            <p:cNvPr id="46" name="Freeform 2664"/>
            <p:cNvSpPr>
              <a:spLocks/>
            </p:cNvSpPr>
            <p:nvPr/>
          </p:nvSpPr>
          <p:spPr bwMode="auto">
            <a:xfrm>
              <a:off x="4560" y="11014"/>
              <a:ext cx="1160" cy="573"/>
            </a:xfrm>
            <a:custGeom>
              <a:avLst/>
              <a:gdLst>
                <a:gd name="T0" fmla="*/ 0 w 1160"/>
                <a:gd name="T1" fmla="*/ 0 h 573"/>
                <a:gd name="T2" fmla="*/ 780 w 1160"/>
                <a:gd name="T3" fmla="*/ 570 h 573"/>
                <a:gd name="T4" fmla="*/ 1160 w 1160"/>
                <a:gd name="T5" fmla="*/ 2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573">
                  <a:moveTo>
                    <a:pt x="0" y="0"/>
                  </a:moveTo>
                  <a:cubicBezTo>
                    <a:pt x="293" y="283"/>
                    <a:pt x="587" y="567"/>
                    <a:pt x="780" y="570"/>
                  </a:cubicBezTo>
                  <a:cubicBezTo>
                    <a:pt x="973" y="573"/>
                    <a:pt x="1130" y="117"/>
                    <a:pt x="1160" y="2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7" name="Freeform 2665"/>
            <p:cNvSpPr>
              <a:spLocks/>
            </p:cNvSpPr>
            <p:nvPr/>
          </p:nvSpPr>
          <p:spPr bwMode="auto">
            <a:xfrm>
              <a:off x="6330" y="4589"/>
              <a:ext cx="768" cy="600"/>
            </a:xfrm>
            <a:custGeom>
              <a:avLst/>
              <a:gdLst>
                <a:gd name="T0" fmla="*/ 465 w 768"/>
                <a:gd name="T1" fmla="*/ 600 h 600"/>
                <a:gd name="T2" fmla="*/ 690 w 768"/>
                <a:gd name="T3" fmla="*/ 225 h 600"/>
                <a:gd name="T4" fmla="*/ 0 w 768"/>
                <a:gd name="T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600">
                  <a:moveTo>
                    <a:pt x="465" y="600"/>
                  </a:moveTo>
                  <a:cubicBezTo>
                    <a:pt x="616" y="462"/>
                    <a:pt x="768" y="325"/>
                    <a:pt x="690" y="225"/>
                  </a:cubicBezTo>
                  <a:cubicBezTo>
                    <a:pt x="612" y="125"/>
                    <a:pt x="37" y="3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48" name="Text Box 2666"/>
            <p:cNvSpPr txBox="1">
              <a:spLocks noChangeArrowheads="1"/>
            </p:cNvSpPr>
            <p:nvPr/>
          </p:nvSpPr>
          <p:spPr bwMode="auto">
            <a:xfrm>
              <a:off x="8295" y="4244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ATP</a:t>
              </a:r>
              <a:endPara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49" name="Line 2667"/>
            <p:cNvCxnSpPr>
              <a:cxnSpLocks noChangeShapeType="1"/>
            </p:cNvCxnSpPr>
            <p:nvPr/>
          </p:nvCxnSpPr>
          <p:spPr bwMode="auto">
            <a:xfrm flipH="1">
              <a:off x="6375" y="4484"/>
              <a:ext cx="18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2668"/>
            <p:cNvCxnSpPr>
              <a:cxnSpLocks noChangeShapeType="1"/>
            </p:cNvCxnSpPr>
            <p:nvPr/>
          </p:nvCxnSpPr>
          <p:spPr bwMode="auto">
            <a:xfrm flipH="1">
              <a:off x="6630" y="4604"/>
              <a:ext cx="1800" cy="13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" name="Freeform 2669"/>
            <p:cNvSpPr>
              <a:spLocks/>
            </p:cNvSpPr>
            <p:nvPr/>
          </p:nvSpPr>
          <p:spPr bwMode="auto">
            <a:xfrm>
              <a:off x="7530" y="4589"/>
              <a:ext cx="1880" cy="5115"/>
            </a:xfrm>
            <a:custGeom>
              <a:avLst/>
              <a:gdLst>
                <a:gd name="T0" fmla="*/ 1095 w 1880"/>
                <a:gd name="T1" fmla="*/ 0 h 5115"/>
                <a:gd name="T2" fmla="*/ 1650 w 1880"/>
                <a:gd name="T3" fmla="*/ 2700 h 5115"/>
                <a:gd name="T4" fmla="*/ 1605 w 1880"/>
                <a:gd name="T5" fmla="*/ 4515 h 5115"/>
                <a:gd name="T6" fmla="*/ 0 w 1880"/>
                <a:gd name="T7" fmla="*/ 5115 h 5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5115">
                  <a:moveTo>
                    <a:pt x="1095" y="0"/>
                  </a:moveTo>
                  <a:cubicBezTo>
                    <a:pt x="1330" y="974"/>
                    <a:pt x="1565" y="1948"/>
                    <a:pt x="1650" y="2700"/>
                  </a:cubicBezTo>
                  <a:cubicBezTo>
                    <a:pt x="1735" y="3452"/>
                    <a:pt x="1880" y="4113"/>
                    <a:pt x="1605" y="4515"/>
                  </a:cubicBezTo>
                  <a:cubicBezTo>
                    <a:pt x="1330" y="4917"/>
                    <a:pt x="240" y="5060"/>
                    <a:pt x="0" y="511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2" name="Text Box 2670"/>
            <p:cNvSpPr txBox="1">
              <a:spLocks noChangeArrowheads="1"/>
            </p:cNvSpPr>
            <p:nvPr/>
          </p:nvSpPr>
          <p:spPr bwMode="auto">
            <a:xfrm>
              <a:off x="7613" y="11393"/>
              <a:ext cx="9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ADP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53" name="Line 2671"/>
            <p:cNvCxnSpPr>
              <a:cxnSpLocks noChangeShapeType="1"/>
            </p:cNvCxnSpPr>
            <p:nvPr/>
          </p:nvCxnSpPr>
          <p:spPr bwMode="auto">
            <a:xfrm flipH="1" flipV="1">
              <a:off x="7305" y="10099"/>
              <a:ext cx="610" cy="13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2672"/>
            <p:cNvSpPr txBox="1">
              <a:spLocks noChangeArrowheads="1"/>
            </p:cNvSpPr>
            <p:nvPr/>
          </p:nvSpPr>
          <p:spPr bwMode="auto">
            <a:xfrm>
              <a:off x="6008" y="4078"/>
              <a:ext cx="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Ca</a:t>
              </a:r>
              <a:r>
                <a:rPr kumimoji="0" lang="cs-CZ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2+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55" name="Group 2673"/>
            <p:cNvGrpSpPr>
              <a:grpSpLocks/>
            </p:cNvGrpSpPr>
            <p:nvPr/>
          </p:nvGrpSpPr>
          <p:grpSpPr bwMode="auto">
            <a:xfrm>
              <a:off x="5188" y="11374"/>
              <a:ext cx="465" cy="540"/>
              <a:chOff x="10498" y="4940"/>
              <a:chExt cx="465" cy="540"/>
            </a:xfrm>
          </p:grpSpPr>
          <p:sp>
            <p:nvSpPr>
              <p:cNvPr id="91" name="Oval 2674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92" name="Text Box 2675"/>
              <p:cNvSpPr txBox="1">
                <a:spLocks noChangeArrowheads="1"/>
              </p:cNvSpPr>
              <p:nvPr/>
            </p:nvSpPr>
            <p:spPr bwMode="auto">
              <a:xfrm>
                <a:off x="10498" y="494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56" name="Group 2676"/>
            <p:cNvGrpSpPr>
              <a:grpSpLocks/>
            </p:cNvGrpSpPr>
            <p:nvPr/>
          </p:nvGrpSpPr>
          <p:grpSpPr bwMode="auto">
            <a:xfrm>
              <a:off x="4973" y="4514"/>
              <a:ext cx="465" cy="540"/>
              <a:chOff x="10538" y="4950"/>
              <a:chExt cx="465" cy="540"/>
            </a:xfrm>
          </p:grpSpPr>
          <p:sp>
            <p:nvSpPr>
              <p:cNvPr id="89" name="Oval 2677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90" name="Text Box 2678"/>
              <p:cNvSpPr txBox="1">
                <a:spLocks noChangeArrowheads="1"/>
              </p:cNvSpPr>
              <p:nvPr/>
            </p:nvSpPr>
            <p:spPr bwMode="auto">
              <a:xfrm>
                <a:off x="10538" y="495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57" name="Group 2679"/>
            <p:cNvGrpSpPr>
              <a:grpSpLocks/>
            </p:cNvGrpSpPr>
            <p:nvPr/>
          </p:nvGrpSpPr>
          <p:grpSpPr bwMode="auto">
            <a:xfrm>
              <a:off x="7421" y="4274"/>
              <a:ext cx="465" cy="540"/>
              <a:chOff x="10526" y="4920"/>
              <a:chExt cx="465" cy="540"/>
            </a:xfrm>
          </p:grpSpPr>
          <p:sp>
            <p:nvSpPr>
              <p:cNvPr id="87" name="Oval 2680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88" name="Text Box 2681"/>
              <p:cNvSpPr txBox="1">
                <a:spLocks noChangeArrowheads="1"/>
              </p:cNvSpPr>
              <p:nvPr/>
            </p:nvSpPr>
            <p:spPr bwMode="auto">
              <a:xfrm>
                <a:off x="10526" y="492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58" name="Group 2682"/>
            <p:cNvGrpSpPr>
              <a:grpSpLocks/>
            </p:cNvGrpSpPr>
            <p:nvPr/>
          </p:nvGrpSpPr>
          <p:grpSpPr bwMode="auto">
            <a:xfrm>
              <a:off x="6835" y="4668"/>
              <a:ext cx="465" cy="540"/>
              <a:chOff x="10525" y="4939"/>
              <a:chExt cx="465" cy="540"/>
            </a:xfrm>
          </p:grpSpPr>
          <p:sp>
            <p:nvSpPr>
              <p:cNvPr id="85" name="Oval 2683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86" name="Text Box 2684"/>
              <p:cNvSpPr txBox="1">
                <a:spLocks noChangeArrowheads="1"/>
              </p:cNvSpPr>
              <p:nvPr/>
            </p:nvSpPr>
            <p:spPr bwMode="auto">
              <a:xfrm>
                <a:off x="10525" y="4939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59" name="Group 2685"/>
            <p:cNvGrpSpPr>
              <a:grpSpLocks/>
            </p:cNvGrpSpPr>
            <p:nvPr/>
          </p:nvGrpSpPr>
          <p:grpSpPr bwMode="auto">
            <a:xfrm>
              <a:off x="7435" y="5027"/>
              <a:ext cx="465" cy="540"/>
              <a:chOff x="10525" y="4938"/>
              <a:chExt cx="465" cy="540"/>
            </a:xfrm>
          </p:grpSpPr>
          <p:sp>
            <p:nvSpPr>
              <p:cNvPr id="83" name="Oval 2686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84" name="Text Box 2687"/>
              <p:cNvSpPr txBox="1">
                <a:spLocks noChangeArrowheads="1"/>
              </p:cNvSpPr>
              <p:nvPr/>
            </p:nvSpPr>
            <p:spPr bwMode="auto">
              <a:xfrm>
                <a:off x="10525" y="4938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60" name="Group 2688"/>
            <p:cNvGrpSpPr>
              <a:grpSpLocks/>
            </p:cNvGrpSpPr>
            <p:nvPr/>
          </p:nvGrpSpPr>
          <p:grpSpPr bwMode="auto">
            <a:xfrm>
              <a:off x="8760" y="5630"/>
              <a:ext cx="465" cy="540"/>
              <a:chOff x="10515" y="4926"/>
              <a:chExt cx="465" cy="540"/>
            </a:xfrm>
          </p:grpSpPr>
          <p:sp>
            <p:nvSpPr>
              <p:cNvPr id="81" name="Oval 2689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82" name="Text Box 2690"/>
              <p:cNvSpPr txBox="1">
                <a:spLocks noChangeArrowheads="1"/>
              </p:cNvSpPr>
              <p:nvPr/>
            </p:nvSpPr>
            <p:spPr bwMode="auto">
              <a:xfrm>
                <a:off x="10515" y="4926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61" name="Freeform 2691"/>
            <p:cNvSpPr>
              <a:spLocks/>
            </p:cNvSpPr>
            <p:nvPr/>
          </p:nvSpPr>
          <p:spPr bwMode="auto">
            <a:xfrm>
              <a:off x="6705" y="5900"/>
              <a:ext cx="1210" cy="850"/>
            </a:xfrm>
            <a:custGeom>
              <a:avLst/>
              <a:gdLst>
                <a:gd name="T0" fmla="*/ 960 w 1210"/>
                <a:gd name="T1" fmla="*/ 850 h 850"/>
                <a:gd name="T2" fmla="*/ 1050 w 1210"/>
                <a:gd name="T3" fmla="*/ 115 h 850"/>
                <a:gd name="T4" fmla="*/ 0 w 1210"/>
                <a:gd name="T5" fmla="*/ 16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0" h="850">
                  <a:moveTo>
                    <a:pt x="960" y="850"/>
                  </a:moveTo>
                  <a:cubicBezTo>
                    <a:pt x="1085" y="540"/>
                    <a:pt x="1210" y="230"/>
                    <a:pt x="1050" y="115"/>
                  </a:cubicBezTo>
                  <a:cubicBezTo>
                    <a:pt x="890" y="0"/>
                    <a:pt x="445" y="80"/>
                    <a:pt x="0" y="16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grpSp>
          <p:nvGrpSpPr>
            <p:cNvPr id="62" name="Group 2692"/>
            <p:cNvGrpSpPr>
              <a:grpSpLocks/>
            </p:cNvGrpSpPr>
            <p:nvPr/>
          </p:nvGrpSpPr>
          <p:grpSpPr bwMode="auto">
            <a:xfrm>
              <a:off x="7275" y="5791"/>
              <a:ext cx="475" cy="540"/>
              <a:chOff x="10545" y="4937"/>
              <a:chExt cx="475" cy="540"/>
            </a:xfrm>
          </p:grpSpPr>
          <p:sp>
            <p:nvSpPr>
              <p:cNvPr id="79" name="Oval 2693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80" name="Text Box 2694"/>
              <p:cNvSpPr txBox="1">
                <a:spLocks noChangeArrowheads="1"/>
              </p:cNvSpPr>
              <p:nvPr/>
            </p:nvSpPr>
            <p:spPr bwMode="auto">
              <a:xfrm>
                <a:off x="10555" y="4937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63" name="Freeform 2695"/>
            <p:cNvSpPr>
              <a:spLocks/>
            </p:cNvSpPr>
            <p:nvPr/>
          </p:nvSpPr>
          <p:spPr bwMode="auto">
            <a:xfrm>
              <a:off x="4410" y="8710"/>
              <a:ext cx="1170" cy="2150"/>
            </a:xfrm>
            <a:custGeom>
              <a:avLst/>
              <a:gdLst>
                <a:gd name="T0" fmla="*/ 1170 w 1170"/>
                <a:gd name="T1" fmla="*/ 2150 h 2150"/>
                <a:gd name="T2" fmla="*/ 100 w 1170"/>
                <a:gd name="T3" fmla="*/ 1080 h 2150"/>
                <a:gd name="T4" fmla="*/ 570 w 1170"/>
                <a:gd name="T5" fmla="*/ 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0" h="2150">
                  <a:moveTo>
                    <a:pt x="1170" y="2150"/>
                  </a:moveTo>
                  <a:cubicBezTo>
                    <a:pt x="685" y="1794"/>
                    <a:pt x="200" y="1438"/>
                    <a:pt x="100" y="1080"/>
                  </a:cubicBezTo>
                  <a:cubicBezTo>
                    <a:pt x="0" y="722"/>
                    <a:pt x="285" y="361"/>
                    <a:pt x="57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cxnSp>
          <p:nvCxnSpPr>
            <p:cNvPr id="64" name="Line 2696"/>
            <p:cNvCxnSpPr>
              <a:cxnSpLocks noChangeShapeType="1"/>
            </p:cNvCxnSpPr>
            <p:nvPr/>
          </p:nvCxnSpPr>
          <p:spPr bwMode="auto">
            <a:xfrm>
              <a:off x="5243" y="8760"/>
              <a:ext cx="470" cy="19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" name="Group 2697"/>
            <p:cNvGrpSpPr>
              <a:grpSpLocks/>
            </p:cNvGrpSpPr>
            <p:nvPr/>
          </p:nvGrpSpPr>
          <p:grpSpPr bwMode="auto">
            <a:xfrm>
              <a:off x="5300" y="9520"/>
              <a:ext cx="465" cy="540"/>
              <a:chOff x="10540" y="4936"/>
              <a:chExt cx="465" cy="540"/>
            </a:xfrm>
          </p:grpSpPr>
          <p:sp>
            <p:nvSpPr>
              <p:cNvPr id="77" name="Oval 2698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78" name="Text Box 2699"/>
              <p:cNvSpPr txBox="1">
                <a:spLocks noChangeArrowheads="1"/>
              </p:cNvSpPr>
              <p:nvPr/>
            </p:nvSpPr>
            <p:spPr bwMode="auto">
              <a:xfrm>
                <a:off x="10540" y="4936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66" name="Freeform 2700"/>
            <p:cNvSpPr>
              <a:spLocks/>
            </p:cNvSpPr>
            <p:nvPr/>
          </p:nvSpPr>
          <p:spPr bwMode="auto">
            <a:xfrm>
              <a:off x="5480" y="8600"/>
              <a:ext cx="1660" cy="1380"/>
            </a:xfrm>
            <a:custGeom>
              <a:avLst/>
              <a:gdLst>
                <a:gd name="T0" fmla="*/ 1660 w 1660"/>
                <a:gd name="T1" fmla="*/ 1380 h 1380"/>
                <a:gd name="T2" fmla="*/ 440 w 1660"/>
                <a:gd name="T3" fmla="*/ 1070 h 1380"/>
                <a:gd name="T4" fmla="*/ 0 w 1660"/>
                <a:gd name="T5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0" h="1380">
                  <a:moveTo>
                    <a:pt x="1660" y="1380"/>
                  </a:moveTo>
                  <a:cubicBezTo>
                    <a:pt x="1188" y="1340"/>
                    <a:pt x="717" y="1300"/>
                    <a:pt x="440" y="1070"/>
                  </a:cubicBezTo>
                  <a:cubicBezTo>
                    <a:pt x="163" y="840"/>
                    <a:pt x="81" y="42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cxnSp>
          <p:nvCxnSpPr>
            <p:cNvPr id="67" name="Line 2701"/>
            <p:cNvCxnSpPr>
              <a:cxnSpLocks noChangeShapeType="1"/>
            </p:cNvCxnSpPr>
            <p:nvPr/>
          </p:nvCxnSpPr>
          <p:spPr bwMode="auto">
            <a:xfrm>
              <a:off x="5563" y="8500"/>
              <a:ext cx="1610" cy="13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8" name="Group 2702"/>
            <p:cNvGrpSpPr>
              <a:grpSpLocks/>
            </p:cNvGrpSpPr>
            <p:nvPr/>
          </p:nvGrpSpPr>
          <p:grpSpPr bwMode="auto">
            <a:xfrm>
              <a:off x="6155" y="8940"/>
              <a:ext cx="465" cy="540"/>
              <a:chOff x="10525" y="4916"/>
              <a:chExt cx="465" cy="540"/>
            </a:xfrm>
          </p:grpSpPr>
          <p:sp>
            <p:nvSpPr>
              <p:cNvPr id="75" name="Oval 2703"/>
              <p:cNvSpPr>
                <a:spLocks noChangeArrowheads="1"/>
              </p:cNvSpPr>
              <p:nvPr/>
            </p:nvSpPr>
            <p:spPr bwMode="auto">
              <a:xfrm>
                <a:off x="10545" y="4980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76" name="Text Box 2704"/>
              <p:cNvSpPr txBox="1">
                <a:spLocks noChangeArrowheads="1"/>
              </p:cNvSpPr>
              <p:nvPr/>
            </p:nvSpPr>
            <p:spPr bwMode="auto">
              <a:xfrm>
                <a:off x="10525" y="4916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–</a:t>
                </a:r>
                <a:endPara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69" name="Text Box 2705"/>
            <p:cNvSpPr txBox="1">
              <a:spLocks noChangeArrowheads="1"/>
            </p:cNvSpPr>
            <p:nvPr/>
          </p:nvSpPr>
          <p:spPr bwMode="auto">
            <a:xfrm>
              <a:off x="7228" y="9788"/>
              <a:ext cx="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Ca</a:t>
              </a:r>
              <a:r>
                <a:rPr kumimoji="0" lang="cs-CZ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2+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0" name="Text Box 2706"/>
            <p:cNvSpPr txBox="1">
              <a:spLocks noChangeArrowheads="1"/>
            </p:cNvSpPr>
            <p:nvPr/>
          </p:nvSpPr>
          <p:spPr bwMode="auto">
            <a:xfrm>
              <a:off x="5738" y="10758"/>
              <a:ext cx="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Ca</a:t>
              </a:r>
              <a:r>
                <a:rPr kumimoji="0" lang="cs-CZ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2+</a:t>
              </a: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1" name="Freeform 2707"/>
            <p:cNvSpPr>
              <a:spLocks/>
            </p:cNvSpPr>
            <p:nvPr/>
          </p:nvSpPr>
          <p:spPr bwMode="auto">
            <a:xfrm>
              <a:off x="7300" y="10110"/>
              <a:ext cx="990" cy="417"/>
            </a:xfrm>
            <a:custGeom>
              <a:avLst/>
              <a:gdLst>
                <a:gd name="T0" fmla="*/ 990 w 990"/>
                <a:gd name="T1" fmla="*/ 40 h 417"/>
                <a:gd name="T2" fmla="*/ 400 w 990"/>
                <a:gd name="T3" fmla="*/ 410 h 417"/>
                <a:gd name="T4" fmla="*/ 0 w 990"/>
                <a:gd name="T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0" h="417">
                  <a:moveTo>
                    <a:pt x="990" y="40"/>
                  </a:moveTo>
                  <a:cubicBezTo>
                    <a:pt x="777" y="228"/>
                    <a:pt x="565" y="417"/>
                    <a:pt x="400" y="410"/>
                  </a:cubicBezTo>
                  <a:cubicBezTo>
                    <a:pt x="235" y="403"/>
                    <a:pt x="117" y="201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dash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grpSp>
          <p:nvGrpSpPr>
            <p:cNvPr id="72" name="Group 2708"/>
            <p:cNvGrpSpPr>
              <a:grpSpLocks/>
            </p:cNvGrpSpPr>
            <p:nvPr/>
          </p:nvGrpSpPr>
          <p:grpSpPr bwMode="auto">
            <a:xfrm>
              <a:off x="7351" y="10349"/>
              <a:ext cx="465" cy="540"/>
              <a:chOff x="10851" y="5780"/>
              <a:chExt cx="465" cy="540"/>
            </a:xfrm>
          </p:grpSpPr>
          <p:sp>
            <p:nvSpPr>
              <p:cNvPr id="73" name="Oval 2709"/>
              <p:cNvSpPr>
                <a:spLocks noChangeArrowheads="1"/>
              </p:cNvSpPr>
              <p:nvPr/>
            </p:nvSpPr>
            <p:spPr bwMode="auto">
              <a:xfrm>
                <a:off x="10875" y="5805"/>
                <a:ext cx="270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74" name="Text Box 2710"/>
              <p:cNvSpPr txBox="1">
                <a:spLocks noChangeArrowheads="1"/>
              </p:cNvSpPr>
              <p:nvPr/>
            </p:nvSpPr>
            <p:spPr bwMode="auto">
              <a:xfrm>
                <a:off x="10851" y="5780"/>
                <a:ext cx="46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+</a:t>
                </a:r>
                <a:endPara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103" name="TextovéPole 102"/>
          <p:cNvSpPr txBox="1"/>
          <p:nvPr/>
        </p:nvSpPr>
        <p:spPr>
          <a:xfrm>
            <a:off x="589000" y="272748"/>
            <a:ext cx="274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REGULACE CC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898" y="900073"/>
            <a:ext cx="10515600" cy="531115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Čím je limitován průběh CC v buňce, která nemá dostatečný přísun kyslíku?</a:t>
            </a:r>
          </a:p>
          <a:p>
            <a:pPr>
              <a:buBlip>
                <a:blip r:embed="rId2"/>
              </a:buBlip>
            </a:pPr>
            <a:endParaRPr lang="cs-CZ" dirty="0"/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Jakým způsobem je metabolizován </a:t>
            </a:r>
            <a:r>
              <a:rPr lang="cs-CZ" dirty="0" err="1" smtClean="0"/>
              <a:t>AcCoA</a:t>
            </a:r>
            <a:r>
              <a:rPr lang="cs-CZ" dirty="0" smtClean="0"/>
              <a:t> v </a:t>
            </a:r>
            <a:r>
              <a:rPr lang="cs-CZ" dirty="0" err="1" smtClean="0"/>
              <a:t>hepatocytech</a:t>
            </a:r>
            <a:r>
              <a:rPr lang="cs-CZ" dirty="0" smtClean="0"/>
              <a:t> pokud je ho nadbytek a současně:</a:t>
            </a:r>
          </a:p>
          <a:p>
            <a:pPr lvl="1">
              <a:buBlip>
                <a:blip r:embed="rId2"/>
              </a:buBlip>
            </a:pPr>
            <a:r>
              <a:rPr lang="cs-CZ" dirty="0" smtClean="0"/>
              <a:t>buňka má dostatek ATP?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dirty="0" smtClean="0"/>
              <a:t>buňka má nedostatek OA?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D30361E3-5E65-47C3-BC37-AB71A344548A}" type="slidenum">
              <a:rPr lang="cs-CZ" altLang="cs-CZ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/>
          <a:lstStyle/>
          <a:p>
            <a:r>
              <a:rPr lang="cs-CZ" altLang="cs-CZ" sz="3000" b="1" dirty="0">
                <a:solidFill>
                  <a:srgbClr val="0000FF"/>
                </a:solidFill>
              </a:rPr>
              <a:t>Katabolické děje - vstupy do CC</a:t>
            </a:r>
            <a:endParaRPr lang="cs-CZ" altLang="cs-CZ" sz="3000" dirty="0">
              <a:solidFill>
                <a:srgbClr val="0000FF"/>
              </a:solidFill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1"/>
            <a:ext cx="91440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774825" y="5805489"/>
            <a:ext cx="2376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cs-CZ" sz="1700">
                <a:solidFill>
                  <a:srgbClr val="000000"/>
                </a:solidFill>
                <a:latin typeface="Arial Unicode MS" pitchFamily="34" charset="-128"/>
              </a:rPr>
              <a:t>syntéza purinů</a:t>
            </a:r>
            <a:endParaRPr lang="cs-CZ" altLang="cs-CZ" sz="17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401051" y="2852738"/>
            <a:ext cx="2016125" cy="779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cs-CZ" sz="1800">
                <a:solidFill>
                  <a:srgbClr val="000000"/>
                </a:solidFill>
                <a:latin typeface="Arial Unicode MS" pitchFamily="34" charset="-128"/>
              </a:rPr>
              <a:t>Leu, Ile (přímo)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cs-CZ" sz="1800">
                <a:solidFill>
                  <a:srgbClr val="000000"/>
                </a:solidFill>
                <a:latin typeface="Arial Unicode MS" pitchFamily="34" charset="-128"/>
              </a:rPr>
              <a:t>Phe, Tyr, Lys, Trp</a:t>
            </a:r>
            <a:endParaRPr lang="cs-CZ" altLang="cs-CZ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74826" y="5300663"/>
            <a:ext cx="2449513" cy="1128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cs-CZ" sz="1700">
                <a:solidFill>
                  <a:srgbClr val="000000"/>
                </a:solidFill>
                <a:latin typeface="Arial" charset="0"/>
              </a:rPr>
              <a:t>syntéza purinů</a:t>
            </a:r>
            <a:r>
              <a:rPr lang="cs-CZ" altLang="cs-CZ" sz="1700">
                <a:solidFill>
                  <a:srgbClr val="000000"/>
                </a:solidFill>
                <a:latin typeface="Arial" charset="0"/>
              </a:rPr>
              <a:t> (Asp)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7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800601" y="5876926"/>
            <a:ext cx="24495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Arial" charset="0"/>
              </a:rPr>
              <a:t>Ile, Val, Met</a:t>
            </a:r>
          </a:p>
        </p:txBody>
      </p:sp>
    </p:spTree>
    <p:extLst>
      <p:ext uri="{BB962C8B-B14F-4D97-AF65-F5344CB8AC3E}">
        <p14:creationId xmlns:p14="http://schemas.microsoft.com/office/powerpoint/2010/main" val="379965946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5DD97E36-8938-4932-989F-B4FFEE4A53B5}" type="slidenum">
              <a:rPr lang="cs-CZ" altLang="cs-CZ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685800"/>
          </a:xfrm>
        </p:spPr>
        <p:txBody>
          <a:bodyPr/>
          <a:lstStyle/>
          <a:p>
            <a:r>
              <a:rPr lang="cs-CZ" altLang="cs-CZ" sz="3000" b="1">
                <a:solidFill>
                  <a:srgbClr val="0000FF"/>
                </a:solidFill>
              </a:rPr>
              <a:t>Anabolické děje - výstupy z CC</a:t>
            </a:r>
            <a:endParaRPr lang="cs-CZ" altLang="cs-CZ" sz="3000">
              <a:solidFill>
                <a:srgbClr val="0000FF"/>
              </a:solidFill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9"/>
            <a:ext cx="914400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688138" y="3197226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400" b="1" dirty="0" err="1" smtClean="0">
                <a:solidFill>
                  <a:srgbClr val="FF3300"/>
                </a:solidFill>
                <a:latin typeface="Arial" charset="0"/>
              </a:rPr>
              <a:t>acetylCoA</a:t>
            </a:r>
            <a:endParaRPr lang="cs-CZ" altLang="cs-CZ" sz="1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8040688" y="2565400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Arial" charset="0"/>
              </a:rPr>
              <a:t>MK, steroidy</a:t>
            </a:r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 flipV="1">
            <a:off x="7431088" y="2852738"/>
            <a:ext cx="681037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1703388" y="5876925"/>
            <a:ext cx="4248150" cy="609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Intermediáty odčerpané na biosyntézy jsou doplněny anaplerotickými reakcemi</a:t>
            </a:r>
          </a:p>
        </p:txBody>
      </p:sp>
    </p:spTree>
    <p:extLst>
      <p:ext uri="{BB962C8B-B14F-4D97-AF65-F5344CB8AC3E}">
        <p14:creationId xmlns:p14="http://schemas.microsoft.com/office/powerpoint/2010/main" val="27254888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98" y="1786635"/>
            <a:ext cx="5200302" cy="3026341"/>
          </a:xfrm>
          <a:prstGeom prst="rect">
            <a:avLst/>
          </a:prstGeom>
        </p:spPr>
      </p:pic>
      <p:sp>
        <p:nvSpPr>
          <p:cNvPr id="1741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F5A473-3B46-4D1A-AA9D-1576756B726F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dirty="0">
              <a:latin typeface="+mj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95708" y="1"/>
            <a:ext cx="7702550" cy="115282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cs-CZ" altLang="cs-CZ" dirty="0" smtClean="0"/>
              <a:t>Dýchací řetězec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99639" y="1496703"/>
            <a:ext cx="1035870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V</a:t>
            </a:r>
            <a:r>
              <a:rPr lang="cs-CZ" altLang="cs-CZ" sz="2400" dirty="0" smtClean="0">
                <a:latin typeface="+mj-lt"/>
              </a:rPr>
              <a:t>nitřní </a:t>
            </a:r>
            <a:r>
              <a:rPr lang="cs-CZ" altLang="cs-CZ" sz="2400" dirty="0">
                <a:latin typeface="+mj-lt"/>
              </a:rPr>
              <a:t>mitochondriální membrána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ystém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(kaskáda, řetěz)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oxidoredukčních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enzymů s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kofaktory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</a:t>
            </a:r>
            <a:endParaRPr lang="cs-CZ" altLang="cs-CZ" sz="2400" dirty="0" smtClean="0">
              <a:latin typeface="+mj-lt"/>
              <a:cs typeface="Times New Roman" panose="02020603050405020304" pitchFamily="18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latin typeface="+mj-lt"/>
                <a:cs typeface="Times New Roman" panose="02020603050405020304" pitchFamily="18" charset="0"/>
              </a:rPr>
              <a:t>enzymové 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komplexy </a:t>
            </a:r>
            <a:r>
              <a:rPr lang="cs-CZ" altLang="cs-CZ" sz="2000" dirty="0" smtClean="0">
                <a:latin typeface="+mj-lt"/>
                <a:cs typeface="Times New Roman" panose="02020603050405020304" pitchFamily="18" charset="0"/>
              </a:rPr>
              <a:t>I–IV</a:t>
            </a:r>
            <a:endParaRPr lang="cs-CZ" altLang="cs-CZ" sz="2000" dirty="0">
              <a:latin typeface="+mj-lt"/>
              <a:cs typeface="Times New Roman" panose="02020603050405020304" pitchFamily="18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dva pohyblivé přenašeče (koenzym Q, </a:t>
            </a: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cyt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c)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err="1" smtClean="0">
                <a:latin typeface="+mj-lt"/>
                <a:cs typeface="Times New Roman" panose="02020603050405020304" pitchFamily="18" charset="0"/>
              </a:rPr>
              <a:t>Kofaktory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: cytochromy</a:t>
            </a: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err="1" smtClean="0">
                <a:latin typeface="+mj-lt"/>
                <a:cs typeface="Times New Roman" panose="02020603050405020304" pitchFamily="18" charset="0"/>
              </a:rPr>
              <a:t>ubichinon</a:t>
            </a:r>
            <a:r>
              <a:rPr lang="cs-CZ" altLang="cs-CZ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(koenzym Q)</a:t>
            </a: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latin typeface="+mj-lt"/>
                <a:cs typeface="Times New Roman" panose="02020603050405020304" pitchFamily="18" charset="0"/>
              </a:rPr>
              <a:t>FMN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, FAD</a:t>
            </a: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latin typeface="+mj-lt"/>
                <a:cs typeface="Times New Roman" panose="02020603050405020304" pitchFamily="18" charset="0"/>
              </a:rPr>
              <a:t>bílkoviny 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s </a:t>
            </a: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nehemovým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železem a </a:t>
            </a:r>
            <a:r>
              <a:rPr lang="cs-CZ" altLang="cs-CZ" sz="2000" dirty="0" smtClean="0">
                <a:latin typeface="+mj-lt"/>
                <a:cs typeface="Times New Roman" panose="02020603050405020304" pitchFamily="18" charset="0"/>
              </a:rPr>
              <a:t>sírou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latin typeface="+mj-lt"/>
                <a:cs typeface="Times New Roman" panose="02020603050405020304" pitchFamily="18" charset="0"/>
              </a:rPr>
              <a:t>Konečná </a:t>
            </a:r>
            <a:r>
              <a:rPr lang="cs-CZ" altLang="cs-CZ" dirty="0">
                <a:latin typeface="+mj-lt"/>
                <a:cs typeface="Times New Roman" panose="02020603050405020304" pitchFamily="18" charset="0"/>
              </a:rPr>
              <a:t>fáze přeměny vodíku z živin</a:t>
            </a:r>
            <a:endParaRPr lang="cs-CZ" altLang="cs-CZ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Spřažení </a:t>
            </a: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dýchacího řetězce s aerobní </a:t>
            </a: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fosforylací (tvorba ATP)</a:t>
            </a:r>
            <a:endParaRPr lang="cs-CZ" altLang="cs-CZ" sz="28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94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Obrázek 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78" y="143399"/>
            <a:ext cx="9327044" cy="6571201"/>
          </a:xfrm>
          <a:prstGeom prst="rect">
            <a:avLst/>
          </a:prstGeom>
        </p:spPr>
      </p:pic>
      <p:sp>
        <p:nvSpPr>
          <p:cNvPr id="413" name="Obdélník 412"/>
          <p:cNvSpPr/>
          <p:nvPr/>
        </p:nvSpPr>
        <p:spPr>
          <a:xfrm>
            <a:off x="2141034" y="4248615"/>
            <a:ext cx="99245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14700" y="6356350"/>
            <a:ext cx="2839100" cy="365125"/>
          </a:xfrm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0C88862-BD84-4AAF-A795-065C0729B293}" type="slidenum">
              <a:rPr lang="cs-CZ" altLang="cs-CZ" sz="1400">
                <a:latin typeface="+mj-lt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>
              <a:latin typeface="+mj-l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57" y="338137"/>
            <a:ext cx="11374244" cy="1268413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cs-CZ" sz="2500" dirty="0"/>
              <a:t>DŘ je </a:t>
            </a:r>
            <a:r>
              <a:rPr lang="cs-CZ" altLang="cs-CZ" sz="2500" dirty="0"/>
              <a:t>soustava redoxních dějů ve vnitřní mitochondriální membráně, která začíná oxidací NADH a končí redukcí O</a:t>
            </a:r>
            <a:r>
              <a:rPr lang="cs-CZ" altLang="cs-CZ" sz="2500" baseline="-25000" dirty="0"/>
              <a:t>2</a:t>
            </a:r>
            <a:r>
              <a:rPr lang="en-US" altLang="cs-CZ" sz="2500" baseline="-25000" dirty="0"/>
              <a:t> </a:t>
            </a:r>
            <a:r>
              <a:rPr lang="en-US" altLang="cs-CZ" sz="2500" dirty="0" err="1"/>
              <a:t>na</a:t>
            </a:r>
            <a:r>
              <a:rPr lang="en-US" altLang="cs-CZ" sz="2500" dirty="0"/>
              <a:t> </a:t>
            </a:r>
            <a:r>
              <a:rPr lang="en-US" altLang="cs-CZ" sz="2500" dirty="0" err="1"/>
              <a:t>vodu</a:t>
            </a:r>
            <a:r>
              <a:rPr lang="cs-CZ" altLang="cs-CZ" sz="2500" dirty="0"/>
              <a:t>.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234175" y="5135564"/>
            <a:ext cx="11351941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+mj-lt"/>
              </a:rPr>
              <a:t>Transfer elektronů ve vnitřní mitochondriální membráně je spojen s transferem protonů přes membránu</a:t>
            </a:r>
            <a:r>
              <a:rPr lang="en-US" altLang="cs-CZ" sz="2200" dirty="0">
                <a:latin typeface="+mj-lt"/>
              </a:rPr>
              <a:t> do </a:t>
            </a:r>
            <a:r>
              <a:rPr lang="en-US" altLang="cs-CZ" sz="2200" dirty="0" err="1">
                <a:latin typeface="+mj-lt"/>
              </a:rPr>
              <a:t>mezimembránového</a:t>
            </a:r>
            <a:r>
              <a:rPr lang="en-US" altLang="cs-CZ" sz="2200" dirty="0">
                <a:latin typeface="+mj-lt"/>
              </a:rPr>
              <a:t> </a:t>
            </a:r>
            <a:r>
              <a:rPr lang="en-US" altLang="cs-CZ" sz="2200" dirty="0" err="1" smtClean="0">
                <a:latin typeface="+mj-lt"/>
              </a:rPr>
              <a:t>prostoru</a:t>
            </a:r>
            <a:r>
              <a:rPr lang="en-US" altLang="cs-CZ" sz="2200" dirty="0" smtClean="0">
                <a:latin typeface="+mj-lt"/>
              </a:rPr>
              <a:t>.</a:t>
            </a:r>
            <a:endParaRPr lang="cs-CZ" altLang="cs-CZ" sz="2200" dirty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200" dirty="0" smtClean="0">
                <a:latin typeface="+mj-lt"/>
              </a:rPr>
              <a:t>Protonový </a:t>
            </a:r>
            <a:r>
              <a:rPr lang="cs-CZ" altLang="cs-CZ" sz="2200" dirty="0">
                <a:latin typeface="+mj-lt"/>
              </a:rPr>
              <a:t>gradient je využit na syntézu ATP.</a:t>
            </a:r>
          </a:p>
        </p:txBody>
      </p: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2191800" y="1628775"/>
            <a:ext cx="6877588" cy="3257550"/>
            <a:chOff x="748" y="2160"/>
            <a:chExt cx="4186" cy="2052"/>
          </a:xfrm>
        </p:grpSpPr>
        <p:pic>
          <p:nvPicPr>
            <p:cNvPr id="1434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2160"/>
              <a:ext cx="3145" cy="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Rectangle 12"/>
            <p:cNvSpPr>
              <a:spLocks noChangeArrowheads="1"/>
            </p:cNvSpPr>
            <p:nvPr/>
          </p:nvSpPr>
          <p:spPr bwMode="auto">
            <a:xfrm>
              <a:off x="1233" y="3326"/>
              <a:ext cx="997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+mj-lt"/>
              </a:endParaRPr>
            </a:p>
          </p:txBody>
        </p:sp>
        <p:sp>
          <p:nvSpPr>
            <p:cNvPr id="14344" name="Line 13"/>
            <p:cNvSpPr>
              <a:spLocks noChangeShapeType="1"/>
            </p:cNvSpPr>
            <p:nvPr/>
          </p:nvSpPr>
          <p:spPr bwMode="auto">
            <a:xfrm>
              <a:off x="1338" y="3190"/>
              <a:ext cx="0" cy="7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14345" name="Line 14"/>
            <p:cNvSpPr>
              <a:spLocks noChangeShapeType="1"/>
            </p:cNvSpPr>
            <p:nvPr/>
          </p:nvSpPr>
          <p:spPr bwMode="auto">
            <a:xfrm>
              <a:off x="1792" y="3190"/>
              <a:ext cx="0" cy="7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14346" name="Line 15"/>
            <p:cNvSpPr>
              <a:spLocks noChangeShapeType="1"/>
            </p:cNvSpPr>
            <p:nvPr/>
          </p:nvSpPr>
          <p:spPr bwMode="auto">
            <a:xfrm>
              <a:off x="2049" y="3190"/>
              <a:ext cx="0" cy="7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14347" name="Arc 16"/>
            <p:cNvSpPr>
              <a:spLocks/>
            </p:cNvSpPr>
            <p:nvPr/>
          </p:nvSpPr>
          <p:spPr bwMode="auto">
            <a:xfrm flipH="1" flipV="1">
              <a:off x="3515" y="2628"/>
              <a:ext cx="181" cy="453"/>
            </a:xfrm>
            <a:custGeom>
              <a:avLst/>
              <a:gdLst>
                <a:gd name="T0" fmla="*/ 0 w 21600"/>
                <a:gd name="T1" fmla="*/ 0 h 43141"/>
                <a:gd name="T2" fmla="*/ 0 w 21600"/>
                <a:gd name="T3" fmla="*/ 0 h 43141"/>
                <a:gd name="T4" fmla="*/ 0 w 21600"/>
                <a:gd name="T5" fmla="*/ 0 h 43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4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910"/>
                    <a:pt x="12875" y="42305"/>
                    <a:pt x="1595" y="43140"/>
                  </a:cubicBezTo>
                </a:path>
                <a:path w="21600" h="4314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910"/>
                    <a:pt x="12875" y="42305"/>
                    <a:pt x="1595" y="4314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cs-CZ">
                <a:latin typeface="+mj-lt"/>
              </a:endParaRPr>
            </a:p>
          </p:txBody>
        </p:sp>
        <p:grpSp>
          <p:nvGrpSpPr>
            <p:cNvPr id="14348" name="Group 17"/>
            <p:cNvGrpSpPr>
              <a:grpSpLocks/>
            </p:cNvGrpSpPr>
            <p:nvPr/>
          </p:nvGrpSpPr>
          <p:grpSpPr bwMode="auto">
            <a:xfrm>
              <a:off x="2606" y="3218"/>
              <a:ext cx="501" cy="635"/>
              <a:chOff x="793" y="3158"/>
              <a:chExt cx="320" cy="635"/>
            </a:xfrm>
          </p:grpSpPr>
          <p:sp>
            <p:nvSpPr>
              <p:cNvPr id="14393" name="Line 18"/>
              <p:cNvSpPr>
                <a:spLocks noChangeShapeType="1"/>
              </p:cNvSpPr>
              <p:nvPr/>
            </p:nvSpPr>
            <p:spPr bwMode="auto">
              <a:xfrm flipV="1">
                <a:off x="1111" y="3475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+mj-lt"/>
                </a:endParaRPr>
              </a:p>
            </p:txBody>
          </p:sp>
          <p:sp>
            <p:nvSpPr>
              <p:cNvPr id="14394" name="Arc 19"/>
              <p:cNvSpPr>
                <a:spLocks/>
              </p:cNvSpPr>
              <p:nvPr/>
            </p:nvSpPr>
            <p:spPr bwMode="auto">
              <a:xfrm rot="10800000" flipH="1" flipV="1">
                <a:off x="793" y="3158"/>
                <a:ext cx="320" cy="317"/>
              </a:xfrm>
              <a:custGeom>
                <a:avLst/>
                <a:gdLst>
                  <a:gd name="T0" fmla="*/ 0 w 21600"/>
                  <a:gd name="T1" fmla="*/ 0 h 19535"/>
                  <a:gd name="T2" fmla="*/ 0 w 21600"/>
                  <a:gd name="T3" fmla="*/ 0 h 19535"/>
                  <a:gd name="T4" fmla="*/ 0 w 21600"/>
                  <a:gd name="T5" fmla="*/ 0 h 195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535" fill="none" extrusionOk="0">
                    <a:moveTo>
                      <a:pt x="9216" y="-1"/>
                    </a:moveTo>
                    <a:cubicBezTo>
                      <a:pt x="16776" y="3566"/>
                      <a:pt x="21600" y="11175"/>
                      <a:pt x="21600" y="19535"/>
                    </a:cubicBezTo>
                  </a:path>
                  <a:path w="21600" h="19535" stroke="0" extrusionOk="0">
                    <a:moveTo>
                      <a:pt x="9216" y="-1"/>
                    </a:moveTo>
                    <a:cubicBezTo>
                      <a:pt x="16776" y="3566"/>
                      <a:pt x="21600" y="11175"/>
                      <a:pt x="21600" y="19535"/>
                    </a:cubicBezTo>
                    <a:lnTo>
                      <a:pt x="0" y="19535"/>
                    </a:lnTo>
                    <a:lnTo>
                      <a:pt x="9216" y="-1"/>
                    </a:lnTo>
                    <a:close/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latin typeface="+mj-lt"/>
                </a:endParaRPr>
              </a:p>
            </p:txBody>
          </p:sp>
        </p:grpSp>
        <p:sp>
          <p:nvSpPr>
            <p:cNvPr id="14349" name="Arc 20"/>
            <p:cNvSpPr>
              <a:spLocks/>
            </p:cNvSpPr>
            <p:nvPr/>
          </p:nvSpPr>
          <p:spPr bwMode="auto">
            <a:xfrm rot="-5400000" flipH="1" flipV="1">
              <a:off x="1202" y="2991"/>
              <a:ext cx="317" cy="317"/>
            </a:xfrm>
            <a:custGeom>
              <a:avLst/>
              <a:gdLst>
                <a:gd name="T0" fmla="*/ 0 w 21600"/>
                <a:gd name="T1" fmla="*/ 0 h 43141"/>
                <a:gd name="T2" fmla="*/ 0 w 21600"/>
                <a:gd name="T3" fmla="*/ 0 h 43141"/>
                <a:gd name="T4" fmla="*/ 0 w 21600"/>
                <a:gd name="T5" fmla="*/ 0 h 43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4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910"/>
                    <a:pt x="12875" y="42305"/>
                    <a:pt x="1595" y="43140"/>
                  </a:cubicBezTo>
                </a:path>
                <a:path w="21600" h="4314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910"/>
                    <a:pt x="12875" y="42305"/>
                    <a:pt x="1595" y="4314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14350" name="Text Box 21"/>
            <p:cNvSpPr txBox="1">
              <a:spLocks noChangeArrowheads="1"/>
            </p:cNvSpPr>
            <p:nvPr/>
          </p:nvSpPr>
          <p:spPr bwMode="auto">
            <a:xfrm>
              <a:off x="3243" y="3671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3399"/>
                  </a:solidFill>
                  <a:latin typeface="+mj-lt"/>
                </a:rPr>
                <a:t>H</a:t>
              </a:r>
              <a:r>
                <a:rPr lang="en-GB" altLang="cs-CZ" sz="1600" b="1" baseline="30000">
                  <a:solidFill>
                    <a:srgbClr val="FF3399"/>
                  </a:solidFill>
                  <a:latin typeface="+mj-lt"/>
                </a:rPr>
                <a:t>+</a:t>
              </a:r>
              <a:endParaRPr lang="en-GB" altLang="cs-CZ" sz="1400" b="1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4351" name="Text Box 22"/>
            <p:cNvSpPr txBox="1">
              <a:spLocks noChangeArrowheads="1"/>
            </p:cNvSpPr>
            <p:nvPr/>
          </p:nvSpPr>
          <p:spPr bwMode="auto">
            <a:xfrm>
              <a:off x="1519" y="3096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3399"/>
                  </a:solidFill>
                  <a:latin typeface="+mj-lt"/>
                </a:rPr>
                <a:t>H</a:t>
              </a:r>
              <a:r>
                <a:rPr lang="en-GB" altLang="cs-CZ" sz="1600" b="1" baseline="30000">
                  <a:solidFill>
                    <a:srgbClr val="FF3399"/>
                  </a:solidFill>
                  <a:latin typeface="+mj-lt"/>
                </a:rPr>
                <a:t>+</a:t>
              </a:r>
              <a:endParaRPr lang="en-GB" altLang="cs-CZ" sz="1400" b="1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4352" name="Text Box 23"/>
            <p:cNvSpPr txBox="1">
              <a:spLocks noChangeArrowheads="1"/>
            </p:cNvSpPr>
            <p:nvPr/>
          </p:nvSpPr>
          <p:spPr bwMode="auto">
            <a:xfrm>
              <a:off x="2200" y="3172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3399"/>
                  </a:solidFill>
                  <a:latin typeface="+mj-lt"/>
                </a:rPr>
                <a:t>H</a:t>
              </a:r>
              <a:r>
                <a:rPr lang="en-GB" altLang="cs-CZ" sz="1600" b="1" baseline="30000">
                  <a:solidFill>
                    <a:srgbClr val="FF3399"/>
                  </a:solidFill>
                  <a:latin typeface="+mj-lt"/>
                </a:rPr>
                <a:t>+</a:t>
              </a:r>
              <a:endParaRPr lang="en-GB" altLang="cs-CZ" sz="1400" b="1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4353" name="Text Box 24"/>
            <p:cNvSpPr txBox="1">
              <a:spLocks noChangeArrowheads="1"/>
            </p:cNvSpPr>
            <p:nvPr/>
          </p:nvSpPr>
          <p:spPr bwMode="auto">
            <a:xfrm>
              <a:off x="2653" y="3082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3399"/>
                  </a:solidFill>
                  <a:latin typeface="+mj-lt"/>
                </a:rPr>
                <a:t>H</a:t>
              </a:r>
              <a:r>
                <a:rPr lang="en-GB" altLang="cs-CZ" sz="1600" b="1" baseline="30000">
                  <a:solidFill>
                    <a:srgbClr val="FF3399"/>
                  </a:solidFill>
                  <a:latin typeface="+mj-lt"/>
                </a:rPr>
                <a:t>+</a:t>
              </a:r>
              <a:endParaRPr lang="en-GB" altLang="cs-CZ" sz="1400" b="1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4354" name="Arc 25"/>
            <p:cNvSpPr>
              <a:spLocks/>
            </p:cNvSpPr>
            <p:nvPr/>
          </p:nvSpPr>
          <p:spPr bwMode="auto">
            <a:xfrm rot="-5400000" flipH="1" flipV="1">
              <a:off x="1905" y="3013"/>
              <a:ext cx="272" cy="317"/>
            </a:xfrm>
            <a:custGeom>
              <a:avLst/>
              <a:gdLst>
                <a:gd name="T0" fmla="*/ 0 w 21600"/>
                <a:gd name="T1" fmla="*/ 0 h 43141"/>
                <a:gd name="T2" fmla="*/ 0 w 21600"/>
                <a:gd name="T3" fmla="*/ 0 h 43141"/>
                <a:gd name="T4" fmla="*/ 0 w 21600"/>
                <a:gd name="T5" fmla="*/ 0 h 43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4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910"/>
                    <a:pt x="12875" y="42305"/>
                    <a:pt x="1595" y="43140"/>
                  </a:cubicBezTo>
                </a:path>
                <a:path w="21600" h="4314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910"/>
                    <a:pt x="12875" y="42305"/>
                    <a:pt x="1595" y="4314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14355" name="Text Box 26"/>
            <p:cNvSpPr txBox="1">
              <a:spLocks noChangeArrowheads="1"/>
            </p:cNvSpPr>
            <p:nvPr/>
          </p:nvSpPr>
          <p:spPr bwMode="auto">
            <a:xfrm>
              <a:off x="3749" y="3172"/>
              <a:ext cx="36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latin typeface="+mj-lt"/>
                </a:rPr>
                <a:t>– – –</a:t>
              </a:r>
            </a:p>
          </p:txBody>
        </p:sp>
        <p:sp>
          <p:nvSpPr>
            <p:cNvPr id="14356" name="Text Box 27"/>
            <p:cNvSpPr txBox="1">
              <a:spLocks noChangeArrowheads="1"/>
            </p:cNvSpPr>
            <p:nvPr/>
          </p:nvSpPr>
          <p:spPr bwMode="auto">
            <a:xfrm>
              <a:off x="3742" y="3671"/>
              <a:ext cx="3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latin typeface="+mj-lt"/>
                </a:rPr>
                <a:t>+ + +</a:t>
              </a:r>
            </a:p>
          </p:txBody>
        </p:sp>
        <p:sp>
          <p:nvSpPr>
            <p:cNvPr id="14357" name="Text Box 28"/>
            <p:cNvSpPr txBox="1">
              <a:spLocks noChangeArrowheads="1"/>
            </p:cNvSpPr>
            <p:nvPr/>
          </p:nvSpPr>
          <p:spPr bwMode="auto">
            <a:xfrm>
              <a:off x="3691" y="2960"/>
              <a:ext cx="60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latin typeface="+mj-lt"/>
                </a:rPr>
                <a:t>ADP </a:t>
              </a:r>
              <a:r>
                <a:rPr lang="en-GB" altLang="cs-CZ" sz="1600">
                  <a:latin typeface="+mj-lt"/>
                </a:rPr>
                <a:t>+</a:t>
              </a:r>
              <a:r>
                <a:rPr lang="en-GB" altLang="cs-CZ" sz="1600" b="1">
                  <a:latin typeface="+mj-lt"/>
                </a:rPr>
                <a:t> P</a:t>
              </a:r>
              <a:r>
                <a:rPr lang="en-GB" altLang="cs-CZ" sz="1600" b="1" baseline="-25000">
                  <a:latin typeface="+mj-lt"/>
                </a:rPr>
                <a:t>i</a:t>
              </a:r>
              <a:endParaRPr lang="en-GB" altLang="cs-CZ" sz="1600" b="1">
                <a:latin typeface="+mj-lt"/>
              </a:endParaRPr>
            </a:p>
          </p:txBody>
        </p:sp>
        <p:sp>
          <p:nvSpPr>
            <p:cNvPr id="14358" name="Text Box 29"/>
            <p:cNvSpPr txBox="1">
              <a:spLocks noChangeArrowheads="1"/>
            </p:cNvSpPr>
            <p:nvPr/>
          </p:nvSpPr>
          <p:spPr bwMode="auto">
            <a:xfrm>
              <a:off x="3697" y="2537"/>
              <a:ext cx="3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solidFill>
                    <a:srgbClr val="FF3300"/>
                  </a:solidFill>
                  <a:latin typeface="+mj-lt"/>
                </a:rPr>
                <a:t>ATP</a:t>
              </a:r>
            </a:p>
          </p:txBody>
        </p:sp>
        <p:sp>
          <p:nvSpPr>
            <p:cNvPr id="14359" name="Text Box 30"/>
            <p:cNvSpPr txBox="1">
              <a:spLocks noChangeArrowheads="1"/>
            </p:cNvSpPr>
            <p:nvPr/>
          </p:nvSpPr>
          <p:spPr bwMode="auto">
            <a:xfrm>
              <a:off x="748" y="2855"/>
              <a:ext cx="6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>
                  <a:latin typeface="+mj-lt"/>
                </a:rPr>
                <a:t>NAD</a:t>
              </a:r>
              <a:r>
                <a:rPr lang="en-GB" altLang="cs-CZ" sz="1600" b="1">
                  <a:latin typeface="+mj-lt"/>
                </a:rPr>
                <a:t>H</a:t>
              </a:r>
              <a:r>
                <a:rPr lang="en-GB" altLang="cs-CZ" sz="1600">
                  <a:latin typeface="+mj-lt"/>
                </a:rPr>
                <a:t>+</a:t>
              </a:r>
              <a:r>
                <a:rPr lang="en-GB" altLang="cs-CZ" sz="1600" b="1">
                  <a:latin typeface="+mj-lt"/>
                </a:rPr>
                <a:t>H</a:t>
              </a:r>
              <a:r>
                <a:rPr lang="en-GB" altLang="cs-CZ" sz="1600" b="1" baseline="30000">
                  <a:latin typeface="+mj-lt"/>
                </a:rPr>
                <a:t>+</a:t>
              </a:r>
              <a:endParaRPr lang="en-GB" altLang="cs-CZ" sz="1600" b="1">
                <a:latin typeface="+mj-lt"/>
              </a:endParaRPr>
            </a:p>
          </p:txBody>
        </p:sp>
        <p:sp>
          <p:nvSpPr>
            <p:cNvPr id="14360" name="Text Box 31"/>
            <p:cNvSpPr txBox="1">
              <a:spLocks noChangeArrowheads="1"/>
            </p:cNvSpPr>
            <p:nvPr/>
          </p:nvSpPr>
          <p:spPr bwMode="auto">
            <a:xfrm>
              <a:off x="1792" y="2855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solidFill>
                    <a:srgbClr val="FF3399"/>
                  </a:solidFill>
                  <a:latin typeface="+mj-lt"/>
                </a:rPr>
                <a:t>O</a:t>
              </a:r>
              <a:r>
                <a:rPr lang="en-GB" altLang="cs-CZ" sz="1600" b="1" baseline="-25000">
                  <a:solidFill>
                    <a:srgbClr val="FF3399"/>
                  </a:solidFill>
                  <a:latin typeface="+mj-lt"/>
                </a:rPr>
                <a:t>2</a:t>
              </a:r>
              <a:endParaRPr lang="en-GB" altLang="cs-CZ" sz="1600" b="1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4361" name="Text Box 32"/>
            <p:cNvSpPr txBox="1">
              <a:spLocks noChangeArrowheads="1"/>
            </p:cNvSpPr>
            <p:nvPr/>
          </p:nvSpPr>
          <p:spPr bwMode="auto">
            <a:xfrm>
              <a:off x="2044" y="2855"/>
              <a:ext cx="4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>
                  <a:latin typeface="+mj-lt"/>
                </a:rPr>
                <a:t>2H</a:t>
              </a:r>
              <a:r>
                <a:rPr lang="en-GB" altLang="cs-CZ" sz="1600" baseline="-25000">
                  <a:latin typeface="+mj-lt"/>
                </a:rPr>
                <a:t>2</a:t>
              </a:r>
              <a:r>
                <a:rPr lang="en-GB" altLang="cs-CZ" sz="1600" b="1">
                  <a:latin typeface="+mj-lt"/>
                </a:rPr>
                <a:t>O</a:t>
              </a:r>
              <a:endParaRPr lang="en-GB" altLang="cs-CZ" sz="1600">
                <a:latin typeface="+mj-lt"/>
              </a:endParaRPr>
            </a:p>
          </p:txBody>
        </p:sp>
        <p:sp>
          <p:nvSpPr>
            <p:cNvPr id="14362" name="Text Box 33"/>
            <p:cNvSpPr txBox="1">
              <a:spLocks noChangeArrowheads="1"/>
            </p:cNvSpPr>
            <p:nvPr/>
          </p:nvSpPr>
          <p:spPr bwMode="auto">
            <a:xfrm>
              <a:off x="1356" y="2855"/>
              <a:ext cx="4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600">
                  <a:latin typeface="+mj-lt"/>
                </a:rPr>
                <a:t>NAD</a:t>
              </a:r>
              <a:r>
                <a:rPr lang="en-GB" altLang="cs-CZ" sz="1600" baseline="30000">
                  <a:latin typeface="+mj-lt"/>
                </a:rPr>
                <a:t>+</a:t>
              </a:r>
              <a:endParaRPr lang="en-GB" altLang="cs-CZ" sz="1600">
                <a:latin typeface="+mj-lt"/>
              </a:endParaRPr>
            </a:p>
          </p:txBody>
        </p:sp>
        <p:sp>
          <p:nvSpPr>
            <p:cNvPr id="14363" name="Text Box 34"/>
            <p:cNvSpPr txBox="1">
              <a:spLocks noChangeArrowheads="1"/>
            </p:cNvSpPr>
            <p:nvPr/>
          </p:nvSpPr>
          <p:spPr bwMode="auto">
            <a:xfrm>
              <a:off x="954" y="3127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3399"/>
                  </a:solidFill>
                  <a:latin typeface="+mj-lt"/>
                </a:rPr>
                <a:t>H</a:t>
              </a:r>
              <a:r>
                <a:rPr lang="en-GB" altLang="cs-CZ" sz="1600" b="1" baseline="30000">
                  <a:solidFill>
                    <a:srgbClr val="FF3399"/>
                  </a:solidFill>
                  <a:latin typeface="+mj-lt"/>
                </a:rPr>
                <a:t>+</a:t>
              </a:r>
              <a:endParaRPr lang="en-GB" altLang="cs-CZ" sz="1400" b="1">
                <a:solidFill>
                  <a:srgbClr val="FF3399"/>
                </a:solidFill>
                <a:latin typeface="+mj-lt"/>
              </a:endParaRPr>
            </a:p>
          </p:txBody>
        </p:sp>
        <p:grpSp>
          <p:nvGrpSpPr>
            <p:cNvPr id="14364" name="Group 35"/>
            <p:cNvGrpSpPr>
              <a:grpSpLocks/>
            </p:cNvGrpSpPr>
            <p:nvPr/>
          </p:nvGrpSpPr>
          <p:grpSpPr bwMode="auto">
            <a:xfrm>
              <a:off x="794" y="3717"/>
              <a:ext cx="2969" cy="350"/>
              <a:chOff x="794" y="3717"/>
              <a:chExt cx="2969" cy="464"/>
            </a:xfrm>
          </p:grpSpPr>
          <p:sp>
            <p:nvSpPr>
              <p:cNvPr id="14376" name="Text Box 36"/>
              <p:cNvSpPr txBox="1">
                <a:spLocks noChangeArrowheads="1"/>
              </p:cNvSpPr>
              <p:nvPr/>
            </p:nvSpPr>
            <p:spPr bwMode="auto">
              <a:xfrm>
                <a:off x="1066" y="389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77" name="Text Box 37"/>
              <p:cNvSpPr txBox="1">
                <a:spLocks noChangeArrowheads="1"/>
              </p:cNvSpPr>
              <p:nvPr/>
            </p:nvSpPr>
            <p:spPr bwMode="auto">
              <a:xfrm>
                <a:off x="3243" y="389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78" name="Text Box 38"/>
              <p:cNvSpPr txBox="1">
                <a:spLocks noChangeArrowheads="1"/>
              </p:cNvSpPr>
              <p:nvPr/>
            </p:nvSpPr>
            <p:spPr bwMode="auto">
              <a:xfrm>
                <a:off x="2744" y="371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79" name="Text Box 39"/>
              <p:cNvSpPr txBox="1">
                <a:spLocks noChangeArrowheads="1"/>
              </p:cNvSpPr>
              <p:nvPr/>
            </p:nvSpPr>
            <p:spPr bwMode="auto">
              <a:xfrm>
                <a:off x="2926" y="389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0" name="Text Box 40"/>
              <p:cNvSpPr txBox="1">
                <a:spLocks noChangeArrowheads="1"/>
              </p:cNvSpPr>
              <p:nvPr/>
            </p:nvSpPr>
            <p:spPr bwMode="auto">
              <a:xfrm>
                <a:off x="2109" y="389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1" name="Text Box 41"/>
              <p:cNvSpPr txBox="1">
                <a:spLocks noChangeArrowheads="1"/>
              </p:cNvSpPr>
              <p:nvPr/>
            </p:nvSpPr>
            <p:spPr bwMode="auto">
              <a:xfrm>
                <a:off x="1474" y="3762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2" name="Text Box 42"/>
              <p:cNvSpPr txBox="1">
                <a:spLocks noChangeArrowheads="1"/>
              </p:cNvSpPr>
              <p:nvPr/>
            </p:nvSpPr>
            <p:spPr bwMode="auto">
              <a:xfrm>
                <a:off x="1746" y="389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3" name="Text Box 43"/>
              <p:cNvSpPr txBox="1">
                <a:spLocks noChangeArrowheads="1"/>
              </p:cNvSpPr>
              <p:nvPr/>
            </p:nvSpPr>
            <p:spPr bwMode="auto">
              <a:xfrm>
                <a:off x="2517" y="3808"/>
                <a:ext cx="24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4" name="Text Box 44"/>
              <p:cNvSpPr txBox="1">
                <a:spLocks noChangeArrowheads="1"/>
              </p:cNvSpPr>
              <p:nvPr/>
            </p:nvSpPr>
            <p:spPr bwMode="auto">
              <a:xfrm>
                <a:off x="1519" y="389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5" name="Text Box 45"/>
              <p:cNvSpPr txBox="1">
                <a:spLocks noChangeArrowheads="1"/>
              </p:cNvSpPr>
              <p:nvPr/>
            </p:nvSpPr>
            <p:spPr bwMode="auto">
              <a:xfrm>
                <a:off x="2381" y="371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6" name="Text Box 46"/>
              <p:cNvSpPr txBox="1">
                <a:spLocks noChangeArrowheads="1"/>
              </p:cNvSpPr>
              <p:nvPr/>
            </p:nvSpPr>
            <p:spPr bwMode="auto">
              <a:xfrm>
                <a:off x="2154" y="371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7" name="Text Box 47"/>
              <p:cNvSpPr txBox="1">
                <a:spLocks noChangeArrowheads="1"/>
              </p:cNvSpPr>
              <p:nvPr/>
            </p:nvSpPr>
            <p:spPr bwMode="auto">
              <a:xfrm>
                <a:off x="794" y="3762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8" name="Text Box 48"/>
              <p:cNvSpPr txBox="1">
                <a:spLocks noChangeArrowheads="1"/>
              </p:cNvSpPr>
              <p:nvPr/>
            </p:nvSpPr>
            <p:spPr bwMode="auto">
              <a:xfrm>
                <a:off x="2699" y="3854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89" name="Text Box 49"/>
              <p:cNvSpPr txBox="1">
                <a:spLocks noChangeArrowheads="1"/>
              </p:cNvSpPr>
              <p:nvPr/>
            </p:nvSpPr>
            <p:spPr bwMode="auto">
              <a:xfrm>
                <a:off x="3515" y="371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90" name="Text Box 50"/>
              <p:cNvSpPr txBox="1">
                <a:spLocks noChangeArrowheads="1"/>
              </p:cNvSpPr>
              <p:nvPr/>
            </p:nvSpPr>
            <p:spPr bwMode="auto">
              <a:xfrm>
                <a:off x="1021" y="3762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91" name="Text Box 51"/>
              <p:cNvSpPr txBox="1">
                <a:spLocks noChangeArrowheads="1"/>
              </p:cNvSpPr>
              <p:nvPr/>
            </p:nvSpPr>
            <p:spPr bwMode="auto">
              <a:xfrm>
                <a:off x="1338" y="3900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  <p:sp>
            <p:nvSpPr>
              <p:cNvPr id="14392" name="Text Box 52"/>
              <p:cNvSpPr txBox="1">
                <a:spLocks noChangeArrowheads="1"/>
              </p:cNvSpPr>
              <p:nvPr/>
            </p:nvSpPr>
            <p:spPr bwMode="auto">
              <a:xfrm>
                <a:off x="1816" y="3717"/>
                <a:ext cx="24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400" b="1">
                    <a:solidFill>
                      <a:srgbClr val="FF3399"/>
                    </a:solidFill>
                    <a:latin typeface="+mj-lt"/>
                  </a:rPr>
                  <a:t>H</a:t>
                </a:r>
                <a:r>
                  <a:rPr lang="en-GB" altLang="cs-CZ" sz="1600" b="1" baseline="30000">
                    <a:solidFill>
                      <a:srgbClr val="FF3399"/>
                    </a:solidFill>
                    <a:latin typeface="+mj-lt"/>
                  </a:rPr>
                  <a:t>+</a:t>
                </a:r>
                <a:endParaRPr lang="en-GB" altLang="cs-CZ" sz="1400" b="1">
                  <a:solidFill>
                    <a:srgbClr val="FF3399"/>
                  </a:solidFill>
                  <a:latin typeface="+mj-lt"/>
                </a:endParaRPr>
              </a:p>
            </p:txBody>
          </p:sp>
        </p:grpSp>
        <p:sp>
          <p:nvSpPr>
            <p:cNvPr id="14365" name="Text Box 53"/>
            <p:cNvSpPr txBox="1">
              <a:spLocks noChangeArrowheads="1"/>
            </p:cNvSpPr>
            <p:nvPr/>
          </p:nvSpPr>
          <p:spPr bwMode="auto">
            <a:xfrm>
              <a:off x="2336" y="3943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3399"/>
                  </a:solidFill>
                  <a:latin typeface="+mj-lt"/>
                </a:rPr>
                <a:t>H</a:t>
              </a:r>
              <a:r>
                <a:rPr lang="en-GB" altLang="cs-CZ" sz="1600" b="1" baseline="30000">
                  <a:solidFill>
                    <a:srgbClr val="FF3399"/>
                  </a:solidFill>
                  <a:latin typeface="+mj-lt"/>
                </a:rPr>
                <a:t>+</a:t>
              </a:r>
              <a:endParaRPr lang="en-GB" altLang="cs-CZ" sz="1400" b="1">
                <a:solidFill>
                  <a:srgbClr val="FF3399"/>
                </a:solidFill>
                <a:latin typeface="+mj-lt"/>
              </a:endParaRPr>
            </a:p>
          </p:txBody>
        </p:sp>
        <p:grpSp>
          <p:nvGrpSpPr>
            <p:cNvPr id="14366" name="Group 54"/>
            <p:cNvGrpSpPr>
              <a:grpSpLocks/>
            </p:cNvGrpSpPr>
            <p:nvPr/>
          </p:nvGrpSpPr>
          <p:grpSpPr bwMode="auto">
            <a:xfrm>
              <a:off x="1338" y="3308"/>
              <a:ext cx="680" cy="273"/>
              <a:chOff x="0" y="3022"/>
              <a:chExt cx="657" cy="227"/>
            </a:xfrm>
          </p:grpSpPr>
          <p:sp>
            <p:nvSpPr>
              <p:cNvPr id="14373" name="Arc 55"/>
              <p:cNvSpPr>
                <a:spLocks/>
              </p:cNvSpPr>
              <p:nvPr/>
            </p:nvSpPr>
            <p:spPr bwMode="auto">
              <a:xfrm flipH="1" flipV="1">
                <a:off x="0" y="3022"/>
                <a:ext cx="158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latin typeface="+mj-lt"/>
                </a:endParaRPr>
              </a:p>
            </p:txBody>
          </p:sp>
          <p:sp>
            <p:nvSpPr>
              <p:cNvPr id="14374" name="Arc 56"/>
              <p:cNvSpPr>
                <a:spLocks/>
              </p:cNvSpPr>
              <p:nvPr/>
            </p:nvSpPr>
            <p:spPr bwMode="auto">
              <a:xfrm flipV="1">
                <a:off x="476" y="3022"/>
                <a:ext cx="181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3399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latin typeface="+mj-lt"/>
                </a:endParaRPr>
              </a:p>
            </p:txBody>
          </p:sp>
          <p:sp>
            <p:nvSpPr>
              <p:cNvPr id="14375" name="Line 57"/>
              <p:cNvSpPr>
                <a:spLocks noChangeShapeType="1"/>
              </p:cNvSpPr>
              <p:nvPr/>
            </p:nvSpPr>
            <p:spPr bwMode="auto">
              <a:xfrm flipH="1">
                <a:off x="158" y="3249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FF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+mj-lt"/>
                </a:endParaRPr>
              </a:p>
            </p:txBody>
          </p:sp>
        </p:grpSp>
        <p:sp>
          <p:nvSpPr>
            <p:cNvPr id="14367" name="Text Box 58"/>
            <p:cNvSpPr txBox="1">
              <a:spLocks noChangeArrowheads="1"/>
            </p:cNvSpPr>
            <p:nvPr/>
          </p:nvSpPr>
          <p:spPr bwMode="auto">
            <a:xfrm>
              <a:off x="1497" y="3354"/>
              <a:ext cx="2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+mj-lt"/>
                </a:rPr>
                <a:t>e</a:t>
              </a:r>
              <a:r>
                <a:rPr lang="en-GB" altLang="cs-CZ" sz="1800" baseline="30000">
                  <a:latin typeface="+mj-lt"/>
                </a:rPr>
                <a:t>–</a:t>
              </a:r>
              <a:endParaRPr lang="en-GB" altLang="cs-CZ" sz="1800">
                <a:latin typeface="+mj-lt"/>
              </a:endParaRPr>
            </a:p>
          </p:txBody>
        </p:sp>
        <p:sp>
          <p:nvSpPr>
            <p:cNvPr id="14368" name="Text Box 59"/>
            <p:cNvSpPr txBox="1">
              <a:spLocks noChangeArrowheads="1"/>
            </p:cNvSpPr>
            <p:nvPr/>
          </p:nvSpPr>
          <p:spPr bwMode="auto">
            <a:xfrm>
              <a:off x="1044" y="2614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cs-CZ" sz="1400" b="1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4369" name="Text Box 60"/>
            <p:cNvSpPr txBox="1">
              <a:spLocks noChangeArrowheads="1"/>
            </p:cNvSpPr>
            <p:nvPr/>
          </p:nvSpPr>
          <p:spPr bwMode="auto">
            <a:xfrm>
              <a:off x="839" y="4020"/>
              <a:ext cx="11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chemeClr val="accent2"/>
                  </a:solidFill>
                  <a:latin typeface="+mj-lt"/>
                </a:rPr>
                <a:t>protonový</a:t>
              </a:r>
              <a:r>
                <a:rPr lang="en-GB" altLang="cs-CZ" sz="1400" b="1">
                  <a:solidFill>
                    <a:schemeClr val="accent2"/>
                  </a:solidFill>
                  <a:latin typeface="+mj-lt"/>
                </a:rPr>
                <a:t> gradient</a:t>
              </a:r>
            </a:p>
          </p:txBody>
        </p:sp>
        <p:sp>
          <p:nvSpPr>
            <p:cNvPr id="14370" name="Text Box 61"/>
            <p:cNvSpPr txBox="1">
              <a:spLocks noChangeArrowheads="1"/>
            </p:cNvSpPr>
            <p:nvPr/>
          </p:nvSpPr>
          <p:spPr bwMode="auto">
            <a:xfrm>
              <a:off x="4065" y="3249"/>
              <a:ext cx="86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200">
                  <a:latin typeface="+mj-lt"/>
                </a:rPr>
                <a:t>M</a:t>
              </a:r>
              <a:r>
                <a:rPr lang="cs-CZ" altLang="cs-CZ" sz="1200">
                  <a:latin typeface="+mj-lt"/>
                </a:rPr>
                <a:t>atrix</a:t>
              </a:r>
              <a:r>
                <a:rPr lang="en-GB" altLang="cs-CZ" sz="1200">
                  <a:latin typeface="+mj-lt"/>
                </a:rPr>
                <a:t> (negativ</a:t>
              </a:r>
              <a:r>
                <a:rPr lang="cs-CZ" altLang="cs-CZ" sz="1200">
                  <a:latin typeface="+mj-lt"/>
                </a:rPr>
                <a:t>ní</a:t>
              </a:r>
              <a:r>
                <a:rPr lang="en-GB" altLang="cs-CZ" sz="1200">
                  <a:latin typeface="+mj-lt"/>
                </a:rPr>
                <a:t>)</a:t>
              </a:r>
            </a:p>
          </p:txBody>
        </p:sp>
        <p:sp>
          <p:nvSpPr>
            <p:cNvPr id="14371" name="Text Box 62"/>
            <p:cNvSpPr txBox="1">
              <a:spLocks noChangeArrowheads="1"/>
            </p:cNvSpPr>
            <p:nvPr/>
          </p:nvSpPr>
          <p:spPr bwMode="auto">
            <a:xfrm>
              <a:off x="4067" y="3666"/>
              <a:ext cx="79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+mj-lt"/>
                </a:rPr>
                <a:t>MMP</a:t>
              </a:r>
              <a:r>
                <a:rPr lang="en-GB" altLang="cs-CZ" sz="1200">
                  <a:latin typeface="+mj-lt"/>
                </a:rPr>
                <a:t> (po</a:t>
              </a:r>
              <a:r>
                <a:rPr lang="cs-CZ" altLang="cs-CZ" sz="1200">
                  <a:latin typeface="+mj-lt"/>
                </a:rPr>
                <a:t>zitivní</a:t>
              </a:r>
              <a:r>
                <a:rPr lang="en-GB" altLang="cs-CZ" sz="1200">
                  <a:latin typeface="+mj-lt"/>
                </a:rPr>
                <a:t>)</a:t>
              </a:r>
            </a:p>
          </p:txBody>
        </p:sp>
        <p:sp>
          <p:nvSpPr>
            <p:cNvPr id="14372" name="Rectangle 63"/>
            <p:cNvSpPr>
              <a:spLocks noChangeArrowheads="1"/>
            </p:cNvSpPr>
            <p:nvPr/>
          </p:nvSpPr>
          <p:spPr bwMode="auto">
            <a:xfrm>
              <a:off x="884" y="2160"/>
              <a:ext cx="3448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4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802" y="1531549"/>
            <a:ext cx="3930006" cy="3085055"/>
          </a:xfrm>
          <a:prstGeom prst="rect">
            <a:avLst/>
          </a:prstGeom>
        </p:spPr>
      </p:pic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33802" y="6356350"/>
            <a:ext cx="3419998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6B244E-E219-4CB4-94FF-2B3936E68EAF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>
              <a:latin typeface="+mj-lt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14039" y="537855"/>
            <a:ext cx="105397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dirty="0">
                <a:latin typeface="+mj-lt"/>
              </a:rPr>
              <a:t>Vnitřní mitochondriální </a:t>
            </a:r>
            <a:r>
              <a:rPr lang="cs-CZ" altLang="cs-CZ" sz="4400" dirty="0" smtClean="0">
                <a:latin typeface="+mj-lt"/>
              </a:rPr>
              <a:t>membrána (VMM)</a:t>
            </a:r>
            <a:endParaRPr lang="cs-CZ" altLang="cs-CZ" sz="4400" dirty="0">
              <a:latin typeface="+mj-lt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02998" y="2588418"/>
            <a:ext cx="109508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Kristy</a:t>
            </a:r>
            <a:endParaRPr lang="cs-CZ" altLang="cs-CZ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Semipermeabilní</a:t>
            </a:r>
            <a:endParaRPr lang="cs-CZ" altLang="cs-CZ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Není </a:t>
            </a: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propustná pro ionty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Není </a:t>
            </a: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propustná pro protony </a:t>
            </a:r>
            <a:r>
              <a:rPr lang="cs-CZ" altLang="cs-CZ" sz="28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 smtClean="0">
                <a:latin typeface="+mj-lt"/>
              </a:rPr>
              <a:t>Obsahuje </a:t>
            </a:r>
            <a:r>
              <a:rPr lang="cs-CZ" altLang="cs-CZ" sz="2800" dirty="0">
                <a:latin typeface="+mj-lt"/>
              </a:rPr>
              <a:t>enzymové komplexy dýchacího </a:t>
            </a:r>
            <a:r>
              <a:rPr lang="cs-CZ" altLang="cs-CZ" sz="2800" dirty="0" smtClean="0">
                <a:latin typeface="+mj-lt"/>
              </a:rPr>
              <a:t>řetězce, </a:t>
            </a:r>
            <a:r>
              <a:rPr lang="cs-CZ" altLang="cs-CZ" sz="2800" dirty="0" err="1" smtClean="0">
                <a:latin typeface="+mj-lt"/>
              </a:rPr>
              <a:t>kofaktory</a:t>
            </a:r>
            <a:endParaRPr lang="cs-CZ" altLang="cs-CZ" sz="2800" dirty="0">
              <a:latin typeface="+mj-lt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2800" dirty="0" smtClean="0">
                <a:latin typeface="+mj-lt"/>
                <a:cs typeface="Times New Roman" panose="02020603050405020304" pitchFamily="18" charset="0"/>
              </a:rPr>
              <a:t>bsahuje </a:t>
            </a: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transportní proteiny</a:t>
            </a:r>
          </a:p>
        </p:txBody>
      </p:sp>
    </p:spTree>
    <p:extLst>
      <p:ext uri="{BB962C8B-B14F-4D97-AF65-F5344CB8AC3E}">
        <p14:creationId xmlns:p14="http://schemas.microsoft.com/office/powerpoint/2010/main" val="18556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DD3D18-36BF-4761-806A-ABB593CF6AE7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24000" y="404814"/>
            <a:ext cx="9144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3700" b="1" dirty="0">
                <a:latin typeface="+mj-lt"/>
              </a:rPr>
              <a:t>Aerobní fosforylace je důsledek </a:t>
            </a:r>
            <a:r>
              <a:rPr lang="cs-CZ" altLang="cs-CZ" sz="3700" b="1" dirty="0" err="1">
                <a:latin typeface="+mj-lt"/>
              </a:rPr>
              <a:t>reoxidace</a:t>
            </a:r>
            <a:r>
              <a:rPr lang="cs-CZ" altLang="cs-CZ" sz="3700" b="1" dirty="0">
                <a:latin typeface="+mj-lt"/>
              </a:rPr>
              <a:t> redukovaných </a:t>
            </a:r>
            <a:r>
              <a:rPr lang="cs-CZ" altLang="cs-CZ" sz="3700" b="1" dirty="0" err="1">
                <a:latin typeface="+mj-lt"/>
              </a:rPr>
              <a:t>kofaktorů</a:t>
            </a:r>
            <a:r>
              <a:rPr lang="cs-CZ" altLang="cs-CZ" sz="3700" b="1" dirty="0">
                <a:latin typeface="+mj-lt"/>
              </a:rPr>
              <a:t> v DŘ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683834" y="2492375"/>
            <a:ext cx="2827841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200" dirty="0">
                <a:latin typeface="+mj-lt"/>
              </a:rPr>
              <a:t>Živiny          (redukované formy C)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4583113" y="2924970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383338" y="2781300"/>
            <a:ext cx="3744912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cs-CZ" sz="2200" dirty="0">
                <a:latin typeface="+mj-lt"/>
              </a:rPr>
              <a:t>CO</a:t>
            </a:r>
            <a:r>
              <a:rPr lang="cs-CZ" altLang="cs-CZ" sz="2200" baseline="-25000" dirty="0">
                <a:latin typeface="+mj-lt"/>
              </a:rPr>
              <a:t>2</a:t>
            </a:r>
            <a:r>
              <a:rPr lang="cs-CZ" altLang="cs-CZ" sz="2200" dirty="0">
                <a:latin typeface="+mj-lt"/>
              </a:rPr>
              <a:t>  +  redukované </a:t>
            </a:r>
            <a:r>
              <a:rPr lang="cs-CZ" altLang="cs-CZ" sz="2200" dirty="0" err="1">
                <a:latin typeface="+mj-lt"/>
              </a:rPr>
              <a:t>kofaktory</a:t>
            </a:r>
            <a:r>
              <a:rPr lang="cs-CZ" altLang="cs-CZ" sz="2200" dirty="0">
                <a:latin typeface="+mj-lt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cs-CZ" sz="2200" dirty="0">
                <a:latin typeface="+mj-lt"/>
              </a:rPr>
              <a:t>              (NADH+H</a:t>
            </a:r>
            <a:r>
              <a:rPr lang="cs-CZ" altLang="cs-CZ" sz="2200" baseline="30000" dirty="0">
                <a:latin typeface="+mj-lt"/>
              </a:rPr>
              <a:t>+</a:t>
            </a:r>
            <a:r>
              <a:rPr lang="cs-CZ" altLang="cs-CZ" sz="2200" dirty="0">
                <a:latin typeface="+mj-lt"/>
              </a:rPr>
              <a:t>, FADH</a:t>
            </a:r>
            <a:r>
              <a:rPr lang="cs-CZ" altLang="cs-CZ" sz="2200" baseline="-25000" dirty="0">
                <a:latin typeface="+mj-lt"/>
              </a:rPr>
              <a:t>2</a:t>
            </a:r>
            <a:r>
              <a:rPr lang="cs-CZ" altLang="cs-CZ" sz="2200" dirty="0">
                <a:latin typeface="+mj-lt"/>
              </a:rPr>
              <a:t>)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8346301" y="4030664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latin typeface="+mj-lt"/>
              </a:rPr>
              <a:t>reoxidace</a:t>
            </a:r>
            <a:r>
              <a:rPr lang="cs-CZ" altLang="cs-CZ" sz="1800" dirty="0">
                <a:latin typeface="+mj-lt"/>
              </a:rPr>
              <a:t> v DŘ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511675" y="2558257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+mj-lt"/>
              </a:rPr>
              <a:t>dehydrogenace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8255794" y="35004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8612459" y="3635377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O</a:t>
            </a:r>
            <a:r>
              <a:rPr lang="cs-CZ" altLang="cs-CZ" sz="2400" baseline="-25000" dirty="0">
                <a:latin typeface="+mj-lt"/>
              </a:rPr>
              <a:t>2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6383338" y="4868863"/>
            <a:ext cx="388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400" dirty="0" err="1">
                <a:latin typeface="+mj-lt"/>
              </a:rPr>
              <a:t>Protonový</a:t>
            </a:r>
            <a:r>
              <a:rPr lang="en-US" altLang="cs-CZ" sz="2400" dirty="0">
                <a:latin typeface="+mj-lt"/>
              </a:rPr>
              <a:t> gradient</a:t>
            </a:r>
            <a:r>
              <a:rPr lang="cs-CZ" altLang="cs-CZ" sz="2400" dirty="0">
                <a:latin typeface="+mj-lt"/>
              </a:rPr>
              <a:t>  + </a:t>
            </a:r>
            <a:r>
              <a:rPr lang="cs-CZ" altLang="cs-CZ" sz="2200" dirty="0">
                <a:latin typeface="+mj-lt"/>
              </a:rPr>
              <a:t>H</a:t>
            </a:r>
            <a:r>
              <a:rPr lang="cs-CZ" altLang="cs-CZ" sz="2200" baseline="-25000" dirty="0">
                <a:latin typeface="+mj-lt"/>
              </a:rPr>
              <a:t>2</a:t>
            </a:r>
            <a:r>
              <a:rPr lang="cs-CZ" altLang="cs-CZ" sz="2200" dirty="0">
                <a:latin typeface="+mj-lt"/>
              </a:rPr>
              <a:t>O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6024564" y="6021388"/>
            <a:ext cx="28082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+mj-lt"/>
              </a:rPr>
              <a:t>ADP  +  P</a:t>
            </a:r>
            <a:r>
              <a:rPr lang="cs-CZ" altLang="cs-CZ" sz="2400" b="1" baseline="-25000">
                <a:latin typeface="+mj-lt"/>
              </a:rPr>
              <a:t>i</a:t>
            </a:r>
            <a:r>
              <a:rPr lang="cs-CZ" altLang="cs-CZ" sz="2400" b="1">
                <a:latin typeface="+mj-lt"/>
              </a:rPr>
              <a:t>  </a:t>
            </a:r>
            <a:r>
              <a:rPr lang="cs-CZ" altLang="cs-CZ" sz="2400" b="1">
                <a:latin typeface="+mj-lt"/>
                <a:sym typeface="Symbol" panose="05050102010706020507" pitchFamily="18" charset="2"/>
              </a:rPr>
              <a:t>  ATP</a:t>
            </a: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auto">
          <a:xfrm>
            <a:off x="7320757" y="5410277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511675" y="2895103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+mj-lt"/>
              </a:rPr>
              <a:t>de</a:t>
            </a:r>
            <a:r>
              <a:rPr lang="en-US" altLang="cs-CZ" sz="1800" dirty="0" err="1">
                <a:latin typeface="+mj-lt"/>
              </a:rPr>
              <a:t>karboxylace</a:t>
            </a:r>
            <a:endParaRPr lang="cs-CZ" alt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8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1" y="3975100"/>
            <a:ext cx="2381250" cy="2381250"/>
          </a:xfrm>
          <a:prstGeom prst="rect">
            <a:avLst/>
          </a:prstGeom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54" y="946480"/>
            <a:ext cx="27368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cs typeface="Times New Roman" panose="02020603050405020304" pitchFamily="18" charset="0"/>
              </a:rPr>
              <a:t>Kofaktory</a:t>
            </a:r>
            <a:r>
              <a:rPr lang="cs-CZ" altLang="cs-CZ" dirty="0" smtClean="0">
                <a:cs typeface="Times New Roman" panose="02020603050405020304" pitchFamily="18" charset="0"/>
              </a:rPr>
              <a:t> DŘ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756" y="1825625"/>
            <a:ext cx="10515600" cy="48958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cs typeface="Times New Roman" panose="02020603050405020304" pitchFamily="18" charset="0"/>
              </a:rPr>
              <a:t>Cytochromy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dirty="0" err="1" smtClean="0">
                <a:cs typeface="Times New Roman" panose="02020603050405020304" pitchFamily="18" charset="0"/>
              </a:rPr>
              <a:t>Ubichinon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(koenzym </a:t>
            </a:r>
            <a:r>
              <a:rPr lang="cs-CZ" altLang="cs-CZ" dirty="0" smtClean="0">
                <a:cs typeface="Times New Roman" panose="02020603050405020304" pitchFamily="18" charset="0"/>
              </a:rPr>
              <a:t>Q)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cs typeface="Times New Roman" panose="02020603050405020304" pitchFamily="18" charset="0"/>
              </a:rPr>
              <a:t>FMN</a:t>
            </a:r>
            <a:r>
              <a:rPr lang="cs-CZ" altLang="cs-CZ" dirty="0">
                <a:cs typeface="Times New Roman" panose="02020603050405020304" pitchFamily="18" charset="0"/>
              </a:rPr>
              <a:t>, </a:t>
            </a:r>
            <a:r>
              <a:rPr lang="cs-CZ" altLang="cs-CZ" dirty="0" smtClean="0">
                <a:cs typeface="Times New Roman" panose="02020603050405020304" pitchFamily="18" charset="0"/>
              </a:rPr>
              <a:t>FAD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dirty="0" smtClean="0">
                <a:cs typeface="Times New Roman" panose="02020603050405020304" pitchFamily="18" charset="0"/>
              </a:rPr>
              <a:t>Bílkoviny </a:t>
            </a:r>
            <a:r>
              <a:rPr lang="cs-CZ" altLang="cs-CZ" dirty="0">
                <a:cs typeface="Times New Roman" panose="02020603050405020304" pitchFamily="18" charset="0"/>
              </a:rPr>
              <a:t>s </a:t>
            </a:r>
            <a:r>
              <a:rPr lang="cs-CZ" altLang="cs-CZ" dirty="0" err="1">
                <a:cs typeface="Times New Roman" panose="02020603050405020304" pitchFamily="18" charset="0"/>
              </a:rPr>
              <a:t>nehemovým</a:t>
            </a:r>
            <a:r>
              <a:rPr lang="cs-CZ" altLang="cs-CZ" dirty="0">
                <a:cs typeface="Times New Roman" panose="02020603050405020304" pitchFamily="18" charset="0"/>
              </a:rPr>
              <a:t> železem a sírou</a:t>
            </a:r>
          </a:p>
          <a:p>
            <a:endParaRPr lang="cs-CZ" dirty="0"/>
          </a:p>
        </p:txBody>
      </p:sp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A741C3-EC16-417D-9F73-32BB0D04AFED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54" y="2887662"/>
            <a:ext cx="28797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4803774"/>
            <a:ext cx="18002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DC9CCB-0228-42D7-AEAF-B5DBA2EB9C2C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>
              <a:latin typeface="+mj-lt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177650"/>
            <a:ext cx="9756775" cy="836613"/>
          </a:xfrm>
        </p:spPr>
        <p:txBody>
          <a:bodyPr/>
          <a:lstStyle/>
          <a:p>
            <a:pPr algn="ctr" eaLnBrk="1" hangingPunct="1"/>
            <a:r>
              <a:rPr lang="cs-CZ" altLang="cs-CZ" sz="4000" dirty="0" smtClean="0"/>
              <a:t>Schématický průběh 	DŘ</a:t>
            </a:r>
            <a:endParaRPr lang="cs-CZ" altLang="cs-CZ" sz="4000" dirty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55576" y="1122539"/>
            <a:ext cx="1184313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NADH, FADH</a:t>
            </a:r>
            <a:r>
              <a:rPr lang="cs-CZ" altLang="cs-CZ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 (redukované </a:t>
            </a:r>
            <a:r>
              <a:rPr lang="cs-CZ" altLang="cs-CZ" sz="2400" dirty="0" err="1" smtClean="0">
                <a:latin typeface="+mj-lt"/>
                <a:cs typeface="Times New Roman" panose="02020603050405020304" pitchFamily="18" charset="0"/>
              </a:rPr>
              <a:t>kofaktory</a:t>
            </a: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  <a:sym typeface="Wingdings 3" panose="05040102010807070707" pitchFamily="18" charset="2"/>
              </a:rPr>
              <a:t>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oxidace enzymy </a:t>
            </a: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DŘ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(komplexy </a:t>
            </a: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I-IV)</a:t>
            </a:r>
          </a:p>
          <a:p>
            <a:pPr marL="1085850" lvl="1" indent="-3429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 smtClean="0">
                <a:latin typeface="+mj-lt"/>
              </a:rPr>
              <a:t>vstup </a:t>
            </a:r>
            <a:r>
              <a:rPr lang="cs-CZ" altLang="cs-CZ" sz="2000" dirty="0">
                <a:latin typeface="+mj-lt"/>
              </a:rPr>
              <a:t>do </a:t>
            </a:r>
            <a:r>
              <a:rPr lang="cs-CZ" altLang="cs-CZ" sz="2000" dirty="0" smtClean="0">
                <a:latin typeface="+mj-lt"/>
              </a:rPr>
              <a:t>DŘ</a:t>
            </a:r>
          </a:p>
          <a:p>
            <a:pPr marL="1085850" lvl="1" indent="-3429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+mj-lt"/>
              </a:rPr>
              <a:t>postupný transport ………….. </a:t>
            </a:r>
          </a:p>
          <a:p>
            <a:pPr marL="1085850" lvl="1" indent="-3429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+mj-lt"/>
              </a:rPr>
              <a:t>reakce s kyslíkem za vzniku vody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+mj-lt"/>
                <a:cs typeface="Times New Roman" panose="02020603050405020304" pitchFamily="18" charset="0"/>
              </a:rPr>
              <a:t>Uvolněná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energie se 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uchovává se ve formě ATP </a:t>
            </a:r>
          </a:p>
        </p:txBody>
      </p:sp>
      <p:cxnSp>
        <p:nvCxnSpPr>
          <p:cNvPr id="25605" name="AutoShape 4"/>
          <p:cNvCxnSpPr>
            <a:cxnSpLocks noChangeShapeType="1"/>
            <a:stCxn id="25604" idx="3"/>
            <a:endCxn id="25604" idx="3"/>
          </p:cNvCxnSpPr>
          <p:nvPr/>
        </p:nvCxnSpPr>
        <p:spPr bwMode="auto">
          <a:xfrm>
            <a:off x="11998712" y="2082802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2855913" y="4651375"/>
            <a:ext cx="2881312" cy="865188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7824788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2855914" y="3932238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5232400" y="4076701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7391400" y="4651375"/>
            <a:ext cx="503238" cy="865188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100362" name="Arc 10"/>
          <p:cNvSpPr>
            <a:spLocks/>
          </p:cNvSpPr>
          <p:nvPr/>
        </p:nvSpPr>
        <p:spPr bwMode="auto">
          <a:xfrm rot="7499839">
            <a:off x="7427914" y="4184651"/>
            <a:ext cx="503237" cy="576263"/>
          </a:xfrm>
          <a:custGeom>
            <a:avLst/>
            <a:gdLst>
              <a:gd name="T0" fmla="*/ 0 w 21600"/>
              <a:gd name="T1" fmla="*/ 0 h 21600"/>
              <a:gd name="T2" fmla="*/ 11724420 w 21600"/>
              <a:gd name="T3" fmla="*/ 15374030 h 21600"/>
              <a:gd name="T4" fmla="*/ 0 w 21600"/>
              <a:gd name="T5" fmla="*/ 1537403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j-lt"/>
            </a:endParaRPr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2566989" y="4652963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2566988" y="5516563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8040689" y="4292601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rot="-1005654">
            <a:off x="5591175" y="5727700"/>
            <a:ext cx="2598738" cy="438150"/>
          </a:xfrm>
          <a:prstGeom prst="curvedUpArrow">
            <a:avLst>
              <a:gd name="adj1" fmla="val 118623"/>
              <a:gd name="adj2" fmla="val 237246"/>
              <a:gd name="adj3" fmla="val 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3071814" y="4781551"/>
            <a:ext cx="504825" cy="519113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+mj-lt"/>
              </a:rPr>
              <a:t>I</a:t>
            </a: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3648076" y="4638676"/>
            <a:ext cx="504825" cy="519113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+mj-lt"/>
              </a:rPr>
              <a:t>II</a:t>
            </a: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4224338" y="4854576"/>
            <a:ext cx="647700" cy="519113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+mj-lt"/>
              </a:rPr>
              <a:t>III</a:t>
            </a:r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4872038" y="4710113"/>
            <a:ext cx="647700" cy="5191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+mj-lt"/>
              </a:rPr>
              <a:t>IV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5808663" y="33321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+mj-lt"/>
              </a:rPr>
              <a:t>H</a:t>
            </a:r>
            <a:r>
              <a:rPr lang="cs-CZ" altLang="cs-CZ" sz="2400" b="1" baseline="-25000">
                <a:latin typeface="+mj-lt"/>
              </a:rPr>
              <a:t>2</a:t>
            </a:r>
            <a:r>
              <a:rPr lang="cs-CZ" altLang="cs-CZ" sz="2400" b="1">
                <a:latin typeface="+mj-lt"/>
              </a:rPr>
              <a:t>O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7896226" y="3786189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FF3300"/>
                </a:solidFill>
                <a:latin typeface="+mj-lt"/>
              </a:rPr>
              <a:t>ATP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3432176" y="5573713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i="1">
                <a:solidFill>
                  <a:srgbClr val="3333CC"/>
                </a:solidFill>
                <a:latin typeface="+mj-lt"/>
              </a:rPr>
              <a:t>„ENERGIE“</a:t>
            </a:r>
          </a:p>
        </p:txBody>
      </p:sp>
      <p:sp>
        <p:nvSpPr>
          <p:cNvPr id="25623" name="Text Box 22"/>
          <p:cNvSpPr txBox="1">
            <a:spLocks noChangeArrowheads="1"/>
          </p:cNvSpPr>
          <p:nvPr/>
        </p:nvSpPr>
        <p:spPr bwMode="auto">
          <a:xfrm>
            <a:off x="1847850" y="3303589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3333CC"/>
                </a:solidFill>
                <a:latin typeface="+mj-lt"/>
              </a:rPr>
              <a:t>Redukované kofaktory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4583114" y="3414713"/>
            <a:ext cx="649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CC"/>
                </a:solidFill>
                <a:latin typeface="+mj-lt"/>
              </a:rPr>
              <a:t>O</a:t>
            </a:r>
            <a:r>
              <a:rPr lang="cs-CZ" altLang="cs-CZ" sz="2800" b="1" baseline="-25000">
                <a:solidFill>
                  <a:srgbClr val="3333CC"/>
                </a:solidFill>
                <a:latin typeface="+mj-lt"/>
              </a:rPr>
              <a:t>2</a:t>
            </a:r>
            <a:endParaRPr lang="cs-CZ" altLang="cs-CZ" sz="2800" b="1">
              <a:solidFill>
                <a:srgbClr val="3333CC"/>
              </a:solidFill>
              <a:latin typeface="+mj-lt"/>
            </a:endParaRPr>
          </a:p>
        </p:txBody>
      </p:sp>
      <p:cxnSp>
        <p:nvCxnSpPr>
          <p:cNvPr id="100376" name="AutoShape 24"/>
          <p:cNvCxnSpPr>
            <a:cxnSpLocks noChangeShapeType="1"/>
          </p:cNvCxnSpPr>
          <p:nvPr/>
        </p:nvCxnSpPr>
        <p:spPr bwMode="auto">
          <a:xfrm rot="5400000" flipH="1" flipV="1">
            <a:off x="5507832" y="3117057"/>
            <a:ext cx="133350" cy="1331913"/>
          </a:xfrm>
          <a:prstGeom prst="curvedConnector3">
            <a:avLst>
              <a:gd name="adj1" fmla="val -17023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8975726" y="4529139"/>
            <a:ext cx="20161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j-lt"/>
              </a:rPr>
              <a:t>vnitřní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+mj-lt"/>
              </a:rPr>
              <a:t>mitochondriální membrána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9336089" y="3783013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+mj-lt"/>
              </a:rPr>
              <a:t>matrix</a:t>
            </a:r>
          </a:p>
        </p:txBody>
      </p:sp>
      <p:sp>
        <p:nvSpPr>
          <p:cNvPr id="25628" name="Text Box 27"/>
          <p:cNvSpPr txBox="1">
            <a:spLocks noChangeArrowheads="1"/>
          </p:cNvSpPr>
          <p:nvPr/>
        </p:nvSpPr>
        <p:spPr bwMode="auto">
          <a:xfrm>
            <a:off x="8688388" y="5451475"/>
            <a:ext cx="1979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+mj-lt"/>
              </a:rPr>
              <a:t>mezimembránový prostor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600826" y="4040189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j-lt"/>
              </a:rPr>
              <a:t>ADP+P</a:t>
            </a:r>
            <a:r>
              <a:rPr lang="cs-CZ" altLang="cs-CZ" sz="2000" baseline="-25000">
                <a:latin typeface="+mj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66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smtClean="0"/>
              <a:t>Co rozhoduje o sledu přenašečů v DŘ?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941" y="132556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Hodnoty elektronového potenciálu jednotlivých </a:t>
            </a:r>
            <a:r>
              <a:rPr lang="cs-CZ" dirty="0" err="1" smtClean="0"/>
              <a:t>ox</a:t>
            </a:r>
            <a:r>
              <a:rPr lang="cs-CZ" dirty="0" smtClean="0"/>
              <a:t>/</a:t>
            </a:r>
            <a:r>
              <a:rPr lang="cs-CZ" dirty="0" err="1" smtClean="0"/>
              <a:t>redox</a:t>
            </a:r>
            <a:r>
              <a:rPr lang="cs-CZ" dirty="0" smtClean="0"/>
              <a:t> párů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Redukční ekvivalenty (H/e-) se přenášejí ve směru stoupajícího (pozitivnějšího) </a:t>
            </a:r>
            <a:r>
              <a:rPr lang="cs-CZ" dirty="0" err="1" smtClean="0"/>
              <a:t>redox</a:t>
            </a:r>
            <a:r>
              <a:rPr lang="cs-CZ" dirty="0" smtClean="0"/>
              <a:t> </a:t>
            </a:r>
            <a:r>
              <a:rPr lang="cs-CZ" dirty="0" err="1" smtClean="0"/>
              <a:t>poteniálu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9" y="2870590"/>
            <a:ext cx="4609645" cy="2806311"/>
          </a:xfrm>
          <a:prstGeom prst="rect">
            <a:avLst/>
          </a:prstGeom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219771" y="5676901"/>
            <a:ext cx="44779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baseline="30000" dirty="0" err="1"/>
              <a:t>a</a:t>
            </a:r>
            <a:r>
              <a:rPr lang="cs-CZ" altLang="cs-CZ" sz="1400" dirty="0" err="1"/>
              <a:t>Flavoproteiny</a:t>
            </a:r>
            <a:r>
              <a:rPr lang="cs-CZ" altLang="cs-CZ" sz="1400" dirty="0"/>
              <a:t> mají velmi variabilní hodnotu </a:t>
            </a:r>
            <a:r>
              <a:rPr lang="cs-CZ" altLang="cs-CZ" sz="1400" i="1" dirty="0"/>
              <a:t>E</a:t>
            </a:r>
            <a:r>
              <a:rPr lang="cs-CZ" altLang="cs-CZ" sz="1400" dirty="0"/>
              <a:t>°´, v závislosti na bílkovinné části (0,003 − 0,091 V).</a:t>
            </a:r>
            <a:endParaRPr lang="cs-CZ" alt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12586" y="3316566"/>
            <a:ext cx="749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H  →  NAD</a:t>
            </a:r>
            <a:r>
              <a:rPr lang="cs-CZ" baseline="30000" dirty="0" smtClean="0"/>
              <a:t>+</a:t>
            </a:r>
            <a:r>
              <a:rPr lang="cs-CZ" dirty="0" smtClean="0"/>
              <a:t> → FMN →  </a:t>
            </a:r>
            <a:r>
              <a:rPr lang="cs-CZ" dirty="0" err="1" smtClean="0"/>
              <a:t>FeS</a:t>
            </a:r>
            <a:r>
              <a:rPr lang="cs-CZ" dirty="0" smtClean="0"/>
              <a:t> →  </a:t>
            </a:r>
            <a:r>
              <a:rPr lang="cs-CZ" dirty="0" err="1" smtClean="0"/>
              <a:t>CoQ</a:t>
            </a:r>
            <a:r>
              <a:rPr lang="cs-CZ" dirty="0" smtClean="0"/>
              <a:t> →  </a:t>
            </a:r>
            <a:r>
              <a:rPr lang="cs-CZ" dirty="0" err="1" smtClean="0"/>
              <a:t>cyt</a:t>
            </a:r>
            <a:r>
              <a:rPr lang="cs-CZ" dirty="0" smtClean="0"/>
              <a:t> b →  </a:t>
            </a:r>
            <a:r>
              <a:rPr lang="cs-CZ" dirty="0" err="1"/>
              <a:t>c</a:t>
            </a:r>
            <a:r>
              <a:rPr lang="cs-CZ" dirty="0" err="1" smtClean="0"/>
              <a:t>yt</a:t>
            </a:r>
            <a:r>
              <a:rPr lang="cs-CZ" dirty="0" smtClean="0"/>
              <a:t> c</a:t>
            </a:r>
            <a:r>
              <a:rPr lang="cs-CZ" baseline="-25000" dirty="0" smtClean="0"/>
              <a:t>1</a:t>
            </a:r>
            <a:r>
              <a:rPr lang="cs-CZ" dirty="0" smtClean="0"/>
              <a:t> →  </a:t>
            </a:r>
            <a:r>
              <a:rPr lang="cs-CZ" dirty="0" err="1" smtClean="0"/>
              <a:t>cyt</a:t>
            </a:r>
            <a:r>
              <a:rPr lang="cs-CZ" dirty="0" smtClean="0"/>
              <a:t> c →  </a:t>
            </a:r>
            <a:r>
              <a:rPr lang="cs-CZ" dirty="0" err="1" smtClean="0"/>
              <a:t>cyt</a:t>
            </a:r>
            <a:r>
              <a:rPr lang="cs-CZ" dirty="0" smtClean="0"/>
              <a:t> a+a</a:t>
            </a:r>
            <a:r>
              <a:rPr lang="cs-CZ" baseline="-25000" dirty="0" smtClean="0"/>
              <a:t>3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80934" y="3614753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substrátu 1</a:t>
            </a:r>
            <a:endParaRPr lang="cs-CZ" sz="105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95787" y="3617825"/>
            <a:ext cx="32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↑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73122" y="3904413"/>
            <a:ext cx="5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FAD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112050" y="4216353"/>
            <a:ext cx="32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↑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944733" y="449226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2 H 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844051" y="4770667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substrátu 2</a:t>
            </a:r>
            <a:endParaRPr lang="cs-CZ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1738115" y="3989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667966" y="398998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cxnSp>
        <p:nvCxnSpPr>
          <p:cNvPr id="21" name="Zakřivená spojnice 20"/>
          <p:cNvCxnSpPr>
            <a:stCxn id="18" idx="0"/>
            <a:endCxn id="19" idx="0"/>
          </p:cNvCxnSpPr>
          <p:nvPr/>
        </p:nvCxnSpPr>
        <p:spPr>
          <a:xfrm rot="16200000" flipV="1">
            <a:off x="11452869" y="3494585"/>
            <a:ext cx="12700" cy="990800"/>
          </a:xfrm>
          <a:prstGeom prst="curvedConnector3">
            <a:avLst>
              <a:gd name="adj1" fmla="val 31170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965129" y="388075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r>
              <a:rPr lang="cs-CZ" baseline="30000" dirty="0" smtClean="0"/>
              <a:t>0</a:t>
            </a:r>
            <a:endParaRPr lang="cs-CZ" baseline="30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545770" y="3904413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-0,320 V</a:t>
            </a:r>
            <a:endParaRPr lang="cs-CZ" sz="1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392176" y="3904413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-0,080 V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449064" y="3920505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-0,040 V</a:t>
            </a:r>
            <a:endParaRPr lang="cs-CZ" sz="1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359705" y="3908163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+0,215 V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1354379" y="4381608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+0,816 V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0254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1CFDC89-FFC7-4139-84B1-046608326A76}" type="slidenum">
              <a:rPr lang="cs-CZ" altLang="cs-CZ" sz="1400">
                <a:latin typeface="+mj-lt"/>
              </a:rPr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>
              <a:latin typeface="+mj-lt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494" y="78904"/>
            <a:ext cx="5217221" cy="685800"/>
          </a:xfrm>
        </p:spPr>
        <p:txBody>
          <a:bodyPr/>
          <a:lstStyle/>
          <a:p>
            <a:pPr algn="l"/>
            <a:r>
              <a:rPr lang="cs-CZ" altLang="cs-CZ" sz="2500" dirty="0"/>
              <a:t>Zdroje redukovaných </a:t>
            </a:r>
            <a:r>
              <a:rPr lang="cs-CZ" altLang="cs-CZ" sz="2500" dirty="0" err="1"/>
              <a:t>kofaktorů</a:t>
            </a:r>
            <a:endParaRPr lang="cs-CZ" altLang="cs-CZ" sz="25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43125"/>
              </p:ext>
            </p:extLst>
          </p:nvPr>
        </p:nvGraphicFramePr>
        <p:xfrm>
          <a:off x="2008712" y="967935"/>
          <a:ext cx="7056784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700" b="1" noProof="0" dirty="0"/>
                        <a:t>NADH                  (matrix)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700" noProof="0" dirty="0"/>
                        <a:t>citrátový cyklus (</a:t>
                      </a:r>
                      <a:r>
                        <a:rPr lang="cs-CZ" altLang="cs-CZ" sz="1700" noProof="0" dirty="0" err="1"/>
                        <a:t>isocitrát</a:t>
                      </a:r>
                      <a:r>
                        <a:rPr lang="cs-CZ" altLang="cs-CZ" sz="1700" noProof="0" dirty="0"/>
                        <a:t>, 2-oxoglutarát, </a:t>
                      </a:r>
                      <a:r>
                        <a:rPr lang="cs-CZ" altLang="cs-CZ" sz="1700" noProof="0" dirty="0" err="1"/>
                        <a:t>malát</a:t>
                      </a:r>
                      <a:r>
                        <a:rPr lang="cs-CZ" altLang="cs-CZ" sz="1700" noProof="0" dirty="0"/>
                        <a:t>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700" noProof="0" dirty="0">
                          <a:sym typeface="Symbol" pitchFamily="18" charset="2"/>
                        </a:rPr>
                        <a:t></a:t>
                      </a:r>
                      <a:r>
                        <a:rPr lang="cs-CZ" altLang="cs-CZ" sz="1700" noProof="0" dirty="0"/>
                        <a:t>-oxidace MK (</a:t>
                      </a:r>
                      <a:r>
                        <a:rPr lang="cs-CZ" altLang="cs-CZ" sz="1700" noProof="0" dirty="0">
                          <a:sym typeface="Symbol" pitchFamily="18" charset="2"/>
                        </a:rPr>
                        <a:t></a:t>
                      </a:r>
                      <a:r>
                        <a:rPr lang="cs-CZ" altLang="cs-CZ" sz="1700" noProof="0" dirty="0"/>
                        <a:t>-</a:t>
                      </a:r>
                      <a:r>
                        <a:rPr lang="cs-CZ" altLang="cs-CZ" sz="1700" noProof="0" dirty="0" err="1"/>
                        <a:t>hydroxyacyl-CoA</a:t>
                      </a:r>
                      <a:r>
                        <a:rPr lang="cs-CZ" altLang="cs-CZ" sz="1700" noProof="0" dirty="0"/>
                        <a:t>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700" noProof="0" dirty="0"/>
                        <a:t>oxidační dekarboxylace pyruvátu,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700" noProof="0" dirty="0"/>
                        <a:t>dehydrogenace ketolátky (</a:t>
                      </a:r>
                      <a:r>
                        <a:rPr lang="cs-CZ" altLang="cs-CZ" sz="1700" noProof="0" dirty="0">
                          <a:sym typeface="Symbol" pitchFamily="18" charset="2"/>
                        </a:rPr>
                        <a:t></a:t>
                      </a:r>
                      <a:r>
                        <a:rPr lang="cs-CZ" altLang="cs-CZ" sz="1700" noProof="0" dirty="0"/>
                        <a:t>-</a:t>
                      </a:r>
                      <a:r>
                        <a:rPr lang="cs-CZ" altLang="cs-CZ" sz="1700" noProof="0" dirty="0" err="1"/>
                        <a:t>hydroxybutyrát</a:t>
                      </a:r>
                      <a:r>
                        <a:rPr lang="cs-CZ" altLang="cs-CZ" sz="1700" noProof="0" dirty="0"/>
                        <a:t>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700" noProof="0" dirty="0"/>
                        <a:t>dehydrogenační deaminace glutamátu</a:t>
                      </a:r>
                      <a:endParaRPr lang="cs-CZ" sz="17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700" b="1" noProof="0" dirty="0"/>
                        <a:t>NADH  (cytosol)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cs-CZ" altLang="cs-CZ" sz="1700" noProof="0" dirty="0"/>
                        <a:t>glykolýza (dehydrogenace glyceraldehyd-3-P),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cs-CZ" altLang="cs-CZ" sz="1700" noProof="0" dirty="0"/>
                        <a:t>glukoneogeneze (dehydrogenace laktátu na pyruvát)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cs-CZ" altLang="cs-CZ" sz="1700" noProof="0" dirty="0"/>
                        <a:t>dehydrogenace </a:t>
                      </a:r>
                      <a:r>
                        <a:rPr lang="cs-CZ" altLang="cs-CZ" sz="1700" noProof="0" dirty="0" err="1"/>
                        <a:t>ethanolu</a:t>
                      </a:r>
                      <a:r>
                        <a:rPr lang="cs-CZ" altLang="cs-CZ" sz="1700" noProof="0" dirty="0"/>
                        <a:t> (na acetaldehyd)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700" b="1" noProof="0" dirty="0"/>
                        <a:t>FADH</a:t>
                      </a:r>
                      <a:r>
                        <a:rPr lang="cs-CZ" sz="1700" b="1" baseline="-25000" noProof="0" dirty="0"/>
                        <a:t>2</a:t>
                      </a:r>
                      <a:r>
                        <a:rPr lang="cs-CZ" sz="1700" b="1" noProof="0" dirty="0"/>
                        <a:t>  (matrix)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-CZ" altLang="cs-CZ" sz="1700" noProof="0" dirty="0">
                          <a:sym typeface="Symbol" pitchFamily="18" charset="2"/>
                        </a:rPr>
                        <a:t></a:t>
                      </a:r>
                      <a:r>
                        <a:rPr lang="cs-CZ" altLang="cs-CZ" sz="1700" noProof="0" dirty="0"/>
                        <a:t>-oxidace mastných kyselin (dehydrogenace </a:t>
                      </a:r>
                      <a:r>
                        <a:rPr lang="cs-CZ" altLang="cs-CZ" sz="1700" noProof="0" dirty="0" err="1"/>
                        <a:t>alkanoyl-CoA</a:t>
                      </a:r>
                      <a:r>
                        <a:rPr lang="cs-CZ" altLang="cs-CZ" sz="1700" noProof="0" dirty="0"/>
                        <a:t>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-CZ" altLang="cs-CZ" sz="1700" noProof="0" dirty="0"/>
                        <a:t>citrátový cyklus (dehydrogenace </a:t>
                      </a:r>
                      <a:r>
                        <a:rPr lang="cs-CZ" altLang="cs-CZ" sz="1700" noProof="0" dirty="0" err="1"/>
                        <a:t>sukcinátu</a:t>
                      </a:r>
                      <a:r>
                        <a:rPr lang="cs-CZ" altLang="cs-CZ" sz="1700" noProof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0545" y="4411527"/>
            <a:ext cx="7772400" cy="24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2500" kern="0" dirty="0">
                <a:latin typeface="+mj-lt"/>
              </a:rPr>
              <a:t>Transport NADH z cytosolu do matrix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1800" kern="0" dirty="0">
                <a:latin typeface="+mj-lt"/>
              </a:rPr>
              <a:t>NADH vznikající v cytoplazmě musí být transportován do matrix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1800" kern="0" dirty="0">
                <a:latin typeface="+mj-lt"/>
              </a:rPr>
              <a:t>vnitřní mitochondriální membrána není volně propustná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1800" kern="0" dirty="0">
                <a:latin typeface="+mj-lt"/>
              </a:rPr>
              <a:t>dva přenašečové mechanismy (člunky)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1800" kern="0" dirty="0" err="1">
                <a:latin typeface="+mj-lt"/>
              </a:rPr>
              <a:t>aspartát</a:t>
            </a:r>
            <a:r>
              <a:rPr lang="cs-CZ" altLang="cs-CZ" sz="1800" kern="0" dirty="0">
                <a:latin typeface="+mj-lt"/>
              </a:rPr>
              <a:t>/</a:t>
            </a:r>
            <a:r>
              <a:rPr lang="cs-CZ" altLang="cs-CZ" sz="1800" kern="0" dirty="0" err="1">
                <a:latin typeface="+mj-lt"/>
              </a:rPr>
              <a:t>malátový</a:t>
            </a:r>
            <a:r>
              <a:rPr lang="cs-CZ" altLang="cs-CZ" sz="1800" kern="0" dirty="0">
                <a:latin typeface="+mj-lt"/>
              </a:rPr>
              <a:t> (univerzální)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altLang="cs-CZ" sz="1800" kern="0" dirty="0" err="1">
                <a:latin typeface="+mj-lt"/>
              </a:rPr>
              <a:t>glycerolfosfátový</a:t>
            </a:r>
            <a:r>
              <a:rPr lang="cs-CZ" altLang="cs-CZ" sz="1800" kern="0" dirty="0">
                <a:latin typeface="+mj-lt"/>
              </a:rPr>
              <a:t> (mozek, sval)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altLang="cs-CZ" sz="1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89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363CA82-EC24-45E6-A792-854EB3A55BC0}" type="slidenum">
              <a:rPr lang="cs-CZ" altLang="cs-CZ" sz="1400">
                <a:latin typeface="+mj-lt"/>
              </a:rPr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>
              <a:latin typeface="+mj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685800"/>
          </a:xfrm>
        </p:spPr>
        <p:txBody>
          <a:bodyPr/>
          <a:lstStyle/>
          <a:p>
            <a:r>
              <a:rPr lang="cs-CZ" altLang="cs-CZ" sz="3000" dirty="0"/>
              <a:t>Sběrná místa pro redukční ekvivalenty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3088"/>
            <a:ext cx="8229600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359151" y="41497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3300"/>
                </a:solidFill>
                <a:latin typeface="+mj-lt"/>
              </a:rPr>
              <a:t>I.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672264" y="1844675"/>
            <a:ext cx="19446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400">
                <a:latin typeface="+mj-lt"/>
              </a:rPr>
              <a:t>acyl-CoA</a:t>
            </a:r>
            <a:endParaRPr lang="cs-CZ" altLang="cs-CZ" sz="2400">
              <a:latin typeface="+mj-lt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8328025" y="2997200"/>
            <a:ext cx="1944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400">
                <a:latin typeface="+mj-lt"/>
              </a:rPr>
              <a:t>enoyl-CoA</a:t>
            </a:r>
            <a:endParaRPr lang="cs-CZ" altLang="cs-CZ" sz="2400">
              <a:latin typeface="+mj-lt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992314" y="1484314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000" b="1">
                <a:solidFill>
                  <a:srgbClr val="FF3300"/>
                </a:solidFill>
                <a:latin typeface="+mj-lt"/>
              </a:rPr>
              <a:t>pyruv</a:t>
            </a:r>
            <a:r>
              <a:rPr lang="cs-CZ" altLang="cs-CZ" sz="2000" b="1">
                <a:solidFill>
                  <a:srgbClr val="FF3300"/>
                </a:solidFill>
                <a:latin typeface="+mj-lt"/>
              </a:rPr>
              <a:t>át</a:t>
            </a:r>
            <a:r>
              <a:rPr lang="en-US" altLang="cs-CZ" sz="2000" b="1">
                <a:solidFill>
                  <a:srgbClr val="FF3300"/>
                </a:solidFill>
                <a:latin typeface="+mj-lt"/>
              </a:rPr>
              <a:t>, CC, </a:t>
            </a:r>
            <a:r>
              <a:rPr lang="cs-CZ" altLang="cs-CZ" sz="2000" b="1">
                <a:solidFill>
                  <a:srgbClr val="FF3300"/>
                </a:solidFill>
                <a:latin typeface="+mj-lt"/>
              </a:rPr>
              <a:t>ketolátky</a:t>
            </a:r>
          </a:p>
        </p:txBody>
      </p:sp>
    </p:spTree>
    <p:extLst>
      <p:ext uri="{BB962C8B-B14F-4D97-AF65-F5344CB8AC3E}">
        <p14:creationId xmlns:p14="http://schemas.microsoft.com/office/powerpoint/2010/main" val="13906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6DF3FB-E93B-41F6-8449-EBEF92755840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774825" y="3068638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774825" y="4437063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3071813" y="3068639"/>
            <a:ext cx="1008062" cy="1368425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4079876" y="2997201"/>
            <a:ext cx="1655763" cy="1008063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5303838" y="3068639"/>
            <a:ext cx="2520950" cy="1368425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7248525" y="3068638"/>
            <a:ext cx="1366838" cy="1295400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9264650" y="2997201"/>
            <a:ext cx="433388" cy="1439863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9048751" y="2276475"/>
            <a:ext cx="936625" cy="10795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3432175" y="3860801"/>
            <a:ext cx="215900" cy="1439863"/>
          </a:xfrm>
          <a:prstGeom prst="downArrow">
            <a:avLst>
              <a:gd name="adj1" fmla="val 50000"/>
              <a:gd name="adj2" fmla="val 16672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6311900" y="3933826"/>
            <a:ext cx="215900" cy="1439863"/>
          </a:xfrm>
          <a:prstGeom prst="downArrow">
            <a:avLst>
              <a:gd name="adj1" fmla="val 50000"/>
              <a:gd name="adj2" fmla="val 16672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7824788" y="3789363"/>
            <a:ext cx="215900" cy="1439862"/>
          </a:xfrm>
          <a:prstGeom prst="downArrow">
            <a:avLst>
              <a:gd name="adj1" fmla="val 50000"/>
              <a:gd name="adj2" fmla="val 16672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8" name="AutoShape 13"/>
          <p:cNvSpPr>
            <a:spLocks noChangeArrowheads="1"/>
          </p:cNvSpPr>
          <p:nvPr/>
        </p:nvSpPr>
        <p:spPr bwMode="auto">
          <a:xfrm>
            <a:off x="9409114" y="2060576"/>
            <a:ext cx="142875" cy="3311525"/>
          </a:xfrm>
          <a:prstGeom prst="upArrow">
            <a:avLst>
              <a:gd name="adj1" fmla="val 50000"/>
              <a:gd name="adj2" fmla="val 5794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1524001" y="3284539"/>
            <a:ext cx="22320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vnitřní mitochondriální membrána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2063750" y="220503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NAD</a:t>
            </a:r>
            <a:r>
              <a:rPr lang="cs-CZ" altLang="cs-CZ" sz="2400" b="1">
                <a:solidFill>
                  <a:srgbClr val="0000FF"/>
                </a:solidFill>
              </a:rPr>
              <a:t>H</a:t>
            </a:r>
            <a:r>
              <a:rPr lang="cs-CZ" altLang="cs-CZ" sz="2400" b="1"/>
              <a:t>+</a:t>
            </a:r>
            <a:r>
              <a:rPr lang="cs-CZ" altLang="cs-CZ" sz="2400" b="1">
                <a:solidFill>
                  <a:srgbClr val="0000FF"/>
                </a:solidFill>
              </a:rPr>
              <a:t>H</a:t>
            </a:r>
            <a:r>
              <a:rPr lang="cs-CZ" altLang="cs-CZ" sz="2400" b="1" baseline="30000">
                <a:solidFill>
                  <a:srgbClr val="0000FF"/>
                </a:solidFill>
              </a:rPr>
              <a:t>+</a:t>
            </a:r>
            <a:endParaRPr lang="cs-CZ" altLang="cs-CZ" sz="2400" b="1">
              <a:solidFill>
                <a:srgbClr val="0000FF"/>
              </a:solidFill>
            </a:endParaRP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3503613" y="1700214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NAD</a:t>
            </a:r>
            <a:r>
              <a:rPr lang="cs-CZ" altLang="cs-CZ" sz="2000" baseline="30000"/>
              <a:t>+</a:t>
            </a:r>
            <a:endParaRPr lang="cs-CZ" altLang="cs-CZ" sz="2000"/>
          </a:p>
        </p:txBody>
      </p:sp>
      <p:cxnSp>
        <p:nvCxnSpPr>
          <p:cNvPr id="26642" name="AutoShape 17"/>
          <p:cNvCxnSpPr>
            <a:cxnSpLocks noChangeShapeType="1"/>
            <a:stCxn id="26640" idx="2"/>
            <a:endCxn id="26641" idx="2"/>
          </p:cNvCxnSpPr>
          <p:nvPr/>
        </p:nvCxnSpPr>
        <p:spPr bwMode="auto">
          <a:xfrm rot="5400000" flipH="1" flipV="1">
            <a:off x="3185319" y="1839119"/>
            <a:ext cx="565150" cy="1081088"/>
          </a:xfrm>
          <a:prstGeom prst="curvedConnector3">
            <a:avLst>
              <a:gd name="adj1" fmla="val -67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4295776" y="227647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FAD</a:t>
            </a:r>
            <a:r>
              <a:rPr lang="cs-CZ" altLang="cs-CZ" sz="2400" b="1">
                <a:solidFill>
                  <a:srgbClr val="0000FF"/>
                </a:solidFill>
              </a:rPr>
              <a:t>H</a:t>
            </a:r>
            <a:r>
              <a:rPr lang="cs-CZ" altLang="cs-CZ" sz="2400" b="1" baseline="-25000">
                <a:solidFill>
                  <a:srgbClr val="0000FF"/>
                </a:solidFill>
              </a:rPr>
              <a:t>2</a:t>
            </a:r>
            <a:endParaRPr lang="cs-CZ" altLang="cs-CZ" sz="2400" b="1">
              <a:solidFill>
                <a:srgbClr val="0000FF"/>
              </a:solidFill>
            </a:endParaRP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5159376" y="1628776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FAD</a:t>
            </a:r>
          </a:p>
        </p:txBody>
      </p:sp>
      <p:cxnSp>
        <p:nvCxnSpPr>
          <p:cNvPr id="26645" name="AutoShape 20"/>
          <p:cNvCxnSpPr>
            <a:cxnSpLocks noChangeShapeType="1"/>
          </p:cNvCxnSpPr>
          <p:nvPr/>
        </p:nvCxnSpPr>
        <p:spPr bwMode="auto">
          <a:xfrm rot="5400000" flipH="1" flipV="1">
            <a:off x="4833144" y="1812132"/>
            <a:ext cx="906463" cy="971550"/>
          </a:xfrm>
          <a:prstGeom prst="curvedConnector4">
            <a:avLst>
              <a:gd name="adj1" fmla="val -35727"/>
              <a:gd name="adj2" fmla="val 12352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5880101" y="3357564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6456364" y="3357563"/>
            <a:ext cx="719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2e</a:t>
            </a:r>
            <a:r>
              <a:rPr lang="cs-CZ" altLang="cs-CZ" sz="2800" baseline="30000"/>
              <a:t>-</a:t>
            </a:r>
            <a:endParaRPr lang="cs-CZ" altLang="cs-CZ" sz="2800"/>
          </a:p>
        </p:txBody>
      </p:sp>
      <p:sp>
        <p:nvSpPr>
          <p:cNvPr id="26648" name="Oval 23"/>
          <p:cNvSpPr>
            <a:spLocks noChangeArrowheads="1"/>
          </p:cNvSpPr>
          <p:nvPr/>
        </p:nvSpPr>
        <p:spPr bwMode="auto">
          <a:xfrm>
            <a:off x="6456363" y="3357563"/>
            <a:ext cx="576262" cy="5762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6456363" y="2276475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>
                <a:cs typeface="Times New Roman" panose="02020603050405020304" pitchFamily="18" charset="0"/>
              </a:rPr>
              <a:t>½</a:t>
            </a:r>
            <a:r>
              <a:rPr lang="cs-CZ" altLang="cs-CZ" sz="2400" b="1"/>
              <a:t>O</a:t>
            </a:r>
            <a:r>
              <a:rPr lang="cs-CZ" altLang="cs-CZ" sz="2400" b="1" baseline="-25000"/>
              <a:t>2</a:t>
            </a:r>
            <a:r>
              <a:rPr lang="cs-CZ" altLang="cs-CZ" sz="2400" b="1"/>
              <a:t>+2H</a:t>
            </a:r>
            <a:r>
              <a:rPr lang="cs-CZ" altLang="cs-CZ" sz="2400" b="1" baseline="30000"/>
              <a:t>+</a:t>
            </a:r>
            <a:endParaRPr lang="cs-CZ" altLang="cs-CZ" sz="2400" b="1"/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7896226" y="2060576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H</a:t>
            </a:r>
            <a:r>
              <a:rPr lang="cs-CZ" altLang="cs-CZ" sz="2000" baseline="-25000"/>
              <a:t>2</a:t>
            </a:r>
            <a:r>
              <a:rPr lang="cs-CZ" altLang="cs-CZ" sz="2000"/>
              <a:t>O</a:t>
            </a:r>
          </a:p>
        </p:txBody>
      </p:sp>
      <p:cxnSp>
        <p:nvCxnSpPr>
          <p:cNvPr id="26651" name="AutoShape 26"/>
          <p:cNvCxnSpPr>
            <a:cxnSpLocks noChangeShapeType="1"/>
            <a:stCxn id="26649" idx="2"/>
            <a:endCxn id="26650" idx="2"/>
          </p:cNvCxnSpPr>
          <p:nvPr/>
        </p:nvCxnSpPr>
        <p:spPr bwMode="auto">
          <a:xfrm rot="5400000" flipH="1" flipV="1">
            <a:off x="7614445" y="2055020"/>
            <a:ext cx="276225" cy="1081087"/>
          </a:xfrm>
          <a:prstGeom prst="curvedConnector3">
            <a:avLst>
              <a:gd name="adj1" fmla="val -117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2" name="AutoShape 27"/>
          <p:cNvCxnSpPr>
            <a:cxnSpLocks noChangeShapeType="1"/>
          </p:cNvCxnSpPr>
          <p:nvPr/>
        </p:nvCxnSpPr>
        <p:spPr bwMode="auto">
          <a:xfrm flipV="1">
            <a:off x="7032626" y="3068639"/>
            <a:ext cx="881063" cy="661987"/>
          </a:xfrm>
          <a:prstGeom prst="curvedConnector4">
            <a:avLst>
              <a:gd name="adj1" fmla="val 10088"/>
              <a:gd name="adj2" fmla="val -1127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3143250" y="5229225"/>
            <a:ext cx="935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n </a:t>
            </a:r>
            <a:r>
              <a:rPr lang="cs-CZ" altLang="cs-CZ" b="1">
                <a:solidFill>
                  <a:srgbClr val="0000FF"/>
                </a:solidFill>
              </a:rPr>
              <a:t>H</a:t>
            </a:r>
            <a:r>
              <a:rPr lang="cs-CZ" altLang="cs-CZ" b="1" baseline="30000">
                <a:solidFill>
                  <a:srgbClr val="0000FF"/>
                </a:solidFill>
              </a:rPr>
              <a:t>+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024564" y="5300664"/>
            <a:ext cx="93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n </a:t>
            </a:r>
            <a:r>
              <a:rPr lang="cs-CZ" altLang="cs-CZ" b="1">
                <a:solidFill>
                  <a:srgbClr val="0000FF"/>
                </a:solidFill>
              </a:rPr>
              <a:t>H</a:t>
            </a:r>
            <a:r>
              <a:rPr lang="cs-CZ" altLang="cs-CZ" b="1" baseline="30000">
                <a:solidFill>
                  <a:srgbClr val="0000FF"/>
                </a:solidFill>
              </a:rPr>
              <a:t>+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7608888" y="5157789"/>
            <a:ext cx="107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/>
              <a:t>n </a:t>
            </a:r>
            <a:r>
              <a:rPr lang="cs-CZ" altLang="cs-CZ" b="1">
                <a:solidFill>
                  <a:srgbClr val="0000FF"/>
                </a:solidFill>
              </a:rPr>
              <a:t>H</a:t>
            </a:r>
            <a:r>
              <a:rPr lang="cs-CZ" altLang="cs-CZ" b="1" baseline="30000">
                <a:solidFill>
                  <a:srgbClr val="0000FF"/>
                </a:solidFill>
              </a:rPr>
              <a:t>+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4295775" y="26035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Živiny</a:t>
            </a:r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5735639" y="5492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81" name="Text Box 33"/>
          <p:cNvSpPr txBox="1">
            <a:spLocks noChangeArrowheads="1"/>
          </p:cNvSpPr>
          <p:nvPr/>
        </p:nvSpPr>
        <p:spPr bwMode="auto">
          <a:xfrm>
            <a:off x="7753350" y="3333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CO</a:t>
            </a:r>
            <a:r>
              <a:rPr lang="cs-CZ" altLang="cs-CZ" sz="2400" baseline="-25000"/>
              <a:t>2  </a:t>
            </a:r>
            <a:endParaRPr lang="cs-CZ" altLang="cs-CZ" sz="2400"/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1847850" y="90805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Redukované kofaktory</a:t>
            </a:r>
          </a:p>
        </p:txBody>
      </p:sp>
      <p:cxnSp>
        <p:nvCxnSpPr>
          <p:cNvPr id="104483" name="AutoShape 35"/>
          <p:cNvCxnSpPr>
            <a:cxnSpLocks noChangeShapeType="1"/>
            <a:stCxn id="104484" idx="0"/>
            <a:endCxn id="104482" idx="3"/>
          </p:cNvCxnSpPr>
          <p:nvPr/>
        </p:nvCxnSpPr>
        <p:spPr bwMode="auto">
          <a:xfrm rot="5400000">
            <a:off x="5046664" y="374651"/>
            <a:ext cx="587375" cy="9366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484" name="Line 36"/>
          <p:cNvSpPr>
            <a:spLocks noChangeShapeType="1"/>
          </p:cNvSpPr>
          <p:nvPr/>
        </p:nvSpPr>
        <p:spPr bwMode="auto">
          <a:xfrm flipH="1" flipV="1">
            <a:off x="5303839" y="5492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85" name="Line 37"/>
          <p:cNvSpPr>
            <a:spLocks noChangeShapeType="1"/>
          </p:cNvSpPr>
          <p:nvPr/>
        </p:nvSpPr>
        <p:spPr bwMode="auto">
          <a:xfrm flipH="1">
            <a:off x="2566989" y="134143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4511676" y="1196975"/>
            <a:ext cx="360363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9409114" y="1196975"/>
            <a:ext cx="1258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>
                <a:solidFill>
                  <a:srgbClr val="FF3300"/>
                </a:solidFill>
              </a:rPr>
              <a:t>ATP</a:t>
            </a:r>
          </a:p>
        </p:txBody>
      </p:sp>
      <p:cxnSp>
        <p:nvCxnSpPr>
          <p:cNvPr id="26665" name="AutoShape 41"/>
          <p:cNvCxnSpPr>
            <a:cxnSpLocks noChangeShapeType="1"/>
          </p:cNvCxnSpPr>
          <p:nvPr/>
        </p:nvCxnSpPr>
        <p:spPr bwMode="auto">
          <a:xfrm rot="16200000" flipH="1">
            <a:off x="9532938" y="1216026"/>
            <a:ext cx="38100" cy="1152525"/>
          </a:xfrm>
          <a:prstGeom prst="curvedConnector3">
            <a:avLst>
              <a:gd name="adj1" fmla="val 13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1524000" y="26368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matrix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575051" y="3429000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……e</a:t>
            </a:r>
            <a:r>
              <a:rPr lang="cs-CZ" altLang="cs-CZ" sz="2400" b="1" baseline="30000"/>
              <a:t>-</a:t>
            </a:r>
            <a:r>
              <a:rPr lang="cs-CZ" altLang="cs-CZ" sz="2400" b="1"/>
              <a:t>……….</a:t>
            </a:r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5519738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5448300" y="321310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5448300" y="188914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Katabolické děje</a:t>
            </a:r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4151314" y="188914"/>
            <a:ext cx="1152525" cy="719137"/>
          </a:xfrm>
          <a:prstGeom prst="ellipse">
            <a:avLst/>
          </a:prstGeom>
          <a:solidFill>
            <a:srgbClr val="FF3300">
              <a:alpha val="25098"/>
            </a:srgbClr>
          </a:solidFill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9409113" y="1052514"/>
            <a:ext cx="1079500" cy="935037"/>
          </a:xfrm>
          <a:prstGeom prst="ellipse">
            <a:avLst/>
          </a:prstGeom>
          <a:solidFill>
            <a:srgbClr val="FF3300">
              <a:alpha val="25098"/>
            </a:srgbClr>
          </a:solidFill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sp>
        <p:nvSpPr>
          <p:cNvPr id="104498" name="Text Box 50"/>
          <p:cNvSpPr txBox="1">
            <a:spLocks noChangeArrowheads="1"/>
          </p:cNvSpPr>
          <p:nvPr/>
        </p:nvSpPr>
        <p:spPr bwMode="auto">
          <a:xfrm>
            <a:off x="3143251" y="5876925"/>
            <a:ext cx="6048375" cy="52322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Verdana" panose="020B0604030504040204" pitchFamily="34" charset="0"/>
              </a:rPr>
              <a:t>P r o t o n o v ý    g r a d i e n t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8256589" y="1447801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ADP+P</a:t>
            </a:r>
            <a:r>
              <a:rPr lang="cs-CZ" altLang="cs-CZ" sz="2000" baseline="-25000"/>
              <a:t>i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16425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C5F16F3-B153-467D-853B-882DDF2C0B38}" type="slidenum">
              <a:rPr lang="cs-CZ" altLang="cs-CZ" sz="1400">
                <a:latin typeface="+mj-lt"/>
              </a:rPr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>
              <a:latin typeface="+mj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837" y="188021"/>
            <a:ext cx="11586117" cy="1296988"/>
          </a:xfrm>
        </p:spPr>
        <p:txBody>
          <a:bodyPr/>
          <a:lstStyle/>
          <a:p>
            <a:pPr algn="l"/>
            <a:r>
              <a:rPr lang="cs-CZ" altLang="cs-CZ" sz="3000" dirty="0"/>
              <a:t>V DŘ se třikrát převádějí protony </a:t>
            </a:r>
            <a:r>
              <a:rPr lang="cs-CZ" altLang="cs-CZ" sz="3000" dirty="0" smtClean="0"/>
              <a:t>do </a:t>
            </a:r>
            <a:r>
              <a:rPr lang="cs-CZ" altLang="cs-CZ" sz="3000" dirty="0" err="1"/>
              <a:t>mezimembránového</a:t>
            </a:r>
            <a:r>
              <a:rPr lang="cs-CZ" altLang="cs-CZ" sz="3000" dirty="0"/>
              <a:t> prostoru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5884" y="1474581"/>
            <a:ext cx="8964612" cy="237648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mezi vnitřní a vnější stranou VMM se vytvoří </a:t>
            </a: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protonový gradient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jeho vybití je spojeno s uvolněním energie (</a:t>
            </a:r>
            <a:r>
              <a:rPr lang="cs-CZ" altLang="cs-CZ" sz="2400" dirty="0" err="1">
                <a:latin typeface="+mj-lt"/>
              </a:rPr>
              <a:t>protonmotivní</a:t>
            </a:r>
            <a:r>
              <a:rPr lang="cs-CZ" altLang="cs-CZ" sz="2400" dirty="0">
                <a:latin typeface="+mj-lt"/>
              </a:rPr>
              <a:t> síla), která má dvě složky: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+mj-lt"/>
              </a:rPr>
              <a:t>elektrická složka = rozdíl membránových potenciálů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+mj-lt"/>
              </a:rPr>
              <a:t>koncentrační složka = rozdíl pH </a:t>
            </a:r>
            <a:r>
              <a:rPr lang="cs-CZ" altLang="cs-CZ" sz="2000" dirty="0" smtClean="0">
                <a:latin typeface="+mj-lt"/>
              </a:rPr>
              <a:t>	</a:t>
            </a:r>
            <a:endParaRPr lang="cs-CZ" altLang="cs-CZ" sz="2000" dirty="0">
              <a:latin typeface="+mj-lt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32239" y="4274314"/>
            <a:ext cx="11361312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cs-CZ" altLang="cs-CZ" sz="2400" b="1" dirty="0">
                <a:latin typeface="+mj-lt"/>
              </a:rPr>
              <a:t>Využití </a:t>
            </a:r>
            <a:r>
              <a:rPr lang="cs-CZ" altLang="cs-CZ" sz="2400" b="1" dirty="0" err="1">
                <a:latin typeface="+mj-lt"/>
              </a:rPr>
              <a:t>protonmotivní</a:t>
            </a:r>
            <a:r>
              <a:rPr lang="cs-CZ" altLang="cs-CZ" sz="2400" b="1" dirty="0">
                <a:latin typeface="+mj-lt"/>
              </a:rPr>
              <a:t> síly</a:t>
            </a:r>
            <a:r>
              <a:rPr lang="cs-CZ" altLang="cs-CZ" sz="2400" dirty="0">
                <a:latin typeface="+mj-lt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Syntéza ATP aerobní fosforylací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Teplo (zejména hnědá tuková tkáň, </a:t>
            </a:r>
            <a:r>
              <a:rPr lang="cs-CZ" altLang="cs-CZ" sz="2400" dirty="0" err="1">
                <a:latin typeface="+mj-lt"/>
              </a:rPr>
              <a:t>thermogenin</a:t>
            </a:r>
            <a:r>
              <a:rPr lang="cs-CZ" altLang="cs-CZ" sz="2400" dirty="0">
                <a:latin typeface="+mj-lt"/>
              </a:rPr>
              <a:t> vytváří protonový kanál ve VMM)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Aktivní transport metabolitů přes VMM</a:t>
            </a:r>
          </a:p>
        </p:txBody>
      </p:sp>
    </p:spTree>
    <p:extLst>
      <p:ext uri="{BB962C8B-B14F-4D97-AF65-F5344CB8AC3E}">
        <p14:creationId xmlns:p14="http://schemas.microsoft.com/office/powerpoint/2010/main" val="23973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fáze metabolismu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I. Fáze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Probíhá v zažívacím traktu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Hydrolytické štěpení velkých molekul na jejich základní jednotky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Reakce katalyzují hydrolytické enzymy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Výtěžek ATP je nulový</a:t>
            </a:r>
          </a:p>
          <a:p>
            <a:pPr marL="0" indent="0">
              <a:buNone/>
            </a:pPr>
            <a:r>
              <a:rPr lang="cs-CZ" dirty="0" smtClean="0"/>
              <a:t>II. Fáze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Probíhá uvnitř buněk v různých tkáních v </a:t>
            </a:r>
            <a:r>
              <a:rPr lang="cs-CZ" dirty="0" err="1" smtClean="0"/>
              <a:t>mtch</a:t>
            </a:r>
            <a:r>
              <a:rPr lang="cs-CZ" dirty="0" smtClean="0"/>
              <a:t>/cytosolu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Intracelulární enzymy – většinou dehydrogenázy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Typickým produktem je </a:t>
            </a:r>
            <a:r>
              <a:rPr lang="cs-CZ" dirty="0" err="1" smtClean="0"/>
              <a:t>AcCoA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Produkce ATP je malá – substrátová fosforylace během glykolýzy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Produkce redukovaných </a:t>
            </a:r>
            <a:r>
              <a:rPr lang="cs-CZ" dirty="0" err="1" smtClean="0"/>
              <a:t>kofaktorů</a:t>
            </a:r>
            <a:r>
              <a:rPr lang="cs-CZ" dirty="0" smtClean="0"/>
              <a:t> NADH a FADH</a:t>
            </a:r>
            <a:r>
              <a:rPr lang="cs-CZ" baseline="-25000" dirty="0" smtClean="0"/>
              <a:t>2</a:t>
            </a:r>
          </a:p>
          <a:p>
            <a:pPr marL="0" indent="0">
              <a:buNone/>
            </a:pPr>
            <a:r>
              <a:rPr lang="cs-CZ" dirty="0" smtClean="0"/>
              <a:t>III. Fáze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Největší zisk ATP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Citrátový cyklus, DŘ a aerobní fosforylace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Probíhá v mitochondriích</a:t>
            </a:r>
          </a:p>
          <a:p>
            <a:pPr marL="0" indent="0">
              <a:buNone/>
            </a:pPr>
            <a:endParaRPr lang="cs-CZ" dirty="0" smtClean="0"/>
          </a:p>
          <a:p>
            <a:pPr marL="571500" indent="-571500">
              <a:buAutoNum type="romanUcPeriod"/>
            </a:pPr>
            <a:endParaRPr lang="cs-CZ" dirty="0"/>
          </a:p>
          <a:p>
            <a:pPr marL="571500" indent="-571500">
              <a:buAutoNum type="romanU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5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9DD784-66D4-41D3-ACBC-CB44ED2A141F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>
              <a:latin typeface="+mj-lt"/>
            </a:endParaRP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3863976" y="1989138"/>
            <a:ext cx="4487863" cy="2533650"/>
            <a:chOff x="1653" y="1425"/>
            <a:chExt cx="7068" cy="3990"/>
          </a:xfrm>
        </p:grpSpPr>
        <p:sp>
          <p:nvSpPr>
            <p:cNvPr id="27680" name="Oval 3"/>
            <p:cNvSpPr>
              <a:spLocks noChangeArrowheads="1"/>
            </p:cNvSpPr>
            <p:nvPr/>
          </p:nvSpPr>
          <p:spPr bwMode="auto">
            <a:xfrm>
              <a:off x="4845" y="1425"/>
              <a:ext cx="855" cy="1539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1" name="Oval 4"/>
            <p:cNvSpPr>
              <a:spLocks noChangeArrowheads="1"/>
            </p:cNvSpPr>
            <p:nvPr/>
          </p:nvSpPr>
          <p:spPr bwMode="auto">
            <a:xfrm>
              <a:off x="4332" y="1710"/>
              <a:ext cx="741" cy="1539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2" name="Oval 5"/>
            <p:cNvSpPr>
              <a:spLocks noChangeArrowheads="1"/>
            </p:cNvSpPr>
            <p:nvPr/>
          </p:nvSpPr>
          <p:spPr bwMode="auto">
            <a:xfrm>
              <a:off x="5358" y="1767"/>
              <a:ext cx="798" cy="148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3" name="Oval 6"/>
            <p:cNvSpPr>
              <a:spLocks noChangeArrowheads="1"/>
            </p:cNvSpPr>
            <p:nvPr/>
          </p:nvSpPr>
          <p:spPr bwMode="auto">
            <a:xfrm>
              <a:off x="5301" y="3363"/>
              <a:ext cx="741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4" name="Oval 7"/>
            <p:cNvSpPr>
              <a:spLocks noChangeArrowheads="1"/>
            </p:cNvSpPr>
            <p:nvPr/>
          </p:nvSpPr>
          <p:spPr bwMode="auto">
            <a:xfrm>
              <a:off x="4389" y="3249"/>
              <a:ext cx="741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5" name="Oval 8"/>
            <p:cNvSpPr>
              <a:spLocks noChangeArrowheads="1"/>
            </p:cNvSpPr>
            <p:nvPr/>
          </p:nvSpPr>
          <p:spPr bwMode="auto">
            <a:xfrm>
              <a:off x="4161" y="2166"/>
              <a:ext cx="1026" cy="148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grpSp>
          <p:nvGrpSpPr>
            <p:cNvPr id="27686" name="Group 9"/>
            <p:cNvGrpSpPr>
              <a:grpSpLocks/>
            </p:cNvGrpSpPr>
            <p:nvPr/>
          </p:nvGrpSpPr>
          <p:grpSpPr bwMode="auto">
            <a:xfrm>
              <a:off x="1653" y="4161"/>
              <a:ext cx="7068" cy="1212"/>
              <a:chOff x="4161" y="2964"/>
              <a:chExt cx="7068" cy="1212"/>
            </a:xfrm>
          </p:grpSpPr>
          <p:grpSp>
            <p:nvGrpSpPr>
              <p:cNvPr id="27696" name="Group 10"/>
              <p:cNvGrpSpPr>
                <a:grpSpLocks/>
              </p:cNvGrpSpPr>
              <p:nvPr/>
            </p:nvGrpSpPr>
            <p:grpSpPr bwMode="auto">
              <a:xfrm>
                <a:off x="4161" y="2964"/>
                <a:ext cx="3591" cy="1212"/>
                <a:chOff x="4161" y="2964"/>
                <a:chExt cx="3591" cy="1212"/>
              </a:xfrm>
            </p:grpSpPr>
            <p:sp>
              <p:nvSpPr>
                <p:cNvPr id="27848" name="Oval 11"/>
                <p:cNvSpPr>
                  <a:spLocks noChangeArrowheads="1"/>
                </p:cNvSpPr>
                <p:nvPr/>
              </p:nvSpPr>
              <p:spPr bwMode="auto">
                <a:xfrm>
                  <a:off x="4332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49" name="Oval 12"/>
                <p:cNvSpPr>
                  <a:spLocks noChangeArrowheads="1"/>
                </p:cNvSpPr>
                <p:nvPr/>
              </p:nvSpPr>
              <p:spPr bwMode="auto">
                <a:xfrm>
                  <a:off x="4560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0" name="Oval 13"/>
                <p:cNvSpPr>
                  <a:spLocks noChangeArrowheads="1"/>
                </p:cNvSpPr>
                <p:nvPr/>
              </p:nvSpPr>
              <p:spPr bwMode="auto">
                <a:xfrm>
                  <a:off x="4788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1" name="Oval 14"/>
                <p:cNvSpPr>
                  <a:spLocks noChangeArrowheads="1"/>
                </p:cNvSpPr>
                <p:nvPr/>
              </p:nvSpPr>
              <p:spPr bwMode="auto">
                <a:xfrm>
                  <a:off x="5016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2" name="Oval 15"/>
                <p:cNvSpPr>
                  <a:spLocks noChangeArrowheads="1"/>
                </p:cNvSpPr>
                <p:nvPr/>
              </p:nvSpPr>
              <p:spPr bwMode="auto">
                <a:xfrm>
                  <a:off x="5244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3" name="Oval 16"/>
                <p:cNvSpPr>
                  <a:spLocks noChangeArrowheads="1"/>
                </p:cNvSpPr>
                <p:nvPr/>
              </p:nvSpPr>
              <p:spPr bwMode="auto">
                <a:xfrm>
                  <a:off x="5472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4" name="Oval 17"/>
                <p:cNvSpPr>
                  <a:spLocks noChangeArrowheads="1"/>
                </p:cNvSpPr>
                <p:nvPr/>
              </p:nvSpPr>
              <p:spPr bwMode="auto">
                <a:xfrm>
                  <a:off x="5700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5" name="Oval 18"/>
                <p:cNvSpPr>
                  <a:spLocks noChangeArrowheads="1"/>
                </p:cNvSpPr>
                <p:nvPr/>
              </p:nvSpPr>
              <p:spPr bwMode="auto">
                <a:xfrm>
                  <a:off x="5928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6" name="Oval 19"/>
                <p:cNvSpPr>
                  <a:spLocks noChangeArrowheads="1"/>
                </p:cNvSpPr>
                <p:nvPr/>
              </p:nvSpPr>
              <p:spPr bwMode="auto">
                <a:xfrm>
                  <a:off x="6156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7" name="Oval 20"/>
                <p:cNvSpPr>
                  <a:spLocks noChangeArrowheads="1"/>
                </p:cNvSpPr>
                <p:nvPr/>
              </p:nvSpPr>
              <p:spPr bwMode="auto">
                <a:xfrm>
                  <a:off x="6384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8" name="Oval 21"/>
                <p:cNvSpPr>
                  <a:spLocks noChangeArrowheads="1"/>
                </p:cNvSpPr>
                <p:nvPr/>
              </p:nvSpPr>
              <p:spPr bwMode="auto">
                <a:xfrm>
                  <a:off x="6612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59" name="Oval 22"/>
                <p:cNvSpPr>
                  <a:spLocks noChangeArrowheads="1"/>
                </p:cNvSpPr>
                <p:nvPr/>
              </p:nvSpPr>
              <p:spPr bwMode="auto">
                <a:xfrm>
                  <a:off x="6783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0" name="Oval 23"/>
                <p:cNvSpPr>
                  <a:spLocks noChangeArrowheads="1"/>
                </p:cNvSpPr>
                <p:nvPr/>
              </p:nvSpPr>
              <p:spPr bwMode="auto">
                <a:xfrm>
                  <a:off x="7011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1" name="Oval 24"/>
                <p:cNvSpPr>
                  <a:spLocks noChangeArrowheads="1"/>
                </p:cNvSpPr>
                <p:nvPr/>
              </p:nvSpPr>
              <p:spPr bwMode="auto">
                <a:xfrm>
                  <a:off x="7239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2" name="Oval 25"/>
                <p:cNvSpPr>
                  <a:spLocks noChangeArrowheads="1"/>
                </p:cNvSpPr>
                <p:nvPr/>
              </p:nvSpPr>
              <p:spPr bwMode="auto">
                <a:xfrm>
                  <a:off x="7467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3" name="Oval 26"/>
                <p:cNvSpPr>
                  <a:spLocks noChangeArrowheads="1"/>
                </p:cNvSpPr>
                <p:nvPr/>
              </p:nvSpPr>
              <p:spPr bwMode="auto">
                <a:xfrm>
                  <a:off x="4218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4" name="Oval 27"/>
                <p:cNvSpPr>
                  <a:spLocks noChangeArrowheads="1"/>
                </p:cNvSpPr>
                <p:nvPr/>
              </p:nvSpPr>
              <p:spPr bwMode="auto">
                <a:xfrm>
                  <a:off x="4503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5" name="Oval 28"/>
                <p:cNvSpPr>
                  <a:spLocks noChangeArrowheads="1"/>
                </p:cNvSpPr>
                <p:nvPr/>
              </p:nvSpPr>
              <p:spPr bwMode="auto">
                <a:xfrm>
                  <a:off x="4731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6" name="Oval 29"/>
                <p:cNvSpPr>
                  <a:spLocks noChangeArrowheads="1"/>
                </p:cNvSpPr>
                <p:nvPr/>
              </p:nvSpPr>
              <p:spPr bwMode="auto">
                <a:xfrm>
                  <a:off x="4959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7" name="Oval 30"/>
                <p:cNvSpPr>
                  <a:spLocks noChangeArrowheads="1"/>
                </p:cNvSpPr>
                <p:nvPr/>
              </p:nvSpPr>
              <p:spPr bwMode="auto">
                <a:xfrm>
                  <a:off x="5244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8" name="Oval 31"/>
                <p:cNvSpPr>
                  <a:spLocks noChangeArrowheads="1"/>
                </p:cNvSpPr>
                <p:nvPr/>
              </p:nvSpPr>
              <p:spPr bwMode="auto">
                <a:xfrm>
                  <a:off x="5415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69" name="Oval 32"/>
                <p:cNvSpPr>
                  <a:spLocks noChangeArrowheads="1"/>
                </p:cNvSpPr>
                <p:nvPr/>
              </p:nvSpPr>
              <p:spPr bwMode="auto">
                <a:xfrm>
                  <a:off x="5643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0" name="Oval 33"/>
                <p:cNvSpPr>
                  <a:spLocks noChangeArrowheads="1"/>
                </p:cNvSpPr>
                <p:nvPr/>
              </p:nvSpPr>
              <p:spPr bwMode="auto">
                <a:xfrm>
                  <a:off x="5928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1" name="Oval 34"/>
                <p:cNvSpPr>
                  <a:spLocks noChangeArrowheads="1"/>
                </p:cNvSpPr>
                <p:nvPr/>
              </p:nvSpPr>
              <p:spPr bwMode="auto">
                <a:xfrm>
                  <a:off x="6156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2" name="Oval 35"/>
                <p:cNvSpPr>
                  <a:spLocks noChangeArrowheads="1"/>
                </p:cNvSpPr>
                <p:nvPr/>
              </p:nvSpPr>
              <p:spPr bwMode="auto">
                <a:xfrm>
                  <a:off x="6327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3" name="Oval 36"/>
                <p:cNvSpPr>
                  <a:spLocks noChangeArrowheads="1"/>
                </p:cNvSpPr>
                <p:nvPr/>
              </p:nvSpPr>
              <p:spPr bwMode="auto">
                <a:xfrm>
                  <a:off x="6555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4" name="Oval 37"/>
                <p:cNvSpPr>
                  <a:spLocks noChangeArrowheads="1"/>
                </p:cNvSpPr>
                <p:nvPr/>
              </p:nvSpPr>
              <p:spPr bwMode="auto">
                <a:xfrm>
                  <a:off x="6783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5" name="Oval 38"/>
                <p:cNvSpPr>
                  <a:spLocks noChangeArrowheads="1"/>
                </p:cNvSpPr>
                <p:nvPr/>
              </p:nvSpPr>
              <p:spPr bwMode="auto">
                <a:xfrm>
                  <a:off x="7068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6" name="Oval 39"/>
                <p:cNvSpPr>
                  <a:spLocks noChangeArrowheads="1"/>
                </p:cNvSpPr>
                <p:nvPr/>
              </p:nvSpPr>
              <p:spPr bwMode="auto">
                <a:xfrm>
                  <a:off x="7296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877" name="Oval 40"/>
                <p:cNvSpPr>
                  <a:spLocks noChangeArrowheads="1"/>
                </p:cNvSpPr>
                <p:nvPr/>
              </p:nvSpPr>
              <p:spPr bwMode="auto">
                <a:xfrm>
                  <a:off x="7524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grpSp>
              <p:nvGrpSpPr>
                <p:cNvPr id="27878" name="Group 41"/>
                <p:cNvGrpSpPr>
                  <a:grpSpLocks/>
                </p:cNvGrpSpPr>
                <p:nvPr/>
              </p:nvGrpSpPr>
              <p:grpSpPr bwMode="auto">
                <a:xfrm>
                  <a:off x="4161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95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96" name="Freeform 43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97" name="Freeform 44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79" name="Group 45"/>
                <p:cNvGrpSpPr>
                  <a:grpSpLocks/>
                </p:cNvGrpSpPr>
                <p:nvPr/>
              </p:nvGrpSpPr>
              <p:grpSpPr bwMode="auto">
                <a:xfrm>
                  <a:off x="4389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9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93" name="Freeform 47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94" name="Freeform 48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0" name="Group 49"/>
                <p:cNvGrpSpPr>
                  <a:grpSpLocks/>
                </p:cNvGrpSpPr>
                <p:nvPr/>
              </p:nvGrpSpPr>
              <p:grpSpPr bwMode="auto">
                <a:xfrm>
                  <a:off x="4617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89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90" name="Freeform 51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91" name="Freeform 52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1" name="Group 53"/>
                <p:cNvGrpSpPr>
                  <a:grpSpLocks/>
                </p:cNvGrpSpPr>
                <p:nvPr/>
              </p:nvGrpSpPr>
              <p:grpSpPr bwMode="auto">
                <a:xfrm>
                  <a:off x="4845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8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87" name="Freeform 55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88" name="Freeform 56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2" name="Group 57"/>
                <p:cNvGrpSpPr>
                  <a:grpSpLocks/>
                </p:cNvGrpSpPr>
                <p:nvPr/>
              </p:nvGrpSpPr>
              <p:grpSpPr bwMode="auto">
                <a:xfrm>
                  <a:off x="5130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8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84" name="Freeform 59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85" name="Freeform 60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3" name="Group 61"/>
                <p:cNvGrpSpPr>
                  <a:grpSpLocks/>
                </p:cNvGrpSpPr>
                <p:nvPr/>
              </p:nvGrpSpPr>
              <p:grpSpPr bwMode="auto">
                <a:xfrm>
                  <a:off x="5301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8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81" name="Freeform 63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82" name="Freeform 64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4" name="Group 65"/>
                <p:cNvGrpSpPr>
                  <a:grpSpLocks/>
                </p:cNvGrpSpPr>
                <p:nvPr/>
              </p:nvGrpSpPr>
              <p:grpSpPr bwMode="auto">
                <a:xfrm>
                  <a:off x="5529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7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78" name="Freeform 67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79" name="Freeform 68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5" name="Group 69"/>
                <p:cNvGrpSpPr>
                  <a:grpSpLocks/>
                </p:cNvGrpSpPr>
                <p:nvPr/>
              </p:nvGrpSpPr>
              <p:grpSpPr bwMode="auto">
                <a:xfrm>
                  <a:off x="5757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7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75" name="Freeform 71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76" name="Freeform 72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6" name="Group 73"/>
                <p:cNvGrpSpPr>
                  <a:grpSpLocks/>
                </p:cNvGrpSpPr>
                <p:nvPr/>
              </p:nvGrpSpPr>
              <p:grpSpPr bwMode="auto">
                <a:xfrm>
                  <a:off x="5985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71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72" name="Freeform 75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73" name="Freeform 76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7" name="Group 77"/>
                <p:cNvGrpSpPr>
                  <a:grpSpLocks/>
                </p:cNvGrpSpPr>
                <p:nvPr/>
              </p:nvGrpSpPr>
              <p:grpSpPr bwMode="auto">
                <a:xfrm>
                  <a:off x="6213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6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69" name="Freeform 79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70" name="Freeform 80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8" name="Group 81"/>
                <p:cNvGrpSpPr>
                  <a:grpSpLocks/>
                </p:cNvGrpSpPr>
                <p:nvPr/>
              </p:nvGrpSpPr>
              <p:grpSpPr bwMode="auto">
                <a:xfrm>
                  <a:off x="6498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65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66" name="Freeform 83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67" name="Freeform 84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89" name="Group 85"/>
                <p:cNvGrpSpPr>
                  <a:grpSpLocks/>
                </p:cNvGrpSpPr>
                <p:nvPr/>
              </p:nvGrpSpPr>
              <p:grpSpPr bwMode="auto">
                <a:xfrm>
                  <a:off x="6783" y="3249"/>
                  <a:ext cx="228" cy="471"/>
                  <a:chOff x="5301" y="4959"/>
                  <a:chExt cx="228" cy="471"/>
                </a:xfrm>
              </p:grpSpPr>
              <p:sp>
                <p:nvSpPr>
                  <p:cNvPr id="2796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63" name="Freeform 87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64" name="Freeform 88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0" name="Group 89"/>
                <p:cNvGrpSpPr>
                  <a:grpSpLocks/>
                </p:cNvGrpSpPr>
                <p:nvPr/>
              </p:nvGrpSpPr>
              <p:grpSpPr bwMode="auto">
                <a:xfrm>
                  <a:off x="7011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5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60" name="Freeform 91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61" name="Freeform 92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1" name="Group 93"/>
                <p:cNvGrpSpPr>
                  <a:grpSpLocks/>
                </p:cNvGrpSpPr>
                <p:nvPr/>
              </p:nvGrpSpPr>
              <p:grpSpPr bwMode="auto">
                <a:xfrm>
                  <a:off x="7239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5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57" name="Freeform 95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58" name="Freeform 96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2" name="Group 97"/>
                <p:cNvGrpSpPr>
                  <a:grpSpLocks/>
                </p:cNvGrpSpPr>
                <p:nvPr/>
              </p:nvGrpSpPr>
              <p:grpSpPr bwMode="auto">
                <a:xfrm>
                  <a:off x="7410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95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54" name="Freeform 99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55" name="Freeform 100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3" name="Group 101"/>
                <p:cNvGrpSpPr>
                  <a:grpSpLocks/>
                </p:cNvGrpSpPr>
                <p:nvPr/>
              </p:nvGrpSpPr>
              <p:grpSpPr bwMode="auto">
                <a:xfrm flipV="1">
                  <a:off x="4161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50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51" name="Freeform 103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52" name="Freeform 104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4" name="Group 105"/>
                <p:cNvGrpSpPr>
                  <a:grpSpLocks/>
                </p:cNvGrpSpPr>
                <p:nvPr/>
              </p:nvGrpSpPr>
              <p:grpSpPr bwMode="auto">
                <a:xfrm flipV="1">
                  <a:off x="4332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4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48" name="Freeform 107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49" name="Freeform 108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5" name="Group 109"/>
                <p:cNvGrpSpPr>
                  <a:grpSpLocks/>
                </p:cNvGrpSpPr>
                <p:nvPr/>
              </p:nvGrpSpPr>
              <p:grpSpPr bwMode="auto">
                <a:xfrm flipV="1">
                  <a:off x="4560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44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45" name="Freeform 111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46" name="Freeform 112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6" name="Group 113"/>
                <p:cNvGrpSpPr>
                  <a:grpSpLocks/>
                </p:cNvGrpSpPr>
                <p:nvPr/>
              </p:nvGrpSpPr>
              <p:grpSpPr bwMode="auto">
                <a:xfrm flipV="1">
                  <a:off x="4788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41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42" name="Freeform 115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43" name="Freeform 116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7" name="Group 117"/>
                <p:cNvGrpSpPr>
                  <a:grpSpLocks/>
                </p:cNvGrpSpPr>
                <p:nvPr/>
              </p:nvGrpSpPr>
              <p:grpSpPr bwMode="auto">
                <a:xfrm flipV="1">
                  <a:off x="5016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38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39" name="Freeform 119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40" name="Freeform 120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8" name="Group 121"/>
                <p:cNvGrpSpPr>
                  <a:grpSpLocks/>
                </p:cNvGrpSpPr>
                <p:nvPr/>
              </p:nvGrpSpPr>
              <p:grpSpPr bwMode="auto">
                <a:xfrm flipV="1">
                  <a:off x="5244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35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36" name="Freeform 123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37" name="Freeform 124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899" name="Group 125"/>
                <p:cNvGrpSpPr>
                  <a:grpSpLocks/>
                </p:cNvGrpSpPr>
                <p:nvPr/>
              </p:nvGrpSpPr>
              <p:grpSpPr bwMode="auto">
                <a:xfrm flipV="1">
                  <a:off x="5472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32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33" name="Freeform 127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34" name="Freeform 128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0" name="Group 129"/>
                <p:cNvGrpSpPr>
                  <a:grpSpLocks/>
                </p:cNvGrpSpPr>
                <p:nvPr/>
              </p:nvGrpSpPr>
              <p:grpSpPr bwMode="auto">
                <a:xfrm flipV="1">
                  <a:off x="5700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29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30" name="Freeform 131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31" name="Freeform 132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1" name="Group 133"/>
                <p:cNvGrpSpPr>
                  <a:grpSpLocks/>
                </p:cNvGrpSpPr>
                <p:nvPr/>
              </p:nvGrpSpPr>
              <p:grpSpPr bwMode="auto">
                <a:xfrm flipV="1">
                  <a:off x="5928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26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27" name="Freeform 135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28" name="Freeform 136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2" name="Group 137"/>
                <p:cNvGrpSpPr>
                  <a:grpSpLocks/>
                </p:cNvGrpSpPr>
                <p:nvPr/>
              </p:nvGrpSpPr>
              <p:grpSpPr bwMode="auto">
                <a:xfrm flipV="1">
                  <a:off x="6213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2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24" name="Freeform 139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25" name="Freeform 140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3" name="Group 141"/>
                <p:cNvGrpSpPr>
                  <a:grpSpLocks/>
                </p:cNvGrpSpPr>
                <p:nvPr/>
              </p:nvGrpSpPr>
              <p:grpSpPr bwMode="auto">
                <a:xfrm flipV="1">
                  <a:off x="6441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20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21" name="Freeform 143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22" name="Freeform 144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4" name="Group 145"/>
                <p:cNvGrpSpPr>
                  <a:grpSpLocks/>
                </p:cNvGrpSpPr>
                <p:nvPr/>
              </p:nvGrpSpPr>
              <p:grpSpPr bwMode="auto">
                <a:xfrm flipV="1">
                  <a:off x="6669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17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18" name="Freeform 147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19" name="Freeform 148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5" name="Group 149"/>
                <p:cNvGrpSpPr>
                  <a:grpSpLocks/>
                </p:cNvGrpSpPr>
                <p:nvPr/>
              </p:nvGrpSpPr>
              <p:grpSpPr bwMode="auto">
                <a:xfrm flipV="1">
                  <a:off x="6954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1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15" name="Freeform 151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16" name="Freeform 152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6" name="Group 153"/>
                <p:cNvGrpSpPr>
                  <a:grpSpLocks/>
                </p:cNvGrpSpPr>
                <p:nvPr/>
              </p:nvGrpSpPr>
              <p:grpSpPr bwMode="auto">
                <a:xfrm flipV="1">
                  <a:off x="7182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11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12" name="Freeform 155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13" name="Freeform 156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907" name="Group 157"/>
                <p:cNvGrpSpPr>
                  <a:grpSpLocks/>
                </p:cNvGrpSpPr>
                <p:nvPr/>
              </p:nvGrpSpPr>
              <p:grpSpPr bwMode="auto">
                <a:xfrm flipV="1">
                  <a:off x="7467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908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909" name="Freeform 159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910" name="Freeform 160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27697" name="Group 161"/>
              <p:cNvGrpSpPr>
                <a:grpSpLocks/>
              </p:cNvGrpSpPr>
              <p:nvPr/>
            </p:nvGrpSpPr>
            <p:grpSpPr bwMode="auto">
              <a:xfrm>
                <a:off x="7638" y="2964"/>
                <a:ext cx="3591" cy="1212"/>
                <a:chOff x="4161" y="2964"/>
                <a:chExt cx="3591" cy="1212"/>
              </a:xfrm>
            </p:grpSpPr>
            <p:sp>
              <p:nvSpPr>
                <p:cNvPr id="27698" name="Oval 162"/>
                <p:cNvSpPr>
                  <a:spLocks noChangeArrowheads="1"/>
                </p:cNvSpPr>
                <p:nvPr/>
              </p:nvSpPr>
              <p:spPr bwMode="auto">
                <a:xfrm>
                  <a:off x="4332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699" name="Oval 163"/>
                <p:cNvSpPr>
                  <a:spLocks noChangeArrowheads="1"/>
                </p:cNvSpPr>
                <p:nvPr/>
              </p:nvSpPr>
              <p:spPr bwMode="auto">
                <a:xfrm>
                  <a:off x="4560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0" name="Oval 164"/>
                <p:cNvSpPr>
                  <a:spLocks noChangeArrowheads="1"/>
                </p:cNvSpPr>
                <p:nvPr/>
              </p:nvSpPr>
              <p:spPr bwMode="auto">
                <a:xfrm>
                  <a:off x="4788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1" name="Oval 165"/>
                <p:cNvSpPr>
                  <a:spLocks noChangeArrowheads="1"/>
                </p:cNvSpPr>
                <p:nvPr/>
              </p:nvSpPr>
              <p:spPr bwMode="auto">
                <a:xfrm>
                  <a:off x="5016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2" name="Oval 166"/>
                <p:cNvSpPr>
                  <a:spLocks noChangeArrowheads="1"/>
                </p:cNvSpPr>
                <p:nvPr/>
              </p:nvSpPr>
              <p:spPr bwMode="auto">
                <a:xfrm>
                  <a:off x="5244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3" name="Oval 167"/>
                <p:cNvSpPr>
                  <a:spLocks noChangeArrowheads="1"/>
                </p:cNvSpPr>
                <p:nvPr/>
              </p:nvSpPr>
              <p:spPr bwMode="auto">
                <a:xfrm>
                  <a:off x="5472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4" name="Oval 168"/>
                <p:cNvSpPr>
                  <a:spLocks noChangeArrowheads="1"/>
                </p:cNvSpPr>
                <p:nvPr/>
              </p:nvSpPr>
              <p:spPr bwMode="auto">
                <a:xfrm>
                  <a:off x="5700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5" name="Oval 169"/>
                <p:cNvSpPr>
                  <a:spLocks noChangeArrowheads="1"/>
                </p:cNvSpPr>
                <p:nvPr/>
              </p:nvSpPr>
              <p:spPr bwMode="auto">
                <a:xfrm>
                  <a:off x="5928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6" name="Oval 170"/>
                <p:cNvSpPr>
                  <a:spLocks noChangeArrowheads="1"/>
                </p:cNvSpPr>
                <p:nvPr/>
              </p:nvSpPr>
              <p:spPr bwMode="auto">
                <a:xfrm>
                  <a:off x="6156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7" name="Oval 171"/>
                <p:cNvSpPr>
                  <a:spLocks noChangeArrowheads="1"/>
                </p:cNvSpPr>
                <p:nvPr/>
              </p:nvSpPr>
              <p:spPr bwMode="auto">
                <a:xfrm>
                  <a:off x="6384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8" name="Oval 172"/>
                <p:cNvSpPr>
                  <a:spLocks noChangeArrowheads="1"/>
                </p:cNvSpPr>
                <p:nvPr/>
              </p:nvSpPr>
              <p:spPr bwMode="auto">
                <a:xfrm>
                  <a:off x="6612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09" name="Oval 173"/>
                <p:cNvSpPr>
                  <a:spLocks noChangeArrowheads="1"/>
                </p:cNvSpPr>
                <p:nvPr/>
              </p:nvSpPr>
              <p:spPr bwMode="auto">
                <a:xfrm>
                  <a:off x="6783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0" name="Oval 174"/>
                <p:cNvSpPr>
                  <a:spLocks noChangeArrowheads="1"/>
                </p:cNvSpPr>
                <p:nvPr/>
              </p:nvSpPr>
              <p:spPr bwMode="auto">
                <a:xfrm>
                  <a:off x="7011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1" name="Oval 175"/>
                <p:cNvSpPr>
                  <a:spLocks noChangeArrowheads="1"/>
                </p:cNvSpPr>
                <p:nvPr/>
              </p:nvSpPr>
              <p:spPr bwMode="auto">
                <a:xfrm>
                  <a:off x="7239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2" name="Oval 176"/>
                <p:cNvSpPr>
                  <a:spLocks noChangeArrowheads="1"/>
                </p:cNvSpPr>
                <p:nvPr/>
              </p:nvSpPr>
              <p:spPr bwMode="auto">
                <a:xfrm>
                  <a:off x="7467" y="2964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3" name="Oval 177"/>
                <p:cNvSpPr>
                  <a:spLocks noChangeArrowheads="1"/>
                </p:cNvSpPr>
                <p:nvPr/>
              </p:nvSpPr>
              <p:spPr bwMode="auto">
                <a:xfrm>
                  <a:off x="4218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4" name="Oval 178"/>
                <p:cNvSpPr>
                  <a:spLocks noChangeArrowheads="1"/>
                </p:cNvSpPr>
                <p:nvPr/>
              </p:nvSpPr>
              <p:spPr bwMode="auto">
                <a:xfrm>
                  <a:off x="4503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5" name="Oval 179"/>
                <p:cNvSpPr>
                  <a:spLocks noChangeArrowheads="1"/>
                </p:cNvSpPr>
                <p:nvPr/>
              </p:nvSpPr>
              <p:spPr bwMode="auto">
                <a:xfrm>
                  <a:off x="4731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6" name="Oval 180"/>
                <p:cNvSpPr>
                  <a:spLocks noChangeArrowheads="1"/>
                </p:cNvSpPr>
                <p:nvPr/>
              </p:nvSpPr>
              <p:spPr bwMode="auto">
                <a:xfrm>
                  <a:off x="4959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7" name="Oval 181"/>
                <p:cNvSpPr>
                  <a:spLocks noChangeArrowheads="1"/>
                </p:cNvSpPr>
                <p:nvPr/>
              </p:nvSpPr>
              <p:spPr bwMode="auto">
                <a:xfrm>
                  <a:off x="5244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8" name="Oval 182"/>
                <p:cNvSpPr>
                  <a:spLocks noChangeArrowheads="1"/>
                </p:cNvSpPr>
                <p:nvPr/>
              </p:nvSpPr>
              <p:spPr bwMode="auto">
                <a:xfrm>
                  <a:off x="5415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19" name="Oval 183"/>
                <p:cNvSpPr>
                  <a:spLocks noChangeArrowheads="1"/>
                </p:cNvSpPr>
                <p:nvPr/>
              </p:nvSpPr>
              <p:spPr bwMode="auto">
                <a:xfrm>
                  <a:off x="5643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0" name="Oval 184"/>
                <p:cNvSpPr>
                  <a:spLocks noChangeArrowheads="1"/>
                </p:cNvSpPr>
                <p:nvPr/>
              </p:nvSpPr>
              <p:spPr bwMode="auto">
                <a:xfrm>
                  <a:off x="5928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1" name="Oval 185"/>
                <p:cNvSpPr>
                  <a:spLocks noChangeArrowheads="1"/>
                </p:cNvSpPr>
                <p:nvPr/>
              </p:nvSpPr>
              <p:spPr bwMode="auto">
                <a:xfrm>
                  <a:off x="6156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2" name="Oval 186"/>
                <p:cNvSpPr>
                  <a:spLocks noChangeArrowheads="1"/>
                </p:cNvSpPr>
                <p:nvPr/>
              </p:nvSpPr>
              <p:spPr bwMode="auto">
                <a:xfrm>
                  <a:off x="6327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3" name="Oval 187"/>
                <p:cNvSpPr>
                  <a:spLocks noChangeArrowheads="1"/>
                </p:cNvSpPr>
                <p:nvPr/>
              </p:nvSpPr>
              <p:spPr bwMode="auto">
                <a:xfrm>
                  <a:off x="6555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4" name="Oval 188"/>
                <p:cNvSpPr>
                  <a:spLocks noChangeArrowheads="1"/>
                </p:cNvSpPr>
                <p:nvPr/>
              </p:nvSpPr>
              <p:spPr bwMode="auto">
                <a:xfrm>
                  <a:off x="6783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5" name="Oval 189"/>
                <p:cNvSpPr>
                  <a:spLocks noChangeArrowheads="1"/>
                </p:cNvSpPr>
                <p:nvPr/>
              </p:nvSpPr>
              <p:spPr bwMode="auto">
                <a:xfrm>
                  <a:off x="7068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6" name="Oval 190"/>
                <p:cNvSpPr>
                  <a:spLocks noChangeArrowheads="1"/>
                </p:cNvSpPr>
                <p:nvPr/>
              </p:nvSpPr>
              <p:spPr bwMode="auto">
                <a:xfrm>
                  <a:off x="7296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sp>
              <p:nvSpPr>
                <p:cNvPr id="27727" name="Oval 191"/>
                <p:cNvSpPr>
                  <a:spLocks noChangeArrowheads="1"/>
                </p:cNvSpPr>
                <p:nvPr/>
              </p:nvSpPr>
              <p:spPr bwMode="auto">
                <a:xfrm>
                  <a:off x="7524" y="3135"/>
                  <a:ext cx="228" cy="17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800">
                    <a:latin typeface="+mj-lt"/>
                  </a:endParaRPr>
                </a:p>
              </p:txBody>
            </p:sp>
            <p:grpSp>
              <p:nvGrpSpPr>
                <p:cNvPr id="27728" name="Group 192"/>
                <p:cNvGrpSpPr>
                  <a:grpSpLocks/>
                </p:cNvGrpSpPr>
                <p:nvPr/>
              </p:nvGrpSpPr>
              <p:grpSpPr bwMode="auto">
                <a:xfrm>
                  <a:off x="4161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45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46" name="Freeform 194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47" name="Freeform 195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29" name="Group 196"/>
                <p:cNvGrpSpPr>
                  <a:grpSpLocks/>
                </p:cNvGrpSpPr>
                <p:nvPr/>
              </p:nvGrpSpPr>
              <p:grpSpPr bwMode="auto">
                <a:xfrm>
                  <a:off x="4389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42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43" name="Freeform 198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44" name="Freeform 199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0" name="Group 200"/>
                <p:cNvGrpSpPr>
                  <a:grpSpLocks/>
                </p:cNvGrpSpPr>
                <p:nvPr/>
              </p:nvGrpSpPr>
              <p:grpSpPr bwMode="auto">
                <a:xfrm>
                  <a:off x="4617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39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40" name="Freeform 202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41" name="Freeform 203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1" name="Group 204"/>
                <p:cNvGrpSpPr>
                  <a:grpSpLocks/>
                </p:cNvGrpSpPr>
                <p:nvPr/>
              </p:nvGrpSpPr>
              <p:grpSpPr bwMode="auto">
                <a:xfrm>
                  <a:off x="4845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36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37" name="Freeform 206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38" name="Freeform 207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2" name="Group 208"/>
                <p:cNvGrpSpPr>
                  <a:grpSpLocks/>
                </p:cNvGrpSpPr>
                <p:nvPr/>
              </p:nvGrpSpPr>
              <p:grpSpPr bwMode="auto">
                <a:xfrm>
                  <a:off x="5130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33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34" name="Freeform 210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35" name="Freeform 211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3" name="Group 212"/>
                <p:cNvGrpSpPr>
                  <a:grpSpLocks/>
                </p:cNvGrpSpPr>
                <p:nvPr/>
              </p:nvGrpSpPr>
              <p:grpSpPr bwMode="auto">
                <a:xfrm>
                  <a:off x="5301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30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31" name="Freeform 214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32" name="Freeform 215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4" name="Group 216"/>
                <p:cNvGrpSpPr>
                  <a:grpSpLocks/>
                </p:cNvGrpSpPr>
                <p:nvPr/>
              </p:nvGrpSpPr>
              <p:grpSpPr bwMode="auto">
                <a:xfrm>
                  <a:off x="5529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27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28" name="Freeform 218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29" name="Freeform 219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5" name="Group 220"/>
                <p:cNvGrpSpPr>
                  <a:grpSpLocks/>
                </p:cNvGrpSpPr>
                <p:nvPr/>
              </p:nvGrpSpPr>
              <p:grpSpPr bwMode="auto">
                <a:xfrm>
                  <a:off x="5757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24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25" name="Freeform 222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26" name="Freeform 223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6" name="Group 224"/>
                <p:cNvGrpSpPr>
                  <a:grpSpLocks/>
                </p:cNvGrpSpPr>
                <p:nvPr/>
              </p:nvGrpSpPr>
              <p:grpSpPr bwMode="auto">
                <a:xfrm>
                  <a:off x="5985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21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22" name="Freeform 226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23" name="Freeform 227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7" name="Group 228"/>
                <p:cNvGrpSpPr>
                  <a:grpSpLocks/>
                </p:cNvGrpSpPr>
                <p:nvPr/>
              </p:nvGrpSpPr>
              <p:grpSpPr bwMode="auto">
                <a:xfrm>
                  <a:off x="6213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18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19" name="Freeform 230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20" name="Freeform 231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8" name="Group 232"/>
                <p:cNvGrpSpPr>
                  <a:grpSpLocks/>
                </p:cNvGrpSpPr>
                <p:nvPr/>
              </p:nvGrpSpPr>
              <p:grpSpPr bwMode="auto">
                <a:xfrm>
                  <a:off x="6498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15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16" name="Freeform 234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17" name="Freeform 235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39" name="Group 236"/>
                <p:cNvGrpSpPr>
                  <a:grpSpLocks/>
                </p:cNvGrpSpPr>
                <p:nvPr/>
              </p:nvGrpSpPr>
              <p:grpSpPr bwMode="auto">
                <a:xfrm>
                  <a:off x="6783" y="3249"/>
                  <a:ext cx="228" cy="471"/>
                  <a:chOff x="5301" y="4959"/>
                  <a:chExt cx="228" cy="471"/>
                </a:xfrm>
              </p:grpSpPr>
              <p:sp>
                <p:nvSpPr>
                  <p:cNvPr id="27812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13" name="Freeform 238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14" name="Freeform 239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0" name="Group 240"/>
                <p:cNvGrpSpPr>
                  <a:grpSpLocks/>
                </p:cNvGrpSpPr>
                <p:nvPr/>
              </p:nvGrpSpPr>
              <p:grpSpPr bwMode="auto">
                <a:xfrm>
                  <a:off x="7011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09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10" name="Freeform 242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11" name="Freeform 243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1" name="Group 244"/>
                <p:cNvGrpSpPr>
                  <a:grpSpLocks/>
                </p:cNvGrpSpPr>
                <p:nvPr/>
              </p:nvGrpSpPr>
              <p:grpSpPr bwMode="auto">
                <a:xfrm>
                  <a:off x="7239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06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07" name="Freeform 246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08" name="Freeform 247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2" name="Group 248"/>
                <p:cNvGrpSpPr>
                  <a:grpSpLocks/>
                </p:cNvGrpSpPr>
                <p:nvPr/>
              </p:nvGrpSpPr>
              <p:grpSpPr bwMode="auto">
                <a:xfrm>
                  <a:off x="7410" y="3306"/>
                  <a:ext cx="228" cy="471"/>
                  <a:chOff x="5301" y="4959"/>
                  <a:chExt cx="228" cy="471"/>
                </a:xfrm>
              </p:grpSpPr>
              <p:sp>
                <p:nvSpPr>
                  <p:cNvPr id="2780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04" name="Freeform 250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05" name="Freeform 251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3" name="Group 252"/>
                <p:cNvGrpSpPr>
                  <a:grpSpLocks/>
                </p:cNvGrpSpPr>
                <p:nvPr/>
              </p:nvGrpSpPr>
              <p:grpSpPr bwMode="auto">
                <a:xfrm flipV="1">
                  <a:off x="4161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800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801" name="Freeform 254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802" name="Freeform 255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4" name="Group 256"/>
                <p:cNvGrpSpPr>
                  <a:grpSpLocks/>
                </p:cNvGrpSpPr>
                <p:nvPr/>
              </p:nvGrpSpPr>
              <p:grpSpPr bwMode="auto">
                <a:xfrm flipV="1">
                  <a:off x="4332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97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98" name="Freeform 258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99" name="Freeform 259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5" name="Group 260"/>
                <p:cNvGrpSpPr>
                  <a:grpSpLocks/>
                </p:cNvGrpSpPr>
                <p:nvPr/>
              </p:nvGrpSpPr>
              <p:grpSpPr bwMode="auto">
                <a:xfrm flipV="1">
                  <a:off x="4560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94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95" name="Freeform 262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96" name="Freeform 263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6" name="Group 264"/>
                <p:cNvGrpSpPr>
                  <a:grpSpLocks/>
                </p:cNvGrpSpPr>
                <p:nvPr/>
              </p:nvGrpSpPr>
              <p:grpSpPr bwMode="auto">
                <a:xfrm flipV="1">
                  <a:off x="4788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91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92" name="Freeform 266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93" name="Freeform 267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7" name="Group 268"/>
                <p:cNvGrpSpPr>
                  <a:grpSpLocks/>
                </p:cNvGrpSpPr>
                <p:nvPr/>
              </p:nvGrpSpPr>
              <p:grpSpPr bwMode="auto">
                <a:xfrm flipV="1">
                  <a:off x="5016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88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89" name="Freeform 270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90" name="Freeform 271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8" name="Group 272"/>
                <p:cNvGrpSpPr>
                  <a:grpSpLocks/>
                </p:cNvGrpSpPr>
                <p:nvPr/>
              </p:nvGrpSpPr>
              <p:grpSpPr bwMode="auto">
                <a:xfrm flipV="1">
                  <a:off x="5244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85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86" name="Freeform 274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87" name="Freeform 275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49" name="Group 276"/>
                <p:cNvGrpSpPr>
                  <a:grpSpLocks/>
                </p:cNvGrpSpPr>
                <p:nvPr/>
              </p:nvGrpSpPr>
              <p:grpSpPr bwMode="auto">
                <a:xfrm flipV="1">
                  <a:off x="5472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82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83" name="Freeform 278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84" name="Freeform 279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0" name="Group 280"/>
                <p:cNvGrpSpPr>
                  <a:grpSpLocks/>
                </p:cNvGrpSpPr>
                <p:nvPr/>
              </p:nvGrpSpPr>
              <p:grpSpPr bwMode="auto">
                <a:xfrm flipV="1">
                  <a:off x="5700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79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80" name="Freeform 282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81" name="Freeform 283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1" name="Group 284"/>
                <p:cNvGrpSpPr>
                  <a:grpSpLocks/>
                </p:cNvGrpSpPr>
                <p:nvPr/>
              </p:nvGrpSpPr>
              <p:grpSpPr bwMode="auto">
                <a:xfrm flipV="1">
                  <a:off x="5928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76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77" name="Freeform 286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78" name="Freeform 287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2" name="Group 288"/>
                <p:cNvGrpSpPr>
                  <a:grpSpLocks/>
                </p:cNvGrpSpPr>
                <p:nvPr/>
              </p:nvGrpSpPr>
              <p:grpSpPr bwMode="auto">
                <a:xfrm flipV="1">
                  <a:off x="6213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73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74" name="Freeform 290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75" name="Freeform 291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3" name="Group 292"/>
                <p:cNvGrpSpPr>
                  <a:grpSpLocks/>
                </p:cNvGrpSpPr>
                <p:nvPr/>
              </p:nvGrpSpPr>
              <p:grpSpPr bwMode="auto">
                <a:xfrm flipV="1">
                  <a:off x="6441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70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71" name="Freeform 294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72" name="Freeform 295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4" name="Group 296"/>
                <p:cNvGrpSpPr>
                  <a:grpSpLocks/>
                </p:cNvGrpSpPr>
                <p:nvPr/>
              </p:nvGrpSpPr>
              <p:grpSpPr bwMode="auto">
                <a:xfrm flipV="1">
                  <a:off x="6669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67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68" name="Freeform 298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69" name="Freeform 299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5" name="Group 300"/>
                <p:cNvGrpSpPr>
                  <a:grpSpLocks/>
                </p:cNvGrpSpPr>
                <p:nvPr/>
              </p:nvGrpSpPr>
              <p:grpSpPr bwMode="auto">
                <a:xfrm flipV="1">
                  <a:off x="6954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64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65" name="Freeform 302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66" name="Freeform 303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6" name="Group 304"/>
                <p:cNvGrpSpPr>
                  <a:grpSpLocks/>
                </p:cNvGrpSpPr>
                <p:nvPr/>
              </p:nvGrpSpPr>
              <p:grpSpPr bwMode="auto">
                <a:xfrm flipV="1">
                  <a:off x="7182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61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62" name="Freeform 306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63" name="Freeform 307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  <p:grpSp>
              <p:nvGrpSpPr>
                <p:cNvPr id="27757" name="Group 308"/>
                <p:cNvGrpSpPr>
                  <a:grpSpLocks/>
                </p:cNvGrpSpPr>
                <p:nvPr/>
              </p:nvGrpSpPr>
              <p:grpSpPr bwMode="auto">
                <a:xfrm flipV="1">
                  <a:off x="7467" y="3705"/>
                  <a:ext cx="228" cy="471"/>
                  <a:chOff x="5301" y="4959"/>
                  <a:chExt cx="228" cy="471"/>
                </a:xfrm>
              </p:grpSpPr>
              <p:sp>
                <p:nvSpPr>
                  <p:cNvPr id="27758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959"/>
                    <a:ext cx="228" cy="17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800">
                      <a:latin typeface="+mj-lt"/>
                    </a:endParaRPr>
                  </a:p>
                </p:txBody>
              </p:sp>
              <p:sp>
                <p:nvSpPr>
                  <p:cNvPr id="27759" name="Freeform 310"/>
                  <p:cNvSpPr>
                    <a:spLocks/>
                  </p:cNvSpPr>
                  <p:nvPr/>
                </p:nvSpPr>
                <p:spPr bwMode="auto">
                  <a:xfrm>
                    <a:off x="5301" y="5130"/>
                    <a:ext cx="64" cy="300"/>
                  </a:xfrm>
                  <a:custGeom>
                    <a:avLst/>
                    <a:gdLst>
                      <a:gd name="T0" fmla="*/ 64 w 64"/>
                      <a:gd name="T1" fmla="*/ 0 h 300"/>
                      <a:gd name="T2" fmla="*/ 44 w 64"/>
                      <a:gd name="T3" fmla="*/ 100 h 300"/>
                      <a:gd name="T4" fmla="*/ 4 w 64"/>
                      <a:gd name="T5" fmla="*/ 180 h 300"/>
                      <a:gd name="T6" fmla="*/ 64 w 64"/>
                      <a:gd name="T7" fmla="*/ 240 h 300"/>
                      <a:gd name="T8" fmla="*/ 44 w 64"/>
                      <a:gd name="T9" fmla="*/ 300 h 3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" h="300">
                        <a:moveTo>
                          <a:pt x="64" y="0"/>
                        </a:moveTo>
                        <a:cubicBezTo>
                          <a:pt x="57" y="33"/>
                          <a:pt x="55" y="68"/>
                          <a:pt x="44" y="100"/>
                        </a:cubicBezTo>
                        <a:cubicBezTo>
                          <a:pt x="35" y="128"/>
                          <a:pt x="0" y="150"/>
                          <a:pt x="4" y="180"/>
                        </a:cubicBezTo>
                        <a:cubicBezTo>
                          <a:pt x="8" y="208"/>
                          <a:pt x="44" y="220"/>
                          <a:pt x="64" y="240"/>
                        </a:cubicBezTo>
                        <a:cubicBezTo>
                          <a:pt x="57" y="260"/>
                          <a:pt x="44" y="300"/>
                          <a:pt x="44" y="30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  <p:sp>
                <p:nvSpPr>
                  <p:cNvPr id="27760" name="Freeform 311"/>
                  <p:cNvSpPr>
                    <a:spLocks/>
                  </p:cNvSpPr>
                  <p:nvPr/>
                </p:nvSpPr>
                <p:spPr bwMode="auto">
                  <a:xfrm>
                    <a:off x="5415" y="5130"/>
                    <a:ext cx="97" cy="293"/>
                  </a:xfrm>
                  <a:custGeom>
                    <a:avLst/>
                    <a:gdLst>
                      <a:gd name="T0" fmla="*/ 11 w 318"/>
                      <a:gd name="T1" fmla="*/ 0 h 460"/>
                      <a:gd name="T2" fmla="*/ 4 w 318"/>
                      <a:gd name="T3" fmla="*/ 8 h 460"/>
                      <a:gd name="T4" fmla="*/ 2 w 318"/>
                      <a:gd name="T5" fmla="*/ 41 h 460"/>
                      <a:gd name="T6" fmla="*/ 30 w 318"/>
                      <a:gd name="T7" fmla="*/ 122 h 460"/>
                      <a:gd name="T8" fmla="*/ 18 w 318"/>
                      <a:gd name="T9" fmla="*/ 154 h 460"/>
                      <a:gd name="T10" fmla="*/ 11 w 318"/>
                      <a:gd name="T11" fmla="*/ 187 h 4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8" h="460">
                        <a:moveTo>
                          <a:pt x="118" y="0"/>
                        </a:moveTo>
                        <a:cubicBezTo>
                          <a:pt x="91" y="7"/>
                          <a:pt x="57" y="1"/>
                          <a:pt x="38" y="20"/>
                        </a:cubicBezTo>
                        <a:cubicBezTo>
                          <a:pt x="19" y="39"/>
                          <a:pt x="0" y="80"/>
                          <a:pt x="18" y="100"/>
                        </a:cubicBezTo>
                        <a:cubicBezTo>
                          <a:pt x="99" y="189"/>
                          <a:pt x="222" y="228"/>
                          <a:pt x="318" y="300"/>
                        </a:cubicBezTo>
                        <a:cubicBezTo>
                          <a:pt x="278" y="327"/>
                          <a:pt x="225" y="340"/>
                          <a:pt x="198" y="380"/>
                        </a:cubicBezTo>
                        <a:cubicBezTo>
                          <a:pt x="150" y="452"/>
                          <a:pt x="179" y="429"/>
                          <a:pt x="118" y="460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27687" name="Oval 312"/>
            <p:cNvSpPr>
              <a:spLocks noChangeArrowheads="1"/>
            </p:cNvSpPr>
            <p:nvPr/>
          </p:nvSpPr>
          <p:spPr bwMode="auto">
            <a:xfrm>
              <a:off x="5187" y="3192"/>
              <a:ext cx="741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8" name="Oval 313"/>
            <p:cNvSpPr>
              <a:spLocks noChangeArrowheads="1"/>
            </p:cNvSpPr>
            <p:nvPr/>
          </p:nvSpPr>
          <p:spPr bwMode="auto">
            <a:xfrm>
              <a:off x="4731" y="3648"/>
              <a:ext cx="741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89" name="Oval 314"/>
            <p:cNvSpPr>
              <a:spLocks noChangeArrowheads="1"/>
            </p:cNvSpPr>
            <p:nvPr/>
          </p:nvSpPr>
          <p:spPr bwMode="auto">
            <a:xfrm>
              <a:off x="5244" y="2166"/>
              <a:ext cx="912" cy="1425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90" name="Oval 315"/>
            <p:cNvSpPr>
              <a:spLocks noChangeArrowheads="1"/>
            </p:cNvSpPr>
            <p:nvPr/>
          </p:nvSpPr>
          <p:spPr bwMode="auto">
            <a:xfrm>
              <a:off x="4788" y="2166"/>
              <a:ext cx="798" cy="1653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91" name="Oval 316"/>
            <p:cNvSpPr>
              <a:spLocks noChangeArrowheads="1"/>
            </p:cNvSpPr>
            <p:nvPr/>
          </p:nvSpPr>
          <p:spPr bwMode="auto">
            <a:xfrm>
              <a:off x="4959" y="4503"/>
              <a:ext cx="285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92" name="Oval 317"/>
            <p:cNvSpPr>
              <a:spLocks noChangeArrowheads="1"/>
            </p:cNvSpPr>
            <p:nvPr/>
          </p:nvSpPr>
          <p:spPr bwMode="auto">
            <a:xfrm>
              <a:off x="4674" y="4332"/>
              <a:ext cx="228" cy="855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93" name="Oval 318"/>
            <p:cNvSpPr>
              <a:spLocks noChangeArrowheads="1"/>
            </p:cNvSpPr>
            <p:nvPr/>
          </p:nvSpPr>
          <p:spPr bwMode="auto">
            <a:xfrm>
              <a:off x="5358" y="4275"/>
              <a:ext cx="228" cy="855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94" name="Oval 319"/>
            <p:cNvSpPr>
              <a:spLocks noChangeArrowheads="1"/>
            </p:cNvSpPr>
            <p:nvPr/>
          </p:nvSpPr>
          <p:spPr bwMode="auto">
            <a:xfrm>
              <a:off x="5187" y="4503"/>
              <a:ext cx="228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  <p:sp>
          <p:nvSpPr>
            <p:cNvPr id="27695" name="Oval 320"/>
            <p:cNvSpPr>
              <a:spLocks noChangeArrowheads="1"/>
            </p:cNvSpPr>
            <p:nvPr/>
          </p:nvSpPr>
          <p:spPr bwMode="auto">
            <a:xfrm>
              <a:off x="4788" y="4503"/>
              <a:ext cx="228" cy="912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latin typeface="+mj-lt"/>
              </a:endParaRPr>
            </a:p>
          </p:txBody>
        </p:sp>
      </p:grpSp>
      <p:sp>
        <p:nvSpPr>
          <p:cNvPr id="27652" name="Text Box 321"/>
          <p:cNvSpPr txBox="1">
            <a:spLocks noChangeArrowheads="1"/>
          </p:cNvSpPr>
          <p:nvPr/>
        </p:nvSpPr>
        <p:spPr bwMode="auto">
          <a:xfrm>
            <a:off x="3503613" y="333376"/>
            <a:ext cx="525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7653" name="Text Box 322"/>
          <p:cNvSpPr txBox="1">
            <a:spLocks noChangeArrowheads="1"/>
          </p:cNvSpPr>
          <p:nvPr/>
        </p:nvSpPr>
        <p:spPr bwMode="auto">
          <a:xfrm>
            <a:off x="1891167" y="151629"/>
            <a:ext cx="8618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>
                <a:latin typeface="+mj-lt"/>
              </a:rPr>
              <a:t>Syntéza ATP aerobní fosforylací</a:t>
            </a:r>
          </a:p>
        </p:txBody>
      </p:sp>
      <p:sp>
        <p:nvSpPr>
          <p:cNvPr id="27654" name="Text Box 323"/>
          <p:cNvSpPr txBox="1">
            <a:spLocks noChangeArrowheads="1"/>
          </p:cNvSpPr>
          <p:nvPr/>
        </p:nvSpPr>
        <p:spPr bwMode="auto">
          <a:xfrm>
            <a:off x="1631950" y="4724401"/>
            <a:ext cx="3024188" cy="461665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+mj-lt"/>
              </a:rPr>
              <a:t>Protonový gradient</a:t>
            </a:r>
          </a:p>
        </p:txBody>
      </p:sp>
      <p:sp>
        <p:nvSpPr>
          <p:cNvPr id="101700" name="AutoShape 324"/>
          <p:cNvSpPr>
            <a:spLocks noChangeArrowheads="1"/>
          </p:cNvSpPr>
          <p:nvPr/>
        </p:nvSpPr>
        <p:spPr bwMode="auto">
          <a:xfrm>
            <a:off x="5880101" y="3141664"/>
            <a:ext cx="360363" cy="2879725"/>
          </a:xfrm>
          <a:prstGeom prst="upArrow">
            <a:avLst>
              <a:gd name="adj1" fmla="val 50000"/>
              <a:gd name="adj2" fmla="val 199779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7656" name="Text Box 325"/>
          <p:cNvSpPr txBox="1">
            <a:spLocks noChangeArrowheads="1"/>
          </p:cNvSpPr>
          <p:nvPr/>
        </p:nvSpPr>
        <p:spPr bwMode="auto">
          <a:xfrm>
            <a:off x="7032626" y="4941889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57" name="Text Box 326"/>
          <p:cNvSpPr txBox="1">
            <a:spLocks noChangeArrowheads="1"/>
          </p:cNvSpPr>
          <p:nvPr/>
        </p:nvSpPr>
        <p:spPr bwMode="auto">
          <a:xfrm>
            <a:off x="7608888" y="45815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58" name="Text Box 327"/>
          <p:cNvSpPr txBox="1">
            <a:spLocks noChangeArrowheads="1"/>
          </p:cNvSpPr>
          <p:nvPr/>
        </p:nvSpPr>
        <p:spPr bwMode="auto">
          <a:xfrm>
            <a:off x="7464426" y="5373689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59" name="Text Box 328"/>
          <p:cNvSpPr txBox="1">
            <a:spLocks noChangeArrowheads="1"/>
          </p:cNvSpPr>
          <p:nvPr/>
        </p:nvSpPr>
        <p:spPr bwMode="auto">
          <a:xfrm>
            <a:off x="6383338" y="5157789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0" name="Text Box 329"/>
          <p:cNvSpPr txBox="1">
            <a:spLocks noChangeArrowheads="1"/>
          </p:cNvSpPr>
          <p:nvPr/>
        </p:nvSpPr>
        <p:spPr bwMode="auto">
          <a:xfrm>
            <a:off x="6456363" y="573405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1" name="Text Box 330"/>
          <p:cNvSpPr txBox="1">
            <a:spLocks noChangeArrowheads="1"/>
          </p:cNvSpPr>
          <p:nvPr/>
        </p:nvSpPr>
        <p:spPr bwMode="auto">
          <a:xfrm>
            <a:off x="4727576" y="4941889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2" name="Text Box 331"/>
          <p:cNvSpPr txBox="1">
            <a:spLocks noChangeArrowheads="1"/>
          </p:cNvSpPr>
          <p:nvPr/>
        </p:nvSpPr>
        <p:spPr bwMode="auto">
          <a:xfrm>
            <a:off x="5159376" y="5589589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3" name="Text Box 332"/>
          <p:cNvSpPr txBox="1">
            <a:spLocks noChangeArrowheads="1"/>
          </p:cNvSpPr>
          <p:nvPr/>
        </p:nvSpPr>
        <p:spPr bwMode="auto">
          <a:xfrm>
            <a:off x="3863976" y="594995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4" name="Text Box 333"/>
          <p:cNvSpPr txBox="1">
            <a:spLocks noChangeArrowheads="1"/>
          </p:cNvSpPr>
          <p:nvPr/>
        </p:nvSpPr>
        <p:spPr bwMode="auto">
          <a:xfrm>
            <a:off x="4440238" y="573405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5" name="Text Box 334"/>
          <p:cNvSpPr txBox="1">
            <a:spLocks noChangeArrowheads="1"/>
          </p:cNvSpPr>
          <p:nvPr/>
        </p:nvSpPr>
        <p:spPr bwMode="auto">
          <a:xfrm>
            <a:off x="6959601" y="58769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6" name="Text Box 335"/>
          <p:cNvSpPr txBox="1">
            <a:spLocks noChangeArrowheads="1"/>
          </p:cNvSpPr>
          <p:nvPr/>
        </p:nvSpPr>
        <p:spPr bwMode="auto">
          <a:xfrm>
            <a:off x="5303838" y="4652964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7" name="Text Box 336"/>
          <p:cNvSpPr txBox="1">
            <a:spLocks noChangeArrowheads="1"/>
          </p:cNvSpPr>
          <p:nvPr/>
        </p:nvSpPr>
        <p:spPr bwMode="auto">
          <a:xfrm>
            <a:off x="5375276" y="6021389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27668" name="Text Box 337"/>
          <p:cNvSpPr txBox="1">
            <a:spLocks noChangeArrowheads="1"/>
          </p:cNvSpPr>
          <p:nvPr/>
        </p:nvSpPr>
        <p:spPr bwMode="auto">
          <a:xfrm>
            <a:off x="6527801" y="45085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101714" name="Text Box 338"/>
          <p:cNvSpPr txBox="1">
            <a:spLocks noChangeArrowheads="1"/>
          </p:cNvSpPr>
          <p:nvPr/>
        </p:nvSpPr>
        <p:spPr bwMode="auto">
          <a:xfrm>
            <a:off x="5880101" y="25654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latin typeface="+mj-lt"/>
              </a:rPr>
              <a:t>H</a:t>
            </a:r>
            <a:r>
              <a:rPr lang="cs-CZ" altLang="cs-CZ" b="1" baseline="30000">
                <a:latin typeface="+mj-lt"/>
              </a:rPr>
              <a:t>+</a:t>
            </a:r>
            <a:endParaRPr lang="cs-CZ" altLang="cs-CZ" b="1">
              <a:latin typeface="+mj-lt"/>
            </a:endParaRPr>
          </a:p>
        </p:txBody>
      </p:sp>
      <p:sp>
        <p:nvSpPr>
          <p:cNvPr id="101715" name="Arc 339"/>
          <p:cNvSpPr>
            <a:spLocks/>
          </p:cNvSpPr>
          <p:nvPr/>
        </p:nvSpPr>
        <p:spPr bwMode="auto">
          <a:xfrm rot="1895375" flipV="1">
            <a:off x="5016500" y="1412876"/>
            <a:ext cx="1944688" cy="1223963"/>
          </a:xfrm>
          <a:custGeom>
            <a:avLst/>
            <a:gdLst>
              <a:gd name="T0" fmla="*/ 0 w 21600"/>
              <a:gd name="T1" fmla="*/ 0 h 21600"/>
              <a:gd name="T2" fmla="*/ 175083862 w 21600"/>
              <a:gd name="T3" fmla="*/ 69355807 h 21600"/>
              <a:gd name="T4" fmla="*/ 0 w 21600"/>
              <a:gd name="T5" fmla="*/ 6935580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j-lt"/>
            </a:endParaRPr>
          </a:p>
        </p:txBody>
      </p:sp>
      <p:sp>
        <p:nvSpPr>
          <p:cNvPr id="101716" name="Line 340"/>
          <p:cNvSpPr>
            <a:spLocks noChangeShapeType="1"/>
          </p:cNvSpPr>
          <p:nvPr/>
        </p:nvSpPr>
        <p:spPr bwMode="auto">
          <a:xfrm flipV="1">
            <a:off x="7032625" y="191611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101717" name="Text Box 341"/>
          <p:cNvSpPr txBox="1">
            <a:spLocks noChangeArrowheads="1"/>
          </p:cNvSpPr>
          <p:nvPr/>
        </p:nvSpPr>
        <p:spPr bwMode="auto">
          <a:xfrm>
            <a:off x="7248525" y="126841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>
                <a:solidFill>
                  <a:srgbClr val="FF3300"/>
                </a:solidFill>
                <a:latin typeface="+mj-lt"/>
              </a:rPr>
              <a:t>ATP</a:t>
            </a:r>
          </a:p>
        </p:txBody>
      </p:sp>
      <p:sp>
        <p:nvSpPr>
          <p:cNvPr id="101718" name="Text Box 342"/>
          <p:cNvSpPr txBox="1">
            <a:spLocks noChangeArrowheads="1"/>
          </p:cNvSpPr>
          <p:nvPr/>
        </p:nvSpPr>
        <p:spPr bwMode="auto">
          <a:xfrm>
            <a:off x="3287714" y="14843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>
                <a:latin typeface="+mj-lt"/>
              </a:rPr>
              <a:t>ADP  +  P</a:t>
            </a:r>
            <a:r>
              <a:rPr lang="cs-CZ" altLang="cs-CZ" sz="3600" b="1" baseline="-25000">
                <a:latin typeface="+mj-lt"/>
              </a:rPr>
              <a:t>i</a:t>
            </a:r>
            <a:endParaRPr lang="cs-CZ" altLang="cs-CZ" sz="3600" b="1">
              <a:latin typeface="+mj-lt"/>
            </a:endParaRPr>
          </a:p>
        </p:txBody>
      </p:sp>
      <p:sp>
        <p:nvSpPr>
          <p:cNvPr id="27674" name="Text Box 343"/>
          <p:cNvSpPr txBox="1">
            <a:spLocks noChangeArrowheads="1"/>
          </p:cNvSpPr>
          <p:nvPr/>
        </p:nvSpPr>
        <p:spPr bwMode="auto">
          <a:xfrm>
            <a:off x="8616950" y="191611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+mj-lt"/>
              </a:rPr>
              <a:t>ATP-synthasa</a:t>
            </a:r>
          </a:p>
        </p:txBody>
      </p:sp>
      <p:sp>
        <p:nvSpPr>
          <p:cNvPr id="27675" name="Text Box 345"/>
          <p:cNvSpPr txBox="1">
            <a:spLocks noChangeArrowheads="1"/>
          </p:cNvSpPr>
          <p:nvPr/>
        </p:nvSpPr>
        <p:spPr bwMode="auto">
          <a:xfrm>
            <a:off x="9696451" y="3068639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j-lt"/>
              </a:rPr>
              <a:t>F</a:t>
            </a:r>
            <a:r>
              <a:rPr lang="cs-CZ" altLang="cs-CZ" sz="2000" baseline="-25000">
                <a:latin typeface="+mj-lt"/>
              </a:rPr>
              <a:t>0</a:t>
            </a:r>
            <a:endParaRPr lang="cs-CZ" altLang="cs-CZ" sz="2000">
              <a:latin typeface="+mj-lt"/>
            </a:endParaRPr>
          </a:p>
        </p:txBody>
      </p:sp>
      <p:sp>
        <p:nvSpPr>
          <p:cNvPr id="27676" name="Text Box 346"/>
          <p:cNvSpPr txBox="1">
            <a:spLocks noChangeArrowheads="1"/>
          </p:cNvSpPr>
          <p:nvPr/>
        </p:nvSpPr>
        <p:spPr bwMode="auto">
          <a:xfrm>
            <a:off x="6743701" y="26368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+mj-lt"/>
              </a:rPr>
              <a:t>F</a:t>
            </a:r>
            <a:r>
              <a:rPr lang="cs-CZ" altLang="cs-CZ" sz="2400" b="1" baseline="-25000">
                <a:latin typeface="+mj-lt"/>
              </a:rPr>
              <a:t>1</a:t>
            </a:r>
            <a:endParaRPr lang="cs-CZ" altLang="cs-CZ" sz="2400" b="1">
              <a:latin typeface="+mj-lt"/>
            </a:endParaRPr>
          </a:p>
        </p:txBody>
      </p:sp>
      <p:pic>
        <p:nvPicPr>
          <p:cNvPr id="27677" name="Picture 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420939"/>
            <a:ext cx="6842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8" name="Text Box 348"/>
          <p:cNvSpPr txBox="1">
            <a:spLocks noChangeArrowheads="1"/>
          </p:cNvSpPr>
          <p:nvPr/>
        </p:nvSpPr>
        <p:spPr bwMode="auto">
          <a:xfrm>
            <a:off x="9696451" y="25654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j-lt"/>
              </a:rPr>
              <a:t>F</a:t>
            </a:r>
            <a:r>
              <a:rPr lang="cs-CZ" altLang="cs-CZ" sz="2000" baseline="-25000">
                <a:latin typeface="+mj-lt"/>
              </a:rPr>
              <a:t>1</a:t>
            </a:r>
            <a:endParaRPr lang="cs-CZ" altLang="cs-CZ" sz="2000">
              <a:latin typeface="+mj-lt"/>
            </a:endParaRPr>
          </a:p>
        </p:txBody>
      </p:sp>
      <p:sp>
        <p:nvSpPr>
          <p:cNvPr id="27679" name="Text Box 349"/>
          <p:cNvSpPr txBox="1">
            <a:spLocks noChangeArrowheads="1"/>
          </p:cNvSpPr>
          <p:nvPr/>
        </p:nvSpPr>
        <p:spPr bwMode="auto">
          <a:xfrm>
            <a:off x="1631950" y="5229225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+mj-lt"/>
              </a:rPr>
              <a:t>Protonmotivní síla</a:t>
            </a:r>
          </a:p>
        </p:txBody>
      </p:sp>
    </p:spTree>
    <p:extLst>
      <p:ext uri="{BB962C8B-B14F-4D97-AF65-F5344CB8AC3E}">
        <p14:creationId xmlns:p14="http://schemas.microsoft.com/office/powerpoint/2010/main" val="2545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00" grpId="0" animBg="1"/>
      <p:bldP spid="101714" grpId="0"/>
      <p:bldP spid="101715" grpId="0" animBg="1"/>
      <p:bldP spid="101716" grpId="0" animBg="1"/>
      <p:bldP spid="101717" grpId="0"/>
      <p:bldP spid="1017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F09670B-2216-4001-B484-DD16DE317E72}" type="slidenum">
              <a:rPr lang="cs-CZ" altLang="cs-CZ" sz="1400">
                <a:latin typeface="+mj-lt"/>
              </a:rPr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>
              <a:latin typeface="+mj-lt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38" y="431800"/>
            <a:ext cx="4679950" cy="936625"/>
          </a:xfrm>
        </p:spPr>
        <p:txBody>
          <a:bodyPr/>
          <a:lstStyle/>
          <a:p>
            <a:pPr algn="l"/>
            <a:r>
              <a:rPr lang="cs-CZ" altLang="cs-CZ" sz="2800" dirty="0"/>
              <a:t>ATP-</a:t>
            </a:r>
            <a:r>
              <a:rPr lang="cs-CZ" altLang="cs-CZ" sz="2800" dirty="0" err="1"/>
              <a:t>synthasa</a:t>
            </a:r>
            <a:r>
              <a:rPr lang="cs-CZ" altLang="cs-CZ" sz="2800" dirty="0"/>
              <a:t> má tři části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038" y="1535045"/>
            <a:ext cx="9144000" cy="3685528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všechny složené z podjednotek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400" dirty="0" err="1">
                <a:latin typeface="+mj-lt"/>
              </a:rPr>
              <a:t>F</a:t>
            </a:r>
            <a:r>
              <a:rPr lang="cs-CZ" altLang="cs-CZ" sz="2400" baseline="-25000" dirty="0" err="1">
                <a:latin typeface="+mj-lt"/>
              </a:rPr>
              <a:t>o</a:t>
            </a:r>
            <a:r>
              <a:rPr lang="cs-CZ" altLang="cs-CZ" sz="2400" dirty="0">
                <a:latin typeface="+mj-lt"/>
              </a:rPr>
              <a:t> prochází membránou, kanál pro H</a:t>
            </a:r>
            <a:r>
              <a:rPr lang="cs-CZ" altLang="cs-CZ" sz="2400" baseline="30000" dirty="0">
                <a:latin typeface="+mj-lt"/>
              </a:rPr>
              <a:t>+</a:t>
            </a:r>
            <a:r>
              <a:rPr lang="cs-CZ" altLang="cs-CZ" sz="2400" dirty="0">
                <a:latin typeface="+mj-lt"/>
              </a:rPr>
              <a:t>, prstenec z několika podjednotek C, které při průchodu H</a:t>
            </a:r>
            <a:r>
              <a:rPr lang="cs-CZ" altLang="cs-CZ" sz="2400" baseline="30000" dirty="0">
                <a:latin typeface="+mj-lt"/>
              </a:rPr>
              <a:t>+</a:t>
            </a:r>
            <a:r>
              <a:rPr lang="cs-CZ" altLang="cs-CZ" sz="2400" dirty="0">
                <a:latin typeface="+mj-lt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rotují</a:t>
            </a:r>
            <a:r>
              <a:rPr lang="cs-CZ" altLang="cs-CZ" sz="2400" dirty="0">
                <a:latin typeface="+mj-lt"/>
              </a:rPr>
              <a:t>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spojující </a:t>
            </a:r>
            <a:r>
              <a:rPr lang="cs-CZ" altLang="cs-CZ" sz="2400" dirty="0">
                <a:latin typeface="+mj-lt"/>
                <a:cs typeface="Times New Roman" pitchFamily="18" charset="0"/>
              </a:rPr>
              <a:t>γ podjednotka také rotuje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+mj-lt"/>
              </a:rPr>
              <a:t>F</a:t>
            </a:r>
            <a:r>
              <a:rPr lang="cs-CZ" altLang="cs-CZ" sz="2400" baseline="-25000" dirty="0">
                <a:latin typeface="+mj-lt"/>
              </a:rPr>
              <a:t>1</a:t>
            </a:r>
            <a:r>
              <a:rPr lang="cs-CZ" altLang="cs-CZ" sz="2400" dirty="0">
                <a:latin typeface="+mj-lt"/>
              </a:rPr>
              <a:t> (v matrix) má tři </a:t>
            </a:r>
            <a:r>
              <a:rPr lang="cs-CZ" altLang="cs-CZ" sz="2400" dirty="0">
                <a:latin typeface="+mj-lt"/>
                <a:cs typeface="Times New Roman" pitchFamily="18" charset="0"/>
              </a:rPr>
              <a:t>α a tři β podjednotky, </a:t>
            </a:r>
            <a:r>
              <a:rPr lang="cs-CZ" altLang="cs-CZ" sz="2400" dirty="0">
                <a:latin typeface="+mj-lt"/>
              </a:rPr>
              <a:t>na ní probíhá syntéza ATP, nerotuje </a:t>
            </a:r>
            <a:endParaRPr lang="cs-CZ" altLang="cs-CZ" sz="2400" dirty="0">
              <a:latin typeface="+mj-lt"/>
              <a:cs typeface="Times New Roman" pitchFamily="18" charset="0"/>
            </a:endParaRP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8610600" y="474828"/>
            <a:ext cx="3529012" cy="2736850"/>
            <a:chOff x="113" y="572"/>
            <a:chExt cx="1905" cy="1392"/>
          </a:xfrm>
        </p:grpSpPr>
        <p:pic>
          <p:nvPicPr>
            <p:cNvPr id="307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572"/>
              <a:ext cx="1769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140" y="973"/>
              <a:ext cx="41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latin typeface="+mj-lt"/>
                </a:rPr>
                <a:t>F</a:t>
              </a:r>
              <a:r>
                <a:rPr lang="en-GB" altLang="cs-CZ" sz="1400" baseline="-25000">
                  <a:latin typeface="+mj-lt"/>
                </a:rPr>
                <a:t>1</a:t>
              </a:r>
              <a:r>
                <a:rPr lang="en-GB" altLang="cs-CZ" sz="1400">
                  <a:latin typeface="+mj-lt"/>
                </a:rPr>
                <a:t> head</a:t>
              </a:r>
            </a:p>
          </p:txBody>
        </p:sp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113" y="1605"/>
              <a:ext cx="56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latin typeface="+mj-lt"/>
                </a:rPr>
                <a:t>F</a:t>
              </a:r>
              <a:r>
                <a:rPr lang="en-GB" altLang="cs-CZ" sz="1400" baseline="-25000">
                  <a:latin typeface="+mj-lt"/>
                </a:rPr>
                <a:t>O</a:t>
              </a:r>
              <a:r>
                <a:rPr lang="en-GB" altLang="cs-CZ" sz="1400">
                  <a:latin typeface="+mj-lt"/>
                </a:rPr>
                <a:t> segment</a:t>
              </a:r>
            </a:p>
          </p:txBody>
        </p:sp>
        <p:sp>
          <p:nvSpPr>
            <p:cNvPr id="30729" name="Text Box 8"/>
            <p:cNvSpPr txBox="1">
              <a:spLocks noChangeArrowheads="1"/>
            </p:cNvSpPr>
            <p:nvPr/>
          </p:nvSpPr>
          <p:spPr bwMode="auto">
            <a:xfrm>
              <a:off x="128" y="1327"/>
              <a:ext cx="53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300">
                  <a:latin typeface="+mj-lt"/>
                </a:rPr>
                <a:t>connecting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300">
                  <a:latin typeface="+mj-lt"/>
                </a:rPr>
                <a:t>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0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943ECB-33CB-47AD-BFA9-52327DD2F8AB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>
              <a:latin typeface="+mj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424113" y="549276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208214" y="260350"/>
            <a:ext cx="7488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  <a:latin typeface="+mj-lt"/>
              </a:rPr>
              <a:t>       Vodík</a:t>
            </a:r>
            <a:r>
              <a:rPr lang="cs-CZ" altLang="cs-CZ" sz="2800">
                <a:latin typeface="+mj-lt"/>
              </a:rPr>
              <a:t> přenesený do dýchacího řetězce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992314" y="1268413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baseline="30000">
                <a:solidFill>
                  <a:schemeClr val="accent2"/>
                </a:solidFill>
                <a:latin typeface="+mj-lt"/>
              </a:rPr>
              <a:t>			</a:t>
            </a:r>
            <a:endParaRPr lang="cs-CZ" altLang="cs-CZ" sz="2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524001" y="1700213"/>
            <a:ext cx="9434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cs-CZ" altLang="cs-CZ" sz="2400">
                <a:latin typeface="+mj-lt"/>
              </a:rPr>
              <a:t>        </a:t>
            </a:r>
            <a:r>
              <a:rPr lang="cs-CZ" altLang="cs-CZ" sz="2400" b="1">
                <a:latin typeface="+mj-lt"/>
              </a:rPr>
              <a:t>Přenos na vnější stranu                     Přenos přes enzymy DŘ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+mj-lt"/>
              </a:rPr>
              <a:t>                 membrány                                           v membráně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919288" y="2636838"/>
            <a:ext cx="84248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přenos ve třech komplexech DŘ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	 terminální akceptor</a:t>
            </a:r>
            <a:r>
              <a:rPr lang="cs-CZ" altLang="cs-CZ" sz="2800" dirty="0">
                <a:latin typeface="+mj-lt"/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latin typeface="+mj-lt"/>
              </a:rPr>
              <a:t>				</a:t>
            </a:r>
            <a:endParaRPr lang="cs-CZ" altLang="cs-CZ" sz="2800" dirty="0">
              <a:latin typeface="+mj-lt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accent2"/>
                </a:solidFill>
                <a:latin typeface="+mj-lt"/>
                <a:sym typeface="Symbol" panose="05050102010706020507" pitchFamily="18" charset="2"/>
              </a:rPr>
              <a:t>     protonový gradient                            </a:t>
            </a:r>
            <a:r>
              <a:rPr lang="cs-CZ" altLang="cs-CZ" sz="2800" b="1" dirty="0" smtClean="0">
                <a:solidFill>
                  <a:schemeClr val="accent2"/>
                </a:solidFill>
                <a:latin typeface="+mj-lt"/>
                <a:sym typeface="Symbol" panose="05050102010706020507" pitchFamily="18" charset="2"/>
              </a:rPr>
              <a:t>    O</a:t>
            </a:r>
            <a:r>
              <a:rPr lang="cs-CZ" altLang="cs-CZ" sz="2800" b="1" baseline="-25000" dirty="0" smtClean="0">
                <a:solidFill>
                  <a:schemeClr val="accent2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cs-CZ" altLang="cs-CZ" sz="2800" b="1" dirty="0" smtClean="0">
                <a:latin typeface="+mj-lt"/>
                <a:sym typeface="Symbol" panose="05050102010706020507" pitchFamily="18" charset="2"/>
              </a:rPr>
              <a:t> </a:t>
            </a:r>
            <a:endParaRPr lang="cs-CZ" altLang="cs-CZ" sz="2800" b="1" dirty="0">
              <a:latin typeface="+mj-lt"/>
              <a:sym typeface="Symbol" panose="05050102010706020507" pitchFamily="18" charset="2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1847850" y="4724400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latin typeface="+mj-lt"/>
              </a:rPr>
              <a:t>    vybití gradientu vede ke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latin typeface="+mj-lt"/>
              </a:rPr>
              <a:t>            vzniku energie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566988" y="5373688"/>
            <a:ext cx="741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3300"/>
                </a:solidFill>
                <a:latin typeface="+mj-lt"/>
              </a:rPr>
              <a:t> ENERGIE</a:t>
            </a:r>
            <a:r>
              <a:rPr lang="cs-CZ" altLang="cs-CZ" b="1">
                <a:solidFill>
                  <a:schemeClr val="accent2"/>
                </a:solidFill>
                <a:latin typeface="+mj-lt"/>
              </a:rPr>
              <a:t> využita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  <a:latin typeface="+mj-lt"/>
              </a:rPr>
              <a:t>k syntéze </a:t>
            </a:r>
            <a:r>
              <a:rPr lang="cs-CZ" altLang="cs-CZ" b="1">
                <a:solidFill>
                  <a:srgbClr val="FF3300"/>
                </a:solidFill>
                <a:latin typeface="+mj-lt"/>
              </a:rPr>
              <a:t>ATP </a:t>
            </a:r>
            <a:r>
              <a:rPr lang="cs-CZ" altLang="cs-CZ" b="1">
                <a:solidFill>
                  <a:schemeClr val="accent2"/>
                </a:solidFill>
                <a:latin typeface="+mj-lt"/>
              </a:rPr>
              <a:t>(„konzerva“ energie)</a:t>
            </a:r>
          </a:p>
        </p:txBody>
      </p:sp>
      <p:sp>
        <p:nvSpPr>
          <p:cNvPr id="28682" name="AutoShape 13"/>
          <p:cNvSpPr>
            <a:spLocks noChangeArrowheads="1"/>
          </p:cNvSpPr>
          <p:nvPr/>
        </p:nvSpPr>
        <p:spPr bwMode="auto">
          <a:xfrm rot="-1309502">
            <a:off x="4224339" y="981076"/>
            <a:ext cx="1366837" cy="360363"/>
          </a:xfrm>
          <a:prstGeom prst="leftArrow">
            <a:avLst>
              <a:gd name="adj1" fmla="val 50000"/>
              <a:gd name="adj2" fmla="val 94824"/>
            </a:avLst>
          </a:prstGeom>
          <a:gradFill rotWithShape="0">
            <a:gsLst>
              <a:gs pos="0">
                <a:srgbClr val="0000FF"/>
              </a:gs>
              <a:gs pos="50000">
                <a:srgbClr val="0000D1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8683" name="AutoShape 14"/>
          <p:cNvSpPr>
            <a:spLocks noChangeArrowheads="1"/>
          </p:cNvSpPr>
          <p:nvPr/>
        </p:nvSpPr>
        <p:spPr bwMode="auto">
          <a:xfrm rot="-9339716">
            <a:off x="6167439" y="981076"/>
            <a:ext cx="1296987" cy="360363"/>
          </a:xfrm>
          <a:prstGeom prst="leftArrow">
            <a:avLst>
              <a:gd name="adj1" fmla="val 50000"/>
              <a:gd name="adj2" fmla="val 89978"/>
            </a:avLst>
          </a:prstGeom>
          <a:gradFill rotWithShape="1">
            <a:gsLst>
              <a:gs pos="0">
                <a:srgbClr val="3333CC"/>
              </a:gs>
              <a:gs pos="100000">
                <a:srgbClr val="3030C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3216276" y="1196975"/>
            <a:ext cx="720725" cy="5032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28685" name="Oval 16"/>
          <p:cNvSpPr>
            <a:spLocks noChangeArrowheads="1"/>
          </p:cNvSpPr>
          <p:nvPr/>
        </p:nvSpPr>
        <p:spPr bwMode="auto">
          <a:xfrm>
            <a:off x="7608888" y="1196975"/>
            <a:ext cx="647700" cy="503238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8112125" y="234950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3432176" y="32845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7967664" y="33575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575050" y="429260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3575050" y="234950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28691" name="Text Box 25"/>
          <p:cNvSpPr txBox="1">
            <a:spLocks noChangeArrowheads="1"/>
          </p:cNvSpPr>
          <p:nvPr/>
        </p:nvSpPr>
        <p:spPr bwMode="auto">
          <a:xfrm>
            <a:off x="3287714" y="1125539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CC"/>
                </a:solidFill>
                <a:latin typeface="+mj-lt"/>
              </a:rPr>
              <a:t>H</a:t>
            </a:r>
            <a:r>
              <a:rPr lang="cs-CZ" altLang="cs-CZ" b="1" baseline="30000">
                <a:solidFill>
                  <a:srgbClr val="3333CC"/>
                </a:solidFill>
                <a:latin typeface="+mj-lt"/>
              </a:rPr>
              <a:t>+</a:t>
            </a:r>
            <a:endParaRPr lang="cs-CZ" altLang="cs-CZ" b="1">
              <a:solidFill>
                <a:srgbClr val="3333CC"/>
              </a:solidFill>
              <a:latin typeface="+mj-lt"/>
            </a:endParaRPr>
          </a:p>
        </p:txBody>
      </p:sp>
      <p:sp>
        <p:nvSpPr>
          <p:cNvPr id="28692" name="Text Box 26"/>
          <p:cNvSpPr txBox="1">
            <a:spLocks noChangeArrowheads="1"/>
          </p:cNvSpPr>
          <p:nvPr/>
        </p:nvSpPr>
        <p:spPr bwMode="auto">
          <a:xfrm>
            <a:off x="7680326" y="1125539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CC"/>
                </a:solidFill>
                <a:latin typeface="+mj-lt"/>
              </a:rPr>
              <a:t>e</a:t>
            </a:r>
            <a:r>
              <a:rPr lang="cs-CZ" altLang="cs-CZ" b="1" baseline="30000">
                <a:solidFill>
                  <a:srgbClr val="3333CC"/>
                </a:solidFill>
                <a:latin typeface="+mj-lt"/>
              </a:rPr>
              <a:t>-</a:t>
            </a:r>
            <a:endParaRPr lang="cs-CZ" altLang="cs-CZ" b="1">
              <a:solidFill>
                <a:srgbClr val="33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5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/>
      <p:bldP spid="66571" grpId="0"/>
      <p:bldP spid="66572" grpId="0"/>
      <p:bldP spid="66578" grpId="0" animBg="1"/>
      <p:bldP spid="66581" grpId="0" animBg="1"/>
      <p:bldP spid="66582" grpId="0" animBg="1"/>
      <p:bldP spid="66583" grpId="0" animBg="1"/>
      <p:bldP spid="665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A5ECC0-EEF9-40EE-BD62-573364DBCC71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>
              <a:latin typeface="+mj-lt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208213" y="404813"/>
            <a:ext cx="7772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</a:rPr>
              <a:t>Rozpojovače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20713" y="1531938"/>
            <a:ext cx="1048590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300" dirty="0">
                <a:latin typeface="+mj-lt"/>
              </a:rPr>
              <a:t>DŘ a fosforylace jsou za normálních podmínek těsně spojeny jako důsledek nepropustnosti VMM pro H</a:t>
            </a:r>
            <a:r>
              <a:rPr lang="cs-CZ" altLang="cs-CZ" sz="2300" baseline="30000" dirty="0">
                <a:latin typeface="+mj-lt"/>
              </a:rPr>
              <a:t>+</a:t>
            </a:r>
            <a:endParaRPr lang="cs-CZ" altLang="cs-CZ" sz="23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300" b="1" dirty="0">
                <a:solidFill>
                  <a:srgbClr val="FF3300"/>
                </a:solidFill>
                <a:latin typeface="+mj-lt"/>
              </a:rPr>
              <a:t>J</a:t>
            </a:r>
            <a:r>
              <a:rPr lang="cs-CZ" altLang="cs-CZ" sz="2300" b="1" dirty="0" smtClean="0">
                <a:solidFill>
                  <a:srgbClr val="FF3300"/>
                </a:solidFill>
                <a:latin typeface="+mj-lt"/>
              </a:rPr>
              <a:t>ediná </a:t>
            </a:r>
            <a:r>
              <a:rPr lang="cs-CZ" altLang="cs-CZ" sz="2300" b="1" dirty="0">
                <a:solidFill>
                  <a:srgbClr val="FF3300"/>
                </a:solidFill>
                <a:latin typeface="+mj-lt"/>
              </a:rPr>
              <a:t>cesta </a:t>
            </a:r>
            <a:r>
              <a:rPr lang="cs-CZ" altLang="cs-CZ" sz="2300" b="1" dirty="0" smtClean="0">
                <a:solidFill>
                  <a:srgbClr val="FF3300"/>
                </a:solidFill>
                <a:latin typeface="+mj-lt"/>
              </a:rPr>
              <a:t>pro H</a:t>
            </a:r>
            <a:r>
              <a:rPr lang="cs-CZ" altLang="cs-CZ" sz="2300" b="1" baseline="30000" dirty="0" smtClean="0">
                <a:solidFill>
                  <a:srgbClr val="FF3300"/>
                </a:solidFill>
                <a:latin typeface="+mj-lt"/>
              </a:rPr>
              <a:t>+</a:t>
            </a:r>
            <a:r>
              <a:rPr lang="cs-CZ" altLang="cs-CZ" sz="2300" b="1" dirty="0" smtClean="0">
                <a:solidFill>
                  <a:srgbClr val="FF3300"/>
                </a:solidFill>
                <a:latin typeface="+mj-lt"/>
              </a:rPr>
              <a:t> zpět </a:t>
            </a:r>
            <a:r>
              <a:rPr lang="cs-CZ" altLang="cs-CZ" sz="2300" b="1" dirty="0">
                <a:solidFill>
                  <a:srgbClr val="FF3300"/>
                </a:solidFill>
                <a:latin typeface="+mj-lt"/>
              </a:rPr>
              <a:t>do matrix je přes </a:t>
            </a:r>
            <a:r>
              <a:rPr lang="cs-CZ" altLang="cs-CZ" sz="2300" b="1" dirty="0" err="1">
                <a:solidFill>
                  <a:srgbClr val="FF3300"/>
                </a:solidFill>
                <a:latin typeface="+mj-lt"/>
              </a:rPr>
              <a:t>F</a:t>
            </a:r>
            <a:r>
              <a:rPr lang="cs-CZ" altLang="cs-CZ" sz="2300" b="1" baseline="-25000" dirty="0" err="1">
                <a:solidFill>
                  <a:srgbClr val="FF3300"/>
                </a:solidFill>
                <a:latin typeface="+mj-lt"/>
              </a:rPr>
              <a:t>o</a:t>
            </a:r>
            <a:r>
              <a:rPr lang="cs-CZ" altLang="cs-CZ" sz="2300" b="1" dirty="0">
                <a:solidFill>
                  <a:srgbClr val="FF3300"/>
                </a:solidFill>
                <a:latin typeface="+mj-lt"/>
              </a:rPr>
              <a:t> část ATP-</a:t>
            </a:r>
            <a:r>
              <a:rPr lang="cs-CZ" altLang="cs-CZ" sz="2300" b="1" dirty="0" err="1">
                <a:solidFill>
                  <a:srgbClr val="FF3300"/>
                </a:solidFill>
                <a:latin typeface="+mj-lt"/>
              </a:rPr>
              <a:t>syntasy</a:t>
            </a:r>
            <a:endParaRPr lang="cs-CZ" altLang="cs-CZ" sz="2300" b="1" dirty="0">
              <a:solidFill>
                <a:srgbClr val="FF3300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300" dirty="0" err="1">
                <a:latin typeface="+mj-lt"/>
              </a:rPr>
              <a:t>N</a:t>
            </a:r>
            <a:r>
              <a:rPr lang="en-US" altLang="cs-CZ" sz="2300" dirty="0" err="1" smtClean="0">
                <a:latin typeface="+mj-lt"/>
              </a:rPr>
              <a:t>ěkteré</a:t>
            </a:r>
            <a:r>
              <a:rPr lang="en-US" altLang="cs-CZ" sz="2300" dirty="0" smtClean="0">
                <a:latin typeface="+mj-lt"/>
              </a:rPr>
              <a:t> </a:t>
            </a:r>
            <a:r>
              <a:rPr lang="en-US" altLang="cs-CZ" sz="2300" dirty="0" err="1">
                <a:latin typeface="+mj-lt"/>
              </a:rPr>
              <a:t>látky</a:t>
            </a:r>
            <a:r>
              <a:rPr lang="en-US" altLang="cs-CZ" sz="2300" dirty="0">
                <a:latin typeface="+mj-lt"/>
              </a:rPr>
              <a:t> </a:t>
            </a:r>
            <a:r>
              <a:rPr lang="en-US" altLang="cs-CZ" sz="2300" dirty="0" err="1">
                <a:latin typeface="+mj-lt"/>
              </a:rPr>
              <a:t>mohou</a:t>
            </a:r>
            <a:r>
              <a:rPr lang="en-US" altLang="cs-CZ" sz="2300" dirty="0">
                <a:latin typeface="+mj-lt"/>
              </a:rPr>
              <a:t> </a:t>
            </a:r>
            <a:r>
              <a:rPr lang="cs-CZ" altLang="cs-CZ" sz="2300" dirty="0" err="1">
                <a:latin typeface="+mj-lt"/>
              </a:rPr>
              <a:t>vyb</a:t>
            </a:r>
            <a:r>
              <a:rPr lang="en-US" altLang="cs-CZ" sz="2300" dirty="0" err="1">
                <a:latin typeface="+mj-lt"/>
              </a:rPr>
              <a:t>ít</a:t>
            </a:r>
            <a:r>
              <a:rPr lang="cs-CZ" altLang="cs-CZ" sz="2300" dirty="0">
                <a:latin typeface="+mj-lt"/>
              </a:rPr>
              <a:t> protonový gradient bez zisku chemické energie (ATP)</a:t>
            </a:r>
            <a:r>
              <a:rPr lang="en-US" altLang="cs-CZ" sz="2300" dirty="0">
                <a:latin typeface="+mj-lt"/>
              </a:rPr>
              <a:t> - </a:t>
            </a:r>
            <a:r>
              <a:rPr lang="cs-CZ" altLang="cs-CZ" sz="2300" dirty="0">
                <a:latin typeface="+mj-lt"/>
              </a:rPr>
              <a:t>rozpojí DŘ od aerobní fosforylace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300" dirty="0">
                <a:latin typeface="+mj-lt"/>
              </a:rPr>
              <a:t>U</a:t>
            </a:r>
            <a:r>
              <a:rPr lang="cs-CZ" altLang="cs-CZ" sz="2300" dirty="0" smtClean="0">
                <a:latin typeface="+mj-lt"/>
              </a:rPr>
              <a:t>volní </a:t>
            </a:r>
            <a:r>
              <a:rPr lang="cs-CZ" altLang="cs-CZ" sz="2300" dirty="0">
                <a:latin typeface="+mj-lt"/>
              </a:rPr>
              <a:t>se pouze teplo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300" dirty="0">
                <a:latin typeface="+mj-lt"/>
              </a:rPr>
              <a:t>DŘ probíhá bez přerušení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altLang="cs-CZ" sz="2300" dirty="0">
                <a:latin typeface="+mj-lt"/>
              </a:rPr>
              <a:t>A</a:t>
            </a:r>
            <a:r>
              <a:rPr lang="cs-CZ" altLang="cs-CZ" sz="2300" dirty="0" smtClean="0">
                <a:latin typeface="+mj-lt"/>
              </a:rPr>
              <a:t>erobní </a:t>
            </a:r>
            <a:r>
              <a:rPr lang="cs-CZ" altLang="cs-CZ" sz="2300" dirty="0">
                <a:latin typeface="+mj-lt"/>
              </a:rPr>
              <a:t>fosforylace </a:t>
            </a:r>
            <a:r>
              <a:rPr lang="cs-CZ" altLang="cs-CZ" sz="2300" dirty="0" smtClean="0">
                <a:latin typeface="+mj-lt"/>
              </a:rPr>
              <a:t>neprobíhá = netvoří se ATP</a:t>
            </a:r>
            <a:endParaRPr lang="cs-CZ" altLang="cs-CZ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A56CF2-E9E8-41D3-B9EB-1A728CDDC0A0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>
              <a:latin typeface="+mj-lt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209800" y="533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</a:rPr>
              <a:t>Rozpojovače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9144000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927350" y="56610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>
              <a:latin typeface="+mj-lt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575051" y="4221164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  <a:latin typeface="+mj-lt"/>
              </a:rPr>
              <a:t>n H</a:t>
            </a:r>
            <a:r>
              <a:rPr lang="cs-CZ" altLang="cs-CZ" sz="2000" b="1" baseline="30000">
                <a:solidFill>
                  <a:srgbClr val="FF3300"/>
                </a:solidFill>
                <a:latin typeface="+mj-lt"/>
              </a:rPr>
              <a:t>+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448300" y="25654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+mj-lt"/>
              </a:rPr>
              <a:t>DŘ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2960" y="238073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= kanál pro H</a:t>
            </a:r>
            <a:r>
              <a:rPr lang="cs-CZ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64191" y="6300594"/>
            <a:ext cx="27432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471F85-D7F6-4B04-859E-0C2416CCD259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>
              <a:latin typeface="+mj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925552" y="676082"/>
            <a:ext cx="477303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</a:rPr>
              <a:t>2,4-Dinitrofenol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71795" y="2339782"/>
            <a:ext cx="10146331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600" dirty="0">
                <a:latin typeface="+mj-lt"/>
              </a:rPr>
              <a:t>P</a:t>
            </a:r>
            <a:r>
              <a:rPr lang="cs-CZ" altLang="cs-CZ" sz="2600" dirty="0" smtClean="0">
                <a:latin typeface="+mj-lt"/>
              </a:rPr>
              <a:t>ravý </a:t>
            </a:r>
            <a:r>
              <a:rPr lang="cs-CZ" altLang="cs-CZ" sz="2600" dirty="0">
                <a:latin typeface="+mj-lt"/>
              </a:rPr>
              <a:t>rozpojovač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600" dirty="0" smtClean="0">
                <a:latin typeface="+mj-lt"/>
              </a:rPr>
              <a:t>Otrava</a:t>
            </a:r>
            <a:r>
              <a:rPr lang="cs-CZ" altLang="cs-CZ" sz="2600" dirty="0">
                <a:latin typeface="+mj-lt"/>
              </a:rPr>
              <a:t>: zvýšená tělesná teplota, horečka, pocení, zrychlený dech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600" dirty="0">
                <a:latin typeface="+mj-lt"/>
              </a:rPr>
              <a:t>S</a:t>
            </a:r>
            <a:r>
              <a:rPr lang="cs-CZ" altLang="cs-CZ" sz="2600" dirty="0" smtClean="0">
                <a:latin typeface="+mj-lt"/>
              </a:rPr>
              <a:t>mrtelná </a:t>
            </a:r>
            <a:r>
              <a:rPr lang="cs-CZ" altLang="cs-CZ" sz="2600" dirty="0">
                <a:latin typeface="+mj-lt"/>
              </a:rPr>
              <a:t>dávka kolem 1 g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600" dirty="0" smtClean="0">
                <a:latin typeface="+mj-lt"/>
              </a:rPr>
              <a:t>1920–1930 </a:t>
            </a:r>
            <a:r>
              <a:rPr lang="cs-CZ" altLang="cs-CZ" sz="2600" dirty="0">
                <a:latin typeface="+mj-lt"/>
              </a:rPr>
              <a:t>se užíval v dávce 2,5 mg/kg jako „zázračný“ prostředek na hubnutí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600" dirty="0">
                <a:latin typeface="+mj-lt"/>
              </a:rPr>
              <a:t>P</a:t>
            </a:r>
            <a:r>
              <a:rPr lang="cs-CZ" altLang="cs-CZ" sz="2600" dirty="0" smtClean="0">
                <a:latin typeface="+mj-lt"/>
              </a:rPr>
              <a:t>odobně </a:t>
            </a:r>
            <a:r>
              <a:rPr lang="cs-CZ" altLang="cs-CZ" sz="2600" dirty="0">
                <a:latin typeface="+mj-lt"/>
              </a:rPr>
              <a:t>působí pikrová kyselina 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16" y="493519"/>
            <a:ext cx="3455988" cy="20955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FCB521-464F-4C9F-AC19-E93D5B822D2F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>
              <a:latin typeface="+mj-lt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1479" y="609601"/>
            <a:ext cx="11174637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 err="1">
                <a:solidFill>
                  <a:srgbClr val="FF0000"/>
                </a:solidFill>
                <a:latin typeface="+mj-lt"/>
              </a:rPr>
              <a:t>Thermogenin</a:t>
            </a:r>
            <a:r>
              <a:rPr lang="cs-CZ" altLang="cs-CZ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altLang="cs-CZ" sz="36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uncoupling protein 1, </a:t>
            </a:r>
            <a:r>
              <a:rPr lang="en-US" sz="3600" b="1" dirty="0" smtClean="0">
                <a:solidFill>
                  <a:srgbClr val="FF0000"/>
                </a:solidFill>
              </a:rPr>
              <a:t>UCP1</a:t>
            </a:r>
            <a:r>
              <a:rPr lang="cs-CZ" sz="3600" b="1" dirty="0" smtClean="0">
                <a:solidFill>
                  <a:srgbClr val="FF0000"/>
                </a:solidFill>
              </a:rPr>
              <a:t>) </a:t>
            </a:r>
            <a:r>
              <a:rPr lang="cs-CZ" altLang="cs-CZ" sz="3600" dirty="0" smtClean="0">
                <a:solidFill>
                  <a:srgbClr val="FF0000"/>
                </a:solidFill>
                <a:latin typeface="+mj-lt"/>
              </a:rPr>
              <a:t>je </a:t>
            </a:r>
            <a:r>
              <a:rPr lang="cs-CZ" altLang="cs-CZ" sz="3600" dirty="0">
                <a:solidFill>
                  <a:srgbClr val="FF0000"/>
                </a:solidFill>
                <a:latin typeface="+mj-lt"/>
              </a:rPr>
              <a:t>fyziologický rozpojovač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211727" y="1920240"/>
            <a:ext cx="10374390" cy="434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700" dirty="0">
                <a:latin typeface="+mj-lt"/>
              </a:rPr>
              <a:t>S</a:t>
            </a:r>
            <a:r>
              <a:rPr lang="cs-CZ" altLang="cs-CZ" sz="2700" dirty="0" smtClean="0">
                <a:latin typeface="+mj-lt"/>
              </a:rPr>
              <a:t>peciální </a:t>
            </a:r>
            <a:r>
              <a:rPr lang="cs-CZ" altLang="cs-CZ" sz="2700" dirty="0">
                <a:latin typeface="+mj-lt"/>
              </a:rPr>
              <a:t>bílkovina s kanálem pro H</a:t>
            </a:r>
            <a:r>
              <a:rPr lang="cs-CZ" altLang="cs-CZ" sz="2700" baseline="30000" dirty="0">
                <a:latin typeface="+mj-lt"/>
              </a:rPr>
              <a:t>+</a:t>
            </a:r>
            <a:endParaRPr lang="cs-CZ" altLang="cs-CZ" sz="2700" dirty="0">
              <a:latin typeface="+mj-lt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700" dirty="0">
                <a:latin typeface="+mj-lt"/>
              </a:rPr>
              <a:t>V</a:t>
            </a:r>
            <a:r>
              <a:rPr lang="cs-CZ" altLang="cs-CZ" sz="2700" dirty="0" smtClean="0">
                <a:latin typeface="+mj-lt"/>
              </a:rPr>
              <a:t>yskytuje </a:t>
            </a:r>
            <a:r>
              <a:rPr lang="cs-CZ" altLang="cs-CZ" sz="2700" dirty="0">
                <a:latin typeface="+mj-lt"/>
              </a:rPr>
              <a:t>se v hnědé tukové tkáni </a:t>
            </a:r>
            <a:r>
              <a:rPr lang="cs-CZ" altLang="cs-CZ" sz="2700" dirty="0" smtClean="0">
                <a:latin typeface="+mj-lt"/>
              </a:rPr>
              <a:t>(</a:t>
            </a:r>
            <a:r>
              <a:rPr lang="cs-CZ" altLang="cs-CZ" sz="2700" dirty="0">
                <a:latin typeface="+mj-lt"/>
              </a:rPr>
              <a:t>buňky mají více </a:t>
            </a:r>
            <a:r>
              <a:rPr lang="cs-CZ" altLang="cs-CZ" sz="2700" dirty="0" smtClean="0">
                <a:latin typeface="+mj-lt"/>
              </a:rPr>
              <a:t>mitochondrií</a:t>
            </a:r>
            <a:r>
              <a:rPr lang="cs-CZ" altLang="cs-CZ" sz="2700" dirty="0">
                <a:latin typeface="+mj-lt"/>
              </a:rPr>
              <a:t>)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700" dirty="0" smtClean="0">
                <a:latin typeface="+mj-lt"/>
              </a:rPr>
              <a:t>Probíhá </a:t>
            </a:r>
            <a:r>
              <a:rPr lang="cs-CZ" altLang="cs-CZ" sz="2700" dirty="0">
                <a:latin typeface="+mj-lt"/>
              </a:rPr>
              <a:t>DŘ, tvoří se H</a:t>
            </a:r>
            <a:r>
              <a:rPr lang="cs-CZ" altLang="cs-CZ" sz="2700" baseline="30000" dirty="0">
                <a:latin typeface="+mj-lt"/>
              </a:rPr>
              <a:t>+</a:t>
            </a:r>
            <a:r>
              <a:rPr lang="cs-CZ" altLang="cs-CZ" sz="2700" dirty="0">
                <a:latin typeface="+mj-lt"/>
              </a:rPr>
              <a:t> gradient, </a:t>
            </a:r>
            <a:r>
              <a:rPr lang="cs-CZ" altLang="cs-CZ" sz="2700" dirty="0" err="1">
                <a:latin typeface="+mj-lt"/>
              </a:rPr>
              <a:t>thermogenin</a:t>
            </a:r>
            <a:r>
              <a:rPr lang="cs-CZ" altLang="cs-CZ" sz="2700" dirty="0">
                <a:latin typeface="+mj-lt"/>
              </a:rPr>
              <a:t> vybíjí gradient na teplo, netvoří se ATP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cs-CZ" altLang="cs-CZ" sz="2700" dirty="0">
                <a:latin typeface="+mj-lt"/>
              </a:rPr>
              <a:t>N</a:t>
            </a:r>
            <a:r>
              <a:rPr lang="cs-CZ" altLang="cs-CZ" sz="2700" dirty="0" smtClean="0">
                <a:latin typeface="+mj-lt"/>
              </a:rPr>
              <a:t>ovorozenci</a:t>
            </a:r>
            <a:r>
              <a:rPr lang="cs-CZ" altLang="cs-CZ" sz="2700" dirty="0">
                <a:latin typeface="+mj-lt"/>
              </a:rPr>
              <a:t>, hibernující zvířata (zimní spáči)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cs-CZ" altLang="cs-CZ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0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486F52-0C6D-4C4D-875E-8370BAE9CF53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>
              <a:latin typeface="+mj-lt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</a:rPr>
              <a:t>Inhibitory</a:t>
            </a:r>
            <a:r>
              <a:rPr lang="en-US" altLang="cs-CZ" sz="4400" dirty="0">
                <a:latin typeface="+mj-lt"/>
              </a:rPr>
              <a:t> DŘ</a:t>
            </a:r>
            <a:endParaRPr lang="cs-CZ" altLang="cs-CZ" sz="4400" dirty="0">
              <a:latin typeface="+mj-lt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135188" y="1981201"/>
            <a:ext cx="3884612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cs-CZ" altLang="cs-CZ" sz="2500" b="1" u="sng" dirty="0">
                <a:solidFill>
                  <a:schemeClr val="accent2"/>
                </a:solidFill>
                <a:latin typeface="+mj-lt"/>
              </a:rPr>
              <a:t>Dýchacího řetězce</a:t>
            </a:r>
            <a:endParaRPr lang="cs-CZ" altLang="cs-CZ" sz="2500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>
                <a:latin typeface="+mj-lt"/>
              </a:rPr>
              <a:t>rotenon, barbital (I)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err="1">
                <a:latin typeface="+mj-lt"/>
              </a:rPr>
              <a:t>malonát</a:t>
            </a:r>
            <a:r>
              <a:rPr lang="cs-CZ" altLang="cs-CZ" sz="2500" dirty="0">
                <a:latin typeface="+mj-lt"/>
              </a:rPr>
              <a:t> (II)       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err="1">
                <a:latin typeface="+mj-lt"/>
              </a:rPr>
              <a:t>antimycin</a:t>
            </a:r>
            <a:r>
              <a:rPr lang="cs-CZ" altLang="cs-CZ" sz="2500" dirty="0">
                <a:latin typeface="+mj-lt"/>
              </a:rPr>
              <a:t> A (III)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err="1">
                <a:latin typeface="+mj-lt"/>
              </a:rPr>
              <a:t>dimerkaprol</a:t>
            </a:r>
            <a:r>
              <a:rPr lang="cs-CZ" altLang="cs-CZ" sz="2500" dirty="0">
                <a:latin typeface="+mj-lt"/>
              </a:rPr>
              <a:t> (III)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>
                <a:latin typeface="+mj-lt"/>
              </a:rPr>
              <a:t>CO, </a:t>
            </a:r>
            <a:r>
              <a:rPr lang="cs-CZ" altLang="cs-CZ" sz="2500" b="1" dirty="0">
                <a:solidFill>
                  <a:srgbClr val="FF3300"/>
                </a:solidFill>
                <a:latin typeface="+mj-lt"/>
              </a:rPr>
              <a:t>CN</a:t>
            </a:r>
            <a:r>
              <a:rPr lang="cs-CZ" altLang="cs-CZ" sz="2500" b="1" baseline="30000" dirty="0">
                <a:solidFill>
                  <a:srgbClr val="FF3300"/>
                </a:solidFill>
                <a:latin typeface="+mj-lt"/>
              </a:rPr>
              <a:t>-</a:t>
            </a:r>
            <a:r>
              <a:rPr lang="cs-CZ" altLang="cs-CZ" sz="2500" b="1" dirty="0">
                <a:solidFill>
                  <a:srgbClr val="FF3300"/>
                </a:solidFill>
                <a:latin typeface="+mj-lt"/>
              </a:rPr>
              <a:t>, </a:t>
            </a:r>
            <a:r>
              <a:rPr lang="cs-CZ" altLang="cs-CZ" sz="2500" b="1" baseline="30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cs-CZ" altLang="cs-CZ" sz="2500" dirty="0">
                <a:latin typeface="+mj-lt"/>
              </a:rPr>
              <a:t>SH</a:t>
            </a:r>
            <a:r>
              <a:rPr lang="cs-CZ" altLang="cs-CZ" sz="2500" baseline="30000" dirty="0">
                <a:latin typeface="+mj-lt"/>
              </a:rPr>
              <a:t>-</a:t>
            </a:r>
            <a:r>
              <a:rPr lang="cs-CZ" altLang="cs-CZ" sz="2500" dirty="0">
                <a:latin typeface="+mj-lt"/>
              </a:rPr>
              <a:t>, N</a:t>
            </a:r>
            <a:r>
              <a:rPr lang="cs-CZ" altLang="cs-CZ" sz="2500" baseline="-25000" dirty="0">
                <a:latin typeface="+mj-lt"/>
              </a:rPr>
              <a:t>3</a:t>
            </a:r>
            <a:r>
              <a:rPr lang="cs-CZ" altLang="cs-CZ" sz="2500" baseline="30000" dirty="0">
                <a:latin typeface="+mj-lt"/>
              </a:rPr>
              <a:t>-</a:t>
            </a:r>
            <a:r>
              <a:rPr lang="cs-CZ" altLang="cs-CZ" sz="2500" dirty="0">
                <a:latin typeface="+mj-lt"/>
              </a:rPr>
              <a:t> (IV)</a:t>
            </a:r>
            <a:endParaRPr lang="cs-CZ" altLang="cs-CZ" sz="2500" baseline="30000" dirty="0">
              <a:latin typeface="+mj-lt"/>
            </a:endParaRPr>
          </a:p>
          <a:p>
            <a:pPr eaLnBrk="1" hangingPunct="1"/>
            <a:endParaRPr lang="cs-CZ" altLang="cs-CZ" sz="2500" dirty="0">
              <a:latin typeface="+mj-lt"/>
            </a:endParaRPr>
          </a:p>
          <a:p>
            <a:pPr eaLnBrk="1" hangingPunct="1"/>
            <a:endParaRPr lang="cs-CZ" altLang="cs-CZ" sz="2500" dirty="0">
              <a:latin typeface="+mj-lt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6456364" y="1981200"/>
            <a:ext cx="388778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cs-CZ" altLang="cs-CZ" sz="2500" b="1" u="sng" dirty="0">
                <a:solidFill>
                  <a:schemeClr val="accent2"/>
                </a:solidFill>
                <a:latin typeface="+mj-lt"/>
              </a:rPr>
              <a:t>ATP-</a:t>
            </a:r>
            <a:r>
              <a:rPr lang="cs-CZ" altLang="cs-CZ" sz="2500" b="1" u="sng" dirty="0" err="1">
                <a:solidFill>
                  <a:schemeClr val="accent2"/>
                </a:solidFill>
                <a:latin typeface="+mj-lt"/>
              </a:rPr>
              <a:t>syntasy</a:t>
            </a:r>
            <a:endParaRPr lang="cs-CZ" altLang="cs-CZ" sz="2500" b="1" u="sng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 err="1">
                <a:latin typeface="+mj-lt"/>
              </a:rPr>
              <a:t>oligomycin</a:t>
            </a:r>
            <a:endParaRPr lang="cs-CZ" altLang="cs-CZ" sz="2500" dirty="0"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endParaRPr lang="cs-CZ" altLang="cs-CZ" sz="2500" u="sng" dirty="0">
              <a:latin typeface="+mj-lt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cs-CZ" alt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6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BD37CA3-3819-4ABE-B3AF-9D56D89595CF}" type="slidenum">
              <a:rPr lang="cs-CZ" altLang="cs-CZ" sz="1400">
                <a:latin typeface="+mj-lt"/>
              </a:rPr>
              <a:pPr algn="r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>
              <a:latin typeface="+mj-lt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7772400" cy="792162"/>
          </a:xfrm>
        </p:spPr>
        <p:txBody>
          <a:bodyPr/>
          <a:lstStyle/>
          <a:p>
            <a:pPr algn="l"/>
            <a:r>
              <a:rPr lang="cs-CZ" altLang="cs-CZ" sz="3000" b="1" dirty="0"/>
              <a:t>Stechiometrie vzniku ATP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981076"/>
            <a:ext cx="6264275" cy="13684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600">
                <a:latin typeface="+mj-lt"/>
              </a:rPr>
              <a:t>přenos 2 e</a:t>
            </a:r>
            <a:r>
              <a:rPr lang="cs-CZ" altLang="cs-CZ" sz="2600" baseline="30000">
                <a:latin typeface="+mj-lt"/>
              </a:rPr>
              <a:t>-</a:t>
            </a:r>
            <a:r>
              <a:rPr lang="cs-CZ" altLang="cs-CZ" sz="2600">
                <a:latin typeface="+mj-lt"/>
              </a:rPr>
              <a:t> z NADH …………..    3 ATP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600">
                <a:latin typeface="+mj-lt"/>
              </a:rPr>
              <a:t>přenos 2 e</a:t>
            </a:r>
            <a:r>
              <a:rPr lang="cs-CZ" altLang="cs-CZ" sz="2600" baseline="30000">
                <a:latin typeface="+mj-lt"/>
              </a:rPr>
              <a:t>-</a:t>
            </a:r>
            <a:r>
              <a:rPr lang="cs-CZ" altLang="cs-CZ" sz="2600">
                <a:latin typeface="+mj-lt"/>
              </a:rPr>
              <a:t> z flavoproteinů …….   2 ATP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928813" y="2276476"/>
            <a:ext cx="48958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700">
                <a:latin typeface="+mj-lt"/>
              </a:rPr>
              <a:t>novější výzkumy uvádějí nižší hodnoty: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1700">
                <a:latin typeface="+mj-lt"/>
              </a:rPr>
              <a:t>transfer </a:t>
            </a:r>
            <a:r>
              <a:rPr lang="cs-CZ" altLang="cs-CZ" sz="1700">
                <a:latin typeface="+mj-lt"/>
              </a:rPr>
              <a:t>2 e</a:t>
            </a:r>
            <a:r>
              <a:rPr lang="cs-CZ" altLang="cs-CZ" sz="1700" baseline="30000">
                <a:latin typeface="+mj-lt"/>
              </a:rPr>
              <a:t>-</a:t>
            </a:r>
            <a:r>
              <a:rPr lang="cs-CZ" altLang="cs-CZ" sz="1700">
                <a:latin typeface="+mj-lt"/>
              </a:rPr>
              <a:t> z NADH na</a:t>
            </a:r>
            <a:r>
              <a:rPr lang="en-US" altLang="cs-CZ" sz="1700">
                <a:latin typeface="+mj-lt"/>
              </a:rPr>
              <a:t> </a:t>
            </a:r>
            <a:r>
              <a:rPr lang="en-US" altLang="cs-CZ" sz="1700">
                <a:latin typeface="+mj-lt"/>
                <a:cs typeface="Times New Roman" pitchFamily="18" charset="0"/>
              </a:rPr>
              <a:t>½ </a:t>
            </a:r>
            <a:r>
              <a:rPr lang="en-US" altLang="cs-CZ" sz="1700">
                <a:latin typeface="+mj-lt"/>
              </a:rPr>
              <a:t>O</a:t>
            </a:r>
            <a:r>
              <a:rPr lang="en-US" altLang="cs-CZ" sz="1700" baseline="-25000">
                <a:latin typeface="+mj-lt"/>
              </a:rPr>
              <a:t>2</a:t>
            </a:r>
            <a:r>
              <a:rPr lang="en-US" altLang="cs-CZ" sz="1700">
                <a:latin typeface="+mj-lt"/>
              </a:rPr>
              <a:t> ....</a:t>
            </a:r>
            <a:r>
              <a:rPr lang="cs-CZ" altLang="cs-CZ" sz="1700">
                <a:latin typeface="+mj-lt"/>
              </a:rPr>
              <a:t> </a:t>
            </a:r>
            <a:r>
              <a:rPr lang="en-US" altLang="cs-CZ" sz="1700">
                <a:latin typeface="+mj-lt"/>
              </a:rPr>
              <a:t>2.5</a:t>
            </a:r>
            <a:r>
              <a:rPr lang="cs-CZ" altLang="cs-CZ" sz="1700">
                <a:latin typeface="+mj-lt"/>
              </a:rPr>
              <a:t> ATP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1700">
                <a:latin typeface="+mj-lt"/>
              </a:rPr>
              <a:t>transfer </a:t>
            </a:r>
            <a:r>
              <a:rPr lang="cs-CZ" altLang="cs-CZ" sz="1700">
                <a:latin typeface="+mj-lt"/>
              </a:rPr>
              <a:t>2 e</a:t>
            </a:r>
            <a:r>
              <a:rPr lang="cs-CZ" altLang="cs-CZ" sz="1700" baseline="30000">
                <a:latin typeface="+mj-lt"/>
              </a:rPr>
              <a:t>-</a:t>
            </a:r>
            <a:r>
              <a:rPr lang="cs-CZ" altLang="cs-CZ" sz="1700">
                <a:latin typeface="+mj-lt"/>
              </a:rPr>
              <a:t> z </a:t>
            </a:r>
            <a:r>
              <a:rPr lang="en-US" altLang="cs-CZ" sz="1700">
                <a:latin typeface="+mj-lt"/>
              </a:rPr>
              <a:t>FADH</a:t>
            </a:r>
            <a:r>
              <a:rPr lang="en-US" altLang="cs-CZ" sz="1700" baseline="-25000">
                <a:latin typeface="+mj-lt"/>
              </a:rPr>
              <a:t>2</a:t>
            </a:r>
            <a:r>
              <a:rPr lang="en-US" altLang="cs-CZ" sz="1700">
                <a:latin typeface="+mj-lt"/>
              </a:rPr>
              <a:t> </a:t>
            </a:r>
            <a:r>
              <a:rPr lang="cs-CZ" altLang="cs-CZ" sz="1700">
                <a:latin typeface="+mj-lt"/>
              </a:rPr>
              <a:t>na</a:t>
            </a:r>
            <a:r>
              <a:rPr lang="en-US" altLang="cs-CZ" sz="1700">
                <a:latin typeface="+mj-lt"/>
              </a:rPr>
              <a:t> </a:t>
            </a:r>
            <a:r>
              <a:rPr lang="en-US" altLang="cs-CZ" sz="1700">
                <a:latin typeface="+mj-lt"/>
                <a:cs typeface="Times New Roman" pitchFamily="18" charset="0"/>
              </a:rPr>
              <a:t>½ </a:t>
            </a:r>
            <a:r>
              <a:rPr lang="en-US" altLang="cs-CZ" sz="1700">
                <a:latin typeface="+mj-lt"/>
              </a:rPr>
              <a:t>O</a:t>
            </a:r>
            <a:r>
              <a:rPr lang="en-US" altLang="cs-CZ" sz="1700" baseline="-25000">
                <a:latin typeface="+mj-lt"/>
              </a:rPr>
              <a:t>2</a:t>
            </a:r>
            <a:r>
              <a:rPr lang="en-US" altLang="cs-CZ" sz="1700">
                <a:latin typeface="+mj-lt"/>
              </a:rPr>
              <a:t> ....</a:t>
            </a:r>
            <a:r>
              <a:rPr lang="cs-CZ" altLang="cs-CZ" sz="1700">
                <a:latin typeface="+mj-lt"/>
              </a:rPr>
              <a:t> </a:t>
            </a:r>
            <a:r>
              <a:rPr lang="en-US" altLang="cs-CZ" sz="1700">
                <a:latin typeface="+mj-lt"/>
              </a:rPr>
              <a:t>1.5</a:t>
            </a:r>
            <a:r>
              <a:rPr lang="cs-CZ" altLang="cs-CZ" sz="1700">
                <a:latin typeface="+mj-lt"/>
              </a:rPr>
              <a:t> ATP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7850" y="3716339"/>
            <a:ext cx="860425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600" b="1" dirty="0">
                <a:latin typeface="+mj-lt"/>
              </a:rPr>
              <a:t>Rychlost DŘ + aerobní fosforylace závisí na dostupnosti</a:t>
            </a:r>
            <a:r>
              <a:rPr lang="cs-CZ" altLang="cs-CZ" sz="2600" dirty="0">
                <a:latin typeface="+mj-lt"/>
              </a:rPr>
              <a:t>                                             </a:t>
            </a:r>
            <a:r>
              <a:rPr lang="cs-CZ" altLang="cs-CZ" sz="2000" dirty="0">
                <a:latin typeface="+mj-lt"/>
              </a:rPr>
              <a:t>O</a:t>
            </a:r>
            <a:r>
              <a:rPr lang="cs-CZ" altLang="cs-CZ" sz="2000" baseline="-25000" dirty="0">
                <a:latin typeface="+mj-lt"/>
              </a:rPr>
              <a:t>2</a:t>
            </a:r>
            <a:r>
              <a:rPr lang="cs-CZ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substr</a:t>
            </a:r>
            <a:r>
              <a:rPr lang="cs-CZ" altLang="cs-CZ" sz="2000" dirty="0" err="1">
                <a:latin typeface="+mj-lt"/>
              </a:rPr>
              <a:t>átů</a:t>
            </a:r>
            <a:r>
              <a:rPr lang="cs-CZ" altLang="cs-CZ" sz="2000" dirty="0">
                <a:latin typeface="+mj-lt"/>
              </a:rPr>
              <a:t> </a:t>
            </a:r>
            <a:r>
              <a:rPr lang="en-GB" altLang="cs-CZ" sz="2000" dirty="0">
                <a:latin typeface="+mj-lt"/>
              </a:rPr>
              <a:t>(</a:t>
            </a:r>
            <a:r>
              <a:rPr lang="cs-CZ" altLang="cs-CZ" sz="2000" dirty="0">
                <a:latin typeface="+mj-lt"/>
              </a:rPr>
              <a:t>hlavně </a:t>
            </a:r>
            <a:r>
              <a:rPr lang="en-GB" altLang="cs-CZ" sz="2000" dirty="0">
                <a:latin typeface="+mj-lt"/>
              </a:rPr>
              <a:t>NADH</a:t>
            </a:r>
            <a:r>
              <a:rPr lang="cs-CZ" altLang="cs-CZ" sz="2000" dirty="0">
                <a:latin typeface="+mj-lt"/>
              </a:rPr>
              <a:t>, ADP), kapacitě DŘ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latin typeface="+mj-lt"/>
              </a:rPr>
              <a:t>Limitující faktory: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cs-CZ" altLang="cs-CZ" sz="2000" dirty="0">
                <a:latin typeface="+mj-lt"/>
              </a:rPr>
              <a:t>v klidu – dostupnost ADP + kapacita DŘ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cs-CZ" altLang="cs-CZ" sz="2000" dirty="0">
                <a:latin typeface="+mj-lt"/>
              </a:rPr>
              <a:t>při fyzickém výkonu – přísun O</a:t>
            </a:r>
            <a:r>
              <a:rPr lang="cs-CZ" altLang="cs-CZ" sz="2000" baseline="-25000" dirty="0">
                <a:latin typeface="+mj-lt"/>
              </a:rPr>
              <a:t>2</a:t>
            </a:r>
            <a:r>
              <a:rPr lang="cs-CZ" altLang="cs-CZ" sz="2000" dirty="0">
                <a:latin typeface="+mj-lt"/>
              </a:rPr>
              <a:t> do matrix</a:t>
            </a:r>
            <a:endParaRPr lang="en-GB" alt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355463-AA40-44A1-9DFF-B04A2B582F72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>
              <a:latin typeface="+mj-lt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882776" y="981076"/>
            <a:ext cx="932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latin typeface="+mj-lt"/>
              </a:rPr>
              <a:t>Energetická bilance citrátového cyklu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782889" y="2492375"/>
            <a:ext cx="77057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>
                <a:latin typeface="+mj-lt"/>
              </a:rPr>
              <a:t>Přímý zisk v CC                                         </a:t>
            </a:r>
            <a:r>
              <a:rPr lang="cs-CZ" altLang="cs-CZ" sz="2400" b="1" i="1" dirty="0">
                <a:latin typeface="+mj-lt"/>
              </a:rPr>
              <a:t>Zisk energie v DŘ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i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GTP </a:t>
            </a:r>
            <a:r>
              <a:rPr lang="cs-CZ" altLang="cs-CZ" sz="2400" dirty="0" smtClean="0">
                <a:latin typeface="+mj-lt"/>
              </a:rPr>
              <a:t>…………………………………………………………….</a:t>
            </a:r>
            <a:r>
              <a:rPr lang="cs-CZ" altLang="cs-CZ" sz="2400" b="1" dirty="0" smtClean="0">
                <a:latin typeface="+mj-lt"/>
              </a:rPr>
              <a:t>1 </a:t>
            </a:r>
            <a:r>
              <a:rPr lang="cs-CZ" altLang="cs-CZ" sz="2400" b="1" dirty="0">
                <a:latin typeface="+mj-lt"/>
              </a:rPr>
              <a:t>ATP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3 NADH …</a:t>
            </a:r>
            <a:r>
              <a:rPr lang="cs-CZ" altLang="cs-CZ" sz="2400" dirty="0" err="1">
                <a:latin typeface="+mj-lt"/>
              </a:rPr>
              <a:t>reoxidace</a:t>
            </a:r>
            <a:r>
              <a:rPr lang="cs-CZ" altLang="cs-CZ" sz="2400" dirty="0">
                <a:latin typeface="+mj-lt"/>
              </a:rPr>
              <a:t> v dýchacím řetězci</a:t>
            </a:r>
            <a:r>
              <a:rPr lang="cs-CZ" altLang="cs-CZ" sz="2400" dirty="0" smtClean="0">
                <a:latin typeface="+mj-lt"/>
              </a:rPr>
              <a:t>…..</a:t>
            </a:r>
            <a:r>
              <a:rPr lang="cs-CZ" altLang="cs-CZ" sz="2400" b="1" dirty="0" smtClean="0">
                <a:latin typeface="+mj-lt"/>
              </a:rPr>
              <a:t>3 </a:t>
            </a:r>
            <a:r>
              <a:rPr lang="cs-CZ" altLang="cs-CZ" sz="2400" b="1" dirty="0">
                <a:latin typeface="+mj-lt"/>
              </a:rPr>
              <a:t>x 3 ATP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FADH</a:t>
            </a:r>
            <a:r>
              <a:rPr lang="cs-CZ" altLang="cs-CZ" sz="2400" baseline="-25000" dirty="0">
                <a:latin typeface="+mj-lt"/>
              </a:rPr>
              <a:t>2</a:t>
            </a:r>
            <a:r>
              <a:rPr lang="cs-CZ" altLang="cs-CZ" sz="2400" dirty="0">
                <a:latin typeface="+mj-lt"/>
              </a:rPr>
              <a:t> …..</a:t>
            </a:r>
            <a:r>
              <a:rPr lang="cs-CZ" altLang="cs-CZ" sz="2400" dirty="0" err="1">
                <a:latin typeface="+mj-lt"/>
              </a:rPr>
              <a:t>reoxidace</a:t>
            </a:r>
            <a:r>
              <a:rPr lang="cs-CZ" altLang="cs-CZ" sz="2400" dirty="0">
                <a:latin typeface="+mj-lt"/>
              </a:rPr>
              <a:t> v dýchacím řetězci </a:t>
            </a:r>
            <a:r>
              <a:rPr lang="cs-CZ" altLang="cs-CZ" sz="2400" dirty="0" smtClean="0">
                <a:latin typeface="+mj-lt"/>
              </a:rPr>
              <a:t>………..</a:t>
            </a:r>
            <a:r>
              <a:rPr lang="cs-CZ" altLang="cs-CZ" sz="2400" b="1" dirty="0" smtClean="0">
                <a:latin typeface="+mj-lt"/>
              </a:rPr>
              <a:t>2 </a:t>
            </a:r>
            <a:r>
              <a:rPr lang="cs-CZ" altLang="cs-CZ" sz="2400" b="1" dirty="0">
                <a:latin typeface="+mj-lt"/>
              </a:rPr>
              <a:t>ATP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359151" y="5734050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latin typeface="+mj-lt"/>
              </a:rPr>
              <a:t>Celkem </a:t>
            </a:r>
            <a:r>
              <a:rPr lang="cs-CZ" altLang="cs-CZ" b="1">
                <a:solidFill>
                  <a:schemeClr val="accent2"/>
                </a:solidFill>
                <a:latin typeface="+mj-lt"/>
              </a:rPr>
              <a:t>12 ATP</a:t>
            </a:r>
            <a:r>
              <a:rPr lang="cs-CZ" altLang="cs-CZ">
                <a:latin typeface="+mj-lt"/>
              </a:rPr>
              <a:t> na 1 acetylCoA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722602" y="299720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1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517" y="29469"/>
            <a:ext cx="4130069" cy="30697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Mitochondrie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008" y="1564367"/>
            <a:ext cx="11485983" cy="48364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Vnější membrána: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dobře propustná pro většinu molekul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obsahuje bílkovinu porin, která tvoří propustné póry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Vnitřní membrána: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velmi nepropustná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obsahuje řadu bílkovinných transportérů a enzymy a </a:t>
            </a:r>
            <a:r>
              <a:rPr lang="cs-CZ" dirty="0" err="1" smtClean="0"/>
              <a:t>kofaktory</a:t>
            </a:r>
            <a:r>
              <a:rPr lang="cs-CZ" dirty="0" smtClean="0"/>
              <a:t> dýchacího řetězce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ATP-</a:t>
            </a:r>
            <a:r>
              <a:rPr lang="cs-CZ" dirty="0" err="1" smtClean="0"/>
              <a:t>áza</a:t>
            </a:r>
            <a:r>
              <a:rPr lang="cs-CZ" dirty="0" smtClean="0"/>
              <a:t> syntetizující ATP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Mezimembránový</a:t>
            </a:r>
            <a:r>
              <a:rPr lang="cs-CZ" dirty="0" smtClean="0"/>
              <a:t> prostor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Protonový gradient (</a:t>
            </a:r>
            <a:r>
              <a:rPr lang="cs-CZ" dirty="0" err="1" smtClean="0"/>
              <a:t>protonmotivní</a:t>
            </a:r>
            <a:r>
              <a:rPr lang="cs-CZ" dirty="0" smtClean="0"/>
              <a:t> síla, která může být využita k tvorbě ATP)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Matrix: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Gelovitý</a:t>
            </a:r>
            <a:r>
              <a:rPr lang="cs-CZ" dirty="0" smtClean="0"/>
              <a:t> charakter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</a:t>
            </a:r>
            <a:r>
              <a:rPr lang="cs-CZ" dirty="0" smtClean="0"/>
              <a:t>itrátový cyklus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smtClean="0"/>
              <a:t>β</a:t>
            </a:r>
            <a:r>
              <a:rPr lang="cs-CZ" dirty="0" smtClean="0"/>
              <a:t>-oxidace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R</a:t>
            </a:r>
            <a:r>
              <a:rPr lang="cs-CZ" dirty="0" smtClean="0"/>
              <a:t>eplikace DNA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Proteosyntéza (13 proteinů dýchacího řetězce a oxidační fosforylace)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Játra – část močovinového cyklu, některé transaminace, oxidační dekarboxylace pyruvátu , 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sym typeface="Symbol" panose="05050102010706020507" pitchFamily="18" charset="2"/>
              </a:rPr>
              <a:t>Mitochondriální DNA – cirkulární, méně než 1 % buněčné DNA, celkem 37 genů, </a:t>
            </a:r>
            <a:r>
              <a:rPr lang="cs-CZ" altLang="cs-CZ" dirty="0">
                <a:sym typeface="Symbol" panose="05050102010706020507" pitchFamily="18" charset="2"/>
              </a:rPr>
              <a:t>kóduje pouze </a:t>
            </a:r>
            <a:r>
              <a:rPr lang="cs-CZ" altLang="cs-CZ" dirty="0" smtClean="0">
                <a:sym typeface="Symbol" panose="05050102010706020507" pitchFamily="18" charset="2"/>
              </a:rPr>
              <a:t>13 bílkovin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7E016C-92BD-45A4-9BB8-6D4E7596D9A3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>
              <a:latin typeface="+mj-lt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919289" y="1600200"/>
            <a:ext cx="4321175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500" b="1" u="sng" dirty="0">
                <a:solidFill>
                  <a:schemeClr val="accent2"/>
                </a:solidFill>
                <a:latin typeface="+mj-lt"/>
              </a:rPr>
              <a:t>Substrátová fosforylace</a:t>
            </a:r>
            <a:endParaRPr lang="cs-CZ" altLang="cs-CZ" sz="2500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>
                <a:latin typeface="+mj-lt"/>
              </a:rPr>
              <a:t>ATP vzniká při konverzi </a:t>
            </a:r>
            <a:r>
              <a:rPr lang="cs-CZ" altLang="cs-CZ" sz="2500" dirty="0" err="1">
                <a:latin typeface="+mj-lt"/>
              </a:rPr>
              <a:t>makroergních</a:t>
            </a:r>
            <a:r>
              <a:rPr lang="cs-CZ" altLang="cs-CZ" sz="2500" dirty="0">
                <a:latin typeface="+mj-lt"/>
              </a:rPr>
              <a:t> meziproduktů při metabolismu živin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500" b="1" dirty="0" err="1">
                <a:solidFill>
                  <a:srgbClr val="FF3300"/>
                </a:solidFill>
                <a:latin typeface="+mj-lt"/>
              </a:rPr>
              <a:t>sukcinyl-CoA</a:t>
            </a:r>
            <a:r>
              <a:rPr lang="cs-CZ" altLang="cs-CZ" sz="2500" b="1" dirty="0">
                <a:solidFill>
                  <a:srgbClr val="FF3300"/>
                </a:solidFill>
                <a:latin typeface="+mj-lt"/>
              </a:rPr>
              <a:t> (CC)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500" b="1" dirty="0">
                <a:solidFill>
                  <a:srgbClr val="FF3300"/>
                </a:solidFill>
                <a:latin typeface="+mj-lt"/>
              </a:rPr>
              <a:t>1,3-bisfosfoglycerát </a:t>
            </a:r>
            <a:r>
              <a:rPr lang="cs-CZ" altLang="cs-CZ" sz="2500" dirty="0">
                <a:latin typeface="+mj-lt"/>
              </a:rPr>
              <a:t>(glykolýza)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500" b="1" dirty="0" err="1">
                <a:solidFill>
                  <a:srgbClr val="FF3300"/>
                </a:solidFill>
                <a:latin typeface="+mj-lt"/>
              </a:rPr>
              <a:t>fosfoenolpyruvát</a:t>
            </a:r>
            <a:r>
              <a:rPr lang="cs-CZ" altLang="cs-CZ" sz="2500" b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cs-CZ" altLang="cs-CZ" sz="2500" dirty="0">
                <a:latin typeface="+mj-lt"/>
              </a:rPr>
              <a:t>(glykolýza)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6705601" y="1600200"/>
            <a:ext cx="3711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500" b="1" u="sng" dirty="0">
                <a:solidFill>
                  <a:schemeClr val="accent2"/>
                </a:solidFill>
                <a:latin typeface="+mj-lt"/>
              </a:rPr>
              <a:t>Aerobní fosforylace</a:t>
            </a:r>
            <a:endParaRPr lang="cs-CZ" altLang="cs-CZ" sz="2500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>
                <a:latin typeface="+mj-lt"/>
              </a:rPr>
              <a:t>navazuje na DŘ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altLang="cs-CZ" sz="2500" dirty="0">
                <a:latin typeface="+mj-lt"/>
              </a:rPr>
              <a:t>na syntézu ATP se využije </a:t>
            </a:r>
            <a:r>
              <a:rPr lang="cs-CZ" altLang="cs-CZ" sz="2500" dirty="0" err="1">
                <a:latin typeface="+mj-lt"/>
              </a:rPr>
              <a:t>protonmotivní</a:t>
            </a:r>
            <a:r>
              <a:rPr lang="cs-CZ" altLang="cs-CZ" sz="2500" dirty="0">
                <a:latin typeface="+mj-lt"/>
              </a:rPr>
              <a:t> síla</a:t>
            </a:r>
          </a:p>
          <a:p>
            <a:pPr eaLnBrk="1" hangingPunct="1">
              <a:lnSpc>
                <a:spcPct val="120000"/>
              </a:lnSpc>
            </a:pPr>
            <a:endParaRPr lang="cs-CZ" altLang="cs-CZ" sz="2500" dirty="0"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endParaRPr lang="cs-CZ" altLang="cs-CZ" sz="2500" dirty="0">
              <a:latin typeface="+mj-lt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524000" y="404814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5000" dirty="0">
                <a:latin typeface="+mj-lt"/>
              </a:rPr>
              <a:t>Dva způsoby vzniku ATP </a:t>
            </a:r>
          </a:p>
        </p:txBody>
      </p:sp>
    </p:spTree>
    <p:extLst>
      <p:ext uri="{BB962C8B-B14F-4D97-AF65-F5344CB8AC3E}">
        <p14:creationId xmlns:p14="http://schemas.microsoft.com/office/powerpoint/2010/main" val="2782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E63B33-A922-42FE-AC7D-30A40DA02A83}" type="slidenum">
              <a:rPr lang="cs-CZ" altLang="cs-CZ" sz="1400">
                <a:latin typeface="+mj-lt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>
              <a:latin typeface="+mj-lt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992313" y="1125539"/>
            <a:ext cx="8388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   „</a:t>
            </a:r>
            <a:r>
              <a:rPr lang="cs-CZ" altLang="cs-CZ" sz="2400" dirty="0">
                <a:latin typeface="+mj-lt"/>
              </a:rPr>
              <a:t>ANORGANICKÉ                                  „BIOCHEMICKÉ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     SPALOVÁNÍ“                                         SPALOVÁNÍ“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800600" y="3933825"/>
            <a:ext cx="2159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6600">
              <a:latin typeface="+mj-lt"/>
            </a:endParaRPr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5106988" y="702257"/>
            <a:ext cx="1079500" cy="720725"/>
          </a:xfrm>
          <a:prstGeom prst="leftRightArrow">
            <a:avLst>
              <a:gd name="adj1" fmla="val 50000"/>
              <a:gd name="adj2" fmla="val 29956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+mj-lt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600826" y="4324350"/>
            <a:ext cx="52863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FF3300"/>
                </a:solidFill>
                <a:latin typeface="+mj-lt"/>
              </a:rPr>
              <a:t>Energie</a:t>
            </a:r>
            <a:r>
              <a:rPr lang="cs-CZ" altLang="cs-CZ" sz="24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cs-CZ" altLang="cs-CZ" sz="2400" b="1" dirty="0">
                <a:solidFill>
                  <a:srgbClr val="FF3300"/>
                </a:solidFill>
                <a:latin typeface="+mj-lt"/>
              </a:rPr>
              <a:t>je uložena</a:t>
            </a:r>
            <a:r>
              <a:rPr lang="cs-CZ" altLang="cs-CZ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altLang="cs-CZ" sz="2400" dirty="0" smtClean="0">
                <a:latin typeface="+mj-lt"/>
              </a:rPr>
              <a:t>v </a:t>
            </a:r>
            <a:r>
              <a:rPr lang="cs-CZ" altLang="cs-CZ" sz="2400" dirty="0" err="1">
                <a:latin typeface="+mj-lt"/>
              </a:rPr>
              <a:t>makroergních</a:t>
            </a:r>
            <a:r>
              <a:rPr lang="cs-CZ" altLang="cs-CZ" sz="2400" dirty="0">
                <a:latin typeface="+mj-lt"/>
              </a:rPr>
              <a:t> sloučeninách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+mj-lt"/>
              </a:rPr>
              <a:t>Energie </a:t>
            </a:r>
            <a:r>
              <a:rPr lang="cs-CZ" altLang="cs-CZ" sz="2400" dirty="0">
                <a:latin typeface="+mj-lt"/>
              </a:rPr>
              <a:t>je dostupná </a:t>
            </a:r>
            <a:r>
              <a:rPr lang="cs-CZ" altLang="cs-CZ" sz="2400" dirty="0" smtClean="0">
                <a:latin typeface="+mj-lt"/>
              </a:rPr>
              <a:t>pro </a:t>
            </a:r>
            <a:r>
              <a:rPr lang="cs-CZ" altLang="cs-CZ" sz="2400" dirty="0">
                <a:latin typeface="+mj-lt"/>
              </a:rPr>
              <a:t>pozdější využití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673225" y="4247545"/>
            <a:ext cx="46495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FF3300"/>
                </a:solidFill>
                <a:latin typeface="+mj-lt"/>
              </a:rPr>
              <a:t>Energie</a:t>
            </a:r>
            <a:r>
              <a:rPr lang="cs-CZ" altLang="cs-CZ" sz="2400" dirty="0" smtClean="0">
                <a:latin typeface="+mj-lt"/>
              </a:rPr>
              <a:t>  </a:t>
            </a:r>
            <a:r>
              <a:rPr lang="cs-CZ" altLang="cs-CZ" sz="2400" dirty="0">
                <a:latin typeface="+mj-lt"/>
              </a:rPr>
              <a:t>uvolněna jako teplo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s-CZ" altLang="cs-CZ" sz="2400" b="1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2400" dirty="0" smtClean="0">
                <a:latin typeface="+mj-lt"/>
              </a:rPr>
              <a:t>Žádná </a:t>
            </a:r>
            <a:r>
              <a:rPr lang="cs-CZ" altLang="cs-CZ" sz="2400" dirty="0">
                <a:latin typeface="+mj-lt"/>
              </a:rPr>
              <a:t>energie</a:t>
            </a:r>
            <a:r>
              <a:rPr lang="cs-CZ" altLang="cs-CZ" sz="2400" b="1" dirty="0">
                <a:latin typeface="+mj-lt"/>
              </a:rPr>
              <a:t> </a:t>
            </a:r>
            <a:r>
              <a:rPr lang="cs-CZ" altLang="cs-CZ" sz="2400" b="1" dirty="0">
                <a:solidFill>
                  <a:srgbClr val="FF3300"/>
                </a:solidFill>
                <a:latin typeface="+mj-lt"/>
              </a:rPr>
              <a:t>není uložena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1992314" y="3248026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j-lt"/>
              </a:rPr>
              <a:t>Oxidace sacharidu </a:t>
            </a:r>
            <a:r>
              <a:rPr lang="cs-CZ" altLang="cs-CZ" sz="2000">
                <a:latin typeface="+mj-lt"/>
                <a:sym typeface="Symbol" panose="05050102010706020507" pitchFamily="18" charset="2"/>
              </a:rPr>
              <a:t> </a:t>
            </a:r>
            <a:r>
              <a:rPr lang="cs-CZ" altLang="cs-CZ" sz="2000">
                <a:latin typeface="+mj-lt"/>
                <a:cs typeface="Times New Roman" panose="02020603050405020304" pitchFamily="18" charset="0"/>
              </a:rPr>
              <a:t>CO</a:t>
            </a:r>
            <a:r>
              <a:rPr lang="cs-CZ" altLang="cs-CZ" sz="2000" baseline="-25000"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2000">
                <a:latin typeface="+mj-lt"/>
                <a:cs typeface="Times New Roman" panose="02020603050405020304" pitchFamily="18" charset="0"/>
              </a:rPr>
              <a:t> + H</a:t>
            </a:r>
            <a:r>
              <a:rPr lang="cs-CZ" altLang="cs-CZ" sz="2000" baseline="-25000"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2000">
                <a:latin typeface="+mj-lt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6527801" y="3176589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j-lt"/>
              </a:rPr>
              <a:t>Oxidace sacharidu </a:t>
            </a:r>
            <a:r>
              <a:rPr lang="cs-CZ" altLang="cs-CZ" sz="2000">
                <a:latin typeface="+mj-lt"/>
                <a:sym typeface="Symbol" panose="05050102010706020507" pitchFamily="18" charset="2"/>
              </a:rPr>
              <a:t> </a:t>
            </a:r>
            <a:r>
              <a:rPr lang="cs-CZ" altLang="cs-CZ" sz="2000">
                <a:latin typeface="+mj-lt"/>
              </a:rPr>
              <a:t>CO</a:t>
            </a:r>
            <a:r>
              <a:rPr lang="cs-CZ" altLang="cs-CZ" sz="2000" baseline="-25000">
                <a:latin typeface="+mj-lt"/>
              </a:rPr>
              <a:t>2</a:t>
            </a:r>
            <a:r>
              <a:rPr lang="cs-CZ" altLang="cs-CZ" sz="2000">
                <a:latin typeface="+mj-lt"/>
              </a:rPr>
              <a:t> + H</a:t>
            </a:r>
            <a:r>
              <a:rPr lang="cs-CZ" altLang="cs-CZ" sz="2000" baseline="-25000">
                <a:latin typeface="+mj-lt"/>
              </a:rPr>
              <a:t>2</a:t>
            </a:r>
            <a:r>
              <a:rPr lang="cs-CZ" altLang="cs-CZ" sz="2000">
                <a:latin typeface="+mj-lt"/>
              </a:rPr>
              <a:t>O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6959601" y="1989139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3333CC"/>
                </a:solidFill>
                <a:latin typeface="+mj-lt"/>
              </a:rPr>
              <a:t>Biochemické oxidace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3333CC"/>
                </a:solidFill>
                <a:latin typeface="+mj-lt"/>
              </a:rPr>
              <a:t>„Buněčné dýchání</a:t>
            </a:r>
            <a:r>
              <a:rPr lang="cs-CZ" altLang="cs-CZ" sz="2400" b="1">
                <a:latin typeface="+mj-lt"/>
              </a:rPr>
              <a:t>“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6959600" y="24209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b="1">
              <a:latin typeface="+mj-lt"/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527800" y="3679826"/>
            <a:ext cx="392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+mj-lt"/>
              </a:rPr>
              <a:t>Oxidace v postupných krocích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351089" y="411163"/>
            <a:ext cx="7705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i="1" dirty="0">
                <a:latin typeface="+mj-lt"/>
              </a:rPr>
              <a:t> In vitro                       In </a:t>
            </a:r>
            <a:r>
              <a:rPr lang="cs-CZ" altLang="cs-CZ" sz="4400" b="1" i="1" dirty="0" err="1">
                <a:latin typeface="+mj-lt"/>
              </a:rPr>
              <a:t>vivo</a:t>
            </a:r>
            <a:endParaRPr lang="cs-CZ" altLang="cs-CZ" sz="4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8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Citrátový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Krebsův cyklus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Hans Adolf Krebs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Ve 30. letech 20. století sledoval na holubičí svalové tkáni, jak a zda se živiny spalují na CO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Napadlo ho, že by se OA mohl regenerovat vazbou na nějaký produkt přeměny živin a kondenzovat na citrát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1937 publikoval teorii o této přeměně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1953 byla Krebsovi udělena Nobelova cena za fyziologii a medicínu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/>
              <a:t>Citrátovým cyklem a následným dýchacím řetězcem se produkuje asi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98 </a:t>
            </a:r>
            <a:r>
              <a:rPr lang="cs-CZ" altLang="cs-CZ" dirty="0"/>
              <a:t>% v organismu využitelné </a:t>
            </a:r>
            <a:r>
              <a:rPr lang="cs-CZ" altLang="cs-CZ" dirty="0" smtClean="0"/>
              <a:t>energie.</a:t>
            </a:r>
            <a:endParaRPr lang="cs-CZ" alt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4" name="Picture 9" descr="Image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63" y="200722"/>
            <a:ext cx="17176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Citrátový cyklus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756" y="1814472"/>
            <a:ext cx="11561956" cy="47647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Série enzymově katalyzovaných reakcí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K</a:t>
            </a:r>
            <a:r>
              <a:rPr lang="cs-CZ" dirty="0" smtClean="0"/>
              <a:t>onečná dráha oxidace živin = katabolická dráha </a:t>
            </a:r>
            <a:r>
              <a:rPr lang="cs-CZ" dirty="0" err="1" smtClean="0"/>
              <a:t>AcCoA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Oba atomy C v </a:t>
            </a:r>
            <a:r>
              <a:rPr lang="cs-CZ" dirty="0" err="1" smtClean="0"/>
              <a:t>AcCoA</a:t>
            </a:r>
            <a:r>
              <a:rPr lang="cs-CZ" dirty="0" smtClean="0"/>
              <a:t> jsou zoxidovány na 2 CO</a:t>
            </a:r>
            <a:r>
              <a:rPr lang="cs-CZ" baseline="-25000" dirty="0" smtClean="0"/>
              <a:t>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Přitom se uvolní 8 H</a:t>
            </a:r>
            <a:r>
              <a:rPr lang="cs-CZ" baseline="30000" dirty="0" smtClean="0"/>
              <a:t>+</a:t>
            </a:r>
            <a:r>
              <a:rPr lang="cs-CZ" dirty="0" smtClean="0"/>
              <a:t> ve formě: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3 NADH + H</a:t>
            </a:r>
            <a:r>
              <a:rPr lang="cs-CZ" baseline="30000" dirty="0" smtClean="0"/>
              <a:t>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1 FADH</a:t>
            </a:r>
            <a:r>
              <a:rPr lang="cs-CZ" baseline="-25000" dirty="0" smtClean="0"/>
              <a:t>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altLang="cs-CZ" dirty="0" smtClean="0">
                <a:sym typeface="Symbol" panose="05050102010706020507" pitchFamily="18" charset="2"/>
              </a:rPr>
              <a:t>po </a:t>
            </a:r>
            <a:r>
              <a:rPr lang="cs-CZ" altLang="cs-CZ" dirty="0" err="1" smtClean="0">
                <a:sym typeface="Symbol" panose="05050102010706020507" pitchFamily="18" charset="2"/>
              </a:rPr>
              <a:t>reoxidaci</a:t>
            </a:r>
            <a:r>
              <a:rPr lang="cs-CZ" altLang="cs-CZ" dirty="0" smtClean="0">
                <a:sym typeface="Symbol" panose="05050102010706020507" pitchFamily="18" charset="2"/>
              </a:rPr>
              <a:t> NADH a FADH</a:t>
            </a:r>
            <a:r>
              <a:rPr lang="cs-CZ" altLang="cs-CZ" baseline="-25000" dirty="0" smtClean="0">
                <a:sym typeface="Symbol" panose="05050102010706020507" pitchFamily="18" charset="2"/>
              </a:rPr>
              <a:t>2</a:t>
            </a:r>
            <a:r>
              <a:rPr lang="cs-CZ" altLang="cs-CZ" dirty="0" smtClean="0">
                <a:sym typeface="Symbol" panose="05050102010706020507" pitchFamily="18" charset="2"/>
              </a:rPr>
              <a:t> v dýchacím řetězci  energie (ATP)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sym typeface="Symbol" panose="05050102010706020507" pitchFamily="18" charset="2"/>
              </a:rPr>
              <a:t>Vznik 1 molekuly GTP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Lokalizace: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Matrix mitochondrie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altLang="cs-CZ" dirty="0" smtClean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5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1DF191-DEC0-4970-8B62-F508BC906C41}" type="slidenum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79650" y="549275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600" dirty="0">
                <a:latin typeface="+mj-lt"/>
              </a:rPr>
              <a:t>Sumární rovnice citrátového cyklu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5327" y="1663788"/>
            <a:ext cx="1194667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>
                <a:solidFill>
                  <a:schemeClr val="accent2"/>
                </a:solidFill>
                <a:latin typeface="+mj-lt"/>
              </a:rPr>
              <a:t>CH</a:t>
            </a:r>
            <a:r>
              <a:rPr lang="cs-CZ" altLang="cs-CZ" b="1" baseline="-25000" dirty="0">
                <a:solidFill>
                  <a:schemeClr val="accent2"/>
                </a:solidFill>
                <a:latin typeface="+mj-lt"/>
              </a:rPr>
              <a:t>3</a:t>
            </a:r>
            <a:r>
              <a:rPr lang="cs-CZ" altLang="cs-CZ" b="1" dirty="0">
                <a:solidFill>
                  <a:schemeClr val="accent2"/>
                </a:solidFill>
                <a:latin typeface="+mj-lt"/>
              </a:rPr>
              <a:t>CO-SCoA</a:t>
            </a:r>
            <a:r>
              <a:rPr lang="cs-CZ" altLang="cs-CZ" b="1" baseline="-25000" dirty="0">
                <a:solidFill>
                  <a:schemeClr val="accent2"/>
                </a:solidFill>
                <a:latin typeface="+mj-lt"/>
              </a:rPr>
              <a:t>  </a:t>
            </a:r>
            <a:r>
              <a:rPr lang="cs-CZ" altLang="cs-CZ" b="1" dirty="0">
                <a:solidFill>
                  <a:schemeClr val="accent2"/>
                </a:solidFill>
                <a:latin typeface="+mj-lt"/>
              </a:rPr>
              <a:t>+  3H</a:t>
            </a:r>
            <a:r>
              <a:rPr lang="cs-CZ" altLang="cs-CZ" b="1" baseline="-25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cs-CZ" altLang="cs-CZ" b="1" dirty="0">
                <a:solidFill>
                  <a:schemeClr val="accent2"/>
                </a:solidFill>
                <a:latin typeface="+mj-lt"/>
              </a:rPr>
              <a:t>O + GDP + </a:t>
            </a:r>
            <a:r>
              <a:rPr lang="cs-CZ" altLang="cs-CZ" b="1" dirty="0" err="1">
                <a:solidFill>
                  <a:schemeClr val="accent2"/>
                </a:solidFill>
                <a:latin typeface="+mj-lt"/>
              </a:rPr>
              <a:t>P</a:t>
            </a:r>
            <a:r>
              <a:rPr lang="cs-CZ" altLang="cs-CZ" b="1" baseline="-25000" dirty="0" err="1">
                <a:solidFill>
                  <a:schemeClr val="accent2"/>
                </a:solidFill>
                <a:latin typeface="+mj-lt"/>
              </a:rPr>
              <a:t>i</a:t>
            </a:r>
            <a:r>
              <a:rPr lang="cs-CZ" altLang="cs-CZ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→ </a:t>
            </a:r>
            <a:r>
              <a:rPr lang="cs-CZ" altLang="cs-CZ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2 CO</a:t>
            </a:r>
            <a:r>
              <a:rPr lang="cs-CZ" altLang="cs-CZ" b="1" baseline="-250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+ </a:t>
            </a:r>
            <a:r>
              <a:rPr lang="cs-CZ" altLang="cs-CZ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8H</a:t>
            </a:r>
            <a:r>
              <a:rPr lang="cs-CZ" altLang="cs-CZ" b="1" baseline="30000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cs-CZ" altLang="cs-CZ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+ </a:t>
            </a:r>
            <a:r>
              <a:rPr lang="cs-CZ" altLang="cs-CZ" b="1" dirty="0" err="1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CoA</a:t>
            </a:r>
            <a:r>
              <a:rPr lang="cs-CZ" altLang="cs-CZ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-SH + GTP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233564"/>
              </p:ext>
            </p:extLst>
          </p:nvPr>
        </p:nvGraphicFramePr>
        <p:xfrm>
          <a:off x="2279650" y="2863754"/>
          <a:ext cx="6975863" cy="262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52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Produkt  CC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Jeho další osud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CO</a:t>
                      </a:r>
                      <a:r>
                        <a:rPr lang="cs-CZ" sz="2000" baseline="-25000" dirty="0" smtClean="0"/>
                        <a:t>2</a:t>
                      </a:r>
                      <a:endParaRPr lang="cs-CZ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Odstraněn vydýcháním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2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8 H</a:t>
                      </a:r>
                      <a:r>
                        <a:rPr lang="cs-CZ" sz="2000" baseline="30000" dirty="0" smtClean="0"/>
                        <a:t>+</a:t>
                      </a:r>
                      <a:endParaRPr lang="cs-CZ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Vazba na  </a:t>
                      </a:r>
                      <a:r>
                        <a:rPr lang="cs-CZ" sz="2000" dirty="0" err="1" smtClean="0"/>
                        <a:t>kofaktory</a:t>
                      </a:r>
                      <a:r>
                        <a:rPr lang="cs-CZ" sz="2000" dirty="0" smtClean="0"/>
                        <a:t> NADH a FADH</a:t>
                      </a:r>
                      <a:r>
                        <a:rPr lang="cs-CZ" sz="2000" baseline="-25000" dirty="0" smtClean="0"/>
                        <a:t>2</a:t>
                      </a:r>
                      <a:endParaRPr lang="cs-CZ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29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CoASH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Uvolnění a vstup do dalších reakcí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2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GTP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Přímý zisk energie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665309-24D2-4E66-BC3F-7A10F76DB5DC}" type="slidenum">
              <a:rPr lang="cs-CZ" altLang="cs-CZ" sz="1400">
                <a:latin typeface="Cambria" panose="020405030504060302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>
              <a:latin typeface="Cambria" panose="02040503050406030204" pitchFamily="18" charset="0"/>
            </a:endParaRPr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4727576" y="2205039"/>
            <a:ext cx="2735263" cy="2592387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48301" y="3068639"/>
            <a:ext cx="1368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6000">
                <a:latin typeface="Cambria" panose="02040503050406030204" pitchFamily="18" charset="0"/>
              </a:rPr>
              <a:t>CC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448301" y="162877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Cambria" panose="02040503050406030204" pitchFamily="18" charset="0"/>
                <a:cs typeface="Calibri" panose="020F0502020204030204" pitchFamily="34" charset="0"/>
              </a:rPr>
              <a:t>acetylCoA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7069138" y="226772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Cambria" panose="02040503050406030204" pitchFamily="18" charset="0"/>
              </a:rPr>
              <a:t>citrát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7530284" y="2970214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latin typeface="Cambria" panose="02040503050406030204" pitchFamily="18" charset="0"/>
              </a:rPr>
              <a:t>isocitrát</a:t>
            </a:r>
            <a:endParaRPr lang="cs-CZ" altLang="cs-CZ" sz="2400" b="1" dirty="0">
              <a:latin typeface="Cambria" panose="02040503050406030204" pitchFamily="18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7204912" y="4174449"/>
            <a:ext cx="2419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latin typeface="Cambria" panose="02040503050406030204" pitchFamily="18" charset="0"/>
              </a:rPr>
              <a:t>2-oxoglutarát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5016500" y="486886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Cambria" panose="02040503050406030204" pitchFamily="18" charset="0"/>
              </a:rPr>
              <a:t>sukcinyl-CoA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3438508" y="3654425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latin typeface="Cambria" panose="02040503050406030204" pitchFamily="18" charset="0"/>
              </a:rPr>
              <a:t>fumarát</a:t>
            </a:r>
            <a:endParaRPr lang="cs-CZ" altLang="cs-CZ" sz="2400" b="1" dirty="0">
              <a:latin typeface="Cambria" panose="02040503050406030204" pitchFamily="18" charset="0"/>
            </a:endParaRP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804340" y="2890838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latin typeface="Cambria" panose="02040503050406030204" pitchFamily="18" charset="0"/>
              </a:rPr>
              <a:t>malát</a:t>
            </a:r>
            <a:endParaRPr lang="cs-CZ" altLang="cs-CZ" sz="2400" b="1" dirty="0">
              <a:latin typeface="Cambria" panose="02040503050406030204" pitchFamily="18" charset="0"/>
            </a:endParaRP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3863975" y="1916114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latin typeface="Cambria" panose="02040503050406030204" pitchFamily="18" charset="0"/>
              </a:rPr>
              <a:t>oxalacetát</a:t>
            </a:r>
            <a:endParaRPr lang="cs-CZ" altLang="cs-CZ" sz="2400" b="1" dirty="0">
              <a:latin typeface="Cambria" panose="02040503050406030204" pitchFamily="18" charset="0"/>
            </a:endParaRPr>
          </a:p>
        </p:txBody>
      </p:sp>
      <p:sp>
        <p:nvSpPr>
          <p:cNvPr id="10254" name="Arc 13"/>
          <p:cNvSpPr>
            <a:spLocks/>
          </p:cNvSpPr>
          <p:nvPr/>
        </p:nvSpPr>
        <p:spPr bwMode="auto">
          <a:xfrm flipV="1">
            <a:off x="7319963" y="2852739"/>
            <a:ext cx="1416050" cy="1176337"/>
          </a:xfrm>
          <a:custGeom>
            <a:avLst/>
            <a:gdLst>
              <a:gd name="T0" fmla="*/ 0 w 17951"/>
              <a:gd name="T1" fmla="*/ 0 h 21600"/>
              <a:gd name="T2" fmla="*/ 111703950 w 17951"/>
              <a:gd name="T3" fmla="*/ 28434026 h 21600"/>
              <a:gd name="T4" fmla="*/ 0 w 17951"/>
              <a:gd name="T5" fmla="*/ 640633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51" h="21600" fill="none" extrusionOk="0">
                <a:moveTo>
                  <a:pt x="-1" y="0"/>
                </a:moveTo>
                <a:cubicBezTo>
                  <a:pt x="7208" y="0"/>
                  <a:pt x="13942" y="3596"/>
                  <a:pt x="17951" y="9586"/>
                </a:cubicBezTo>
              </a:path>
              <a:path w="17951" h="21600" stroke="0" extrusionOk="0">
                <a:moveTo>
                  <a:pt x="-1" y="0"/>
                </a:moveTo>
                <a:cubicBezTo>
                  <a:pt x="7208" y="0"/>
                  <a:pt x="13942" y="3596"/>
                  <a:pt x="17951" y="95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55" name="Arc 14"/>
          <p:cNvSpPr>
            <a:spLocks/>
          </p:cNvSpPr>
          <p:nvPr/>
        </p:nvSpPr>
        <p:spPr bwMode="auto">
          <a:xfrm flipV="1">
            <a:off x="7319963" y="3500438"/>
            <a:ext cx="1466850" cy="506412"/>
          </a:xfrm>
          <a:custGeom>
            <a:avLst/>
            <a:gdLst>
              <a:gd name="T0" fmla="*/ 0 w 15589"/>
              <a:gd name="T1" fmla="*/ 0 h 21600"/>
              <a:gd name="T2" fmla="*/ 138023537 w 15589"/>
              <a:gd name="T3" fmla="*/ 3654747 h 21600"/>
              <a:gd name="T4" fmla="*/ 0 w 15589"/>
              <a:gd name="T5" fmla="*/ 1187282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89" h="21600" fill="none" extrusionOk="0">
                <a:moveTo>
                  <a:pt x="-1" y="0"/>
                </a:moveTo>
                <a:cubicBezTo>
                  <a:pt x="5885" y="0"/>
                  <a:pt x="11515" y="2401"/>
                  <a:pt x="15589" y="6648"/>
                </a:cubicBezTo>
              </a:path>
              <a:path w="15589" h="21600" stroke="0" extrusionOk="0">
                <a:moveTo>
                  <a:pt x="-1" y="0"/>
                </a:moveTo>
                <a:cubicBezTo>
                  <a:pt x="5885" y="0"/>
                  <a:pt x="11515" y="2401"/>
                  <a:pt x="15589" y="664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688389" y="3197225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rgbClr val="CC0000"/>
                </a:solidFill>
                <a:latin typeface="Cambria" panose="02040503050406030204" pitchFamily="18" charset="0"/>
              </a:rPr>
              <a:t> NADH + H</a:t>
            </a:r>
            <a:r>
              <a:rPr lang="cs-CZ" altLang="cs-CZ" sz="2800" b="1" baseline="30000" dirty="0">
                <a:solidFill>
                  <a:srgbClr val="CC0000"/>
                </a:solidFill>
                <a:latin typeface="Cambria" panose="02040503050406030204" pitchFamily="18" charset="0"/>
              </a:rPr>
              <a:t>+</a:t>
            </a:r>
            <a:endParaRPr lang="cs-CZ" altLang="cs-CZ" sz="2800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8832850" y="3573463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99"/>
                </a:solidFill>
                <a:latin typeface="Cambria" panose="02040503050406030204" pitchFamily="18" charset="0"/>
              </a:rPr>
              <a:t>CO</a:t>
            </a:r>
            <a:r>
              <a:rPr lang="cs-CZ" altLang="cs-CZ" sz="2800" b="1" baseline="-25000">
                <a:solidFill>
                  <a:srgbClr val="000099"/>
                </a:solidFill>
                <a:latin typeface="Cambria" panose="02040503050406030204" pitchFamily="18" charset="0"/>
              </a:rPr>
              <a:t>2</a:t>
            </a:r>
            <a:endParaRPr lang="cs-CZ" altLang="cs-CZ" sz="2800" b="1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10258" name="Arc 17"/>
          <p:cNvSpPr>
            <a:spLocks/>
          </p:cNvSpPr>
          <p:nvPr/>
        </p:nvSpPr>
        <p:spPr bwMode="auto">
          <a:xfrm rot="3478361" flipV="1">
            <a:off x="6802439" y="4559301"/>
            <a:ext cx="1470025" cy="936625"/>
          </a:xfrm>
          <a:custGeom>
            <a:avLst/>
            <a:gdLst>
              <a:gd name="T0" fmla="*/ 0 w 19161"/>
              <a:gd name="T1" fmla="*/ 0 h 21600"/>
              <a:gd name="T2" fmla="*/ 112779787 w 19161"/>
              <a:gd name="T3" fmla="*/ 21865858 h 21600"/>
              <a:gd name="T4" fmla="*/ 0 w 19161"/>
              <a:gd name="T5" fmla="*/ 4061418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61" h="21600" fill="none" extrusionOk="0">
                <a:moveTo>
                  <a:pt x="-1" y="0"/>
                </a:moveTo>
                <a:cubicBezTo>
                  <a:pt x="8055" y="0"/>
                  <a:pt x="15442" y="4482"/>
                  <a:pt x="19160" y="11629"/>
                </a:cubicBezTo>
              </a:path>
              <a:path w="19161" h="21600" stroke="0" extrusionOk="0">
                <a:moveTo>
                  <a:pt x="-1" y="0"/>
                </a:moveTo>
                <a:cubicBezTo>
                  <a:pt x="8055" y="0"/>
                  <a:pt x="15442" y="4482"/>
                  <a:pt x="19160" y="1162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59" name="Arc 18"/>
          <p:cNvSpPr>
            <a:spLocks/>
          </p:cNvSpPr>
          <p:nvPr/>
        </p:nvSpPr>
        <p:spPr bwMode="auto">
          <a:xfrm rot="4487005" flipV="1">
            <a:off x="6668295" y="4785520"/>
            <a:ext cx="1490663" cy="936625"/>
          </a:xfrm>
          <a:custGeom>
            <a:avLst/>
            <a:gdLst>
              <a:gd name="T0" fmla="*/ 0 w 19415"/>
              <a:gd name="T1" fmla="*/ 0 h 21600"/>
              <a:gd name="T2" fmla="*/ 114451516 w 19415"/>
              <a:gd name="T3" fmla="*/ 22815404 h 21600"/>
              <a:gd name="T4" fmla="*/ 0 w 19415"/>
              <a:gd name="T5" fmla="*/ 4061418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15" h="21600" fill="none" extrusionOk="0">
                <a:moveTo>
                  <a:pt x="-1" y="0"/>
                </a:moveTo>
                <a:cubicBezTo>
                  <a:pt x="8259" y="0"/>
                  <a:pt x="15795" y="4709"/>
                  <a:pt x="19415" y="12133"/>
                </a:cubicBezTo>
              </a:path>
              <a:path w="19415" h="21600" stroke="0" extrusionOk="0">
                <a:moveTo>
                  <a:pt x="-1" y="0"/>
                </a:moveTo>
                <a:cubicBezTo>
                  <a:pt x="8259" y="0"/>
                  <a:pt x="15795" y="4709"/>
                  <a:pt x="19415" y="12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60" name="Oval 19"/>
          <p:cNvSpPr>
            <a:spLocks noChangeArrowheads="1"/>
          </p:cNvSpPr>
          <p:nvPr/>
        </p:nvSpPr>
        <p:spPr bwMode="auto">
          <a:xfrm>
            <a:off x="6096001" y="2133601"/>
            <a:ext cx="142875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1" name="Oval 20"/>
          <p:cNvSpPr>
            <a:spLocks noChangeArrowheads="1"/>
          </p:cNvSpPr>
          <p:nvPr/>
        </p:nvSpPr>
        <p:spPr bwMode="auto">
          <a:xfrm>
            <a:off x="6959601" y="2492376"/>
            <a:ext cx="142875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2" name="Oval 21"/>
          <p:cNvSpPr>
            <a:spLocks noChangeArrowheads="1"/>
          </p:cNvSpPr>
          <p:nvPr/>
        </p:nvSpPr>
        <p:spPr bwMode="auto">
          <a:xfrm>
            <a:off x="7391401" y="3141663"/>
            <a:ext cx="142875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3" name="Oval 22"/>
          <p:cNvSpPr>
            <a:spLocks noChangeArrowheads="1"/>
          </p:cNvSpPr>
          <p:nvPr/>
        </p:nvSpPr>
        <p:spPr bwMode="auto">
          <a:xfrm>
            <a:off x="7104064" y="4221163"/>
            <a:ext cx="142875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4" name="Oval 23"/>
          <p:cNvSpPr>
            <a:spLocks noChangeArrowheads="1"/>
          </p:cNvSpPr>
          <p:nvPr/>
        </p:nvSpPr>
        <p:spPr bwMode="auto">
          <a:xfrm>
            <a:off x="6240464" y="4724401"/>
            <a:ext cx="142875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5" name="Oval 24"/>
          <p:cNvSpPr>
            <a:spLocks noChangeArrowheads="1"/>
          </p:cNvSpPr>
          <p:nvPr/>
        </p:nvSpPr>
        <p:spPr bwMode="auto">
          <a:xfrm>
            <a:off x="4727576" y="3860801"/>
            <a:ext cx="142875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6" name="Oval 25"/>
          <p:cNvSpPr>
            <a:spLocks noChangeArrowheads="1"/>
          </p:cNvSpPr>
          <p:nvPr/>
        </p:nvSpPr>
        <p:spPr bwMode="auto">
          <a:xfrm>
            <a:off x="4727576" y="3068638"/>
            <a:ext cx="142875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67" name="Oval 26"/>
          <p:cNvSpPr>
            <a:spLocks noChangeArrowheads="1"/>
          </p:cNvSpPr>
          <p:nvPr/>
        </p:nvSpPr>
        <p:spPr bwMode="auto">
          <a:xfrm>
            <a:off x="5232401" y="2349501"/>
            <a:ext cx="142875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7967664" y="5300663"/>
            <a:ext cx="2160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0000"/>
                </a:solidFill>
                <a:latin typeface="Cambria" panose="02040503050406030204" pitchFamily="18" charset="0"/>
              </a:rPr>
              <a:t>NADH + H</a:t>
            </a:r>
            <a:r>
              <a:rPr lang="cs-CZ" altLang="cs-CZ" sz="2800" b="1" baseline="30000">
                <a:solidFill>
                  <a:srgbClr val="CC0000"/>
                </a:solidFill>
                <a:latin typeface="Cambria" panose="02040503050406030204" pitchFamily="18" charset="0"/>
              </a:rPr>
              <a:t>+</a:t>
            </a:r>
            <a:endParaRPr lang="cs-CZ" altLang="cs-CZ" sz="2800" b="1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7680325" y="5805488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  <a:latin typeface="Cambria" panose="02040503050406030204" pitchFamily="18" charset="0"/>
              </a:rPr>
              <a:t>CO</a:t>
            </a:r>
            <a:r>
              <a:rPr lang="cs-CZ" altLang="cs-CZ" sz="2800" b="1" baseline="-25000">
                <a:solidFill>
                  <a:schemeClr val="accent2"/>
                </a:solidFill>
                <a:latin typeface="Cambria" panose="02040503050406030204" pitchFamily="18" charset="0"/>
              </a:rPr>
              <a:t>2</a:t>
            </a:r>
            <a:endParaRPr lang="cs-CZ" altLang="cs-CZ" sz="2800" b="1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270" name="Arc 29"/>
          <p:cNvSpPr>
            <a:spLocks/>
          </p:cNvSpPr>
          <p:nvPr/>
        </p:nvSpPr>
        <p:spPr bwMode="auto">
          <a:xfrm flipH="1">
            <a:off x="4511676" y="4652964"/>
            <a:ext cx="1008063" cy="973137"/>
          </a:xfrm>
          <a:custGeom>
            <a:avLst/>
            <a:gdLst>
              <a:gd name="T0" fmla="*/ 0 w 21600"/>
              <a:gd name="T1" fmla="*/ 0 h 24294"/>
              <a:gd name="T2" fmla="*/ 46677797 w 21600"/>
              <a:gd name="T3" fmla="*/ 38980638 h 24294"/>
              <a:gd name="T4" fmla="*/ 0 w 21600"/>
              <a:gd name="T5" fmla="*/ 34658001 h 242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2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00"/>
                  <a:pt x="21543" y="23400"/>
                  <a:pt x="21431" y="24294"/>
                </a:cubicBezTo>
              </a:path>
              <a:path w="21600" h="242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00"/>
                  <a:pt x="21543" y="23400"/>
                  <a:pt x="21431" y="2429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71" name="Oval 30"/>
          <p:cNvSpPr>
            <a:spLocks noChangeArrowheads="1"/>
          </p:cNvSpPr>
          <p:nvPr/>
        </p:nvSpPr>
        <p:spPr bwMode="auto">
          <a:xfrm>
            <a:off x="5159376" y="4437063"/>
            <a:ext cx="142875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latin typeface="Cambria" panose="02040503050406030204" pitchFamily="18" charset="0"/>
            </a:endParaRPr>
          </a:p>
        </p:txBody>
      </p:sp>
      <p:sp>
        <p:nvSpPr>
          <p:cNvPr id="10272" name="Text Box 31"/>
          <p:cNvSpPr txBox="1">
            <a:spLocks noChangeArrowheads="1"/>
          </p:cNvSpPr>
          <p:nvPr/>
        </p:nvSpPr>
        <p:spPr bwMode="auto">
          <a:xfrm>
            <a:off x="3825896" y="4292795"/>
            <a:ext cx="176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latin typeface="Cambria" panose="02040503050406030204" pitchFamily="18" charset="0"/>
              </a:rPr>
              <a:t>sukcinát</a:t>
            </a:r>
            <a:endParaRPr lang="cs-CZ" altLang="cs-CZ" sz="2400" b="1" dirty="0">
              <a:latin typeface="Cambria" panose="02040503050406030204" pitchFamily="18" charset="0"/>
            </a:endParaRP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4151314" y="5734051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FF9900"/>
                </a:solidFill>
                <a:latin typeface="Cambria" panose="02040503050406030204" pitchFamily="18" charset="0"/>
              </a:rPr>
              <a:t>GTP</a:t>
            </a:r>
          </a:p>
        </p:txBody>
      </p:sp>
      <p:sp>
        <p:nvSpPr>
          <p:cNvPr id="10274" name="Arc 33"/>
          <p:cNvSpPr>
            <a:spLocks/>
          </p:cNvSpPr>
          <p:nvPr/>
        </p:nvSpPr>
        <p:spPr bwMode="auto">
          <a:xfrm rot="520348" flipH="1">
            <a:off x="3575050" y="4221164"/>
            <a:ext cx="1417638" cy="865187"/>
          </a:xfrm>
          <a:custGeom>
            <a:avLst/>
            <a:gdLst>
              <a:gd name="T0" fmla="*/ 0 w 23598"/>
              <a:gd name="T1" fmla="*/ 152409 h 21600"/>
              <a:gd name="T2" fmla="*/ 85163891 w 23598"/>
              <a:gd name="T3" fmla="*/ 33098770 h 21600"/>
              <a:gd name="T4" fmla="*/ 7290040 w 23598"/>
              <a:gd name="T5" fmla="*/ 346550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98" h="21600" fill="none" extrusionOk="0">
                <a:moveTo>
                  <a:pt x="-1" y="94"/>
                </a:moveTo>
                <a:cubicBezTo>
                  <a:pt x="671" y="31"/>
                  <a:pt x="1345" y="-1"/>
                  <a:pt x="2020" y="0"/>
                </a:cubicBezTo>
                <a:cubicBezTo>
                  <a:pt x="13572" y="0"/>
                  <a:pt x="23079" y="9089"/>
                  <a:pt x="23598" y="20629"/>
                </a:cubicBezTo>
              </a:path>
              <a:path w="23598" h="21600" stroke="0" extrusionOk="0">
                <a:moveTo>
                  <a:pt x="-1" y="94"/>
                </a:moveTo>
                <a:cubicBezTo>
                  <a:pt x="671" y="31"/>
                  <a:pt x="1345" y="-1"/>
                  <a:pt x="2020" y="0"/>
                </a:cubicBezTo>
                <a:cubicBezTo>
                  <a:pt x="13572" y="0"/>
                  <a:pt x="23079" y="9089"/>
                  <a:pt x="23598" y="20629"/>
                </a:cubicBezTo>
                <a:lnTo>
                  <a:pt x="2020" y="21600"/>
                </a:lnTo>
                <a:lnTo>
                  <a:pt x="-1" y="9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2628017" y="4755108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rgbClr val="CC0000"/>
                </a:solidFill>
                <a:latin typeface="Cambria" panose="02040503050406030204" pitchFamily="18" charset="0"/>
              </a:rPr>
              <a:t>FADH</a:t>
            </a:r>
            <a:r>
              <a:rPr lang="cs-CZ" altLang="cs-CZ" sz="2800" b="1" baseline="-25000" dirty="0">
                <a:solidFill>
                  <a:srgbClr val="CC0000"/>
                </a:solidFill>
                <a:latin typeface="Cambria" panose="02040503050406030204" pitchFamily="18" charset="0"/>
              </a:rPr>
              <a:t>2</a:t>
            </a:r>
            <a:endParaRPr lang="cs-CZ" altLang="cs-CZ" sz="2800" b="1" dirty="0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  <p:sp>
        <p:nvSpPr>
          <p:cNvPr id="10276" name="Arc 35"/>
          <p:cNvSpPr>
            <a:spLocks/>
          </p:cNvSpPr>
          <p:nvPr/>
        </p:nvSpPr>
        <p:spPr bwMode="auto">
          <a:xfrm rot="947779" flipH="1">
            <a:off x="3359150" y="2420938"/>
            <a:ext cx="1606550" cy="863600"/>
          </a:xfrm>
          <a:custGeom>
            <a:avLst/>
            <a:gdLst>
              <a:gd name="T0" fmla="*/ 0 w 20962"/>
              <a:gd name="T1" fmla="*/ 0 h 21600"/>
              <a:gd name="T2" fmla="*/ 123127703 w 20962"/>
              <a:gd name="T3" fmla="*/ 26196546 h 21600"/>
              <a:gd name="T4" fmla="*/ 0 w 20962"/>
              <a:gd name="T5" fmla="*/ 3452800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62" h="21600" fill="none" extrusionOk="0">
                <a:moveTo>
                  <a:pt x="-1" y="0"/>
                </a:moveTo>
                <a:cubicBezTo>
                  <a:pt x="9921" y="0"/>
                  <a:pt x="18567" y="6759"/>
                  <a:pt x="20961" y="16388"/>
                </a:cubicBezTo>
              </a:path>
              <a:path w="20962" h="21600" stroke="0" extrusionOk="0">
                <a:moveTo>
                  <a:pt x="-1" y="0"/>
                </a:moveTo>
                <a:cubicBezTo>
                  <a:pt x="9921" y="0"/>
                  <a:pt x="18567" y="6759"/>
                  <a:pt x="20961" y="163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1847851" y="2781301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0000"/>
                </a:solidFill>
                <a:latin typeface="Cambria" panose="02040503050406030204" pitchFamily="18" charset="0"/>
              </a:rPr>
              <a:t>NADH + H</a:t>
            </a:r>
            <a:r>
              <a:rPr lang="cs-CZ" altLang="cs-CZ" sz="2800" b="1" baseline="30000">
                <a:solidFill>
                  <a:srgbClr val="CC0000"/>
                </a:solidFill>
                <a:latin typeface="Cambria" panose="02040503050406030204" pitchFamily="18" charset="0"/>
              </a:rPr>
              <a:t>+</a:t>
            </a:r>
            <a:endParaRPr lang="cs-CZ" altLang="cs-CZ" sz="2800" b="1">
              <a:solidFill>
                <a:srgbClr val="CC0000"/>
              </a:solidFill>
              <a:latin typeface="Cambria" panose="02040503050406030204" pitchFamily="18" charset="0"/>
            </a:endParaRPr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 flipV="1">
            <a:off x="8688389" y="3500439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79" name="Line 38"/>
          <p:cNvSpPr>
            <a:spLocks noChangeShapeType="1"/>
          </p:cNvSpPr>
          <p:nvPr/>
        </p:nvSpPr>
        <p:spPr bwMode="auto">
          <a:xfrm>
            <a:off x="8688388" y="38608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80" name="Line 39"/>
          <p:cNvSpPr>
            <a:spLocks noChangeShapeType="1"/>
          </p:cNvSpPr>
          <p:nvPr/>
        </p:nvSpPr>
        <p:spPr bwMode="auto">
          <a:xfrm>
            <a:off x="7824789" y="5589589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81" name="Line 40"/>
          <p:cNvSpPr>
            <a:spLocks noChangeShapeType="1"/>
          </p:cNvSpPr>
          <p:nvPr/>
        </p:nvSpPr>
        <p:spPr bwMode="auto">
          <a:xfrm>
            <a:off x="7608889" y="5949951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82" name="Line 41"/>
          <p:cNvSpPr>
            <a:spLocks noChangeShapeType="1"/>
          </p:cNvSpPr>
          <p:nvPr/>
        </p:nvSpPr>
        <p:spPr bwMode="auto">
          <a:xfrm>
            <a:off x="4511675" y="5734051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83" name="Line 42"/>
          <p:cNvSpPr>
            <a:spLocks noChangeShapeType="1"/>
          </p:cNvSpPr>
          <p:nvPr/>
        </p:nvSpPr>
        <p:spPr bwMode="auto">
          <a:xfrm flipH="1">
            <a:off x="3287713" y="2781301"/>
            <a:ext cx="1444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84" name="Line 43"/>
          <p:cNvSpPr>
            <a:spLocks noChangeShapeType="1"/>
          </p:cNvSpPr>
          <p:nvPr/>
        </p:nvSpPr>
        <p:spPr bwMode="auto">
          <a:xfrm>
            <a:off x="3503613" y="50847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sp>
        <p:nvSpPr>
          <p:cNvPr id="10285" name="Line 44"/>
          <p:cNvSpPr>
            <a:spLocks noChangeShapeType="1"/>
          </p:cNvSpPr>
          <p:nvPr/>
        </p:nvSpPr>
        <p:spPr bwMode="auto">
          <a:xfrm flipH="1">
            <a:off x="3503614" y="4797425"/>
            <a:ext cx="714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mbria" panose="02040503050406030204" pitchFamily="18" charset="0"/>
            </a:endParaRPr>
          </a:p>
        </p:txBody>
      </p:sp>
      <p:pic>
        <p:nvPicPr>
          <p:cNvPr id="1028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692151"/>
            <a:ext cx="20574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8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412876"/>
            <a:ext cx="2009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9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222876"/>
            <a:ext cx="2371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0" name="Picture 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109664"/>
            <a:ext cx="20097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</a:t>
            </a:r>
            <a:r>
              <a:rPr lang="cs-CZ" dirty="0" err="1" smtClean="0"/>
              <a:t>AcCoA</a:t>
            </a:r>
            <a:r>
              <a:rPr lang="cs-CZ" dirty="0" smtClean="0"/>
              <a:t> v matrix mitochondrie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Oxidační dekarboxylace pyruvátu z glc a 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β</a:t>
            </a:r>
            <a:r>
              <a:rPr lang="cs-CZ" dirty="0" smtClean="0"/>
              <a:t>-oxidace MK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Katabolismus některých AK (</a:t>
            </a:r>
            <a:r>
              <a:rPr lang="cs-CZ" dirty="0" err="1" smtClean="0"/>
              <a:t>Thr</a:t>
            </a:r>
            <a:r>
              <a:rPr lang="cs-CZ" dirty="0" smtClean="0"/>
              <a:t>, Trp, </a:t>
            </a:r>
            <a:r>
              <a:rPr lang="cs-CZ" dirty="0" err="1" smtClean="0"/>
              <a:t>Lys</a:t>
            </a:r>
            <a:r>
              <a:rPr lang="cs-CZ" dirty="0" smtClean="0"/>
              <a:t>, Leu, </a:t>
            </a:r>
            <a:r>
              <a:rPr lang="cs-CZ" dirty="0" err="1" smtClean="0"/>
              <a:t>Ile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Extrahepatální</a:t>
            </a:r>
            <a:r>
              <a:rPr lang="cs-CZ" dirty="0" smtClean="0"/>
              <a:t> utilizace KL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Katabolismus </a:t>
            </a:r>
            <a:r>
              <a:rPr lang="cs-CZ" dirty="0" err="1" smtClean="0"/>
              <a:t>ethanolu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1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lastní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2935</Words>
  <Application>Microsoft Office PowerPoint</Application>
  <PresentationFormat>Širokoúhlá obrazovka</PresentationFormat>
  <Paragraphs>611</Paragraphs>
  <Slides>41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52" baseType="lpstr">
      <vt:lpstr>Arial</vt:lpstr>
      <vt:lpstr>Arial Unicode MS</vt:lpstr>
      <vt:lpstr>Calibri</vt:lpstr>
      <vt:lpstr>Cambria</vt:lpstr>
      <vt:lpstr>Symbol</vt:lpstr>
      <vt:lpstr>Times New Roman</vt:lpstr>
      <vt:lpstr>Verdana</vt:lpstr>
      <vt:lpstr>Wingdings</vt:lpstr>
      <vt:lpstr>Wingdings 3</vt:lpstr>
      <vt:lpstr>Motiv Office</vt:lpstr>
      <vt:lpstr>Výchozí návrh</vt:lpstr>
      <vt:lpstr>Citrátový cyklus a dýchací řetězec</vt:lpstr>
      <vt:lpstr>Prezentace aplikace PowerPoint</vt:lpstr>
      <vt:lpstr>Tři fáze metabolismu</vt:lpstr>
      <vt:lpstr>Mitochondrie</vt:lpstr>
      <vt:lpstr>Citrátový cyklus</vt:lpstr>
      <vt:lpstr>Citrátový cyklus </vt:lpstr>
      <vt:lpstr>Prezentace aplikace PowerPoint</vt:lpstr>
      <vt:lpstr>Prezentace aplikace PowerPoint</vt:lpstr>
      <vt:lpstr>Vznik AcCoA v matrix mitochondrie </vt:lpstr>
      <vt:lpstr>Význam citrátového cyklu</vt:lpstr>
      <vt:lpstr>Prezentace aplikace PowerPoint</vt:lpstr>
      <vt:lpstr>Prezentace aplikace PowerPoint</vt:lpstr>
      <vt:lpstr>Které reakce citrátového cyklu jsou:</vt:lpstr>
      <vt:lpstr>Prezentace aplikace PowerPoint</vt:lpstr>
      <vt:lpstr>Prezentace aplikace PowerPoint</vt:lpstr>
      <vt:lpstr>Prezentace aplikace PowerPoint</vt:lpstr>
      <vt:lpstr>Katabolické děje - vstupy do CC</vt:lpstr>
      <vt:lpstr>Anabolické děje - výstupy z CC</vt:lpstr>
      <vt:lpstr>Dýchací řetězec</vt:lpstr>
      <vt:lpstr>DŘ je soustava redoxních dějů ve vnitřní mitochondriální membráně, která začíná oxidací NADH a končí redukcí O2 na vodu.</vt:lpstr>
      <vt:lpstr>Prezentace aplikace PowerPoint</vt:lpstr>
      <vt:lpstr>Prezentace aplikace PowerPoint</vt:lpstr>
      <vt:lpstr>Kofaktory DŘ</vt:lpstr>
      <vt:lpstr>Schématický průběh  DŘ</vt:lpstr>
      <vt:lpstr>Co rozhoduje o sledu přenašečů v DŘ?</vt:lpstr>
      <vt:lpstr>Zdroje redukovaných kofaktorů</vt:lpstr>
      <vt:lpstr>Sběrná místa pro redukční ekvivalenty</vt:lpstr>
      <vt:lpstr>Prezentace aplikace PowerPoint</vt:lpstr>
      <vt:lpstr>V DŘ se třikrát převádějí protony do mezimembránového prostoru</vt:lpstr>
      <vt:lpstr>Prezentace aplikace PowerPoint</vt:lpstr>
      <vt:lpstr>ATP-synthasa má tři části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Stechiometrie vzniku ATP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Citrátový cyklus a dýchací řetězec</dc:title>
  <dc:creator>Jana Gregorová</dc:creator>
  <cp:lastModifiedBy>Michaela Králíková</cp:lastModifiedBy>
  <cp:revision>34</cp:revision>
  <dcterms:created xsi:type="dcterms:W3CDTF">2018-05-25T07:39:32Z</dcterms:created>
  <dcterms:modified xsi:type="dcterms:W3CDTF">2018-06-06T10:29:15Z</dcterms:modified>
</cp:coreProperties>
</file>