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8"/>
  </p:notesMasterIdLst>
  <p:sldIdLst>
    <p:sldId id="256" r:id="rId2"/>
    <p:sldId id="257" r:id="rId3"/>
    <p:sldId id="258" r:id="rId4"/>
    <p:sldId id="340" r:id="rId5"/>
    <p:sldId id="259" r:id="rId6"/>
    <p:sldId id="261" r:id="rId7"/>
    <p:sldId id="262" r:id="rId8"/>
    <p:sldId id="286" r:id="rId9"/>
    <p:sldId id="264" r:id="rId10"/>
    <p:sldId id="265" r:id="rId11"/>
    <p:sldId id="284" r:id="rId12"/>
    <p:sldId id="266" r:id="rId13"/>
    <p:sldId id="267" r:id="rId14"/>
    <p:sldId id="268" r:id="rId15"/>
    <p:sldId id="269" r:id="rId16"/>
    <p:sldId id="283" r:id="rId17"/>
    <p:sldId id="270" r:id="rId18"/>
    <p:sldId id="271" r:id="rId19"/>
    <p:sldId id="272" r:id="rId20"/>
    <p:sldId id="285" r:id="rId21"/>
    <p:sldId id="273" r:id="rId22"/>
    <p:sldId id="287" r:id="rId23"/>
    <p:sldId id="288" r:id="rId24"/>
    <p:sldId id="289" r:id="rId25"/>
    <p:sldId id="290" r:id="rId26"/>
    <p:sldId id="309" r:id="rId27"/>
    <p:sldId id="310" r:id="rId28"/>
    <p:sldId id="292" r:id="rId29"/>
    <p:sldId id="293" r:id="rId30"/>
    <p:sldId id="294" r:id="rId31"/>
    <p:sldId id="312" r:id="rId32"/>
    <p:sldId id="295" r:id="rId33"/>
    <p:sldId id="296" r:id="rId34"/>
    <p:sldId id="297" r:id="rId35"/>
    <p:sldId id="298" r:id="rId36"/>
    <p:sldId id="299" r:id="rId37"/>
    <p:sldId id="314" r:id="rId38"/>
    <p:sldId id="315" r:id="rId39"/>
    <p:sldId id="316" r:id="rId40"/>
    <p:sldId id="301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03" r:id="rId59"/>
    <p:sldId id="334" r:id="rId60"/>
    <p:sldId id="335" r:id="rId61"/>
    <p:sldId id="336" r:id="rId62"/>
    <p:sldId id="337" r:id="rId63"/>
    <p:sldId id="305" r:id="rId64"/>
    <p:sldId id="306" r:id="rId65"/>
    <p:sldId id="307" r:id="rId66"/>
    <p:sldId id="339" r:id="rId67"/>
    <p:sldId id="308" r:id="rId68"/>
    <p:sldId id="277" r:id="rId69"/>
    <p:sldId id="341" r:id="rId70"/>
    <p:sldId id="342" r:id="rId71"/>
    <p:sldId id="343" r:id="rId72"/>
    <p:sldId id="344" r:id="rId73"/>
    <p:sldId id="345" r:id="rId74"/>
    <p:sldId id="346" r:id="rId75"/>
    <p:sldId id="347" r:id="rId76"/>
    <p:sldId id="348" r:id="rId7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3060" autoAdjust="0"/>
  </p:normalViewPr>
  <p:slideViewPr>
    <p:cSldViewPr snapToGrid="0">
      <p:cViewPr>
        <p:scale>
          <a:sx n="69" d="100"/>
          <a:sy n="69" d="100"/>
        </p:scale>
        <p:origin x="-65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A86DA-0C83-41A6-9224-4C1A5B159862}" type="datetimeFigureOut">
              <a:rPr lang="cs-CZ" smtClean="0"/>
              <a:t>6. 5. 2018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D28DF-7D1B-4F1C-80EE-3F11638883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49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28DF-7D1B-4F1C-80EE-3F11638883E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765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 smtClean="0"/>
              <a:t>Karboxylace acetyl-</a:t>
            </a:r>
            <a:r>
              <a:rPr lang="cs-CZ" altLang="cs-CZ" dirty="0" err="1" smtClean="0"/>
              <a:t>CoA</a:t>
            </a:r>
            <a:r>
              <a:rPr lang="cs-CZ" altLang="cs-CZ" dirty="0" smtClean="0"/>
              <a:t> je regulačním krokem při syntéze MK a určuje její rychlost.</a:t>
            </a:r>
          </a:p>
          <a:p>
            <a:r>
              <a:rPr lang="cs-CZ" altLang="cs-CZ" dirty="0" smtClean="0"/>
              <a:t>Obsahuje biotin jako </a:t>
            </a:r>
            <a:r>
              <a:rPr lang="cs-CZ" altLang="cs-CZ" dirty="0" err="1" smtClean="0"/>
              <a:t>prostetickou</a:t>
            </a:r>
            <a:r>
              <a:rPr lang="cs-CZ" altLang="cs-CZ" dirty="0" smtClean="0"/>
              <a:t> skupinu (biotin je kovalentně vázán na </a:t>
            </a:r>
            <a:r>
              <a:rPr lang="cs-CZ" altLang="cs-CZ" dirty="0" err="1" smtClean="0"/>
              <a:t>lysinový</a:t>
            </a:r>
            <a:r>
              <a:rPr lang="cs-CZ" altLang="cs-CZ" dirty="0" smtClean="0"/>
              <a:t> zbytek enzymu).</a:t>
            </a:r>
          </a:p>
          <a:p>
            <a:r>
              <a:rPr lang="cs-CZ" altLang="cs-CZ" dirty="0" smtClean="0"/>
              <a:t>CO</a:t>
            </a:r>
            <a:r>
              <a:rPr lang="cs-CZ" altLang="cs-CZ" baseline="-25000" dirty="0" smtClean="0"/>
              <a:t>2</a:t>
            </a:r>
            <a:r>
              <a:rPr lang="cs-CZ" altLang="cs-CZ" dirty="0" smtClean="0"/>
              <a:t> se nejprve za spotřeby ATP váže na biotin a potom se karboxyl přenáší na acetyl-</a:t>
            </a:r>
            <a:r>
              <a:rPr lang="cs-CZ" altLang="cs-CZ" dirty="0" err="1" smtClean="0"/>
              <a:t>CoA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Malonyl-CoA</a:t>
            </a:r>
            <a:r>
              <a:rPr lang="cs-CZ" altLang="cs-CZ" dirty="0" smtClean="0"/>
              <a:t> tím získává vysoký obsah energie.</a:t>
            </a:r>
          </a:p>
          <a:p>
            <a:endParaRPr lang="cs-CZ" dirty="0" smtClean="0"/>
          </a:p>
        </p:txBody>
      </p:sp>
      <p:sp>
        <p:nvSpPr>
          <p:cNvPr id="1443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C161FA-C0EE-48D7-B22D-5C72A8205D71}" type="slidenum">
              <a:rPr lang="cs-CZ" smtClean="0"/>
              <a:pPr/>
              <a:t>43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44511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Vlastní syntéza mastné kyseliny probíhá na multienzymovém komplexu. U savců jsou komplexy sdruženy do dimerů. Každý monomer vykazuje sedm katalytických domén se sedmi enzymovými aktivitami a dále doménu, která váže molekulu 4-fosfopanteteinu (nazývá se acyl carrier protein- ACP). </a:t>
            </a:r>
          </a:p>
        </p:txBody>
      </p:sp>
      <p:sp>
        <p:nvSpPr>
          <p:cNvPr id="1454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F2D884-9A17-4BEB-A4FA-F778767B0E2A}" type="slidenum">
              <a:rPr lang="cs-CZ" altLang="cs-CZ" smtClean="0"/>
              <a:pPr/>
              <a:t>44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2208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Doména ACP v multienzymovém komplexu váže </a:t>
            </a:r>
            <a:r>
              <a:rPr lang="cs-CZ" altLang="cs-CZ" dirty="0" err="1" smtClean="0"/>
              <a:t>fosfopantetein</a:t>
            </a:r>
            <a:r>
              <a:rPr lang="cs-CZ" altLang="cs-CZ" dirty="0" smtClean="0"/>
              <a:t> (derivát vitamínu </a:t>
            </a:r>
            <a:r>
              <a:rPr lang="cs-CZ" altLang="cs-CZ" dirty="0" err="1" smtClean="0"/>
              <a:t>kys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pantothenové</a:t>
            </a:r>
            <a:r>
              <a:rPr lang="cs-CZ" altLang="cs-CZ" dirty="0" smtClean="0"/>
              <a:t>). Ten při syntéze přejímá roli </a:t>
            </a:r>
            <a:r>
              <a:rPr lang="cs-CZ" altLang="cs-CZ" dirty="0" err="1" smtClean="0"/>
              <a:t>CoA</a:t>
            </a:r>
            <a:r>
              <a:rPr lang="cs-CZ" altLang="cs-CZ" dirty="0" smtClean="0"/>
              <a:t> a prostřednictvím –SH skupiny </a:t>
            </a:r>
            <a:r>
              <a:rPr lang="cs-CZ" altLang="cs-CZ" dirty="0" err="1" smtClean="0"/>
              <a:t>cysteaminu</a:t>
            </a:r>
            <a:r>
              <a:rPr lang="cs-CZ" altLang="cs-CZ" dirty="0" smtClean="0"/>
              <a:t> váže </a:t>
            </a:r>
            <a:r>
              <a:rPr lang="cs-CZ" altLang="cs-CZ" dirty="0" err="1" smtClean="0"/>
              <a:t>thioesterovou</a:t>
            </a:r>
            <a:r>
              <a:rPr lang="cs-CZ" altLang="cs-CZ" dirty="0" smtClean="0"/>
              <a:t> vazbou intermediáty. </a:t>
            </a:r>
          </a:p>
          <a:p>
            <a:pPr>
              <a:defRPr/>
            </a:pPr>
            <a:r>
              <a:rPr lang="cs-CZ" dirty="0" smtClean="0">
                <a:latin typeface="Calibri" pitchFamily="34" charset="0"/>
              </a:rPr>
              <a:t>Acyl je v průběhu reakcí navázán na –SH skupinu </a:t>
            </a:r>
            <a:r>
              <a:rPr lang="cs-CZ" dirty="0" err="1" smtClean="0">
                <a:latin typeface="Calibri" pitchFamily="34" charset="0"/>
              </a:rPr>
              <a:t>pantetheinu</a:t>
            </a:r>
            <a:r>
              <a:rPr lang="cs-CZ" dirty="0" smtClean="0">
                <a:latin typeface="Calibri" pitchFamily="34" charset="0"/>
              </a:rPr>
              <a:t> a je postupně přenášen od jednoho komplexu ke druhému  – tzv. </a:t>
            </a:r>
            <a:r>
              <a:rPr lang="cs-CZ" dirty="0" err="1" smtClean="0">
                <a:latin typeface="Calibri" pitchFamily="34" charset="0"/>
              </a:rPr>
              <a:t>fosfopantetheinová</a:t>
            </a:r>
            <a:r>
              <a:rPr lang="cs-CZ" dirty="0" smtClean="0">
                <a:latin typeface="Calibri" pitchFamily="34" charset="0"/>
              </a:rPr>
              <a:t> ruka</a:t>
            </a:r>
            <a:endParaRPr lang="en-GB" dirty="0" smtClean="0">
              <a:latin typeface="Calibri" pitchFamily="34" charset="0"/>
            </a:endParaRPr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  <p:sp>
        <p:nvSpPr>
          <p:cNvPr id="1464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4C2F5C-A352-42D3-889D-EE8AD584AB9D}" type="slidenum">
              <a:rPr lang="cs-CZ" smtClean="0"/>
              <a:pPr/>
              <a:t>45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09330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Vlastní syntéza mastné kyseliny probíhá na multienzymovém komplexu. U savců jsou komplexy sdruženy do dimerů. Každý monomer vykazuje sedm katalytických domén se sedmi enzymovými aktivitami a dále doménu, která váže molekulu 4-fosfopanteteinu (nazývá se acyl carrier protein- ACP). </a:t>
            </a:r>
          </a:p>
          <a:p>
            <a:r>
              <a:rPr lang="cs-CZ" altLang="cs-CZ" smtClean="0"/>
              <a:t>Snímek znázorňuje schematicky dimerní komplex synthasy mastných kyselin.</a:t>
            </a:r>
          </a:p>
          <a:p>
            <a:r>
              <a:rPr lang="cs-CZ" altLang="cs-CZ" smtClean="0"/>
              <a:t>Při syntéze jedné molekuly mastné kyseliny jsou funkčně sdruženy podjednotky protilehlých monomerů</a:t>
            </a:r>
            <a:endParaRPr lang="cs-CZ" smtClean="0"/>
          </a:p>
        </p:txBody>
      </p:sp>
      <p:sp>
        <p:nvSpPr>
          <p:cNvPr id="1474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EDAC91-DC8C-4641-8238-1C14F970E7C0}" type="slidenum">
              <a:rPr lang="cs-CZ" smtClean="0"/>
              <a:pPr/>
              <a:t>46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72352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První cyklus syntézy začíná navázáním prvních reaktantů acetyl-CoA a malonyl-CoA na –SH skupiny proteinů.</a:t>
            </a:r>
          </a:p>
          <a:p>
            <a:r>
              <a:rPr lang="cs-CZ" altLang="cs-CZ" smtClean="0"/>
              <a:t>Acetyl-CoA se přenáší na periferní –SH skupinu cysteinového zbytku acetyl-CoAtransacylasy. </a:t>
            </a:r>
          </a:p>
          <a:p>
            <a:r>
              <a:rPr lang="cs-CZ" altLang="cs-CZ" b="1" smtClean="0"/>
              <a:t>AS-Cys-SH  +  CH</a:t>
            </a:r>
            <a:r>
              <a:rPr lang="cs-CZ" altLang="cs-CZ" b="1" baseline="-25000" smtClean="0"/>
              <a:t>3</a:t>
            </a:r>
            <a:r>
              <a:rPr lang="cs-CZ" altLang="cs-CZ" b="1" smtClean="0"/>
              <a:t>-CO-S-CoA </a:t>
            </a:r>
            <a:r>
              <a:rPr lang="cs-CZ" altLang="cs-CZ" b="1" smtClean="0">
                <a:sym typeface="Symbol" pitchFamily="18" charset="2"/>
              </a:rPr>
              <a:t> AS-Cys-S-CO-CH</a:t>
            </a:r>
            <a:r>
              <a:rPr lang="cs-CZ" altLang="cs-CZ" b="1" baseline="-25000" smtClean="0">
                <a:sym typeface="Symbol" pitchFamily="18" charset="2"/>
              </a:rPr>
              <a:t>3</a:t>
            </a:r>
            <a:r>
              <a:rPr lang="cs-CZ" altLang="cs-CZ" b="1" smtClean="0">
                <a:sym typeface="Symbol" pitchFamily="18" charset="2"/>
              </a:rPr>
              <a:t>  + CoA-SH</a:t>
            </a:r>
          </a:p>
          <a:p>
            <a:endParaRPr lang="cs-CZ" altLang="cs-CZ" smtClean="0"/>
          </a:p>
          <a:p>
            <a:r>
              <a:rPr lang="cs-CZ" altLang="cs-CZ" smtClean="0"/>
              <a:t>Při dalších cyklech syntézy bude do této reakce vstupovat již vzniklý acyl.</a:t>
            </a:r>
          </a:p>
          <a:p>
            <a:endParaRPr lang="cs-CZ" altLang="cs-CZ" b="1" smtClean="0">
              <a:sym typeface="Symbol" pitchFamily="18" charset="2"/>
            </a:endParaRPr>
          </a:p>
          <a:p>
            <a:endParaRPr lang="cs-CZ" altLang="cs-CZ" smtClean="0"/>
          </a:p>
          <a:p>
            <a:endParaRPr lang="cs-CZ" smtClean="0"/>
          </a:p>
        </p:txBody>
      </p:sp>
      <p:sp>
        <p:nvSpPr>
          <p:cNvPr id="1484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F0BD02-28AC-4B6C-8BFF-66FDB2BE4C03}" type="slidenum">
              <a:rPr lang="cs-CZ" smtClean="0"/>
              <a:pPr/>
              <a:t>47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78597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  <a:p>
            <a:r>
              <a:rPr lang="cs-CZ" altLang="cs-CZ" smtClean="0"/>
              <a:t>Malonyl-CoA se přenáší na fosfopanteteinovou skupinu Pan-SH pomocí enzymu malonyltransacylasy.</a:t>
            </a:r>
          </a:p>
          <a:p>
            <a:r>
              <a:rPr lang="cs-CZ" altLang="cs-CZ" b="1" smtClean="0"/>
              <a:t>ACP-Pan-SH  +  HOOC-CH</a:t>
            </a:r>
            <a:r>
              <a:rPr lang="cs-CZ" altLang="cs-CZ" b="1" baseline="-25000" smtClean="0"/>
              <a:t>2</a:t>
            </a:r>
            <a:r>
              <a:rPr lang="cs-CZ" altLang="cs-CZ" b="1" smtClean="0"/>
              <a:t>-CO-S-CoA   </a:t>
            </a:r>
            <a:r>
              <a:rPr lang="cs-CZ" altLang="cs-CZ" b="1" smtClean="0">
                <a:sym typeface="Symbol" pitchFamily="18" charset="2"/>
              </a:rPr>
              <a:t> ACP-Pan-S-Co-CH</a:t>
            </a:r>
            <a:r>
              <a:rPr lang="cs-CZ" altLang="cs-CZ" b="1" baseline="-25000" smtClean="0">
                <a:sym typeface="Symbol" pitchFamily="18" charset="2"/>
              </a:rPr>
              <a:t>2</a:t>
            </a:r>
            <a:r>
              <a:rPr lang="cs-CZ" altLang="cs-CZ" b="1" smtClean="0">
                <a:sym typeface="Symbol" pitchFamily="18" charset="2"/>
              </a:rPr>
              <a:t>-COOH + CoASH</a:t>
            </a:r>
          </a:p>
          <a:p>
            <a:endParaRPr lang="cs-CZ" smtClean="0"/>
          </a:p>
        </p:txBody>
      </p:sp>
      <p:sp>
        <p:nvSpPr>
          <p:cNvPr id="149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01AD04-64F6-45AC-B9FE-7036087729D7}" type="slidenum">
              <a:rPr lang="cs-CZ" smtClean="0"/>
              <a:pPr/>
              <a:t>48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2480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 smtClean="0"/>
              <a:t>V dalším kroku enzym 3-</a:t>
            </a:r>
            <a:r>
              <a:rPr lang="cs-CZ" altLang="cs-CZ" dirty="0" err="1" smtClean="0"/>
              <a:t>oxoacylsynthasa</a:t>
            </a:r>
            <a:r>
              <a:rPr lang="cs-CZ" altLang="cs-CZ" dirty="0" smtClean="0"/>
              <a:t> (AS) katalyzuje kondenzaci acetylu a </a:t>
            </a:r>
            <a:r>
              <a:rPr lang="cs-CZ" altLang="cs-CZ" dirty="0" err="1" smtClean="0"/>
              <a:t>malonylu</a:t>
            </a:r>
            <a:r>
              <a:rPr lang="cs-CZ" altLang="cs-CZ" dirty="0" smtClean="0"/>
              <a:t>. AS nese acetyl a současně katalyzuje syntézu </a:t>
            </a:r>
            <a:r>
              <a:rPr lang="cs-CZ" altLang="cs-CZ" dirty="0" err="1" smtClean="0"/>
              <a:t>oxoacylu</a:t>
            </a:r>
            <a:r>
              <a:rPr lang="cs-CZ" altLang="cs-CZ" dirty="0" smtClean="0"/>
              <a:t>.</a:t>
            </a:r>
          </a:p>
          <a:p>
            <a:endParaRPr lang="cs-CZ" altLang="cs-CZ" dirty="0" smtClean="0"/>
          </a:p>
          <a:p>
            <a:r>
              <a:rPr lang="cs-CZ" altLang="cs-CZ" sz="1100" b="1" dirty="0"/>
              <a:t>AS-Cys-S-CO-CH</a:t>
            </a:r>
            <a:r>
              <a:rPr lang="cs-CZ" altLang="cs-CZ" sz="1100" b="1" baseline="-25000" dirty="0"/>
              <a:t>3</a:t>
            </a:r>
            <a:r>
              <a:rPr lang="cs-CZ" altLang="cs-CZ" sz="1100" b="1" dirty="0"/>
              <a:t> + ACP-Pan-S-CO-CH</a:t>
            </a:r>
            <a:r>
              <a:rPr lang="cs-CZ" altLang="cs-CZ" sz="1100" b="1" baseline="-25000" dirty="0"/>
              <a:t>2</a:t>
            </a:r>
            <a:r>
              <a:rPr lang="cs-CZ" altLang="cs-CZ" sz="1100" b="1" dirty="0"/>
              <a:t>-COOH </a:t>
            </a:r>
            <a:r>
              <a:rPr lang="cs-CZ" altLang="cs-CZ" sz="1100" b="1" dirty="0">
                <a:sym typeface="Symbol" pitchFamily="18" charset="2"/>
              </a:rPr>
              <a:t> ACP-Pan-S-CO-</a:t>
            </a:r>
            <a:r>
              <a:rPr lang="cs-CZ" altLang="cs-CZ" sz="1100" b="1" dirty="0"/>
              <a:t>CH</a:t>
            </a:r>
            <a:r>
              <a:rPr lang="cs-CZ" altLang="cs-CZ" sz="1100" b="1" baseline="-25000" dirty="0"/>
              <a:t>2</a:t>
            </a:r>
            <a:r>
              <a:rPr lang="cs-CZ" altLang="cs-CZ" sz="1100" b="1" dirty="0"/>
              <a:t>-CH</a:t>
            </a:r>
            <a:r>
              <a:rPr lang="cs-CZ" altLang="cs-CZ" sz="1100" b="1" baseline="-25000" dirty="0"/>
              <a:t>3</a:t>
            </a:r>
            <a:r>
              <a:rPr lang="cs-CZ" altLang="cs-CZ" sz="1100" b="1" dirty="0"/>
              <a:t>  + CO</a:t>
            </a:r>
            <a:r>
              <a:rPr lang="cs-CZ" altLang="cs-CZ" sz="1100" b="1" baseline="-25000" dirty="0"/>
              <a:t>2</a:t>
            </a:r>
            <a:r>
              <a:rPr lang="cs-CZ" altLang="cs-CZ" sz="1100" b="1" dirty="0"/>
              <a:t> 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Z </a:t>
            </a:r>
            <a:r>
              <a:rPr lang="cs-CZ" altLang="cs-CZ" dirty="0" err="1" smtClean="0"/>
              <a:t>malonylu</a:t>
            </a:r>
            <a:r>
              <a:rPr lang="cs-CZ" altLang="cs-CZ" dirty="0" smtClean="0"/>
              <a:t> se odštěpuje terminální karboxyl (došlo na dekarboxylaci). </a:t>
            </a:r>
            <a:r>
              <a:rPr lang="cs-CZ" altLang="cs-CZ" dirty="0" smtClean="0">
                <a:cs typeface="Times New Roman" pitchFamily="18" charset="0"/>
              </a:rPr>
              <a:t>Produktem je </a:t>
            </a:r>
            <a:r>
              <a:rPr lang="el-GR" altLang="cs-CZ" dirty="0" smtClean="0">
                <a:cs typeface="Times New Roman" pitchFamily="18" charset="0"/>
              </a:rPr>
              <a:t>β</a:t>
            </a:r>
            <a:r>
              <a:rPr lang="cs-CZ" altLang="cs-CZ" dirty="0" smtClean="0">
                <a:cs typeface="Times New Roman" pitchFamily="18" charset="0"/>
              </a:rPr>
              <a:t>-</a:t>
            </a:r>
            <a:r>
              <a:rPr lang="cs-CZ" altLang="cs-CZ" dirty="0" err="1" smtClean="0">
                <a:cs typeface="Times New Roman" pitchFamily="18" charset="0"/>
              </a:rPr>
              <a:t>oxoacyl</a:t>
            </a:r>
            <a:r>
              <a:rPr lang="cs-CZ" altLang="cs-CZ" dirty="0" smtClean="0">
                <a:cs typeface="Times New Roman" pitchFamily="18" charset="0"/>
              </a:rPr>
              <a:t> navázaný na pantethein thioesterovou vazbou.</a:t>
            </a:r>
          </a:p>
          <a:p>
            <a:endParaRPr lang="cs-CZ" dirty="0" smtClean="0"/>
          </a:p>
        </p:txBody>
      </p:sp>
      <p:sp>
        <p:nvSpPr>
          <p:cNvPr id="150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399CC1-8DE8-4455-B877-489F8A946559}" type="slidenum">
              <a:rPr lang="cs-CZ" smtClean="0"/>
              <a:pPr/>
              <a:t>49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74157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 smtClean="0"/>
              <a:t>Nyní proběhne série reakcí, jejímž cílem je odstranit oxoskupinu na uhlíku C-3.</a:t>
            </a:r>
          </a:p>
          <a:p>
            <a:r>
              <a:rPr lang="cs-CZ" altLang="cs-CZ" dirty="0" smtClean="0">
                <a:cs typeface="Times New Roman" pitchFamily="18" charset="0"/>
              </a:rPr>
              <a:t>Reakce probíhají v opačném sledu než při </a:t>
            </a:r>
            <a:r>
              <a:rPr lang="el-GR" altLang="cs-CZ" dirty="0" smtClean="0">
                <a:cs typeface="Times New Roman" pitchFamily="18" charset="0"/>
              </a:rPr>
              <a:t>β</a:t>
            </a:r>
            <a:r>
              <a:rPr lang="cs-CZ" altLang="cs-CZ" dirty="0" smtClean="0">
                <a:cs typeface="Times New Roman" pitchFamily="18" charset="0"/>
              </a:rPr>
              <a:t>-oxidaci.</a:t>
            </a:r>
          </a:p>
          <a:p>
            <a:r>
              <a:rPr lang="cs-CZ" altLang="cs-CZ" dirty="0" smtClean="0">
                <a:cs typeface="Times New Roman" pitchFamily="18" charset="0"/>
              </a:rPr>
              <a:t>Prvním krokem je hydrogenace,  z </a:t>
            </a:r>
            <a:r>
              <a:rPr lang="cs-CZ" altLang="cs-CZ" dirty="0" err="1" smtClean="0">
                <a:cs typeface="Times New Roman" pitchFamily="18" charset="0"/>
              </a:rPr>
              <a:t>oxo</a:t>
            </a:r>
            <a:r>
              <a:rPr lang="cs-CZ" altLang="cs-CZ" dirty="0" smtClean="0">
                <a:cs typeface="Times New Roman" pitchFamily="18" charset="0"/>
              </a:rPr>
              <a:t>- skupiny vzniká hydroxy- skupina.</a:t>
            </a:r>
          </a:p>
          <a:p>
            <a:r>
              <a:rPr lang="cs-CZ" altLang="cs-CZ" dirty="0" smtClean="0">
                <a:cs typeface="Times New Roman" pitchFamily="18" charset="0"/>
              </a:rPr>
              <a:t>Všimněte si, že donorem vodíku je NADPH (jedná se o syntetickou reakci).</a:t>
            </a:r>
          </a:p>
          <a:p>
            <a:endParaRPr lang="cs-CZ" dirty="0" smtClean="0"/>
          </a:p>
        </p:txBody>
      </p:sp>
      <p:sp>
        <p:nvSpPr>
          <p:cNvPr id="151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BCC366-B03F-4879-807A-5B3F209195C6}" type="slidenum">
              <a:rPr lang="cs-CZ" smtClean="0"/>
              <a:pPr/>
              <a:t>50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63766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V dalším kroku probíhá dehydratace, mezi uhlíky 2 a 3 se vytváří dvojná vazba.</a:t>
            </a:r>
          </a:p>
          <a:p>
            <a:endParaRPr lang="cs-CZ" smtClean="0"/>
          </a:p>
        </p:txBody>
      </p:sp>
      <p:sp>
        <p:nvSpPr>
          <p:cNvPr id="152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EF4E56-1796-4416-9731-20863B06868C}" type="slidenum">
              <a:rPr lang="cs-CZ" smtClean="0"/>
              <a:pPr/>
              <a:t>51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1089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Smyslem dalšího kroku je odstranit hydrogenací dvojnou vazbu.</a:t>
            </a:r>
          </a:p>
          <a:p>
            <a:r>
              <a:rPr lang="cs-CZ" altLang="cs-CZ" smtClean="0"/>
              <a:t>K hydrogenaci je opět využiti NADPH.</a:t>
            </a:r>
          </a:p>
          <a:p>
            <a:r>
              <a:rPr lang="cs-CZ" altLang="cs-CZ" smtClean="0"/>
              <a:t>Výsledkem předchozí série reakcí je čtyřuhlíkatý acyl (butanoyl) navázaný na pantethein.</a:t>
            </a:r>
          </a:p>
        </p:txBody>
      </p:sp>
      <p:sp>
        <p:nvSpPr>
          <p:cNvPr id="153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893BAB-828F-4179-97D0-7A02575E24B6}" type="slidenum">
              <a:rPr lang="cs-CZ" smtClean="0"/>
              <a:pPr/>
              <a:t>52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9873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28DF-7D1B-4F1C-80EE-3F11638883E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147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Aby mohla syntéza pokračovat, butanoyl se dočasně přesune na –SH skupinu oxoacylsynthasy, tím se uvolní pantethein-SH </a:t>
            </a:r>
          </a:p>
          <a:p>
            <a:endParaRPr lang="cs-CZ" smtClean="0"/>
          </a:p>
          <a:p>
            <a:endParaRPr lang="cs-CZ" smtClean="0"/>
          </a:p>
        </p:txBody>
      </p:sp>
      <p:sp>
        <p:nvSpPr>
          <p:cNvPr id="154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A38E5E-5509-41E5-8E00-2480CE445C71}" type="slidenum">
              <a:rPr lang="cs-CZ" smtClean="0"/>
              <a:pPr/>
              <a:t>53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12421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Ve druhém cyklu syntézy vstupuje nový malonyl-CoA a váže se na ACP-Pan-SH.</a:t>
            </a:r>
          </a:p>
          <a:p>
            <a:r>
              <a:rPr lang="cs-CZ" altLang="cs-CZ" smtClean="0"/>
              <a:t>Na něj se přenáší butanoyl vzniklý v předchozí sérii reakcí, dochází k odštěpení CO</a:t>
            </a:r>
            <a:r>
              <a:rPr lang="cs-CZ" altLang="cs-CZ" baseline="-25000" smtClean="0"/>
              <a:t>2</a:t>
            </a:r>
            <a:r>
              <a:rPr lang="cs-CZ" altLang="cs-CZ" smtClean="0"/>
              <a:t>.</a:t>
            </a:r>
          </a:p>
          <a:p>
            <a:r>
              <a:rPr lang="cs-CZ" altLang="cs-CZ" smtClean="0"/>
              <a:t>Vzniká 3-oxo-hexanoyl navázaný na pantetheinu. V dalších třech reakcích bude oxo-skupina na C-3 přeměněna na CH</a:t>
            </a:r>
            <a:r>
              <a:rPr lang="cs-CZ" altLang="cs-CZ" baseline="-25000" smtClean="0"/>
              <a:t>2</a:t>
            </a:r>
            <a:r>
              <a:rPr lang="cs-CZ" altLang="cs-CZ" smtClean="0"/>
              <a:t>.</a:t>
            </a:r>
          </a:p>
          <a:p>
            <a:endParaRPr lang="cs-CZ" smtClean="0"/>
          </a:p>
        </p:txBody>
      </p:sp>
      <p:sp>
        <p:nvSpPr>
          <p:cNvPr id="155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09008F-79B9-4728-87AF-332C298D5604}" type="slidenum">
              <a:rPr lang="cs-CZ" smtClean="0"/>
              <a:pPr/>
              <a:t>54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45582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Po sedmi cyklech , tj. když acylový zbytek dosáhne 16 uhlíků se hydrolyticky odštěpí palmitát, který je hlavním produktem syntézy v cytoplazmě.</a:t>
            </a:r>
          </a:p>
        </p:txBody>
      </p:sp>
      <p:sp>
        <p:nvSpPr>
          <p:cNvPr id="156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1C87B9-4447-4D0E-A455-5F550DABB06C}" type="slidenum">
              <a:rPr lang="cs-CZ" altLang="cs-CZ" smtClean="0"/>
              <a:pPr/>
              <a:t>55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37597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Po sedmi cyklech , tj. když acylový zbytek dosáhne 16 uhlíků se hydrolyticky odštěpí palmitát, který je hlavním produktem syntézy v cytoplazmě u živočichů.</a:t>
            </a:r>
          </a:p>
          <a:p>
            <a:r>
              <a:rPr lang="cs-CZ" altLang="cs-CZ" dirty="0" smtClean="0"/>
              <a:t>Syntéza mastných kyselin je proces vyžadující velké množství ATP a dostupnost acetyl-</a:t>
            </a:r>
            <a:r>
              <a:rPr lang="cs-CZ" altLang="cs-CZ" dirty="0" err="1" smtClean="0"/>
              <a:t>CoA</a:t>
            </a:r>
            <a:r>
              <a:rPr lang="cs-CZ" altLang="cs-CZ" dirty="0" smtClean="0"/>
              <a:t>. Na syntézu kyseliny palmitové je potřeba 8 acetyl-</a:t>
            </a:r>
            <a:r>
              <a:rPr lang="cs-CZ" altLang="cs-CZ" dirty="0" err="1" smtClean="0"/>
              <a:t>CoA</a:t>
            </a:r>
            <a:r>
              <a:rPr lang="cs-CZ" altLang="cs-CZ" dirty="0" smtClean="0"/>
              <a:t>, z nichž 7 musí být karboxylováno za spotřeby ATP. Na každý cyklus jsou též potřebné 2 </a:t>
            </a:r>
            <a:r>
              <a:rPr lang="cs-CZ" altLang="cs-CZ" dirty="0" err="1" smtClean="0"/>
              <a:t>NADPH</a:t>
            </a:r>
            <a:r>
              <a:rPr lang="cs-CZ" altLang="cs-CZ" dirty="0" smtClean="0"/>
              <a:t>, tedy na syntézy kyseliny palmitové se spotřebuje 14 </a:t>
            </a:r>
            <a:r>
              <a:rPr lang="cs-CZ" altLang="cs-CZ" dirty="0" err="1" smtClean="0"/>
              <a:t>NADPH</a:t>
            </a:r>
            <a:r>
              <a:rPr lang="cs-CZ" altLang="cs-CZ" dirty="0" smtClean="0"/>
              <a:t>. </a:t>
            </a:r>
          </a:p>
        </p:txBody>
      </p:sp>
      <p:sp>
        <p:nvSpPr>
          <p:cNvPr id="157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579FAE-781B-418D-879E-CDA9AEF184C9}" type="slidenum">
              <a:rPr lang="cs-CZ" altLang="cs-CZ" smtClean="0"/>
              <a:pPr/>
              <a:t>56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89445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Ve dvou redukčních reakcích probíhajících na komplexu synthasy mastných kyselin se jako donor vodíku uplatňuje NADPH.</a:t>
            </a:r>
          </a:p>
          <a:p>
            <a:r>
              <a:rPr lang="cs-CZ" altLang="cs-CZ" smtClean="0"/>
              <a:t>Jeho zdrojem může být buď pentosa-fosfátová dráha, nebo dekarboxylace malátu „jablečným“ enzymem.</a:t>
            </a:r>
          </a:p>
          <a:p>
            <a:endParaRPr lang="cs-CZ" altLang="cs-CZ" smtClean="0"/>
          </a:p>
        </p:txBody>
      </p:sp>
      <p:sp>
        <p:nvSpPr>
          <p:cNvPr id="159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416265-55FA-4B76-A57A-5E374539430C}" type="slidenum">
              <a:rPr lang="cs-CZ" altLang="cs-CZ" smtClean="0"/>
              <a:pPr/>
              <a:t>57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07628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 smtClean="0"/>
              <a:t>Hlavním produktem syntézy mastných kyselin v cytoplazmě je kyselina palmitová.</a:t>
            </a:r>
          </a:p>
          <a:p>
            <a:r>
              <a:rPr lang="cs-CZ" altLang="cs-CZ" dirty="0" smtClean="0"/>
              <a:t>V dalších krocích však může probíhat i prodlužování řetězce a vznik dvojných vazeb. Tyto reakce se však odehrávají v ER.</a:t>
            </a:r>
          </a:p>
          <a:p>
            <a:r>
              <a:rPr lang="cs-CZ" altLang="cs-CZ" dirty="0" smtClean="0"/>
              <a:t>Po transportu MK do ER dochází nejprve k navázání </a:t>
            </a:r>
            <a:r>
              <a:rPr lang="cs-CZ" altLang="cs-CZ" dirty="0" err="1" smtClean="0"/>
              <a:t>CoA</a:t>
            </a:r>
            <a:r>
              <a:rPr lang="cs-CZ" altLang="cs-CZ" dirty="0" smtClean="0"/>
              <a:t>.</a:t>
            </a:r>
          </a:p>
          <a:p>
            <a:r>
              <a:rPr lang="cs-CZ" altLang="cs-CZ" dirty="0" smtClean="0"/>
              <a:t>Prodlužování pak probíhá obdobným způsobem jako v cytoplazmě, pomocí </a:t>
            </a:r>
            <a:r>
              <a:rPr lang="cs-CZ" altLang="cs-CZ" dirty="0" err="1" smtClean="0"/>
              <a:t>malonyl-CoA</a:t>
            </a:r>
            <a:r>
              <a:rPr lang="cs-CZ" altLang="cs-CZ" dirty="0" smtClean="0"/>
              <a:t>, enzymy však nejsou sdruženy v multienzymovém komplexu.</a:t>
            </a:r>
          </a:p>
          <a:p>
            <a:r>
              <a:rPr lang="cs-CZ" altLang="cs-CZ" dirty="0" smtClean="0"/>
              <a:t>Velmi dlouhé MK jsou syntetizovány zejména v mozku, kde slouží k tvorbě speciálních lipidů.</a:t>
            </a:r>
          </a:p>
          <a:p>
            <a:r>
              <a:rPr lang="cs-CZ" altLang="cs-CZ" dirty="0" smtClean="0"/>
              <a:t>Dvojné vazby se tvoří působením </a:t>
            </a:r>
            <a:r>
              <a:rPr lang="cs-CZ" altLang="cs-CZ" dirty="0" err="1" smtClean="0"/>
              <a:t>desaturas</a:t>
            </a:r>
            <a:r>
              <a:rPr lang="cs-CZ" altLang="cs-CZ" dirty="0" smtClean="0"/>
              <a:t>, rovněž v ER.</a:t>
            </a:r>
          </a:p>
          <a:p>
            <a:endParaRPr lang="cs-CZ" altLang="cs-CZ" dirty="0" smtClean="0"/>
          </a:p>
        </p:txBody>
      </p:sp>
      <p:sp>
        <p:nvSpPr>
          <p:cNvPr id="161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A5E455-C0F1-46B8-A236-092ACE0804AB}" type="slidenum">
              <a:rPr lang="cs-CZ" altLang="cs-CZ" smtClean="0"/>
              <a:pPr/>
              <a:t>59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89847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162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2F2BB1-C10C-465E-9DC0-8C0D5FAF8B2E}" type="slidenum">
              <a:rPr lang="cs-CZ" altLang="cs-CZ" smtClean="0"/>
              <a:pPr/>
              <a:t>60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83400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err="1" smtClean="0"/>
              <a:t>Desaturace</a:t>
            </a:r>
            <a:r>
              <a:rPr lang="cs-CZ" altLang="cs-CZ" dirty="0" smtClean="0"/>
              <a:t> mastných kyselin probíhá v ER a vyžaduje molekulární kyslík. Probíhá ve dvou stupních: </a:t>
            </a:r>
          </a:p>
          <a:p>
            <a:pPr marL="180331" indent="-180331"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 nejprve dochází k hydroxylaci mechanismem </a:t>
            </a:r>
            <a:r>
              <a:rPr lang="cs-CZ" altLang="cs-CZ" dirty="0" err="1" smtClean="0"/>
              <a:t>monoxygenasové</a:t>
            </a:r>
            <a:r>
              <a:rPr lang="cs-CZ" altLang="cs-CZ" dirty="0" smtClean="0"/>
              <a:t> reakce</a:t>
            </a:r>
          </a:p>
          <a:p>
            <a:pPr marL="180331" indent="-18033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</a:t>
            </a:r>
            <a:r>
              <a:rPr lang="cs-CZ" altLang="cs-CZ" dirty="0" smtClean="0"/>
              <a:t>ruhým krokem je dehydratace</a:t>
            </a:r>
          </a:p>
          <a:p>
            <a:pPr marL="180331" indent="-180331">
              <a:buFont typeface="Arial" panose="020B0604020202020204" pitchFamily="34" charset="0"/>
              <a:buChar char="•"/>
              <a:defRPr/>
            </a:pPr>
            <a:endParaRPr lang="cs-CZ" altLang="cs-CZ" dirty="0" smtClean="0"/>
          </a:p>
          <a:p>
            <a:r>
              <a:rPr lang="cs-CZ" dirty="0" smtClean="0"/>
              <a:t>Desaturace probíhá ve dvou krocích:</a:t>
            </a:r>
          </a:p>
          <a:p>
            <a:pPr marL="240441" indent="-240441">
              <a:buAutoNum type="arabicPeriod"/>
            </a:pPr>
            <a:r>
              <a:rPr lang="cs-CZ" dirty="0" smtClean="0"/>
              <a:t>hydroxylace nasyceného acylu za účasti dikyslíku a </a:t>
            </a:r>
            <a:r>
              <a:rPr lang="cs-CZ" dirty="0" err="1" smtClean="0"/>
              <a:t>koreduktantu</a:t>
            </a:r>
            <a:endParaRPr lang="cs-CZ" dirty="0" smtClean="0"/>
          </a:p>
          <a:p>
            <a:pPr marL="240441" indent="-240441">
              <a:buAutoNum type="arabicPeriod"/>
            </a:pPr>
            <a:r>
              <a:rPr lang="cs-CZ" dirty="0" smtClean="0"/>
              <a:t>dehydratace </a:t>
            </a:r>
            <a:r>
              <a:rPr lang="cs-CZ" dirty="0" err="1" smtClean="0"/>
              <a:t>hydroxyacylu</a:t>
            </a:r>
            <a:r>
              <a:rPr lang="cs-CZ" dirty="0" smtClean="0"/>
              <a:t> (eliminace vody)</a:t>
            </a:r>
          </a:p>
          <a:p>
            <a:endParaRPr lang="cs-CZ" dirty="0" smtClean="0"/>
          </a:p>
          <a:p>
            <a:r>
              <a:rPr lang="cs-CZ" dirty="0" smtClean="0"/>
              <a:t>Celková rovnice desaturace:</a:t>
            </a:r>
          </a:p>
          <a:p>
            <a:r>
              <a:rPr lang="cs-CZ" dirty="0" smtClean="0"/>
              <a:t>nasycený </a:t>
            </a:r>
            <a:r>
              <a:rPr lang="pt-BR" dirty="0" smtClean="0"/>
              <a:t>acyl-CoA + O</a:t>
            </a:r>
            <a:r>
              <a:rPr lang="pt-BR" baseline="-25000" dirty="0" smtClean="0"/>
              <a:t>2</a:t>
            </a:r>
            <a:r>
              <a:rPr lang="pt-BR" dirty="0" smtClean="0"/>
              <a:t> </a:t>
            </a:r>
            <a:r>
              <a:rPr lang="cs-CZ" dirty="0" smtClean="0"/>
              <a:t>+ NAD(P)H + </a:t>
            </a:r>
            <a:r>
              <a:rPr lang="cs-CZ" dirty="0" err="1" smtClean="0"/>
              <a:t>H</a:t>
            </a:r>
            <a:r>
              <a:rPr lang="cs-CZ" baseline="30000" dirty="0" smtClean="0"/>
              <a:t>+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 </a:t>
            </a:r>
            <a:r>
              <a:rPr lang="pt-BR" dirty="0" smtClean="0"/>
              <a:t> </a:t>
            </a:r>
            <a:r>
              <a:rPr lang="cs-CZ" dirty="0" smtClean="0"/>
              <a:t>nenasycený </a:t>
            </a:r>
            <a:r>
              <a:rPr lang="pt-BR" dirty="0" smtClean="0"/>
              <a:t>acyl-CoA + </a:t>
            </a:r>
            <a:r>
              <a:rPr lang="cs-CZ" dirty="0" smtClean="0"/>
              <a:t>NAD(P)</a:t>
            </a:r>
            <a:r>
              <a:rPr lang="cs-CZ" baseline="30000" dirty="0" smtClean="0"/>
              <a:t>+</a:t>
            </a:r>
            <a:r>
              <a:rPr lang="pt-BR" dirty="0" smtClean="0"/>
              <a:t> + 2 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cs-CZ" dirty="0" smtClean="0"/>
          </a:p>
          <a:p>
            <a:pPr marL="180331" indent="-180331">
              <a:buFont typeface="Arial" panose="020B0604020202020204" pitchFamily="34" charset="0"/>
              <a:buChar char="•"/>
              <a:defRPr/>
            </a:pPr>
            <a:endParaRPr lang="cs-CZ" altLang="cs-CZ" dirty="0" smtClean="0"/>
          </a:p>
          <a:p>
            <a:pPr marL="180331" indent="-180331"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 smtClean="0"/>
              <a:t>Hydroxylační reakce se účastní cytochrom b</a:t>
            </a:r>
            <a:r>
              <a:rPr lang="cs-CZ" altLang="cs-CZ" baseline="-25000" dirty="0" smtClean="0"/>
              <a:t>5</a:t>
            </a:r>
            <a:r>
              <a:rPr lang="cs-CZ" altLang="cs-CZ" dirty="0" smtClean="0"/>
              <a:t> a NADH (nebo NADPH).</a:t>
            </a:r>
          </a:p>
          <a:p>
            <a:pPr>
              <a:defRPr/>
            </a:pPr>
            <a:r>
              <a:rPr lang="cs-CZ" altLang="cs-CZ" dirty="0" smtClean="0"/>
              <a:t>Dvojná vazba vznikající dehydratací je vždy v </a:t>
            </a:r>
            <a:r>
              <a:rPr lang="cs-CZ" altLang="cs-CZ" dirty="0" err="1" smtClean="0"/>
              <a:t>konfiguracu</a:t>
            </a:r>
            <a:r>
              <a:rPr lang="cs-CZ" altLang="cs-CZ" dirty="0" smtClean="0"/>
              <a:t> </a:t>
            </a:r>
            <a:r>
              <a:rPr lang="cs-CZ" altLang="cs-CZ" i="1" dirty="0" smtClean="0"/>
              <a:t>cis</a:t>
            </a:r>
            <a:r>
              <a:rPr lang="cs-CZ" altLang="cs-CZ" dirty="0" smtClean="0"/>
              <a:t>-. (Mastné kyseliny s konfigurací </a:t>
            </a:r>
            <a:r>
              <a:rPr lang="cs-CZ" altLang="cs-CZ" i="1" dirty="0" smtClean="0"/>
              <a:t>trans</a:t>
            </a:r>
            <a:r>
              <a:rPr lang="cs-CZ" altLang="cs-CZ" dirty="0" smtClean="0"/>
              <a:t> vznikají ve větší míře u přežvýkavců mikrobiálními trávícími procesy a také při technické rafinaci potravinových tuků.)</a:t>
            </a:r>
          </a:p>
          <a:p>
            <a:pPr marL="180331" indent="-180331"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 smtClean="0"/>
          </a:p>
        </p:txBody>
      </p:sp>
      <p:sp>
        <p:nvSpPr>
          <p:cNvPr id="166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748631-2A5E-4099-920C-BA2EEAF726FC}" type="slidenum">
              <a:rPr lang="cs-CZ" altLang="cs-CZ" smtClean="0"/>
              <a:pPr/>
              <a:t>61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73953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 smtClean="0">
                <a:cs typeface="Times New Roman" pitchFamily="18" charset="0"/>
              </a:rPr>
              <a:t>Živočichové neumí syntetizovat kyselinu </a:t>
            </a:r>
            <a:r>
              <a:rPr lang="cs-CZ" altLang="cs-CZ" dirty="0" err="1" smtClean="0">
                <a:cs typeface="Times New Roman" pitchFamily="18" charset="0"/>
              </a:rPr>
              <a:t>linolovou</a:t>
            </a:r>
            <a:r>
              <a:rPr lang="cs-CZ" altLang="cs-CZ" dirty="0" smtClean="0">
                <a:cs typeface="Times New Roman" pitchFamily="18" charset="0"/>
              </a:rPr>
              <a:t> a linolenovou, protože nemají </a:t>
            </a:r>
            <a:r>
              <a:rPr lang="el-GR" altLang="cs-CZ" dirty="0" smtClean="0">
                <a:cs typeface="Times New Roman" pitchFamily="18" charset="0"/>
              </a:rPr>
              <a:t>Δ</a:t>
            </a:r>
            <a:r>
              <a:rPr lang="cs-CZ" altLang="cs-CZ" dirty="0" smtClean="0">
                <a:cs typeface="Times New Roman" pitchFamily="18" charset="0"/>
              </a:rPr>
              <a:t> </a:t>
            </a:r>
            <a:r>
              <a:rPr lang="cs-CZ" altLang="cs-CZ" baseline="30000" dirty="0" smtClean="0">
                <a:cs typeface="Times New Roman" pitchFamily="18" charset="0"/>
              </a:rPr>
              <a:t>12 </a:t>
            </a:r>
            <a:r>
              <a:rPr lang="cs-CZ" altLang="cs-CZ" dirty="0" smtClean="0">
                <a:cs typeface="Times New Roman" pitchFamily="18" charset="0"/>
              </a:rPr>
              <a:t>a </a:t>
            </a:r>
            <a:r>
              <a:rPr lang="el-GR" altLang="cs-CZ" dirty="0" smtClean="0">
                <a:cs typeface="Times New Roman" pitchFamily="18" charset="0"/>
              </a:rPr>
              <a:t>Δ</a:t>
            </a:r>
            <a:r>
              <a:rPr lang="cs-CZ" altLang="cs-CZ" dirty="0" smtClean="0">
                <a:cs typeface="Times New Roman" pitchFamily="18" charset="0"/>
              </a:rPr>
              <a:t> </a:t>
            </a:r>
            <a:r>
              <a:rPr lang="cs-CZ" altLang="cs-CZ" baseline="30000" dirty="0" smtClean="0">
                <a:cs typeface="Times New Roman" pitchFamily="18" charset="0"/>
              </a:rPr>
              <a:t>15 </a:t>
            </a:r>
            <a:r>
              <a:rPr lang="cs-CZ" altLang="cs-CZ" dirty="0" err="1" smtClean="0">
                <a:cs typeface="Times New Roman" pitchFamily="18" charset="0"/>
              </a:rPr>
              <a:t>desaturasu</a:t>
            </a:r>
            <a:r>
              <a:rPr lang="cs-CZ" altLang="cs-CZ" dirty="0" smtClean="0">
                <a:cs typeface="Times New Roman" pitchFamily="18" charset="0"/>
              </a:rPr>
              <a:t>. Tyto dvě kyseliny jsou proto pro člověka a většinu dalších živočichů esenciální.</a:t>
            </a:r>
          </a:p>
          <a:p>
            <a:r>
              <a:rPr lang="cs-CZ" altLang="cs-CZ" dirty="0" smtClean="0">
                <a:cs typeface="Times New Roman" pitchFamily="18" charset="0"/>
              </a:rPr>
              <a:t>Pokud jsou ale tyto dvě esenciální kyseliny přijaty, mohou být dále modifikovány elongací a další desaturací v pozicích mezi devátým uhlíkem a karboxylovým koncem. </a:t>
            </a:r>
          </a:p>
        </p:txBody>
      </p:sp>
      <p:sp>
        <p:nvSpPr>
          <p:cNvPr id="163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D41E51-175E-4464-A77E-94959A46FF0A}" type="slidenum">
              <a:rPr lang="cs-CZ" altLang="cs-CZ" smtClean="0"/>
              <a:pPr/>
              <a:t>62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72943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smtClean="0"/>
              <a:t>V průběhu neenzymové peroxidace lipidů (viz schéma) jsou rozlišovány  3 fáze: iniciace, propagace a terminace. </a:t>
            </a:r>
          </a:p>
          <a:p>
            <a:endParaRPr lang="cs-CZ" altLang="en-US" smtClean="0"/>
          </a:p>
          <a:p>
            <a:r>
              <a:rPr lang="cs-CZ" altLang="en-US" smtClean="0"/>
              <a:t>Lipidová peroxidace je proces, při kterém jsou polynenasycené mastné kyseliny lipidů poškozovány působením volných radikálů a kyslíku za vzniku hydroperoxidů. Z hydroperoxidů pak dalšími reakcemi vznikají následné sekundární produkty. Je třeba připomenout, že pod pojmem peroxidace lipidů se většinou uvažuje neenzymový a nekontrolovaný proces přeměny lipidů. </a:t>
            </a:r>
          </a:p>
          <a:p>
            <a:endParaRPr lang="cs-CZ" altLang="en-US" smtClean="0"/>
          </a:p>
          <a:p>
            <a:r>
              <a:rPr lang="cs-CZ" altLang="en-US" smtClean="0"/>
              <a:t>V řadě buněk však probíhá i enzymová peroxidace lipidů, která vede k tvorbě biologicky aktivních produktů, důležitých pro regulaci buněčných pochodů (např. prostaglandiny a leukotrieny).</a:t>
            </a:r>
          </a:p>
          <a:p>
            <a:endParaRPr lang="cs-CZ" altLang="en-US" smtClean="0"/>
          </a:p>
          <a:p>
            <a:r>
              <a:rPr lang="cs-CZ" altLang="en-US" smtClean="0"/>
              <a:t>V biologických systémech probíhá neenzymová peroxidace lipidů (dále jen peroxidace lipidů) především v biologických membránách a lipoproteinech. Zde jsou jako součásti fosfolipidů v největší koncentraci přítomny polynenasycené mastné kyseliny, které jsou hlavními substráty lipoperoxidace.</a:t>
            </a:r>
          </a:p>
          <a:p>
            <a:endParaRPr lang="cs-CZ" altLang="en-US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150A43-3CC8-4E61-AD35-CD55FEFC2AE9}" type="slidenum">
              <a:rPr lang="cs-CZ" altLang="en-US" sz="1200" smtClean="0"/>
              <a:pPr/>
              <a:t>70</a:t>
            </a:fld>
            <a:endParaRPr lang="cs-CZ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61280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 smtClean="0"/>
              <a:t>Aktivace mastné kyseliny na acyl-</a:t>
            </a:r>
            <a:r>
              <a:rPr lang="cs-CZ" altLang="cs-CZ" dirty="0" err="1" smtClean="0"/>
              <a:t>CoA</a:t>
            </a:r>
            <a:r>
              <a:rPr lang="cs-CZ" altLang="cs-CZ" dirty="0" smtClean="0"/>
              <a:t> je katalyzována </a:t>
            </a:r>
            <a:r>
              <a:rPr lang="cs-CZ" altLang="cs-CZ" dirty="0" err="1" smtClean="0"/>
              <a:t>thiokinasou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ligasa</a:t>
            </a:r>
            <a:r>
              <a:rPr lang="cs-CZ" altLang="cs-CZ" dirty="0" smtClean="0"/>
              <a:t>). </a:t>
            </a:r>
          </a:p>
          <a:p>
            <a:r>
              <a:rPr lang="cs-CZ" altLang="cs-CZ" dirty="0" smtClean="0"/>
              <a:t>Je to reakce, při které se spotřebovává ATP. </a:t>
            </a:r>
          </a:p>
          <a:p>
            <a:r>
              <a:rPr lang="cs-CZ" altLang="cs-CZ" b="1" dirty="0" smtClean="0">
                <a:solidFill>
                  <a:schemeClr val="accent2"/>
                </a:solidFill>
              </a:rPr>
              <a:t>Dochází ke štěpení až na AMP, reakce je tedy adekvátní ztrátě 2ATP</a:t>
            </a:r>
            <a:r>
              <a:rPr lang="cs-CZ" altLang="cs-CZ" dirty="0" smtClean="0"/>
              <a:t>.  </a:t>
            </a:r>
          </a:p>
          <a:p>
            <a:r>
              <a:rPr lang="cs-CZ" altLang="cs-CZ" dirty="0" smtClean="0"/>
              <a:t>ATP   +   H</a:t>
            </a:r>
            <a:r>
              <a:rPr lang="cs-CZ" altLang="cs-CZ" baseline="-25000" dirty="0" smtClean="0"/>
              <a:t>2</a:t>
            </a:r>
            <a:r>
              <a:rPr lang="cs-CZ" altLang="cs-CZ" dirty="0" smtClean="0"/>
              <a:t>O  </a:t>
            </a:r>
            <a:r>
              <a:rPr lang="cs-CZ" altLang="cs-CZ" dirty="0" smtClean="0">
                <a:sym typeface="Symbol" pitchFamily="18" charset="2"/>
              </a:rPr>
              <a:t>  AMP  +  </a:t>
            </a:r>
            <a:r>
              <a:rPr lang="cs-CZ" altLang="cs-CZ" dirty="0" err="1" smtClean="0">
                <a:sym typeface="Symbol" pitchFamily="18" charset="2"/>
              </a:rPr>
              <a:t>PP</a:t>
            </a:r>
            <a:r>
              <a:rPr lang="cs-CZ" altLang="cs-CZ" baseline="-25000" dirty="0" err="1" smtClean="0">
                <a:sym typeface="Symbol" pitchFamily="18" charset="2"/>
              </a:rPr>
              <a:t>i</a:t>
            </a:r>
            <a:endParaRPr lang="cs-CZ" altLang="cs-CZ" baseline="-25000" dirty="0" smtClean="0">
              <a:sym typeface="Symbol" pitchFamily="18" charset="2"/>
            </a:endParaRPr>
          </a:p>
          <a:p>
            <a:r>
              <a:rPr lang="cs-CZ" altLang="cs-CZ" dirty="0" smtClean="0"/>
              <a:t>AMP   +  ATP  </a:t>
            </a:r>
            <a:r>
              <a:rPr lang="cs-CZ" altLang="cs-CZ" dirty="0" smtClean="0">
                <a:sym typeface="Symbol" pitchFamily="18" charset="2"/>
              </a:rPr>
              <a:t>  2 </a:t>
            </a:r>
            <a:r>
              <a:rPr lang="cs-CZ" altLang="cs-CZ" dirty="0" err="1" smtClean="0">
                <a:sym typeface="Symbol" pitchFamily="18" charset="2"/>
              </a:rPr>
              <a:t>ADP</a:t>
            </a:r>
            <a:endParaRPr lang="cs-CZ" altLang="cs-CZ" dirty="0" smtClean="0">
              <a:sym typeface="Symbol" pitchFamily="18" charset="2"/>
            </a:endParaRPr>
          </a:p>
          <a:p>
            <a:r>
              <a:rPr lang="cs-CZ" altLang="cs-CZ" dirty="0" err="1" smtClean="0">
                <a:sym typeface="Symbol" pitchFamily="18" charset="2"/>
              </a:rPr>
              <a:t>PP</a:t>
            </a:r>
            <a:r>
              <a:rPr lang="cs-CZ" altLang="cs-CZ" baseline="-25000" dirty="0" err="1" smtClean="0">
                <a:sym typeface="Symbol" pitchFamily="18" charset="2"/>
              </a:rPr>
              <a:t>i</a:t>
            </a:r>
            <a:r>
              <a:rPr lang="cs-CZ" altLang="cs-CZ" baseline="-25000" dirty="0" smtClean="0">
                <a:sym typeface="Symbol" pitchFamily="18" charset="2"/>
              </a:rPr>
              <a:t>   </a:t>
            </a:r>
            <a:r>
              <a:rPr lang="cs-CZ" altLang="cs-CZ" dirty="0" smtClean="0"/>
              <a:t>+   H</a:t>
            </a:r>
            <a:r>
              <a:rPr lang="cs-CZ" altLang="cs-CZ" baseline="-25000" dirty="0" smtClean="0"/>
              <a:t>2</a:t>
            </a:r>
            <a:r>
              <a:rPr lang="cs-CZ" altLang="cs-CZ" dirty="0" smtClean="0"/>
              <a:t>O </a:t>
            </a:r>
            <a:r>
              <a:rPr lang="cs-CZ" altLang="cs-CZ" dirty="0" smtClean="0">
                <a:sym typeface="Symbol" pitchFamily="18" charset="2"/>
              </a:rPr>
              <a:t> 2 </a:t>
            </a:r>
            <a:r>
              <a:rPr lang="cs-CZ" altLang="cs-CZ" dirty="0" err="1" smtClean="0">
                <a:sym typeface="Symbol" pitchFamily="18" charset="2"/>
              </a:rPr>
              <a:t>P</a:t>
            </a:r>
            <a:r>
              <a:rPr lang="cs-CZ" altLang="cs-CZ" baseline="-25000" dirty="0" err="1" smtClean="0">
                <a:sym typeface="Symbol" pitchFamily="18" charset="2"/>
              </a:rPr>
              <a:t>i</a:t>
            </a:r>
            <a:r>
              <a:rPr lang="cs-CZ" altLang="cs-CZ" baseline="-25000" dirty="0" smtClean="0">
                <a:sym typeface="Symbol" pitchFamily="18" charset="2"/>
              </a:rPr>
              <a:t> </a:t>
            </a:r>
          </a:p>
          <a:p>
            <a:endParaRPr lang="cs-CZ" altLang="cs-CZ" baseline="-25000" dirty="0" smtClean="0">
              <a:sym typeface="Symbol" pitchFamily="18" charset="2"/>
            </a:endParaRPr>
          </a:p>
          <a:p>
            <a:r>
              <a:rPr lang="cs-CZ" altLang="cs-CZ" dirty="0" smtClean="0">
                <a:sym typeface="Symbol" pitchFamily="18" charset="2"/>
              </a:rPr>
              <a:t>Celkem  2</a:t>
            </a:r>
            <a:r>
              <a:rPr lang="cs-CZ" altLang="cs-CZ" dirty="0" smtClean="0"/>
              <a:t>ATP   +   2H</a:t>
            </a:r>
            <a:r>
              <a:rPr lang="cs-CZ" altLang="cs-CZ" baseline="-25000" dirty="0" smtClean="0"/>
              <a:t>2</a:t>
            </a:r>
            <a:r>
              <a:rPr lang="cs-CZ" altLang="cs-CZ" dirty="0" smtClean="0"/>
              <a:t>O  </a:t>
            </a:r>
            <a:r>
              <a:rPr lang="cs-CZ" altLang="cs-CZ" dirty="0" smtClean="0">
                <a:sym typeface="Symbol" pitchFamily="18" charset="2"/>
              </a:rPr>
              <a:t> 2 ADP  +  2P</a:t>
            </a:r>
            <a:r>
              <a:rPr lang="cs-CZ" altLang="cs-CZ" baseline="-25000" dirty="0" smtClean="0">
                <a:sym typeface="Symbol" pitchFamily="18" charset="2"/>
              </a:rPr>
              <a:t>i</a:t>
            </a:r>
          </a:p>
          <a:p>
            <a:endParaRPr lang="cs-CZ" altLang="cs-CZ" dirty="0" smtClean="0">
              <a:sym typeface="Symbol" pitchFamily="18" charset="2"/>
            </a:endParaRPr>
          </a:p>
          <a:p>
            <a:endParaRPr lang="cs-CZ" altLang="cs-CZ" dirty="0" smtClean="0"/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187E4E-8E35-4FFC-8D8E-31BE60A11927}" type="slidenum">
              <a:rPr lang="cs-CZ" altLang="cs-CZ" smtClean="0"/>
              <a:pPr/>
              <a:t>26</a:t>
            </a:fld>
            <a:endParaRPr lang="cs-CZ" altLang="cs-CZ" smtClean="0"/>
          </a:p>
        </p:txBody>
      </p:sp>
      <p:cxnSp>
        <p:nvCxnSpPr>
          <p:cNvPr id="3" name="Přímá spojnice 2"/>
          <p:cNvCxnSpPr/>
          <p:nvPr/>
        </p:nvCxnSpPr>
        <p:spPr>
          <a:xfrm>
            <a:off x="937582" y="7030073"/>
            <a:ext cx="42536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822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smtClean="0"/>
              <a:t>Pochod </a:t>
            </a:r>
            <a:r>
              <a:rPr lang="cs-CZ" altLang="en-US" b="1" smtClean="0"/>
              <a:t>iniciace</a:t>
            </a:r>
            <a:r>
              <a:rPr lang="cs-CZ" altLang="en-US" smtClean="0"/>
              <a:t> zahrnuje reakci, při níž je molekula mastné kyseliny atakována volným reaktivním radikálem. Největší význam se připisuje působení hydroxylového radikálu, iniciaci však v závislosti na podmínkách mohou vyvolat i radiály jiné. Nejcitlivějším místem pro atak radikálu v molekule mastné kyseliny je -CH</a:t>
            </a:r>
            <a:r>
              <a:rPr lang="cs-CZ" altLang="en-US" baseline="-25000" smtClean="0"/>
              <a:t>2</a:t>
            </a:r>
            <a:r>
              <a:rPr lang="cs-CZ" altLang="en-US" smtClean="0"/>
              <a:t>- skupina obklopená z obou stran dvojnou vazbou. To vysvětluje, proč především polynenasycené mastné kyseliny podléhají peroxidaci. Působením reaktivního volného radikálu se odtrhuje atom H z této skupiny a z mastné kyseliny se stává radikál L</a:t>
            </a:r>
            <a:r>
              <a:rPr lang="cs-CZ" altLang="en-US" baseline="30000" smtClean="0">
                <a:sym typeface="Symbol" panose="05050102010706020507" pitchFamily="18" charset="2"/>
              </a:rPr>
              <a:t></a:t>
            </a:r>
            <a:r>
              <a:rPr lang="cs-CZ" altLang="en-US" smtClean="0"/>
              <a:t>. V jeho struktuře poté dojde k přeskupení dvojné vazby a vznikne konjugovaný dien. </a:t>
            </a:r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83F898-993F-40DB-AED0-33E2BF66CE4A}" type="slidenum">
              <a:rPr lang="cs-CZ" altLang="en-US" sz="1200" smtClean="0"/>
              <a:pPr/>
              <a:t>71</a:t>
            </a:fld>
            <a:endParaRPr lang="cs-CZ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422534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smtClean="0"/>
              <a:t>Radikál L</a:t>
            </a:r>
            <a:r>
              <a:rPr lang="cs-CZ" altLang="en-US" baseline="30000" smtClean="0">
                <a:sym typeface="Symbol" panose="05050102010706020507" pitchFamily="18" charset="2"/>
              </a:rPr>
              <a:t></a:t>
            </a:r>
            <a:r>
              <a:rPr lang="cs-CZ" altLang="en-US" smtClean="0">
                <a:sym typeface="Symbol" panose="05050102010706020507" pitchFamily="18" charset="2"/>
              </a:rPr>
              <a:t> konjugovaný s</a:t>
            </a:r>
            <a:r>
              <a:rPr lang="cs-CZ" altLang="en-US" smtClean="0"/>
              <a:t> konjugovaným dienem reaguje spontánně s molekulou kyslíku za vzniku lipoperoxylového radikálu LOO</a:t>
            </a:r>
            <a:r>
              <a:rPr lang="cs-CZ" altLang="en-US" baseline="30000" smtClean="0">
                <a:sym typeface="Symbol" panose="05050102010706020507" pitchFamily="18" charset="2"/>
              </a:rPr>
              <a:t></a:t>
            </a:r>
            <a:r>
              <a:rPr lang="cs-CZ" altLang="en-US" smtClean="0"/>
              <a:t>. Tento radikál je rovněž velmi reaktivní a je schopen reagovat s jinou molekulou nenasycené mastné kyseliny. Odštěpí z ní atom vodíku a sám se přemění na hydroperoxid LOOH. Tím je zahájena </a:t>
            </a:r>
            <a:r>
              <a:rPr lang="cs-CZ" altLang="en-US" b="1" smtClean="0"/>
              <a:t>propagace</a:t>
            </a:r>
            <a:r>
              <a:rPr lang="cs-CZ" altLang="en-US" smtClean="0"/>
              <a:t>, která pokračuje tak dlouho, dokud se volný radikál L</a:t>
            </a:r>
            <a:r>
              <a:rPr lang="cs-CZ" altLang="en-US" baseline="30000" smtClean="0">
                <a:sym typeface="Symbol" panose="05050102010706020507" pitchFamily="18" charset="2"/>
              </a:rPr>
              <a:t></a:t>
            </a:r>
            <a:r>
              <a:rPr lang="cs-CZ" altLang="en-US" smtClean="0"/>
              <a:t> nesetká s jiným radikálem nebo molekulou antioxidantu (např. tokoferolem) a dojde k ukončení řetězové radikálové reakce, tzv. </a:t>
            </a:r>
            <a:r>
              <a:rPr lang="cs-CZ" altLang="en-US" b="1" smtClean="0"/>
              <a:t>terminaci</a:t>
            </a:r>
            <a:r>
              <a:rPr lang="cs-CZ" altLang="en-US" smtClean="0"/>
              <a:t>. </a:t>
            </a:r>
          </a:p>
          <a:p>
            <a:endParaRPr lang="cs-CZ" altLang="en-US" smtClean="0"/>
          </a:p>
          <a:p>
            <a:r>
              <a:rPr lang="cs-CZ" altLang="en-US" smtClean="0"/>
              <a:t>Hydroperoxidy jsou pouze primárními produkty peroxidace. V následných reakcích, z nichž některé jsou opět radikálové (viz schéma), se mění na řadu dalších, sekundárních produktů. Tvorba některých sekundárních produktů může být ovlivněna volnými ionty kovů, zejména železa a mědi. </a:t>
            </a:r>
          </a:p>
          <a:p>
            <a:endParaRPr lang="cs-CZ" altLang="en-US" smtClean="0"/>
          </a:p>
          <a:p>
            <a:endParaRPr lang="cs-CZ" altLang="en-US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851CBA-4CAB-4D86-A430-4913DFC157A3}" type="slidenum">
              <a:rPr lang="cs-CZ" altLang="en-US" sz="1200" smtClean="0"/>
              <a:pPr/>
              <a:t>72</a:t>
            </a:fld>
            <a:endParaRPr lang="cs-CZ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75849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b="1" smtClean="0"/>
              <a:t>Propagace</a:t>
            </a:r>
            <a:r>
              <a:rPr lang="cs-CZ" altLang="en-US" smtClean="0"/>
              <a:t> pokračuje tak dlouho, dokud se volný radikál L</a:t>
            </a:r>
            <a:r>
              <a:rPr lang="cs-CZ" altLang="en-US" baseline="30000" smtClean="0">
                <a:sym typeface="Symbol" panose="05050102010706020507" pitchFamily="18" charset="2"/>
              </a:rPr>
              <a:t></a:t>
            </a:r>
            <a:r>
              <a:rPr lang="cs-CZ" altLang="en-US" smtClean="0"/>
              <a:t> nesetká s jiným radikálem nebo molekulou antioxidantu (např. tokoferolem) a dojde k ukončení řetězové radikálové reakce, tzv. </a:t>
            </a:r>
            <a:r>
              <a:rPr lang="cs-CZ" altLang="en-US" b="1" smtClean="0"/>
              <a:t>terminaci</a:t>
            </a:r>
            <a:r>
              <a:rPr lang="cs-CZ" altLang="en-US" smtClean="0"/>
              <a:t>. </a:t>
            </a:r>
          </a:p>
          <a:p>
            <a:r>
              <a:rPr lang="cs-CZ" altLang="en-US" smtClean="0"/>
              <a:t>Lipidové peroxidaci zabraňují antioxidanty. Z hlediska jejich zásahu do mechanismu peroxidace je lze rozlišit na preventivní antioxidanty, které lipidové peroxidaci zabraňují a antioxidanty, které přerušují řetězovou reakci, tj. zamezují propagaci. Do první skupiny patří např. katalasa a peroxidasy, které svým účinkem rozkládají peroxid vodíku a zabraňují jeho přeměně na reaktivní OH radikál. Patří sem i superoxiddimutasa, která vychytává superoxidový anion-radikál. Na prevenci rozvoje radikálových reakcí se podílí také látky schopné vázat ionty mědi a železa a zabraňující tak těmto iontům vstoupit do Fentonovy reakce. Jedná se hlavně o transferin, ferritin a ceruloplasmin. Do druhé skupiny antioxidantů se řadí látky, které mají schopnost reagovat s radikály za vzniku stabilních produktů a mají přitom lipofilní charakter. Největší význam je přikládán </a:t>
            </a:r>
            <a:r>
              <a:rPr lang="cs-CZ" altLang="en-US" smtClean="0">
                <a:sym typeface="Symbol" panose="05050102010706020507" pitchFamily="18" charset="2"/>
              </a:rPr>
              <a:t></a:t>
            </a:r>
            <a:r>
              <a:rPr lang="cs-CZ" altLang="en-US" smtClean="0"/>
              <a:t>-tokoferolu (vitamin E). K účinným antioxidantům membrán patří také karotenoidy a ubichinol (mitochondriální membrána).V poslední době je značná pozornost věnována antioxidačním účinkům flavonoidů a dalších polyfenolů z potravy. </a:t>
            </a:r>
          </a:p>
          <a:p>
            <a:endParaRPr lang="cs-CZ" altLang="en-US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645851-2EEA-45D0-BAAF-3C88C8D6C785}" type="slidenum">
              <a:rPr lang="cs-CZ" altLang="en-US" sz="1200" smtClean="0"/>
              <a:pPr/>
              <a:t>73</a:t>
            </a:fld>
            <a:endParaRPr lang="cs-CZ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82461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smtClean="0"/>
              <a:t>Lipoperoxidace je velmi destruktivní proces. Jednak přímo poškozuje  fosfolipidy membrán, navíc však vznikající sekundární metabolity jsou velmi reaktivní a narušují strukturu dalších biomolekul. Toxické jsou především některé aldehydy (malondialdehyd, 4-hydroxynonenal), které se navazují na volné aminoskupiny proteinů. V důsledku toho se proteiny agregují, síťují a stávají se citlivější k proteolytické degradaci.  Mění se fluidita membrán, zvyšuje se propustnost pro ionty, mění se membránový potenciál a dochází k lýze buněk.</a:t>
            </a:r>
          </a:p>
          <a:p>
            <a:endParaRPr lang="cs-CZ" altLang="en-US" smtClean="0"/>
          </a:p>
          <a:p>
            <a:endParaRPr lang="cs-CZ" altLang="en-US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00C8EC-0A00-43A1-BF30-ADE5DA3852BA}" type="slidenum">
              <a:rPr lang="cs-CZ" altLang="en-US" sz="1200" smtClean="0"/>
              <a:pPr/>
              <a:t>74</a:t>
            </a:fld>
            <a:endParaRPr lang="cs-CZ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617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 smtClean="0"/>
              <a:t>Vnitřní mitochondriální membrána má velmi omezenou propustnost. Mastná kyselina ve formě acyl-</a:t>
            </a:r>
            <a:r>
              <a:rPr lang="cs-CZ" altLang="cs-CZ" dirty="0" err="1" smtClean="0"/>
              <a:t>CoA</a:t>
            </a:r>
            <a:r>
              <a:rPr lang="cs-CZ" altLang="cs-CZ" dirty="0" smtClean="0"/>
              <a:t> nemůže procházet, musí se pro transport navázat na karnitin. </a:t>
            </a:r>
          </a:p>
          <a:p>
            <a:endParaRPr lang="cs-CZ" altLang="cs-CZ" dirty="0" smtClean="0"/>
          </a:p>
          <a:p>
            <a:pPr>
              <a:spcBef>
                <a:spcPct val="50000"/>
              </a:spcBef>
            </a:pPr>
            <a:r>
              <a:rPr lang="cs-CZ" altLang="cs-CZ" dirty="0" smtClean="0">
                <a:latin typeface="Calibri" pitchFamily="34" charset="0"/>
              </a:rPr>
              <a:t>Mastné kyseliny kratší než 12 uhlíků nevyžadují pro transport do mitochondrie vazbu na karnitin.</a:t>
            </a:r>
          </a:p>
          <a:p>
            <a:pPr>
              <a:spcBef>
                <a:spcPct val="50000"/>
              </a:spcBef>
            </a:pPr>
            <a:r>
              <a:rPr lang="cs-CZ" altLang="cs-CZ" dirty="0" smtClean="0">
                <a:latin typeface="Calibri" pitchFamily="34" charset="0"/>
              </a:rPr>
              <a:t>Přechází volně přes mitochondriální membránu a v mitochondrii jsou vázány na </a:t>
            </a:r>
            <a:r>
              <a:rPr lang="cs-CZ" altLang="cs-CZ" dirty="0" err="1" smtClean="0">
                <a:latin typeface="Calibri" pitchFamily="34" charset="0"/>
              </a:rPr>
              <a:t>CoA</a:t>
            </a:r>
            <a:r>
              <a:rPr lang="cs-CZ" altLang="cs-CZ" dirty="0" smtClean="0">
                <a:latin typeface="Calibri" pitchFamily="34" charset="0"/>
              </a:rPr>
              <a:t>.</a:t>
            </a:r>
          </a:p>
          <a:p>
            <a:r>
              <a:rPr lang="cs-CZ" altLang="cs-CZ" dirty="0" smtClean="0"/>
              <a:t>Jejich metabolismus je tedy nezávislý na karnitinu.</a:t>
            </a:r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688273-6A10-4942-938C-12F729AC2272}" type="slidenum">
              <a:rPr lang="cs-CZ" altLang="cs-CZ" smtClean="0"/>
              <a:pPr/>
              <a:t>27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4808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Příčiny zvýšené tvorby ketolátek v </a:t>
            </a:r>
            <a:r>
              <a:rPr lang="cs-CZ" altLang="cs-CZ" b="1" dirty="0" smtClean="0">
                <a:solidFill>
                  <a:schemeClr val="accent2"/>
                </a:solidFill>
              </a:rPr>
              <a:t>JÁTRECH</a:t>
            </a:r>
            <a:r>
              <a:rPr lang="cs-CZ" altLang="cs-CZ" dirty="0" smtClean="0"/>
              <a:t>:</a:t>
            </a:r>
          </a:p>
          <a:p>
            <a:pPr marL="180322" indent="-180322"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Při hladovění nebo diabetu převažují účinky hormonu glukagonu</a:t>
            </a:r>
          </a:p>
          <a:p>
            <a:pPr marL="180322" indent="-180322"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Pod jeho vlivem se uvolňují mastné kyseliny z </a:t>
            </a:r>
            <a:r>
              <a:rPr lang="cs-CZ" altLang="cs-CZ" dirty="0" err="1" smtClean="0"/>
              <a:t>adipocytů</a:t>
            </a:r>
            <a:endParaRPr lang="cs-CZ" altLang="cs-CZ" dirty="0" smtClean="0"/>
          </a:p>
          <a:p>
            <a:pPr marL="180322" indent="-180322"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V játrech dochází k jejich </a:t>
            </a:r>
            <a:r>
              <a:rPr lang="el-GR" dirty="0" smtClean="0">
                <a:cs typeface="Times New Roman" panose="02020603050405020304" pitchFamily="18" charset="0"/>
                <a:sym typeface="Symbol"/>
              </a:rPr>
              <a:t>β</a:t>
            </a:r>
            <a:r>
              <a:rPr lang="cs-CZ" dirty="0" smtClean="0">
                <a:cs typeface="Times New Roman" panose="02020603050405020304" pitchFamily="18" charset="0"/>
                <a:sym typeface="Symbol"/>
              </a:rPr>
              <a:t>-oxidaci</a:t>
            </a:r>
          </a:p>
          <a:p>
            <a:pPr marL="180322" indent="-180322"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cs typeface="Times New Roman" panose="02020603050405020304" pitchFamily="18" charset="0"/>
                <a:sym typeface="Symbol"/>
              </a:rPr>
              <a:t>Produkce acetyl-</a:t>
            </a:r>
            <a:r>
              <a:rPr lang="cs-CZ" altLang="cs-CZ" dirty="0" err="1" smtClean="0">
                <a:cs typeface="Times New Roman" panose="02020603050405020304" pitchFamily="18" charset="0"/>
                <a:sym typeface="Symbol"/>
              </a:rPr>
              <a:t>CoA</a:t>
            </a:r>
            <a:r>
              <a:rPr lang="cs-CZ" altLang="cs-CZ" dirty="0" smtClean="0">
                <a:cs typeface="Times New Roman" panose="02020603050405020304" pitchFamily="18" charset="0"/>
                <a:sym typeface="Symbol"/>
              </a:rPr>
              <a:t> v játrech se tak zvyšuje</a:t>
            </a:r>
          </a:p>
          <a:p>
            <a:pPr marL="180322" indent="-180322"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cs typeface="Times New Roman" panose="02020603050405020304" pitchFamily="18" charset="0"/>
                <a:sym typeface="Symbol"/>
              </a:rPr>
              <a:t>Aby byl veškerý acetyl-</a:t>
            </a:r>
            <a:r>
              <a:rPr lang="cs-CZ" altLang="cs-CZ" dirty="0" err="1" smtClean="0">
                <a:cs typeface="Times New Roman" panose="02020603050405020304" pitchFamily="18" charset="0"/>
                <a:sym typeface="Symbol"/>
              </a:rPr>
              <a:t>CoA</a:t>
            </a:r>
            <a:r>
              <a:rPr lang="cs-CZ" altLang="cs-CZ" dirty="0" smtClean="0">
                <a:cs typeface="Times New Roman" panose="02020603050405020304" pitchFamily="18" charset="0"/>
                <a:sym typeface="Symbol"/>
              </a:rPr>
              <a:t> využit v citrátovém cyklu, musel by se zvýšit také přísun druhého substrátu CC – oxalacetátu</a:t>
            </a:r>
          </a:p>
          <a:p>
            <a:pPr marL="180322" indent="-180322"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cs typeface="Times New Roman" panose="02020603050405020304" pitchFamily="18" charset="0"/>
                <a:sym typeface="Symbol"/>
              </a:rPr>
              <a:t>Protože je však současně nedostatek glukosy, v játrech musí probíhat glukoneogeneze. Tento proces odčerpává oxalacetát, energeticky jej pokrývá ATP z  </a:t>
            </a:r>
            <a:r>
              <a:rPr lang="el-GR" dirty="0" smtClean="0">
                <a:cs typeface="Times New Roman" panose="02020603050405020304" pitchFamily="18" charset="0"/>
                <a:sym typeface="Symbol"/>
              </a:rPr>
              <a:t>β</a:t>
            </a:r>
            <a:r>
              <a:rPr lang="cs-CZ" dirty="0" smtClean="0">
                <a:cs typeface="Times New Roman" panose="02020603050405020304" pitchFamily="18" charset="0"/>
                <a:sym typeface="Symbol"/>
              </a:rPr>
              <a:t>-oxidace.</a:t>
            </a:r>
            <a:endParaRPr lang="cs-CZ" altLang="cs-CZ" dirty="0" smtClean="0">
              <a:cs typeface="Times New Roman" panose="02020603050405020304" pitchFamily="18" charset="0"/>
              <a:sym typeface="Symbol"/>
            </a:endParaRPr>
          </a:p>
          <a:p>
            <a:pPr marL="180322" indent="-180322"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cs typeface="Times New Roman" panose="02020603050405020304" pitchFamily="18" charset="0"/>
                <a:sym typeface="Symbol"/>
              </a:rPr>
              <a:t>Acetyl-</a:t>
            </a:r>
            <a:r>
              <a:rPr lang="cs-CZ" altLang="cs-CZ" dirty="0" err="1" smtClean="0">
                <a:cs typeface="Times New Roman" panose="02020603050405020304" pitchFamily="18" charset="0"/>
                <a:sym typeface="Symbol"/>
              </a:rPr>
              <a:t>CoA</a:t>
            </a:r>
            <a:r>
              <a:rPr lang="cs-CZ" altLang="cs-CZ" dirty="0" smtClean="0">
                <a:cs typeface="Times New Roman" panose="02020603050405020304" pitchFamily="18" charset="0"/>
                <a:sym typeface="Symbol"/>
              </a:rPr>
              <a:t> se hromadí v matrix mitochondrie jaterních buněk a váže </a:t>
            </a:r>
            <a:r>
              <a:rPr lang="cs-CZ" altLang="cs-CZ" dirty="0" err="1" smtClean="0">
                <a:cs typeface="Times New Roman" panose="02020603050405020304" pitchFamily="18" charset="0"/>
                <a:sym typeface="Symbol"/>
              </a:rPr>
              <a:t>CoA</a:t>
            </a:r>
            <a:r>
              <a:rPr lang="cs-CZ" altLang="cs-CZ" dirty="0" smtClean="0">
                <a:cs typeface="Times New Roman" panose="02020603050405020304" pitchFamily="18" charset="0"/>
                <a:sym typeface="Symbol"/>
              </a:rPr>
              <a:t> potřebný pro pokračování </a:t>
            </a:r>
            <a:r>
              <a:rPr lang="el-GR" dirty="0" smtClean="0">
                <a:cs typeface="Times New Roman" panose="02020603050405020304" pitchFamily="18" charset="0"/>
                <a:sym typeface="Symbol"/>
              </a:rPr>
              <a:t>β</a:t>
            </a:r>
            <a:r>
              <a:rPr lang="cs-CZ" dirty="0" smtClean="0">
                <a:cs typeface="Times New Roman" panose="02020603050405020304" pitchFamily="18" charset="0"/>
                <a:sym typeface="Symbol"/>
              </a:rPr>
              <a:t>-oxidace</a:t>
            </a:r>
            <a:endParaRPr lang="cs-CZ" altLang="cs-CZ" dirty="0" smtClean="0">
              <a:cs typeface="Times New Roman" panose="02020603050405020304" pitchFamily="18" charset="0"/>
              <a:sym typeface="Symbol"/>
            </a:endParaRPr>
          </a:p>
          <a:p>
            <a:pPr marL="180322" indent="-180322"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cs typeface="Times New Roman" panose="02020603050405020304" pitchFamily="18" charset="0"/>
                <a:sym typeface="Symbol"/>
              </a:rPr>
              <a:t>Aby se zregeneroval </a:t>
            </a:r>
            <a:r>
              <a:rPr lang="cs-CZ" altLang="cs-CZ" dirty="0" err="1" smtClean="0">
                <a:cs typeface="Times New Roman" panose="02020603050405020304" pitchFamily="18" charset="0"/>
                <a:sym typeface="Symbol"/>
              </a:rPr>
              <a:t>CoA</a:t>
            </a:r>
            <a:r>
              <a:rPr lang="cs-CZ" altLang="cs-CZ" dirty="0" smtClean="0">
                <a:cs typeface="Times New Roman" panose="02020603050405020304" pitchFamily="18" charset="0"/>
                <a:sym typeface="Symbol"/>
              </a:rPr>
              <a:t> aktivuje se proces </a:t>
            </a:r>
            <a:r>
              <a:rPr lang="cs-CZ" altLang="cs-CZ" dirty="0" err="1" smtClean="0">
                <a:cs typeface="Times New Roman" panose="02020603050405020304" pitchFamily="18" charset="0"/>
                <a:sym typeface="Symbol"/>
              </a:rPr>
              <a:t>ketogeneze</a:t>
            </a:r>
            <a:r>
              <a:rPr lang="cs-CZ" altLang="cs-CZ" dirty="0" smtClean="0">
                <a:cs typeface="Times New Roman" panose="02020603050405020304" pitchFamily="18" charset="0"/>
                <a:sym typeface="Symbol"/>
              </a:rPr>
              <a:t>.</a:t>
            </a:r>
            <a:endParaRPr lang="cs-CZ" altLang="cs-CZ" dirty="0" smtClean="0"/>
          </a:p>
          <a:p>
            <a:pPr>
              <a:defRPr/>
            </a:pPr>
            <a:r>
              <a:rPr lang="cs-CZ" altLang="cs-CZ" dirty="0" smtClean="0"/>
              <a:t>Ketolátky (acetoacetát a </a:t>
            </a:r>
            <a:r>
              <a:rPr lang="el-GR" altLang="cs-CZ" dirty="0" smtClean="0">
                <a:cs typeface="Times New Roman" pitchFamily="18" charset="0"/>
                <a:sym typeface="Symbol" pitchFamily="18" charset="2"/>
              </a:rPr>
              <a:t>β</a:t>
            </a:r>
            <a:r>
              <a:rPr lang="cs-CZ" altLang="cs-CZ" dirty="0" smtClean="0">
                <a:cs typeface="Times New Roman" pitchFamily="18" charset="0"/>
                <a:sym typeface="Symbol" pitchFamily="18" charset="2"/>
              </a:rPr>
              <a:t>-hydroxybutyrát) se z jater uvolňují do krve a jsou vychytány </a:t>
            </a:r>
            <a:r>
              <a:rPr lang="cs-CZ" altLang="cs-CZ" dirty="0" err="1" smtClean="0">
                <a:cs typeface="Times New Roman" pitchFamily="18" charset="0"/>
                <a:sym typeface="Symbol" pitchFamily="18" charset="2"/>
              </a:rPr>
              <a:t>extrahepatálními</a:t>
            </a:r>
            <a:r>
              <a:rPr lang="cs-CZ" altLang="cs-CZ" dirty="0" smtClean="0">
                <a:cs typeface="Times New Roman" pitchFamily="18" charset="0"/>
                <a:sym typeface="Symbol" pitchFamily="18" charset="2"/>
              </a:rPr>
              <a:t> tkáněmi. Zpočátku jsou využívány hlavně svalovými buňkami a myokardem, při delším hladovění se na jejich metabolismus adaptuje i CNS.</a:t>
            </a:r>
          </a:p>
          <a:p>
            <a:pPr>
              <a:defRPr/>
            </a:pPr>
            <a:r>
              <a:rPr lang="cs-CZ" altLang="cs-CZ" dirty="0" smtClean="0">
                <a:cs typeface="Times New Roman" pitchFamily="18" charset="0"/>
                <a:sym typeface="Symbol" pitchFamily="18" charset="2"/>
              </a:rPr>
              <a:t>V CNS při delším hladovění dochází k indukci syntézy enzymu </a:t>
            </a:r>
            <a:r>
              <a:rPr lang="cs-CZ" altLang="cs-CZ" dirty="0" err="1" smtClean="0"/>
              <a:t>sukcinylCoA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CoA</a:t>
            </a:r>
            <a:r>
              <a:rPr lang="cs-CZ" altLang="cs-CZ" dirty="0" smtClean="0"/>
              <a:t>:acetoacetát-</a:t>
            </a:r>
            <a:r>
              <a:rPr lang="cs-CZ" altLang="cs-CZ" dirty="0" err="1" smtClean="0"/>
              <a:t>CoA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transferasy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thioforasy</a:t>
            </a:r>
            <a:r>
              <a:rPr lang="cs-CZ" altLang="cs-CZ" dirty="0" smtClean="0"/>
              <a:t>).</a:t>
            </a:r>
          </a:p>
          <a:p>
            <a:pPr>
              <a:defRPr/>
            </a:pPr>
            <a:endParaRPr lang="cs-CZ" altLang="cs-CZ" dirty="0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2688" indent="-236538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36538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0425" indent="-236538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7625" indent="-236538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4825" indent="-236538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2025" indent="-236538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9225" indent="-236538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9062D5-8A5A-4D65-B184-91100F5245A4}" type="slidenum">
              <a:rPr lang="cs-CZ" altLang="cs-CZ" sz="1200" smtClean="0">
                <a:solidFill>
                  <a:srgbClr val="000000"/>
                </a:solidFill>
              </a:rPr>
              <a:pPr/>
              <a:t>37</a:t>
            </a:fld>
            <a:endParaRPr lang="cs-CZ" altLang="cs-CZ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79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Syntéza ketolátek probíhá v matrix mitochondrie.</a:t>
            </a:r>
          </a:p>
          <a:p>
            <a:r>
              <a:rPr lang="cs-CZ" altLang="cs-CZ" smtClean="0"/>
              <a:t>Substrátem je acetyl-CoA.</a:t>
            </a:r>
          </a:p>
          <a:p>
            <a:r>
              <a:rPr lang="cs-CZ" altLang="cs-CZ" smtClean="0"/>
              <a:t>Prvním meziproduktem při syntéze ketolátek je acetoacetyl-CoA, který reakcí s dalším acetyl-CoA poskytuje 3-hydroxy-3-methyl-glutaryl-CoA (HMG-CoA).</a:t>
            </a:r>
          </a:p>
          <a:p>
            <a:r>
              <a:rPr lang="cs-CZ" altLang="cs-CZ" smtClean="0"/>
              <a:t>Enzymem lyasou se 3-HMG-CoA štěpí na acetyl-CoA a acetoacetát.</a:t>
            </a:r>
          </a:p>
          <a:p>
            <a:endParaRPr lang="cs-CZ" altLang="cs-CZ" smtClean="0"/>
          </a:p>
          <a:p>
            <a:r>
              <a:rPr lang="cs-CZ" altLang="cs-CZ" smtClean="0"/>
              <a:t>Při syntéze ketolátek je primárním produktem kyselina acetoctová. Redukcí  (v závislosti na dostupnosti NADH) se mění na kyseliny </a:t>
            </a:r>
            <a:r>
              <a:rPr lang="el-GR" altLang="cs-CZ" smtClean="0"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cs-CZ" altLang="cs-CZ" smtClean="0">
                <a:cs typeface="Times New Roman" panose="02020603050405020304" pitchFamily="18" charset="0"/>
                <a:sym typeface="Symbol" panose="05050102010706020507" pitchFamily="18" charset="2"/>
              </a:rPr>
              <a:t>-hydroxymáselnou. Oba tyto produkty jsou v rovnováze a mohou být zpětně extrahepatálně přeměněny na acetylCoA. </a:t>
            </a:r>
          </a:p>
          <a:p>
            <a:r>
              <a:rPr lang="cs-CZ" altLang="cs-CZ" smtClean="0">
                <a:cs typeface="Times New Roman" panose="02020603050405020304" pitchFamily="18" charset="0"/>
                <a:sym typeface="Symbol" panose="05050102010706020507" pitchFamily="18" charset="2"/>
              </a:rPr>
              <a:t>Dekarboxylací acetoctové kyseliny vzniká aceton. Tato reakce je nevratná a aceton je již odpadní látka.</a:t>
            </a:r>
          </a:p>
          <a:p>
            <a:r>
              <a:rPr lang="cs-CZ" altLang="cs-CZ" smtClean="0">
                <a:cs typeface="Times New Roman" panose="02020603050405020304" pitchFamily="18" charset="0"/>
                <a:sym typeface="Symbol" panose="05050102010706020507" pitchFamily="18" charset="2"/>
              </a:rPr>
              <a:t>Z hodnot pK</a:t>
            </a:r>
            <a:r>
              <a:rPr lang="cs-CZ" altLang="cs-CZ" baseline="-25000" smtClean="0"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cs-CZ" altLang="cs-CZ" smtClean="0">
                <a:cs typeface="Times New Roman" panose="02020603050405020304" pitchFamily="18" charset="0"/>
                <a:sym typeface="Symbol" panose="05050102010706020507" pitchFamily="18" charset="2"/>
              </a:rPr>
              <a:t> je zřejmé, že při pH krve 7,4 jsou obě kyseliny zcela disociovány. To přispívá ke zvýšení koncentrace protonů v krvi, klesá koncentrace HCO</a:t>
            </a:r>
            <a:r>
              <a:rPr lang="cs-CZ" altLang="cs-CZ" baseline="-25000" smtClean="0"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cs-CZ" altLang="cs-CZ" baseline="30000" smtClean="0"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cs-CZ" altLang="cs-CZ" smtClean="0">
                <a:cs typeface="Times New Roman" panose="02020603050405020304" pitchFamily="18" charset="0"/>
                <a:sym typeface="Symbol" panose="05050102010706020507" pitchFamily="18" charset="2"/>
              </a:rPr>
              <a:t> a nastává acidosa (ketoacidosa).</a:t>
            </a:r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2688" indent="-236538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36538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0425" indent="-236538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7625" indent="-236538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4825" indent="-236538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2025" indent="-236538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9225" indent="-236538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262C6C-8E98-49AB-9D90-BD918FD1A80E}" type="slidenum">
              <a:rPr lang="cs-CZ" altLang="cs-CZ" sz="1200" smtClean="0">
                <a:solidFill>
                  <a:srgbClr val="000000"/>
                </a:solidFill>
              </a:rPr>
              <a:pPr/>
              <a:t>38</a:t>
            </a:fld>
            <a:endParaRPr lang="cs-CZ" altLang="cs-CZ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98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V extrahepatálních tkáních (v mitochondriích) se acetoacetát působením enzymu </a:t>
            </a:r>
            <a:r>
              <a:rPr lang="cs-CZ" altLang="cs-CZ" b="1" smtClean="0">
                <a:solidFill>
                  <a:srgbClr val="0070C0"/>
                </a:solidFill>
              </a:rPr>
              <a:t>thioforasy</a:t>
            </a:r>
            <a:r>
              <a:rPr lang="cs-CZ" altLang="cs-CZ" smtClean="0"/>
              <a:t> přeměňuje na reaktivní acetoacetyl-CoA. </a:t>
            </a:r>
          </a:p>
          <a:p>
            <a:r>
              <a:rPr lang="cs-CZ" altLang="cs-CZ" smtClean="0"/>
              <a:t>V játrech tento enzym není. </a:t>
            </a:r>
          </a:p>
          <a:p>
            <a:r>
              <a:rPr lang="cs-CZ" altLang="cs-CZ" smtClean="0"/>
              <a:t>V CNS je tento enzym indukován při delším hladovění.</a:t>
            </a:r>
          </a:p>
          <a:p>
            <a:r>
              <a:rPr lang="cs-CZ" altLang="cs-CZ" smtClean="0"/>
              <a:t>CoA se thioforasou přenáší ze sukcinyl-CoA (který je meziproduktem citrátového cyklu).</a:t>
            </a:r>
          </a:p>
          <a:p>
            <a:r>
              <a:rPr lang="cs-CZ" altLang="cs-CZ" smtClean="0"/>
              <a:t>V následujícím kroku, acetoacetyl-CoA reaguje s dalším koenzymem A za vzniku dvou acetylCoA (tholýza katalyzovaná thiolasou), které se mohou zapojit do citrátového cyklu. Tím extrahepatální buňka získává energii.</a:t>
            </a:r>
          </a:p>
          <a:p>
            <a:r>
              <a:rPr lang="cs-CZ" altLang="cs-CZ" smtClean="0"/>
              <a:t>Jestliže produkce ketonových látek je vyšší než jejich utilizace v extrahepatálních tkáních, jejich koncentrace v plazmě začne narůstat (ketonemie), při vyšších koncetracích jsou vylučovány i do moče (ketonurie).</a:t>
            </a:r>
          </a:p>
          <a:p>
            <a:r>
              <a:rPr lang="cs-CZ" altLang="cs-CZ" smtClean="0"/>
              <a:t>Tato situace nastává u diabetu, nebo dlouhodobého hladovění.</a:t>
            </a:r>
          </a:p>
          <a:p>
            <a:r>
              <a:rPr lang="cs-CZ" altLang="cs-CZ" smtClean="0"/>
              <a:t>Protože acetoctová i 3-hydroxymáselná kyselina jsou v plazmě téměř úplně disociovány, dochází ke snížení pH plazmy (acidemie).</a:t>
            </a:r>
          </a:p>
          <a:p>
            <a:r>
              <a:rPr lang="cs-CZ" altLang="cs-CZ" smtClean="0"/>
              <a:t>V organismu se vyvíjí acidosa, dle původu nazvaná </a:t>
            </a:r>
            <a:r>
              <a:rPr lang="cs-CZ" altLang="cs-CZ" b="1" smtClean="0">
                <a:solidFill>
                  <a:srgbClr val="0070C0"/>
                </a:solidFill>
              </a:rPr>
              <a:t>ketoacidosa. 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2688" indent="-236538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36538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0425" indent="-236538" defTabSz="96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7625" indent="-236538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4825" indent="-236538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2025" indent="-236538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9225" indent="-236538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C51966-6C04-4419-B4DE-1E1FBC233FFA}" type="slidenum">
              <a:rPr lang="cs-CZ" altLang="cs-CZ" sz="1200" smtClean="0">
                <a:solidFill>
                  <a:srgbClr val="000000"/>
                </a:solidFill>
              </a:rPr>
              <a:pPr/>
              <a:t>39</a:t>
            </a:fld>
            <a:endParaRPr lang="cs-CZ" altLang="cs-CZ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8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Při popisu syntézy mastných kyselin rozlišíme tři fáze.</a:t>
            </a:r>
          </a:p>
          <a:p>
            <a:pPr>
              <a:defRPr/>
            </a:pPr>
            <a:r>
              <a:rPr lang="cs-CZ" altLang="cs-CZ" dirty="0" smtClean="0"/>
              <a:t>Zdrojem je acetyl-</a:t>
            </a:r>
            <a:r>
              <a:rPr lang="cs-CZ" altLang="cs-CZ" dirty="0" err="1" smtClean="0"/>
              <a:t>CoA</a:t>
            </a:r>
            <a:r>
              <a:rPr lang="cs-CZ" altLang="cs-CZ" dirty="0" smtClean="0"/>
              <a:t>. </a:t>
            </a:r>
          </a:p>
          <a:p>
            <a:pPr marL="240441" indent="-240441">
              <a:buFontTx/>
              <a:buAutoNum type="arabicPeriod"/>
              <a:defRPr/>
            </a:pPr>
            <a:r>
              <a:rPr lang="cs-CZ" altLang="cs-CZ" dirty="0" smtClean="0"/>
              <a:t>Fáze – transport acetyl-</a:t>
            </a:r>
            <a:r>
              <a:rPr lang="cs-CZ" altLang="cs-CZ" dirty="0" err="1" smtClean="0"/>
              <a:t>CoA</a:t>
            </a:r>
            <a:r>
              <a:rPr lang="cs-CZ" altLang="cs-CZ" dirty="0" smtClean="0"/>
              <a:t> do cytoplazmy</a:t>
            </a:r>
          </a:p>
          <a:p>
            <a:pPr>
              <a:defRPr/>
            </a:pPr>
            <a:r>
              <a:rPr lang="cs-CZ" altLang="cs-CZ" dirty="0" smtClean="0"/>
              <a:t> Převážná část buněčného acetyl-</a:t>
            </a:r>
            <a:r>
              <a:rPr lang="cs-CZ" altLang="cs-CZ" dirty="0" err="1" smtClean="0"/>
              <a:t>CoA</a:t>
            </a:r>
            <a:r>
              <a:rPr lang="cs-CZ" altLang="cs-CZ" dirty="0" smtClean="0"/>
              <a:t> vzniká v mitochondriích. Transport acetylu s navázaným koenzymem A přes mitochondriální membránu však není možný.</a:t>
            </a:r>
          </a:p>
          <a:p>
            <a:pPr>
              <a:defRPr/>
            </a:pPr>
            <a:r>
              <a:rPr lang="cs-CZ" altLang="cs-CZ" dirty="0" smtClean="0"/>
              <a:t>Acetyl-</a:t>
            </a:r>
            <a:r>
              <a:rPr lang="cs-CZ" altLang="cs-CZ" dirty="0" err="1" smtClean="0"/>
              <a:t>CoA</a:t>
            </a:r>
            <a:r>
              <a:rPr lang="cs-CZ" altLang="cs-CZ" dirty="0" smtClean="0"/>
              <a:t> se proto v matrix zúčastní první reakce citrátového cyklu, tj. tvorby </a:t>
            </a:r>
            <a:r>
              <a:rPr lang="cs-CZ" altLang="cs-CZ" dirty="0" err="1" smtClean="0"/>
              <a:t>oxalacetátu</a:t>
            </a:r>
            <a:r>
              <a:rPr lang="cs-CZ" altLang="cs-CZ" dirty="0" smtClean="0"/>
              <a:t>. Pokud je v buňce dostatek energie, citrátový cyklus dále nepokračuje a citrát je transportován přes mitochondriální membránu do matrix.</a:t>
            </a:r>
          </a:p>
          <a:p>
            <a:pPr>
              <a:defRPr/>
            </a:pPr>
            <a:r>
              <a:rPr lang="cs-CZ" altLang="cs-CZ" dirty="0" smtClean="0"/>
              <a:t>2. Fáze- vznik </a:t>
            </a:r>
            <a:r>
              <a:rPr lang="cs-CZ" altLang="cs-CZ" dirty="0" err="1" smtClean="0"/>
              <a:t>malonyl-CoA</a:t>
            </a:r>
            <a:endParaRPr lang="cs-CZ" altLang="cs-CZ" dirty="0" smtClean="0"/>
          </a:p>
          <a:p>
            <a:pPr>
              <a:defRPr/>
            </a:pPr>
            <a:r>
              <a:rPr lang="cs-CZ" altLang="cs-CZ" dirty="0" smtClean="0"/>
              <a:t> Acetyl-</a:t>
            </a:r>
            <a:r>
              <a:rPr lang="cs-CZ" altLang="cs-CZ" dirty="0" err="1" smtClean="0"/>
              <a:t>CoA</a:t>
            </a:r>
            <a:r>
              <a:rPr lang="cs-CZ" altLang="cs-CZ" dirty="0" smtClean="0"/>
              <a:t> nemá dostatečnou energii k tomu, aby vstoupil do kondenzačních reakcí při syntéze mastných kyselin. Je proto nejprve aktivován karboxylací na </a:t>
            </a:r>
            <a:r>
              <a:rPr lang="cs-CZ" altLang="cs-CZ" dirty="0" err="1" smtClean="0"/>
              <a:t>malonyl-CoA</a:t>
            </a:r>
            <a:r>
              <a:rPr lang="cs-CZ" altLang="cs-CZ" dirty="0" smtClean="0"/>
              <a:t>.</a:t>
            </a:r>
          </a:p>
          <a:p>
            <a:pPr>
              <a:defRPr/>
            </a:pPr>
            <a:r>
              <a:rPr lang="cs-CZ" altLang="cs-CZ" dirty="0" smtClean="0"/>
              <a:t>3. Fáze – vlastní syntéza mastné kyseliny katalyzovaná multifunkční </a:t>
            </a:r>
            <a:r>
              <a:rPr lang="cs-CZ" altLang="cs-CZ" dirty="0" err="1" smtClean="0"/>
              <a:t>synthasou</a:t>
            </a:r>
            <a:r>
              <a:rPr lang="cs-CZ" altLang="cs-CZ" dirty="0" smtClean="0"/>
              <a:t> mastných kyselin.</a:t>
            </a:r>
          </a:p>
          <a:p>
            <a:pPr>
              <a:defRPr/>
            </a:pPr>
            <a:endParaRPr lang="cs-CZ" altLang="cs-CZ" dirty="0" smtClean="0"/>
          </a:p>
        </p:txBody>
      </p:sp>
      <p:sp>
        <p:nvSpPr>
          <p:cNvPr id="1392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88ACED-3C29-4396-8D25-EA8D2298CDCF}" type="slidenum">
              <a:rPr lang="cs-CZ" altLang="cs-CZ" smtClean="0"/>
              <a:pPr/>
              <a:t>41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23773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Snímek popisuje transport citrátu do cytoplazmy a související děje.</a:t>
            </a:r>
          </a:p>
          <a:p>
            <a:r>
              <a:rPr lang="cs-CZ" altLang="cs-CZ" smtClean="0"/>
              <a:t>Je-li v buňce dost ATP, isocitrátdehydrogenasa v matrix mitochondrie je inhibována ATP, isocitrát se hromadí v matrix a přeměněna citrátu na isocitrát je rovněř zastavena.</a:t>
            </a:r>
          </a:p>
          <a:p>
            <a:r>
              <a:rPr lang="cs-CZ" altLang="cs-CZ" smtClean="0"/>
              <a:t>Citrát je translokován do cytoplazmy. Zde na něj působí enzym citrátlyasa. Za spotřeby ATP dochází ke štěpení na acetyl-CoA a oxalacetát.</a:t>
            </a:r>
          </a:p>
          <a:p>
            <a:r>
              <a:rPr lang="cs-CZ" altLang="cs-CZ" smtClean="0"/>
              <a:t>Acetyl-CoA vstoupí do syntézy mastných kyselin.</a:t>
            </a:r>
          </a:p>
          <a:p>
            <a:r>
              <a:rPr lang="cs-CZ" altLang="cs-CZ" smtClean="0"/>
              <a:t>Oxalacetát je malátdehydrogenasou redukován na malát. Ten je buď transportován zpět do matrix, nebo je pomocí „jablečného“ enzymu přeměněn na pyruvát. V reakci se získá NADPH potřebné pro redukční reakce syntézy mastných kyselin. Všimněte si, že kombinací těchto dvou reakcí se extramitochondriální NADH konvertuje na NADPH.</a:t>
            </a:r>
          </a:p>
        </p:txBody>
      </p:sp>
      <p:sp>
        <p:nvSpPr>
          <p:cNvPr id="1423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3C4411-8D0C-4797-9816-8C3BC52809FB}" type="slidenum">
              <a:rPr lang="cs-CZ" altLang="cs-CZ" smtClean="0"/>
              <a:pPr/>
              <a:t>42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9323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A57A-134D-476B-9D1D-EF7C3AAE53DA}" type="datetime1">
              <a:rPr lang="cs-CZ" smtClean="0"/>
              <a:t>6. 5. 2018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84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B6A7-1BA7-4C7F-A0CF-D51D670F41DC}" type="datetime1">
              <a:rPr lang="cs-CZ" smtClean="0"/>
              <a:t>6. 5. 2018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66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0DB2-3494-4FC3-922C-45EA698B026E}" type="datetime1">
              <a:rPr lang="cs-CZ" smtClean="0"/>
              <a:t>6. 5. 2018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889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B969D-C824-41EF-9835-A944EC0EC015}" type="datetime1">
              <a:rPr lang="cs-CZ" smtClean="0"/>
              <a:t>6. 5. 2018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91F05-609F-4480-AAE5-171C45768C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415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975B-7875-498A-9F30-BB184A362B92}" type="datetime1">
              <a:rPr lang="cs-CZ" smtClean="0"/>
              <a:t>6. 5. 2018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94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A7EB-A53A-43AA-B4BB-D291AF1A414A}" type="datetime1">
              <a:rPr lang="cs-CZ" smtClean="0"/>
              <a:t>6. 5. 2018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63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5F74-2058-4D2B-93B2-535B161F12BC}" type="datetime1">
              <a:rPr lang="cs-CZ" smtClean="0"/>
              <a:t>6. 5. 2018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70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A43E-7BAF-486A-BFAB-78BFD3A713D5}" type="datetime1">
              <a:rPr lang="cs-CZ" smtClean="0"/>
              <a:t>6. 5. 2018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72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B808-695A-4545-9D01-48378923E89C}" type="datetime1">
              <a:rPr lang="cs-CZ" smtClean="0"/>
              <a:t>6. 5. 2018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22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C5AD-1053-44F2-853C-71C83553D802}" type="datetime1">
              <a:rPr lang="cs-CZ" smtClean="0"/>
              <a:t>6. 5. 2018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42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8D95-CCE7-4188-8C16-33E1C4595032}" type="datetime1">
              <a:rPr lang="cs-CZ" smtClean="0"/>
              <a:t>6. 5. 2018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72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6AF7-8405-4026-8EA5-441383949BDB}" type="datetime1">
              <a:rPr lang="cs-CZ" smtClean="0"/>
              <a:t>6. 5. 2018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56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45AC-0DCB-44F8-BF7A-52DFE8A9456B}" type="datetime1">
              <a:rPr lang="cs-CZ" smtClean="0"/>
              <a:t>6. 5. 2018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1E773-1487-452C-BB08-50907AB63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8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03905"/>
            <a:ext cx="9144000" cy="2387600"/>
          </a:xfrm>
        </p:spPr>
        <p:txBody>
          <a:bodyPr/>
          <a:lstStyle/>
          <a:p>
            <a:r>
              <a:rPr lang="cs-CZ" dirty="0" smtClean="0"/>
              <a:t>Metabolismus lipidů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Trávení lipidů, syntéza a odbourání MK, syntéza TAG, ketogeneze.</a:t>
            </a:r>
          </a:p>
          <a:p>
            <a:r>
              <a:rPr lang="cs-CZ" dirty="0" smtClean="0"/>
              <a:t>Lipoperoxidace a lipofilní antioxidanty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/>
              <a:t>© Biochemický ústav  LF MU 2018 (JG, </a:t>
            </a:r>
            <a:r>
              <a:rPr lang="cs-CZ" dirty="0" smtClean="0"/>
              <a:t>JS, JT)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6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38200" y="111919"/>
            <a:ext cx="10515600" cy="1325563"/>
          </a:xfrm>
        </p:spPr>
        <p:txBody>
          <a:bodyPr/>
          <a:lstStyle/>
          <a:p>
            <a:pPr algn="ctr"/>
            <a:r>
              <a:rPr lang="cs-CZ" altLang="cs-CZ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Triacylglyceroly</a:t>
            </a:r>
            <a:endParaRPr lang="cs-CZ" altLang="cs-CZ" dirty="0" smtClean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Pankreatická lipáza: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Štěpí TAG na 2-MAG a volné MK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98667"/>
            <a:ext cx="4389500" cy="120711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993" y="3430335"/>
            <a:ext cx="2792210" cy="743776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>
            <a:off x="5393094" y="3802223"/>
            <a:ext cx="11756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494250" y="3371336"/>
            <a:ext cx="9733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Pankreatická</a:t>
            </a:r>
          </a:p>
          <a:p>
            <a:pPr algn="ctr"/>
            <a:r>
              <a:rPr lang="cs-CZ" sz="1100" dirty="0" smtClean="0"/>
              <a:t> lipáza</a:t>
            </a:r>
            <a:endParaRPr lang="cs-CZ" sz="11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54160" y="3953009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2H</a:t>
            </a:r>
            <a:r>
              <a:rPr lang="cs-CZ" sz="1100" baseline="-25000" dirty="0" smtClean="0"/>
              <a:t>2</a:t>
            </a:r>
            <a:r>
              <a:rPr lang="cs-CZ" sz="1100" dirty="0" smtClean="0"/>
              <a:t>O</a:t>
            </a:r>
            <a:endParaRPr lang="cs-CZ" sz="1100" dirty="0"/>
          </a:p>
        </p:txBody>
      </p:sp>
      <p:sp>
        <p:nvSpPr>
          <p:cNvPr id="10" name="Oblouk 9"/>
          <p:cNvSpPr/>
          <p:nvPr/>
        </p:nvSpPr>
        <p:spPr>
          <a:xfrm flipH="1">
            <a:off x="5622510" y="3806019"/>
            <a:ext cx="358411" cy="371888"/>
          </a:xfrm>
          <a:prstGeom prst="arc">
            <a:avLst>
              <a:gd name="adj1" fmla="val 16200000"/>
              <a:gd name="adj2" fmla="val 21593846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9535883" y="35502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+</a:t>
            </a:r>
            <a:endParaRPr lang="cs-CZ" dirty="0"/>
          </a:p>
        </p:txBody>
      </p:sp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085" y="3631566"/>
            <a:ext cx="19827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9848789" y="35363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892489" y="4405780"/>
            <a:ext cx="58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TAG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616589" y="4405780"/>
            <a:ext cx="85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2-MAG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0494782" y="440578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 MK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2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9800" y="22666"/>
            <a:ext cx="7772400" cy="1143000"/>
          </a:xfrm>
        </p:spPr>
        <p:txBody>
          <a:bodyPr/>
          <a:lstStyle/>
          <a:p>
            <a:pPr algn="ctr"/>
            <a:r>
              <a:rPr lang="cs-CZ" sz="3600" dirty="0" smtClean="0">
                <a:ea typeface="+mn-ea"/>
                <a:cs typeface="+mn-cs"/>
              </a:rPr>
              <a:t>Lipázy</a:t>
            </a:r>
            <a:endParaRPr lang="cs-CZ" sz="3600" dirty="0">
              <a:ea typeface="+mn-ea"/>
              <a:cs typeface="+mn-cs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253159" y="3623278"/>
            <a:ext cx="6938286" cy="29772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tabLst>
                <a:tab pos="2062163" algn="l"/>
              </a:tabLst>
            </a:pPr>
            <a:r>
              <a:rPr lang="cs-CZ" sz="2000" dirty="0">
                <a:latin typeface="+mj-lt"/>
              </a:rPr>
              <a:t>Zažívací trakt: 	</a:t>
            </a:r>
            <a:r>
              <a:rPr lang="cs-CZ" sz="2000" dirty="0" smtClean="0">
                <a:latin typeface="+mj-lt"/>
              </a:rPr>
              <a:t>Lingvální </a:t>
            </a:r>
            <a:r>
              <a:rPr lang="cs-CZ" sz="2000" dirty="0">
                <a:latin typeface="+mj-lt"/>
              </a:rPr>
              <a:t>(pH 2–7)			</a:t>
            </a:r>
            <a:r>
              <a:rPr lang="cs-CZ" sz="2000" dirty="0" smtClean="0">
                <a:latin typeface="+mj-lt"/>
              </a:rPr>
              <a:t>Žaludeční </a:t>
            </a:r>
            <a:r>
              <a:rPr lang="cs-CZ" sz="2000" dirty="0">
                <a:latin typeface="+mj-lt"/>
              </a:rPr>
              <a:t>(Ca</a:t>
            </a:r>
            <a:r>
              <a:rPr lang="cs-CZ" sz="2000" baseline="30000" dirty="0">
                <a:latin typeface="+mj-lt"/>
              </a:rPr>
              <a:t>2+</a:t>
            </a:r>
            <a:r>
              <a:rPr lang="cs-CZ" sz="2000" dirty="0">
                <a:latin typeface="+mj-lt"/>
              </a:rPr>
              <a:t>)		</a:t>
            </a:r>
            <a:r>
              <a:rPr lang="cs-CZ" sz="2000" dirty="0">
                <a:latin typeface="+mj-lt"/>
              </a:rPr>
              <a:t>P</a:t>
            </a:r>
            <a:r>
              <a:rPr lang="cs-CZ" sz="2000" dirty="0" smtClean="0">
                <a:latin typeface="+mj-lt"/>
              </a:rPr>
              <a:t>ankreatická </a:t>
            </a:r>
            <a:r>
              <a:rPr lang="cs-CZ" sz="2000" dirty="0">
                <a:latin typeface="+mj-lt"/>
              </a:rPr>
              <a:t>(</a:t>
            </a:r>
            <a:r>
              <a:rPr lang="cs-CZ" sz="2000" dirty="0" err="1" smtClean="0">
                <a:latin typeface="+mj-lt"/>
              </a:rPr>
              <a:t>kolipáza</a:t>
            </a:r>
            <a:r>
              <a:rPr lang="cs-CZ" sz="2000" dirty="0">
                <a:latin typeface="+mj-lt"/>
              </a:rPr>
              <a:t>, ŽK)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062163" algn="l"/>
              </a:tabLst>
            </a:pPr>
            <a:endParaRPr lang="cs-CZ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  <a:tabLst>
                <a:tab pos="2062163" algn="l"/>
              </a:tabLst>
            </a:pPr>
            <a:r>
              <a:rPr lang="cs-CZ" sz="2000" dirty="0">
                <a:latin typeface="+mj-lt"/>
              </a:rPr>
              <a:t>Extracelulární: 	</a:t>
            </a:r>
            <a:r>
              <a:rPr lang="cs-CZ" sz="2000" dirty="0" smtClean="0">
                <a:latin typeface="+mj-lt"/>
              </a:rPr>
              <a:t>Lipoproteinová </a:t>
            </a:r>
            <a:r>
              <a:rPr lang="cs-CZ" sz="2000" dirty="0" smtClean="0">
                <a:latin typeface="+mj-lt"/>
              </a:rPr>
              <a:t>LPL (apoprotein </a:t>
            </a:r>
            <a:r>
              <a:rPr lang="cs-CZ" sz="2000" dirty="0">
                <a:latin typeface="+mj-lt"/>
              </a:rPr>
              <a:t>CII)		</a:t>
            </a:r>
            <a:r>
              <a:rPr lang="cs-CZ" sz="2000" dirty="0">
                <a:latin typeface="+mj-lt"/>
              </a:rPr>
              <a:t>J</a:t>
            </a:r>
            <a:r>
              <a:rPr lang="cs-CZ" sz="2000" dirty="0" smtClean="0">
                <a:latin typeface="+mj-lt"/>
              </a:rPr>
              <a:t>aterní</a:t>
            </a:r>
            <a:endParaRPr lang="cs-CZ" sz="2000" dirty="0">
              <a:latin typeface="+mj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062163" algn="l"/>
              </a:tabLst>
            </a:pPr>
            <a:endParaRPr lang="cs-CZ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  <a:tabLst>
                <a:tab pos="2062163" algn="l"/>
              </a:tabLst>
            </a:pPr>
            <a:r>
              <a:rPr lang="cs-CZ" sz="2000" dirty="0">
                <a:latin typeface="+mj-lt"/>
              </a:rPr>
              <a:t>Intracelulární: 	</a:t>
            </a:r>
            <a:r>
              <a:rPr lang="cs-CZ" sz="2000" dirty="0" smtClean="0">
                <a:latin typeface="+mj-lt"/>
              </a:rPr>
              <a:t>Hormon </a:t>
            </a:r>
            <a:r>
              <a:rPr lang="cs-CZ" sz="2000" dirty="0">
                <a:latin typeface="+mj-lt"/>
              </a:rPr>
              <a:t>senzitivní (aktivace fosforylací)		</a:t>
            </a:r>
            <a:r>
              <a:rPr lang="cs-CZ" sz="2000" dirty="0" err="1" smtClean="0">
                <a:latin typeface="+mj-lt"/>
              </a:rPr>
              <a:t>Lyzosomální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>
                <a:latin typeface="+mj-lt"/>
              </a:rPr>
              <a:t>(pH ≈ 4)</a:t>
            </a:r>
          </a:p>
        </p:txBody>
      </p:sp>
      <p:graphicFrame>
        <p:nvGraphicFramePr>
          <p:cNvPr id="5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274247"/>
              </p:ext>
            </p:extLst>
          </p:nvPr>
        </p:nvGraphicFramePr>
        <p:xfrm>
          <a:off x="2063552" y="1721773"/>
          <a:ext cx="2680444" cy="1855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hemSketch" r:id="rId3" imgW="1370520" imgH="948960" progId="ACD.ChemSketch.20">
                  <p:embed/>
                </p:oleObj>
              </mc:Choice>
              <mc:Fallback>
                <p:oleObj name="ChemSketch" r:id="rId3" imgW="1370520" imgH="948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1721773"/>
                        <a:ext cx="2680444" cy="18552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Přímá spojnice se šipkou 5"/>
          <p:cNvCxnSpPr/>
          <p:nvPr/>
        </p:nvCxnSpPr>
        <p:spPr bwMode="auto">
          <a:xfrm>
            <a:off x="3621994" y="1804333"/>
            <a:ext cx="0" cy="2882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Přímá spojnice se šipkou 6"/>
          <p:cNvCxnSpPr/>
          <p:nvPr/>
        </p:nvCxnSpPr>
        <p:spPr bwMode="auto">
          <a:xfrm>
            <a:off x="3619830" y="2520370"/>
            <a:ext cx="0" cy="2882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/>
          <p:cNvCxnSpPr/>
          <p:nvPr/>
        </p:nvCxnSpPr>
        <p:spPr bwMode="auto">
          <a:xfrm flipV="1">
            <a:off x="2639616" y="2492136"/>
            <a:ext cx="0" cy="2882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ovéPole 8"/>
          <p:cNvSpPr txBox="1"/>
          <p:nvPr/>
        </p:nvSpPr>
        <p:spPr>
          <a:xfrm>
            <a:off x="3395155" y="2217445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</a:t>
            </a:r>
            <a:r>
              <a:rPr lang="cs-CZ" sz="1400" baseline="-250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cs-CZ" sz="1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544259" y="1250757"/>
            <a:ext cx="175445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cs typeface="Arial" panose="020B0604020202020204" pitchFamily="34" charset="0"/>
              </a:rPr>
              <a:t>EC 3   </a:t>
            </a:r>
            <a:r>
              <a:rPr lang="cs-CZ" dirty="0" smtClean="0">
                <a:latin typeface="+mj-lt"/>
                <a:cs typeface="Arial" panose="020B0604020202020204" pitchFamily="34" charset="0"/>
              </a:rPr>
              <a:t>hydrolázy</a:t>
            </a:r>
            <a:endParaRPr lang="cs-CZ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251611" y="2780391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</a:t>
            </a:r>
            <a:r>
              <a:rPr lang="cs-CZ" sz="1400" baseline="-250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cs-CZ" sz="1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359697" y="1496702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</a:t>
            </a:r>
            <a:r>
              <a:rPr lang="cs-CZ" sz="1400" baseline="-250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cs-CZ" sz="1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939686" y="180433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906198" y="219415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906198" y="256856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185852" y="1870990"/>
            <a:ext cx="62521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+mj-lt"/>
                <a:cs typeface="Calibri" panose="020F0502020204030204" pitchFamily="34" charset="0"/>
              </a:rPr>
              <a:t>H</a:t>
            </a:r>
            <a:r>
              <a:rPr lang="cs-CZ" sz="2000" dirty="0" smtClean="0">
                <a:latin typeface="+mj-lt"/>
                <a:cs typeface="Calibri" panose="020F0502020204030204" pitchFamily="34" charset="0"/>
              </a:rPr>
              <a:t>ydrolytické 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štěpení esterových vazeb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343025" algn="l"/>
              </a:tabLst>
            </a:pPr>
            <a:r>
              <a:rPr lang="cs-CZ" sz="2000" dirty="0" smtClean="0">
                <a:latin typeface="+mj-lt"/>
                <a:cs typeface="Calibri" panose="020F0502020204030204" pitchFamily="34" charset="0"/>
              </a:rPr>
              <a:t>Rozdílná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:  	</a:t>
            </a:r>
            <a:r>
              <a:rPr lang="cs-CZ" sz="2000" dirty="0" smtClean="0">
                <a:latin typeface="+mj-lt"/>
                <a:cs typeface="Calibri" panose="020F0502020204030204" pitchFamily="34" charset="0"/>
              </a:rPr>
              <a:t>Aktivace</a:t>
            </a:r>
            <a:endParaRPr lang="cs-CZ" sz="2000" dirty="0">
              <a:latin typeface="+mj-lt"/>
              <a:cs typeface="Calibri" panose="020F0502020204030204" pitchFamily="34" charset="0"/>
            </a:endParaRPr>
          </a:p>
          <a:p>
            <a:pPr>
              <a:tabLst>
                <a:tab pos="1343025" algn="l"/>
              </a:tabLst>
            </a:pPr>
            <a:r>
              <a:rPr lang="cs-CZ" sz="2000" dirty="0">
                <a:latin typeface="+mj-lt"/>
                <a:cs typeface="Calibri" panose="020F0502020204030204" pitchFamily="34" charset="0"/>
              </a:rPr>
              <a:t>	</a:t>
            </a:r>
            <a:r>
              <a:rPr lang="cs-CZ" sz="2000" dirty="0" smtClean="0">
                <a:latin typeface="+mj-lt"/>
                <a:cs typeface="Calibri" panose="020F0502020204030204" pitchFamily="34" charset="0"/>
              </a:rPr>
              <a:t>	</a:t>
            </a:r>
            <a:r>
              <a:rPr lang="cs-CZ" sz="2000" dirty="0" smtClean="0">
                <a:latin typeface="+mj-lt"/>
                <a:cs typeface="Calibri" panose="020F0502020204030204" pitchFamily="34" charset="0"/>
              </a:rPr>
              <a:t>Specificita 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(místo štěpení, délka acylů) </a:t>
            </a: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8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Cholesterol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371669" y="1774825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altLang="cs-CZ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Cholesterol přijatý potravou je převážně </a:t>
            </a: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volný = </a:t>
            </a:r>
            <a:r>
              <a:rPr lang="cs-CZ" altLang="cs-CZ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neesterifikovaný</a:t>
            </a:r>
            <a:endParaRPr lang="cs-CZ" altLang="cs-CZ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Pouze 10–15 % cholesterolu je </a:t>
            </a: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esterifikováno</a:t>
            </a:r>
            <a:endParaRPr lang="cs-CZ" altLang="cs-CZ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dirty="0" err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Cholesterolesteráza</a:t>
            </a:r>
            <a:r>
              <a:rPr lang="cs-CZ" altLang="cs-CZ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altLang="cs-CZ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Štěpí esterifikovaný cholesterol na volný cholesterol a volné MK.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altLang="cs-CZ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819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7" y="3863183"/>
            <a:ext cx="3036887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87" y="4552158"/>
            <a:ext cx="20716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67" y="3913010"/>
            <a:ext cx="330517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434679" y="4737716"/>
            <a:ext cx="11723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+ R-COOH</a:t>
            </a:r>
          </a:p>
        </p:txBody>
      </p:sp>
      <p:sp>
        <p:nvSpPr>
          <p:cNvPr id="8200" name="TextovéPole 5"/>
          <p:cNvSpPr txBox="1">
            <a:spLocks noChangeArrowheads="1"/>
          </p:cNvSpPr>
          <p:nvPr/>
        </p:nvSpPr>
        <p:spPr bwMode="auto">
          <a:xfrm>
            <a:off x="4658828" y="4321176"/>
            <a:ext cx="91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12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cholesterol</a:t>
            </a:r>
          </a:p>
          <a:p>
            <a:pPr algn="ctr"/>
            <a:r>
              <a:rPr lang="cs-CZ" altLang="cs-CZ" sz="12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esteráza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2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Fosfolipidy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Fosfolipáza A2: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Štěpí za vzniku </a:t>
            </a:r>
            <a:r>
              <a:rPr lang="cs-CZ" altLang="cs-CZ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lysofosfolipidu</a:t>
            </a: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a volné MK</a:t>
            </a:r>
          </a:p>
        </p:txBody>
      </p:sp>
      <p:pic>
        <p:nvPicPr>
          <p:cNvPr id="922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4" y="3265554"/>
            <a:ext cx="51339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9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Emulsifikace</a:t>
            </a:r>
            <a:endParaRPr lang="cs-CZ" altLang="cs-CZ" dirty="0" smtClean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Střevo: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altLang="cs-CZ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H</a:t>
            </a: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lavním </a:t>
            </a: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místo </a:t>
            </a:r>
            <a:r>
              <a:rPr lang="cs-CZ" altLang="cs-CZ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emulsifikace</a:t>
            </a: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lipidů.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Emulsifikace</a:t>
            </a: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se uskutečňuje díky: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Detergenčním vlastnostem žlučových kyselin</a:t>
            </a:r>
          </a:p>
          <a:p>
            <a:pPr lvl="5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ŽK vznikají z cholesterolu v játrech a jsou transportovány do žlučníku </a:t>
            </a:r>
          </a:p>
          <a:p>
            <a:pPr lvl="5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ŽK jsou ve formě pankreatické šťávy vyloučeny do duodena a v ileu jsou zpětně resorbovány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Peristaltickým pohybům – mechanické mísení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altLang="cs-CZ" dirty="0" smtClean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altLang="cs-CZ" dirty="0" smtClean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838200" y="119905"/>
            <a:ext cx="10515600" cy="1325563"/>
          </a:xfrm>
        </p:spPr>
        <p:txBody>
          <a:bodyPr/>
          <a:lstStyle/>
          <a:p>
            <a:pPr algn="ctr"/>
            <a:r>
              <a:rPr lang="cs-CZ" altLang="cs-CZ" dirty="0" smtClean="0">
                <a:latin typeface="Cambria" panose="02040503050406030204" pitchFamily="18" charset="0"/>
              </a:rPr>
              <a:t>Směsné micely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867958" y="1445468"/>
            <a:ext cx="113538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" panose="02040503050406030204" pitchFamily="18" charset="0"/>
              </a:rPr>
              <a:t>Jsou tvořeny produkty degradace lipidů: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" panose="02040503050406030204" pitchFamily="18" charset="0"/>
              </a:rPr>
              <a:t>Volné MK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" panose="02040503050406030204" pitchFamily="18" charset="0"/>
              </a:rPr>
              <a:t>Volný cholesterol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" panose="02040503050406030204" pitchFamily="18" charset="0"/>
              </a:rPr>
              <a:t>2-MAG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" panose="02040503050406030204" pitchFamily="18" charset="0"/>
              </a:rPr>
              <a:t>Jedině ve formě micel může dojít ke vstřebání lipidů přijatých potravou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" panose="02040503050406030204" pitchFamily="18" charset="0"/>
              </a:rPr>
              <a:t>MAG a MK jsou vstřebávány pasivní difúzí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" panose="02040503050406030204" pitchFamily="18" charset="0"/>
              </a:rPr>
              <a:t>Výjimka: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" panose="02040503050406030204" pitchFamily="18" charset="0"/>
              </a:rPr>
              <a:t>MK s krátkým a středně dlouhým řetězcem jsou vstřebávány enterocytem bez nutnosti tvorby micel</a:t>
            </a:r>
          </a:p>
        </p:txBody>
      </p:sp>
      <p:pic>
        <p:nvPicPr>
          <p:cNvPr id="1126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36" y="4509781"/>
            <a:ext cx="3740443" cy="21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643397" y="6581001"/>
            <a:ext cx="4142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Lippincott’s</a:t>
            </a:r>
            <a:r>
              <a:rPr lang="cs-CZ" sz="1200" dirty="0" smtClean="0"/>
              <a:t> </a:t>
            </a:r>
            <a:r>
              <a:rPr lang="cs-CZ" sz="1200" dirty="0" err="1" smtClean="0"/>
              <a:t>Illustrated</a:t>
            </a:r>
            <a:r>
              <a:rPr lang="cs-CZ" sz="1200" dirty="0" smtClean="0"/>
              <a:t> </a:t>
            </a:r>
            <a:r>
              <a:rPr lang="cs-CZ" sz="1200" dirty="0" err="1" smtClean="0"/>
              <a:t>Reviews</a:t>
            </a:r>
            <a:r>
              <a:rPr lang="cs-CZ" sz="1200" dirty="0" smtClean="0"/>
              <a:t>: </a:t>
            </a:r>
            <a:r>
              <a:rPr lang="cs-CZ" sz="1200" dirty="0" err="1" smtClean="0"/>
              <a:t>Biochemistry</a:t>
            </a:r>
            <a:r>
              <a:rPr lang="cs-CZ" sz="1200" dirty="0" smtClean="0"/>
              <a:t>, </a:t>
            </a:r>
            <a:r>
              <a:rPr lang="cs-CZ" sz="1200" dirty="0" err="1" smtClean="0"/>
              <a:t>Sixth</a:t>
            </a:r>
            <a:r>
              <a:rPr lang="cs-CZ" sz="1200" dirty="0" smtClean="0"/>
              <a:t> </a:t>
            </a:r>
            <a:r>
              <a:rPr lang="cs-CZ" sz="1200" dirty="0" err="1"/>
              <a:t>Edition</a:t>
            </a:r>
            <a:endParaRPr lang="cs-CZ" sz="1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079" y="211294"/>
            <a:ext cx="3586517" cy="276633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282335" y="454401"/>
            <a:ext cx="195943" cy="328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9800" y="69745"/>
            <a:ext cx="7772400" cy="1143000"/>
          </a:xfrm>
        </p:spPr>
        <p:txBody>
          <a:bodyPr/>
          <a:lstStyle/>
          <a:p>
            <a:r>
              <a:rPr lang="cs-CZ" sz="3600" dirty="0">
                <a:latin typeface="Cambria" panose="02040503050406030204" pitchFamily="18" charset="0"/>
                <a:cs typeface="Calibri" panose="020F0502020204030204" pitchFamily="34" charset="0"/>
              </a:rPr>
              <a:t>Tenzidy základ směsných micel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90281" y="2518946"/>
            <a:ext cx="536408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Calibri" pitchFamily="34" charset="0"/>
              </a:rPr>
              <a:t>Složky směsných micel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latin typeface="Calibri" pitchFamily="34" charset="0"/>
              </a:rPr>
              <a:t>soli ŽK + fosfolipidy + </a:t>
            </a:r>
            <a:r>
              <a:rPr lang="cs-CZ" altLang="cs-CZ" dirty="0" err="1">
                <a:latin typeface="Calibri" pitchFamily="34" charset="0"/>
              </a:rPr>
              <a:t>lysofosfolipidy</a:t>
            </a:r>
            <a:r>
              <a:rPr lang="cs-CZ" altLang="cs-CZ" dirty="0">
                <a:latin typeface="Calibri" pitchFamily="34" charset="0"/>
              </a:rPr>
              <a:t> + </a:t>
            </a:r>
            <a:r>
              <a:rPr lang="cs-CZ" altLang="cs-CZ" dirty="0" smtClean="0">
                <a:latin typeface="Calibri" pitchFamily="34" charset="0"/>
              </a:rPr>
              <a:t>anionty MK </a:t>
            </a:r>
            <a:endParaRPr lang="cs-CZ" altLang="cs-CZ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dirty="0">
                <a:latin typeface="Calibri" pitchFamily="34" charset="0"/>
              </a:rPr>
              <a:t>2-MG + MK + cholesterol 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latin typeface="Calibri" pitchFamily="34" charset="0"/>
              </a:rPr>
              <a:t>lipofilní </a:t>
            </a:r>
            <a:r>
              <a:rPr lang="cs-CZ" altLang="cs-CZ" dirty="0" err="1">
                <a:latin typeface="Calibri" pitchFamily="34" charset="0"/>
              </a:rPr>
              <a:t>mikronutrienty</a:t>
            </a:r>
            <a:endParaRPr lang="cs-CZ" altLang="cs-CZ" dirty="0">
              <a:latin typeface="Calibri" pitchFamily="34" charset="0"/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174" y="1917603"/>
            <a:ext cx="3310654" cy="3947574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2130692" y="5695900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Calibri" panose="020F0502020204030204" pitchFamily="34" charset="0"/>
              </a:rPr>
              <a:t>&gt; C12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94165" y="1420641"/>
            <a:ext cx="2012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latin typeface="Calibri" pitchFamily="34" charset="0"/>
              </a:rPr>
              <a:t>Průměr</a:t>
            </a:r>
            <a:r>
              <a:rPr lang="en-US" altLang="cs-CZ" sz="2000" b="1" dirty="0">
                <a:latin typeface="Calibri" pitchFamily="34" charset="0"/>
              </a:rPr>
              <a:t> &lt; 20 nm</a:t>
            </a:r>
            <a:endParaRPr lang="cs-CZ" altLang="cs-CZ" sz="2000" b="1" dirty="0">
              <a:latin typeface="Calibri" pitchFamily="34" charset="0"/>
            </a:endParaRPr>
          </a:p>
        </p:txBody>
      </p:sp>
      <p:sp>
        <p:nvSpPr>
          <p:cNvPr id="3" name="Obdélník 2"/>
          <p:cNvSpPr/>
          <p:nvPr/>
        </p:nvSpPr>
        <p:spPr bwMode="auto">
          <a:xfrm>
            <a:off x="4975948" y="2822803"/>
            <a:ext cx="5246413" cy="50405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4990281" y="3326859"/>
            <a:ext cx="3390096" cy="807914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236694" y="2890165"/>
            <a:ext cx="86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tenzidy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551911" y="3441055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nepolární </a:t>
            </a:r>
          </a:p>
          <a:p>
            <a:r>
              <a:rPr lang="cs-CZ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látky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16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1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774826" y="274638"/>
            <a:ext cx="8569325" cy="1143000"/>
          </a:xfrm>
        </p:spPr>
        <p:txBody>
          <a:bodyPr>
            <a:normAutofit fontScale="90000"/>
          </a:bodyPr>
          <a:lstStyle/>
          <a:p>
            <a:r>
              <a:rPr lang="cs-CZ" altLang="cs-CZ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Resyntéza</a:t>
            </a: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TAG a esterů cholesterolu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270588" y="1600200"/>
            <a:ext cx="1172858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Enterocytem absorbované lipidy putují do ER, kde podlehnou resyntéze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405063"/>
            <a:ext cx="8618537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063482" y="5781571"/>
            <a:ext cx="4142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Lippincott’s</a:t>
            </a:r>
            <a:r>
              <a:rPr lang="cs-CZ" sz="1200" dirty="0" smtClean="0"/>
              <a:t> </a:t>
            </a:r>
            <a:r>
              <a:rPr lang="cs-CZ" sz="1200" dirty="0" err="1" smtClean="0"/>
              <a:t>Illustrated</a:t>
            </a:r>
            <a:r>
              <a:rPr lang="cs-CZ" sz="1200" dirty="0" smtClean="0"/>
              <a:t> </a:t>
            </a:r>
            <a:r>
              <a:rPr lang="cs-CZ" sz="1200" dirty="0" err="1" smtClean="0"/>
              <a:t>Reviews</a:t>
            </a:r>
            <a:r>
              <a:rPr lang="cs-CZ" sz="1200" dirty="0" smtClean="0"/>
              <a:t>: </a:t>
            </a:r>
            <a:r>
              <a:rPr lang="cs-CZ" sz="1200" dirty="0" err="1" smtClean="0"/>
              <a:t>Biochemistry</a:t>
            </a:r>
            <a:r>
              <a:rPr lang="cs-CZ" sz="1200" dirty="0" smtClean="0"/>
              <a:t>, </a:t>
            </a:r>
            <a:r>
              <a:rPr lang="cs-CZ" sz="1200" dirty="0" err="1" smtClean="0"/>
              <a:t>Sixth</a:t>
            </a:r>
            <a:r>
              <a:rPr lang="cs-CZ" sz="1200" dirty="0" smtClean="0"/>
              <a:t> </a:t>
            </a:r>
            <a:r>
              <a:rPr lang="cs-CZ" sz="1200" dirty="0" err="1"/>
              <a:t>Edition</a:t>
            </a:r>
            <a:endParaRPr lang="cs-CZ" sz="1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6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849313" y="103868"/>
            <a:ext cx="10515600" cy="1325563"/>
          </a:xfrm>
        </p:spPr>
        <p:txBody>
          <a:bodyPr/>
          <a:lstStyle/>
          <a:p>
            <a:pPr algn="ctr"/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Sekrece lipidů z enterocytu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116" y="1715958"/>
            <a:ext cx="11229165" cy="41436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Nově syntetizované TAG a estery cholesterolu jsou velmi hydrofobní a proto asociují za vzniku lipoproteinové částice – chylomikronu (CM)</a:t>
            </a:r>
            <a:b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</a:br>
            <a:endParaRPr lang="cs-CZ" altLang="cs-CZ" dirty="0" smtClean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Z </a:t>
            </a:r>
            <a:r>
              <a:rPr lang="cs-CZ" altLang="cs-CZ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enterocytů</a:t>
            </a: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jsou </a:t>
            </a:r>
            <a:r>
              <a:rPr lang="cs-CZ" altLang="cs-CZ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exocytózou</a:t>
            </a: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uvolňovány do lymfy a přes </a:t>
            </a:r>
            <a:r>
              <a:rPr lang="cs-CZ" altLang="cs-CZ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ductus</a:t>
            </a: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cs-CZ" altLang="cs-CZ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thoraticus</a:t>
            </a: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do krve (mimo játra)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altLang="cs-CZ" dirty="0" smtClean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2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782217" y="85207"/>
            <a:ext cx="10515600" cy="1325563"/>
          </a:xfrm>
        </p:spPr>
        <p:txBody>
          <a:bodyPr/>
          <a:lstStyle/>
          <a:p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Využití lipidů přijatých potravou tkáněmi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322329" y="1410770"/>
            <a:ext cx="11779475" cy="544723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altLang="cs-CZ" sz="1800" dirty="0">
                <a:ea typeface="Cambria Math" panose="02040503050406030204" pitchFamily="18" charset="0"/>
                <a:cs typeface="Cambria Math" panose="02040503050406030204" pitchFamily="18" charset="0"/>
              </a:rPr>
              <a:t>Chylomikrony jsou převážně metabolizovány kapilárami kosterního svalstva a tukové </a:t>
            </a:r>
            <a:r>
              <a:rPr lang="cs-CZ" altLang="cs-CZ" sz="1800" dirty="0" smtClean="0">
                <a:ea typeface="Cambria Math" panose="02040503050406030204" pitchFamily="18" charset="0"/>
                <a:cs typeface="Cambria Math" panose="02040503050406030204" pitchFamily="18" charset="0"/>
              </a:rPr>
              <a:t>tkáně</a:t>
            </a:r>
            <a:endParaRPr lang="cs-CZ" altLang="cs-CZ" sz="1800" dirty="0"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sz="1800" dirty="0">
                <a:ea typeface="Cambria Math" panose="02040503050406030204" pitchFamily="18" charset="0"/>
                <a:cs typeface="Cambria Math" panose="02040503050406030204" pitchFamily="18" charset="0"/>
              </a:rPr>
              <a:t>Struktura CM 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TAG</a:t>
            </a:r>
            <a:r>
              <a:rPr lang="en-US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 (85–92</a:t>
            </a:r>
            <a:r>
              <a:rPr lang="cs-CZ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%) </a:t>
            </a:r>
            <a:endParaRPr lang="cs-CZ" altLang="cs-CZ" sz="1400" dirty="0"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PL</a:t>
            </a:r>
            <a:r>
              <a:rPr lang="en-US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 (6–12</a:t>
            </a:r>
            <a:r>
              <a:rPr lang="cs-CZ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%)</a:t>
            </a:r>
            <a:endParaRPr lang="cs-CZ" altLang="cs-CZ" sz="1400" dirty="0"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C</a:t>
            </a:r>
            <a:r>
              <a:rPr lang="en-US" altLang="cs-CZ" sz="1400" dirty="0" err="1">
                <a:ea typeface="Cambria Math" panose="02040503050406030204" pitchFamily="18" charset="0"/>
                <a:cs typeface="Cambria Math" panose="02040503050406030204" pitchFamily="18" charset="0"/>
              </a:rPr>
              <a:t>hol</a:t>
            </a:r>
            <a:r>
              <a:rPr lang="en-US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 (1–3</a:t>
            </a:r>
            <a:r>
              <a:rPr lang="cs-CZ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%)</a:t>
            </a:r>
            <a:endParaRPr lang="cs-CZ" altLang="cs-CZ" sz="1400" dirty="0"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P</a:t>
            </a:r>
            <a:r>
              <a:rPr lang="en-US" altLang="cs-CZ" sz="1400" dirty="0" err="1">
                <a:ea typeface="Cambria Math" panose="02040503050406030204" pitchFamily="18" charset="0"/>
                <a:cs typeface="Cambria Math" panose="02040503050406030204" pitchFamily="18" charset="0"/>
              </a:rPr>
              <a:t>rotein</a:t>
            </a:r>
            <a:r>
              <a:rPr lang="cs-CZ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y</a:t>
            </a:r>
            <a:r>
              <a:rPr lang="en-US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 (1–2</a:t>
            </a:r>
            <a:r>
              <a:rPr lang="cs-CZ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cs-CZ" sz="1400" dirty="0" smtClean="0">
                <a:ea typeface="Cambria Math" panose="02040503050406030204" pitchFamily="18" charset="0"/>
                <a:cs typeface="Cambria Math" panose="02040503050406030204" pitchFamily="18" charset="0"/>
              </a:rPr>
              <a:t>%</a:t>
            </a:r>
            <a:r>
              <a:rPr lang="cs-CZ" altLang="cs-CZ" sz="1400" dirty="0" smtClean="0">
                <a:ea typeface="Cambria Math" panose="02040503050406030204" pitchFamily="18" charset="0"/>
                <a:cs typeface="Cambria Math" panose="02040503050406030204" pitchFamily="18" charset="0"/>
              </a:rPr>
              <a:t>, Apo-B48, </a:t>
            </a:r>
            <a:r>
              <a:rPr lang="cs-CZ" altLang="cs-CZ" sz="1400" dirty="0" err="1" smtClean="0">
                <a:ea typeface="Cambria Math" panose="02040503050406030204" pitchFamily="18" charset="0"/>
                <a:cs typeface="Cambria Math" panose="02040503050406030204" pitchFamily="18" charset="0"/>
              </a:rPr>
              <a:t>ApoC</a:t>
            </a:r>
            <a:r>
              <a:rPr lang="cs-CZ" altLang="cs-CZ" sz="1400" dirty="0" smtClean="0">
                <a:ea typeface="Cambria Math" panose="02040503050406030204" pitchFamily="18" charset="0"/>
                <a:cs typeface="Cambria Math" panose="02040503050406030204" pitchFamily="18" charset="0"/>
              </a:rPr>
              <a:t>-II aktivuje LPL)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sz="1800" dirty="0">
                <a:ea typeface="Cambria Math" panose="02040503050406030204" pitchFamily="18" charset="0"/>
                <a:cs typeface="Cambria Math" panose="02040503050406030204" pitchFamily="18" charset="0"/>
              </a:rPr>
              <a:t>Transport tuků z potravy ze střeva do tkání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sz="1800" dirty="0">
                <a:ea typeface="Cambria Math" panose="02040503050406030204" pitchFamily="18" charset="0"/>
                <a:cs typeface="Cambria Math" panose="02040503050406030204" pitchFamily="18" charset="0"/>
              </a:rPr>
              <a:t>TAG  </a:t>
            </a:r>
            <a:r>
              <a:rPr lang="cs-CZ" altLang="cs-CZ" sz="1800" dirty="0" smtClean="0">
                <a:ea typeface="Cambria Math" panose="02040503050406030204" pitchFamily="18" charset="0"/>
                <a:cs typeface="Cambria Math" panose="02040503050406030204" pitchFamily="18" charset="0"/>
              </a:rPr>
              <a:t>chylomikronů </a:t>
            </a:r>
            <a:r>
              <a:rPr lang="cs-CZ" altLang="cs-CZ" sz="1800" dirty="0">
                <a:ea typeface="Cambria Math" panose="02040503050406030204" pitchFamily="18" charset="0"/>
                <a:cs typeface="Cambria Math" panose="02040503050406030204" pitchFamily="18" charset="0"/>
              </a:rPr>
              <a:t>jsou degradovány  LPL na MK a glycerol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sz="1800" dirty="0">
                <a:ea typeface="Cambria Math" panose="02040503050406030204" pitchFamily="18" charset="0"/>
                <a:cs typeface="Cambria Math" panose="02040503050406030204" pitchFamily="18" charset="0"/>
              </a:rPr>
              <a:t>MK vstupují buď přímo do svalových buněk (zdroj energie) nebo adipocytů (zásoba energie) anebo jsou transportovány krví  ve vazbě na albumin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sz="1800" dirty="0">
                <a:ea typeface="Cambria Math" panose="02040503050406030204" pitchFamily="18" charset="0"/>
                <a:cs typeface="Cambria Math" panose="02040503050406030204" pitchFamily="18" charset="0"/>
              </a:rPr>
              <a:t>Glycerol je exklusivně využit játry za vzniku glycerol-3-P a následné glykolýze či glukoneogeneze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sz="1800" dirty="0">
                <a:ea typeface="Cambria Math" panose="02040503050406030204" pitchFamily="18" charset="0"/>
                <a:cs typeface="Cambria Math" panose="02040503050406030204" pitchFamily="18" charset="0"/>
              </a:rPr>
              <a:t>Z CM tak vzniknou </a:t>
            </a:r>
            <a:r>
              <a:rPr lang="cs-CZ" altLang="cs-CZ" sz="1800" dirty="0" err="1">
                <a:ea typeface="Cambria Math" panose="02040503050406030204" pitchFamily="18" charset="0"/>
                <a:cs typeface="Cambria Math" panose="02040503050406030204" pitchFamily="18" charset="0"/>
              </a:rPr>
              <a:t>chylomikronové</a:t>
            </a:r>
            <a:r>
              <a:rPr lang="cs-CZ" altLang="cs-CZ" sz="1800" dirty="0">
                <a:ea typeface="Cambria Math" panose="02040503050406030204" pitchFamily="18" charset="0"/>
                <a:cs typeface="Cambria Math" panose="02040503050406030204" pitchFamily="18" charset="0"/>
              </a:rPr>
              <a:t> zbytky (cholesterol estery, PL, apoproteiny, zbytek TAG) a jsou vychytávaný přes receptory játry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sz="1800" dirty="0">
                <a:ea typeface="Cambria Math" panose="02040503050406030204" pitchFamily="18" charset="0"/>
                <a:cs typeface="Cambria Math" panose="02040503050406030204" pitchFamily="18" charset="0"/>
              </a:rPr>
              <a:t>Receptory reagují specificky s </a:t>
            </a:r>
            <a:r>
              <a:rPr lang="cs-CZ" altLang="cs-CZ" sz="1800" dirty="0" err="1">
                <a:ea typeface="Cambria Math" panose="02040503050406030204" pitchFamily="18" charset="0"/>
                <a:cs typeface="Cambria Math" panose="02040503050406030204" pitchFamily="18" charset="0"/>
              </a:rPr>
              <a:t>Apo</a:t>
            </a:r>
            <a:r>
              <a:rPr lang="cs-CZ" altLang="cs-CZ" sz="1800" dirty="0">
                <a:ea typeface="Cambria Math" panose="02040503050406030204" pitchFamily="18" charset="0"/>
                <a:cs typeface="Cambria Math" panose="02040503050406030204" pitchFamily="18" charset="0"/>
              </a:rPr>
              <a:t>-E: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LDL receptory (</a:t>
            </a:r>
            <a:r>
              <a:rPr lang="cs-CZ" altLang="cs-CZ" sz="1400" dirty="0" err="1">
                <a:ea typeface="Cambria Math" panose="02040503050406030204" pitchFamily="18" charset="0"/>
                <a:cs typeface="Cambria Math" panose="02040503050406030204" pitchFamily="18" charset="0"/>
              </a:rPr>
              <a:t>apo</a:t>
            </a:r>
            <a:r>
              <a:rPr lang="cs-CZ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 B/E receptory) a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LRP receptory (LDL-receptor </a:t>
            </a:r>
            <a:r>
              <a:rPr lang="cs-CZ" altLang="cs-CZ" sz="1400" dirty="0" err="1">
                <a:ea typeface="Cambria Math" panose="02040503050406030204" pitchFamily="18" charset="0"/>
                <a:cs typeface="Cambria Math" panose="02040503050406030204" pitchFamily="18" charset="0"/>
              </a:rPr>
              <a:t>related</a:t>
            </a:r>
            <a:r>
              <a:rPr lang="cs-CZ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 protein, též </a:t>
            </a:r>
            <a:r>
              <a:rPr lang="cs-CZ" altLang="cs-CZ" sz="1400" dirty="0" err="1">
                <a:ea typeface="Cambria Math" panose="02040503050406030204" pitchFamily="18" charset="0"/>
                <a:cs typeface="Cambria Math" panose="02040503050406030204" pitchFamily="18" charset="0"/>
              </a:rPr>
              <a:t>apo</a:t>
            </a:r>
            <a:r>
              <a:rPr lang="cs-CZ" altLang="cs-CZ" sz="1400" dirty="0">
                <a:ea typeface="Cambria Math" panose="02040503050406030204" pitchFamily="18" charset="0"/>
                <a:cs typeface="Cambria Math" panose="02040503050406030204" pitchFamily="18" charset="0"/>
              </a:rPr>
              <a:t> E</a:t>
            </a:r>
            <a:r>
              <a:rPr lang="cs-CZ" altLang="cs-CZ" sz="1400" dirty="0" smtClean="0">
                <a:ea typeface="Cambria Math" panose="02040503050406030204" pitchFamily="18" charset="0"/>
                <a:cs typeface="Cambria Math" panose="02040503050406030204" pitchFamily="18" charset="0"/>
              </a:rPr>
              <a:t>)</a:t>
            </a:r>
          </a:p>
          <a:p>
            <a:pPr marL="1828800" lvl="4" indent="0">
              <a:buNone/>
            </a:pPr>
            <a:endParaRPr lang="cs-CZ" altLang="cs-CZ" sz="1100" dirty="0"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5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 </a:t>
            </a:r>
            <a:r>
              <a:rPr lang="cs-CZ" dirty="0" smtClean="0"/>
              <a:t>vlastnosti lipidů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24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Hydrofobní = nepolární = lipofilní charakter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sz="2400" dirty="0"/>
              <a:t>N</a:t>
            </a:r>
            <a:r>
              <a:rPr lang="cs-CZ" sz="2400" dirty="0" smtClean="0"/>
              <a:t>erozpustné </a:t>
            </a:r>
            <a:r>
              <a:rPr lang="cs-CZ" sz="2400" dirty="0"/>
              <a:t>ve </a:t>
            </a:r>
            <a:r>
              <a:rPr lang="cs-CZ" sz="2400" dirty="0" smtClean="0"/>
              <a:t>vodě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sz="2400" dirty="0" smtClean="0"/>
              <a:t>Rozpustné </a:t>
            </a:r>
            <a:r>
              <a:rPr lang="cs-CZ" sz="2400" dirty="0"/>
              <a:t>v nepolárních rozpouštědlech 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cs-CZ" dirty="0" smtClean="0"/>
              <a:t>Chloroform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cs-CZ" dirty="0" err="1" smtClean="0"/>
              <a:t>Diethylether</a:t>
            </a:r>
            <a:endParaRPr lang="cs-CZ" dirty="0" smtClean="0"/>
          </a:p>
          <a:p>
            <a:pPr lvl="4">
              <a:buFont typeface="Wingdings" panose="05000000000000000000" pitchFamily="2" charset="2"/>
              <a:buChar char="ü"/>
            </a:pPr>
            <a:r>
              <a:rPr lang="cs-CZ" dirty="0" smtClean="0"/>
              <a:t>Benzen</a:t>
            </a: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Dělení: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sz="2400" dirty="0"/>
              <a:t>Jednoduché lipidy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dirty="0" smtClean="0"/>
              <a:t>Tuky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dirty="0" smtClean="0"/>
              <a:t>Vosky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dirty="0" err="1" smtClean="0"/>
              <a:t>Ceramidy</a:t>
            </a:r>
            <a:endParaRPr lang="cs-CZ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cs-CZ" sz="2400" dirty="0"/>
              <a:t>Složené lipidy – charakter tenzidů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dirty="0" err="1" smtClean="0"/>
              <a:t>Glycerofosfolipidy</a:t>
            </a:r>
            <a:endParaRPr lang="cs-CZ" dirty="0" smtClean="0"/>
          </a:p>
          <a:p>
            <a:pPr lvl="3">
              <a:buFont typeface="Wingdings" panose="05000000000000000000" pitchFamily="2" charset="2"/>
              <a:buChar char="ü"/>
            </a:pPr>
            <a:r>
              <a:rPr lang="cs-CZ" dirty="0" err="1" smtClean="0"/>
              <a:t>Sfingolipidy</a:t>
            </a:r>
            <a:endParaRPr lang="cs-CZ" dirty="0" smtClean="0"/>
          </a:p>
          <a:p>
            <a:pPr lvl="3">
              <a:buFont typeface="Wingdings" panose="05000000000000000000" pitchFamily="2" charset="2"/>
              <a:buChar char="ü"/>
            </a:pPr>
            <a:r>
              <a:rPr lang="cs-CZ" dirty="0" err="1"/>
              <a:t>G</a:t>
            </a:r>
            <a:r>
              <a:rPr lang="cs-CZ" dirty="0" err="1" smtClean="0"/>
              <a:t>lykosfingolipidy</a:t>
            </a:r>
            <a:r>
              <a:rPr lang="cs-CZ" dirty="0" smtClean="0"/>
              <a:t> 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Složené </a:t>
            </a:r>
            <a:r>
              <a:rPr lang="cs-CZ" dirty="0"/>
              <a:t>lipidy se orientují na </a:t>
            </a:r>
            <a:r>
              <a:rPr lang="cs-CZ" dirty="0" smtClean="0"/>
              <a:t>rozhraní voda – olej</a:t>
            </a:r>
            <a:endParaRPr lang="cs-CZ" dirty="0"/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408" y="1895961"/>
            <a:ext cx="3252666" cy="43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8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43" y="1073471"/>
            <a:ext cx="8108383" cy="540152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668556" y="186612"/>
            <a:ext cx="6641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Osud chylomikronu v krevním řečišti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6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1718841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Plazmatické lipoproteiny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148740" y="1428686"/>
            <a:ext cx="2714625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VLDL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IDL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LDL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HDL</a:t>
            </a:r>
          </a:p>
        </p:txBody>
      </p:sp>
      <p:pic>
        <p:nvPicPr>
          <p:cNvPr id="1536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7" y="1350768"/>
            <a:ext cx="2084387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978548"/>
            <a:ext cx="2133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3069" y="1411127"/>
            <a:ext cx="815806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altLang="cs-CZ" sz="28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Většinou kulovité částice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altLang="cs-CZ" sz="28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Tvořené lipidy a proteiny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altLang="cs-CZ" sz="28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Jádro: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</a:t>
            </a:r>
            <a:r>
              <a:rPr lang="cs-CZ" altLang="cs-CZ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epolární lipidy – TAG a </a:t>
            </a:r>
            <a:r>
              <a:rPr lang="cs-CZ" altLang="cs-CZ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CHOLestery</a:t>
            </a:r>
            <a:endParaRPr lang="cs-CZ" altLang="cs-CZ" sz="2400" dirty="0" smtClean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altLang="cs-CZ" sz="28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Obal: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cs-CZ" altLang="cs-CZ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Polárnější – PL, CHOL, apoproteiny</a:t>
            </a:r>
            <a:br>
              <a:rPr lang="cs-CZ" altLang="cs-CZ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</a:br>
            <a:endParaRPr lang="cs-CZ" altLang="cs-CZ" sz="2400" dirty="0" smtClean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altLang="cs-CZ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Způsob transportu lipidů v krevním řečišti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altLang="cs-CZ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Čím </a:t>
            </a:r>
            <a:r>
              <a:rPr lang="cs-CZ" altLang="cs-CZ" sz="28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větší je lipidové jádro částice, tím menší je jeho hustota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76470" y="6406503"/>
            <a:ext cx="4142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Lippincott’s</a:t>
            </a:r>
            <a:r>
              <a:rPr lang="cs-CZ" sz="1200" dirty="0" smtClean="0"/>
              <a:t> </a:t>
            </a:r>
            <a:r>
              <a:rPr lang="cs-CZ" sz="1200" dirty="0" err="1" smtClean="0"/>
              <a:t>Illustrated</a:t>
            </a:r>
            <a:r>
              <a:rPr lang="cs-CZ" sz="1200" dirty="0" smtClean="0"/>
              <a:t> </a:t>
            </a:r>
            <a:r>
              <a:rPr lang="cs-CZ" sz="1200" dirty="0" err="1" smtClean="0"/>
              <a:t>Reviews</a:t>
            </a:r>
            <a:r>
              <a:rPr lang="cs-CZ" sz="1200" dirty="0" smtClean="0"/>
              <a:t>: </a:t>
            </a:r>
            <a:r>
              <a:rPr lang="cs-CZ" sz="1200" dirty="0" err="1" smtClean="0"/>
              <a:t>Biochemistry</a:t>
            </a:r>
            <a:r>
              <a:rPr lang="cs-CZ" sz="1200" dirty="0" smtClean="0"/>
              <a:t>, </a:t>
            </a:r>
            <a:r>
              <a:rPr lang="cs-CZ" sz="1200" dirty="0" err="1" smtClean="0"/>
              <a:t>Sixth</a:t>
            </a:r>
            <a:r>
              <a:rPr lang="cs-CZ" sz="1200" dirty="0" smtClean="0"/>
              <a:t> </a:t>
            </a:r>
            <a:r>
              <a:rPr lang="cs-CZ" sz="1200" dirty="0" err="1"/>
              <a:t>Edition</a:t>
            </a: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3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1524001" y="333375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3600" dirty="0">
                <a:latin typeface="+mj-lt"/>
              </a:rPr>
              <a:t>Přeměna mastných kyselin na zásobní lipidy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571500" y="1349375"/>
            <a:ext cx="11464990" cy="5048251"/>
            <a:chOff x="385" y="1117"/>
            <a:chExt cx="4896" cy="3180"/>
          </a:xfrm>
        </p:grpSpPr>
        <p:sp>
          <p:nvSpPr>
            <p:cNvPr id="21510" name="Text Box 3"/>
            <p:cNvSpPr txBox="1">
              <a:spLocks noChangeArrowheads="1"/>
            </p:cNvSpPr>
            <p:nvPr/>
          </p:nvSpPr>
          <p:spPr bwMode="auto">
            <a:xfrm>
              <a:off x="385" y="1117"/>
              <a:ext cx="4896" cy="3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marL="457200" indent="-457200">
                <a:spcBef>
                  <a:spcPct val="50000"/>
                </a:spcBef>
                <a:buFont typeface="Wingdings" panose="05000000000000000000" pitchFamily="2" charset="2"/>
                <a:buChar char="ü"/>
              </a:pPr>
              <a:r>
                <a:rPr lang="cs-CZ" altLang="cs-CZ" sz="2800" dirty="0" smtClean="0">
                  <a:latin typeface="+mn-lt"/>
                </a:rPr>
                <a:t>MK se </a:t>
              </a:r>
              <a:r>
                <a:rPr lang="cs-CZ" altLang="cs-CZ" sz="2800" dirty="0">
                  <a:latin typeface="+mn-lt"/>
                </a:rPr>
                <a:t>po jídle resorbují z plazmy do tukových buněk (adipocytů)</a:t>
              </a:r>
            </a:p>
            <a:p>
              <a:pPr marL="1085850" lvl="1" indent="-342900">
                <a:spcBef>
                  <a:spcPct val="50000"/>
                </a:spcBef>
                <a:buFont typeface="Wingdings" panose="05000000000000000000" pitchFamily="2" charset="2"/>
                <a:buChar char="ü"/>
              </a:pPr>
              <a:r>
                <a:rPr lang="cs-CZ" altLang="cs-CZ" sz="2400" dirty="0">
                  <a:latin typeface="+mn-lt"/>
                </a:rPr>
                <a:t>R</a:t>
              </a:r>
              <a:r>
                <a:rPr lang="cs-CZ" altLang="cs-CZ" sz="2400" dirty="0" smtClean="0">
                  <a:latin typeface="+mn-lt"/>
                </a:rPr>
                <a:t>esyntéze TAG</a:t>
              </a:r>
            </a:p>
            <a:p>
              <a:pPr lvl="2" indent="0">
                <a:spcBef>
                  <a:spcPct val="50000"/>
                </a:spcBef>
                <a:buNone/>
              </a:pPr>
              <a:r>
                <a:rPr lang="cs-CZ" altLang="cs-CZ" sz="1600" dirty="0">
                  <a:latin typeface="+mn-lt"/>
                </a:rPr>
                <a:t>	</a:t>
              </a:r>
              <a:r>
                <a:rPr lang="cs-CZ" altLang="cs-CZ" sz="2000" dirty="0">
                  <a:latin typeface="+mn-lt"/>
                </a:rPr>
                <a:t>3 MK + glycerol          </a:t>
              </a:r>
              <a:r>
                <a:rPr lang="cs-CZ" altLang="cs-CZ" sz="2000" dirty="0" smtClean="0">
                  <a:latin typeface="+mn-lt"/>
                </a:rPr>
                <a:t>     </a:t>
              </a:r>
              <a:r>
                <a:rPr lang="cs-CZ" altLang="cs-CZ" sz="2000" dirty="0">
                  <a:latin typeface="+mn-lt"/>
                </a:rPr>
                <a:t>TAG</a:t>
              </a:r>
              <a:r>
                <a:rPr lang="cs-CZ" altLang="cs-CZ" sz="1600" dirty="0" smtClean="0">
                  <a:latin typeface="+mn-lt"/>
                </a:rPr>
                <a:t>	</a:t>
              </a:r>
            </a:p>
            <a:p>
              <a:pPr marL="1943100" lvl="3" indent="-342900">
                <a:spcBef>
                  <a:spcPct val="50000"/>
                </a:spcBef>
                <a:buFont typeface="Wingdings" panose="05000000000000000000" pitchFamily="2" charset="2"/>
                <a:buChar char="ü"/>
              </a:pPr>
              <a:r>
                <a:rPr lang="cs-CZ" altLang="cs-CZ" sz="2000" dirty="0" smtClean="0">
                  <a:latin typeface="+mn-lt"/>
                </a:rPr>
                <a:t>jen tuková tkáň, játra, tenké střevo a mléčná žláza</a:t>
              </a:r>
            </a:p>
            <a:p>
              <a:pPr marL="1085850" lvl="1" indent="-342900">
                <a:spcBef>
                  <a:spcPct val="50000"/>
                </a:spcBef>
                <a:buFont typeface="Wingdings" panose="05000000000000000000" pitchFamily="2" charset="2"/>
                <a:buChar char="ü"/>
              </a:pPr>
              <a:endParaRPr lang="cs-CZ" altLang="cs-CZ" sz="2400" dirty="0" smtClean="0">
                <a:latin typeface="+mn-lt"/>
              </a:endParaRPr>
            </a:p>
            <a:p>
              <a:pPr marL="457200" indent="-457200">
                <a:spcBef>
                  <a:spcPct val="50000"/>
                </a:spcBef>
                <a:buFont typeface="Wingdings" panose="05000000000000000000" pitchFamily="2" charset="2"/>
                <a:buChar char="ü"/>
              </a:pPr>
              <a:r>
                <a:rPr lang="cs-CZ" altLang="cs-CZ" sz="2800" dirty="0" smtClean="0">
                  <a:latin typeface="+mn-lt"/>
                </a:rPr>
                <a:t> </a:t>
              </a:r>
              <a:r>
                <a:rPr lang="cs-CZ" altLang="cs-CZ" sz="2800" dirty="0">
                  <a:latin typeface="+mn-lt"/>
                </a:rPr>
                <a:t>T</a:t>
              </a:r>
              <a:r>
                <a:rPr lang="cs-CZ" altLang="cs-CZ" sz="2800" dirty="0" smtClean="0">
                  <a:latin typeface="+mn-lt"/>
                </a:rPr>
                <a:t>akto vzniklý tuk </a:t>
              </a:r>
              <a:r>
                <a:rPr lang="cs-CZ" altLang="cs-CZ" sz="2800" dirty="0">
                  <a:latin typeface="+mn-lt"/>
                </a:rPr>
                <a:t>se ukládá v tukových buňkách</a:t>
              </a:r>
            </a:p>
            <a:p>
              <a:pPr marL="457200" indent="-457200">
                <a:spcBef>
                  <a:spcPct val="50000"/>
                </a:spcBef>
                <a:buFont typeface="Wingdings" panose="05000000000000000000" pitchFamily="2" charset="2"/>
                <a:buChar char="ü"/>
              </a:pPr>
              <a:r>
                <a:rPr lang="cs-CZ" altLang="cs-CZ" sz="2800" dirty="0" smtClean="0">
                  <a:latin typeface="+mn-lt"/>
                </a:rPr>
                <a:t>Význam:</a:t>
              </a:r>
            </a:p>
            <a:p>
              <a:pPr marL="1085850" lvl="1" indent="-342900">
                <a:spcBef>
                  <a:spcPct val="50000"/>
                </a:spcBef>
                <a:buFont typeface="Wingdings" panose="05000000000000000000" pitchFamily="2" charset="2"/>
                <a:buChar char="ü"/>
              </a:pPr>
              <a:r>
                <a:rPr lang="cs-CZ" altLang="cs-CZ" sz="2400" dirty="0" smtClean="0">
                  <a:latin typeface="+mn-lt"/>
                </a:rPr>
                <a:t>Při </a:t>
              </a:r>
              <a:r>
                <a:rPr lang="cs-CZ" altLang="cs-CZ" sz="2400" dirty="0">
                  <a:latin typeface="+mn-lt"/>
                </a:rPr>
                <a:t>hladovění mohou být mastné kyseliny uvolněny zpět do krve</a:t>
              </a:r>
            </a:p>
            <a:p>
              <a:pPr marL="457200" indent="-457200">
                <a:spcBef>
                  <a:spcPct val="50000"/>
                </a:spcBef>
                <a:buFont typeface="Wingdings" panose="05000000000000000000" pitchFamily="2" charset="2"/>
                <a:buChar char="ü"/>
              </a:pPr>
              <a:endParaRPr lang="cs-CZ" altLang="cs-CZ" sz="28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1511" name="Line 4"/>
            <p:cNvSpPr>
              <a:spLocks noChangeShapeType="1"/>
            </p:cNvSpPr>
            <p:nvPr/>
          </p:nvSpPr>
          <p:spPr bwMode="auto">
            <a:xfrm>
              <a:off x="1971" y="19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cs-CZ"/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7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0"/>
            <a:ext cx="7772400" cy="1143000"/>
          </a:xfrm>
        </p:spPr>
        <p:txBody>
          <a:bodyPr/>
          <a:lstStyle/>
          <a:p>
            <a:pPr algn="ctr"/>
            <a:r>
              <a:rPr lang="cs-CZ" altLang="cs-CZ" dirty="0" smtClean="0">
                <a:latin typeface="+mn-lt"/>
              </a:rPr>
              <a:t>Katabolismus lipidů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5251612" y="1119191"/>
            <a:ext cx="1539551" cy="522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ts val="300"/>
              </a:spcBef>
              <a:buNone/>
            </a:pPr>
            <a:r>
              <a:rPr lang="cs-CZ" altLang="cs-CZ" sz="2800" b="1" dirty="0" smtClean="0">
                <a:latin typeface="+mn-lt"/>
              </a:rPr>
              <a:t>TAG</a:t>
            </a:r>
            <a:endParaRPr lang="cs-CZ" altLang="cs-CZ" sz="2800" dirty="0">
              <a:latin typeface="+mn-lt"/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5072420" y="2770983"/>
            <a:ext cx="1891912" cy="5476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cs-CZ" altLang="cs-CZ" sz="2400" dirty="0" smtClean="0">
                <a:latin typeface="+mn-lt"/>
              </a:rPr>
              <a:t>MK+ </a:t>
            </a:r>
            <a:r>
              <a:rPr lang="cs-CZ" altLang="cs-CZ" sz="2400" dirty="0">
                <a:latin typeface="+mn-lt"/>
              </a:rPr>
              <a:t>glycerol </a:t>
            </a: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6021388" y="1797051"/>
            <a:ext cx="0" cy="9112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>
            <a:off x="6021388" y="3455989"/>
            <a:ext cx="0" cy="90963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4943475" y="4437063"/>
            <a:ext cx="2089150" cy="54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 dirty="0" smtClean="0">
                <a:latin typeface="+mn-lt"/>
              </a:rPr>
              <a:t>Acetyl-</a:t>
            </a:r>
            <a:r>
              <a:rPr lang="cs-CZ" altLang="cs-CZ" sz="2400" dirty="0" err="1" smtClean="0">
                <a:latin typeface="+mn-lt"/>
              </a:rPr>
              <a:t>CoA</a:t>
            </a:r>
            <a:endParaRPr lang="cs-CZ" altLang="cs-CZ" sz="2400" dirty="0">
              <a:latin typeface="+mn-lt"/>
            </a:endParaRP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2208213" y="4437063"/>
            <a:ext cx="1612900" cy="5461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cs-CZ" altLang="cs-CZ" sz="2400" dirty="0" smtClean="0">
                <a:latin typeface="+mn-lt"/>
              </a:rPr>
              <a:t>Ketolátky</a:t>
            </a:r>
            <a:endParaRPr lang="cs-CZ" altLang="cs-CZ" sz="2400" dirty="0">
              <a:latin typeface="+mn-lt"/>
            </a:endParaRP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1803399" y="6200747"/>
            <a:ext cx="2794163" cy="5461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cs-CZ" altLang="cs-CZ" sz="2400">
                <a:latin typeface="+mn-lt"/>
              </a:rPr>
              <a:t>CO</a:t>
            </a:r>
            <a:r>
              <a:rPr lang="cs-CZ" altLang="cs-CZ" sz="2400" baseline="-25000">
                <a:latin typeface="+mn-lt"/>
              </a:rPr>
              <a:t>2</a:t>
            </a:r>
            <a:r>
              <a:rPr lang="cs-CZ" altLang="cs-CZ" sz="2400">
                <a:latin typeface="+mn-lt"/>
              </a:rPr>
              <a:t> + H</a:t>
            </a:r>
            <a:r>
              <a:rPr lang="cs-CZ" altLang="cs-CZ" sz="2400" baseline="-25000">
                <a:latin typeface="+mn-lt"/>
              </a:rPr>
              <a:t>2</a:t>
            </a:r>
            <a:r>
              <a:rPr lang="cs-CZ" altLang="cs-CZ" sz="2400">
                <a:latin typeface="+mn-lt"/>
              </a:rPr>
              <a:t>O + energie </a:t>
            </a:r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 flipH="1">
            <a:off x="3863976" y="4724400"/>
            <a:ext cx="1008063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>
            <a:off x="6021388" y="5035551"/>
            <a:ext cx="0" cy="9112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1" name="Line 12"/>
          <p:cNvSpPr>
            <a:spLocks noChangeShapeType="1"/>
          </p:cNvSpPr>
          <p:nvPr/>
        </p:nvSpPr>
        <p:spPr bwMode="auto">
          <a:xfrm>
            <a:off x="3216275" y="5013325"/>
            <a:ext cx="0" cy="10937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4597562" y="1938338"/>
            <a:ext cx="1308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cs-CZ" altLang="cs-CZ" sz="2400" i="1" dirty="0">
                <a:latin typeface="+mn-lt"/>
              </a:rPr>
              <a:t>lipolýza</a:t>
            </a:r>
          </a:p>
        </p:txBody>
      </p:sp>
      <p:sp>
        <p:nvSpPr>
          <p:cNvPr id="22543" name="Text Box 14"/>
          <p:cNvSpPr txBox="1">
            <a:spLocks noChangeArrowheads="1"/>
          </p:cNvSpPr>
          <p:nvPr/>
        </p:nvSpPr>
        <p:spPr bwMode="auto">
          <a:xfrm>
            <a:off x="4224338" y="3573464"/>
            <a:ext cx="172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i="1">
                <a:latin typeface="+mn-lt"/>
                <a:sym typeface="Symbol" panose="05050102010706020507" pitchFamily="18" charset="2"/>
              </a:rPr>
              <a:t></a:t>
            </a:r>
            <a:r>
              <a:rPr lang="cs-CZ" altLang="cs-CZ" sz="2400" i="1">
                <a:latin typeface="+mn-lt"/>
              </a:rPr>
              <a:t>-oxidace</a:t>
            </a:r>
          </a:p>
        </p:txBody>
      </p:sp>
      <p:sp>
        <p:nvSpPr>
          <p:cNvPr id="22544" name="Text Box 15"/>
          <p:cNvSpPr txBox="1">
            <a:spLocks noChangeArrowheads="1"/>
          </p:cNvSpPr>
          <p:nvPr/>
        </p:nvSpPr>
        <p:spPr bwMode="auto">
          <a:xfrm>
            <a:off x="4664871" y="5973442"/>
            <a:ext cx="2799619" cy="5461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cs-CZ" altLang="cs-CZ" sz="2400" dirty="0">
                <a:latin typeface="+mn-lt"/>
              </a:rPr>
              <a:t>CO</a:t>
            </a:r>
            <a:r>
              <a:rPr lang="cs-CZ" altLang="cs-CZ" sz="2400" baseline="-25000" dirty="0">
                <a:latin typeface="+mn-lt"/>
              </a:rPr>
              <a:t>2</a:t>
            </a:r>
            <a:r>
              <a:rPr lang="cs-CZ" altLang="cs-CZ" sz="2400" dirty="0">
                <a:latin typeface="+mn-lt"/>
              </a:rPr>
              <a:t> + H</a:t>
            </a:r>
            <a:r>
              <a:rPr lang="cs-CZ" altLang="cs-CZ" sz="2400" baseline="-25000" dirty="0">
                <a:latin typeface="+mn-lt"/>
              </a:rPr>
              <a:t>2</a:t>
            </a:r>
            <a:r>
              <a:rPr lang="cs-CZ" altLang="cs-CZ" sz="2400" dirty="0">
                <a:latin typeface="+mn-lt"/>
              </a:rPr>
              <a:t>O + energie </a:t>
            </a:r>
          </a:p>
        </p:txBody>
      </p:sp>
      <p:sp>
        <p:nvSpPr>
          <p:cNvPr id="22545" name="Text Box 16"/>
          <p:cNvSpPr txBox="1">
            <a:spLocks noChangeArrowheads="1"/>
          </p:cNvSpPr>
          <p:nvPr/>
        </p:nvSpPr>
        <p:spPr bwMode="auto">
          <a:xfrm>
            <a:off x="1586173" y="5104606"/>
            <a:ext cx="166742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400" dirty="0">
                <a:latin typeface="+mn-lt"/>
              </a:rPr>
              <a:t>utilizace </a:t>
            </a:r>
            <a:r>
              <a:rPr lang="cs-CZ" altLang="cs-CZ" sz="1400" dirty="0" smtClean="0">
                <a:latin typeface="+mn-lt"/>
              </a:rPr>
              <a:t>ketolátek v </a:t>
            </a:r>
            <a:r>
              <a:rPr lang="cs-CZ" altLang="cs-CZ" sz="1400" dirty="0" err="1">
                <a:latin typeface="+mn-lt"/>
              </a:rPr>
              <a:t>extrahepatálních</a:t>
            </a:r>
            <a:r>
              <a:rPr lang="cs-CZ" altLang="cs-CZ" sz="1400" dirty="0">
                <a:latin typeface="+mn-lt"/>
              </a:rPr>
              <a:t> tkáních</a:t>
            </a:r>
          </a:p>
        </p:txBody>
      </p:sp>
      <p:sp>
        <p:nvSpPr>
          <p:cNvPr id="22546" name="Text Box 17"/>
          <p:cNvSpPr txBox="1">
            <a:spLocks noChangeArrowheads="1"/>
          </p:cNvSpPr>
          <p:nvPr/>
        </p:nvSpPr>
        <p:spPr bwMode="auto">
          <a:xfrm>
            <a:off x="6096001" y="5187950"/>
            <a:ext cx="41767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i="1">
                <a:latin typeface="+mn-lt"/>
              </a:rPr>
              <a:t>citrátový cyklus + dýchací řetězec</a:t>
            </a:r>
          </a:p>
        </p:txBody>
      </p:sp>
      <p:sp>
        <p:nvSpPr>
          <p:cNvPr id="22547" name="Text Box 18"/>
          <p:cNvSpPr txBox="1">
            <a:spLocks noChangeArrowheads="1"/>
          </p:cNvSpPr>
          <p:nvPr/>
        </p:nvSpPr>
        <p:spPr bwMode="auto">
          <a:xfrm>
            <a:off x="6151564" y="1938338"/>
            <a:ext cx="4867889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dirty="0">
                <a:latin typeface="+mn-lt"/>
              </a:rPr>
              <a:t>chylomikrony + VLDL (lipoproteinová </a:t>
            </a:r>
            <a:r>
              <a:rPr lang="cs-CZ" altLang="cs-CZ" sz="1400" dirty="0" smtClean="0">
                <a:latin typeface="+mn-lt"/>
              </a:rPr>
              <a:t>lipáza</a:t>
            </a:r>
            <a:r>
              <a:rPr lang="cs-CZ" altLang="cs-CZ" sz="1400" dirty="0">
                <a:latin typeface="+mn-lt"/>
              </a:rPr>
              <a:t>, insulin)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dirty="0">
                <a:latin typeface="+mn-lt"/>
              </a:rPr>
              <a:t>zásobní tuky (hormon sensitivní </a:t>
            </a:r>
            <a:r>
              <a:rPr lang="cs-CZ" altLang="cs-CZ" sz="1400" dirty="0" smtClean="0">
                <a:latin typeface="+mn-lt"/>
              </a:rPr>
              <a:t>lipáza</a:t>
            </a:r>
            <a:r>
              <a:rPr lang="cs-CZ" altLang="cs-CZ" sz="1400" dirty="0">
                <a:latin typeface="+mn-lt"/>
              </a:rPr>
              <a:t>, </a:t>
            </a:r>
            <a:r>
              <a:rPr lang="cs-CZ" altLang="cs-CZ" sz="1400" dirty="0" err="1">
                <a:latin typeface="+mn-lt"/>
              </a:rPr>
              <a:t>glukagon</a:t>
            </a:r>
            <a:r>
              <a:rPr lang="cs-CZ" altLang="cs-CZ" sz="1400" dirty="0">
                <a:latin typeface="+mn-lt"/>
              </a:rPr>
              <a:t>)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9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354231" y="246063"/>
            <a:ext cx="7770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3600" dirty="0">
                <a:latin typeface="+mn-lt"/>
              </a:rPr>
              <a:t>Metabolismus mastných kyselin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112666" y="4360491"/>
            <a:ext cx="5585990" cy="116955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800" dirty="0" smtClean="0">
                <a:latin typeface="+mn-lt"/>
              </a:rPr>
              <a:t>Volné MK se v krvi váží na </a:t>
            </a:r>
            <a:r>
              <a:rPr lang="cs-CZ" altLang="cs-CZ" sz="2800" dirty="0">
                <a:latin typeface="+mn-lt"/>
              </a:rPr>
              <a:t>albumin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800" dirty="0">
                <a:latin typeface="+mn-lt"/>
                <a:sym typeface="Symbol" panose="05050102010706020507" pitchFamily="18" charset="2"/>
              </a:rPr>
              <a:t> </a:t>
            </a:r>
            <a:r>
              <a:rPr lang="cs-CZ" altLang="cs-CZ" sz="2800" dirty="0">
                <a:latin typeface="+mn-lt"/>
              </a:rPr>
              <a:t>(1 mmol/l), poločas 2 min.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274989" y="1423621"/>
            <a:ext cx="45286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 dirty="0">
                <a:latin typeface="+mn-lt"/>
              </a:rPr>
              <a:t>Uvolnění MK z chylomikronů v resorpční fázi lipoproteinovou </a:t>
            </a:r>
            <a:r>
              <a:rPr lang="cs-CZ" altLang="cs-CZ" sz="2400" dirty="0" smtClean="0">
                <a:latin typeface="+mn-lt"/>
              </a:rPr>
              <a:t>lipázou</a:t>
            </a:r>
            <a:endParaRPr lang="cs-CZ" altLang="cs-CZ" sz="2400" dirty="0">
              <a:latin typeface="+mn-lt"/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3684458" y="2685477"/>
            <a:ext cx="1251435" cy="137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771870" y="1423622"/>
            <a:ext cx="48634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+mn-lt"/>
              </a:rPr>
              <a:t>Uvolnění MK z TG v adipocytech působením </a:t>
            </a:r>
            <a:r>
              <a:rPr lang="cs-CZ" altLang="cs-CZ" sz="2400" dirty="0" err="1">
                <a:latin typeface="+mn-lt"/>
              </a:rPr>
              <a:t>hormonsenzitivní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dirty="0" smtClean="0">
                <a:latin typeface="+mn-lt"/>
              </a:rPr>
              <a:t>lipázy</a:t>
            </a:r>
            <a:endParaRPr lang="cs-CZ" altLang="cs-CZ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+mn-lt"/>
              </a:rPr>
              <a:t>(hormonální regulace)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H="1">
            <a:off x="6771870" y="2685476"/>
            <a:ext cx="1346134" cy="1358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8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Odbourání mastných kyselin (</a:t>
            </a:r>
            <a:r>
              <a:rPr lang="cs-CZ" altLang="cs-CZ" dirty="0">
                <a:sym typeface="Symbol" panose="05050102010706020507" pitchFamily="18" charset="2"/>
              </a:rPr>
              <a:t> -oxidace)</a:t>
            </a:r>
            <a:br>
              <a:rPr lang="cs-CZ" altLang="cs-CZ" dirty="0">
                <a:sym typeface="Symbol" panose="05050102010706020507" pitchFamily="18" charset="2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653" y="1690688"/>
            <a:ext cx="10619792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altLang="cs-CZ" sz="3200" dirty="0" smtClean="0"/>
              <a:t>Lokalizace: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 dirty="0" smtClean="0"/>
              <a:t>V mitochondriích </a:t>
            </a:r>
            <a:r>
              <a:rPr lang="cs-CZ" altLang="cs-CZ" dirty="0"/>
              <a:t>buněk, na multienzymovém </a:t>
            </a:r>
            <a:r>
              <a:rPr lang="cs-CZ" altLang="cs-CZ" dirty="0" smtClean="0"/>
              <a:t>komplexu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sz="3200" dirty="0"/>
              <a:t>Aktivace MK: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 dirty="0" smtClean="0"/>
              <a:t>Vazba </a:t>
            </a:r>
            <a:r>
              <a:rPr lang="cs-CZ" altLang="cs-CZ" dirty="0" err="1" smtClean="0"/>
              <a:t>CoA</a:t>
            </a:r>
            <a:endParaRPr lang="cs-CZ" alt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 dirty="0"/>
              <a:t>V</a:t>
            </a:r>
            <a:r>
              <a:rPr lang="cs-CZ" altLang="cs-CZ" dirty="0" smtClean="0"/>
              <a:t> </a:t>
            </a:r>
            <a:r>
              <a:rPr lang="cs-CZ" altLang="cs-CZ" dirty="0"/>
              <a:t>cytoplazmě </a:t>
            </a:r>
            <a:r>
              <a:rPr lang="cs-CZ" altLang="cs-CZ" dirty="0" smtClean="0"/>
              <a:t>buňky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sz="3200" dirty="0" smtClean="0"/>
              <a:t>Transport </a:t>
            </a:r>
            <a:r>
              <a:rPr lang="cs-CZ" altLang="cs-CZ" sz="3200" dirty="0"/>
              <a:t>MK do mitochondrií </a:t>
            </a:r>
            <a:endParaRPr lang="cs-CZ" altLang="cs-CZ" sz="3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 dirty="0"/>
              <a:t>V</a:t>
            </a:r>
            <a:r>
              <a:rPr lang="cs-CZ" altLang="cs-CZ" dirty="0" smtClean="0"/>
              <a:t>e </a:t>
            </a:r>
            <a:r>
              <a:rPr lang="cs-CZ" altLang="cs-CZ" dirty="0"/>
              <a:t>vazbě na karnitin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cs-CZ" sz="3200" dirty="0">
                <a:latin typeface="Calibri" pitchFamily="34" charset="0"/>
              </a:rPr>
              <a:t>β-</a:t>
            </a:r>
            <a:r>
              <a:rPr lang="cs-CZ" altLang="cs-CZ" sz="3200" dirty="0">
                <a:latin typeface="Calibri" pitchFamily="34" charset="0"/>
              </a:rPr>
              <a:t>O</a:t>
            </a:r>
            <a:r>
              <a:rPr lang="en-GB" altLang="cs-CZ" sz="3200" dirty="0" err="1">
                <a:latin typeface="Calibri" pitchFamily="34" charset="0"/>
              </a:rPr>
              <a:t>xida</a:t>
            </a:r>
            <a:r>
              <a:rPr lang="cs-CZ" altLang="cs-CZ" sz="3200" dirty="0" err="1">
                <a:latin typeface="Calibri" pitchFamily="34" charset="0"/>
              </a:rPr>
              <a:t>ce</a:t>
            </a:r>
            <a:r>
              <a:rPr lang="cs-CZ" altLang="cs-CZ" sz="3200" dirty="0">
                <a:latin typeface="Calibri" pitchFamily="34" charset="0"/>
              </a:rPr>
              <a:t> </a:t>
            </a:r>
            <a:endParaRPr lang="cs-CZ" altLang="cs-CZ" sz="3200" dirty="0" smtClean="0">
              <a:latin typeface="Calibri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libri" pitchFamily="34" charset="0"/>
              </a:rPr>
              <a:t>Štěpení acyl-</a:t>
            </a:r>
            <a:r>
              <a:rPr lang="cs-CZ" altLang="cs-CZ" dirty="0" err="1" smtClean="0">
                <a:latin typeface="Calibri" pitchFamily="34" charset="0"/>
              </a:rPr>
              <a:t>CoA</a:t>
            </a:r>
            <a:r>
              <a:rPr lang="cs-CZ" altLang="cs-CZ" dirty="0" smtClean="0">
                <a:latin typeface="Calibri" pitchFamily="34" charset="0"/>
              </a:rPr>
              <a:t> </a:t>
            </a:r>
            <a:r>
              <a:rPr lang="cs-CZ" altLang="cs-CZ" dirty="0">
                <a:latin typeface="Calibri" pitchFamily="34" charset="0"/>
              </a:rPr>
              <a:t>a vznik acetyl-</a:t>
            </a:r>
            <a:r>
              <a:rPr lang="cs-CZ" altLang="cs-CZ" dirty="0" err="1">
                <a:latin typeface="Calibri" pitchFamily="34" charset="0"/>
              </a:rPr>
              <a:t>CoA</a:t>
            </a:r>
            <a:endParaRPr lang="cs-CZ" altLang="cs-CZ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altLang="cs-CZ" sz="3200" dirty="0"/>
          </a:p>
          <a:p>
            <a:pPr marL="0" indent="0">
              <a:buNone/>
            </a:pPr>
            <a:endParaRPr lang="cs-CZ" altLang="cs-CZ" sz="2000" dirty="0"/>
          </a:p>
          <a:p>
            <a:pPr>
              <a:buFont typeface="Wingdings" panose="05000000000000000000" pitchFamily="2" charset="2"/>
              <a:buChar char="ü"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1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45766" y="1129877"/>
            <a:ext cx="10327034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altLang="cs-CZ" sz="2800" dirty="0"/>
              <a:t>Lokalizace aktivace </a:t>
            </a:r>
            <a:r>
              <a:rPr lang="cs-CZ" altLang="cs-CZ" sz="2800" dirty="0" smtClean="0"/>
              <a:t>MK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altLang="cs-CZ" sz="2000" dirty="0" smtClean="0"/>
              <a:t>MK </a:t>
            </a:r>
            <a:r>
              <a:rPr lang="cs-CZ" altLang="cs-CZ" sz="2000" dirty="0"/>
              <a:t>(2–10 C): až matrix </a:t>
            </a:r>
            <a:r>
              <a:rPr lang="cs-CZ" altLang="cs-CZ" sz="2000" dirty="0" err="1" smtClean="0"/>
              <a:t>mtch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(nevyžadují k</a:t>
            </a:r>
            <a:r>
              <a:rPr lang="en-US" sz="2000" dirty="0" err="1"/>
              <a:t>arnitinový</a:t>
            </a:r>
            <a:r>
              <a:rPr lang="en-US" sz="2000" dirty="0"/>
              <a:t> </a:t>
            </a:r>
            <a:r>
              <a:rPr lang="en-US" sz="2000" dirty="0" err="1"/>
              <a:t>transportní</a:t>
            </a:r>
            <a:r>
              <a:rPr lang="en-US" sz="2000" dirty="0"/>
              <a:t> </a:t>
            </a:r>
            <a:r>
              <a:rPr lang="en-US" sz="2000" dirty="0" err="1"/>
              <a:t>systém</a:t>
            </a:r>
            <a:r>
              <a:rPr lang="cs-CZ" altLang="cs-CZ" sz="2000" dirty="0"/>
              <a:t>)</a:t>
            </a:r>
          </a:p>
          <a:p>
            <a:pPr marL="1257300" lvl="2" indent="-342900">
              <a:lnSpc>
                <a:spcPct val="150000"/>
              </a:lnSpc>
              <a:spcBef>
                <a:spcPts val="300"/>
              </a:spcBef>
              <a:buSzPct val="75000"/>
              <a:buFont typeface="Wingdings" panose="05000000000000000000" pitchFamily="2" charset="2"/>
              <a:buChar char="ü"/>
            </a:pPr>
            <a:r>
              <a:rPr lang="cs-CZ" altLang="cs-CZ" sz="2000" dirty="0"/>
              <a:t>MK (12–20 C): vnější MM, </a:t>
            </a:r>
            <a:r>
              <a:rPr lang="cs-CZ" altLang="cs-CZ" sz="2000" dirty="0" err="1"/>
              <a:t>peroxisomy</a:t>
            </a:r>
            <a:r>
              <a:rPr lang="cs-CZ" altLang="cs-CZ" sz="2000" dirty="0"/>
              <a:t>, ER</a:t>
            </a:r>
          </a:p>
          <a:p>
            <a:pPr marL="1257300" lvl="2" indent="-342900">
              <a:lnSpc>
                <a:spcPct val="150000"/>
              </a:lnSpc>
              <a:spcBef>
                <a:spcPts val="300"/>
              </a:spcBef>
              <a:buSzPct val="75000"/>
              <a:buFont typeface="Wingdings" panose="05000000000000000000" pitchFamily="2" charset="2"/>
              <a:buChar char="ü"/>
            </a:pPr>
            <a:r>
              <a:rPr lang="cs-CZ" altLang="cs-CZ" sz="2000" dirty="0"/>
              <a:t>MK (&gt; 20 C): vnější MM, </a:t>
            </a:r>
            <a:r>
              <a:rPr lang="cs-CZ" altLang="cs-CZ" sz="2000" dirty="0" err="1"/>
              <a:t>peroxisomy</a:t>
            </a:r>
            <a:r>
              <a:rPr lang="cs-CZ" altLang="cs-CZ" sz="2000" dirty="0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313949" y="225478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4400" dirty="0"/>
              <a:t>Aktivace MK – syntéza acyl-</a:t>
            </a:r>
            <a:r>
              <a:rPr lang="cs-CZ" altLang="cs-CZ" sz="4400" dirty="0" err="1"/>
              <a:t>CoA</a:t>
            </a:r>
            <a:r>
              <a:rPr lang="cs-CZ" altLang="cs-CZ" sz="4400" dirty="0"/>
              <a:t> 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2171281" y="4759289"/>
            <a:ext cx="1426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R</a:t>
            </a: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2745956" y="4770401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C</a:t>
            </a: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3111081" y="4403689"/>
            <a:ext cx="1506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O</a:t>
            </a: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3111081" y="5137114"/>
            <a:ext cx="3093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OH</a:t>
            </a: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2345906" y="4933914"/>
            <a:ext cx="381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V="1">
            <a:off x="3017419" y="4724363"/>
            <a:ext cx="95250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 flipV="1">
            <a:off x="2977731" y="4683088"/>
            <a:ext cx="95250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2998369" y="5068850"/>
            <a:ext cx="93662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17423" name="Rectangle 17"/>
          <p:cNvSpPr>
            <a:spLocks noChangeArrowheads="1"/>
          </p:cNvSpPr>
          <p:nvPr/>
        </p:nvSpPr>
        <p:spPr bwMode="auto">
          <a:xfrm>
            <a:off x="3701631" y="4837076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+</a:t>
            </a:r>
          </a:p>
        </p:txBody>
      </p:sp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4409656" y="4829139"/>
            <a:ext cx="1586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H</a:t>
            </a:r>
          </a:p>
        </p:txBody>
      </p:sp>
      <p:sp>
        <p:nvSpPr>
          <p:cNvPr id="17425" name="Rectangle 19"/>
          <p:cNvSpPr>
            <a:spLocks noChangeArrowheads="1"/>
          </p:cNvSpPr>
          <p:nvPr/>
        </p:nvSpPr>
        <p:spPr bwMode="auto">
          <a:xfrm>
            <a:off x="4623969" y="4829139"/>
            <a:ext cx="1138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S</a:t>
            </a:r>
          </a:p>
        </p:txBody>
      </p:sp>
      <p:sp>
        <p:nvSpPr>
          <p:cNvPr id="17426" name="Rectangle 20"/>
          <p:cNvSpPr>
            <a:spLocks noChangeArrowheads="1"/>
          </p:cNvSpPr>
          <p:nvPr/>
        </p:nvSpPr>
        <p:spPr bwMode="auto">
          <a:xfrm>
            <a:off x="5131969" y="4829139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C</a:t>
            </a: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5363744" y="4829139"/>
            <a:ext cx="1218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o</a:t>
            </a:r>
          </a:p>
        </p:txBody>
      </p:sp>
      <p:sp>
        <p:nvSpPr>
          <p:cNvPr id="17428" name="Rectangle 22"/>
          <p:cNvSpPr>
            <a:spLocks noChangeArrowheads="1"/>
          </p:cNvSpPr>
          <p:nvPr/>
        </p:nvSpPr>
        <p:spPr bwMode="auto">
          <a:xfrm>
            <a:off x="5538369" y="4829139"/>
            <a:ext cx="144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A</a:t>
            </a:r>
          </a:p>
        </p:txBody>
      </p:sp>
      <p:sp>
        <p:nvSpPr>
          <p:cNvPr id="17429" name="Line 23"/>
          <p:cNvSpPr>
            <a:spLocks noChangeShapeType="1"/>
          </p:cNvSpPr>
          <p:nvPr/>
        </p:nvSpPr>
        <p:spPr bwMode="auto">
          <a:xfrm>
            <a:off x="4832862" y="4975378"/>
            <a:ext cx="2555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17430" name="Line 24"/>
          <p:cNvSpPr>
            <a:spLocks noChangeShapeType="1"/>
          </p:cNvSpPr>
          <p:nvPr/>
        </p:nvSpPr>
        <p:spPr bwMode="auto">
          <a:xfrm>
            <a:off x="5970169" y="4914864"/>
            <a:ext cx="10334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17431" name="Freeform 25"/>
          <p:cNvSpPr>
            <a:spLocks/>
          </p:cNvSpPr>
          <p:nvPr/>
        </p:nvSpPr>
        <p:spPr bwMode="auto">
          <a:xfrm>
            <a:off x="6809957" y="4856125"/>
            <a:ext cx="193675" cy="115888"/>
          </a:xfrm>
          <a:custGeom>
            <a:avLst/>
            <a:gdLst>
              <a:gd name="T0" fmla="*/ 2147483647 w 122"/>
              <a:gd name="T1" fmla="*/ 2147483647 h 73"/>
              <a:gd name="T2" fmla="*/ 0 w 122"/>
              <a:gd name="T3" fmla="*/ 2147483647 h 73"/>
              <a:gd name="T4" fmla="*/ 2147483647 w 122"/>
              <a:gd name="T5" fmla="*/ 2147483647 h 73"/>
              <a:gd name="T6" fmla="*/ 0 w 122"/>
              <a:gd name="T7" fmla="*/ 0 h 73"/>
              <a:gd name="T8" fmla="*/ 2147483647 w 122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" h="73">
                <a:moveTo>
                  <a:pt x="122" y="37"/>
                </a:moveTo>
                <a:lnTo>
                  <a:pt x="0" y="73"/>
                </a:lnTo>
                <a:lnTo>
                  <a:pt x="25" y="37"/>
                </a:lnTo>
                <a:lnTo>
                  <a:pt x="0" y="0"/>
                </a:lnTo>
                <a:lnTo>
                  <a:pt x="122" y="37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17432" name="Rectangle 26"/>
          <p:cNvSpPr>
            <a:spLocks noChangeArrowheads="1"/>
          </p:cNvSpPr>
          <p:nvPr/>
        </p:nvSpPr>
        <p:spPr bwMode="auto">
          <a:xfrm>
            <a:off x="8000581" y="4789451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C</a:t>
            </a:r>
          </a:p>
        </p:txBody>
      </p:sp>
      <p:sp>
        <p:nvSpPr>
          <p:cNvPr id="17433" name="Rectangle 27"/>
          <p:cNvSpPr>
            <a:spLocks noChangeArrowheads="1"/>
          </p:cNvSpPr>
          <p:nvPr/>
        </p:nvSpPr>
        <p:spPr bwMode="auto">
          <a:xfrm>
            <a:off x="8365706" y="4422739"/>
            <a:ext cx="1506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O</a:t>
            </a:r>
          </a:p>
        </p:txBody>
      </p:sp>
      <p:sp>
        <p:nvSpPr>
          <p:cNvPr id="17434" name="Rectangle 28"/>
          <p:cNvSpPr>
            <a:spLocks noChangeArrowheads="1"/>
          </p:cNvSpPr>
          <p:nvPr/>
        </p:nvSpPr>
        <p:spPr bwMode="auto">
          <a:xfrm>
            <a:off x="8375231" y="5156164"/>
            <a:ext cx="1138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S</a:t>
            </a:r>
          </a:p>
        </p:txBody>
      </p:sp>
      <p:sp>
        <p:nvSpPr>
          <p:cNvPr id="17435" name="Rectangle 29"/>
          <p:cNvSpPr>
            <a:spLocks noChangeArrowheads="1"/>
          </p:cNvSpPr>
          <p:nvPr/>
        </p:nvSpPr>
        <p:spPr bwMode="auto">
          <a:xfrm>
            <a:off x="8883232" y="5156164"/>
            <a:ext cx="395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 err="1"/>
              <a:t>CoA</a:t>
            </a:r>
            <a:endParaRPr lang="cs-CZ" altLang="cs-CZ" dirty="0"/>
          </a:p>
        </p:txBody>
      </p:sp>
      <p:sp>
        <p:nvSpPr>
          <p:cNvPr id="17438" name="Line 32"/>
          <p:cNvSpPr>
            <a:spLocks noChangeShapeType="1"/>
          </p:cNvSpPr>
          <p:nvPr/>
        </p:nvSpPr>
        <p:spPr bwMode="auto">
          <a:xfrm>
            <a:off x="7598945" y="4952964"/>
            <a:ext cx="3825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17439" name="Line 33"/>
          <p:cNvSpPr>
            <a:spLocks noChangeShapeType="1"/>
          </p:cNvSpPr>
          <p:nvPr/>
        </p:nvSpPr>
        <p:spPr bwMode="auto">
          <a:xfrm flipV="1">
            <a:off x="8272044" y="4743413"/>
            <a:ext cx="95250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17440" name="Line 34"/>
          <p:cNvSpPr>
            <a:spLocks noChangeShapeType="1"/>
          </p:cNvSpPr>
          <p:nvPr/>
        </p:nvSpPr>
        <p:spPr bwMode="auto">
          <a:xfrm flipV="1">
            <a:off x="8230769" y="4702138"/>
            <a:ext cx="95250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17441" name="Line 35"/>
          <p:cNvSpPr>
            <a:spLocks noChangeShapeType="1"/>
          </p:cNvSpPr>
          <p:nvPr/>
        </p:nvSpPr>
        <p:spPr bwMode="auto">
          <a:xfrm>
            <a:off x="8252995" y="5087901"/>
            <a:ext cx="103187" cy="104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17442" name="Line 36"/>
          <p:cNvSpPr>
            <a:spLocks noChangeShapeType="1"/>
          </p:cNvSpPr>
          <p:nvPr/>
        </p:nvSpPr>
        <p:spPr bwMode="auto">
          <a:xfrm>
            <a:off x="8591488" y="5294663"/>
            <a:ext cx="2571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17443" name="Rectangle 37"/>
          <p:cNvSpPr>
            <a:spLocks noChangeArrowheads="1"/>
          </p:cNvSpPr>
          <p:nvPr/>
        </p:nvSpPr>
        <p:spPr bwMode="auto">
          <a:xfrm>
            <a:off x="7424319" y="4759289"/>
            <a:ext cx="1426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R</a:t>
            </a:r>
          </a:p>
        </p:txBody>
      </p:sp>
      <p:sp>
        <p:nvSpPr>
          <p:cNvPr id="17444" name="Freeform 38"/>
          <p:cNvSpPr>
            <a:spLocks/>
          </p:cNvSpPr>
          <p:nvPr/>
        </p:nvSpPr>
        <p:spPr bwMode="auto">
          <a:xfrm>
            <a:off x="5425656" y="4224300"/>
            <a:ext cx="1879600" cy="660400"/>
          </a:xfrm>
          <a:custGeom>
            <a:avLst/>
            <a:gdLst>
              <a:gd name="T0" fmla="*/ 2147483647 w 969"/>
              <a:gd name="T1" fmla="*/ 2147483647 h 341"/>
              <a:gd name="T2" fmla="*/ 2147483647 w 969"/>
              <a:gd name="T3" fmla="*/ 2147483647 h 341"/>
              <a:gd name="T4" fmla="*/ 2147483647 w 969"/>
              <a:gd name="T5" fmla="*/ 2147483647 h 341"/>
              <a:gd name="T6" fmla="*/ 2147483647 w 969"/>
              <a:gd name="T7" fmla="*/ 2147483647 h 341"/>
              <a:gd name="T8" fmla="*/ 2147483647 w 969"/>
              <a:gd name="T9" fmla="*/ 2147483647 h 341"/>
              <a:gd name="T10" fmla="*/ 2147483647 w 969"/>
              <a:gd name="T11" fmla="*/ 2147483647 h 341"/>
              <a:gd name="T12" fmla="*/ 2147483647 w 969"/>
              <a:gd name="T13" fmla="*/ 2147483647 h 341"/>
              <a:gd name="T14" fmla="*/ 2147483647 w 969"/>
              <a:gd name="T15" fmla="*/ 2147483647 h 341"/>
              <a:gd name="T16" fmla="*/ 2147483647 w 969"/>
              <a:gd name="T17" fmla="*/ 2147483647 h 341"/>
              <a:gd name="T18" fmla="*/ 2147483647 w 969"/>
              <a:gd name="T19" fmla="*/ 2147483647 h 341"/>
              <a:gd name="T20" fmla="*/ 2147483647 w 969"/>
              <a:gd name="T21" fmla="*/ 2147483647 h 341"/>
              <a:gd name="T22" fmla="*/ 2147483647 w 969"/>
              <a:gd name="T23" fmla="*/ 2147483647 h 341"/>
              <a:gd name="T24" fmla="*/ 2147483647 w 969"/>
              <a:gd name="T25" fmla="*/ 2147483647 h 341"/>
              <a:gd name="T26" fmla="*/ 2147483647 w 969"/>
              <a:gd name="T27" fmla="*/ 2147483647 h 341"/>
              <a:gd name="T28" fmla="*/ 2147483647 w 969"/>
              <a:gd name="T29" fmla="*/ 2147483647 h 341"/>
              <a:gd name="T30" fmla="*/ 2147483647 w 969"/>
              <a:gd name="T31" fmla="*/ 2147483647 h 341"/>
              <a:gd name="T32" fmla="*/ 2147483647 w 969"/>
              <a:gd name="T33" fmla="*/ 2147483647 h 341"/>
              <a:gd name="T34" fmla="*/ 2147483647 w 969"/>
              <a:gd name="T35" fmla="*/ 2147483647 h 341"/>
              <a:gd name="T36" fmla="*/ 2147483647 w 969"/>
              <a:gd name="T37" fmla="*/ 2147483647 h 341"/>
              <a:gd name="T38" fmla="*/ 2147483647 w 969"/>
              <a:gd name="T39" fmla="*/ 2147483647 h 341"/>
              <a:gd name="T40" fmla="*/ 2147483647 w 969"/>
              <a:gd name="T41" fmla="*/ 2147483647 h 341"/>
              <a:gd name="T42" fmla="*/ 2147483647 w 969"/>
              <a:gd name="T43" fmla="*/ 2147483647 h 341"/>
              <a:gd name="T44" fmla="*/ 2147483647 w 969"/>
              <a:gd name="T45" fmla="*/ 2147483647 h 341"/>
              <a:gd name="T46" fmla="*/ 2147483647 w 969"/>
              <a:gd name="T47" fmla="*/ 2147483647 h 341"/>
              <a:gd name="T48" fmla="*/ 2147483647 w 969"/>
              <a:gd name="T49" fmla="*/ 2147483647 h 341"/>
              <a:gd name="T50" fmla="*/ 2147483647 w 969"/>
              <a:gd name="T51" fmla="*/ 2147483647 h 341"/>
              <a:gd name="T52" fmla="*/ 2147483647 w 969"/>
              <a:gd name="T53" fmla="*/ 2147483647 h 341"/>
              <a:gd name="T54" fmla="*/ 2147483647 w 969"/>
              <a:gd name="T55" fmla="*/ 2147483647 h 341"/>
              <a:gd name="T56" fmla="*/ 2147483647 w 969"/>
              <a:gd name="T57" fmla="*/ 2147483647 h 341"/>
              <a:gd name="T58" fmla="*/ 2147483647 w 969"/>
              <a:gd name="T59" fmla="*/ 2147483647 h 341"/>
              <a:gd name="T60" fmla="*/ 2147483647 w 969"/>
              <a:gd name="T61" fmla="*/ 2147483647 h 341"/>
              <a:gd name="T62" fmla="*/ 2147483647 w 969"/>
              <a:gd name="T63" fmla="*/ 2147483647 h 341"/>
              <a:gd name="T64" fmla="*/ 2147483647 w 969"/>
              <a:gd name="T65" fmla="*/ 2147483647 h 341"/>
              <a:gd name="T66" fmla="*/ 2147483647 w 969"/>
              <a:gd name="T67" fmla="*/ 2147483647 h 341"/>
              <a:gd name="T68" fmla="*/ 2147483647 w 969"/>
              <a:gd name="T69" fmla="*/ 2147483647 h 341"/>
              <a:gd name="T70" fmla="*/ 2147483647 w 969"/>
              <a:gd name="T71" fmla="*/ 2147483647 h 341"/>
              <a:gd name="T72" fmla="*/ 2147483647 w 969"/>
              <a:gd name="T73" fmla="*/ 2147483647 h 341"/>
              <a:gd name="T74" fmla="*/ 2147483647 w 969"/>
              <a:gd name="T75" fmla="*/ 2147483647 h 341"/>
              <a:gd name="T76" fmla="*/ 2147483647 w 969"/>
              <a:gd name="T77" fmla="*/ 2147483647 h 341"/>
              <a:gd name="T78" fmla="*/ 2147483647 w 969"/>
              <a:gd name="T79" fmla="*/ 2147483647 h 341"/>
              <a:gd name="T80" fmla="*/ 2147483647 w 969"/>
              <a:gd name="T81" fmla="*/ 2147483647 h 341"/>
              <a:gd name="T82" fmla="*/ 2147483647 w 969"/>
              <a:gd name="T83" fmla="*/ 2147483647 h 3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69" h="341">
                <a:moveTo>
                  <a:pt x="0" y="0"/>
                </a:moveTo>
                <a:lnTo>
                  <a:pt x="9" y="18"/>
                </a:lnTo>
                <a:lnTo>
                  <a:pt x="12" y="22"/>
                </a:lnTo>
                <a:lnTo>
                  <a:pt x="20" y="37"/>
                </a:lnTo>
                <a:lnTo>
                  <a:pt x="23" y="41"/>
                </a:lnTo>
                <a:lnTo>
                  <a:pt x="32" y="56"/>
                </a:lnTo>
                <a:lnTo>
                  <a:pt x="34" y="60"/>
                </a:lnTo>
                <a:lnTo>
                  <a:pt x="43" y="74"/>
                </a:lnTo>
                <a:lnTo>
                  <a:pt x="46" y="78"/>
                </a:lnTo>
                <a:lnTo>
                  <a:pt x="55" y="92"/>
                </a:lnTo>
                <a:lnTo>
                  <a:pt x="58" y="96"/>
                </a:lnTo>
                <a:lnTo>
                  <a:pt x="67" y="109"/>
                </a:lnTo>
                <a:lnTo>
                  <a:pt x="70" y="113"/>
                </a:lnTo>
                <a:lnTo>
                  <a:pt x="80" y="126"/>
                </a:lnTo>
                <a:lnTo>
                  <a:pt x="83" y="129"/>
                </a:lnTo>
                <a:lnTo>
                  <a:pt x="93" y="141"/>
                </a:lnTo>
                <a:lnTo>
                  <a:pt x="96" y="145"/>
                </a:lnTo>
                <a:lnTo>
                  <a:pt x="106" y="157"/>
                </a:lnTo>
                <a:lnTo>
                  <a:pt x="109" y="160"/>
                </a:lnTo>
                <a:lnTo>
                  <a:pt x="120" y="171"/>
                </a:lnTo>
                <a:lnTo>
                  <a:pt x="122" y="174"/>
                </a:lnTo>
                <a:lnTo>
                  <a:pt x="133" y="185"/>
                </a:lnTo>
                <a:lnTo>
                  <a:pt x="136" y="188"/>
                </a:lnTo>
                <a:lnTo>
                  <a:pt x="147" y="199"/>
                </a:lnTo>
                <a:lnTo>
                  <a:pt x="150" y="201"/>
                </a:lnTo>
                <a:lnTo>
                  <a:pt x="162" y="212"/>
                </a:lnTo>
                <a:lnTo>
                  <a:pt x="165" y="214"/>
                </a:lnTo>
                <a:lnTo>
                  <a:pt x="176" y="224"/>
                </a:lnTo>
                <a:lnTo>
                  <a:pt x="179" y="226"/>
                </a:lnTo>
                <a:lnTo>
                  <a:pt x="191" y="235"/>
                </a:lnTo>
                <a:lnTo>
                  <a:pt x="194" y="238"/>
                </a:lnTo>
                <a:lnTo>
                  <a:pt x="206" y="246"/>
                </a:lnTo>
                <a:lnTo>
                  <a:pt x="209" y="249"/>
                </a:lnTo>
                <a:lnTo>
                  <a:pt x="221" y="257"/>
                </a:lnTo>
                <a:lnTo>
                  <a:pt x="224" y="259"/>
                </a:lnTo>
                <a:lnTo>
                  <a:pt x="237" y="267"/>
                </a:lnTo>
                <a:lnTo>
                  <a:pt x="240" y="269"/>
                </a:lnTo>
                <a:lnTo>
                  <a:pt x="252" y="276"/>
                </a:lnTo>
                <a:lnTo>
                  <a:pt x="255" y="278"/>
                </a:lnTo>
                <a:lnTo>
                  <a:pt x="268" y="284"/>
                </a:lnTo>
                <a:lnTo>
                  <a:pt x="271" y="286"/>
                </a:lnTo>
                <a:lnTo>
                  <a:pt x="284" y="292"/>
                </a:lnTo>
                <a:lnTo>
                  <a:pt x="287" y="294"/>
                </a:lnTo>
                <a:lnTo>
                  <a:pt x="300" y="300"/>
                </a:lnTo>
                <a:lnTo>
                  <a:pt x="303" y="301"/>
                </a:lnTo>
                <a:lnTo>
                  <a:pt x="316" y="307"/>
                </a:lnTo>
                <a:lnTo>
                  <a:pt x="320" y="308"/>
                </a:lnTo>
                <a:lnTo>
                  <a:pt x="333" y="313"/>
                </a:lnTo>
                <a:lnTo>
                  <a:pt x="336" y="314"/>
                </a:lnTo>
                <a:lnTo>
                  <a:pt x="349" y="318"/>
                </a:lnTo>
                <a:lnTo>
                  <a:pt x="352" y="319"/>
                </a:lnTo>
                <a:lnTo>
                  <a:pt x="366" y="323"/>
                </a:lnTo>
                <a:lnTo>
                  <a:pt x="369" y="324"/>
                </a:lnTo>
                <a:lnTo>
                  <a:pt x="382" y="328"/>
                </a:lnTo>
                <a:lnTo>
                  <a:pt x="386" y="328"/>
                </a:lnTo>
                <a:lnTo>
                  <a:pt x="399" y="331"/>
                </a:lnTo>
                <a:lnTo>
                  <a:pt x="403" y="332"/>
                </a:lnTo>
                <a:lnTo>
                  <a:pt x="416" y="334"/>
                </a:lnTo>
                <a:lnTo>
                  <a:pt x="419" y="335"/>
                </a:lnTo>
                <a:lnTo>
                  <a:pt x="433" y="337"/>
                </a:lnTo>
                <a:lnTo>
                  <a:pt x="436" y="337"/>
                </a:lnTo>
                <a:lnTo>
                  <a:pt x="450" y="339"/>
                </a:lnTo>
                <a:lnTo>
                  <a:pt x="453" y="339"/>
                </a:lnTo>
                <a:lnTo>
                  <a:pt x="467" y="340"/>
                </a:lnTo>
                <a:lnTo>
                  <a:pt x="470" y="340"/>
                </a:lnTo>
                <a:lnTo>
                  <a:pt x="484" y="341"/>
                </a:lnTo>
                <a:lnTo>
                  <a:pt x="488" y="341"/>
                </a:lnTo>
                <a:lnTo>
                  <a:pt x="501" y="341"/>
                </a:lnTo>
                <a:lnTo>
                  <a:pt x="505" y="340"/>
                </a:lnTo>
                <a:lnTo>
                  <a:pt x="518" y="340"/>
                </a:lnTo>
                <a:lnTo>
                  <a:pt x="522" y="340"/>
                </a:lnTo>
                <a:lnTo>
                  <a:pt x="535" y="339"/>
                </a:lnTo>
                <a:lnTo>
                  <a:pt x="539" y="338"/>
                </a:lnTo>
                <a:lnTo>
                  <a:pt x="552" y="337"/>
                </a:lnTo>
                <a:lnTo>
                  <a:pt x="556" y="336"/>
                </a:lnTo>
                <a:lnTo>
                  <a:pt x="570" y="334"/>
                </a:lnTo>
                <a:lnTo>
                  <a:pt x="573" y="334"/>
                </a:lnTo>
                <a:lnTo>
                  <a:pt x="587" y="331"/>
                </a:lnTo>
                <a:lnTo>
                  <a:pt x="590" y="331"/>
                </a:lnTo>
                <a:lnTo>
                  <a:pt x="604" y="328"/>
                </a:lnTo>
                <a:lnTo>
                  <a:pt x="607" y="327"/>
                </a:lnTo>
                <a:lnTo>
                  <a:pt x="620" y="323"/>
                </a:lnTo>
                <a:lnTo>
                  <a:pt x="624" y="322"/>
                </a:lnTo>
                <a:lnTo>
                  <a:pt x="637" y="318"/>
                </a:lnTo>
                <a:lnTo>
                  <a:pt x="641" y="317"/>
                </a:lnTo>
                <a:lnTo>
                  <a:pt x="654" y="313"/>
                </a:lnTo>
                <a:lnTo>
                  <a:pt x="657" y="312"/>
                </a:lnTo>
                <a:lnTo>
                  <a:pt x="671" y="307"/>
                </a:lnTo>
                <a:lnTo>
                  <a:pt x="674" y="305"/>
                </a:lnTo>
                <a:lnTo>
                  <a:pt x="687" y="300"/>
                </a:lnTo>
                <a:lnTo>
                  <a:pt x="691" y="298"/>
                </a:lnTo>
                <a:lnTo>
                  <a:pt x="704" y="293"/>
                </a:lnTo>
                <a:lnTo>
                  <a:pt x="707" y="291"/>
                </a:lnTo>
                <a:lnTo>
                  <a:pt x="720" y="284"/>
                </a:lnTo>
                <a:lnTo>
                  <a:pt x="723" y="283"/>
                </a:lnTo>
                <a:lnTo>
                  <a:pt x="736" y="276"/>
                </a:lnTo>
                <a:lnTo>
                  <a:pt x="740" y="274"/>
                </a:lnTo>
                <a:lnTo>
                  <a:pt x="753" y="267"/>
                </a:lnTo>
                <a:lnTo>
                  <a:pt x="756" y="265"/>
                </a:lnTo>
                <a:lnTo>
                  <a:pt x="768" y="257"/>
                </a:lnTo>
                <a:lnTo>
                  <a:pt x="772" y="255"/>
                </a:lnTo>
                <a:lnTo>
                  <a:pt x="784" y="246"/>
                </a:lnTo>
                <a:lnTo>
                  <a:pt x="787" y="244"/>
                </a:lnTo>
                <a:lnTo>
                  <a:pt x="800" y="235"/>
                </a:lnTo>
                <a:lnTo>
                  <a:pt x="803" y="233"/>
                </a:lnTo>
                <a:lnTo>
                  <a:pt x="815" y="223"/>
                </a:lnTo>
                <a:lnTo>
                  <a:pt x="818" y="221"/>
                </a:lnTo>
                <a:lnTo>
                  <a:pt x="830" y="211"/>
                </a:lnTo>
                <a:lnTo>
                  <a:pt x="833" y="208"/>
                </a:lnTo>
                <a:lnTo>
                  <a:pt x="845" y="198"/>
                </a:lnTo>
                <a:lnTo>
                  <a:pt x="848" y="195"/>
                </a:lnTo>
                <a:lnTo>
                  <a:pt x="860" y="184"/>
                </a:lnTo>
                <a:lnTo>
                  <a:pt x="863" y="181"/>
                </a:lnTo>
                <a:lnTo>
                  <a:pt x="875" y="170"/>
                </a:lnTo>
                <a:lnTo>
                  <a:pt x="877" y="167"/>
                </a:lnTo>
                <a:lnTo>
                  <a:pt x="889" y="155"/>
                </a:lnTo>
                <a:lnTo>
                  <a:pt x="892" y="152"/>
                </a:lnTo>
                <a:lnTo>
                  <a:pt x="903" y="139"/>
                </a:lnTo>
                <a:lnTo>
                  <a:pt x="906" y="136"/>
                </a:lnTo>
                <a:lnTo>
                  <a:pt x="917" y="123"/>
                </a:lnTo>
                <a:lnTo>
                  <a:pt x="919" y="120"/>
                </a:lnTo>
                <a:lnTo>
                  <a:pt x="930" y="106"/>
                </a:lnTo>
                <a:lnTo>
                  <a:pt x="933" y="103"/>
                </a:lnTo>
                <a:lnTo>
                  <a:pt x="943" y="89"/>
                </a:lnTo>
                <a:lnTo>
                  <a:pt x="946" y="85"/>
                </a:lnTo>
                <a:lnTo>
                  <a:pt x="956" y="71"/>
                </a:lnTo>
                <a:lnTo>
                  <a:pt x="959" y="67"/>
                </a:lnTo>
                <a:lnTo>
                  <a:pt x="969" y="52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17445" name="Freeform 39"/>
          <p:cNvSpPr>
            <a:spLocks/>
          </p:cNvSpPr>
          <p:nvPr/>
        </p:nvSpPr>
        <p:spPr bwMode="auto">
          <a:xfrm>
            <a:off x="7219532" y="4175089"/>
            <a:ext cx="169863" cy="185737"/>
          </a:xfrm>
          <a:custGeom>
            <a:avLst/>
            <a:gdLst>
              <a:gd name="T0" fmla="*/ 2147483647 w 107"/>
              <a:gd name="T1" fmla="*/ 0 h 117"/>
              <a:gd name="T2" fmla="*/ 2147483647 w 107"/>
              <a:gd name="T3" fmla="*/ 2147483647 h 117"/>
              <a:gd name="T4" fmla="*/ 2147483647 w 107"/>
              <a:gd name="T5" fmla="*/ 2147483647 h 117"/>
              <a:gd name="T6" fmla="*/ 0 w 107"/>
              <a:gd name="T7" fmla="*/ 2147483647 h 117"/>
              <a:gd name="T8" fmla="*/ 2147483647 w 107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" h="117">
                <a:moveTo>
                  <a:pt x="107" y="0"/>
                </a:moveTo>
                <a:lnTo>
                  <a:pt x="56" y="117"/>
                </a:lnTo>
                <a:lnTo>
                  <a:pt x="44" y="75"/>
                </a:lnTo>
                <a:lnTo>
                  <a:pt x="0" y="70"/>
                </a:lnTo>
                <a:lnTo>
                  <a:pt x="107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17446" name="Rectangle 40"/>
          <p:cNvSpPr>
            <a:spLocks noChangeArrowheads="1"/>
          </p:cNvSpPr>
          <p:nvPr/>
        </p:nvSpPr>
        <p:spPr bwMode="auto">
          <a:xfrm>
            <a:off x="5066882" y="3721089"/>
            <a:ext cx="144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A</a:t>
            </a:r>
          </a:p>
        </p:txBody>
      </p:sp>
      <p:sp>
        <p:nvSpPr>
          <p:cNvPr id="17447" name="Rectangle 41"/>
          <p:cNvSpPr>
            <a:spLocks noChangeArrowheads="1"/>
          </p:cNvSpPr>
          <p:nvPr/>
        </p:nvSpPr>
        <p:spPr bwMode="auto">
          <a:xfrm>
            <a:off x="5281194" y="3721089"/>
            <a:ext cx="136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T</a:t>
            </a:r>
          </a:p>
        </p:txBody>
      </p:sp>
      <p:sp>
        <p:nvSpPr>
          <p:cNvPr id="17448" name="Rectangle 42"/>
          <p:cNvSpPr>
            <a:spLocks noChangeArrowheads="1"/>
          </p:cNvSpPr>
          <p:nvPr/>
        </p:nvSpPr>
        <p:spPr bwMode="auto">
          <a:xfrm>
            <a:off x="5454232" y="3721089"/>
            <a:ext cx="131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P</a:t>
            </a:r>
          </a:p>
        </p:txBody>
      </p:sp>
      <p:sp>
        <p:nvSpPr>
          <p:cNvPr id="17449" name="Rectangle 43"/>
          <p:cNvSpPr>
            <a:spLocks noChangeArrowheads="1"/>
          </p:cNvSpPr>
          <p:nvPr/>
        </p:nvSpPr>
        <p:spPr bwMode="auto">
          <a:xfrm>
            <a:off x="7357793" y="3729027"/>
            <a:ext cx="144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A</a:t>
            </a:r>
          </a:p>
        </p:txBody>
      </p:sp>
      <p:sp>
        <p:nvSpPr>
          <p:cNvPr id="17450" name="Rectangle 44"/>
          <p:cNvSpPr>
            <a:spLocks noChangeArrowheads="1"/>
          </p:cNvSpPr>
          <p:nvPr/>
        </p:nvSpPr>
        <p:spPr bwMode="auto">
          <a:xfrm>
            <a:off x="7570518" y="3729027"/>
            <a:ext cx="187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M</a:t>
            </a:r>
          </a:p>
        </p:txBody>
      </p:sp>
      <p:sp>
        <p:nvSpPr>
          <p:cNvPr id="17451" name="Rectangle 45"/>
          <p:cNvSpPr>
            <a:spLocks noChangeArrowheads="1"/>
          </p:cNvSpPr>
          <p:nvPr/>
        </p:nvSpPr>
        <p:spPr bwMode="auto">
          <a:xfrm>
            <a:off x="7822930" y="3729027"/>
            <a:ext cx="131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P</a:t>
            </a:r>
          </a:p>
        </p:txBody>
      </p:sp>
      <p:sp>
        <p:nvSpPr>
          <p:cNvPr id="17452" name="Rectangle 46"/>
          <p:cNvSpPr>
            <a:spLocks noChangeArrowheads="1"/>
          </p:cNvSpPr>
          <p:nvPr/>
        </p:nvSpPr>
        <p:spPr bwMode="auto">
          <a:xfrm>
            <a:off x="8064230" y="3736964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/>
              <a:t>+</a:t>
            </a:r>
          </a:p>
        </p:txBody>
      </p:sp>
      <p:sp>
        <p:nvSpPr>
          <p:cNvPr id="17453" name="Rectangle 47"/>
          <p:cNvSpPr>
            <a:spLocks noChangeArrowheads="1"/>
          </p:cNvSpPr>
          <p:nvPr/>
        </p:nvSpPr>
        <p:spPr bwMode="auto">
          <a:xfrm>
            <a:off x="8305530" y="3721089"/>
            <a:ext cx="3061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dirty="0" err="1"/>
              <a:t>PP</a:t>
            </a:r>
            <a:r>
              <a:rPr lang="cs-CZ" altLang="cs-CZ" baseline="-25000" dirty="0" err="1"/>
              <a:t>i</a:t>
            </a:r>
            <a:endParaRPr lang="cs-CZ" altLang="cs-CZ" baseline="-25000" dirty="0"/>
          </a:p>
        </p:txBody>
      </p:sp>
      <p:sp>
        <p:nvSpPr>
          <p:cNvPr id="17454" name="Text Box 50"/>
          <p:cNvSpPr txBox="1">
            <a:spLocks noChangeArrowheads="1"/>
          </p:cNvSpPr>
          <p:nvPr/>
        </p:nvSpPr>
        <p:spPr bwMode="auto">
          <a:xfrm>
            <a:off x="7297418" y="3001008"/>
            <a:ext cx="3275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ztráta energie ekvivalentní 2ATP </a:t>
            </a:r>
          </a:p>
        </p:txBody>
      </p:sp>
      <p:sp>
        <p:nvSpPr>
          <p:cNvPr id="17456" name="Text Box 52"/>
          <p:cNvSpPr txBox="1">
            <a:spLocks noChangeArrowheads="1"/>
          </p:cNvSpPr>
          <p:nvPr/>
        </p:nvSpPr>
        <p:spPr bwMode="auto">
          <a:xfrm>
            <a:off x="5137178" y="5233256"/>
            <a:ext cx="29527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altLang="cs-CZ" sz="2000" dirty="0"/>
              <a:t>Acyl-</a:t>
            </a:r>
            <a:r>
              <a:rPr lang="cs-CZ" altLang="cs-CZ" sz="2000" dirty="0" err="1"/>
              <a:t>CoA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synthetasa</a:t>
            </a:r>
            <a:endParaRPr lang="cs-CZ" altLang="cs-CZ" sz="2000" dirty="0"/>
          </a:p>
          <a:p>
            <a:pPr algn="ctr">
              <a:spcBef>
                <a:spcPts val="600"/>
              </a:spcBef>
            </a:pPr>
            <a:r>
              <a:rPr lang="cs-CZ" altLang="cs-CZ" sz="2000" dirty="0"/>
              <a:t>(</a:t>
            </a:r>
            <a:r>
              <a:rPr lang="cs-CZ" altLang="cs-CZ" sz="2000" dirty="0" err="1"/>
              <a:t>thiokinasa</a:t>
            </a:r>
            <a:r>
              <a:rPr lang="cs-CZ" altLang="cs-CZ" sz="2000" dirty="0"/>
              <a:t>)</a:t>
            </a: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9241634" y="3721089"/>
            <a:ext cx="10595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altLang="cs-CZ" sz="2000" dirty="0"/>
              <a:t>PP</a:t>
            </a:r>
            <a:r>
              <a:rPr lang="cs-CZ" altLang="cs-CZ" sz="2000" baseline="-25000" dirty="0"/>
              <a:t>i</a:t>
            </a:r>
            <a:r>
              <a:rPr lang="cs-CZ" altLang="cs-CZ" sz="2000" dirty="0">
                <a:ea typeface="Cambria Math"/>
              </a:rPr>
              <a:t>→ 2 </a:t>
            </a:r>
            <a:r>
              <a:rPr lang="cs-CZ" altLang="cs-CZ" sz="2000" dirty="0"/>
              <a:t>P</a:t>
            </a:r>
            <a:r>
              <a:rPr lang="cs-CZ" altLang="cs-CZ" sz="2000" baseline="-25000" dirty="0"/>
              <a:t>i</a:t>
            </a:r>
            <a:r>
              <a:rPr lang="cs-CZ" altLang="cs-CZ" sz="2000" dirty="0">
                <a:ea typeface="Cambria Math"/>
              </a:rPr>
              <a:t> </a:t>
            </a:r>
            <a:endParaRPr lang="cs-CZ" altLang="cs-CZ" sz="2000" baseline="-25000" dirty="0"/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9388667" y="3438835"/>
            <a:ext cx="504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altLang="cs-CZ" sz="1600" dirty="0"/>
              <a:t>Δ</a:t>
            </a:r>
            <a:r>
              <a:rPr lang="cs-CZ" altLang="cs-CZ" sz="1600" i="1" dirty="0"/>
              <a:t>G</a:t>
            </a:r>
          </a:p>
        </p:txBody>
      </p:sp>
      <p:sp>
        <p:nvSpPr>
          <p:cNvPr id="48" name="Volný tvar 47"/>
          <p:cNvSpPr/>
          <p:nvPr/>
        </p:nvSpPr>
        <p:spPr bwMode="auto">
          <a:xfrm>
            <a:off x="6505331" y="3577072"/>
            <a:ext cx="2867891" cy="1119402"/>
          </a:xfrm>
          <a:custGeom>
            <a:avLst/>
            <a:gdLst>
              <a:gd name="connsiteX0" fmla="*/ 2867891 w 2867891"/>
              <a:gd name="connsiteY0" fmla="*/ 161059 h 1252104"/>
              <a:gd name="connsiteX1" fmla="*/ 696191 w 2867891"/>
              <a:gd name="connsiteY1" fmla="*/ 181841 h 1252104"/>
              <a:gd name="connsiteX2" fmla="*/ 0 w 2867891"/>
              <a:gd name="connsiteY2" fmla="*/ 1252104 h 1252104"/>
              <a:gd name="connsiteX0" fmla="*/ 2867891 w 2867891"/>
              <a:gd name="connsiteY0" fmla="*/ 103084 h 1194129"/>
              <a:gd name="connsiteX1" fmla="*/ 624377 w 2867891"/>
              <a:gd name="connsiteY1" fmla="*/ 181841 h 1194129"/>
              <a:gd name="connsiteX2" fmla="*/ 0 w 2867891"/>
              <a:gd name="connsiteY2" fmla="*/ 1194129 h 1194129"/>
              <a:gd name="connsiteX0" fmla="*/ 2867891 w 2867891"/>
              <a:gd name="connsiteY0" fmla="*/ 80530 h 1171575"/>
              <a:gd name="connsiteX1" fmla="*/ 624377 w 2867891"/>
              <a:gd name="connsiteY1" fmla="*/ 159287 h 1171575"/>
              <a:gd name="connsiteX2" fmla="*/ 0 w 2867891"/>
              <a:gd name="connsiteY2" fmla="*/ 1171575 h 1171575"/>
              <a:gd name="connsiteX0" fmla="*/ 2867891 w 2867891"/>
              <a:gd name="connsiteY0" fmla="*/ 80530 h 1171575"/>
              <a:gd name="connsiteX1" fmla="*/ 624377 w 2867891"/>
              <a:gd name="connsiteY1" fmla="*/ 159287 h 1171575"/>
              <a:gd name="connsiteX2" fmla="*/ 0 w 2867891"/>
              <a:gd name="connsiteY2" fmla="*/ 1171575 h 1171575"/>
              <a:gd name="connsiteX0" fmla="*/ 2867891 w 2867891"/>
              <a:gd name="connsiteY0" fmla="*/ 80530 h 1171575"/>
              <a:gd name="connsiteX1" fmla="*/ 696385 w 2867891"/>
              <a:gd name="connsiteY1" fmla="*/ 87279 h 1171575"/>
              <a:gd name="connsiteX2" fmla="*/ 0 w 2867891"/>
              <a:gd name="connsiteY2" fmla="*/ 1171575 h 1171575"/>
              <a:gd name="connsiteX0" fmla="*/ 2867891 w 2867891"/>
              <a:gd name="connsiteY0" fmla="*/ 80530 h 1171575"/>
              <a:gd name="connsiteX1" fmla="*/ 696385 w 2867891"/>
              <a:gd name="connsiteY1" fmla="*/ 87279 h 1171575"/>
              <a:gd name="connsiteX2" fmla="*/ 0 w 2867891"/>
              <a:gd name="connsiteY2" fmla="*/ 1171575 h 1171575"/>
              <a:gd name="connsiteX0" fmla="*/ 2867891 w 2867891"/>
              <a:gd name="connsiteY0" fmla="*/ 80530 h 1171575"/>
              <a:gd name="connsiteX1" fmla="*/ 696385 w 2867891"/>
              <a:gd name="connsiteY1" fmla="*/ 87279 h 1171575"/>
              <a:gd name="connsiteX2" fmla="*/ 0 w 2867891"/>
              <a:gd name="connsiteY2" fmla="*/ 1171575 h 1171575"/>
              <a:gd name="connsiteX0" fmla="*/ 2867891 w 2867891"/>
              <a:gd name="connsiteY0" fmla="*/ 28357 h 1119402"/>
              <a:gd name="connsiteX1" fmla="*/ 696385 w 2867891"/>
              <a:gd name="connsiteY1" fmla="*/ 35106 h 1119402"/>
              <a:gd name="connsiteX2" fmla="*/ 0 w 2867891"/>
              <a:gd name="connsiteY2" fmla="*/ 1119402 h 111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7891" h="1119402">
                <a:moveTo>
                  <a:pt x="2867891" y="28357"/>
                </a:moveTo>
                <a:cubicBezTo>
                  <a:pt x="2023558" y="33139"/>
                  <a:pt x="1254146" y="0"/>
                  <a:pt x="696385" y="35106"/>
                </a:cubicBezTo>
                <a:cubicBezTo>
                  <a:pt x="218403" y="216947"/>
                  <a:pt x="114300" y="942757"/>
                  <a:pt x="0" y="111940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26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18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514600" y="677863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dirty="0"/>
          </a:p>
        </p:txBody>
      </p:sp>
      <p:sp>
        <p:nvSpPr>
          <p:cNvPr id="18436" name="Text Box 20"/>
          <p:cNvSpPr txBox="1">
            <a:spLocks noChangeArrowheads="1"/>
          </p:cNvSpPr>
          <p:nvPr/>
        </p:nvSpPr>
        <p:spPr bwMode="auto">
          <a:xfrm>
            <a:off x="1429122" y="9091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800" dirty="0"/>
              <a:t>Karnitin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429702" y="1115943"/>
            <a:ext cx="564853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/>
              <a:t>P</a:t>
            </a:r>
            <a:r>
              <a:rPr lang="cs-CZ" altLang="cs-CZ" sz="2000" dirty="0" smtClean="0"/>
              <a:t>řenašeč </a:t>
            </a:r>
            <a:r>
              <a:rPr lang="cs-CZ" altLang="cs-CZ" sz="2000" dirty="0"/>
              <a:t>vyšších MK (</a:t>
            </a:r>
            <a:r>
              <a:rPr lang="cs-CZ" altLang="cs-CZ" sz="2000" b="1" dirty="0">
                <a:solidFill>
                  <a:srgbClr val="FF3300"/>
                </a:solidFill>
              </a:rPr>
              <a:t>&gt;12 C</a:t>
            </a:r>
            <a:r>
              <a:rPr lang="cs-CZ" altLang="cs-CZ" sz="2000" dirty="0"/>
              <a:t>) do mitochondrie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/>
              <a:t>B</a:t>
            </a:r>
            <a:r>
              <a:rPr lang="cs-CZ" altLang="cs-CZ" sz="2000" dirty="0" smtClean="0"/>
              <a:t>iologicky </a:t>
            </a:r>
            <a:r>
              <a:rPr lang="cs-CZ" altLang="cs-CZ" sz="2000" dirty="0"/>
              <a:t>aktivní pouze </a:t>
            </a:r>
            <a:r>
              <a:rPr lang="cs-CZ" altLang="cs-CZ" sz="2000" b="1" cap="small" dirty="0"/>
              <a:t>l</a:t>
            </a:r>
            <a:r>
              <a:rPr lang="cs-CZ" altLang="cs-CZ" sz="2000" b="1" dirty="0"/>
              <a:t>-isomer</a:t>
            </a:r>
          </a:p>
        </p:txBody>
      </p:sp>
      <p:sp>
        <p:nvSpPr>
          <p:cNvPr id="48" name="AutoShape 8"/>
          <p:cNvSpPr>
            <a:spLocks noChangeAspect="1" noChangeArrowheads="1" noTextEdit="1"/>
          </p:cNvSpPr>
          <p:nvPr/>
        </p:nvSpPr>
        <p:spPr bwMode="auto">
          <a:xfrm>
            <a:off x="1919536" y="4653137"/>
            <a:ext cx="849630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grpSp>
        <p:nvGrpSpPr>
          <p:cNvPr id="49" name="Group 68"/>
          <p:cNvGrpSpPr>
            <a:grpSpLocks/>
          </p:cNvGrpSpPr>
          <p:nvPr/>
        </p:nvGrpSpPr>
        <p:grpSpPr bwMode="auto">
          <a:xfrm>
            <a:off x="1065703" y="4554146"/>
            <a:ext cx="8228012" cy="1676400"/>
            <a:chOff x="333" y="1614"/>
            <a:chExt cx="5183" cy="1056"/>
          </a:xfrm>
        </p:grpSpPr>
        <p:sp>
          <p:nvSpPr>
            <p:cNvPr id="50" name="Line 10"/>
            <p:cNvSpPr>
              <a:spLocks noChangeShapeType="1"/>
            </p:cNvSpPr>
            <p:nvPr/>
          </p:nvSpPr>
          <p:spPr bwMode="auto">
            <a:xfrm>
              <a:off x="711" y="1796"/>
              <a:ext cx="1" cy="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51" name="Line 11"/>
            <p:cNvSpPr>
              <a:spLocks noChangeShapeType="1"/>
            </p:cNvSpPr>
            <p:nvPr/>
          </p:nvSpPr>
          <p:spPr bwMode="auto">
            <a:xfrm>
              <a:off x="684" y="1823"/>
              <a:ext cx="5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663" y="1775"/>
              <a:ext cx="96" cy="9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altLang="cs-CZ" dirty="0"/>
            </a:p>
          </p:txBody>
        </p:sp>
        <p:sp>
          <p:nvSpPr>
            <p:cNvPr id="53" name="Rectangle 13"/>
            <p:cNvSpPr>
              <a:spLocks noChangeArrowheads="1"/>
            </p:cNvSpPr>
            <p:nvPr/>
          </p:nvSpPr>
          <p:spPr bwMode="auto">
            <a:xfrm>
              <a:off x="754" y="1858"/>
              <a:ext cx="10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N</a:t>
              </a:r>
              <a:endParaRPr lang="cs-CZ" altLang="cs-CZ" dirty="0"/>
            </a:p>
          </p:txBody>
        </p:sp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750" y="1614"/>
              <a:ext cx="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C</a:t>
              </a:r>
              <a:endParaRPr lang="cs-CZ" altLang="cs-CZ" dirty="0"/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865" y="1614"/>
              <a:ext cx="1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H</a:t>
              </a:r>
              <a:endParaRPr lang="cs-CZ" altLang="cs-CZ" dirty="0"/>
            </a:p>
          </p:txBody>
        </p:sp>
        <p:sp>
          <p:nvSpPr>
            <p:cNvPr id="56" name="Rectangle 16"/>
            <p:cNvSpPr>
              <a:spLocks noChangeArrowheads="1"/>
            </p:cNvSpPr>
            <p:nvPr/>
          </p:nvSpPr>
          <p:spPr bwMode="auto">
            <a:xfrm>
              <a:off x="971" y="1679"/>
              <a:ext cx="6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500" dirty="0">
                  <a:solidFill>
                    <a:srgbClr val="000000"/>
                  </a:solidFill>
                </a:rPr>
                <a:t>3</a:t>
              </a:r>
              <a:endParaRPr lang="cs-CZ" altLang="cs-CZ" dirty="0"/>
            </a:p>
          </p:txBody>
        </p:sp>
        <p:sp>
          <p:nvSpPr>
            <p:cNvPr id="57" name="Rectangle 17"/>
            <p:cNvSpPr>
              <a:spLocks noChangeArrowheads="1"/>
            </p:cNvSpPr>
            <p:nvPr/>
          </p:nvSpPr>
          <p:spPr bwMode="auto">
            <a:xfrm>
              <a:off x="750" y="2101"/>
              <a:ext cx="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C</a:t>
              </a:r>
              <a:endParaRPr lang="cs-CZ" altLang="cs-CZ" dirty="0"/>
            </a:p>
          </p:txBody>
        </p:sp>
        <p:sp>
          <p:nvSpPr>
            <p:cNvPr id="58" name="Rectangle 18"/>
            <p:cNvSpPr>
              <a:spLocks noChangeArrowheads="1"/>
            </p:cNvSpPr>
            <p:nvPr/>
          </p:nvSpPr>
          <p:spPr bwMode="auto">
            <a:xfrm>
              <a:off x="865" y="2101"/>
              <a:ext cx="1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H</a:t>
              </a:r>
              <a:endParaRPr lang="cs-CZ" altLang="cs-CZ" dirty="0"/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971" y="2166"/>
              <a:ext cx="6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500" dirty="0">
                  <a:solidFill>
                    <a:srgbClr val="000000"/>
                  </a:solidFill>
                </a:rPr>
                <a:t>3</a:t>
              </a:r>
              <a:endParaRPr lang="cs-CZ" altLang="cs-CZ" dirty="0"/>
            </a:p>
          </p:txBody>
        </p:sp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993" y="1858"/>
              <a:ext cx="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C</a:t>
              </a:r>
              <a:endParaRPr lang="cs-CZ" altLang="cs-CZ" dirty="0"/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109" y="1858"/>
              <a:ext cx="1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H</a:t>
              </a:r>
              <a:endParaRPr lang="cs-CZ" altLang="cs-CZ" dirty="0"/>
            </a:p>
          </p:txBody>
        </p:sp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1214" y="1923"/>
              <a:ext cx="6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500" dirty="0">
                  <a:solidFill>
                    <a:srgbClr val="000000"/>
                  </a:solidFill>
                </a:rPr>
                <a:t>2</a:t>
              </a:r>
              <a:endParaRPr lang="cs-CZ" altLang="cs-CZ" dirty="0"/>
            </a:p>
          </p:txBody>
        </p:sp>
        <p:sp>
          <p:nvSpPr>
            <p:cNvPr id="63" name="Rectangle 23"/>
            <p:cNvSpPr>
              <a:spLocks noChangeArrowheads="1"/>
            </p:cNvSpPr>
            <p:nvPr/>
          </p:nvSpPr>
          <p:spPr bwMode="auto">
            <a:xfrm>
              <a:off x="333" y="1858"/>
              <a:ext cx="1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H</a:t>
              </a:r>
              <a:endParaRPr lang="cs-CZ" altLang="cs-CZ" dirty="0"/>
            </a:p>
          </p:txBody>
        </p:sp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439" y="1923"/>
              <a:ext cx="6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500" dirty="0">
                  <a:solidFill>
                    <a:srgbClr val="000000"/>
                  </a:solidFill>
                </a:rPr>
                <a:t>3</a:t>
              </a:r>
              <a:endParaRPr lang="cs-CZ" altLang="cs-CZ" dirty="0"/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506" y="1858"/>
              <a:ext cx="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C</a:t>
              </a:r>
              <a:endParaRPr lang="cs-CZ" altLang="cs-CZ" dirty="0"/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5" y="1858"/>
              <a:ext cx="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C</a:t>
              </a:r>
              <a:endParaRPr lang="cs-CZ" altLang="cs-CZ" dirty="0"/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550" y="1858"/>
              <a:ext cx="1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H</a:t>
              </a:r>
              <a:endParaRPr lang="cs-CZ" altLang="cs-CZ" dirty="0"/>
            </a:p>
          </p:txBody>
        </p:sp>
        <p:sp>
          <p:nvSpPr>
            <p:cNvPr id="68" name="Rectangle 29"/>
            <p:cNvSpPr>
              <a:spLocks noChangeArrowheads="1"/>
            </p:cNvSpPr>
            <p:nvPr/>
          </p:nvSpPr>
          <p:spPr bwMode="auto">
            <a:xfrm>
              <a:off x="1876" y="1858"/>
              <a:ext cx="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C</a:t>
              </a:r>
              <a:endParaRPr lang="cs-CZ" altLang="cs-CZ" dirty="0"/>
            </a:p>
          </p:txBody>
        </p:sp>
        <p:sp>
          <p:nvSpPr>
            <p:cNvPr id="69" name="Rectangle 30"/>
            <p:cNvSpPr>
              <a:spLocks noChangeArrowheads="1"/>
            </p:cNvSpPr>
            <p:nvPr/>
          </p:nvSpPr>
          <p:spPr bwMode="auto">
            <a:xfrm>
              <a:off x="1991" y="1858"/>
              <a:ext cx="1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H</a:t>
              </a:r>
              <a:endParaRPr lang="cs-CZ" altLang="cs-CZ" dirty="0"/>
            </a:p>
          </p:txBody>
        </p:sp>
        <p:sp>
          <p:nvSpPr>
            <p:cNvPr id="70" name="Rectangle 31"/>
            <p:cNvSpPr>
              <a:spLocks noChangeArrowheads="1"/>
            </p:cNvSpPr>
            <p:nvPr/>
          </p:nvSpPr>
          <p:spPr bwMode="auto">
            <a:xfrm>
              <a:off x="2097" y="1923"/>
              <a:ext cx="6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500" dirty="0">
                  <a:solidFill>
                    <a:srgbClr val="000000"/>
                  </a:solidFill>
                </a:rPr>
                <a:t>2</a:t>
              </a:r>
              <a:endParaRPr lang="cs-CZ" altLang="cs-CZ" dirty="0"/>
            </a:p>
          </p:txBody>
        </p:sp>
        <p:sp>
          <p:nvSpPr>
            <p:cNvPr id="71" name="Rectangle 32"/>
            <p:cNvSpPr>
              <a:spLocks noChangeArrowheads="1"/>
            </p:cNvSpPr>
            <p:nvPr/>
          </p:nvSpPr>
          <p:spPr bwMode="auto">
            <a:xfrm>
              <a:off x="1435" y="2098"/>
              <a:ext cx="10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b="1" dirty="0">
                  <a:solidFill>
                    <a:srgbClr val="FF3300"/>
                  </a:solidFill>
                </a:rPr>
                <a:t>O</a:t>
              </a:r>
              <a:endParaRPr lang="cs-CZ" altLang="cs-CZ" dirty="0">
                <a:solidFill>
                  <a:srgbClr val="FF3300"/>
                </a:solidFill>
              </a:endParaRPr>
            </a:p>
          </p:txBody>
        </p:sp>
        <p:sp>
          <p:nvSpPr>
            <p:cNvPr id="72" name="Rectangle 33"/>
            <p:cNvSpPr>
              <a:spLocks noChangeArrowheads="1"/>
            </p:cNvSpPr>
            <p:nvPr/>
          </p:nvSpPr>
          <p:spPr bwMode="auto">
            <a:xfrm>
              <a:off x="2317" y="1858"/>
              <a:ext cx="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C</a:t>
              </a:r>
              <a:endParaRPr lang="cs-CZ" altLang="cs-CZ" dirty="0"/>
            </a:p>
          </p:txBody>
        </p:sp>
        <p:sp>
          <p:nvSpPr>
            <p:cNvPr id="73" name="Rectangle 34"/>
            <p:cNvSpPr>
              <a:spLocks noChangeArrowheads="1"/>
            </p:cNvSpPr>
            <p:nvPr/>
          </p:nvSpPr>
          <p:spPr bwMode="auto">
            <a:xfrm>
              <a:off x="2432" y="1858"/>
              <a:ext cx="10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O</a:t>
              </a:r>
              <a:endParaRPr lang="cs-CZ" altLang="cs-CZ" dirty="0"/>
            </a:p>
          </p:txBody>
        </p:sp>
        <p:sp>
          <p:nvSpPr>
            <p:cNvPr id="74" name="Rectangle 35"/>
            <p:cNvSpPr>
              <a:spLocks noChangeArrowheads="1"/>
            </p:cNvSpPr>
            <p:nvPr/>
          </p:nvSpPr>
          <p:spPr bwMode="auto">
            <a:xfrm>
              <a:off x="2548" y="1858"/>
              <a:ext cx="10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O</a:t>
              </a:r>
              <a:endParaRPr lang="cs-CZ" altLang="cs-CZ" dirty="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63" y="1858"/>
              <a:ext cx="1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H</a:t>
              </a:r>
              <a:endParaRPr lang="cs-CZ" altLang="cs-CZ" dirty="0"/>
            </a:p>
          </p:txBody>
        </p:sp>
        <p:sp>
          <p:nvSpPr>
            <p:cNvPr id="76" name="Rectangle 37"/>
            <p:cNvSpPr>
              <a:spLocks noChangeArrowheads="1"/>
            </p:cNvSpPr>
            <p:nvPr/>
          </p:nvSpPr>
          <p:spPr bwMode="auto">
            <a:xfrm>
              <a:off x="1657" y="2486"/>
              <a:ext cx="10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FF"/>
                  </a:solidFill>
                </a:rPr>
                <a:t>O</a:t>
              </a:r>
              <a:endParaRPr lang="cs-CZ" altLang="cs-CZ" dirty="0">
                <a:solidFill>
                  <a:srgbClr val="0000FF"/>
                </a:solidFill>
              </a:endParaRPr>
            </a:p>
          </p:txBody>
        </p:sp>
        <p:sp>
          <p:nvSpPr>
            <p:cNvPr id="77" name="Rectangle 38"/>
            <p:cNvSpPr>
              <a:spLocks noChangeArrowheads="1"/>
            </p:cNvSpPr>
            <p:nvPr/>
          </p:nvSpPr>
          <p:spPr bwMode="auto">
            <a:xfrm>
              <a:off x="1657" y="2230"/>
              <a:ext cx="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FF"/>
                  </a:solidFill>
                </a:rPr>
                <a:t>C</a:t>
              </a:r>
              <a:endParaRPr lang="cs-CZ" altLang="cs-CZ" dirty="0">
                <a:solidFill>
                  <a:srgbClr val="0000FF"/>
                </a:solidFill>
              </a:endParaRPr>
            </a:p>
          </p:txBody>
        </p:sp>
        <p:sp>
          <p:nvSpPr>
            <p:cNvPr id="78" name="Line 39"/>
            <p:cNvSpPr>
              <a:spLocks noChangeShapeType="1"/>
            </p:cNvSpPr>
            <p:nvPr/>
          </p:nvSpPr>
          <p:spPr bwMode="auto">
            <a:xfrm flipV="1">
              <a:off x="807" y="1772"/>
              <a:ext cx="1" cy="9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9" name="Line 40"/>
            <p:cNvSpPr>
              <a:spLocks noChangeShapeType="1"/>
            </p:cNvSpPr>
            <p:nvPr/>
          </p:nvSpPr>
          <p:spPr bwMode="auto">
            <a:xfrm>
              <a:off x="807" y="2016"/>
              <a:ext cx="1" cy="9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80" name="Line 41"/>
            <p:cNvSpPr>
              <a:spLocks noChangeShapeType="1"/>
            </p:cNvSpPr>
            <p:nvPr/>
          </p:nvSpPr>
          <p:spPr bwMode="auto">
            <a:xfrm>
              <a:off x="870" y="1939"/>
              <a:ext cx="11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81" name="Line 42"/>
            <p:cNvSpPr>
              <a:spLocks noChangeShapeType="1"/>
            </p:cNvSpPr>
            <p:nvPr/>
          </p:nvSpPr>
          <p:spPr bwMode="auto">
            <a:xfrm flipH="1">
              <a:off x="631" y="1939"/>
              <a:ext cx="11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82" name="Line 43"/>
            <p:cNvSpPr>
              <a:spLocks noChangeShapeType="1"/>
            </p:cNvSpPr>
            <p:nvPr/>
          </p:nvSpPr>
          <p:spPr bwMode="auto">
            <a:xfrm>
              <a:off x="1291" y="1939"/>
              <a:ext cx="13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83" name="Line 44"/>
            <p:cNvSpPr>
              <a:spLocks noChangeShapeType="1"/>
            </p:cNvSpPr>
            <p:nvPr/>
          </p:nvSpPr>
          <p:spPr bwMode="auto">
            <a:xfrm>
              <a:off x="1733" y="1939"/>
              <a:ext cx="13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84" name="Line 45"/>
            <p:cNvSpPr>
              <a:spLocks noChangeShapeType="1"/>
            </p:cNvSpPr>
            <p:nvPr/>
          </p:nvSpPr>
          <p:spPr bwMode="auto">
            <a:xfrm>
              <a:off x="1493" y="2016"/>
              <a:ext cx="1" cy="9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85" name="Line 46"/>
            <p:cNvSpPr>
              <a:spLocks noChangeShapeType="1"/>
            </p:cNvSpPr>
            <p:nvPr/>
          </p:nvSpPr>
          <p:spPr bwMode="auto">
            <a:xfrm>
              <a:off x="2174" y="1939"/>
              <a:ext cx="13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86" name="Line 47"/>
            <p:cNvSpPr>
              <a:spLocks noChangeShapeType="1"/>
            </p:cNvSpPr>
            <p:nvPr/>
          </p:nvSpPr>
          <p:spPr bwMode="auto">
            <a:xfrm flipH="1" flipV="1">
              <a:off x="1560" y="2222"/>
              <a:ext cx="88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87" name="Line 48"/>
            <p:cNvSpPr>
              <a:spLocks noChangeShapeType="1"/>
            </p:cNvSpPr>
            <p:nvPr/>
          </p:nvSpPr>
          <p:spPr bwMode="auto">
            <a:xfrm flipV="1">
              <a:off x="1739" y="2389"/>
              <a:ext cx="1" cy="10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88" name="Line 49"/>
            <p:cNvSpPr>
              <a:spLocks noChangeShapeType="1"/>
            </p:cNvSpPr>
            <p:nvPr/>
          </p:nvSpPr>
          <p:spPr bwMode="auto">
            <a:xfrm flipV="1">
              <a:off x="1691" y="2389"/>
              <a:ext cx="1" cy="10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89" name="Line 50"/>
            <p:cNvSpPr>
              <a:spLocks noChangeShapeType="1"/>
            </p:cNvSpPr>
            <p:nvPr/>
          </p:nvSpPr>
          <p:spPr bwMode="auto">
            <a:xfrm flipV="1">
              <a:off x="1782" y="2189"/>
              <a:ext cx="144" cy="8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90" name="Line 51"/>
            <p:cNvSpPr>
              <a:spLocks noChangeShapeType="1"/>
            </p:cNvSpPr>
            <p:nvPr/>
          </p:nvSpPr>
          <p:spPr bwMode="auto">
            <a:xfrm>
              <a:off x="1926" y="2189"/>
              <a:ext cx="211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91" name="Line 52"/>
            <p:cNvSpPr>
              <a:spLocks noChangeShapeType="1"/>
            </p:cNvSpPr>
            <p:nvPr/>
          </p:nvSpPr>
          <p:spPr bwMode="auto">
            <a:xfrm flipV="1">
              <a:off x="2137" y="2189"/>
              <a:ext cx="211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92" name="Line 53"/>
            <p:cNvSpPr>
              <a:spLocks noChangeShapeType="1"/>
            </p:cNvSpPr>
            <p:nvPr/>
          </p:nvSpPr>
          <p:spPr bwMode="auto">
            <a:xfrm>
              <a:off x="2348" y="2189"/>
              <a:ext cx="211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93" name="Line 54"/>
            <p:cNvSpPr>
              <a:spLocks noChangeShapeType="1"/>
            </p:cNvSpPr>
            <p:nvPr/>
          </p:nvSpPr>
          <p:spPr bwMode="auto">
            <a:xfrm flipV="1">
              <a:off x="2559" y="2189"/>
              <a:ext cx="212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94" name="Line 55"/>
            <p:cNvSpPr>
              <a:spLocks noChangeShapeType="1"/>
            </p:cNvSpPr>
            <p:nvPr/>
          </p:nvSpPr>
          <p:spPr bwMode="auto">
            <a:xfrm>
              <a:off x="2771" y="2189"/>
              <a:ext cx="211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95" name="Line 56"/>
            <p:cNvSpPr>
              <a:spLocks noChangeShapeType="1"/>
            </p:cNvSpPr>
            <p:nvPr/>
          </p:nvSpPr>
          <p:spPr bwMode="auto">
            <a:xfrm flipV="1">
              <a:off x="2982" y="2189"/>
              <a:ext cx="211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96" name="Line 57"/>
            <p:cNvSpPr>
              <a:spLocks noChangeShapeType="1"/>
            </p:cNvSpPr>
            <p:nvPr/>
          </p:nvSpPr>
          <p:spPr bwMode="auto">
            <a:xfrm>
              <a:off x="3193" y="2189"/>
              <a:ext cx="211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97" name="Line 58"/>
            <p:cNvSpPr>
              <a:spLocks noChangeShapeType="1"/>
            </p:cNvSpPr>
            <p:nvPr/>
          </p:nvSpPr>
          <p:spPr bwMode="auto">
            <a:xfrm flipV="1">
              <a:off x="3404" y="2189"/>
              <a:ext cx="211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98" name="Line 59"/>
            <p:cNvSpPr>
              <a:spLocks noChangeShapeType="1"/>
            </p:cNvSpPr>
            <p:nvPr/>
          </p:nvSpPr>
          <p:spPr bwMode="auto">
            <a:xfrm>
              <a:off x="3615" y="2189"/>
              <a:ext cx="212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99" name="Line 60"/>
            <p:cNvSpPr>
              <a:spLocks noChangeShapeType="1"/>
            </p:cNvSpPr>
            <p:nvPr/>
          </p:nvSpPr>
          <p:spPr bwMode="auto">
            <a:xfrm flipV="1">
              <a:off x="3827" y="2189"/>
              <a:ext cx="211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00" name="Line 61"/>
            <p:cNvSpPr>
              <a:spLocks noChangeShapeType="1"/>
            </p:cNvSpPr>
            <p:nvPr/>
          </p:nvSpPr>
          <p:spPr bwMode="auto">
            <a:xfrm>
              <a:off x="4038" y="2189"/>
              <a:ext cx="211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01" name="Line 62"/>
            <p:cNvSpPr>
              <a:spLocks noChangeShapeType="1"/>
            </p:cNvSpPr>
            <p:nvPr/>
          </p:nvSpPr>
          <p:spPr bwMode="auto">
            <a:xfrm flipV="1">
              <a:off x="4249" y="2189"/>
              <a:ext cx="211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02" name="Line 63"/>
            <p:cNvSpPr>
              <a:spLocks noChangeShapeType="1"/>
            </p:cNvSpPr>
            <p:nvPr/>
          </p:nvSpPr>
          <p:spPr bwMode="auto">
            <a:xfrm>
              <a:off x="4460" y="2189"/>
              <a:ext cx="211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03" name="Line 64"/>
            <p:cNvSpPr>
              <a:spLocks noChangeShapeType="1"/>
            </p:cNvSpPr>
            <p:nvPr/>
          </p:nvSpPr>
          <p:spPr bwMode="auto">
            <a:xfrm flipV="1">
              <a:off x="4671" y="2189"/>
              <a:ext cx="212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04" name="Line 65"/>
            <p:cNvSpPr>
              <a:spLocks noChangeShapeType="1"/>
            </p:cNvSpPr>
            <p:nvPr/>
          </p:nvSpPr>
          <p:spPr bwMode="auto">
            <a:xfrm>
              <a:off x="4883" y="2189"/>
              <a:ext cx="211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05" name="Line 66"/>
            <p:cNvSpPr>
              <a:spLocks noChangeShapeType="1"/>
            </p:cNvSpPr>
            <p:nvPr/>
          </p:nvSpPr>
          <p:spPr bwMode="auto">
            <a:xfrm flipV="1">
              <a:off x="5094" y="2189"/>
              <a:ext cx="211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06" name="Line 67"/>
            <p:cNvSpPr>
              <a:spLocks noChangeShapeType="1"/>
            </p:cNvSpPr>
            <p:nvPr/>
          </p:nvSpPr>
          <p:spPr bwMode="auto">
            <a:xfrm>
              <a:off x="5305" y="2189"/>
              <a:ext cx="211" cy="12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</p:grpSp>
      <p:sp>
        <p:nvSpPr>
          <p:cNvPr id="107" name="Text Box 1130"/>
          <p:cNvSpPr txBox="1">
            <a:spLocks noChangeArrowheads="1"/>
          </p:cNvSpPr>
          <p:nvPr/>
        </p:nvSpPr>
        <p:spPr bwMode="auto">
          <a:xfrm>
            <a:off x="4847921" y="5879816"/>
            <a:ext cx="1656184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acyl-karnitin</a:t>
            </a:r>
          </a:p>
        </p:txBody>
      </p:sp>
      <p:grpSp>
        <p:nvGrpSpPr>
          <p:cNvPr id="109" name="Skupina 108"/>
          <p:cNvGrpSpPr/>
          <p:nvPr/>
        </p:nvGrpSpPr>
        <p:grpSpPr>
          <a:xfrm>
            <a:off x="6751197" y="1719662"/>
            <a:ext cx="3477078" cy="2830745"/>
            <a:chOff x="3379946" y="2141331"/>
            <a:chExt cx="3477078" cy="2830745"/>
          </a:xfrm>
        </p:grpSpPr>
        <p:pic>
          <p:nvPicPr>
            <p:cNvPr id="1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2924944"/>
              <a:ext cx="2414566" cy="2047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" name="TextovéPole 110"/>
            <p:cNvSpPr txBox="1"/>
            <p:nvPr/>
          </p:nvSpPr>
          <p:spPr>
            <a:xfrm>
              <a:off x="3793325" y="2708920"/>
              <a:ext cx="1061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solidFill>
                    <a:srgbClr val="0000FF"/>
                  </a:solidFill>
                </a:rPr>
                <a:t>karnitin</a:t>
              </a:r>
            </a:p>
          </p:txBody>
        </p:sp>
        <p:sp>
          <p:nvSpPr>
            <p:cNvPr id="112" name="TextovéPole 111"/>
            <p:cNvSpPr txBox="1"/>
            <p:nvPr/>
          </p:nvSpPr>
          <p:spPr>
            <a:xfrm>
              <a:off x="3379946" y="3051556"/>
              <a:ext cx="640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1" dirty="0"/>
                <a:t>ECT</a:t>
              </a:r>
            </a:p>
          </p:txBody>
        </p:sp>
        <p:sp>
          <p:nvSpPr>
            <p:cNvPr id="113" name="TextovéPole 112"/>
            <p:cNvSpPr txBox="1"/>
            <p:nvPr/>
          </p:nvSpPr>
          <p:spPr>
            <a:xfrm>
              <a:off x="5652120" y="2708920"/>
              <a:ext cx="1061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solidFill>
                    <a:srgbClr val="0000FF"/>
                  </a:solidFill>
                </a:rPr>
                <a:t>karnitin</a:t>
              </a:r>
            </a:p>
          </p:txBody>
        </p:sp>
        <p:sp>
          <p:nvSpPr>
            <p:cNvPr id="114" name="TextovéPole 113"/>
            <p:cNvSpPr txBox="1"/>
            <p:nvPr/>
          </p:nvSpPr>
          <p:spPr>
            <a:xfrm>
              <a:off x="6025573" y="3212976"/>
              <a:ext cx="5854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1" dirty="0"/>
                <a:t>ICT</a:t>
              </a:r>
            </a:p>
          </p:txBody>
        </p:sp>
        <p:sp>
          <p:nvSpPr>
            <p:cNvPr id="115" name="TextovéPole 114"/>
            <p:cNvSpPr txBox="1"/>
            <p:nvPr/>
          </p:nvSpPr>
          <p:spPr>
            <a:xfrm>
              <a:off x="3542270" y="2141331"/>
              <a:ext cx="33147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1" dirty="0"/>
                <a:t>Přenašeč karnitinu OCTN2</a:t>
              </a:r>
            </a:p>
          </p:txBody>
        </p:sp>
      </p:grpSp>
      <p:sp>
        <p:nvSpPr>
          <p:cNvPr id="119" name="Volný tvar 118"/>
          <p:cNvSpPr/>
          <p:nvPr/>
        </p:nvSpPr>
        <p:spPr bwMode="auto">
          <a:xfrm>
            <a:off x="8040217" y="2996953"/>
            <a:ext cx="295275" cy="180975"/>
          </a:xfrm>
          <a:custGeom>
            <a:avLst/>
            <a:gdLst>
              <a:gd name="connsiteX0" fmla="*/ 0 w 295275"/>
              <a:gd name="connsiteY0" fmla="*/ 0 h 180975"/>
              <a:gd name="connsiteX1" fmla="*/ 142875 w 295275"/>
              <a:gd name="connsiteY1" fmla="*/ 123825 h 180975"/>
              <a:gd name="connsiteX2" fmla="*/ 295275 w 295275"/>
              <a:gd name="connsiteY2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80975">
                <a:moveTo>
                  <a:pt x="0" y="0"/>
                </a:moveTo>
                <a:cubicBezTo>
                  <a:pt x="46831" y="46831"/>
                  <a:pt x="93663" y="93663"/>
                  <a:pt x="142875" y="123825"/>
                </a:cubicBezTo>
                <a:cubicBezTo>
                  <a:pt x="192087" y="153987"/>
                  <a:pt x="243681" y="167481"/>
                  <a:pt x="295275" y="18097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/>
          </a:p>
        </p:txBody>
      </p:sp>
      <p:grpSp>
        <p:nvGrpSpPr>
          <p:cNvPr id="120" name="Group 68"/>
          <p:cNvGrpSpPr>
            <a:grpSpLocks/>
          </p:cNvGrpSpPr>
          <p:nvPr/>
        </p:nvGrpSpPr>
        <p:grpSpPr bwMode="auto">
          <a:xfrm>
            <a:off x="1065703" y="2326183"/>
            <a:ext cx="3865563" cy="1106488"/>
            <a:chOff x="333" y="1614"/>
            <a:chExt cx="2435" cy="697"/>
          </a:xfrm>
        </p:grpSpPr>
        <p:sp>
          <p:nvSpPr>
            <p:cNvPr id="121" name="Line 10"/>
            <p:cNvSpPr>
              <a:spLocks noChangeShapeType="1"/>
            </p:cNvSpPr>
            <p:nvPr/>
          </p:nvSpPr>
          <p:spPr bwMode="auto">
            <a:xfrm>
              <a:off x="711" y="1796"/>
              <a:ext cx="1" cy="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22" name="Line 11"/>
            <p:cNvSpPr>
              <a:spLocks noChangeShapeType="1"/>
            </p:cNvSpPr>
            <p:nvPr/>
          </p:nvSpPr>
          <p:spPr bwMode="auto">
            <a:xfrm>
              <a:off x="684" y="1823"/>
              <a:ext cx="5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23" name="Oval 12"/>
            <p:cNvSpPr>
              <a:spLocks noChangeArrowheads="1"/>
            </p:cNvSpPr>
            <p:nvPr/>
          </p:nvSpPr>
          <p:spPr bwMode="auto">
            <a:xfrm>
              <a:off x="663" y="1775"/>
              <a:ext cx="96" cy="9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altLang="cs-CZ" dirty="0"/>
            </a:p>
          </p:txBody>
        </p:sp>
        <p:sp>
          <p:nvSpPr>
            <p:cNvPr id="124" name="Rectangle 13"/>
            <p:cNvSpPr>
              <a:spLocks noChangeArrowheads="1"/>
            </p:cNvSpPr>
            <p:nvPr/>
          </p:nvSpPr>
          <p:spPr bwMode="auto">
            <a:xfrm>
              <a:off x="754" y="1858"/>
              <a:ext cx="10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N</a:t>
              </a:r>
              <a:endParaRPr lang="cs-CZ" altLang="cs-CZ" dirty="0"/>
            </a:p>
          </p:txBody>
        </p:sp>
        <p:sp>
          <p:nvSpPr>
            <p:cNvPr id="125" name="Rectangle 14"/>
            <p:cNvSpPr>
              <a:spLocks noChangeArrowheads="1"/>
            </p:cNvSpPr>
            <p:nvPr/>
          </p:nvSpPr>
          <p:spPr bwMode="auto">
            <a:xfrm>
              <a:off x="750" y="1614"/>
              <a:ext cx="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C</a:t>
              </a:r>
              <a:endParaRPr lang="cs-CZ" altLang="cs-CZ" dirty="0"/>
            </a:p>
          </p:txBody>
        </p:sp>
        <p:sp>
          <p:nvSpPr>
            <p:cNvPr id="126" name="Rectangle 15"/>
            <p:cNvSpPr>
              <a:spLocks noChangeArrowheads="1"/>
            </p:cNvSpPr>
            <p:nvPr/>
          </p:nvSpPr>
          <p:spPr bwMode="auto">
            <a:xfrm>
              <a:off x="865" y="1614"/>
              <a:ext cx="1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H</a:t>
              </a:r>
              <a:endParaRPr lang="cs-CZ" altLang="cs-CZ" dirty="0"/>
            </a:p>
          </p:txBody>
        </p:sp>
        <p:sp>
          <p:nvSpPr>
            <p:cNvPr id="127" name="Rectangle 16"/>
            <p:cNvSpPr>
              <a:spLocks noChangeArrowheads="1"/>
            </p:cNvSpPr>
            <p:nvPr/>
          </p:nvSpPr>
          <p:spPr bwMode="auto">
            <a:xfrm>
              <a:off x="971" y="1679"/>
              <a:ext cx="6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500" dirty="0">
                  <a:solidFill>
                    <a:srgbClr val="000000"/>
                  </a:solidFill>
                </a:rPr>
                <a:t>3</a:t>
              </a:r>
              <a:endParaRPr lang="cs-CZ" altLang="cs-CZ" dirty="0"/>
            </a:p>
          </p:txBody>
        </p:sp>
        <p:sp>
          <p:nvSpPr>
            <p:cNvPr id="128" name="Rectangle 17"/>
            <p:cNvSpPr>
              <a:spLocks noChangeArrowheads="1"/>
            </p:cNvSpPr>
            <p:nvPr/>
          </p:nvSpPr>
          <p:spPr bwMode="auto">
            <a:xfrm>
              <a:off x="750" y="2101"/>
              <a:ext cx="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C</a:t>
              </a:r>
              <a:endParaRPr lang="cs-CZ" altLang="cs-CZ" dirty="0"/>
            </a:p>
          </p:txBody>
        </p:sp>
        <p:sp>
          <p:nvSpPr>
            <p:cNvPr id="129" name="Rectangle 18"/>
            <p:cNvSpPr>
              <a:spLocks noChangeArrowheads="1"/>
            </p:cNvSpPr>
            <p:nvPr/>
          </p:nvSpPr>
          <p:spPr bwMode="auto">
            <a:xfrm>
              <a:off x="865" y="2101"/>
              <a:ext cx="1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H</a:t>
              </a:r>
              <a:endParaRPr lang="cs-CZ" altLang="cs-CZ" dirty="0"/>
            </a:p>
          </p:txBody>
        </p:sp>
        <p:sp>
          <p:nvSpPr>
            <p:cNvPr id="130" name="Rectangle 19"/>
            <p:cNvSpPr>
              <a:spLocks noChangeArrowheads="1"/>
            </p:cNvSpPr>
            <p:nvPr/>
          </p:nvSpPr>
          <p:spPr bwMode="auto">
            <a:xfrm>
              <a:off x="971" y="2166"/>
              <a:ext cx="6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500" dirty="0">
                  <a:solidFill>
                    <a:srgbClr val="000000"/>
                  </a:solidFill>
                </a:rPr>
                <a:t>3</a:t>
              </a:r>
              <a:endParaRPr lang="cs-CZ" altLang="cs-CZ" dirty="0"/>
            </a:p>
          </p:txBody>
        </p:sp>
        <p:sp>
          <p:nvSpPr>
            <p:cNvPr id="131" name="Rectangle 20"/>
            <p:cNvSpPr>
              <a:spLocks noChangeArrowheads="1"/>
            </p:cNvSpPr>
            <p:nvPr/>
          </p:nvSpPr>
          <p:spPr bwMode="auto">
            <a:xfrm>
              <a:off x="993" y="1858"/>
              <a:ext cx="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C</a:t>
              </a:r>
              <a:endParaRPr lang="cs-CZ" altLang="cs-CZ" dirty="0"/>
            </a:p>
          </p:txBody>
        </p:sp>
        <p:sp>
          <p:nvSpPr>
            <p:cNvPr id="132" name="Rectangle 21"/>
            <p:cNvSpPr>
              <a:spLocks noChangeArrowheads="1"/>
            </p:cNvSpPr>
            <p:nvPr/>
          </p:nvSpPr>
          <p:spPr bwMode="auto">
            <a:xfrm>
              <a:off x="1109" y="1858"/>
              <a:ext cx="1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H</a:t>
              </a:r>
              <a:endParaRPr lang="cs-CZ" altLang="cs-CZ" dirty="0"/>
            </a:p>
          </p:txBody>
        </p:sp>
        <p:sp>
          <p:nvSpPr>
            <p:cNvPr id="133" name="Rectangle 22"/>
            <p:cNvSpPr>
              <a:spLocks noChangeArrowheads="1"/>
            </p:cNvSpPr>
            <p:nvPr/>
          </p:nvSpPr>
          <p:spPr bwMode="auto">
            <a:xfrm>
              <a:off x="1214" y="1923"/>
              <a:ext cx="6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500" dirty="0">
                  <a:solidFill>
                    <a:srgbClr val="000000"/>
                  </a:solidFill>
                </a:rPr>
                <a:t>2</a:t>
              </a:r>
              <a:endParaRPr lang="cs-CZ" altLang="cs-CZ" dirty="0"/>
            </a:p>
          </p:txBody>
        </p:sp>
        <p:sp>
          <p:nvSpPr>
            <p:cNvPr id="134" name="Rectangle 23"/>
            <p:cNvSpPr>
              <a:spLocks noChangeArrowheads="1"/>
            </p:cNvSpPr>
            <p:nvPr/>
          </p:nvSpPr>
          <p:spPr bwMode="auto">
            <a:xfrm>
              <a:off x="333" y="1858"/>
              <a:ext cx="1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H</a:t>
              </a:r>
              <a:endParaRPr lang="cs-CZ" altLang="cs-CZ" dirty="0"/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439" y="1923"/>
              <a:ext cx="6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500" dirty="0">
                  <a:solidFill>
                    <a:srgbClr val="000000"/>
                  </a:solidFill>
                </a:rPr>
                <a:t>3</a:t>
              </a:r>
              <a:endParaRPr lang="cs-CZ" altLang="cs-CZ" dirty="0"/>
            </a:p>
          </p:txBody>
        </p:sp>
        <p:sp>
          <p:nvSpPr>
            <p:cNvPr id="136" name="Rectangle 25"/>
            <p:cNvSpPr>
              <a:spLocks noChangeArrowheads="1"/>
            </p:cNvSpPr>
            <p:nvPr/>
          </p:nvSpPr>
          <p:spPr bwMode="auto">
            <a:xfrm>
              <a:off x="506" y="1858"/>
              <a:ext cx="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C</a:t>
              </a:r>
              <a:endParaRPr lang="cs-CZ" altLang="cs-CZ" dirty="0"/>
            </a:p>
          </p:txBody>
        </p:sp>
        <p:sp>
          <p:nvSpPr>
            <p:cNvPr id="137" name="Rectangle 26"/>
            <p:cNvSpPr>
              <a:spLocks noChangeArrowheads="1"/>
            </p:cNvSpPr>
            <p:nvPr/>
          </p:nvSpPr>
          <p:spPr bwMode="auto">
            <a:xfrm>
              <a:off x="1435" y="1858"/>
              <a:ext cx="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C</a:t>
              </a:r>
              <a:endParaRPr lang="cs-CZ" altLang="cs-CZ" dirty="0"/>
            </a:p>
          </p:txBody>
        </p:sp>
        <p:sp>
          <p:nvSpPr>
            <p:cNvPr id="138" name="Rectangle 27"/>
            <p:cNvSpPr>
              <a:spLocks noChangeArrowheads="1"/>
            </p:cNvSpPr>
            <p:nvPr/>
          </p:nvSpPr>
          <p:spPr bwMode="auto">
            <a:xfrm>
              <a:off x="1550" y="1858"/>
              <a:ext cx="1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H</a:t>
              </a:r>
              <a:endParaRPr lang="cs-CZ" altLang="cs-CZ" dirty="0"/>
            </a:p>
          </p:txBody>
        </p:sp>
        <p:sp>
          <p:nvSpPr>
            <p:cNvPr id="139" name="Rectangle 29"/>
            <p:cNvSpPr>
              <a:spLocks noChangeArrowheads="1"/>
            </p:cNvSpPr>
            <p:nvPr/>
          </p:nvSpPr>
          <p:spPr bwMode="auto">
            <a:xfrm>
              <a:off x="1876" y="1858"/>
              <a:ext cx="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C</a:t>
              </a:r>
              <a:endParaRPr lang="cs-CZ" altLang="cs-CZ" dirty="0"/>
            </a:p>
          </p:txBody>
        </p:sp>
        <p:sp>
          <p:nvSpPr>
            <p:cNvPr id="140" name="Rectangle 30"/>
            <p:cNvSpPr>
              <a:spLocks noChangeArrowheads="1"/>
            </p:cNvSpPr>
            <p:nvPr/>
          </p:nvSpPr>
          <p:spPr bwMode="auto">
            <a:xfrm>
              <a:off x="1991" y="1858"/>
              <a:ext cx="1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H</a:t>
              </a:r>
              <a:endParaRPr lang="cs-CZ" altLang="cs-CZ" dirty="0"/>
            </a:p>
          </p:txBody>
        </p:sp>
        <p:sp>
          <p:nvSpPr>
            <p:cNvPr id="141" name="Rectangle 31"/>
            <p:cNvSpPr>
              <a:spLocks noChangeArrowheads="1"/>
            </p:cNvSpPr>
            <p:nvPr/>
          </p:nvSpPr>
          <p:spPr bwMode="auto">
            <a:xfrm>
              <a:off x="2097" y="1923"/>
              <a:ext cx="6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500" dirty="0">
                  <a:solidFill>
                    <a:srgbClr val="000000"/>
                  </a:solidFill>
                </a:rPr>
                <a:t>2</a:t>
              </a:r>
              <a:endParaRPr lang="cs-CZ" altLang="cs-CZ" dirty="0"/>
            </a:p>
          </p:txBody>
        </p:sp>
        <p:sp>
          <p:nvSpPr>
            <p:cNvPr id="142" name="Rectangle 32"/>
            <p:cNvSpPr>
              <a:spLocks noChangeArrowheads="1"/>
            </p:cNvSpPr>
            <p:nvPr/>
          </p:nvSpPr>
          <p:spPr bwMode="auto">
            <a:xfrm>
              <a:off x="1435" y="2098"/>
              <a:ext cx="21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b="1" dirty="0">
                  <a:solidFill>
                    <a:srgbClr val="FF3300"/>
                  </a:solidFill>
                </a:rPr>
                <a:t>OH</a:t>
              </a:r>
              <a:endParaRPr lang="cs-CZ" altLang="cs-CZ" dirty="0">
                <a:solidFill>
                  <a:srgbClr val="FF3300"/>
                </a:solidFill>
              </a:endParaRPr>
            </a:p>
          </p:txBody>
        </p:sp>
        <p:sp>
          <p:nvSpPr>
            <p:cNvPr id="143" name="Rectangle 33"/>
            <p:cNvSpPr>
              <a:spLocks noChangeArrowheads="1"/>
            </p:cNvSpPr>
            <p:nvPr/>
          </p:nvSpPr>
          <p:spPr bwMode="auto">
            <a:xfrm>
              <a:off x="2317" y="1858"/>
              <a:ext cx="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C</a:t>
              </a:r>
              <a:endParaRPr lang="cs-CZ" altLang="cs-CZ" dirty="0"/>
            </a:p>
          </p:txBody>
        </p:sp>
        <p:sp>
          <p:nvSpPr>
            <p:cNvPr id="144" name="Rectangle 34"/>
            <p:cNvSpPr>
              <a:spLocks noChangeArrowheads="1"/>
            </p:cNvSpPr>
            <p:nvPr/>
          </p:nvSpPr>
          <p:spPr bwMode="auto">
            <a:xfrm>
              <a:off x="2432" y="1858"/>
              <a:ext cx="10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O</a:t>
              </a:r>
              <a:endParaRPr lang="cs-CZ" altLang="cs-CZ" dirty="0"/>
            </a:p>
          </p:txBody>
        </p:sp>
        <p:sp>
          <p:nvSpPr>
            <p:cNvPr id="145" name="Rectangle 35"/>
            <p:cNvSpPr>
              <a:spLocks noChangeArrowheads="1"/>
            </p:cNvSpPr>
            <p:nvPr/>
          </p:nvSpPr>
          <p:spPr bwMode="auto">
            <a:xfrm>
              <a:off x="2548" y="1858"/>
              <a:ext cx="10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O</a:t>
              </a:r>
              <a:endParaRPr lang="cs-CZ" altLang="cs-CZ" dirty="0"/>
            </a:p>
          </p:txBody>
        </p:sp>
        <p:sp>
          <p:nvSpPr>
            <p:cNvPr id="146" name="Rectangle 36"/>
            <p:cNvSpPr>
              <a:spLocks noChangeArrowheads="1"/>
            </p:cNvSpPr>
            <p:nvPr/>
          </p:nvSpPr>
          <p:spPr bwMode="auto">
            <a:xfrm>
              <a:off x="2663" y="1858"/>
              <a:ext cx="1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dirty="0">
                  <a:solidFill>
                    <a:srgbClr val="000000"/>
                  </a:solidFill>
                </a:rPr>
                <a:t>H</a:t>
              </a:r>
              <a:endParaRPr lang="cs-CZ" altLang="cs-CZ" dirty="0"/>
            </a:p>
          </p:txBody>
        </p:sp>
        <p:sp>
          <p:nvSpPr>
            <p:cNvPr id="149" name="Line 39"/>
            <p:cNvSpPr>
              <a:spLocks noChangeShapeType="1"/>
            </p:cNvSpPr>
            <p:nvPr/>
          </p:nvSpPr>
          <p:spPr bwMode="auto">
            <a:xfrm flipV="1">
              <a:off x="807" y="1772"/>
              <a:ext cx="1" cy="9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50" name="Line 40"/>
            <p:cNvSpPr>
              <a:spLocks noChangeShapeType="1"/>
            </p:cNvSpPr>
            <p:nvPr/>
          </p:nvSpPr>
          <p:spPr bwMode="auto">
            <a:xfrm>
              <a:off x="807" y="2016"/>
              <a:ext cx="1" cy="9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51" name="Line 41"/>
            <p:cNvSpPr>
              <a:spLocks noChangeShapeType="1"/>
            </p:cNvSpPr>
            <p:nvPr/>
          </p:nvSpPr>
          <p:spPr bwMode="auto">
            <a:xfrm>
              <a:off x="870" y="1939"/>
              <a:ext cx="11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52" name="Line 42"/>
            <p:cNvSpPr>
              <a:spLocks noChangeShapeType="1"/>
            </p:cNvSpPr>
            <p:nvPr/>
          </p:nvSpPr>
          <p:spPr bwMode="auto">
            <a:xfrm flipH="1">
              <a:off x="631" y="1939"/>
              <a:ext cx="11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53" name="Line 43"/>
            <p:cNvSpPr>
              <a:spLocks noChangeShapeType="1"/>
            </p:cNvSpPr>
            <p:nvPr/>
          </p:nvSpPr>
          <p:spPr bwMode="auto">
            <a:xfrm>
              <a:off x="1291" y="1939"/>
              <a:ext cx="13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54" name="Line 44"/>
            <p:cNvSpPr>
              <a:spLocks noChangeShapeType="1"/>
            </p:cNvSpPr>
            <p:nvPr/>
          </p:nvSpPr>
          <p:spPr bwMode="auto">
            <a:xfrm>
              <a:off x="1733" y="1939"/>
              <a:ext cx="13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55" name="Line 45"/>
            <p:cNvSpPr>
              <a:spLocks noChangeShapeType="1"/>
            </p:cNvSpPr>
            <p:nvPr/>
          </p:nvSpPr>
          <p:spPr bwMode="auto">
            <a:xfrm>
              <a:off x="1493" y="2016"/>
              <a:ext cx="1" cy="9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56" name="Line 46"/>
            <p:cNvSpPr>
              <a:spLocks noChangeShapeType="1"/>
            </p:cNvSpPr>
            <p:nvPr/>
          </p:nvSpPr>
          <p:spPr bwMode="auto">
            <a:xfrm>
              <a:off x="2174" y="1939"/>
              <a:ext cx="13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78" name="Rectangle 32"/>
            <p:cNvSpPr>
              <a:spLocks noChangeArrowheads="1"/>
            </p:cNvSpPr>
            <p:nvPr/>
          </p:nvSpPr>
          <p:spPr bwMode="auto">
            <a:xfrm>
              <a:off x="1467" y="1750"/>
              <a:ext cx="7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900" b="1" dirty="0">
                  <a:solidFill>
                    <a:srgbClr val="FF3300"/>
                  </a:solidFill>
                </a:rPr>
                <a:t>*</a:t>
              </a:r>
              <a:endParaRPr lang="cs-CZ" altLang="cs-CZ" dirty="0">
                <a:solidFill>
                  <a:srgbClr val="FF3300"/>
                </a:solidFill>
              </a:endParaRPr>
            </a:p>
          </p:txBody>
        </p:sp>
      </p:grpSp>
      <p:sp>
        <p:nvSpPr>
          <p:cNvPr id="179" name="Text Box 1130"/>
          <p:cNvSpPr txBox="1">
            <a:spLocks noChangeArrowheads="1"/>
          </p:cNvSpPr>
          <p:nvPr/>
        </p:nvSpPr>
        <p:spPr bwMode="auto">
          <a:xfrm>
            <a:off x="3667836" y="3281341"/>
            <a:ext cx="1656184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karnitin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27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8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179637" y="182563"/>
            <a:ext cx="7127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4800" dirty="0">
                <a:latin typeface="+mn-lt"/>
              </a:rPr>
              <a:t>Nedostatek L-karnitinu </a:t>
            </a:r>
            <a:endParaRPr lang="en-US" altLang="cs-CZ" sz="4800" dirty="0">
              <a:latin typeface="+mn-lt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42415" y="1221142"/>
            <a:ext cx="10928965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+mn-lt"/>
              </a:rPr>
              <a:t> Zdroje L-karnitinu (před. maso, mléko) a syntéza (AK: lysin a </a:t>
            </a:r>
            <a:r>
              <a:rPr lang="cs-CZ" altLang="cs-CZ" sz="2400" dirty="0" err="1">
                <a:latin typeface="+mn-lt"/>
              </a:rPr>
              <a:t>methionin</a:t>
            </a:r>
            <a:r>
              <a:rPr lang="cs-CZ" altLang="cs-CZ" sz="2400" dirty="0">
                <a:latin typeface="+mn-lt"/>
              </a:rPr>
              <a:t>)</a:t>
            </a:r>
            <a:r>
              <a:rPr lang="en-US" altLang="cs-CZ" sz="2400" dirty="0">
                <a:latin typeface="+mn-lt"/>
              </a:rPr>
              <a:t> </a:t>
            </a:r>
            <a:endParaRPr lang="cs-CZ" altLang="cs-CZ" sz="2400" dirty="0">
              <a:latin typeface="+mn-lt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+mn-lt"/>
              </a:rPr>
              <a:t>Nemoci jater </a:t>
            </a:r>
            <a:r>
              <a:rPr lang="en-US" altLang="cs-CZ" sz="2400" dirty="0">
                <a:latin typeface="+mn-lt"/>
                <a:sym typeface="Symbol" panose="05050102010706020507" pitchFamily="18" charset="2"/>
              </a:rPr>
              <a:t> </a:t>
            </a:r>
            <a:r>
              <a:rPr lang="cs-CZ" altLang="cs-CZ" sz="2400" dirty="0">
                <a:latin typeface="+mn-lt"/>
                <a:sym typeface="Symbol" panose="05050102010706020507" pitchFamily="18" charset="2"/>
              </a:rPr>
              <a:t>snížená syntéza</a:t>
            </a:r>
            <a:endParaRPr lang="en-US" altLang="cs-CZ" sz="2400" dirty="0">
              <a:latin typeface="+mn-lt"/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cs-CZ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cs-CZ" sz="2400" dirty="0" err="1">
                <a:latin typeface="+mn-lt"/>
                <a:sym typeface="Symbol" panose="05050102010706020507" pitchFamily="18" charset="2"/>
              </a:rPr>
              <a:t>Malnutri</a:t>
            </a:r>
            <a:r>
              <a:rPr lang="cs-CZ" altLang="cs-CZ" sz="2400" dirty="0" err="1">
                <a:latin typeface="+mn-lt"/>
                <a:sym typeface="Symbol" panose="05050102010706020507" pitchFamily="18" charset="2"/>
              </a:rPr>
              <a:t>ce</a:t>
            </a:r>
            <a:r>
              <a:rPr lang="en-US" altLang="cs-CZ" sz="2400" dirty="0">
                <a:latin typeface="+mn-lt"/>
                <a:sym typeface="Symbol" panose="05050102010706020507" pitchFamily="18" charset="2"/>
              </a:rPr>
              <a:t>, </a:t>
            </a:r>
            <a:r>
              <a:rPr lang="en-US" altLang="cs-CZ" sz="2400" dirty="0" err="1">
                <a:latin typeface="+mn-lt"/>
                <a:sym typeface="Symbol" panose="05050102010706020507" pitchFamily="18" charset="2"/>
              </a:rPr>
              <a:t>vegetari</a:t>
            </a:r>
            <a:r>
              <a:rPr lang="cs-CZ" altLang="cs-CZ" sz="2400" dirty="0" err="1">
                <a:latin typeface="+mn-lt"/>
                <a:sym typeface="Symbol" panose="05050102010706020507" pitchFamily="18" charset="2"/>
              </a:rPr>
              <a:t>ánská</a:t>
            </a:r>
            <a:r>
              <a:rPr lang="cs-CZ" altLang="cs-CZ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cs-CZ" sz="2400" dirty="0">
                <a:latin typeface="+mn-lt"/>
                <a:sym typeface="Symbol" panose="05050102010706020507" pitchFamily="18" charset="2"/>
              </a:rPr>
              <a:t>diet</a:t>
            </a:r>
            <a:r>
              <a:rPr lang="cs-CZ" altLang="cs-CZ" sz="2400" dirty="0">
                <a:latin typeface="+mn-lt"/>
                <a:sym typeface="Symbol" panose="05050102010706020507" pitchFamily="18" charset="2"/>
              </a:rPr>
              <a:t>a</a:t>
            </a:r>
            <a:endParaRPr lang="en-US" altLang="cs-CZ" sz="2400" dirty="0">
              <a:latin typeface="+mn-lt"/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cs-CZ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cs-CZ" altLang="cs-CZ" sz="2400" dirty="0">
                <a:latin typeface="+mn-lt"/>
                <a:sym typeface="Symbol" panose="05050102010706020507" pitchFamily="18" charset="2"/>
              </a:rPr>
              <a:t>Zvýšená potřeba karnitin </a:t>
            </a:r>
            <a:r>
              <a:rPr lang="en-US" altLang="cs-CZ" sz="2400" dirty="0">
                <a:latin typeface="+mn-lt"/>
                <a:sym typeface="Symbol" panose="05050102010706020507" pitchFamily="18" charset="2"/>
              </a:rPr>
              <a:t>(</a:t>
            </a:r>
            <a:r>
              <a:rPr lang="cs-CZ" altLang="cs-CZ" sz="2400" dirty="0">
                <a:latin typeface="+mn-lt"/>
                <a:sym typeface="Symbol" panose="05050102010706020507" pitchFamily="18" charset="2"/>
              </a:rPr>
              <a:t>těhotenství</a:t>
            </a:r>
            <a:r>
              <a:rPr lang="en-US" altLang="cs-CZ" sz="2400" dirty="0">
                <a:latin typeface="+mn-lt"/>
                <a:sym typeface="Symbol" panose="05050102010706020507" pitchFamily="18" charset="2"/>
              </a:rPr>
              <a:t>, </a:t>
            </a:r>
            <a:r>
              <a:rPr lang="cs-CZ" altLang="cs-CZ" sz="2400" dirty="0">
                <a:latin typeface="+mn-lt"/>
                <a:sym typeface="Symbol" panose="05050102010706020507" pitchFamily="18" charset="2"/>
              </a:rPr>
              <a:t>popáleniny</a:t>
            </a:r>
            <a:r>
              <a:rPr lang="en-US" altLang="cs-CZ" sz="2400" dirty="0">
                <a:latin typeface="+mn-lt"/>
                <a:sym typeface="Symbol" panose="05050102010706020507" pitchFamily="18" charset="2"/>
              </a:rPr>
              <a:t>, trauma)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cs-CZ" sz="2400" dirty="0">
                <a:latin typeface="+mn-lt"/>
              </a:rPr>
              <a:t> </a:t>
            </a:r>
            <a:r>
              <a:rPr lang="cs-CZ" altLang="cs-CZ" sz="2400" dirty="0" smtClean="0">
                <a:latin typeface="+mn-lt"/>
              </a:rPr>
              <a:t>Ztráty </a:t>
            </a:r>
            <a:r>
              <a:rPr lang="cs-CZ" altLang="cs-CZ" sz="2400" dirty="0">
                <a:latin typeface="+mn-lt"/>
              </a:rPr>
              <a:t>karnitinu u </a:t>
            </a:r>
            <a:r>
              <a:rPr lang="cs-CZ" altLang="cs-CZ" sz="2400" dirty="0" err="1">
                <a:latin typeface="+mn-lt"/>
              </a:rPr>
              <a:t>hemodialyzovaných</a:t>
            </a:r>
            <a:r>
              <a:rPr lang="cs-CZ" altLang="cs-CZ" sz="2400" dirty="0">
                <a:latin typeface="+mn-lt"/>
              </a:rPr>
              <a:t> pacientů</a:t>
            </a:r>
            <a:endParaRPr lang="en-US" altLang="cs-CZ" sz="2400" dirty="0">
              <a:latin typeface="+mn-lt"/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cs-CZ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cs-CZ" altLang="cs-CZ" sz="2400" dirty="0" smtClean="0">
                <a:latin typeface="+mn-lt"/>
                <a:sym typeface="Symbol" panose="05050102010706020507" pitchFamily="18" charset="2"/>
              </a:rPr>
              <a:t>Vrozené </a:t>
            </a:r>
            <a:r>
              <a:rPr lang="cs-CZ" altLang="cs-CZ" sz="2400" dirty="0">
                <a:latin typeface="+mn-lt"/>
                <a:sym typeface="Symbol" panose="05050102010706020507" pitchFamily="18" charset="2"/>
              </a:rPr>
              <a:t>choroby metabolismu karnitinu</a:t>
            </a:r>
            <a:endParaRPr lang="en-US" altLang="cs-CZ" sz="2400" dirty="0">
              <a:latin typeface="+mn-lt"/>
              <a:sym typeface="Symbol" panose="05050102010706020507" pitchFamily="18" charset="2"/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806436" y="5332996"/>
            <a:ext cx="4804164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+mn-lt"/>
              </a:rPr>
              <a:t>Suplementace karnitinem je nutná</a:t>
            </a:r>
            <a:endParaRPr lang="en-US" altLang="cs-CZ" sz="2400"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79637" y="4173690"/>
            <a:ext cx="77771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dirty="0"/>
              <a:t>Snížená schopnost tkání využít </a:t>
            </a:r>
            <a:r>
              <a:rPr lang="cs-CZ" sz="2400" dirty="0" smtClean="0"/>
              <a:t>MK s </a:t>
            </a:r>
            <a:r>
              <a:rPr lang="cs-CZ" sz="2400" dirty="0"/>
              <a:t>dlouhým řetězcem</a:t>
            </a:r>
            <a:endParaRPr lang="en-US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377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93735" y="266151"/>
            <a:ext cx="856773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4400" dirty="0"/>
              <a:t>Projevy nedostatku karnitinu</a:t>
            </a:r>
            <a:endParaRPr lang="en-US" sz="4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7177" y="1582122"/>
            <a:ext cx="11825966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cs-CZ" sz="2400" dirty="0">
                <a:cs typeface="Times New Roman" panose="02020603050405020304" pitchFamily="18" charset="0"/>
              </a:rPr>
              <a:t>Využití </a:t>
            </a:r>
            <a:r>
              <a:rPr lang="cs-CZ" sz="2400" dirty="0" smtClean="0">
                <a:cs typeface="Times New Roman" panose="02020603050405020304" pitchFamily="18" charset="0"/>
              </a:rPr>
              <a:t>MK je </a:t>
            </a:r>
            <a:r>
              <a:rPr lang="cs-CZ" sz="2400" dirty="0">
                <a:cs typeface="Times New Roman" panose="02020603050405020304" pitchFamily="18" charset="0"/>
              </a:rPr>
              <a:t>nižší, deficit je prohlouben lačněním (</a:t>
            </a:r>
            <a:r>
              <a:rPr lang="cs-CZ" sz="2400" dirty="0" smtClean="0">
                <a:cs typeface="Times New Roman" panose="02020603050405020304" pitchFamily="18" charset="0"/>
              </a:rPr>
              <a:t>kdy je potřeba metabolizovat  MK</a:t>
            </a:r>
            <a:r>
              <a:rPr lang="cs-CZ" sz="2400" dirty="0" smtClean="0">
                <a:cs typeface="Times New Roman" panose="02020603050405020304" pitchFamily="18" charset="0"/>
                <a:sym typeface="Symbol" pitchFamily="18" charset="2"/>
              </a:rPr>
              <a:t>)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cs typeface="Times New Roman" panose="02020603050405020304" pitchFamily="18" charset="0"/>
              </a:rPr>
              <a:t>Symptom</a:t>
            </a:r>
            <a:r>
              <a:rPr lang="cs-CZ" sz="2400" dirty="0">
                <a:cs typeface="Times New Roman" panose="02020603050405020304" pitchFamily="18" charset="0"/>
              </a:rPr>
              <a:t>y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</a:p>
          <a:p>
            <a:pPr marL="1257300" lvl="2" indent="-34290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cs-CZ" sz="2400" dirty="0" smtClean="0"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cs typeface="Times New Roman" panose="02020603050405020304" pitchFamily="18" charset="0"/>
              </a:rPr>
              <a:t>onketotic</a:t>
            </a:r>
            <a:r>
              <a:rPr lang="cs-CZ" sz="2400" dirty="0" err="1">
                <a:cs typeface="Times New Roman" panose="02020603050405020304" pitchFamily="18" charset="0"/>
              </a:rPr>
              <a:t>ká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hypogly</a:t>
            </a:r>
            <a:r>
              <a:rPr lang="cs-CZ" sz="2400" dirty="0" err="1">
                <a:cs typeface="Times New Roman" panose="02020603050405020304" pitchFamily="18" charset="0"/>
              </a:rPr>
              <a:t>kemie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cs-CZ" sz="2400" dirty="0">
                <a:cs typeface="Times New Roman" panose="02020603050405020304" pitchFamily="18" charset="0"/>
              </a:rPr>
              <a:t>během </a:t>
            </a:r>
            <a:r>
              <a:rPr lang="cs-CZ" sz="2400" dirty="0" smtClean="0">
                <a:cs typeface="Times New Roman" panose="02020603050405020304" pitchFamily="18" charset="0"/>
              </a:rPr>
              <a:t>lačnění</a:t>
            </a:r>
          </a:p>
          <a:p>
            <a:pPr marL="1714500" lvl="3" indent="-34290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err="1">
                <a:cs typeface="Times New Roman" panose="02020603050405020304" pitchFamily="18" charset="0"/>
              </a:rPr>
              <a:t>několik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hodin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po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jídle</a:t>
            </a:r>
            <a:r>
              <a:rPr lang="en-US" sz="2000" dirty="0">
                <a:cs typeface="Times New Roman" panose="02020603050405020304" pitchFamily="18" charset="0"/>
              </a:rPr>
              <a:t> ⇨ </a:t>
            </a:r>
            <a:r>
              <a:rPr lang="en-US" sz="2000" dirty="0" err="1">
                <a:cs typeface="Times New Roman" panose="02020603050405020304" pitchFamily="18" charset="0"/>
              </a:rPr>
              <a:t>hypoglykemie</a:t>
            </a:r>
            <a:r>
              <a:rPr lang="en-US" sz="2000" dirty="0">
                <a:cs typeface="Times New Roman" panose="02020603050405020304" pitchFamily="18" charset="0"/>
              </a:rPr>
              <a:t> ⇨ ↑</a:t>
            </a:r>
            <a:r>
              <a:rPr lang="en-US" sz="2000" dirty="0" err="1">
                <a:cs typeface="Times New Roman" panose="02020603050405020304" pitchFamily="18" charset="0"/>
              </a:rPr>
              <a:t>glukagon</a:t>
            </a:r>
            <a:r>
              <a:rPr lang="en-US" sz="2000" dirty="0">
                <a:cs typeface="Times New Roman" panose="02020603050405020304" pitchFamily="18" charset="0"/>
              </a:rPr>
              <a:t> ⇨ ↑</a:t>
            </a:r>
            <a:r>
              <a:rPr lang="en-US" sz="2000" dirty="0" err="1">
                <a:cs typeface="Times New Roman" panose="02020603050405020304" pitchFamily="18" charset="0"/>
              </a:rPr>
              <a:t>lipolýza</a:t>
            </a:r>
            <a:r>
              <a:rPr lang="en-US" sz="2000" dirty="0">
                <a:cs typeface="Times New Roman" panose="02020603050405020304" pitchFamily="18" charset="0"/>
              </a:rPr>
              <a:t> a </a:t>
            </a:r>
            <a:r>
              <a:rPr lang="en-US" sz="2000" dirty="0" err="1" smtClean="0">
                <a:cs typeface="Times New Roman" panose="02020603050405020304" pitchFamily="18" charset="0"/>
              </a:rPr>
              <a:t>glukoneogeneze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⇨ </a:t>
            </a:r>
            <a:r>
              <a:rPr lang="en-US" sz="2000" dirty="0" err="1">
                <a:cs typeface="Times New Roman" panose="02020603050405020304" pitchFamily="18" charset="0"/>
              </a:rPr>
              <a:t>nadbytek</a:t>
            </a:r>
            <a:r>
              <a:rPr lang="en-US" sz="2000" dirty="0">
                <a:cs typeface="Times New Roman" panose="02020603050405020304" pitchFamily="18" charset="0"/>
              </a:rPr>
              <a:t> acyl-CoA a </a:t>
            </a:r>
            <a:r>
              <a:rPr lang="en-US" sz="2000" dirty="0" err="1">
                <a:cs typeface="Times New Roman" panose="02020603050405020304" pitchFamily="18" charset="0"/>
              </a:rPr>
              <a:t>nedostatek</a:t>
            </a:r>
            <a:r>
              <a:rPr lang="en-US" sz="2000" dirty="0">
                <a:cs typeface="Times New Roman" panose="02020603050405020304" pitchFamily="18" charset="0"/>
              </a:rPr>
              <a:t> OA ⇨ acyl-CoA se </a:t>
            </a:r>
            <a:r>
              <a:rPr lang="en-US" sz="2000" dirty="0" err="1" smtClean="0">
                <a:cs typeface="Times New Roman" panose="02020603050405020304" pitchFamily="18" charset="0"/>
              </a:rPr>
              <a:t>omezeně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dostává</a:t>
            </a:r>
            <a:r>
              <a:rPr lang="en-US" sz="2000" dirty="0">
                <a:cs typeface="Times New Roman" panose="02020603050405020304" pitchFamily="18" charset="0"/>
              </a:rPr>
              <a:t> do matrix ⇨ </a:t>
            </a:r>
            <a:r>
              <a:rPr lang="en-US" sz="2000" dirty="0" err="1">
                <a:cs typeface="Times New Roman" panose="02020603050405020304" pitchFamily="18" charset="0"/>
              </a:rPr>
              <a:t>nevznikají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ketolátky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1257300" lvl="2" indent="-34290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cs-CZ" sz="2400" dirty="0" smtClean="0">
                <a:cs typeface="Times New Roman" panose="02020603050405020304" pitchFamily="18" charset="0"/>
              </a:rPr>
              <a:t>Svalová </a:t>
            </a:r>
            <a:r>
              <a:rPr lang="cs-CZ" sz="2400" dirty="0">
                <a:cs typeface="Times New Roman" panose="02020603050405020304" pitchFamily="18" charset="0"/>
              </a:rPr>
              <a:t>slabost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cs-CZ" sz="2400" dirty="0"/>
              <a:t>kardiomyopatie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836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Význam lipidů v </a:t>
            </a:r>
            <a:r>
              <a:rPr lang="cs-CZ" dirty="0" smtClean="0"/>
              <a:t>organismu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0554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dirty="0" smtClean="0"/>
              <a:t>Zdroj energie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tukové </a:t>
            </a:r>
            <a:r>
              <a:rPr lang="cs-CZ" dirty="0"/>
              <a:t>buňky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 </a:t>
            </a:r>
            <a:r>
              <a:rPr lang="cs-CZ" dirty="0" smtClean="0"/>
              <a:t>Strukturní </a:t>
            </a:r>
            <a:r>
              <a:rPr lang="cs-CZ" dirty="0"/>
              <a:t>funkce </a:t>
            </a:r>
            <a:endParaRPr lang="cs-CZ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biologické </a:t>
            </a:r>
            <a:r>
              <a:rPr lang="cs-CZ" dirty="0"/>
              <a:t>membrány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 </a:t>
            </a:r>
            <a:r>
              <a:rPr lang="cs-CZ" dirty="0" smtClean="0"/>
              <a:t>Ochranná </a:t>
            </a:r>
            <a:r>
              <a:rPr lang="cs-CZ" dirty="0"/>
              <a:t>funkce </a:t>
            </a:r>
            <a:endParaRPr lang="cs-CZ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tuková </a:t>
            </a:r>
            <a:r>
              <a:rPr lang="cs-CZ" dirty="0"/>
              <a:t>tkáň –tepelná </a:t>
            </a:r>
            <a:r>
              <a:rPr lang="cs-CZ" dirty="0" smtClean="0"/>
              <a:t>izolace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neuron </a:t>
            </a:r>
            <a:r>
              <a:rPr lang="cs-CZ" dirty="0"/>
              <a:t>- myelinová pochva - „elektrická“ izolace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dirty="0" smtClean="0"/>
              <a:t>Zdroj </a:t>
            </a:r>
            <a:r>
              <a:rPr lang="cs-CZ" dirty="0"/>
              <a:t>esenciálních mastných </a:t>
            </a:r>
            <a:r>
              <a:rPr lang="cs-CZ" dirty="0" smtClean="0"/>
              <a:t>kyselin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některé </a:t>
            </a:r>
            <a:r>
              <a:rPr lang="cs-CZ" dirty="0"/>
              <a:t>polynenasycené MK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400" y="3072744"/>
            <a:ext cx="3688400" cy="1249788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210552" y="2336650"/>
            <a:ext cx="4713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lipidy + O</a:t>
            </a:r>
            <a:r>
              <a:rPr lang="cs-CZ" altLang="cs-CZ" sz="24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altLang="cs-CZ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altLang="cs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cs-CZ" altLang="cs-CZ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cs-CZ" altLang="cs-CZ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</a:t>
            </a:r>
            <a:r>
              <a:rPr lang="cs-CZ" altLang="cs-C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88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7033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Význam: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Zisk </a:t>
            </a:r>
            <a:r>
              <a:rPr lang="cs-CZ" dirty="0"/>
              <a:t>energie, je-li v buňce nedostatek </a:t>
            </a:r>
            <a:r>
              <a:rPr lang="cs-CZ" dirty="0" smtClean="0"/>
              <a:t>glukózy</a:t>
            </a:r>
            <a:br>
              <a:rPr lang="cs-CZ" dirty="0" smtClean="0"/>
            </a:br>
            <a:r>
              <a:rPr lang="cs-CZ" dirty="0" smtClean="0"/>
              <a:t>			(</a:t>
            </a:r>
            <a:r>
              <a:rPr lang="cs-CZ" dirty="0" err="1" smtClean="0"/>
              <a:t>postresorpční</a:t>
            </a:r>
            <a:r>
              <a:rPr lang="cs-CZ" dirty="0" smtClean="0"/>
              <a:t> </a:t>
            </a:r>
            <a:r>
              <a:rPr lang="cs-CZ" dirty="0"/>
              <a:t>fáze, hladovění)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Lokalizace: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M</a:t>
            </a:r>
            <a:r>
              <a:rPr lang="cs-CZ" dirty="0" smtClean="0"/>
              <a:t>atrix </a:t>
            </a:r>
            <a:r>
              <a:rPr lang="cs-CZ" dirty="0" smtClean="0"/>
              <a:t>mitochondrie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/>
              <a:t>rakticky</a:t>
            </a:r>
            <a:r>
              <a:rPr lang="cs-CZ" dirty="0" smtClean="0"/>
              <a:t> </a:t>
            </a:r>
            <a:r>
              <a:rPr lang="cs-CZ" dirty="0"/>
              <a:t>všechny buňky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(</a:t>
            </a:r>
            <a:r>
              <a:rPr lang="cs-CZ" dirty="0"/>
              <a:t>sval, myokard, </a:t>
            </a:r>
            <a:r>
              <a:rPr lang="cs-CZ" dirty="0" smtClean="0"/>
              <a:t>játra, ne </a:t>
            </a:r>
            <a:r>
              <a:rPr lang="cs-CZ" dirty="0"/>
              <a:t>v </a:t>
            </a:r>
            <a:r>
              <a:rPr lang="cs-CZ" dirty="0" err="1"/>
              <a:t>Erc</a:t>
            </a:r>
            <a:r>
              <a:rPr lang="cs-CZ" dirty="0"/>
              <a:t>, v CNS v nevýznamném rozsahu)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Původ MK: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Adipocyty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CM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VLDL</a:t>
            </a: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9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4400" dirty="0">
                <a:latin typeface="+mn-lt"/>
                <a:sym typeface="Symbol" panose="05050102010706020507" pitchFamily="18" charset="2"/>
              </a:rPr>
              <a:t></a:t>
            </a:r>
            <a:r>
              <a:rPr lang="en-US" altLang="cs-CZ" sz="4400" dirty="0">
                <a:latin typeface="+mn-lt"/>
              </a:rPr>
              <a:t>-</a:t>
            </a:r>
            <a:r>
              <a:rPr lang="en-US" altLang="cs-CZ" sz="4400" dirty="0" err="1">
                <a:latin typeface="+mn-lt"/>
              </a:rPr>
              <a:t>Oxida</a:t>
            </a:r>
            <a:r>
              <a:rPr lang="cs-CZ" altLang="cs-CZ" sz="4400" dirty="0" err="1">
                <a:latin typeface="+mn-lt"/>
              </a:rPr>
              <a:t>ce</a:t>
            </a:r>
            <a:r>
              <a:rPr lang="cs-CZ" altLang="cs-CZ" sz="4400" dirty="0">
                <a:latin typeface="+mn-lt"/>
              </a:rPr>
              <a:t> mastných kyselin</a:t>
            </a:r>
            <a:endParaRPr lang="en-US" altLang="cs-CZ" sz="4400" dirty="0"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3627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Průběh: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D</a:t>
            </a:r>
            <a:r>
              <a:rPr lang="cs-CZ" dirty="0" smtClean="0"/>
              <a:t>o </a:t>
            </a:r>
            <a:r>
              <a:rPr lang="cs-CZ" dirty="0"/>
              <a:t>reakce vstupuje </a:t>
            </a:r>
            <a:r>
              <a:rPr lang="cs-CZ" dirty="0" smtClean="0"/>
              <a:t>acyl-</a:t>
            </a:r>
            <a:r>
              <a:rPr lang="cs-CZ" dirty="0" err="1" smtClean="0"/>
              <a:t>CoA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Postupně </a:t>
            </a:r>
            <a:r>
              <a:rPr lang="cs-CZ" dirty="0"/>
              <a:t>se oxiduje </a:t>
            </a:r>
            <a:r>
              <a:rPr lang="el-GR" dirty="0" smtClean="0"/>
              <a:t>β</a:t>
            </a:r>
            <a:r>
              <a:rPr lang="cs-CZ" dirty="0" smtClean="0"/>
              <a:t>-uhlík </a:t>
            </a:r>
            <a:r>
              <a:rPr lang="cs-CZ" dirty="0"/>
              <a:t>(C-3) </a:t>
            </a:r>
            <a:r>
              <a:rPr lang="cs-CZ" dirty="0" smtClean="0"/>
              <a:t>acylu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V</a:t>
            </a:r>
            <a:r>
              <a:rPr lang="cs-CZ" dirty="0" smtClean="0"/>
              <a:t>znikají </a:t>
            </a:r>
            <a:r>
              <a:rPr lang="cs-CZ" dirty="0"/>
              <a:t>redukované </a:t>
            </a:r>
            <a:r>
              <a:rPr lang="cs-CZ" dirty="0" err="1"/>
              <a:t>kofaktory</a:t>
            </a:r>
            <a:r>
              <a:rPr lang="cs-CZ" dirty="0"/>
              <a:t> FADH</a:t>
            </a:r>
            <a:r>
              <a:rPr lang="cs-CZ" baseline="-25000" dirty="0"/>
              <a:t>2</a:t>
            </a:r>
            <a:r>
              <a:rPr lang="cs-CZ" dirty="0"/>
              <a:t>, </a:t>
            </a:r>
            <a:r>
              <a:rPr lang="cs-CZ" dirty="0" smtClean="0"/>
              <a:t>NADH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O</a:t>
            </a:r>
            <a:r>
              <a:rPr lang="cs-CZ" dirty="0" smtClean="0"/>
              <a:t>pakování </a:t>
            </a:r>
            <a:r>
              <a:rPr lang="cs-CZ" dirty="0"/>
              <a:t>čtyř reakcí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4400" dirty="0">
                <a:latin typeface="+mn-lt"/>
                <a:sym typeface="Symbol" panose="05050102010706020507" pitchFamily="18" charset="2"/>
              </a:rPr>
              <a:t></a:t>
            </a:r>
            <a:r>
              <a:rPr lang="en-US" altLang="cs-CZ" sz="4400" dirty="0">
                <a:latin typeface="+mn-lt"/>
              </a:rPr>
              <a:t>-</a:t>
            </a:r>
            <a:r>
              <a:rPr lang="en-US" altLang="cs-CZ" sz="4400" dirty="0" err="1">
                <a:latin typeface="+mn-lt"/>
              </a:rPr>
              <a:t>Oxida</a:t>
            </a:r>
            <a:r>
              <a:rPr lang="cs-CZ" altLang="cs-CZ" sz="4400" dirty="0" err="1">
                <a:latin typeface="+mn-lt"/>
              </a:rPr>
              <a:t>ce</a:t>
            </a:r>
            <a:r>
              <a:rPr lang="cs-CZ" altLang="cs-CZ" sz="4400" dirty="0">
                <a:latin typeface="+mn-lt"/>
              </a:rPr>
              <a:t> mastných kyselin</a:t>
            </a:r>
            <a:endParaRPr lang="en-US" altLang="cs-CZ" sz="4400" dirty="0"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20078" y="4281948"/>
            <a:ext cx="9144000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cs-CZ" altLang="cs-CZ" b="1" dirty="0">
                <a:latin typeface="Cambria" panose="02040503050406030204" pitchFamily="18" charset="0"/>
              </a:rPr>
              <a:t>dehydrogenace </a:t>
            </a:r>
            <a:r>
              <a:rPr lang="cs-CZ" altLang="cs-CZ" b="1" dirty="0">
                <a:latin typeface="Cambria" panose="02040503050406030204" pitchFamily="18" charset="0"/>
                <a:sym typeface="Symbol" pitchFamily="18" charset="2"/>
              </a:rPr>
              <a:t></a:t>
            </a:r>
            <a:r>
              <a:rPr lang="cs-CZ" altLang="cs-CZ" b="1" dirty="0">
                <a:latin typeface="Cambria" panose="02040503050406030204" pitchFamily="18" charset="0"/>
              </a:rPr>
              <a:t> hydratace </a:t>
            </a:r>
            <a:r>
              <a:rPr lang="cs-CZ" altLang="cs-CZ" b="1" dirty="0">
                <a:latin typeface="Cambria" panose="02040503050406030204" pitchFamily="18" charset="0"/>
                <a:sym typeface="Symbol" pitchFamily="18" charset="2"/>
              </a:rPr>
              <a:t></a:t>
            </a:r>
            <a:r>
              <a:rPr lang="cs-CZ" altLang="cs-CZ" b="1" dirty="0">
                <a:latin typeface="Cambria" panose="02040503050406030204" pitchFamily="18" charset="0"/>
              </a:rPr>
              <a:t> dehydrogenace </a:t>
            </a:r>
            <a:r>
              <a:rPr lang="cs-CZ" altLang="cs-CZ" b="1" dirty="0">
                <a:latin typeface="Cambria" panose="02040503050406030204" pitchFamily="18" charset="0"/>
                <a:sym typeface="Symbol" pitchFamily="18" charset="2"/>
              </a:rPr>
              <a:t></a:t>
            </a:r>
            <a:r>
              <a:rPr lang="cs-CZ" altLang="cs-CZ" b="1" dirty="0">
                <a:latin typeface="Cambria" panose="02040503050406030204" pitchFamily="18" charset="0"/>
              </a:rPr>
              <a:t> </a:t>
            </a:r>
            <a:r>
              <a:rPr lang="cs-CZ" altLang="cs-CZ" sz="2000" b="1" dirty="0">
                <a:latin typeface="Cambria" panose="02040503050406030204" pitchFamily="18" charset="0"/>
              </a:rPr>
              <a:t>odštěpení </a:t>
            </a:r>
            <a:r>
              <a:rPr lang="cs-CZ" altLang="cs-CZ" b="1" dirty="0">
                <a:latin typeface="Cambria" panose="02040503050406030204" pitchFamily="18" charset="0"/>
              </a:rPr>
              <a:t>acetyl-</a:t>
            </a:r>
            <a:r>
              <a:rPr lang="cs-CZ" altLang="cs-CZ" b="1" dirty="0" err="1">
                <a:latin typeface="Cambria" panose="02040503050406030204" pitchFamily="18" charset="0"/>
              </a:rPr>
              <a:t>CoA</a:t>
            </a:r>
            <a:endParaRPr lang="cs-CZ" altLang="cs-CZ" b="1" dirty="0">
              <a:latin typeface="Cambria" panose="02040503050406030204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8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938"/>
            <a:ext cx="8737600" cy="67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Line 10"/>
          <p:cNvSpPr>
            <a:spLocks noChangeShapeType="1"/>
          </p:cNvSpPr>
          <p:nvPr/>
        </p:nvSpPr>
        <p:spPr bwMode="auto">
          <a:xfrm flipH="1">
            <a:off x="3863975" y="765176"/>
            <a:ext cx="863600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4851401" y="496888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rgbClr val="FF0000"/>
                </a:solidFill>
                <a:latin typeface="Times New Roman" panose="02020603050405020304" pitchFamily="18" charset="0"/>
              </a:rPr>
              <a:t>aktivace</a:t>
            </a:r>
          </a:p>
        </p:txBody>
      </p:sp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2701925" y="97472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8040689" y="522289"/>
            <a:ext cx="1665841" cy="584775"/>
          </a:xfrm>
          <a:prstGeom prst="rect">
            <a:avLst/>
          </a:prstGeom>
          <a:solidFill>
            <a:srgbClr val="FFCC99">
              <a:alpha val="50195"/>
            </a:srgb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rgbClr val="FF0000"/>
                </a:solidFill>
                <a:latin typeface="Times New Roman" panose="02020603050405020304" pitchFamily="18" charset="0"/>
              </a:rPr>
              <a:t>produkty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5087939" y="1196976"/>
            <a:ext cx="936625" cy="360363"/>
          </a:xfrm>
          <a:prstGeom prst="rect">
            <a:avLst/>
          </a:prstGeom>
          <a:solidFill>
            <a:srgbClr val="FFCC99">
              <a:alpha val="47842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4400">
              <a:latin typeface="Times New Roman" panose="02020603050405020304" pitchFamily="18" charset="0"/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7464425" y="5084763"/>
            <a:ext cx="1295400" cy="360362"/>
          </a:xfrm>
          <a:prstGeom prst="rect">
            <a:avLst/>
          </a:prstGeom>
          <a:solidFill>
            <a:srgbClr val="FFCC99">
              <a:alpha val="50195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4400">
              <a:latin typeface="Times New Roman" panose="02020603050405020304" pitchFamily="18" charset="0"/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1774826" y="5516563"/>
            <a:ext cx="2017713" cy="1009650"/>
          </a:xfrm>
          <a:prstGeom prst="rect">
            <a:avLst/>
          </a:prstGeom>
          <a:solidFill>
            <a:srgbClr val="FFCC99">
              <a:alpha val="50195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4400">
              <a:latin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8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3" grpId="0" animBg="1"/>
      <p:bldP spid="61454" grpId="0" animBg="1"/>
      <p:bldP spid="61455" grpId="0" animBg="1"/>
      <p:bldP spid="6146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8599" y="1066486"/>
            <a:ext cx="10296331" cy="1557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800" dirty="0">
                <a:latin typeface="+mn-lt"/>
              </a:rPr>
              <a:t>Při jedné otočce </a:t>
            </a:r>
            <a:r>
              <a:rPr lang="el-GR" altLang="cs-CZ" sz="2800" dirty="0" smtClean="0">
                <a:latin typeface="+mn-lt"/>
              </a:rPr>
              <a:t>β</a:t>
            </a:r>
            <a:r>
              <a:rPr lang="cs-CZ" altLang="cs-CZ" sz="2800" dirty="0" smtClean="0">
                <a:latin typeface="+mn-lt"/>
              </a:rPr>
              <a:t>-oxidace </a:t>
            </a:r>
            <a:r>
              <a:rPr lang="cs-CZ" altLang="cs-CZ" sz="2800" dirty="0">
                <a:latin typeface="+mn-lt"/>
              </a:rPr>
              <a:t>se MK zkrátí o 2C:</a:t>
            </a:r>
          </a:p>
          <a:p>
            <a:pPr>
              <a:buFontTx/>
              <a:buNone/>
            </a:pPr>
            <a:r>
              <a:rPr lang="cs-CZ" altLang="cs-CZ" sz="2800" dirty="0">
                <a:latin typeface="+mn-lt"/>
              </a:rPr>
              <a:t>		získá </a:t>
            </a:r>
            <a:r>
              <a:rPr lang="cs-CZ" altLang="cs-CZ" sz="2800" dirty="0" smtClean="0">
                <a:latin typeface="+mn-lt"/>
              </a:rPr>
              <a:t>se:	1 </a:t>
            </a:r>
            <a:r>
              <a:rPr lang="cs-CZ" altLang="cs-CZ" sz="2800" dirty="0">
                <a:latin typeface="+mn-lt"/>
              </a:rPr>
              <a:t>FADH</a:t>
            </a:r>
            <a:r>
              <a:rPr lang="cs-CZ" altLang="cs-CZ" sz="2800" baseline="-25000" dirty="0">
                <a:latin typeface="+mn-lt"/>
              </a:rPr>
              <a:t>2</a:t>
            </a:r>
            <a:r>
              <a:rPr lang="cs-CZ" altLang="cs-CZ" sz="2800" dirty="0">
                <a:latin typeface="+mn-lt"/>
              </a:rPr>
              <a:t> (2 ATP v </a:t>
            </a:r>
            <a:r>
              <a:rPr lang="cs-CZ" altLang="cs-CZ" sz="2800" dirty="0" smtClean="0">
                <a:latin typeface="+mn-lt"/>
              </a:rPr>
              <a:t>DŘ)</a:t>
            </a:r>
            <a:endParaRPr lang="cs-CZ" altLang="cs-CZ" sz="2800" dirty="0">
              <a:latin typeface="+mn-lt"/>
            </a:endParaRPr>
          </a:p>
          <a:p>
            <a:pPr>
              <a:buFontTx/>
              <a:buNone/>
            </a:pPr>
            <a:r>
              <a:rPr lang="cs-CZ" altLang="cs-CZ" sz="2800" dirty="0">
                <a:latin typeface="+mn-lt"/>
              </a:rPr>
              <a:t>			    </a:t>
            </a:r>
            <a:r>
              <a:rPr lang="cs-CZ" altLang="cs-CZ" sz="2800" dirty="0" smtClean="0">
                <a:latin typeface="+mn-lt"/>
              </a:rPr>
              <a:t>	1 </a:t>
            </a:r>
            <a:r>
              <a:rPr lang="cs-CZ" altLang="cs-CZ" sz="2800" dirty="0">
                <a:latin typeface="+mn-lt"/>
              </a:rPr>
              <a:t>NADH  (3 ATP v </a:t>
            </a:r>
            <a:r>
              <a:rPr lang="cs-CZ" altLang="cs-CZ" sz="2800" dirty="0" smtClean="0">
                <a:latin typeface="+mn-lt"/>
              </a:rPr>
              <a:t>DŘ)</a:t>
            </a:r>
            <a:endParaRPr lang="cs-CZ" altLang="cs-CZ" sz="2800" dirty="0">
              <a:latin typeface="+mn-lt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6148" y="2704309"/>
            <a:ext cx="8208962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800" dirty="0">
                <a:latin typeface="+mn-lt"/>
              </a:rPr>
              <a:t>Odbourání palmitové kyseliny </a:t>
            </a:r>
            <a:r>
              <a:rPr lang="cs-CZ" altLang="cs-CZ" sz="2800" dirty="0" smtClean="0">
                <a:latin typeface="+mn-lt"/>
              </a:rPr>
              <a:t>(16 C)</a:t>
            </a:r>
            <a:endParaRPr lang="cs-CZ" altLang="cs-CZ" sz="2800" dirty="0">
              <a:latin typeface="+mn-lt"/>
            </a:endParaRPr>
          </a:p>
          <a:p>
            <a:pPr>
              <a:buFontTx/>
              <a:buNone/>
            </a:pPr>
            <a:r>
              <a:rPr lang="cs-CZ" altLang="cs-CZ" sz="2800" dirty="0">
                <a:latin typeface="+mn-lt"/>
              </a:rPr>
              <a:t>	</a:t>
            </a:r>
            <a:r>
              <a:rPr lang="cs-CZ" altLang="cs-CZ" sz="2800" dirty="0" smtClean="0">
                <a:latin typeface="+mn-lt"/>
              </a:rPr>
              <a:t>	8 </a:t>
            </a:r>
            <a:r>
              <a:rPr lang="cs-CZ" altLang="cs-CZ" sz="2800" dirty="0">
                <a:latin typeface="+mn-lt"/>
              </a:rPr>
              <a:t>x  acetyl </a:t>
            </a:r>
            <a:r>
              <a:rPr lang="cs-CZ" altLang="cs-CZ" sz="2800" dirty="0" err="1">
                <a:latin typeface="+mn-lt"/>
              </a:rPr>
              <a:t>CoA</a:t>
            </a:r>
            <a:r>
              <a:rPr lang="cs-CZ" altLang="cs-CZ" sz="2800" dirty="0" smtClean="0">
                <a:latin typeface="+mn-lt"/>
              </a:rPr>
              <a:t>………...</a:t>
            </a:r>
            <a:r>
              <a:rPr lang="cs-CZ" altLang="cs-CZ" sz="2800" dirty="0">
                <a:latin typeface="+mn-lt"/>
              </a:rPr>
              <a:t>x 12 = 96 ATP</a:t>
            </a:r>
          </a:p>
          <a:p>
            <a:pPr>
              <a:buFontTx/>
              <a:buNone/>
            </a:pPr>
            <a:r>
              <a:rPr lang="cs-CZ" altLang="cs-CZ" sz="2800" dirty="0">
                <a:latin typeface="+mn-lt"/>
              </a:rPr>
              <a:t>	</a:t>
            </a:r>
            <a:r>
              <a:rPr lang="cs-CZ" altLang="cs-CZ" sz="2800" dirty="0" smtClean="0">
                <a:latin typeface="+mn-lt"/>
              </a:rPr>
              <a:t>	7 </a:t>
            </a:r>
            <a:r>
              <a:rPr lang="cs-CZ" altLang="cs-CZ" sz="2800" dirty="0">
                <a:latin typeface="+mn-lt"/>
              </a:rPr>
              <a:t>FADH</a:t>
            </a:r>
            <a:r>
              <a:rPr lang="cs-CZ" altLang="cs-CZ" sz="2800" baseline="-25000" dirty="0">
                <a:latin typeface="+mn-lt"/>
              </a:rPr>
              <a:t>2</a:t>
            </a:r>
            <a:r>
              <a:rPr lang="cs-CZ" altLang="cs-CZ" sz="2800" dirty="0">
                <a:latin typeface="+mn-lt"/>
              </a:rPr>
              <a:t>………………… x </a:t>
            </a:r>
            <a:r>
              <a:rPr lang="cs-CZ" altLang="cs-CZ" sz="2800" dirty="0" smtClean="0">
                <a:latin typeface="+mn-lt"/>
              </a:rPr>
              <a:t>  2 </a:t>
            </a:r>
            <a:r>
              <a:rPr lang="cs-CZ" altLang="cs-CZ" sz="2800" dirty="0">
                <a:latin typeface="+mn-lt"/>
              </a:rPr>
              <a:t>= 14 ATP</a:t>
            </a:r>
          </a:p>
          <a:p>
            <a:pPr>
              <a:buFontTx/>
              <a:buNone/>
            </a:pPr>
            <a:r>
              <a:rPr lang="cs-CZ" altLang="cs-CZ" sz="2800" dirty="0">
                <a:latin typeface="+mn-lt"/>
              </a:rPr>
              <a:t>	</a:t>
            </a:r>
            <a:r>
              <a:rPr lang="cs-CZ" altLang="cs-CZ" sz="2800" dirty="0" smtClean="0">
                <a:latin typeface="+mn-lt"/>
              </a:rPr>
              <a:t>	7 </a:t>
            </a:r>
            <a:r>
              <a:rPr lang="cs-CZ" altLang="cs-CZ" sz="2800" dirty="0">
                <a:latin typeface="+mn-lt"/>
              </a:rPr>
              <a:t>NADH ………………… x </a:t>
            </a:r>
            <a:r>
              <a:rPr lang="cs-CZ" altLang="cs-CZ" sz="2800" dirty="0" smtClean="0">
                <a:latin typeface="+mn-lt"/>
              </a:rPr>
              <a:t>  3 </a:t>
            </a:r>
            <a:r>
              <a:rPr lang="cs-CZ" altLang="cs-CZ" sz="2800" dirty="0">
                <a:latin typeface="+mn-lt"/>
              </a:rPr>
              <a:t>= 21  ATP</a:t>
            </a:r>
          </a:p>
        </p:txBody>
      </p: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4435476" y="4761714"/>
            <a:ext cx="4103688" cy="519113"/>
            <a:chOff x="2880" y="3067"/>
            <a:chExt cx="2585" cy="327"/>
          </a:xfrm>
        </p:grpSpPr>
        <p:sp>
          <p:nvSpPr>
            <p:cNvPr id="30728" name="Line 4"/>
            <p:cNvSpPr>
              <a:spLocks noChangeShapeType="1"/>
            </p:cNvSpPr>
            <p:nvPr/>
          </p:nvSpPr>
          <p:spPr bwMode="auto">
            <a:xfrm>
              <a:off x="2880" y="3067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3878" y="3067"/>
              <a:ext cx="158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800" b="1" dirty="0">
                  <a:latin typeface="+mn-lt"/>
                </a:rPr>
                <a:t>131  ATP</a:t>
              </a:r>
            </a:p>
          </p:txBody>
        </p:sp>
      </p:grp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09917" y="5280827"/>
            <a:ext cx="68803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>
                <a:latin typeface="+mn-lt"/>
              </a:rPr>
              <a:t>Aktivace mastné kyseliny …………... </a:t>
            </a:r>
            <a:r>
              <a:rPr lang="cs-CZ" altLang="cs-CZ" sz="2800" b="1" dirty="0">
                <a:latin typeface="+mn-lt"/>
              </a:rPr>
              <a:t>– 2 ATP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latin typeface="+mn-lt"/>
              </a:rPr>
              <a:t>			</a:t>
            </a:r>
            <a:r>
              <a:rPr lang="cs-CZ" altLang="cs-CZ" sz="2800" b="1" dirty="0" smtClean="0">
                <a:latin typeface="+mn-lt"/>
              </a:rPr>
              <a:t/>
            </a:r>
            <a:br>
              <a:rPr lang="cs-CZ" altLang="cs-CZ" sz="2800" b="1" dirty="0" smtClean="0">
                <a:latin typeface="+mn-lt"/>
              </a:rPr>
            </a:br>
            <a:r>
              <a:rPr lang="cs-CZ" altLang="cs-CZ" sz="2800" b="1" dirty="0" smtClean="0">
                <a:latin typeface="+mn-lt"/>
              </a:rPr>
              <a:t>			</a:t>
            </a:r>
            <a:r>
              <a:rPr lang="cs-CZ" altLang="cs-CZ" sz="2800" b="1" dirty="0" smtClean="0">
                <a:solidFill>
                  <a:srgbClr val="FF0000"/>
                </a:solidFill>
                <a:latin typeface="+mn-lt"/>
              </a:rPr>
              <a:t>CELKEM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	 </a:t>
            </a:r>
            <a:r>
              <a:rPr lang="cs-CZ" altLang="cs-CZ" sz="2800" b="1" dirty="0" smtClean="0">
                <a:solidFill>
                  <a:srgbClr val="FF0000"/>
                </a:solidFill>
                <a:latin typeface="+mn-lt"/>
              </a:rPr>
              <a:t>        129 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ATP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979739" y="74614"/>
            <a:ext cx="67036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000" dirty="0">
                <a:latin typeface="+mn-lt"/>
              </a:rPr>
              <a:t>Energetická bilance </a:t>
            </a:r>
            <a:r>
              <a:rPr lang="el-GR" altLang="cs-CZ" sz="4000" dirty="0" smtClean="0">
                <a:latin typeface="+mn-lt"/>
              </a:rPr>
              <a:t>β</a:t>
            </a:r>
            <a:r>
              <a:rPr lang="cs-CZ" altLang="cs-CZ" sz="4000" dirty="0" smtClean="0">
                <a:latin typeface="+mn-lt"/>
              </a:rPr>
              <a:t>-oxidace</a:t>
            </a:r>
            <a:endParaRPr lang="cs-CZ" altLang="cs-CZ" sz="4000" dirty="0">
              <a:latin typeface="+mn-lt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578545" y="5875167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80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  <p:bldP spid="19459" grpId="0" animBg="1" autoUpdateAnimBg="0"/>
      <p:bldP spid="194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Zástupný symbol pro číslo snímku 3"/>
          <p:cNvSpPr txBox="1">
            <a:spLocks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cs-CZ" altLang="cs-CZ" sz="1400" dirty="0">
              <a:latin typeface="+mn-lt"/>
            </a:endParaRPr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1476245" y="211138"/>
            <a:ext cx="95618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dirty="0">
                <a:latin typeface="+mn-lt"/>
                <a:sym typeface="Symbol" panose="05050102010706020507" pitchFamily="18" charset="2"/>
              </a:rPr>
              <a:t>-oxidace MK je významným zdrojem energie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71476" y="1910120"/>
            <a:ext cx="698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dirty="0">
                <a:latin typeface="+mn-lt"/>
              </a:rPr>
              <a:t>Kdy jsou MK odbourávány?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4470466" y="2625727"/>
            <a:ext cx="56165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dirty="0">
                <a:latin typeface="+mn-lt"/>
              </a:rPr>
              <a:t>Buňky potřebují energii a dostupnost </a:t>
            </a:r>
            <a:r>
              <a:rPr lang="cs-CZ" altLang="cs-CZ" sz="2800" dirty="0" smtClean="0">
                <a:latin typeface="+mn-lt"/>
              </a:rPr>
              <a:t>glukózy </a:t>
            </a:r>
            <a:r>
              <a:rPr lang="cs-CZ" altLang="cs-CZ" sz="2800" dirty="0">
                <a:latin typeface="+mn-lt"/>
              </a:rPr>
              <a:t>je nízká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4306338" y="4533903"/>
            <a:ext cx="633121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800" dirty="0">
                <a:latin typeface="+mn-lt"/>
                <a:sym typeface="Symbol" panose="05050102010706020507" pitchFamily="18" charset="2"/>
              </a:rPr>
              <a:t>-oxidace je iniciována </a:t>
            </a:r>
            <a:r>
              <a:rPr lang="cs-CZ" altLang="cs-CZ" sz="2800" dirty="0" err="1">
                <a:latin typeface="+mn-lt"/>
                <a:sym typeface="Symbol" panose="05050102010706020507" pitchFamily="18" charset="2"/>
              </a:rPr>
              <a:t>glukagonem</a:t>
            </a:r>
            <a:r>
              <a:rPr lang="cs-CZ" altLang="cs-CZ" sz="2800" dirty="0">
                <a:latin typeface="+mn-lt"/>
                <a:sym typeface="Symbol" panose="05050102010706020507" pitchFamily="18" charset="2"/>
              </a:rPr>
              <a:t> v </a:t>
            </a:r>
            <a:r>
              <a:rPr lang="cs-CZ" altLang="cs-CZ" sz="2800" dirty="0" err="1" smtClean="0">
                <a:latin typeface="+mn-lt"/>
                <a:sym typeface="Symbol" panose="05050102010706020507" pitchFamily="18" charset="2"/>
              </a:rPr>
              <a:t>postresorpční</a:t>
            </a:r>
            <a:r>
              <a:rPr lang="cs-CZ" altLang="cs-CZ" sz="28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cs-CZ" altLang="cs-CZ" sz="2800" dirty="0">
                <a:latin typeface="+mn-lt"/>
                <a:sym typeface="Symbol" panose="05050102010706020507" pitchFamily="18" charset="2"/>
              </a:rPr>
              <a:t>fázi nebo hladovění</a:t>
            </a:r>
          </a:p>
        </p:txBody>
      </p:sp>
      <p:cxnSp>
        <p:nvCxnSpPr>
          <p:cNvPr id="5" name="Přímá spojnice se šipkou 4"/>
          <p:cNvCxnSpPr>
            <a:stCxn id="31750" idx="2"/>
          </p:cNvCxnSpPr>
          <p:nvPr/>
        </p:nvCxnSpPr>
        <p:spPr>
          <a:xfrm flipH="1">
            <a:off x="7278753" y="3579815"/>
            <a:ext cx="1" cy="954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264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ovéPole 24"/>
          <p:cNvSpPr txBox="1"/>
          <p:nvPr/>
        </p:nvSpPr>
        <p:spPr>
          <a:xfrm>
            <a:off x="382393" y="1128743"/>
            <a:ext cx="72051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dirty="0"/>
              <a:t>Lipolýza v tukové tkáni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dirty="0"/>
              <a:t>MK jsou transportovány krví ve vazbě na albumin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dirty="0"/>
              <a:t>MK jsou zdrojem energie pro myokard, svaly a játra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endParaRPr lang="cs-CZ" altLang="cs-CZ" dirty="0"/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endParaRPr lang="cs-CZ" dirty="0"/>
          </a:p>
        </p:txBody>
      </p:sp>
      <p:sp>
        <p:nvSpPr>
          <p:cNvPr id="32771" name="Rectangle 55"/>
          <p:cNvSpPr>
            <a:spLocks noChangeArrowheads="1"/>
          </p:cNvSpPr>
          <p:nvPr/>
        </p:nvSpPr>
        <p:spPr bwMode="auto">
          <a:xfrm>
            <a:off x="2234944" y="119772"/>
            <a:ext cx="8693150" cy="73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500" dirty="0">
                <a:latin typeface="+mn-lt"/>
              </a:rPr>
              <a:t>Lipidy v </a:t>
            </a:r>
            <a:r>
              <a:rPr lang="cs-CZ" altLang="cs-CZ" sz="3500" dirty="0" err="1">
                <a:latin typeface="+mn-lt"/>
              </a:rPr>
              <a:t>postresorpční</a:t>
            </a:r>
            <a:r>
              <a:rPr lang="cs-CZ" altLang="cs-CZ" sz="3500" dirty="0">
                <a:latin typeface="+mn-lt"/>
              </a:rPr>
              <a:t> </a:t>
            </a:r>
            <a:r>
              <a:rPr lang="cs-CZ" altLang="cs-CZ" sz="3500" dirty="0" err="1">
                <a:latin typeface="+mn-lt"/>
              </a:rPr>
              <a:t>fázy</a:t>
            </a:r>
            <a:r>
              <a:rPr lang="cs-CZ" altLang="cs-CZ" sz="3500" dirty="0">
                <a:latin typeface="+mn-lt"/>
              </a:rPr>
              <a:t> (</a:t>
            </a:r>
            <a:r>
              <a:rPr lang="cs-CZ" altLang="cs-CZ" sz="3500" dirty="0" err="1">
                <a:latin typeface="+mn-lt"/>
              </a:rPr>
              <a:t>glukagon</a:t>
            </a:r>
            <a:r>
              <a:rPr lang="cs-CZ" altLang="cs-CZ" sz="3500" dirty="0">
                <a:latin typeface="+mn-lt"/>
              </a:rPr>
              <a:t>)</a:t>
            </a:r>
          </a:p>
        </p:txBody>
      </p:sp>
      <p:sp>
        <p:nvSpPr>
          <p:cNvPr id="32772" name="Rectangle 56"/>
          <p:cNvSpPr>
            <a:spLocks noChangeArrowheads="1"/>
          </p:cNvSpPr>
          <p:nvPr/>
        </p:nvSpPr>
        <p:spPr bwMode="auto">
          <a:xfrm>
            <a:off x="1854716" y="2484230"/>
            <a:ext cx="2376488" cy="1492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+mn-lt"/>
            </a:endParaRPr>
          </a:p>
        </p:txBody>
      </p:sp>
      <p:sp>
        <p:nvSpPr>
          <p:cNvPr id="32773" name="Text Box 57"/>
          <p:cNvSpPr txBox="1">
            <a:spLocks noChangeArrowheads="1"/>
          </p:cNvSpPr>
          <p:nvPr/>
        </p:nvSpPr>
        <p:spPr bwMode="auto">
          <a:xfrm>
            <a:off x="1866030" y="2440107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J</a:t>
            </a:r>
            <a:r>
              <a:rPr lang="cs-CZ" altLang="cs-CZ" sz="2000" dirty="0" smtClean="0">
                <a:latin typeface="+mn-lt"/>
              </a:rPr>
              <a:t>átra</a:t>
            </a:r>
            <a:endParaRPr lang="cs-CZ" altLang="cs-CZ" sz="2000" dirty="0">
              <a:latin typeface="+mn-lt"/>
            </a:endParaRPr>
          </a:p>
        </p:txBody>
      </p:sp>
      <p:sp>
        <p:nvSpPr>
          <p:cNvPr id="32774" name="Rectangle 58"/>
          <p:cNvSpPr>
            <a:spLocks noChangeArrowheads="1"/>
          </p:cNvSpPr>
          <p:nvPr/>
        </p:nvSpPr>
        <p:spPr bwMode="auto">
          <a:xfrm>
            <a:off x="2354128" y="2802319"/>
            <a:ext cx="13898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Acetyl-</a:t>
            </a:r>
            <a:r>
              <a:rPr lang="cs-CZ" altLang="cs-CZ" sz="2000" dirty="0" err="1">
                <a:latin typeface="+mn-lt"/>
              </a:rPr>
              <a:t>CoA</a:t>
            </a:r>
            <a:endParaRPr lang="cs-CZ" altLang="cs-CZ" sz="2000" dirty="0">
              <a:latin typeface="+mn-lt"/>
            </a:endParaRPr>
          </a:p>
        </p:txBody>
      </p:sp>
      <p:sp>
        <p:nvSpPr>
          <p:cNvPr id="32775" name="Rectangle 59"/>
          <p:cNvSpPr>
            <a:spLocks noChangeArrowheads="1"/>
          </p:cNvSpPr>
          <p:nvPr/>
        </p:nvSpPr>
        <p:spPr bwMode="auto">
          <a:xfrm>
            <a:off x="8345067" y="2841625"/>
            <a:ext cx="24479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200">
              <a:latin typeface="+mn-lt"/>
            </a:endParaRPr>
          </a:p>
        </p:txBody>
      </p:sp>
      <p:sp>
        <p:nvSpPr>
          <p:cNvPr id="32776" name="Text Box 60"/>
          <p:cNvSpPr txBox="1">
            <a:spLocks noChangeArrowheads="1"/>
          </p:cNvSpPr>
          <p:nvPr/>
        </p:nvSpPr>
        <p:spPr bwMode="auto">
          <a:xfrm>
            <a:off x="8332094" y="2804981"/>
            <a:ext cx="18088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Svaly, myokard</a:t>
            </a:r>
          </a:p>
        </p:txBody>
      </p:sp>
      <p:sp>
        <p:nvSpPr>
          <p:cNvPr id="32777" name="Text Box 61"/>
          <p:cNvSpPr txBox="1">
            <a:spLocks noChangeArrowheads="1"/>
          </p:cNvSpPr>
          <p:nvPr/>
        </p:nvSpPr>
        <p:spPr bwMode="auto">
          <a:xfrm>
            <a:off x="3569801" y="3279719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MK</a:t>
            </a:r>
          </a:p>
        </p:txBody>
      </p:sp>
      <p:sp>
        <p:nvSpPr>
          <p:cNvPr id="32778" name="Line 62"/>
          <p:cNvSpPr>
            <a:spLocks noChangeShapeType="1"/>
          </p:cNvSpPr>
          <p:nvPr/>
        </p:nvSpPr>
        <p:spPr bwMode="auto">
          <a:xfrm flipH="1" flipV="1">
            <a:off x="2979836" y="3207977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779" name="Oval 63"/>
          <p:cNvSpPr>
            <a:spLocks noChangeArrowheads="1"/>
          </p:cNvSpPr>
          <p:nvPr/>
        </p:nvSpPr>
        <p:spPr bwMode="auto">
          <a:xfrm>
            <a:off x="4763718" y="4331556"/>
            <a:ext cx="2736850" cy="142875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200">
              <a:latin typeface="+mn-lt"/>
            </a:endParaRPr>
          </a:p>
        </p:txBody>
      </p:sp>
      <p:sp>
        <p:nvSpPr>
          <p:cNvPr id="32780" name="Text Box 64"/>
          <p:cNvSpPr txBox="1">
            <a:spLocks noChangeArrowheads="1"/>
          </p:cNvSpPr>
          <p:nvPr/>
        </p:nvSpPr>
        <p:spPr bwMode="auto">
          <a:xfrm>
            <a:off x="4151512" y="4997872"/>
            <a:ext cx="15270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Tuková tkáň</a:t>
            </a:r>
          </a:p>
        </p:txBody>
      </p:sp>
      <p:sp>
        <p:nvSpPr>
          <p:cNvPr id="32781" name="Text Box 65"/>
          <p:cNvSpPr txBox="1">
            <a:spLocks noChangeArrowheads="1"/>
          </p:cNvSpPr>
          <p:nvPr/>
        </p:nvSpPr>
        <p:spPr bwMode="auto">
          <a:xfrm>
            <a:off x="5179337" y="4431502"/>
            <a:ext cx="17816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MK  +  glycerol</a:t>
            </a:r>
          </a:p>
        </p:txBody>
      </p:sp>
      <p:sp>
        <p:nvSpPr>
          <p:cNvPr id="32782" name="Text Box 66"/>
          <p:cNvSpPr txBox="1">
            <a:spLocks noChangeArrowheads="1"/>
          </p:cNvSpPr>
          <p:nvPr/>
        </p:nvSpPr>
        <p:spPr bwMode="auto">
          <a:xfrm>
            <a:off x="5858717" y="5279705"/>
            <a:ext cx="6299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TAG</a:t>
            </a:r>
          </a:p>
        </p:txBody>
      </p:sp>
      <p:sp>
        <p:nvSpPr>
          <p:cNvPr id="32783" name="Line 67"/>
          <p:cNvSpPr>
            <a:spLocks noChangeShapeType="1"/>
          </p:cNvSpPr>
          <p:nvPr/>
        </p:nvSpPr>
        <p:spPr bwMode="auto">
          <a:xfrm>
            <a:off x="6132143" y="481948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4" name="Text Box 68"/>
          <p:cNvSpPr txBox="1">
            <a:spLocks noChangeArrowheads="1"/>
          </p:cNvSpPr>
          <p:nvPr/>
        </p:nvSpPr>
        <p:spPr bwMode="auto">
          <a:xfrm>
            <a:off x="5115817" y="3290887"/>
            <a:ext cx="1633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MK-albumin</a:t>
            </a:r>
          </a:p>
        </p:txBody>
      </p:sp>
      <p:sp>
        <p:nvSpPr>
          <p:cNvPr id="32785" name="Line 69"/>
          <p:cNvSpPr>
            <a:spLocks noChangeShapeType="1"/>
          </p:cNvSpPr>
          <p:nvPr/>
        </p:nvSpPr>
        <p:spPr bwMode="auto">
          <a:xfrm flipV="1">
            <a:off x="5757505" y="3687762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786" name="Line 70"/>
          <p:cNvSpPr>
            <a:spLocks noChangeShapeType="1"/>
          </p:cNvSpPr>
          <p:nvPr/>
        </p:nvSpPr>
        <p:spPr bwMode="auto">
          <a:xfrm flipH="1">
            <a:off x="4056712" y="3489324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787" name="Line 71"/>
          <p:cNvSpPr>
            <a:spLocks noChangeShapeType="1"/>
          </p:cNvSpPr>
          <p:nvPr/>
        </p:nvSpPr>
        <p:spPr bwMode="auto">
          <a:xfrm>
            <a:off x="6728438" y="3523386"/>
            <a:ext cx="2572725" cy="13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788" name="Rectangle 72"/>
          <p:cNvSpPr>
            <a:spLocks noChangeArrowheads="1"/>
          </p:cNvSpPr>
          <p:nvPr/>
        </p:nvSpPr>
        <p:spPr bwMode="auto">
          <a:xfrm>
            <a:off x="8930111" y="4003627"/>
            <a:ext cx="13898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Acetyl-</a:t>
            </a:r>
            <a:r>
              <a:rPr lang="cs-CZ" altLang="cs-CZ" sz="2000" dirty="0" err="1">
                <a:latin typeface="+mn-lt"/>
              </a:rPr>
              <a:t>CoA</a:t>
            </a:r>
            <a:endParaRPr lang="cs-CZ" altLang="cs-CZ" sz="2000" dirty="0">
              <a:latin typeface="+mn-lt"/>
            </a:endParaRPr>
          </a:p>
        </p:txBody>
      </p:sp>
      <p:sp>
        <p:nvSpPr>
          <p:cNvPr id="32789" name="Text Box 73"/>
          <p:cNvSpPr txBox="1">
            <a:spLocks noChangeArrowheads="1"/>
          </p:cNvSpPr>
          <p:nvPr/>
        </p:nvSpPr>
        <p:spPr bwMode="auto">
          <a:xfrm>
            <a:off x="5911559" y="5692650"/>
            <a:ext cx="284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>
                <a:latin typeface="+mn-lt"/>
              </a:rPr>
              <a:t>Efekt </a:t>
            </a:r>
            <a:r>
              <a:rPr lang="cs-CZ" altLang="cs-CZ" sz="2400" dirty="0" err="1">
                <a:latin typeface="+mn-lt"/>
              </a:rPr>
              <a:t>glukagonu</a:t>
            </a:r>
            <a:endParaRPr lang="cs-CZ" altLang="cs-CZ" sz="2400" dirty="0">
              <a:latin typeface="+mn-lt"/>
            </a:endParaRPr>
          </a:p>
        </p:txBody>
      </p:sp>
      <p:sp>
        <p:nvSpPr>
          <p:cNvPr id="32790" name="Text Box 74"/>
          <p:cNvSpPr txBox="1">
            <a:spLocks noChangeArrowheads="1"/>
          </p:cNvSpPr>
          <p:nvPr/>
        </p:nvSpPr>
        <p:spPr bwMode="auto">
          <a:xfrm>
            <a:off x="9301163" y="3292377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MK</a:t>
            </a:r>
          </a:p>
        </p:txBody>
      </p:sp>
      <p:sp>
        <p:nvSpPr>
          <p:cNvPr id="32791" name="Line 75"/>
          <p:cNvSpPr>
            <a:spLocks noChangeShapeType="1"/>
          </p:cNvSpPr>
          <p:nvPr/>
        </p:nvSpPr>
        <p:spPr bwMode="auto">
          <a:xfrm>
            <a:off x="9569030" y="362564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92" name="TextovéPole 1"/>
          <p:cNvSpPr txBox="1">
            <a:spLocks noChangeArrowheads="1"/>
          </p:cNvSpPr>
          <p:nvPr/>
        </p:nvSpPr>
        <p:spPr bwMode="auto">
          <a:xfrm>
            <a:off x="6132142" y="4873290"/>
            <a:ext cx="3644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latin typeface="+mn-lt"/>
              </a:rPr>
              <a:t>HSL</a:t>
            </a:r>
            <a:endParaRPr lang="cs-CZ" altLang="cs-CZ" sz="1600" dirty="0">
              <a:latin typeface="+mn-lt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3325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30126" y="17886"/>
            <a:ext cx="898687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dirty="0">
                <a:latin typeface="+mn-lt"/>
              </a:rPr>
              <a:t>Ketolátky</a:t>
            </a: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165815" y="1339909"/>
            <a:ext cx="7875618" cy="404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spcAft>
                <a:spcPct val="10000"/>
              </a:spcAft>
              <a:buFont typeface="Wingdings" panose="05000000000000000000" pitchFamily="2" charset="2"/>
              <a:buChar char="ü"/>
            </a:pPr>
            <a:r>
              <a:rPr lang="cs-CZ" altLang="cs-CZ" sz="2800" dirty="0" smtClean="0">
                <a:latin typeface="+mn-lt"/>
              </a:rPr>
              <a:t>Význam</a:t>
            </a:r>
            <a:r>
              <a:rPr lang="cs-CZ" altLang="cs-CZ" sz="2800" dirty="0">
                <a:latin typeface="+mn-lt"/>
              </a:rPr>
              <a:t>: </a:t>
            </a:r>
            <a:endParaRPr lang="cs-CZ" altLang="cs-CZ" sz="2800" dirty="0" smtClean="0">
              <a:latin typeface="+mn-lt"/>
            </a:endParaRPr>
          </a:p>
          <a:p>
            <a:pPr marL="1200150" lvl="1" indent="-457200">
              <a:spcBef>
                <a:spcPct val="0"/>
              </a:spcBef>
              <a:spcAft>
                <a:spcPct val="10000"/>
              </a:spcAft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+mn-lt"/>
              </a:rPr>
              <a:t>V</a:t>
            </a:r>
            <a:r>
              <a:rPr lang="cs-CZ" altLang="cs-CZ" sz="2400" dirty="0" smtClean="0">
                <a:latin typeface="+mn-lt"/>
              </a:rPr>
              <a:t>e </a:t>
            </a:r>
            <a:r>
              <a:rPr lang="cs-CZ" altLang="cs-CZ" sz="2400" dirty="0">
                <a:latin typeface="+mn-lt"/>
              </a:rPr>
              <a:t>vodě rozpustné „palivo“ původem značně z MK</a:t>
            </a:r>
          </a:p>
          <a:p>
            <a:pPr marL="457200" indent="-457200">
              <a:spcBef>
                <a:spcPct val="0"/>
              </a:spcBef>
              <a:spcAft>
                <a:spcPct val="10000"/>
              </a:spcAft>
              <a:buFont typeface="Wingdings" panose="05000000000000000000" pitchFamily="2" charset="2"/>
              <a:buChar char="ü"/>
            </a:pPr>
            <a:r>
              <a:rPr lang="cs-CZ" altLang="cs-CZ" sz="2800" dirty="0" smtClean="0">
                <a:latin typeface="+mn-lt"/>
              </a:rPr>
              <a:t>Místo </a:t>
            </a:r>
            <a:r>
              <a:rPr lang="cs-CZ" altLang="cs-CZ" sz="2800" dirty="0">
                <a:latin typeface="+mn-lt"/>
              </a:rPr>
              <a:t>vzniku: </a:t>
            </a:r>
            <a:endParaRPr lang="cs-CZ" altLang="cs-CZ" sz="2800" dirty="0" smtClean="0">
              <a:latin typeface="+mn-lt"/>
            </a:endParaRPr>
          </a:p>
          <a:p>
            <a:pPr marL="1200150" lvl="1" indent="-457200">
              <a:spcBef>
                <a:spcPct val="0"/>
              </a:spcBef>
              <a:spcAft>
                <a:spcPct val="10000"/>
              </a:spcAft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+mn-lt"/>
              </a:rPr>
              <a:t>J</a:t>
            </a:r>
            <a:r>
              <a:rPr lang="cs-CZ" altLang="cs-CZ" sz="2400" dirty="0" smtClean="0">
                <a:latin typeface="+mn-lt"/>
              </a:rPr>
              <a:t>átra</a:t>
            </a:r>
            <a:endParaRPr lang="cs-CZ" altLang="cs-CZ" sz="2400" dirty="0">
              <a:latin typeface="+mn-lt"/>
            </a:endParaRPr>
          </a:p>
          <a:p>
            <a:pPr marL="457200" indent="-457200">
              <a:spcBef>
                <a:spcPct val="0"/>
              </a:spcBef>
              <a:spcAft>
                <a:spcPct val="10000"/>
              </a:spcAft>
              <a:buFont typeface="Wingdings" panose="05000000000000000000" pitchFamily="2" charset="2"/>
              <a:buChar char="ü"/>
            </a:pPr>
            <a:r>
              <a:rPr lang="cs-CZ" altLang="cs-CZ" sz="2800" dirty="0" smtClean="0">
                <a:latin typeface="+mn-lt"/>
              </a:rPr>
              <a:t>Místo využití:</a:t>
            </a:r>
          </a:p>
          <a:p>
            <a:pPr marL="1200150" lvl="1" indent="-457200">
              <a:spcBef>
                <a:spcPct val="0"/>
              </a:spcBef>
              <a:spcAft>
                <a:spcPct val="10000"/>
              </a:spcAft>
              <a:buFont typeface="Wingdings" panose="05000000000000000000" pitchFamily="2" charset="2"/>
              <a:buChar char="ü"/>
            </a:pPr>
            <a:r>
              <a:rPr lang="cs-CZ" altLang="cs-CZ" sz="2400" dirty="0" err="1">
                <a:latin typeface="+mn-lt"/>
              </a:rPr>
              <a:t>E</a:t>
            </a:r>
            <a:r>
              <a:rPr lang="cs-CZ" altLang="cs-CZ" sz="2400" dirty="0" err="1" smtClean="0">
                <a:latin typeface="+mn-lt"/>
              </a:rPr>
              <a:t>xtrahepatální</a:t>
            </a:r>
            <a:r>
              <a:rPr lang="cs-CZ" altLang="cs-CZ" sz="2400" dirty="0" smtClean="0">
                <a:latin typeface="+mn-lt"/>
              </a:rPr>
              <a:t> </a:t>
            </a:r>
            <a:r>
              <a:rPr lang="cs-CZ" altLang="cs-CZ" sz="2400" dirty="0">
                <a:latin typeface="+mn-lt"/>
              </a:rPr>
              <a:t>tkáně (myokard, svaly, mozek.. )</a:t>
            </a:r>
          </a:p>
          <a:p>
            <a:pPr marL="457200" indent="-457200">
              <a:spcBef>
                <a:spcPct val="0"/>
              </a:spcBef>
              <a:spcAft>
                <a:spcPct val="10000"/>
              </a:spcAft>
              <a:buFont typeface="Wingdings" panose="05000000000000000000" pitchFamily="2" charset="2"/>
              <a:buChar char="ü"/>
            </a:pPr>
            <a:r>
              <a:rPr lang="cs-CZ" altLang="cs-CZ" sz="2800" dirty="0" smtClean="0">
                <a:latin typeface="+mn-lt"/>
              </a:rPr>
              <a:t>Nadprodukce:</a:t>
            </a:r>
            <a:endParaRPr lang="cs-CZ" altLang="cs-CZ" sz="2800" dirty="0" smtClean="0">
              <a:latin typeface="+mn-lt"/>
            </a:endParaRPr>
          </a:p>
          <a:p>
            <a:pPr marL="1200150" lvl="1" indent="-457200">
              <a:spcBef>
                <a:spcPct val="0"/>
              </a:spcBef>
              <a:spcAft>
                <a:spcPct val="10000"/>
              </a:spcAft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+mn-lt"/>
              </a:rPr>
              <a:t>H</a:t>
            </a:r>
            <a:r>
              <a:rPr lang="cs-CZ" altLang="cs-CZ" sz="2400" dirty="0" smtClean="0">
                <a:latin typeface="+mn-lt"/>
              </a:rPr>
              <a:t>ladovění</a:t>
            </a:r>
            <a:r>
              <a:rPr lang="cs-CZ" altLang="cs-CZ" sz="2400" dirty="0">
                <a:latin typeface="+mn-lt"/>
              </a:rPr>
              <a:t>, nekompenzovaný </a:t>
            </a:r>
            <a:r>
              <a:rPr lang="cs-CZ" altLang="cs-CZ" sz="2400" i="1" dirty="0">
                <a:latin typeface="+mn-lt"/>
              </a:rPr>
              <a:t>diabetes </a:t>
            </a:r>
            <a:r>
              <a:rPr lang="cs-CZ" altLang="cs-CZ" sz="2400" i="1" dirty="0" err="1" smtClean="0">
                <a:latin typeface="+mn-lt"/>
              </a:rPr>
              <a:t>melitus</a:t>
            </a:r>
            <a:endParaRPr lang="cs-CZ" altLang="cs-CZ" sz="2400" i="1" dirty="0" smtClean="0">
              <a:latin typeface="+mn-lt"/>
            </a:endParaRPr>
          </a:p>
          <a:p>
            <a:pPr marL="1200150" lvl="1" indent="-457200">
              <a:spcBef>
                <a:spcPct val="0"/>
              </a:spcBef>
              <a:spcAft>
                <a:spcPct val="10000"/>
              </a:spcAft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+mn-lt"/>
              </a:rPr>
              <a:t>V</a:t>
            </a:r>
            <a:r>
              <a:rPr lang="cs-CZ" altLang="cs-CZ" sz="2400" dirty="0" smtClean="0">
                <a:latin typeface="+mn-lt"/>
              </a:rPr>
              <a:t>ede </a:t>
            </a:r>
            <a:r>
              <a:rPr lang="cs-CZ" altLang="cs-CZ" sz="2400" dirty="0">
                <a:latin typeface="+mn-lt"/>
              </a:rPr>
              <a:t>ke </a:t>
            </a:r>
            <a:r>
              <a:rPr lang="cs-CZ" altLang="cs-CZ" sz="2400" dirty="0" err="1">
                <a:latin typeface="+mn-lt"/>
              </a:rPr>
              <a:t>ketoacidóze</a:t>
            </a:r>
            <a:endParaRPr lang="cs-CZ" altLang="cs-CZ" sz="2400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834" y="1362682"/>
            <a:ext cx="6309907" cy="2395936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3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847850" y="1700214"/>
            <a:ext cx="2592388" cy="345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5149" y="174625"/>
            <a:ext cx="7772400" cy="633413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altLang="cs-CZ" sz="3600" dirty="0">
                <a:ea typeface="+mn-ea"/>
                <a:cs typeface="+mn-cs"/>
              </a:rPr>
              <a:t>Příčiny vzniku a utilizace ketolátek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897491" y="1728885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J</a:t>
            </a:r>
            <a:r>
              <a:rPr lang="cs-CZ" altLang="cs-CZ" sz="2000" dirty="0" smtClean="0">
                <a:solidFill>
                  <a:srgbClr val="000000"/>
                </a:solidFill>
              </a:rPr>
              <a:t>átra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2342356" y="3698143"/>
            <a:ext cx="1438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A</a:t>
            </a:r>
            <a:r>
              <a:rPr lang="cs-CZ" altLang="cs-CZ" sz="2000" dirty="0" smtClean="0">
                <a:solidFill>
                  <a:srgbClr val="000000"/>
                </a:solidFill>
              </a:rPr>
              <a:t>cetyl-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CoA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2327277" y="2125760"/>
            <a:ext cx="12650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33CC"/>
                </a:solidFill>
              </a:rPr>
              <a:t>K</a:t>
            </a:r>
            <a:r>
              <a:rPr lang="cs-CZ" altLang="cs-CZ" sz="2000" b="1" dirty="0" smtClean="0">
                <a:solidFill>
                  <a:srgbClr val="FF33CC"/>
                </a:solidFill>
              </a:rPr>
              <a:t>etolátky</a:t>
            </a:r>
            <a:endParaRPr lang="cs-CZ" altLang="cs-CZ" sz="2000" b="1" dirty="0">
              <a:solidFill>
                <a:srgbClr val="FF33CC"/>
              </a:solidFill>
            </a:endParaRPr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 flipV="1">
            <a:off x="3575051" y="2382045"/>
            <a:ext cx="1357313" cy="16667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4932364" y="2166145"/>
            <a:ext cx="12650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33CC"/>
                </a:solidFill>
              </a:rPr>
              <a:t>K</a:t>
            </a:r>
            <a:r>
              <a:rPr lang="cs-CZ" altLang="cs-CZ" sz="2000" b="1" dirty="0" smtClean="0">
                <a:solidFill>
                  <a:srgbClr val="FF33CC"/>
                </a:solidFill>
              </a:rPr>
              <a:t>etolátky</a:t>
            </a:r>
            <a:endParaRPr lang="cs-CZ" altLang="cs-CZ" sz="2000" b="1" dirty="0">
              <a:solidFill>
                <a:srgbClr val="FF33CC"/>
              </a:solidFill>
            </a:endParaRP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8710614" y="3884614"/>
            <a:ext cx="184171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7419" name="Oval 12"/>
          <p:cNvSpPr>
            <a:spLocks noChangeArrowheads="1"/>
          </p:cNvSpPr>
          <p:nvPr/>
        </p:nvSpPr>
        <p:spPr bwMode="auto">
          <a:xfrm>
            <a:off x="8256589" y="1268414"/>
            <a:ext cx="1152525" cy="10810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9067801" y="987425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</a:rPr>
              <a:t>CNS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6600825" y="1268413"/>
            <a:ext cx="62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CO</a:t>
            </a:r>
            <a:r>
              <a:rPr lang="cs-CZ" altLang="cs-CZ" sz="2000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6245682" y="2566255"/>
            <a:ext cx="2875639" cy="2037494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9990143" y="3827473"/>
            <a:ext cx="639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0000"/>
                </a:solidFill>
              </a:rPr>
              <a:t>Sval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17424" name="Line 17"/>
          <p:cNvSpPr>
            <a:spLocks noChangeShapeType="1"/>
          </p:cNvSpPr>
          <p:nvPr/>
        </p:nvSpPr>
        <p:spPr bwMode="auto">
          <a:xfrm>
            <a:off x="2927350" y="2566255"/>
            <a:ext cx="1" cy="1131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25" name="Freeform 18"/>
          <p:cNvSpPr>
            <a:spLocks/>
          </p:cNvSpPr>
          <p:nvPr/>
        </p:nvSpPr>
        <p:spPr bwMode="auto">
          <a:xfrm rot="-893392">
            <a:off x="6140522" y="1471962"/>
            <a:ext cx="2204435" cy="711885"/>
          </a:xfrm>
          <a:custGeom>
            <a:avLst/>
            <a:gdLst>
              <a:gd name="T0" fmla="*/ 0 w 976"/>
              <a:gd name="T1" fmla="*/ 2147483646 h 907"/>
              <a:gd name="T2" fmla="*/ 2147483646 w 976"/>
              <a:gd name="T3" fmla="*/ 2147483646 h 907"/>
              <a:gd name="T4" fmla="*/ 2147483646 w 976"/>
              <a:gd name="T5" fmla="*/ 0 h 907"/>
              <a:gd name="T6" fmla="*/ 0 60000 65536"/>
              <a:gd name="T7" fmla="*/ 0 60000 65536"/>
              <a:gd name="T8" fmla="*/ 0 60000 65536"/>
              <a:gd name="T9" fmla="*/ 0 w 976"/>
              <a:gd name="T10" fmla="*/ 0 h 907"/>
              <a:gd name="T11" fmla="*/ 976 w 976"/>
              <a:gd name="T12" fmla="*/ 907 h 907"/>
              <a:gd name="connsiteX0" fmla="*/ 0 w 12054"/>
              <a:gd name="connsiteY0" fmla="*/ 5074 h 5482"/>
              <a:gd name="connsiteX1" fmla="*/ 11950 w 12054"/>
              <a:gd name="connsiteY1" fmla="*/ 4994 h 5482"/>
              <a:gd name="connsiteX2" fmla="*/ 6838 w 12054"/>
              <a:gd name="connsiteY2" fmla="*/ 0 h 5482"/>
              <a:gd name="connsiteX0" fmla="*/ 0 w 10000"/>
              <a:gd name="connsiteY0" fmla="*/ 9256 h 10735"/>
              <a:gd name="connsiteX1" fmla="*/ 9914 w 10000"/>
              <a:gd name="connsiteY1" fmla="*/ 9110 h 10735"/>
              <a:gd name="connsiteX2" fmla="*/ 5673 w 10000"/>
              <a:gd name="connsiteY2" fmla="*/ 0 h 1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735">
                <a:moveTo>
                  <a:pt x="0" y="9256"/>
                </a:moveTo>
                <a:cubicBezTo>
                  <a:pt x="3676" y="10167"/>
                  <a:pt x="9336" y="12147"/>
                  <a:pt x="9914" y="9110"/>
                </a:cubicBezTo>
                <a:cubicBezTo>
                  <a:pt x="10492" y="6074"/>
                  <a:pt x="8078" y="3037"/>
                  <a:pt x="5673" y="0"/>
                </a:cubicBezTo>
              </a:path>
            </a:pathLst>
          </a:custGeom>
          <a:noFill/>
          <a:ln w="28575" cap="rnd" cmpd="sng">
            <a:solidFill>
              <a:srgbClr val="FF33CC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3562130" y="423681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MK</a:t>
            </a:r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 flipH="1" flipV="1">
            <a:off x="3131918" y="4137025"/>
            <a:ext cx="430211" cy="2606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28" name="Oval 22"/>
          <p:cNvSpPr>
            <a:spLocks noChangeArrowheads="1"/>
          </p:cNvSpPr>
          <p:nvPr/>
        </p:nvSpPr>
        <p:spPr bwMode="auto">
          <a:xfrm>
            <a:off x="4870450" y="4881563"/>
            <a:ext cx="2736850" cy="142875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7429" name="Text Box 23"/>
          <p:cNvSpPr txBox="1">
            <a:spLocks noChangeArrowheads="1"/>
          </p:cNvSpPr>
          <p:nvPr/>
        </p:nvSpPr>
        <p:spPr bwMode="auto">
          <a:xfrm>
            <a:off x="5664200" y="6249988"/>
            <a:ext cx="1398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</a:rPr>
              <a:t>tuková tkáň</a:t>
            </a:r>
          </a:p>
        </p:txBody>
      </p:sp>
      <p:sp>
        <p:nvSpPr>
          <p:cNvPr id="17430" name="Text Box 24"/>
          <p:cNvSpPr txBox="1">
            <a:spLocks noChangeArrowheads="1"/>
          </p:cNvSpPr>
          <p:nvPr/>
        </p:nvSpPr>
        <p:spPr bwMode="auto">
          <a:xfrm>
            <a:off x="5269045" y="5084762"/>
            <a:ext cx="1837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MK  +  glycerol</a:t>
            </a:r>
          </a:p>
        </p:txBody>
      </p:sp>
      <p:sp>
        <p:nvSpPr>
          <p:cNvPr id="17431" name="Text Box 25"/>
          <p:cNvSpPr txBox="1">
            <a:spLocks noChangeArrowheads="1"/>
          </p:cNvSpPr>
          <p:nvPr/>
        </p:nvSpPr>
        <p:spPr bwMode="auto">
          <a:xfrm>
            <a:off x="5685236" y="5896420"/>
            <a:ext cx="52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TG</a:t>
            </a:r>
          </a:p>
        </p:txBody>
      </p:sp>
      <p:sp>
        <p:nvSpPr>
          <p:cNvPr id="17432" name="Line 26"/>
          <p:cNvSpPr>
            <a:spLocks noChangeShapeType="1"/>
          </p:cNvSpPr>
          <p:nvPr/>
        </p:nvSpPr>
        <p:spPr bwMode="auto">
          <a:xfrm>
            <a:off x="5951538" y="5459297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33" name="Text Box 28"/>
          <p:cNvSpPr txBox="1">
            <a:spLocks noChangeArrowheads="1"/>
          </p:cNvSpPr>
          <p:nvPr/>
        </p:nvSpPr>
        <p:spPr bwMode="auto">
          <a:xfrm>
            <a:off x="5022852" y="4156075"/>
            <a:ext cx="1633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MK-albumin</a:t>
            </a:r>
          </a:p>
        </p:txBody>
      </p:sp>
      <p:sp>
        <p:nvSpPr>
          <p:cNvPr id="17434" name="Line 29"/>
          <p:cNvSpPr>
            <a:spLocks noChangeShapeType="1"/>
          </p:cNvSpPr>
          <p:nvPr/>
        </p:nvSpPr>
        <p:spPr bwMode="auto">
          <a:xfrm flipV="1">
            <a:off x="5664200" y="4603750"/>
            <a:ext cx="0" cy="48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35" name="Line 30"/>
          <p:cNvSpPr>
            <a:spLocks noChangeShapeType="1"/>
          </p:cNvSpPr>
          <p:nvPr/>
        </p:nvSpPr>
        <p:spPr bwMode="auto">
          <a:xfrm flipH="1">
            <a:off x="4086227" y="4443412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36" name="Line 36"/>
          <p:cNvSpPr>
            <a:spLocks noChangeShapeType="1"/>
          </p:cNvSpPr>
          <p:nvPr/>
        </p:nvSpPr>
        <p:spPr bwMode="auto">
          <a:xfrm>
            <a:off x="6656388" y="4397697"/>
            <a:ext cx="2464932" cy="3185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37" name="Rectangle 37"/>
          <p:cNvSpPr>
            <a:spLocks noChangeArrowheads="1"/>
          </p:cNvSpPr>
          <p:nvPr/>
        </p:nvSpPr>
        <p:spPr bwMode="auto">
          <a:xfrm>
            <a:off x="9153406" y="4516206"/>
            <a:ext cx="1438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A</a:t>
            </a:r>
            <a:r>
              <a:rPr lang="cs-CZ" altLang="cs-CZ" sz="2000" dirty="0" smtClean="0">
                <a:solidFill>
                  <a:srgbClr val="000000"/>
                </a:solidFill>
              </a:rPr>
              <a:t>cetyl-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CoA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17438" name="Text Box 38"/>
          <p:cNvSpPr txBox="1">
            <a:spLocks noChangeArrowheads="1"/>
          </p:cNvSpPr>
          <p:nvPr/>
        </p:nvSpPr>
        <p:spPr bwMode="auto">
          <a:xfrm>
            <a:off x="3059554" y="3300757"/>
            <a:ext cx="15938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3333CC"/>
                </a:solidFill>
              </a:rPr>
              <a:t>nedostatek OA</a:t>
            </a:r>
          </a:p>
        </p:txBody>
      </p:sp>
      <p:sp>
        <p:nvSpPr>
          <p:cNvPr id="17439" name="Text Box 39"/>
          <p:cNvSpPr txBox="1">
            <a:spLocks noChangeArrowheads="1"/>
          </p:cNvSpPr>
          <p:nvPr/>
        </p:nvSpPr>
        <p:spPr bwMode="auto">
          <a:xfrm>
            <a:off x="7685088" y="2432051"/>
            <a:ext cx="3060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3300"/>
                </a:solidFill>
              </a:rPr>
              <a:t>Syntéza thioforasy indukována po několika dnech hladovění</a:t>
            </a:r>
          </a:p>
        </p:txBody>
      </p:sp>
      <p:sp>
        <p:nvSpPr>
          <p:cNvPr id="17440" name="Text Box 38"/>
          <p:cNvSpPr txBox="1">
            <a:spLocks noChangeArrowheads="1"/>
          </p:cNvSpPr>
          <p:nvPr/>
        </p:nvSpPr>
        <p:spPr bwMode="auto">
          <a:xfrm>
            <a:off x="8394701" y="1612900"/>
            <a:ext cx="1014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600" dirty="0" err="1">
                <a:solidFill>
                  <a:srgbClr val="3333CC"/>
                </a:solidFill>
              </a:rPr>
              <a:t>thioforasa</a:t>
            </a:r>
            <a:endParaRPr lang="cs-CZ" altLang="cs-CZ" sz="1600" dirty="0">
              <a:solidFill>
                <a:srgbClr val="3333CC"/>
              </a:solidFill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2041243" y="6019801"/>
            <a:ext cx="1633537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Glukagon</a:t>
            </a:r>
            <a:r>
              <a:rPr lang="cs-CZ" altLang="cs-CZ" sz="20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5767829" y="5556567"/>
            <a:ext cx="108069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/>
              <a:t>HSL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4038513" y="3052427"/>
            <a:ext cx="481012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2" name="Obdélník 1"/>
          <p:cNvSpPr/>
          <p:nvPr/>
        </p:nvSpPr>
        <p:spPr>
          <a:xfrm>
            <a:off x="5468674" y="2995821"/>
            <a:ext cx="683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 smtClean="0">
                <a:solidFill>
                  <a:srgbClr val="FF33CC"/>
                </a:solidFill>
              </a:rPr>
              <a:t>Krev</a:t>
            </a:r>
            <a:endParaRPr lang="cs-CZ" dirty="0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 flipH="1">
            <a:off x="4145166" y="2970976"/>
            <a:ext cx="0" cy="311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3935824" y="2657267"/>
            <a:ext cx="5440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600" dirty="0" err="1">
                <a:solidFill>
                  <a:srgbClr val="3333CC"/>
                </a:solidFill>
              </a:rPr>
              <a:t>Glc</a:t>
            </a:r>
            <a:endParaRPr lang="cs-CZ" altLang="cs-CZ" sz="1600" dirty="0">
              <a:solidFill>
                <a:srgbClr val="3333CC"/>
              </a:solidFill>
            </a:endParaRP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8890395" y="4132147"/>
            <a:ext cx="1014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600" dirty="0" err="1">
                <a:solidFill>
                  <a:srgbClr val="3333CC"/>
                </a:solidFill>
              </a:rPr>
              <a:t>thioforasa</a:t>
            </a:r>
            <a:endParaRPr lang="cs-CZ" altLang="cs-CZ" sz="1600" dirty="0">
              <a:solidFill>
                <a:srgbClr val="3333CC"/>
              </a:solidFill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H="1" flipV="1">
            <a:off x="9552384" y="4907145"/>
            <a:ext cx="0" cy="4178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9317146" y="5275147"/>
            <a:ext cx="62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CO</a:t>
            </a:r>
            <a:r>
              <a:rPr lang="cs-CZ" altLang="cs-CZ" sz="2000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5547087" y="5565917"/>
            <a:ext cx="481012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00FF"/>
                </a:solidFill>
              </a:rPr>
              <a:t>*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445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257675" y="168275"/>
            <a:ext cx="5456238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9521" y="226144"/>
            <a:ext cx="300831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cs-CZ" altLang="cs-CZ" sz="3600" dirty="0">
                <a:latin typeface="Cambria" panose="02040503050406030204" pitchFamily="18" charset="0"/>
              </a:rPr>
              <a:t>Ketogeneze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6596063" y="650876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acetoacetyl-CoA</a:t>
            </a: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986588" y="2930525"/>
            <a:ext cx="1300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Calibri" panose="020F0502020204030204" pitchFamily="34" charset="0"/>
              </a:rPr>
              <a:t>HMG-CoA</a:t>
            </a:r>
          </a:p>
        </p:txBody>
      </p:sp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4564063" y="453707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latin typeface="Calibri" panose="020F0502020204030204" pitchFamily="34" charset="0"/>
              </a:rPr>
              <a:t>aceton</a:t>
            </a:r>
          </a:p>
        </p:txBody>
      </p:sp>
      <p:sp>
        <p:nvSpPr>
          <p:cNvPr id="19463" name="Text Box 17"/>
          <p:cNvSpPr txBox="1">
            <a:spLocks noChangeArrowheads="1"/>
          </p:cNvSpPr>
          <p:nvPr/>
        </p:nvSpPr>
        <p:spPr bwMode="auto">
          <a:xfrm>
            <a:off x="6905639" y="4521994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acetoacetát</a:t>
            </a:r>
            <a:endParaRPr lang="cs-CZ" altLang="cs-CZ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64" name="Obdélník 18"/>
          <p:cNvSpPr>
            <a:spLocks noChangeArrowheads="1"/>
          </p:cNvSpPr>
          <p:nvPr/>
        </p:nvSpPr>
        <p:spPr bwMode="auto">
          <a:xfrm>
            <a:off x="9155945" y="4283077"/>
            <a:ext cx="103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cs-CZ" altLang="en-US" sz="1800" dirty="0" err="1">
                <a:solidFill>
                  <a:srgbClr val="3333CC"/>
                </a:solidFill>
                <a:latin typeface="Calibri" panose="020F0502020204030204" pitchFamily="34" charset="0"/>
              </a:rPr>
              <a:t>p</a:t>
            </a:r>
            <a:r>
              <a:rPr lang="cs-CZ" altLang="en-US" sz="1800" i="1" dirty="0" err="1">
                <a:solidFill>
                  <a:srgbClr val="3333CC"/>
                </a:solidFill>
                <a:latin typeface="Calibri" panose="020F0502020204030204" pitchFamily="34" charset="0"/>
              </a:rPr>
              <a:t>K</a:t>
            </a:r>
            <a:r>
              <a:rPr lang="cs-CZ" altLang="en-US" sz="1800" baseline="-25000" dirty="0" err="1">
                <a:solidFill>
                  <a:srgbClr val="3333CC"/>
                </a:solidFill>
                <a:latin typeface="Calibri" panose="020F0502020204030204" pitchFamily="34" charset="0"/>
              </a:rPr>
              <a:t>A</a:t>
            </a:r>
            <a:r>
              <a:rPr lang="cs-CZ" altLang="en-US" sz="1800" dirty="0">
                <a:solidFill>
                  <a:srgbClr val="3333CC"/>
                </a:solidFill>
                <a:latin typeface="Calibri" panose="020F0502020204030204" pitchFamily="34" charset="0"/>
              </a:rPr>
              <a:t> = 3,5</a:t>
            </a:r>
            <a:endParaRPr lang="cs-CZ" altLang="en-US" sz="1800" baseline="-25000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19465" name="Obdélník 1"/>
          <p:cNvSpPr>
            <a:spLocks noChangeArrowheads="1"/>
          </p:cNvSpPr>
          <p:nvPr/>
        </p:nvSpPr>
        <p:spPr bwMode="auto">
          <a:xfrm>
            <a:off x="6778625" y="4287839"/>
            <a:ext cx="2120900" cy="365125"/>
          </a:xfrm>
          <a:prstGeom prst="rect">
            <a:avLst/>
          </a:prstGeom>
          <a:solidFill>
            <a:srgbClr val="FFFF66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66" name="Obdélník 22"/>
          <p:cNvSpPr>
            <a:spLocks noChangeArrowheads="1"/>
          </p:cNvSpPr>
          <p:nvPr/>
        </p:nvSpPr>
        <p:spPr bwMode="auto">
          <a:xfrm>
            <a:off x="6746875" y="5838825"/>
            <a:ext cx="2152650" cy="603250"/>
          </a:xfrm>
          <a:prstGeom prst="rect">
            <a:avLst/>
          </a:prstGeom>
          <a:solidFill>
            <a:srgbClr val="FFFF66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67" name="Text Box 7"/>
          <p:cNvSpPr txBox="1">
            <a:spLocks noChangeArrowheads="1"/>
          </p:cNvSpPr>
          <p:nvPr/>
        </p:nvSpPr>
        <p:spPr bwMode="auto">
          <a:xfrm>
            <a:off x="1584325" y="5260975"/>
            <a:ext cx="3889375" cy="40005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2000" dirty="0">
                <a:solidFill>
                  <a:srgbClr val="000000"/>
                </a:solidFill>
                <a:sym typeface="Wingdings 3" panose="05040102010807070707" pitchFamily="18" charset="2"/>
              </a:rPr>
              <a:t> </a:t>
            </a:r>
            <a:r>
              <a:rPr lang="cs-CZ" altLang="cs-CZ" sz="2000" dirty="0">
                <a:solidFill>
                  <a:srgbClr val="000000"/>
                </a:solidFill>
              </a:rPr>
              <a:t>produkce ketolátek </a:t>
            </a:r>
            <a:r>
              <a:rPr lang="cs-CZ" altLang="cs-CZ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⇨ </a:t>
            </a:r>
            <a:r>
              <a:rPr lang="cs-CZ" altLang="cs-CZ" sz="2000" dirty="0" err="1">
                <a:solidFill>
                  <a:srgbClr val="000000"/>
                </a:solidFill>
              </a:rPr>
              <a:t>ketoacidóza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19468" name="TextovéPole 15"/>
          <p:cNvSpPr txBox="1">
            <a:spLocks noChangeArrowheads="1"/>
          </p:cNvSpPr>
          <p:nvPr/>
        </p:nvSpPr>
        <p:spPr bwMode="auto">
          <a:xfrm>
            <a:off x="5087939" y="5949950"/>
            <a:ext cx="158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000000"/>
                </a:solidFill>
              </a:rPr>
              <a:t>převládá v krvi</a:t>
            </a:r>
          </a:p>
        </p:txBody>
      </p:sp>
      <p:sp>
        <p:nvSpPr>
          <p:cNvPr id="19469" name="Obdélník 17"/>
          <p:cNvSpPr>
            <a:spLocks noChangeArrowheads="1"/>
          </p:cNvSpPr>
          <p:nvPr/>
        </p:nvSpPr>
        <p:spPr bwMode="auto">
          <a:xfrm>
            <a:off x="7896224" y="1196976"/>
            <a:ext cx="3711057" cy="58477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solidFill>
                  <a:srgbClr val="000000"/>
                </a:solidFill>
              </a:rPr>
              <a:t>určuje rychlost </a:t>
            </a:r>
            <a:r>
              <a:rPr lang="cs-CZ" altLang="en-US" sz="1600" dirty="0" err="1">
                <a:solidFill>
                  <a:srgbClr val="000000"/>
                </a:solidFill>
              </a:rPr>
              <a:t>ketogeneze</a:t>
            </a:r>
            <a:endParaRPr lang="cs-CZ" altLang="en-US" sz="16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 dirty="0">
                <a:solidFill>
                  <a:srgbClr val="000000"/>
                </a:solidFill>
                <a:sym typeface="Wingdings 3" panose="05040102010807070707" pitchFamily="18" charset="2"/>
              </a:rPr>
              <a:t></a:t>
            </a:r>
            <a:r>
              <a:rPr lang="cs-CZ" altLang="en-US" sz="1600" dirty="0">
                <a:solidFill>
                  <a:srgbClr val="000000"/>
                </a:solidFill>
              </a:rPr>
              <a:t>MK </a:t>
            </a:r>
            <a:r>
              <a:rPr lang="cs-CZ" altLang="en-US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⇨</a:t>
            </a:r>
            <a:r>
              <a:rPr lang="cs-CZ" altLang="en-US" sz="1600" dirty="0">
                <a:solidFill>
                  <a:srgbClr val="000000"/>
                </a:solidFill>
              </a:rPr>
              <a:t> </a:t>
            </a:r>
            <a:r>
              <a:rPr lang="cs-CZ" altLang="en-US" sz="1600" dirty="0">
                <a:solidFill>
                  <a:srgbClr val="000000"/>
                </a:solidFill>
                <a:sym typeface="Wingdings 3" panose="05040102010807070707" pitchFamily="18" charset="2"/>
              </a:rPr>
              <a:t></a:t>
            </a:r>
            <a:r>
              <a:rPr lang="cs-CZ" altLang="en-US" sz="1600" dirty="0">
                <a:solidFill>
                  <a:srgbClr val="000000"/>
                </a:solidFill>
              </a:rPr>
              <a:t>indukce </a:t>
            </a:r>
            <a:r>
              <a:rPr lang="cs-CZ" altLang="en-US" sz="1600" dirty="0" smtClean="0">
                <a:solidFill>
                  <a:srgbClr val="000000"/>
                </a:solidFill>
              </a:rPr>
              <a:t>HMG-</a:t>
            </a:r>
            <a:r>
              <a:rPr lang="cs-CZ" altLang="en-US" sz="1600" dirty="0" err="1" smtClean="0">
                <a:solidFill>
                  <a:srgbClr val="000000"/>
                </a:solidFill>
              </a:rPr>
              <a:t>CoA</a:t>
            </a:r>
            <a:r>
              <a:rPr lang="cs-CZ" altLang="en-US" sz="1600" dirty="0" smtClean="0">
                <a:solidFill>
                  <a:srgbClr val="000000"/>
                </a:solidFill>
              </a:rPr>
              <a:t> </a:t>
            </a:r>
            <a:r>
              <a:rPr lang="cs-CZ" altLang="en-US" sz="1600" dirty="0" err="1" smtClean="0">
                <a:solidFill>
                  <a:srgbClr val="000000"/>
                </a:solidFill>
              </a:rPr>
              <a:t>synthasy</a:t>
            </a:r>
            <a:endParaRPr lang="cs-CZ" altLang="en-US" sz="1600" dirty="0">
              <a:solidFill>
                <a:srgbClr val="000000"/>
              </a:solidFill>
            </a:endParaRPr>
          </a:p>
        </p:txBody>
      </p:sp>
      <p:sp>
        <p:nvSpPr>
          <p:cNvPr id="19470" name="Text Box 20"/>
          <p:cNvSpPr txBox="1">
            <a:spLocks noChangeArrowheads="1"/>
          </p:cNvSpPr>
          <p:nvPr/>
        </p:nvSpPr>
        <p:spPr bwMode="auto">
          <a:xfrm>
            <a:off x="1539629" y="2090982"/>
            <a:ext cx="2663825" cy="400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matrix mitochondrie</a:t>
            </a:r>
            <a:endParaRPr lang="cs-CZ" altLang="cs-CZ" sz="2500" dirty="0">
              <a:solidFill>
                <a:srgbClr val="000000"/>
              </a:solidFill>
            </a:endParaRPr>
          </a:p>
        </p:txBody>
      </p:sp>
      <p:sp>
        <p:nvSpPr>
          <p:cNvPr id="19471" name="Text Box 5"/>
          <p:cNvSpPr txBox="1">
            <a:spLocks noChangeArrowheads="1"/>
          </p:cNvSpPr>
          <p:nvPr/>
        </p:nvSpPr>
        <p:spPr bwMode="auto">
          <a:xfrm>
            <a:off x="4367214" y="620714"/>
            <a:ext cx="1296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alibri" panose="020F0502020204030204" pitchFamily="34" charset="0"/>
              </a:rPr>
              <a:t>acetyl-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CoA</a:t>
            </a: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72" name="Obdélník 1"/>
          <p:cNvSpPr>
            <a:spLocks noChangeArrowheads="1"/>
          </p:cNvSpPr>
          <p:nvPr/>
        </p:nvSpPr>
        <p:spPr bwMode="auto">
          <a:xfrm>
            <a:off x="3575051" y="6415088"/>
            <a:ext cx="6049963" cy="442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6870701" y="6430963"/>
            <a:ext cx="2195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3-hydroxybutyrát</a:t>
            </a:r>
            <a:endParaRPr lang="cs-CZ" altLang="cs-CZ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75" name="Obdélník 19"/>
          <p:cNvSpPr>
            <a:spLocks noChangeArrowheads="1"/>
          </p:cNvSpPr>
          <p:nvPr/>
        </p:nvSpPr>
        <p:spPr bwMode="auto">
          <a:xfrm>
            <a:off x="9193330" y="5795170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cs-CZ" altLang="en-US" sz="1800" dirty="0" err="1">
                <a:solidFill>
                  <a:srgbClr val="3333CC"/>
                </a:solidFill>
                <a:latin typeface="Calibri" panose="020F0502020204030204" pitchFamily="34" charset="0"/>
              </a:rPr>
              <a:t>p</a:t>
            </a:r>
            <a:r>
              <a:rPr lang="cs-CZ" altLang="en-US" sz="1800" i="1" dirty="0" err="1">
                <a:solidFill>
                  <a:srgbClr val="3333CC"/>
                </a:solidFill>
                <a:latin typeface="Calibri" panose="020F0502020204030204" pitchFamily="34" charset="0"/>
              </a:rPr>
              <a:t>K</a:t>
            </a:r>
            <a:r>
              <a:rPr lang="cs-CZ" altLang="en-US" sz="1800" baseline="-25000" dirty="0" err="1">
                <a:solidFill>
                  <a:srgbClr val="3333CC"/>
                </a:solidFill>
                <a:latin typeface="Calibri" panose="020F0502020204030204" pitchFamily="34" charset="0"/>
              </a:rPr>
              <a:t>A</a:t>
            </a:r>
            <a:r>
              <a:rPr lang="cs-CZ" altLang="en-US" sz="1800" dirty="0">
                <a:solidFill>
                  <a:srgbClr val="3333CC"/>
                </a:solidFill>
                <a:latin typeface="Calibri" panose="020F0502020204030204" pitchFamily="34" charset="0"/>
              </a:rPr>
              <a:t> = 4,7</a:t>
            </a:r>
            <a:endParaRPr lang="cs-CZ" altLang="en-US" sz="1800" baseline="-25000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9075"/>
            <a:ext cx="9144000" cy="1143000"/>
          </a:xfrm>
        </p:spPr>
        <p:txBody>
          <a:bodyPr/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altLang="cs-CZ" sz="3600" dirty="0">
                <a:ea typeface="+mn-ea"/>
                <a:cs typeface="+mn-cs"/>
              </a:rPr>
              <a:t>Utilizace ketolátek </a:t>
            </a:r>
            <a:r>
              <a:rPr lang="cs-CZ" altLang="cs-CZ" sz="2800" dirty="0">
                <a:ea typeface="+mn-ea"/>
                <a:cs typeface="+mn-cs"/>
              </a:rPr>
              <a:t>v </a:t>
            </a:r>
            <a:r>
              <a:rPr lang="cs-CZ" altLang="cs-CZ" sz="2800" dirty="0" err="1">
                <a:ea typeface="+mn-ea"/>
                <a:cs typeface="+mn-cs"/>
              </a:rPr>
              <a:t>extrahepatálních</a:t>
            </a:r>
            <a:r>
              <a:rPr lang="cs-CZ" altLang="cs-CZ" sz="2800" dirty="0">
                <a:ea typeface="+mn-ea"/>
                <a:cs typeface="+mn-cs"/>
              </a:rPr>
              <a:t> tkáních</a:t>
            </a:r>
            <a:endParaRPr lang="cs-CZ" altLang="cs-CZ" sz="3600" dirty="0">
              <a:ea typeface="+mn-ea"/>
              <a:cs typeface="+mn-cs"/>
            </a:endParaRPr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00214"/>
            <a:ext cx="9144000" cy="3978275"/>
          </a:xfrm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524001" y="256540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</a:rPr>
              <a:t>acetoctová kyselina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8040689" y="2189164"/>
            <a:ext cx="21605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500">
                <a:solidFill>
                  <a:srgbClr val="000000"/>
                </a:solidFill>
              </a:rPr>
              <a:t>acetoacetyl-CoA</a:t>
            </a:r>
          </a:p>
        </p:txBody>
      </p:sp>
      <p:sp>
        <p:nvSpPr>
          <p:cNvPr id="21511" name="TextovéPole 1"/>
          <p:cNvSpPr txBox="1">
            <a:spLocks noChangeArrowheads="1"/>
          </p:cNvSpPr>
          <p:nvPr/>
        </p:nvSpPr>
        <p:spPr bwMode="auto">
          <a:xfrm>
            <a:off x="4295775" y="182086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rgbClr val="000000"/>
                </a:solidFill>
              </a:rPr>
              <a:t>thioforasa</a:t>
            </a:r>
            <a:endParaRPr lang="cs-CZ" altLang="cs-CZ" sz="1800" b="1" dirty="0">
              <a:solidFill>
                <a:srgbClr val="000000"/>
              </a:solidFill>
            </a:endParaRPr>
          </a:p>
        </p:txBody>
      </p:sp>
      <p:sp>
        <p:nvSpPr>
          <p:cNvPr id="21512" name="TextovéPole 2"/>
          <p:cNvSpPr txBox="1">
            <a:spLocks noChangeArrowheads="1"/>
          </p:cNvSpPr>
          <p:nvPr/>
        </p:nvSpPr>
        <p:spPr bwMode="auto">
          <a:xfrm>
            <a:off x="7177089" y="3911600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</a:rPr>
              <a:t>thiolasa</a:t>
            </a:r>
          </a:p>
        </p:txBody>
      </p:sp>
      <p:sp>
        <p:nvSpPr>
          <p:cNvPr id="12" name="TextovéPole 1"/>
          <p:cNvSpPr txBox="1">
            <a:spLocks noChangeArrowheads="1"/>
          </p:cNvSpPr>
          <p:nvPr/>
        </p:nvSpPr>
        <p:spPr bwMode="auto">
          <a:xfrm>
            <a:off x="9139238" y="4678363"/>
            <a:ext cx="1547812" cy="46196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400" b="1" spc="-50" dirty="0">
                <a:solidFill>
                  <a:srgbClr val="000000"/>
                </a:solidFill>
              </a:rPr>
              <a:t>ENERGIE</a:t>
            </a:r>
          </a:p>
        </p:txBody>
      </p:sp>
      <p:sp>
        <p:nvSpPr>
          <p:cNvPr id="21514" name="Text Box 4"/>
          <p:cNvSpPr txBox="1">
            <a:spLocks noChangeArrowheads="1"/>
          </p:cNvSpPr>
          <p:nvPr/>
        </p:nvSpPr>
        <p:spPr bwMode="auto">
          <a:xfrm>
            <a:off x="3143673" y="3243865"/>
            <a:ext cx="1408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 dirty="0">
                <a:solidFill>
                  <a:srgbClr val="3366FF"/>
                </a:solidFill>
              </a:rPr>
              <a:t>donor </a:t>
            </a:r>
            <a:r>
              <a:rPr lang="cs-CZ" altLang="cs-CZ" sz="1600" b="1" dirty="0" err="1">
                <a:solidFill>
                  <a:srgbClr val="3366FF"/>
                </a:solidFill>
              </a:rPr>
              <a:t>HSCoA</a:t>
            </a:r>
            <a:endParaRPr lang="cs-CZ" altLang="cs-CZ" sz="1600" b="1" dirty="0">
              <a:solidFill>
                <a:srgbClr val="3366FF"/>
              </a:solidFill>
            </a:endParaRPr>
          </a:p>
        </p:txBody>
      </p:sp>
      <p:sp>
        <p:nvSpPr>
          <p:cNvPr id="21515" name="Text Box 4"/>
          <p:cNvSpPr txBox="1">
            <a:spLocks noChangeArrowheads="1"/>
          </p:cNvSpPr>
          <p:nvPr/>
        </p:nvSpPr>
        <p:spPr bwMode="auto">
          <a:xfrm>
            <a:off x="5159376" y="4090989"/>
            <a:ext cx="2017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rgbClr val="3366FF"/>
                </a:solidFill>
              </a:rPr>
              <a:t>4. reakce </a:t>
            </a:r>
            <a:r>
              <a:rPr lang="el-GR" altLang="cs-CZ" sz="1600">
                <a:solidFill>
                  <a:srgbClr val="3366FF"/>
                </a:solidFill>
                <a:latin typeface="Calibri" panose="020F0502020204030204" pitchFamily="34" charset="0"/>
              </a:rPr>
              <a:t>β</a:t>
            </a:r>
            <a:r>
              <a:rPr lang="cs-CZ" altLang="cs-CZ" sz="1600">
                <a:solidFill>
                  <a:srgbClr val="3366FF"/>
                </a:solidFill>
              </a:rPr>
              <a:t>-oxidace</a:t>
            </a:r>
          </a:p>
        </p:txBody>
      </p:sp>
      <p:sp>
        <p:nvSpPr>
          <p:cNvPr id="21516" name="Text Box 20"/>
          <p:cNvSpPr txBox="1">
            <a:spLocks noChangeArrowheads="1"/>
          </p:cNvSpPr>
          <p:nvPr/>
        </p:nvSpPr>
        <p:spPr bwMode="auto">
          <a:xfrm>
            <a:off x="2279650" y="1125538"/>
            <a:ext cx="2160588" cy="3683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</a:rPr>
              <a:t>matrix mitochondrie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437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495550" y="260351"/>
            <a:ext cx="647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latin typeface="+mn-lt"/>
              </a:rPr>
              <a:t>Typy lipidů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24000" y="1773238"/>
            <a:ext cx="2438400" cy="3561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2400" dirty="0" err="1" smtClean="0">
                <a:latin typeface="+mn-lt"/>
              </a:rPr>
              <a:t>Triacylglyceroly</a:t>
            </a:r>
            <a:endParaRPr lang="cs-CZ" altLang="cs-CZ" sz="2400" dirty="0">
              <a:latin typeface="+mn-lt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503613" y="2492375"/>
            <a:ext cx="1981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 smtClean="0">
                <a:latin typeface="+mn-lt"/>
              </a:rPr>
              <a:t>Fosfolipidy</a:t>
            </a:r>
            <a:endParaRPr lang="cs-CZ" altLang="cs-CZ" sz="2400" dirty="0">
              <a:latin typeface="+mn-lt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943475" y="4149725"/>
            <a:ext cx="2562226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 err="1" smtClean="0">
                <a:latin typeface="+mn-lt"/>
              </a:rPr>
              <a:t>Sfingofosfolipidy</a:t>
            </a:r>
            <a:endParaRPr lang="cs-CZ" altLang="cs-CZ" sz="2400" dirty="0">
              <a:latin typeface="+mn-lt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135187" y="4149725"/>
            <a:ext cx="2551111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 err="1" smtClean="0">
                <a:latin typeface="+mn-lt"/>
              </a:rPr>
              <a:t>Glycerofosfolipidy</a:t>
            </a:r>
            <a:endParaRPr lang="cs-CZ" altLang="cs-CZ" sz="2400" dirty="0">
              <a:latin typeface="+mn-lt"/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6240463" y="2636838"/>
            <a:ext cx="1981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 smtClean="0">
                <a:latin typeface="+mn-lt"/>
              </a:rPr>
              <a:t>Steroidy</a:t>
            </a:r>
            <a:endParaRPr lang="cs-CZ" altLang="cs-CZ" sz="2400" dirty="0">
              <a:latin typeface="+mn-lt"/>
            </a:endParaRPr>
          </a:p>
        </p:txBody>
      </p:sp>
      <p:sp>
        <p:nvSpPr>
          <p:cNvPr id="3081" name="Line 11"/>
          <p:cNvSpPr>
            <a:spLocks noChangeShapeType="1"/>
          </p:cNvSpPr>
          <p:nvPr/>
        </p:nvSpPr>
        <p:spPr bwMode="auto">
          <a:xfrm flipH="1">
            <a:off x="2782889" y="3068638"/>
            <a:ext cx="1152525" cy="90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2" name="Line 13"/>
          <p:cNvSpPr>
            <a:spLocks noChangeShapeType="1"/>
          </p:cNvSpPr>
          <p:nvPr/>
        </p:nvSpPr>
        <p:spPr bwMode="auto">
          <a:xfrm>
            <a:off x="5664201" y="1125538"/>
            <a:ext cx="1223963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3" name="Text Box 14"/>
          <p:cNvSpPr txBox="1">
            <a:spLocks noChangeArrowheads="1"/>
          </p:cNvSpPr>
          <p:nvPr/>
        </p:nvSpPr>
        <p:spPr bwMode="auto">
          <a:xfrm>
            <a:off x="8551606" y="1881188"/>
            <a:ext cx="3708818" cy="10156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 err="1" smtClean="0">
                <a:latin typeface="+mn-lt"/>
              </a:rPr>
              <a:t>Ikosanoidy</a:t>
            </a:r>
            <a:endParaRPr lang="cs-CZ" altLang="cs-CZ" sz="2400" dirty="0" smtClean="0">
              <a:latin typeface="+mn-lt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 smtClean="0">
                <a:latin typeface="+mn-lt"/>
              </a:rPr>
              <a:t>(</a:t>
            </a:r>
            <a:r>
              <a:rPr lang="cs-CZ" altLang="cs-CZ" sz="2400" dirty="0" err="1" smtClean="0">
                <a:latin typeface="+mn-lt"/>
              </a:rPr>
              <a:t>prostanoidy</a:t>
            </a:r>
            <a:r>
              <a:rPr lang="cs-CZ" altLang="cs-CZ" sz="2400" dirty="0" smtClean="0">
                <a:latin typeface="+mn-lt"/>
              </a:rPr>
              <a:t>, </a:t>
            </a:r>
            <a:r>
              <a:rPr lang="cs-CZ" altLang="cs-CZ" sz="2400" dirty="0" err="1" smtClean="0">
                <a:latin typeface="+mn-lt"/>
              </a:rPr>
              <a:t>leukotrieny</a:t>
            </a:r>
            <a:r>
              <a:rPr lang="cs-CZ" altLang="cs-CZ" sz="2400" dirty="0" smtClean="0">
                <a:latin typeface="+mn-lt"/>
              </a:rPr>
              <a:t>)</a:t>
            </a:r>
            <a:endParaRPr lang="cs-CZ" altLang="cs-CZ" sz="2400" dirty="0">
              <a:latin typeface="+mn-lt"/>
            </a:endParaRPr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>
            <a:off x="5791200" y="1066800"/>
            <a:ext cx="3429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5" name="Line 23"/>
          <p:cNvSpPr>
            <a:spLocks noChangeShapeType="1"/>
          </p:cNvSpPr>
          <p:nvPr/>
        </p:nvSpPr>
        <p:spPr bwMode="auto">
          <a:xfrm flipH="1">
            <a:off x="3432176" y="981075"/>
            <a:ext cx="15843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6" name="Line 24"/>
          <p:cNvSpPr>
            <a:spLocks noChangeShapeType="1"/>
          </p:cNvSpPr>
          <p:nvPr/>
        </p:nvSpPr>
        <p:spPr bwMode="auto">
          <a:xfrm>
            <a:off x="4224338" y="2997201"/>
            <a:ext cx="12239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3087" name="Přímá spojnice se šipkou 2"/>
          <p:cNvCxnSpPr>
            <a:cxnSpLocks noChangeShapeType="1"/>
          </p:cNvCxnSpPr>
          <p:nvPr/>
        </p:nvCxnSpPr>
        <p:spPr bwMode="auto">
          <a:xfrm flipH="1">
            <a:off x="4573588" y="981075"/>
            <a:ext cx="730250" cy="13668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8" name="TextovéPole 1"/>
          <p:cNvSpPr txBox="1">
            <a:spLocks noChangeArrowheads="1"/>
          </p:cNvSpPr>
          <p:nvPr/>
        </p:nvSpPr>
        <p:spPr bwMode="auto">
          <a:xfrm>
            <a:off x="2818168" y="4627264"/>
            <a:ext cx="4433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Strukturální komponenty membrán</a:t>
            </a:r>
          </a:p>
        </p:txBody>
      </p:sp>
      <p:sp>
        <p:nvSpPr>
          <p:cNvPr id="3089" name="TextovéPole 2"/>
          <p:cNvSpPr txBox="1">
            <a:spLocks noChangeArrowheads="1"/>
          </p:cNvSpPr>
          <p:nvPr/>
        </p:nvSpPr>
        <p:spPr bwMode="auto">
          <a:xfrm>
            <a:off x="8041481" y="3027590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deriváty</a:t>
            </a:r>
          </a:p>
        </p:txBody>
      </p:sp>
      <p:sp>
        <p:nvSpPr>
          <p:cNvPr id="3090" name="TextovéPole 3"/>
          <p:cNvSpPr txBox="1">
            <a:spLocks noChangeArrowheads="1"/>
          </p:cNvSpPr>
          <p:nvPr/>
        </p:nvSpPr>
        <p:spPr bwMode="auto">
          <a:xfrm>
            <a:off x="1757364" y="2120900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latin typeface="+mn-lt"/>
              </a:rPr>
              <a:t>Zdroj energie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7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564" y="1220707"/>
            <a:ext cx="10685106" cy="550076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Times New Roman" panose="02020603050405020304" pitchFamily="18" charset="0"/>
              </a:rPr>
              <a:t>Lokalizace: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Times New Roman" panose="02020603050405020304" pitchFamily="18" charset="0"/>
              </a:rPr>
              <a:t>Cytoplasma </a:t>
            </a:r>
            <a:r>
              <a:rPr lang="cs-CZ" altLang="cs-CZ" dirty="0" smtClean="0">
                <a:latin typeface="Times New Roman" panose="02020603050405020304" pitchFamily="18" charset="0"/>
              </a:rPr>
              <a:t>buněk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Times New Roman" panose="02020603050405020304" pitchFamily="18" charset="0"/>
              </a:rPr>
              <a:t>Kdy: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>
                <a:latin typeface="Times New Roman" panose="02020603050405020304" pitchFamily="18" charset="0"/>
              </a:rPr>
              <a:t>J</a:t>
            </a:r>
            <a:r>
              <a:rPr lang="cs-CZ" altLang="cs-CZ" dirty="0" smtClean="0">
                <a:latin typeface="Times New Roman" panose="02020603050405020304" pitchFamily="18" charset="0"/>
              </a:rPr>
              <a:t>e-li </a:t>
            </a:r>
            <a:r>
              <a:rPr lang="cs-CZ" altLang="cs-CZ" dirty="0">
                <a:latin typeface="Times New Roman" panose="02020603050405020304" pitchFamily="18" charset="0"/>
              </a:rPr>
              <a:t>dostatek acetyl </a:t>
            </a:r>
            <a:r>
              <a:rPr lang="cs-CZ" altLang="cs-CZ" dirty="0" err="1" smtClean="0">
                <a:latin typeface="Times New Roman" panose="02020603050405020304" pitchFamily="18" charset="0"/>
              </a:rPr>
              <a:t>CoA</a:t>
            </a:r>
            <a:endParaRPr lang="cs-CZ" altLang="cs-CZ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Times New Roman" panose="02020603050405020304" pitchFamily="18" charset="0"/>
              </a:rPr>
              <a:t>Zdroje acetylCoA: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>
                <a:latin typeface="Times New Roman" panose="02020603050405020304" pitchFamily="18" charset="0"/>
              </a:rPr>
              <a:t>M</a:t>
            </a:r>
            <a:r>
              <a:rPr lang="cs-CZ" altLang="cs-CZ" dirty="0" smtClean="0">
                <a:latin typeface="Times New Roman" panose="02020603050405020304" pitchFamily="18" charset="0"/>
              </a:rPr>
              <a:t>astné </a:t>
            </a:r>
            <a:r>
              <a:rPr lang="cs-CZ" altLang="cs-CZ" dirty="0" smtClean="0">
                <a:latin typeface="Times New Roman" panose="02020603050405020304" pitchFamily="18" charset="0"/>
              </a:rPr>
              <a:t>kyseliny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Times New Roman" panose="02020603050405020304" pitchFamily="18" charset="0"/>
              </a:rPr>
              <a:t>Glykolýza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>
                <a:latin typeface="Times New Roman" panose="02020603050405020304" pitchFamily="18" charset="0"/>
              </a:rPr>
              <a:t>O</a:t>
            </a:r>
            <a:r>
              <a:rPr lang="cs-CZ" altLang="cs-CZ" dirty="0" smtClean="0">
                <a:latin typeface="Times New Roman" panose="02020603050405020304" pitchFamily="18" charset="0"/>
              </a:rPr>
              <a:t>dbourání </a:t>
            </a:r>
            <a:r>
              <a:rPr lang="cs-CZ" altLang="cs-CZ" dirty="0">
                <a:latin typeface="Times New Roman" panose="02020603050405020304" pitchFamily="18" charset="0"/>
              </a:rPr>
              <a:t>proteinů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>
                <a:latin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cs-CZ" altLang="cs-CZ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nzym</a:t>
            </a:r>
            <a:r>
              <a:rPr lang="cs-CZ" altLang="cs-CZ" dirty="0">
                <a:latin typeface="Times New Roman" panose="02020603050405020304" pitchFamily="18" charset="0"/>
                <a:sym typeface="Symbol" panose="05050102010706020507" pitchFamily="18" charset="2"/>
              </a:rPr>
              <a:t>: </a:t>
            </a:r>
            <a:endParaRPr lang="cs-CZ" altLang="cs-CZ" dirty="0" smtClean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 err="1">
                <a:latin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cs-CZ" altLang="cs-CZ" dirty="0" err="1" smtClean="0">
                <a:latin typeface="Times New Roman" panose="02020603050405020304" pitchFamily="18" charset="0"/>
                <a:sym typeface="Symbol" panose="05050102010706020507" pitchFamily="18" charset="2"/>
              </a:rPr>
              <a:t>ynthasa</a:t>
            </a:r>
            <a:r>
              <a:rPr lang="cs-CZ" altLang="cs-CZ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sym typeface="Symbol" panose="05050102010706020507" pitchFamily="18" charset="2"/>
              </a:rPr>
              <a:t>mastných kyselin</a:t>
            </a:r>
            <a:r>
              <a:rPr lang="cs-CZ" altLang="cs-CZ" dirty="0">
                <a:sym typeface="Symbol" panose="05050102010706020507" pitchFamily="18" charset="2"/>
              </a:rPr>
              <a:t>  </a:t>
            </a:r>
            <a:r>
              <a:rPr lang="cs-CZ" altLang="cs-CZ" dirty="0">
                <a:latin typeface="Times New Roman" panose="02020603050405020304" pitchFamily="18" charset="0"/>
                <a:sym typeface="Symbol" panose="05050102010706020507" pitchFamily="18" charset="2"/>
              </a:rPr>
              <a:t>(vyžaduje </a:t>
            </a:r>
            <a:r>
              <a:rPr lang="cs-CZ" altLang="cs-CZ" dirty="0" err="1">
                <a:latin typeface="Times New Roman" panose="02020603050405020304" pitchFamily="18" charset="0"/>
                <a:sym typeface="Symbol" panose="05050102010706020507" pitchFamily="18" charset="2"/>
              </a:rPr>
              <a:t>pantothenovou</a:t>
            </a:r>
            <a:r>
              <a:rPr lang="cs-CZ" altLang="cs-CZ" dirty="0">
                <a:latin typeface="Times New Roman" panose="02020603050405020304" pitchFamily="18" charset="0"/>
                <a:sym typeface="Symbol" panose="05050102010706020507" pitchFamily="18" charset="2"/>
              </a:rPr>
              <a:t> kyselinu)</a:t>
            </a:r>
            <a:r>
              <a:rPr lang="cs-CZ" altLang="cs-CZ" dirty="0">
                <a:sym typeface="Symbol" panose="05050102010706020507" pitchFamily="18" charset="2"/>
              </a:rPr>
              <a:t>    </a:t>
            </a:r>
            <a:endParaRPr lang="cs-CZ" altLang="cs-CZ" dirty="0" smtClean="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29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Kofaktor</a:t>
            </a:r>
            <a:endParaRPr lang="cs-CZ" altLang="cs-CZ" sz="29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NADPH</a:t>
            </a:r>
          </a:p>
          <a:p>
            <a:pPr lvl="5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2600" dirty="0" smtClean="0">
                <a:latin typeface="Times New Roman" panose="02020603050405020304" pitchFamily="18" charset="0"/>
              </a:rPr>
              <a:t>Syntéza </a:t>
            </a:r>
            <a:r>
              <a:rPr lang="cs-CZ" altLang="cs-CZ" sz="2600" dirty="0">
                <a:latin typeface="Times New Roman" panose="02020603050405020304" pitchFamily="18" charset="0"/>
              </a:rPr>
              <a:t>vychází z </a:t>
            </a:r>
            <a:r>
              <a:rPr lang="cs-CZ" altLang="cs-CZ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acetyl </a:t>
            </a:r>
            <a:r>
              <a:rPr lang="cs-CZ" altLang="cs-CZ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CoA</a:t>
            </a:r>
            <a:r>
              <a:rPr lang="cs-CZ" altLang="cs-CZ" sz="2600" dirty="0">
                <a:latin typeface="Times New Roman" panose="02020603050405020304" pitchFamily="18" charset="0"/>
              </a:rPr>
              <a:t> </a:t>
            </a:r>
            <a:r>
              <a:rPr lang="cs-CZ" altLang="cs-CZ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cs-CZ" altLang="cs-CZ" sz="26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prodlužování </a:t>
            </a:r>
            <a:r>
              <a:rPr lang="cs-CZ" altLang="cs-CZ" sz="2600" dirty="0">
                <a:latin typeface="Times New Roman" panose="02020603050405020304" pitchFamily="18" charset="0"/>
                <a:sym typeface="Symbol" panose="05050102010706020507" pitchFamily="18" charset="2"/>
              </a:rPr>
              <a:t>řetězce o 2 </a:t>
            </a:r>
            <a:r>
              <a:rPr lang="cs-CZ" altLang="cs-CZ" sz="26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cs-CZ" altLang="cs-CZ" sz="2600" dirty="0" smtClean="0">
                <a:sym typeface="Symbol" panose="05050102010706020507" pitchFamily="18" charset="2"/>
              </a:rPr>
              <a:t>                       </a:t>
            </a:r>
            <a:endParaRPr lang="cs-CZ" altLang="cs-CZ" sz="2600" dirty="0"/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8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35564" y="0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               </a:t>
            </a:r>
            <a:r>
              <a:rPr lang="cs-CZ" altLang="cs-CZ" sz="4400" dirty="0">
                <a:latin typeface="Times New Roman" panose="02020603050405020304" pitchFamily="18" charset="0"/>
              </a:rPr>
              <a:t>Syntéza mastných </a:t>
            </a:r>
            <a:r>
              <a:rPr lang="cs-CZ" altLang="cs-CZ" sz="4400" dirty="0" smtClean="0">
                <a:latin typeface="Times New Roman" panose="02020603050405020304" pitchFamily="18" charset="0"/>
              </a:rPr>
              <a:t>kyselin</a:t>
            </a:r>
            <a:endParaRPr lang="cs-CZ" altLang="cs-CZ" sz="4400" dirty="0">
              <a:latin typeface="Times New Roman" panose="0202060305040502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9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4"/>
          <p:cNvGrpSpPr>
            <a:grpSpLocks/>
          </p:cNvGrpSpPr>
          <p:nvPr/>
        </p:nvGrpSpPr>
        <p:grpSpPr bwMode="auto">
          <a:xfrm>
            <a:off x="1919536" y="2132857"/>
            <a:ext cx="9434264" cy="2478088"/>
            <a:chOff x="480" y="1104"/>
            <a:chExt cx="4567" cy="1561"/>
          </a:xfrm>
        </p:grpSpPr>
        <p:sp>
          <p:nvSpPr>
            <p:cNvPr id="54278" name="Text Box 5"/>
            <p:cNvSpPr txBox="1">
              <a:spLocks noChangeArrowheads="1"/>
            </p:cNvSpPr>
            <p:nvPr/>
          </p:nvSpPr>
          <p:spPr bwMode="auto">
            <a:xfrm>
              <a:off x="487" y="1104"/>
              <a:ext cx="45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800" dirty="0"/>
                <a:t>1. Transport acetyl-</a:t>
              </a:r>
              <a:r>
                <a:rPr lang="cs-CZ" altLang="cs-CZ" sz="2800" dirty="0" err="1"/>
                <a:t>CoA</a:t>
              </a:r>
              <a:r>
                <a:rPr lang="cs-CZ" altLang="cs-CZ" sz="2800" dirty="0"/>
                <a:t> z matrix </a:t>
              </a:r>
              <a:r>
                <a:rPr lang="cs-CZ" altLang="cs-CZ" sz="2800" dirty="0" err="1"/>
                <a:t>mitoch</a:t>
              </a:r>
              <a:r>
                <a:rPr lang="cs-CZ" altLang="cs-CZ" sz="2800" dirty="0"/>
                <a:t>.  do cytosolu</a:t>
              </a:r>
            </a:p>
          </p:txBody>
        </p:sp>
        <p:grpSp>
          <p:nvGrpSpPr>
            <p:cNvPr id="54279" name="Group 6"/>
            <p:cNvGrpSpPr>
              <a:grpSpLocks/>
            </p:cNvGrpSpPr>
            <p:nvPr/>
          </p:nvGrpSpPr>
          <p:grpSpPr bwMode="auto">
            <a:xfrm>
              <a:off x="480" y="1584"/>
              <a:ext cx="4368" cy="1081"/>
              <a:chOff x="480" y="1584"/>
              <a:chExt cx="4368" cy="1081"/>
            </a:xfrm>
          </p:grpSpPr>
          <p:sp>
            <p:nvSpPr>
              <p:cNvPr id="54280" name="Text Box 7"/>
              <p:cNvSpPr txBox="1">
                <a:spLocks noChangeArrowheads="1"/>
              </p:cNvSpPr>
              <p:nvPr/>
            </p:nvSpPr>
            <p:spPr bwMode="auto">
              <a:xfrm>
                <a:off x="480" y="1584"/>
                <a:ext cx="268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800" dirty="0"/>
                  <a:t>2. Tvorba malonyl-</a:t>
                </a:r>
                <a:r>
                  <a:rPr lang="cs-CZ" altLang="cs-CZ" sz="2800" dirty="0" err="1"/>
                  <a:t>CoA</a:t>
                </a:r>
                <a:endParaRPr lang="cs-CZ" altLang="cs-CZ" sz="2800" dirty="0"/>
              </a:p>
            </p:txBody>
          </p:sp>
          <p:sp>
            <p:nvSpPr>
              <p:cNvPr id="54281" name="Text Box 8"/>
              <p:cNvSpPr txBox="1">
                <a:spLocks noChangeArrowheads="1"/>
              </p:cNvSpPr>
              <p:nvPr/>
            </p:nvSpPr>
            <p:spPr bwMode="auto">
              <a:xfrm>
                <a:off x="480" y="2064"/>
                <a:ext cx="4368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800" dirty="0"/>
                  <a:t>3. Série reakcí na komplexu </a:t>
                </a:r>
                <a:r>
                  <a:rPr lang="cs-CZ" altLang="cs-CZ" sz="2800" dirty="0" err="1"/>
                  <a:t>synthasy</a:t>
                </a:r>
                <a:r>
                  <a:rPr lang="cs-CZ" altLang="cs-CZ" sz="2800" dirty="0"/>
                  <a:t> mastných kyselin</a:t>
                </a:r>
              </a:p>
            </p:txBody>
          </p:sp>
        </p:grpSp>
      </p:grpSp>
      <p:sp>
        <p:nvSpPr>
          <p:cNvPr id="54276" name="Text Box 9"/>
          <p:cNvSpPr txBox="1">
            <a:spLocks noChangeArrowheads="1"/>
          </p:cNvSpPr>
          <p:nvPr/>
        </p:nvSpPr>
        <p:spPr bwMode="auto">
          <a:xfrm>
            <a:off x="1919536" y="387452"/>
            <a:ext cx="8604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4000" dirty="0"/>
              <a:t>Syntéza mastných kyselin z acetyl-</a:t>
            </a:r>
            <a:r>
              <a:rPr lang="cs-CZ" altLang="cs-CZ" sz="4000" dirty="0" err="1"/>
              <a:t>CoA</a:t>
            </a:r>
            <a:endParaRPr lang="cs-CZ" altLang="cs-CZ" sz="4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41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40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086595" y="2267024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2000" dirty="0"/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2410446" y="158046"/>
            <a:ext cx="8532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  <a:buFont typeface="+mj-lt"/>
              <a:buAutoNum type="arabicPeriod"/>
            </a:pPr>
            <a:r>
              <a:rPr lang="cs-CZ" altLang="cs-CZ" sz="4000" dirty="0"/>
              <a:t>Transport acetyl-</a:t>
            </a:r>
            <a:r>
              <a:rPr lang="cs-CZ" altLang="cs-CZ" sz="4000" dirty="0" err="1"/>
              <a:t>CoA</a:t>
            </a:r>
            <a:r>
              <a:rPr lang="cs-CZ" altLang="cs-CZ" sz="4000" dirty="0"/>
              <a:t> do cytosolu</a:t>
            </a:r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3153662" y="1174309"/>
            <a:ext cx="139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/>
              <a:t>CYTOSOL</a:t>
            </a: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8824458" y="1174309"/>
            <a:ext cx="126737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/>
              <a:t>MATRIX</a:t>
            </a:r>
          </a:p>
        </p:txBody>
      </p:sp>
      <p:sp>
        <p:nvSpPr>
          <p:cNvPr id="57351" name="Text Box 8"/>
          <p:cNvSpPr txBox="1">
            <a:spLocks noChangeArrowheads="1"/>
          </p:cNvSpPr>
          <p:nvPr/>
        </p:nvSpPr>
        <p:spPr bwMode="auto">
          <a:xfrm>
            <a:off x="2554884" y="2257896"/>
            <a:ext cx="3024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0000"/>
                </a:solidFill>
              </a:rPr>
              <a:t>acetyl-</a:t>
            </a:r>
            <a:r>
              <a:rPr lang="cs-CZ" altLang="cs-CZ" sz="2000" b="1" dirty="0" err="1">
                <a:solidFill>
                  <a:srgbClr val="FF0000"/>
                </a:solidFill>
              </a:rPr>
              <a:t>CoA</a:t>
            </a:r>
            <a:r>
              <a:rPr lang="cs-CZ" altLang="cs-CZ" sz="2000" b="1" dirty="0"/>
              <a:t>   </a:t>
            </a:r>
            <a:r>
              <a:rPr lang="cs-CZ" altLang="cs-CZ" sz="2000" dirty="0"/>
              <a:t>+   </a:t>
            </a:r>
            <a:r>
              <a:rPr lang="cs-CZ" altLang="cs-CZ" sz="2000" dirty="0" err="1"/>
              <a:t>oxalacetát</a:t>
            </a:r>
            <a:endParaRPr lang="cs-CZ" altLang="cs-CZ" sz="2000" dirty="0"/>
          </a:p>
        </p:txBody>
      </p:sp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6155283" y="2257896"/>
            <a:ext cx="360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/>
              <a:t> </a:t>
            </a:r>
            <a:r>
              <a:rPr lang="cs-CZ" altLang="cs-CZ" sz="2000" dirty="0" err="1"/>
              <a:t>oxalacetát</a:t>
            </a:r>
            <a:r>
              <a:rPr lang="cs-CZ" altLang="cs-CZ" sz="2000" dirty="0"/>
              <a:t>        </a:t>
            </a:r>
            <a:r>
              <a:rPr lang="cs-CZ" altLang="cs-CZ" sz="2000" b="1" dirty="0">
                <a:solidFill>
                  <a:srgbClr val="FF0000"/>
                </a:solidFill>
              </a:rPr>
              <a:t>acetyl-</a:t>
            </a:r>
            <a:r>
              <a:rPr lang="cs-CZ" altLang="cs-CZ" sz="2000" b="1" dirty="0" err="1">
                <a:solidFill>
                  <a:srgbClr val="FF0000"/>
                </a:solidFill>
              </a:rPr>
              <a:t>CoA</a:t>
            </a:r>
            <a:endParaRPr lang="cs-CZ" altLang="cs-CZ" sz="2000" b="1" dirty="0">
              <a:solidFill>
                <a:srgbClr val="FF0000"/>
              </a:solidFill>
            </a:endParaRPr>
          </a:p>
        </p:txBody>
      </p:sp>
      <p:sp>
        <p:nvSpPr>
          <p:cNvPr id="57353" name="Text Box 15"/>
          <p:cNvSpPr txBox="1">
            <a:spLocks noChangeArrowheads="1"/>
          </p:cNvSpPr>
          <p:nvPr/>
        </p:nvSpPr>
        <p:spPr bwMode="auto">
          <a:xfrm>
            <a:off x="4296395" y="5848424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2000" dirty="0"/>
          </a:p>
        </p:txBody>
      </p:sp>
      <p:sp>
        <p:nvSpPr>
          <p:cNvPr id="57354" name="Text Box 17"/>
          <p:cNvSpPr txBox="1">
            <a:spLocks noChangeArrowheads="1"/>
          </p:cNvSpPr>
          <p:nvPr/>
        </p:nvSpPr>
        <p:spPr bwMode="auto">
          <a:xfrm>
            <a:off x="7501732" y="1236424"/>
            <a:ext cx="1080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/>
              <a:t>pyruvát</a:t>
            </a:r>
          </a:p>
        </p:txBody>
      </p:sp>
      <p:sp>
        <p:nvSpPr>
          <p:cNvPr id="57356" name="Text Box 19"/>
          <p:cNvSpPr txBox="1">
            <a:spLocks noChangeArrowheads="1"/>
          </p:cNvSpPr>
          <p:nvPr/>
        </p:nvSpPr>
        <p:spPr bwMode="auto">
          <a:xfrm>
            <a:off x="6875363" y="6074320"/>
            <a:ext cx="13143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altLang="cs-CZ" sz="2000" dirty="0">
                <a:solidFill>
                  <a:srgbClr val="FF0000"/>
                </a:solidFill>
              </a:rPr>
              <a:t>ATP, NADH </a:t>
            </a:r>
          </a:p>
        </p:txBody>
      </p:sp>
      <p:sp>
        <p:nvSpPr>
          <p:cNvPr id="57359" name="Freeform 37"/>
          <p:cNvSpPr>
            <a:spLocks/>
          </p:cNvSpPr>
          <p:nvPr/>
        </p:nvSpPr>
        <p:spPr bwMode="auto">
          <a:xfrm>
            <a:off x="5507659" y="1358975"/>
            <a:ext cx="460375" cy="4608513"/>
          </a:xfrm>
          <a:custGeom>
            <a:avLst/>
            <a:gdLst>
              <a:gd name="T0" fmla="*/ 2147483647 w 290"/>
              <a:gd name="T1" fmla="*/ 0 h 2405"/>
              <a:gd name="T2" fmla="*/ 2147483647 w 290"/>
              <a:gd name="T3" fmla="*/ 2147483647 h 2405"/>
              <a:gd name="T4" fmla="*/ 2147483647 w 290"/>
              <a:gd name="T5" fmla="*/ 2147483647 h 2405"/>
              <a:gd name="T6" fmla="*/ 2147483647 w 290"/>
              <a:gd name="T7" fmla="*/ 2147483647 h 2405"/>
              <a:gd name="T8" fmla="*/ 2147483647 w 290"/>
              <a:gd name="T9" fmla="*/ 2147483647 h 2405"/>
              <a:gd name="T10" fmla="*/ 2147483647 w 290"/>
              <a:gd name="T11" fmla="*/ 2147483647 h 2405"/>
              <a:gd name="T12" fmla="*/ 2147483647 w 290"/>
              <a:gd name="T13" fmla="*/ 2147483647 h 2405"/>
              <a:gd name="T14" fmla="*/ 2147483647 w 290"/>
              <a:gd name="T15" fmla="*/ 2147483647 h 2405"/>
              <a:gd name="T16" fmla="*/ 2147483647 w 290"/>
              <a:gd name="T17" fmla="*/ 2147483647 h 2405"/>
              <a:gd name="T18" fmla="*/ 2147483647 w 290"/>
              <a:gd name="T19" fmla="*/ 2147483647 h 2405"/>
              <a:gd name="T20" fmla="*/ 2147483647 w 290"/>
              <a:gd name="T21" fmla="*/ 2147483647 h 2405"/>
              <a:gd name="T22" fmla="*/ 2147483647 w 290"/>
              <a:gd name="T23" fmla="*/ 2147483647 h 2405"/>
              <a:gd name="T24" fmla="*/ 2147483647 w 290"/>
              <a:gd name="T25" fmla="*/ 2147483647 h 2405"/>
              <a:gd name="T26" fmla="*/ 2147483647 w 290"/>
              <a:gd name="T27" fmla="*/ 2147483647 h 2405"/>
              <a:gd name="T28" fmla="*/ 2147483647 w 290"/>
              <a:gd name="T29" fmla="*/ 2147483647 h 2405"/>
              <a:gd name="T30" fmla="*/ 2147483647 w 290"/>
              <a:gd name="T31" fmla="*/ 2147483647 h 2405"/>
              <a:gd name="T32" fmla="*/ 2147483647 w 290"/>
              <a:gd name="T33" fmla="*/ 2147483647 h 2405"/>
              <a:gd name="T34" fmla="*/ 2147483647 w 290"/>
              <a:gd name="T35" fmla="*/ 2147483647 h 2405"/>
              <a:gd name="T36" fmla="*/ 2147483647 w 290"/>
              <a:gd name="T37" fmla="*/ 2147483647 h 2405"/>
              <a:gd name="T38" fmla="*/ 2147483647 w 290"/>
              <a:gd name="T39" fmla="*/ 2147483647 h 2405"/>
              <a:gd name="T40" fmla="*/ 2147483647 w 290"/>
              <a:gd name="T41" fmla="*/ 2147483647 h 2405"/>
              <a:gd name="T42" fmla="*/ 2147483647 w 290"/>
              <a:gd name="T43" fmla="*/ 2147483647 h 2405"/>
              <a:gd name="T44" fmla="*/ 2147483647 w 290"/>
              <a:gd name="T45" fmla="*/ 2147483647 h 2405"/>
              <a:gd name="T46" fmla="*/ 2147483647 w 290"/>
              <a:gd name="T47" fmla="*/ 2147483647 h 2405"/>
              <a:gd name="T48" fmla="*/ 2147483647 w 290"/>
              <a:gd name="T49" fmla="*/ 2147483647 h 2405"/>
              <a:gd name="T50" fmla="*/ 2147483647 w 290"/>
              <a:gd name="T51" fmla="*/ 2147483647 h 2405"/>
              <a:gd name="T52" fmla="*/ 2147483647 w 290"/>
              <a:gd name="T53" fmla="*/ 2147483647 h 2405"/>
              <a:gd name="T54" fmla="*/ 2147483647 w 290"/>
              <a:gd name="T55" fmla="*/ 2147483647 h 2405"/>
              <a:gd name="T56" fmla="*/ 2147483647 w 290"/>
              <a:gd name="T57" fmla="*/ 2147483647 h 2405"/>
              <a:gd name="T58" fmla="*/ 2147483647 w 290"/>
              <a:gd name="T59" fmla="*/ 2147483647 h 2405"/>
              <a:gd name="T60" fmla="*/ 2147483647 w 290"/>
              <a:gd name="T61" fmla="*/ 2147483647 h 2405"/>
              <a:gd name="T62" fmla="*/ 2147483647 w 290"/>
              <a:gd name="T63" fmla="*/ 2147483647 h 2405"/>
              <a:gd name="T64" fmla="*/ 2147483647 w 290"/>
              <a:gd name="T65" fmla="*/ 2147483647 h 2405"/>
              <a:gd name="T66" fmla="*/ 2147483647 w 290"/>
              <a:gd name="T67" fmla="*/ 2147483647 h 2405"/>
              <a:gd name="T68" fmla="*/ 2147483647 w 290"/>
              <a:gd name="T69" fmla="*/ 2147483647 h 2405"/>
              <a:gd name="T70" fmla="*/ 2147483647 w 290"/>
              <a:gd name="T71" fmla="*/ 2147483647 h 2405"/>
              <a:gd name="T72" fmla="*/ 2147483647 w 290"/>
              <a:gd name="T73" fmla="*/ 2147483647 h 2405"/>
              <a:gd name="T74" fmla="*/ 2147483647 w 290"/>
              <a:gd name="T75" fmla="*/ 2147483647 h 2405"/>
              <a:gd name="T76" fmla="*/ 2147483647 w 290"/>
              <a:gd name="T77" fmla="*/ 2147483647 h 2405"/>
              <a:gd name="T78" fmla="*/ 2147483647 w 290"/>
              <a:gd name="T79" fmla="*/ 2147483647 h 2405"/>
              <a:gd name="T80" fmla="*/ 2147483647 w 290"/>
              <a:gd name="T81" fmla="*/ 2147483647 h 2405"/>
              <a:gd name="T82" fmla="*/ 2147483647 w 290"/>
              <a:gd name="T83" fmla="*/ 2147483647 h 2405"/>
              <a:gd name="T84" fmla="*/ 2147483647 w 290"/>
              <a:gd name="T85" fmla="*/ 2147483647 h 2405"/>
              <a:gd name="T86" fmla="*/ 2147483647 w 290"/>
              <a:gd name="T87" fmla="*/ 2147483647 h 2405"/>
              <a:gd name="T88" fmla="*/ 2147483647 w 290"/>
              <a:gd name="T89" fmla="*/ 2147483647 h 2405"/>
              <a:gd name="T90" fmla="*/ 2147483647 w 290"/>
              <a:gd name="T91" fmla="*/ 2147483647 h 2405"/>
              <a:gd name="T92" fmla="*/ 2147483647 w 290"/>
              <a:gd name="T93" fmla="*/ 2147483647 h 2405"/>
              <a:gd name="T94" fmla="*/ 2147483647 w 290"/>
              <a:gd name="T95" fmla="*/ 2147483647 h 2405"/>
              <a:gd name="T96" fmla="*/ 2147483647 w 290"/>
              <a:gd name="T97" fmla="*/ 2147483647 h 2405"/>
              <a:gd name="T98" fmla="*/ 2147483647 w 290"/>
              <a:gd name="T99" fmla="*/ 2147483647 h 2405"/>
              <a:gd name="T100" fmla="*/ 2147483647 w 290"/>
              <a:gd name="T101" fmla="*/ 2147483647 h 2405"/>
              <a:gd name="T102" fmla="*/ 2147483647 w 290"/>
              <a:gd name="T103" fmla="*/ 2147483647 h 2405"/>
              <a:gd name="T104" fmla="*/ 2147483647 w 290"/>
              <a:gd name="T105" fmla="*/ 2147483647 h 2405"/>
              <a:gd name="T106" fmla="*/ 2147483647 w 290"/>
              <a:gd name="T107" fmla="*/ 2147483647 h 2405"/>
              <a:gd name="T108" fmla="*/ 2147483647 w 290"/>
              <a:gd name="T109" fmla="*/ 2147483647 h 24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0" h="2405">
                <a:moveTo>
                  <a:pt x="83" y="0"/>
                </a:moveTo>
                <a:cubicBezTo>
                  <a:pt x="132" y="26"/>
                  <a:pt x="183" y="26"/>
                  <a:pt x="237" y="34"/>
                </a:cubicBezTo>
                <a:cubicBezTo>
                  <a:pt x="235" y="47"/>
                  <a:pt x="237" y="62"/>
                  <a:pt x="230" y="74"/>
                </a:cubicBezTo>
                <a:cubicBezTo>
                  <a:pt x="229" y="76"/>
                  <a:pt x="192" y="86"/>
                  <a:pt x="190" y="87"/>
                </a:cubicBezTo>
                <a:cubicBezTo>
                  <a:pt x="155" y="99"/>
                  <a:pt x="116" y="105"/>
                  <a:pt x="83" y="121"/>
                </a:cubicBezTo>
                <a:cubicBezTo>
                  <a:pt x="30" y="147"/>
                  <a:pt x="92" y="124"/>
                  <a:pt x="42" y="141"/>
                </a:cubicBezTo>
                <a:cubicBezTo>
                  <a:pt x="36" y="150"/>
                  <a:pt x="22" y="168"/>
                  <a:pt x="22" y="181"/>
                </a:cubicBezTo>
                <a:cubicBezTo>
                  <a:pt x="22" y="259"/>
                  <a:pt x="154" y="245"/>
                  <a:pt x="196" y="248"/>
                </a:cubicBezTo>
                <a:cubicBezTo>
                  <a:pt x="224" y="257"/>
                  <a:pt x="228" y="268"/>
                  <a:pt x="237" y="295"/>
                </a:cubicBezTo>
                <a:cubicBezTo>
                  <a:pt x="235" y="308"/>
                  <a:pt x="237" y="323"/>
                  <a:pt x="230" y="335"/>
                </a:cubicBezTo>
                <a:cubicBezTo>
                  <a:pt x="226" y="341"/>
                  <a:pt x="217" y="341"/>
                  <a:pt x="210" y="342"/>
                </a:cubicBezTo>
                <a:cubicBezTo>
                  <a:pt x="175" y="348"/>
                  <a:pt x="103" y="355"/>
                  <a:pt x="103" y="355"/>
                </a:cubicBezTo>
                <a:cubicBezTo>
                  <a:pt x="71" y="366"/>
                  <a:pt x="47" y="394"/>
                  <a:pt x="29" y="422"/>
                </a:cubicBezTo>
                <a:cubicBezTo>
                  <a:pt x="66" y="479"/>
                  <a:pt x="126" y="465"/>
                  <a:pt x="190" y="476"/>
                </a:cubicBezTo>
                <a:cubicBezTo>
                  <a:pt x="219" y="495"/>
                  <a:pt x="219" y="503"/>
                  <a:pt x="210" y="536"/>
                </a:cubicBezTo>
                <a:cubicBezTo>
                  <a:pt x="199" y="649"/>
                  <a:pt x="197" y="615"/>
                  <a:pt x="69" y="623"/>
                </a:cubicBezTo>
                <a:cubicBezTo>
                  <a:pt x="42" y="632"/>
                  <a:pt x="38" y="644"/>
                  <a:pt x="29" y="670"/>
                </a:cubicBezTo>
                <a:cubicBezTo>
                  <a:pt x="31" y="686"/>
                  <a:pt x="31" y="702"/>
                  <a:pt x="36" y="717"/>
                </a:cubicBezTo>
                <a:cubicBezTo>
                  <a:pt x="54" y="776"/>
                  <a:pt x="149" y="757"/>
                  <a:pt x="196" y="764"/>
                </a:cubicBezTo>
                <a:cubicBezTo>
                  <a:pt x="198" y="771"/>
                  <a:pt x="203" y="777"/>
                  <a:pt x="203" y="784"/>
                </a:cubicBezTo>
                <a:cubicBezTo>
                  <a:pt x="203" y="885"/>
                  <a:pt x="162" y="870"/>
                  <a:pt x="76" y="878"/>
                </a:cubicBezTo>
                <a:cubicBezTo>
                  <a:pt x="37" y="887"/>
                  <a:pt x="22" y="900"/>
                  <a:pt x="9" y="938"/>
                </a:cubicBezTo>
                <a:cubicBezTo>
                  <a:pt x="25" y="1031"/>
                  <a:pt x="0" y="944"/>
                  <a:pt x="36" y="991"/>
                </a:cubicBezTo>
                <a:cubicBezTo>
                  <a:pt x="40" y="997"/>
                  <a:pt x="37" y="1007"/>
                  <a:pt x="42" y="1012"/>
                </a:cubicBezTo>
                <a:cubicBezTo>
                  <a:pt x="63" y="1033"/>
                  <a:pt x="183" y="1032"/>
                  <a:pt x="190" y="1032"/>
                </a:cubicBezTo>
                <a:cubicBezTo>
                  <a:pt x="192" y="1039"/>
                  <a:pt x="196" y="1045"/>
                  <a:pt x="196" y="1052"/>
                </a:cubicBezTo>
                <a:cubicBezTo>
                  <a:pt x="196" y="1148"/>
                  <a:pt x="174" y="1125"/>
                  <a:pt x="76" y="1132"/>
                </a:cubicBezTo>
                <a:cubicBezTo>
                  <a:pt x="41" y="1155"/>
                  <a:pt x="28" y="1179"/>
                  <a:pt x="16" y="1219"/>
                </a:cubicBezTo>
                <a:cubicBezTo>
                  <a:pt x="30" y="1311"/>
                  <a:pt x="94" y="1306"/>
                  <a:pt x="176" y="1313"/>
                </a:cubicBezTo>
                <a:cubicBezTo>
                  <a:pt x="186" y="1317"/>
                  <a:pt x="251" y="1364"/>
                  <a:pt x="203" y="1380"/>
                </a:cubicBezTo>
                <a:cubicBezTo>
                  <a:pt x="161" y="1394"/>
                  <a:pt x="114" y="1385"/>
                  <a:pt x="69" y="1387"/>
                </a:cubicBezTo>
                <a:cubicBezTo>
                  <a:pt x="74" y="1391"/>
                  <a:pt x="83" y="1400"/>
                  <a:pt x="83" y="1400"/>
                </a:cubicBezTo>
                <a:cubicBezTo>
                  <a:pt x="106" y="1456"/>
                  <a:pt x="93" y="1431"/>
                  <a:pt x="76" y="1480"/>
                </a:cubicBezTo>
                <a:cubicBezTo>
                  <a:pt x="82" y="1517"/>
                  <a:pt x="80" y="1536"/>
                  <a:pt x="116" y="1547"/>
                </a:cubicBezTo>
                <a:cubicBezTo>
                  <a:pt x="179" y="1541"/>
                  <a:pt x="178" y="1525"/>
                  <a:pt x="237" y="1534"/>
                </a:cubicBezTo>
                <a:cubicBezTo>
                  <a:pt x="259" y="1542"/>
                  <a:pt x="274" y="1544"/>
                  <a:pt x="290" y="1561"/>
                </a:cubicBezTo>
                <a:cubicBezTo>
                  <a:pt x="282" y="1609"/>
                  <a:pt x="283" y="1602"/>
                  <a:pt x="243" y="1614"/>
                </a:cubicBezTo>
                <a:cubicBezTo>
                  <a:pt x="207" y="1639"/>
                  <a:pt x="165" y="1637"/>
                  <a:pt x="123" y="1648"/>
                </a:cubicBezTo>
                <a:cubicBezTo>
                  <a:pt x="92" y="1668"/>
                  <a:pt x="88" y="1681"/>
                  <a:pt x="76" y="1715"/>
                </a:cubicBezTo>
                <a:cubicBezTo>
                  <a:pt x="89" y="1778"/>
                  <a:pt x="107" y="1767"/>
                  <a:pt x="170" y="1775"/>
                </a:cubicBezTo>
                <a:cubicBezTo>
                  <a:pt x="193" y="1783"/>
                  <a:pt x="207" y="1791"/>
                  <a:pt x="223" y="1809"/>
                </a:cubicBezTo>
                <a:cubicBezTo>
                  <a:pt x="221" y="1818"/>
                  <a:pt x="224" y="1829"/>
                  <a:pt x="217" y="1835"/>
                </a:cubicBezTo>
                <a:cubicBezTo>
                  <a:pt x="204" y="1846"/>
                  <a:pt x="154" y="1856"/>
                  <a:pt x="136" y="1862"/>
                </a:cubicBezTo>
                <a:cubicBezTo>
                  <a:pt x="121" y="1906"/>
                  <a:pt x="142" y="1862"/>
                  <a:pt x="109" y="1889"/>
                </a:cubicBezTo>
                <a:cubicBezTo>
                  <a:pt x="103" y="1894"/>
                  <a:pt x="102" y="1903"/>
                  <a:pt x="96" y="1909"/>
                </a:cubicBezTo>
                <a:cubicBezTo>
                  <a:pt x="90" y="1915"/>
                  <a:pt x="83" y="1918"/>
                  <a:pt x="76" y="1922"/>
                </a:cubicBezTo>
                <a:cubicBezTo>
                  <a:pt x="74" y="1931"/>
                  <a:pt x="69" y="1940"/>
                  <a:pt x="69" y="1949"/>
                </a:cubicBezTo>
                <a:cubicBezTo>
                  <a:pt x="69" y="2037"/>
                  <a:pt x="160" y="1993"/>
                  <a:pt x="217" y="2050"/>
                </a:cubicBezTo>
                <a:cubicBezTo>
                  <a:pt x="237" y="2117"/>
                  <a:pt x="174" y="2123"/>
                  <a:pt x="123" y="2130"/>
                </a:cubicBezTo>
                <a:cubicBezTo>
                  <a:pt x="104" y="2143"/>
                  <a:pt x="88" y="2157"/>
                  <a:pt x="69" y="2170"/>
                </a:cubicBezTo>
                <a:cubicBezTo>
                  <a:pt x="65" y="2177"/>
                  <a:pt x="57" y="2182"/>
                  <a:pt x="56" y="2190"/>
                </a:cubicBezTo>
                <a:cubicBezTo>
                  <a:pt x="54" y="2219"/>
                  <a:pt x="56" y="2248"/>
                  <a:pt x="62" y="2277"/>
                </a:cubicBezTo>
                <a:cubicBezTo>
                  <a:pt x="65" y="2290"/>
                  <a:pt x="87" y="2296"/>
                  <a:pt x="96" y="2297"/>
                </a:cubicBezTo>
                <a:cubicBezTo>
                  <a:pt x="147" y="2305"/>
                  <a:pt x="199" y="2310"/>
                  <a:pt x="250" y="2318"/>
                </a:cubicBezTo>
                <a:cubicBezTo>
                  <a:pt x="270" y="2376"/>
                  <a:pt x="183" y="2405"/>
                  <a:pt x="136" y="2405"/>
                </a:cubicBezTo>
              </a:path>
            </a:pathLst>
          </a:custGeom>
          <a:noFill/>
          <a:ln w="57150" cmpd="sng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57360" name="Text Box 9"/>
          <p:cNvSpPr txBox="1">
            <a:spLocks noChangeArrowheads="1"/>
          </p:cNvSpPr>
          <p:nvPr/>
        </p:nvSpPr>
        <p:spPr bwMode="auto">
          <a:xfrm>
            <a:off x="2410446" y="3087762"/>
            <a:ext cx="1166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/>
              <a:t>ADP + P</a:t>
            </a:r>
            <a:r>
              <a:rPr lang="cs-CZ" altLang="cs-CZ" sz="2000" baseline="-25000" dirty="0"/>
              <a:t>i</a:t>
            </a:r>
            <a:endParaRPr lang="cs-CZ" altLang="cs-CZ" sz="2000" dirty="0"/>
          </a:p>
        </p:txBody>
      </p:sp>
      <p:sp>
        <p:nvSpPr>
          <p:cNvPr id="57361" name="Text Box 10"/>
          <p:cNvSpPr txBox="1">
            <a:spLocks noChangeArrowheads="1"/>
          </p:cNvSpPr>
          <p:nvPr/>
        </p:nvSpPr>
        <p:spPr bwMode="auto">
          <a:xfrm>
            <a:off x="2842245" y="4167262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FF0000"/>
                </a:solidFill>
              </a:rPr>
              <a:t>ATP</a:t>
            </a:r>
          </a:p>
        </p:txBody>
      </p:sp>
      <p:sp>
        <p:nvSpPr>
          <p:cNvPr id="57362" name="Text Box 12"/>
          <p:cNvSpPr txBox="1">
            <a:spLocks noChangeArrowheads="1"/>
          </p:cNvSpPr>
          <p:nvPr/>
        </p:nvSpPr>
        <p:spPr bwMode="auto">
          <a:xfrm>
            <a:off x="8173070" y="4099000"/>
            <a:ext cx="933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 err="1"/>
              <a:t>CoA</a:t>
            </a:r>
            <a:endParaRPr lang="cs-CZ" altLang="cs-CZ" sz="2000" dirty="0"/>
          </a:p>
        </p:txBody>
      </p:sp>
      <p:sp>
        <p:nvSpPr>
          <p:cNvPr id="57363" name="Text Box 13"/>
          <p:cNvSpPr txBox="1">
            <a:spLocks noChangeArrowheads="1"/>
          </p:cNvSpPr>
          <p:nvPr/>
        </p:nvSpPr>
        <p:spPr bwMode="auto">
          <a:xfrm>
            <a:off x="6587331" y="5426248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0000"/>
                </a:solidFill>
              </a:rPr>
              <a:t>citrát</a:t>
            </a:r>
          </a:p>
        </p:txBody>
      </p:sp>
      <p:sp>
        <p:nvSpPr>
          <p:cNvPr id="57364" name="Text Box 14"/>
          <p:cNvSpPr txBox="1">
            <a:spLocks noChangeArrowheads="1"/>
          </p:cNvSpPr>
          <p:nvPr/>
        </p:nvSpPr>
        <p:spPr bwMode="auto">
          <a:xfrm>
            <a:off x="3274963" y="5426248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0000"/>
                </a:solidFill>
              </a:rPr>
              <a:t>citrát</a:t>
            </a:r>
            <a:endParaRPr lang="cs-CZ" altLang="cs-CZ" sz="2000" dirty="0">
              <a:solidFill>
                <a:srgbClr val="FF0000"/>
              </a:solidFill>
            </a:endParaRPr>
          </a:p>
        </p:txBody>
      </p:sp>
      <p:sp>
        <p:nvSpPr>
          <p:cNvPr id="57365" name="Line 16"/>
          <p:cNvSpPr>
            <a:spLocks noChangeShapeType="1"/>
          </p:cNvSpPr>
          <p:nvPr/>
        </p:nvSpPr>
        <p:spPr bwMode="auto">
          <a:xfrm>
            <a:off x="4139059" y="5642273"/>
            <a:ext cx="23042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7366" name="Text Box 21"/>
          <p:cNvSpPr txBox="1">
            <a:spLocks noChangeArrowheads="1"/>
          </p:cNvSpPr>
          <p:nvPr/>
        </p:nvSpPr>
        <p:spPr bwMode="auto">
          <a:xfrm>
            <a:off x="2337420" y="4672088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 err="1"/>
              <a:t>CoA</a:t>
            </a:r>
            <a:endParaRPr lang="cs-CZ" altLang="cs-CZ" sz="2000" dirty="0"/>
          </a:p>
        </p:txBody>
      </p:sp>
      <p:sp>
        <p:nvSpPr>
          <p:cNvPr id="57371" name="Line 30"/>
          <p:cNvSpPr>
            <a:spLocks noChangeShapeType="1"/>
          </p:cNvSpPr>
          <p:nvPr/>
        </p:nvSpPr>
        <p:spPr bwMode="auto">
          <a:xfrm>
            <a:off x="4931147" y="4202112"/>
            <a:ext cx="129614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57372" name="Text Box 31"/>
          <p:cNvSpPr txBox="1">
            <a:spLocks noChangeArrowheads="1"/>
          </p:cNvSpPr>
          <p:nvPr/>
        </p:nvSpPr>
        <p:spPr bwMode="auto">
          <a:xfrm>
            <a:off x="4139059" y="3986088"/>
            <a:ext cx="865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malát</a:t>
            </a:r>
          </a:p>
        </p:txBody>
      </p:sp>
      <p:sp>
        <p:nvSpPr>
          <p:cNvPr id="57373" name="Text Box 32"/>
          <p:cNvSpPr txBox="1">
            <a:spLocks noChangeArrowheads="1"/>
          </p:cNvSpPr>
          <p:nvPr/>
        </p:nvSpPr>
        <p:spPr bwMode="auto">
          <a:xfrm>
            <a:off x="6166471" y="3994224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/>
              <a:t>malát</a:t>
            </a:r>
          </a:p>
        </p:txBody>
      </p:sp>
      <p:sp>
        <p:nvSpPr>
          <p:cNvPr id="57374" name="Line 35"/>
          <p:cNvSpPr>
            <a:spLocks noChangeShapeType="1"/>
          </p:cNvSpPr>
          <p:nvPr/>
        </p:nvSpPr>
        <p:spPr bwMode="auto">
          <a:xfrm>
            <a:off x="4501257" y="266496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57375" name="Line 36"/>
          <p:cNvSpPr>
            <a:spLocks noChangeShapeType="1"/>
          </p:cNvSpPr>
          <p:nvPr/>
        </p:nvSpPr>
        <p:spPr bwMode="auto">
          <a:xfrm>
            <a:off x="5507211" y="2489155"/>
            <a:ext cx="659259" cy="71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pic>
        <p:nvPicPr>
          <p:cNvPr id="57376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3196" y="2746449"/>
            <a:ext cx="3270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77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>
            <a:off x="7176120" y="2746449"/>
            <a:ext cx="793750" cy="267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78" name="Line 40"/>
          <p:cNvSpPr>
            <a:spLocks noChangeShapeType="1"/>
          </p:cNvSpPr>
          <p:nvPr/>
        </p:nvSpPr>
        <p:spPr bwMode="auto">
          <a:xfrm>
            <a:off x="7451427" y="5642272"/>
            <a:ext cx="86409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pic>
        <p:nvPicPr>
          <p:cNvPr id="57379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4409" y="2727400"/>
            <a:ext cx="50482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80" name="Picture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051584" flipH="1">
            <a:off x="3488358" y="3310012"/>
            <a:ext cx="6477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81" name="Freeform 44"/>
          <p:cNvSpPr>
            <a:spLocks/>
          </p:cNvSpPr>
          <p:nvPr/>
        </p:nvSpPr>
        <p:spPr bwMode="auto">
          <a:xfrm>
            <a:off x="3036730" y="3842281"/>
            <a:ext cx="1080115" cy="863116"/>
          </a:xfrm>
          <a:custGeom>
            <a:avLst/>
            <a:gdLst>
              <a:gd name="T0" fmla="*/ 0 w 681"/>
              <a:gd name="T1" fmla="*/ 2147483647 h 453"/>
              <a:gd name="T2" fmla="*/ 2147483647 w 681"/>
              <a:gd name="T3" fmla="*/ 2147483647 h 453"/>
              <a:gd name="T4" fmla="*/ 2147483647 w 681"/>
              <a:gd name="T5" fmla="*/ 2147483647 h 453"/>
              <a:gd name="T6" fmla="*/ 2147483647 w 681"/>
              <a:gd name="T7" fmla="*/ 0 h 453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9991"/>
              <a:gd name="connsiteY0" fmla="*/ 11001 h 11001"/>
              <a:gd name="connsiteX1" fmla="*/ 4009 w 9991"/>
              <a:gd name="connsiteY1" fmla="*/ 9014 h 11001"/>
              <a:gd name="connsiteX2" fmla="*/ 8664 w 9991"/>
              <a:gd name="connsiteY2" fmla="*/ 4997 h 11001"/>
              <a:gd name="connsiteX3" fmla="*/ 9991 w 9991"/>
              <a:gd name="connsiteY3" fmla="*/ 0 h 11001"/>
              <a:gd name="connsiteX0" fmla="*/ 0 w 10000"/>
              <a:gd name="connsiteY0" fmla="*/ 10910 h 10910"/>
              <a:gd name="connsiteX1" fmla="*/ 4013 w 10000"/>
              <a:gd name="connsiteY1" fmla="*/ 9104 h 10910"/>
              <a:gd name="connsiteX2" fmla="*/ 8672 w 10000"/>
              <a:gd name="connsiteY2" fmla="*/ 5452 h 10910"/>
              <a:gd name="connsiteX3" fmla="*/ 10000 w 10000"/>
              <a:gd name="connsiteY3" fmla="*/ 0 h 1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910">
                <a:moveTo>
                  <a:pt x="0" y="10910"/>
                </a:moveTo>
                <a:cubicBezTo>
                  <a:pt x="1279" y="10448"/>
                  <a:pt x="2572" y="10007"/>
                  <a:pt x="4013" y="9104"/>
                </a:cubicBezTo>
                <a:cubicBezTo>
                  <a:pt x="5453" y="8201"/>
                  <a:pt x="7674" y="6969"/>
                  <a:pt x="8672" y="5452"/>
                </a:cubicBezTo>
                <a:cubicBezTo>
                  <a:pt x="9670" y="3935"/>
                  <a:pt x="9780" y="602"/>
                  <a:pt x="100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57382" name="Text Box 45"/>
          <p:cNvSpPr txBox="1">
            <a:spLocks noChangeArrowheads="1"/>
          </p:cNvSpPr>
          <p:nvPr/>
        </p:nvSpPr>
        <p:spPr bwMode="auto">
          <a:xfrm>
            <a:off x="4859140" y="2833961"/>
            <a:ext cx="1008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/>
              <a:t>NADH + H</a:t>
            </a:r>
            <a:r>
              <a:rPr lang="cs-CZ" altLang="cs-CZ" sz="1200" b="1" baseline="30000" dirty="0"/>
              <a:t>+</a:t>
            </a:r>
            <a:endParaRPr lang="cs-CZ" altLang="cs-CZ" sz="1200" b="1" dirty="0"/>
          </a:p>
        </p:txBody>
      </p:sp>
      <p:sp>
        <p:nvSpPr>
          <p:cNvPr id="57383" name="Text Box 46"/>
          <p:cNvSpPr txBox="1">
            <a:spLocks noChangeArrowheads="1"/>
          </p:cNvSpPr>
          <p:nvPr/>
        </p:nvSpPr>
        <p:spPr bwMode="auto">
          <a:xfrm>
            <a:off x="4787132" y="3554041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/>
              <a:t>NAD</a:t>
            </a:r>
            <a:r>
              <a:rPr lang="cs-CZ" altLang="cs-CZ" sz="1200" b="1" baseline="30000" dirty="0"/>
              <a:t>+</a:t>
            </a:r>
            <a:endParaRPr lang="cs-CZ" altLang="cs-CZ" sz="1200" b="1" dirty="0"/>
          </a:p>
        </p:txBody>
      </p:sp>
      <p:pic>
        <p:nvPicPr>
          <p:cNvPr id="57384" name="Picture 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099" y="2977977"/>
            <a:ext cx="431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85" name="Oval 48"/>
          <p:cNvSpPr>
            <a:spLocks noChangeArrowheads="1"/>
          </p:cNvSpPr>
          <p:nvPr/>
        </p:nvSpPr>
        <p:spPr bwMode="auto">
          <a:xfrm>
            <a:off x="5435203" y="5498256"/>
            <a:ext cx="288032" cy="28790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altLang="cs-CZ" sz="2000" dirty="0"/>
          </a:p>
        </p:txBody>
      </p:sp>
      <p:sp>
        <p:nvSpPr>
          <p:cNvPr id="57386" name="Text Box 49"/>
          <p:cNvSpPr txBox="1">
            <a:spLocks noChangeArrowheads="1"/>
          </p:cNvSpPr>
          <p:nvPr/>
        </p:nvSpPr>
        <p:spPr bwMode="auto">
          <a:xfrm>
            <a:off x="2410868" y="3626048"/>
            <a:ext cx="1296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 err="1"/>
              <a:t>citrátlyasa</a:t>
            </a:r>
            <a:endParaRPr lang="cs-CZ" altLang="cs-CZ" b="1" dirty="0"/>
          </a:p>
        </p:txBody>
      </p:sp>
      <p:cxnSp>
        <p:nvCxnSpPr>
          <p:cNvPr id="57387" name="Přímá spojnice se šipkou 3"/>
          <p:cNvCxnSpPr>
            <a:cxnSpLocks noChangeShapeType="1"/>
          </p:cNvCxnSpPr>
          <p:nvPr/>
        </p:nvCxnSpPr>
        <p:spPr bwMode="auto">
          <a:xfrm flipH="1">
            <a:off x="4499099" y="4418137"/>
            <a:ext cx="19050" cy="652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7388" name="TextovéPole 4"/>
          <p:cNvSpPr txBox="1">
            <a:spLocks noChangeArrowheads="1"/>
          </p:cNvSpPr>
          <p:nvPr/>
        </p:nvSpPr>
        <p:spPr bwMode="auto">
          <a:xfrm>
            <a:off x="3995044" y="5066208"/>
            <a:ext cx="1228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dirty="0"/>
              <a:t>pyruvát</a:t>
            </a:r>
          </a:p>
        </p:txBody>
      </p:sp>
      <p:pic>
        <p:nvPicPr>
          <p:cNvPr id="57391" name="Picture 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099" y="4418137"/>
            <a:ext cx="4762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92" name="Text Box 45"/>
          <p:cNvSpPr txBox="1">
            <a:spLocks noChangeArrowheads="1"/>
          </p:cNvSpPr>
          <p:nvPr/>
        </p:nvSpPr>
        <p:spPr bwMode="auto">
          <a:xfrm>
            <a:off x="4787132" y="4922193"/>
            <a:ext cx="1008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b="1" dirty="0">
                <a:solidFill>
                  <a:srgbClr val="FF0000"/>
                </a:solidFill>
              </a:rPr>
              <a:t>NADPH</a:t>
            </a:r>
          </a:p>
        </p:txBody>
      </p:sp>
      <p:sp>
        <p:nvSpPr>
          <p:cNvPr id="57393" name="Text Box 46"/>
          <p:cNvSpPr txBox="1">
            <a:spLocks noChangeArrowheads="1"/>
          </p:cNvSpPr>
          <p:nvPr/>
        </p:nvSpPr>
        <p:spPr bwMode="auto">
          <a:xfrm>
            <a:off x="4931147" y="4274121"/>
            <a:ext cx="6292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/>
              <a:t>NADP</a:t>
            </a:r>
            <a:r>
              <a:rPr lang="cs-CZ" altLang="cs-CZ" sz="1200" b="1" baseline="30000" dirty="0"/>
              <a:t>+ </a:t>
            </a:r>
            <a:endParaRPr lang="cs-CZ" altLang="cs-CZ" sz="1200" b="1" dirty="0"/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8027491" y="3410024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 err="1"/>
              <a:t>citrátsynthasa</a:t>
            </a:r>
            <a:endParaRPr lang="cs-CZ" altLang="cs-CZ" b="1" dirty="0"/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4643115" y="4490144"/>
            <a:ext cx="1008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altLang="cs-CZ" sz="1400" b="1" dirty="0" err="1"/>
              <a:t>malic</a:t>
            </a:r>
            <a:r>
              <a:rPr lang="cs-CZ" altLang="cs-CZ" sz="1400" b="1" dirty="0"/>
              <a:t> enzyme</a:t>
            </a:r>
          </a:p>
        </p:txBody>
      </p:sp>
      <p:sp>
        <p:nvSpPr>
          <p:cNvPr id="52" name="Oval 48"/>
          <p:cNvSpPr>
            <a:spLocks noChangeArrowheads="1"/>
          </p:cNvSpPr>
          <p:nvPr/>
        </p:nvSpPr>
        <p:spPr bwMode="auto">
          <a:xfrm>
            <a:off x="5507211" y="5138216"/>
            <a:ext cx="432048" cy="28790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altLang="cs-CZ" sz="2000" dirty="0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5435203" y="3986088"/>
            <a:ext cx="288032" cy="28790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altLang="cs-CZ" sz="2000" dirty="0"/>
          </a:p>
        </p:txBody>
      </p:sp>
      <p:sp>
        <p:nvSpPr>
          <p:cNvPr id="55" name="Obdélník 54"/>
          <p:cNvSpPr/>
          <p:nvPr/>
        </p:nvSpPr>
        <p:spPr>
          <a:xfrm>
            <a:off x="8459538" y="5426248"/>
            <a:ext cx="1632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600" dirty="0" err="1"/>
              <a:t>isocitrát</a:t>
            </a:r>
            <a:r>
              <a:rPr lang="cs-CZ" altLang="cs-CZ" sz="1600" dirty="0"/>
              <a:t>-DH</a:t>
            </a:r>
            <a:endParaRPr lang="cs-CZ" sz="1600" dirty="0"/>
          </a:p>
        </p:txBody>
      </p:sp>
      <p:sp>
        <p:nvSpPr>
          <p:cNvPr id="58" name="Line 36"/>
          <p:cNvSpPr>
            <a:spLocks noChangeShapeType="1"/>
          </p:cNvSpPr>
          <p:nvPr/>
        </p:nvSpPr>
        <p:spPr bwMode="auto">
          <a:xfrm>
            <a:off x="8021283" y="1690907"/>
            <a:ext cx="222232" cy="5862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4889391" y="1249785"/>
            <a:ext cx="157920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 dirty="0"/>
              <a:t>Vnitřní MM</a:t>
            </a:r>
          </a:p>
        </p:txBody>
      </p:sp>
      <p:sp>
        <p:nvSpPr>
          <p:cNvPr id="60" name="TextovéPole 4"/>
          <p:cNvSpPr txBox="1">
            <a:spLocks noChangeArrowheads="1"/>
          </p:cNvSpPr>
          <p:nvPr/>
        </p:nvSpPr>
        <p:spPr bwMode="auto">
          <a:xfrm>
            <a:off x="6659340" y="4418136"/>
            <a:ext cx="1286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dirty="0"/>
              <a:t>pyruvát</a:t>
            </a:r>
          </a:p>
        </p:txBody>
      </p:sp>
      <p:sp>
        <p:nvSpPr>
          <p:cNvPr id="61" name="Volný tvar 60"/>
          <p:cNvSpPr/>
          <p:nvPr/>
        </p:nvSpPr>
        <p:spPr bwMode="auto">
          <a:xfrm>
            <a:off x="4775821" y="4895924"/>
            <a:ext cx="2099543" cy="412750"/>
          </a:xfrm>
          <a:custGeom>
            <a:avLst/>
            <a:gdLst>
              <a:gd name="connsiteX0" fmla="*/ 82550 w 1768475"/>
              <a:gd name="connsiteY0" fmla="*/ 352425 h 412750"/>
              <a:gd name="connsiteX1" fmla="*/ 139700 w 1768475"/>
              <a:gd name="connsiteY1" fmla="*/ 361950 h 412750"/>
              <a:gd name="connsiteX2" fmla="*/ 1416050 w 1768475"/>
              <a:gd name="connsiteY2" fmla="*/ 352425 h 412750"/>
              <a:gd name="connsiteX3" fmla="*/ 1768475 w 1768475"/>
              <a:gd name="connsiteY3" fmla="*/ 0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8475" h="412750">
                <a:moveTo>
                  <a:pt x="82550" y="352425"/>
                </a:moveTo>
                <a:cubicBezTo>
                  <a:pt x="0" y="357187"/>
                  <a:pt x="139700" y="361950"/>
                  <a:pt x="139700" y="361950"/>
                </a:cubicBezTo>
                <a:cubicBezTo>
                  <a:pt x="361950" y="361950"/>
                  <a:pt x="1144588" y="412750"/>
                  <a:pt x="1416050" y="352425"/>
                </a:cubicBezTo>
                <a:cubicBezTo>
                  <a:pt x="1687512" y="292100"/>
                  <a:pt x="1711325" y="60325"/>
                  <a:pt x="1768475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" name="Line 36"/>
          <p:cNvSpPr>
            <a:spLocks noChangeShapeType="1"/>
          </p:cNvSpPr>
          <p:nvPr/>
        </p:nvSpPr>
        <p:spPr bwMode="auto">
          <a:xfrm flipH="1" flipV="1">
            <a:off x="7091387" y="2689944"/>
            <a:ext cx="1190" cy="16901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66" name="Šipka dolů 65"/>
          <p:cNvSpPr/>
          <p:nvPr/>
        </p:nvSpPr>
        <p:spPr bwMode="auto">
          <a:xfrm rot="14105685">
            <a:off x="8376152" y="5621211"/>
            <a:ext cx="171655" cy="7642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/>
          </a:p>
        </p:txBody>
      </p:sp>
      <p:grpSp>
        <p:nvGrpSpPr>
          <p:cNvPr id="67" name="Skupina 66"/>
          <p:cNvGrpSpPr/>
          <p:nvPr/>
        </p:nvGrpSpPr>
        <p:grpSpPr>
          <a:xfrm>
            <a:off x="8243515" y="5786288"/>
            <a:ext cx="320922" cy="379616"/>
            <a:chOff x="2699792" y="2780928"/>
            <a:chExt cx="320922" cy="379616"/>
          </a:xfrm>
        </p:grpSpPr>
        <p:sp>
          <p:nvSpPr>
            <p:cNvPr id="68" name="Elipsa 67"/>
            <p:cNvSpPr/>
            <p:nvPr/>
          </p:nvSpPr>
          <p:spPr bwMode="auto">
            <a:xfrm>
              <a:off x="2720968" y="2872512"/>
              <a:ext cx="288032" cy="28803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z="2400"/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2699792" y="2780928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/>
                <a:t>−</a:t>
              </a:r>
            </a:p>
          </p:txBody>
        </p:sp>
      </p:grpSp>
      <p:sp>
        <p:nvSpPr>
          <p:cNvPr id="56" name="Line 36"/>
          <p:cNvSpPr>
            <a:spLocks noChangeShapeType="1"/>
          </p:cNvSpPr>
          <p:nvPr/>
        </p:nvSpPr>
        <p:spPr bwMode="auto">
          <a:xfrm flipH="1">
            <a:off x="6870394" y="1673226"/>
            <a:ext cx="805478" cy="63684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5" name="Volný tvar 4"/>
          <p:cNvSpPr/>
          <p:nvPr/>
        </p:nvSpPr>
        <p:spPr bwMode="auto">
          <a:xfrm>
            <a:off x="4096834" y="2779776"/>
            <a:ext cx="182558" cy="1072896"/>
          </a:xfrm>
          <a:custGeom>
            <a:avLst/>
            <a:gdLst>
              <a:gd name="connsiteX0" fmla="*/ 11870 w 182558"/>
              <a:gd name="connsiteY0" fmla="*/ 1072896 h 1072896"/>
              <a:gd name="connsiteX1" fmla="*/ 17966 w 182558"/>
              <a:gd name="connsiteY1" fmla="*/ 463296 h 1072896"/>
              <a:gd name="connsiteX2" fmla="*/ 182558 w 182558"/>
              <a:gd name="connsiteY2" fmla="*/ 0 h 10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558" h="1072896">
                <a:moveTo>
                  <a:pt x="11870" y="1072896"/>
                </a:moveTo>
                <a:cubicBezTo>
                  <a:pt x="694" y="857504"/>
                  <a:pt x="-10482" y="642112"/>
                  <a:pt x="17966" y="463296"/>
                </a:cubicBezTo>
                <a:cubicBezTo>
                  <a:pt x="46414" y="284480"/>
                  <a:pt x="114486" y="142240"/>
                  <a:pt x="182558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/>
          </a:p>
        </p:txBody>
      </p:sp>
      <p:sp>
        <p:nvSpPr>
          <p:cNvPr id="6" name="TextovéPole 5"/>
          <p:cNvSpPr txBox="1"/>
          <p:nvPr/>
        </p:nvSpPr>
        <p:spPr>
          <a:xfrm>
            <a:off x="5677831" y="227712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cs typeface="Calibri" panose="020F0502020204030204" pitchFamily="34" charset="0"/>
              </a:rPr>
              <a:t>X</a:t>
            </a:r>
          </a:p>
        </p:txBody>
      </p:sp>
      <p:sp>
        <p:nvSpPr>
          <p:cNvPr id="63" name="Line 36"/>
          <p:cNvSpPr>
            <a:spLocks noChangeShapeType="1"/>
          </p:cNvSpPr>
          <p:nvPr/>
        </p:nvSpPr>
        <p:spPr bwMode="auto">
          <a:xfrm flipV="1">
            <a:off x="6544545" y="2734030"/>
            <a:ext cx="3473" cy="117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64" name="Šipka dolů 63"/>
          <p:cNvSpPr/>
          <p:nvPr/>
        </p:nvSpPr>
        <p:spPr bwMode="auto">
          <a:xfrm rot="8288417">
            <a:off x="7589122" y="1818725"/>
            <a:ext cx="197710" cy="55263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/>
          </a:p>
        </p:txBody>
      </p:sp>
      <p:grpSp>
        <p:nvGrpSpPr>
          <p:cNvPr id="70" name="Skupina 69"/>
          <p:cNvGrpSpPr/>
          <p:nvPr/>
        </p:nvGrpSpPr>
        <p:grpSpPr>
          <a:xfrm>
            <a:off x="7539906" y="1872269"/>
            <a:ext cx="320922" cy="379616"/>
            <a:chOff x="2699792" y="2780928"/>
            <a:chExt cx="320922" cy="379616"/>
          </a:xfrm>
        </p:grpSpPr>
        <p:sp>
          <p:nvSpPr>
            <p:cNvPr id="71" name="Elipsa 67"/>
            <p:cNvSpPr/>
            <p:nvPr/>
          </p:nvSpPr>
          <p:spPr bwMode="auto">
            <a:xfrm>
              <a:off x="2720968" y="2872512"/>
              <a:ext cx="288032" cy="28803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z="2400"/>
            </a:p>
          </p:txBody>
        </p:sp>
        <p:sp>
          <p:nvSpPr>
            <p:cNvPr id="72" name="TextovéPole 71"/>
            <p:cNvSpPr txBox="1"/>
            <p:nvPr/>
          </p:nvSpPr>
          <p:spPr>
            <a:xfrm>
              <a:off x="2699792" y="2780928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/>
                <a:t>+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8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18"/>
          <p:cNvSpPr txBox="1">
            <a:spLocks noChangeArrowheads="1"/>
          </p:cNvSpPr>
          <p:nvPr/>
        </p:nvSpPr>
        <p:spPr bwMode="auto">
          <a:xfrm>
            <a:off x="1524000" y="18294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742950" algn="ctr">
              <a:spcBef>
                <a:spcPct val="50000"/>
              </a:spcBef>
              <a:buFont typeface="+mj-lt"/>
              <a:buAutoNum type="arabicPeriod" startAt="2"/>
            </a:pPr>
            <a:r>
              <a:rPr lang="cs-CZ" altLang="cs-CZ" sz="4000" dirty="0"/>
              <a:t>Syntéza malonyl-</a:t>
            </a:r>
            <a:r>
              <a:rPr lang="cs-CZ" altLang="cs-CZ" sz="4000" dirty="0" err="1"/>
              <a:t>CoA</a:t>
            </a:r>
            <a:endParaRPr lang="cs-CZ" altLang="cs-CZ" sz="40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1703531" y="2212891"/>
            <a:ext cx="3976833" cy="1780161"/>
            <a:chOff x="-2059031" y="2524263"/>
            <a:chExt cx="3976833" cy="1780161"/>
          </a:xfrm>
        </p:grpSpPr>
        <p:sp>
          <p:nvSpPr>
            <p:cNvPr id="75" name="Text Box 8"/>
            <p:cNvSpPr txBox="1">
              <a:spLocks noChangeArrowheads="1"/>
            </p:cNvSpPr>
            <p:nvPr/>
          </p:nvSpPr>
          <p:spPr bwMode="auto">
            <a:xfrm>
              <a:off x="417985" y="3547166"/>
              <a:ext cx="1499817" cy="64633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cs-CZ" altLang="cs-CZ" dirty="0"/>
                <a:t>acetyl-</a:t>
              </a:r>
              <a:r>
                <a:rPr lang="cs-CZ" altLang="cs-CZ" dirty="0" err="1"/>
                <a:t>CoA</a:t>
              </a:r>
              <a:r>
                <a:rPr lang="cs-CZ" altLang="cs-CZ" dirty="0"/>
                <a:t> </a:t>
              </a:r>
            </a:p>
            <a:p>
              <a:pPr algn="ctr"/>
              <a:r>
                <a:rPr lang="cs-CZ" altLang="cs-CZ" dirty="0" err="1"/>
                <a:t>karboxylasa</a:t>
              </a:r>
              <a:endParaRPr lang="cs-CZ" altLang="cs-CZ" dirty="0"/>
            </a:p>
          </p:txBody>
        </p:sp>
        <p:graphicFrame>
          <p:nvGraphicFramePr>
            <p:cNvPr id="6" name="Objekt 5"/>
            <p:cNvGraphicFramePr>
              <a:graphicFrameLocks noChangeAspect="1"/>
            </p:cNvGraphicFramePr>
            <p:nvPr>
              <p:extLst/>
            </p:nvPr>
          </p:nvGraphicFramePr>
          <p:xfrm>
            <a:off x="-2059031" y="2524263"/>
            <a:ext cx="2532497" cy="1780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CS ChemDraw Drawing" r:id="rId5" imgW="1688331" imgH="1186774" progId="ChemDraw.Document.6.0">
                    <p:embed/>
                  </p:oleObj>
                </mc:Choice>
                <mc:Fallback>
                  <p:oleObj name="CS ChemDraw Drawing" r:id="rId5" imgW="1688331" imgH="1186774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-2059031" y="2524263"/>
                          <a:ext cx="2532497" cy="17801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Skupina 9"/>
          <p:cNvGrpSpPr/>
          <p:nvPr/>
        </p:nvGrpSpPr>
        <p:grpSpPr>
          <a:xfrm>
            <a:off x="6313821" y="2252625"/>
            <a:ext cx="4492724" cy="1782594"/>
            <a:chOff x="4950194" y="2844352"/>
            <a:chExt cx="4492724" cy="1782594"/>
          </a:xfrm>
        </p:grpSpPr>
        <p:graphicFrame>
          <p:nvGraphicFramePr>
            <p:cNvPr id="5" name="Objekt 4"/>
            <p:cNvGraphicFramePr>
              <a:graphicFrameLocks noChangeAspect="1"/>
            </p:cNvGraphicFramePr>
            <p:nvPr>
              <p:extLst/>
            </p:nvPr>
          </p:nvGraphicFramePr>
          <p:xfrm>
            <a:off x="4950194" y="2844352"/>
            <a:ext cx="2934455" cy="1782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CS ChemDraw Drawing" r:id="rId7" imgW="1956303" imgH="1188396" progId="ChemDraw.Document.6.0">
                    <p:embed/>
                  </p:oleObj>
                </mc:Choice>
                <mc:Fallback>
                  <p:oleObj name="CS ChemDraw Drawing" r:id="rId7" imgW="1956303" imgH="1188396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950194" y="2844352"/>
                          <a:ext cx="2934455" cy="17825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Text Box 8"/>
            <p:cNvSpPr txBox="1">
              <a:spLocks noChangeArrowheads="1"/>
            </p:cNvSpPr>
            <p:nvPr/>
          </p:nvSpPr>
          <p:spPr bwMode="auto">
            <a:xfrm>
              <a:off x="7798286" y="3864809"/>
              <a:ext cx="1644632" cy="64633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cs-CZ" altLang="cs-CZ" dirty="0"/>
                <a:t>acetyl-</a:t>
              </a:r>
              <a:r>
                <a:rPr lang="cs-CZ" altLang="cs-CZ" dirty="0" err="1"/>
                <a:t>CoA</a:t>
              </a:r>
              <a:r>
                <a:rPr lang="cs-CZ" altLang="cs-CZ" dirty="0"/>
                <a:t> </a:t>
              </a:r>
            </a:p>
            <a:p>
              <a:pPr algn="ctr"/>
              <a:r>
                <a:rPr lang="cs-CZ" altLang="cs-CZ" dirty="0" err="1"/>
                <a:t>karboxylasa</a:t>
              </a:r>
              <a:endParaRPr lang="cs-CZ" altLang="cs-CZ" dirty="0"/>
            </a:p>
          </p:txBody>
        </p:sp>
      </p:grpSp>
      <p:sp>
        <p:nvSpPr>
          <p:cNvPr id="12" name="Volný tvar 11"/>
          <p:cNvSpPr/>
          <p:nvPr/>
        </p:nvSpPr>
        <p:spPr bwMode="auto">
          <a:xfrm>
            <a:off x="3911758" y="2160630"/>
            <a:ext cx="1977887" cy="318106"/>
          </a:xfrm>
          <a:custGeom>
            <a:avLst/>
            <a:gdLst>
              <a:gd name="connsiteX0" fmla="*/ 0 w 1977887"/>
              <a:gd name="connsiteY0" fmla="*/ 298227 h 318106"/>
              <a:gd name="connsiteX1" fmla="*/ 983974 w 1977887"/>
              <a:gd name="connsiteY1" fmla="*/ 53 h 318106"/>
              <a:gd name="connsiteX2" fmla="*/ 1977887 w 1977887"/>
              <a:gd name="connsiteY2" fmla="*/ 318106 h 31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7887" h="318106">
                <a:moveTo>
                  <a:pt x="0" y="298227"/>
                </a:moveTo>
                <a:cubicBezTo>
                  <a:pt x="327163" y="147483"/>
                  <a:pt x="654326" y="-3260"/>
                  <a:pt x="983974" y="53"/>
                </a:cubicBezTo>
                <a:cubicBezTo>
                  <a:pt x="1313622" y="3366"/>
                  <a:pt x="1645754" y="160736"/>
                  <a:pt x="1977887" y="318106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0" name="Volný tvar 89"/>
          <p:cNvSpPr/>
          <p:nvPr/>
        </p:nvSpPr>
        <p:spPr bwMode="auto">
          <a:xfrm flipV="1">
            <a:off x="3946010" y="1831441"/>
            <a:ext cx="1977887" cy="318106"/>
          </a:xfrm>
          <a:custGeom>
            <a:avLst/>
            <a:gdLst>
              <a:gd name="connsiteX0" fmla="*/ 0 w 1977887"/>
              <a:gd name="connsiteY0" fmla="*/ 298227 h 318106"/>
              <a:gd name="connsiteX1" fmla="*/ 983974 w 1977887"/>
              <a:gd name="connsiteY1" fmla="*/ 53 h 318106"/>
              <a:gd name="connsiteX2" fmla="*/ 1977887 w 1977887"/>
              <a:gd name="connsiteY2" fmla="*/ 318106 h 31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7887" h="318106">
                <a:moveTo>
                  <a:pt x="0" y="298227"/>
                </a:moveTo>
                <a:cubicBezTo>
                  <a:pt x="327163" y="147483"/>
                  <a:pt x="654326" y="-3260"/>
                  <a:pt x="983974" y="53"/>
                </a:cubicBezTo>
                <a:cubicBezTo>
                  <a:pt x="1313622" y="3366"/>
                  <a:pt x="1645754" y="160736"/>
                  <a:pt x="1977887" y="318106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1" name="Volný tvar 90"/>
          <p:cNvSpPr/>
          <p:nvPr/>
        </p:nvSpPr>
        <p:spPr bwMode="auto">
          <a:xfrm flipH="1">
            <a:off x="3939344" y="4706122"/>
            <a:ext cx="1977887" cy="318106"/>
          </a:xfrm>
          <a:custGeom>
            <a:avLst/>
            <a:gdLst>
              <a:gd name="connsiteX0" fmla="*/ 0 w 1977887"/>
              <a:gd name="connsiteY0" fmla="*/ 298227 h 318106"/>
              <a:gd name="connsiteX1" fmla="*/ 983974 w 1977887"/>
              <a:gd name="connsiteY1" fmla="*/ 53 h 318106"/>
              <a:gd name="connsiteX2" fmla="*/ 1977887 w 1977887"/>
              <a:gd name="connsiteY2" fmla="*/ 318106 h 31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7887" h="318106">
                <a:moveTo>
                  <a:pt x="0" y="298227"/>
                </a:moveTo>
                <a:cubicBezTo>
                  <a:pt x="327163" y="147483"/>
                  <a:pt x="654326" y="-3260"/>
                  <a:pt x="983974" y="53"/>
                </a:cubicBezTo>
                <a:cubicBezTo>
                  <a:pt x="1313622" y="3366"/>
                  <a:pt x="1645754" y="160736"/>
                  <a:pt x="1977887" y="318106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2" name="Volný tvar 91"/>
          <p:cNvSpPr/>
          <p:nvPr/>
        </p:nvSpPr>
        <p:spPr bwMode="auto">
          <a:xfrm flipH="1" flipV="1">
            <a:off x="3973596" y="4376933"/>
            <a:ext cx="1977887" cy="318106"/>
          </a:xfrm>
          <a:custGeom>
            <a:avLst/>
            <a:gdLst>
              <a:gd name="connsiteX0" fmla="*/ 0 w 1977887"/>
              <a:gd name="connsiteY0" fmla="*/ 298227 h 318106"/>
              <a:gd name="connsiteX1" fmla="*/ 983974 w 1977887"/>
              <a:gd name="connsiteY1" fmla="*/ 53 h 318106"/>
              <a:gd name="connsiteX2" fmla="*/ 1977887 w 1977887"/>
              <a:gd name="connsiteY2" fmla="*/ 318106 h 31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7887" h="318106">
                <a:moveTo>
                  <a:pt x="0" y="298227"/>
                </a:moveTo>
                <a:cubicBezTo>
                  <a:pt x="327163" y="147483"/>
                  <a:pt x="654326" y="-3260"/>
                  <a:pt x="983974" y="53"/>
                </a:cubicBezTo>
                <a:cubicBezTo>
                  <a:pt x="1313622" y="3366"/>
                  <a:pt x="1645754" y="160736"/>
                  <a:pt x="1977887" y="318106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2863531" y="2598136"/>
            <a:ext cx="1352394" cy="4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cs-CZ" sz="1600" b="1" dirty="0"/>
              <a:t>+ </a:t>
            </a:r>
            <a:r>
              <a:rPr lang="cs-CZ" altLang="cs-CZ" sz="1600" b="1" dirty="0"/>
              <a:t>  </a:t>
            </a:r>
            <a:r>
              <a:rPr lang="en-GB" altLang="cs-CZ" sz="1600" b="1" dirty="0">
                <a:solidFill>
                  <a:srgbClr val="0000FF"/>
                </a:solidFill>
              </a:rPr>
              <a:t>HCO</a:t>
            </a:r>
            <a:r>
              <a:rPr lang="en-GB" altLang="cs-CZ" sz="2000" b="1" baseline="-25000" dirty="0">
                <a:solidFill>
                  <a:srgbClr val="0000FF"/>
                </a:solidFill>
              </a:rPr>
              <a:t>3</a:t>
            </a:r>
            <a:r>
              <a:rPr lang="en-GB" altLang="cs-CZ" sz="2000" b="1" baseline="30000" dirty="0">
                <a:solidFill>
                  <a:srgbClr val="0000FF"/>
                </a:solidFill>
              </a:rPr>
              <a:t>–</a:t>
            </a:r>
            <a:endParaRPr lang="en-GB" altLang="cs-CZ" sz="1600" b="1" dirty="0">
              <a:solidFill>
                <a:srgbClr val="0000FF"/>
              </a:solidFill>
            </a:endParaRPr>
          </a:p>
        </p:txBody>
      </p:sp>
      <p:sp>
        <p:nvSpPr>
          <p:cNvPr id="94" name="Text Box 72"/>
          <p:cNvSpPr txBox="1">
            <a:spLocks noChangeArrowheads="1"/>
          </p:cNvSpPr>
          <p:nvPr/>
        </p:nvSpPr>
        <p:spPr bwMode="auto">
          <a:xfrm>
            <a:off x="3539728" y="1311931"/>
            <a:ext cx="32594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cs-CZ" sz="2000" b="1" dirty="0">
                <a:solidFill>
                  <a:srgbClr val="FF3300"/>
                </a:solidFill>
              </a:rPr>
              <a:t>ATP</a:t>
            </a:r>
            <a:r>
              <a:rPr lang="en-GB" altLang="cs-CZ" sz="2000" b="1" dirty="0">
                <a:solidFill>
                  <a:srgbClr val="D60093"/>
                </a:solidFill>
              </a:rPr>
              <a:t>         </a:t>
            </a:r>
            <a:r>
              <a:rPr lang="cs-CZ" altLang="cs-CZ" sz="2000" b="1" dirty="0">
                <a:solidFill>
                  <a:srgbClr val="D60093"/>
                </a:solidFill>
              </a:rPr>
              <a:t>    </a:t>
            </a:r>
            <a:r>
              <a:rPr lang="en-GB" altLang="cs-CZ" sz="2000" b="1" dirty="0">
                <a:solidFill>
                  <a:srgbClr val="D60093"/>
                </a:solidFill>
              </a:rPr>
              <a:t>        </a:t>
            </a:r>
            <a:r>
              <a:rPr lang="cs-CZ" altLang="cs-CZ" sz="2000" b="1" dirty="0">
                <a:solidFill>
                  <a:srgbClr val="D60093"/>
                </a:solidFill>
              </a:rPr>
              <a:t>         </a:t>
            </a:r>
            <a:r>
              <a:rPr lang="en-GB" altLang="cs-CZ" sz="2000" dirty="0"/>
              <a:t>ADP + P</a:t>
            </a:r>
            <a:r>
              <a:rPr lang="en-GB" altLang="cs-CZ" sz="2000" baseline="-25000" dirty="0"/>
              <a:t>i</a:t>
            </a:r>
            <a:endParaRPr lang="en-GB" altLang="cs-CZ" sz="2000" dirty="0">
              <a:solidFill>
                <a:srgbClr val="D60093"/>
              </a:solidFill>
            </a:endParaRPr>
          </a:p>
        </p:txBody>
      </p:sp>
      <p:sp>
        <p:nvSpPr>
          <p:cNvPr id="95" name="Text Box 74"/>
          <p:cNvSpPr txBox="1">
            <a:spLocks noChangeArrowheads="1"/>
          </p:cNvSpPr>
          <p:nvPr/>
        </p:nvSpPr>
        <p:spPr bwMode="auto">
          <a:xfrm>
            <a:off x="1962776" y="5233239"/>
            <a:ext cx="59443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cs-CZ" sz="2000" b="1" baseline="30000" dirty="0">
                <a:solidFill>
                  <a:srgbClr val="0000FF"/>
                </a:solidFill>
              </a:rPr>
              <a:t>– </a:t>
            </a:r>
            <a:r>
              <a:rPr lang="cs-CZ" altLang="cs-CZ" sz="2000" b="1" dirty="0" err="1">
                <a:solidFill>
                  <a:srgbClr val="0000FF"/>
                </a:solidFill>
              </a:rPr>
              <a:t>OOC</a:t>
            </a:r>
            <a:r>
              <a:rPr lang="cs-CZ" altLang="cs-CZ" sz="2000" b="1" dirty="0">
                <a:solidFill>
                  <a:srgbClr val="0000FF"/>
                </a:solidFill>
              </a:rPr>
              <a:t>–</a:t>
            </a:r>
            <a:r>
              <a:rPr lang="en-GB" altLang="cs-CZ" sz="2000" b="1" dirty="0"/>
              <a:t>CH</a:t>
            </a:r>
            <a:r>
              <a:rPr lang="en-GB" altLang="cs-CZ" sz="2000" b="1" baseline="-25000" dirty="0"/>
              <a:t>2</a:t>
            </a:r>
            <a:r>
              <a:rPr lang="en-GB" altLang="cs-CZ" sz="2000" b="1" dirty="0"/>
              <a:t>–CO–S–CoA</a:t>
            </a:r>
            <a:r>
              <a:rPr lang="cs-CZ" altLang="cs-CZ" sz="2000" b="1" dirty="0"/>
              <a:t>		</a:t>
            </a:r>
            <a:r>
              <a:rPr lang="en-GB" altLang="cs-CZ" sz="2000" b="1" dirty="0"/>
              <a:t>CH</a:t>
            </a:r>
            <a:r>
              <a:rPr lang="en-GB" altLang="cs-CZ" sz="2000" b="1" baseline="-25000" dirty="0"/>
              <a:t>3</a:t>
            </a:r>
            <a:r>
              <a:rPr lang="en-GB" altLang="cs-CZ" sz="2000" b="1" dirty="0"/>
              <a:t>–CO–S–CoA</a:t>
            </a:r>
          </a:p>
          <a:p>
            <a:endParaRPr lang="en-GB" altLang="cs-CZ" sz="2000" b="1" dirty="0"/>
          </a:p>
        </p:txBody>
      </p:sp>
      <p:sp>
        <p:nvSpPr>
          <p:cNvPr id="97" name="Text Box 79"/>
          <p:cNvSpPr txBox="1">
            <a:spLocks noChangeArrowheads="1"/>
          </p:cNvSpPr>
          <p:nvPr/>
        </p:nvSpPr>
        <p:spPr bwMode="auto">
          <a:xfrm>
            <a:off x="2520812" y="5719443"/>
            <a:ext cx="4931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cs-CZ" dirty="0"/>
              <a:t>m</a:t>
            </a:r>
            <a:r>
              <a:rPr lang="en-GB" altLang="cs-CZ" dirty="0" err="1"/>
              <a:t>alonyl</a:t>
            </a:r>
            <a:r>
              <a:rPr lang="cs-CZ" altLang="cs-CZ" dirty="0"/>
              <a:t>-</a:t>
            </a:r>
            <a:r>
              <a:rPr lang="en-GB" altLang="cs-CZ" dirty="0"/>
              <a:t>CoA</a:t>
            </a:r>
            <a:r>
              <a:rPr lang="cs-CZ" altLang="cs-CZ" dirty="0"/>
              <a:t>			a</a:t>
            </a:r>
            <a:r>
              <a:rPr lang="en-GB" altLang="cs-CZ" dirty="0" err="1"/>
              <a:t>cetyl</a:t>
            </a:r>
            <a:r>
              <a:rPr lang="cs-CZ" altLang="cs-CZ" dirty="0"/>
              <a:t>-</a:t>
            </a:r>
            <a:r>
              <a:rPr lang="en-GB" altLang="cs-CZ" dirty="0"/>
              <a:t>CoA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963025" y="3919413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biotin</a:t>
            </a:r>
            <a:endParaRPr lang="en-US" sz="1600" dirty="0"/>
          </a:p>
        </p:txBody>
      </p:sp>
      <p:sp>
        <p:nvSpPr>
          <p:cNvPr id="100" name="TextovéPole 99"/>
          <p:cNvSpPr txBox="1"/>
          <p:nvPr/>
        </p:nvSpPr>
        <p:spPr>
          <a:xfrm>
            <a:off x="6864277" y="3906646"/>
            <a:ext cx="1415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rgbClr val="0000FF"/>
                </a:solidFill>
              </a:rPr>
              <a:t>karboxy</a:t>
            </a:r>
            <a:r>
              <a:rPr lang="cs-CZ" sz="1600" dirty="0" err="1"/>
              <a:t>biotin</a:t>
            </a:r>
            <a:endParaRPr lang="en-US" sz="16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43</a:t>
            </a:fld>
            <a:endParaRPr lang="cs-CZ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75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2286000" y="533400"/>
            <a:ext cx="601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4063" y="1415078"/>
            <a:ext cx="10515600" cy="435133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/>
              <a:t>M</a:t>
            </a:r>
            <a:r>
              <a:rPr lang="cs-CZ" altLang="cs-CZ" dirty="0" smtClean="0"/>
              <a:t>ultienzymový </a:t>
            </a:r>
            <a:r>
              <a:rPr lang="cs-CZ" altLang="cs-CZ" dirty="0"/>
              <a:t>komplex se 7 enzymovými aktivitami 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/>
              <a:t> </a:t>
            </a:r>
            <a:r>
              <a:rPr lang="cs-CZ" altLang="cs-CZ" dirty="0" smtClean="0"/>
              <a:t>Obsahuje </a:t>
            </a:r>
            <a:r>
              <a:rPr lang="cs-CZ" altLang="cs-CZ" dirty="0"/>
              <a:t>ACP (</a:t>
            </a:r>
            <a:r>
              <a:rPr lang="cs-CZ" altLang="cs-CZ" b="1" dirty="0"/>
              <a:t>acyl </a:t>
            </a:r>
            <a:r>
              <a:rPr lang="cs-CZ" altLang="cs-CZ" b="1" dirty="0" err="1"/>
              <a:t>carrier</a:t>
            </a:r>
            <a:r>
              <a:rPr lang="cs-CZ" altLang="cs-CZ" b="1" dirty="0"/>
              <a:t> protein</a:t>
            </a:r>
            <a:r>
              <a:rPr lang="cs-CZ" altLang="cs-CZ" dirty="0"/>
              <a:t>) </a:t>
            </a:r>
            <a:r>
              <a:rPr lang="cs-CZ" altLang="cs-CZ" dirty="0">
                <a:ea typeface="Cambria Math" panose="02040503050406030204" pitchFamily="18" charset="0"/>
              </a:rPr>
              <a:t>⇨</a:t>
            </a:r>
            <a:r>
              <a:rPr lang="cs-CZ" altLang="cs-CZ" dirty="0"/>
              <a:t> váže </a:t>
            </a:r>
            <a:r>
              <a:rPr lang="cs-CZ" altLang="cs-CZ" b="1" dirty="0" err="1"/>
              <a:t>fosfopantethein</a:t>
            </a:r>
            <a:r>
              <a:rPr lang="cs-CZ" altLang="cs-CZ" b="1" dirty="0"/>
              <a:t> 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/>
              <a:t> </a:t>
            </a:r>
            <a:r>
              <a:rPr lang="cs-CZ" altLang="cs-CZ" dirty="0" smtClean="0"/>
              <a:t>U </a:t>
            </a:r>
            <a:r>
              <a:rPr lang="cs-CZ" altLang="cs-CZ" dirty="0"/>
              <a:t>savců </a:t>
            </a:r>
            <a:r>
              <a:rPr lang="cs-CZ" altLang="cs-CZ" b="1" dirty="0" err="1"/>
              <a:t>homodimer</a:t>
            </a:r>
            <a:r>
              <a:rPr lang="cs-CZ" altLang="cs-CZ" b="1" dirty="0"/>
              <a:t> 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/>
              <a:t> </a:t>
            </a:r>
            <a:r>
              <a:rPr lang="cs-CZ" altLang="cs-CZ" dirty="0" smtClean="0"/>
              <a:t>Paralelně </a:t>
            </a:r>
            <a:r>
              <a:rPr lang="cs-CZ" altLang="cs-CZ" dirty="0"/>
              <a:t>jsou tvořeny dvě molekuly MK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/>
              <a:t> </a:t>
            </a:r>
            <a:r>
              <a:rPr lang="cs-CZ" altLang="cs-CZ" b="1" dirty="0"/>
              <a:t>N</a:t>
            </a:r>
            <a:r>
              <a:rPr lang="cs-CZ" altLang="cs-CZ" b="1" dirty="0" smtClean="0"/>
              <a:t>a </a:t>
            </a:r>
            <a:r>
              <a:rPr lang="cs-CZ" altLang="cs-CZ" b="1" dirty="0"/>
              <a:t>syntéze každé molekuly MK se podílí oba monomery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54063" y="422878"/>
            <a:ext cx="10515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algn="ctr">
              <a:spcBef>
                <a:spcPct val="50000"/>
              </a:spcBef>
              <a:buFont typeface="+mj-lt"/>
              <a:buAutoNum type="arabicPeriod" startAt="3"/>
            </a:pPr>
            <a:r>
              <a:rPr lang="cs-CZ" altLang="cs-CZ" sz="3600" dirty="0">
                <a:latin typeface="+mn-lt"/>
              </a:rPr>
              <a:t>Synthasa mastných </a:t>
            </a:r>
            <a:r>
              <a:rPr lang="cs-CZ" altLang="cs-CZ" sz="3600" dirty="0" smtClean="0">
                <a:latin typeface="+mn-lt"/>
              </a:rPr>
              <a:t>kyselin</a:t>
            </a:r>
            <a:endParaRPr lang="cs-CZ" altLang="cs-CZ" sz="36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44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3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Group 207"/>
          <p:cNvGrpSpPr>
            <a:grpSpLocks/>
          </p:cNvGrpSpPr>
          <p:nvPr/>
        </p:nvGrpSpPr>
        <p:grpSpPr bwMode="auto">
          <a:xfrm>
            <a:off x="2063552" y="1360764"/>
            <a:ext cx="8739196" cy="5116514"/>
            <a:chOff x="340" y="398"/>
            <a:chExt cx="5505" cy="3223"/>
          </a:xfrm>
        </p:grpSpPr>
        <p:sp>
          <p:nvSpPr>
            <p:cNvPr id="5" name="Text Box 23"/>
            <p:cNvSpPr txBox="1">
              <a:spLocks noChangeArrowheads="1"/>
            </p:cNvSpPr>
            <p:nvPr/>
          </p:nvSpPr>
          <p:spPr bwMode="auto">
            <a:xfrm>
              <a:off x="340" y="668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61447" name="Group 205"/>
            <p:cNvGrpSpPr>
              <a:grpSpLocks/>
            </p:cNvGrpSpPr>
            <p:nvPr/>
          </p:nvGrpSpPr>
          <p:grpSpPr bwMode="auto">
            <a:xfrm>
              <a:off x="592" y="398"/>
              <a:ext cx="5253" cy="3223"/>
              <a:chOff x="274" y="262"/>
              <a:chExt cx="5253" cy="3223"/>
            </a:xfrm>
          </p:grpSpPr>
          <p:grpSp>
            <p:nvGrpSpPr>
              <p:cNvPr id="61449" name="Group 162"/>
              <p:cNvGrpSpPr>
                <a:grpSpLocks/>
              </p:cNvGrpSpPr>
              <p:nvPr/>
            </p:nvGrpSpPr>
            <p:grpSpPr bwMode="auto">
              <a:xfrm>
                <a:off x="274" y="262"/>
                <a:ext cx="5253" cy="3223"/>
                <a:chOff x="274" y="262"/>
                <a:chExt cx="5253" cy="3223"/>
              </a:xfrm>
            </p:grpSpPr>
            <p:sp>
              <p:nvSpPr>
                <p:cNvPr id="19" name="Line 31"/>
                <p:cNvSpPr>
                  <a:spLocks noChangeShapeType="1"/>
                </p:cNvSpPr>
                <p:nvPr/>
              </p:nvSpPr>
              <p:spPr bwMode="auto">
                <a:xfrm>
                  <a:off x="3610" y="2072"/>
                  <a:ext cx="37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auto">
                <a:xfrm>
                  <a:off x="3591" y="2034"/>
                  <a:ext cx="75" cy="75"/>
                </a:xfrm>
                <a:prstGeom prst="ellipse">
                  <a:avLst/>
                </a:prstGeom>
                <a:noFill/>
                <a:ln w="14288">
                  <a:solidFill>
                    <a:srgbClr val="D6009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dirty="0">
                    <a:solidFill>
                      <a:srgbClr val="D60093"/>
                    </a:solidFill>
                  </a:endParaRPr>
                </a:p>
              </p:txBody>
            </p:sp>
            <p:sp>
              <p:nvSpPr>
                <p:cNvPr id="21" name="Rectangle 33"/>
                <p:cNvSpPr>
                  <a:spLocks noChangeArrowheads="1"/>
                </p:cNvSpPr>
                <p:nvPr/>
              </p:nvSpPr>
              <p:spPr bwMode="auto">
                <a:xfrm>
                  <a:off x="3567" y="1826"/>
                  <a:ext cx="109" cy="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900" dirty="0">
                      <a:solidFill>
                        <a:srgbClr val="D60093"/>
                      </a:solidFill>
                    </a:rPr>
                    <a:t>~</a:t>
                  </a:r>
                  <a:endParaRPr lang="en-GB" dirty="0">
                    <a:solidFill>
                      <a:srgbClr val="D60093"/>
                    </a:solidFill>
                  </a:endParaRPr>
                </a:p>
              </p:txBody>
            </p:sp>
            <p:sp>
              <p:nvSpPr>
                <p:cNvPr id="22" name="Rectangle 44"/>
                <p:cNvSpPr>
                  <a:spLocks noChangeArrowheads="1"/>
                </p:cNvSpPr>
                <p:nvPr/>
              </p:nvSpPr>
              <p:spPr bwMode="auto">
                <a:xfrm>
                  <a:off x="3639" y="1841"/>
                  <a:ext cx="79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b="1" dirty="0">
                      <a:solidFill>
                        <a:srgbClr val="D60093"/>
                      </a:solidFill>
                    </a:rPr>
                    <a:t>O</a:t>
                  </a:r>
                  <a:endParaRPr lang="en-GB" b="1" dirty="0">
                    <a:solidFill>
                      <a:srgbClr val="D60093"/>
                    </a:solidFill>
                  </a:endParaRPr>
                </a:p>
              </p:txBody>
            </p:sp>
            <p:sp>
              <p:nvSpPr>
                <p:cNvPr id="23" name="Line 69"/>
                <p:cNvSpPr>
                  <a:spLocks noChangeShapeType="1"/>
                </p:cNvSpPr>
                <p:nvPr/>
              </p:nvSpPr>
              <p:spPr bwMode="auto">
                <a:xfrm>
                  <a:off x="3733" y="1905"/>
                  <a:ext cx="30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24" name="Rectangle 92"/>
                <p:cNvSpPr>
                  <a:spLocks noChangeArrowheads="1"/>
                </p:cNvSpPr>
                <p:nvPr/>
              </p:nvSpPr>
              <p:spPr bwMode="auto">
                <a:xfrm>
                  <a:off x="2599" y="2058"/>
                  <a:ext cx="78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H</a:t>
                  </a:r>
                  <a:endParaRPr lang="en-GB" dirty="0"/>
                </a:p>
              </p:txBody>
            </p:sp>
            <p:sp>
              <p:nvSpPr>
                <p:cNvPr id="25" name="Rectangle 93"/>
                <p:cNvSpPr>
                  <a:spLocks noChangeArrowheads="1"/>
                </p:cNvSpPr>
                <p:nvPr/>
              </p:nvSpPr>
              <p:spPr bwMode="auto">
                <a:xfrm>
                  <a:off x="2683" y="2058"/>
                  <a:ext cx="75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O</a:t>
                  </a:r>
                  <a:endParaRPr lang="en-GB" dirty="0"/>
                </a:p>
              </p:txBody>
            </p:sp>
            <p:sp>
              <p:nvSpPr>
                <p:cNvPr id="26" name="Rectangle 94"/>
                <p:cNvSpPr>
                  <a:spLocks noChangeArrowheads="1"/>
                </p:cNvSpPr>
                <p:nvPr/>
              </p:nvSpPr>
              <p:spPr bwMode="auto">
                <a:xfrm>
                  <a:off x="3510" y="1841"/>
                  <a:ext cx="70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b="1" dirty="0">
                      <a:solidFill>
                        <a:srgbClr val="D60093"/>
                      </a:solidFill>
                    </a:rPr>
                    <a:t>P</a:t>
                  </a:r>
                  <a:endParaRPr lang="en-GB" b="1" dirty="0">
                    <a:solidFill>
                      <a:srgbClr val="D60093"/>
                    </a:solidFill>
                  </a:endParaRPr>
                </a:p>
              </p:txBody>
            </p:sp>
            <p:sp>
              <p:nvSpPr>
                <p:cNvPr id="27" name="Rectangle 95"/>
                <p:cNvSpPr>
                  <a:spLocks noChangeArrowheads="1"/>
                </p:cNvSpPr>
                <p:nvPr/>
              </p:nvSpPr>
              <p:spPr bwMode="auto">
                <a:xfrm>
                  <a:off x="3515" y="1648"/>
                  <a:ext cx="79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b="1" dirty="0">
                      <a:solidFill>
                        <a:srgbClr val="D60093"/>
                      </a:solidFill>
                    </a:rPr>
                    <a:t>O</a:t>
                  </a:r>
                  <a:endParaRPr lang="en-GB" b="1" dirty="0">
                    <a:solidFill>
                      <a:srgbClr val="D60093"/>
                    </a:solidFill>
                  </a:endParaRPr>
                </a:p>
              </p:txBody>
            </p:sp>
            <p:sp>
              <p:nvSpPr>
                <p:cNvPr id="28" name="Rectangle 96"/>
                <p:cNvSpPr>
                  <a:spLocks noChangeArrowheads="1"/>
                </p:cNvSpPr>
                <p:nvPr/>
              </p:nvSpPr>
              <p:spPr bwMode="auto">
                <a:xfrm>
                  <a:off x="3500" y="2040"/>
                  <a:ext cx="79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b="1" dirty="0">
                      <a:solidFill>
                        <a:srgbClr val="D60093"/>
                      </a:solidFill>
                    </a:rPr>
                    <a:t>O</a:t>
                  </a:r>
                  <a:endParaRPr lang="en-GB" b="1" dirty="0">
                    <a:solidFill>
                      <a:srgbClr val="D60093"/>
                    </a:solidFill>
                  </a:endParaRPr>
                </a:p>
              </p:txBody>
            </p:sp>
            <p:sp>
              <p:nvSpPr>
                <p:cNvPr id="29" name="Rectangle 97"/>
                <p:cNvSpPr>
                  <a:spLocks noChangeArrowheads="1"/>
                </p:cNvSpPr>
                <p:nvPr/>
              </p:nvSpPr>
              <p:spPr bwMode="auto">
                <a:xfrm>
                  <a:off x="3356" y="1842"/>
                  <a:ext cx="75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O</a:t>
                  </a:r>
                  <a:endParaRPr lang="en-GB" dirty="0"/>
                </a:p>
              </p:txBody>
            </p:sp>
            <p:sp>
              <p:nvSpPr>
                <p:cNvPr id="30" name="Rectangle 98"/>
                <p:cNvSpPr>
                  <a:spLocks noChangeArrowheads="1"/>
                </p:cNvSpPr>
                <p:nvPr/>
              </p:nvSpPr>
              <p:spPr bwMode="auto">
                <a:xfrm>
                  <a:off x="3054" y="1842"/>
                  <a:ext cx="64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C</a:t>
                  </a:r>
                  <a:endParaRPr lang="en-GB" dirty="0"/>
                </a:p>
              </p:txBody>
            </p:sp>
            <p:sp>
              <p:nvSpPr>
                <p:cNvPr id="31" name="Rectangle 99"/>
                <p:cNvSpPr>
                  <a:spLocks noChangeArrowheads="1"/>
                </p:cNvSpPr>
                <p:nvPr/>
              </p:nvSpPr>
              <p:spPr bwMode="auto">
                <a:xfrm>
                  <a:off x="3139" y="1842"/>
                  <a:ext cx="78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H</a:t>
                  </a:r>
                  <a:endParaRPr lang="en-GB" dirty="0"/>
                </a:p>
              </p:txBody>
            </p:sp>
            <p:sp>
              <p:nvSpPr>
                <p:cNvPr id="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3223" y="1886"/>
                  <a:ext cx="44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000" dirty="0">
                      <a:solidFill>
                        <a:srgbClr val="000000"/>
                      </a:solidFill>
                    </a:rPr>
                    <a:t>2</a:t>
                  </a:r>
                  <a:endParaRPr lang="en-GB" dirty="0"/>
                </a:p>
              </p:txBody>
            </p:sp>
            <p:sp>
              <p:nvSpPr>
                <p:cNvPr id="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2898" y="1842"/>
                  <a:ext cx="64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C</a:t>
                  </a:r>
                  <a:endParaRPr lang="en-GB" dirty="0"/>
                </a:p>
              </p:txBody>
            </p:sp>
            <p:sp>
              <p:nvSpPr>
                <p:cNvPr id="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414" y="2084"/>
                  <a:ext cx="160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600" b="1" dirty="0">
                      <a:solidFill>
                        <a:srgbClr val="FF0066"/>
                      </a:solidFill>
                    </a:rPr>
                    <a:t>HS</a:t>
                  </a:r>
                </a:p>
              </p:txBody>
            </p:sp>
            <p:sp>
              <p:nvSpPr>
                <p:cNvPr id="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650" y="2114"/>
                  <a:ext cx="64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C</a:t>
                  </a:r>
                  <a:endParaRPr lang="en-GB" dirty="0"/>
                </a:p>
              </p:txBody>
            </p:sp>
            <p:sp>
              <p:nvSpPr>
                <p:cNvPr id="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734" y="2114"/>
                  <a:ext cx="78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H</a:t>
                  </a:r>
                  <a:endParaRPr lang="en-GB" dirty="0"/>
                </a:p>
              </p:txBody>
            </p:sp>
            <p:sp>
              <p:nvSpPr>
                <p:cNvPr id="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818" y="2158"/>
                  <a:ext cx="44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000" dirty="0">
                      <a:solidFill>
                        <a:srgbClr val="000000"/>
                      </a:solidFill>
                    </a:rPr>
                    <a:t>2</a:t>
                  </a:r>
                  <a:endParaRPr lang="en-GB" dirty="0"/>
                </a:p>
              </p:txBody>
            </p:sp>
            <p:sp>
              <p:nvSpPr>
                <p:cNvPr id="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951" y="2114"/>
                  <a:ext cx="64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C</a:t>
                  </a:r>
                  <a:endParaRPr lang="en-GB" dirty="0"/>
                </a:p>
              </p:txBody>
            </p:sp>
            <p:sp>
              <p:nvSpPr>
                <p:cNvPr id="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035" y="2114"/>
                  <a:ext cx="78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H</a:t>
                  </a:r>
                  <a:endParaRPr lang="en-GB" dirty="0"/>
                </a:p>
              </p:txBody>
            </p:sp>
            <p:sp>
              <p:nvSpPr>
                <p:cNvPr id="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120" y="2158"/>
                  <a:ext cx="44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000" dirty="0">
                      <a:solidFill>
                        <a:srgbClr val="000000"/>
                      </a:solidFill>
                    </a:rPr>
                    <a:t>2</a:t>
                  </a:r>
                  <a:endParaRPr lang="en-GB" dirty="0"/>
                </a:p>
              </p:txBody>
            </p:sp>
            <p:sp>
              <p:nvSpPr>
                <p:cNvPr id="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252" y="2114"/>
                  <a:ext cx="78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H</a:t>
                  </a:r>
                  <a:endParaRPr lang="en-GB" dirty="0"/>
                </a:p>
              </p:txBody>
            </p:sp>
            <p:sp>
              <p:nvSpPr>
                <p:cNvPr id="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336" y="2114"/>
                  <a:ext cx="77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N</a:t>
                  </a:r>
                  <a:endParaRPr lang="en-GB" dirty="0"/>
                </a:p>
              </p:txBody>
            </p:sp>
            <p:sp>
              <p:nvSpPr>
                <p:cNvPr id="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341" y="1863"/>
                  <a:ext cx="75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O</a:t>
                  </a:r>
                  <a:endParaRPr lang="en-GB" dirty="0"/>
                </a:p>
              </p:txBody>
            </p:sp>
            <p:sp>
              <p:nvSpPr>
                <p:cNvPr id="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501" y="1992"/>
                  <a:ext cx="64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C</a:t>
                  </a:r>
                  <a:endParaRPr lang="en-GB" dirty="0"/>
                </a:p>
              </p:txBody>
            </p:sp>
            <p:sp>
              <p:nvSpPr>
                <p:cNvPr id="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670" y="1992"/>
                  <a:ext cx="64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C</a:t>
                  </a:r>
                  <a:endParaRPr lang="en-GB" dirty="0"/>
                </a:p>
              </p:txBody>
            </p:sp>
            <p:sp>
              <p:nvSpPr>
                <p:cNvPr id="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754" y="1992"/>
                  <a:ext cx="78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H</a:t>
                  </a:r>
                  <a:endParaRPr lang="en-GB" dirty="0"/>
                </a:p>
              </p:txBody>
            </p:sp>
            <p:sp>
              <p:nvSpPr>
                <p:cNvPr id="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38" y="2036"/>
                  <a:ext cx="44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000" dirty="0">
                      <a:solidFill>
                        <a:srgbClr val="000000"/>
                      </a:solidFill>
                    </a:rPr>
                    <a:t>2</a:t>
                  </a:r>
                  <a:endParaRPr lang="en-GB" dirty="0"/>
                </a:p>
              </p:txBody>
            </p:sp>
            <p:sp>
              <p:nvSpPr>
                <p:cNvPr id="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83" y="1992"/>
                  <a:ext cx="64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C</a:t>
                  </a:r>
                  <a:endParaRPr lang="en-GB" dirty="0"/>
                </a:p>
              </p:txBody>
            </p:sp>
            <p:sp>
              <p:nvSpPr>
                <p:cNvPr id="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2067" y="1992"/>
                  <a:ext cx="78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H</a:t>
                  </a:r>
                  <a:endParaRPr lang="en-GB" dirty="0"/>
                </a:p>
              </p:txBody>
            </p:sp>
            <p:sp>
              <p:nvSpPr>
                <p:cNvPr id="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2152" y="2036"/>
                  <a:ext cx="44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000" dirty="0">
                      <a:solidFill>
                        <a:srgbClr val="000000"/>
                      </a:solidFill>
                    </a:rPr>
                    <a:t>2</a:t>
                  </a:r>
                  <a:endParaRPr lang="en-GB" dirty="0"/>
                </a:p>
              </p:txBody>
            </p:sp>
            <p:sp>
              <p:nvSpPr>
                <p:cNvPr id="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2297" y="1993"/>
                  <a:ext cx="78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H</a:t>
                  </a:r>
                  <a:endParaRPr lang="en-GB" dirty="0"/>
                </a:p>
              </p:txBody>
            </p:sp>
            <p:sp>
              <p:nvSpPr>
                <p:cNvPr id="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2381" y="1993"/>
                  <a:ext cx="77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N</a:t>
                  </a:r>
                  <a:endParaRPr lang="en-GB" dirty="0"/>
                </a:p>
              </p:txBody>
            </p:sp>
            <p:sp>
              <p:nvSpPr>
                <p:cNvPr id="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2380" y="1693"/>
                  <a:ext cx="75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O</a:t>
                  </a:r>
                  <a:endParaRPr lang="en-GB" dirty="0"/>
                </a:p>
              </p:txBody>
            </p:sp>
            <p:sp>
              <p:nvSpPr>
                <p:cNvPr id="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2521" y="1842"/>
                  <a:ext cx="64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C</a:t>
                  </a:r>
                  <a:endParaRPr lang="en-GB" dirty="0"/>
                </a:p>
              </p:txBody>
            </p:sp>
            <p:sp>
              <p:nvSpPr>
                <p:cNvPr id="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677" y="1842"/>
                  <a:ext cx="64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C</a:t>
                  </a:r>
                  <a:endParaRPr lang="en-GB" dirty="0"/>
                </a:p>
              </p:txBody>
            </p:sp>
            <p:sp>
              <p:nvSpPr>
                <p:cNvPr id="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761" y="1842"/>
                  <a:ext cx="78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H</a:t>
                  </a:r>
                  <a:endParaRPr lang="en-GB" dirty="0"/>
                </a:p>
              </p:txBody>
            </p:sp>
            <p:sp>
              <p:nvSpPr>
                <p:cNvPr id="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898" y="1649"/>
                  <a:ext cx="64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C</a:t>
                  </a:r>
                  <a:endParaRPr lang="en-GB" dirty="0"/>
                </a:p>
              </p:txBody>
            </p:sp>
            <p:sp>
              <p:nvSpPr>
                <p:cNvPr id="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982" y="1649"/>
                  <a:ext cx="78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H</a:t>
                  </a:r>
                  <a:endParaRPr lang="en-GB" dirty="0"/>
                </a:p>
              </p:txBody>
            </p:sp>
            <p:sp>
              <p:nvSpPr>
                <p:cNvPr id="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3066" y="1692"/>
                  <a:ext cx="44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000" dirty="0">
                      <a:solidFill>
                        <a:srgbClr val="000000"/>
                      </a:solidFill>
                    </a:rPr>
                    <a:t>3</a:t>
                  </a:r>
                  <a:endParaRPr lang="en-GB" dirty="0"/>
                </a:p>
              </p:txBody>
            </p:sp>
            <p:sp>
              <p:nvSpPr>
                <p:cNvPr id="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898" y="2036"/>
                  <a:ext cx="64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C</a:t>
                  </a:r>
                  <a:endParaRPr lang="en-GB" dirty="0"/>
                </a:p>
              </p:txBody>
            </p:sp>
            <p:sp>
              <p:nvSpPr>
                <p:cNvPr id="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982" y="2036"/>
                  <a:ext cx="78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H</a:t>
                  </a:r>
                  <a:endParaRPr lang="en-GB" dirty="0"/>
                </a:p>
              </p:txBody>
            </p:sp>
            <p:sp>
              <p:nvSpPr>
                <p:cNvPr id="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3066" y="2080"/>
                  <a:ext cx="44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1000" dirty="0">
                      <a:solidFill>
                        <a:srgbClr val="000000"/>
                      </a:solidFill>
                    </a:rPr>
                    <a:t>3</a:t>
                  </a:r>
                  <a:endParaRPr lang="en-GB" dirty="0"/>
                </a:p>
              </p:txBody>
            </p:sp>
            <p:sp>
              <p:nvSpPr>
                <p:cNvPr id="63" name="Line 131"/>
                <p:cNvSpPr>
                  <a:spLocks noChangeShapeType="1"/>
                </p:cNvSpPr>
                <p:nvPr/>
              </p:nvSpPr>
              <p:spPr bwMode="auto">
                <a:xfrm>
                  <a:off x="2855" y="1900"/>
                  <a:ext cx="34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64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3556" y="1766"/>
                  <a:ext cx="1" cy="72"/>
                </a:xfrm>
                <a:prstGeom prst="line">
                  <a:avLst/>
                </a:prstGeom>
                <a:noFill/>
                <a:ln w="14288">
                  <a:solidFill>
                    <a:srgbClr val="D6009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65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3528" y="1766"/>
                  <a:ext cx="1" cy="72"/>
                </a:xfrm>
                <a:prstGeom prst="line">
                  <a:avLst/>
                </a:prstGeom>
                <a:noFill/>
                <a:ln w="14288">
                  <a:solidFill>
                    <a:srgbClr val="D6009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66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3542" y="1960"/>
                  <a:ext cx="1" cy="77"/>
                </a:xfrm>
                <a:prstGeom prst="line">
                  <a:avLst/>
                </a:prstGeom>
                <a:noFill/>
                <a:ln w="14288">
                  <a:solidFill>
                    <a:srgbClr val="D6009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67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3449" y="1899"/>
                  <a:ext cx="52" cy="1"/>
                </a:xfrm>
                <a:prstGeom prst="line">
                  <a:avLst/>
                </a:prstGeom>
                <a:noFill/>
                <a:ln w="14288">
                  <a:solidFill>
                    <a:srgbClr val="D6009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68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3279" y="1900"/>
                  <a:ext cx="67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69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2992" y="1900"/>
                  <a:ext cx="53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70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583" y="2172"/>
                  <a:ext cx="58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71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874" y="2172"/>
                  <a:ext cx="68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72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1176" y="2172"/>
                  <a:ext cx="66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73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1429" y="2087"/>
                  <a:ext cx="63" cy="47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74" name="Line 142"/>
                <p:cNvSpPr>
                  <a:spLocks noChangeShapeType="1"/>
                </p:cNvSpPr>
                <p:nvPr/>
              </p:nvSpPr>
              <p:spPr bwMode="auto">
                <a:xfrm flipH="1" flipV="1">
                  <a:off x="1445" y="1950"/>
                  <a:ext cx="57" cy="46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75" name="Line 143"/>
                <p:cNvSpPr>
                  <a:spLocks noChangeShapeType="1"/>
                </p:cNvSpPr>
                <p:nvPr/>
              </p:nvSpPr>
              <p:spPr bwMode="auto">
                <a:xfrm flipH="1" flipV="1">
                  <a:off x="1425" y="1975"/>
                  <a:ext cx="57" cy="46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76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1595" y="2050"/>
                  <a:ext cx="65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77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1894" y="2050"/>
                  <a:ext cx="80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78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2208" y="2051"/>
                  <a:ext cx="7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79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2474" y="1955"/>
                  <a:ext cx="38" cy="4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80" name="Line 148"/>
                <p:cNvSpPr>
                  <a:spLocks noChangeShapeType="1"/>
                </p:cNvSpPr>
                <p:nvPr/>
              </p:nvSpPr>
              <p:spPr bwMode="auto">
                <a:xfrm flipH="1" flipV="1">
                  <a:off x="2485" y="1794"/>
                  <a:ext cx="39" cy="4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81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2461" y="1816"/>
                  <a:ext cx="39" cy="4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82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2615" y="1900"/>
                  <a:ext cx="53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83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2720" y="1961"/>
                  <a:ext cx="3" cy="94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84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2940" y="1767"/>
                  <a:ext cx="1" cy="72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85" name="Line 153"/>
                <p:cNvSpPr>
                  <a:spLocks noChangeShapeType="1"/>
                </p:cNvSpPr>
                <p:nvPr/>
              </p:nvSpPr>
              <p:spPr bwMode="auto">
                <a:xfrm>
                  <a:off x="2940" y="1961"/>
                  <a:ext cx="1" cy="72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86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670" y="2371"/>
                  <a:ext cx="834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2000" dirty="0" err="1"/>
                    <a:t>Cysteamin</a:t>
                  </a:r>
                  <a:endParaRPr lang="en-GB" sz="2000" dirty="0"/>
                </a:p>
              </p:txBody>
            </p:sp>
            <p:sp>
              <p:nvSpPr>
                <p:cNvPr id="87" name="AutoShape 155"/>
                <p:cNvSpPr>
                  <a:spLocks/>
                </p:cNvSpPr>
                <p:nvPr/>
              </p:nvSpPr>
              <p:spPr bwMode="auto">
                <a:xfrm rot="16200000">
                  <a:off x="2351" y="1826"/>
                  <a:ext cx="106" cy="1589"/>
                </a:xfrm>
                <a:prstGeom prst="leftBrace">
                  <a:avLst>
                    <a:gd name="adj1" fmla="val 300947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88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1746" y="2296"/>
                  <a:ext cx="2069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dirty="0">
                      <a:cs typeface="Arial" charset="0"/>
                    </a:rPr>
                    <a:t>β-</a:t>
                  </a:r>
                  <a:r>
                    <a:rPr lang="en-GB" dirty="0" err="1">
                      <a:cs typeface="Arial" charset="0"/>
                    </a:rPr>
                    <a:t>Alanin</a:t>
                  </a:r>
                  <a:r>
                    <a:rPr lang="en-GB" dirty="0">
                      <a:cs typeface="Arial" charset="0"/>
                    </a:rPr>
                    <a:t>       Panto</a:t>
                  </a:r>
                  <a:r>
                    <a:rPr lang="cs-CZ" dirty="0" err="1">
                      <a:cs typeface="Arial" charset="0"/>
                    </a:rPr>
                    <a:t>oová</a:t>
                  </a:r>
                  <a:r>
                    <a:rPr lang="cs-CZ" dirty="0">
                      <a:cs typeface="Arial" charset="0"/>
                    </a:rPr>
                    <a:t> kyselina</a:t>
                  </a:r>
                  <a:endParaRPr lang="en-GB" dirty="0">
                    <a:cs typeface="Arial" charset="0"/>
                  </a:endParaRPr>
                </a:p>
              </p:txBody>
            </p:sp>
            <p:sp>
              <p:nvSpPr>
                <p:cNvPr id="89" name="Text Box 157"/>
                <p:cNvSpPr txBox="1">
                  <a:spLocks noChangeArrowheads="1"/>
                </p:cNvSpPr>
                <p:nvPr/>
              </p:nvSpPr>
              <p:spPr bwMode="auto">
                <a:xfrm>
                  <a:off x="1882" y="2719"/>
                  <a:ext cx="1987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2000" dirty="0" err="1"/>
                    <a:t>Pantothen</a:t>
                  </a:r>
                  <a:r>
                    <a:rPr lang="cs-CZ" sz="2000" dirty="0" err="1"/>
                    <a:t>ová</a:t>
                  </a:r>
                  <a:r>
                    <a:rPr lang="cs-CZ" sz="2000" dirty="0"/>
                    <a:t> kyselina (B</a:t>
                  </a:r>
                  <a:r>
                    <a:rPr lang="cs-CZ" sz="2000" baseline="-25000" dirty="0"/>
                    <a:t>5</a:t>
                  </a:r>
                  <a:r>
                    <a:rPr lang="cs-CZ" sz="2000" dirty="0"/>
                    <a:t>)</a:t>
                  </a:r>
                  <a:endParaRPr lang="en-GB" sz="2000" dirty="0"/>
                </a:p>
              </p:txBody>
            </p:sp>
            <p:sp>
              <p:nvSpPr>
                <p:cNvPr id="90" name="Rectangle 160"/>
                <p:cNvSpPr>
                  <a:spLocks noChangeArrowheads="1"/>
                </p:cNvSpPr>
                <p:nvPr/>
              </p:nvSpPr>
              <p:spPr bwMode="auto">
                <a:xfrm>
                  <a:off x="352" y="2039"/>
                  <a:ext cx="272" cy="227"/>
                </a:xfrm>
                <a:prstGeom prst="rect">
                  <a:avLst/>
                </a:prstGeom>
                <a:noFill/>
                <a:ln w="3810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92" name="Text Box 157"/>
                <p:cNvSpPr txBox="1">
                  <a:spLocks noChangeArrowheads="1"/>
                </p:cNvSpPr>
                <p:nvPr/>
              </p:nvSpPr>
              <p:spPr bwMode="auto">
                <a:xfrm>
                  <a:off x="274" y="1215"/>
                  <a:ext cx="38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cs-CZ" dirty="0">
                      <a:solidFill>
                        <a:schemeClr val="accent6"/>
                      </a:solidFill>
                    </a:rPr>
                    <a:t>Acyl</a:t>
                  </a:r>
                  <a:endParaRPr lang="en-GB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94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3173" y="262"/>
                  <a:ext cx="2354" cy="407"/>
                </a:xfrm>
                <a:prstGeom prst="rect">
                  <a:avLst/>
                </a:prstGeom>
                <a:no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cs-CZ" b="1" dirty="0"/>
                    <a:t>Koenzym A</a:t>
                  </a:r>
                </a:p>
                <a:p>
                  <a:pPr eaLnBrk="1" hangingPunct="1">
                    <a:defRPr/>
                  </a:pPr>
                  <a:r>
                    <a:rPr lang="cs-CZ" dirty="0"/>
                    <a:t>HS–</a:t>
                  </a:r>
                  <a:r>
                    <a:rPr lang="cs-CZ" dirty="0" err="1"/>
                    <a:t>Pantethein</a:t>
                  </a:r>
                  <a:r>
                    <a:rPr lang="cs-CZ" dirty="0">
                      <a:cs typeface="Arial" charset="0"/>
                    </a:rPr>
                    <a:t>–</a:t>
                  </a:r>
                  <a:r>
                    <a:rPr lang="cs-CZ" dirty="0" err="1">
                      <a:cs typeface="Arial" charset="0"/>
                    </a:rPr>
                    <a:t>P</a:t>
                  </a:r>
                  <a:r>
                    <a:rPr lang="cs-CZ" baseline="-25000" dirty="0" err="1">
                      <a:cs typeface="Arial" charset="0"/>
                    </a:rPr>
                    <a:t>i</a:t>
                  </a:r>
                  <a:r>
                    <a:rPr lang="cs-CZ" dirty="0">
                      <a:cs typeface="Arial" charset="0"/>
                    </a:rPr>
                    <a:t>–</a:t>
                  </a:r>
                  <a:r>
                    <a:rPr lang="cs-CZ" dirty="0" err="1">
                      <a:cs typeface="Arial" charset="0"/>
                    </a:rPr>
                    <a:t>P</a:t>
                  </a:r>
                  <a:r>
                    <a:rPr lang="cs-CZ" baseline="-25000" dirty="0" err="1">
                      <a:cs typeface="Arial" charset="0"/>
                    </a:rPr>
                    <a:t>i</a:t>
                  </a:r>
                  <a:r>
                    <a:rPr lang="cs-CZ" dirty="0">
                      <a:cs typeface="Arial" charset="0"/>
                    </a:rPr>
                    <a:t>–adenosin-3‘-P</a:t>
                  </a:r>
                  <a:r>
                    <a:rPr lang="cs-CZ" baseline="-25000" dirty="0">
                      <a:cs typeface="Arial" charset="0"/>
                    </a:rPr>
                    <a:t>i</a:t>
                  </a:r>
                  <a:endParaRPr lang="en-GB" dirty="0"/>
                </a:p>
              </p:txBody>
            </p:sp>
            <p:sp>
              <p:nvSpPr>
                <p:cNvPr id="95" name="AutoShape 155"/>
                <p:cNvSpPr>
                  <a:spLocks/>
                </p:cNvSpPr>
                <p:nvPr/>
              </p:nvSpPr>
              <p:spPr bwMode="auto">
                <a:xfrm rot="16200000">
                  <a:off x="1767" y="1735"/>
                  <a:ext cx="111" cy="2751"/>
                </a:xfrm>
                <a:prstGeom prst="leftBrace">
                  <a:avLst>
                    <a:gd name="adj1" fmla="val 300947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cs-CZ" dirty="0"/>
                </a:p>
              </p:txBody>
            </p:sp>
            <p:sp>
              <p:nvSpPr>
                <p:cNvPr id="97" name="Text Box 157"/>
                <p:cNvSpPr txBox="1">
                  <a:spLocks noChangeArrowheads="1"/>
                </p:cNvSpPr>
                <p:nvPr/>
              </p:nvSpPr>
              <p:spPr bwMode="auto">
                <a:xfrm>
                  <a:off x="1373" y="3233"/>
                  <a:ext cx="86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2000" dirty="0"/>
                    <a:t>Pant</a:t>
                  </a:r>
                  <a:r>
                    <a:rPr lang="cs-CZ" sz="2000" dirty="0" err="1"/>
                    <a:t>ethein</a:t>
                  </a:r>
                  <a:endParaRPr lang="en-GB" sz="2000" dirty="0"/>
                </a:p>
              </p:txBody>
            </p:sp>
          </p:grpSp>
          <p:grpSp>
            <p:nvGrpSpPr>
              <p:cNvPr id="61450" name="Group 203"/>
              <p:cNvGrpSpPr>
                <a:grpSpLocks/>
              </p:cNvGrpSpPr>
              <p:nvPr/>
            </p:nvGrpSpPr>
            <p:grpSpPr bwMode="auto">
              <a:xfrm>
                <a:off x="3742" y="1117"/>
                <a:ext cx="517" cy="1814"/>
                <a:chOff x="4286" y="1480"/>
                <a:chExt cx="517" cy="1814"/>
              </a:xfrm>
            </p:grpSpPr>
            <p:sp>
              <p:nvSpPr>
                <p:cNvPr id="11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4286" y="2023"/>
                  <a:ext cx="517" cy="4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sz="1400" b="1" dirty="0"/>
                    <a:t>         NH</a:t>
                  </a:r>
                </a:p>
                <a:p>
                  <a:pPr>
                    <a:defRPr/>
                  </a:pPr>
                  <a:r>
                    <a:rPr lang="en-GB" sz="1400" b="1" dirty="0"/>
                    <a:t>CH</a:t>
                  </a:r>
                  <a:r>
                    <a:rPr lang="en-GB" sz="1600" b="1" baseline="-25000" dirty="0"/>
                    <a:t>2</a:t>
                  </a:r>
                  <a:r>
                    <a:rPr lang="en-GB" sz="1400" b="1" dirty="0"/>
                    <a:t>–CH</a:t>
                  </a:r>
                </a:p>
                <a:p>
                  <a:pPr>
                    <a:defRPr/>
                  </a:pPr>
                  <a:r>
                    <a:rPr lang="en-GB" sz="1400" b="1" dirty="0"/>
                    <a:t>         CO</a:t>
                  </a:r>
                  <a:endParaRPr lang="en-GB" sz="1600" b="1" baseline="-25000" dirty="0"/>
                </a:p>
              </p:txBody>
            </p:sp>
            <p:grpSp>
              <p:nvGrpSpPr>
                <p:cNvPr id="61453" name="Group 202"/>
                <p:cNvGrpSpPr>
                  <a:grpSpLocks/>
                </p:cNvGrpSpPr>
                <p:nvPr/>
              </p:nvGrpSpPr>
              <p:grpSpPr bwMode="auto">
                <a:xfrm>
                  <a:off x="4589" y="1480"/>
                  <a:ext cx="151" cy="1814"/>
                  <a:chOff x="4589" y="1480"/>
                  <a:chExt cx="151" cy="1814"/>
                </a:xfrm>
              </p:grpSpPr>
              <p:sp>
                <p:nvSpPr>
                  <p:cNvPr id="13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4649" y="2159"/>
                    <a:ext cx="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 dirty="0"/>
                  </a:p>
                </p:txBody>
              </p:sp>
              <p:sp>
                <p:nvSpPr>
                  <p:cNvPr id="14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4649" y="2295"/>
                    <a:ext cx="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 dirty="0"/>
                  </a:p>
                </p:txBody>
              </p:sp>
              <p:sp>
                <p:nvSpPr>
                  <p:cNvPr id="15" name="Line 1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9" y="2432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 dirty="0"/>
                  </a:p>
                </p:txBody>
              </p:sp>
              <p:sp>
                <p:nvSpPr>
                  <p:cNvPr id="16" name="Line 1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9" y="2024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cs-CZ" dirty="0"/>
                  </a:p>
                </p:txBody>
              </p:sp>
              <p:sp>
                <p:nvSpPr>
                  <p:cNvPr id="17" name="Freeform 200"/>
                  <p:cNvSpPr>
                    <a:spLocks/>
                  </p:cNvSpPr>
                  <p:nvPr/>
                </p:nvSpPr>
                <p:spPr bwMode="auto">
                  <a:xfrm>
                    <a:off x="4597" y="2478"/>
                    <a:ext cx="143" cy="816"/>
                  </a:xfrm>
                  <a:custGeom>
                    <a:avLst/>
                    <a:gdLst>
                      <a:gd name="T0" fmla="*/ 52 w 143"/>
                      <a:gd name="T1" fmla="*/ 0 h 816"/>
                      <a:gd name="T2" fmla="*/ 143 w 143"/>
                      <a:gd name="T3" fmla="*/ 90 h 816"/>
                      <a:gd name="T4" fmla="*/ 52 w 143"/>
                      <a:gd name="T5" fmla="*/ 181 h 816"/>
                      <a:gd name="T6" fmla="*/ 7 w 143"/>
                      <a:gd name="T7" fmla="*/ 272 h 816"/>
                      <a:gd name="T8" fmla="*/ 97 w 143"/>
                      <a:gd name="T9" fmla="*/ 362 h 816"/>
                      <a:gd name="T10" fmla="*/ 143 w 143"/>
                      <a:gd name="T11" fmla="*/ 544 h 816"/>
                      <a:gd name="T12" fmla="*/ 97 w 143"/>
                      <a:gd name="T13" fmla="*/ 635 h 816"/>
                      <a:gd name="T14" fmla="*/ 52 w 143"/>
                      <a:gd name="T15" fmla="*/ 725 h 816"/>
                      <a:gd name="T16" fmla="*/ 97 w 143"/>
                      <a:gd name="T17" fmla="*/ 816 h 8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3" h="816">
                        <a:moveTo>
                          <a:pt x="52" y="0"/>
                        </a:moveTo>
                        <a:cubicBezTo>
                          <a:pt x="97" y="30"/>
                          <a:pt x="143" y="60"/>
                          <a:pt x="143" y="90"/>
                        </a:cubicBezTo>
                        <a:cubicBezTo>
                          <a:pt x="143" y="120"/>
                          <a:pt x="75" y="151"/>
                          <a:pt x="52" y="181"/>
                        </a:cubicBezTo>
                        <a:cubicBezTo>
                          <a:pt x="29" y="211"/>
                          <a:pt x="0" y="242"/>
                          <a:pt x="7" y="272"/>
                        </a:cubicBezTo>
                        <a:cubicBezTo>
                          <a:pt x="14" y="302"/>
                          <a:pt x="74" y="317"/>
                          <a:pt x="97" y="362"/>
                        </a:cubicBezTo>
                        <a:cubicBezTo>
                          <a:pt x="120" y="407"/>
                          <a:pt x="143" y="499"/>
                          <a:pt x="143" y="544"/>
                        </a:cubicBezTo>
                        <a:cubicBezTo>
                          <a:pt x="143" y="589"/>
                          <a:pt x="112" y="605"/>
                          <a:pt x="97" y="635"/>
                        </a:cubicBezTo>
                        <a:cubicBezTo>
                          <a:pt x="82" y="665"/>
                          <a:pt x="52" y="695"/>
                          <a:pt x="52" y="725"/>
                        </a:cubicBezTo>
                        <a:cubicBezTo>
                          <a:pt x="52" y="755"/>
                          <a:pt x="82" y="793"/>
                          <a:pt x="97" y="816"/>
                        </a:cubicBezTo>
                      </a:path>
                    </a:pathLst>
                  </a:custGeom>
                  <a:ln w="28575">
                    <a:headEnd/>
                    <a:tailEnd/>
                  </a:ln>
                  <a:extLst/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cs-CZ" dirty="0"/>
                  </a:p>
                </p:txBody>
              </p:sp>
              <p:sp>
                <p:nvSpPr>
                  <p:cNvPr id="18" name="Freeform 201"/>
                  <p:cNvSpPr>
                    <a:spLocks/>
                  </p:cNvSpPr>
                  <p:nvPr/>
                </p:nvSpPr>
                <p:spPr bwMode="auto">
                  <a:xfrm>
                    <a:off x="4589" y="1480"/>
                    <a:ext cx="120" cy="544"/>
                  </a:xfrm>
                  <a:custGeom>
                    <a:avLst/>
                    <a:gdLst>
                      <a:gd name="T0" fmla="*/ 15 w 120"/>
                      <a:gd name="T1" fmla="*/ 0 h 544"/>
                      <a:gd name="T2" fmla="*/ 105 w 120"/>
                      <a:gd name="T3" fmla="*/ 45 h 544"/>
                      <a:gd name="T4" fmla="*/ 105 w 120"/>
                      <a:gd name="T5" fmla="*/ 136 h 544"/>
                      <a:gd name="T6" fmla="*/ 15 w 120"/>
                      <a:gd name="T7" fmla="*/ 181 h 544"/>
                      <a:gd name="T8" fmla="*/ 15 w 120"/>
                      <a:gd name="T9" fmla="*/ 272 h 544"/>
                      <a:gd name="T10" fmla="*/ 105 w 120"/>
                      <a:gd name="T11" fmla="*/ 317 h 544"/>
                      <a:gd name="T12" fmla="*/ 105 w 120"/>
                      <a:gd name="T13" fmla="*/ 453 h 544"/>
                      <a:gd name="T14" fmla="*/ 60 w 120"/>
                      <a:gd name="T15" fmla="*/ 544 h 5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0" h="544">
                        <a:moveTo>
                          <a:pt x="15" y="0"/>
                        </a:moveTo>
                        <a:cubicBezTo>
                          <a:pt x="52" y="11"/>
                          <a:pt x="90" y="22"/>
                          <a:pt x="105" y="45"/>
                        </a:cubicBezTo>
                        <a:cubicBezTo>
                          <a:pt x="120" y="68"/>
                          <a:pt x="120" y="113"/>
                          <a:pt x="105" y="136"/>
                        </a:cubicBezTo>
                        <a:cubicBezTo>
                          <a:pt x="90" y="159"/>
                          <a:pt x="30" y="158"/>
                          <a:pt x="15" y="181"/>
                        </a:cubicBezTo>
                        <a:cubicBezTo>
                          <a:pt x="0" y="204"/>
                          <a:pt x="0" y="249"/>
                          <a:pt x="15" y="272"/>
                        </a:cubicBezTo>
                        <a:cubicBezTo>
                          <a:pt x="30" y="295"/>
                          <a:pt x="90" y="287"/>
                          <a:pt x="105" y="317"/>
                        </a:cubicBezTo>
                        <a:cubicBezTo>
                          <a:pt x="120" y="347"/>
                          <a:pt x="112" y="415"/>
                          <a:pt x="105" y="453"/>
                        </a:cubicBezTo>
                        <a:cubicBezTo>
                          <a:pt x="98" y="491"/>
                          <a:pt x="67" y="521"/>
                          <a:pt x="60" y="544"/>
                        </a:cubicBezTo>
                      </a:path>
                    </a:pathLst>
                  </a:custGeom>
                  <a:ln w="28575">
                    <a:headEnd/>
                    <a:tailEnd/>
                  </a:ln>
                  <a:extLst/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cs-CZ" dirty="0"/>
                  </a:p>
                </p:txBody>
              </p:sp>
            </p:grpSp>
          </p:grpSp>
          <p:sp>
            <p:nvSpPr>
              <p:cNvPr id="10" name="Text Box 204"/>
              <p:cNvSpPr txBox="1">
                <a:spLocks noChangeArrowheads="1"/>
              </p:cNvSpPr>
              <p:nvPr/>
            </p:nvSpPr>
            <p:spPr bwMode="auto">
              <a:xfrm>
                <a:off x="4229" y="2568"/>
                <a:ext cx="52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800" b="1" dirty="0">
                    <a:solidFill>
                      <a:schemeClr val="accent2"/>
                    </a:solidFill>
                  </a:rPr>
                  <a:t>ACP</a:t>
                </a:r>
              </a:p>
            </p:txBody>
          </p:sp>
        </p:grpSp>
      </p:grpSp>
      <p:sp>
        <p:nvSpPr>
          <p:cNvPr id="61444" name="TextovéPole 1"/>
          <p:cNvSpPr txBox="1">
            <a:spLocks noChangeArrowheads="1"/>
          </p:cNvSpPr>
          <p:nvPr/>
        </p:nvSpPr>
        <p:spPr bwMode="auto">
          <a:xfrm>
            <a:off x="5363171" y="2471186"/>
            <a:ext cx="1924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Pan-SH</a:t>
            </a:r>
          </a:p>
        </p:txBody>
      </p:sp>
      <p:cxnSp>
        <p:nvCxnSpPr>
          <p:cNvPr id="3" name="Přímá spojnice se šipkou 2"/>
          <p:cNvCxnSpPr>
            <a:stCxn id="92" idx="2"/>
          </p:cNvCxnSpPr>
          <p:nvPr/>
        </p:nvCxnSpPr>
        <p:spPr bwMode="auto">
          <a:xfrm>
            <a:off x="2766021" y="3243540"/>
            <a:ext cx="48419" cy="796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Text Box 22"/>
          <p:cNvSpPr txBox="1">
            <a:spLocks noChangeArrowheads="1"/>
          </p:cNvSpPr>
          <p:nvPr/>
        </p:nvSpPr>
        <p:spPr bwMode="auto">
          <a:xfrm>
            <a:off x="1778176" y="373805"/>
            <a:ext cx="85050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600" dirty="0" err="1"/>
              <a:t>Fosfopantethein</a:t>
            </a:r>
            <a:r>
              <a:rPr lang="cs-CZ" altLang="cs-CZ" sz="3600" dirty="0"/>
              <a:t> je polovina struktury </a:t>
            </a:r>
            <a:r>
              <a:rPr lang="cs-CZ" altLang="cs-CZ" sz="3600" dirty="0" err="1"/>
              <a:t>CoA</a:t>
            </a:r>
            <a:endParaRPr lang="cs-CZ" altLang="cs-CZ" sz="3600" dirty="0"/>
          </a:p>
        </p:txBody>
      </p:sp>
      <p:sp>
        <p:nvSpPr>
          <p:cNvPr id="2" name="Obdélník 1"/>
          <p:cNvSpPr/>
          <p:nvPr/>
        </p:nvSpPr>
        <p:spPr>
          <a:xfrm>
            <a:off x="8689779" y="5558353"/>
            <a:ext cx="1895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Acyl </a:t>
            </a:r>
            <a:r>
              <a:rPr lang="cs-CZ" sz="1600" dirty="0" err="1"/>
              <a:t>carrier</a:t>
            </a:r>
            <a:r>
              <a:rPr lang="cs-CZ" sz="1600" dirty="0"/>
              <a:t> protein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3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2711625" y="188641"/>
            <a:ext cx="72710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cs-CZ" sz="3600" dirty="0"/>
              <a:t>Komplex </a:t>
            </a:r>
            <a:r>
              <a:rPr lang="cs-CZ" altLang="cs-CZ" sz="3600" dirty="0" err="1"/>
              <a:t>synthasy</a:t>
            </a:r>
            <a:r>
              <a:rPr lang="cs-CZ" altLang="cs-CZ" sz="3600" dirty="0"/>
              <a:t> mastných kyselin</a:t>
            </a:r>
            <a:endParaRPr lang="en-GB" altLang="cs-CZ" sz="3600" dirty="0"/>
          </a:p>
        </p:txBody>
      </p:sp>
      <p:sp>
        <p:nvSpPr>
          <p:cNvPr id="62469" name="Text Box 13"/>
          <p:cNvSpPr txBox="1">
            <a:spLocks noChangeArrowheads="1"/>
          </p:cNvSpPr>
          <p:nvPr/>
        </p:nvSpPr>
        <p:spPr bwMode="auto">
          <a:xfrm>
            <a:off x="4879154" y="4797425"/>
            <a:ext cx="1614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altLang="cs-CZ" sz="1000" b="1" dirty="0"/>
              <a:t>ACP </a:t>
            </a:r>
            <a:r>
              <a:rPr lang="en-GB" altLang="cs-CZ" sz="1000" b="1" dirty="0" err="1"/>
              <a:t>domaine</a:t>
            </a:r>
            <a:r>
              <a:rPr lang="en-GB" altLang="cs-CZ" sz="1000" b="1" dirty="0"/>
              <a:t> with</a:t>
            </a:r>
          </a:p>
          <a:p>
            <a:pPr algn="ctr"/>
            <a:r>
              <a:rPr lang="en-GB" altLang="cs-CZ" sz="1000" b="1" dirty="0" err="1"/>
              <a:t>phosphopantethein</a:t>
            </a:r>
            <a:r>
              <a:rPr lang="en-GB" altLang="cs-CZ" sz="1000" b="1" dirty="0"/>
              <a:t> arm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524001" y="1741488"/>
            <a:ext cx="2633663" cy="441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GB" altLang="cs-CZ" sz="1800" b="1" dirty="0">
                <a:latin typeface="+mn-lt"/>
              </a:rPr>
              <a:t>AT</a:t>
            </a:r>
            <a:endParaRPr lang="cs-CZ" altLang="cs-CZ" sz="1800" b="1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1800" dirty="0" err="1">
                <a:latin typeface="+mn-lt"/>
              </a:rPr>
              <a:t>acetyltransacylasa</a:t>
            </a:r>
            <a:endParaRPr lang="cs-CZ" altLang="cs-CZ" sz="1800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GB" altLang="cs-CZ" sz="1800" b="1" dirty="0">
                <a:latin typeface="+mn-lt"/>
              </a:rPr>
              <a:t>MT</a:t>
            </a:r>
            <a:endParaRPr lang="cs-CZ" altLang="cs-CZ" sz="1800" b="1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1800" dirty="0" err="1">
                <a:latin typeface="+mn-lt"/>
              </a:rPr>
              <a:t>malonyltransacylasa</a:t>
            </a:r>
            <a:endParaRPr lang="cs-CZ" altLang="cs-CZ" sz="1800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1800" b="1" dirty="0" err="1">
                <a:latin typeface="+mn-lt"/>
              </a:rPr>
              <a:t>OAS</a:t>
            </a:r>
            <a:endParaRPr lang="cs-CZ" altLang="cs-CZ" sz="1800" b="1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1800" dirty="0">
                <a:latin typeface="+mn-lt"/>
              </a:rPr>
              <a:t>3-oxoacylsynthasa (kondenzující enzym)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1800" b="1" dirty="0" err="1">
                <a:latin typeface="+mn-lt"/>
              </a:rPr>
              <a:t>OAR</a:t>
            </a:r>
            <a:endParaRPr lang="cs-CZ" altLang="cs-CZ" sz="1800" b="1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1800" dirty="0" err="1">
                <a:latin typeface="+mn-lt"/>
              </a:rPr>
              <a:t>oxoacylreduktasa</a:t>
            </a:r>
            <a:endParaRPr lang="cs-CZ" altLang="cs-CZ" sz="1800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GB" altLang="cs-CZ" sz="1800" b="1" dirty="0">
                <a:latin typeface="+mn-lt"/>
              </a:rPr>
              <a:t>DH</a:t>
            </a:r>
            <a:endParaRPr lang="cs-CZ" altLang="cs-CZ" sz="1800" b="1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1800" dirty="0" err="1">
                <a:latin typeface="+mn-lt"/>
              </a:rPr>
              <a:t>dehydratasa</a:t>
            </a:r>
            <a:endParaRPr lang="cs-CZ" altLang="cs-CZ" sz="1800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GB" altLang="cs-CZ" sz="1800" b="1" dirty="0">
                <a:latin typeface="+mn-lt"/>
              </a:rPr>
              <a:t>ER</a:t>
            </a:r>
            <a:endParaRPr lang="cs-CZ" altLang="cs-CZ" sz="1800" b="1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1800" dirty="0" err="1">
                <a:latin typeface="+mn-lt"/>
              </a:rPr>
              <a:t>enoylreduktasa</a:t>
            </a:r>
            <a:endParaRPr lang="cs-CZ" altLang="cs-CZ" sz="1800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GB" altLang="cs-CZ" sz="1800" b="1" dirty="0">
                <a:latin typeface="+mn-lt"/>
              </a:rPr>
              <a:t>TE</a:t>
            </a:r>
            <a:endParaRPr lang="cs-CZ" altLang="cs-CZ" sz="1800" b="1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1800" dirty="0" err="1">
                <a:latin typeface="+mn-lt"/>
              </a:rPr>
              <a:t>thioesterasa</a:t>
            </a:r>
            <a:endParaRPr lang="cs-CZ" altLang="cs-CZ" sz="1800" dirty="0">
              <a:latin typeface="+mn-lt"/>
            </a:endParaRPr>
          </a:p>
        </p:txBody>
      </p:sp>
      <p:grpSp>
        <p:nvGrpSpPr>
          <p:cNvPr id="62471" name="Group 21"/>
          <p:cNvGrpSpPr>
            <a:grpSpLocks/>
          </p:cNvGrpSpPr>
          <p:nvPr/>
        </p:nvGrpSpPr>
        <p:grpSpPr bwMode="auto">
          <a:xfrm>
            <a:off x="3827463" y="1444626"/>
            <a:ext cx="6361112" cy="3425825"/>
            <a:chOff x="1504" y="1511"/>
            <a:chExt cx="4007" cy="2158"/>
          </a:xfrm>
        </p:grpSpPr>
        <p:grpSp>
          <p:nvGrpSpPr>
            <p:cNvPr id="62488" name="Group 3"/>
            <p:cNvGrpSpPr>
              <a:grpSpLocks/>
            </p:cNvGrpSpPr>
            <p:nvPr/>
          </p:nvGrpSpPr>
          <p:grpSpPr bwMode="auto">
            <a:xfrm>
              <a:off x="1504" y="1511"/>
              <a:ext cx="3839" cy="2158"/>
              <a:chOff x="845" y="1158"/>
              <a:chExt cx="4044" cy="2343"/>
            </a:xfrm>
          </p:grpSpPr>
          <p:graphicFrame>
            <p:nvGraphicFramePr>
              <p:cNvPr id="62492" name="Object 4"/>
              <p:cNvGraphicFramePr>
                <a:graphicFrameLocks noChangeAspect="1"/>
              </p:cNvGraphicFramePr>
              <p:nvPr/>
            </p:nvGraphicFramePr>
            <p:xfrm>
              <a:off x="845" y="1197"/>
              <a:ext cx="4044" cy="23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" name="Rastrový obrázek" r:id="rId5" imgW="0" imgH="0" progId="PBrush">
                      <p:embed/>
                    </p:oleObj>
                  </mc:Choice>
                  <mc:Fallback>
                    <p:oleObj name="Rastrový obrázek" r:id="rId5" imgW="0" imgH="0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5" y="1197"/>
                            <a:ext cx="4044" cy="23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493" name="Rectangle 11"/>
              <p:cNvSpPr>
                <a:spLocks noChangeArrowheads="1"/>
              </p:cNvSpPr>
              <p:nvPr/>
            </p:nvSpPr>
            <p:spPr bwMode="auto">
              <a:xfrm>
                <a:off x="845" y="1158"/>
                <a:ext cx="1814" cy="2268"/>
              </a:xfrm>
              <a:prstGeom prst="rect">
                <a:avLst/>
              </a:prstGeom>
              <a:solidFill>
                <a:schemeClr val="folHlink">
                  <a:alpha val="25098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 altLang="cs-CZ" sz="2200" dirty="0"/>
              </a:p>
            </p:txBody>
          </p:sp>
        </p:grpSp>
        <p:sp>
          <p:nvSpPr>
            <p:cNvPr id="62489" name="AutoShape 14"/>
            <p:cNvSpPr>
              <a:spLocks noChangeArrowheads="1"/>
            </p:cNvSpPr>
            <p:nvPr/>
          </p:nvSpPr>
          <p:spPr bwMode="auto">
            <a:xfrm>
              <a:off x="4483" y="2647"/>
              <a:ext cx="301" cy="83"/>
            </a:xfrm>
            <a:prstGeom prst="leftArrow">
              <a:avLst>
                <a:gd name="adj1" fmla="val 50000"/>
                <a:gd name="adj2" fmla="val 906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 sz="2200" dirty="0"/>
            </a:p>
          </p:txBody>
        </p:sp>
        <p:sp>
          <p:nvSpPr>
            <p:cNvPr id="62490" name="AutoShape 15"/>
            <p:cNvSpPr>
              <a:spLocks noChangeArrowheads="1"/>
            </p:cNvSpPr>
            <p:nvPr/>
          </p:nvSpPr>
          <p:spPr bwMode="auto">
            <a:xfrm>
              <a:off x="5210" y="1966"/>
              <a:ext cx="301" cy="83"/>
            </a:xfrm>
            <a:prstGeom prst="rightArrow">
              <a:avLst>
                <a:gd name="adj1" fmla="val 50000"/>
                <a:gd name="adj2" fmla="val 9066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 sz="2200" dirty="0"/>
            </a:p>
          </p:txBody>
        </p:sp>
        <p:sp>
          <p:nvSpPr>
            <p:cNvPr id="62491" name="AutoShape 20"/>
            <p:cNvSpPr>
              <a:spLocks noChangeArrowheads="1"/>
            </p:cNvSpPr>
            <p:nvPr/>
          </p:nvSpPr>
          <p:spPr bwMode="auto">
            <a:xfrm>
              <a:off x="4876" y="3113"/>
              <a:ext cx="301" cy="83"/>
            </a:xfrm>
            <a:prstGeom prst="leftArrow">
              <a:avLst>
                <a:gd name="adj1" fmla="val 50000"/>
                <a:gd name="adj2" fmla="val 906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 sz="2200" dirty="0"/>
            </a:p>
          </p:txBody>
        </p:sp>
      </p:grpSp>
      <p:sp>
        <p:nvSpPr>
          <p:cNvPr id="62472" name="TextovéPole 6"/>
          <p:cNvSpPr txBox="1">
            <a:spLocks noChangeArrowheads="1"/>
          </p:cNvSpPr>
          <p:nvPr/>
        </p:nvSpPr>
        <p:spPr bwMode="auto">
          <a:xfrm>
            <a:off x="2783633" y="908720"/>
            <a:ext cx="6872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000" dirty="0"/>
              <a:t>u živočichů - </a:t>
            </a:r>
            <a:r>
              <a:rPr lang="cs-CZ" altLang="cs-CZ" sz="2000" dirty="0" err="1"/>
              <a:t>homodimer</a:t>
            </a:r>
            <a:endParaRPr lang="cs-CZ" altLang="cs-CZ" sz="2000" dirty="0"/>
          </a:p>
        </p:txBody>
      </p:sp>
      <p:sp>
        <p:nvSpPr>
          <p:cNvPr id="62473" name="TextovéPole 7"/>
          <p:cNvSpPr txBox="1">
            <a:spLocks noChangeArrowheads="1"/>
          </p:cNvSpPr>
          <p:nvPr/>
        </p:nvSpPr>
        <p:spPr bwMode="auto">
          <a:xfrm>
            <a:off x="3910807" y="5426780"/>
            <a:ext cx="5610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dirty="0"/>
              <a:t>Každý monomer je rozložen do tří domén zahrnujících  sedm katalytických aktivit</a:t>
            </a:r>
          </a:p>
        </p:txBody>
      </p:sp>
      <p:sp>
        <p:nvSpPr>
          <p:cNvPr id="62476" name="TextovéPole 21"/>
          <p:cNvSpPr txBox="1">
            <a:spLocks noChangeArrowheads="1"/>
          </p:cNvSpPr>
          <p:nvPr/>
        </p:nvSpPr>
        <p:spPr bwMode="auto">
          <a:xfrm>
            <a:off x="9153526" y="2881314"/>
            <a:ext cx="12350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dirty="0"/>
              <a:t>navázání </a:t>
            </a:r>
            <a:r>
              <a:rPr lang="cs-CZ" altLang="cs-CZ" dirty="0" err="1"/>
              <a:t>malonylu</a:t>
            </a:r>
            <a:r>
              <a:rPr lang="cs-CZ" altLang="cs-CZ" dirty="0"/>
              <a:t> </a:t>
            </a:r>
          </a:p>
        </p:txBody>
      </p:sp>
      <p:sp>
        <p:nvSpPr>
          <p:cNvPr id="62477" name="Obdélník 22"/>
          <p:cNvSpPr>
            <a:spLocks noChangeArrowheads="1"/>
          </p:cNvSpPr>
          <p:nvPr/>
        </p:nvSpPr>
        <p:spPr bwMode="auto">
          <a:xfrm>
            <a:off x="9093201" y="3989389"/>
            <a:ext cx="855663" cy="1920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62478" name="TextovéPole 23"/>
          <p:cNvSpPr txBox="1">
            <a:spLocks noChangeArrowheads="1"/>
          </p:cNvSpPr>
          <p:nvPr/>
        </p:nvSpPr>
        <p:spPr bwMode="auto">
          <a:xfrm>
            <a:off x="9189729" y="3986873"/>
            <a:ext cx="1308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dirty="0"/>
              <a:t>navázání acetylu </a:t>
            </a:r>
          </a:p>
        </p:txBody>
      </p:sp>
      <p:sp>
        <p:nvSpPr>
          <p:cNvPr id="62479" name="Obdélník 24"/>
          <p:cNvSpPr>
            <a:spLocks noChangeArrowheads="1"/>
          </p:cNvSpPr>
          <p:nvPr/>
        </p:nvSpPr>
        <p:spPr bwMode="auto">
          <a:xfrm>
            <a:off x="4872038" y="4832350"/>
            <a:ext cx="1689100" cy="3238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62480" name="TextovéPole 25"/>
          <p:cNvSpPr txBox="1">
            <a:spLocks noChangeArrowheads="1"/>
          </p:cNvSpPr>
          <p:nvPr/>
        </p:nvSpPr>
        <p:spPr bwMode="auto">
          <a:xfrm>
            <a:off x="7419353" y="2557463"/>
            <a:ext cx="903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dirty="0">
                <a:solidFill>
                  <a:srgbClr val="00B050"/>
                </a:solidFill>
              </a:rPr>
              <a:t>Pan-SH</a:t>
            </a:r>
          </a:p>
        </p:txBody>
      </p:sp>
      <p:sp>
        <p:nvSpPr>
          <p:cNvPr id="62481" name="Obdélník 26"/>
          <p:cNvSpPr>
            <a:spLocks noChangeArrowheads="1"/>
          </p:cNvSpPr>
          <p:nvPr/>
        </p:nvSpPr>
        <p:spPr bwMode="auto">
          <a:xfrm>
            <a:off x="7175501" y="2298701"/>
            <a:ext cx="720725" cy="2587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62482" name="Obdélník 27"/>
          <p:cNvSpPr>
            <a:spLocks noChangeArrowheads="1"/>
          </p:cNvSpPr>
          <p:nvPr/>
        </p:nvSpPr>
        <p:spPr bwMode="auto">
          <a:xfrm>
            <a:off x="9101139" y="3663950"/>
            <a:ext cx="1228725" cy="3254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62483" name="Obdélník 30"/>
          <p:cNvSpPr>
            <a:spLocks noChangeArrowheads="1"/>
          </p:cNvSpPr>
          <p:nvPr/>
        </p:nvSpPr>
        <p:spPr bwMode="auto">
          <a:xfrm>
            <a:off x="8556626" y="3248026"/>
            <a:ext cx="473075" cy="1317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 altLang="cs-CZ" dirty="0"/>
          </a:p>
        </p:txBody>
      </p:sp>
      <p:cxnSp>
        <p:nvCxnSpPr>
          <p:cNvPr id="62484" name="Přímá spojnice se šipkou 32"/>
          <p:cNvCxnSpPr>
            <a:cxnSpLocks noChangeShapeType="1"/>
            <a:stCxn id="62489" idx="3"/>
            <a:endCxn id="62483" idx="1"/>
          </p:cNvCxnSpPr>
          <p:nvPr/>
        </p:nvCxnSpPr>
        <p:spPr bwMode="auto">
          <a:xfrm flipH="1">
            <a:off x="8556625" y="3314700"/>
            <a:ext cx="477838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ffectLst/>
        </p:spPr>
      </p:cxnSp>
      <p:cxnSp>
        <p:nvCxnSpPr>
          <p:cNvPr id="62485" name="Přímá spojnice se šipkou 33"/>
          <p:cNvCxnSpPr>
            <a:cxnSpLocks noChangeShapeType="1"/>
          </p:cNvCxnSpPr>
          <p:nvPr/>
        </p:nvCxnSpPr>
        <p:spPr bwMode="auto">
          <a:xfrm flipH="1" flipV="1">
            <a:off x="8950811" y="3817145"/>
            <a:ext cx="468620" cy="2365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ffectLst/>
        </p:spPr>
      </p:cxnSp>
      <p:sp>
        <p:nvSpPr>
          <p:cNvPr id="62486" name="Obdélník 34"/>
          <p:cNvSpPr>
            <a:spLocks noChangeArrowheads="1"/>
          </p:cNvSpPr>
          <p:nvPr/>
        </p:nvSpPr>
        <p:spPr bwMode="auto">
          <a:xfrm>
            <a:off x="9093201" y="1770063"/>
            <a:ext cx="1095375" cy="6588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62487" name="TextovéPole 1"/>
          <p:cNvSpPr txBox="1">
            <a:spLocks noChangeArrowheads="1"/>
          </p:cNvSpPr>
          <p:nvPr/>
        </p:nvSpPr>
        <p:spPr bwMode="auto">
          <a:xfrm>
            <a:off x="9180513" y="2171701"/>
            <a:ext cx="1149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V prvním cyklu: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535358" y="2154086"/>
            <a:ext cx="423514" cy="268244"/>
            <a:chOff x="3011358" y="2154086"/>
            <a:chExt cx="423514" cy="268244"/>
          </a:xfrm>
        </p:grpSpPr>
        <p:sp>
          <p:nvSpPr>
            <p:cNvPr id="3" name="Ovál 2"/>
            <p:cNvSpPr/>
            <p:nvPr/>
          </p:nvSpPr>
          <p:spPr bwMode="auto">
            <a:xfrm>
              <a:off x="3086430" y="2154086"/>
              <a:ext cx="291441" cy="261937"/>
            </a:xfrm>
            <a:prstGeom prst="ellipse">
              <a:avLst/>
            </a:prstGeom>
            <a:solidFill>
              <a:srgbClr val="99C9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3011358" y="2168414"/>
              <a:ext cx="42351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>
                  <a:cs typeface="Arial" panose="020B0604020202020204" pitchFamily="34" charset="0"/>
                </a:rPr>
                <a:t>OAS</a:t>
              </a:r>
              <a:endParaRPr lang="en-US" sz="1050" dirty="0">
                <a:cs typeface="Arial" panose="020B0604020202020204" pitchFamily="34" charset="0"/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7946477" y="3929383"/>
            <a:ext cx="423514" cy="268244"/>
            <a:chOff x="3011358" y="2154086"/>
            <a:chExt cx="423514" cy="268244"/>
          </a:xfrm>
        </p:grpSpPr>
        <p:sp>
          <p:nvSpPr>
            <p:cNvPr id="33" name="Ovál 32"/>
            <p:cNvSpPr/>
            <p:nvPr/>
          </p:nvSpPr>
          <p:spPr bwMode="auto">
            <a:xfrm>
              <a:off x="3086430" y="2154086"/>
              <a:ext cx="291441" cy="261937"/>
            </a:xfrm>
            <a:prstGeom prst="ellipse">
              <a:avLst/>
            </a:prstGeom>
            <a:solidFill>
              <a:srgbClr val="99C9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3011358" y="2168414"/>
              <a:ext cx="42351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>
                  <a:cs typeface="Arial" panose="020B0604020202020204" pitchFamily="34" charset="0"/>
                </a:rPr>
                <a:t>OAS</a:t>
              </a:r>
              <a:endParaRPr lang="en-US" sz="1050" dirty="0">
                <a:cs typeface="Arial" panose="020B0604020202020204" pitchFamily="34" charset="0"/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7599876" y="1904263"/>
            <a:ext cx="404278" cy="230832"/>
            <a:chOff x="6075876" y="1904263"/>
            <a:chExt cx="404278" cy="230832"/>
          </a:xfrm>
        </p:grpSpPr>
        <p:sp>
          <p:nvSpPr>
            <p:cNvPr id="36" name="Ovál 35"/>
            <p:cNvSpPr/>
            <p:nvPr/>
          </p:nvSpPr>
          <p:spPr bwMode="auto">
            <a:xfrm>
              <a:off x="6187646" y="1912988"/>
              <a:ext cx="234831" cy="215096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6075876" y="1904263"/>
              <a:ext cx="404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00" dirty="0" err="1">
                  <a:cs typeface="Arial" panose="020B0604020202020204" pitchFamily="34" charset="0"/>
                </a:rPr>
                <a:t>OAR</a:t>
              </a:r>
              <a:endParaRPr lang="en-US" sz="9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924701" y="4258372"/>
            <a:ext cx="404278" cy="230832"/>
            <a:chOff x="3400701" y="4258372"/>
            <a:chExt cx="404278" cy="230832"/>
          </a:xfrm>
        </p:grpSpPr>
        <p:sp>
          <p:nvSpPr>
            <p:cNvPr id="41" name="Ovál 40"/>
            <p:cNvSpPr/>
            <p:nvPr/>
          </p:nvSpPr>
          <p:spPr bwMode="auto">
            <a:xfrm>
              <a:off x="3494182" y="4276021"/>
              <a:ext cx="224715" cy="195534"/>
            </a:xfrm>
            <a:prstGeom prst="ellipse">
              <a:avLst/>
            </a:prstGeom>
            <a:solidFill>
              <a:srgbClr val="F6F60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3400701" y="4258372"/>
              <a:ext cx="404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00" dirty="0" err="1">
                  <a:cs typeface="Arial" panose="020B0604020202020204" pitchFamily="34" charset="0"/>
                </a:rPr>
                <a:t>OAR</a:t>
              </a:r>
              <a:endParaRPr lang="en-US" sz="900" dirty="0">
                <a:cs typeface="Arial" panose="020B0604020202020204" pitchFamily="34" charset="0"/>
              </a:endParaRP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46</a:t>
            </a:fld>
            <a:endParaRPr lang="cs-CZ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3171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19"/>
          <p:cNvSpPr txBox="1">
            <a:spLocks noChangeArrowheads="1"/>
          </p:cNvSpPr>
          <p:nvPr/>
        </p:nvSpPr>
        <p:spPr bwMode="auto">
          <a:xfrm>
            <a:off x="1774826" y="1127125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altLang="cs-CZ" dirty="0" smtClean="0"/>
              <a:t>Přenos </a:t>
            </a:r>
            <a:r>
              <a:rPr lang="cs-CZ" altLang="cs-CZ" dirty="0"/>
              <a:t>acetylu </a:t>
            </a:r>
            <a:r>
              <a:rPr lang="cs-CZ" altLang="cs-CZ" b="1" dirty="0"/>
              <a:t>z </a:t>
            </a:r>
            <a:r>
              <a:rPr lang="cs-CZ" altLang="cs-CZ" dirty="0"/>
              <a:t>acetyl-</a:t>
            </a:r>
            <a:r>
              <a:rPr lang="cs-CZ" altLang="cs-CZ" dirty="0" err="1"/>
              <a:t>CoA</a:t>
            </a:r>
            <a:r>
              <a:rPr lang="cs-CZ" altLang="cs-CZ" dirty="0"/>
              <a:t> </a:t>
            </a:r>
            <a:r>
              <a:rPr lang="cs-CZ" altLang="cs-CZ" b="1" dirty="0"/>
              <a:t>na</a:t>
            </a:r>
            <a:r>
              <a:rPr lang="cs-CZ" altLang="cs-CZ" dirty="0"/>
              <a:t> –SH skupinu </a:t>
            </a:r>
            <a:r>
              <a:rPr lang="cs-CZ" altLang="cs-CZ" b="1" dirty="0" err="1"/>
              <a:t>oxoacylsynthasy</a:t>
            </a:r>
            <a:r>
              <a:rPr lang="cs-CZ" altLang="cs-CZ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altLang="cs-CZ" dirty="0"/>
              <a:t>katalyzuje </a:t>
            </a:r>
            <a:r>
              <a:rPr lang="cs-CZ" altLang="cs-CZ" b="1" dirty="0"/>
              <a:t> </a:t>
            </a:r>
            <a:r>
              <a:rPr lang="cs-CZ" altLang="cs-CZ" b="1" i="1" dirty="0">
                <a:solidFill>
                  <a:srgbClr val="0066FF"/>
                </a:solidFill>
              </a:rPr>
              <a:t>acetyl </a:t>
            </a:r>
            <a:r>
              <a:rPr lang="cs-CZ" altLang="cs-CZ" b="1" i="1" dirty="0" err="1">
                <a:solidFill>
                  <a:srgbClr val="0066FF"/>
                </a:solidFill>
              </a:rPr>
              <a:t>transacylasa</a:t>
            </a:r>
            <a:endParaRPr lang="cs-CZ" altLang="cs-CZ" b="1" dirty="0"/>
          </a:p>
        </p:txBody>
      </p:sp>
      <p:grpSp>
        <p:nvGrpSpPr>
          <p:cNvPr id="63493" name="Group 24"/>
          <p:cNvGrpSpPr>
            <a:grpSpLocks/>
          </p:cNvGrpSpPr>
          <p:nvPr/>
        </p:nvGrpSpPr>
        <p:grpSpPr bwMode="auto">
          <a:xfrm>
            <a:off x="2495551" y="333377"/>
            <a:ext cx="6783389" cy="5472113"/>
            <a:chOff x="612" y="210"/>
            <a:chExt cx="4273" cy="3447"/>
          </a:xfrm>
        </p:grpSpPr>
        <p:sp>
          <p:nvSpPr>
            <p:cNvPr id="63496" name="Text Box 4"/>
            <p:cNvSpPr txBox="1">
              <a:spLocks noChangeArrowheads="1"/>
            </p:cNvSpPr>
            <p:nvPr/>
          </p:nvSpPr>
          <p:spPr bwMode="auto">
            <a:xfrm>
              <a:off x="612" y="210"/>
              <a:ext cx="427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cs-CZ" sz="3600" dirty="0"/>
                <a:t>Rea</a:t>
              </a:r>
              <a:r>
                <a:rPr lang="cs-CZ" altLang="cs-CZ" sz="3600" dirty="0" err="1"/>
                <a:t>kce</a:t>
              </a:r>
              <a:r>
                <a:rPr lang="cs-CZ" altLang="cs-CZ" sz="3600" dirty="0"/>
                <a:t> syntézy mastných kyselin</a:t>
              </a:r>
              <a:r>
                <a:rPr lang="en-GB" altLang="cs-CZ" sz="3600" dirty="0"/>
                <a:t> </a:t>
              </a:r>
            </a:p>
          </p:txBody>
        </p:sp>
        <p:grpSp>
          <p:nvGrpSpPr>
            <p:cNvPr id="63497" name="Group 23"/>
            <p:cNvGrpSpPr>
              <a:grpSpLocks/>
            </p:cNvGrpSpPr>
            <p:nvPr/>
          </p:nvGrpSpPr>
          <p:grpSpPr bwMode="auto">
            <a:xfrm>
              <a:off x="839" y="2277"/>
              <a:ext cx="1740" cy="1380"/>
              <a:chOff x="839" y="2277"/>
              <a:chExt cx="1740" cy="1380"/>
            </a:xfrm>
          </p:grpSpPr>
          <p:grpSp>
            <p:nvGrpSpPr>
              <p:cNvPr id="63498" name="Group 18"/>
              <p:cNvGrpSpPr>
                <a:grpSpLocks/>
              </p:cNvGrpSpPr>
              <p:nvPr/>
            </p:nvGrpSpPr>
            <p:grpSpPr bwMode="auto">
              <a:xfrm>
                <a:off x="839" y="2473"/>
                <a:ext cx="1632" cy="1184"/>
                <a:chOff x="839" y="2473"/>
                <a:chExt cx="1632" cy="1184"/>
              </a:xfrm>
            </p:grpSpPr>
            <p:sp>
              <p:nvSpPr>
                <p:cNvPr id="63501" name="Rectangle 5"/>
                <p:cNvSpPr>
                  <a:spLocks noChangeArrowheads="1"/>
                </p:cNvSpPr>
                <p:nvPr/>
              </p:nvSpPr>
              <p:spPr bwMode="auto">
                <a:xfrm>
                  <a:off x="839" y="3113"/>
                  <a:ext cx="1587" cy="54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sz="3200" dirty="0"/>
                </a:p>
              </p:txBody>
            </p:sp>
            <p:sp>
              <p:nvSpPr>
                <p:cNvPr id="63502" name="Oval 8"/>
                <p:cNvSpPr>
                  <a:spLocks noChangeArrowheads="1"/>
                </p:cNvSpPr>
                <p:nvPr/>
              </p:nvSpPr>
              <p:spPr bwMode="auto">
                <a:xfrm>
                  <a:off x="1655" y="2885"/>
                  <a:ext cx="816" cy="681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sz="3200" dirty="0">
                    <a:solidFill>
                      <a:srgbClr val="0066FF"/>
                    </a:solidFill>
                  </a:endParaRPr>
                </a:p>
              </p:txBody>
            </p:sp>
            <p:grpSp>
              <p:nvGrpSpPr>
                <p:cNvPr id="63503" name="Group 15"/>
                <p:cNvGrpSpPr>
                  <a:grpSpLocks/>
                </p:cNvGrpSpPr>
                <p:nvPr/>
              </p:nvGrpSpPr>
              <p:grpSpPr bwMode="auto">
                <a:xfrm>
                  <a:off x="917" y="2976"/>
                  <a:ext cx="411" cy="363"/>
                  <a:chOff x="917" y="1797"/>
                  <a:chExt cx="411" cy="363"/>
                </a:xfrm>
              </p:grpSpPr>
              <p:sp>
                <p:nvSpPr>
                  <p:cNvPr id="63509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797"/>
                    <a:ext cx="409" cy="363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 altLang="cs-CZ" dirty="0"/>
                  </a:p>
                </p:txBody>
              </p:sp>
              <p:sp>
                <p:nvSpPr>
                  <p:cNvPr id="63510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8" y="1842"/>
                    <a:ext cx="410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sz="2000" b="1" dirty="0"/>
                      <a:t>ACP</a:t>
                    </a:r>
                  </a:p>
                </p:txBody>
              </p:sp>
            </p:grpSp>
            <p:pic>
              <p:nvPicPr>
                <p:cNvPr id="63504" name="Picture 1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66" y="2658"/>
                  <a:ext cx="114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50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020" y="2473"/>
                  <a:ext cx="315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sz="2000" b="1" dirty="0">
                      <a:solidFill>
                        <a:srgbClr val="009999"/>
                      </a:solidFill>
                    </a:rPr>
                    <a:t>S</a:t>
                  </a:r>
                  <a:r>
                    <a:rPr lang="en-GB" altLang="cs-CZ" sz="2000" b="1" dirty="0"/>
                    <a:t>H</a:t>
                  </a:r>
                </a:p>
              </p:txBody>
            </p:sp>
            <p:sp>
              <p:nvSpPr>
                <p:cNvPr id="6350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882" y="2886"/>
                  <a:ext cx="364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sz="2000" b="1" dirty="0" err="1"/>
                    <a:t>Cys</a:t>
                  </a:r>
                  <a:endParaRPr lang="en-GB" altLang="cs-CZ" sz="2000" b="1" dirty="0"/>
                </a:p>
              </p:txBody>
            </p:sp>
            <p:sp>
              <p:nvSpPr>
                <p:cNvPr id="6350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064" y="279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2800" dirty="0"/>
                </a:p>
              </p:txBody>
            </p:sp>
            <p:sp>
              <p:nvSpPr>
                <p:cNvPr id="6350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973" y="2609"/>
                  <a:ext cx="19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sz="2000" b="1" dirty="0"/>
                    <a:t>S</a:t>
                  </a:r>
                </a:p>
              </p:txBody>
            </p:sp>
          </p:grpSp>
          <p:sp>
            <p:nvSpPr>
              <p:cNvPr id="63499" name="Line 20"/>
              <p:cNvSpPr>
                <a:spLocks noChangeShapeType="1"/>
              </p:cNvSpPr>
              <p:nvPr/>
            </p:nvSpPr>
            <p:spPr bwMode="auto">
              <a:xfrm flipV="1">
                <a:off x="2064" y="2523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2800" dirty="0"/>
              </a:p>
            </p:txBody>
          </p:sp>
          <p:sp>
            <p:nvSpPr>
              <p:cNvPr id="63500" name="Text Box 21"/>
              <p:cNvSpPr txBox="1">
                <a:spLocks noChangeArrowheads="1"/>
              </p:cNvSpPr>
              <p:nvPr/>
            </p:nvSpPr>
            <p:spPr bwMode="auto">
              <a:xfrm>
                <a:off x="1961" y="2277"/>
                <a:ext cx="61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altLang="cs-CZ" b="1" dirty="0"/>
                  <a:t>CO–CH</a:t>
                </a:r>
                <a:r>
                  <a:rPr lang="en-GB" altLang="cs-CZ" b="1" baseline="-25000" dirty="0"/>
                  <a:t>3</a:t>
                </a:r>
                <a:endParaRPr lang="en-GB" altLang="cs-CZ" b="1" dirty="0"/>
              </a:p>
            </p:txBody>
          </p:sp>
        </p:grpSp>
      </p:grpSp>
      <p:sp>
        <p:nvSpPr>
          <p:cNvPr id="63494" name="TextovéPole 1"/>
          <p:cNvSpPr txBox="1">
            <a:spLocks noChangeArrowheads="1"/>
          </p:cNvSpPr>
          <p:nvPr/>
        </p:nvSpPr>
        <p:spPr bwMode="auto">
          <a:xfrm>
            <a:off x="4511675" y="5162550"/>
            <a:ext cx="935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dirty="0"/>
              <a:t>AT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0965" y="2576514"/>
            <a:ext cx="4105275" cy="2724150"/>
          </a:xfrm>
          <a:prstGeom prst="rect">
            <a:avLst/>
          </a:prstGeom>
        </p:spPr>
      </p:pic>
      <p:grpSp>
        <p:nvGrpSpPr>
          <p:cNvPr id="23" name="Skupina 22"/>
          <p:cNvGrpSpPr/>
          <p:nvPr/>
        </p:nvGrpSpPr>
        <p:grpSpPr>
          <a:xfrm>
            <a:off x="6960096" y="3070568"/>
            <a:ext cx="389850" cy="261937"/>
            <a:chOff x="3011358" y="2154086"/>
            <a:chExt cx="389850" cy="261937"/>
          </a:xfrm>
        </p:grpSpPr>
        <p:sp>
          <p:nvSpPr>
            <p:cNvPr id="24" name="Ovál 23"/>
            <p:cNvSpPr/>
            <p:nvPr/>
          </p:nvSpPr>
          <p:spPr bwMode="auto">
            <a:xfrm>
              <a:off x="3086430" y="2154086"/>
              <a:ext cx="291441" cy="261937"/>
            </a:xfrm>
            <a:prstGeom prst="ellipse">
              <a:avLst/>
            </a:prstGeom>
            <a:solidFill>
              <a:srgbClr val="99C9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3011358" y="2168414"/>
              <a:ext cx="38985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00" dirty="0" err="1">
                  <a:cs typeface="Arial" panose="020B0604020202020204" pitchFamily="34" charset="0"/>
                </a:rPr>
                <a:t>OAS</a:t>
              </a:r>
              <a:endParaRPr lang="en-US" sz="9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9553878" y="4548833"/>
            <a:ext cx="389850" cy="261937"/>
            <a:chOff x="3011358" y="2154086"/>
            <a:chExt cx="389850" cy="261937"/>
          </a:xfrm>
        </p:grpSpPr>
        <p:sp>
          <p:nvSpPr>
            <p:cNvPr id="27" name="Ovál 26"/>
            <p:cNvSpPr/>
            <p:nvPr/>
          </p:nvSpPr>
          <p:spPr bwMode="auto">
            <a:xfrm>
              <a:off x="3086430" y="2154086"/>
              <a:ext cx="291441" cy="261937"/>
            </a:xfrm>
            <a:prstGeom prst="ellipse">
              <a:avLst/>
            </a:prstGeom>
            <a:solidFill>
              <a:srgbClr val="99C9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3011358" y="2168414"/>
              <a:ext cx="38985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00" dirty="0" err="1">
                  <a:cs typeface="Arial" panose="020B0604020202020204" pitchFamily="34" charset="0"/>
                </a:rPr>
                <a:t>OAS</a:t>
              </a:r>
              <a:endParaRPr lang="en-US" sz="9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9314917" y="2868063"/>
            <a:ext cx="356188" cy="200055"/>
            <a:chOff x="7790917" y="2868062"/>
            <a:chExt cx="356188" cy="200055"/>
          </a:xfrm>
        </p:grpSpPr>
        <p:sp>
          <p:nvSpPr>
            <p:cNvPr id="2" name="Obdélník 1"/>
            <p:cNvSpPr/>
            <p:nvPr/>
          </p:nvSpPr>
          <p:spPr bwMode="auto">
            <a:xfrm>
              <a:off x="7888926" y="2924943"/>
              <a:ext cx="211466" cy="90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7790917" y="2868062"/>
              <a:ext cx="35618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700" dirty="0" err="1">
                  <a:cs typeface="Arial" panose="020B0604020202020204" pitchFamily="34" charset="0"/>
                </a:rPr>
                <a:t>OAR</a:t>
              </a:r>
              <a:endParaRPr lang="en-US" sz="7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7248128" y="4812479"/>
            <a:ext cx="375424" cy="200055"/>
            <a:chOff x="7790917" y="2868062"/>
            <a:chExt cx="375424" cy="200055"/>
          </a:xfrm>
        </p:grpSpPr>
        <p:sp>
          <p:nvSpPr>
            <p:cNvPr id="39" name="Obdélník 38"/>
            <p:cNvSpPr/>
            <p:nvPr/>
          </p:nvSpPr>
          <p:spPr bwMode="auto">
            <a:xfrm>
              <a:off x="7888926" y="2924943"/>
              <a:ext cx="211466" cy="90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7790917" y="2868062"/>
              <a:ext cx="37542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700" dirty="0">
                  <a:cs typeface="Arial" panose="020B0604020202020204" pitchFamily="34" charset="0"/>
                </a:rPr>
                <a:t> </a:t>
              </a:r>
              <a:r>
                <a:rPr lang="cs-CZ" sz="700" dirty="0" err="1">
                  <a:cs typeface="Arial" panose="020B0604020202020204" pitchFamily="34" charset="0"/>
                </a:rPr>
                <a:t>OAR</a:t>
              </a:r>
              <a:endParaRPr lang="en-US" sz="700" dirty="0">
                <a:cs typeface="Arial" panose="020B0604020202020204" pitchFamily="34" charset="0"/>
              </a:endParaRPr>
            </a:p>
          </p:txBody>
        </p:sp>
      </p:grp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47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6" name="Group 37"/>
          <p:cNvGrpSpPr>
            <a:grpSpLocks/>
          </p:cNvGrpSpPr>
          <p:nvPr/>
        </p:nvGrpSpPr>
        <p:grpSpPr bwMode="auto">
          <a:xfrm>
            <a:off x="1919289" y="720727"/>
            <a:ext cx="8459787" cy="5229225"/>
            <a:chOff x="249" y="454"/>
            <a:chExt cx="5329" cy="3294"/>
          </a:xfrm>
        </p:grpSpPr>
        <p:sp>
          <p:nvSpPr>
            <p:cNvPr id="64520" name="Text Box 29"/>
            <p:cNvSpPr txBox="1">
              <a:spLocks noChangeArrowheads="1"/>
            </p:cNvSpPr>
            <p:nvPr/>
          </p:nvSpPr>
          <p:spPr bwMode="auto">
            <a:xfrm>
              <a:off x="249" y="454"/>
              <a:ext cx="532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cs-CZ" altLang="cs-CZ" dirty="0" smtClean="0"/>
                <a:t>přenos</a:t>
              </a:r>
              <a:r>
                <a:rPr lang="cs-CZ" altLang="cs-CZ" b="1" dirty="0" smtClean="0"/>
                <a:t> </a:t>
              </a:r>
              <a:r>
                <a:rPr lang="cs-CZ" altLang="cs-CZ" b="1" dirty="0" err="1"/>
                <a:t>malonylu</a:t>
              </a:r>
              <a:r>
                <a:rPr lang="cs-CZ" altLang="cs-CZ" b="1" dirty="0"/>
                <a:t> </a:t>
              </a:r>
              <a:r>
                <a:rPr lang="cs-CZ" altLang="cs-CZ" dirty="0"/>
                <a:t>z </a:t>
              </a:r>
              <a:r>
                <a:rPr lang="cs-CZ" altLang="cs-CZ" dirty="0" err="1"/>
                <a:t>malonyl-CoA</a:t>
              </a:r>
              <a:r>
                <a:rPr lang="cs-CZ" altLang="cs-CZ" dirty="0"/>
                <a:t> </a:t>
              </a:r>
              <a:r>
                <a:rPr lang="cs-CZ" altLang="cs-CZ" b="1" dirty="0"/>
                <a:t>na </a:t>
              </a:r>
              <a:r>
                <a:rPr lang="cs-CZ" altLang="cs-CZ" dirty="0"/>
                <a:t>–SH  </a:t>
              </a:r>
              <a:r>
                <a:rPr lang="cs-CZ" altLang="cs-CZ" b="1" dirty="0" err="1"/>
                <a:t>fosfopantetheinu</a:t>
              </a:r>
              <a:r>
                <a:rPr lang="cs-CZ" altLang="cs-CZ" b="1" dirty="0"/>
                <a:t> </a:t>
              </a:r>
              <a:endParaRPr lang="cs-CZ" altLang="cs-CZ" sz="2200" b="1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cs-CZ" altLang="cs-CZ" dirty="0"/>
                <a:t>katalyzuje </a:t>
              </a:r>
              <a:r>
                <a:rPr lang="en-GB" altLang="cs-CZ" b="1" i="1" dirty="0" err="1">
                  <a:solidFill>
                    <a:srgbClr val="0066FF"/>
                  </a:solidFill>
                </a:rPr>
                <a:t>malonyltransacylas</a:t>
              </a:r>
              <a:r>
                <a:rPr lang="cs-CZ" altLang="cs-CZ" b="1" i="1" dirty="0">
                  <a:solidFill>
                    <a:srgbClr val="0066FF"/>
                  </a:solidFill>
                </a:rPr>
                <a:t>a</a:t>
              </a:r>
              <a:endParaRPr lang="en-GB" altLang="cs-CZ" b="1" dirty="0"/>
            </a:p>
          </p:txBody>
        </p:sp>
        <p:grpSp>
          <p:nvGrpSpPr>
            <p:cNvPr id="64521" name="Group 36"/>
            <p:cNvGrpSpPr>
              <a:grpSpLocks/>
            </p:cNvGrpSpPr>
            <p:nvPr/>
          </p:nvGrpSpPr>
          <p:grpSpPr bwMode="auto">
            <a:xfrm>
              <a:off x="975" y="1625"/>
              <a:ext cx="1849" cy="2123"/>
              <a:chOff x="975" y="1625"/>
              <a:chExt cx="1849" cy="2123"/>
            </a:xfrm>
          </p:grpSpPr>
          <p:grpSp>
            <p:nvGrpSpPr>
              <p:cNvPr id="64522" name="Group 15"/>
              <p:cNvGrpSpPr>
                <a:grpSpLocks/>
              </p:cNvGrpSpPr>
              <p:nvPr/>
            </p:nvGrpSpPr>
            <p:grpSpPr bwMode="auto">
              <a:xfrm>
                <a:off x="975" y="2384"/>
                <a:ext cx="1849" cy="1364"/>
                <a:chOff x="839" y="2293"/>
                <a:chExt cx="1849" cy="1364"/>
              </a:xfrm>
            </p:grpSpPr>
            <p:grpSp>
              <p:nvGrpSpPr>
                <p:cNvPr id="64528" name="Group 16"/>
                <p:cNvGrpSpPr>
                  <a:grpSpLocks/>
                </p:cNvGrpSpPr>
                <p:nvPr/>
              </p:nvGrpSpPr>
              <p:grpSpPr bwMode="auto">
                <a:xfrm>
                  <a:off x="839" y="2473"/>
                  <a:ext cx="1632" cy="1184"/>
                  <a:chOff x="839" y="2473"/>
                  <a:chExt cx="1632" cy="1184"/>
                </a:xfrm>
              </p:grpSpPr>
              <p:sp>
                <p:nvSpPr>
                  <p:cNvPr id="645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839" y="3113"/>
                    <a:ext cx="1587" cy="544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GB" altLang="cs-CZ" sz="2800" dirty="0"/>
                  </a:p>
                </p:txBody>
              </p:sp>
              <p:sp>
                <p:nvSpPr>
                  <p:cNvPr id="6453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2885"/>
                    <a:ext cx="816" cy="681"/>
                  </a:xfrm>
                  <a:prstGeom prst="ellipse">
                    <a:avLst/>
                  </a:prstGeom>
                  <a:solidFill>
                    <a:srgbClr val="66CC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GB" altLang="cs-CZ" sz="2800" dirty="0">
                      <a:solidFill>
                        <a:srgbClr val="0066FF"/>
                      </a:solidFill>
                    </a:endParaRPr>
                  </a:p>
                </p:txBody>
              </p:sp>
              <p:grpSp>
                <p:nvGrpSpPr>
                  <p:cNvPr id="64533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917" y="2976"/>
                    <a:ext cx="409" cy="363"/>
                    <a:chOff x="917" y="1797"/>
                    <a:chExt cx="409" cy="363"/>
                  </a:xfrm>
                </p:grpSpPr>
                <p:sp>
                  <p:nvSpPr>
                    <p:cNvPr id="64539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7" y="1797"/>
                      <a:ext cx="409" cy="363"/>
                    </a:xfrm>
                    <a:prstGeom prst="ellipse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cs-CZ" altLang="cs-CZ" sz="2200" dirty="0"/>
                    </a:p>
                  </p:txBody>
                </p:sp>
                <p:sp>
                  <p:nvSpPr>
                    <p:cNvPr id="64540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18" y="1842"/>
                      <a:ext cx="381" cy="23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altLang="cs-CZ" b="1" dirty="0"/>
                        <a:t>ACP</a:t>
                      </a:r>
                    </a:p>
                  </p:txBody>
                </p:sp>
              </p:grpSp>
              <p:pic>
                <p:nvPicPr>
                  <p:cNvPr id="64534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66" y="2658"/>
                    <a:ext cx="114" cy="3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4535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20" y="2473"/>
                    <a:ext cx="191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>
                        <a:solidFill>
                          <a:srgbClr val="009999"/>
                        </a:solidFill>
                      </a:rPr>
                      <a:t>S</a:t>
                    </a:r>
                    <a:endParaRPr lang="en-GB" altLang="cs-CZ" b="1" dirty="0"/>
                  </a:p>
                </p:txBody>
              </p:sp>
              <p:sp>
                <p:nvSpPr>
                  <p:cNvPr id="64536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2" y="2886"/>
                    <a:ext cx="339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 err="1"/>
                      <a:t>Cys</a:t>
                    </a:r>
                    <a:endParaRPr lang="en-GB" altLang="cs-CZ" b="1" dirty="0"/>
                  </a:p>
                </p:txBody>
              </p:sp>
              <p:sp>
                <p:nvSpPr>
                  <p:cNvPr id="64537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279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6453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3" y="2609"/>
                    <a:ext cx="191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/>
                      <a:t>S</a:t>
                    </a:r>
                  </a:p>
                </p:txBody>
              </p:sp>
            </p:grpSp>
            <p:sp>
              <p:nvSpPr>
                <p:cNvPr id="6452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064" y="2523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6453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960" y="2293"/>
                  <a:ext cx="728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sz="2200" b="1" dirty="0"/>
                    <a:t>CO–CH</a:t>
                  </a:r>
                  <a:r>
                    <a:rPr lang="en-GB" altLang="cs-CZ" sz="2200" b="1" baseline="-25000" dirty="0"/>
                    <a:t>3</a:t>
                  </a:r>
                  <a:endParaRPr lang="en-GB" altLang="cs-CZ" sz="2200" b="1" dirty="0"/>
                </a:p>
              </p:txBody>
            </p:sp>
          </p:grpSp>
          <p:grpSp>
            <p:nvGrpSpPr>
              <p:cNvPr id="64523" name="Group 34"/>
              <p:cNvGrpSpPr>
                <a:grpSpLocks/>
              </p:cNvGrpSpPr>
              <p:nvPr/>
            </p:nvGrpSpPr>
            <p:grpSpPr bwMode="auto">
              <a:xfrm>
                <a:off x="1148" y="1625"/>
                <a:ext cx="547" cy="943"/>
                <a:chOff x="3594" y="1879"/>
                <a:chExt cx="547" cy="943"/>
              </a:xfrm>
            </p:grpSpPr>
            <p:sp>
              <p:nvSpPr>
                <p:cNvPr id="6452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594" y="1879"/>
                  <a:ext cx="547" cy="9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altLang="cs-CZ" sz="2000" b="1" dirty="0"/>
                    <a:t>COOH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GB" altLang="cs-CZ" sz="2000" b="1" dirty="0"/>
                    <a:t>CH</a:t>
                  </a:r>
                  <a:r>
                    <a:rPr lang="en-GB" altLang="cs-CZ" sz="2000" b="1" baseline="-25000" dirty="0"/>
                    <a:t>2</a:t>
                  </a:r>
                  <a:endParaRPr lang="en-GB" altLang="cs-CZ" sz="2000" b="1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GB" altLang="cs-CZ" sz="2000" b="1" dirty="0"/>
                    <a:t>CO</a:t>
                  </a:r>
                </a:p>
              </p:txBody>
            </p:sp>
            <p:sp>
              <p:nvSpPr>
                <p:cNvPr id="64525" name="Line 31"/>
                <p:cNvSpPr>
                  <a:spLocks noChangeShapeType="1"/>
                </p:cNvSpPr>
                <p:nvPr/>
              </p:nvSpPr>
              <p:spPr bwMode="auto">
                <a:xfrm>
                  <a:off x="3695" y="2731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30" name="Line 31"/>
                <p:cNvSpPr>
                  <a:spLocks noChangeShapeType="1"/>
                </p:cNvSpPr>
                <p:nvPr/>
              </p:nvSpPr>
              <p:spPr bwMode="auto">
                <a:xfrm>
                  <a:off x="3695" y="245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>
                  <a:off x="3699" y="2187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</p:grpSp>
        </p:grpSp>
      </p:grpSp>
      <p:sp>
        <p:nvSpPr>
          <p:cNvPr id="64517" name="TextovéPole 25"/>
          <p:cNvSpPr txBox="1">
            <a:spLocks noChangeArrowheads="1"/>
          </p:cNvSpPr>
          <p:nvPr/>
        </p:nvSpPr>
        <p:spPr bwMode="auto">
          <a:xfrm>
            <a:off x="4774454" y="5376243"/>
            <a:ext cx="9350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200" dirty="0"/>
              <a:t>AT</a:t>
            </a:r>
          </a:p>
        </p:txBody>
      </p:sp>
      <p:sp>
        <p:nvSpPr>
          <p:cNvPr id="64519" name="TextovéPole 1"/>
          <p:cNvSpPr txBox="1">
            <a:spLocks noChangeArrowheads="1"/>
          </p:cNvSpPr>
          <p:nvPr/>
        </p:nvSpPr>
        <p:spPr bwMode="auto">
          <a:xfrm>
            <a:off x="2730501" y="4381470"/>
            <a:ext cx="989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rgbClr val="00B050"/>
                </a:solidFill>
              </a:rPr>
              <a:t>Pan-S</a:t>
            </a: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0965" y="2576514"/>
            <a:ext cx="4105275" cy="2724150"/>
          </a:xfrm>
          <a:prstGeom prst="rect">
            <a:avLst/>
          </a:prstGeom>
        </p:spPr>
      </p:pic>
      <p:grpSp>
        <p:nvGrpSpPr>
          <p:cNvPr id="35" name="Skupina 34"/>
          <p:cNvGrpSpPr/>
          <p:nvPr/>
        </p:nvGrpSpPr>
        <p:grpSpPr>
          <a:xfrm>
            <a:off x="9553878" y="4548833"/>
            <a:ext cx="389850" cy="261937"/>
            <a:chOff x="3011358" y="2154086"/>
            <a:chExt cx="389850" cy="261937"/>
          </a:xfrm>
        </p:grpSpPr>
        <p:sp>
          <p:nvSpPr>
            <p:cNvPr id="36" name="Ovál 35"/>
            <p:cNvSpPr/>
            <p:nvPr/>
          </p:nvSpPr>
          <p:spPr bwMode="auto">
            <a:xfrm>
              <a:off x="3086430" y="2154086"/>
              <a:ext cx="291441" cy="261937"/>
            </a:xfrm>
            <a:prstGeom prst="ellipse">
              <a:avLst/>
            </a:prstGeom>
            <a:solidFill>
              <a:srgbClr val="99C9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3011358" y="2168414"/>
              <a:ext cx="38985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00" dirty="0" err="1">
                  <a:cs typeface="Arial" panose="020B0604020202020204" pitchFamily="34" charset="0"/>
                </a:rPr>
                <a:t>OAS</a:t>
              </a:r>
              <a:endParaRPr lang="en-US" sz="9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6960096" y="3068640"/>
            <a:ext cx="389850" cy="261937"/>
            <a:chOff x="3011358" y="2154086"/>
            <a:chExt cx="389850" cy="261937"/>
          </a:xfrm>
        </p:grpSpPr>
        <p:sp>
          <p:nvSpPr>
            <p:cNvPr id="39" name="Ovál 38"/>
            <p:cNvSpPr/>
            <p:nvPr/>
          </p:nvSpPr>
          <p:spPr bwMode="auto">
            <a:xfrm>
              <a:off x="3086430" y="2154086"/>
              <a:ext cx="291441" cy="261937"/>
            </a:xfrm>
            <a:prstGeom prst="ellipse">
              <a:avLst/>
            </a:prstGeom>
            <a:solidFill>
              <a:srgbClr val="99C9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3011358" y="2168414"/>
              <a:ext cx="38985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00" dirty="0" err="1">
                  <a:cs typeface="Arial" panose="020B0604020202020204" pitchFamily="34" charset="0"/>
                </a:rPr>
                <a:t>OAS</a:t>
              </a:r>
              <a:endParaRPr lang="en-US" sz="9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9314917" y="2868063"/>
            <a:ext cx="356188" cy="200055"/>
            <a:chOff x="7790917" y="2868062"/>
            <a:chExt cx="356188" cy="200055"/>
          </a:xfrm>
        </p:grpSpPr>
        <p:sp>
          <p:nvSpPr>
            <p:cNvPr id="45" name="Obdélník 44"/>
            <p:cNvSpPr/>
            <p:nvPr/>
          </p:nvSpPr>
          <p:spPr bwMode="auto">
            <a:xfrm>
              <a:off x="7888926" y="2924943"/>
              <a:ext cx="211466" cy="90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7790917" y="2868062"/>
              <a:ext cx="35618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700" dirty="0" err="1">
                  <a:cs typeface="Arial" panose="020B0604020202020204" pitchFamily="34" charset="0"/>
                </a:rPr>
                <a:t>OAR</a:t>
              </a:r>
              <a:endParaRPr lang="en-US" sz="7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7248128" y="4812479"/>
            <a:ext cx="375424" cy="200055"/>
            <a:chOff x="7790917" y="2868062"/>
            <a:chExt cx="375424" cy="200055"/>
          </a:xfrm>
        </p:grpSpPr>
        <p:sp>
          <p:nvSpPr>
            <p:cNvPr id="48" name="Obdélník 47"/>
            <p:cNvSpPr/>
            <p:nvPr/>
          </p:nvSpPr>
          <p:spPr bwMode="auto">
            <a:xfrm>
              <a:off x="7888926" y="2924943"/>
              <a:ext cx="211466" cy="90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7790917" y="2868062"/>
              <a:ext cx="37542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700" dirty="0">
                  <a:cs typeface="Arial" panose="020B0604020202020204" pitchFamily="34" charset="0"/>
                </a:rPr>
                <a:t> </a:t>
              </a:r>
              <a:r>
                <a:rPr lang="cs-CZ" sz="700" dirty="0" err="1">
                  <a:cs typeface="Arial" panose="020B0604020202020204" pitchFamily="34" charset="0"/>
                </a:rPr>
                <a:t>OAR</a:t>
              </a:r>
              <a:endParaRPr lang="en-US" sz="700" dirty="0">
                <a:cs typeface="Arial" panose="020B0604020202020204" pitchFamily="34" charset="0"/>
              </a:endParaRP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48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9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40" name="Group 48"/>
          <p:cNvGrpSpPr>
            <a:grpSpLocks/>
          </p:cNvGrpSpPr>
          <p:nvPr/>
        </p:nvGrpSpPr>
        <p:grpSpPr bwMode="auto">
          <a:xfrm>
            <a:off x="2208213" y="115890"/>
            <a:ext cx="7993062" cy="6049963"/>
            <a:chOff x="431" y="73"/>
            <a:chExt cx="5035" cy="3811"/>
          </a:xfrm>
        </p:grpSpPr>
        <p:sp>
          <p:nvSpPr>
            <p:cNvPr id="65544" name="Text Box 15"/>
            <p:cNvSpPr txBox="1">
              <a:spLocks noChangeArrowheads="1"/>
            </p:cNvSpPr>
            <p:nvPr/>
          </p:nvSpPr>
          <p:spPr bwMode="auto">
            <a:xfrm>
              <a:off x="431" y="73"/>
              <a:ext cx="5035" cy="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cs-CZ" altLang="cs-CZ" b="1" dirty="0" smtClean="0"/>
                <a:t>Kondenzace</a:t>
              </a:r>
              <a:endParaRPr lang="en-GB" altLang="cs-CZ" b="1" dirty="0"/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cs-CZ" altLang="cs-CZ" sz="2000" dirty="0"/>
                <a:t>připojení acetylu na druhý uhlík </a:t>
              </a:r>
              <a:r>
                <a:rPr lang="cs-CZ" altLang="cs-CZ" sz="2000" dirty="0" err="1"/>
                <a:t>malonylu</a:t>
              </a:r>
              <a:r>
                <a:rPr lang="cs-CZ" altLang="cs-CZ" sz="2000" dirty="0"/>
                <a:t> za současné dekarboxylace</a:t>
              </a:r>
              <a:endParaRPr lang="en-GB" altLang="cs-CZ" sz="2000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cs-CZ" altLang="cs-CZ" dirty="0"/>
                <a:t>tvorba </a:t>
              </a:r>
              <a:r>
                <a:rPr lang="cs-CZ" altLang="cs-CZ" dirty="0" err="1"/>
                <a:t>acetoacetylu</a:t>
              </a:r>
              <a:r>
                <a:rPr lang="cs-CZ" altLang="cs-CZ" dirty="0"/>
                <a:t> navázaného na Pan-S–</a:t>
              </a:r>
              <a:endParaRPr lang="en-GB" altLang="cs-CZ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cs-CZ" altLang="cs-CZ" dirty="0"/>
                <a:t>katalyzuje </a:t>
              </a:r>
              <a:r>
                <a:rPr lang="cs-CZ" altLang="cs-CZ" b="1" dirty="0">
                  <a:solidFill>
                    <a:srgbClr val="00B0F0"/>
                  </a:solidFill>
                </a:rPr>
                <a:t>3-oxoacylsynthasa </a:t>
              </a:r>
              <a:r>
                <a:rPr lang="cs-CZ" altLang="cs-CZ" b="1" dirty="0" err="1">
                  <a:solidFill>
                    <a:srgbClr val="00B0F0"/>
                  </a:solidFill>
                </a:rPr>
                <a:t>OAS</a:t>
              </a:r>
              <a:endParaRPr lang="en-GB" altLang="cs-CZ" dirty="0"/>
            </a:p>
          </p:txBody>
        </p:sp>
        <p:grpSp>
          <p:nvGrpSpPr>
            <p:cNvPr id="65545" name="Group 47"/>
            <p:cNvGrpSpPr>
              <a:grpSpLocks/>
            </p:cNvGrpSpPr>
            <p:nvPr/>
          </p:nvGrpSpPr>
          <p:grpSpPr bwMode="auto">
            <a:xfrm>
              <a:off x="3108" y="1607"/>
              <a:ext cx="1632" cy="2277"/>
              <a:chOff x="3108" y="1607"/>
              <a:chExt cx="1632" cy="2277"/>
            </a:xfrm>
          </p:grpSpPr>
          <p:grpSp>
            <p:nvGrpSpPr>
              <p:cNvPr id="65569" name="Group 4"/>
              <p:cNvGrpSpPr>
                <a:grpSpLocks/>
              </p:cNvGrpSpPr>
              <p:nvPr/>
            </p:nvGrpSpPr>
            <p:grpSpPr bwMode="auto">
              <a:xfrm>
                <a:off x="3108" y="2655"/>
                <a:ext cx="1632" cy="1229"/>
                <a:chOff x="839" y="2428"/>
                <a:chExt cx="1632" cy="1229"/>
              </a:xfrm>
            </p:grpSpPr>
            <p:sp>
              <p:nvSpPr>
                <p:cNvPr id="65578" name="Rectangle 5"/>
                <p:cNvSpPr>
                  <a:spLocks noChangeArrowheads="1"/>
                </p:cNvSpPr>
                <p:nvPr/>
              </p:nvSpPr>
              <p:spPr bwMode="auto">
                <a:xfrm>
                  <a:off x="839" y="3113"/>
                  <a:ext cx="1587" cy="54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dirty="0"/>
                </a:p>
              </p:txBody>
            </p:sp>
            <p:sp>
              <p:nvSpPr>
                <p:cNvPr id="65579" name="Oval 6"/>
                <p:cNvSpPr>
                  <a:spLocks noChangeArrowheads="1"/>
                </p:cNvSpPr>
                <p:nvPr/>
              </p:nvSpPr>
              <p:spPr bwMode="auto">
                <a:xfrm>
                  <a:off x="1655" y="2885"/>
                  <a:ext cx="816" cy="681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dirty="0">
                    <a:solidFill>
                      <a:srgbClr val="0066FF"/>
                    </a:solidFill>
                  </a:endParaRPr>
                </a:p>
              </p:txBody>
            </p:sp>
            <p:grpSp>
              <p:nvGrpSpPr>
                <p:cNvPr id="65580" name="Group 7"/>
                <p:cNvGrpSpPr>
                  <a:grpSpLocks/>
                </p:cNvGrpSpPr>
                <p:nvPr/>
              </p:nvGrpSpPr>
              <p:grpSpPr bwMode="auto">
                <a:xfrm>
                  <a:off x="917" y="2976"/>
                  <a:ext cx="409" cy="363"/>
                  <a:chOff x="917" y="1797"/>
                  <a:chExt cx="409" cy="363"/>
                </a:xfrm>
              </p:grpSpPr>
              <p:sp>
                <p:nvSpPr>
                  <p:cNvPr id="6558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797"/>
                    <a:ext cx="409" cy="363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 altLang="cs-CZ" sz="2200" dirty="0"/>
                  </a:p>
                </p:txBody>
              </p:sp>
              <p:sp>
                <p:nvSpPr>
                  <p:cNvPr id="6558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8" y="1797"/>
                    <a:ext cx="381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/>
                      <a:t>ACP</a:t>
                    </a:r>
                  </a:p>
                </p:txBody>
              </p:sp>
            </p:grpSp>
            <p:pic>
              <p:nvPicPr>
                <p:cNvPr id="65581" name="Picture 1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66" y="2658"/>
                  <a:ext cx="114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558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020" y="2428"/>
                  <a:ext cx="19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>
                      <a:solidFill>
                        <a:srgbClr val="009999"/>
                      </a:solidFill>
                    </a:rPr>
                    <a:t>S</a:t>
                  </a:r>
                  <a:endParaRPr lang="en-GB" altLang="cs-CZ" b="1" dirty="0"/>
                </a:p>
              </p:txBody>
            </p:sp>
            <p:sp>
              <p:nvSpPr>
                <p:cNvPr id="6558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882" y="2841"/>
                  <a:ext cx="33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 err="1"/>
                    <a:t>Cys</a:t>
                  </a:r>
                  <a:endParaRPr lang="en-GB" altLang="cs-CZ" b="1" dirty="0"/>
                </a:p>
              </p:txBody>
            </p:sp>
            <p:sp>
              <p:nvSpPr>
                <p:cNvPr id="6558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064" y="279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6558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973" y="2564"/>
                  <a:ext cx="29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/>
                    <a:t>SH</a:t>
                  </a:r>
                </a:p>
              </p:txBody>
            </p:sp>
          </p:grpSp>
          <p:sp>
            <p:nvSpPr>
              <p:cNvPr id="65570" name="Text Box 37"/>
              <p:cNvSpPr txBox="1">
                <a:spLocks noChangeArrowheads="1"/>
              </p:cNvSpPr>
              <p:nvPr/>
            </p:nvSpPr>
            <p:spPr bwMode="auto">
              <a:xfrm>
                <a:off x="3923" y="2240"/>
                <a:ext cx="47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altLang="cs-CZ" b="1" dirty="0">
                    <a:solidFill>
                      <a:srgbClr val="FF0000"/>
                    </a:solidFill>
                  </a:rPr>
                  <a:t>+ CO</a:t>
                </a:r>
                <a:r>
                  <a:rPr lang="en-GB" altLang="cs-CZ" b="1" baseline="-25000" dirty="0">
                    <a:solidFill>
                      <a:srgbClr val="FF0000"/>
                    </a:solidFill>
                  </a:rPr>
                  <a:t>2</a:t>
                </a:r>
                <a:endParaRPr lang="en-GB" altLang="cs-CZ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65572" name="Group 43"/>
              <p:cNvGrpSpPr>
                <a:grpSpLocks/>
              </p:cNvGrpSpPr>
              <p:nvPr/>
            </p:nvGrpSpPr>
            <p:grpSpPr bwMode="auto">
              <a:xfrm>
                <a:off x="3292" y="1607"/>
                <a:ext cx="387" cy="1110"/>
                <a:chOff x="3354" y="1544"/>
                <a:chExt cx="387" cy="1110"/>
              </a:xfrm>
            </p:grpSpPr>
            <p:sp>
              <p:nvSpPr>
                <p:cNvPr id="6557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354" y="1544"/>
                  <a:ext cx="387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altLang="cs-CZ" b="1" dirty="0"/>
                    <a:t>CH</a:t>
                  </a:r>
                  <a:r>
                    <a:rPr lang="en-GB" altLang="cs-CZ" b="1" baseline="-25000" dirty="0"/>
                    <a:t>3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GB" altLang="cs-CZ" b="1" dirty="0"/>
                    <a:t>C=O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GB" altLang="cs-CZ" b="1" dirty="0"/>
                    <a:t>CH</a:t>
                  </a:r>
                  <a:r>
                    <a:rPr lang="en-GB" altLang="cs-CZ" b="1" baseline="-25000" dirty="0"/>
                    <a:t>2</a:t>
                  </a:r>
                  <a:endParaRPr lang="en-GB" altLang="cs-CZ" b="1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GB" altLang="cs-CZ" b="1" dirty="0"/>
                    <a:t>CO</a:t>
                  </a:r>
                </a:p>
              </p:txBody>
            </p:sp>
            <p:sp>
              <p:nvSpPr>
                <p:cNvPr id="65575" name="Line 39"/>
                <p:cNvSpPr>
                  <a:spLocks noChangeShapeType="1"/>
                </p:cNvSpPr>
                <p:nvPr/>
              </p:nvSpPr>
              <p:spPr bwMode="auto">
                <a:xfrm>
                  <a:off x="3455" y="2563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5" name="Line 39"/>
                <p:cNvSpPr>
                  <a:spLocks noChangeShapeType="1"/>
                </p:cNvSpPr>
                <p:nvPr/>
              </p:nvSpPr>
              <p:spPr bwMode="auto">
                <a:xfrm>
                  <a:off x="3458" y="2322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6" name="Line 39"/>
                <p:cNvSpPr>
                  <a:spLocks noChangeShapeType="1"/>
                </p:cNvSpPr>
                <p:nvPr/>
              </p:nvSpPr>
              <p:spPr bwMode="auto">
                <a:xfrm>
                  <a:off x="3458" y="2051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7" name="Line 39"/>
                <p:cNvSpPr>
                  <a:spLocks noChangeShapeType="1"/>
                </p:cNvSpPr>
                <p:nvPr/>
              </p:nvSpPr>
              <p:spPr bwMode="auto">
                <a:xfrm>
                  <a:off x="3449" y="1812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</p:grpSp>
        </p:grpSp>
        <p:grpSp>
          <p:nvGrpSpPr>
            <p:cNvPr id="65546" name="Group 46"/>
            <p:cNvGrpSpPr>
              <a:grpSpLocks/>
            </p:cNvGrpSpPr>
            <p:nvPr/>
          </p:nvGrpSpPr>
          <p:grpSpPr bwMode="auto">
            <a:xfrm>
              <a:off x="657" y="1875"/>
              <a:ext cx="2359" cy="2009"/>
              <a:chOff x="657" y="1875"/>
              <a:chExt cx="2359" cy="2009"/>
            </a:xfrm>
          </p:grpSpPr>
          <p:grpSp>
            <p:nvGrpSpPr>
              <p:cNvPr id="65547" name="Group 16"/>
              <p:cNvGrpSpPr>
                <a:grpSpLocks/>
              </p:cNvGrpSpPr>
              <p:nvPr/>
            </p:nvGrpSpPr>
            <p:grpSpPr bwMode="auto">
              <a:xfrm>
                <a:off x="657" y="1875"/>
                <a:ext cx="1752" cy="2009"/>
                <a:chOff x="975" y="1739"/>
                <a:chExt cx="1752" cy="2009"/>
              </a:xfrm>
            </p:grpSpPr>
            <p:grpSp>
              <p:nvGrpSpPr>
                <p:cNvPr id="65550" name="Group 17"/>
                <p:cNvGrpSpPr>
                  <a:grpSpLocks/>
                </p:cNvGrpSpPr>
                <p:nvPr/>
              </p:nvGrpSpPr>
              <p:grpSpPr bwMode="auto">
                <a:xfrm>
                  <a:off x="975" y="2421"/>
                  <a:ext cx="1752" cy="1327"/>
                  <a:chOff x="839" y="2330"/>
                  <a:chExt cx="1752" cy="1327"/>
                </a:xfrm>
              </p:grpSpPr>
              <p:grpSp>
                <p:nvGrpSpPr>
                  <p:cNvPr id="6555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839" y="2428"/>
                    <a:ext cx="1632" cy="1229"/>
                    <a:chOff x="839" y="2428"/>
                    <a:chExt cx="1632" cy="1229"/>
                  </a:xfrm>
                </p:grpSpPr>
                <p:sp>
                  <p:nvSpPr>
                    <p:cNvPr id="6555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9" y="3113"/>
                      <a:ext cx="1587" cy="544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GB" altLang="cs-CZ" dirty="0"/>
                    </a:p>
                  </p:txBody>
                </p:sp>
                <p:sp>
                  <p:nvSpPr>
                    <p:cNvPr id="65560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5" y="2885"/>
                      <a:ext cx="816" cy="681"/>
                    </a:xfrm>
                    <a:prstGeom prst="ellipse">
                      <a:avLst/>
                    </a:prstGeom>
                    <a:solidFill>
                      <a:srgbClr val="66CCF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GB" altLang="cs-CZ" dirty="0">
                        <a:solidFill>
                          <a:srgbClr val="0066FF"/>
                        </a:solidFill>
                      </a:endParaRPr>
                    </a:p>
                  </p:txBody>
                </p:sp>
                <p:grpSp>
                  <p:nvGrpSpPr>
                    <p:cNvPr id="65561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7" y="2976"/>
                      <a:ext cx="409" cy="363"/>
                      <a:chOff x="917" y="1797"/>
                      <a:chExt cx="409" cy="363"/>
                    </a:xfrm>
                  </p:grpSpPr>
                  <p:sp>
                    <p:nvSpPr>
                      <p:cNvPr id="65567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7" y="1797"/>
                        <a:ext cx="409" cy="363"/>
                      </a:xfrm>
                      <a:prstGeom prst="ellipse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cs-CZ" altLang="cs-CZ" sz="2200" dirty="0"/>
                      </a:p>
                    </p:txBody>
                  </p:sp>
                  <p:sp>
                    <p:nvSpPr>
                      <p:cNvPr id="65568" name="Text Box 2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18" y="1797"/>
                        <a:ext cx="381" cy="2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GB" altLang="cs-CZ" b="1" dirty="0"/>
                          <a:t>ACP</a:t>
                        </a:r>
                      </a:p>
                    </p:txBody>
                  </p:sp>
                </p:grpSp>
                <p:pic>
                  <p:nvPicPr>
                    <p:cNvPr id="65562" name="Picture 2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066" y="2658"/>
                      <a:ext cx="114" cy="3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65563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20" y="2428"/>
                      <a:ext cx="191" cy="23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altLang="cs-CZ" b="1" dirty="0">
                          <a:solidFill>
                            <a:srgbClr val="009999"/>
                          </a:solidFill>
                        </a:rPr>
                        <a:t>S</a:t>
                      </a:r>
                      <a:endParaRPr lang="en-GB" altLang="cs-CZ" b="1" dirty="0"/>
                    </a:p>
                  </p:txBody>
                </p:sp>
                <p:sp>
                  <p:nvSpPr>
                    <p:cNvPr id="65564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2" y="2841"/>
                      <a:ext cx="339" cy="23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altLang="cs-CZ" b="1" dirty="0" err="1"/>
                        <a:t>Cys</a:t>
                      </a:r>
                      <a:endParaRPr lang="en-GB" altLang="cs-CZ" b="1" dirty="0"/>
                    </a:p>
                  </p:txBody>
                </p:sp>
                <p:sp>
                  <p:nvSpPr>
                    <p:cNvPr id="65565" name="Line 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64" y="2795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cs-CZ" dirty="0"/>
                    </a:p>
                  </p:txBody>
                </p:sp>
                <p:sp>
                  <p:nvSpPr>
                    <p:cNvPr id="65566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73" y="2564"/>
                      <a:ext cx="191" cy="23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altLang="cs-CZ" b="1" dirty="0"/>
                        <a:t>S</a:t>
                      </a:r>
                    </a:p>
                  </p:txBody>
                </p:sp>
              </p:grpSp>
              <p:sp>
                <p:nvSpPr>
                  <p:cNvPr id="65557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2523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65558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3" y="2330"/>
                    <a:ext cx="618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/>
                      <a:t>CO–CH</a:t>
                    </a:r>
                    <a:r>
                      <a:rPr lang="en-GB" altLang="cs-CZ" b="1" baseline="-25000" dirty="0"/>
                      <a:t>3</a:t>
                    </a:r>
                    <a:endParaRPr lang="en-GB" altLang="cs-CZ" b="1" dirty="0"/>
                  </a:p>
                </p:txBody>
              </p:sp>
            </p:grpSp>
            <p:grpSp>
              <p:nvGrpSpPr>
                <p:cNvPr id="65551" name="Group 31"/>
                <p:cNvGrpSpPr>
                  <a:grpSpLocks/>
                </p:cNvGrpSpPr>
                <p:nvPr/>
              </p:nvGrpSpPr>
              <p:grpSpPr bwMode="auto">
                <a:xfrm>
                  <a:off x="1157" y="1739"/>
                  <a:ext cx="505" cy="847"/>
                  <a:chOff x="3603" y="1993"/>
                  <a:chExt cx="505" cy="847"/>
                </a:xfrm>
              </p:grpSpPr>
              <p:sp>
                <p:nvSpPr>
                  <p:cNvPr id="6555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3" y="1993"/>
                    <a:ext cx="505" cy="8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b="1" dirty="0">
                        <a:solidFill>
                          <a:srgbClr val="FF0000"/>
                        </a:solidFill>
                      </a:rPr>
                      <a:t>COOH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b="1" dirty="0"/>
                      <a:t>CH</a:t>
                    </a:r>
                    <a:r>
                      <a:rPr lang="en-GB" altLang="cs-CZ" b="1" baseline="-25000" dirty="0"/>
                      <a:t>2</a:t>
                    </a:r>
                    <a:endParaRPr lang="en-GB" altLang="cs-CZ" b="1" dirty="0"/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b="1" dirty="0"/>
                      <a:t>CO</a:t>
                    </a:r>
                  </a:p>
                </p:txBody>
              </p:sp>
              <p:sp>
                <p:nvSpPr>
                  <p:cNvPr id="6555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03" y="2749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5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04" y="2523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5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03" y="2264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</p:grpSp>
          </p:grpSp>
          <p:sp>
            <p:nvSpPr>
              <p:cNvPr id="65548" name="Line 36"/>
              <p:cNvSpPr>
                <a:spLocks noChangeShapeType="1"/>
              </p:cNvSpPr>
              <p:nvPr/>
            </p:nvSpPr>
            <p:spPr bwMode="auto">
              <a:xfrm>
                <a:off x="2472" y="3203"/>
                <a:ext cx="5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65549" name="Line 45"/>
              <p:cNvSpPr>
                <a:spLocks noChangeShapeType="1"/>
              </p:cNvSpPr>
              <p:nvPr/>
            </p:nvSpPr>
            <p:spPr bwMode="auto">
              <a:xfrm flipH="1" flipV="1">
                <a:off x="1202" y="2387"/>
                <a:ext cx="635" cy="227"/>
              </a:xfrm>
              <a:prstGeom prst="line">
                <a:avLst/>
              </a:prstGeom>
              <a:noFill/>
              <a:ln w="9525">
                <a:solidFill>
                  <a:srgbClr val="D6009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cs-CZ" dirty="0"/>
              </a:p>
            </p:txBody>
          </p:sp>
        </p:grpSp>
      </p:grpSp>
      <p:sp>
        <p:nvSpPr>
          <p:cNvPr id="65541" name="TextovéPole 47"/>
          <p:cNvSpPr txBox="1">
            <a:spLocks noChangeArrowheads="1"/>
          </p:cNvSpPr>
          <p:nvPr/>
        </p:nvSpPr>
        <p:spPr bwMode="auto">
          <a:xfrm>
            <a:off x="4275140" y="5641041"/>
            <a:ext cx="935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200" dirty="0"/>
              <a:t>AT</a:t>
            </a:r>
          </a:p>
        </p:txBody>
      </p:sp>
      <p:sp>
        <p:nvSpPr>
          <p:cNvPr id="65542" name="TextovéPole 48"/>
          <p:cNvSpPr txBox="1">
            <a:spLocks noChangeArrowheads="1"/>
          </p:cNvSpPr>
          <p:nvPr/>
        </p:nvSpPr>
        <p:spPr bwMode="auto">
          <a:xfrm>
            <a:off x="8166102" y="5563020"/>
            <a:ext cx="9350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200" dirty="0"/>
              <a:t>AT</a:t>
            </a:r>
          </a:p>
        </p:txBody>
      </p:sp>
      <p:pic>
        <p:nvPicPr>
          <p:cNvPr id="58" name="Obrázek 5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37068" y="1370962"/>
            <a:ext cx="2587096" cy="1716727"/>
          </a:xfrm>
          <a:prstGeom prst="rect">
            <a:avLst/>
          </a:prstGeom>
        </p:spPr>
      </p:pic>
      <p:grpSp>
        <p:nvGrpSpPr>
          <p:cNvPr id="51" name="Skupina 50"/>
          <p:cNvGrpSpPr/>
          <p:nvPr/>
        </p:nvGrpSpPr>
        <p:grpSpPr>
          <a:xfrm>
            <a:off x="9943492" y="2594772"/>
            <a:ext cx="366513" cy="261937"/>
            <a:chOff x="3011358" y="2154086"/>
            <a:chExt cx="366513" cy="261937"/>
          </a:xfrm>
        </p:grpSpPr>
        <p:sp>
          <p:nvSpPr>
            <p:cNvPr id="52" name="Ovál 51"/>
            <p:cNvSpPr/>
            <p:nvPr/>
          </p:nvSpPr>
          <p:spPr bwMode="auto">
            <a:xfrm>
              <a:off x="3086430" y="2154086"/>
              <a:ext cx="291441" cy="261937"/>
            </a:xfrm>
            <a:prstGeom prst="ellipse">
              <a:avLst/>
            </a:prstGeom>
            <a:solidFill>
              <a:srgbClr val="99C9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/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3011358" y="2168414"/>
              <a:ext cx="33855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00" dirty="0">
                  <a:cs typeface="Arial" panose="020B0604020202020204" pitchFamily="34" charset="0"/>
                </a:rPr>
                <a:t> </a:t>
              </a:r>
              <a:r>
                <a:rPr lang="cs-CZ" sz="600" dirty="0" err="1">
                  <a:cs typeface="Arial" panose="020B0604020202020204" pitchFamily="34" charset="0"/>
                </a:rPr>
                <a:t>OAS</a:t>
              </a:r>
              <a:endParaRPr lang="en-US" sz="6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64" name="Skupina 63"/>
          <p:cNvGrpSpPr/>
          <p:nvPr/>
        </p:nvGrpSpPr>
        <p:grpSpPr>
          <a:xfrm>
            <a:off x="8284260" y="1582742"/>
            <a:ext cx="356188" cy="261937"/>
            <a:chOff x="3024846" y="2154086"/>
            <a:chExt cx="356188" cy="261937"/>
          </a:xfrm>
        </p:grpSpPr>
        <p:sp>
          <p:nvSpPr>
            <p:cNvPr id="65" name="Ovál 64"/>
            <p:cNvSpPr/>
            <p:nvPr/>
          </p:nvSpPr>
          <p:spPr bwMode="auto">
            <a:xfrm>
              <a:off x="3086430" y="2154086"/>
              <a:ext cx="291441" cy="261937"/>
            </a:xfrm>
            <a:prstGeom prst="ellipse">
              <a:avLst/>
            </a:prstGeom>
            <a:solidFill>
              <a:srgbClr val="99C9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/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3024846" y="2218762"/>
              <a:ext cx="3561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00" dirty="0">
                  <a:cs typeface="Arial" panose="020B0604020202020204" pitchFamily="34" charset="0"/>
                </a:rPr>
                <a:t>  </a:t>
              </a:r>
              <a:r>
                <a:rPr lang="cs-CZ" sz="600" dirty="0" err="1">
                  <a:cs typeface="Arial" panose="020B0604020202020204" pitchFamily="34" charset="0"/>
                </a:rPr>
                <a:t>OAS</a:t>
              </a:r>
              <a:endParaRPr lang="en-US" sz="6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67" name="Skupina 66"/>
          <p:cNvGrpSpPr/>
          <p:nvPr/>
        </p:nvGrpSpPr>
        <p:grpSpPr>
          <a:xfrm>
            <a:off x="8528677" y="2754421"/>
            <a:ext cx="306494" cy="169277"/>
            <a:chOff x="7422198" y="3126270"/>
            <a:chExt cx="306494" cy="169277"/>
          </a:xfrm>
        </p:grpSpPr>
        <p:sp>
          <p:nvSpPr>
            <p:cNvPr id="68" name="Obdélník 67"/>
            <p:cNvSpPr/>
            <p:nvPr/>
          </p:nvSpPr>
          <p:spPr bwMode="auto">
            <a:xfrm>
              <a:off x="7524759" y="3169063"/>
              <a:ext cx="111477" cy="8550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7422198" y="3126270"/>
              <a:ext cx="30649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>
                  <a:cs typeface="Arial" panose="020B0604020202020204" pitchFamily="34" charset="0"/>
                </a:rPr>
                <a:t>OAR</a:t>
              </a:r>
              <a:endParaRPr lang="en-US" sz="5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73" name="Skupina 72"/>
          <p:cNvGrpSpPr/>
          <p:nvPr/>
        </p:nvGrpSpPr>
        <p:grpSpPr>
          <a:xfrm>
            <a:off x="9803068" y="1537584"/>
            <a:ext cx="306494" cy="169277"/>
            <a:chOff x="7422198" y="3126270"/>
            <a:chExt cx="306494" cy="169277"/>
          </a:xfrm>
        </p:grpSpPr>
        <p:sp>
          <p:nvSpPr>
            <p:cNvPr id="74" name="Obdélník 73"/>
            <p:cNvSpPr/>
            <p:nvPr/>
          </p:nvSpPr>
          <p:spPr bwMode="auto">
            <a:xfrm>
              <a:off x="7524759" y="3169063"/>
              <a:ext cx="111477" cy="8550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5" name="TextovéPole 74"/>
            <p:cNvSpPr txBox="1"/>
            <p:nvPr/>
          </p:nvSpPr>
          <p:spPr>
            <a:xfrm>
              <a:off x="7422198" y="3126270"/>
              <a:ext cx="30649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>
                  <a:cs typeface="Arial" panose="020B0604020202020204" pitchFamily="34" charset="0"/>
                </a:rPr>
                <a:t>OAR</a:t>
              </a:r>
              <a:endParaRPr lang="en-US" sz="500" dirty="0">
                <a:cs typeface="Arial" panose="020B0604020202020204" pitchFamily="34" charset="0"/>
              </a:endParaRP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49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0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Exogenní příjem lipidů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Lipidy přijímáme ve formě: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sz="3200" dirty="0" smtClean="0"/>
              <a:t>TAG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Times New Roman" panose="02020603050405020304" pitchFamily="18" charset="0"/>
              </a:rPr>
              <a:t>Sádlo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Times New Roman" panose="02020603050405020304" pitchFamily="18" charset="0"/>
              </a:rPr>
              <a:t>Máslo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Times New Roman" panose="02020603050405020304" pitchFamily="18" charset="0"/>
              </a:rPr>
              <a:t>Oleje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dirty="0">
                <a:latin typeface="Times New Roman" panose="02020603050405020304" pitchFamily="18" charset="0"/>
              </a:rPr>
              <a:t>T</a:t>
            </a:r>
            <a:r>
              <a:rPr lang="cs-CZ" altLang="cs-CZ" dirty="0" smtClean="0">
                <a:latin typeface="Times New Roman" panose="02020603050405020304" pitchFamily="18" charset="0"/>
              </a:rPr>
              <a:t>učné maso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dirty="0">
                <a:latin typeface="Times New Roman" panose="02020603050405020304" pitchFamily="18" charset="0"/>
              </a:rPr>
              <a:t>Semena</a:t>
            </a:r>
            <a:r>
              <a:rPr lang="cs-CZ" altLang="cs-CZ" dirty="0" smtClean="0">
                <a:latin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</a:rPr>
              <a:t>rostlin – rostlinné </a:t>
            </a:r>
            <a:r>
              <a:rPr lang="cs-CZ" altLang="cs-CZ" dirty="0" smtClean="0">
                <a:latin typeface="Times New Roman" panose="02020603050405020304" pitchFamily="18" charset="0"/>
              </a:rPr>
              <a:t>oleje</a:t>
            </a:r>
            <a:br>
              <a:rPr lang="cs-CZ" altLang="cs-CZ" dirty="0" smtClean="0">
                <a:latin typeface="Times New Roman" panose="02020603050405020304" pitchFamily="18" charset="0"/>
              </a:rPr>
            </a:br>
            <a:endParaRPr lang="cs-CZ" altLang="cs-CZ" dirty="0" smtClean="0">
              <a:latin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cs-CZ" altLang="cs-CZ" sz="3200" dirty="0"/>
              <a:t>Volných </a:t>
            </a:r>
            <a:r>
              <a:rPr lang="cs-CZ" altLang="cs-CZ" sz="3200" dirty="0" smtClean="0"/>
              <a:t>MK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cs-CZ" altLang="cs-CZ" dirty="0">
                <a:latin typeface="Times New Roman" panose="02020603050405020304" pitchFamily="18" charset="0"/>
              </a:rPr>
              <a:t>Substituční terapie </a:t>
            </a:r>
            <a:r>
              <a:rPr lang="el-GR" altLang="cs-CZ" dirty="0">
                <a:latin typeface="Times New Roman" panose="02020603050405020304" pitchFamily="18" charset="0"/>
              </a:rPr>
              <a:t>ω</a:t>
            </a:r>
            <a:r>
              <a:rPr lang="cs-CZ" altLang="cs-CZ" dirty="0">
                <a:latin typeface="Times New Roman" panose="02020603050405020304" pitchFamily="18" charset="0"/>
              </a:rPr>
              <a:t>-3 nebo </a:t>
            </a:r>
            <a:r>
              <a:rPr lang="el-GR" altLang="cs-CZ" dirty="0">
                <a:latin typeface="Times New Roman" panose="02020603050405020304" pitchFamily="18" charset="0"/>
              </a:rPr>
              <a:t>ω</a:t>
            </a:r>
            <a:r>
              <a:rPr lang="cs-CZ" altLang="cs-CZ" dirty="0">
                <a:latin typeface="Times New Roman" panose="02020603050405020304" pitchFamily="18" charset="0"/>
              </a:rPr>
              <a:t>-6 MK</a:t>
            </a:r>
          </a:p>
          <a:p>
            <a:pPr marL="1828800" lvl="4" indent="0">
              <a:buNone/>
            </a:pP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26" y="1690688"/>
            <a:ext cx="5073502" cy="13911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11" y="3461316"/>
            <a:ext cx="5654606" cy="2850584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4" name="Group 60"/>
          <p:cNvGrpSpPr>
            <a:grpSpLocks/>
          </p:cNvGrpSpPr>
          <p:nvPr/>
        </p:nvGrpSpPr>
        <p:grpSpPr bwMode="auto">
          <a:xfrm>
            <a:off x="1992314" y="1247775"/>
            <a:ext cx="7977187" cy="5526088"/>
            <a:chOff x="612" y="403"/>
            <a:chExt cx="4717" cy="3481"/>
          </a:xfrm>
        </p:grpSpPr>
        <p:sp>
          <p:nvSpPr>
            <p:cNvPr id="66571" name="Text Box 54"/>
            <p:cNvSpPr txBox="1">
              <a:spLocks noChangeArrowheads="1"/>
            </p:cNvSpPr>
            <p:nvPr/>
          </p:nvSpPr>
          <p:spPr bwMode="auto">
            <a:xfrm>
              <a:off x="645" y="403"/>
              <a:ext cx="468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buFont typeface="+mj-lt"/>
                <a:buAutoNum type="arabicPeriod" startAt="4"/>
              </a:pPr>
              <a:r>
                <a:rPr lang="cs-CZ" altLang="cs-CZ" sz="2200" b="1" dirty="0" smtClean="0"/>
                <a:t>První </a:t>
              </a:r>
              <a:r>
                <a:rPr lang="cs-CZ" altLang="cs-CZ" sz="2200" b="1" dirty="0"/>
                <a:t>redukce</a:t>
              </a:r>
              <a:endParaRPr lang="en-GB" altLang="cs-CZ" sz="2200" b="1" dirty="0"/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cs-CZ" altLang="cs-CZ" sz="2200" dirty="0"/>
                <a:t>katalyzuje</a:t>
              </a:r>
              <a:r>
                <a:rPr lang="en-GB" altLang="cs-CZ" sz="2200" dirty="0"/>
                <a:t> </a:t>
              </a:r>
              <a:r>
                <a:rPr lang="cs-CZ" altLang="cs-CZ" sz="2200" b="1" dirty="0">
                  <a:solidFill>
                    <a:srgbClr val="0066FF"/>
                  </a:solidFill>
                  <a:cs typeface="Arial" charset="0"/>
                </a:rPr>
                <a:t>3-</a:t>
              </a:r>
              <a:r>
                <a:rPr lang="cs-CZ" altLang="cs-CZ" sz="2200" b="1" dirty="0" err="1">
                  <a:solidFill>
                    <a:srgbClr val="0066FF"/>
                  </a:solidFill>
                  <a:cs typeface="Arial" charset="0"/>
                </a:rPr>
                <a:t>oxoacylreduktasou</a:t>
              </a:r>
              <a:r>
                <a:rPr lang="cs-CZ" altLang="cs-CZ" sz="2200" b="1" dirty="0">
                  <a:solidFill>
                    <a:srgbClr val="0066FF"/>
                  </a:solidFill>
                  <a:cs typeface="Arial" charset="0"/>
                </a:rPr>
                <a:t> </a:t>
              </a:r>
              <a:r>
                <a:rPr lang="cs-CZ" altLang="cs-CZ" sz="2200" i="1" dirty="0">
                  <a:solidFill>
                    <a:srgbClr val="0066FF"/>
                  </a:solidFill>
                  <a:cs typeface="Arial" charset="0"/>
                </a:rPr>
                <a:t>s</a:t>
              </a:r>
              <a:r>
                <a:rPr lang="en-GB" altLang="cs-CZ" sz="2200" dirty="0">
                  <a:cs typeface="Arial" charset="0"/>
                </a:rPr>
                <a:t> </a:t>
              </a:r>
              <a:r>
                <a:rPr lang="en-GB" altLang="cs-CZ" sz="2200" b="1" dirty="0">
                  <a:cs typeface="Arial" charset="0"/>
                </a:rPr>
                <a:t>NADPH</a:t>
              </a:r>
              <a:r>
                <a:rPr lang="en-GB" altLang="cs-CZ" sz="2200" dirty="0">
                  <a:cs typeface="Arial" charset="0"/>
                </a:rPr>
                <a:t>.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cs-CZ" altLang="cs-CZ" sz="2200" dirty="0">
                  <a:cs typeface="Arial" charset="0"/>
                </a:rPr>
                <a:t>produkt je</a:t>
              </a:r>
              <a:r>
                <a:rPr lang="en-GB" altLang="cs-CZ" sz="2200" dirty="0">
                  <a:cs typeface="Arial" charset="0"/>
                </a:rPr>
                <a:t> </a:t>
              </a:r>
              <a:r>
                <a:rPr lang="en-GB" altLang="cs-CZ" sz="2200" dirty="0">
                  <a:solidFill>
                    <a:srgbClr val="D60093"/>
                  </a:solidFill>
                  <a:cs typeface="Arial" charset="0"/>
                </a:rPr>
                <a:t>3</a:t>
              </a:r>
              <a:r>
                <a:rPr lang="cs-CZ" altLang="cs-CZ" sz="2200" i="1" dirty="0">
                  <a:solidFill>
                    <a:srgbClr val="D60093"/>
                  </a:solidFill>
                  <a:cs typeface="Arial" charset="0"/>
                </a:rPr>
                <a:t>-</a:t>
              </a:r>
              <a:r>
                <a:rPr lang="en-GB" altLang="cs-CZ" sz="2200" b="1" i="1" dirty="0" err="1">
                  <a:solidFill>
                    <a:srgbClr val="D60093"/>
                  </a:solidFill>
                  <a:cs typeface="Arial" charset="0"/>
                </a:rPr>
                <a:t>hydroxyacyl</a:t>
              </a:r>
              <a:r>
                <a:rPr lang="en-GB" altLang="cs-CZ" sz="2200" b="1" i="1" dirty="0">
                  <a:solidFill>
                    <a:srgbClr val="D60093"/>
                  </a:solidFill>
                  <a:cs typeface="Arial" charset="0"/>
                </a:rPr>
                <a:t> </a:t>
              </a:r>
              <a:r>
                <a:rPr lang="cs-CZ" altLang="cs-CZ" sz="2200" dirty="0">
                  <a:cs typeface="Arial" charset="0"/>
                </a:rPr>
                <a:t>navázaný na Pan-S–</a:t>
              </a:r>
              <a:endParaRPr lang="en-GB" altLang="cs-CZ" sz="2200" dirty="0">
                <a:cs typeface="Arial" charset="0"/>
              </a:endParaRPr>
            </a:p>
          </p:txBody>
        </p:sp>
        <p:sp>
          <p:nvSpPr>
            <p:cNvPr id="66572" name="Line 55"/>
            <p:cNvSpPr>
              <a:spLocks noChangeShapeType="1"/>
            </p:cNvSpPr>
            <p:nvPr/>
          </p:nvSpPr>
          <p:spPr bwMode="auto">
            <a:xfrm>
              <a:off x="2608" y="2205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 dirty="0"/>
            </a:p>
          </p:txBody>
        </p:sp>
        <p:grpSp>
          <p:nvGrpSpPr>
            <p:cNvPr id="66573" name="Group 58"/>
            <p:cNvGrpSpPr>
              <a:grpSpLocks/>
            </p:cNvGrpSpPr>
            <p:nvPr/>
          </p:nvGrpSpPr>
          <p:grpSpPr bwMode="auto">
            <a:xfrm>
              <a:off x="612" y="1414"/>
              <a:ext cx="1833" cy="2470"/>
              <a:chOff x="884" y="1414"/>
              <a:chExt cx="1833" cy="2470"/>
            </a:xfrm>
          </p:grpSpPr>
          <p:grpSp>
            <p:nvGrpSpPr>
              <p:cNvPr id="66594" name="Group 53"/>
              <p:cNvGrpSpPr>
                <a:grpSpLocks/>
              </p:cNvGrpSpPr>
              <p:nvPr/>
            </p:nvGrpSpPr>
            <p:grpSpPr bwMode="auto">
              <a:xfrm>
                <a:off x="884" y="1414"/>
                <a:ext cx="1632" cy="2470"/>
                <a:chOff x="884" y="1414"/>
                <a:chExt cx="1632" cy="2470"/>
              </a:xfrm>
            </p:grpSpPr>
            <p:grpSp>
              <p:nvGrpSpPr>
                <p:cNvPr id="66596" name="Group 14"/>
                <p:cNvGrpSpPr>
                  <a:grpSpLocks/>
                </p:cNvGrpSpPr>
                <p:nvPr/>
              </p:nvGrpSpPr>
              <p:grpSpPr bwMode="auto">
                <a:xfrm>
                  <a:off x="884" y="2701"/>
                  <a:ext cx="1632" cy="1183"/>
                  <a:chOff x="839" y="2474"/>
                  <a:chExt cx="1632" cy="1183"/>
                </a:xfrm>
              </p:grpSpPr>
              <p:sp>
                <p:nvSpPr>
                  <p:cNvPr id="6660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839" y="3113"/>
                    <a:ext cx="1587" cy="544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GB" altLang="cs-CZ" sz="2800" dirty="0"/>
                  </a:p>
                </p:txBody>
              </p:sp>
              <p:sp>
                <p:nvSpPr>
                  <p:cNvPr id="66605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2885"/>
                    <a:ext cx="816" cy="681"/>
                  </a:xfrm>
                  <a:prstGeom prst="ellipse">
                    <a:avLst/>
                  </a:prstGeom>
                  <a:solidFill>
                    <a:srgbClr val="66CC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GB" altLang="cs-CZ" sz="2800" dirty="0">
                      <a:solidFill>
                        <a:srgbClr val="0066FF"/>
                      </a:solidFill>
                    </a:endParaRPr>
                  </a:p>
                </p:txBody>
              </p:sp>
              <p:grpSp>
                <p:nvGrpSpPr>
                  <p:cNvPr id="66606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917" y="2976"/>
                    <a:ext cx="409" cy="363"/>
                    <a:chOff x="917" y="1797"/>
                    <a:chExt cx="409" cy="363"/>
                  </a:xfrm>
                </p:grpSpPr>
                <p:sp>
                  <p:nvSpPr>
                    <p:cNvPr id="66612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7" y="1797"/>
                      <a:ext cx="409" cy="363"/>
                    </a:xfrm>
                    <a:prstGeom prst="ellipse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cs-CZ" altLang="cs-CZ" sz="2200" dirty="0"/>
                    </a:p>
                  </p:txBody>
                </p:sp>
                <p:sp>
                  <p:nvSpPr>
                    <p:cNvPr id="66613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18" y="1843"/>
                      <a:ext cx="358" cy="23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altLang="cs-CZ" b="1" dirty="0"/>
                        <a:t>ACP</a:t>
                      </a:r>
                    </a:p>
                  </p:txBody>
                </p:sp>
              </p:grpSp>
              <p:pic>
                <p:nvPicPr>
                  <p:cNvPr id="66607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066" y="2658"/>
                    <a:ext cx="114" cy="3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660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20" y="2474"/>
                    <a:ext cx="179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>
                        <a:solidFill>
                          <a:srgbClr val="009999"/>
                        </a:solidFill>
                      </a:rPr>
                      <a:t>S</a:t>
                    </a:r>
                    <a:endParaRPr lang="en-GB" altLang="cs-CZ" b="1" dirty="0"/>
                  </a:p>
                </p:txBody>
              </p:sp>
              <p:sp>
                <p:nvSpPr>
                  <p:cNvPr id="6660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2" y="2887"/>
                    <a:ext cx="318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 err="1"/>
                      <a:t>Cys</a:t>
                    </a:r>
                    <a:endParaRPr lang="en-GB" altLang="cs-CZ" b="1" dirty="0"/>
                  </a:p>
                </p:txBody>
              </p:sp>
              <p:sp>
                <p:nvSpPr>
                  <p:cNvPr id="66610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279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66611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3" y="2610"/>
                    <a:ext cx="278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/>
                      <a:t>SH</a:t>
                    </a:r>
                  </a:p>
                </p:txBody>
              </p:sp>
            </p:grpSp>
            <p:grpSp>
              <p:nvGrpSpPr>
                <p:cNvPr id="66597" name="Group 26"/>
                <p:cNvGrpSpPr>
                  <a:grpSpLocks/>
                </p:cNvGrpSpPr>
                <p:nvPr/>
              </p:nvGrpSpPr>
              <p:grpSpPr bwMode="auto">
                <a:xfrm>
                  <a:off x="1042" y="1414"/>
                  <a:ext cx="419" cy="1338"/>
                  <a:chOff x="3311" y="1351"/>
                  <a:chExt cx="419" cy="1338"/>
                </a:xfrm>
              </p:grpSpPr>
              <p:grpSp>
                <p:nvGrpSpPr>
                  <p:cNvPr id="6659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311" y="1351"/>
                    <a:ext cx="419" cy="1338"/>
                    <a:chOff x="3328" y="1351"/>
                    <a:chExt cx="419" cy="1338"/>
                  </a:xfrm>
                </p:grpSpPr>
                <p:sp>
                  <p:nvSpPr>
                    <p:cNvPr id="66600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28" y="1351"/>
                      <a:ext cx="419" cy="13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altLang="cs-CZ" sz="2200" b="1" dirty="0"/>
                        <a:t>CH</a:t>
                      </a:r>
                      <a:r>
                        <a:rPr lang="en-GB" altLang="cs-CZ" sz="2200" b="1" baseline="-25000" dirty="0"/>
                        <a:t>3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altLang="cs-CZ" sz="2200" b="1" dirty="0"/>
                        <a:t>C=O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altLang="cs-CZ" sz="2200" b="1" dirty="0"/>
                        <a:t>CH</a:t>
                      </a:r>
                      <a:r>
                        <a:rPr lang="en-GB" altLang="cs-CZ" sz="2200" b="1" baseline="-25000" dirty="0"/>
                        <a:t>2</a:t>
                      </a:r>
                      <a:endParaRPr lang="en-GB" altLang="cs-CZ" sz="2200" b="1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altLang="cs-CZ" sz="2200" b="1" dirty="0"/>
                        <a:t>CO</a:t>
                      </a:r>
                    </a:p>
                  </p:txBody>
                </p:sp>
                <p:sp>
                  <p:nvSpPr>
                    <p:cNvPr id="66601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1978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cs-CZ" dirty="0"/>
                    </a:p>
                  </p:txBody>
                </p:sp>
                <p:sp>
                  <p:nvSpPr>
                    <p:cNvPr id="66602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5" y="2331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cs-CZ" dirty="0"/>
                    </a:p>
                  </p:txBody>
                </p:sp>
                <p:sp>
                  <p:nvSpPr>
                    <p:cNvPr id="66603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5" y="167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cs-CZ" dirty="0"/>
                    </a:p>
                  </p:txBody>
                </p:sp>
              </p:grpSp>
              <p:sp>
                <p:nvSpPr>
                  <p:cNvPr id="6659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417" y="2598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</p:grpSp>
          </p:grpSp>
          <p:sp>
            <p:nvSpPr>
              <p:cNvPr id="66595" name="Text Box 56"/>
              <p:cNvSpPr txBox="1">
                <a:spLocks noChangeArrowheads="1"/>
              </p:cNvSpPr>
              <p:nvPr/>
            </p:nvSpPr>
            <p:spPr bwMode="auto">
              <a:xfrm>
                <a:off x="1565" y="2058"/>
                <a:ext cx="1152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altLang="cs-CZ" sz="2200" b="1" dirty="0"/>
                  <a:t>+ NADP</a:t>
                </a:r>
                <a:r>
                  <a:rPr lang="en-GB" altLang="cs-CZ" sz="2200" b="1" dirty="0">
                    <a:solidFill>
                      <a:srgbClr val="D60093"/>
                    </a:solidFill>
                  </a:rPr>
                  <a:t>H</a:t>
                </a:r>
                <a:r>
                  <a:rPr lang="cs-CZ" altLang="cs-CZ" sz="2200" b="1" dirty="0">
                    <a:solidFill>
                      <a:srgbClr val="D60093"/>
                    </a:solidFill>
                  </a:rPr>
                  <a:t> </a:t>
                </a:r>
                <a:r>
                  <a:rPr lang="en-GB" altLang="cs-CZ" sz="2200" b="1" dirty="0"/>
                  <a:t>+</a:t>
                </a:r>
                <a:r>
                  <a:rPr lang="cs-CZ" altLang="cs-CZ" sz="2200" b="1" dirty="0"/>
                  <a:t> </a:t>
                </a:r>
                <a:r>
                  <a:rPr lang="en-GB" altLang="cs-CZ" sz="2200" b="1" dirty="0">
                    <a:solidFill>
                      <a:srgbClr val="D60093"/>
                    </a:solidFill>
                  </a:rPr>
                  <a:t>H</a:t>
                </a:r>
                <a:r>
                  <a:rPr lang="en-GB" altLang="cs-CZ" b="1" baseline="30000" dirty="0">
                    <a:solidFill>
                      <a:srgbClr val="D60093"/>
                    </a:solidFill>
                  </a:rPr>
                  <a:t>+</a:t>
                </a:r>
                <a:endParaRPr lang="en-GB" altLang="cs-CZ" b="1" dirty="0">
                  <a:solidFill>
                    <a:srgbClr val="D60093"/>
                  </a:solidFill>
                </a:endParaRPr>
              </a:p>
            </p:txBody>
          </p:sp>
        </p:grpSp>
        <p:grpSp>
          <p:nvGrpSpPr>
            <p:cNvPr id="66574" name="Group 59"/>
            <p:cNvGrpSpPr>
              <a:grpSpLocks/>
            </p:cNvGrpSpPr>
            <p:nvPr/>
          </p:nvGrpSpPr>
          <p:grpSpPr bwMode="auto">
            <a:xfrm>
              <a:off x="3288" y="1403"/>
              <a:ext cx="1683" cy="2481"/>
              <a:chOff x="3471" y="1403"/>
              <a:chExt cx="1683" cy="2481"/>
            </a:xfrm>
          </p:grpSpPr>
          <p:grpSp>
            <p:nvGrpSpPr>
              <p:cNvPr id="66575" name="Group 34"/>
              <p:cNvGrpSpPr>
                <a:grpSpLocks/>
              </p:cNvGrpSpPr>
              <p:nvPr/>
            </p:nvGrpSpPr>
            <p:grpSpPr bwMode="auto">
              <a:xfrm>
                <a:off x="3471" y="2701"/>
                <a:ext cx="1632" cy="1183"/>
                <a:chOff x="839" y="2474"/>
                <a:chExt cx="1632" cy="1183"/>
              </a:xfrm>
            </p:grpSpPr>
            <p:sp>
              <p:nvSpPr>
                <p:cNvPr id="66584" name="Rectangle 35"/>
                <p:cNvSpPr>
                  <a:spLocks noChangeArrowheads="1"/>
                </p:cNvSpPr>
                <p:nvPr/>
              </p:nvSpPr>
              <p:spPr bwMode="auto">
                <a:xfrm>
                  <a:off x="839" y="3113"/>
                  <a:ext cx="1587" cy="54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sz="2800" dirty="0"/>
                </a:p>
              </p:txBody>
            </p:sp>
            <p:sp>
              <p:nvSpPr>
                <p:cNvPr id="66585" name="Oval 36"/>
                <p:cNvSpPr>
                  <a:spLocks noChangeArrowheads="1"/>
                </p:cNvSpPr>
                <p:nvPr/>
              </p:nvSpPr>
              <p:spPr bwMode="auto">
                <a:xfrm>
                  <a:off x="1655" y="2885"/>
                  <a:ext cx="816" cy="681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sz="2800" dirty="0">
                    <a:solidFill>
                      <a:srgbClr val="0066FF"/>
                    </a:solidFill>
                  </a:endParaRPr>
                </a:p>
              </p:txBody>
            </p:sp>
            <p:grpSp>
              <p:nvGrpSpPr>
                <p:cNvPr id="66586" name="Group 37"/>
                <p:cNvGrpSpPr>
                  <a:grpSpLocks/>
                </p:cNvGrpSpPr>
                <p:nvPr/>
              </p:nvGrpSpPr>
              <p:grpSpPr bwMode="auto">
                <a:xfrm>
                  <a:off x="917" y="2976"/>
                  <a:ext cx="409" cy="363"/>
                  <a:chOff x="917" y="1797"/>
                  <a:chExt cx="409" cy="363"/>
                </a:xfrm>
              </p:grpSpPr>
              <p:sp>
                <p:nvSpPr>
                  <p:cNvPr id="66592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797"/>
                    <a:ext cx="409" cy="363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 altLang="cs-CZ" sz="2200" dirty="0"/>
                  </a:p>
                </p:txBody>
              </p:sp>
              <p:sp>
                <p:nvSpPr>
                  <p:cNvPr id="66593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8" y="1843"/>
                    <a:ext cx="358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/>
                      <a:t>ACP</a:t>
                    </a:r>
                  </a:p>
                </p:txBody>
              </p:sp>
            </p:grpSp>
            <p:pic>
              <p:nvPicPr>
                <p:cNvPr id="66587" name="Picture 4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66" y="2658"/>
                  <a:ext cx="114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6588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020" y="2474"/>
                  <a:ext cx="17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>
                      <a:solidFill>
                        <a:srgbClr val="009999"/>
                      </a:solidFill>
                    </a:rPr>
                    <a:t>S</a:t>
                  </a:r>
                  <a:endParaRPr lang="en-GB" altLang="cs-CZ" b="1" dirty="0"/>
                </a:p>
              </p:txBody>
            </p:sp>
            <p:sp>
              <p:nvSpPr>
                <p:cNvPr id="66589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933" y="2937"/>
                  <a:ext cx="318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 err="1"/>
                    <a:t>Cys</a:t>
                  </a:r>
                  <a:endParaRPr lang="en-GB" altLang="cs-CZ" b="1" dirty="0"/>
                </a:p>
              </p:txBody>
            </p:sp>
            <p:sp>
              <p:nvSpPr>
                <p:cNvPr id="66590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064" y="279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6659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973" y="2610"/>
                  <a:ext cx="278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/>
                    <a:t>SH</a:t>
                  </a:r>
                </a:p>
              </p:txBody>
            </p:sp>
          </p:grpSp>
          <p:grpSp>
            <p:nvGrpSpPr>
              <p:cNvPr id="66576" name="Group 46"/>
              <p:cNvGrpSpPr>
                <a:grpSpLocks/>
              </p:cNvGrpSpPr>
              <p:nvPr/>
            </p:nvGrpSpPr>
            <p:grpSpPr bwMode="auto">
              <a:xfrm>
                <a:off x="3651" y="1403"/>
                <a:ext cx="645" cy="1338"/>
                <a:chOff x="3310" y="1340"/>
                <a:chExt cx="645" cy="1338"/>
              </a:xfrm>
            </p:grpSpPr>
            <p:grpSp>
              <p:nvGrpSpPr>
                <p:cNvPr id="66578" name="Group 47"/>
                <p:cNvGrpSpPr>
                  <a:grpSpLocks/>
                </p:cNvGrpSpPr>
                <p:nvPr/>
              </p:nvGrpSpPr>
              <p:grpSpPr bwMode="auto">
                <a:xfrm>
                  <a:off x="3310" y="1340"/>
                  <a:ext cx="645" cy="1338"/>
                  <a:chOff x="3327" y="1340"/>
                  <a:chExt cx="645" cy="1338"/>
                </a:xfrm>
              </p:grpSpPr>
              <p:sp>
                <p:nvSpPr>
                  <p:cNvPr id="66580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7" y="1340"/>
                    <a:ext cx="645" cy="13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sz="2200" b="1" dirty="0"/>
                      <a:t>CH</a:t>
                    </a:r>
                    <a:r>
                      <a:rPr lang="en-GB" altLang="cs-CZ" sz="2200" b="1" baseline="-25000" dirty="0"/>
                      <a:t>3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sz="2200" b="1" dirty="0"/>
                      <a:t>CH–OH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sz="2200" b="1" dirty="0"/>
                      <a:t>CH</a:t>
                    </a:r>
                    <a:r>
                      <a:rPr lang="en-GB" altLang="cs-CZ" sz="2200" b="1" baseline="-25000" dirty="0"/>
                      <a:t>2</a:t>
                    </a:r>
                    <a:endParaRPr lang="en-GB" altLang="cs-CZ" sz="2200" b="1" dirty="0"/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sz="2200" b="1" dirty="0"/>
                      <a:t>CO</a:t>
                    </a:r>
                  </a:p>
                </p:txBody>
              </p:sp>
              <p:sp>
                <p:nvSpPr>
                  <p:cNvPr id="6658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424" y="1978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6658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424" y="228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6658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424" y="1670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</p:grpSp>
            <p:sp>
              <p:nvSpPr>
                <p:cNvPr id="66579" name="Line 52"/>
                <p:cNvSpPr>
                  <a:spLocks noChangeShapeType="1"/>
                </p:cNvSpPr>
                <p:nvPr/>
              </p:nvSpPr>
              <p:spPr bwMode="auto">
                <a:xfrm>
                  <a:off x="3398" y="2587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</p:grpSp>
          <p:sp>
            <p:nvSpPr>
              <p:cNvPr id="66577" name="Text Box 57"/>
              <p:cNvSpPr txBox="1">
                <a:spLocks noChangeArrowheads="1"/>
              </p:cNvSpPr>
              <p:nvPr/>
            </p:nvSpPr>
            <p:spPr bwMode="auto">
              <a:xfrm>
                <a:off x="4404" y="2040"/>
                <a:ext cx="750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altLang="cs-CZ" sz="2200" b="1" dirty="0"/>
                  <a:t>+ NADP</a:t>
                </a:r>
                <a:r>
                  <a:rPr lang="en-GB" altLang="cs-CZ" sz="2200" b="1" baseline="30000" dirty="0"/>
                  <a:t>+</a:t>
                </a:r>
                <a:endParaRPr lang="en-GB" altLang="cs-CZ" b="1" baseline="30000" dirty="0">
                  <a:solidFill>
                    <a:srgbClr val="D60093"/>
                  </a:solidFill>
                </a:endParaRPr>
              </a:p>
            </p:txBody>
          </p:sp>
        </p:grpSp>
      </p:grpSp>
      <p:sp>
        <p:nvSpPr>
          <p:cNvPr id="66565" name="TextovéPole 46"/>
          <p:cNvSpPr txBox="1">
            <a:spLocks noChangeArrowheads="1"/>
          </p:cNvSpPr>
          <p:nvPr/>
        </p:nvSpPr>
        <p:spPr bwMode="auto">
          <a:xfrm>
            <a:off x="3861977" y="6210302"/>
            <a:ext cx="9350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200" dirty="0"/>
              <a:t>AT</a:t>
            </a:r>
          </a:p>
        </p:txBody>
      </p:sp>
      <p:sp>
        <p:nvSpPr>
          <p:cNvPr id="66566" name="TextovéPole 47"/>
          <p:cNvSpPr txBox="1">
            <a:spLocks noChangeArrowheads="1"/>
          </p:cNvSpPr>
          <p:nvPr/>
        </p:nvSpPr>
        <p:spPr bwMode="auto">
          <a:xfrm>
            <a:off x="8367976" y="6218239"/>
            <a:ext cx="935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200" dirty="0"/>
              <a:t>AT</a:t>
            </a:r>
          </a:p>
        </p:txBody>
      </p:sp>
      <p:sp>
        <p:nvSpPr>
          <p:cNvPr id="66568" name="Text Box 15"/>
          <p:cNvSpPr txBox="1">
            <a:spLocks noChangeArrowheads="1"/>
          </p:cNvSpPr>
          <p:nvPr/>
        </p:nvSpPr>
        <p:spPr bwMode="auto">
          <a:xfrm>
            <a:off x="231071" y="89074"/>
            <a:ext cx="11730774" cy="70788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/>
              <a:t>Další tři reakce se odehrávají ve vazbě na </a:t>
            </a:r>
            <a:r>
              <a:rPr lang="cs-CZ" altLang="cs-CZ" sz="2000" dirty="0" err="1"/>
              <a:t>fosfopantethein</a:t>
            </a:r>
            <a:r>
              <a:rPr lang="cs-CZ" altLang="cs-CZ" sz="2000" dirty="0"/>
              <a:t>, cílem je přeměnit C=O na 3. uhlíku  na –CH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– (hydrogenace, dehydratace, hydrogenace</a:t>
            </a:r>
            <a:r>
              <a:rPr lang="cs-CZ" altLang="cs-CZ" sz="2000" baseline="-25000" dirty="0"/>
              <a:t> </a:t>
            </a:r>
            <a:r>
              <a:rPr lang="cs-CZ" altLang="cs-CZ" sz="2000" dirty="0"/>
              <a:t>)                  </a:t>
            </a:r>
            <a:r>
              <a:rPr lang="cs-CZ" altLang="cs-CZ" sz="2000" i="1" dirty="0"/>
              <a:t>srovnejte s </a:t>
            </a:r>
            <a:r>
              <a:rPr lang="cs-CZ" altLang="cs-CZ" sz="2000" i="1" dirty="0">
                <a:sym typeface="Symbol" pitchFamily="18" charset="2"/>
              </a:rPr>
              <a:t>-oxidací mastných kyselin</a:t>
            </a:r>
          </a:p>
        </p:txBody>
      </p:sp>
      <p:sp>
        <p:nvSpPr>
          <p:cNvPr id="66569" name="Ovál 51"/>
          <p:cNvSpPr>
            <a:spLocks noChangeArrowheads="1"/>
          </p:cNvSpPr>
          <p:nvPr/>
        </p:nvSpPr>
        <p:spPr bwMode="auto">
          <a:xfrm>
            <a:off x="2183310" y="3450432"/>
            <a:ext cx="742523" cy="457200"/>
          </a:xfrm>
          <a:prstGeom prst="ellips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66570" name="Ovál 52"/>
          <p:cNvSpPr>
            <a:spLocks noChangeArrowheads="1"/>
          </p:cNvSpPr>
          <p:nvPr/>
        </p:nvSpPr>
        <p:spPr bwMode="auto">
          <a:xfrm>
            <a:off x="6843193" y="3441700"/>
            <a:ext cx="1000524" cy="457200"/>
          </a:xfrm>
          <a:prstGeom prst="ellips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pic>
        <p:nvPicPr>
          <p:cNvPr id="54" name="Obrázek 5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37068" y="1370962"/>
            <a:ext cx="2587096" cy="1716727"/>
          </a:xfrm>
          <a:prstGeom prst="rect">
            <a:avLst/>
          </a:prstGeom>
        </p:spPr>
      </p:pic>
      <p:grpSp>
        <p:nvGrpSpPr>
          <p:cNvPr id="55" name="Skupina 54"/>
          <p:cNvGrpSpPr/>
          <p:nvPr/>
        </p:nvGrpSpPr>
        <p:grpSpPr>
          <a:xfrm>
            <a:off x="9930318" y="2622701"/>
            <a:ext cx="366513" cy="261937"/>
            <a:chOff x="3011358" y="2154086"/>
            <a:chExt cx="366513" cy="261937"/>
          </a:xfrm>
        </p:grpSpPr>
        <p:sp>
          <p:nvSpPr>
            <p:cNvPr id="56" name="Ovál 55"/>
            <p:cNvSpPr/>
            <p:nvPr/>
          </p:nvSpPr>
          <p:spPr bwMode="auto">
            <a:xfrm>
              <a:off x="3086430" y="2154086"/>
              <a:ext cx="291441" cy="261937"/>
            </a:xfrm>
            <a:prstGeom prst="ellipse">
              <a:avLst/>
            </a:prstGeom>
            <a:solidFill>
              <a:srgbClr val="99C9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3011358" y="2168414"/>
              <a:ext cx="3561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00" dirty="0">
                  <a:cs typeface="Arial" panose="020B0604020202020204" pitchFamily="34" charset="0"/>
                </a:rPr>
                <a:t>  </a:t>
              </a:r>
              <a:r>
                <a:rPr lang="cs-CZ" sz="600" dirty="0" err="1">
                  <a:cs typeface="Arial" panose="020B0604020202020204" pitchFamily="34" charset="0"/>
                </a:rPr>
                <a:t>OAS</a:t>
              </a:r>
              <a:endParaRPr lang="en-US" sz="6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58" name="Skupina 57"/>
          <p:cNvGrpSpPr/>
          <p:nvPr/>
        </p:nvGrpSpPr>
        <p:grpSpPr>
          <a:xfrm>
            <a:off x="8284260" y="1582742"/>
            <a:ext cx="356188" cy="261937"/>
            <a:chOff x="3024846" y="2154086"/>
            <a:chExt cx="356188" cy="261937"/>
          </a:xfrm>
        </p:grpSpPr>
        <p:sp>
          <p:nvSpPr>
            <p:cNvPr id="59" name="Ovál 58"/>
            <p:cNvSpPr/>
            <p:nvPr/>
          </p:nvSpPr>
          <p:spPr bwMode="auto">
            <a:xfrm>
              <a:off x="3086430" y="2154086"/>
              <a:ext cx="291441" cy="261937"/>
            </a:xfrm>
            <a:prstGeom prst="ellipse">
              <a:avLst/>
            </a:prstGeom>
            <a:solidFill>
              <a:srgbClr val="99C9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/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3024846" y="2218762"/>
              <a:ext cx="3561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00" dirty="0">
                  <a:cs typeface="Arial" panose="020B0604020202020204" pitchFamily="34" charset="0"/>
                </a:rPr>
                <a:t>  </a:t>
              </a:r>
              <a:r>
                <a:rPr lang="cs-CZ" sz="600" dirty="0" err="1">
                  <a:cs typeface="Arial" panose="020B0604020202020204" pitchFamily="34" charset="0"/>
                </a:rPr>
                <a:t>OAS</a:t>
              </a:r>
              <a:endParaRPr lang="en-US" sz="6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8528677" y="2754421"/>
            <a:ext cx="306494" cy="169277"/>
            <a:chOff x="7422198" y="3126270"/>
            <a:chExt cx="306494" cy="169277"/>
          </a:xfrm>
        </p:grpSpPr>
        <p:sp>
          <p:nvSpPr>
            <p:cNvPr id="62" name="Obdélník 61"/>
            <p:cNvSpPr/>
            <p:nvPr/>
          </p:nvSpPr>
          <p:spPr bwMode="auto">
            <a:xfrm>
              <a:off x="7524759" y="3169063"/>
              <a:ext cx="111477" cy="8550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7422198" y="3126270"/>
              <a:ext cx="30649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>
                  <a:cs typeface="Arial" panose="020B0604020202020204" pitchFamily="34" charset="0"/>
                </a:rPr>
                <a:t>OAR</a:t>
              </a:r>
              <a:endParaRPr lang="en-US" sz="5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64" name="Skupina 63"/>
          <p:cNvGrpSpPr/>
          <p:nvPr/>
        </p:nvGrpSpPr>
        <p:grpSpPr>
          <a:xfrm>
            <a:off x="9803068" y="1537584"/>
            <a:ext cx="306494" cy="169277"/>
            <a:chOff x="7422198" y="3126270"/>
            <a:chExt cx="306494" cy="169277"/>
          </a:xfrm>
        </p:grpSpPr>
        <p:sp>
          <p:nvSpPr>
            <p:cNvPr id="65" name="Obdélník 64"/>
            <p:cNvSpPr/>
            <p:nvPr/>
          </p:nvSpPr>
          <p:spPr bwMode="auto">
            <a:xfrm>
              <a:off x="7524759" y="3169063"/>
              <a:ext cx="111477" cy="8550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7422198" y="3126270"/>
              <a:ext cx="30649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>
                  <a:cs typeface="Arial" panose="020B0604020202020204" pitchFamily="34" charset="0"/>
                </a:rPr>
                <a:t>OAR</a:t>
              </a:r>
              <a:endParaRPr lang="en-US" sz="500" dirty="0">
                <a:cs typeface="Arial" panose="020B0604020202020204" pitchFamily="34" charset="0"/>
              </a:endParaRP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50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0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8" name="Group 60"/>
          <p:cNvGrpSpPr>
            <a:grpSpLocks/>
          </p:cNvGrpSpPr>
          <p:nvPr/>
        </p:nvGrpSpPr>
        <p:grpSpPr bwMode="auto">
          <a:xfrm>
            <a:off x="1991544" y="620689"/>
            <a:ext cx="7202488" cy="5476875"/>
            <a:chOff x="383" y="434"/>
            <a:chExt cx="4537" cy="3450"/>
          </a:xfrm>
        </p:grpSpPr>
        <p:grpSp>
          <p:nvGrpSpPr>
            <p:cNvPr id="67592" name="Group 56"/>
            <p:cNvGrpSpPr>
              <a:grpSpLocks/>
            </p:cNvGrpSpPr>
            <p:nvPr/>
          </p:nvGrpSpPr>
          <p:grpSpPr bwMode="auto">
            <a:xfrm>
              <a:off x="612" y="1361"/>
              <a:ext cx="1632" cy="2478"/>
              <a:chOff x="612" y="1361"/>
              <a:chExt cx="1632" cy="2478"/>
            </a:xfrm>
          </p:grpSpPr>
          <p:grpSp>
            <p:nvGrpSpPr>
              <p:cNvPr id="67616" name="Group 14"/>
              <p:cNvGrpSpPr>
                <a:grpSpLocks/>
              </p:cNvGrpSpPr>
              <p:nvPr/>
            </p:nvGrpSpPr>
            <p:grpSpPr bwMode="auto">
              <a:xfrm>
                <a:off x="612" y="2655"/>
                <a:ext cx="1632" cy="1184"/>
                <a:chOff x="839" y="2473"/>
                <a:chExt cx="1632" cy="1184"/>
              </a:xfrm>
            </p:grpSpPr>
            <p:sp>
              <p:nvSpPr>
                <p:cNvPr id="67624" name="Rectangle 15"/>
                <p:cNvSpPr>
                  <a:spLocks noChangeArrowheads="1"/>
                </p:cNvSpPr>
                <p:nvPr/>
              </p:nvSpPr>
              <p:spPr bwMode="auto">
                <a:xfrm>
                  <a:off x="839" y="3113"/>
                  <a:ext cx="1587" cy="54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sz="2800" dirty="0"/>
                </a:p>
              </p:txBody>
            </p:sp>
            <p:sp>
              <p:nvSpPr>
                <p:cNvPr id="67625" name="Oval 16"/>
                <p:cNvSpPr>
                  <a:spLocks noChangeArrowheads="1"/>
                </p:cNvSpPr>
                <p:nvPr/>
              </p:nvSpPr>
              <p:spPr bwMode="auto">
                <a:xfrm>
                  <a:off x="1655" y="2885"/>
                  <a:ext cx="816" cy="681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sz="2800" dirty="0">
                    <a:solidFill>
                      <a:srgbClr val="0066FF"/>
                    </a:solidFill>
                  </a:endParaRPr>
                </a:p>
              </p:txBody>
            </p:sp>
            <p:grpSp>
              <p:nvGrpSpPr>
                <p:cNvPr id="67626" name="Group 17"/>
                <p:cNvGrpSpPr>
                  <a:grpSpLocks/>
                </p:cNvGrpSpPr>
                <p:nvPr/>
              </p:nvGrpSpPr>
              <p:grpSpPr bwMode="auto">
                <a:xfrm>
                  <a:off x="917" y="2976"/>
                  <a:ext cx="409" cy="363"/>
                  <a:chOff x="917" y="1797"/>
                  <a:chExt cx="409" cy="363"/>
                </a:xfrm>
              </p:grpSpPr>
              <p:sp>
                <p:nvSpPr>
                  <p:cNvPr id="6763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797"/>
                    <a:ext cx="409" cy="363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 altLang="cs-CZ" sz="2200" dirty="0"/>
                  </a:p>
                </p:txBody>
              </p:sp>
              <p:sp>
                <p:nvSpPr>
                  <p:cNvPr id="6763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8" y="1842"/>
                    <a:ext cx="381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/>
                      <a:t>ACP</a:t>
                    </a:r>
                  </a:p>
                </p:txBody>
              </p:sp>
            </p:grpSp>
            <p:pic>
              <p:nvPicPr>
                <p:cNvPr id="67627" name="Picture 2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66" y="2658"/>
                  <a:ext cx="114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762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20" y="2473"/>
                  <a:ext cx="19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>
                      <a:solidFill>
                        <a:srgbClr val="009999"/>
                      </a:solidFill>
                    </a:rPr>
                    <a:t>S</a:t>
                  </a:r>
                  <a:endParaRPr lang="en-GB" altLang="cs-CZ" b="1" dirty="0"/>
                </a:p>
              </p:txBody>
            </p:sp>
            <p:sp>
              <p:nvSpPr>
                <p:cNvPr id="6762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82" y="2886"/>
                  <a:ext cx="33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 err="1"/>
                    <a:t>Cys</a:t>
                  </a:r>
                  <a:endParaRPr lang="en-GB" altLang="cs-CZ" b="1" dirty="0"/>
                </a:p>
              </p:txBody>
            </p:sp>
            <p:sp>
              <p:nvSpPr>
                <p:cNvPr id="6763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064" y="279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6763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973" y="2609"/>
                  <a:ext cx="29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/>
                    <a:t>SH</a:t>
                  </a:r>
                </a:p>
              </p:txBody>
            </p:sp>
          </p:grpSp>
          <p:grpSp>
            <p:nvGrpSpPr>
              <p:cNvPr id="67617" name="Group 25"/>
              <p:cNvGrpSpPr>
                <a:grpSpLocks/>
              </p:cNvGrpSpPr>
              <p:nvPr/>
            </p:nvGrpSpPr>
            <p:grpSpPr bwMode="auto">
              <a:xfrm>
                <a:off x="785" y="1361"/>
                <a:ext cx="687" cy="1338"/>
                <a:chOff x="3303" y="1343"/>
                <a:chExt cx="687" cy="1338"/>
              </a:xfrm>
            </p:grpSpPr>
            <p:grpSp>
              <p:nvGrpSpPr>
                <p:cNvPr id="67618" name="Group 26"/>
                <p:cNvGrpSpPr>
                  <a:grpSpLocks/>
                </p:cNvGrpSpPr>
                <p:nvPr/>
              </p:nvGrpSpPr>
              <p:grpSpPr bwMode="auto">
                <a:xfrm>
                  <a:off x="3303" y="1343"/>
                  <a:ext cx="687" cy="1338"/>
                  <a:chOff x="3320" y="1343"/>
                  <a:chExt cx="687" cy="1338"/>
                </a:xfrm>
              </p:grpSpPr>
              <p:sp>
                <p:nvSpPr>
                  <p:cNvPr id="67620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0" y="1343"/>
                    <a:ext cx="687" cy="13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sz="2200" b="1" dirty="0"/>
                      <a:t>CH</a:t>
                    </a:r>
                    <a:r>
                      <a:rPr lang="en-GB" altLang="cs-CZ" sz="2200" b="1" baseline="-25000" dirty="0"/>
                      <a:t>3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sz="2200" b="1" dirty="0"/>
                      <a:t>CH–</a:t>
                    </a:r>
                    <a:r>
                      <a:rPr lang="en-GB" altLang="cs-CZ" sz="2200" b="1" dirty="0">
                        <a:solidFill>
                          <a:srgbClr val="FF0000"/>
                        </a:solidFill>
                      </a:rPr>
                      <a:t>OH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sz="2200" b="1" dirty="0"/>
                      <a:t>C</a:t>
                    </a:r>
                    <a:r>
                      <a:rPr lang="en-GB" altLang="cs-CZ" sz="2200" b="1" dirty="0">
                        <a:solidFill>
                          <a:srgbClr val="FF0000"/>
                        </a:solidFill>
                      </a:rPr>
                      <a:t>H</a:t>
                    </a:r>
                    <a:r>
                      <a:rPr lang="en-GB" altLang="cs-CZ" sz="2200" b="1" baseline="-25000" dirty="0"/>
                      <a:t>2</a:t>
                    </a:r>
                    <a:endParaRPr lang="en-GB" altLang="cs-CZ" sz="2200" b="1" dirty="0"/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sz="2200" b="1" dirty="0"/>
                      <a:t>CO</a:t>
                    </a:r>
                  </a:p>
                </p:txBody>
              </p:sp>
              <p:sp>
                <p:nvSpPr>
                  <p:cNvPr id="6762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424" y="1978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6762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432" y="229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6762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427" y="1643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</p:grpSp>
            <p:sp>
              <p:nvSpPr>
                <p:cNvPr id="67619" name="Line 31"/>
                <p:cNvSpPr>
                  <a:spLocks noChangeShapeType="1"/>
                </p:cNvSpPr>
                <p:nvPr/>
              </p:nvSpPr>
              <p:spPr bwMode="auto">
                <a:xfrm>
                  <a:off x="3404" y="2567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</p:grpSp>
        </p:grpSp>
        <p:grpSp>
          <p:nvGrpSpPr>
            <p:cNvPr id="67593" name="Group 57"/>
            <p:cNvGrpSpPr>
              <a:grpSpLocks/>
            </p:cNvGrpSpPr>
            <p:nvPr/>
          </p:nvGrpSpPr>
          <p:grpSpPr bwMode="auto">
            <a:xfrm>
              <a:off x="3288" y="1412"/>
              <a:ext cx="1632" cy="2472"/>
              <a:chOff x="3288" y="1412"/>
              <a:chExt cx="1632" cy="2472"/>
            </a:xfrm>
          </p:grpSpPr>
          <p:grpSp>
            <p:nvGrpSpPr>
              <p:cNvPr id="67596" name="Group 34"/>
              <p:cNvGrpSpPr>
                <a:grpSpLocks/>
              </p:cNvGrpSpPr>
              <p:nvPr/>
            </p:nvGrpSpPr>
            <p:grpSpPr bwMode="auto">
              <a:xfrm>
                <a:off x="3288" y="2700"/>
                <a:ext cx="1632" cy="1184"/>
                <a:chOff x="839" y="2473"/>
                <a:chExt cx="1632" cy="1184"/>
              </a:xfrm>
            </p:grpSpPr>
            <p:sp>
              <p:nvSpPr>
                <p:cNvPr id="67606" name="Rectangle 35"/>
                <p:cNvSpPr>
                  <a:spLocks noChangeArrowheads="1"/>
                </p:cNvSpPr>
                <p:nvPr/>
              </p:nvSpPr>
              <p:spPr bwMode="auto">
                <a:xfrm>
                  <a:off x="839" y="3113"/>
                  <a:ext cx="1587" cy="54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sz="2800" dirty="0"/>
                </a:p>
              </p:txBody>
            </p:sp>
            <p:sp>
              <p:nvSpPr>
                <p:cNvPr id="67607" name="Oval 36"/>
                <p:cNvSpPr>
                  <a:spLocks noChangeArrowheads="1"/>
                </p:cNvSpPr>
                <p:nvPr/>
              </p:nvSpPr>
              <p:spPr bwMode="auto">
                <a:xfrm>
                  <a:off x="1655" y="2885"/>
                  <a:ext cx="816" cy="681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sz="2800" dirty="0">
                    <a:solidFill>
                      <a:srgbClr val="0066FF"/>
                    </a:solidFill>
                  </a:endParaRPr>
                </a:p>
              </p:txBody>
            </p:sp>
            <p:grpSp>
              <p:nvGrpSpPr>
                <p:cNvPr id="67608" name="Group 37"/>
                <p:cNvGrpSpPr>
                  <a:grpSpLocks/>
                </p:cNvGrpSpPr>
                <p:nvPr/>
              </p:nvGrpSpPr>
              <p:grpSpPr bwMode="auto">
                <a:xfrm>
                  <a:off x="917" y="2976"/>
                  <a:ext cx="409" cy="363"/>
                  <a:chOff x="917" y="1797"/>
                  <a:chExt cx="409" cy="363"/>
                </a:xfrm>
              </p:grpSpPr>
              <p:sp>
                <p:nvSpPr>
                  <p:cNvPr id="67614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797"/>
                    <a:ext cx="409" cy="363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 altLang="cs-CZ" sz="2200" dirty="0"/>
                  </a:p>
                </p:txBody>
              </p:sp>
              <p:sp>
                <p:nvSpPr>
                  <p:cNvPr id="6761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8" y="1842"/>
                    <a:ext cx="381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/>
                      <a:t>ACP</a:t>
                    </a:r>
                  </a:p>
                </p:txBody>
              </p:sp>
            </p:grpSp>
            <p:pic>
              <p:nvPicPr>
                <p:cNvPr id="67609" name="Picture 4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66" y="2658"/>
                  <a:ext cx="114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761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020" y="2473"/>
                  <a:ext cx="19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>
                      <a:solidFill>
                        <a:srgbClr val="009999"/>
                      </a:solidFill>
                    </a:rPr>
                    <a:t>S</a:t>
                  </a:r>
                  <a:endParaRPr lang="en-GB" altLang="cs-CZ" b="1" dirty="0"/>
                </a:p>
              </p:txBody>
            </p:sp>
            <p:sp>
              <p:nvSpPr>
                <p:cNvPr id="67611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882" y="2886"/>
                  <a:ext cx="33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 err="1"/>
                    <a:t>Cys</a:t>
                  </a:r>
                  <a:endParaRPr lang="en-GB" altLang="cs-CZ" b="1" dirty="0"/>
                </a:p>
              </p:txBody>
            </p:sp>
            <p:sp>
              <p:nvSpPr>
                <p:cNvPr id="6761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064" y="279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6761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973" y="2609"/>
                  <a:ext cx="29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/>
                    <a:t>SH</a:t>
                  </a:r>
                </a:p>
              </p:txBody>
            </p:sp>
          </p:grpSp>
          <p:grpSp>
            <p:nvGrpSpPr>
              <p:cNvPr id="67597" name="Group 45"/>
              <p:cNvGrpSpPr>
                <a:grpSpLocks/>
              </p:cNvGrpSpPr>
              <p:nvPr/>
            </p:nvGrpSpPr>
            <p:grpSpPr bwMode="auto">
              <a:xfrm>
                <a:off x="3438" y="1412"/>
                <a:ext cx="416" cy="1338"/>
                <a:chOff x="3280" y="1349"/>
                <a:chExt cx="416" cy="1338"/>
              </a:xfrm>
            </p:grpSpPr>
            <p:grpSp>
              <p:nvGrpSpPr>
                <p:cNvPr id="67600" name="Group 46"/>
                <p:cNvGrpSpPr>
                  <a:grpSpLocks/>
                </p:cNvGrpSpPr>
                <p:nvPr/>
              </p:nvGrpSpPr>
              <p:grpSpPr bwMode="auto">
                <a:xfrm>
                  <a:off x="3280" y="1349"/>
                  <a:ext cx="416" cy="1338"/>
                  <a:chOff x="3297" y="1349"/>
                  <a:chExt cx="416" cy="1338"/>
                </a:xfrm>
              </p:grpSpPr>
              <p:sp>
                <p:nvSpPr>
                  <p:cNvPr id="67602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97" y="1349"/>
                    <a:ext cx="416" cy="13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sz="2200" b="1" dirty="0"/>
                      <a:t>CH</a:t>
                    </a:r>
                    <a:r>
                      <a:rPr lang="en-GB" altLang="cs-CZ" sz="2200" b="1" baseline="-25000" dirty="0"/>
                      <a:t>3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sz="2200" b="1" dirty="0"/>
                      <a:t>CH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sz="2200" b="1" dirty="0"/>
                      <a:t>CH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sz="2200" b="1" dirty="0"/>
                      <a:t>CO</a:t>
                    </a:r>
                  </a:p>
                </p:txBody>
              </p:sp>
              <p:sp>
                <p:nvSpPr>
                  <p:cNvPr id="67603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424" y="1978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67604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421" y="2296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67605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405" y="1978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</p:grpSp>
            <p:sp>
              <p:nvSpPr>
                <p:cNvPr id="67601" name="Line 51"/>
                <p:cNvSpPr>
                  <a:spLocks noChangeShapeType="1"/>
                </p:cNvSpPr>
                <p:nvPr/>
              </p:nvSpPr>
              <p:spPr bwMode="auto">
                <a:xfrm>
                  <a:off x="3404" y="2581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</p:grpSp>
          <p:sp>
            <p:nvSpPr>
              <p:cNvPr id="67598" name="Line 54"/>
              <p:cNvSpPr>
                <a:spLocks noChangeShapeType="1"/>
              </p:cNvSpPr>
              <p:nvPr/>
            </p:nvSpPr>
            <p:spPr bwMode="auto">
              <a:xfrm>
                <a:off x="3546" y="1752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67599" name="Text Box 55"/>
              <p:cNvSpPr txBox="1">
                <a:spLocks noChangeArrowheads="1"/>
              </p:cNvSpPr>
              <p:nvPr/>
            </p:nvSpPr>
            <p:spPr bwMode="auto">
              <a:xfrm>
                <a:off x="4319" y="2051"/>
                <a:ext cx="582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altLang="cs-CZ" sz="2200" b="1" dirty="0">
                    <a:solidFill>
                      <a:srgbClr val="FF0000"/>
                    </a:solidFill>
                  </a:rPr>
                  <a:t>+ H</a:t>
                </a:r>
                <a:r>
                  <a:rPr lang="en-GB" altLang="cs-CZ" sz="22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GB" altLang="cs-CZ" sz="2200" b="1" dirty="0">
                    <a:solidFill>
                      <a:srgbClr val="FF0000"/>
                    </a:solidFill>
                  </a:rPr>
                  <a:t>O</a:t>
                </a:r>
              </a:p>
            </p:txBody>
          </p:sp>
        </p:grpSp>
        <p:sp>
          <p:nvSpPr>
            <p:cNvPr id="67594" name="Line 58"/>
            <p:cNvSpPr>
              <a:spLocks noChangeShapeType="1"/>
            </p:cNvSpPr>
            <p:nvPr/>
          </p:nvSpPr>
          <p:spPr bwMode="auto">
            <a:xfrm>
              <a:off x="2336" y="2160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67595" name="Text Box 59"/>
            <p:cNvSpPr txBox="1">
              <a:spLocks noChangeArrowheads="1"/>
            </p:cNvSpPr>
            <p:nvPr/>
          </p:nvSpPr>
          <p:spPr bwMode="auto">
            <a:xfrm>
              <a:off x="383" y="434"/>
              <a:ext cx="3189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en-GB" altLang="cs-CZ" b="1" dirty="0" smtClean="0"/>
                <a:t>Dehydrat</a:t>
              </a:r>
              <a:r>
                <a:rPr lang="cs-CZ" altLang="cs-CZ" b="1" dirty="0" err="1"/>
                <a:t>ace</a:t>
              </a:r>
              <a:endParaRPr lang="en-GB" altLang="cs-CZ" b="1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cs-CZ" altLang="cs-CZ" dirty="0"/>
                <a:t>katalyzuje</a:t>
              </a:r>
              <a:r>
                <a:rPr lang="en-GB" altLang="cs-CZ" dirty="0"/>
                <a:t> </a:t>
              </a:r>
              <a:r>
                <a:rPr lang="en-GB" altLang="cs-CZ" b="1" dirty="0">
                  <a:solidFill>
                    <a:srgbClr val="0066FF"/>
                  </a:solidFill>
                </a:rPr>
                <a:t>3-hydroxyacyldehydrata</a:t>
              </a:r>
              <a:r>
                <a:rPr lang="cs-CZ" altLang="cs-CZ" b="1" dirty="0" err="1">
                  <a:solidFill>
                    <a:srgbClr val="0066FF"/>
                  </a:solidFill>
                </a:rPr>
                <a:t>sa</a:t>
              </a:r>
              <a:endParaRPr lang="en-GB" altLang="cs-CZ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cs-CZ" altLang="cs-CZ" dirty="0"/>
                <a:t>p</a:t>
              </a:r>
              <a:r>
                <a:rPr lang="en-GB" altLang="cs-CZ" dirty="0" err="1"/>
                <a:t>rodu</a:t>
              </a:r>
              <a:r>
                <a:rPr lang="cs-CZ" altLang="cs-CZ" dirty="0"/>
                <a:t>k</a:t>
              </a:r>
              <a:r>
                <a:rPr lang="en-GB" altLang="cs-CZ" dirty="0"/>
                <a:t>t </a:t>
              </a:r>
              <a:r>
                <a:rPr lang="cs-CZ" altLang="cs-CZ" dirty="0"/>
                <a:t>je </a:t>
              </a:r>
              <a:r>
                <a:rPr lang="en-GB" altLang="cs-CZ" dirty="0"/>
                <a:t> </a:t>
              </a:r>
              <a:r>
                <a:rPr lang="en-GB" altLang="cs-CZ" b="1" i="1" dirty="0">
                  <a:solidFill>
                    <a:srgbClr val="D60093"/>
                  </a:solidFill>
                </a:rPr>
                <a:t>trans–</a:t>
              </a:r>
              <a:r>
                <a:rPr lang="en-GB" altLang="cs-CZ" b="1" dirty="0">
                  <a:solidFill>
                    <a:srgbClr val="D60093"/>
                  </a:solidFill>
                </a:rPr>
                <a:t>2</a:t>
              </a:r>
              <a:r>
                <a:rPr lang="en-GB" altLang="cs-CZ" b="1" i="1" dirty="0">
                  <a:solidFill>
                    <a:srgbClr val="D60093"/>
                  </a:solidFill>
                </a:rPr>
                <a:t>–enoyl</a:t>
              </a:r>
              <a:r>
                <a:rPr lang="cs-CZ" altLang="cs-CZ" b="1" i="1" dirty="0">
                  <a:solidFill>
                    <a:srgbClr val="D60093"/>
                  </a:solidFill>
                </a:rPr>
                <a:t> </a:t>
              </a:r>
              <a:r>
                <a:rPr lang="cs-CZ" altLang="cs-CZ" dirty="0">
                  <a:solidFill>
                    <a:srgbClr val="D60093"/>
                  </a:solidFill>
                </a:rPr>
                <a:t>navázaný na Pan-S–</a:t>
              </a:r>
              <a:endParaRPr lang="en-GB" altLang="cs-CZ" dirty="0"/>
            </a:p>
          </p:txBody>
        </p:sp>
      </p:grpSp>
      <p:sp>
        <p:nvSpPr>
          <p:cNvPr id="67589" name="TextovéPole 45"/>
          <p:cNvSpPr txBox="1">
            <a:spLocks noChangeArrowheads="1"/>
          </p:cNvSpPr>
          <p:nvPr/>
        </p:nvSpPr>
        <p:spPr bwMode="auto">
          <a:xfrm>
            <a:off x="4063232" y="5436394"/>
            <a:ext cx="9350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200" dirty="0"/>
              <a:t>AT</a:t>
            </a:r>
          </a:p>
        </p:txBody>
      </p:sp>
      <p:sp>
        <p:nvSpPr>
          <p:cNvPr id="67590" name="TextovéPole 46"/>
          <p:cNvSpPr txBox="1">
            <a:spLocks noChangeArrowheads="1"/>
          </p:cNvSpPr>
          <p:nvPr/>
        </p:nvSpPr>
        <p:spPr bwMode="auto">
          <a:xfrm>
            <a:off x="8291192" y="5525270"/>
            <a:ext cx="9350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200" dirty="0"/>
              <a:t>AT</a:t>
            </a:r>
          </a:p>
        </p:txBody>
      </p:sp>
      <p:pic>
        <p:nvPicPr>
          <p:cNvPr id="51" name="Obrázek 5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5808" y="53812"/>
            <a:ext cx="2587096" cy="1716727"/>
          </a:xfrm>
          <a:prstGeom prst="rect">
            <a:avLst/>
          </a:prstGeom>
        </p:spPr>
      </p:pic>
      <p:grpSp>
        <p:nvGrpSpPr>
          <p:cNvPr id="50" name="Skupina 49"/>
          <p:cNvGrpSpPr/>
          <p:nvPr/>
        </p:nvGrpSpPr>
        <p:grpSpPr>
          <a:xfrm>
            <a:off x="9956936" y="1311686"/>
            <a:ext cx="366513" cy="261937"/>
            <a:chOff x="3011358" y="2154086"/>
            <a:chExt cx="366513" cy="261937"/>
          </a:xfrm>
        </p:grpSpPr>
        <p:sp>
          <p:nvSpPr>
            <p:cNvPr id="52" name="Ovál 51"/>
            <p:cNvSpPr/>
            <p:nvPr/>
          </p:nvSpPr>
          <p:spPr bwMode="auto">
            <a:xfrm>
              <a:off x="3086430" y="2154086"/>
              <a:ext cx="291441" cy="261937"/>
            </a:xfrm>
            <a:prstGeom prst="ellipse">
              <a:avLst/>
            </a:prstGeom>
            <a:solidFill>
              <a:srgbClr val="99C9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/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3011358" y="2168414"/>
              <a:ext cx="32092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00" dirty="0" err="1">
                  <a:cs typeface="Arial" panose="020B0604020202020204" pitchFamily="34" charset="0"/>
                </a:rPr>
                <a:t>OAS</a:t>
              </a:r>
              <a:endParaRPr lang="en-US" sz="6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54" name="Skupina 53"/>
          <p:cNvGrpSpPr/>
          <p:nvPr/>
        </p:nvGrpSpPr>
        <p:grpSpPr>
          <a:xfrm>
            <a:off x="8258995" y="266469"/>
            <a:ext cx="356188" cy="261937"/>
            <a:chOff x="3024846" y="2154086"/>
            <a:chExt cx="356188" cy="261937"/>
          </a:xfrm>
        </p:grpSpPr>
        <p:sp>
          <p:nvSpPr>
            <p:cNvPr id="55" name="Ovál 54"/>
            <p:cNvSpPr/>
            <p:nvPr/>
          </p:nvSpPr>
          <p:spPr bwMode="auto">
            <a:xfrm>
              <a:off x="3086430" y="2154086"/>
              <a:ext cx="291441" cy="261937"/>
            </a:xfrm>
            <a:prstGeom prst="ellipse">
              <a:avLst/>
            </a:prstGeom>
            <a:solidFill>
              <a:srgbClr val="99C9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/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3024846" y="2218762"/>
              <a:ext cx="3561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00" dirty="0">
                  <a:cs typeface="Arial" panose="020B0604020202020204" pitchFamily="34" charset="0"/>
                </a:rPr>
                <a:t>  </a:t>
              </a:r>
              <a:r>
                <a:rPr lang="cs-CZ" sz="600" dirty="0" err="1">
                  <a:cs typeface="Arial" panose="020B0604020202020204" pitchFamily="34" charset="0"/>
                </a:rPr>
                <a:t>OAS</a:t>
              </a:r>
              <a:endParaRPr lang="en-US" sz="6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8519067" y="1440717"/>
            <a:ext cx="306494" cy="169277"/>
            <a:chOff x="7422198" y="3126270"/>
            <a:chExt cx="306494" cy="169277"/>
          </a:xfrm>
        </p:grpSpPr>
        <p:sp>
          <p:nvSpPr>
            <p:cNvPr id="58" name="Obdélník 57"/>
            <p:cNvSpPr/>
            <p:nvPr/>
          </p:nvSpPr>
          <p:spPr bwMode="auto">
            <a:xfrm>
              <a:off x="7524759" y="3169063"/>
              <a:ext cx="111477" cy="8550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7422198" y="3126270"/>
              <a:ext cx="30649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>
                  <a:cs typeface="Arial" panose="020B0604020202020204" pitchFamily="34" charset="0"/>
                </a:rPr>
                <a:t>OAR</a:t>
              </a:r>
              <a:endParaRPr lang="en-US" sz="5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60" name="Skupina 59"/>
          <p:cNvGrpSpPr/>
          <p:nvPr/>
        </p:nvGrpSpPr>
        <p:grpSpPr>
          <a:xfrm>
            <a:off x="9794871" y="215935"/>
            <a:ext cx="306494" cy="169277"/>
            <a:chOff x="7422198" y="3126270"/>
            <a:chExt cx="306494" cy="169277"/>
          </a:xfrm>
        </p:grpSpPr>
        <p:sp>
          <p:nvSpPr>
            <p:cNvPr id="61" name="Obdélník 60"/>
            <p:cNvSpPr/>
            <p:nvPr/>
          </p:nvSpPr>
          <p:spPr bwMode="auto">
            <a:xfrm>
              <a:off x="7524759" y="3169063"/>
              <a:ext cx="111477" cy="8550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7422198" y="3126270"/>
              <a:ext cx="30649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>
                  <a:cs typeface="Arial" panose="020B0604020202020204" pitchFamily="34" charset="0"/>
                </a:rPr>
                <a:t>OAR</a:t>
              </a:r>
              <a:endParaRPr lang="en-US" sz="500" dirty="0">
                <a:cs typeface="Arial" panose="020B0604020202020204" pitchFamily="34" charset="0"/>
              </a:endParaRP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51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8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2" name="Group 60"/>
          <p:cNvGrpSpPr>
            <a:grpSpLocks/>
          </p:cNvGrpSpPr>
          <p:nvPr/>
        </p:nvGrpSpPr>
        <p:grpSpPr bwMode="auto">
          <a:xfrm>
            <a:off x="2027952" y="661988"/>
            <a:ext cx="7335838" cy="5815013"/>
            <a:chOff x="435" y="176"/>
            <a:chExt cx="4621" cy="3663"/>
          </a:xfrm>
        </p:grpSpPr>
        <p:grpSp>
          <p:nvGrpSpPr>
            <p:cNvPr id="68616" name="Group 57"/>
            <p:cNvGrpSpPr>
              <a:grpSpLocks/>
            </p:cNvGrpSpPr>
            <p:nvPr/>
          </p:nvGrpSpPr>
          <p:grpSpPr bwMode="auto">
            <a:xfrm>
              <a:off x="657" y="1438"/>
              <a:ext cx="1953" cy="2401"/>
              <a:chOff x="657" y="1438"/>
              <a:chExt cx="1953" cy="2401"/>
            </a:xfrm>
          </p:grpSpPr>
          <p:grpSp>
            <p:nvGrpSpPr>
              <p:cNvPr id="68641" name="Group 14"/>
              <p:cNvGrpSpPr>
                <a:grpSpLocks/>
              </p:cNvGrpSpPr>
              <p:nvPr/>
            </p:nvGrpSpPr>
            <p:grpSpPr bwMode="auto">
              <a:xfrm>
                <a:off x="657" y="2655"/>
                <a:ext cx="1632" cy="1184"/>
                <a:chOff x="839" y="2473"/>
                <a:chExt cx="1632" cy="1184"/>
              </a:xfrm>
            </p:grpSpPr>
            <p:sp>
              <p:nvSpPr>
                <p:cNvPr id="68651" name="Rectangle 15"/>
                <p:cNvSpPr>
                  <a:spLocks noChangeArrowheads="1"/>
                </p:cNvSpPr>
                <p:nvPr/>
              </p:nvSpPr>
              <p:spPr bwMode="auto">
                <a:xfrm>
                  <a:off x="839" y="3113"/>
                  <a:ext cx="1587" cy="54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sz="2800" dirty="0"/>
                </a:p>
              </p:txBody>
            </p:sp>
            <p:sp>
              <p:nvSpPr>
                <p:cNvPr id="68652" name="Oval 16"/>
                <p:cNvSpPr>
                  <a:spLocks noChangeArrowheads="1"/>
                </p:cNvSpPr>
                <p:nvPr/>
              </p:nvSpPr>
              <p:spPr bwMode="auto">
                <a:xfrm>
                  <a:off x="1655" y="2885"/>
                  <a:ext cx="816" cy="681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sz="2800" dirty="0">
                    <a:solidFill>
                      <a:srgbClr val="0066FF"/>
                    </a:solidFill>
                  </a:endParaRPr>
                </a:p>
              </p:txBody>
            </p:sp>
            <p:grpSp>
              <p:nvGrpSpPr>
                <p:cNvPr id="68653" name="Group 17"/>
                <p:cNvGrpSpPr>
                  <a:grpSpLocks/>
                </p:cNvGrpSpPr>
                <p:nvPr/>
              </p:nvGrpSpPr>
              <p:grpSpPr bwMode="auto">
                <a:xfrm>
                  <a:off x="917" y="2976"/>
                  <a:ext cx="409" cy="363"/>
                  <a:chOff x="917" y="1797"/>
                  <a:chExt cx="409" cy="363"/>
                </a:xfrm>
              </p:grpSpPr>
              <p:sp>
                <p:nvSpPr>
                  <p:cNvPr id="68659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797"/>
                    <a:ext cx="409" cy="363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 altLang="cs-CZ" sz="2200" dirty="0"/>
                  </a:p>
                </p:txBody>
              </p:sp>
              <p:sp>
                <p:nvSpPr>
                  <p:cNvPr id="68660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8" y="1842"/>
                    <a:ext cx="381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/>
                      <a:t>ACP</a:t>
                    </a:r>
                  </a:p>
                </p:txBody>
              </p:sp>
            </p:grpSp>
            <p:pic>
              <p:nvPicPr>
                <p:cNvPr id="68654" name="Picture 2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66" y="2658"/>
                  <a:ext cx="114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865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20" y="2473"/>
                  <a:ext cx="19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>
                      <a:solidFill>
                        <a:srgbClr val="009999"/>
                      </a:solidFill>
                    </a:rPr>
                    <a:t>S</a:t>
                  </a:r>
                  <a:endParaRPr lang="en-GB" altLang="cs-CZ" b="1" dirty="0"/>
                </a:p>
              </p:txBody>
            </p:sp>
            <p:sp>
              <p:nvSpPr>
                <p:cNvPr id="6865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82" y="2886"/>
                  <a:ext cx="33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 err="1"/>
                    <a:t>Cys</a:t>
                  </a:r>
                  <a:endParaRPr lang="en-GB" altLang="cs-CZ" b="1" dirty="0"/>
                </a:p>
              </p:txBody>
            </p:sp>
            <p:sp>
              <p:nvSpPr>
                <p:cNvPr id="6865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064" y="279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6865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973" y="2609"/>
                  <a:ext cx="29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/>
                    <a:t>SH</a:t>
                  </a:r>
                </a:p>
              </p:txBody>
            </p:sp>
          </p:grpSp>
          <p:grpSp>
            <p:nvGrpSpPr>
              <p:cNvPr id="68642" name="Group 25"/>
              <p:cNvGrpSpPr>
                <a:grpSpLocks/>
              </p:cNvGrpSpPr>
              <p:nvPr/>
            </p:nvGrpSpPr>
            <p:grpSpPr bwMode="auto">
              <a:xfrm>
                <a:off x="838" y="1438"/>
                <a:ext cx="389" cy="1245"/>
                <a:chOff x="3311" y="1420"/>
                <a:chExt cx="389" cy="1245"/>
              </a:xfrm>
            </p:grpSpPr>
            <p:grpSp>
              <p:nvGrpSpPr>
                <p:cNvPr id="68645" name="Group 26"/>
                <p:cNvGrpSpPr>
                  <a:grpSpLocks/>
                </p:cNvGrpSpPr>
                <p:nvPr/>
              </p:nvGrpSpPr>
              <p:grpSpPr bwMode="auto">
                <a:xfrm>
                  <a:off x="3311" y="1420"/>
                  <a:ext cx="389" cy="1221"/>
                  <a:chOff x="3328" y="1420"/>
                  <a:chExt cx="389" cy="1221"/>
                </a:xfrm>
              </p:grpSpPr>
              <p:sp>
                <p:nvSpPr>
                  <p:cNvPr id="68647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8" y="1420"/>
                    <a:ext cx="389" cy="12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sz="2000" b="1" dirty="0"/>
                      <a:t>CH</a:t>
                    </a:r>
                    <a:r>
                      <a:rPr lang="en-GB" altLang="cs-CZ" sz="2000" b="1" baseline="-25000" dirty="0"/>
                      <a:t>3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sz="2000" b="1" dirty="0"/>
                      <a:t>CH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sz="2000" b="1" dirty="0"/>
                      <a:t>CH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GB" altLang="cs-CZ" sz="2000" b="1" dirty="0"/>
                      <a:t>CO</a:t>
                    </a:r>
                  </a:p>
                </p:txBody>
              </p:sp>
              <p:sp>
                <p:nvSpPr>
                  <p:cNvPr id="6864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425" y="1979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6864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425" y="228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6865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430" y="1734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</p:grpSp>
            <p:sp>
              <p:nvSpPr>
                <p:cNvPr id="68646" name="Line 31"/>
                <p:cNvSpPr>
                  <a:spLocks noChangeShapeType="1"/>
                </p:cNvSpPr>
                <p:nvPr/>
              </p:nvSpPr>
              <p:spPr bwMode="auto">
                <a:xfrm>
                  <a:off x="3412" y="257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</p:grpSp>
          <p:sp>
            <p:nvSpPr>
              <p:cNvPr id="68643" name="Line 32"/>
              <p:cNvSpPr>
                <a:spLocks noChangeShapeType="1"/>
              </p:cNvSpPr>
              <p:nvPr/>
            </p:nvSpPr>
            <p:spPr bwMode="auto">
              <a:xfrm>
                <a:off x="955" y="1997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68644" name="Text Box 33"/>
              <p:cNvSpPr txBox="1">
                <a:spLocks noChangeArrowheads="1"/>
              </p:cNvSpPr>
              <p:nvPr/>
            </p:nvSpPr>
            <p:spPr bwMode="auto">
              <a:xfrm>
                <a:off x="1383" y="2099"/>
                <a:ext cx="1227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altLang="cs-CZ" sz="2200" b="1" dirty="0"/>
                  <a:t>+ NADP</a:t>
                </a:r>
                <a:r>
                  <a:rPr lang="en-GB" altLang="cs-CZ" sz="2200" b="1" dirty="0">
                    <a:solidFill>
                      <a:srgbClr val="D60093"/>
                    </a:solidFill>
                  </a:rPr>
                  <a:t>H</a:t>
                </a:r>
                <a:r>
                  <a:rPr lang="cs-CZ" altLang="cs-CZ" sz="2200" b="1" dirty="0">
                    <a:solidFill>
                      <a:srgbClr val="D60093"/>
                    </a:solidFill>
                  </a:rPr>
                  <a:t> </a:t>
                </a:r>
                <a:r>
                  <a:rPr lang="en-GB" altLang="cs-CZ" sz="2200" b="1" dirty="0"/>
                  <a:t>+</a:t>
                </a:r>
                <a:r>
                  <a:rPr lang="cs-CZ" altLang="cs-CZ" sz="2200" b="1" dirty="0"/>
                  <a:t> </a:t>
                </a:r>
                <a:r>
                  <a:rPr lang="en-GB" altLang="cs-CZ" sz="2200" b="1" dirty="0">
                    <a:solidFill>
                      <a:srgbClr val="D60093"/>
                    </a:solidFill>
                  </a:rPr>
                  <a:t>H</a:t>
                </a:r>
                <a:r>
                  <a:rPr lang="en-GB" altLang="cs-CZ" b="1" baseline="30000" dirty="0">
                    <a:solidFill>
                      <a:srgbClr val="D60093"/>
                    </a:solidFill>
                  </a:rPr>
                  <a:t>+</a:t>
                </a:r>
                <a:endParaRPr lang="en-GB" altLang="cs-CZ" b="1" dirty="0">
                  <a:solidFill>
                    <a:srgbClr val="D60093"/>
                  </a:solidFill>
                </a:endParaRPr>
              </a:p>
            </p:txBody>
          </p:sp>
        </p:grpSp>
        <p:grpSp>
          <p:nvGrpSpPr>
            <p:cNvPr id="68617" name="Group 58"/>
            <p:cNvGrpSpPr>
              <a:grpSpLocks/>
            </p:cNvGrpSpPr>
            <p:nvPr/>
          </p:nvGrpSpPr>
          <p:grpSpPr bwMode="auto">
            <a:xfrm>
              <a:off x="3424" y="1403"/>
              <a:ext cx="1632" cy="2391"/>
              <a:chOff x="3424" y="1403"/>
              <a:chExt cx="1632" cy="2391"/>
            </a:xfrm>
          </p:grpSpPr>
          <p:grpSp>
            <p:nvGrpSpPr>
              <p:cNvPr id="68621" name="Group 34"/>
              <p:cNvGrpSpPr>
                <a:grpSpLocks/>
              </p:cNvGrpSpPr>
              <p:nvPr/>
            </p:nvGrpSpPr>
            <p:grpSpPr bwMode="auto">
              <a:xfrm>
                <a:off x="3424" y="1403"/>
                <a:ext cx="1632" cy="2391"/>
                <a:chOff x="612" y="1448"/>
                <a:chExt cx="1632" cy="2391"/>
              </a:xfrm>
            </p:grpSpPr>
            <p:grpSp>
              <p:nvGrpSpPr>
                <p:cNvPr id="68623" name="Group 35"/>
                <p:cNvGrpSpPr>
                  <a:grpSpLocks/>
                </p:cNvGrpSpPr>
                <p:nvPr/>
              </p:nvGrpSpPr>
              <p:grpSpPr bwMode="auto">
                <a:xfrm>
                  <a:off x="612" y="2655"/>
                  <a:ext cx="1632" cy="1184"/>
                  <a:chOff x="839" y="2473"/>
                  <a:chExt cx="1632" cy="1184"/>
                </a:xfrm>
              </p:grpSpPr>
              <p:sp>
                <p:nvSpPr>
                  <p:cNvPr id="6863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839" y="3113"/>
                    <a:ext cx="1587" cy="544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GB" altLang="cs-CZ" sz="2800" dirty="0"/>
                  </a:p>
                </p:txBody>
              </p:sp>
              <p:sp>
                <p:nvSpPr>
                  <p:cNvPr id="68632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2885"/>
                    <a:ext cx="816" cy="681"/>
                  </a:xfrm>
                  <a:prstGeom prst="ellipse">
                    <a:avLst/>
                  </a:prstGeom>
                  <a:solidFill>
                    <a:srgbClr val="66CC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GB" altLang="cs-CZ" sz="2800" dirty="0">
                      <a:solidFill>
                        <a:srgbClr val="0066FF"/>
                      </a:solidFill>
                    </a:endParaRPr>
                  </a:p>
                </p:txBody>
              </p:sp>
              <p:grpSp>
                <p:nvGrpSpPr>
                  <p:cNvPr id="68633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917" y="2976"/>
                    <a:ext cx="409" cy="363"/>
                    <a:chOff x="917" y="1797"/>
                    <a:chExt cx="409" cy="363"/>
                  </a:xfrm>
                </p:grpSpPr>
                <p:sp>
                  <p:nvSpPr>
                    <p:cNvPr id="68639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7" y="1797"/>
                      <a:ext cx="409" cy="363"/>
                    </a:xfrm>
                    <a:prstGeom prst="ellipse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cs-CZ" altLang="cs-CZ" sz="2200" dirty="0"/>
                    </a:p>
                  </p:txBody>
                </p:sp>
                <p:sp>
                  <p:nvSpPr>
                    <p:cNvPr id="68640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18" y="1842"/>
                      <a:ext cx="381" cy="23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altLang="cs-CZ" b="1" dirty="0"/>
                        <a:t>ACP</a:t>
                      </a:r>
                    </a:p>
                  </p:txBody>
                </p:sp>
              </p:grpSp>
              <p:pic>
                <p:nvPicPr>
                  <p:cNvPr id="68634" name="Picture 4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066" y="2658"/>
                    <a:ext cx="114" cy="3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8635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20" y="2473"/>
                    <a:ext cx="191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>
                        <a:solidFill>
                          <a:srgbClr val="009999"/>
                        </a:solidFill>
                      </a:rPr>
                      <a:t>S</a:t>
                    </a:r>
                    <a:endParaRPr lang="en-GB" altLang="cs-CZ" b="1" dirty="0"/>
                  </a:p>
                </p:txBody>
              </p:sp>
              <p:sp>
                <p:nvSpPr>
                  <p:cNvPr id="68636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2" y="2886"/>
                    <a:ext cx="339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 err="1"/>
                      <a:t>Cys</a:t>
                    </a:r>
                    <a:endParaRPr lang="en-GB" altLang="cs-CZ" b="1" dirty="0"/>
                  </a:p>
                </p:txBody>
              </p:sp>
              <p:sp>
                <p:nvSpPr>
                  <p:cNvPr id="68637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279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68638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3" y="2609"/>
                    <a:ext cx="29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/>
                      <a:t>SH</a:t>
                    </a:r>
                  </a:p>
                </p:txBody>
              </p:sp>
            </p:grpSp>
            <p:grpSp>
              <p:nvGrpSpPr>
                <p:cNvPr id="68624" name="Group 46"/>
                <p:cNvGrpSpPr>
                  <a:grpSpLocks/>
                </p:cNvGrpSpPr>
                <p:nvPr/>
              </p:nvGrpSpPr>
              <p:grpSpPr bwMode="auto">
                <a:xfrm>
                  <a:off x="773" y="1448"/>
                  <a:ext cx="389" cy="1234"/>
                  <a:chOff x="3291" y="1430"/>
                  <a:chExt cx="389" cy="1234"/>
                </a:xfrm>
              </p:grpSpPr>
              <p:grpSp>
                <p:nvGrpSpPr>
                  <p:cNvPr id="68625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291" y="1430"/>
                    <a:ext cx="389" cy="1221"/>
                    <a:chOff x="3308" y="1430"/>
                    <a:chExt cx="389" cy="1221"/>
                  </a:xfrm>
                </p:grpSpPr>
                <p:sp>
                  <p:nvSpPr>
                    <p:cNvPr id="68627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08" y="1430"/>
                      <a:ext cx="389" cy="122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altLang="cs-CZ" sz="2000" b="1" dirty="0"/>
                        <a:t>CH</a:t>
                      </a:r>
                      <a:r>
                        <a:rPr lang="en-GB" altLang="cs-CZ" sz="2000" b="1" baseline="-25000" dirty="0"/>
                        <a:t>3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altLang="cs-CZ" sz="2000" b="1" dirty="0"/>
                        <a:t>CH</a:t>
                      </a:r>
                      <a:r>
                        <a:rPr lang="en-GB" altLang="cs-CZ" sz="2000" b="1" baseline="-25000" dirty="0"/>
                        <a:t>2</a:t>
                      </a:r>
                      <a:endParaRPr lang="en-GB" altLang="cs-CZ" sz="2000" b="1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altLang="cs-CZ" sz="2000" b="1" dirty="0"/>
                        <a:t>CH</a:t>
                      </a:r>
                      <a:r>
                        <a:rPr lang="en-GB" altLang="cs-CZ" sz="2000" b="1" baseline="-25000" dirty="0"/>
                        <a:t>2</a:t>
                      </a:r>
                      <a:endParaRPr lang="en-GB" altLang="cs-CZ" sz="2000" b="1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altLang="cs-CZ" sz="2000" b="1" dirty="0"/>
                        <a:t>CO</a:t>
                      </a:r>
                    </a:p>
                  </p:txBody>
                </p:sp>
                <p:sp>
                  <p:nvSpPr>
                    <p:cNvPr id="68628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4" y="173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cs-CZ" dirty="0"/>
                    </a:p>
                  </p:txBody>
                </p:sp>
                <p:sp>
                  <p:nvSpPr>
                    <p:cNvPr id="68629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5" y="2287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cs-CZ" dirty="0"/>
                    </a:p>
                  </p:txBody>
                </p:sp>
                <p:sp>
                  <p:nvSpPr>
                    <p:cNvPr id="68630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5" y="2015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cs-CZ" dirty="0"/>
                    </a:p>
                  </p:txBody>
                </p:sp>
              </p:grpSp>
              <p:sp>
                <p:nvSpPr>
                  <p:cNvPr id="6862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389" y="2573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</p:grpSp>
          </p:grpSp>
          <p:sp>
            <p:nvSpPr>
              <p:cNvPr id="68622" name="Text Box 53"/>
              <p:cNvSpPr txBox="1">
                <a:spLocks noChangeArrowheads="1"/>
              </p:cNvSpPr>
              <p:nvPr/>
            </p:nvSpPr>
            <p:spPr bwMode="auto">
              <a:xfrm>
                <a:off x="4262" y="2115"/>
                <a:ext cx="786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altLang="cs-CZ" sz="2200" b="1" dirty="0"/>
                  <a:t>+ NADP</a:t>
                </a:r>
                <a:r>
                  <a:rPr lang="en-GB" altLang="cs-CZ" b="1" baseline="30000" dirty="0"/>
                  <a:t>+</a:t>
                </a:r>
                <a:endParaRPr lang="en-GB" altLang="cs-CZ" b="1" dirty="0"/>
              </a:p>
            </p:txBody>
          </p:sp>
        </p:grpSp>
        <p:sp>
          <p:nvSpPr>
            <p:cNvPr id="68618" name="Line 54"/>
            <p:cNvSpPr>
              <a:spLocks noChangeShapeType="1"/>
            </p:cNvSpPr>
            <p:nvPr/>
          </p:nvSpPr>
          <p:spPr bwMode="auto">
            <a:xfrm>
              <a:off x="2699" y="2296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68619" name="Text Box 55"/>
            <p:cNvSpPr txBox="1">
              <a:spLocks noChangeArrowheads="1"/>
            </p:cNvSpPr>
            <p:nvPr/>
          </p:nvSpPr>
          <p:spPr bwMode="auto">
            <a:xfrm>
              <a:off x="758" y="663"/>
              <a:ext cx="34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altLang="cs-CZ" sz="2200" b="1" dirty="0"/>
            </a:p>
          </p:txBody>
        </p:sp>
        <p:sp>
          <p:nvSpPr>
            <p:cNvPr id="68620" name="Text Box 56"/>
            <p:cNvSpPr txBox="1">
              <a:spLocks noChangeArrowheads="1"/>
            </p:cNvSpPr>
            <p:nvPr/>
          </p:nvSpPr>
          <p:spPr bwMode="auto">
            <a:xfrm>
              <a:off x="435" y="176"/>
              <a:ext cx="435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 startAt="6"/>
              </a:pPr>
              <a:r>
                <a:rPr lang="cs-CZ" altLang="cs-CZ" b="1" dirty="0" smtClean="0"/>
                <a:t>Druhá </a:t>
              </a:r>
              <a:r>
                <a:rPr lang="cs-CZ" altLang="cs-CZ" b="1" dirty="0"/>
                <a:t>redukce</a:t>
              </a:r>
              <a:endParaRPr lang="en-GB" altLang="cs-CZ" b="1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cs-CZ" altLang="cs-CZ" dirty="0"/>
                <a:t>katalyzuje</a:t>
              </a:r>
              <a:r>
                <a:rPr lang="en-GB" altLang="cs-CZ" dirty="0"/>
                <a:t> </a:t>
              </a:r>
              <a:r>
                <a:rPr lang="en-GB" altLang="cs-CZ" b="1" i="1" dirty="0" err="1">
                  <a:solidFill>
                    <a:srgbClr val="0066FF"/>
                  </a:solidFill>
                </a:rPr>
                <a:t>enoylredu</a:t>
              </a:r>
              <a:r>
                <a:rPr lang="cs-CZ" altLang="cs-CZ" b="1" i="1" dirty="0">
                  <a:solidFill>
                    <a:srgbClr val="0066FF"/>
                  </a:solidFill>
                </a:rPr>
                <a:t>k</a:t>
              </a:r>
              <a:r>
                <a:rPr lang="en-GB" altLang="cs-CZ" b="1" i="1" dirty="0" err="1">
                  <a:solidFill>
                    <a:srgbClr val="0066FF"/>
                  </a:solidFill>
                </a:rPr>
                <a:t>tas</a:t>
              </a:r>
              <a:r>
                <a:rPr lang="cs-CZ" altLang="cs-CZ" b="1" i="1" dirty="0">
                  <a:solidFill>
                    <a:srgbClr val="0066FF"/>
                  </a:solidFill>
                </a:rPr>
                <a:t>a </a:t>
              </a:r>
              <a:r>
                <a:rPr lang="cs-CZ" altLang="cs-CZ" b="1" i="1" dirty="0"/>
                <a:t>s</a:t>
              </a:r>
              <a:r>
                <a:rPr lang="cs-CZ" altLang="cs-CZ" b="1" i="1" dirty="0">
                  <a:solidFill>
                    <a:srgbClr val="0066FF"/>
                  </a:solidFill>
                </a:rPr>
                <a:t> </a:t>
              </a:r>
              <a:r>
                <a:rPr lang="en-GB" altLang="cs-CZ" dirty="0"/>
                <a:t> </a:t>
              </a:r>
              <a:r>
                <a:rPr lang="en-GB" altLang="cs-CZ" b="1" dirty="0"/>
                <a:t>NADPH</a:t>
              </a:r>
              <a:endParaRPr lang="en-GB" altLang="cs-CZ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cs-CZ" altLang="cs-CZ" dirty="0"/>
                <a:t>produktem je </a:t>
              </a:r>
              <a:r>
                <a:rPr lang="cs-CZ" altLang="cs-CZ" b="1" dirty="0">
                  <a:solidFill>
                    <a:srgbClr val="FF66CC"/>
                  </a:solidFill>
                </a:rPr>
                <a:t>nasycený acyl</a:t>
              </a:r>
              <a:r>
                <a:rPr lang="en-GB" altLang="cs-CZ" b="1" dirty="0">
                  <a:solidFill>
                    <a:srgbClr val="FF66CC"/>
                  </a:solidFill>
                </a:rPr>
                <a:t> </a:t>
              </a:r>
              <a:r>
                <a:rPr lang="en-GB" altLang="cs-CZ" dirty="0"/>
                <a:t>(</a:t>
              </a:r>
              <a:r>
                <a:rPr lang="cs-CZ" altLang="cs-CZ" dirty="0"/>
                <a:t>nyní </a:t>
              </a:r>
              <a:r>
                <a:rPr lang="cs-CZ" altLang="cs-CZ" dirty="0" err="1"/>
                <a:t>butyryl</a:t>
              </a:r>
              <a:r>
                <a:rPr lang="cs-CZ" altLang="cs-CZ" dirty="0"/>
                <a:t>-</a:t>
              </a:r>
              <a:r>
                <a:rPr lang="en-GB" altLang="cs-CZ" dirty="0"/>
                <a:t>)</a:t>
              </a:r>
              <a:r>
                <a:rPr lang="cs-CZ" altLang="cs-CZ" dirty="0"/>
                <a:t> vázaný na –</a:t>
              </a:r>
              <a:r>
                <a:rPr lang="cs-CZ" altLang="cs-CZ" dirty="0" err="1"/>
                <a:t>PanS</a:t>
              </a:r>
              <a:r>
                <a:rPr lang="cs-CZ" altLang="cs-CZ" dirty="0"/>
                <a:t>–</a:t>
              </a:r>
              <a:r>
                <a:rPr lang="en-GB" altLang="cs-CZ" dirty="0"/>
                <a:t> </a:t>
              </a:r>
              <a:r>
                <a:rPr lang="cs-CZ" altLang="cs-CZ" dirty="0"/>
                <a:t> (původní acetyl byl prodloužen o dva C)</a:t>
              </a:r>
              <a:endParaRPr lang="en-GB" altLang="cs-CZ" dirty="0"/>
            </a:p>
          </p:txBody>
        </p:sp>
      </p:grpSp>
      <p:sp>
        <p:nvSpPr>
          <p:cNvPr id="68613" name="TextovéPole 48"/>
          <p:cNvSpPr txBox="1">
            <a:spLocks noChangeArrowheads="1"/>
          </p:cNvSpPr>
          <p:nvPr/>
        </p:nvSpPr>
        <p:spPr bwMode="auto">
          <a:xfrm>
            <a:off x="4063128" y="5837239"/>
            <a:ext cx="9350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200" dirty="0"/>
              <a:t>AT</a:t>
            </a:r>
          </a:p>
        </p:txBody>
      </p:sp>
      <p:sp>
        <p:nvSpPr>
          <p:cNvPr id="68614" name="TextovéPole 49"/>
          <p:cNvSpPr txBox="1">
            <a:spLocks noChangeArrowheads="1"/>
          </p:cNvSpPr>
          <p:nvPr/>
        </p:nvSpPr>
        <p:spPr bwMode="auto">
          <a:xfrm>
            <a:off x="8484370" y="5776168"/>
            <a:ext cx="9350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200" dirty="0"/>
              <a:t>AT</a:t>
            </a: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35975" y="72342"/>
            <a:ext cx="2155297" cy="1430197"/>
          </a:xfrm>
          <a:prstGeom prst="rect">
            <a:avLst/>
          </a:prstGeom>
        </p:spPr>
      </p:pic>
      <p:grpSp>
        <p:nvGrpSpPr>
          <p:cNvPr id="54" name="Skupina 53"/>
          <p:cNvGrpSpPr/>
          <p:nvPr/>
        </p:nvGrpSpPr>
        <p:grpSpPr>
          <a:xfrm>
            <a:off x="9998247" y="1124745"/>
            <a:ext cx="348185" cy="261937"/>
            <a:chOff x="3029686" y="2154086"/>
            <a:chExt cx="348185" cy="261937"/>
          </a:xfrm>
        </p:grpSpPr>
        <p:sp>
          <p:nvSpPr>
            <p:cNvPr id="55" name="Ovál 54"/>
            <p:cNvSpPr/>
            <p:nvPr/>
          </p:nvSpPr>
          <p:spPr bwMode="auto">
            <a:xfrm>
              <a:off x="3086430" y="2154086"/>
              <a:ext cx="291441" cy="261937"/>
            </a:xfrm>
            <a:prstGeom prst="ellipse">
              <a:avLst/>
            </a:prstGeom>
            <a:solidFill>
              <a:srgbClr val="99C9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/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3029686" y="2154086"/>
              <a:ext cx="31290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>
                  <a:cs typeface="Arial" panose="020B0604020202020204" pitchFamily="34" charset="0"/>
                </a:rPr>
                <a:t> </a:t>
              </a:r>
              <a:r>
                <a:rPr lang="cs-CZ" sz="500" dirty="0" err="1">
                  <a:cs typeface="Arial" panose="020B0604020202020204" pitchFamily="34" charset="0"/>
                </a:rPr>
                <a:t>OAS</a:t>
              </a:r>
              <a:endParaRPr lang="en-US" sz="5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8624705" y="191450"/>
            <a:ext cx="353025" cy="261937"/>
            <a:chOff x="3024846" y="2154086"/>
            <a:chExt cx="353025" cy="261937"/>
          </a:xfrm>
        </p:grpSpPr>
        <p:sp>
          <p:nvSpPr>
            <p:cNvPr id="58" name="Ovál 57"/>
            <p:cNvSpPr/>
            <p:nvPr/>
          </p:nvSpPr>
          <p:spPr bwMode="auto">
            <a:xfrm>
              <a:off x="3086430" y="2154086"/>
              <a:ext cx="291441" cy="261937"/>
            </a:xfrm>
            <a:prstGeom prst="ellipse">
              <a:avLst/>
            </a:prstGeom>
            <a:solidFill>
              <a:srgbClr val="99C9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/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3024846" y="2218762"/>
              <a:ext cx="32733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>
                  <a:cs typeface="Arial" panose="020B0604020202020204" pitchFamily="34" charset="0"/>
                </a:rPr>
                <a:t>  </a:t>
              </a:r>
              <a:r>
                <a:rPr lang="cs-CZ" sz="500" dirty="0" err="1">
                  <a:cs typeface="Arial" panose="020B0604020202020204" pitchFamily="34" charset="0"/>
                </a:rPr>
                <a:t>OAS</a:t>
              </a:r>
              <a:endParaRPr lang="en-US" sz="5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63" name="Skupina 62"/>
          <p:cNvGrpSpPr/>
          <p:nvPr/>
        </p:nvGrpSpPr>
        <p:grpSpPr>
          <a:xfrm>
            <a:off x="9905436" y="196015"/>
            <a:ext cx="282450" cy="153888"/>
            <a:chOff x="7434708" y="3130836"/>
            <a:chExt cx="282450" cy="153888"/>
          </a:xfrm>
        </p:grpSpPr>
        <p:sp>
          <p:nvSpPr>
            <p:cNvPr id="64" name="Obdélník 63"/>
            <p:cNvSpPr/>
            <p:nvPr/>
          </p:nvSpPr>
          <p:spPr bwMode="auto">
            <a:xfrm>
              <a:off x="7511472" y="3179705"/>
              <a:ext cx="111477" cy="648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7434708" y="3130836"/>
              <a:ext cx="282450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00" dirty="0" err="1">
                  <a:cs typeface="Arial" panose="020B0604020202020204" pitchFamily="34" charset="0"/>
                </a:rPr>
                <a:t>OAR</a:t>
              </a:r>
              <a:endParaRPr lang="en-US" sz="4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66" name="Skupina 65"/>
          <p:cNvGrpSpPr/>
          <p:nvPr/>
        </p:nvGrpSpPr>
        <p:grpSpPr>
          <a:xfrm>
            <a:off x="8850622" y="1213331"/>
            <a:ext cx="282450" cy="153888"/>
            <a:chOff x="7434708" y="3130836"/>
            <a:chExt cx="282450" cy="153888"/>
          </a:xfrm>
        </p:grpSpPr>
        <p:sp>
          <p:nvSpPr>
            <p:cNvPr id="67" name="Obdélník 66"/>
            <p:cNvSpPr/>
            <p:nvPr/>
          </p:nvSpPr>
          <p:spPr bwMode="auto">
            <a:xfrm>
              <a:off x="7511472" y="3179705"/>
              <a:ext cx="111477" cy="648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7434708" y="3130836"/>
              <a:ext cx="282450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00" dirty="0" err="1">
                  <a:cs typeface="Arial" panose="020B0604020202020204" pitchFamily="34" charset="0"/>
                </a:rPr>
                <a:t>OAR</a:t>
              </a:r>
              <a:endParaRPr lang="en-US" sz="400" dirty="0">
                <a:cs typeface="Arial" panose="020B0604020202020204" pitchFamily="34" charset="0"/>
              </a:endParaRP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6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6" name="Group 44"/>
          <p:cNvGrpSpPr>
            <a:grpSpLocks/>
          </p:cNvGrpSpPr>
          <p:nvPr/>
        </p:nvGrpSpPr>
        <p:grpSpPr bwMode="auto">
          <a:xfrm>
            <a:off x="1987550" y="620689"/>
            <a:ext cx="7994650" cy="5527675"/>
            <a:chOff x="384" y="357"/>
            <a:chExt cx="5036" cy="3482"/>
          </a:xfrm>
        </p:grpSpPr>
        <p:grpSp>
          <p:nvGrpSpPr>
            <p:cNvPr id="69640" name="Group 41"/>
            <p:cNvGrpSpPr>
              <a:grpSpLocks/>
            </p:cNvGrpSpPr>
            <p:nvPr/>
          </p:nvGrpSpPr>
          <p:grpSpPr bwMode="auto">
            <a:xfrm>
              <a:off x="657" y="1797"/>
              <a:ext cx="1632" cy="2042"/>
              <a:chOff x="657" y="1797"/>
              <a:chExt cx="1632" cy="2042"/>
            </a:xfrm>
          </p:grpSpPr>
          <p:grpSp>
            <p:nvGrpSpPr>
              <p:cNvPr id="69661" name="Group 15"/>
              <p:cNvGrpSpPr>
                <a:grpSpLocks/>
              </p:cNvGrpSpPr>
              <p:nvPr/>
            </p:nvGrpSpPr>
            <p:grpSpPr bwMode="auto">
              <a:xfrm>
                <a:off x="657" y="2655"/>
                <a:ext cx="1632" cy="1184"/>
                <a:chOff x="839" y="2473"/>
                <a:chExt cx="1632" cy="1184"/>
              </a:xfrm>
            </p:grpSpPr>
            <p:sp>
              <p:nvSpPr>
                <p:cNvPr id="69669" name="Rectangle 16"/>
                <p:cNvSpPr>
                  <a:spLocks noChangeArrowheads="1"/>
                </p:cNvSpPr>
                <p:nvPr/>
              </p:nvSpPr>
              <p:spPr bwMode="auto">
                <a:xfrm>
                  <a:off x="839" y="3113"/>
                  <a:ext cx="1587" cy="54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sz="2800" dirty="0"/>
                </a:p>
              </p:txBody>
            </p:sp>
            <p:sp>
              <p:nvSpPr>
                <p:cNvPr id="69670" name="Oval 17"/>
                <p:cNvSpPr>
                  <a:spLocks noChangeArrowheads="1"/>
                </p:cNvSpPr>
                <p:nvPr/>
              </p:nvSpPr>
              <p:spPr bwMode="auto">
                <a:xfrm>
                  <a:off x="1655" y="2885"/>
                  <a:ext cx="816" cy="681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sz="2800" dirty="0">
                    <a:solidFill>
                      <a:srgbClr val="0066FF"/>
                    </a:solidFill>
                  </a:endParaRPr>
                </a:p>
              </p:txBody>
            </p:sp>
            <p:grpSp>
              <p:nvGrpSpPr>
                <p:cNvPr id="69671" name="Group 18"/>
                <p:cNvGrpSpPr>
                  <a:grpSpLocks/>
                </p:cNvGrpSpPr>
                <p:nvPr/>
              </p:nvGrpSpPr>
              <p:grpSpPr bwMode="auto">
                <a:xfrm>
                  <a:off x="917" y="2976"/>
                  <a:ext cx="409" cy="363"/>
                  <a:chOff x="917" y="1797"/>
                  <a:chExt cx="409" cy="363"/>
                </a:xfrm>
              </p:grpSpPr>
              <p:sp>
                <p:nvSpPr>
                  <p:cNvPr id="6967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797"/>
                    <a:ext cx="409" cy="363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 altLang="cs-CZ" sz="2200" dirty="0"/>
                  </a:p>
                </p:txBody>
              </p:sp>
              <p:sp>
                <p:nvSpPr>
                  <p:cNvPr id="6967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8" y="1842"/>
                    <a:ext cx="381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/>
                      <a:t>ACP</a:t>
                    </a:r>
                  </a:p>
                </p:txBody>
              </p:sp>
            </p:grpSp>
            <p:pic>
              <p:nvPicPr>
                <p:cNvPr id="69672" name="Picture 2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66" y="2658"/>
                  <a:ext cx="114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967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20" y="2473"/>
                  <a:ext cx="19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>
                      <a:solidFill>
                        <a:srgbClr val="009999"/>
                      </a:solidFill>
                    </a:rPr>
                    <a:t>S</a:t>
                  </a:r>
                  <a:endParaRPr lang="en-GB" altLang="cs-CZ" b="1" dirty="0"/>
                </a:p>
              </p:txBody>
            </p:sp>
            <p:sp>
              <p:nvSpPr>
                <p:cNvPr id="6967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882" y="2886"/>
                  <a:ext cx="33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 err="1"/>
                    <a:t>Cys</a:t>
                  </a:r>
                  <a:endParaRPr lang="en-GB" altLang="cs-CZ" b="1" dirty="0"/>
                </a:p>
              </p:txBody>
            </p:sp>
            <p:sp>
              <p:nvSpPr>
                <p:cNvPr id="6967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064" y="279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6967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73" y="2609"/>
                  <a:ext cx="29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/>
                    <a:t>SH</a:t>
                  </a:r>
                </a:p>
              </p:txBody>
            </p:sp>
          </p:grpSp>
          <p:grpSp>
            <p:nvGrpSpPr>
              <p:cNvPr id="69662" name="Group 26"/>
              <p:cNvGrpSpPr>
                <a:grpSpLocks/>
              </p:cNvGrpSpPr>
              <p:nvPr/>
            </p:nvGrpSpPr>
            <p:grpSpPr bwMode="auto">
              <a:xfrm>
                <a:off x="831" y="1797"/>
                <a:ext cx="416" cy="925"/>
                <a:chOff x="3304" y="1779"/>
                <a:chExt cx="416" cy="925"/>
              </a:xfrm>
            </p:grpSpPr>
            <p:grpSp>
              <p:nvGrpSpPr>
                <p:cNvPr id="69663" name="Group 27"/>
                <p:cNvGrpSpPr>
                  <a:grpSpLocks/>
                </p:cNvGrpSpPr>
                <p:nvPr/>
              </p:nvGrpSpPr>
              <p:grpSpPr bwMode="auto">
                <a:xfrm>
                  <a:off x="3304" y="1779"/>
                  <a:ext cx="416" cy="911"/>
                  <a:chOff x="3321" y="1779"/>
                  <a:chExt cx="416" cy="911"/>
                </a:xfrm>
              </p:grpSpPr>
              <p:sp>
                <p:nvSpPr>
                  <p:cNvPr id="69665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1" y="1779"/>
                    <a:ext cx="416" cy="9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sz="2200" b="1" dirty="0"/>
                      <a:t>CH</a:t>
                    </a:r>
                    <a:r>
                      <a:rPr lang="en-GB" altLang="cs-CZ" sz="2200" b="1" baseline="-25000" dirty="0"/>
                      <a:t>3</a:t>
                    </a:r>
                  </a:p>
                  <a:p>
                    <a:r>
                      <a:rPr lang="en-GB" altLang="cs-CZ" sz="2200" b="1" dirty="0"/>
                      <a:t>CH</a:t>
                    </a:r>
                    <a:r>
                      <a:rPr lang="en-GB" altLang="cs-CZ" sz="2200" b="1" baseline="-25000" dirty="0"/>
                      <a:t>2</a:t>
                    </a:r>
                    <a:endParaRPr lang="en-GB" altLang="cs-CZ" sz="2200" b="1" dirty="0"/>
                  </a:p>
                  <a:p>
                    <a:r>
                      <a:rPr lang="en-GB" altLang="cs-CZ" sz="2200" b="1" dirty="0"/>
                      <a:t>CH</a:t>
                    </a:r>
                    <a:r>
                      <a:rPr lang="en-GB" altLang="cs-CZ" sz="2200" b="1" baseline="-25000" dirty="0"/>
                      <a:t>2</a:t>
                    </a:r>
                    <a:endParaRPr lang="en-GB" altLang="cs-CZ" sz="2200" b="1" dirty="0"/>
                  </a:p>
                  <a:p>
                    <a:r>
                      <a:rPr lang="en-GB" altLang="cs-CZ" sz="2200" b="1" dirty="0"/>
                      <a:t>CO</a:t>
                    </a:r>
                  </a:p>
                </p:txBody>
              </p:sp>
              <p:sp>
                <p:nvSpPr>
                  <p:cNvPr id="6966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424" y="1978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6966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424" y="2387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6966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424" y="220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</p:grpSp>
            <p:sp>
              <p:nvSpPr>
                <p:cNvPr id="69664" name="Line 32"/>
                <p:cNvSpPr>
                  <a:spLocks noChangeShapeType="1"/>
                </p:cNvSpPr>
                <p:nvPr/>
              </p:nvSpPr>
              <p:spPr bwMode="auto">
                <a:xfrm>
                  <a:off x="3424" y="2613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</p:grpSp>
        </p:grpSp>
        <p:grpSp>
          <p:nvGrpSpPr>
            <p:cNvPr id="69641" name="Group 42"/>
            <p:cNvGrpSpPr>
              <a:grpSpLocks/>
            </p:cNvGrpSpPr>
            <p:nvPr/>
          </p:nvGrpSpPr>
          <p:grpSpPr bwMode="auto">
            <a:xfrm>
              <a:off x="3062" y="1888"/>
              <a:ext cx="1632" cy="1910"/>
              <a:chOff x="3062" y="1888"/>
              <a:chExt cx="1632" cy="1910"/>
            </a:xfrm>
          </p:grpSpPr>
          <p:grpSp>
            <p:nvGrpSpPr>
              <p:cNvPr id="69643" name="Group 2"/>
              <p:cNvGrpSpPr>
                <a:grpSpLocks/>
              </p:cNvGrpSpPr>
              <p:nvPr/>
            </p:nvGrpSpPr>
            <p:grpSpPr bwMode="auto">
              <a:xfrm>
                <a:off x="3062" y="2614"/>
                <a:ext cx="1632" cy="1184"/>
                <a:chOff x="839" y="2473"/>
                <a:chExt cx="1632" cy="1184"/>
              </a:xfrm>
            </p:grpSpPr>
            <p:sp>
              <p:nvSpPr>
                <p:cNvPr id="69651" name="Rectangle 3"/>
                <p:cNvSpPr>
                  <a:spLocks noChangeArrowheads="1"/>
                </p:cNvSpPr>
                <p:nvPr/>
              </p:nvSpPr>
              <p:spPr bwMode="auto">
                <a:xfrm>
                  <a:off x="839" y="3113"/>
                  <a:ext cx="1587" cy="54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sz="2800" dirty="0"/>
                </a:p>
              </p:txBody>
            </p:sp>
            <p:sp>
              <p:nvSpPr>
                <p:cNvPr id="69652" name="Oval 4"/>
                <p:cNvSpPr>
                  <a:spLocks noChangeArrowheads="1"/>
                </p:cNvSpPr>
                <p:nvPr/>
              </p:nvSpPr>
              <p:spPr bwMode="auto">
                <a:xfrm>
                  <a:off x="1655" y="2885"/>
                  <a:ext cx="816" cy="681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sz="2800" dirty="0">
                    <a:solidFill>
                      <a:srgbClr val="0066FF"/>
                    </a:solidFill>
                  </a:endParaRPr>
                </a:p>
              </p:txBody>
            </p:sp>
            <p:grpSp>
              <p:nvGrpSpPr>
                <p:cNvPr id="69653" name="Group 5"/>
                <p:cNvGrpSpPr>
                  <a:grpSpLocks/>
                </p:cNvGrpSpPr>
                <p:nvPr/>
              </p:nvGrpSpPr>
              <p:grpSpPr bwMode="auto">
                <a:xfrm>
                  <a:off x="917" y="2976"/>
                  <a:ext cx="409" cy="363"/>
                  <a:chOff x="917" y="1797"/>
                  <a:chExt cx="409" cy="363"/>
                </a:xfrm>
              </p:grpSpPr>
              <p:sp>
                <p:nvSpPr>
                  <p:cNvPr id="69659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797"/>
                    <a:ext cx="409" cy="363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 altLang="cs-CZ" sz="2200" dirty="0"/>
                  </a:p>
                </p:txBody>
              </p:sp>
              <p:sp>
                <p:nvSpPr>
                  <p:cNvPr id="696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8" y="1842"/>
                    <a:ext cx="381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/>
                      <a:t>ACP</a:t>
                    </a:r>
                  </a:p>
                </p:txBody>
              </p:sp>
            </p:grpSp>
            <p:pic>
              <p:nvPicPr>
                <p:cNvPr id="69654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66" y="2658"/>
                  <a:ext cx="114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965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20" y="2473"/>
                  <a:ext cx="29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>
                      <a:solidFill>
                        <a:srgbClr val="009999"/>
                      </a:solidFill>
                    </a:rPr>
                    <a:t>S</a:t>
                  </a:r>
                  <a:r>
                    <a:rPr lang="en-GB" altLang="cs-CZ" b="1" dirty="0"/>
                    <a:t>H</a:t>
                  </a:r>
                </a:p>
              </p:txBody>
            </p:sp>
            <p:sp>
              <p:nvSpPr>
                <p:cNvPr id="6965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82" y="2886"/>
                  <a:ext cx="33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 err="1"/>
                    <a:t>Cys</a:t>
                  </a:r>
                  <a:endParaRPr lang="en-GB" altLang="cs-CZ" b="1" dirty="0"/>
                </a:p>
              </p:txBody>
            </p:sp>
            <p:sp>
              <p:nvSpPr>
                <p:cNvPr id="6965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064" y="279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6965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973" y="2609"/>
                  <a:ext cx="19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/>
                    <a:t>S</a:t>
                  </a:r>
                </a:p>
              </p:txBody>
            </p:sp>
          </p:grpSp>
          <p:grpSp>
            <p:nvGrpSpPr>
              <p:cNvPr id="69644" name="Group 34"/>
              <p:cNvGrpSpPr>
                <a:grpSpLocks/>
              </p:cNvGrpSpPr>
              <p:nvPr/>
            </p:nvGrpSpPr>
            <p:grpSpPr bwMode="auto">
              <a:xfrm>
                <a:off x="4167" y="1888"/>
                <a:ext cx="416" cy="925"/>
                <a:chOff x="3304" y="1779"/>
                <a:chExt cx="416" cy="925"/>
              </a:xfrm>
            </p:grpSpPr>
            <p:grpSp>
              <p:nvGrpSpPr>
                <p:cNvPr id="69645" name="Group 35"/>
                <p:cNvGrpSpPr>
                  <a:grpSpLocks/>
                </p:cNvGrpSpPr>
                <p:nvPr/>
              </p:nvGrpSpPr>
              <p:grpSpPr bwMode="auto">
                <a:xfrm>
                  <a:off x="3304" y="1779"/>
                  <a:ext cx="416" cy="911"/>
                  <a:chOff x="3321" y="1779"/>
                  <a:chExt cx="416" cy="911"/>
                </a:xfrm>
              </p:grpSpPr>
              <p:sp>
                <p:nvSpPr>
                  <p:cNvPr id="6964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1" y="1779"/>
                    <a:ext cx="416" cy="9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sz="2200" b="1" dirty="0"/>
                      <a:t>CH</a:t>
                    </a:r>
                    <a:r>
                      <a:rPr lang="en-GB" altLang="cs-CZ" sz="2200" b="1" baseline="-25000" dirty="0"/>
                      <a:t>3</a:t>
                    </a:r>
                  </a:p>
                  <a:p>
                    <a:r>
                      <a:rPr lang="en-GB" altLang="cs-CZ" sz="2200" b="1" dirty="0"/>
                      <a:t>CH</a:t>
                    </a:r>
                    <a:r>
                      <a:rPr lang="en-GB" altLang="cs-CZ" sz="2200" b="1" baseline="-25000" dirty="0"/>
                      <a:t>2</a:t>
                    </a:r>
                    <a:endParaRPr lang="en-GB" altLang="cs-CZ" sz="2200" b="1" dirty="0"/>
                  </a:p>
                  <a:p>
                    <a:r>
                      <a:rPr lang="en-GB" altLang="cs-CZ" sz="2200" b="1" dirty="0"/>
                      <a:t>CH</a:t>
                    </a:r>
                    <a:r>
                      <a:rPr lang="en-GB" altLang="cs-CZ" sz="2200" b="1" baseline="-25000" dirty="0"/>
                      <a:t>2</a:t>
                    </a:r>
                    <a:endParaRPr lang="en-GB" altLang="cs-CZ" sz="2200" b="1" dirty="0"/>
                  </a:p>
                  <a:p>
                    <a:r>
                      <a:rPr lang="en-GB" altLang="cs-CZ" sz="2200" b="1" dirty="0"/>
                      <a:t>CO</a:t>
                    </a:r>
                  </a:p>
                </p:txBody>
              </p:sp>
              <p:sp>
                <p:nvSpPr>
                  <p:cNvPr id="6964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424" y="1978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6964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424" y="2387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  <p:sp>
                <p:nvSpPr>
                  <p:cNvPr id="6965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424" y="2205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 dirty="0"/>
                  </a:p>
                </p:txBody>
              </p:sp>
            </p:grpSp>
            <p:sp>
              <p:nvSpPr>
                <p:cNvPr id="69646" name="Line 40"/>
                <p:cNvSpPr>
                  <a:spLocks noChangeShapeType="1"/>
                </p:cNvSpPr>
                <p:nvPr/>
              </p:nvSpPr>
              <p:spPr bwMode="auto">
                <a:xfrm>
                  <a:off x="3424" y="2613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/>
                </a:p>
              </p:txBody>
            </p:sp>
          </p:grpSp>
        </p:grpSp>
        <p:sp>
          <p:nvSpPr>
            <p:cNvPr id="69642" name="Text Box 43"/>
            <p:cNvSpPr txBox="1">
              <a:spLocks noChangeArrowheads="1"/>
            </p:cNvSpPr>
            <p:nvPr/>
          </p:nvSpPr>
          <p:spPr bwMode="auto">
            <a:xfrm>
              <a:off x="384" y="357"/>
              <a:ext cx="503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altLang="cs-CZ" b="1" dirty="0"/>
                <a:t>Nasycený acyl </a:t>
              </a:r>
              <a:r>
                <a:rPr lang="cs-CZ" altLang="cs-CZ" dirty="0"/>
                <a:t>je přenesen na atom síry v Cys-SH kondenzujícího enzymu (</a:t>
              </a:r>
              <a:r>
                <a:rPr lang="cs-CZ" altLang="cs-CZ" dirty="0" err="1"/>
                <a:t>oxoacylsynthasu</a:t>
              </a:r>
              <a:r>
                <a:rPr lang="cs-CZ" altLang="cs-CZ" dirty="0"/>
                <a:t>)</a:t>
              </a:r>
              <a:r>
                <a:rPr lang="en-GB" altLang="cs-CZ" dirty="0"/>
                <a:t>. </a:t>
              </a:r>
            </a:p>
            <a:p>
              <a:endParaRPr lang="en-GB" altLang="cs-CZ" dirty="0"/>
            </a:p>
            <a:p>
              <a:r>
                <a:rPr lang="cs-CZ" altLang="cs-CZ" dirty="0"/>
                <a:t>Pan-SH je volný pro navázání dalšího malonyl-</a:t>
              </a:r>
              <a:r>
                <a:rPr lang="cs-CZ" altLang="cs-CZ" dirty="0" err="1"/>
                <a:t>CoA</a:t>
              </a:r>
              <a:endParaRPr lang="en-GB" altLang="cs-CZ" dirty="0"/>
            </a:p>
          </p:txBody>
        </p:sp>
      </p:grpSp>
      <p:sp>
        <p:nvSpPr>
          <p:cNvPr id="69637" name="TextovéPole 42"/>
          <p:cNvSpPr txBox="1">
            <a:spLocks noChangeArrowheads="1"/>
          </p:cNvSpPr>
          <p:nvPr/>
        </p:nvSpPr>
        <p:spPr bwMode="auto">
          <a:xfrm>
            <a:off x="4094957" y="5497488"/>
            <a:ext cx="9350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200" dirty="0"/>
              <a:t>AT</a:t>
            </a:r>
          </a:p>
        </p:txBody>
      </p:sp>
      <p:sp>
        <p:nvSpPr>
          <p:cNvPr id="69638" name="TextovéPole 43"/>
          <p:cNvSpPr txBox="1">
            <a:spLocks noChangeArrowheads="1"/>
          </p:cNvSpPr>
          <p:nvPr/>
        </p:nvSpPr>
        <p:spPr bwMode="auto">
          <a:xfrm>
            <a:off x="7932738" y="5423599"/>
            <a:ext cx="9334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200" dirty="0"/>
              <a:t>AT</a:t>
            </a:r>
          </a:p>
        </p:txBody>
      </p:sp>
      <p:pic>
        <p:nvPicPr>
          <p:cNvPr id="69639" name="Obrázek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0839" y="1341438"/>
            <a:ext cx="9366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7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ext Box 2"/>
          <p:cNvSpPr txBox="1">
            <a:spLocks noChangeArrowheads="1"/>
          </p:cNvSpPr>
          <p:nvPr/>
        </p:nvSpPr>
        <p:spPr bwMode="auto">
          <a:xfrm>
            <a:off x="378117" y="411347"/>
            <a:ext cx="11406445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cs-CZ" altLang="cs-CZ" dirty="0">
                <a:latin typeface="Cambria" panose="02040503050406030204" pitchFamily="18" charset="0"/>
              </a:rPr>
              <a:t>Po ukončení prvního cyklu se na Pan-SH naváže další malonyl. </a:t>
            </a:r>
            <a:r>
              <a:rPr lang="en-GB" altLang="cs-CZ" dirty="0">
                <a:latin typeface="Cambria" panose="02040503050406030204" pitchFamily="18" charset="0"/>
              </a:rPr>
              <a:t> </a:t>
            </a:r>
            <a:r>
              <a:rPr lang="cs-CZ" altLang="cs-CZ" dirty="0">
                <a:latin typeface="Cambria" panose="02040503050406030204" pitchFamily="18" charset="0"/>
              </a:rPr>
              <a:t>B</a:t>
            </a:r>
            <a:r>
              <a:rPr lang="en-GB" altLang="cs-CZ" dirty="0" err="1">
                <a:latin typeface="Cambria" panose="02040503050406030204" pitchFamily="18" charset="0"/>
              </a:rPr>
              <a:t>utyryl</a:t>
            </a:r>
            <a:r>
              <a:rPr lang="en-GB" altLang="cs-CZ" dirty="0">
                <a:latin typeface="Cambria" panose="02040503050406030204" pitchFamily="18" charset="0"/>
              </a:rPr>
              <a:t> </a:t>
            </a:r>
            <a:r>
              <a:rPr lang="cs-CZ" altLang="cs-CZ" dirty="0">
                <a:latin typeface="Cambria" panose="02040503050406030204" pitchFamily="18" charset="0"/>
              </a:rPr>
              <a:t>kondenzuje s malonyl za odštěpení CO</a:t>
            </a:r>
            <a:r>
              <a:rPr lang="cs-CZ" altLang="cs-CZ" baseline="-25000" dirty="0">
                <a:latin typeface="Cambria" panose="02040503050406030204" pitchFamily="18" charset="0"/>
              </a:rPr>
              <a:t>2</a:t>
            </a:r>
            <a:r>
              <a:rPr lang="cs-CZ" altLang="cs-CZ" dirty="0">
                <a:latin typeface="Cambria" panose="02040503050406030204" pitchFamily="18" charset="0"/>
              </a:rPr>
              <a:t> za vzniku </a:t>
            </a:r>
            <a:r>
              <a:rPr lang="cs-CZ" altLang="cs-CZ" dirty="0" smtClean="0">
                <a:latin typeface="Cambria" panose="02040503050406030204" pitchFamily="18" charset="0"/>
              </a:rPr>
              <a:t>3-oxohexanoyl </a:t>
            </a:r>
            <a:r>
              <a:rPr lang="cs-CZ" altLang="cs-CZ" dirty="0">
                <a:latin typeface="Cambria" panose="02040503050406030204" pitchFamily="18" charset="0"/>
              </a:rPr>
              <a:t>navázaný na Pan-S</a:t>
            </a:r>
            <a:r>
              <a:rPr lang="en-GB" altLang="cs-CZ" dirty="0">
                <a:latin typeface="Cambria" panose="02040503050406030204" pitchFamily="18" charset="0"/>
              </a:rPr>
              <a:t> …</a:t>
            </a:r>
            <a:r>
              <a:rPr lang="cs-CZ" altLang="cs-CZ" dirty="0">
                <a:latin typeface="Cambria" panose="02040503050406030204" pitchFamily="18" charset="0"/>
              </a:rPr>
              <a:t> </a:t>
            </a:r>
            <a:r>
              <a:rPr lang="en-GB" altLang="cs-CZ" dirty="0">
                <a:latin typeface="Cambria" panose="02040503050406030204" pitchFamily="18" charset="0"/>
              </a:rPr>
              <a:t>…</a:t>
            </a:r>
            <a:endParaRPr lang="cs-CZ" altLang="cs-CZ" b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70665" name="TextovéPole 54"/>
          <p:cNvSpPr txBox="1">
            <a:spLocks noChangeArrowheads="1"/>
          </p:cNvSpPr>
          <p:nvPr/>
        </p:nvSpPr>
        <p:spPr bwMode="auto">
          <a:xfrm>
            <a:off x="6353727" y="1591811"/>
            <a:ext cx="444179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Následuje:</a:t>
            </a:r>
          </a:p>
          <a:p>
            <a:pPr lvl="2"/>
            <a:r>
              <a:rPr lang="cs-CZ" dirty="0">
                <a:latin typeface="Cambria" panose="02040503050406030204" pitchFamily="18" charset="0"/>
              </a:rPr>
              <a:t>hydrogenace</a:t>
            </a:r>
          </a:p>
          <a:p>
            <a:pPr lvl="2"/>
            <a:r>
              <a:rPr lang="cs-CZ" dirty="0">
                <a:latin typeface="Cambria" panose="02040503050406030204" pitchFamily="18" charset="0"/>
              </a:rPr>
              <a:t>dehydratace</a:t>
            </a:r>
          </a:p>
          <a:p>
            <a:pPr lvl="2"/>
            <a:r>
              <a:rPr lang="cs-CZ" dirty="0">
                <a:latin typeface="Cambria" panose="02040503050406030204" pitchFamily="18" charset="0"/>
              </a:rPr>
              <a:t>hydrogenace</a:t>
            </a:r>
          </a:p>
          <a:p>
            <a:endParaRPr lang="cs-CZ" dirty="0"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Výsledkem je hexanoyl navázaný na Pan-S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846513" y="1961051"/>
            <a:ext cx="2667187" cy="3213844"/>
            <a:chOff x="1790530" y="2474235"/>
            <a:chExt cx="2667187" cy="3213844"/>
          </a:xfrm>
        </p:grpSpPr>
        <p:grpSp>
          <p:nvGrpSpPr>
            <p:cNvPr id="70659" name="Group 41"/>
            <p:cNvGrpSpPr>
              <a:grpSpLocks/>
            </p:cNvGrpSpPr>
            <p:nvPr/>
          </p:nvGrpSpPr>
          <p:grpSpPr bwMode="auto">
            <a:xfrm>
              <a:off x="1790530" y="3770379"/>
              <a:ext cx="2590800" cy="1917700"/>
              <a:chOff x="657" y="2631"/>
              <a:chExt cx="1632" cy="1208"/>
            </a:xfrm>
          </p:grpSpPr>
          <p:grpSp>
            <p:nvGrpSpPr>
              <p:cNvPr id="70666" name="Group 15"/>
              <p:cNvGrpSpPr>
                <a:grpSpLocks/>
              </p:cNvGrpSpPr>
              <p:nvPr/>
            </p:nvGrpSpPr>
            <p:grpSpPr bwMode="auto">
              <a:xfrm>
                <a:off x="657" y="2655"/>
                <a:ext cx="1632" cy="1184"/>
                <a:chOff x="839" y="2473"/>
                <a:chExt cx="1632" cy="1184"/>
              </a:xfrm>
            </p:grpSpPr>
            <p:sp>
              <p:nvSpPr>
                <p:cNvPr id="70668" name="Rectangle 16"/>
                <p:cNvSpPr>
                  <a:spLocks noChangeArrowheads="1"/>
                </p:cNvSpPr>
                <p:nvPr/>
              </p:nvSpPr>
              <p:spPr bwMode="auto">
                <a:xfrm>
                  <a:off x="839" y="3113"/>
                  <a:ext cx="1587" cy="54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sz="2800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0669" name="Oval 17"/>
                <p:cNvSpPr>
                  <a:spLocks noChangeArrowheads="1"/>
                </p:cNvSpPr>
                <p:nvPr/>
              </p:nvSpPr>
              <p:spPr bwMode="auto">
                <a:xfrm>
                  <a:off x="1655" y="2885"/>
                  <a:ext cx="816" cy="681"/>
                </a:xfrm>
                <a:prstGeom prst="ellipse">
                  <a:avLst/>
                </a:prstGeom>
                <a:solidFill>
                  <a:srgbClr val="66CC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 altLang="cs-CZ" sz="2800" dirty="0">
                    <a:solidFill>
                      <a:srgbClr val="0066FF"/>
                    </a:solidFill>
                    <a:latin typeface="Cambria" panose="02040503050406030204" pitchFamily="18" charset="0"/>
                  </a:endParaRPr>
                </a:p>
              </p:txBody>
            </p:sp>
            <p:grpSp>
              <p:nvGrpSpPr>
                <p:cNvPr id="70670" name="Group 18"/>
                <p:cNvGrpSpPr>
                  <a:grpSpLocks/>
                </p:cNvGrpSpPr>
                <p:nvPr/>
              </p:nvGrpSpPr>
              <p:grpSpPr bwMode="auto">
                <a:xfrm>
                  <a:off x="917" y="2976"/>
                  <a:ext cx="409" cy="363"/>
                  <a:chOff x="917" y="1797"/>
                  <a:chExt cx="409" cy="363"/>
                </a:xfrm>
              </p:grpSpPr>
              <p:sp>
                <p:nvSpPr>
                  <p:cNvPr id="70676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797"/>
                    <a:ext cx="409" cy="363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 altLang="cs-CZ" sz="2200" dirty="0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70677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8" y="1842"/>
                    <a:ext cx="381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altLang="cs-CZ" b="1" dirty="0">
                        <a:latin typeface="Cambria" panose="02040503050406030204" pitchFamily="18" charset="0"/>
                      </a:rPr>
                      <a:t>ACP</a:t>
                    </a:r>
                  </a:p>
                </p:txBody>
              </p:sp>
            </p:grpSp>
            <p:pic>
              <p:nvPicPr>
                <p:cNvPr id="70671" name="Picture 2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66" y="2658"/>
                  <a:ext cx="114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067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20" y="2473"/>
                  <a:ext cx="19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>
                      <a:solidFill>
                        <a:srgbClr val="009999"/>
                      </a:solidFill>
                      <a:latin typeface="Cambria" panose="02040503050406030204" pitchFamily="18" charset="0"/>
                    </a:rPr>
                    <a:t>S</a:t>
                  </a:r>
                  <a:endParaRPr lang="en-GB" altLang="cs-CZ" b="1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067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882" y="2886"/>
                  <a:ext cx="33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 err="1">
                      <a:latin typeface="Cambria" panose="02040503050406030204" pitchFamily="18" charset="0"/>
                    </a:rPr>
                    <a:t>Cys</a:t>
                  </a:r>
                  <a:endParaRPr lang="en-GB" altLang="cs-CZ" b="1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067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064" y="279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067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73" y="2609"/>
                  <a:ext cx="19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cs-CZ" b="1" dirty="0">
                      <a:latin typeface="Cambria" panose="02040503050406030204" pitchFamily="18" charset="0"/>
                    </a:rPr>
                    <a:t>S</a:t>
                  </a:r>
                </a:p>
              </p:txBody>
            </p:sp>
          </p:grpSp>
          <p:sp>
            <p:nvSpPr>
              <p:cNvPr id="70667" name="Line 32"/>
              <p:cNvSpPr>
                <a:spLocks noChangeShapeType="1"/>
              </p:cNvSpPr>
              <p:nvPr/>
            </p:nvSpPr>
            <p:spPr bwMode="auto">
              <a:xfrm>
                <a:off x="951" y="263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70660" name="Text Box 36"/>
            <p:cNvSpPr txBox="1">
              <a:spLocks noChangeArrowheads="1"/>
            </p:cNvSpPr>
            <p:nvPr/>
          </p:nvSpPr>
          <p:spPr bwMode="auto">
            <a:xfrm>
              <a:off x="3590730" y="2474235"/>
              <a:ext cx="660758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cs-CZ" sz="2200" b="1" dirty="0">
                  <a:latin typeface="Cambria" panose="02040503050406030204" pitchFamily="18" charset="0"/>
                </a:rPr>
                <a:t>CH</a:t>
              </a:r>
              <a:r>
                <a:rPr lang="en-GB" altLang="cs-CZ" sz="2200" b="1" baseline="-25000" dirty="0">
                  <a:latin typeface="Cambria" panose="02040503050406030204" pitchFamily="18" charset="0"/>
                </a:rPr>
                <a:t>3</a:t>
              </a:r>
            </a:p>
            <a:p>
              <a:r>
                <a:rPr lang="en-GB" altLang="cs-CZ" sz="2200" b="1" dirty="0">
                  <a:latin typeface="Cambria" panose="02040503050406030204" pitchFamily="18" charset="0"/>
                </a:rPr>
                <a:t>CH</a:t>
              </a:r>
              <a:r>
                <a:rPr lang="en-GB" altLang="cs-CZ" sz="2200" b="1" baseline="-25000" dirty="0">
                  <a:latin typeface="Cambria" panose="02040503050406030204" pitchFamily="18" charset="0"/>
                </a:rPr>
                <a:t>2</a:t>
              </a:r>
              <a:endParaRPr lang="en-GB" altLang="cs-CZ" sz="2200" b="1" dirty="0">
                <a:latin typeface="Cambria" panose="02040503050406030204" pitchFamily="18" charset="0"/>
              </a:endParaRPr>
            </a:p>
            <a:p>
              <a:r>
                <a:rPr lang="en-GB" altLang="cs-CZ" sz="2200" b="1" dirty="0">
                  <a:latin typeface="Cambria" panose="02040503050406030204" pitchFamily="18" charset="0"/>
                </a:rPr>
                <a:t>CH</a:t>
              </a:r>
              <a:r>
                <a:rPr lang="en-GB" altLang="cs-CZ" sz="2200" b="1" baseline="-25000" dirty="0">
                  <a:latin typeface="Cambria" panose="02040503050406030204" pitchFamily="18" charset="0"/>
                </a:rPr>
                <a:t>2</a:t>
              </a:r>
              <a:endParaRPr lang="en-GB" altLang="cs-CZ" sz="2200" b="1" dirty="0">
                <a:latin typeface="Cambria" panose="02040503050406030204" pitchFamily="18" charset="0"/>
              </a:endParaRPr>
            </a:p>
            <a:p>
              <a:r>
                <a:rPr lang="en-GB" altLang="cs-CZ" sz="2200" b="1" dirty="0">
                  <a:latin typeface="Cambria" panose="02040503050406030204" pitchFamily="18" charset="0"/>
                </a:rPr>
                <a:t>CO</a:t>
              </a:r>
            </a:p>
          </p:txBody>
        </p:sp>
        <p:cxnSp>
          <p:nvCxnSpPr>
            <p:cNvPr id="70661" name="Přímá spojnice 48"/>
            <p:cNvCxnSpPr>
              <a:cxnSpLocks noChangeShapeType="1"/>
            </p:cNvCxnSpPr>
            <p:nvPr/>
          </p:nvCxnSpPr>
          <p:spPr bwMode="auto">
            <a:xfrm>
              <a:off x="3734747" y="3914396"/>
              <a:ext cx="1" cy="1809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0662" name="Text Box 30"/>
            <p:cNvSpPr txBox="1">
              <a:spLocks noChangeArrowheads="1"/>
            </p:cNvSpPr>
            <p:nvPr/>
          </p:nvSpPr>
          <p:spPr bwMode="auto">
            <a:xfrm>
              <a:off x="1927056" y="2725804"/>
              <a:ext cx="93718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cs-CZ" sz="2200" b="1" dirty="0">
                  <a:latin typeface="Cambria" panose="02040503050406030204" pitchFamily="18" charset="0"/>
                </a:rPr>
                <a:t>COOH</a:t>
              </a:r>
            </a:p>
            <a:p>
              <a:r>
                <a:rPr lang="en-GB" altLang="cs-CZ" sz="2200" b="1" dirty="0">
                  <a:latin typeface="Cambria" panose="02040503050406030204" pitchFamily="18" charset="0"/>
                </a:rPr>
                <a:t>CH</a:t>
              </a:r>
              <a:r>
                <a:rPr lang="en-GB" altLang="cs-CZ" sz="2200" b="1" baseline="-25000" dirty="0">
                  <a:latin typeface="Cambria" panose="02040503050406030204" pitchFamily="18" charset="0"/>
                </a:rPr>
                <a:t>2</a:t>
              </a:r>
              <a:endParaRPr lang="en-GB" altLang="cs-CZ" sz="2200" b="1" dirty="0">
                <a:latin typeface="Cambria" panose="02040503050406030204" pitchFamily="18" charset="0"/>
              </a:endParaRPr>
            </a:p>
            <a:p>
              <a:r>
                <a:rPr lang="en-GB" altLang="cs-CZ" sz="2200" b="1" dirty="0">
                  <a:latin typeface="Cambria" panose="02040503050406030204" pitchFamily="18" charset="0"/>
                </a:rPr>
                <a:t>CO</a:t>
              </a:r>
            </a:p>
          </p:txBody>
        </p:sp>
        <p:cxnSp>
          <p:nvCxnSpPr>
            <p:cNvPr id="70664" name="Přímá spojnice se šipkou 52"/>
            <p:cNvCxnSpPr>
              <a:cxnSpLocks noChangeShapeType="1"/>
            </p:cNvCxnSpPr>
            <p:nvPr/>
          </p:nvCxnSpPr>
          <p:spPr bwMode="auto">
            <a:xfrm flipH="1" flipV="1">
              <a:off x="2563644" y="3273491"/>
              <a:ext cx="1027087" cy="424880"/>
            </a:xfrm>
            <a:prstGeom prst="straightConnector1">
              <a:avLst/>
            </a:prstGeom>
            <a:noFill/>
            <a:ln w="9525" algn="ctr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22" name="TextovéPole 42"/>
            <p:cNvSpPr txBox="1">
              <a:spLocks noChangeArrowheads="1"/>
            </p:cNvSpPr>
            <p:nvPr/>
          </p:nvSpPr>
          <p:spPr bwMode="auto">
            <a:xfrm>
              <a:off x="3522679" y="5096021"/>
              <a:ext cx="93503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altLang="cs-CZ" sz="2200" dirty="0">
                  <a:latin typeface="Cambria" panose="02040503050406030204" pitchFamily="18" charset="0"/>
                </a:rPr>
                <a:t>AT</a:t>
              </a:r>
            </a:p>
          </p:txBody>
        </p:sp>
      </p:grp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4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980728"/>
            <a:ext cx="835330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1524000" y="26035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600" dirty="0"/>
              <a:t>Po průchodu přes kroky </a:t>
            </a:r>
            <a:r>
              <a:rPr lang="cs-CZ" altLang="cs-CZ" sz="3600" dirty="0" smtClean="0"/>
              <a:t>1–6 </a:t>
            </a:r>
            <a:r>
              <a:rPr lang="cs-CZ" altLang="cs-CZ" sz="3600" dirty="0"/>
              <a:t>sedmkrát …</a:t>
            </a:r>
          </a:p>
        </p:txBody>
      </p:sp>
      <p:sp>
        <p:nvSpPr>
          <p:cNvPr id="71685" name="Text Box 2"/>
          <p:cNvSpPr txBox="1">
            <a:spLocks noChangeArrowheads="1"/>
          </p:cNvSpPr>
          <p:nvPr/>
        </p:nvSpPr>
        <p:spPr bwMode="auto">
          <a:xfrm>
            <a:off x="2711624" y="4149081"/>
            <a:ext cx="6553200" cy="24526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/>
              <a:t>Produktem </a:t>
            </a:r>
            <a:r>
              <a:rPr lang="cs-CZ" altLang="cs-CZ" sz="2800" dirty="0" err="1"/>
              <a:t>synthasy</a:t>
            </a:r>
            <a:r>
              <a:rPr lang="cs-CZ" altLang="cs-CZ" sz="2800" dirty="0"/>
              <a:t> MK je u savců </a:t>
            </a:r>
          </a:p>
          <a:p>
            <a:pPr>
              <a:spcBef>
                <a:spcPct val="50000"/>
              </a:spcBef>
            </a:pPr>
            <a:r>
              <a:rPr lang="cs-CZ" altLang="cs-CZ" sz="2800" dirty="0"/>
              <a:t>	</a:t>
            </a:r>
            <a:r>
              <a:rPr lang="cs-CZ" altLang="cs-CZ" sz="2800" b="1" dirty="0"/>
              <a:t>16:0 (palmitát)   (hlavní)</a:t>
            </a:r>
          </a:p>
          <a:p>
            <a:pPr>
              <a:spcBef>
                <a:spcPct val="50000"/>
              </a:spcBef>
            </a:pPr>
            <a:r>
              <a:rPr lang="cs-CZ" altLang="cs-CZ" sz="2800" dirty="0"/>
              <a:t>	18:0 (stearát)     (minoritní)</a:t>
            </a:r>
          </a:p>
          <a:p>
            <a:pPr>
              <a:spcBef>
                <a:spcPct val="50000"/>
              </a:spcBef>
            </a:pPr>
            <a:endParaRPr lang="cs-CZ" altLang="cs-CZ" sz="2800" dirty="0"/>
          </a:p>
        </p:txBody>
      </p:sp>
      <p:sp>
        <p:nvSpPr>
          <p:cNvPr id="71686" name="TextovéPole 1"/>
          <p:cNvSpPr txBox="1">
            <a:spLocks noChangeArrowheads="1"/>
          </p:cNvSpPr>
          <p:nvPr/>
        </p:nvSpPr>
        <p:spPr bwMode="auto">
          <a:xfrm>
            <a:off x="5663952" y="2852936"/>
            <a:ext cx="1651247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2000" b="1" dirty="0" err="1"/>
              <a:t>thioesterasa</a:t>
            </a:r>
            <a:endParaRPr lang="cs-CZ" altLang="cs-CZ" sz="20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5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2279650" y="333375"/>
            <a:ext cx="798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600" dirty="0">
                <a:latin typeface="Cambria" panose="02040503050406030204" pitchFamily="18" charset="0"/>
              </a:rPr>
              <a:t>Bilance syntézy palmitátu (16:0)</a:t>
            </a:r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2135560" y="2897067"/>
            <a:ext cx="82809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Cambria" panose="02040503050406030204" pitchFamily="18" charset="0"/>
              </a:rPr>
              <a:t>acetyl-</a:t>
            </a:r>
            <a:r>
              <a:rPr lang="cs-CZ" altLang="cs-CZ" b="1" dirty="0" err="1">
                <a:latin typeface="Cambria" panose="02040503050406030204" pitchFamily="18" charset="0"/>
              </a:rPr>
              <a:t>CoA</a:t>
            </a:r>
            <a:r>
              <a:rPr lang="cs-CZ" altLang="cs-CZ" b="1" dirty="0">
                <a:latin typeface="Cambria" panose="02040503050406030204" pitchFamily="18" charset="0"/>
              </a:rPr>
              <a:t>  +  </a:t>
            </a:r>
            <a:r>
              <a:rPr lang="cs-CZ" altLang="cs-CZ" b="1" dirty="0">
                <a:solidFill>
                  <a:srgbClr val="0033CC"/>
                </a:solidFill>
                <a:latin typeface="Cambria" panose="02040503050406030204" pitchFamily="18" charset="0"/>
              </a:rPr>
              <a:t>7  malonyl-</a:t>
            </a:r>
            <a:r>
              <a:rPr lang="cs-CZ" altLang="cs-CZ" b="1" dirty="0" err="1">
                <a:solidFill>
                  <a:srgbClr val="0033CC"/>
                </a:solidFill>
                <a:latin typeface="Cambria" panose="02040503050406030204" pitchFamily="18" charset="0"/>
              </a:rPr>
              <a:t>CoA</a:t>
            </a:r>
            <a:r>
              <a:rPr lang="cs-CZ" altLang="cs-CZ" b="1" dirty="0">
                <a:solidFill>
                  <a:srgbClr val="0033CC"/>
                </a:solidFill>
                <a:latin typeface="Cambria" panose="02040503050406030204" pitchFamily="18" charset="0"/>
              </a:rPr>
              <a:t>  </a:t>
            </a:r>
            <a:r>
              <a:rPr lang="cs-CZ" altLang="cs-CZ" b="1" dirty="0">
                <a:latin typeface="Cambria" panose="02040503050406030204" pitchFamily="18" charset="0"/>
              </a:rPr>
              <a:t>+  </a:t>
            </a:r>
            <a:r>
              <a:rPr lang="cs-CZ" altLang="cs-CZ" b="1" dirty="0">
                <a:solidFill>
                  <a:srgbClr val="FF0000"/>
                </a:solidFill>
                <a:latin typeface="Cambria" panose="02040503050406030204" pitchFamily="18" charset="0"/>
              </a:rPr>
              <a:t>14 NADPH  </a:t>
            </a:r>
            <a:r>
              <a:rPr lang="cs-CZ" altLang="cs-CZ" b="1" dirty="0">
                <a:latin typeface="Cambria" panose="02040503050406030204" pitchFamily="18" charset="0"/>
              </a:rPr>
              <a:t>+ 14 H</a:t>
            </a:r>
            <a:r>
              <a:rPr lang="cs-CZ" altLang="cs-CZ" b="1" baseline="30000" dirty="0">
                <a:latin typeface="Cambria" panose="02040503050406030204" pitchFamily="18" charset="0"/>
              </a:rPr>
              <a:t>+ </a:t>
            </a:r>
          </a:p>
          <a:p>
            <a:pPr>
              <a:spcBef>
                <a:spcPct val="50000"/>
              </a:spcBef>
            </a:pPr>
            <a:endParaRPr lang="cs-CZ" altLang="cs-CZ" b="1" baseline="30000" dirty="0"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b="1" baseline="30000" dirty="0">
                <a:latin typeface="Cambria" panose="02040503050406030204" pitchFamily="18" charset="0"/>
              </a:rPr>
              <a:t>			</a:t>
            </a:r>
            <a:endParaRPr lang="cs-CZ" altLang="cs-CZ" dirty="0">
              <a:latin typeface="Cambria" panose="02040503050406030204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cs-CZ" altLang="cs-CZ" dirty="0">
                <a:latin typeface="Cambria" panose="02040503050406030204" pitchFamily="18" charset="0"/>
                <a:sym typeface="Symbol" pitchFamily="18" charset="2"/>
              </a:rPr>
              <a:t> </a:t>
            </a:r>
            <a:r>
              <a:rPr lang="cs-CZ" altLang="cs-CZ" b="1" dirty="0">
                <a:latin typeface="Cambria" panose="02040503050406030204" pitchFamily="18" charset="0"/>
                <a:sym typeface="Symbol" pitchFamily="18" charset="2"/>
              </a:rPr>
              <a:t>CH</a:t>
            </a:r>
            <a:r>
              <a:rPr lang="cs-CZ" altLang="cs-CZ" b="1" baseline="-25000" dirty="0">
                <a:latin typeface="Cambria" panose="02040503050406030204" pitchFamily="18" charset="0"/>
                <a:sym typeface="Symbol" pitchFamily="18" charset="2"/>
              </a:rPr>
              <a:t>3</a:t>
            </a:r>
            <a:r>
              <a:rPr lang="cs-CZ" altLang="cs-CZ" b="1" dirty="0">
                <a:latin typeface="Cambria" panose="02040503050406030204" pitchFamily="18" charset="0"/>
                <a:sym typeface="Symbol" pitchFamily="18" charset="2"/>
              </a:rPr>
              <a:t>-(CH</a:t>
            </a:r>
            <a:r>
              <a:rPr lang="cs-CZ" altLang="cs-CZ" b="1" baseline="-25000" dirty="0">
                <a:latin typeface="Cambria" panose="02040503050406030204" pitchFamily="18" charset="0"/>
                <a:sym typeface="Symbol" pitchFamily="18" charset="2"/>
              </a:rPr>
              <a:t>2</a:t>
            </a:r>
            <a:r>
              <a:rPr lang="cs-CZ" altLang="cs-CZ" b="1" dirty="0">
                <a:latin typeface="Cambria" panose="02040503050406030204" pitchFamily="18" charset="0"/>
                <a:sym typeface="Symbol" pitchFamily="18" charset="2"/>
              </a:rPr>
              <a:t>)</a:t>
            </a:r>
            <a:r>
              <a:rPr lang="cs-CZ" altLang="cs-CZ" b="1" baseline="-25000" dirty="0">
                <a:latin typeface="Cambria" panose="02040503050406030204" pitchFamily="18" charset="0"/>
                <a:sym typeface="Symbol" pitchFamily="18" charset="2"/>
              </a:rPr>
              <a:t>14</a:t>
            </a:r>
            <a:r>
              <a:rPr lang="cs-CZ" altLang="cs-CZ" b="1" dirty="0">
                <a:latin typeface="Cambria" panose="02040503050406030204" pitchFamily="18" charset="0"/>
                <a:sym typeface="Symbol" pitchFamily="18" charset="2"/>
              </a:rPr>
              <a:t>-COOH  + 7 CO</a:t>
            </a:r>
            <a:r>
              <a:rPr lang="cs-CZ" altLang="cs-CZ" b="1" baseline="-25000" dirty="0">
                <a:latin typeface="Cambria" panose="02040503050406030204" pitchFamily="18" charset="0"/>
                <a:sym typeface="Symbol" pitchFamily="18" charset="2"/>
              </a:rPr>
              <a:t>2</a:t>
            </a:r>
            <a:r>
              <a:rPr lang="cs-CZ" altLang="cs-CZ" b="1" dirty="0">
                <a:latin typeface="Cambria" panose="02040503050406030204" pitchFamily="18" charset="0"/>
                <a:sym typeface="Symbol" pitchFamily="18" charset="2"/>
              </a:rPr>
              <a:t>  +  6 H</a:t>
            </a:r>
            <a:r>
              <a:rPr lang="cs-CZ" altLang="cs-CZ" b="1" baseline="-25000" dirty="0">
                <a:latin typeface="Cambria" panose="02040503050406030204" pitchFamily="18" charset="0"/>
                <a:sym typeface="Symbol" pitchFamily="18" charset="2"/>
              </a:rPr>
              <a:t>2</a:t>
            </a:r>
            <a:r>
              <a:rPr lang="cs-CZ" altLang="cs-CZ" b="1" dirty="0">
                <a:latin typeface="Cambria" panose="02040503050406030204" pitchFamily="18" charset="0"/>
                <a:sym typeface="Symbol" pitchFamily="18" charset="2"/>
              </a:rPr>
              <a:t>O  +  8 </a:t>
            </a:r>
            <a:r>
              <a:rPr lang="cs-CZ" altLang="cs-CZ" b="1" dirty="0" err="1">
                <a:latin typeface="Cambria" panose="02040503050406030204" pitchFamily="18" charset="0"/>
                <a:sym typeface="Symbol" pitchFamily="18" charset="2"/>
              </a:rPr>
              <a:t>HSCoA</a:t>
            </a:r>
            <a:r>
              <a:rPr lang="cs-CZ" altLang="cs-CZ" b="1" dirty="0">
                <a:latin typeface="Cambria" panose="02040503050406030204" pitchFamily="18" charset="0"/>
                <a:sym typeface="Symbol" pitchFamily="18" charset="2"/>
              </a:rPr>
              <a:t>  +  14 NADP</a:t>
            </a:r>
            <a:r>
              <a:rPr lang="cs-CZ" altLang="cs-CZ" b="1" baseline="30000" dirty="0">
                <a:latin typeface="Cambria" panose="02040503050406030204" pitchFamily="18" charset="0"/>
                <a:sym typeface="Symbol" pitchFamily="18" charset="2"/>
              </a:rPr>
              <a:t>+</a:t>
            </a:r>
            <a:endParaRPr lang="cs-CZ" altLang="cs-CZ" b="1" dirty="0">
              <a:latin typeface="Cambria" panose="02040503050406030204" pitchFamily="18" charset="0"/>
            </a:endParaRPr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3125416" y="1751230"/>
            <a:ext cx="3997424" cy="369332"/>
          </a:xfrm>
          <a:prstGeom prst="rect">
            <a:avLst/>
          </a:prstGeom>
          <a:solidFill>
            <a:srgbClr val="CCFFFF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latin typeface="Cambria" panose="02040503050406030204" pitchFamily="18" charset="0"/>
              </a:rPr>
              <a:t>7 acetyl-</a:t>
            </a:r>
            <a:r>
              <a:rPr lang="cs-CZ" altLang="cs-CZ" dirty="0" err="1">
                <a:latin typeface="Cambria" panose="02040503050406030204" pitchFamily="18" charset="0"/>
              </a:rPr>
              <a:t>CoA</a:t>
            </a:r>
            <a:r>
              <a:rPr lang="cs-CZ" altLang="cs-CZ" dirty="0">
                <a:latin typeface="Cambria" panose="02040503050406030204" pitchFamily="18" charset="0"/>
              </a:rPr>
              <a:t>  + </a:t>
            </a:r>
            <a:r>
              <a:rPr lang="cs-CZ" altLang="cs-CZ" b="1" dirty="0">
                <a:solidFill>
                  <a:srgbClr val="FF0000"/>
                </a:solidFill>
                <a:latin typeface="Cambria" panose="02040503050406030204" pitchFamily="18" charset="0"/>
              </a:rPr>
              <a:t>7 ATP  </a:t>
            </a:r>
            <a:r>
              <a:rPr lang="cs-CZ" altLang="cs-CZ" dirty="0">
                <a:latin typeface="Cambria" panose="02040503050406030204" pitchFamily="18" charset="0"/>
              </a:rPr>
              <a:t>+  7 CO</a:t>
            </a:r>
            <a:r>
              <a:rPr lang="cs-CZ" altLang="cs-CZ" baseline="-25000" dirty="0">
                <a:latin typeface="Cambria" panose="02040503050406030204" pitchFamily="18" charset="0"/>
              </a:rPr>
              <a:t>2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sp>
        <p:nvSpPr>
          <p:cNvPr id="72710" name="Line 7"/>
          <p:cNvSpPr>
            <a:spLocks noChangeShapeType="1"/>
          </p:cNvSpPr>
          <p:nvPr/>
        </p:nvSpPr>
        <p:spPr bwMode="auto">
          <a:xfrm flipH="1">
            <a:off x="4943872" y="2430739"/>
            <a:ext cx="0" cy="4488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72711" name="Line 8"/>
          <p:cNvSpPr>
            <a:spLocks noChangeShapeType="1"/>
          </p:cNvSpPr>
          <p:nvPr/>
        </p:nvSpPr>
        <p:spPr bwMode="auto">
          <a:xfrm>
            <a:off x="4902831" y="3330931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79650" y="4374395"/>
            <a:ext cx="2231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Cambria" panose="02040503050406030204" pitchFamily="18" charset="0"/>
              </a:rPr>
              <a:t>palmitová kyselina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56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2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1524000" y="38100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600" dirty="0"/>
              <a:t>Pro syntézu MK je potřebný NADPH</a:t>
            </a:r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4643703" y="1258926"/>
            <a:ext cx="26165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/>
              <a:t>Zdroje NADPH</a:t>
            </a:r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2315579" y="2914195"/>
            <a:ext cx="3851955" cy="2462213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altLang="cs-CZ" b="1" dirty="0" err="1" smtClean="0"/>
              <a:t>Pentosafosfátová</a:t>
            </a:r>
            <a:r>
              <a:rPr lang="cs-CZ" altLang="cs-CZ" b="1" dirty="0" smtClean="0"/>
              <a:t> </a:t>
            </a:r>
            <a:r>
              <a:rPr lang="cs-CZ" altLang="cs-CZ" b="1" dirty="0"/>
              <a:t>dráha</a:t>
            </a:r>
          </a:p>
          <a:p>
            <a:pPr algn="ctr">
              <a:lnSpc>
                <a:spcPct val="130000"/>
              </a:lnSpc>
            </a:pPr>
            <a:r>
              <a:rPr lang="cs-CZ" altLang="cs-CZ" sz="2000" dirty="0" err="1"/>
              <a:t>Glc</a:t>
            </a:r>
            <a:r>
              <a:rPr lang="cs-CZ" altLang="cs-CZ" sz="2000" dirty="0"/>
              <a:t> + ATP </a:t>
            </a:r>
            <a:r>
              <a:rPr lang="cs-CZ" altLang="cs-CZ" sz="2000" dirty="0">
                <a:ea typeface="Cambria Math" panose="02040503050406030204" pitchFamily="18" charset="0"/>
              </a:rPr>
              <a:t>→ </a:t>
            </a:r>
            <a:r>
              <a:rPr lang="cs-CZ" altLang="cs-CZ" sz="2000" dirty="0">
                <a:ea typeface="Cambria Math" panose="02040503050406030204" pitchFamily="18" charset="0"/>
                <a:cs typeface="Calibri" panose="020F0502020204030204" pitchFamily="34" charset="0"/>
              </a:rPr>
              <a:t>G</a:t>
            </a:r>
            <a:r>
              <a:rPr lang="cs-CZ" altLang="cs-CZ" sz="2000" dirty="0">
                <a:cs typeface="Calibri" panose="020F0502020204030204" pitchFamily="34" charset="0"/>
              </a:rPr>
              <a:t>-6-P + ADP</a:t>
            </a:r>
          </a:p>
          <a:p>
            <a:pPr algn="ctr">
              <a:lnSpc>
                <a:spcPct val="200000"/>
              </a:lnSpc>
            </a:pPr>
            <a:r>
              <a:rPr lang="cs-CZ" altLang="cs-CZ" sz="2000" dirty="0"/>
              <a:t>G-6-P + 2 NADP</a:t>
            </a:r>
            <a:r>
              <a:rPr lang="cs-CZ" altLang="cs-CZ" sz="2000" baseline="30000" dirty="0"/>
              <a:t>+</a:t>
            </a:r>
          </a:p>
          <a:p>
            <a:pPr algn="ctr"/>
            <a:r>
              <a:rPr lang="cs-CZ" altLang="cs-CZ" sz="2000" dirty="0">
                <a:ea typeface="Cambria Math" panose="02040503050406030204" pitchFamily="18" charset="0"/>
              </a:rPr>
              <a:t>↓</a:t>
            </a:r>
          </a:p>
          <a:p>
            <a:pPr algn="ctr"/>
            <a:r>
              <a:rPr lang="cs-CZ" altLang="cs-CZ" sz="2000" dirty="0">
                <a:ea typeface="Cambria Math" panose="02040503050406030204" pitchFamily="18" charset="0"/>
              </a:rPr>
              <a:t>↓</a:t>
            </a:r>
          </a:p>
          <a:p>
            <a:pPr algn="ctr">
              <a:lnSpc>
                <a:spcPct val="150000"/>
              </a:lnSpc>
            </a:pPr>
            <a:r>
              <a:rPr lang="cs-CZ" altLang="cs-CZ" sz="2000" dirty="0">
                <a:ea typeface="Cambria Math"/>
              </a:rPr>
              <a:t> </a:t>
            </a:r>
            <a:r>
              <a:rPr lang="cs-CZ" altLang="cs-CZ" sz="2000" dirty="0">
                <a:sym typeface="Symbol" pitchFamily="18" charset="2"/>
              </a:rPr>
              <a:t>Ru-5-P + </a:t>
            </a:r>
            <a:r>
              <a:rPr lang="cs-CZ" altLang="cs-CZ" sz="2000" dirty="0">
                <a:solidFill>
                  <a:srgbClr val="FF0000"/>
                </a:solidFill>
                <a:sym typeface="Symbol" pitchFamily="18" charset="2"/>
              </a:rPr>
              <a:t>2 NADPH</a:t>
            </a:r>
            <a:r>
              <a:rPr lang="cs-CZ" altLang="cs-CZ" sz="2000" dirty="0">
                <a:sym typeface="Symbol" pitchFamily="18" charset="2"/>
              </a:rPr>
              <a:t> + CO</a:t>
            </a:r>
            <a:r>
              <a:rPr lang="cs-CZ" altLang="cs-CZ" sz="2000" baseline="-25000" dirty="0">
                <a:sym typeface="Symbol" pitchFamily="18" charset="2"/>
              </a:rPr>
              <a:t>2 </a:t>
            </a:r>
            <a:r>
              <a:rPr lang="cs-CZ" altLang="cs-CZ" sz="2000" dirty="0">
                <a:sym typeface="Symbol" pitchFamily="18" charset="2"/>
              </a:rPr>
              <a:t>+ 2 H</a:t>
            </a:r>
            <a:r>
              <a:rPr lang="cs-CZ" altLang="cs-CZ" sz="2000" baseline="30000" dirty="0">
                <a:sym typeface="Symbol" pitchFamily="18" charset="2"/>
              </a:rPr>
              <a:t>+</a:t>
            </a:r>
            <a:endParaRPr lang="cs-CZ" altLang="cs-CZ" sz="2500" dirty="0"/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6528048" y="2914195"/>
            <a:ext cx="3312368" cy="1908215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altLang="cs-CZ" b="1" dirty="0" smtClean="0"/>
              <a:t>Jablečný </a:t>
            </a:r>
            <a:r>
              <a:rPr lang="cs-CZ" altLang="cs-CZ" b="1" dirty="0"/>
              <a:t>enzym</a:t>
            </a:r>
          </a:p>
          <a:p>
            <a:pPr algn="ctr"/>
            <a:endParaRPr lang="cs-CZ" altLang="cs-CZ" sz="2000" b="1" dirty="0"/>
          </a:p>
          <a:p>
            <a:pPr algn="ctr">
              <a:lnSpc>
                <a:spcPct val="150000"/>
              </a:lnSpc>
            </a:pPr>
            <a:r>
              <a:rPr lang="cs-CZ" altLang="cs-CZ" dirty="0"/>
              <a:t>   </a:t>
            </a:r>
            <a:r>
              <a:rPr lang="cs-CZ" altLang="cs-CZ" sz="2000" dirty="0"/>
              <a:t>malát + NADP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</a:t>
            </a:r>
            <a:endParaRPr lang="cs-CZ" altLang="cs-CZ" sz="2000" dirty="0">
              <a:ea typeface="Cambria Math"/>
            </a:endParaRPr>
          </a:p>
          <a:p>
            <a:pPr algn="ctr"/>
            <a:r>
              <a:rPr lang="cs-CZ" altLang="cs-CZ" sz="2000" dirty="0">
                <a:ea typeface="Cambria Math" panose="02040503050406030204" pitchFamily="18" charset="0"/>
              </a:rPr>
              <a:t>↓</a:t>
            </a:r>
          </a:p>
          <a:p>
            <a:pPr algn="ctr">
              <a:lnSpc>
                <a:spcPct val="150000"/>
              </a:lnSpc>
            </a:pPr>
            <a:r>
              <a:rPr lang="cs-CZ" altLang="cs-CZ" sz="2000" dirty="0">
                <a:ea typeface="Cambria Math"/>
              </a:rPr>
              <a:t> </a:t>
            </a:r>
            <a:r>
              <a:rPr lang="cs-CZ" altLang="cs-CZ" sz="2000" dirty="0">
                <a:sym typeface="Symbol" pitchFamily="18" charset="2"/>
              </a:rPr>
              <a:t>pyruvát + </a:t>
            </a:r>
            <a:r>
              <a:rPr lang="cs-CZ" altLang="cs-CZ" sz="2000" dirty="0">
                <a:solidFill>
                  <a:srgbClr val="FF0000"/>
                </a:solidFill>
                <a:sym typeface="Symbol" pitchFamily="18" charset="2"/>
              </a:rPr>
              <a:t>NADPH</a:t>
            </a:r>
            <a:r>
              <a:rPr lang="cs-CZ" altLang="cs-CZ" sz="2000" dirty="0">
                <a:sym typeface="Symbol" pitchFamily="18" charset="2"/>
              </a:rPr>
              <a:t> + CO</a:t>
            </a:r>
            <a:r>
              <a:rPr lang="cs-CZ" altLang="cs-CZ" sz="2000" baseline="-25000" dirty="0">
                <a:sym typeface="Symbol" pitchFamily="18" charset="2"/>
              </a:rPr>
              <a:t>2 </a:t>
            </a:r>
            <a:r>
              <a:rPr lang="cs-CZ" altLang="cs-CZ" sz="2000" dirty="0">
                <a:sym typeface="Symbol" pitchFamily="18" charset="2"/>
              </a:rPr>
              <a:t>+ H</a:t>
            </a:r>
            <a:r>
              <a:rPr lang="cs-CZ" altLang="cs-CZ" sz="2000" baseline="30000" dirty="0">
                <a:sym typeface="Symbol" pitchFamily="18" charset="2"/>
              </a:rPr>
              <a:t>+</a:t>
            </a:r>
            <a:endParaRPr lang="cs-CZ" altLang="cs-CZ" sz="2000" baseline="30000" dirty="0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8153400" y="13716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dirty="0"/>
          </a:p>
        </p:txBody>
      </p:sp>
      <p:sp>
        <p:nvSpPr>
          <p:cNvPr id="74762" name="Line 11"/>
          <p:cNvSpPr>
            <a:spLocks noChangeShapeType="1"/>
          </p:cNvSpPr>
          <p:nvPr/>
        </p:nvSpPr>
        <p:spPr bwMode="auto">
          <a:xfrm flipH="1">
            <a:off x="3935760" y="1844824"/>
            <a:ext cx="1008112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74763" name="Line 12"/>
          <p:cNvSpPr>
            <a:spLocks noChangeShapeType="1"/>
          </p:cNvSpPr>
          <p:nvPr/>
        </p:nvSpPr>
        <p:spPr bwMode="auto">
          <a:xfrm>
            <a:off x="7032104" y="1772816"/>
            <a:ext cx="1152128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cxnSp>
        <p:nvCxnSpPr>
          <p:cNvPr id="3" name="Přímá spojnice se šipkou 2"/>
          <p:cNvCxnSpPr/>
          <p:nvPr/>
        </p:nvCxnSpPr>
        <p:spPr bwMode="auto">
          <a:xfrm flipH="1">
            <a:off x="3806176" y="3526412"/>
            <a:ext cx="496822" cy="3852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57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2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863600"/>
          </a:xfrm>
        </p:spPr>
        <p:txBody>
          <a:bodyPr/>
          <a:lstStyle/>
          <a:p>
            <a:pPr algn="ctr"/>
            <a:r>
              <a:rPr lang="cs-CZ" altLang="cs-CZ" dirty="0" smtClean="0"/>
              <a:t>Porovnej</a:t>
            </a:r>
          </a:p>
        </p:txBody>
      </p:sp>
      <p:graphicFrame>
        <p:nvGraphicFramePr>
          <p:cNvPr id="251969" name="Group 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44127"/>
              </p:ext>
            </p:extLst>
          </p:nvPr>
        </p:nvGraphicFramePr>
        <p:xfrm>
          <a:off x="1829190" y="1641638"/>
          <a:ext cx="8277225" cy="3498852"/>
        </p:xfrm>
        <a:graphic>
          <a:graphicData uri="http://schemas.openxmlformats.org/drawingml/2006/table">
            <a:tbl>
              <a:tblPr/>
              <a:tblGrid>
                <a:gridCol w="2759075"/>
                <a:gridCol w="2759075"/>
                <a:gridCol w="2759075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-oxidace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Synt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cs-CZ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za MK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lokalizace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mitochondrie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cytoplasma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základní jednotka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acetyl (</a:t>
                      </a: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cs-CZ" sz="2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acetyl (</a:t>
                      </a: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cs-CZ" sz="2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Kofaktory</a:t>
                      </a: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redox</a:t>
                      </a: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r.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NAD</a:t>
                      </a:r>
                      <a:r>
                        <a:rPr kumimoji="0" lang="cs-CZ" sz="2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FAD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NADPH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stimulace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glu</a:t>
                      </a: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k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agon</a:t>
                      </a:r>
                      <a:endParaRPr kumimoji="0" lang="cs-CZ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insulin</a:t>
                      </a:r>
                      <a:endParaRPr kumimoji="0" lang="cs-CZ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91F05-609F-4480-AAE5-171C45768C46}" type="slidenum">
              <a:rPr lang="cs-CZ" altLang="cs-CZ" smtClean="0"/>
              <a:pPr>
                <a:defRPr/>
              </a:pPr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0021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597534" y="2007503"/>
            <a:ext cx="834909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 dirty="0"/>
              <a:t>Elongace MK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>
                <a:sym typeface="Symbol" pitchFamily="18" charset="2"/>
              </a:rPr>
              <a:t>S</a:t>
            </a:r>
            <a:r>
              <a:rPr lang="cs-CZ" altLang="cs-CZ" dirty="0" smtClean="0">
                <a:sym typeface="Symbol" pitchFamily="18" charset="2"/>
              </a:rPr>
              <a:t>ubstráty</a:t>
            </a:r>
            <a:r>
              <a:rPr lang="cs-CZ" altLang="cs-CZ" dirty="0">
                <a:sym typeface="Symbol" pitchFamily="18" charset="2"/>
              </a:rPr>
              <a:t>: MK, </a:t>
            </a:r>
            <a:r>
              <a:rPr lang="cs-CZ" altLang="cs-CZ" dirty="0" err="1"/>
              <a:t>malonyl-CoA</a:t>
            </a:r>
            <a:r>
              <a:rPr lang="cs-CZ" altLang="cs-CZ" dirty="0"/>
              <a:t>, NADPH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b="1" dirty="0">
                <a:cs typeface="Arial" pitchFamily="34" charset="0"/>
              </a:rPr>
              <a:t>E</a:t>
            </a:r>
            <a:r>
              <a:rPr lang="cs-CZ" b="1" dirty="0" smtClean="0">
                <a:cs typeface="Arial" pitchFamily="34" charset="0"/>
              </a:rPr>
              <a:t>longace</a:t>
            </a:r>
            <a:r>
              <a:rPr lang="cs-CZ" dirty="0" smtClean="0">
                <a:cs typeface="Arial" pitchFamily="34" charset="0"/>
              </a:rPr>
              <a:t> </a:t>
            </a:r>
            <a:r>
              <a:rPr lang="cs-CZ" dirty="0">
                <a:cs typeface="Arial" pitchFamily="34" charset="0"/>
              </a:rPr>
              <a:t>probíhá </a:t>
            </a:r>
            <a:r>
              <a:rPr lang="cs-CZ" dirty="0">
                <a:solidFill>
                  <a:srgbClr val="FF3300"/>
                </a:solidFill>
                <a:cs typeface="Arial" pitchFamily="34" charset="0"/>
              </a:rPr>
              <a:t>od karboxylu </a:t>
            </a:r>
            <a:r>
              <a:rPr lang="cs-CZ" dirty="0">
                <a:ea typeface="Cambria Math" panose="02040503050406030204" pitchFamily="18" charset="0"/>
                <a:cs typeface="Arial" pitchFamily="34" charset="0"/>
              </a:rPr>
              <a:t>⇨ posun číslování C=C vazeb</a:t>
            </a:r>
            <a:endParaRPr lang="cs-CZ" altLang="cs-CZ" dirty="0"/>
          </a:p>
        </p:txBody>
      </p:sp>
      <p:sp>
        <p:nvSpPr>
          <p:cNvPr id="76804" name="Text Box 3"/>
          <p:cNvSpPr txBox="1">
            <a:spLocks noChangeArrowheads="1"/>
          </p:cNvSpPr>
          <p:nvPr/>
        </p:nvSpPr>
        <p:spPr bwMode="auto">
          <a:xfrm>
            <a:off x="696091" y="3974177"/>
            <a:ext cx="8353176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 dirty="0" err="1"/>
              <a:t>Desaturace</a:t>
            </a:r>
            <a:r>
              <a:rPr lang="cs-CZ" altLang="cs-CZ" sz="2800" b="1" dirty="0"/>
              <a:t> MK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>
                <a:sym typeface="Symbol" pitchFamily="18" charset="2"/>
              </a:rPr>
              <a:t>S</a:t>
            </a:r>
            <a:r>
              <a:rPr lang="cs-CZ" altLang="cs-CZ" dirty="0" smtClean="0">
                <a:sym typeface="Symbol" pitchFamily="18" charset="2"/>
              </a:rPr>
              <a:t>ubstráty</a:t>
            </a:r>
            <a:r>
              <a:rPr lang="cs-CZ" altLang="cs-CZ" dirty="0">
                <a:sym typeface="Symbol" pitchFamily="18" charset="2"/>
              </a:rPr>
              <a:t>: MK, O</a:t>
            </a:r>
            <a:r>
              <a:rPr lang="cs-CZ" altLang="cs-CZ" baseline="-25000" dirty="0">
                <a:sym typeface="Symbol" pitchFamily="18" charset="2"/>
              </a:rPr>
              <a:t>2</a:t>
            </a:r>
            <a:r>
              <a:rPr lang="cs-CZ" altLang="cs-CZ" dirty="0">
                <a:sym typeface="Symbol" pitchFamily="18" charset="2"/>
              </a:rPr>
              <a:t>, NADH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>
                <a:sym typeface="Symbol" pitchFamily="18" charset="2"/>
              </a:rPr>
              <a:t>Č</a:t>
            </a:r>
            <a:r>
              <a:rPr lang="cs-CZ" altLang="cs-CZ" dirty="0" smtClean="0">
                <a:sym typeface="Symbol" pitchFamily="18" charset="2"/>
              </a:rPr>
              <a:t>lověk </a:t>
            </a:r>
            <a:r>
              <a:rPr lang="cs-CZ" altLang="cs-CZ" dirty="0">
                <a:sym typeface="Symbol" pitchFamily="18" charset="2"/>
              </a:rPr>
              <a:t></a:t>
            </a:r>
            <a:r>
              <a:rPr lang="cs-CZ" altLang="cs-CZ" baseline="30000" dirty="0">
                <a:sym typeface="Symbol" pitchFamily="18" charset="2"/>
              </a:rPr>
              <a:t>9</a:t>
            </a:r>
            <a:r>
              <a:rPr lang="cs-CZ" altLang="cs-CZ" dirty="0">
                <a:sym typeface="Symbol" pitchFamily="18" charset="2"/>
              </a:rPr>
              <a:t>,</a:t>
            </a:r>
            <a:r>
              <a:rPr lang="cs-CZ" altLang="cs-CZ" baseline="30000" dirty="0">
                <a:sym typeface="Symbol" pitchFamily="18" charset="2"/>
              </a:rPr>
              <a:t> </a:t>
            </a:r>
            <a:r>
              <a:rPr lang="cs-CZ" altLang="cs-CZ" dirty="0">
                <a:sym typeface="Symbol" pitchFamily="18" charset="2"/>
              </a:rPr>
              <a:t></a:t>
            </a:r>
            <a:r>
              <a:rPr lang="cs-CZ" altLang="cs-CZ" baseline="30000" dirty="0">
                <a:sym typeface="Symbol" pitchFamily="18" charset="2"/>
              </a:rPr>
              <a:t>6</a:t>
            </a:r>
            <a:r>
              <a:rPr lang="cs-CZ" altLang="cs-CZ" dirty="0">
                <a:sym typeface="Symbol" pitchFamily="18" charset="2"/>
              </a:rPr>
              <a:t>, </a:t>
            </a:r>
            <a:r>
              <a:rPr lang="cs-CZ" altLang="cs-CZ" baseline="30000" dirty="0">
                <a:sym typeface="Symbol" pitchFamily="18" charset="2"/>
              </a:rPr>
              <a:t>5</a:t>
            </a:r>
            <a:r>
              <a:rPr lang="cs-CZ" altLang="cs-CZ" dirty="0">
                <a:sym typeface="Symbol" pitchFamily="18" charset="2"/>
              </a:rPr>
              <a:t>, </a:t>
            </a:r>
            <a:r>
              <a:rPr lang="cs-CZ" altLang="cs-CZ" baseline="30000" dirty="0">
                <a:sym typeface="Symbol" pitchFamily="18" charset="2"/>
              </a:rPr>
              <a:t>4 </a:t>
            </a:r>
            <a:r>
              <a:rPr lang="cs-CZ" altLang="cs-CZ" dirty="0" err="1" smtClean="0">
                <a:sym typeface="Symbol" pitchFamily="18" charset="2"/>
              </a:rPr>
              <a:t>desaturázy</a:t>
            </a:r>
            <a:endParaRPr lang="cs-CZ" altLang="cs-CZ" dirty="0">
              <a:sym typeface="Symbol" pitchFamily="18" charset="2"/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>
                <a:sym typeface="Symbol" pitchFamily="18" charset="2"/>
              </a:rPr>
              <a:t>R</a:t>
            </a:r>
            <a:r>
              <a:rPr lang="cs-CZ" altLang="cs-CZ" dirty="0" smtClean="0">
                <a:sym typeface="Symbol" pitchFamily="18" charset="2"/>
              </a:rPr>
              <a:t>ostliny </a:t>
            </a:r>
            <a:r>
              <a:rPr lang="cs-CZ" altLang="cs-CZ" dirty="0">
                <a:sym typeface="Symbol" pitchFamily="18" charset="2"/>
              </a:rPr>
              <a:t>též </a:t>
            </a:r>
            <a:r>
              <a:rPr lang="cs-CZ" altLang="cs-CZ" baseline="30000" dirty="0">
                <a:sym typeface="Symbol" pitchFamily="18" charset="2"/>
              </a:rPr>
              <a:t>12</a:t>
            </a:r>
            <a:r>
              <a:rPr lang="cs-CZ" altLang="cs-CZ" dirty="0">
                <a:sym typeface="Symbol" pitchFamily="18" charset="2"/>
              </a:rPr>
              <a:t>, </a:t>
            </a:r>
            <a:r>
              <a:rPr lang="cs-CZ" altLang="cs-CZ" baseline="30000" dirty="0">
                <a:sym typeface="Symbol" pitchFamily="18" charset="2"/>
              </a:rPr>
              <a:t>15</a:t>
            </a:r>
            <a:r>
              <a:rPr lang="cs-CZ" altLang="cs-CZ" dirty="0">
                <a:sym typeface="Symbol" pitchFamily="18" charset="2"/>
              </a:rPr>
              <a:t> </a:t>
            </a:r>
            <a:r>
              <a:rPr lang="cs-CZ" altLang="cs-CZ" dirty="0" err="1" smtClean="0">
                <a:sym typeface="Symbol" pitchFamily="18" charset="2"/>
              </a:rPr>
              <a:t>desaturázy</a:t>
            </a:r>
            <a:endParaRPr lang="cs-CZ" altLang="cs-CZ" baseline="30000" dirty="0">
              <a:sym typeface="Symbol" pitchFamily="18" charset="2"/>
            </a:endParaRPr>
          </a:p>
        </p:txBody>
      </p:sp>
      <p:sp>
        <p:nvSpPr>
          <p:cNvPr id="76805" name="Text Box 2"/>
          <p:cNvSpPr txBox="1">
            <a:spLocks noChangeArrowheads="1"/>
          </p:cNvSpPr>
          <p:nvPr/>
        </p:nvSpPr>
        <p:spPr bwMode="auto">
          <a:xfrm>
            <a:off x="2044892" y="357394"/>
            <a:ext cx="7705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400" dirty="0"/>
              <a:t>Elongace a </a:t>
            </a:r>
            <a:r>
              <a:rPr lang="cs-CZ" altLang="cs-CZ" sz="4400" dirty="0" err="1"/>
              <a:t>desaturace</a:t>
            </a:r>
            <a:r>
              <a:rPr lang="cs-CZ" altLang="cs-CZ" sz="4400" dirty="0"/>
              <a:t> MK</a:t>
            </a:r>
          </a:p>
        </p:txBody>
      </p:sp>
      <p:sp>
        <p:nvSpPr>
          <p:cNvPr id="2" name="Obdélník 1"/>
          <p:cNvSpPr/>
          <p:nvPr/>
        </p:nvSpPr>
        <p:spPr>
          <a:xfrm>
            <a:off x="4129707" y="1266576"/>
            <a:ext cx="2885149" cy="369332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sym typeface="Symbol" pitchFamily="18" charset="2"/>
              </a:rPr>
              <a:t>endoplasmatické retikulum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9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607" y="1690688"/>
            <a:ext cx="6555254" cy="496141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Trávení lipidů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Enzymatický rozklad složek potravy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Resorpce produktů štěpení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7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3944482" y="396754"/>
            <a:ext cx="4536504" cy="5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sz="3600" dirty="0" err="1"/>
              <a:t>Desaturace</a:t>
            </a:r>
            <a:r>
              <a:rPr lang="cs-CZ" altLang="cs-CZ" sz="3600" dirty="0"/>
              <a:t> MK</a:t>
            </a:r>
            <a:endParaRPr lang="cs-CZ" altLang="cs-CZ" dirty="0"/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600064" y="1339552"/>
            <a:ext cx="10753735" cy="301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altLang="cs-CZ" dirty="0"/>
              <a:t> </a:t>
            </a:r>
            <a:r>
              <a:rPr lang="cs-CZ" altLang="cs-CZ" dirty="0" smtClean="0"/>
              <a:t>První </a:t>
            </a:r>
            <a:r>
              <a:rPr lang="cs-CZ" altLang="cs-CZ" dirty="0"/>
              <a:t>krok: vždy </a:t>
            </a:r>
            <a:r>
              <a:rPr lang="cs-CZ" altLang="cs-CZ" dirty="0">
                <a:sym typeface="Symbol" pitchFamily="18" charset="2"/>
              </a:rPr>
              <a:t></a:t>
            </a:r>
            <a:r>
              <a:rPr lang="cs-CZ" altLang="cs-CZ" baseline="30000" dirty="0">
                <a:sym typeface="Symbol" pitchFamily="18" charset="2"/>
              </a:rPr>
              <a:t>9</a:t>
            </a:r>
            <a:r>
              <a:rPr lang="cs-CZ" altLang="cs-CZ" dirty="0">
                <a:sym typeface="Symbol" pitchFamily="18" charset="2"/>
              </a:rPr>
              <a:t> desaturace 18:0 a 16:0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altLang="cs-CZ" dirty="0"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Živočichové</a:t>
            </a:r>
            <a:r>
              <a:rPr lang="cs-CZ" altLang="cs-CZ" dirty="0">
                <a:sym typeface="Symbol" pitchFamily="18" charset="2"/>
              </a:rPr>
              <a:t>: další desaturace možná pouze mezi C9 a C1</a:t>
            </a:r>
          </a:p>
          <a:p>
            <a:pPr marL="285750" indent="-285750">
              <a:spcBef>
                <a:spcPct val="60000"/>
              </a:spcBef>
              <a:buFont typeface="Wingdings" panose="05000000000000000000" pitchFamily="2" charset="2"/>
              <a:buChar char="ü"/>
            </a:pPr>
            <a:r>
              <a:rPr lang="cs-CZ" altLang="cs-CZ" dirty="0"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Rostliny</a:t>
            </a:r>
            <a:r>
              <a:rPr lang="cs-CZ" altLang="cs-CZ" dirty="0">
                <a:sym typeface="Symbol" pitchFamily="18" charset="2"/>
              </a:rPr>
              <a:t>:  další desaturace možná i mezi C9 a C</a:t>
            </a:r>
            <a:r>
              <a:rPr lang="el-GR" altLang="cs-CZ" dirty="0">
                <a:sym typeface="Symbol" pitchFamily="18" charset="2"/>
              </a:rPr>
              <a:t>ω</a:t>
            </a:r>
            <a:endParaRPr lang="cs-CZ" altLang="cs-CZ" dirty="0">
              <a:sym typeface="Symbol" pitchFamily="18" charset="2"/>
            </a:endParaRPr>
          </a:p>
          <a:p>
            <a:pPr>
              <a:spcBef>
                <a:spcPct val="60000"/>
              </a:spcBef>
              <a:buFontTx/>
              <a:buChar char="•"/>
            </a:pPr>
            <a:endParaRPr lang="cs-CZ" altLang="cs-CZ" sz="2000" dirty="0">
              <a:sym typeface="Symbol" pitchFamily="18" charset="2"/>
            </a:endParaRPr>
          </a:p>
          <a:p>
            <a:pPr marL="266700" indent="-266700" algn="ctr">
              <a:lnSpc>
                <a:spcPct val="150000"/>
              </a:lnSpc>
              <a:spcBef>
                <a:spcPts val="600"/>
              </a:spcBef>
            </a:pPr>
            <a:r>
              <a:rPr lang="cs-CZ" altLang="cs-CZ" sz="2800" dirty="0">
                <a:sym typeface="Symbol" pitchFamily="18" charset="2"/>
              </a:rPr>
              <a:t> </a:t>
            </a:r>
            <a:r>
              <a:rPr lang="cs-CZ" altLang="cs-CZ" sz="2800" baseline="30000" dirty="0">
                <a:sym typeface="Symbol" pitchFamily="18" charset="2"/>
              </a:rPr>
              <a:t>15</a:t>
            </a:r>
            <a:r>
              <a:rPr lang="cs-CZ" altLang="cs-CZ" sz="2800" dirty="0">
                <a:sym typeface="Symbol" pitchFamily="18" charset="2"/>
              </a:rPr>
              <a:t> </a:t>
            </a:r>
            <a:r>
              <a:rPr lang="cs-CZ" altLang="cs-CZ" dirty="0" err="1">
                <a:sym typeface="Symbol" pitchFamily="18" charset="2"/>
              </a:rPr>
              <a:t>desaturasy</a:t>
            </a:r>
            <a:r>
              <a:rPr lang="cs-CZ" altLang="cs-CZ" dirty="0">
                <a:sym typeface="Symbol" pitchFamily="18" charset="2"/>
              </a:rPr>
              <a:t> zejména u rostlin vegetujících ve studené vodě (řasy, plankton) </a:t>
            </a:r>
            <a:r>
              <a:rPr lang="cs-CZ" altLang="cs-CZ" dirty="0">
                <a:ea typeface="Cambria Math"/>
                <a:sym typeface="Symbol" pitchFamily="18" charset="2"/>
              </a:rPr>
              <a:t>⇨ </a:t>
            </a:r>
            <a:r>
              <a:rPr lang="cs-CZ" altLang="cs-CZ" dirty="0">
                <a:sym typeface="Symbol" pitchFamily="18" charset="2"/>
              </a:rPr>
              <a:t>vysoký obsah </a:t>
            </a:r>
            <a:r>
              <a:rPr lang="el-GR" altLang="cs-CZ" dirty="0">
                <a:sym typeface="Symbol" pitchFamily="18" charset="2"/>
              </a:rPr>
              <a:t>ω</a:t>
            </a:r>
            <a:r>
              <a:rPr lang="cs-CZ" altLang="cs-CZ" dirty="0">
                <a:sym typeface="Symbol" pitchFamily="18" charset="2"/>
              </a:rPr>
              <a:t>-3 PUFA v rybím tuku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4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4"/>
          <p:cNvSpPr>
            <a:spLocks noGrp="1" noChangeArrowheads="1"/>
          </p:cNvSpPr>
          <p:nvPr>
            <p:ph type="title"/>
          </p:nvPr>
        </p:nvSpPr>
        <p:spPr>
          <a:xfrm>
            <a:off x="1847528" y="280221"/>
            <a:ext cx="8064500" cy="5355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sz="3600" dirty="0">
                <a:latin typeface="+mn-lt"/>
                <a:ea typeface="+mn-ea"/>
                <a:cs typeface="+mn-cs"/>
              </a:rPr>
              <a:t>Mechanismus </a:t>
            </a:r>
            <a:r>
              <a:rPr lang="cs-CZ" altLang="cs-CZ" sz="3600" dirty="0" err="1">
                <a:latin typeface="+mn-lt"/>
                <a:ea typeface="+mn-ea"/>
                <a:cs typeface="+mn-cs"/>
              </a:rPr>
              <a:t>desaturace</a:t>
            </a:r>
            <a:r>
              <a:rPr lang="cs-CZ" altLang="cs-CZ" sz="3600" dirty="0">
                <a:latin typeface="+mn-lt"/>
                <a:ea typeface="+mn-ea"/>
                <a:cs typeface="+mn-cs"/>
              </a:rPr>
              <a:t> MK</a:t>
            </a:r>
          </a:p>
        </p:txBody>
      </p:sp>
      <p:pic>
        <p:nvPicPr>
          <p:cNvPr id="8192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8214" y="987426"/>
            <a:ext cx="7920037" cy="5870575"/>
          </a:xfrm>
          <a:noFill/>
        </p:spPr>
      </p:pic>
      <p:sp>
        <p:nvSpPr>
          <p:cNvPr id="81925" name="Text Box 10"/>
          <p:cNvSpPr txBox="1">
            <a:spLocks noChangeArrowheads="1"/>
          </p:cNvSpPr>
          <p:nvPr/>
        </p:nvSpPr>
        <p:spPr bwMode="auto">
          <a:xfrm>
            <a:off x="7608889" y="2205038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/>
              <a:t>1. hydroxylace</a:t>
            </a:r>
          </a:p>
        </p:txBody>
      </p:sp>
      <p:sp>
        <p:nvSpPr>
          <p:cNvPr id="81926" name="Text Box 11"/>
          <p:cNvSpPr txBox="1">
            <a:spLocks noChangeArrowheads="1"/>
          </p:cNvSpPr>
          <p:nvPr/>
        </p:nvSpPr>
        <p:spPr bwMode="auto">
          <a:xfrm>
            <a:off x="7535864" y="4508500"/>
            <a:ext cx="2376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sym typeface="Symbol" pitchFamily="18" charset="2"/>
              </a:rPr>
              <a:t>2. dehydratace</a:t>
            </a:r>
          </a:p>
        </p:txBody>
      </p:sp>
      <p:sp>
        <p:nvSpPr>
          <p:cNvPr id="81927" name="Text Box 12"/>
          <p:cNvSpPr txBox="1">
            <a:spLocks noChangeArrowheads="1"/>
          </p:cNvSpPr>
          <p:nvPr/>
        </p:nvSpPr>
        <p:spPr bwMode="auto">
          <a:xfrm>
            <a:off x="1630810" y="2156639"/>
            <a:ext cx="2304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 err="1"/>
              <a:t>Monooxygenace</a:t>
            </a:r>
            <a:endParaRPr lang="cs-CZ" altLang="cs-CZ" b="1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080967" y="2292841"/>
            <a:ext cx="8275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rgbClr val="FF3300"/>
                </a:solidFill>
              </a:rPr>
              <a:t>cyt</a:t>
            </a:r>
            <a:r>
              <a:rPr lang="cs-CZ" altLang="cs-CZ" sz="2000" b="1" dirty="0">
                <a:solidFill>
                  <a:srgbClr val="FF3300"/>
                </a:solidFill>
              </a:rPr>
              <a:t> b</a:t>
            </a:r>
            <a:r>
              <a:rPr lang="cs-CZ" altLang="cs-CZ" sz="2000" b="1" baseline="-25000" dirty="0">
                <a:solidFill>
                  <a:srgbClr val="FF3300"/>
                </a:solidFill>
              </a:rPr>
              <a:t>5</a:t>
            </a:r>
          </a:p>
        </p:txBody>
      </p:sp>
      <p:cxnSp>
        <p:nvCxnSpPr>
          <p:cNvPr id="3" name="Přímá spojnice 2"/>
          <p:cNvCxnSpPr/>
          <p:nvPr/>
        </p:nvCxnSpPr>
        <p:spPr bwMode="auto">
          <a:xfrm>
            <a:off x="5178000" y="2492896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11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1524000" y="227176"/>
            <a:ext cx="9144000" cy="5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cs-CZ" altLang="cs-CZ" sz="3600" dirty="0" err="1">
                <a:latin typeface="Cambria" panose="02040503050406030204" pitchFamily="18" charset="0"/>
              </a:rPr>
              <a:t>Desaturace</a:t>
            </a:r>
            <a:r>
              <a:rPr lang="cs-CZ" altLang="cs-CZ" sz="3600" dirty="0">
                <a:latin typeface="Cambria" panose="02040503050406030204" pitchFamily="18" charset="0"/>
              </a:rPr>
              <a:t> a elongace MK</a:t>
            </a:r>
          </a:p>
        </p:txBody>
      </p:sp>
      <p:sp>
        <p:nvSpPr>
          <p:cNvPr id="78852" name="Text Box 8"/>
          <p:cNvSpPr txBox="1">
            <a:spLocks noChangeArrowheads="1"/>
          </p:cNvSpPr>
          <p:nvPr/>
        </p:nvSpPr>
        <p:spPr bwMode="auto">
          <a:xfrm>
            <a:off x="2135560" y="2204864"/>
            <a:ext cx="838842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latin typeface="Cambria" panose="02040503050406030204" pitchFamily="18" charset="0"/>
              </a:rPr>
              <a:t>18:0     </a:t>
            </a:r>
            <a:r>
              <a:rPr lang="cs-CZ" altLang="cs-CZ" dirty="0">
                <a:latin typeface="Cambria" panose="02040503050406030204" pitchFamily="18" charset="0"/>
                <a:ea typeface="Cambria Math"/>
              </a:rPr>
              <a:t>→</a:t>
            </a:r>
            <a:r>
              <a:rPr lang="cs-CZ" altLang="cs-CZ" dirty="0">
                <a:latin typeface="Cambria" panose="02040503050406030204" pitchFamily="18" charset="0"/>
              </a:rPr>
              <a:t>     </a:t>
            </a:r>
            <a:r>
              <a:rPr lang="cs-CZ" altLang="cs-CZ" dirty="0" smtClean="0">
                <a:latin typeface="Cambria" panose="02040503050406030204" pitchFamily="18" charset="0"/>
              </a:rPr>
              <a:t>	</a:t>
            </a:r>
            <a:r>
              <a:rPr lang="cs-CZ" altLang="cs-CZ" dirty="0" smtClean="0">
                <a:latin typeface="Cambria" panose="02040503050406030204" pitchFamily="18" charset="0"/>
                <a:sym typeface="Symbol" pitchFamily="18" charset="2"/>
              </a:rPr>
              <a:t>18:1 </a:t>
            </a:r>
            <a:r>
              <a:rPr lang="cs-CZ" altLang="cs-CZ" dirty="0">
                <a:latin typeface="Cambria" panose="02040503050406030204" pitchFamily="18" charset="0"/>
                <a:sym typeface="Symbol" pitchFamily="18" charset="2"/>
              </a:rPr>
              <a:t>(9)      </a:t>
            </a:r>
            <a:r>
              <a:rPr lang="cs-CZ" altLang="cs-CZ" dirty="0">
                <a:latin typeface="Cambria" panose="02040503050406030204" pitchFamily="18" charset="0"/>
                <a:ea typeface="Cambria Math"/>
              </a:rPr>
              <a:t>→</a:t>
            </a:r>
            <a:r>
              <a:rPr lang="cs-CZ" altLang="cs-CZ" dirty="0">
                <a:latin typeface="Cambria" panose="02040503050406030204" pitchFamily="18" charset="0"/>
              </a:rPr>
              <a:t>      </a:t>
            </a:r>
            <a:r>
              <a:rPr lang="cs-CZ" altLang="cs-CZ" dirty="0" smtClean="0">
                <a:latin typeface="Cambria" panose="02040503050406030204" pitchFamily="18" charset="0"/>
              </a:rPr>
              <a:t>	</a:t>
            </a:r>
            <a:r>
              <a:rPr lang="cs-CZ" altLang="cs-CZ" dirty="0" smtClean="0">
                <a:latin typeface="Cambria" panose="02040503050406030204" pitchFamily="18" charset="0"/>
                <a:sym typeface="Symbol" pitchFamily="18" charset="2"/>
              </a:rPr>
              <a:t>18:2 </a:t>
            </a:r>
            <a:r>
              <a:rPr lang="cs-CZ" altLang="cs-CZ" dirty="0">
                <a:latin typeface="Cambria" panose="02040503050406030204" pitchFamily="18" charset="0"/>
                <a:sym typeface="Symbol" pitchFamily="18" charset="2"/>
              </a:rPr>
              <a:t>(9,12)     </a:t>
            </a:r>
            <a:r>
              <a:rPr lang="cs-CZ" altLang="cs-CZ" dirty="0" smtClean="0">
                <a:latin typeface="Cambria" panose="02040503050406030204" pitchFamily="18" charset="0"/>
                <a:sym typeface="Symbol" pitchFamily="18" charset="2"/>
              </a:rPr>
              <a:t>	 </a:t>
            </a:r>
            <a:r>
              <a:rPr lang="cs-CZ" altLang="cs-CZ" dirty="0">
                <a:latin typeface="Cambria" panose="02040503050406030204" pitchFamily="18" charset="0"/>
                <a:ea typeface="Cambria Math"/>
              </a:rPr>
              <a:t>→</a:t>
            </a:r>
            <a:r>
              <a:rPr lang="cs-CZ" altLang="cs-CZ" dirty="0">
                <a:latin typeface="Cambria" panose="02040503050406030204" pitchFamily="18" charset="0"/>
                <a:sym typeface="Symbol" pitchFamily="18" charset="2"/>
              </a:rPr>
              <a:t>      </a:t>
            </a:r>
            <a:r>
              <a:rPr lang="cs-CZ" altLang="cs-CZ" dirty="0" smtClean="0">
                <a:latin typeface="Cambria" panose="02040503050406030204" pitchFamily="18" charset="0"/>
                <a:sym typeface="Symbol" pitchFamily="18" charset="2"/>
              </a:rPr>
              <a:t>	18:3 </a:t>
            </a:r>
            <a:r>
              <a:rPr lang="cs-CZ" altLang="cs-CZ" dirty="0">
                <a:latin typeface="Cambria" panose="02040503050406030204" pitchFamily="18" charset="0"/>
                <a:sym typeface="Symbol" pitchFamily="18" charset="2"/>
              </a:rPr>
              <a:t>(9,12,15)</a:t>
            </a:r>
          </a:p>
          <a:p>
            <a:pPr>
              <a:spcBef>
                <a:spcPct val="50000"/>
              </a:spcBef>
            </a:pPr>
            <a:endParaRPr lang="cs-CZ" altLang="cs-CZ" dirty="0">
              <a:latin typeface="Cambria" panose="02040503050406030204" pitchFamily="18" charset="0"/>
              <a:sym typeface="Symbol" pitchFamily="18" charset="2"/>
            </a:endParaRPr>
          </a:p>
        </p:txBody>
      </p:sp>
      <p:sp>
        <p:nvSpPr>
          <p:cNvPr id="78854" name="Text Box 12"/>
          <p:cNvSpPr txBox="1">
            <a:spLocks noChangeArrowheads="1"/>
          </p:cNvSpPr>
          <p:nvPr/>
        </p:nvSpPr>
        <p:spPr bwMode="auto">
          <a:xfrm>
            <a:off x="3497291" y="2694427"/>
            <a:ext cx="187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dirty="0">
                <a:latin typeface="Cambria" panose="02040503050406030204" pitchFamily="18" charset="0"/>
              </a:rPr>
              <a:t>všechny organismy</a:t>
            </a:r>
          </a:p>
        </p:txBody>
      </p:sp>
      <p:sp>
        <p:nvSpPr>
          <p:cNvPr id="78855" name="Text Box 13"/>
          <p:cNvSpPr txBox="1">
            <a:spLocks noChangeArrowheads="1"/>
          </p:cNvSpPr>
          <p:nvPr/>
        </p:nvSpPr>
        <p:spPr bwMode="auto">
          <a:xfrm>
            <a:off x="5685251" y="2798514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latin typeface="Cambria" panose="02040503050406030204" pitchFamily="18" charset="0"/>
              </a:rPr>
              <a:t>rostliny</a:t>
            </a:r>
          </a:p>
        </p:txBody>
      </p:sp>
      <p:sp>
        <p:nvSpPr>
          <p:cNvPr id="78856" name="Text Box 14"/>
          <p:cNvSpPr txBox="1">
            <a:spLocks noChangeArrowheads="1"/>
          </p:cNvSpPr>
          <p:nvPr/>
        </p:nvSpPr>
        <p:spPr bwMode="auto">
          <a:xfrm>
            <a:off x="8273363" y="2657909"/>
            <a:ext cx="2305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dirty="0">
                <a:latin typeface="Cambria" panose="02040503050406030204" pitchFamily="18" charset="0"/>
              </a:rPr>
              <a:t>rostliny, </a:t>
            </a:r>
          </a:p>
          <a:p>
            <a:pPr algn="ctr"/>
            <a:r>
              <a:rPr lang="cs-CZ" altLang="cs-CZ" sz="2000" dirty="0">
                <a:latin typeface="Cambria" panose="02040503050406030204" pitchFamily="18" charset="0"/>
              </a:rPr>
              <a:t>zejména plankton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207568" y="1556792"/>
            <a:ext cx="72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latin typeface="Cambria" panose="02040503050406030204" pitchFamily="18" charset="0"/>
              </a:rPr>
              <a:t>Řada 	       </a:t>
            </a:r>
            <a:r>
              <a:rPr lang="cs-CZ" altLang="cs-CZ" dirty="0" smtClean="0">
                <a:latin typeface="Cambria" panose="02040503050406030204" pitchFamily="18" charset="0"/>
              </a:rPr>
              <a:t>	  </a:t>
            </a:r>
            <a:r>
              <a:rPr lang="el-GR" altLang="cs-CZ" dirty="0">
                <a:latin typeface="Cambria" panose="02040503050406030204" pitchFamily="18" charset="0"/>
              </a:rPr>
              <a:t>ω</a:t>
            </a:r>
            <a:r>
              <a:rPr lang="cs-CZ" altLang="cs-CZ" dirty="0">
                <a:latin typeface="Cambria" panose="02040503050406030204" pitchFamily="18" charset="0"/>
              </a:rPr>
              <a:t>−9 		  </a:t>
            </a:r>
            <a:r>
              <a:rPr lang="el-GR" altLang="cs-CZ" dirty="0">
                <a:latin typeface="Cambria" panose="02040503050406030204" pitchFamily="18" charset="0"/>
              </a:rPr>
              <a:t>ω</a:t>
            </a:r>
            <a:r>
              <a:rPr lang="cs-CZ" altLang="cs-CZ" dirty="0">
                <a:latin typeface="Cambria" panose="02040503050406030204" pitchFamily="18" charset="0"/>
              </a:rPr>
              <a:t>−6 			</a:t>
            </a:r>
            <a:r>
              <a:rPr lang="el-GR" altLang="cs-CZ" dirty="0">
                <a:latin typeface="Cambria" panose="02040503050406030204" pitchFamily="18" charset="0"/>
              </a:rPr>
              <a:t>ω</a:t>
            </a:r>
            <a:r>
              <a:rPr lang="cs-CZ" altLang="cs-CZ" dirty="0">
                <a:latin typeface="Cambria" panose="02040503050406030204" pitchFamily="18" charset="0"/>
              </a:rPr>
              <a:t>−3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214325" y="3584980"/>
            <a:ext cx="536408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dirty="0">
                <a:latin typeface="Cambria" panose="02040503050406030204" pitchFamily="18" charset="0"/>
                <a:ea typeface="Cambria Math"/>
              </a:rPr>
              <a:t>⇩	</a:t>
            </a:r>
            <a:r>
              <a:rPr lang="cs-CZ" altLang="cs-CZ" sz="2000" dirty="0">
                <a:latin typeface="Cambria" panose="02040503050406030204" pitchFamily="18" charset="0"/>
                <a:sym typeface="Symbol" pitchFamily="18" charset="2"/>
              </a:rPr>
              <a:t></a:t>
            </a:r>
            <a:r>
              <a:rPr lang="cs-CZ" altLang="cs-CZ" sz="2000" baseline="30000" dirty="0">
                <a:latin typeface="Cambria" panose="02040503050406030204" pitchFamily="18" charset="0"/>
                <a:sym typeface="Symbol" pitchFamily="18" charset="2"/>
              </a:rPr>
              <a:t>6</a:t>
            </a:r>
            <a:r>
              <a:rPr lang="cs-CZ" altLang="cs-CZ" sz="2000" dirty="0">
                <a:latin typeface="Cambria" panose="02040503050406030204" pitchFamily="18" charset="0"/>
                <a:sym typeface="Symbol" pitchFamily="18" charset="2"/>
              </a:rPr>
              <a:t> </a:t>
            </a:r>
            <a:r>
              <a:rPr lang="cs-CZ" altLang="cs-CZ" sz="2000" dirty="0">
                <a:latin typeface="Cambria" panose="02040503050406030204" pitchFamily="18" charset="0"/>
                <a:ea typeface="Cambria Math"/>
              </a:rPr>
              <a:t>desaturace	 	⇩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dirty="0">
                <a:latin typeface="Cambria" panose="02040503050406030204" pitchFamily="18" charset="0"/>
                <a:ea typeface="Cambria Math"/>
              </a:rPr>
              <a:t>⇩	   elongace		 ⇩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dirty="0">
                <a:latin typeface="Cambria" panose="02040503050406030204" pitchFamily="18" charset="0"/>
                <a:ea typeface="Cambria Math"/>
              </a:rPr>
              <a:t>⇩ 	</a:t>
            </a:r>
            <a:r>
              <a:rPr lang="cs-CZ" altLang="cs-CZ" sz="2000" dirty="0">
                <a:latin typeface="Cambria" panose="02040503050406030204" pitchFamily="18" charset="0"/>
                <a:sym typeface="Symbol" pitchFamily="18" charset="2"/>
              </a:rPr>
              <a:t></a:t>
            </a:r>
            <a:r>
              <a:rPr lang="cs-CZ" altLang="cs-CZ" sz="2000" baseline="30000" dirty="0">
                <a:latin typeface="Cambria" panose="02040503050406030204" pitchFamily="18" charset="0"/>
                <a:sym typeface="Symbol" pitchFamily="18" charset="2"/>
              </a:rPr>
              <a:t>5</a:t>
            </a:r>
            <a:r>
              <a:rPr lang="cs-CZ" altLang="cs-CZ" sz="2000" dirty="0">
                <a:latin typeface="Cambria" panose="02040503050406030204" pitchFamily="18" charset="0"/>
                <a:sym typeface="Symbol" pitchFamily="18" charset="2"/>
              </a:rPr>
              <a:t> </a:t>
            </a:r>
            <a:r>
              <a:rPr lang="cs-CZ" altLang="cs-CZ" sz="2000" dirty="0">
                <a:latin typeface="Cambria" panose="02040503050406030204" pitchFamily="18" charset="0"/>
                <a:ea typeface="Cambria Math"/>
              </a:rPr>
              <a:t>desaturace	 	⇩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dirty="0">
                <a:latin typeface="Cambria" panose="02040503050406030204" pitchFamily="18" charset="0"/>
                <a:ea typeface="Cambria Math"/>
              </a:rPr>
              <a:t>⇩	   elongace	 	⇩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dirty="0">
                <a:latin typeface="Cambria" panose="02040503050406030204" pitchFamily="18" charset="0"/>
                <a:ea typeface="Cambria Math"/>
              </a:rPr>
              <a:t>⇩ 	</a:t>
            </a:r>
            <a:r>
              <a:rPr lang="cs-CZ" altLang="cs-CZ" sz="2000" dirty="0">
                <a:latin typeface="Cambria" panose="02040503050406030204" pitchFamily="18" charset="0"/>
                <a:sym typeface="Symbol" pitchFamily="18" charset="2"/>
              </a:rPr>
              <a:t></a:t>
            </a:r>
            <a:r>
              <a:rPr lang="cs-CZ" altLang="cs-CZ" sz="2000" baseline="30000" dirty="0">
                <a:latin typeface="Cambria" panose="02040503050406030204" pitchFamily="18" charset="0"/>
                <a:sym typeface="Symbol" pitchFamily="18" charset="2"/>
              </a:rPr>
              <a:t>4</a:t>
            </a:r>
            <a:r>
              <a:rPr lang="cs-CZ" altLang="cs-CZ" sz="2000" dirty="0">
                <a:latin typeface="Cambria" panose="02040503050406030204" pitchFamily="18" charset="0"/>
                <a:sym typeface="Symbol" pitchFamily="18" charset="2"/>
              </a:rPr>
              <a:t> </a:t>
            </a:r>
            <a:r>
              <a:rPr lang="cs-CZ" altLang="cs-CZ" sz="2000" dirty="0">
                <a:latin typeface="Cambria" panose="02040503050406030204" pitchFamily="18" charset="0"/>
                <a:ea typeface="Cambria Math"/>
              </a:rPr>
              <a:t>desaturace	 	⇩</a:t>
            </a:r>
            <a:endParaRPr lang="cs-CZ" altLang="cs-CZ" sz="2000" dirty="0">
              <a:latin typeface="Cambria" panose="02040503050406030204" pitchFamily="18" charset="0"/>
            </a:endParaRPr>
          </a:p>
          <a:p>
            <a:pPr algn="ctr">
              <a:spcBef>
                <a:spcPct val="50000"/>
              </a:spcBef>
            </a:pPr>
            <a:endParaRPr lang="cs-CZ" altLang="cs-CZ" sz="2000" dirty="0">
              <a:latin typeface="Cambria" panose="020405030504060302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147392" y="5766676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Cambria" panose="02040503050406030204" pitchFamily="18" charset="0"/>
                <a:cs typeface="Arial" pitchFamily="34" charset="0"/>
              </a:rPr>
              <a:t>!Příslušnost </a:t>
            </a:r>
            <a:r>
              <a:rPr lang="cs-CZ" sz="2000" dirty="0">
                <a:latin typeface="Cambria" panose="02040503050406030204" pitchFamily="18" charset="0"/>
                <a:cs typeface="Arial" pitchFamily="34" charset="0"/>
              </a:rPr>
              <a:t>MK k řadě se </a:t>
            </a:r>
            <a:r>
              <a:rPr lang="cs-CZ" sz="2000" dirty="0" smtClean="0">
                <a:latin typeface="Cambria" panose="02040503050406030204" pitchFamily="18" charset="0"/>
                <a:cs typeface="Arial" pitchFamily="34" charset="0"/>
              </a:rPr>
              <a:t>nemění!</a:t>
            </a:r>
            <a:endParaRPr lang="en-US" sz="2000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4727848" y="1916832"/>
            <a:ext cx="4752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200" dirty="0">
                <a:solidFill>
                  <a:srgbClr val="0000FF"/>
                </a:solidFill>
                <a:latin typeface="Cambria" panose="02040503050406030204" pitchFamily="18" charset="0"/>
                <a:sym typeface="Symbol" pitchFamily="18" charset="2"/>
              </a:rPr>
              <a:t></a:t>
            </a:r>
            <a:r>
              <a:rPr lang="cs-CZ" altLang="cs-CZ" sz="1200" baseline="30000" dirty="0">
                <a:solidFill>
                  <a:srgbClr val="0000FF"/>
                </a:solidFill>
                <a:latin typeface="Cambria" panose="02040503050406030204" pitchFamily="18" charset="0"/>
                <a:sym typeface="Symbol" pitchFamily="18" charset="2"/>
              </a:rPr>
              <a:t>12</a:t>
            </a:r>
            <a:r>
              <a:rPr lang="cs-CZ" altLang="cs-CZ" sz="1200" dirty="0">
                <a:solidFill>
                  <a:srgbClr val="0000FF"/>
                </a:solidFill>
                <a:latin typeface="Cambria" panose="02040503050406030204" pitchFamily="18" charset="0"/>
                <a:sym typeface="Symbol" pitchFamily="18" charset="2"/>
              </a:rPr>
              <a:t> </a:t>
            </a:r>
            <a:r>
              <a:rPr lang="cs-CZ" altLang="cs-CZ" sz="1200" dirty="0">
                <a:solidFill>
                  <a:srgbClr val="0000FF"/>
                </a:solidFill>
                <a:latin typeface="Cambria" panose="02040503050406030204" pitchFamily="18" charset="0"/>
                <a:ea typeface="Cambria Math"/>
              </a:rPr>
              <a:t>desaturace</a:t>
            </a:r>
            <a:r>
              <a:rPr lang="cs-CZ" altLang="cs-CZ" sz="1600" dirty="0">
                <a:solidFill>
                  <a:srgbClr val="0000FF"/>
                </a:solidFill>
                <a:latin typeface="Cambria" panose="02040503050406030204" pitchFamily="18" charset="0"/>
                <a:ea typeface="Cambria Math"/>
              </a:rPr>
              <a:t>	</a:t>
            </a:r>
            <a:r>
              <a:rPr lang="cs-CZ" altLang="cs-CZ" sz="1200" dirty="0">
                <a:solidFill>
                  <a:srgbClr val="0000FF"/>
                </a:solidFill>
                <a:latin typeface="Cambria" panose="02040503050406030204" pitchFamily="18" charset="0"/>
                <a:ea typeface="Cambria Math"/>
              </a:rPr>
              <a:t>       </a:t>
            </a:r>
            <a:r>
              <a:rPr lang="cs-CZ" altLang="cs-CZ" sz="1200" dirty="0" smtClean="0">
                <a:solidFill>
                  <a:srgbClr val="0000FF"/>
                </a:solidFill>
                <a:latin typeface="Cambria" panose="02040503050406030204" pitchFamily="18" charset="0"/>
                <a:ea typeface="Cambria Math"/>
              </a:rPr>
              <a:t>	</a:t>
            </a:r>
            <a:r>
              <a:rPr lang="cs-CZ" altLang="cs-CZ" sz="1200" dirty="0" smtClean="0">
                <a:solidFill>
                  <a:srgbClr val="0000FF"/>
                </a:solidFill>
                <a:latin typeface="Cambria" panose="02040503050406030204" pitchFamily="18" charset="0"/>
                <a:sym typeface="Symbol" pitchFamily="18" charset="2"/>
              </a:rPr>
              <a:t></a:t>
            </a:r>
            <a:r>
              <a:rPr lang="cs-CZ" altLang="cs-CZ" sz="1200" baseline="30000" dirty="0">
                <a:solidFill>
                  <a:srgbClr val="0000FF"/>
                </a:solidFill>
                <a:latin typeface="Cambria" panose="02040503050406030204" pitchFamily="18" charset="0"/>
                <a:sym typeface="Symbol" pitchFamily="18" charset="2"/>
              </a:rPr>
              <a:t>15</a:t>
            </a:r>
            <a:r>
              <a:rPr lang="cs-CZ" altLang="cs-CZ" sz="1200" dirty="0">
                <a:solidFill>
                  <a:srgbClr val="0000FF"/>
                </a:solidFill>
                <a:latin typeface="Cambria" panose="02040503050406030204" pitchFamily="18" charset="0"/>
                <a:sym typeface="Symbol" pitchFamily="18" charset="2"/>
              </a:rPr>
              <a:t> </a:t>
            </a:r>
            <a:r>
              <a:rPr lang="cs-CZ" altLang="cs-CZ" sz="1200" dirty="0">
                <a:solidFill>
                  <a:srgbClr val="0000FF"/>
                </a:solidFill>
                <a:latin typeface="Cambria" panose="02040503050406030204" pitchFamily="18" charset="0"/>
                <a:ea typeface="Cambria Math"/>
              </a:rPr>
              <a:t>desaturace</a:t>
            </a:r>
            <a:endParaRPr lang="cs-CZ" sz="16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7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2135188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dirty="0" smtClean="0">
                <a:latin typeface="+mn-lt"/>
              </a:rPr>
              <a:t>Syntéza nenasycených MK</a:t>
            </a:r>
          </a:p>
        </p:txBody>
      </p:sp>
      <p:grpSp>
        <p:nvGrpSpPr>
          <p:cNvPr id="81950" name="Group 30"/>
          <p:cNvGrpSpPr>
            <a:grpSpLocks/>
          </p:cNvGrpSpPr>
          <p:nvPr/>
        </p:nvGrpSpPr>
        <p:grpSpPr bwMode="auto">
          <a:xfrm>
            <a:off x="1658824" y="1143000"/>
            <a:ext cx="9117013" cy="5653088"/>
            <a:chOff x="0" y="618"/>
            <a:chExt cx="5743" cy="3561"/>
          </a:xfrm>
        </p:grpSpPr>
        <p:sp>
          <p:nvSpPr>
            <p:cNvPr id="39942" name="Text Box 13"/>
            <p:cNvSpPr txBox="1">
              <a:spLocks noChangeArrowheads="1"/>
            </p:cNvSpPr>
            <p:nvPr/>
          </p:nvSpPr>
          <p:spPr bwMode="auto">
            <a:xfrm>
              <a:off x="3398" y="3849"/>
              <a:ext cx="117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800" dirty="0" err="1" smtClean="0">
                  <a:latin typeface="+mn-lt"/>
                </a:rPr>
                <a:t>Ikosanoidy</a:t>
              </a:r>
              <a:endParaRPr lang="cs-CZ" altLang="cs-CZ" sz="2800" dirty="0">
                <a:latin typeface="+mn-lt"/>
              </a:endParaRPr>
            </a:p>
          </p:txBody>
        </p:sp>
        <p:grpSp>
          <p:nvGrpSpPr>
            <p:cNvPr id="39943" name="Group 29"/>
            <p:cNvGrpSpPr>
              <a:grpSpLocks/>
            </p:cNvGrpSpPr>
            <p:nvPr/>
          </p:nvGrpSpPr>
          <p:grpSpPr bwMode="auto">
            <a:xfrm>
              <a:off x="0" y="618"/>
              <a:ext cx="5743" cy="3266"/>
              <a:chOff x="0" y="618"/>
              <a:chExt cx="5743" cy="3266"/>
            </a:xfrm>
          </p:grpSpPr>
          <p:grpSp>
            <p:nvGrpSpPr>
              <p:cNvPr id="39944" name="Group 19"/>
              <p:cNvGrpSpPr>
                <a:grpSpLocks/>
              </p:cNvGrpSpPr>
              <p:nvPr/>
            </p:nvGrpSpPr>
            <p:grpSpPr bwMode="auto">
              <a:xfrm>
                <a:off x="0" y="618"/>
                <a:ext cx="5743" cy="3266"/>
                <a:chOff x="0" y="618"/>
                <a:chExt cx="5743" cy="3266"/>
              </a:xfrm>
            </p:grpSpPr>
            <p:sp>
              <p:nvSpPr>
                <p:cNvPr id="3995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0" y="618"/>
                  <a:ext cx="5743" cy="2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2400" b="1" dirty="0">
                      <a:latin typeface="+mn-lt"/>
                    </a:rPr>
                    <a:t>Nasycené	řada n-9	řada n-6		řada n-3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2400" dirty="0">
                      <a:latin typeface="+mn-lt"/>
                    </a:rPr>
                    <a:t>18:0		18:1 (9)	18:2 (9,12)	 	18:3 (9,12,15)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2400" dirty="0">
                      <a:latin typeface="+mn-lt"/>
                    </a:rPr>
                    <a:t>stearová	olejová	</a:t>
                  </a:r>
                  <a:r>
                    <a:rPr lang="cs-CZ" altLang="cs-CZ" sz="2400" dirty="0">
                      <a:solidFill>
                        <a:srgbClr val="FF0000"/>
                      </a:solidFill>
                      <a:latin typeface="+mn-lt"/>
                    </a:rPr>
                    <a:t>linolová</a:t>
                  </a:r>
                  <a:r>
                    <a:rPr lang="cs-CZ" altLang="cs-CZ" sz="2400" dirty="0">
                      <a:latin typeface="+mn-lt"/>
                    </a:rPr>
                    <a:t>		</a:t>
                  </a:r>
                  <a:r>
                    <a:rPr lang="cs-CZ" altLang="cs-CZ" sz="2400" dirty="0">
                      <a:solidFill>
                        <a:srgbClr val="FF0000"/>
                      </a:solidFill>
                      <a:latin typeface="+mn-lt"/>
                    </a:rPr>
                    <a:t>a-</a:t>
                  </a:r>
                  <a:r>
                    <a:rPr lang="cs-CZ" altLang="cs-CZ" sz="2400" dirty="0" err="1">
                      <a:solidFill>
                        <a:srgbClr val="FF0000"/>
                      </a:solidFill>
                      <a:latin typeface="+mn-lt"/>
                    </a:rPr>
                    <a:t>linolenová</a:t>
                  </a:r>
                  <a:endParaRPr lang="cs-CZ" altLang="cs-CZ" sz="240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cs-CZ" altLang="cs-CZ" sz="2400" dirty="0">
                    <a:latin typeface="+mn-lt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cs-CZ" altLang="cs-CZ" sz="2400" dirty="0">
                    <a:latin typeface="+mn-lt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2400" dirty="0">
                      <a:latin typeface="+mn-lt"/>
                    </a:rPr>
                    <a:t>		18:2 (6,9)	18:3 (6,9,12)  	</a:t>
                  </a:r>
                  <a:r>
                    <a:rPr lang="cs-CZ" altLang="cs-CZ" sz="2400" dirty="0" smtClean="0">
                      <a:latin typeface="+mn-lt"/>
                    </a:rPr>
                    <a:t>	18:4 </a:t>
                  </a:r>
                  <a:r>
                    <a:rPr lang="cs-CZ" altLang="cs-CZ" sz="2400" dirty="0">
                      <a:latin typeface="+mn-lt"/>
                    </a:rPr>
                    <a:t>(6,9,12,15)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2400" dirty="0">
                      <a:latin typeface="+mn-lt"/>
                    </a:rPr>
                    <a:t>				g-</a:t>
                  </a:r>
                  <a:r>
                    <a:rPr lang="cs-CZ" altLang="cs-CZ" sz="2400" dirty="0" err="1">
                      <a:latin typeface="+mn-lt"/>
                    </a:rPr>
                    <a:t>linolenová</a:t>
                  </a:r>
                  <a:r>
                    <a:rPr lang="cs-CZ" altLang="cs-CZ" sz="2400" dirty="0">
                      <a:latin typeface="+mn-lt"/>
                    </a:rPr>
                    <a:t>	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cs-CZ" altLang="cs-CZ" sz="2400" dirty="0">
                    <a:latin typeface="+mn-lt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cs-CZ" altLang="cs-CZ" sz="2400" dirty="0">
                    <a:latin typeface="+mn-lt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2400" dirty="0">
                      <a:latin typeface="+mn-lt"/>
                    </a:rPr>
                    <a:t>	    20:3 (5,8,11)	 20:4 (5,8,11,14)	20:5 (8,11,14,17)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2400" dirty="0" smtClean="0">
                      <a:latin typeface="+mn-lt"/>
                    </a:rPr>
                    <a:t>				arachidonová		</a:t>
                  </a:r>
                  <a:r>
                    <a:rPr lang="cs-CZ" altLang="cs-CZ" sz="2400" dirty="0" err="1" smtClean="0">
                      <a:latin typeface="+mn-lt"/>
                    </a:rPr>
                    <a:t>eikosapentaenová</a:t>
                  </a:r>
                  <a:endParaRPr lang="cs-CZ" altLang="cs-CZ" sz="2400" dirty="0" smtClean="0">
                    <a:latin typeface="+mn-lt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2400" dirty="0">
                      <a:latin typeface="+mn-lt"/>
                    </a:rPr>
                    <a:t>	</a:t>
                  </a:r>
                  <a:r>
                    <a:rPr lang="cs-CZ" altLang="cs-CZ" sz="2400" dirty="0" smtClean="0">
                      <a:latin typeface="+mn-lt"/>
                    </a:rPr>
                    <a:t>			          ARA			EPA</a:t>
                  </a:r>
                  <a:endParaRPr lang="cs-CZ" altLang="cs-CZ" sz="2400" dirty="0">
                    <a:latin typeface="+mn-lt"/>
                  </a:endParaRPr>
                </a:p>
              </p:txBody>
            </p:sp>
            <p:sp>
              <p:nvSpPr>
                <p:cNvPr id="39952" name="Line 7"/>
                <p:cNvSpPr>
                  <a:spLocks noChangeShapeType="1"/>
                </p:cNvSpPr>
                <p:nvPr/>
              </p:nvSpPr>
              <p:spPr bwMode="auto">
                <a:xfrm>
                  <a:off x="1519" y="1378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53" name="Line 8"/>
                <p:cNvSpPr>
                  <a:spLocks noChangeShapeType="1"/>
                </p:cNvSpPr>
                <p:nvPr/>
              </p:nvSpPr>
              <p:spPr bwMode="auto">
                <a:xfrm>
                  <a:off x="1519" y="2114"/>
                  <a:ext cx="0" cy="5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54" name="Line 9"/>
                <p:cNvSpPr>
                  <a:spLocks noChangeShapeType="1"/>
                </p:cNvSpPr>
                <p:nvPr/>
              </p:nvSpPr>
              <p:spPr bwMode="auto">
                <a:xfrm>
                  <a:off x="2768" y="1344"/>
                  <a:ext cx="0" cy="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55" name="Line 10"/>
                <p:cNvSpPr>
                  <a:spLocks noChangeShapeType="1"/>
                </p:cNvSpPr>
                <p:nvPr/>
              </p:nvSpPr>
              <p:spPr bwMode="auto">
                <a:xfrm>
                  <a:off x="2880" y="2324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56" name="Line 11"/>
                <p:cNvSpPr>
                  <a:spLocks noChangeShapeType="1"/>
                </p:cNvSpPr>
                <p:nvPr/>
              </p:nvSpPr>
              <p:spPr bwMode="auto">
                <a:xfrm>
                  <a:off x="4702" y="1358"/>
                  <a:ext cx="0" cy="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57" name="Line 12"/>
                <p:cNvSpPr>
                  <a:spLocks noChangeShapeType="1"/>
                </p:cNvSpPr>
                <p:nvPr/>
              </p:nvSpPr>
              <p:spPr bwMode="auto">
                <a:xfrm>
                  <a:off x="4740" y="2069"/>
                  <a:ext cx="0" cy="6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58" name="Line 14"/>
                <p:cNvSpPr>
                  <a:spLocks noChangeShapeType="1"/>
                </p:cNvSpPr>
                <p:nvPr/>
              </p:nvSpPr>
              <p:spPr bwMode="auto">
                <a:xfrm>
                  <a:off x="3051" y="3430"/>
                  <a:ext cx="509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5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4324" y="3396"/>
                  <a:ext cx="416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60" name="Line 16"/>
                <p:cNvSpPr>
                  <a:spLocks noChangeShapeType="1"/>
                </p:cNvSpPr>
                <p:nvPr/>
              </p:nvSpPr>
              <p:spPr bwMode="auto">
                <a:xfrm>
                  <a:off x="1973" y="1071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61" name="Line 17"/>
                <p:cNvSpPr>
                  <a:spLocks noChangeShapeType="1"/>
                </p:cNvSpPr>
                <p:nvPr/>
              </p:nvSpPr>
              <p:spPr bwMode="auto">
                <a:xfrm>
                  <a:off x="3424" y="1071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62" name="Line 18"/>
                <p:cNvSpPr>
                  <a:spLocks noChangeShapeType="1"/>
                </p:cNvSpPr>
                <p:nvPr/>
              </p:nvSpPr>
              <p:spPr bwMode="auto">
                <a:xfrm>
                  <a:off x="657" y="1026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9945" name="Group 23"/>
              <p:cNvGrpSpPr>
                <a:grpSpLocks/>
              </p:cNvGrpSpPr>
              <p:nvPr/>
            </p:nvGrpSpPr>
            <p:grpSpPr bwMode="auto">
              <a:xfrm>
                <a:off x="2018" y="845"/>
                <a:ext cx="181" cy="499"/>
                <a:chOff x="340" y="3158"/>
                <a:chExt cx="181" cy="499"/>
              </a:xfrm>
            </p:grpSpPr>
            <p:sp>
              <p:nvSpPr>
                <p:cNvPr id="39949" name="Line 24"/>
                <p:cNvSpPr>
                  <a:spLocks noChangeShapeType="1"/>
                </p:cNvSpPr>
                <p:nvPr/>
              </p:nvSpPr>
              <p:spPr bwMode="auto">
                <a:xfrm>
                  <a:off x="385" y="3203"/>
                  <a:ext cx="136" cy="45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50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40" y="3158"/>
                  <a:ext cx="181" cy="49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9946" name="Group 26"/>
              <p:cNvGrpSpPr>
                <a:grpSpLocks/>
              </p:cNvGrpSpPr>
              <p:nvPr/>
            </p:nvGrpSpPr>
            <p:grpSpPr bwMode="auto">
              <a:xfrm>
                <a:off x="3560" y="890"/>
                <a:ext cx="181" cy="499"/>
                <a:chOff x="340" y="3158"/>
                <a:chExt cx="181" cy="499"/>
              </a:xfrm>
            </p:grpSpPr>
            <p:sp>
              <p:nvSpPr>
                <p:cNvPr id="39947" name="Line 27"/>
                <p:cNvSpPr>
                  <a:spLocks noChangeShapeType="1"/>
                </p:cNvSpPr>
                <p:nvPr/>
              </p:nvSpPr>
              <p:spPr bwMode="auto">
                <a:xfrm>
                  <a:off x="385" y="3203"/>
                  <a:ext cx="136" cy="45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4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40" y="3158"/>
                  <a:ext cx="181" cy="49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6577582" y="2245346"/>
            <a:ext cx="17187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esenciální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90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19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1" grpId="0"/>
      <p:bldP spid="81951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Zástupný symbol pro číslo snímku 4"/>
          <p:cNvSpPr txBox="1">
            <a:spLocks/>
          </p:cNvSpPr>
          <p:nvPr/>
        </p:nvSpPr>
        <p:spPr bwMode="auto">
          <a:xfrm>
            <a:off x="8123238" y="62960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80ED831-BCBA-4B8F-B09F-41E206B9BCBD}" type="slidenum">
              <a:rPr lang="cs-CZ" altLang="cs-CZ" sz="1400">
                <a:latin typeface="+mn-lt"/>
              </a:rPr>
              <a:pPr algn="r">
                <a:spcBef>
                  <a:spcPct val="0"/>
                </a:spcBef>
                <a:buFontTx/>
                <a:buNone/>
              </a:pPr>
              <a:t>64</a:t>
            </a:fld>
            <a:endParaRPr lang="cs-CZ" altLang="cs-CZ" sz="1400">
              <a:latin typeface="+mn-lt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4872038" y="1196975"/>
            <a:ext cx="2736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ts val="300"/>
              </a:spcBef>
              <a:buNone/>
            </a:pPr>
            <a:r>
              <a:rPr lang="cs-CZ" altLang="cs-CZ" sz="2000" b="1" dirty="0" smtClean="0">
                <a:latin typeface="+mn-lt"/>
              </a:rPr>
              <a:t>G</a:t>
            </a:r>
            <a:r>
              <a:rPr lang="en-US" altLang="cs-CZ" sz="2000" b="1" dirty="0" err="1" smtClean="0">
                <a:latin typeface="+mn-lt"/>
              </a:rPr>
              <a:t>lu</a:t>
            </a:r>
            <a:r>
              <a:rPr lang="cs-CZ" altLang="cs-CZ" sz="2000" b="1" dirty="0" err="1" smtClean="0">
                <a:latin typeface="+mn-lt"/>
              </a:rPr>
              <a:t>kóza</a:t>
            </a:r>
            <a:r>
              <a:rPr lang="cs-CZ" altLang="cs-CZ" sz="2000" b="1" dirty="0" smtClean="0">
                <a:latin typeface="+mn-lt"/>
              </a:rPr>
              <a:t> </a:t>
            </a:r>
            <a:r>
              <a:rPr lang="cs-CZ" altLang="cs-CZ" sz="2000" b="1" dirty="0">
                <a:latin typeface="+mn-lt"/>
              </a:rPr>
              <a:t>z potravy</a:t>
            </a:r>
            <a:endParaRPr lang="cs-CZ" altLang="cs-CZ" sz="2000" dirty="0">
              <a:latin typeface="+mn-lt"/>
            </a:endParaRP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2855913" y="2765425"/>
            <a:ext cx="2506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ts val="300"/>
              </a:spcBef>
              <a:buNone/>
            </a:pPr>
            <a:r>
              <a:rPr lang="cs-CZ" altLang="cs-CZ" sz="2000" b="1" dirty="0" smtClean="0">
                <a:latin typeface="+mn-lt"/>
              </a:rPr>
              <a:t>G</a:t>
            </a:r>
            <a:r>
              <a:rPr lang="en-US" altLang="cs-CZ" sz="2000" b="1" dirty="0" err="1" smtClean="0">
                <a:latin typeface="+mn-lt"/>
              </a:rPr>
              <a:t>lu</a:t>
            </a:r>
            <a:r>
              <a:rPr lang="cs-CZ" altLang="cs-CZ" sz="2000" b="1" dirty="0" err="1" smtClean="0">
                <a:latin typeface="+mn-lt"/>
              </a:rPr>
              <a:t>kóza</a:t>
            </a:r>
            <a:r>
              <a:rPr lang="cs-CZ" altLang="cs-CZ" sz="2000" b="1" dirty="0" smtClean="0">
                <a:latin typeface="+mn-lt"/>
              </a:rPr>
              <a:t> </a:t>
            </a:r>
            <a:r>
              <a:rPr lang="cs-CZ" altLang="cs-CZ" sz="2000" b="1" dirty="0">
                <a:latin typeface="+mn-lt"/>
              </a:rPr>
              <a:t>z potravy</a:t>
            </a:r>
            <a:endParaRPr lang="cs-CZ" altLang="cs-CZ" sz="2000" dirty="0">
              <a:latin typeface="+mn-lt"/>
            </a:endParaRPr>
          </a:p>
        </p:txBody>
      </p:sp>
      <p:sp>
        <p:nvSpPr>
          <p:cNvPr id="40966" name="Line 4"/>
          <p:cNvSpPr>
            <a:spLocks noChangeShapeType="1"/>
          </p:cNvSpPr>
          <p:nvPr/>
        </p:nvSpPr>
        <p:spPr bwMode="auto">
          <a:xfrm>
            <a:off x="6167438" y="1628775"/>
            <a:ext cx="0" cy="67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5362575" y="2994025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>
                <a:latin typeface="+mn-lt"/>
              </a:rPr>
              <a:t>acetyl-CoA</a:t>
            </a:r>
            <a:endParaRPr lang="cs-CZ" altLang="cs-CZ" sz="2000">
              <a:latin typeface="+mn-lt"/>
            </a:endParaRPr>
          </a:p>
        </p:txBody>
      </p:sp>
      <p:sp>
        <p:nvSpPr>
          <p:cNvPr id="40968" name="Text Box 6"/>
          <p:cNvSpPr txBox="1">
            <a:spLocks noChangeArrowheads="1"/>
          </p:cNvSpPr>
          <p:nvPr/>
        </p:nvSpPr>
        <p:spPr bwMode="auto">
          <a:xfrm>
            <a:off x="5375275" y="2276475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>
                <a:latin typeface="+mn-lt"/>
              </a:rPr>
              <a:t>pyruv</a:t>
            </a:r>
            <a:r>
              <a:rPr lang="cs-CZ" altLang="cs-CZ" sz="2000">
                <a:latin typeface="+mn-lt"/>
              </a:rPr>
              <a:t>át</a:t>
            </a:r>
          </a:p>
        </p:txBody>
      </p:sp>
      <p:sp>
        <p:nvSpPr>
          <p:cNvPr id="40969" name="Line 7"/>
          <p:cNvSpPr>
            <a:spLocks noChangeShapeType="1"/>
          </p:cNvSpPr>
          <p:nvPr/>
        </p:nvSpPr>
        <p:spPr bwMode="auto">
          <a:xfrm flipH="1">
            <a:off x="6162676" y="2636839"/>
            <a:ext cx="4763" cy="35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2279650" y="3789363"/>
            <a:ext cx="5111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ts val="300"/>
              </a:spcBef>
              <a:buNone/>
            </a:pPr>
            <a:r>
              <a:rPr lang="en-US" altLang="cs-CZ" sz="2000">
                <a:latin typeface="+mn-lt"/>
              </a:rPr>
              <a:t>dihydroxyaceton</a:t>
            </a:r>
            <a:r>
              <a:rPr lang="cs-CZ" altLang="cs-CZ" sz="2000">
                <a:latin typeface="+mn-lt"/>
              </a:rPr>
              <a:t>e</a:t>
            </a:r>
            <a:r>
              <a:rPr lang="en-US" altLang="cs-CZ" sz="2000">
                <a:latin typeface="+mn-lt"/>
              </a:rPr>
              <a:t>-</a:t>
            </a:r>
            <a:r>
              <a:rPr lang="cs-CZ" altLang="cs-CZ" sz="2000">
                <a:latin typeface="+mn-lt"/>
              </a:rPr>
              <a:t>P</a:t>
            </a:r>
            <a:r>
              <a:rPr lang="en-US" altLang="cs-CZ" sz="2000">
                <a:latin typeface="+mn-lt"/>
              </a:rPr>
              <a:t> </a:t>
            </a:r>
            <a:r>
              <a:rPr lang="cs-CZ" altLang="cs-CZ" sz="2000">
                <a:latin typeface="+mn-lt"/>
              </a:rPr>
              <a:t>     mastná kys.</a:t>
            </a:r>
          </a:p>
        </p:txBody>
      </p:sp>
      <p:sp>
        <p:nvSpPr>
          <p:cNvPr id="40971" name="Line 9"/>
          <p:cNvSpPr>
            <a:spLocks noChangeShapeType="1"/>
          </p:cNvSpPr>
          <p:nvPr/>
        </p:nvSpPr>
        <p:spPr bwMode="auto">
          <a:xfrm>
            <a:off x="6162675" y="3336925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2" name="Text Box 10"/>
          <p:cNvSpPr txBox="1">
            <a:spLocks noChangeArrowheads="1"/>
          </p:cNvSpPr>
          <p:nvPr/>
        </p:nvSpPr>
        <p:spPr bwMode="auto">
          <a:xfrm>
            <a:off x="8040688" y="3789363"/>
            <a:ext cx="1943100" cy="342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ts val="300"/>
              </a:spcBef>
              <a:buNone/>
            </a:pPr>
            <a:r>
              <a:rPr lang="cs-CZ" altLang="cs-CZ" sz="2000" b="1">
                <a:latin typeface="+mn-lt"/>
              </a:rPr>
              <a:t>TG z potravy</a:t>
            </a:r>
            <a:endParaRPr lang="cs-CZ" altLang="cs-CZ" sz="2000">
              <a:latin typeface="+mn-lt"/>
            </a:endParaRPr>
          </a:p>
        </p:txBody>
      </p:sp>
      <p:sp>
        <p:nvSpPr>
          <p:cNvPr id="40973" name="Line 11"/>
          <p:cNvSpPr>
            <a:spLocks noChangeShapeType="1"/>
          </p:cNvSpPr>
          <p:nvPr/>
        </p:nvSpPr>
        <p:spPr bwMode="auto">
          <a:xfrm flipH="1">
            <a:off x="6959600" y="4005263"/>
            <a:ext cx="1003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4" name="Line 12"/>
          <p:cNvSpPr>
            <a:spLocks noChangeShapeType="1"/>
          </p:cNvSpPr>
          <p:nvPr/>
        </p:nvSpPr>
        <p:spPr bwMode="auto">
          <a:xfrm>
            <a:off x="6162675" y="4137025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5" name="Text Box 13"/>
          <p:cNvSpPr txBox="1">
            <a:spLocks noChangeArrowheads="1"/>
          </p:cNvSpPr>
          <p:nvPr/>
        </p:nvSpPr>
        <p:spPr bwMode="auto">
          <a:xfrm>
            <a:off x="2782888" y="4594225"/>
            <a:ext cx="46085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>
                <a:latin typeface="+mn-lt"/>
              </a:rPr>
              <a:t>glycerol-3-P      +    acyl-CoA</a:t>
            </a:r>
            <a:endParaRPr lang="cs-CZ" altLang="cs-CZ" sz="2000">
              <a:latin typeface="+mn-lt"/>
            </a:endParaRPr>
          </a:p>
        </p:txBody>
      </p:sp>
      <p:sp>
        <p:nvSpPr>
          <p:cNvPr id="40976" name="Line 14"/>
          <p:cNvSpPr>
            <a:spLocks noChangeShapeType="1"/>
          </p:cNvSpPr>
          <p:nvPr/>
        </p:nvSpPr>
        <p:spPr bwMode="auto">
          <a:xfrm>
            <a:off x="4562475" y="3222625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7" name="Line 15"/>
          <p:cNvSpPr>
            <a:spLocks noChangeShapeType="1"/>
          </p:cNvSpPr>
          <p:nvPr/>
        </p:nvSpPr>
        <p:spPr bwMode="auto">
          <a:xfrm>
            <a:off x="4562475" y="4137025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8" name="AutoShape 16"/>
          <p:cNvSpPr>
            <a:spLocks/>
          </p:cNvSpPr>
          <p:nvPr/>
        </p:nvSpPr>
        <p:spPr bwMode="auto">
          <a:xfrm rot="5400000">
            <a:off x="5183188" y="4198938"/>
            <a:ext cx="228600" cy="1714500"/>
          </a:xfrm>
          <a:prstGeom prst="rightBrace">
            <a:avLst>
              <a:gd name="adj1" fmla="val 6250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latin typeface="+mn-lt"/>
            </a:endParaRPr>
          </a:p>
        </p:txBody>
      </p:sp>
      <p:sp>
        <p:nvSpPr>
          <p:cNvPr id="40979" name="Text Box 17"/>
          <p:cNvSpPr txBox="1">
            <a:spLocks noChangeArrowheads="1"/>
          </p:cNvSpPr>
          <p:nvPr/>
        </p:nvSpPr>
        <p:spPr bwMode="auto">
          <a:xfrm>
            <a:off x="4151313" y="5157788"/>
            <a:ext cx="18970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ts val="300"/>
              </a:spcBef>
              <a:buNone/>
            </a:pPr>
            <a:r>
              <a:rPr lang="cs-CZ" altLang="cs-CZ" sz="2000">
                <a:latin typeface="+mn-lt"/>
              </a:rPr>
              <a:t>fosfatidát</a:t>
            </a:r>
          </a:p>
        </p:txBody>
      </p:sp>
      <p:sp>
        <p:nvSpPr>
          <p:cNvPr id="40980" name="Text Box 18"/>
          <p:cNvSpPr txBox="1">
            <a:spLocks noChangeArrowheads="1"/>
          </p:cNvSpPr>
          <p:nvPr/>
        </p:nvSpPr>
        <p:spPr bwMode="auto">
          <a:xfrm>
            <a:off x="7175501" y="5013325"/>
            <a:ext cx="2881313" cy="719138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+mn-lt"/>
              </a:rPr>
              <a:t>glycero</a:t>
            </a:r>
            <a:r>
              <a:rPr lang="cs-CZ" altLang="cs-CZ" sz="2000" b="1">
                <a:latin typeface="+mn-lt"/>
              </a:rPr>
              <a:t>fosfolipidy</a:t>
            </a:r>
            <a:endParaRPr lang="en-US" altLang="cs-CZ" sz="2000" b="1"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+mn-lt"/>
              </a:rPr>
              <a:t>(</a:t>
            </a:r>
            <a:r>
              <a:rPr lang="cs-CZ" altLang="cs-CZ" sz="2000" b="1">
                <a:latin typeface="+mn-lt"/>
              </a:rPr>
              <a:t>buněčné membrány</a:t>
            </a:r>
            <a:r>
              <a:rPr lang="en-US" altLang="cs-CZ" sz="2000" b="1">
                <a:latin typeface="+mn-lt"/>
              </a:rPr>
              <a:t>)</a:t>
            </a:r>
            <a:endParaRPr lang="cs-CZ" altLang="cs-CZ" sz="2000" b="1">
              <a:latin typeface="+mn-lt"/>
            </a:endParaRPr>
          </a:p>
        </p:txBody>
      </p:sp>
      <p:sp>
        <p:nvSpPr>
          <p:cNvPr id="40981" name="Text Box 19"/>
          <p:cNvSpPr txBox="1">
            <a:spLocks noChangeArrowheads="1"/>
          </p:cNvSpPr>
          <p:nvPr/>
        </p:nvSpPr>
        <p:spPr bwMode="auto">
          <a:xfrm>
            <a:off x="4079875" y="6021389"/>
            <a:ext cx="2470150" cy="5032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ts val="300"/>
              </a:spcBef>
              <a:buNone/>
            </a:pPr>
            <a:r>
              <a:rPr lang="cs-CZ" altLang="cs-CZ" sz="2000" b="1" dirty="0">
                <a:latin typeface="+mn-lt"/>
              </a:rPr>
              <a:t>T</a:t>
            </a:r>
            <a:r>
              <a:rPr lang="en-US" altLang="cs-CZ" sz="2000" b="1" dirty="0" err="1" smtClean="0">
                <a:latin typeface="+mn-lt"/>
              </a:rPr>
              <a:t>riacylglycerol</a:t>
            </a:r>
            <a:r>
              <a:rPr lang="cs-CZ" altLang="cs-CZ" sz="2000" b="1" dirty="0">
                <a:latin typeface="+mn-lt"/>
              </a:rPr>
              <a:t>y</a:t>
            </a:r>
            <a:endParaRPr lang="cs-CZ" altLang="cs-CZ" sz="2000" dirty="0">
              <a:latin typeface="+mn-lt"/>
            </a:endParaRPr>
          </a:p>
        </p:txBody>
      </p:sp>
      <p:sp>
        <p:nvSpPr>
          <p:cNvPr id="40982" name="Text Box 20"/>
          <p:cNvSpPr txBox="1">
            <a:spLocks noChangeArrowheads="1"/>
          </p:cNvSpPr>
          <p:nvPr/>
        </p:nvSpPr>
        <p:spPr bwMode="auto">
          <a:xfrm>
            <a:off x="6378576" y="1844676"/>
            <a:ext cx="13509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600">
                <a:latin typeface="+mn-lt"/>
              </a:rPr>
              <a:t>gly</a:t>
            </a:r>
            <a:r>
              <a:rPr lang="cs-CZ" altLang="cs-CZ" sz="1600">
                <a:latin typeface="+mn-lt"/>
              </a:rPr>
              <a:t>kolýza</a:t>
            </a:r>
          </a:p>
        </p:txBody>
      </p:sp>
      <p:sp>
        <p:nvSpPr>
          <p:cNvPr id="40983" name="Text Box 21"/>
          <p:cNvSpPr txBox="1">
            <a:spLocks noChangeArrowheads="1"/>
          </p:cNvSpPr>
          <p:nvPr/>
        </p:nvSpPr>
        <p:spPr bwMode="auto">
          <a:xfrm>
            <a:off x="6456364" y="2636839"/>
            <a:ext cx="25558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+mn-lt"/>
              </a:rPr>
              <a:t>oxidativní dekarboxylace</a:t>
            </a:r>
          </a:p>
        </p:txBody>
      </p:sp>
      <p:sp>
        <p:nvSpPr>
          <p:cNvPr id="40984" name="Text Box 22"/>
          <p:cNvSpPr txBox="1">
            <a:spLocks noChangeArrowheads="1"/>
          </p:cNvSpPr>
          <p:nvPr/>
        </p:nvSpPr>
        <p:spPr bwMode="auto">
          <a:xfrm>
            <a:off x="6162676" y="3451225"/>
            <a:ext cx="1565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+mn-lt"/>
              </a:rPr>
              <a:t>Syntéza MK</a:t>
            </a:r>
          </a:p>
        </p:txBody>
      </p:sp>
      <p:sp>
        <p:nvSpPr>
          <p:cNvPr id="40985" name="Text Box 23"/>
          <p:cNvSpPr txBox="1">
            <a:spLocks noChangeArrowheads="1"/>
          </p:cNvSpPr>
          <p:nvPr/>
        </p:nvSpPr>
        <p:spPr bwMode="auto">
          <a:xfrm>
            <a:off x="3287713" y="3336925"/>
            <a:ext cx="11604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cs-CZ" sz="1600">
                <a:latin typeface="+mn-lt"/>
              </a:rPr>
              <a:t>gly</a:t>
            </a:r>
            <a:r>
              <a:rPr lang="cs-CZ" altLang="cs-CZ" sz="1600">
                <a:latin typeface="+mn-lt"/>
              </a:rPr>
              <a:t>kolýza</a:t>
            </a:r>
          </a:p>
        </p:txBody>
      </p:sp>
      <p:sp>
        <p:nvSpPr>
          <p:cNvPr id="40986" name="Text Box 24"/>
          <p:cNvSpPr txBox="1">
            <a:spLocks noChangeArrowheads="1"/>
          </p:cNvSpPr>
          <p:nvPr/>
        </p:nvSpPr>
        <p:spPr bwMode="auto">
          <a:xfrm>
            <a:off x="3287713" y="4221164"/>
            <a:ext cx="12747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cs-CZ" sz="1200">
                <a:latin typeface="+mn-lt"/>
              </a:rPr>
              <a:t>hydrogena</a:t>
            </a:r>
            <a:r>
              <a:rPr lang="cs-CZ" altLang="cs-CZ" sz="1200">
                <a:latin typeface="+mn-lt"/>
              </a:rPr>
              <a:t>ce</a:t>
            </a:r>
          </a:p>
        </p:txBody>
      </p:sp>
      <p:sp>
        <p:nvSpPr>
          <p:cNvPr id="40987" name="Text Box 25"/>
          <p:cNvSpPr txBox="1">
            <a:spLocks noChangeArrowheads="1"/>
          </p:cNvSpPr>
          <p:nvPr/>
        </p:nvSpPr>
        <p:spPr bwMode="auto">
          <a:xfrm>
            <a:off x="6162675" y="4251326"/>
            <a:ext cx="1085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200">
                <a:latin typeface="+mn-lt"/>
              </a:rPr>
              <a:t>a</a:t>
            </a:r>
            <a:r>
              <a:rPr lang="cs-CZ" altLang="cs-CZ" sz="1200">
                <a:latin typeface="+mn-lt"/>
              </a:rPr>
              <a:t>k</a:t>
            </a:r>
            <a:r>
              <a:rPr lang="en-US" altLang="cs-CZ" sz="1200">
                <a:latin typeface="+mn-lt"/>
              </a:rPr>
              <a:t>tiva</a:t>
            </a:r>
            <a:r>
              <a:rPr lang="cs-CZ" altLang="cs-CZ" sz="1200">
                <a:latin typeface="+mn-lt"/>
              </a:rPr>
              <a:t>ce</a:t>
            </a:r>
          </a:p>
        </p:txBody>
      </p:sp>
      <p:sp>
        <p:nvSpPr>
          <p:cNvPr id="40988" name="Line 26"/>
          <p:cNvSpPr>
            <a:spLocks noChangeShapeType="1"/>
          </p:cNvSpPr>
          <p:nvPr/>
        </p:nvSpPr>
        <p:spPr bwMode="auto">
          <a:xfrm>
            <a:off x="6024563" y="5373688"/>
            <a:ext cx="1028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9" name="Line 27"/>
          <p:cNvSpPr>
            <a:spLocks noChangeShapeType="1"/>
          </p:cNvSpPr>
          <p:nvPr/>
        </p:nvSpPr>
        <p:spPr bwMode="auto">
          <a:xfrm>
            <a:off x="5303838" y="5661025"/>
            <a:ext cx="0" cy="342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" name="Rectangle 28"/>
          <p:cNvSpPr txBox="1">
            <a:spLocks noChangeArrowheads="1"/>
          </p:cNvSpPr>
          <p:nvPr/>
        </p:nvSpPr>
        <p:spPr>
          <a:xfrm>
            <a:off x="1524000" y="260351"/>
            <a:ext cx="9144000" cy="7921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cs-CZ" altLang="cs-CZ" sz="2700" kern="0" dirty="0">
                <a:solidFill>
                  <a:schemeClr val="tx1"/>
                </a:solidFill>
                <a:latin typeface="+mn-lt"/>
              </a:rPr>
              <a:t>Anabolické přeměny: biosyntéza lipidů</a:t>
            </a:r>
          </a:p>
        </p:txBody>
      </p:sp>
      <p:sp>
        <p:nvSpPr>
          <p:cNvPr id="40991" name="Text Box 9"/>
          <p:cNvSpPr txBox="1">
            <a:spLocks noChangeArrowheads="1"/>
          </p:cNvSpPr>
          <p:nvPr/>
        </p:nvSpPr>
        <p:spPr bwMode="auto">
          <a:xfrm>
            <a:off x="6884988" y="5797550"/>
            <a:ext cx="3675062" cy="1016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latin typeface="+mn-lt"/>
              </a:rPr>
              <a:t>střevo</a:t>
            </a:r>
            <a:r>
              <a:rPr lang="cs-CZ" altLang="cs-CZ" sz="2000">
                <a:latin typeface="+mn-lt"/>
                <a:sym typeface="Symbol" panose="05050102010706020507" pitchFamily="18" charset="2"/>
              </a:rPr>
              <a:t> chylomikrony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latin typeface="+mn-lt"/>
              </a:rPr>
              <a:t>adipocyty </a:t>
            </a:r>
            <a:r>
              <a:rPr lang="cs-CZ" altLang="cs-CZ" sz="2000">
                <a:latin typeface="+mn-lt"/>
                <a:sym typeface="Symbol" panose="05050102010706020507" pitchFamily="18" charset="2"/>
              </a:rPr>
              <a:t> tukové zásoby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latin typeface="+mn-lt"/>
              </a:rPr>
              <a:t>játra </a:t>
            </a:r>
            <a:r>
              <a:rPr lang="cs-CZ" altLang="cs-CZ" sz="2000">
                <a:latin typeface="+mn-lt"/>
                <a:sym typeface="Symbol" panose="05050102010706020507" pitchFamily="18" charset="2"/>
              </a:rPr>
              <a:t> VLDL</a:t>
            </a:r>
            <a:endParaRPr lang="cs-CZ" altLang="cs-CZ" sz="2000">
              <a:latin typeface="+mn-lt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674939" y="188119"/>
            <a:ext cx="612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4000" dirty="0">
                <a:latin typeface="Cambria" panose="02040503050406030204" pitchFamily="18" charset="0"/>
              </a:rPr>
              <a:t>Syntéza </a:t>
            </a:r>
            <a:r>
              <a:rPr lang="cs-CZ" altLang="cs-CZ" sz="4000" dirty="0" err="1">
                <a:latin typeface="Cambria" panose="02040503050406030204" pitchFamily="18" charset="0"/>
              </a:rPr>
              <a:t>triacylglycerolů</a:t>
            </a:r>
            <a:endParaRPr lang="cs-CZ" altLang="cs-CZ" sz="4000" dirty="0">
              <a:latin typeface="Cambria" panose="02040503050406030204" pitchFamily="18" charset="0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630364" y="1844676"/>
            <a:ext cx="9037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 dirty="0">
                <a:latin typeface="Cambria" panose="02040503050406030204" pitchFamily="18" charset="0"/>
              </a:rPr>
              <a:t>3 Mastné kyseliny + glycerol                       </a:t>
            </a:r>
            <a:r>
              <a:rPr lang="cs-CZ" altLang="cs-CZ" sz="2800" b="1" dirty="0" err="1">
                <a:latin typeface="Cambria" panose="02040503050406030204" pitchFamily="18" charset="0"/>
              </a:rPr>
              <a:t>triacylglycerol</a:t>
            </a:r>
            <a:endParaRPr lang="cs-CZ" altLang="cs-CZ" sz="2800" b="1" dirty="0">
              <a:latin typeface="Cambria" panose="02040503050406030204" pitchFamily="18" charset="0"/>
            </a:endParaRPr>
          </a:p>
        </p:txBody>
      </p:sp>
      <p:sp>
        <p:nvSpPr>
          <p:cNvPr id="41989" name="Line 6"/>
          <p:cNvSpPr>
            <a:spLocks noChangeShapeType="1"/>
          </p:cNvSpPr>
          <p:nvPr/>
        </p:nvSpPr>
        <p:spPr bwMode="auto">
          <a:xfrm>
            <a:off x="6672263" y="2133600"/>
            <a:ext cx="965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mbria" panose="02040503050406030204" pitchFamily="18" charset="0"/>
            </a:endParaRPr>
          </a:p>
        </p:txBody>
      </p:sp>
      <p:pic>
        <p:nvPicPr>
          <p:cNvPr id="4199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198966"/>
            <a:ext cx="4391025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99520"/>
            <a:ext cx="19827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49" y="3054854"/>
            <a:ext cx="19827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32" y="3583842"/>
            <a:ext cx="19827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 Box 18"/>
          <p:cNvSpPr txBox="1">
            <a:spLocks noChangeArrowheads="1"/>
          </p:cNvSpPr>
          <p:nvPr/>
        </p:nvSpPr>
        <p:spPr bwMode="auto">
          <a:xfrm>
            <a:off x="4222153" y="2965038"/>
            <a:ext cx="336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 dirty="0">
                <a:latin typeface="Cambria" panose="02040503050406030204" pitchFamily="18" charset="0"/>
              </a:rPr>
              <a:t>+</a:t>
            </a:r>
          </a:p>
        </p:txBody>
      </p:sp>
      <p:pic>
        <p:nvPicPr>
          <p:cNvPr id="41995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49" y="2460243"/>
            <a:ext cx="10096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6" name="Line 20"/>
          <p:cNvSpPr>
            <a:spLocks noChangeShapeType="1"/>
          </p:cNvSpPr>
          <p:nvPr/>
        </p:nvSpPr>
        <p:spPr bwMode="auto">
          <a:xfrm>
            <a:off x="6186504" y="3219389"/>
            <a:ext cx="1669871" cy="100119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mbria" panose="020405030504060302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8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838200" y="1777710"/>
            <a:ext cx="10971737" cy="1827076"/>
            <a:chOff x="957202" y="2029636"/>
            <a:chExt cx="10971737" cy="1827076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8017" y="2029636"/>
              <a:ext cx="5730922" cy="1649143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9219" y="2668263"/>
              <a:ext cx="3486150" cy="942975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86" y="2668263"/>
              <a:ext cx="1448614" cy="748457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957202" y="3595102"/>
              <a:ext cx="9348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100" dirty="0" smtClean="0"/>
                <a:t>Glycerol-3-P</a:t>
              </a:r>
              <a:endParaRPr lang="cs-CZ" sz="11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3541568" y="3595102"/>
              <a:ext cx="10406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100" dirty="0" err="1" smtClean="0"/>
                <a:t>Lysofosfatidát</a:t>
              </a:r>
              <a:endParaRPr lang="cs-CZ" sz="11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231733" y="3595102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100" dirty="0" err="1" smtClean="0"/>
                <a:t>Fosfatidát</a:t>
              </a:r>
              <a:endParaRPr lang="cs-CZ" sz="11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8453451" y="3595102"/>
              <a:ext cx="6848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100" dirty="0" smtClean="0"/>
                <a:t>1,2-DAG</a:t>
              </a:r>
              <a:endParaRPr lang="cs-CZ" sz="11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0885564" y="3595102"/>
              <a:ext cx="4427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100" dirty="0" smtClean="0"/>
                <a:t>TAG</a:t>
              </a:r>
              <a:endParaRPr lang="cs-CZ" sz="110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714" y="0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Syntéza TAG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0238"/>
            <a:ext cx="10515600" cy="521445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Postupná esterifikace glycerol-3-fosfátu aktivovanými MK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3100" dirty="0"/>
              <a:t>Lokalizace: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sz="2500" dirty="0"/>
              <a:t>Adipocyty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sz="2500" dirty="0" err="1"/>
              <a:t>Hepatocyty</a:t>
            </a:r>
            <a:r>
              <a:rPr lang="cs-CZ" sz="2500" dirty="0"/>
              <a:t>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sz="2500" dirty="0" err="1"/>
              <a:t>Enterocyty</a:t>
            </a:r>
            <a:endParaRPr lang="cs-CZ" sz="25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3100" dirty="0"/>
              <a:t>Původ MK: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sz="2500" dirty="0"/>
              <a:t>Z potravy = z CM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sz="2500" dirty="0" smtClean="0"/>
              <a:t>Z krve = z VLDL</a:t>
            </a:r>
            <a:endParaRPr lang="cs-CZ" sz="25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6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95600" y="13716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400">
              <a:latin typeface="+mn-lt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020304" y="190282"/>
            <a:ext cx="81010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3600" dirty="0">
                <a:latin typeface="+mn-lt"/>
              </a:rPr>
              <a:t>  Kde probíhá syntéza </a:t>
            </a:r>
            <a:r>
              <a:rPr lang="cs-CZ" altLang="cs-CZ" sz="3600" dirty="0" smtClean="0">
                <a:latin typeface="+mn-lt"/>
              </a:rPr>
              <a:t>TAG?</a:t>
            </a:r>
            <a:endParaRPr lang="cs-CZ" altLang="cs-CZ" sz="3600" dirty="0">
              <a:latin typeface="+mn-lt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08213" y="2781300"/>
            <a:ext cx="2819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b="1" dirty="0">
                <a:latin typeface="+mn-lt"/>
              </a:rPr>
              <a:t>Tenké střevo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latin typeface="+mn-lt"/>
              </a:rPr>
              <a:t>Játra</a:t>
            </a:r>
            <a:endParaRPr lang="cs-CZ" altLang="cs-CZ" b="1" dirty="0">
              <a:latin typeface="+mn-lt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latin typeface="+mn-lt"/>
              </a:rPr>
              <a:t>Tuková </a:t>
            </a:r>
            <a:r>
              <a:rPr lang="cs-CZ" altLang="cs-CZ" b="1" dirty="0">
                <a:latin typeface="+mn-lt"/>
              </a:rPr>
              <a:t>tkáň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latin typeface="+mn-lt"/>
              </a:rPr>
              <a:t>Mléčná </a:t>
            </a:r>
            <a:r>
              <a:rPr lang="cs-CZ" altLang="cs-CZ" b="1" dirty="0">
                <a:latin typeface="+mn-lt"/>
              </a:rPr>
              <a:t>žláza</a:t>
            </a:r>
          </a:p>
        </p:txBody>
      </p: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4787352" y="2064545"/>
            <a:ext cx="5983287" cy="1028700"/>
            <a:chOff x="1991" y="1253"/>
            <a:chExt cx="3769" cy="648"/>
          </a:xfrm>
        </p:grpSpPr>
        <p:sp>
          <p:nvSpPr>
            <p:cNvPr id="43024" name="Line 7"/>
            <p:cNvSpPr>
              <a:spLocks noChangeShapeType="1"/>
            </p:cNvSpPr>
            <p:nvPr/>
          </p:nvSpPr>
          <p:spPr bwMode="auto">
            <a:xfrm flipV="1">
              <a:off x="1991" y="1582"/>
              <a:ext cx="2068" cy="3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3025" name="Text Box 8"/>
            <p:cNvSpPr txBox="1">
              <a:spLocks noChangeArrowheads="1"/>
            </p:cNvSpPr>
            <p:nvPr/>
          </p:nvSpPr>
          <p:spPr bwMode="auto">
            <a:xfrm>
              <a:off x="4059" y="1253"/>
              <a:ext cx="1701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latin typeface="+mn-lt"/>
                </a:rPr>
                <a:t>Syntéza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latin typeface="+mn-lt"/>
                </a:rPr>
                <a:t>chylomikronů</a:t>
              </a:r>
            </a:p>
          </p:txBody>
        </p:sp>
      </p:grpSp>
      <p:grpSp>
        <p:nvGrpSpPr>
          <p:cNvPr id="23572" name="Group 20"/>
          <p:cNvGrpSpPr>
            <a:grpSpLocks/>
          </p:cNvGrpSpPr>
          <p:nvPr/>
        </p:nvGrpSpPr>
        <p:grpSpPr bwMode="auto">
          <a:xfrm>
            <a:off x="4787900" y="4822826"/>
            <a:ext cx="5540375" cy="523875"/>
            <a:chOff x="1874" y="3038"/>
            <a:chExt cx="3490" cy="330"/>
          </a:xfrm>
        </p:grpSpPr>
        <p:sp>
          <p:nvSpPr>
            <p:cNvPr id="43022" name="Text Box 11"/>
            <p:cNvSpPr txBox="1">
              <a:spLocks noChangeArrowheads="1"/>
            </p:cNvSpPr>
            <p:nvPr/>
          </p:nvSpPr>
          <p:spPr bwMode="auto">
            <a:xfrm>
              <a:off x="3960" y="3038"/>
              <a:ext cx="14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800" b="1" dirty="0">
                  <a:latin typeface="+mn-lt"/>
                </a:rPr>
                <a:t>Ukládání TG</a:t>
              </a:r>
            </a:p>
          </p:txBody>
        </p:sp>
        <p:sp>
          <p:nvSpPr>
            <p:cNvPr id="43023" name="Line 12"/>
            <p:cNvSpPr>
              <a:spLocks noChangeShapeType="1"/>
            </p:cNvSpPr>
            <p:nvPr/>
          </p:nvSpPr>
          <p:spPr bwMode="auto">
            <a:xfrm>
              <a:off x="1874" y="3174"/>
              <a:ext cx="1921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3571" name="Group 19"/>
          <p:cNvGrpSpPr>
            <a:grpSpLocks/>
          </p:cNvGrpSpPr>
          <p:nvPr/>
        </p:nvGrpSpPr>
        <p:grpSpPr bwMode="auto">
          <a:xfrm>
            <a:off x="4691063" y="3327401"/>
            <a:ext cx="5291137" cy="989013"/>
            <a:chOff x="1973" y="2155"/>
            <a:chExt cx="3333" cy="623"/>
          </a:xfrm>
        </p:grpSpPr>
        <p:sp>
          <p:nvSpPr>
            <p:cNvPr id="43020" name="Text Box 10"/>
            <p:cNvSpPr txBox="1">
              <a:spLocks noChangeArrowheads="1"/>
            </p:cNvSpPr>
            <p:nvPr/>
          </p:nvSpPr>
          <p:spPr bwMode="auto">
            <a:xfrm>
              <a:off x="4286" y="2155"/>
              <a:ext cx="1020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>
                <a:spcBef>
                  <a:spcPct val="10000"/>
                </a:spcBef>
                <a:buFontTx/>
                <a:buNone/>
              </a:pPr>
              <a:r>
                <a:rPr lang="cs-CZ" altLang="cs-CZ" sz="2800" b="1" dirty="0">
                  <a:latin typeface="+mn-lt"/>
                </a:rPr>
                <a:t>Syntéza</a:t>
              </a:r>
            </a:p>
            <a:p>
              <a:pPr>
                <a:spcBef>
                  <a:spcPct val="10000"/>
                </a:spcBef>
                <a:buFontTx/>
                <a:buNone/>
              </a:pPr>
              <a:r>
                <a:rPr lang="cs-CZ" altLang="cs-CZ" sz="2800" b="1" dirty="0">
                  <a:latin typeface="+mn-lt"/>
                </a:rPr>
                <a:t>VLDL</a:t>
              </a:r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1973" y="2432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2474913" y="1341439"/>
            <a:ext cx="7213599" cy="992187"/>
            <a:chOff x="599" y="845"/>
            <a:chExt cx="4544" cy="625"/>
          </a:xfrm>
        </p:grpSpPr>
        <p:sp>
          <p:nvSpPr>
            <p:cNvPr id="43018" name="Text Box 14"/>
            <p:cNvSpPr txBox="1">
              <a:spLocks noChangeArrowheads="1"/>
            </p:cNvSpPr>
            <p:nvPr/>
          </p:nvSpPr>
          <p:spPr bwMode="auto">
            <a:xfrm>
              <a:off x="599" y="1143"/>
              <a:ext cx="6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800" b="1">
                  <a:solidFill>
                    <a:srgbClr val="CC0000"/>
                  </a:solidFill>
                  <a:latin typeface="+mn-lt"/>
                </a:rPr>
                <a:t>Kde?</a:t>
              </a:r>
            </a:p>
          </p:txBody>
        </p:sp>
        <p:sp>
          <p:nvSpPr>
            <p:cNvPr id="43019" name="Text Box 16"/>
            <p:cNvSpPr txBox="1">
              <a:spLocks noChangeArrowheads="1"/>
            </p:cNvSpPr>
            <p:nvPr/>
          </p:nvSpPr>
          <p:spPr bwMode="auto">
            <a:xfrm>
              <a:off x="4105" y="845"/>
              <a:ext cx="103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800" b="1">
                  <a:solidFill>
                    <a:srgbClr val="CC0000"/>
                  </a:solidFill>
                  <a:latin typeface="+mn-lt"/>
                </a:rPr>
                <a:t>Význam?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1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7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VLDL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64198" y="1946923"/>
            <a:ext cx="11263604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Vznik v játrech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Transport endogenně vzniklých lipidů (TAG, </a:t>
            </a:r>
            <a:r>
              <a:rPr lang="cs-CZ" altLang="cs-CZ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chol</a:t>
            </a: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, PL) do </a:t>
            </a:r>
            <a:r>
              <a:rPr lang="cs-CZ" altLang="cs-CZ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extrahepatálních</a:t>
            </a: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tkání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apoB-100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LPL mění VLDL na IDL až na LDL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cs-CZ" altLang="cs-CZ" dirty="0" smtClean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3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en-US" sz="4800">
                <a:latin typeface="Cambria" panose="02040503050406030204" pitchFamily="18" charset="0"/>
                <a:cs typeface="Tahoma" panose="020B0604030504040204" pitchFamily="34" charset="0"/>
              </a:rPr>
              <a:t>Lipoperoxidace</a:t>
            </a:r>
            <a:endParaRPr lang="en-US" altLang="en-US" sz="4800">
              <a:latin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>
              <a:latin typeface="Cambria" panose="02040503050406030204" pitchFamily="18" charset="0"/>
            </a:endParaRPr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3C8DB9-A7D3-4A7F-8B40-E09E76D1C1A5}" type="slidenum">
              <a:rPr lang="en-CA" altLang="en-US" sz="1400">
                <a:latin typeface="Cambria" panose="02040503050406030204" pitchFamily="18" charset="0"/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CA" altLang="en-US" sz="140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Trávení lipidů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604" y="1760310"/>
            <a:ext cx="11132976" cy="442588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Začíná v ústech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Žvýkání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Sliny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Enzymy slouží spíše k hygieně než k trávení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Vlastní trávení lipidů začíná až v žaludku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Mísení tráveniny s trávícími enzymy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Téměř všechny trávicí enzymy jsou hydrolázy (štěpí za účasti vody)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Tenké střevo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altLang="cs-CZ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Emulsifikace</a:t>
            </a:r>
            <a:r>
              <a:rPr lang="cs-CZ" alt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lipidů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altLang="cs-CZ" sz="21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Žlučové kyseliny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altLang="cs-CZ" sz="21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Volné MK a MAG (produkty štěpení lipidů v tenkém střevě)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Pankreatické enzymy (</a:t>
            </a:r>
            <a:r>
              <a:rPr lang="cs-CZ" altLang="cs-CZ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lipasy</a:t>
            </a:r>
            <a:r>
              <a:rPr lang="cs-CZ" alt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) hydrolyzují lipidy a estery cholesterolu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Tvoří se směsné micely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Resorpce do buněk střevní </a:t>
            </a:r>
            <a:r>
              <a:rPr lang="cs-CZ" altLang="cs-CZ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sliznice ve formě směsných micel </a:t>
            </a:r>
            <a:endParaRPr lang="cs-CZ" altLang="cs-CZ" sz="2400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1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2208213" y="188913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en-US" sz="4000" dirty="0"/>
              <a:t>Lipoperoxidace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sz="half" idx="1"/>
          </p:nvPr>
        </p:nvSpPr>
        <p:spPr>
          <a:xfrm>
            <a:off x="422890" y="1475728"/>
            <a:ext cx="5035517" cy="41148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cs-CZ" altLang="en-US" b="1" dirty="0" smtClean="0"/>
              <a:t>Neenzymová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altLang="en-US" sz="2400" dirty="0" err="1"/>
              <a:t>PUFA</a:t>
            </a:r>
            <a:r>
              <a:rPr lang="cs-CZ" altLang="en-US" sz="2000" dirty="0"/>
              <a:t> (membrány, LDL)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altLang="en-US" sz="2400" dirty="0" smtClean="0"/>
              <a:t>Radikálová </a:t>
            </a:r>
            <a:r>
              <a:rPr lang="cs-CZ" altLang="en-US" sz="2400" dirty="0"/>
              <a:t>řetězová reakce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altLang="en-US" sz="1600" dirty="0"/>
              <a:t>I</a:t>
            </a:r>
            <a:r>
              <a:rPr lang="cs-CZ" altLang="en-US" sz="1600" dirty="0" smtClean="0"/>
              <a:t>niciace </a:t>
            </a:r>
            <a:endParaRPr lang="cs-CZ" altLang="en-US" sz="1600" dirty="0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altLang="en-US" sz="1600" dirty="0"/>
              <a:t>P</a:t>
            </a:r>
            <a:r>
              <a:rPr lang="cs-CZ" altLang="en-US" sz="1600" dirty="0" smtClean="0"/>
              <a:t>ropagace </a:t>
            </a:r>
            <a:endParaRPr lang="cs-CZ" altLang="en-US" sz="1600" dirty="0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altLang="en-US" sz="1600" dirty="0" err="1" smtClean="0"/>
              <a:t>tTrminace</a:t>
            </a:r>
            <a:endParaRPr lang="cs-CZ" altLang="en-US" sz="16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altLang="en-US" sz="2400" dirty="0" smtClean="0"/>
              <a:t>Reaktivní </a:t>
            </a:r>
            <a:r>
              <a:rPr lang="cs-CZ" altLang="en-US" sz="2400" dirty="0"/>
              <a:t>meziprodukty </a:t>
            </a:r>
            <a:r>
              <a:rPr lang="cs-CZ" altLang="en-US" sz="2000" dirty="0"/>
              <a:t>(radikály, peroxidy, ...)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altLang="en-US" sz="2400" dirty="0" smtClean="0"/>
              <a:t>Některé </a:t>
            </a:r>
            <a:r>
              <a:rPr lang="cs-CZ" altLang="en-US" sz="2400" dirty="0"/>
              <a:t>produkty mutagenní </a:t>
            </a:r>
            <a:r>
              <a:rPr lang="cs-CZ" altLang="en-US" sz="2400" dirty="0" smtClean="0"/>
              <a:t>nebo </a:t>
            </a:r>
            <a:r>
              <a:rPr lang="cs-CZ" altLang="en-US" sz="2400" dirty="0"/>
              <a:t>karcinogenní</a:t>
            </a:r>
          </a:p>
          <a:p>
            <a:pPr>
              <a:defRPr/>
            </a:pPr>
            <a:endParaRPr lang="cs-CZ" altLang="en-US" sz="2400" dirty="0"/>
          </a:p>
          <a:p>
            <a:pPr>
              <a:defRPr/>
            </a:pPr>
            <a:endParaRPr lang="cs-CZ" altLang="en-US" dirty="0" smtClean="0"/>
          </a:p>
        </p:txBody>
      </p:sp>
      <p:sp>
        <p:nvSpPr>
          <p:cNvPr id="8196" name="Zástupný symbol pro obsah 4"/>
          <p:cNvSpPr>
            <a:spLocks noGrp="1"/>
          </p:cNvSpPr>
          <p:nvPr>
            <p:ph sz="half" idx="2"/>
          </p:nvPr>
        </p:nvSpPr>
        <p:spPr>
          <a:xfrm>
            <a:off x="7227272" y="1475728"/>
            <a:ext cx="3595688" cy="41148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cs-CZ" altLang="en-US" b="1" dirty="0" smtClean="0"/>
              <a:t>Enzymová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altLang="en-US" sz="2400" dirty="0"/>
              <a:t>PUFA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altLang="en-US" sz="2400" dirty="0" smtClean="0"/>
              <a:t>Enzymy</a:t>
            </a:r>
            <a:endParaRPr lang="cs-CZ" altLang="en-US" sz="2400" dirty="0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altLang="en-US" dirty="0" err="1"/>
              <a:t>C</a:t>
            </a:r>
            <a:r>
              <a:rPr lang="cs-CZ" altLang="en-US" dirty="0" err="1" smtClean="0"/>
              <a:t>yklooxygenasa</a:t>
            </a:r>
            <a:endParaRPr lang="cs-CZ" altLang="en-US" dirty="0" smtClean="0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altLang="en-US" dirty="0" err="1"/>
              <a:t>L</a:t>
            </a:r>
            <a:r>
              <a:rPr lang="cs-CZ" altLang="en-US" dirty="0" err="1" smtClean="0"/>
              <a:t>ipoxygenasy</a:t>
            </a:r>
            <a:endParaRPr lang="cs-CZ" altLang="en-US" dirty="0" smtClean="0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altLang="en-US" dirty="0" err="1"/>
              <a:t>E</a:t>
            </a:r>
            <a:r>
              <a:rPr lang="cs-CZ" altLang="en-US" dirty="0" err="1" smtClean="0"/>
              <a:t>poxygenasy</a:t>
            </a:r>
            <a:endParaRPr lang="cs-CZ" altLang="en-US" dirty="0" smtClean="0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altLang="en-US" dirty="0"/>
              <a:t>C</a:t>
            </a:r>
            <a:r>
              <a:rPr lang="cs-CZ" altLang="en-US" dirty="0" smtClean="0"/>
              <a:t>ytochrom </a:t>
            </a:r>
            <a:r>
              <a:rPr lang="cs-CZ" altLang="en-US" dirty="0" smtClean="0"/>
              <a:t>P450</a:t>
            </a:r>
          </a:p>
          <a:p>
            <a:pPr marL="457200" lvl="1" indent="0">
              <a:buNone/>
              <a:defRPr/>
            </a:pPr>
            <a:r>
              <a:rPr lang="cs-CZ" altLang="en-US" dirty="0" smtClean="0"/>
              <a:t>		…</a:t>
            </a:r>
            <a:endParaRPr lang="cs-CZ" altLang="en-US" dirty="0"/>
          </a:p>
          <a:p>
            <a:pPr>
              <a:defRPr/>
            </a:pPr>
            <a:endParaRPr lang="cs-CZ" altLang="en-US" dirty="0" smtClean="0"/>
          </a:p>
        </p:txBody>
      </p:sp>
      <p:sp>
        <p:nvSpPr>
          <p:cNvPr id="7173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A42639-4E62-4032-A2CB-F19E8ED02439}" type="slidenum">
              <a:rPr lang="en-CA" altLang="en-US" sz="140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CA" altLang="en-US" sz="1400"/>
          </a:p>
        </p:txBody>
      </p:sp>
      <p:sp>
        <p:nvSpPr>
          <p:cNvPr id="7174" name="TextovéPole 5"/>
          <p:cNvSpPr txBox="1">
            <a:spLocks noChangeArrowheads="1"/>
          </p:cNvSpPr>
          <p:nvPr/>
        </p:nvSpPr>
        <p:spPr bwMode="auto">
          <a:xfrm>
            <a:off x="2820988" y="5805489"/>
            <a:ext cx="6388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>
                <a:solidFill>
                  <a:srgbClr val="FF0000"/>
                </a:solidFill>
              </a:rPr>
              <a:t>Oxidaci podléhá i cholesterol </a:t>
            </a:r>
            <a:r>
              <a:rPr lang="cs-CZ" altLang="en-US" sz="28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⇨ </a:t>
            </a:r>
            <a:r>
              <a:rPr lang="cs-CZ" altLang="en-US" sz="2800">
                <a:solidFill>
                  <a:srgbClr val="FF0000"/>
                </a:solidFill>
              </a:rPr>
              <a:t>oxysteroly</a:t>
            </a:r>
          </a:p>
        </p:txBody>
      </p:sp>
    </p:spTree>
    <p:extLst>
      <p:ext uri="{BB962C8B-B14F-4D97-AF65-F5344CB8AC3E}">
        <p14:creationId xmlns:p14="http://schemas.microsoft.com/office/powerpoint/2010/main" val="34723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2178764" y="8731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en-US" sz="4000" dirty="0">
                <a:latin typeface="+mn-lt"/>
              </a:rPr>
              <a:t>Iniciace </a:t>
            </a:r>
            <a:r>
              <a:rPr lang="cs-CZ" altLang="en-US" sz="4000" dirty="0" err="1">
                <a:latin typeface="+mn-lt"/>
              </a:rPr>
              <a:t>lipoperoxidace</a:t>
            </a:r>
            <a:endParaRPr lang="cs-CZ" altLang="en-US" sz="4000" dirty="0">
              <a:latin typeface="+mn-lt"/>
            </a:endParaRPr>
          </a:p>
        </p:txBody>
      </p:sp>
      <p:sp>
        <p:nvSpPr>
          <p:cNvPr id="9219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4DE0D0-B65E-4947-8C37-4E31D4C9FB37}" type="slidenum">
              <a:rPr lang="en-CA" altLang="en-US" sz="1400">
                <a:latin typeface="+mn-lt"/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CA" altLang="en-US" sz="1400">
              <a:latin typeface="+mn-lt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9" y="1957388"/>
            <a:ext cx="315753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6" y="3397250"/>
            <a:ext cx="32226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2" name="Přímá spojovací šipka 7"/>
          <p:cNvCxnSpPr>
            <a:cxnSpLocks noChangeShapeType="1"/>
          </p:cNvCxnSpPr>
          <p:nvPr/>
        </p:nvCxnSpPr>
        <p:spPr bwMode="auto">
          <a:xfrm>
            <a:off x="4968875" y="2676526"/>
            <a:ext cx="0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TextovéPole 9"/>
          <p:cNvSpPr txBox="1">
            <a:spLocks noChangeArrowheads="1"/>
          </p:cNvSpPr>
          <p:nvPr/>
        </p:nvSpPr>
        <p:spPr bwMode="auto">
          <a:xfrm>
            <a:off x="5400676" y="2533650"/>
            <a:ext cx="3946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00"/>
                </a:solidFill>
                <a:latin typeface="+mn-lt"/>
              </a:rPr>
              <a:t>X</a:t>
            </a:r>
            <a:r>
              <a:rPr lang="cs-CZ" altLang="en-US" sz="2000">
                <a:solidFill>
                  <a:srgbClr val="FF0000"/>
                </a:solidFill>
                <a:latin typeface="+mn-lt"/>
                <a:ea typeface="Cambria Math" panose="02040503050406030204" pitchFamily="18" charset="0"/>
                <a:cs typeface="Cambria Math" panose="02040503050406030204" pitchFamily="18" charset="0"/>
              </a:rPr>
              <a:t>∙</a:t>
            </a:r>
            <a:endParaRPr lang="cs-CZ" altLang="en-US" sz="20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224" name="TextovéPole 11"/>
          <p:cNvSpPr txBox="1">
            <a:spLocks noChangeArrowheads="1"/>
          </p:cNvSpPr>
          <p:nvPr/>
        </p:nvSpPr>
        <p:spPr bwMode="auto">
          <a:xfrm>
            <a:off x="3198813" y="1844675"/>
            <a:ext cx="766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latin typeface="+mn-lt"/>
              </a:rPr>
              <a:t>PUFA</a:t>
            </a:r>
            <a:endParaRPr lang="cs-CZ" altLang="en-US" sz="1800" baseline="-25000">
              <a:latin typeface="+mn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57464" y="3971926"/>
            <a:ext cx="15589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accent2"/>
                </a:solidFill>
              </a:rPr>
              <a:t>nepárový elektron </a:t>
            </a:r>
          </a:p>
          <a:p>
            <a:pPr algn="ctr">
              <a:defRPr/>
            </a:pPr>
            <a:r>
              <a:rPr lang="cs-CZ" sz="1400" dirty="0">
                <a:solidFill>
                  <a:schemeClr val="accent2"/>
                </a:solidFill>
              </a:rPr>
              <a:t>v konjugaci </a:t>
            </a:r>
          </a:p>
          <a:p>
            <a:pPr algn="ctr">
              <a:defRPr/>
            </a:pPr>
            <a:r>
              <a:rPr lang="cs-CZ" sz="1400" dirty="0">
                <a:solidFill>
                  <a:schemeClr val="accent2"/>
                </a:solidFill>
              </a:rPr>
              <a:t>s </a:t>
            </a:r>
            <a:r>
              <a:rPr lang="el-GR" sz="1400" dirty="0">
                <a:solidFill>
                  <a:schemeClr val="accent2"/>
                </a:solidFill>
              </a:rPr>
              <a:t>π</a:t>
            </a:r>
            <a:r>
              <a:rPr lang="cs-CZ" sz="1400" dirty="0">
                <a:solidFill>
                  <a:schemeClr val="accent2"/>
                </a:solidFill>
              </a:rPr>
              <a:t>-elektrony</a:t>
            </a:r>
            <a:endParaRPr lang="cs-CZ" sz="1400" baseline="-25000" dirty="0">
              <a:solidFill>
                <a:schemeClr val="accent2"/>
              </a:solidFill>
            </a:endParaRPr>
          </a:p>
        </p:txBody>
      </p:sp>
      <p:pic>
        <p:nvPicPr>
          <p:cNvPr id="92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4981575"/>
            <a:ext cx="3168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Volný tvar 17"/>
          <p:cNvSpPr>
            <a:spLocks/>
          </p:cNvSpPr>
          <p:nvPr/>
        </p:nvSpPr>
        <p:spPr bwMode="auto">
          <a:xfrm>
            <a:off x="4897439" y="2749550"/>
            <a:ext cx="1127125" cy="338138"/>
          </a:xfrm>
          <a:custGeom>
            <a:avLst/>
            <a:gdLst>
              <a:gd name="T0" fmla="*/ 462307 w 1127007"/>
              <a:gd name="T1" fmla="*/ 0 h 338667"/>
              <a:gd name="T2" fmla="*/ 111343 w 1127007"/>
              <a:gd name="T3" fmla="*/ 172887 h 338667"/>
              <a:gd name="T4" fmla="*/ 1130311 w 1127007"/>
              <a:gd name="T5" fmla="*/ 324162 h 338667"/>
              <a:gd name="T6" fmla="*/ 0 60000 65536"/>
              <a:gd name="T7" fmla="*/ 0 60000 65536"/>
              <a:gd name="T8" fmla="*/ 0 60000 65536"/>
              <a:gd name="T9" fmla="*/ 0 w 1127007"/>
              <a:gd name="T10" fmla="*/ 0 h 338667"/>
              <a:gd name="T11" fmla="*/ 1127007 w 1127007"/>
              <a:gd name="T12" fmla="*/ 338667 h 338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7007" h="338667">
                <a:moveTo>
                  <a:pt x="460963" y="0"/>
                </a:moveTo>
                <a:cubicBezTo>
                  <a:pt x="230481" y="62089"/>
                  <a:pt x="0" y="124178"/>
                  <a:pt x="111007" y="180622"/>
                </a:cubicBezTo>
                <a:cubicBezTo>
                  <a:pt x="222014" y="237066"/>
                  <a:pt x="965200" y="316089"/>
                  <a:pt x="1127007" y="33866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8" name="TextovéPole 18"/>
          <p:cNvSpPr txBox="1">
            <a:spLocks noChangeArrowheads="1"/>
          </p:cNvSpPr>
          <p:nvPr/>
        </p:nvSpPr>
        <p:spPr bwMode="auto">
          <a:xfrm>
            <a:off x="6121400" y="2894013"/>
            <a:ext cx="62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00"/>
                </a:solidFill>
                <a:latin typeface="+mn-lt"/>
              </a:rPr>
              <a:t>X</a:t>
            </a:r>
            <a:r>
              <a:rPr lang="cs-CZ" altLang="en-US" sz="2000">
                <a:solidFill>
                  <a:srgbClr val="FF0000"/>
                </a:solidFill>
                <a:latin typeface="+mn-lt"/>
                <a:ea typeface="Cambria Math" panose="02040503050406030204" pitchFamily="18" charset="0"/>
                <a:cs typeface="Cambria Math" panose="02040503050406030204" pitchFamily="18" charset="0"/>
              </a:rPr>
              <a:t>–H</a:t>
            </a:r>
            <a:endParaRPr lang="cs-CZ" altLang="en-US" sz="20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229" name="Rectangle 3"/>
          <p:cNvSpPr>
            <a:spLocks noChangeArrowheads="1"/>
          </p:cNvSpPr>
          <p:nvPr/>
        </p:nvSpPr>
        <p:spPr bwMode="auto">
          <a:xfrm>
            <a:off x="8066089" y="1616075"/>
            <a:ext cx="24844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n-lt"/>
                <a:sym typeface="Symbol" panose="05050102010706020507" pitchFamily="18" charset="2"/>
              </a:rPr>
              <a:t>Fentonova reakce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n-lt"/>
                <a:sym typeface="Symbol" panose="05050102010706020507" pitchFamily="18" charset="2"/>
              </a:rPr>
              <a:t>H</a:t>
            </a:r>
            <a:r>
              <a:rPr lang="cs-CZ" altLang="cs-CZ" sz="1800" baseline="-25000">
                <a:latin typeface="+mn-lt"/>
                <a:sym typeface="Symbol" panose="05050102010706020507" pitchFamily="18" charset="2"/>
              </a:rPr>
              <a:t>2</a:t>
            </a:r>
            <a:r>
              <a:rPr lang="cs-CZ" altLang="cs-CZ" sz="1800">
                <a:latin typeface="+mn-lt"/>
                <a:sym typeface="Symbol" panose="05050102010706020507" pitchFamily="18" charset="2"/>
              </a:rPr>
              <a:t>O</a:t>
            </a:r>
            <a:r>
              <a:rPr lang="cs-CZ" altLang="cs-CZ" sz="1800" baseline="-25000">
                <a:latin typeface="+mn-lt"/>
                <a:sym typeface="Symbol" panose="05050102010706020507" pitchFamily="18" charset="2"/>
              </a:rPr>
              <a:t>2</a:t>
            </a:r>
            <a:r>
              <a:rPr lang="cs-CZ" altLang="cs-CZ" sz="1800">
                <a:latin typeface="+mn-lt"/>
                <a:sym typeface="Symbol" panose="05050102010706020507" pitchFamily="18" charset="2"/>
              </a:rPr>
              <a:t> + Fe</a:t>
            </a:r>
            <a:r>
              <a:rPr lang="cs-CZ" altLang="cs-CZ" sz="1800" baseline="30000">
                <a:latin typeface="+mn-lt"/>
                <a:sym typeface="Symbol" panose="05050102010706020507" pitchFamily="18" charset="2"/>
              </a:rPr>
              <a:t>2+</a:t>
            </a:r>
            <a:r>
              <a:rPr lang="cs-CZ" altLang="cs-CZ" sz="1800">
                <a:latin typeface="+mn-lt"/>
                <a:sym typeface="Symbol" panose="05050102010706020507" pitchFamily="18" charset="2"/>
              </a:rPr>
              <a:t>/Cu</a:t>
            </a:r>
            <a:r>
              <a:rPr lang="cs-CZ" altLang="cs-CZ" sz="1800" baseline="30000">
                <a:latin typeface="+mn-lt"/>
                <a:sym typeface="Symbol" panose="05050102010706020507" pitchFamily="18" charset="2"/>
              </a:rPr>
              <a:t>+</a:t>
            </a:r>
            <a:r>
              <a:rPr lang="cs-CZ" altLang="cs-CZ" sz="1800" baseline="-25000">
                <a:latin typeface="+mn-lt"/>
                <a:sym typeface="Symbol" panose="05050102010706020507" pitchFamily="18" charset="2"/>
              </a:rPr>
              <a:t> </a:t>
            </a:r>
            <a:endParaRPr lang="cs-CZ" altLang="cs-CZ" sz="1800">
              <a:latin typeface="+mn-lt"/>
              <a:sym typeface="Symbol" panose="05050102010706020507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n-lt"/>
                <a:ea typeface="Cambria Math" panose="02040503050406030204" pitchFamily="18" charset="0"/>
                <a:cs typeface="Cambria Math" panose="02040503050406030204" pitchFamily="18" charset="0"/>
                <a:sym typeface="Symbol" panose="05050102010706020507" pitchFamily="18" charset="2"/>
              </a:rPr>
              <a:t>↓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+mn-lt"/>
                <a:ea typeface="Cambria Math" panose="02040503050406030204" pitchFamily="18" charset="0"/>
                <a:cs typeface="Cambria Math" panose="02040503050406030204" pitchFamily="18" charset="0"/>
                <a:sym typeface="Symbol" panose="05050102010706020507" pitchFamily="18" charset="2"/>
              </a:rPr>
              <a:t>∙</a:t>
            </a:r>
            <a:r>
              <a:rPr lang="cs-CZ" altLang="cs-CZ" sz="180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OH </a:t>
            </a:r>
            <a:r>
              <a:rPr lang="cs-CZ" altLang="cs-CZ" sz="1800">
                <a:latin typeface="+mn-lt"/>
                <a:sym typeface="Symbol" panose="05050102010706020507" pitchFamily="18" charset="2"/>
              </a:rPr>
              <a:t>+ OH</a:t>
            </a:r>
            <a:r>
              <a:rPr lang="cs-CZ" altLang="cs-CZ" sz="1800" baseline="30000">
                <a:latin typeface="+mn-lt"/>
                <a:sym typeface="Symbol" panose="05050102010706020507" pitchFamily="18" charset="2"/>
              </a:rPr>
              <a:t>-</a:t>
            </a:r>
            <a:r>
              <a:rPr lang="cs-CZ" altLang="cs-CZ" sz="1800">
                <a:latin typeface="+mn-lt"/>
                <a:sym typeface="Symbol" panose="05050102010706020507" pitchFamily="18" charset="2"/>
              </a:rPr>
              <a:t> + Fe</a:t>
            </a:r>
            <a:r>
              <a:rPr lang="cs-CZ" altLang="cs-CZ" sz="1800" baseline="30000">
                <a:latin typeface="+mn-lt"/>
                <a:sym typeface="Symbol" panose="05050102010706020507" pitchFamily="18" charset="2"/>
              </a:rPr>
              <a:t>3+ </a:t>
            </a:r>
            <a:r>
              <a:rPr lang="cs-CZ" altLang="cs-CZ" sz="1800">
                <a:latin typeface="+mn-lt"/>
                <a:sym typeface="Symbol" panose="05050102010706020507" pitchFamily="18" charset="2"/>
              </a:rPr>
              <a:t>/Cu</a:t>
            </a:r>
            <a:r>
              <a:rPr lang="cs-CZ" altLang="cs-CZ" sz="1800" baseline="30000">
                <a:latin typeface="+mn-lt"/>
                <a:sym typeface="Symbol" panose="05050102010706020507" pitchFamily="18" charset="2"/>
              </a:rPr>
              <a:t>2+</a:t>
            </a:r>
            <a:r>
              <a:rPr lang="cs-CZ" altLang="cs-CZ" sz="1800" baseline="-25000">
                <a:latin typeface="+mn-lt"/>
                <a:sym typeface="Symbol" panose="05050102010706020507" pitchFamily="18" charset="2"/>
              </a:rPr>
              <a:t> </a:t>
            </a:r>
            <a:endParaRPr lang="cs-CZ" altLang="cs-CZ" sz="1800">
              <a:latin typeface="+mn-lt"/>
              <a:sym typeface="Symbol" panose="05050102010706020507" pitchFamily="18" charset="2"/>
            </a:endParaRPr>
          </a:p>
        </p:txBody>
      </p:sp>
      <p:cxnSp>
        <p:nvCxnSpPr>
          <p:cNvPr id="9230" name="Přímá spojovací šipka 21"/>
          <p:cNvCxnSpPr>
            <a:cxnSpLocks noChangeShapeType="1"/>
          </p:cNvCxnSpPr>
          <p:nvPr/>
        </p:nvCxnSpPr>
        <p:spPr bwMode="auto">
          <a:xfrm>
            <a:off x="4968875" y="4333876"/>
            <a:ext cx="0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1" name="TextovéPole 22"/>
          <p:cNvSpPr txBox="1">
            <a:spLocks noChangeArrowheads="1"/>
          </p:cNvSpPr>
          <p:nvPr/>
        </p:nvSpPr>
        <p:spPr bwMode="auto">
          <a:xfrm>
            <a:off x="5113338" y="4260850"/>
            <a:ext cx="165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latin typeface="+mn-lt"/>
              </a:rPr>
              <a:t>přesmyk</a:t>
            </a:r>
            <a:endParaRPr lang="cs-CZ" altLang="en-US" sz="2000" baseline="-25000">
              <a:latin typeface="+mn-lt"/>
            </a:endParaRPr>
          </a:p>
        </p:txBody>
      </p:sp>
      <p:sp>
        <p:nvSpPr>
          <p:cNvPr id="9232" name="Obdélník 23"/>
          <p:cNvSpPr>
            <a:spLocks noChangeArrowheads="1"/>
          </p:cNvSpPr>
          <p:nvPr/>
        </p:nvSpPr>
        <p:spPr bwMode="auto">
          <a:xfrm>
            <a:off x="4392613" y="4981576"/>
            <a:ext cx="1008062" cy="576263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>
              <a:latin typeface="+mn-lt"/>
            </a:endParaRPr>
          </a:p>
        </p:txBody>
      </p:sp>
      <p:sp>
        <p:nvSpPr>
          <p:cNvPr id="9233" name="Elipsa 24"/>
          <p:cNvSpPr>
            <a:spLocks noChangeArrowheads="1"/>
          </p:cNvSpPr>
          <p:nvPr/>
        </p:nvSpPr>
        <p:spPr bwMode="auto">
          <a:xfrm>
            <a:off x="4826001" y="2101851"/>
            <a:ext cx="358775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>
              <a:latin typeface="+mn-lt"/>
            </a:endParaRPr>
          </a:p>
        </p:txBody>
      </p:sp>
      <p:sp>
        <p:nvSpPr>
          <p:cNvPr id="9234" name="Elipsa 25"/>
          <p:cNvSpPr>
            <a:spLocks noChangeArrowheads="1"/>
          </p:cNvSpPr>
          <p:nvPr/>
        </p:nvSpPr>
        <p:spPr bwMode="auto">
          <a:xfrm>
            <a:off x="4826001" y="3757613"/>
            <a:ext cx="358775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>
              <a:latin typeface="+mn-lt"/>
            </a:endParaRPr>
          </a:p>
        </p:txBody>
      </p:sp>
      <p:cxnSp>
        <p:nvCxnSpPr>
          <p:cNvPr id="9235" name="Přímá spojovací šipka 28"/>
          <p:cNvCxnSpPr>
            <a:cxnSpLocks noChangeShapeType="1"/>
          </p:cNvCxnSpPr>
          <p:nvPr/>
        </p:nvCxnSpPr>
        <p:spPr bwMode="auto">
          <a:xfrm flipH="1">
            <a:off x="5976938" y="274955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TextovéPole 30"/>
          <p:cNvSpPr txBox="1">
            <a:spLocks noChangeArrowheads="1"/>
          </p:cNvSpPr>
          <p:nvPr/>
        </p:nvSpPr>
        <p:spPr bwMode="auto">
          <a:xfrm>
            <a:off x="7680325" y="3676650"/>
            <a:ext cx="2027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FF0000"/>
                </a:solidFill>
                <a:latin typeface="+mn-lt"/>
              </a:rPr>
              <a:t>Alkylový radikál L</a:t>
            </a:r>
            <a:r>
              <a:rPr lang="cs-CZ" altLang="en-US" sz="1800">
                <a:solidFill>
                  <a:srgbClr val="FF0000"/>
                </a:solidFill>
                <a:latin typeface="+mn-lt"/>
                <a:ea typeface="Cambria Math" panose="02040503050406030204" pitchFamily="18" charset="0"/>
                <a:cs typeface="Cambria Math" panose="02040503050406030204" pitchFamily="18" charset="0"/>
              </a:rPr>
              <a:t>∙</a:t>
            </a:r>
            <a:endParaRPr lang="cs-CZ" altLang="en-US" sz="1800" baseline="-250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237" name="TextovéPole 31"/>
          <p:cNvSpPr txBox="1">
            <a:spLocks noChangeArrowheads="1"/>
          </p:cNvSpPr>
          <p:nvPr/>
        </p:nvSpPr>
        <p:spPr bwMode="auto">
          <a:xfrm>
            <a:off x="8543925" y="2917826"/>
            <a:ext cx="22383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chemeClr val="accent2"/>
                </a:solidFill>
                <a:latin typeface="+mn-lt"/>
              </a:rPr>
              <a:t>vznik ≈ 50 </a:t>
            </a:r>
            <a:r>
              <a:rPr lang="cs-CZ" altLang="cs-CZ" sz="1400">
                <a:solidFill>
                  <a:srgbClr val="FF0000"/>
                </a:solidFill>
                <a:latin typeface="+mn-lt"/>
                <a:ea typeface="Cambria Math" panose="02040503050406030204" pitchFamily="18" charset="0"/>
                <a:cs typeface="Cambria Math" panose="02040503050406030204" pitchFamily="18" charset="0"/>
                <a:sym typeface="Symbol" panose="05050102010706020507" pitchFamily="18" charset="2"/>
              </a:rPr>
              <a:t>∙</a:t>
            </a:r>
            <a:r>
              <a:rPr lang="cs-CZ" altLang="cs-CZ" sz="140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OH</a:t>
            </a:r>
            <a:r>
              <a:rPr lang="cs-CZ" altLang="en-US" sz="1400">
                <a:solidFill>
                  <a:schemeClr val="accent2"/>
                </a:solidFill>
                <a:latin typeface="+mn-lt"/>
              </a:rPr>
              <a:t> </a:t>
            </a:r>
            <a:r>
              <a:rPr lang="cs-CZ" altLang="cs-CZ" sz="1400">
                <a:solidFill>
                  <a:schemeClr val="accent2"/>
                </a:solidFill>
                <a:latin typeface="+mn-lt"/>
                <a:sym typeface="Symbol" panose="05050102010706020507" pitchFamily="18" charset="2"/>
              </a:rPr>
              <a:t>/ s / buňka</a:t>
            </a:r>
            <a:r>
              <a:rPr lang="cs-CZ" altLang="en-US" sz="1400">
                <a:solidFill>
                  <a:schemeClr val="accent2"/>
                </a:solidFill>
                <a:latin typeface="+mn-lt"/>
              </a:rPr>
              <a:t> 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543300" y="5603876"/>
            <a:ext cx="27051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dirty="0">
                <a:solidFill>
                  <a:schemeClr val="accent2"/>
                </a:solidFill>
              </a:rPr>
              <a:t>nepárový elektron </a:t>
            </a:r>
          </a:p>
          <a:p>
            <a:pPr algn="ctr">
              <a:defRPr/>
            </a:pPr>
            <a:r>
              <a:rPr lang="cs-CZ" sz="1400" dirty="0">
                <a:solidFill>
                  <a:schemeClr val="accent2"/>
                </a:solidFill>
              </a:rPr>
              <a:t>v konjugaci </a:t>
            </a:r>
          </a:p>
          <a:p>
            <a:pPr algn="ctr">
              <a:defRPr/>
            </a:pPr>
            <a:r>
              <a:rPr lang="cs-CZ" sz="1400" dirty="0">
                <a:solidFill>
                  <a:schemeClr val="accent2"/>
                </a:solidFill>
              </a:rPr>
              <a:t>s </a:t>
            </a:r>
            <a:r>
              <a:rPr lang="el-GR" sz="1400" dirty="0">
                <a:solidFill>
                  <a:schemeClr val="accent2"/>
                </a:solidFill>
              </a:rPr>
              <a:t>π</a:t>
            </a:r>
            <a:r>
              <a:rPr lang="cs-CZ" sz="1400" dirty="0">
                <a:solidFill>
                  <a:schemeClr val="accent2"/>
                </a:solidFill>
              </a:rPr>
              <a:t>-elektrony konjugovaného dienu</a:t>
            </a:r>
            <a:endParaRPr lang="cs-CZ" sz="1400" baseline="-25000" dirty="0">
              <a:solidFill>
                <a:schemeClr val="accent2"/>
              </a:solidFill>
            </a:endParaRPr>
          </a:p>
        </p:txBody>
      </p:sp>
      <p:sp>
        <p:nvSpPr>
          <p:cNvPr id="9239" name="TextovéPole 30"/>
          <p:cNvSpPr txBox="1">
            <a:spLocks noChangeArrowheads="1"/>
          </p:cNvSpPr>
          <p:nvPr/>
        </p:nvSpPr>
        <p:spPr bwMode="auto">
          <a:xfrm>
            <a:off x="7680325" y="4981575"/>
            <a:ext cx="2027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FF0000"/>
                </a:solidFill>
                <a:latin typeface="+mn-lt"/>
              </a:rPr>
              <a:t>Alkylový radikál L</a:t>
            </a:r>
            <a:r>
              <a:rPr lang="cs-CZ" altLang="en-US" sz="1800">
                <a:solidFill>
                  <a:srgbClr val="FF0000"/>
                </a:solidFill>
                <a:latin typeface="+mn-lt"/>
                <a:ea typeface="Cambria Math" panose="02040503050406030204" pitchFamily="18" charset="0"/>
                <a:cs typeface="Cambria Math" panose="02040503050406030204" pitchFamily="18" charset="0"/>
              </a:rPr>
              <a:t>∙</a:t>
            </a:r>
            <a:endParaRPr lang="cs-CZ" altLang="en-US" sz="1800" baseline="-2500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279650" y="176213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en-US" sz="4000" dirty="0"/>
              <a:t>Propagace </a:t>
            </a:r>
            <a:r>
              <a:rPr lang="cs-CZ" altLang="en-US" sz="4000" dirty="0" err="1"/>
              <a:t>lipoperoxidace</a:t>
            </a:r>
            <a:endParaRPr lang="cs-CZ" altLang="en-US" sz="4000" dirty="0"/>
          </a:p>
        </p:txBody>
      </p:sp>
      <p:sp>
        <p:nvSpPr>
          <p:cNvPr id="11267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AF0197-AC21-4E6E-A203-F20B2BEA8C9E}" type="slidenum">
              <a:rPr lang="en-CA" altLang="en-US" sz="140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CA" altLang="en-US" sz="140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484314"/>
            <a:ext cx="3168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bdélník 5"/>
          <p:cNvSpPr>
            <a:spLocks noChangeArrowheads="1"/>
          </p:cNvSpPr>
          <p:nvPr/>
        </p:nvSpPr>
        <p:spPr bwMode="auto">
          <a:xfrm>
            <a:off x="4367213" y="1484313"/>
            <a:ext cx="1008062" cy="576262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cxnSp>
        <p:nvCxnSpPr>
          <p:cNvPr id="11270" name="Přímá spojovací šipka 6"/>
          <p:cNvCxnSpPr>
            <a:cxnSpLocks noChangeShapeType="1"/>
          </p:cNvCxnSpPr>
          <p:nvPr/>
        </p:nvCxnSpPr>
        <p:spPr bwMode="auto">
          <a:xfrm>
            <a:off x="5278438" y="4295776"/>
            <a:ext cx="0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TextovéPole 7"/>
          <p:cNvSpPr txBox="1">
            <a:spLocks noChangeArrowheads="1"/>
          </p:cNvSpPr>
          <p:nvPr/>
        </p:nvSpPr>
        <p:spPr bwMode="auto">
          <a:xfrm>
            <a:off x="5348289" y="2197100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/>
              <a:t>O</a:t>
            </a:r>
            <a:r>
              <a:rPr lang="cs-CZ" altLang="en-US" sz="2000" baseline="-25000"/>
              <a:t>2</a:t>
            </a:r>
          </a:p>
        </p:txBody>
      </p:sp>
      <p:grpSp>
        <p:nvGrpSpPr>
          <p:cNvPr id="11272" name="Skupina 12"/>
          <p:cNvGrpSpPr>
            <a:grpSpLocks/>
          </p:cNvGrpSpPr>
          <p:nvPr/>
        </p:nvGrpSpPr>
        <p:grpSpPr bwMode="auto">
          <a:xfrm>
            <a:off x="3952876" y="2701925"/>
            <a:ext cx="3209925" cy="1227138"/>
            <a:chOff x="2267744" y="3571432"/>
            <a:chExt cx="3209278" cy="1225720"/>
          </a:xfrm>
        </p:grpSpPr>
        <p:pic>
          <p:nvPicPr>
            <p:cNvPr id="1130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3571432"/>
              <a:ext cx="3209278" cy="1155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9" name="Elipsa 9"/>
            <p:cNvSpPr>
              <a:spLocks noChangeArrowheads="1"/>
            </p:cNvSpPr>
            <p:nvPr/>
          </p:nvSpPr>
          <p:spPr bwMode="auto">
            <a:xfrm>
              <a:off x="3419872" y="4221088"/>
              <a:ext cx="720080" cy="57606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en-US" sz="2400"/>
            </a:p>
          </p:txBody>
        </p:sp>
      </p:grpSp>
      <p:sp>
        <p:nvSpPr>
          <p:cNvPr id="11273" name="TextovéPole 10"/>
          <p:cNvSpPr txBox="1">
            <a:spLocks noChangeArrowheads="1"/>
          </p:cNvSpPr>
          <p:nvPr/>
        </p:nvSpPr>
        <p:spPr bwMode="auto">
          <a:xfrm>
            <a:off x="1981200" y="3352800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Peroxylový radikál LOO</a:t>
            </a:r>
            <a:r>
              <a:rPr lang="cs-CZ" altLang="en-US" sz="18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∙</a:t>
            </a:r>
            <a:endParaRPr lang="cs-CZ" altLang="en-US" sz="1800" baseline="-25000">
              <a:solidFill>
                <a:srgbClr val="FF0000"/>
              </a:solidFill>
            </a:endParaRPr>
          </a:p>
        </p:txBody>
      </p:sp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4957763"/>
            <a:ext cx="30241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Volný tvar 13"/>
          <p:cNvSpPr>
            <a:spLocks/>
          </p:cNvSpPr>
          <p:nvPr/>
        </p:nvSpPr>
        <p:spPr bwMode="auto">
          <a:xfrm>
            <a:off x="5133976" y="4222750"/>
            <a:ext cx="2062163" cy="407988"/>
          </a:xfrm>
          <a:custGeom>
            <a:avLst/>
            <a:gdLst>
              <a:gd name="T0" fmla="*/ 995683 w 2061990"/>
              <a:gd name="T1" fmla="*/ 0 h 407625"/>
              <a:gd name="T2" fmla="*/ 178526 w 2061990"/>
              <a:gd name="T3" fmla="*/ 338847 h 407625"/>
              <a:gd name="T4" fmla="*/ 2066834 w 2061990"/>
              <a:gd name="T5" fmla="*/ 417915 h 407625"/>
              <a:gd name="T6" fmla="*/ 0 60000 65536"/>
              <a:gd name="T7" fmla="*/ 0 60000 65536"/>
              <a:gd name="T8" fmla="*/ 0 60000 65536"/>
              <a:gd name="T9" fmla="*/ 0 w 2061990"/>
              <a:gd name="T10" fmla="*/ 0 h 407625"/>
              <a:gd name="T11" fmla="*/ 2061990 w 2061990"/>
              <a:gd name="T12" fmla="*/ 407625 h 4076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1990" h="407625">
                <a:moveTo>
                  <a:pt x="993354" y="0"/>
                </a:moveTo>
                <a:cubicBezTo>
                  <a:pt x="496677" y="131284"/>
                  <a:pt x="0" y="262569"/>
                  <a:pt x="178106" y="330506"/>
                </a:cubicBezTo>
                <a:cubicBezTo>
                  <a:pt x="356212" y="398443"/>
                  <a:pt x="1209101" y="403034"/>
                  <a:pt x="2061990" y="407625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11276" name="Přímá spojovací šipka 14"/>
          <p:cNvCxnSpPr>
            <a:cxnSpLocks noChangeShapeType="1"/>
          </p:cNvCxnSpPr>
          <p:nvPr/>
        </p:nvCxnSpPr>
        <p:spPr bwMode="auto">
          <a:xfrm>
            <a:off x="5303838" y="2205038"/>
            <a:ext cx="0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7" name="TextovéPole 15"/>
          <p:cNvSpPr txBox="1">
            <a:spLocks noChangeArrowheads="1"/>
          </p:cNvSpPr>
          <p:nvPr/>
        </p:nvSpPr>
        <p:spPr bwMode="auto">
          <a:xfrm>
            <a:off x="6142039" y="4006850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/>
              <a:t>LH</a:t>
            </a:r>
            <a:endParaRPr lang="cs-CZ" altLang="en-US" sz="2000" baseline="-25000"/>
          </a:p>
        </p:txBody>
      </p:sp>
      <p:sp>
        <p:nvSpPr>
          <p:cNvPr id="11278" name="TextovéPole 17"/>
          <p:cNvSpPr txBox="1">
            <a:spLocks noChangeArrowheads="1"/>
          </p:cNvSpPr>
          <p:nvPr/>
        </p:nvSpPr>
        <p:spPr bwMode="auto">
          <a:xfrm>
            <a:off x="7294564" y="4438650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/>
              <a:t>L</a:t>
            </a:r>
            <a:r>
              <a:rPr lang="cs-CZ" altLang="en-US" sz="20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∙</a:t>
            </a:r>
            <a:endParaRPr lang="cs-CZ" altLang="en-US" sz="2000" baseline="-25000"/>
          </a:p>
        </p:txBody>
      </p:sp>
      <p:sp>
        <p:nvSpPr>
          <p:cNvPr id="11279" name="TextovéPole 18"/>
          <p:cNvSpPr txBox="1">
            <a:spLocks noChangeArrowheads="1"/>
          </p:cNvSpPr>
          <p:nvPr/>
        </p:nvSpPr>
        <p:spPr bwMode="auto">
          <a:xfrm>
            <a:off x="7723188" y="4446588"/>
            <a:ext cx="2303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Alkylový radikál </a:t>
            </a:r>
            <a:endParaRPr lang="cs-CZ" altLang="en-US" sz="1800" baseline="-25000">
              <a:solidFill>
                <a:srgbClr val="FF0000"/>
              </a:solidFill>
            </a:endParaRPr>
          </a:p>
        </p:txBody>
      </p:sp>
      <p:sp>
        <p:nvSpPr>
          <p:cNvPr id="11280" name="TextovéPole 19"/>
          <p:cNvSpPr txBox="1">
            <a:spLocks noChangeArrowheads="1"/>
          </p:cNvSpPr>
          <p:nvPr/>
        </p:nvSpPr>
        <p:spPr bwMode="auto">
          <a:xfrm>
            <a:off x="2141538" y="5907088"/>
            <a:ext cx="1866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primární produkt</a:t>
            </a:r>
            <a:endParaRPr lang="cs-CZ" altLang="en-US" sz="1800" baseline="-25000">
              <a:solidFill>
                <a:srgbClr val="FF0000"/>
              </a:solidFill>
            </a:endParaRPr>
          </a:p>
        </p:txBody>
      </p:sp>
      <p:sp>
        <p:nvSpPr>
          <p:cNvPr id="11281" name="TextovéPole 20"/>
          <p:cNvSpPr txBox="1">
            <a:spLocks noChangeArrowheads="1"/>
          </p:cNvSpPr>
          <p:nvPr/>
        </p:nvSpPr>
        <p:spPr bwMode="auto">
          <a:xfrm>
            <a:off x="1984376" y="5605463"/>
            <a:ext cx="2303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Hydroperoxid LOOH</a:t>
            </a:r>
            <a:endParaRPr lang="cs-CZ" altLang="en-US" sz="1800" baseline="-25000">
              <a:solidFill>
                <a:srgbClr val="FF0000"/>
              </a:solidFill>
            </a:endParaRPr>
          </a:p>
        </p:txBody>
      </p:sp>
      <p:cxnSp>
        <p:nvCxnSpPr>
          <p:cNvPr id="11282" name="Přímá spojovací šipka 21"/>
          <p:cNvCxnSpPr>
            <a:cxnSpLocks noChangeShapeType="1"/>
          </p:cNvCxnSpPr>
          <p:nvPr/>
        </p:nvCxnSpPr>
        <p:spPr bwMode="auto">
          <a:xfrm>
            <a:off x="7391401" y="3357563"/>
            <a:ext cx="28892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283" name="Skupina 23"/>
          <p:cNvGrpSpPr>
            <a:grpSpLocks/>
          </p:cNvGrpSpPr>
          <p:nvPr/>
        </p:nvGrpSpPr>
        <p:grpSpPr bwMode="auto">
          <a:xfrm>
            <a:off x="7921625" y="2894013"/>
            <a:ext cx="1195388" cy="908050"/>
            <a:chOff x="611560" y="3542400"/>
            <a:chExt cx="920105" cy="697366"/>
          </a:xfrm>
        </p:grpSpPr>
        <p:pic>
          <p:nvPicPr>
            <p:cNvPr id="1130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573016"/>
              <a:ext cx="73342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6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542400"/>
              <a:ext cx="2000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7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21200" y="3981600"/>
              <a:ext cx="2000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284" name="Přímá spojovací šipka 27"/>
          <p:cNvCxnSpPr>
            <a:cxnSpLocks noChangeShapeType="1"/>
          </p:cNvCxnSpPr>
          <p:nvPr/>
        </p:nvCxnSpPr>
        <p:spPr bwMode="auto">
          <a:xfrm>
            <a:off x="9104314" y="3351213"/>
            <a:ext cx="5032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8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2924175"/>
            <a:ext cx="7556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ovéPole 29"/>
          <p:cNvSpPr txBox="1">
            <a:spLocks noChangeArrowheads="1"/>
          </p:cNvSpPr>
          <p:nvPr/>
        </p:nvSpPr>
        <p:spPr bwMode="auto">
          <a:xfrm>
            <a:off x="7921626" y="3835400"/>
            <a:ext cx="284321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cs-CZ" altLang="en-US" sz="1600" dirty="0" err="1"/>
              <a:t>endoperoxid</a:t>
            </a:r>
            <a:r>
              <a:rPr lang="cs-CZ" altLang="en-US" sz="1600" dirty="0">
                <a:solidFill>
                  <a:srgbClr val="FF0000"/>
                </a:solidFill>
              </a:rPr>
              <a:t> </a:t>
            </a:r>
            <a:r>
              <a:rPr lang="cs-CZ" altLang="en-US" sz="1800" dirty="0"/>
              <a:t>             </a:t>
            </a:r>
            <a:r>
              <a:rPr lang="cs-CZ" altLang="en-US" sz="1800" dirty="0">
                <a:solidFill>
                  <a:schemeClr val="accent6"/>
                </a:solidFill>
              </a:rPr>
              <a:t>MDA</a:t>
            </a:r>
            <a:endParaRPr lang="cs-CZ" altLang="en-US" sz="1800" baseline="-25000" dirty="0">
              <a:solidFill>
                <a:schemeClr val="accent6"/>
              </a:solidFill>
            </a:endParaRPr>
          </a:p>
        </p:txBody>
      </p:sp>
      <p:cxnSp>
        <p:nvCxnSpPr>
          <p:cNvPr id="11287" name="Přímá spojovací šipka 30"/>
          <p:cNvCxnSpPr>
            <a:cxnSpLocks noChangeShapeType="1"/>
          </p:cNvCxnSpPr>
          <p:nvPr/>
        </p:nvCxnSpPr>
        <p:spPr bwMode="auto">
          <a:xfrm flipV="1">
            <a:off x="7307263" y="2159001"/>
            <a:ext cx="1008062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8" name="TextovéPole 32"/>
          <p:cNvSpPr txBox="1">
            <a:spLocks noChangeArrowheads="1"/>
          </p:cNvSpPr>
          <p:nvPr/>
        </p:nvSpPr>
        <p:spPr bwMode="auto">
          <a:xfrm>
            <a:off x="8489951" y="179705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accent2"/>
                </a:solidFill>
              </a:rPr>
              <a:t>isoprostany</a:t>
            </a:r>
            <a:endParaRPr lang="cs-CZ" altLang="en-US" sz="2000" baseline="-25000">
              <a:solidFill>
                <a:schemeClr val="accent2"/>
              </a:solidFill>
            </a:endParaRPr>
          </a:p>
        </p:txBody>
      </p:sp>
      <p:cxnSp>
        <p:nvCxnSpPr>
          <p:cNvPr id="11289" name="Přímá spojovací šipka 34"/>
          <p:cNvCxnSpPr>
            <a:cxnSpLocks noChangeShapeType="1"/>
          </p:cNvCxnSpPr>
          <p:nvPr/>
        </p:nvCxnSpPr>
        <p:spPr bwMode="auto">
          <a:xfrm flipH="1">
            <a:off x="4557713" y="5986463"/>
            <a:ext cx="576262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0" name="Přímá spojovací šipka 35"/>
          <p:cNvCxnSpPr>
            <a:cxnSpLocks noChangeShapeType="1"/>
          </p:cNvCxnSpPr>
          <p:nvPr/>
        </p:nvCxnSpPr>
        <p:spPr bwMode="auto">
          <a:xfrm>
            <a:off x="6129339" y="5967413"/>
            <a:ext cx="504825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1" name="TextovéPole 38"/>
          <p:cNvSpPr txBox="1">
            <a:spLocks noChangeArrowheads="1"/>
          </p:cNvSpPr>
          <p:nvPr/>
        </p:nvSpPr>
        <p:spPr bwMode="auto">
          <a:xfrm>
            <a:off x="4605338" y="6334125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accent2"/>
                </a:solidFill>
              </a:rPr>
              <a:t>Sekundární</a:t>
            </a:r>
            <a:r>
              <a:rPr lang="cs-CZ" altLang="en-US" sz="2000"/>
              <a:t> </a:t>
            </a:r>
            <a:r>
              <a:rPr lang="cs-CZ" altLang="en-US" sz="2000">
                <a:solidFill>
                  <a:schemeClr val="accent2"/>
                </a:solidFill>
              </a:rPr>
              <a:t>produkty</a:t>
            </a:r>
            <a:endParaRPr lang="cs-CZ" altLang="en-US" sz="2000" baseline="-25000">
              <a:solidFill>
                <a:schemeClr val="accent2"/>
              </a:solidFill>
            </a:endParaRPr>
          </a:p>
        </p:txBody>
      </p:sp>
      <p:sp>
        <p:nvSpPr>
          <p:cNvPr id="11292" name="TextovéPole 30"/>
          <p:cNvSpPr txBox="1">
            <a:spLocks noChangeArrowheads="1"/>
          </p:cNvSpPr>
          <p:nvPr/>
        </p:nvSpPr>
        <p:spPr bwMode="auto">
          <a:xfrm>
            <a:off x="1981200" y="1822450"/>
            <a:ext cx="2027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Alkylový radikál L</a:t>
            </a:r>
            <a:r>
              <a:rPr lang="cs-CZ" altLang="en-US" sz="18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∙</a:t>
            </a:r>
            <a:endParaRPr lang="cs-CZ" altLang="en-US" sz="1800" baseline="-25000">
              <a:solidFill>
                <a:srgbClr val="FF0000"/>
              </a:solidFill>
            </a:endParaRPr>
          </a:p>
        </p:txBody>
      </p:sp>
      <p:cxnSp>
        <p:nvCxnSpPr>
          <p:cNvPr id="11293" name="Přímá spojovací šipka 21"/>
          <p:cNvCxnSpPr>
            <a:cxnSpLocks noChangeShapeType="1"/>
          </p:cNvCxnSpPr>
          <p:nvPr/>
        </p:nvCxnSpPr>
        <p:spPr bwMode="auto">
          <a:xfrm>
            <a:off x="7650164" y="3357563"/>
            <a:ext cx="28892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4" name="Přímá spojovací šipka 30"/>
          <p:cNvCxnSpPr>
            <a:cxnSpLocks noChangeShapeType="1"/>
          </p:cNvCxnSpPr>
          <p:nvPr/>
        </p:nvCxnSpPr>
        <p:spPr bwMode="auto">
          <a:xfrm>
            <a:off x="8483600" y="4922839"/>
            <a:ext cx="6350" cy="377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5" name="TextovéPole 30"/>
          <p:cNvSpPr txBox="1">
            <a:spLocks noChangeArrowheads="1"/>
          </p:cNvSpPr>
          <p:nvPr/>
        </p:nvSpPr>
        <p:spPr bwMode="auto">
          <a:xfrm>
            <a:off x="8505826" y="4922839"/>
            <a:ext cx="1101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přesmyk</a:t>
            </a:r>
            <a:endParaRPr lang="cs-CZ" altLang="en-US" sz="1400" baseline="-25000"/>
          </a:p>
        </p:txBody>
      </p:sp>
      <p:cxnSp>
        <p:nvCxnSpPr>
          <p:cNvPr id="11296" name="Přímá spojovací šipka 30"/>
          <p:cNvCxnSpPr>
            <a:cxnSpLocks noChangeShapeType="1"/>
          </p:cNvCxnSpPr>
          <p:nvPr/>
        </p:nvCxnSpPr>
        <p:spPr bwMode="auto">
          <a:xfrm>
            <a:off x="8482014" y="5167313"/>
            <a:ext cx="7937" cy="379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7" name="TextovéPole 7"/>
          <p:cNvSpPr txBox="1">
            <a:spLocks noChangeArrowheads="1"/>
          </p:cNvSpPr>
          <p:nvPr/>
        </p:nvSpPr>
        <p:spPr bwMode="auto">
          <a:xfrm>
            <a:off x="8613776" y="524192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/>
              <a:t>O</a:t>
            </a:r>
            <a:r>
              <a:rPr lang="cs-CZ" altLang="en-US" sz="1600" baseline="-25000"/>
              <a:t>2</a:t>
            </a:r>
          </a:p>
        </p:txBody>
      </p:sp>
      <p:sp>
        <p:nvSpPr>
          <p:cNvPr id="11298" name="TextovéPole 30"/>
          <p:cNvSpPr txBox="1">
            <a:spLocks noChangeArrowheads="1"/>
          </p:cNvSpPr>
          <p:nvPr/>
        </p:nvSpPr>
        <p:spPr bwMode="auto">
          <a:xfrm>
            <a:off x="8231188" y="5599114"/>
            <a:ext cx="696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LOO</a:t>
            </a:r>
            <a:r>
              <a:rPr lang="cs-CZ" altLang="en-US" sz="14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∙</a:t>
            </a:r>
            <a:endParaRPr lang="cs-CZ" altLang="en-US" sz="1400" baseline="-25000"/>
          </a:p>
        </p:txBody>
      </p:sp>
      <p:cxnSp>
        <p:nvCxnSpPr>
          <p:cNvPr id="11299" name="Přímá spojovací šipka 21"/>
          <p:cNvCxnSpPr>
            <a:cxnSpLocks noChangeShapeType="1"/>
          </p:cNvCxnSpPr>
          <p:nvPr/>
        </p:nvCxnSpPr>
        <p:spPr bwMode="auto">
          <a:xfrm>
            <a:off x="8858251" y="5829301"/>
            <a:ext cx="288925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0" name="Přímá spojovací šipka 30"/>
          <p:cNvCxnSpPr>
            <a:cxnSpLocks noChangeShapeType="1"/>
          </p:cNvCxnSpPr>
          <p:nvPr/>
        </p:nvCxnSpPr>
        <p:spPr bwMode="auto">
          <a:xfrm flipH="1">
            <a:off x="8505825" y="5961064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1" name="TextovéPole 30"/>
          <p:cNvSpPr txBox="1">
            <a:spLocks noChangeArrowheads="1"/>
          </p:cNvSpPr>
          <p:nvPr/>
        </p:nvSpPr>
        <p:spPr bwMode="auto">
          <a:xfrm>
            <a:off x="9223375" y="5668964"/>
            <a:ext cx="1100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…</a:t>
            </a:r>
            <a:endParaRPr lang="cs-CZ" altLang="en-US" sz="1400" baseline="-25000"/>
          </a:p>
        </p:txBody>
      </p:sp>
      <p:sp>
        <p:nvSpPr>
          <p:cNvPr id="11302" name="TextovéPole 30"/>
          <p:cNvSpPr txBox="1">
            <a:spLocks noChangeArrowheads="1"/>
          </p:cNvSpPr>
          <p:nvPr/>
        </p:nvSpPr>
        <p:spPr bwMode="auto">
          <a:xfrm>
            <a:off x="8324850" y="6332539"/>
            <a:ext cx="1100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…</a:t>
            </a:r>
            <a:endParaRPr lang="cs-CZ" altLang="en-US" sz="1400" baseline="-25000"/>
          </a:p>
        </p:txBody>
      </p:sp>
      <p:sp>
        <p:nvSpPr>
          <p:cNvPr id="11303" name="TextovéPole 17"/>
          <p:cNvSpPr txBox="1">
            <a:spLocks noChangeArrowheads="1"/>
          </p:cNvSpPr>
          <p:nvPr/>
        </p:nvSpPr>
        <p:spPr bwMode="auto">
          <a:xfrm>
            <a:off x="10074275" y="4621213"/>
            <a:ext cx="249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∙</a:t>
            </a:r>
            <a:endParaRPr lang="cs-CZ" altLang="en-US" sz="2000" baseline="-25000"/>
          </a:p>
        </p:txBody>
      </p:sp>
      <p:sp>
        <p:nvSpPr>
          <p:cNvPr id="11304" name="TextovéPole 17"/>
          <p:cNvSpPr txBox="1">
            <a:spLocks noChangeArrowheads="1"/>
          </p:cNvSpPr>
          <p:nvPr/>
        </p:nvSpPr>
        <p:spPr bwMode="auto">
          <a:xfrm>
            <a:off x="8931275" y="3590925"/>
            <a:ext cx="249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∙</a:t>
            </a:r>
            <a:endParaRPr lang="cs-CZ" altLang="en-US" sz="2000" baseline="-25000"/>
          </a:p>
        </p:txBody>
      </p:sp>
    </p:spTree>
    <p:extLst>
      <p:ext uri="{BB962C8B-B14F-4D97-AF65-F5344CB8AC3E}">
        <p14:creationId xmlns:p14="http://schemas.microsoft.com/office/powerpoint/2010/main" val="4137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délník 66"/>
          <p:cNvSpPr/>
          <p:nvPr/>
        </p:nvSpPr>
        <p:spPr bwMode="auto">
          <a:xfrm>
            <a:off x="1631951" y="1555750"/>
            <a:ext cx="4156075" cy="46926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5" name="Výbuch 1 65"/>
          <p:cNvSpPr>
            <a:spLocks noChangeArrowheads="1"/>
          </p:cNvSpPr>
          <p:nvPr/>
        </p:nvSpPr>
        <p:spPr bwMode="auto">
          <a:xfrm>
            <a:off x="2854326" y="2862264"/>
            <a:ext cx="663575" cy="655637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3316" name="Nadpis 25"/>
          <p:cNvSpPr>
            <a:spLocks noGrp="1"/>
          </p:cNvSpPr>
          <p:nvPr>
            <p:ph type="title"/>
          </p:nvPr>
        </p:nvSpPr>
        <p:spPr>
          <a:xfrm>
            <a:off x="2187575" y="150813"/>
            <a:ext cx="7772400" cy="1073150"/>
          </a:xfrm>
        </p:spPr>
        <p:txBody>
          <a:bodyPr>
            <a:noAutofit/>
          </a:bodyPr>
          <a:lstStyle/>
          <a:p>
            <a:pPr algn="ctr"/>
            <a:r>
              <a:rPr lang="cs-CZ" altLang="en-US" sz="4000" dirty="0">
                <a:sym typeface="Symbol" panose="05050102010706020507" pitchFamily="18" charset="2"/>
              </a:rPr>
              <a:t>Terminace </a:t>
            </a:r>
            <a:r>
              <a:rPr lang="cs-CZ" altLang="en-US" sz="4000" dirty="0" err="1">
                <a:sym typeface="Symbol" panose="05050102010706020507" pitchFamily="18" charset="2"/>
              </a:rPr>
              <a:t>lipoperoxidace</a:t>
            </a:r>
            <a:r>
              <a:rPr lang="cs-CZ" altLang="en-US" sz="4000" dirty="0">
                <a:sym typeface="Symbol" panose="05050102010706020507" pitchFamily="18" charset="2"/>
              </a:rPr>
              <a:t> tokoferolem</a:t>
            </a:r>
            <a:endParaRPr lang="en-US" altLang="en-US" sz="4000" dirty="0">
              <a:sym typeface="Symbol" panose="05050102010706020507" pitchFamily="18" charset="2"/>
            </a:endParaRPr>
          </a:p>
        </p:txBody>
      </p:sp>
      <p:sp>
        <p:nvSpPr>
          <p:cNvPr id="13317" name="Zástupný symbol pro číslo snímku 4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B34D17-113B-4EF6-816E-2834B5DCDDF5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cs-CZ" altLang="en-US" sz="1400"/>
          </a:p>
        </p:txBody>
      </p:sp>
      <p:graphicFrame>
        <p:nvGraphicFramePr>
          <p:cNvPr id="13318" name="Object 2"/>
          <p:cNvGraphicFramePr>
            <a:graphicFrameLocks noChangeAspect="1"/>
          </p:cNvGraphicFramePr>
          <p:nvPr/>
        </p:nvGraphicFramePr>
        <p:xfrm>
          <a:off x="4111626" y="2012950"/>
          <a:ext cx="154146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S ChemDraw Drawing" r:id="rId4" imgW="1562100" imgH="1066800" progId="ChemDraw.Document.6.0">
                  <p:embed/>
                </p:oleObj>
              </mc:Choice>
              <mc:Fallback>
                <p:oleObj name="CS ChemDraw Drawing" r:id="rId4" imgW="1562100" imgH="10668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6" y="2012950"/>
                        <a:ext cx="1541463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3"/>
          <p:cNvGraphicFramePr>
            <a:graphicFrameLocks noChangeAspect="1"/>
          </p:cNvGraphicFramePr>
          <p:nvPr/>
        </p:nvGraphicFramePr>
        <p:xfrm>
          <a:off x="4178301" y="4398963"/>
          <a:ext cx="152876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S ChemDraw Drawing" r:id="rId6" imgW="1587500" imgH="1092200" progId="ChemDraw.Document.6.0">
                  <p:embed/>
                </p:oleObj>
              </mc:Choice>
              <mc:Fallback>
                <p:oleObj name="CS ChemDraw Drawing" r:id="rId6" imgW="1587500" imgH="10922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1" y="4398963"/>
                        <a:ext cx="1528763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Volný tvar 4"/>
          <p:cNvSpPr>
            <a:spLocks/>
          </p:cNvSpPr>
          <p:nvPr/>
        </p:nvSpPr>
        <p:spPr bwMode="auto">
          <a:xfrm>
            <a:off x="3927476" y="2982914"/>
            <a:ext cx="354013" cy="1417637"/>
          </a:xfrm>
          <a:custGeom>
            <a:avLst/>
            <a:gdLst>
              <a:gd name="T0" fmla="*/ 348357 w 354513"/>
              <a:gd name="T1" fmla="*/ 0 h 1416908"/>
              <a:gd name="T2" fmla="*/ 287 w 354513"/>
              <a:gd name="T3" fmla="*/ 680386 h 1416908"/>
              <a:gd name="T4" fmla="*/ 291693 w 354513"/>
              <a:gd name="T5" fmla="*/ 1427149 h 1416908"/>
              <a:gd name="T6" fmla="*/ 0 60000 65536"/>
              <a:gd name="T7" fmla="*/ 0 60000 65536"/>
              <a:gd name="T8" fmla="*/ 0 60000 65536"/>
              <a:gd name="T9" fmla="*/ 0 w 354513"/>
              <a:gd name="T10" fmla="*/ 0 h 1416908"/>
              <a:gd name="T11" fmla="*/ 354513 w 354513"/>
              <a:gd name="T12" fmla="*/ 1416908 h 14169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4513" h="1416908">
                <a:moveTo>
                  <a:pt x="354513" y="0"/>
                </a:moveTo>
                <a:cubicBezTo>
                  <a:pt x="116302" y="215557"/>
                  <a:pt x="9898" y="439352"/>
                  <a:pt x="287" y="675503"/>
                </a:cubicBezTo>
                <a:cubicBezTo>
                  <a:pt x="-9324" y="911654"/>
                  <a:pt x="225454" y="1297459"/>
                  <a:pt x="296848" y="141690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1" name="Volný tvar 5"/>
          <p:cNvSpPr>
            <a:spLocks/>
          </p:cNvSpPr>
          <p:nvPr/>
        </p:nvSpPr>
        <p:spPr bwMode="auto">
          <a:xfrm flipH="1">
            <a:off x="3571875" y="3163889"/>
            <a:ext cx="355600" cy="1055687"/>
          </a:xfrm>
          <a:custGeom>
            <a:avLst/>
            <a:gdLst>
              <a:gd name="T0" fmla="*/ 369213 w 354513"/>
              <a:gd name="T1" fmla="*/ 0 h 1416908"/>
              <a:gd name="T2" fmla="*/ 300 w 354513"/>
              <a:gd name="T3" fmla="*/ 130 h 1416908"/>
              <a:gd name="T4" fmla="*/ 309157 w 354513"/>
              <a:gd name="T5" fmla="*/ 273 h 1416908"/>
              <a:gd name="T6" fmla="*/ 0 60000 65536"/>
              <a:gd name="T7" fmla="*/ 0 60000 65536"/>
              <a:gd name="T8" fmla="*/ 0 60000 65536"/>
              <a:gd name="T9" fmla="*/ 0 w 354513"/>
              <a:gd name="T10" fmla="*/ 0 h 1416908"/>
              <a:gd name="T11" fmla="*/ 354513 w 354513"/>
              <a:gd name="T12" fmla="*/ 1416908 h 14169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4513" h="1416908">
                <a:moveTo>
                  <a:pt x="354513" y="0"/>
                </a:moveTo>
                <a:cubicBezTo>
                  <a:pt x="116302" y="215557"/>
                  <a:pt x="9898" y="439352"/>
                  <a:pt x="287" y="675503"/>
                </a:cubicBezTo>
                <a:cubicBezTo>
                  <a:pt x="-9324" y="911654"/>
                  <a:pt x="225454" y="1297459"/>
                  <a:pt x="296848" y="141690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2" name="TextovéPole 7"/>
          <p:cNvSpPr txBox="1">
            <a:spLocks noChangeArrowheads="1"/>
          </p:cNvSpPr>
          <p:nvPr/>
        </p:nvSpPr>
        <p:spPr bwMode="auto">
          <a:xfrm>
            <a:off x="6364288" y="4068764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latin typeface="Calibri" panose="020F0502020204030204" pitchFamily="34" charset="0"/>
              </a:rPr>
              <a:t>askorbát</a:t>
            </a:r>
            <a:endParaRPr lang="cs-CZ" altLang="en-US" sz="1800">
              <a:latin typeface="Calibri" panose="020F0502020204030204" pitchFamily="34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grpSp>
        <p:nvGrpSpPr>
          <p:cNvPr id="13323" name="Skupina 9"/>
          <p:cNvGrpSpPr>
            <a:grpSpLocks/>
          </p:cNvGrpSpPr>
          <p:nvPr/>
        </p:nvGrpSpPr>
        <p:grpSpPr bwMode="auto">
          <a:xfrm rot="10639553">
            <a:off x="5461001" y="2967039"/>
            <a:ext cx="708025" cy="1417637"/>
            <a:chOff x="1259817" y="2998573"/>
            <a:chExt cx="709026" cy="1416908"/>
          </a:xfrm>
        </p:grpSpPr>
        <p:sp>
          <p:nvSpPr>
            <p:cNvPr id="13363" name="Volný tvar 10"/>
            <p:cNvSpPr>
              <a:spLocks/>
            </p:cNvSpPr>
            <p:nvPr/>
          </p:nvSpPr>
          <p:spPr bwMode="auto">
            <a:xfrm>
              <a:off x="1614330" y="2998573"/>
              <a:ext cx="354513" cy="1416908"/>
            </a:xfrm>
            <a:custGeom>
              <a:avLst/>
              <a:gdLst>
                <a:gd name="T0" fmla="*/ 354513 w 354513"/>
                <a:gd name="T1" fmla="*/ 0 h 1416908"/>
                <a:gd name="T2" fmla="*/ 287 w 354513"/>
                <a:gd name="T3" fmla="*/ 675503 h 1416908"/>
                <a:gd name="T4" fmla="*/ 296848 w 354513"/>
                <a:gd name="T5" fmla="*/ 1416908 h 1416908"/>
                <a:gd name="T6" fmla="*/ 0 60000 65536"/>
                <a:gd name="T7" fmla="*/ 0 60000 65536"/>
                <a:gd name="T8" fmla="*/ 0 60000 65536"/>
                <a:gd name="T9" fmla="*/ 0 w 354513"/>
                <a:gd name="T10" fmla="*/ 0 h 1416908"/>
                <a:gd name="T11" fmla="*/ 354513 w 354513"/>
                <a:gd name="T12" fmla="*/ 1416908 h 14169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513" h="1416908">
                  <a:moveTo>
                    <a:pt x="354513" y="0"/>
                  </a:moveTo>
                  <a:cubicBezTo>
                    <a:pt x="116302" y="215557"/>
                    <a:pt x="9898" y="439352"/>
                    <a:pt x="287" y="675503"/>
                  </a:cubicBezTo>
                  <a:cubicBezTo>
                    <a:pt x="-9324" y="911654"/>
                    <a:pt x="225454" y="1297459"/>
                    <a:pt x="296848" y="14169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64" name="Volný tvar 11"/>
            <p:cNvSpPr>
              <a:spLocks/>
            </p:cNvSpPr>
            <p:nvPr/>
          </p:nvSpPr>
          <p:spPr bwMode="auto">
            <a:xfrm flipH="1">
              <a:off x="1259817" y="3179805"/>
              <a:ext cx="354513" cy="1054443"/>
            </a:xfrm>
            <a:custGeom>
              <a:avLst/>
              <a:gdLst>
                <a:gd name="T0" fmla="*/ 354513 w 354513"/>
                <a:gd name="T1" fmla="*/ 0 h 1416908"/>
                <a:gd name="T2" fmla="*/ 287 w 354513"/>
                <a:gd name="T3" fmla="*/ 128 h 1416908"/>
                <a:gd name="T4" fmla="*/ 296848 w 354513"/>
                <a:gd name="T5" fmla="*/ 269 h 1416908"/>
                <a:gd name="T6" fmla="*/ 0 60000 65536"/>
                <a:gd name="T7" fmla="*/ 0 60000 65536"/>
                <a:gd name="T8" fmla="*/ 0 60000 65536"/>
                <a:gd name="T9" fmla="*/ 0 w 354513"/>
                <a:gd name="T10" fmla="*/ 0 h 1416908"/>
                <a:gd name="T11" fmla="*/ 354513 w 354513"/>
                <a:gd name="T12" fmla="*/ 1416908 h 14169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513" h="1416908">
                  <a:moveTo>
                    <a:pt x="354513" y="0"/>
                  </a:moveTo>
                  <a:cubicBezTo>
                    <a:pt x="116302" y="215557"/>
                    <a:pt x="9898" y="439352"/>
                    <a:pt x="287" y="675503"/>
                  </a:cubicBezTo>
                  <a:cubicBezTo>
                    <a:pt x="-9324" y="911654"/>
                    <a:pt x="225454" y="1297459"/>
                    <a:pt x="296848" y="14169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324" name="TextovéPole 12"/>
          <p:cNvSpPr txBox="1">
            <a:spLocks noChangeArrowheads="1"/>
          </p:cNvSpPr>
          <p:nvPr/>
        </p:nvSpPr>
        <p:spPr bwMode="auto">
          <a:xfrm>
            <a:off x="6299201" y="2784476"/>
            <a:ext cx="113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latin typeface="Calibri" panose="020F0502020204030204" pitchFamily="34" charset="0"/>
              </a:rPr>
              <a:t>dehydro-askorbát</a:t>
            </a:r>
            <a:endParaRPr lang="cs-CZ" altLang="en-US" sz="1800">
              <a:latin typeface="Calibri" panose="020F0502020204030204" pitchFamily="34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grpSp>
        <p:nvGrpSpPr>
          <p:cNvPr id="13325" name="Skupina 14"/>
          <p:cNvGrpSpPr>
            <a:grpSpLocks/>
          </p:cNvGrpSpPr>
          <p:nvPr/>
        </p:nvGrpSpPr>
        <p:grpSpPr bwMode="auto">
          <a:xfrm>
            <a:off x="7437438" y="2959100"/>
            <a:ext cx="709612" cy="1417638"/>
            <a:chOff x="1259817" y="2998573"/>
            <a:chExt cx="709026" cy="1416908"/>
          </a:xfrm>
        </p:grpSpPr>
        <p:sp>
          <p:nvSpPr>
            <p:cNvPr id="13361" name="Volný tvar 15"/>
            <p:cNvSpPr>
              <a:spLocks/>
            </p:cNvSpPr>
            <p:nvPr/>
          </p:nvSpPr>
          <p:spPr bwMode="auto">
            <a:xfrm>
              <a:off x="1614330" y="2998573"/>
              <a:ext cx="354513" cy="1416908"/>
            </a:xfrm>
            <a:custGeom>
              <a:avLst/>
              <a:gdLst>
                <a:gd name="T0" fmla="*/ 354513 w 354513"/>
                <a:gd name="T1" fmla="*/ 0 h 1416908"/>
                <a:gd name="T2" fmla="*/ 287 w 354513"/>
                <a:gd name="T3" fmla="*/ 675503 h 1416908"/>
                <a:gd name="T4" fmla="*/ 296848 w 354513"/>
                <a:gd name="T5" fmla="*/ 1416908 h 1416908"/>
                <a:gd name="T6" fmla="*/ 0 60000 65536"/>
                <a:gd name="T7" fmla="*/ 0 60000 65536"/>
                <a:gd name="T8" fmla="*/ 0 60000 65536"/>
                <a:gd name="T9" fmla="*/ 0 w 354513"/>
                <a:gd name="T10" fmla="*/ 0 h 1416908"/>
                <a:gd name="T11" fmla="*/ 354513 w 354513"/>
                <a:gd name="T12" fmla="*/ 1416908 h 14169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513" h="1416908">
                  <a:moveTo>
                    <a:pt x="354513" y="0"/>
                  </a:moveTo>
                  <a:cubicBezTo>
                    <a:pt x="116302" y="215557"/>
                    <a:pt x="9898" y="439352"/>
                    <a:pt x="287" y="675503"/>
                  </a:cubicBezTo>
                  <a:cubicBezTo>
                    <a:pt x="-9324" y="911654"/>
                    <a:pt x="225454" y="1297459"/>
                    <a:pt x="296848" y="14169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62" name="Volný tvar 16"/>
            <p:cNvSpPr>
              <a:spLocks/>
            </p:cNvSpPr>
            <p:nvPr/>
          </p:nvSpPr>
          <p:spPr bwMode="auto">
            <a:xfrm flipH="1">
              <a:off x="1259817" y="3179805"/>
              <a:ext cx="354513" cy="1054443"/>
            </a:xfrm>
            <a:custGeom>
              <a:avLst/>
              <a:gdLst>
                <a:gd name="T0" fmla="*/ 354513 w 354513"/>
                <a:gd name="T1" fmla="*/ 0 h 1416908"/>
                <a:gd name="T2" fmla="*/ 287 w 354513"/>
                <a:gd name="T3" fmla="*/ 128 h 1416908"/>
                <a:gd name="T4" fmla="*/ 296848 w 354513"/>
                <a:gd name="T5" fmla="*/ 269 h 1416908"/>
                <a:gd name="T6" fmla="*/ 0 60000 65536"/>
                <a:gd name="T7" fmla="*/ 0 60000 65536"/>
                <a:gd name="T8" fmla="*/ 0 60000 65536"/>
                <a:gd name="T9" fmla="*/ 0 w 354513"/>
                <a:gd name="T10" fmla="*/ 0 h 1416908"/>
                <a:gd name="T11" fmla="*/ 354513 w 354513"/>
                <a:gd name="T12" fmla="*/ 1416908 h 14169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513" h="1416908">
                  <a:moveTo>
                    <a:pt x="354513" y="0"/>
                  </a:moveTo>
                  <a:cubicBezTo>
                    <a:pt x="116302" y="215557"/>
                    <a:pt x="9898" y="439352"/>
                    <a:pt x="287" y="675503"/>
                  </a:cubicBezTo>
                  <a:cubicBezTo>
                    <a:pt x="-9324" y="911654"/>
                    <a:pt x="225454" y="1297459"/>
                    <a:pt x="296848" y="14169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326" name="TextovéPole 17"/>
          <p:cNvSpPr txBox="1">
            <a:spLocks noChangeArrowheads="1"/>
          </p:cNvSpPr>
          <p:nvPr/>
        </p:nvSpPr>
        <p:spPr bwMode="auto">
          <a:xfrm>
            <a:off x="8118475" y="2644775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latin typeface="Calibri" panose="020F0502020204030204" pitchFamily="34" charset="0"/>
              </a:rPr>
              <a:t>2 RSH</a:t>
            </a:r>
            <a:endParaRPr lang="cs-CZ" altLang="en-US" sz="1800">
              <a:latin typeface="Calibri" panose="020F0502020204030204" pitchFamily="34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3327" name="TextovéPole 18"/>
          <p:cNvSpPr txBox="1">
            <a:spLocks noChangeArrowheads="1"/>
          </p:cNvSpPr>
          <p:nvPr/>
        </p:nvSpPr>
        <p:spPr bwMode="auto">
          <a:xfrm>
            <a:off x="8147050" y="4281489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latin typeface="Calibri" panose="020F0502020204030204" pitchFamily="34" charset="0"/>
              </a:rPr>
              <a:t>RS–SR</a:t>
            </a:r>
            <a:endParaRPr lang="cs-CZ" altLang="en-US" sz="1800">
              <a:latin typeface="Calibri" panose="020F0502020204030204" pitchFamily="34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grpSp>
        <p:nvGrpSpPr>
          <p:cNvPr id="13328" name="Skupina 19"/>
          <p:cNvGrpSpPr>
            <a:grpSpLocks/>
          </p:cNvGrpSpPr>
          <p:nvPr/>
        </p:nvGrpSpPr>
        <p:grpSpPr bwMode="auto">
          <a:xfrm rot="10549750">
            <a:off x="8799513" y="2884489"/>
            <a:ext cx="709612" cy="1417637"/>
            <a:chOff x="1259817" y="2998573"/>
            <a:chExt cx="709026" cy="1416908"/>
          </a:xfrm>
        </p:grpSpPr>
        <p:sp>
          <p:nvSpPr>
            <p:cNvPr id="13359" name="Volný tvar 20"/>
            <p:cNvSpPr>
              <a:spLocks/>
            </p:cNvSpPr>
            <p:nvPr/>
          </p:nvSpPr>
          <p:spPr bwMode="auto">
            <a:xfrm>
              <a:off x="1614330" y="2998573"/>
              <a:ext cx="354513" cy="1416908"/>
            </a:xfrm>
            <a:custGeom>
              <a:avLst/>
              <a:gdLst>
                <a:gd name="T0" fmla="*/ 354513 w 354513"/>
                <a:gd name="T1" fmla="*/ 0 h 1416908"/>
                <a:gd name="T2" fmla="*/ 287 w 354513"/>
                <a:gd name="T3" fmla="*/ 675503 h 1416908"/>
                <a:gd name="T4" fmla="*/ 296848 w 354513"/>
                <a:gd name="T5" fmla="*/ 1416908 h 1416908"/>
                <a:gd name="T6" fmla="*/ 0 60000 65536"/>
                <a:gd name="T7" fmla="*/ 0 60000 65536"/>
                <a:gd name="T8" fmla="*/ 0 60000 65536"/>
                <a:gd name="T9" fmla="*/ 0 w 354513"/>
                <a:gd name="T10" fmla="*/ 0 h 1416908"/>
                <a:gd name="T11" fmla="*/ 354513 w 354513"/>
                <a:gd name="T12" fmla="*/ 1416908 h 14169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513" h="1416908">
                  <a:moveTo>
                    <a:pt x="354513" y="0"/>
                  </a:moveTo>
                  <a:cubicBezTo>
                    <a:pt x="116302" y="215557"/>
                    <a:pt x="9898" y="439352"/>
                    <a:pt x="287" y="675503"/>
                  </a:cubicBezTo>
                  <a:cubicBezTo>
                    <a:pt x="-9324" y="911654"/>
                    <a:pt x="225454" y="1297459"/>
                    <a:pt x="296848" y="14169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60" name="Volný tvar 21"/>
            <p:cNvSpPr>
              <a:spLocks/>
            </p:cNvSpPr>
            <p:nvPr/>
          </p:nvSpPr>
          <p:spPr bwMode="auto">
            <a:xfrm flipH="1">
              <a:off x="1259817" y="3179805"/>
              <a:ext cx="354513" cy="1054443"/>
            </a:xfrm>
            <a:custGeom>
              <a:avLst/>
              <a:gdLst>
                <a:gd name="T0" fmla="*/ 354513 w 354513"/>
                <a:gd name="T1" fmla="*/ 0 h 1416908"/>
                <a:gd name="T2" fmla="*/ 287 w 354513"/>
                <a:gd name="T3" fmla="*/ 128 h 1416908"/>
                <a:gd name="T4" fmla="*/ 296848 w 354513"/>
                <a:gd name="T5" fmla="*/ 269 h 1416908"/>
                <a:gd name="T6" fmla="*/ 0 60000 65536"/>
                <a:gd name="T7" fmla="*/ 0 60000 65536"/>
                <a:gd name="T8" fmla="*/ 0 60000 65536"/>
                <a:gd name="T9" fmla="*/ 0 w 354513"/>
                <a:gd name="T10" fmla="*/ 0 h 1416908"/>
                <a:gd name="T11" fmla="*/ 354513 w 354513"/>
                <a:gd name="T12" fmla="*/ 1416908 h 14169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513" h="1416908">
                  <a:moveTo>
                    <a:pt x="354513" y="0"/>
                  </a:moveTo>
                  <a:cubicBezTo>
                    <a:pt x="116302" y="215557"/>
                    <a:pt x="9898" y="439352"/>
                    <a:pt x="287" y="675503"/>
                  </a:cubicBezTo>
                  <a:cubicBezTo>
                    <a:pt x="-9324" y="911654"/>
                    <a:pt x="225454" y="1297459"/>
                    <a:pt x="296848" y="14169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329" name="TextovéPole 22"/>
          <p:cNvSpPr txBox="1">
            <a:spLocks noChangeArrowheads="1"/>
          </p:cNvSpPr>
          <p:nvPr/>
        </p:nvSpPr>
        <p:spPr bwMode="auto">
          <a:xfrm>
            <a:off x="9302751" y="4114800"/>
            <a:ext cx="134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latin typeface="Calibri" panose="020F0502020204030204" pitchFamily="34" charset="0"/>
              </a:rPr>
              <a:t>NADPH + H</a:t>
            </a:r>
            <a:r>
              <a:rPr lang="cs-CZ" altLang="en-US" sz="1800" baseline="30000">
                <a:latin typeface="Calibri" panose="020F0502020204030204" pitchFamily="34" charset="0"/>
              </a:rPr>
              <a:t>+</a:t>
            </a:r>
            <a:endParaRPr lang="cs-CZ" altLang="en-US" sz="1800" baseline="30000">
              <a:latin typeface="Calibri" panose="020F0502020204030204" pitchFamily="34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3330" name="TextovéPole 23"/>
          <p:cNvSpPr txBox="1">
            <a:spLocks noChangeArrowheads="1"/>
          </p:cNvSpPr>
          <p:nvPr/>
        </p:nvSpPr>
        <p:spPr bwMode="auto">
          <a:xfrm>
            <a:off x="9259888" y="2657475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latin typeface="Calibri" panose="020F0502020204030204" pitchFamily="34" charset="0"/>
              </a:rPr>
              <a:t>NADP</a:t>
            </a:r>
            <a:r>
              <a:rPr lang="cs-CZ" altLang="en-US" sz="1800" baseline="30000">
                <a:latin typeface="Calibri" panose="020F0502020204030204" pitchFamily="34" charset="0"/>
              </a:rPr>
              <a:t>+</a:t>
            </a:r>
            <a:endParaRPr lang="cs-CZ" altLang="en-US" sz="1800" baseline="30000">
              <a:latin typeface="Calibri" panose="020F0502020204030204" pitchFamily="34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3331" name="TextovéPole 26"/>
          <p:cNvSpPr txBox="1">
            <a:spLocks noChangeArrowheads="1"/>
          </p:cNvSpPr>
          <p:nvPr/>
        </p:nvSpPr>
        <p:spPr bwMode="auto">
          <a:xfrm>
            <a:off x="6754813" y="1555750"/>
            <a:ext cx="178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cytosol</a:t>
            </a:r>
            <a:endParaRPr lang="cs-CZ" altLang="en-US" sz="1800" b="1">
              <a:latin typeface="Calibri" panose="020F0502020204030204" pitchFamily="34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3332" name="TextovéPole 28"/>
          <p:cNvSpPr txBox="1">
            <a:spLocks noChangeArrowheads="1"/>
          </p:cNvSpPr>
          <p:nvPr/>
        </p:nvSpPr>
        <p:spPr bwMode="auto">
          <a:xfrm>
            <a:off x="3214689" y="1484314"/>
            <a:ext cx="1241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membrána</a:t>
            </a:r>
            <a:endParaRPr lang="cs-CZ" altLang="en-US" sz="1800" b="1">
              <a:latin typeface="Calibri" panose="020F0502020204030204" pitchFamily="34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cxnSp>
        <p:nvCxnSpPr>
          <p:cNvPr id="13333" name="Přímá spojnice 33"/>
          <p:cNvCxnSpPr>
            <a:cxnSpLocks noChangeShapeType="1"/>
          </p:cNvCxnSpPr>
          <p:nvPr/>
        </p:nvCxnSpPr>
        <p:spPr bwMode="auto">
          <a:xfrm>
            <a:off x="5788026" y="1628775"/>
            <a:ext cx="11113" cy="39687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4" name="Ovál 46"/>
          <p:cNvSpPr>
            <a:spLocks noChangeArrowheads="1"/>
          </p:cNvSpPr>
          <p:nvPr/>
        </p:nvSpPr>
        <p:spPr bwMode="auto">
          <a:xfrm>
            <a:off x="4105276" y="2203451"/>
            <a:ext cx="295275" cy="2905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13335" name="Obdélník 52"/>
          <p:cNvSpPr>
            <a:spLocks noChangeArrowheads="1"/>
          </p:cNvSpPr>
          <p:nvPr/>
        </p:nvSpPr>
        <p:spPr bwMode="auto">
          <a:xfrm>
            <a:off x="6159501" y="5562601"/>
            <a:ext cx="2028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chemeClr val="accent2"/>
                </a:solidFill>
                <a:latin typeface="Calibri" panose="020F0502020204030204" pitchFamily="34" charset="0"/>
              </a:rPr>
              <a:t>regenerace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chemeClr val="accent2"/>
                </a:solidFill>
                <a:latin typeface="Calibri" panose="020F0502020204030204" pitchFamily="34" charset="0"/>
              </a:rPr>
              <a:t>tokoferolu/askorbátu je částečná </a:t>
            </a:r>
            <a:endParaRPr lang="cs-CZ" altLang="en-US" sz="1600">
              <a:solidFill>
                <a:schemeClr val="accent2"/>
              </a:solidFill>
            </a:endParaRPr>
          </a:p>
        </p:txBody>
      </p:sp>
      <p:sp>
        <p:nvSpPr>
          <p:cNvPr id="13336" name="Obdélník 53"/>
          <p:cNvSpPr>
            <a:spLocks noChangeArrowheads="1"/>
          </p:cNvSpPr>
          <p:nvPr/>
        </p:nvSpPr>
        <p:spPr bwMode="auto">
          <a:xfrm>
            <a:off x="4381500" y="5467351"/>
            <a:ext cx="12128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vitamin E radikál</a:t>
            </a:r>
            <a:endParaRPr lang="cs-CZ" altLang="en-US" sz="1200"/>
          </a:p>
        </p:txBody>
      </p:sp>
      <p:sp>
        <p:nvSpPr>
          <p:cNvPr id="13337" name="TextovéPole 56"/>
          <p:cNvSpPr txBox="1">
            <a:spLocks noChangeArrowheads="1"/>
          </p:cNvSpPr>
          <p:nvPr/>
        </p:nvSpPr>
        <p:spPr bwMode="auto">
          <a:xfrm>
            <a:off x="3255964" y="4178300"/>
            <a:ext cx="62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latin typeface="Calibri" panose="020F0502020204030204" pitchFamily="34" charset="0"/>
              </a:rPr>
              <a:t>X</a:t>
            </a:r>
            <a:r>
              <a:rPr lang="cs-CZ" altLang="en-US" sz="1800">
                <a:solidFill>
                  <a:schemeClr val="accent2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H</a:t>
            </a:r>
          </a:p>
        </p:txBody>
      </p:sp>
      <p:sp>
        <p:nvSpPr>
          <p:cNvPr id="13338" name="TextovéPole 6"/>
          <p:cNvSpPr txBox="1">
            <a:spLocks noChangeArrowheads="1"/>
          </p:cNvSpPr>
          <p:nvPr/>
        </p:nvSpPr>
        <p:spPr bwMode="auto">
          <a:xfrm>
            <a:off x="2179639" y="4252914"/>
            <a:ext cx="739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latin typeface="Calibri" panose="020F0502020204030204" pitchFamily="34" charset="0"/>
              </a:rPr>
              <a:t>L-</a:t>
            </a:r>
            <a:r>
              <a:rPr lang="cs-CZ" altLang="en-US" sz="1800">
                <a:solidFill>
                  <a:srgbClr val="FF000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OO</a:t>
            </a:r>
            <a:r>
              <a:rPr lang="cs-CZ" altLang="en-US" sz="1800">
                <a:latin typeface="Calibri" panose="020F050202020403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∙</a:t>
            </a:r>
          </a:p>
        </p:txBody>
      </p:sp>
      <p:sp>
        <p:nvSpPr>
          <p:cNvPr id="13339" name="TextovéPole 34"/>
          <p:cNvSpPr txBox="1">
            <a:spLocks noChangeArrowheads="1"/>
          </p:cNvSpPr>
          <p:nvPr/>
        </p:nvSpPr>
        <p:spPr bwMode="auto">
          <a:xfrm>
            <a:off x="2208214" y="2452688"/>
            <a:ext cx="714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PUFA (L</a:t>
            </a:r>
            <a:r>
              <a:rPr lang="cs-CZ" altLang="en-US" sz="1800" b="1">
                <a:solidFill>
                  <a:srgbClr val="2D2DB9"/>
                </a:solidFill>
                <a:latin typeface="Calibri" panose="020F0502020204030204" pitchFamily="34" charset="0"/>
              </a:rPr>
              <a:t>H</a:t>
            </a:r>
            <a:r>
              <a:rPr lang="cs-CZ" altLang="en-US" sz="1800" b="1">
                <a:latin typeface="Calibri" panose="020F0502020204030204" pitchFamily="34" charset="0"/>
              </a:rPr>
              <a:t>)</a:t>
            </a:r>
            <a:endParaRPr lang="cs-CZ" altLang="en-US" sz="1800" b="1">
              <a:latin typeface="Calibri" panose="020F0502020204030204" pitchFamily="34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3340" name="TextovéPole 39"/>
          <p:cNvSpPr txBox="1">
            <a:spLocks noChangeArrowheads="1"/>
          </p:cNvSpPr>
          <p:nvPr/>
        </p:nvSpPr>
        <p:spPr bwMode="auto">
          <a:xfrm>
            <a:off x="2989264" y="2954338"/>
            <a:ext cx="446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X</a:t>
            </a:r>
            <a:r>
              <a:rPr lang="cs-CZ" altLang="en-US" sz="1800" b="1">
                <a:latin typeface="Calibri" panose="020F050202020403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∙</a:t>
            </a:r>
          </a:p>
        </p:txBody>
      </p:sp>
      <p:sp>
        <p:nvSpPr>
          <p:cNvPr id="13341" name="TextovéPole 40"/>
          <p:cNvSpPr txBox="1">
            <a:spLocks noChangeArrowheads="1"/>
          </p:cNvSpPr>
          <p:nvPr/>
        </p:nvSpPr>
        <p:spPr bwMode="auto">
          <a:xfrm>
            <a:off x="1809750" y="3851275"/>
            <a:ext cx="52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latin typeface="Calibri" panose="020F0502020204030204" pitchFamily="34" charset="0"/>
              </a:rPr>
              <a:t>X</a:t>
            </a:r>
            <a:r>
              <a:rPr lang="cs-CZ" altLang="en-US" sz="1800">
                <a:solidFill>
                  <a:srgbClr val="2D2DB9"/>
                </a:solidFill>
                <a:latin typeface="Calibri" panose="020F0502020204030204" pitchFamily="34" charset="0"/>
              </a:rPr>
              <a:t>H</a:t>
            </a:r>
            <a:endParaRPr lang="cs-CZ" altLang="en-US" sz="1800">
              <a:solidFill>
                <a:srgbClr val="2D2DB9"/>
              </a:solidFill>
              <a:latin typeface="Calibri" panose="020F0502020204030204" pitchFamily="34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cxnSp>
        <p:nvCxnSpPr>
          <p:cNvPr id="13342" name="Přímá spojnice se šipkou 42"/>
          <p:cNvCxnSpPr>
            <a:cxnSpLocks noChangeShapeType="1"/>
            <a:endCxn id="13338" idx="0"/>
          </p:cNvCxnSpPr>
          <p:nvPr/>
        </p:nvCxnSpPr>
        <p:spPr bwMode="auto">
          <a:xfrm flipH="1">
            <a:off x="2549525" y="3081339"/>
            <a:ext cx="6350" cy="1171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3" name="Volný tvar 43"/>
          <p:cNvSpPr>
            <a:spLocks/>
          </p:cNvSpPr>
          <p:nvPr/>
        </p:nvSpPr>
        <p:spPr bwMode="auto">
          <a:xfrm>
            <a:off x="2205039" y="3419475"/>
            <a:ext cx="339725" cy="609600"/>
          </a:xfrm>
          <a:custGeom>
            <a:avLst/>
            <a:gdLst>
              <a:gd name="T0" fmla="*/ 114900 w 339777"/>
              <a:gd name="T1" fmla="*/ 0 h 609600"/>
              <a:gd name="T2" fmla="*/ 336512 w 339777"/>
              <a:gd name="T3" fmla="*/ 313106 h 609600"/>
              <a:gd name="T4" fmla="*/ 0 w 339777"/>
              <a:gd name="T5" fmla="*/ 609733 h 609600"/>
              <a:gd name="T6" fmla="*/ 0 60000 65536"/>
              <a:gd name="T7" fmla="*/ 0 60000 65536"/>
              <a:gd name="T8" fmla="*/ 0 60000 65536"/>
              <a:gd name="T9" fmla="*/ 0 w 339777"/>
              <a:gd name="T10" fmla="*/ 0 h 609600"/>
              <a:gd name="T11" fmla="*/ 339777 w 339777"/>
              <a:gd name="T12" fmla="*/ 609600 h 609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9777" h="609600">
                <a:moveTo>
                  <a:pt x="115330" y="0"/>
                </a:moveTo>
                <a:cubicBezTo>
                  <a:pt x="236151" y="105719"/>
                  <a:pt x="356973" y="211438"/>
                  <a:pt x="337751" y="313038"/>
                </a:cubicBezTo>
                <a:cubicBezTo>
                  <a:pt x="318529" y="414638"/>
                  <a:pt x="52173" y="562919"/>
                  <a:pt x="0" y="60960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4" name="Volný tvar 44"/>
          <p:cNvSpPr>
            <a:spLocks/>
          </p:cNvSpPr>
          <p:nvPr/>
        </p:nvSpPr>
        <p:spPr bwMode="auto">
          <a:xfrm>
            <a:off x="2559050" y="3228976"/>
            <a:ext cx="255588" cy="328613"/>
          </a:xfrm>
          <a:custGeom>
            <a:avLst/>
            <a:gdLst>
              <a:gd name="T0" fmla="*/ 261368 w 255373"/>
              <a:gd name="T1" fmla="*/ 0 h 329513"/>
              <a:gd name="T2" fmla="*/ 84315 w 255373"/>
              <a:gd name="T3" fmla="*/ 122451 h 329513"/>
              <a:gd name="T4" fmla="*/ 0 w 255373"/>
              <a:gd name="T5" fmla="*/ 306123 h 329513"/>
              <a:gd name="T6" fmla="*/ 0 60000 65536"/>
              <a:gd name="T7" fmla="*/ 0 60000 65536"/>
              <a:gd name="T8" fmla="*/ 0 60000 65536"/>
              <a:gd name="T9" fmla="*/ 0 w 255373"/>
              <a:gd name="T10" fmla="*/ 0 h 329513"/>
              <a:gd name="T11" fmla="*/ 255373 w 255373"/>
              <a:gd name="T12" fmla="*/ 329513 h 329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373" h="329513">
                <a:moveTo>
                  <a:pt x="255373" y="0"/>
                </a:moveTo>
                <a:cubicBezTo>
                  <a:pt x="190157" y="38443"/>
                  <a:pt x="124941" y="76886"/>
                  <a:pt x="82379" y="131805"/>
                </a:cubicBezTo>
                <a:cubicBezTo>
                  <a:pt x="39817" y="186724"/>
                  <a:pt x="13730" y="299308"/>
                  <a:pt x="0" y="32951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5" name="TextovéPole 45"/>
          <p:cNvSpPr txBox="1">
            <a:spLocks noChangeArrowheads="1"/>
          </p:cNvSpPr>
          <p:nvPr/>
        </p:nvSpPr>
        <p:spPr bwMode="auto">
          <a:xfrm>
            <a:off x="1914525" y="3154364"/>
            <a:ext cx="446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altLang="en-US" sz="1600" baseline="-2500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endParaRPr lang="cs-CZ" altLang="en-US" sz="1600" baseline="-25000">
              <a:solidFill>
                <a:srgbClr val="FF0000"/>
              </a:solidFill>
              <a:latin typeface="Calibri" panose="020F0502020204030204" pitchFamily="34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cxnSp>
        <p:nvCxnSpPr>
          <p:cNvPr id="13346" name="Přímá spojovací šipka 59"/>
          <p:cNvCxnSpPr>
            <a:cxnSpLocks noChangeShapeType="1"/>
          </p:cNvCxnSpPr>
          <p:nvPr/>
        </p:nvCxnSpPr>
        <p:spPr bwMode="auto">
          <a:xfrm>
            <a:off x="2566988" y="4637088"/>
            <a:ext cx="0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7" name="Přímá spojovací šipka 60"/>
          <p:cNvCxnSpPr>
            <a:cxnSpLocks noChangeShapeType="1"/>
          </p:cNvCxnSpPr>
          <p:nvPr/>
        </p:nvCxnSpPr>
        <p:spPr bwMode="auto">
          <a:xfrm>
            <a:off x="2566988" y="4748214"/>
            <a:ext cx="0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8" name="Přímá spojovací šipka 61"/>
          <p:cNvCxnSpPr>
            <a:cxnSpLocks noChangeShapeType="1"/>
          </p:cNvCxnSpPr>
          <p:nvPr/>
        </p:nvCxnSpPr>
        <p:spPr bwMode="auto">
          <a:xfrm>
            <a:off x="2570163" y="4849813"/>
            <a:ext cx="0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9" name="TextovéPole 49"/>
          <p:cNvSpPr txBox="1">
            <a:spLocks noChangeArrowheads="1"/>
          </p:cNvSpPr>
          <p:nvPr/>
        </p:nvSpPr>
        <p:spPr bwMode="auto">
          <a:xfrm>
            <a:off x="3087688" y="4979989"/>
            <a:ext cx="811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latin typeface="Calibri" panose="020F0502020204030204" pitchFamily="34" charset="0"/>
              </a:rPr>
              <a:t>L-</a:t>
            </a:r>
            <a:r>
              <a:rPr lang="cs-CZ" altLang="en-US" sz="1800">
                <a:solidFill>
                  <a:srgbClr val="FF000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OO</a:t>
            </a:r>
            <a:r>
              <a:rPr lang="cs-CZ" altLang="en-US" sz="1800">
                <a:solidFill>
                  <a:schemeClr val="accent2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H</a:t>
            </a:r>
          </a:p>
        </p:txBody>
      </p:sp>
      <p:cxnSp>
        <p:nvCxnSpPr>
          <p:cNvPr id="13350" name="Přímá spojovací šipka 55"/>
          <p:cNvCxnSpPr>
            <a:cxnSpLocks noChangeShapeType="1"/>
          </p:cNvCxnSpPr>
          <p:nvPr/>
        </p:nvCxnSpPr>
        <p:spPr bwMode="auto">
          <a:xfrm>
            <a:off x="3446463" y="5403851"/>
            <a:ext cx="0" cy="233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1" name="Přímá spojovací šipka 57"/>
          <p:cNvCxnSpPr>
            <a:cxnSpLocks noChangeShapeType="1"/>
          </p:cNvCxnSpPr>
          <p:nvPr/>
        </p:nvCxnSpPr>
        <p:spPr bwMode="auto">
          <a:xfrm>
            <a:off x="3446463" y="5513388"/>
            <a:ext cx="0" cy="233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2" name="Přímá spojovací šipka 58"/>
          <p:cNvCxnSpPr>
            <a:cxnSpLocks noChangeShapeType="1"/>
          </p:cNvCxnSpPr>
          <p:nvPr/>
        </p:nvCxnSpPr>
        <p:spPr bwMode="auto">
          <a:xfrm>
            <a:off x="3448050" y="5616576"/>
            <a:ext cx="0" cy="233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53" name="Obdélník 67"/>
          <p:cNvSpPr>
            <a:spLocks noChangeArrowheads="1"/>
          </p:cNvSpPr>
          <p:nvPr/>
        </p:nvSpPr>
        <p:spPr bwMode="auto">
          <a:xfrm>
            <a:off x="4335463" y="3409951"/>
            <a:ext cx="96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1200">
                <a:solidFill>
                  <a:srgbClr val="FF0000"/>
                </a:solidFill>
                <a:latin typeface="Calibri" panose="020F0502020204030204" pitchFamily="34" charset="0"/>
              </a:rPr>
              <a:t>cyklus vitaminu E</a:t>
            </a:r>
            <a:endParaRPr lang="cs-CZ" altLang="en-US" sz="1200">
              <a:solidFill>
                <a:srgbClr val="FF0000"/>
              </a:solidFill>
            </a:endParaRPr>
          </a:p>
        </p:txBody>
      </p:sp>
      <p:sp>
        <p:nvSpPr>
          <p:cNvPr id="13354" name="Obdélník 71"/>
          <p:cNvSpPr>
            <a:spLocks noChangeArrowheads="1"/>
          </p:cNvSpPr>
          <p:nvPr/>
        </p:nvSpPr>
        <p:spPr bwMode="auto">
          <a:xfrm>
            <a:off x="6299200" y="3455989"/>
            <a:ext cx="966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1200">
                <a:solidFill>
                  <a:srgbClr val="FF0000"/>
                </a:solidFill>
                <a:latin typeface="Calibri" panose="020F0502020204030204" pitchFamily="34" charset="0"/>
              </a:rPr>
              <a:t>cyklus vitaminu C</a:t>
            </a:r>
            <a:endParaRPr lang="cs-CZ" altLang="en-US" sz="1200">
              <a:solidFill>
                <a:srgbClr val="FF0000"/>
              </a:solidFill>
            </a:endParaRPr>
          </a:p>
        </p:txBody>
      </p:sp>
      <p:sp>
        <p:nvSpPr>
          <p:cNvPr id="13355" name="Obdélník 72"/>
          <p:cNvSpPr>
            <a:spLocks noChangeArrowheads="1"/>
          </p:cNvSpPr>
          <p:nvPr/>
        </p:nvSpPr>
        <p:spPr bwMode="auto">
          <a:xfrm>
            <a:off x="8158164" y="3462338"/>
            <a:ext cx="739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1200">
                <a:solidFill>
                  <a:srgbClr val="FF0000"/>
                </a:solidFill>
                <a:latin typeface="Calibri" panose="020F0502020204030204" pitchFamily="34" charset="0"/>
              </a:rPr>
              <a:t>cyklus thiolů</a:t>
            </a:r>
            <a:endParaRPr lang="cs-CZ" altLang="en-US" sz="1200">
              <a:solidFill>
                <a:srgbClr val="FF0000"/>
              </a:solidFill>
            </a:endParaRPr>
          </a:p>
        </p:txBody>
      </p:sp>
      <p:sp>
        <p:nvSpPr>
          <p:cNvPr id="13356" name="Volný tvar 48"/>
          <p:cNvSpPr>
            <a:spLocks/>
          </p:cNvSpPr>
          <p:nvPr/>
        </p:nvSpPr>
        <p:spPr bwMode="auto">
          <a:xfrm>
            <a:off x="2879726" y="3716338"/>
            <a:ext cx="1082675" cy="1200150"/>
          </a:xfrm>
          <a:custGeom>
            <a:avLst/>
            <a:gdLst>
              <a:gd name="T0" fmla="*/ 0 w 1082902"/>
              <a:gd name="T1" fmla="*/ 570310 h 1200380"/>
              <a:gd name="T2" fmla="*/ 1044900 w 1082902"/>
              <a:gd name="T3" fmla="*/ 28727 h 1200380"/>
              <a:gd name="T4" fmla="*/ 826420 w 1082902"/>
              <a:gd name="T5" fmla="*/ 1197391 h 12003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2902" h="1200380">
                <a:moveTo>
                  <a:pt x="0" y="571730"/>
                </a:moveTo>
                <a:cubicBezTo>
                  <a:pt x="389731" y="307411"/>
                  <a:pt x="914400" y="-114070"/>
                  <a:pt x="1047750" y="28805"/>
                </a:cubicBezTo>
                <a:cubicBezTo>
                  <a:pt x="1181100" y="171680"/>
                  <a:pt x="896937" y="1057505"/>
                  <a:pt x="828675" y="120038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57" name="Ovál 46"/>
          <p:cNvSpPr>
            <a:spLocks noChangeArrowheads="1"/>
          </p:cNvSpPr>
          <p:nvPr/>
        </p:nvSpPr>
        <p:spPr bwMode="auto">
          <a:xfrm>
            <a:off x="4221164" y="4516438"/>
            <a:ext cx="295275" cy="2905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52" name="TextovéPole 6"/>
          <p:cNvSpPr txBox="1">
            <a:spLocks noChangeArrowheads="1"/>
          </p:cNvSpPr>
          <p:nvPr/>
        </p:nvSpPr>
        <p:spPr bwMode="auto">
          <a:xfrm>
            <a:off x="2400300" y="3544889"/>
            <a:ext cx="361950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latin typeface="Calibri" panose="020F0502020204030204" pitchFamily="34" charset="0"/>
              </a:rPr>
              <a:t>L</a:t>
            </a:r>
            <a:r>
              <a:rPr lang="cs-CZ" altLang="en-US" sz="1800">
                <a:latin typeface="Calibri" panose="020F050202020403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∙</a:t>
            </a:r>
          </a:p>
        </p:txBody>
      </p:sp>
    </p:spTree>
    <p:extLst>
      <p:ext uri="{BB962C8B-B14F-4D97-AF65-F5344CB8AC3E}">
        <p14:creationId xmlns:p14="http://schemas.microsoft.com/office/powerpoint/2010/main" val="11821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Skupina 29"/>
          <p:cNvGrpSpPr>
            <a:grpSpLocks/>
          </p:cNvGrpSpPr>
          <p:nvPr/>
        </p:nvGrpSpPr>
        <p:grpSpPr bwMode="auto">
          <a:xfrm>
            <a:off x="2208214" y="2205038"/>
            <a:ext cx="7773987" cy="1981200"/>
            <a:chOff x="827584" y="1988840"/>
            <a:chExt cx="7774210" cy="1981200"/>
          </a:xfrm>
        </p:grpSpPr>
        <p:pic>
          <p:nvPicPr>
            <p:cNvPr id="1537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988840"/>
              <a:ext cx="428434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372" name="Přímá spojovací šipka 24"/>
            <p:cNvCxnSpPr>
              <a:cxnSpLocks noChangeShapeType="1"/>
            </p:cNvCxnSpPr>
            <p:nvPr/>
          </p:nvCxnSpPr>
          <p:spPr bwMode="auto">
            <a:xfrm>
              <a:off x="4644008" y="2852936"/>
              <a:ext cx="115212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73" name="TextovéPole 26"/>
            <p:cNvSpPr txBox="1">
              <a:spLocks noChangeArrowheads="1"/>
            </p:cNvSpPr>
            <p:nvPr/>
          </p:nvSpPr>
          <p:spPr bwMode="auto">
            <a:xfrm>
              <a:off x="6660226" y="3428702"/>
              <a:ext cx="792185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 b="1"/>
                <a:t>M</a:t>
              </a:r>
              <a:r>
                <a:rPr lang="cs-CZ" altLang="cs-CZ" sz="1800" b="1" baseline="-25000"/>
                <a:t>1</a:t>
              </a:r>
              <a:r>
                <a:rPr lang="cs-CZ" altLang="cs-CZ" sz="1800" b="1"/>
                <a:t>dG</a:t>
              </a:r>
              <a:endParaRPr lang="cs-CZ" altLang="cs-CZ" sz="1800" b="1">
                <a:ea typeface="Cambria Math" panose="02040503050406030204" pitchFamily="18" charset="0"/>
                <a:cs typeface="Cambria Math" panose="02040503050406030204" pitchFamily="18" charset="0"/>
              </a:endParaRPr>
            </a:p>
          </p:txBody>
        </p:sp>
        <p:sp>
          <p:nvSpPr>
            <p:cNvPr id="15374" name="TextovéPole 27"/>
            <p:cNvSpPr txBox="1">
              <a:spLocks noChangeArrowheads="1"/>
            </p:cNvSpPr>
            <p:nvPr/>
          </p:nvSpPr>
          <p:spPr bwMode="auto">
            <a:xfrm>
              <a:off x="1475656" y="3429000"/>
              <a:ext cx="26597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/>
                <a:t>MDA		guanin</a:t>
              </a:r>
            </a:p>
          </p:txBody>
        </p:sp>
        <p:pic>
          <p:nvPicPr>
            <p:cNvPr id="1537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132856"/>
              <a:ext cx="2517626" cy="1682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Nadpis 1"/>
          <p:cNvSpPr>
            <a:spLocks noGrp="1"/>
          </p:cNvSpPr>
          <p:nvPr>
            <p:ph type="title"/>
          </p:nvPr>
        </p:nvSpPr>
        <p:spPr>
          <a:xfrm>
            <a:off x="2135187" y="0"/>
            <a:ext cx="8542337" cy="1143000"/>
          </a:xfrm>
        </p:spPr>
        <p:txBody>
          <a:bodyPr>
            <a:normAutofit/>
          </a:bodyPr>
          <a:lstStyle/>
          <a:p>
            <a:r>
              <a:rPr lang="cs-CZ" altLang="en-US" sz="4000" dirty="0"/>
              <a:t>Sekundární produkty </a:t>
            </a:r>
            <a:r>
              <a:rPr lang="cs-CZ" altLang="en-US" sz="4000" dirty="0" err="1"/>
              <a:t>lipoperoxidace</a:t>
            </a:r>
            <a:endParaRPr lang="cs-CZ" altLang="en-US" sz="4000" dirty="0"/>
          </a:p>
        </p:txBody>
      </p:sp>
      <p:sp>
        <p:nvSpPr>
          <p:cNvPr id="15364" name="Zástupný symbol pro obsah 20"/>
          <p:cNvSpPr>
            <a:spLocks noGrp="1"/>
          </p:cNvSpPr>
          <p:nvPr>
            <p:ph idx="1"/>
          </p:nvPr>
        </p:nvSpPr>
        <p:spPr>
          <a:xfrm>
            <a:off x="1870527" y="1457325"/>
            <a:ext cx="7772400" cy="5400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altLang="en-US" sz="2400" b="1" dirty="0" err="1"/>
              <a:t>Malondialdehyd</a:t>
            </a:r>
            <a:r>
              <a:rPr lang="cs-CZ" altLang="en-US" sz="2400" dirty="0"/>
              <a:t> – vysoce mutagenní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⇨ </a:t>
            </a:r>
            <a:r>
              <a:rPr lang="cs-CZ" altLang="en-US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</a:t>
            </a:r>
            <a:r>
              <a:rPr lang="cs-CZ" altLang="en-US" sz="2000" dirty="0" err="1"/>
              <a:t>dukty</a:t>
            </a:r>
            <a:r>
              <a:rPr lang="cs-CZ" altLang="en-US" sz="2000" dirty="0"/>
              <a:t> s proteiny/DNA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alt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cs-CZ" alt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cs-CZ" alt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cs-CZ" altLang="en-US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cs-CZ" altLang="en-US" sz="2400" b="1" dirty="0" err="1"/>
              <a:t>Isoprostany</a:t>
            </a:r>
            <a:r>
              <a:rPr lang="cs-CZ" altLang="en-US" sz="2400" b="1" dirty="0"/>
              <a:t> </a:t>
            </a:r>
            <a:r>
              <a:rPr lang="cs-CZ" alt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⇨ </a:t>
            </a:r>
            <a:r>
              <a:rPr lang="cs-CZ" altLang="en-US" sz="2000" dirty="0"/>
              <a:t>různý biologický účinek</a:t>
            </a:r>
            <a:endParaRPr lang="cs-CZ" altLang="en-US" sz="2400" dirty="0"/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en-US" sz="2000" dirty="0"/>
              <a:t>prostaglandinům  strukturou  podobné sloučeniny</a:t>
            </a:r>
            <a:endParaRPr lang="cs-CZ" altLang="en-US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cs-CZ" altLang="en-US" sz="2400" b="1" dirty="0" err="1"/>
              <a:t>Alkanaly</a:t>
            </a:r>
            <a:r>
              <a:rPr lang="cs-CZ" altLang="en-US" sz="2400" b="1" dirty="0"/>
              <a:t>/</a:t>
            </a:r>
            <a:r>
              <a:rPr lang="cs-CZ" altLang="en-US" sz="2400" b="1" dirty="0" err="1"/>
              <a:t>alkenaly</a:t>
            </a:r>
            <a:r>
              <a:rPr lang="cs-CZ" altLang="en-US" sz="2400" dirty="0"/>
              <a:t> </a:t>
            </a:r>
            <a:r>
              <a:rPr lang="cs-CZ" altLang="en-US" sz="2000" dirty="0"/>
              <a:t>(4-hydroxynonenal, 4-HNE) </a:t>
            </a:r>
            <a:endParaRPr lang="cs-CZ" altLang="en-US" sz="2400" dirty="0"/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en-US" sz="2000" dirty="0"/>
              <a:t>vysoce toxické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cs-CZ" altLang="en-US" sz="2400" b="1" dirty="0"/>
              <a:t>Alkany, alkeny </a:t>
            </a:r>
            <a:r>
              <a:rPr lang="cs-CZ" altLang="en-US" sz="2000" dirty="0"/>
              <a:t>⇨ plíce</a:t>
            </a:r>
          </a:p>
        </p:txBody>
      </p:sp>
      <p:sp>
        <p:nvSpPr>
          <p:cNvPr id="15365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56BC08-FE1C-43CF-B4AD-B7CA1B9A4676}" type="slidenum">
              <a:rPr lang="en-CA" altLang="en-US" sz="140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CA" altLang="en-US" sz="1400"/>
          </a:p>
        </p:txBody>
      </p:sp>
      <p:sp>
        <p:nvSpPr>
          <p:cNvPr id="15366" name="TextovéPole 30"/>
          <p:cNvSpPr txBox="1">
            <a:spLocks noChangeArrowheads="1"/>
          </p:cNvSpPr>
          <p:nvPr/>
        </p:nvSpPr>
        <p:spPr bwMode="auto">
          <a:xfrm>
            <a:off x="7860507" y="1634678"/>
            <a:ext cx="3059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000" dirty="0" err="1">
                <a:solidFill>
                  <a:srgbClr val="FF0000"/>
                </a:solidFill>
              </a:rPr>
              <a:t>markery</a:t>
            </a:r>
            <a:r>
              <a:rPr lang="cs-CZ" altLang="en-US" sz="2000" dirty="0">
                <a:solidFill>
                  <a:srgbClr val="FF0000"/>
                </a:solidFill>
              </a:rPr>
              <a:t> oxidačního stresu</a:t>
            </a:r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5043488"/>
            <a:ext cx="2171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ovéPole 1"/>
          <p:cNvSpPr txBox="1">
            <a:spLocks noChangeArrowheads="1"/>
          </p:cNvSpPr>
          <p:nvPr/>
        </p:nvSpPr>
        <p:spPr bwMode="auto">
          <a:xfrm>
            <a:off x="9786938" y="5338764"/>
            <a:ext cx="2413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en-US" sz="900">
                <a:solidFill>
                  <a:srgbClr val="FF0000"/>
                </a:solidFill>
              </a:rPr>
              <a:t>1</a:t>
            </a:r>
            <a:endParaRPr lang="en-US" altLang="en-US" sz="900">
              <a:solidFill>
                <a:srgbClr val="FF0000"/>
              </a:solidFill>
            </a:endParaRPr>
          </a:p>
        </p:txBody>
      </p:sp>
      <p:sp>
        <p:nvSpPr>
          <p:cNvPr id="15369" name="TextovéPole 13"/>
          <p:cNvSpPr txBox="1">
            <a:spLocks noChangeArrowheads="1"/>
          </p:cNvSpPr>
          <p:nvPr/>
        </p:nvSpPr>
        <p:spPr bwMode="auto">
          <a:xfrm>
            <a:off x="9147175" y="5216525"/>
            <a:ext cx="2428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900">
                <a:solidFill>
                  <a:srgbClr val="FF0000"/>
                </a:solidFill>
              </a:rPr>
              <a:t>4</a:t>
            </a:r>
            <a:endParaRPr lang="en-US" altLang="en-US" sz="900">
              <a:solidFill>
                <a:srgbClr val="FF0000"/>
              </a:solidFill>
            </a:endParaRPr>
          </a:p>
        </p:txBody>
      </p:sp>
      <p:sp>
        <p:nvSpPr>
          <p:cNvPr id="15370" name="TextovéPole 14"/>
          <p:cNvSpPr txBox="1">
            <a:spLocks noChangeArrowheads="1"/>
          </p:cNvSpPr>
          <p:nvPr/>
        </p:nvSpPr>
        <p:spPr bwMode="auto">
          <a:xfrm>
            <a:off x="8115300" y="5100639"/>
            <a:ext cx="2428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900">
                <a:solidFill>
                  <a:srgbClr val="FF0000"/>
                </a:solidFill>
              </a:rPr>
              <a:t>9</a:t>
            </a:r>
            <a:endParaRPr lang="en-US" altLang="en-US" sz="9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1828800" y="188913"/>
            <a:ext cx="7772400" cy="1079500"/>
          </a:xfrm>
        </p:spPr>
        <p:txBody>
          <a:bodyPr>
            <a:normAutofit/>
          </a:bodyPr>
          <a:lstStyle/>
          <a:p>
            <a:pPr algn="ctr"/>
            <a:r>
              <a:rPr lang="cs-CZ" altLang="en-US" sz="4000" dirty="0"/>
              <a:t>Preventivní antioxidanty</a:t>
            </a: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1847851" y="1497014"/>
            <a:ext cx="8785225" cy="47513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altLang="en-US" sz="2400" dirty="0"/>
              <a:t>Z</a:t>
            </a:r>
            <a:r>
              <a:rPr lang="cs-CZ" altLang="en-US" sz="2400" dirty="0" smtClean="0"/>
              <a:t>abraňují </a:t>
            </a:r>
            <a:r>
              <a:rPr lang="cs-CZ" altLang="en-US" sz="2400" dirty="0"/>
              <a:t>vzniku ROS / eliminují ROS </a:t>
            </a:r>
            <a:r>
              <a:rPr lang="cs-CZ" altLang="en-US" sz="2400" dirty="0">
                <a:ea typeface="Cambria Math" panose="02040503050406030204" pitchFamily="18" charset="0"/>
                <a:cs typeface="Cambria Math" panose="02040503050406030204" pitchFamily="18" charset="0"/>
              </a:rPr>
              <a:t>⇨ ↓</a:t>
            </a:r>
            <a:r>
              <a:rPr lang="cs-CZ" altLang="en-US" sz="2400" dirty="0"/>
              <a:t>iniciace </a:t>
            </a:r>
            <a:r>
              <a:rPr lang="cs-CZ" altLang="en-US" sz="2400" dirty="0" err="1"/>
              <a:t>lipoperoxidace</a:t>
            </a:r>
            <a:endParaRPr lang="cs-CZ" alt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cs-CZ" alt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altLang="en-US" sz="2400" b="1" dirty="0"/>
              <a:t>Vážou ionty Fe/Cu </a:t>
            </a:r>
            <a:r>
              <a:rPr lang="cs-CZ" alt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⇨ </a:t>
            </a:r>
            <a:r>
              <a:rPr lang="cs-CZ" altLang="en-US" sz="2400" b="1" dirty="0"/>
              <a:t>zabraňují vzniku </a:t>
            </a:r>
            <a:r>
              <a:rPr lang="cs-CZ" alt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∙</a:t>
            </a:r>
            <a:r>
              <a:rPr lang="cs-CZ" altLang="en-US" sz="2400" b="1" dirty="0"/>
              <a:t>OH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en-US" sz="2000" dirty="0" err="1"/>
              <a:t>transferrin</a:t>
            </a:r>
            <a:r>
              <a:rPr lang="cs-CZ" altLang="en-US" sz="2000" dirty="0"/>
              <a:t>, </a:t>
            </a:r>
            <a:r>
              <a:rPr lang="cs-CZ" altLang="en-US" sz="2000" dirty="0" err="1"/>
              <a:t>ferritin</a:t>
            </a:r>
            <a:r>
              <a:rPr lang="cs-CZ" altLang="en-US" sz="2000" dirty="0"/>
              <a:t>, </a:t>
            </a:r>
            <a:r>
              <a:rPr lang="cs-CZ" altLang="en-US" sz="2000" dirty="0" err="1"/>
              <a:t>ceruloplasmin</a:t>
            </a:r>
            <a:r>
              <a:rPr lang="cs-CZ" altLang="en-US" sz="2000" dirty="0"/>
              <a:t>, …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en-US" sz="2000" dirty="0" err="1"/>
              <a:t>flavonoidy</a:t>
            </a:r>
            <a:endParaRPr lang="cs-CZ" altLang="en-US" sz="2000" dirty="0"/>
          </a:p>
          <a:p>
            <a:pPr lvl="1">
              <a:buFont typeface="Wingdings" panose="05000000000000000000" pitchFamily="2" charset="2"/>
              <a:buChar char="ü"/>
            </a:pPr>
            <a:endParaRPr lang="cs-CZ" alt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altLang="en-US" sz="2400" b="1" dirty="0"/>
              <a:t>Antioxidační enzymy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en-US" sz="2000" dirty="0"/>
              <a:t>katalasa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en-US" sz="2000" dirty="0" err="1"/>
              <a:t>glutathionperoxidasa</a:t>
            </a:r>
            <a:endParaRPr lang="cs-CZ" altLang="en-U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en-US" sz="2000" dirty="0" err="1"/>
              <a:t>glutathionreduktasa</a:t>
            </a:r>
            <a:endParaRPr lang="cs-CZ" altLang="en-U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en-US" sz="2000" dirty="0" err="1"/>
              <a:t>superoxiddismutasa</a:t>
            </a:r>
            <a:endParaRPr lang="cs-CZ" altLang="en-US" sz="2000" dirty="0"/>
          </a:p>
          <a:p>
            <a:pPr lvl="1">
              <a:buFont typeface="Wingdings" panose="05000000000000000000" pitchFamily="2" charset="2"/>
              <a:buChar char="ü"/>
            </a:pPr>
            <a:endParaRPr lang="cs-CZ" altLang="en-US" sz="2000" dirty="0"/>
          </a:p>
          <a:p>
            <a:pPr marL="0" indent="0">
              <a:buNone/>
            </a:pPr>
            <a:endParaRPr lang="cs-CZ" altLang="en-US" sz="2400" dirty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CB51B3-2F7B-452F-B4EC-104CAED85B5C}" type="slidenum">
              <a:rPr lang="en-CA" altLang="en-US" sz="140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CA" altLang="en-US" sz="1400"/>
          </a:p>
        </p:txBody>
      </p:sp>
    </p:spTree>
    <p:extLst>
      <p:ext uri="{BB962C8B-B14F-4D97-AF65-F5344CB8AC3E}">
        <p14:creationId xmlns:p14="http://schemas.microsoft.com/office/powerpoint/2010/main" val="17506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92313" y="188913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en-US" sz="4000" dirty="0"/>
              <a:t>Lipofilní antioxidanty 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>
          <a:xfrm>
            <a:off x="2135189" y="1917700"/>
            <a:ext cx="8281987" cy="38877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cs-CZ" altLang="en-US" sz="2400" dirty="0"/>
              <a:t>E</a:t>
            </a:r>
            <a:r>
              <a:rPr lang="cs-CZ" altLang="en-US" sz="2400" smtClean="0"/>
              <a:t>liminují </a:t>
            </a:r>
            <a:r>
              <a:rPr lang="cs-CZ" altLang="en-US" sz="2400" dirty="0"/>
              <a:t>radikály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cs-CZ" altLang="en-US" sz="24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altLang="en-US" sz="2000" b="1" dirty="0">
                <a:latin typeface="+mj-lt"/>
              </a:rPr>
              <a:t>karotenoidy/</a:t>
            </a:r>
            <a:r>
              <a:rPr lang="el-GR" altLang="en-US" sz="2000" b="1" dirty="0">
                <a:latin typeface="+mj-lt"/>
              </a:rPr>
              <a:t>β</a:t>
            </a:r>
            <a:r>
              <a:rPr lang="cs-CZ" altLang="en-US" sz="2000" b="1" dirty="0">
                <a:latin typeface="+mj-lt"/>
              </a:rPr>
              <a:t>-karoten </a:t>
            </a:r>
            <a:r>
              <a:rPr lang="cs-CZ" altLang="en-US" sz="2000" dirty="0">
                <a:solidFill>
                  <a:schemeClr val="accent2"/>
                </a:solidFill>
                <a:latin typeface="+mj-lt"/>
              </a:rPr>
              <a:t>při nízkém </a:t>
            </a:r>
            <a:r>
              <a:rPr lang="cs-CZ" altLang="en-US" sz="2000" i="1" dirty="0">
                <a:solidFill>
                  <a:schemeClr val="accent2"/>
                </a:solidFill>
                <a:latin typeface="+mj-lt"/>
              </a:rPr>
              <a:t>p</a:t>
            </a:r>
            <a:r>
              <a:rPr lang="cs-CZ" altLang="en-US" sz="2000" dirty="0">
                <a:solidFill>
                  <a:schemeClr val="accent2"/>
                </a:solidFill>
                <a:latin typeface="+mj-lt"/>
              </a:rPr>
              <a:t>O</a:t>
            </a:r>
            <a:r>
              <a:rPr lang="cs-CZ" altLang="en-US" sz="2000" baseline="-25000" dirty="0">
                <a:solidFill>
                  <a:schemeClr val="accent2"/>
                </a:solidFill>
                <a:latin typeface="+mj-lt"/>
              </a:rPr>
              <a:t>2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altLang="en-US" sz="2000" b="1" dirty="0">
                <a:latin typeface="+mj-lt"/>
              </a:rPr>
              <a:t>bilirubin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altLang="en-US" sz="2000" b="1" dirty="0">
                <a:latin typeface="+mj-lt"/>
              </a:rPr>
              <a:t>vitamin E </a:t>
            </a:r>
            <a:r>
              <a:rPr lang="cs-CZ" altLang="en-US" sz="2000" dirty="0">
                <a:solidFill>
                  <a:schemeClr val="accent2"/>
                </a:solidFill>
                <a:latin typeface="+mj-lt"/>
              </a:rPr>
              <a:t>při nižších//normálních koncentracích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altLang="en-US" sz="2000" b="1" dirty="0" err="1">
                <a:latin typeface="+mj-lt"/>
              </a:rPr>
              <a:t>ubichinol</a:t>
            </a:r>
            <a:endParaRPr lang="cs-CZ" altLang="en-US" sz="2000" b="1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cs-CZ" altLang="en-US" sz="2000" b="1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  <a:tabLst>
                <a:tab pos="3232150" algn="l"/>
              </a:tabLst>
              <a:defRPr/>
            </a:pPr>
            <a:r>
              <a:rPr lang="cs-CZ" altLang="en-US" sz="2000" dirty="0">
                <a:latin typeface="+mj-lt"/>
              </a:rPr>
              <a:t>potravinářská aditiva – 	</a:t>
            </a:r>
            <a:r>
              <a:rPr lang="cs-CZ" altLang="en-US" sz="1800" dirty="0" err="1">
                <a:latin typeface="+mj-lt"/>
              </a:rPr>
              <a:t>butylhydroxyanisol</a:t>
            </a:r>
            <a:r>
              <a:rPr lang="cs-CZ" altLang="en-US" sz="1800" dirty="0">
                <a:latin typeface="+mj-lt"/>
              </a:rPr>
              <a:t> (</a:t>
            </a:r>
            <a:r>
              <a:rPr lang="cs-CZ" altLang="en-US" sz="1800" dirty="0" err="1">
                <a:latin typeface="+mj-lt"/>
              </a:rPr>
              <a:t>BHA</a:t>
            </a:r>
            <a:r>
              <a:rPr lang="cs-CZ" altLang="en-US" sz="1800" dirty="0">
                <a:latin typeface="+mj-lt"/>
              </a:rPr>
              <a:t>) 		</a:t>
            </a:r>
            <a:r>
              <a:rPr lang="cs-CZ" altLang="en-US" sz="1800" dirty="0" err="1">
                <a:latin typeface="+mj-lt"/>
              </a:rPr>
              <a:t>butylhydroxytoluen</a:t>
            </a:r>
            <a:r>
              <a:rPr lang="cs-CZ" altLang="en-US" sz="1800" dirty="0">
                <a:latin typeface="+mj-lt"/>
              </a:rPr>
              <a:t> (BHT)</a:t>
            </a:r>
            <a:endParaRPr lang="cs-CZ" altLang="en-US" sz="2000" dirty="0">
              <a:latin typeface="+mj-lt"/>
            </a:endParaRPr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3B20B0-D74C-4790-B1E6-4B699852DD4E}" type="slidenum">
              <a:rPr lang="en-CA" altLang="en-US" sz="140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CA" altLang="en-US" sz="1400"/>
          </a:p>
        </p:txBody>
      </p:sp>
    </p:spTree>
    <p:extLst>
      <p:ext uri="{BB962C8B-B14F-4D97-AF65-F5344CB8AC3E}">
        <p14:creationId xmlns:p14="http://schemas.microsoft.com/office/powerpoint/2010/main" val="35804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69840" y="100510"/>
            <a:ext cx="89402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400" dirty="0">
                <a:latin typeface="+mn-lt"/>
              </a:rPr>
              <a:t>Steatorea (lipidová malabsorpce</a:t>
            </a:r>
            <a:r>
              <a:rPr lang="cs-CZ" altLang="cs-CZ" sz="4400" dirty="0" smtClean="0">
                <a:latin typeface="+mn-lt"/>
              </a:rPr>
              <a:t>)</a:t>
            </a:r>
            <a:endParaRPr lang="cs-CZ" altLang="cs-CZ" sz="4400" dirty="0"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912429" y="2916233"/>
            <a:ext cx="517071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+mn-lt"/>
              </a:rPr>
              <a:t>Nedostatečný přívod žluče </a:t>
            </a:r>
            <a:r>
              <a:rPr lang="cs-CZ" altLang="cs-CZ" sz="2000" dirty="0" smtClean="0">
                <a:latin typeface="+mn-lt"/>
              </a:rPr>
              <a:t/>
            </a:r>
            <a:br>
              <a:rPr lang="cs-CZ" altLang="cs-CZ" sz="2000" dirty="0" smtClean="0">
                <a:latin typeface="+mn-lt"/>
              </a:rPr>
            </a:br>
            <a:r>
              <a:rPr lang="cs-CZ" altLang="cs-CZ" sz="2000" dirty="0" smtClean="0">
                <a:latin typeface="+mn-lt"/>
              </a:rPr>
              <a:t>(</a:t>
            </a:r>
            <a:r>
              <a:rPr lang="cs-CZ" altLang="cs-CZ" sz="2000" dirty="0">
                <a:latin typeface="+mn-lt"/>
              </a:rPr>
              <a:t>porucha jater, obstrukce žlučovodů</a:t>
            </a:r>
            <a:r>
              <a:rPr lang="cs-CZ" altLang="cs-CZ" sz="2000" dirty="0" smtClean="0">
                <a:latin typeface="+mn-lt"/>
              </a:rPr>
              <a:t>)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 smtClean="0">
                <a:latin typeface="+mn-lt"/>
              </a:rPr>
              <a:t>Porucha ve funkci pankreatu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 smtClean="0">
                <a:latin typeface="+mn-lt"/>
              </a:rPr>
              <a:t>Porucha ve funkci střevní sliznice </a:t>
            </a:r>
            <a:r>
              <a:rPr lang="cs-CZ" altLang="cs-CZ" sz="2000" dirty="0" smtClean="0">
                <a:latin typeface="+mn-lt"/>
              </a:rPr>
              <a:t/>
            </a:r>
            <a:br>
              <a:rPr lang="cs-CZ" altLang="cs-CZ" sz="2000" dirty="0" smtClean="0">
                <a:latin typeface="+mn-lt"/>
              </a:rPr>
            </a:br>
            <a:r>
              <a:rPr lang="cs-CZ" altLang="cs-CZ" sz="2000" dirty="0" smtClean="0">
                <a:latin typeface="+mn-lt"/>
              </a:rPr>
              <a:t>(</a:t>
            </a:r>
            <a:r>
              <a:rPr lang="cs-CZ" altLang="cs-CZ" sz="2000" dirty="0" smtClean="0">
                <a:latin typeface="+mn-lt"/>
              </a:rPr>
              <a:t>trávení probíhá, porušená resorpce)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cs-CZ" altLang="cs-CZ" sz="2000" dirty="0" smtClean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cs-CZ" altLang="cs-CZ" sz="2000" dirty="0">
              <a:latin typeface="+mn-lt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010400" y="2314834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>
                <a:latin typeface="+mn-lt"/>
              </a:rPr>
              <a:t>Možné příčiny</a:t>
            </a: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2207856" y="2349500"/>
            <a:ext cx="4518383" cy="3829050"/>
            <a:chOff x="295" y="1480"/>
            <a:chExt cx="2982" cy="2412"/>
          </a:xfrm>
        </p:grpSpPr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480"/>
              <a:ext cx="2982" cy="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8" name="Text Box 10"/>
            <p:cNvSpPr txBox="1">
              <a:spLocks noChangeArrowheads="1"/>
            </p:cNvSpPr>
            <p:nvPr/>
          </p:nvSpPr>
          <p:spPr bwMode="auto">
            <a:xfrm>
              <a:off x="1815" y="1652"/>
              <a:ext cx="8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400" dirty="0">
                  <a:latin typeface="+mn-lt"/>
                </a:rPr>
                <a:t>Lipidy z potravy</a:t>
              </a:r>
            </a:p>
          </p:txBody>
        </p:sp>
        <p:sp>
          <p:nvSpPr>
            <p:cNvPr id="14349" name="Text Box 11"/>
            <p:cNvSpPr txBox="1">
              <a:spLocks noChangeArrowheads="1"/>
            </p:cNvSpPr>
            <p:nvPr/>
          </p:nvSpPr>
          <p:spPr bwMode="auto">
            <a:xfrm>
              <a:off x="1582" y="3133"/>
              <a:ext cx="138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400" dirty="0">
                  <a:latin typeface="+mn-lt"/>
                </a:rPr>
                <a:t>Nadbytek lipidů ve stolici</a:t>
              </a: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809750" y="6220084"/>
            <a:ext cx="626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>
                <a:latin typeface="+mn-lt"/>
              </a:rPr>
              <a:t>Důsledek: nedostatek lipofilních vitaminů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85754" y="1159089"/>
            <a:ext cx="5683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+mn-lt"/>
              </a:rPr>
              <a:t>Ztráta </a:t>
            </a:r>
            <a:r>
              <a:rPr lang="cs-CZ" altLang="cs-CZ" dirty="0" smtClean="0">
                <a:latin typeface="+mn-lt"/>
              </a:rPr>
              <a:t>lipidů stolicí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+mn-lt"/>
              </a:rPr>
              <a:t>Fyziologicky je resorbováno ~ 98 % lipidů z potravy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cs-CZ" altLang="cs-CZ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60919" y="85207"/>
            <a:ext cx="10515600" cy="1325563"/>
          </a:xfrm>
        </p:spPr>
        <p:txBody>
          <a:bodyPr/>
          <a:lstStyle/>
          <a:p>
            <a:pPr algn="ctr"/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Trávení lipidů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070" y="1497565"/>
            <a:ext cx="8507413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altLang="cs-CZ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Žaludek: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altLang="cs-CZ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cs-CZ" altLang="cs-CZ" dirty="0" err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</a:t>
            </a:r>
            <a:r>
              <a:rPr lang="cs-CZ" altLang="cs-CZ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inquální</a:t>
            </a: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cs-CZ" altLang="cs-CZ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lipáza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G</a:t>
            </a: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astrická </a:t>
            </a:r>
            <a:r>
              <a:rPr lang="cs-CZ" altLang="cs-CZ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lipáza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Tenké střevo: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Pankreatická </a:t>
            </a:r>
            <a:r>
              <a:rPr lang="cs-CZ" altLang="cs-CZ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lipáza a </a:t>
            </a:r>
            <a:r>
              <a:rPr lang="cs-CZ" altLang="cs-CZ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kolipáza</a:t>
            </a:r>
            <a:endParaRPr lang="cs-CZ" altLang="cs-CZ" dirty="0" smtClean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Fosfolipáza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altLang="cs-CZ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Cholesterolesteráza</a:t>
            </a:r>
            <a:endParaRPr lang="cs-CZ" altLang="cs-CZ" dirty="0" smtClean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914400" lvl="2" indent="0">
              <a:buNone/>
            </a:pPr>
            <a:endParaRPr lang="cs-CZ" altLang="cs-CZ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cs-CZ" altLang="cs-CZ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cs-CZ" altLang="cs-CZ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altLang="cs-CZ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474" y="1410770"/>
            <a:ext cx="7424526" cy="495336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690050" y="6257433"/>
            <a:ext cx="4142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Lippincott’s</a:t>
            </a:r>
            <a:r>
              <a:rPr lang="cs-CZ" sz="1200" dirty="0" smtClean="0"/>
              <a:t> </a:t>
            </a:r>
            <a:r>
              <a:rPr lang="cs-CZ" sz="1200" dirty="0" err="1" smtClean="0"/>
              <a:t>Illustrated</a:t>
            </a:r>
            <a:r>
              <a:rPr lang="cs-CZ" sz="1200" dirty="0" smtClean="0"/>
              <a:t> </a:t>
            </a:r>
            <a:r>
              <a:rPr lang="cs-CZ" sz="1200" dirty="0" err="1" smtClean="0"/>
              <a:t>Reviews</a:t>
            </a:r>
            <a:r>
              <a:rPr lang="cs-CZ" sz="1200" dirty="0" smtClean="0"/>
              <a:t>: </a:t>
            </a:r>
            <a:r>
              <a:rPr lang="cs-CZ" sz="1200" dirty="0" err="1" smtClean="0"/>
              <a:t>Biochemistry</a:t>
            </a:r>
            <a:r>
              <a:rPr lang="cs-CZ" sz="1200" dirty="0" smtClean="0"/>
              <a:t>, </a:t>
            </a:r>
            <a:r>
              <a:rPr lang="cs-CZ" sz="1200" dirty="0" err="1" smtClean="0"/>
              <a:t>Sixth</a:t>
            </a:r>
            <a:r>
              <a:rPr lang="cs-CZ" sz="1200" dirty="0" smtClean="0"/>
              <a:t> </a:t>
            </a:r>
            <a:r>
              <a:rPr lang="cs-CZ" sz="1200" dirty="0" err="1"/>
              <a:t>Edition</a:t>
            </a:r>
            <a:endParaRPr lang="cs-CZ" sz="12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E773-1487-452C-BB08-50907AB634C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9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5272</Words>
  <Application>Microsoft Office PowerPoint</Application>
  <PresentationFormat>Vlastní</PresentationFormat>
  <Paragraphs>1282</Paragraphs>
  <Slides>76</Slides>
  <Notes>33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76</vt:i4>
      </vt:variant>
    </vt:vector>
  </HeadingPairs>
  <TitlesOfParts>
    <vt:vector size="80" baseType="lpstr">
      <vt:lpstr>Office Theme</vt:lpstr>
      <vt:lpstr>ChemSketch</vt:lpstr>
      <vt:lpstr>CS ChemDraw Drawing</vt:lpstr>
      <vt:lpstr>Rastrový obrázek</vt:lpstr>
      <vt:lpstr>Metabolismus lipidů</vt:lpstr>
      <vt:lpstr>Charakteristické  vlastnosti lipidů</vt:lpstr>
      <vt:lpstr>Význam lipidů v organismu</vt:lpstr>
      <vt:lpstr>Prezentace aplikace PowerPoint</vt:lpstr>
      <vt:lpstr>Exogenní příjem lipidů</vt:lpstr>
      <vt:lpstr>Trávení lipidů</vt:lpstr>
      <vt:lpstr>Trávení lipidů</vt:lpstr>
      <vt:lpstr>Prezentace aplikace PowerPoint</vt:lpstr>
      <vt:lpstr>Trávení lipidů</vt:lpstr>
      <vt:lpstr>Triacylglyceroly</vt:lpstr>
      <vt:lpstr>Lipázy</vt:lpstr>
      <vt:lpstr>Cholesterol</vt:lpstr>
      <vt:lpstr>Fosfolipidy</vt:lpstr>
      <vt:lpstr>Emulsifikace</vt:lpstr>
      <vt:lpstr>Směsné micely</vt:lpstr>
      <vt:lpstr>Tenzidy základ směsných micel</vt:lpstr>
      <vt:lpstr>Resyntéza TAG a esterů cholesterolu</vt:lpstr>
      <vt:lpstr>Sekrece lipidů z enterocytu</vt:lpstr>
      <vt:lpstr>Využití lipidů přijatých potravou tkáněmi</vt:lpstr>
      <vt:lpstr>Prezentace aplikace PowerPoint</vt:lpstr>
      <vt:lpstr>Plazmatické lipoproteiny</vt:lpstr>
      <vt:lpstr>Prezentace aplikace PowerPoint</vt:lpstr>
      <vt:lpstr>Katabolismus lipidů</vt:lpstr>
      <vt:lpstr>Prezentace aplikace PowerPoint</vt:lpstr>
      <vt:lpstr>Odbourání mastných kyselin ( -oxidace) </vt:lpstr>
      <vt:lpstr>Prezentace aplikace PowerPoint</vt:lpstr>
      <vt:lpstr>Prezentace aplikace PowerPoint</vt:lpstr>
      <vt:lpstr>Prezentace aplikace PowerPoint</vt:lpstr>
      <vt:lpstr>Prezentace aplikace PowerPoint</vt:lpstr>
      <vt:lpstr>-Oxidace mastných kyselin</vt:lpstr>
      <vt:lpstr>-Oxidace mastných kyselin</vt:lpstr>
      <vt:lpstr>Prezentace aplikace PowerPoint</vt:lpstr>
      <vt:lpstr>Prezentace aplikace PowerPoint</vt:lpstr>
      <vt:lpstr>Prezentace aplikace PowerPoint</vt:lpstr>
      <vt:lpstr>Prezentace aplikace PowerPoint</vt:lpstr>
      <vt:lpstr>Ketolátky</vt:lpstr>
      <vt:lpstr>Příčiny vzniku a utilizace ketolátek</vt:lpstr>
      <vt:lpstr>Prezentace aplikace PowerPoint</vt:lpstr>
      <vt:lpstr>Utilizace ketolátek v extrahepatálních tkáních</vt:lpstr>
      <vt:lpstr>                Syntéza mastných kyselin</vt:lpstr>
      <vt:lpstr>Prezentace aplikace PowerPoint</vt:lpstr>
      <vt:lpstr>Prezentace aplikace PowerPoint</vt:lpstr>
      <vt:lpstr>Prezentace aplikace PowerPoint</vt:lpstr>
      <vt:lpstr>Synthasa mastných kyselin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Porovnej</vt:lpstr>
      <vt:lpstr>Prezentace aplikace PowerPoint</vt:lpstr>
      <vt:lpstr>Prezentace aplikace PowerPoint</vt:lpstr>
      <vt:lpstr>Mechanismus desaturace MK</vt:lpstr>
      <vt:lpstr>Prezentace aplikace PowerPoint</vt:lpstr>
      <vt:lpstr>Syntéza nenasycených MK</vt:lpstr>
      <vt:lpstr>Prezentace aplikace PowerPoint</vt:lpstr>
      <vt:lpstr>Prezentace aplikace PowerPoint</vt:lpstr>
      <vt:lpstr>Syntéza TAG</vt:lpstr>
      <vt:lpstr>Prezentace aplikace PowerPoint</vt:lpstr>
      <vt:lpstr>VLDL</vt:lpstr>
      <vt:lpstr>Lipoperoxidace</vt:lpstr>
      <vt:lpstr>Lipoperoxidace</vt:lpstr>
      <vt:lpstr>Iniciace lipoperoxidace</vt:lpstr>
      <vt:lpstr>Propagace lipoperoxidace</vt:lpstr>
      <vt:lpstr>Terminace lipoperoxidace tokoferolem</vt:lpstr>
      <vt:lpstr>Sekundární produkty lipoperoxidace</vt:lpstr>
      <vt:lpstr>Preventivní antioxidanty</vt:lpstr>
      <vt:lpstr>Lipofilní antioxidanty 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Metabolismus lipidů</dc:title>
  <dc:creator>Jana Gregorová</dc:creator>
  <cp:lastModifiedBy>Jana Gregorová</cp:lastModifiedBy>
  <cp:revision>28</cp:revision>
  <dcterms:created xsi:type="dcterms:W3CDTF">2018-05-04T08:30:10Z</dcterms:created>
  <dcterms:modified xsi:type="dcterms:W3CDTF">2018-05-06T16:52:21Z</dcterms:modified>
</cp:coreProperties>
</file>