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8" r:id="rId3"/>
    <p:sldId id="259" r:id="rId4"/>
    <p:sldId id="282" r:id="rId5"/>
    <p:sldId id="283" r:id="rId6"/>
    <p:sldId id="284" r:id="rId7"/>
    <p:sldId id="285" r:id="rId8"/>
    <p:sldId id="264" r:id="rId9"/>
    <p:sldId id="280" r:id="rId10"/>
    <p:sldId id="281" r:id="rId11"/>
  </p:sldIdLst>
  <p:sldSz cx="12192000" cy="6858000"/>
  <p:notesSz cx="6858000" cy="9144000"/>
  <p:custDataLst>
    <p:tags r:id="rId13"/>
  </p:custDataLst>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6" d="100"/>
          <a:sy n="116" d="100"/>
        </p:scale>
        <p:origin x="390" y="108"/>
      </p:cViewPr>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gs" Target="tags/tag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0E8A848-453D-4946-9E2D-E5AA5F6F0B71}" type="datetimeFigureOut">
              <a:rPr lang="cs-CZ" smtClean="0"/>
              <a:t>2.6.2017</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76C253C-CED3-47B7-8BFE-7B90FD59DCAF}" type="slidenum">
              <a:rPr lang="cs-CZ" smtClean="0"/>
              <a:t>‹#›</a:t>
            </a:fld>
            <a:endParaRPr lang="cs-CZ"/>
          </a:p>
        </p:txBody>
      </p:sp>
    </p:spTree>
    <p:extLst>
      <p:ext uri="{BB962C8B-B14F-4D97-AF65-F5344CB8AC3E}">
        <p14:creationId xmlns:p14="http://schemas.microsoft.com/office/powerpoint/2010/main" val="38354781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muskingum.edu/~psych/psycweb/history/skinner.htm"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2"/>
                </a:solidFill>
                <a:latin typeface="Arial" panose="020B0604020202020204" pitchFamily="34" charset="0"/>
                <a:cs typeface="Arial" panose="020B0604020202020204" pitchFamily="34" charset="0"/>
              </a:defRPr>
            </a:lvl1pPr>
            <a:lvl2pPr marL="742950" indent="-285750">
              <a:defRPr sz="2400">
                <a:solidFill>
                  <a:schemeClr val="tx2"/>
                </a:solidFill>
                <a:latin typeface="Arial" panose="020B0604020202020204" pitchFamily="34" charset="0"/>
                <a:cs typeface="Arial" panose="020B0604020202020204" pitchFamily="34" charset="0"/>
              </a:defRPr>
            </a:lvl2pPr>
            <a:lvl3pPr marL="1143000" indent="-228600">
              <a:defRPr sz="2400">
                <a:solidFill>
                  <a:schemeClr val="tx2"/>
                </a:solidFill>
                <a:latin typeface="Arial" panose="020B0604020202020204" pitchFamily="34" charset="0"/>
                <a:cs typeface="Arial" panose="020B0604020202020204" pitchFamily="34" charset="0"/>
              </a:defRPr>
            </a:lvl3pPr>
            <a:lvl4pPr marL="1600200" indent="-228600">
              <a:defRPr sz="2400">
                <a:solidFill>
                  <a:schemeClr val="tx2"/>
                </a:solidFill>
                <a:latin typeface="Arial" panose="020B0604020202020204" pitchFamily="34" charset="0"/>
                <a:cs typeface="Arial" panose="020B0604020202020204" pitchFamily="34" charset="0"/>
              </a:defRPr>
            </a:lvl4pPr>
            <a:lvl5pPr marL="2057400" indent="-228600">
              <a:defRPr sz="2400">
                <a:solidFill>
                  <a:schemeClr val="tx2"/>
                </a:solidFill>
                <a:latin typeface="Arial" panose="020B0604020202020204" pitchFamily="34" charset="0"/>
                <a:cs typeface="Arial" panose="020B0604020202020204" pitchFamily="34" charset="0"/>
              </a:defRPr>
            </a:lvl5pPr>
            <a:lvl6pPr marL="2514600" indent="-228600" eaLnBrk="0" fontAlgn="base" hangingPunct="0">
              <a:spcBef>
                <a:spcPct val="50000"/>
              </a:spcBef>
              <a:spcAft>
                <a:spcPct val="0"/>
              </a:spcAft>
              <a:defRPr sz="2400">
                <a:solidFill>
                  <a:schemeClr val="tx2"/>
                </a:solidFill>
                <a:latin typeface="Arial" panose="020B0604020202020204" pitchFamily="34" charset="0"/>
                <a:cs typeface="Arial" panose="020B0604020202020204" pitchFamily="34" charset="0"/>
              </a:defRPr>
            </a:lvl6pPr>
            <a:lvl7pPr marL="2971800" indent="-228600" eaLnBrk="0" fontAlgn="base" hangingPunct="0">
              <a:spcBef>
                <a:spcPct val="50000"/>
              </a:spcBef>
              <a:spcAft>
                <a:spcPct val="0"/>
              </a:spcAft>
              <a:defRPr sz="2400">
                <a:solidFill>
                  <a:schemeClr val="tx2"/>
                </a:solidFill>
                <a:latin typeface="Arial" panose="020B0604020202020204" pitchFamily="34" charset="0"/>
                <a:cs typeface="Arial" panose="020B0604020202020204" pitchFamily="34" charset="0"/>
              </a:defRPr>
            </a:lvl7pPr>
            <a:lvl8pPr marL="3429000" indent="-228600" eaLnBrk="0" fontAlgn="base" hangingPunct="0">
              <a:spcBef>
                <a:spcPct val="50000"/>
              </a:spcBef>
              <a:spcAft>
                <a:spcPct val="0"/>
              </a:spcAft>
              <a:defRPr sz="2400">
                <a:solidFill>
                  <a:schemeClr val="tx2"/>
                </a:solidFill>
                <a:latin typeface="Arial" panose="020B0604020202020204" pitchFamily="34" charset="0"/>
                <a:cs typeface="Arial" panose="020B0604020202020204" pitchFamily="34" charset="0"/>
              </a:defRPr>
            </a:lvl8pPr>
            <a:lvl9pPr marL="3886200" indent="-228600" eaLnBrk="0" fontAlgn="base" hangingPunct="0">
              <a:spcBef>
                <a:spcPct val="50000"/>
              </a:spcBef>
              <a:spcAft>
                <a:spcPct val="0"/>
              </a:spcAft>
              <a:defRPr sz="2400">
                <a:solidFill>
                  <a:schemeClr val="tx2"/>
                </a:solidFill>
                <a:latin typeface="Arial" panose="020B0604020202020204" pitchFamily="34" charset="0"/>
                <a:cs typeface="Arial" panose="020B0604020202020204" pitchFamily="34" charset="0"/>
              </a:defRPr>
            </a:lvl9pPr>
          </a:lstStyle>
          <a:p>
            <a:fld id="{07902652-85B9-4CB2-88FB-C3874989BF7E}" type="slidenum">
              <a:rPr lang="en-US" altLang="cs-CZ" sz="1200">
                <a:solidFill>
                  <a:schemeClr val="tx1"/>
                </a:solidFill>
              </a:rPr>
              <a:pPr/>
              <a:t>9</a:t>
            </a:fld>
            <a:endParaRPr lang="en-US" altLang="cs-CZ" sz="1200">
              <a:solidFill>
                <a:schemeClr val="tx1"/>
              </a:solidFill>
            </a:endParaRPr>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cs-CZ" sz="1000" smtClean="0">
                <a:latin typeface="Arial" panose="020B0604020202020204" pitchFamily="34" charset="0"/>
                <a:cs typeface="Arial" panose="020B0604020202020204" pitchFamily="34" charset="0"/>
              </a:rPr>
              <a:t>Thorndike's research on animal learning before and after the turn of the twentieth century had an enormous influence on the direction taken by experimental psychology after that time. It influenced John Watson's promotion of the behavioristic approach, and the eventual transformation of experimental psychology from a science of the conscious mind into a science of behavior.</a:t>
            </a:r>
          </a:p>
          <a:p>
            <a:pPr eaLnBrk="1" hangingPunct="1"/>
            <a:r>
              <a:rPr lang="en-US" altLang="cs-CZ" sz="1000" smtClean="0">
                <a:latin typeface="Arial" panose="020B0604020202020204" pitchFamily="34" charset="0"/>
                <a:cs typeface="Arial" panose="020B0604020202020204" pitchFamily="34" charset="0"/>
              </a:rPr>
              <a:t>Probably the best known experimental psychologist of the twentieth century was </a:t>
            </a:r>
            <a:r>
              <a:rPr lang="en-US" altLang="cs-CZ" sz="1000" smtClean="0">
                <a:latin typeface="Arial" panose="020B0604020202020204" pitchFamily="34" charset="0"/>
                <a:cs typeface="Arial" panose="020B0604020202020204" pitchFamily="34" charset="0"/>
                <a:hlinkClick r:id="rId3"/>
              </a:rPr>
              <a:t>B. F. Skinner</a:t>
            </a:r>
            <a:r>
              <a:rPr lang="en-US" altLang="cs-CZ" sz="1000" smtClean="0">
                <a:latin typeface="Arial" panose="020B0604020202020204" pitchFamily="34" charset="0"/>
                <a:cs typeface="Arial" panose="020B0604020202020204" pitchFamily="34" charset="0"/>
              </a:rPr>
              <a:t> (1904-1990). Skinner continued Thorndike's work on instrumental learning but renamed it </a:t>
            </a:r>
            <a:r>
              <a:rPr lang="en-US" altLang="cs-CZ" sz="1000" b="1" smtClean="0">
                <a:latin typeface="Arial" panose="020B0604020202020204" pitchFamily="34" charset="0"/>
                <a:cs typeface="Arial" panose="020B0604020202020204" pitchFamily="34" charset="0"/>
              </a:rPr>
              <a:t>operant conditioning</a:t>
            </a:r>
            <a:r>
              <a:rPr lang="en-US" altLang="cs-CZ" sz="1000" smtClean="0">
                <a:latin typeface="Arial" panose="020B0604020202020204" pitchFamily="34" charset="0"/>
                <a:cs typeface="Arial" panose="020B0604020202020204" pitchFamily="34" charset="0"/>
              </a:rPr>
              <a:t> because, Skinner explained, individuals learn new behaviors that "operate on" the environment — behaviors that cause the individuals to experience environmental stimuli. For example, in Thorndike's puzzle-box experiments, the cats' behaviors operated on the environment by allowing them to escape from the small enclosure and to experience the sight, smell, and taste of food.</a:t>
            </a:r>
          </a:p>
          <a:p>
            <a:pPr eaLnBrk="1" hangingPunct="1"/>
            <a:endParaRPr lang="en-US" altLang="cs-CZ" sz="1000" smtClean="0">
              <a:latin typeface="Arial" panose="020B0604020202020204" pitchFamily="34" charset="0"/>
              <a:cs typeface="Arial" panose="020B0604020202020204" pitchFamily="34" charset="0"/>
            </a:endParaRPr>
          </a:p>
          <a:p>
            <a:pPr eaLnBrk="1" hangingPunct="1"/>
            <a:r>
              <a:rPr lang="en-US" altLang="cs-CZ" sz="1000" smtClean="0">
                <a:latin typeface="Arial" panose="020B0604020202020204" pitchFamily="34" charset="0"/>
                <a:cs typeface="Arial" panose="020B0604020202020204" pitchFamily="34" charset="0"/>
              </a:rPr>
              <a:t>Skinner apparently enjoyed building mechanical devices to use in his research (Bjork, 1993), which eventually led him to develop what now are generally referred to as "Skinner Boxes" (see Figure 2). Skinner boxes are fully automatic conditioning devices: a rat or pigeon (the animals that Skinner used in most of his research on operant conditioning) is placed inside the box and learns to press a lever or push a button in order to receive stimuli such as food or water. The lever press or button-push leads to the consequence, however, only when preceded by a light, tone, or other sensory stimulus. This </a:t>
            </a:r>
            <a:r>
              <a:rPr lang="en-US" altLang="cs-CZ" sz="1000" b="1" smtClean="0">
                <a:latin typeface="Arial" panose="020B0604020202020204" pitchFamily="34" charset="0"/>
                <a:cs typeface="Arial" panose="020B0604020202020204" pitchFamily="34" charset="0"/>
              </a:rPr>
              <a:t>antecedent stimulus</a:t>
            </a:r>
            <a:r>
              <a:rPr lang="en-US" altLang="cs-CZ" sz="1000" smtClean="0">
                <a:latin typeface="Arial" panose="020B0604020202020204" pitchFamily="34" charset="0"/>
                <a:cs typeface="Arial" panose="020B0604020202020204" pitchFamily="34" charset="0"/>
              </a:rPr>
              <a:t> (a stimulus that precedes something else) indicates that the behavioral response of pressing the lever or pushing the button is likely to be followed by a </a:t>
            </a:r>
            <a:r>
              <a:rPr lang="en-US" altLang="cs-CZ" sz="1000" b="1" smtClean="0">
                <a:latin typeface="Arial" panose="020B0604020202020204" pitchFamily="34" charset="0"/>
                <a:cs typeface="Arial" panose="020B0604020202020204" pitchFamily="34" charset="0"/>
              </a:rPr>
              <a:t>consequent stimulus</a:t>
            </a:r>
            <a:r>
              <a:rPr lang="en-US" altLang="cs-CZ" sz="1000" smtClean="0">
                <a:latin typeface="Arial" panose="020B0604020202020204" pitchFamily="34" charset="0"/>
                <a:cs typeface="Arial" panose="020B0604020202020204" pitchFamily="34" charset="0"/>
              </a:rPr>
              <a:t> (a stimulus that comes after something else), such as food or water. Presentations of the antecedent stimulus, the recording of responses, and presentations of the consequent stimulus are all mechanized and, therefore, an experimenter need not be present. </a:t>
            </a:r>
          </a:p>
        </p:txBody>
      </p:sp>
    </p:spTree>
    <p:extLst>
      <p:ext uri="{BB962C8B-B14F-4D97-AF65-F5344CB8AC3E}">
        <p14:creationId xmlns:p14="http://schemas.microsoft.com/office/powerpoint/2010/main" val="7983775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2"/>
                </a:solidFill>
                <a:latin typeface="Arial" panose="020B0604020202020204" pitchFamily="34" charset="0"/>
                <a:cs typeface="Arial" panose="020B0604020202020204" pitchFamily="34" charset="0"/>
              </a:defRPr>
            </a:lvl1pPr>
            <a:lvl2pPr marL="742950" indent="-285750">
              <a:defRPr sz="2400">
                <a:solidFill>
                  <a:schemeClr val="tx2"/>
                </a:solidFill>
                <a:latin typeface="Arial" panose="020B0604020202020204" pitchFamily="34" charset="0"/>
                <a:cs typeface="Arial" panose="020B0604020202020204" pitchFamily="34" charset="0"/>
              </a:defRPr>
            </a:lvl2pPr>
            <a:lvl3pPr marL="1143000" indent="-228600">
              <a:defRPr sz="2400">
                <a:solidFill>
                  <a:schemeClr val="tx2"/>
                </a:solidFill>
                <a:latin typeface="Arial" panose="020B0604020202020204" pitchFamily="34" charset="0"/>
                <a:cs typeface="Arial" panose="020B0604020202020204" pitchFamily="34" charset="0"/>
              </a:defRPr>
            </a:lvl3pPr>
            <a:lvl4pPr marL="1600200" indent="-228600">
              <a:defRPr sz="2400">
                <a:solidFill>
                  <a:schemeClr val="tx2"/>
                </a:solidFill>
                <a:latin typeface="Arial" panose="020B0604020202020204" pitchFamily="34" charset="0"/>
                <a:cs typeface="Arial" panose="020B0604020202020204" pitchFamily="34" charset="0"/>
              </a:defRPr>
            </a:lvl4pPr>
            <a:lvl5pPr marL="2057400" indent="-228600">
              <a:defRPr sz="2400">
                <a:solidFill>
                  <a:schemeClr val="tx2"/>
                </a:solidFill>
                <a:latin typeface="Arial" panose="020B0604020202020204" pitchFamily="34" charset="0"/>
                <a:cs typeface="Arial" panose="020B0604020202020204" pitchFamily="34" charset="0"/>
              </a:defRPr>
            </a:lvl5pPr>
            <a:lvl6pPr marL="2514600" indent="-228600" eaLnBrk="0" fontAlgn="base" hangingPunct="0">
              <a:spcBef>
                <a:spcPct val="50000"/>
              </a:spcBef>
              <a:spcAft>
                <a:spcPct val="0"/>
              </a:spcAft>
              <a:defRPr sz="2400">
                <a:solidFill>
                  <a:schemeClr val="tx2"/>
                </a:solidFill>
                <a:latin typeface="Arial" panose="020B0604020202020204" pitchFamily="34" charset="0"/>
                <a:cs typeface="Arial" panose="020B0604020202020204" pitchFamily="34" charset="0"/>
              </a:defRPr>
            </a:lvl6pPr>
            <a:lvl7pPr marL="2971800" indent="-228600" eaLnBrk="0" fontAlgn="base" hangingPunct="0">
              <a:spcBef>
                <a:spcPct val="50000"/>
              </a:spcBef>
              <a:spcAft>
                <a:spcPct val="0"/>
              </a:spcAft>
              <a:defRPr sz="2400">
                <a:solidFill>
                  <a:schemeClr val="tx2"/>
                </a:solidFill>
                <a:latin typeface="Arial" panose="020B0604020202020204" pitchFamily="34" charset="0"/>
                <a:cs typeface="Arial" panose="020B0604020202020204" pitchFamily="34" charset="0"/>
              </a:defRPr>
            </a:lvl7pPr>
            <a:lvl8pPr marL="3429000" indent="-228600" eaLnBrk="0" fontAlgn="base" hangingPunct="0">
              <a:spcBef>
                <a:spcPct val="50000"/>
              </a:spcBef>
              <a:spcAft>
                <a:spcPct val="0"/>
              </a:spcAft>
              <a:defRPr sz="2400">
                <a:solidFill>
                  <a:schemeClr val="tx2"/>
                </a:solidFill>
                <a:latin typeface="Arial" panose="020B0604020202020204" pitchFamily="34" charset="0"/>
                <a:cs typeface="Arial" panose="020B0604020202020204" pitchFamily="34" charset="0"/>
              </a:defRPr>
            </a:lvl8pPr>
            <a:lvl9pPr marL="3886200" indent="-228600" eaLnBrk="0" fontAlgn="base" hangingPunct="0">
              <a:spcBef>
                <a:spcPct val="50000"/>
              </a:spcBef>
              <a:spcAft>
                <a:spcPct val="0"/>
              </a:spcAft>
              <a:defRPr sz="2400">
                <a:solidFill>
                  <a:schemeClr val="tx2"/>
                </a:solidFill>
                <a:latin typeface="Arial" panose="020B0604020202020204" pitchFamily="34" charset="0"/>
                <a:cs typeface="Arial" panose="020B0604020202020204" pitchFamily="34" charset="0"/>
              </a:defRPr>
            </a:lvl9pPr>
          </a:lstStyle>
          <a:p>
            <a:fld id="{63FBE7AA-0CE5-4159-A892-DC8DAFE6DDA6}" type="slidenum">
              <a:rPr lang="en-US" altLang="cs-CZ" sz="1200">
                <a:solidFill>
                  <a:schemeClr val="tx1"/>
                </a:solidFill>
              </a:rPr>
              <a:pPr/>
              <a:t>10</a:t>
            </a:fld>
            <a:endParaRPr lang="en-US" altLang="cs-CZ" sz="1200">
              <a:solidFill>
                <a:schemeClr val="tx1"/>
              </a:solidFill>
            </a:endParaRPr>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cs-CZ" smtClean="0">
                <a:latin typeface="Arial" panose="020B0604020202020204" pitchFamily="34" charset="0"/>
                <a:cs typeface="Arial" panose="020B0604020202020204" pitchFamily="34" charset="0"/>
              </a:rPr>
              <a:t>The cellular physiology of learning and memory is known in the greatest detail for the sea slug </a:t>
            </a:r>
            <a:r>
              <a:rPr lang="en-US" altLang="cs-CZ" b="1" smtClean="0">
                <a:latin typeface="Arial" panose="020B0604020202020204" pitchFamily="34" charset="0"/>
                <a:cs typeface="Arial" panose="020B0604020202020204" pitchFamily="34" charset="0"/>
              </a:rPr>
              <a:t>Aplysia californica</a:t>
            </a:r>
            <a:r>
              <a:rPr lang="en-US" altLang="cs-CZ" smtClean="0">
                <a:latin typeface="Arial" panose="020B0604020202020204" pitchFamily="34" charset="0"/>
                <a:cs typeface="Arial" panose="020B0604020202020204" pitchFamily="34" charset="0"/>
              </a:rPr>
              <a:t>. Aplysia has about 20,000 neurons in the nervous system consisting of nine ganglia -- four pairs of symmetrical ganglia and one large abdominal ganglion consisting of two lobes (misrepresented in the illustration). </a:t>
            </a:r>
            <a:br>
              <a:rPr lang="en-US" altLang="cs-CZ" smtClean="0">
                <a:latin typeface="Arial" panose="020B0604020202020204" pitchFamily="34" charset="0"/>
                <a:cs typeface="Arial" panose="020B0604020202020204" pitchFamily="34" charset="0"/>
              </a:rPr>
            </a:br>
            <a:endParaRPr lang="en-US" altLang="cs-CZ"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471881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5F860ADA-8268-4559-8575-1D4D46320484}" type="datetimeFigureOut">
              <a:rPr lang="cs-CZ" smtClean="0"/>
              <a:t>2.6.2017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14F74ED-98BF-4858-B6DE-1FA8FFAB3D11}" type="slidenum">
              <a:rPr lang="cs-CZ" smtClean="0"/>
              <a:t>‹#›</a:t>
            </a:fld>
            <a:endParaRPr lang="cs-CZ"/>
          </a:p>
        </p:txBody>
      </p:sp>
    </p:spTree>
    <p:extLst>
      <p:ext uri="{BB962C8B-B14F-4D97-AF65-F5344CB8AC3E}">
        <p14:creationId xmlns:p14="http://schemas.microsoft.com/office/powerpoint/2010/main" val="30899373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5F860ADA-8268-4559-8575-1D4D46320484}" type="datetimeFigureOut">
              <a:rPr lang="cs-CZ" smtClean="0"/>
              <a:t>2.6.2017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14F74ED-98BF-4858-B6DE-1FA8FFAB3D11}" type="slidenum">
              <a:rPr lang="cs-CZ" smtClean="0"/>
              <a:t>‹#›</a:t>
            </a:fld>
            <a:endParaRPr lang="cs-CZ"/>
          </a:p>
        </p:txBody>
      </p:sp>
    </p:spTree>
    <p:extLst>
      <p:ext uri="{BB962C8B-B14F-4D97-AF65-F5344CB8AC3E}">
        <p14:creationId xmlns:p14="http://schemas.microsoft.com/office/powerpoint/2010/main" val="28724124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5F860ADA-8268-4559-8575-1D4D46320484}" type="datetimeFigureOut">
              <a:rPr lang="cs-CZ" smtClean="0"/>
              <a:t>2.6.2017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14F74ED-98BF-4858-B6DE-1FA8FFAB3D11}" type="slidenum">
              <a:rPr lang="cs-CZ" smtClean="0"/>
              <a:t>‹#›</a:t>
            </a:fld>
            <a:endParaRPr lang="cs-CZ"/>
          </a:p>
        </p:txBody>
      </p:sp>
    </p:spTree>
    <p:extLst>
      <p:ext uri="{BB962C8B-B14F-4D97-AF65-F5344CB8AC3E}">
        <p14:creationId xmlns:p14="http://schemas.microsoft.com/office/powerpoint/2010/main" val="4747718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AndTx">
  <p:cSld name="Title, 2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5085" y="44451"/>
            <a:ext cx="11592983" cy="481013"/>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431801" y="687388"/>
            <a:ext cx="5670551" cy="2806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31801" y="3646488"/>
            <a:ext cx="5670551" cy="2806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half" idx="3"/>
          </p:nvPr>
        </p:nvSpPr>
        <p:spPr>
          <a:xfrm>
            <a:off x="6305551" y="687388"/>
            <a:ext cx="5670549" cy="576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5"/>
          <p:cNvSpPr>
            <a:spLocks noGrp="1" noChangeArrowheads="1"/>
          </p:cNvSpPr>
          <p:nvPr>
            <p:ph type="dt" sz="half" idx="10"/>
          </p:nvPr>
        </p:nvSpPr>
        <p:spPr>
          <a:ln/>
        </p:spPr>
        <p:txBody>
          <a:bodyPr/>
          <a:lstStyle>
            <a:lvl1pPr>
              <a:defRPr/>
            </a:lvl1pPr>
          </a:lstStyle>
          <a:p>
            <a:pPr>
              <a:defRPr/>
            </a:pPr>
            <a:endParaRPr lang="en-US"/>
          </a:p>
        </p:txBody>
      </p:sp>
      <p:sp>
        <p:nvSpPr>
          <p:cNvPr id="7" name="Rectangle 6"/>
          <p:cNvSpPr>
            <a:spLocks noGrp="1" noChangeArrowheads="1"/>
          </p:cNvSpPr>
          <p:nvPr>
            <p:ph type="ftr" sz="quarter" idx="11"/>
          </p:nvPr>
        </p:nvSpPr>
        <p:spPr>
          <a:ln/>
        </p:spPr>
        <p:txBody>
          <a:bodyPr/>
          <a:lstStyle>
            <a:lvl1pPr>
              <a:defRPr/>
            </a:lvl1pPr>
          </a:lstStyle>
          <a:p>
            <a:pPr>
              <a:defRPr/>
            </a:pPr>
            <a:endParaRPr lang="en-US"/>
          </a:p>
        </p:txBody>
      </p:sp>
      <p:sp>
        <p:nvSpPr>
          <p:cNvPr id="8" name="Rectangle 7"/>
          <p:cNvSpPr>
            <a:spLocks noGrp="1" noChangeArrowheads="1"/>
          </p:cNvSpPr>
          <p:nvPr>
            <p:ph type="sldNum" sz="quarter" idx="12"/>
          </p:nvPr>
        </p:nvSpPr>
        <p:spPr>
          <a:ln/>
        </p:spPr>
        <p:txBody>
          <a:bodyPr/>
          <a:lstStyle>
            <a:lvl1pPr>
              <a:defRPr/>
            </a:lvl1pPr>
          </a:lstStyle>
          <a:p>
            <a:fld id="{9C1B0864-B52F-4FA9-94EF-DD287323878F}" type="slidenum">
              <a:rPr lang="en-US" altLang="cs-CZ"/>
              <a:pPr/>
              <a:t>‹#›</a:t>
            </a:fld>
            <a:endParaRPr lang="en-US" altLang="cs-CZ"/>
          </a:p>
        </p:txBody>
      </p:sp>
    </p:spTree>
    <p:extLst>
      <p:ext uri="{BB962C8B-B14F-4D97-AF65-F5344CB8AC3E}">
        <p14:creationId xmlns:p14="http://schemas.microsoft.com/office/powerpoint/2010/main" val="1175140695"/>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5F860ADA-8268-4559-8575-1D4D46320484}" type="datetimeFigureOut">
              <a:rPr lang="cs-CZ" smtClean="0"/>
              <a:t>2.6.2017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14F74ED-98BF-4858-B6DE-1FA8FFAB3D11}" type="slidenum">
              <a:rPr lang="cs-CZ" smtClean="0"/>
              <a:t>‹#›</a:t>
            </a:fld>
            <a:endParaRPr lang="cs-CZ"/>
          </a:p>
        </p:txBody>
      </p:sp>
    </p:spTree>
    <p:extLst>
      <p:ext uri="{BB962C8B-B14F-4D97-AF65-F5344CB8AC3E}">
        <p14:creationId xmlns:p14="http://schemas.microsoft.com/office/powerpoint/2010/main" val="21047119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5F860ADA-8268-4559-8575-1D4D46320484}" type="datetimeFigureOut">
              <a:rPr lang="cs-CZ" smtClean="0"/>
              <a:t>2.6.2017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14F74ED-98BF-4858-B6DE-1FA8FFAB3D11}" type="slidenum">
              <a:rPr lang="cs-CZ" smtClean="0"/>
              <a:t>‹#›</a:t>
            </a:fld>
            <a:endParaRPr lang="cs-CZ"/>
          </a:p>
        </p:txBody>
      </p:sp>
    </p:spTree>
    <p:extLst>
      <p:ext uri="{BB962C8B-B14F-4D97-AF65-F5344CB8AC3E}">
        <p14:creationId xmlns:p14="http://schemas.microsoft.com/office/powerpoint/2010/main" val="5295431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5F860ADA-8268-4559-8575-1D4D46320484}" type="datetimeFigureOut">
              <a:rPr lang="cs-CZ" smtClean="0"/>
              <a:t>2.6.2017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14F74ED-98BF-4858-B6DE-1FA8FFAB3D11}" type="slidenum">
              <a:rPr lang="cs-CZ" smtClean="0"/>
              <a:t>‹#›</a:t>
            </a:fld>
            <a:endParaRPr lang="cs-CZ"/>
          </a:p>
        </p:txBody>
      </p:sp>
    </p:spTree>
    <p:extLst>
      <p:ext uri="{BB962C8B-B14F-4D97-AF65-F5344CB8AC3E}">
        <p14:creationId xmlns:p14="http://schemas.microsoft.com/office/powerpoint/2010/main" val="21933809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5F860ADA-8268-4559-8575-1D4D46320484}" type="datetimeFigureOut">
              <a:rPr lang="cs-CZ" smtClean="0"/>
              <a:t>2.6.2017</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114F74ED-98BF-4858-B6DE-1FA8FFAB3D11}" type="slidenum">
              <a:rPr lang="cs-CZ" smtClean="0"/>
              <a:t>‹#›</a:t>
            </a:fld>
            <a:endParaRPr lang="cs-CZ"/>
          </a:p>
        </p:txBody>
      </p:sp>
    </p:spTree>
    <p:extLst>
      <p:ext uri="{BB962C8B-B14F-4D97-AF65-F5344CB8AC3E}">
        <p14:creationId xmlns:p14="http://schemas.microsoft.com/office/powerpoint/2010/main" val="34288585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5F860ADA-8268-4559-8575-1D4D46320484}" type="datetimeFigureOut">
              <a:rPr lang="cs-CZ" smtClean="0"/>
              <a:t>2.6.2017</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114F74ED-98BF-4858-B6DE-1FA8FFAB3D11}" type="slidenum">
              <a:rPr lang="cs-CZ" smtClean="0"/>
              <a:t>‹#›</a:t>
            </a:fld>
            <a:endParaRPr lang="cs-CZ"/>
          </a:p>
        </p:txBody>
      </p:sp>
    </p:spTree>
    <p:extLst>
      <p:ext uri="{BB962C8B-B14F-4D97-AF65-F5344CB8AC3E}">
        <p14:creationId xmlns:p14="http://schemas.microsoft.com/office/powerpoint/2010/main" val="23821274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5F860ADA-8268-4559-8575-1D4D46320484}" type="datetimeFigureOut">
              <a:rPr lang="cs-CZ" smtClean="0"/>
              <a:t>2.6.2017</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114F74ED-98BF-4858-B6DE-1FA8FFAB3D11}" type="slidenum">
              <a:rPr lang="cs-CZ" smtClean="0"/>
              <a:t>‹#›</a:t>
            </a:fld>
            <a:endParaRPr lang="cs-CZ"/>
          </a:p>
        </p:txBody>
      </p:sp>
    </p:spTree>
    <p:extLst>
      <p:ext uri="{BB962C8B-B14F-4D97-AF65-F5344CB8AC3E}">
        <p14:creationId xmlns:p14="http://schemas.microsoft.com/office/powerpoint/2010/main" val="13023756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5F860ADA-8268-4559-8575-1D4D46320484}" type="datetimeFigureOut">
              <a:rPr lang="cs-CZ" smtClean="0"/>
              <a:t>2.6.2017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14F74ED-98BF-4858-B6DE-1FA8FFAB3D11}" type="slidenum">
              <a:rPr lang="cs-CZ" smtClean="0"/>
              <a:t>‹#›</a:t>
            </a:fld>
            <a:endParaRPr lang="cs-CZ"/>
          </a:p>
        </p:txBody>
      </p:sp>
    </p:spTree>
    <p:extLst>
      <p:ext uri="{BB962C8B-B14F-4D97-AF65-F5344CB8AC3E}">
        <p14:creationId xmlns:p14="http://schemas.microsoft.com/office/powerpoint/2010/main" val="42360790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5F860ADA-8268-4559-8575-1D4D46320484}" type="datetimeFigureOut">
              <a:rPr lang="cs-CZ" smtClean="0"/>
              <a:t>2.6.2017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14F74ED-98BF-4858-B6DE-1FA8FFAB3D11}" type="slidenum">
              <a:rPr lang="cs-CZ" smtClean="0"/>
              <a:t>‹#›</a:t>
            </a:fld>
            <a:endParaRPr lang="cs-CZ"/>
          </a:p>
        </p:txBody>
      </p:sp>
    </p:spTree>
    <p:extLst>
      <p:ext uri="{BB962C8B-B14F-4D97-AF65-F5344CB8AC3E}">
        <p14:creationId xmlns:p14="http://schemas.microsoft.com/office/powerpoint/2010/main" val="153948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F860ADA-8268-4559-8575-1D4D46320484}" type="datetimeFigureOut">
              <a:rPr lang="cs-CZ" smtClean="0"/>
              <a:t>2.6.2017</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4F74ED-98BF-4858-B6DE-1FA8FFAB3D11}" type="slidenum">
              <a:rPr lang="cs-CZ" smtClean="0"/>
              <a:t>‹#›</a:t>
            </a:fld>
            <a:endParaRPr lang="cs-CZ"/>
          </a:p>
        </p:txBody>
      </p:sp>
    </p:spTree>
    <p:extLst>
      <p:ext uri="{BB962C8B-B14F-4D97-AF65-F5344CB8AC3E}">
        <p14:creationId xmlns:p14="http://schemas.microsoft.com/office/powerpoint/2010/main" val="15713094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aplysia%20-%20Google%20Video2.flv" TargetMode="External"/><Relationship Id="rId2" Type="http://schemas.openxmlformats.org/officeDocument/2006/relationships/notesSlide" Target="../notesSlides/notesSlide2.xml"/><Relationship Id="rId1" Type="http://schemas.openxmlformats.org/officeDocument/2006/relationships/slideLayout" Target="../slideLayouts/slideLayout12.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a:bodyPr>
          <a:lstStyle/>
          <a:p>
            <a:r>
              <a:rPr lang="cs-CZ" sz="2800" dirty="0" smtClean="0"/>
              <a:t>Člověk jako jediný tvor na této planetě má schopnosti plánovat, organizovat, předvídat, mít ambice atd.</a:t>
            </a:r>
            <a:br>
              <a:rPr lang="cs-CZ" sz="2800" dirty="0" smtClean="0"/>
            </a:br>
            <a:r>
              <a:rPr lang="cs-CZ" sz="2800" dirty="0" smtClean="0"/>
              <a:t>Má potenciál chovat se nejen reflexně – pudově, ale i promyšleně, plánovitě.</a:t>
            </a:r>
            <a:br>
              <a:rPr lang="cs-CZ" sz="2800" dirty="0" smtClean="0"/>
            </a:br>
            <a:r>
              <a:rPr lang="cs-CZ" sz="2800" dirty="0" smtClean="0"/>
              <a:t> </a:t>
            </a:r>
            <a:endParaRPr lang="cs-CZ" sz="2800" dirty="0"/>
          </a:p>
        </p:txBody>
      </p:sp>
      <p:sp>
        <p:nvSpPr>
          <p:cNvPr id="3" name="Podnadpis 2"/>
          <p:cNvSpPr>
            <a:spLocks noGrp="1"/>
          </p:cNvSpPr>
          <p:nvPr>
            <p:ph type="subTitle" idx="1"/>
          </p:nvPr>
        </p:nvSpPr>
        <p:spPr/>
        <p:txBody>
          <a:bodyPr/>
          <a:lstStyle/>
          <a:p>
            <a:endParaRPr lang="cs-CZ"/>
          </a:p>
        </p:txBody>
      </p:sp>
    </p:spTree>
    <p:extLst>
      <p:ext uri="{BB962C8B-B14F-4D97-AF65-F5344CB8AC3E}">
        <p14:creationId xmlns:p14="http://schemas.microsoft.com/office/powerpoint/2010/main" val="4097088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1865314" y="166688"/>
            <a:ext cx="8694737" cy="525462"/>
          </a:xfrm>
        </p:spPr>
        <p:txBody>
          <a:bodyPr>
            <a:normAutofit fontScale="90000"/>
          </a:bodyPr>
          <a:lstStyle/>
          <a:p>
            <a:pPr eaLnBrk="1" hangingPunct="1"/>
            <a:r>
              <a:rPr lang="en-US" altLang="cs-CZ" b="1" smtClean="0"/>
              <a:t>Aplysia californica</a:t>
            </a:r>
          </a:p>
        </p:txBody>
      </p:sp>
      <p:pic>
        <p:nvPicPr>
          <p:cNvPr id="26627" name="Picture 3">
            <a:hlinkClick r:id="rId3" action="ppaction://hlinkfile"/>
          </p:cNvPr>
          <p:cNvPicPr>
            <a:picLocks noGrp="1" noChangeAspect="1" noChangeArrowheads="1"/>
          </p:cNvPicPr>
          <p:nvPr>
            <p:ph sz="quarter" idx="1"/>
          </p:nvPr>
        </p:nvPicPr>
        <p:blipFill>
          <a:blip r:embed="rId4">
            <a:extLst>
              <a:ext uri="{28A0092B-C50C-407E-A947-70E740481C1C}">
                <a14:useLocalDpi xmlns:a14="http://schemas.microsoft.com/office/drawing/2010/main" val="0"/>
              </a:ext>
            </a:extLst>
          </a:blip>
          <a:srcRect/>
          <a:stretch>
            <a:fillRect/>
          </a:stretch>
        </p:blipFill>
        <p:spPr>
          <a:xfrm>
            <a:off x="1847851" y="1012826"/>
            <a:ext cx="4252913" cy="2487613"/>
          </a:xfrm>
          <a:noFill/>
          <a:extLst>
            <a:ext uri="{909E8E84-426E-40DD-AFC4-6F175D3DCCD1}">
              <a14:hiddenFill xmlns:a14="http://schemas.microsoft.com/office/drawing/2010/main">
                <a:solidFill>
                  <a:schemeClr val="accent1"/>
                </a:solidFill>
              </a14:hiddenFill>
            </a:ext>
          </a:extLst>
        </p:spPr>
      </p:pic>
      <p:sp>
        <p:nvSpPr>
          <p:cNvPr id="26628" name="Rectangle 5"/>
          <p:cNvSpPr>
            <a:spLocks noGrp="1" noChangeArrowheads="1"/>
          </p:cNvSpPr>
          <p:nvPr>
            <p:ph type="body" sz="half" idx="3"/>
          </p:nvPr>
        </p:nvSpPr>
        <p:spPr>
          <a:xfrm>
            <a:off x="6313489" y="1917701"/>
            <a:ext cx="3959225" cy="3095625"/>
          </a:xfrm>
        </p:spPr>
        <p:txBody>
          <a:bodyPr/>
          <a:lstStyle/>
          <a:p>
            <a:pPr marL="0" indent="0">
              <a:lnSpc>
                <a:spcPct val="130000"/>
              </a:lnSpc>
              <a:buFont typeface="Wingdings" panose="05000000000000000000" pitchFamily="2" charset="2"/>
              <a:buChar char="Ø"/>
            </a:pPr>
            <a:r>
              <a:rPr lang="en-US" altLang="cs-CZ" sz="2000"/>
              <a:t>Aplysia has about 20,000 neurons in the nervous system consisting of nine ganglia -- four pairs of symmetrical ganglia and one large abdominal ganglion consisting of two lobes</a:t>
            </a:r>
          </a:p>
          <a:p>
            <a:pPr marL="0" indent="0">
              <a:lnSpc>
                <a:spcPct val="130000"/>
              </a:lnSpc>
              <a:buFont typeface="Wingdings" panose="05000000000000000000" pitchFamily="2" charset="2"/>
              <a:buChar char="Ø"/>
            </a:pPr>
            <a:endParaRPr lang="en-US" altLang="cs-CZ" sz="2000"/>
          </a:p>
        </p:txBody>
      </p:sp>
      <p:pic>
        <p:nvPicPr>
          <p:cNvPr id="26629" name="Picture 8" descr="Aplysia californica"/>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47850" y="3573463"/>
            <a:ext cx="4248150" cy="2832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08024700"/>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PAMĚŤ</a:t>
            </a:r>
            <a:endParaRPr lang="cs-CZ" dirty="0"/>
          </a:p>
        </p:txBody>
      </p:sp>
      <p:sp>
        <p:nvSpPr>
          <p:cNvPr id="3" name="Zástupný symbol pro obsah 2"/>
          <p:cNvSpPr>
            <a:spLocks noGrp="1"/>
          </p:cNvSpPr>
          <p:nvPr>
            <p:ph idx="1"/>
          </p:nvPr>
        </p:nvSpPr>
        <p:spPr/>
        <p:txBody>
          <a:bodyPr/>
          <a:lstStyle/>
          <a:p>
            <a:r>
              <a:rPr lang="cs-CZ" dirty="0" smtClean="0"/>
              <a:t>Ukládání informací do „zásobníku/depozitu/údajové banky“, ze které se v případě potřeby mohou  vybrat a využít</a:t>
            </a:r>
            <a:endParaRPr lang="cs-CZ" dirty="0"/>
          </a:p>
          <a:p>
            <a:r>
              <a:rPr lang="cs-CZ" dirty="0" smtClean="0"/>
              <a:t>Paměť odkazuje na způsob jakým zaznamenáváme události, informace a dovednosti</a:t>
            </a:r>
          </a:p>
          <a:p>
            <a:r>
              <a:rPr lang="cs-CZ" dirty="0" smtClean="0"/>
              <a:t>Rozeznáváme různé druhy paměti v závislosti</a:t>
            </a:r>
          </a:p>
          <a:p>
            <a:pPr lvl="1"/>
            <a:r>
              <a:rPr lang="cs-CZ" dirty="0" smtClean="0"/>
              <a:t> na charakteru informace</a:t>
            </a:r>
          </a:p>
          <a:p>
            <a:pPr lvl="1"/>
            <a:r>
              <a:rPr lang="cs-CZ" dirty="0" smtClean="0"/>
              <a:t>podle účasti vědomí při vytváření paměti</a:t>
            </a:r>
          </a:p>
          <a:p>
            <a:pPr lvl="1"/>
            <a:r>
              <a:rPr lang="cs-CZ" dirty="0" smtClean="0"/>
              <a:t>podle času – jak dlouho si pamatujeme </a:t>
            </a:r>
            <a:endParaRPr lang="cs-CZ" dirty="0"/>
          </a:p>
        </p:txBody>
      </p:sp>
    </p:spTree>
    <p:extLst>
      <p:ext uri="{BB962C8B-B14F-4D97-AF65-F5344CB8AC3E}">
        <p14:creationId xmlns:p14="http://schemas.microsoft.com/office/powerpoint/2010/main" val="22451972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PAMĚŤ</a:t>
            </a:r>
            <a:endParaRPr lang="cs-CZ" dirty="0"/>
          </a:p>
        </p:txBody>
      </p:sp>
      <p:sp>
        <p:nvSpPr>
          <p:cNvPr id="3" name="Zástupný symbol pro obsah 2"/>
          <p:cNvSpPr>
            <a:spLocks noGrp="1"/>
          </p:cNvSpPr>
          <p:nvPr>
            <p:ph idx="1"/>
          </p:nvPr>
        </p:nvSpPr>
        <p:spPr/>
        <p:txBody>
          <a:bodyPr>
            <a:normAutofit fontScale="92500" lnSpcReduction="10000"/>
          </a:bodyPr>
          <a:lstStyle/>
          <a:p>
            <a:r>
              <a:rPr lang="cs-CZ" b="1" u="sng" dirty="0" smtClean="0"/>
              <a:t>Deklarativní </a:t>
            </a:r>
            <a:r>
              <a:rPr lang="cs-CZ" dirty="0" smtClean="0"/>
              <a:t>– explicitní vědomá paměť na zážitky a události</a:t>
            </a:r>
          </a:p>
          <a:p>
            <a:r>
              <a:rPr lang="cs-CZ" dirty="0" smtClean="0"/>
              <a:t>Vybavuje se verbálně, prostřednictvím vysloveného nebo napsaného slova</a:t>
            </a:r>
          </a:p>
          <a:p>
            <a:pPr lvl="1"/>
            <a:r>
              <a:rPr lang="cs-CZ" dirty="0" smtClean="0"/>
              <a:t>EPIZODICKÁ – osobní zážitky v kontextu událostí, které se stali na určitém místě a čase</a:t>
            </a:r>
          </a:p>
          <a:p>
            <a:pPr lvl="1"/>
            <a:r>
              <a:rPr lang="cs-CZ" dirty="0" smtClean="0"/>
              <a:t>SÉMANTICKÁ – paměť na naučené situace (víme, že Londýn je hlavní město Anglie, i když jsme tam nikdy nebyli) </a:t>
            </a:r>
          </a:p>
          <a:p>
            <a:pPr marL="457200" lvl="1" indent="0">
              <a:buNone/>
            </a:pPr>
            <a:r>
              <a:rPr lang="cs-CZ" dirty="0" smtClean="0"/>
              <a:t>Na naučení se deklarativního materiálu potřebujeme více času, snadno ho zapomínáme, pokud ho často nepoužíváme; z časového hlediska se tato forma dělí na:</a:t>
            </a:r>
          </a:p>
          <a:p>
            <a:pPr marL="457200" lvl="1" indent="0">
              <a:buNone/>
            </a:pPr>
            <a:r>
              <a:rPr lang="cs-CZ" dirty="0" smtClean="0"/>
              <a:t> 	senzorickou</a:t>
            </a:r>
          </a:p>
          <a:p>
            <a:pPr marL="457200" lvl="1" indent="0">
              <a:buNone/>
            </a:pPr>
            <a:r>
              <a:rPr lang="cs-CZ" dirty="0" smtClean="0"/>
              <a:t>	krátkodobou</a:t>
            </a:r>
          </a:p>
          <a:p>
            <a:pPr marL="457200" lvl="1" indent="0">
              <a:buNone/>
            </a:pPr>
            <a:r>
              <a:rPr lang="cs-CZ" dirty="0" smtClean="0"/>
              <a:t>	dlouhodobou</a:t>
            </a:r>
          </a:p>
          <a:p>
            <a:pPr marL="457200" lvl="1" indent="0">
              <a:buNone/>
            </a:pPr>
            <a:r>
              <a:rPr lang="cs-CZ" dirty="0" smtClean="0"/>
              <a:t>Specifickou formou je pracovní paměť – </a:t>
            </a:r>
            <a:r>
              <a:rPr lang="cs-CZ" dirty="0" err="1" smtClean="0"/>
              <a:t>prefrontální</a:t>
            </a:r>
            <a:r>
              <a:rPr lang="cs-CZ" dirty="0" smtClean="0"/>
              <a:t> mozková kůra</a:t>
            </a:r>
            <a:endParaRPr lang="cs-CZ" dirty="0"/>
          </a:p>
        </p:txBody>
      </p:sp>
    </p:spTree>
    <p:extLst>
      <p:ext uri="{BB962C8B-B14F-4D97-AF65-F5344CB8AC3E}">
        <p14:creationId xmlns:p14="http://schemas.microsoft.com/office/powerpoint/2010/main" val="22462833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PAMĚŤsenzorická</a:t>
            </a:r>
            <a:endParaRPr lang="cs-CZ" dirty="0"/>
          </a:p>
        </p:txBody>
      </p:sp>
      <p:sp>
        <p:nvSpPr>
          <p:cNvPr id="3" name="Zástupný symbol pro obsah 2"/>
          <p:cNvSpPr>
            <a:spLocks noGrp="1"/>
          </p:cNvSpPr>
          <p:nvPr>
            <p:ph idx="1"/>
          </p:nvPr>
        </p:nvSpPr>
        <p:spPr/>
        <p:txBody>
          <a:bodyPr/>
          <a:lstStyle/>
          <a:p>
            <a:r>
              <a:rPr lang="cs-CZ" dirty="0" smtClean="0"/>
              <a:t>První fáze paměťového procesu</a:t>
            </a:r>
          </a:p>
          <a:p>
            <a:r>
              <a:rPr lang="cs-CZ" dirty="0" smtClean="0"/>
              <a:t>Netrvá déle jako 1 s</a:t>
            </a:r>
          </a:p>
          <a:p>
            <a:r>
              <a:rPr lang="cs-CZ" dirty="0" smtClean="0"/>
              <a:t>Senzorický vstup do CNS …10</a:t>
            </a:r>
            <a:r>
              <a:rPr lang="cs-CZ" baseline="30000" dirty="0" smtClean="0"/>
              <a:t>9 </a:t>
            </a:r>
            <a:r>
              <a:rPr lang="cs-CZ" dirty="0" smtClean="0"/>
              <a:t>bitů/s</a:t>
            </a:r>
          </a:p>
          <a:p>
            <a:r>
              <a:rPr lang="cs-CZ" dirty="0" smtClean="0"/>
              <a:t>Tolik informací nemůže vstoupit do vědomí a hned se zapomíná</a:t>
            </a:r>
          </a:p>
          <a:p>
            <a:r>
              <a:rPr lang="cs-CZ" dirty="0" smtClean="0"/>
              <a:t>Význam: aktivace mozkové kůry prostřednictvím RAS</a:t>
            </a:r>
            <a:endParaRPr lang="cs-CZ" dirty="0"/>
          </a:p>
        </p:txBody>
      </p:sp>
    </p:spTree>
    <p:extLst>
      <p:ext uri="{BB962C8B-B14F-4D97-AF65-F5344CB8AC3E}">
        <p14:creationId xmlns:p14="http://schemas.microsoft.com/office/powerpoint/2010/main" val="3291275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
            </a:r>
            <a:br>
              <a:rPr lang="cs-CZ" dirty="0" smtClean="0"/>
            </a:br>
            <a:r>
              <a:rPr lang="cs-CZ" sz="4900" dirty="0" smtClean="0"/>
              <a:t>PAMĚŤ</a:t>
            </a:r>
            <a:r>
              <a:rPr lang="cs-CZ" dirty="0" smtClean="0"/>
              <a:t> krátkodobá</a:t>
            </a:r>
            <a:br>
              <a:rPr lang="cs-CZ" dirty="0" smtClean="0"/>
            </a:br>
            <a:endParaRPr lang="cs-CZ" dirty="0"/>
          </a:p>
        </p:txBody>
      </p:sp>
      <p:sp>
        <p:nvSpPr>
          <p:cNvPr id="3" name="Zástupný symbol pro obsah 2"/>
          <p:cNvSpPr>
            <a:spLocks noGrp="1"/>
          </p:cNvSpPr>
          <p:nvPr>
            <p:ph idx="1"/>
          </p:nvPr>
        </p:nvSpPr>
        <p:spPr>
          <a:xfrm>
            <a:off x="345057" y="1825625"/>
            <a:ext cx="11550769" cy="4351338"/>
          </a:xfrm>
        </p:spPr>
        <p:txBody>
          <a:bodyPr>
            <a:normAutofit lnSpcReduction="10000"/>
          </a:bodyPr>
          <a:lstStyle/>
          <a:p>
            <a:r>
              <a:rPr lang="cs-CZ" dirty="0" smtClean="0"/>
              <a:t>Vlastní vstupní paměťový proces</a:t>
            </a:r>
          </a:p>
          <a:p>
            <a:r>
              <a:rPr lang="cs-CZ" dirty="0" smtClean="0"/>
              <a:t>Délka trvání - sekundy, minuty až hodiny</a:t>
            </a:r>
          </a:p>
          <a:p>
            <a:r>
              <a:rPr lang="cs-CZ" dirty="0" smtClean="0"/>
              <a:t>Představuje filtr přes který přecházejí nejvýznamnější podněty</a:t>
            </a:r>
          </a:p>
          <a:p>
            <a:r>
              <a:rPr lang="cs-CZ" dirty="0" smtClean="0"/>
              <a:t>Informace, které chceme či potřebujeme uchovat se přes krátkodobou paměť přesouvají do dlouhodobé procesem tzv. konsolidace</a:t>
            </a:r>
          </a:p>
          <a:p>
            <a:r>
              <a:rPr lang="cs-CZ" dirty="0" smtClean="0"/>
              <a:t>Mechanismem krátkodobé </a:t>
            </a:r>
            <a:r>
              <a:rPr lang="cs-CZ" dirty="0" err="1" smtClean="0"/>
              <a:t>pamětije</a:t>
            </a:r>
            <a:r>
              <a:rPr lang="cs-CZ" dirty="0" smtClean="0"/>
              <a:t> tzv. </a:t>
            </a:r>
            <a:r>
              <a:rPr lang="cs-CZ" dirty="0" err="1" smtClean="0"/>
              <a:t>reverberační</a:t>
            </a:r>
            <a:r>
              <a:rPr lang="cs-CZ" dirty="0" smtClean="0"/>
              <a:t> obvod(pozitivní zpětnovazebný okruh)</a:t>
            </a:r>
          </a:p>
          <a:p>
            <a:pPr lvl="1"/>
            <a:r>
              <a:rPr lang="cs-CZ" dirty="0" smtClean="0"/>
              <a:t>Synaptické spojení do série zapojeného postsynaptického neuronu s presynaptickým</a:t>
            </a:r>
          </a:p>
          <a:p>
            <a:pPr lvl="1"/>
            <a:r>
              <a:rPr lang="cs-CZ" dirty="0" smtClean="0"/>
              <a:t>(retrográdní amnézie – nepamatujeme si události asi 30min před úrazem; anterográdní amnézie – nezapamatujeme si nové informace – při těžkém alkoholismu, degenerace neuronů v hipokampu)</a:t>
            </a:r>
            <a:endParaRPr lang="cs-CZ" dirty="0"/>
          </a:p>
        </p:txBody>
      </p:sp>
    </p:spTree>
    <p:extLst>
      <p:ext uri="{BB962C8B-B14F-4D97-AF65-F5344CB8AC3E}">
        <p14:creationId xmlns:p14="http://schemas.microsoft.com/office/powerpoint/2010/main" val="12940389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PAMĚŤ dlouhodobá</a:t>
            </a:r>
            <a:endParaRPr lang="cs-CZ" dirty="0"/>
          </a:p>
        </p:txBody>
      </p:sp>
      <p:sp>
        <p:nvSpPr>
          <p:cNvPr id="3" name="Zástupný symbol pro obsah 2"/>
          <p:cNvSpPr>
            <a:spLocks noGrp="1"/>
          </p:cNvSpPr>
          <p:nvPr>
            <p:ph idx="1"/>
          </p:nvPr>
        </p:nvSpPr>
        <p:spPr/>
        <p:txBody>
          <a:bodyPr/>
          <a:lstStyle/>
          <a:p>
            <a:r>
              <a:rPr lang="cs-CZ" dirty="0" smtClean="0"/>
              <a:t>Různá doba uchovávání informací – několik dní, roků, desetiletí, celý život – hlavně ve spojení se silným emocionálním zážitkem</a:t>
            </a:r>
          </a:p>
          <a:p>
            <a:r>
              <a:rPr lang="cs-CZ" dirty="0" smtClean="0"/>
              <a:t>Uchovávání paměťové stopy má pravděpodobně </a:t>
            </a:r>
            <a:r>
              <a:rPr lang="cs-CZ" dirty="0" err="1" smtClean="0"/>
              <a:t>biochemickoou</a:t>
            </a:r>
            <a:r>
              <a:rPr lang="cs-CZ" dirty="0" smtClean="0"/>
              <a:t> podstatu; hypotéza </a:t>
            </a:r>
            <a:r>
              <a:rPr lang="cs-CZ" dirty="0" err="1" smtClean="0"/>
              <a:t>panů</a:t>
            </a:r>
            <a:r>
              <a:rPr lang="cs-CZ" dirty="0" smtClean="0"/>
              <a:t> </a:t>
            </a:r>
            <a:r>
              <a:rPr lang="cs-CZ" dirty="0" err="1" smtClean="0"/>
              <a:t>Ecclese</a:t>
            </a:r>
            <a:r>
              <a:rPr lang="cs-CZ" dirty="0" smtClean="0"/>
              <a:t> a </a:t>
            </a:r>
            <a:r>
              <a:rPr lang="cs-CZ" dirty="0" err="1" smtClean="0"/>
              <a:t>Szenthágotthaie</a:t>
            </a:r>
            <a:r>
              <a:rPr lang="cs-CZ" dirty="0" smtClean="0"/>
              <a:t> – mikrostrukturální změny na presynaptických či postsynaptických spojení</a:t>
            </a:r>
            <a:endParaRPr lang="cs-CZ" dirty="0"/>
          </a:p>
        </p:txBody>
      </p:sp>
    </p:spTree>
    <p:extLst>
      <p:ext uri="{BB962C8B-B14F-4D97-AF65-F5344CB8AC3E}">
        <p14:creationId xmlns:p14="http://schemas.microsoft.com/office/powerpoint/2010/main" val="11388395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PAMĚŤ</a:t>
            </a:r>
            <a:endParaRPr lang="cs-CZ" dirty="0"/>
          </a:p>
        </p:txBody>
      </p:sp>
      <p:sp>
        <p:nvSpPr>
          <p:cNvPr id="3" name="Zástupný symbol pro obsah 2"/>
          <p:cNvSpPr>
            <a:spLocks noGrp="1"/>
          </p:cNvSpPr>
          <p:nvPr>
            <p:ph idx="1"/>
          </p:nvPr>
        </p:nvSpPr>
        <p:spPr/>
        <p:txBody>
          <a:bodyPr/>
          <a:lstStyle/>
          <a:p>
            <a:r>
              <a:rPr lang="cs-CZ" b="1" u="sng" dirty="0" smtClean="0"/>
              <a:t>procedurální</a:t>
            </a:r>
          </a:p>
          <a:p>
            <a:pPr marL="0" indent="0">
              <a:buNone/>
            </a:pPr>
            <a:r>
              <a:rPr lang="cs-CZ" dirty="0" smtClean="0"/>
              <a:t>Je výsledkem učení se zručnostem vyžadující motorickou koordinaci</a:t>
            </a:r>
          </a:p>
          <a:p>
            <a:pPr marL="0" indent="0">
              <a:buNone/>
            </a:pPr>
            <a:r>
              <a:rPr lang="cs-CZ" dirty="0" smtClean="0"/>
              <a:t>(výsledkem tohoto učení a paměti je schopnost lyžovat, bruslit, jezdit na kole, řídit auto…)</a:t>
            </a:r>
          </a:p>
          <a:p>
            <a:pPr marL="0" indent="0">
              <a:buNone/>
            </a:pPr>
            <a:r>
              <a:rPr lang="cs-CZ" dirty="0" smtClean="0"/>
              <a:t>Anatomický podklad: mozeček, amygdala, subkortikální oblasti bazálních ganglií </a:t>
            </a:r>
          </a:p>
          <a:p>
            <a:pPr marL="0" indent="0">
              <a:buNone/>
            </a:pPr>
            <a:r>
              <a:rPr lang="cs-CZ" dirty="0" smtClean="0"/>
              <a:t>Amygdala je součástí pro implicitní paměť – nevědomá složka – např. emoční paměť</a:t>
            </a:r>
            <a:endParaRPr lang="cs-CZ" dirty="0"/>
          </a:p>
        </p:txBody>
      </p:sp>
    </p:spTree>
    <p:extLst>
      <p:ext uri="{BB962C8B-B14F-4D97-AF65-F5344CB8AC3E}">
        <p14:creationId xmlns:p14="http://schemas.microsoft.com/office/powerpoint/2010/main" val="17200065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UČENÍ – 2 typy experimentálního učení</a:t>
            </a:r>
            <a:endParaRPr lang="cs-CZ" dirty="0"/>
          </a:p>
        </p:txBody>
      </p:sp>
      <p:sp>
        <p:nvSpPr>
          <p:cNvPr id="3" name="Zástupný symbol pro obsah 2"/>
          <p:cNvSpPr>
            <a:spLocks noGrp="1"/>
          </p:cNvSpPr>
          <p:nvPr>
            <p:ph idx="1"/>
          </p:nvPr>
        </p:nvSpPr>
        <p:spPr/>
        <p:txBody>
          <a:bodyPr>
            <a:normAutofit fontScale="92500" lnSpcReduction="10000"/>
          </a:bodyPr>
          <a:lstStyle/>
          <a:p>
            <a:r>
              <a:rPr lang="cs-CZ" dirty="0" smtClean="0"/>
              <a:t>Klasické podmiňování (</a:t>
            </a:r>
            <a:r>
              <a:rPr lang="cs-CZ" dirty="0" err="1" smtClean="0"/>
              <a:t>I.P.Pavlov</a:t>
            </a:r>
            <a:r>
              <a:rPr lang="cs-CZ" dirty="0" smtClean="0"/>
              <a:t>)</a:t>
            </a:r>
          </a:p>
          <a:p>
            <a:r>
              <a:rPr lang="cs-CZ" dirty="0" smtClean="0"/>
              <a:t>Výzkumná výtka: pes je pasivní</a:t>
            </a:r>
          </a:p>
          <a:p>
            <a:r>
              <a:rPr lang="cs-CZ" dirty="0" smtClean="0"/>
              <a:t>Operační podmiňování (</a:t>
            </a:r>
            <a:r>
              <a:rPr lang="cs-CZ" dirty="0" err="1" smtClean="0"/>
              <a:t>Skinnerovo</a:t>
            </a:r>
            <a:r>
              <a:rPr lang="cs-CZ" dirty="0" smtClean="0"/>
              <a:t>)</a:t>
            </a:r>
          </a:p>
          <a:p>
            <a:endParaRPr lang="cs-CZ" dirty="0"/>
          </a:p>
          <a:p>
            <a:endParaRPr lang="cs-CZ" dirty="0" smtClean="0"/>
          </a:p>
          <a:p>
            <a:endParaRPr lang="cs-CZ" dirty="0"/>
          </a:p>
          <a:p>
            <a:endParaRPr lang="cs-CZ" dirty="0" smtClean="0"/>
          </a:p>
          <a:p>
            <a:r>
              <a:rPr lang="cs-CZ" dirty="0" smtClean="0"/>
              <a:t>Účinná </a:t>
            </a:r>
            <a:r>
              <a:rPr lang="cs-CZ" dirty="0" err="1" smtClean="0"/>
              <a:t>kortikalizace</a:t>
            </a:r>
            <a:r>
              <a:rPr lang="cs-CZ" dirty="0" smtClean="0"/>
              <a:t> chování je u člověka zdlouhavý proces</a:t>
            </a:r>
          </a:p>
          <a:p>
            <a:r>
              <a:rPr lang="cs-CZ" dirty="0" smtClean="0"/>
              <a:t>Příprava na odbornou, intelektuálně náročnou pracovní činnost trvá déle jak 20 let, u  některých povolání je to na celý život</a:t>
            </a:r>
            <a:endParaRPr lang="cs-CZ" dirty="0"/>
          </a:p>
        </p:txBody>
      </p:sp>
    </p:spTree>
    <p:extLst>
      <p:ext uri="{BB962C8B-B14F-4D97-AF65-F5344CB8AC3E}">
        <p14:creationId xmlns:p14="http://schemas.microsoft.com/office/powerpoint/2010/main" val="5751389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US" altLang="zh-CN" smtClean="0">
                <a:ea typeface="SimSun" panose="02010600030101010101" pitchFamily="2" charset="-122"/>
              </a:rPr>
              <a:t>Operant conditioning (Skinner )</a:t>
            </a:r>
          </a:p>
        </p:txBody>
      </p:sp>
      <p:sp>
        <p:nvSpPr>
          <p:cNvPr id="20483" name="Rectangle 3"/>
          <p:cNvSpPr>
            <a:spLocks noGrp="1" noChangeArrowheads="1"/>
          </p:cNvSpPr>
          <p:nvPr>
            <p:ph type="body" idx="1"/>
          </p:nvPr>
        </p:nvSpPr>
        <p:spPr/>
        <p:txBody>
          <a:bodyPr/>
          <a:lstStyle/>
          <a:p>
            <a:pPr eaLnBrk="1" hangingPunct="1">
              <a:buFontTx/>
              <a:buNone/>
            </a:pPr>
            <a:r>
              <a:rPr lang="en-US" altLang="cs-CZ" smtClean="0"/>
              <a:t>Individuals learn new behaviors that "operate on" the environment — behaviors that cause the individuals to experience environmental stimuli</a:t>
            </a:r>
            <a:endParaRPr lang="en-US" altLang="zh-CN" smtClean="0">
              <a:ea typeface="SimSun" panose="02010600030101010101" pitchFamily="2" charset="-122"/>
            </a:endParaRPr>
          </a:p>
          <a:p>
            <a:pPr eaLnBrk="1" hangingPunct="1">
              <a:buFontTx/>
              <a:buNone/>
            </a:pPr>
            <a:r>
              <a:rPr lang="en-US" altLang="zh-CN" smtClean="0">
                <a:ea typeface="SimSun" panose="02010600030101010101" pitchFamily="2" charset="-122"/>
              </a:rPr>
              <a:t>A box often used in operant conditioning of animals; it limits the available responses and thus increases the likelihood that the desired response will occur.</a:t>
            </a:r>
          </a:p>
        </p:txBody>
      </p:sp>
      <p:pic>
        <p:nvPicPr>
          <p:cNvPr id="20484" name="Picture 6" descr="Skinner_box"/>
          <p:cNvPicPr>
            <a:picLocks noChangeAspect="1" noChangeArrowheads="1"/>
          </p:cNvPicPr>
          <p:nvPr/>
        </p:nvPicPr>
        <p:blipFill>
          <a:blip r:embed="rId3">
            <a:clrChange>
              <a:clrFrom>
                <a:srgbClr val="FFFDFE"/>
              </a:clrFrom>
              <a:clrTo>
                <a:srgbClr val="FFFDFE">
                  <a:alpha val="0"/>
                </a:srgbClr>
              </a:clrTo>
            </a:clrChange>
            <a:lum bright="-12000"/>
            <a:extLst>
              <a:ext uri="{28A0092B-C50C-407E-A947-70E740481C1C}">
                <a14:useLocalDpi xmlns:a14="http://schemas.microsoft.com/office/drawing/2010/main" val="0"/>
              </a:ext>
            </a:extLst>
          </a:blip>
          <a:srcRect/>
          <a:stretch>
            <a:fillRect/>
          </a:stretch>
        </p:blipFill>
        <p:spPr bwMode="auto">
          <a:xfrm>
            <a:off x="4407200" y="3933825"/>
            <a:ext cx="4824413" cy="2924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937244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ARS_PPT_DBNAME" val="2c6925aa-86c5-44f6-98b5-6a171cfbdb94.mdb"/>
</p:tagLst>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102</TotalTime>
  <Words>917</Words>
  <Application>Microsoft Office PowerPoint</Application>
  <PresentationFormat>Širokoúhlá obrazovka</PresentationFormat>
  <Paragraphs>63</Paragraphs>
  <Slides>10</Slides>
  <Notes>2</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10</vt:i4>
      </vt:variant>
    </vt:vector>
  </HeadingPairs>
  <TitlesOfParts>
    <vt:vector size="16" baseType="lpstr">
      <vt:lpstr>SimSun</vt:lpstr>
      <vt:lpstr>Arial</vt:lpstr>
      <vt:lpstr>Calibri</vt:lpstr>
      <vt:lpstr>Calibri Light</vt:lpstr>
      <vt:lpstr>Wingdings</vt:lpstr>
      <vt:lpstr>Motiv Office</vt:lpstr>
      <vt:lpstr>Člověk jako jediný tvor na této planetě má schopnosti plánovat, organizovat, předvídat, mít ambice atd. Má potenciál chovat se nejen reflexně – pudově, ale i promyšleně, plánovitě.  </vt:lpstr>
      <vt:lpstr>PAMĚŤ</vt:lpstr>
      <vt:lpstr>PAMĚŤ</vt:lpstr>
      <vt:lpstr>PAMĚŤsenzorická</vt:lpstr>
      <vt:lpstr> PAMĚŤ krátkodobá </vt:lpstr>
      <vt:lpstr>PAMĚŤ dlouhodobá</vt:lpstr>
      <vt:lpstr>PAMĚŤ</vt:lpstr>
      <vt:lpstr>UČENÍ – 2 typy experimentálního učení</vt:lpstr>
      <vt:lpstr>Operant conditioning (Skinner )</vt:lpstr>
      <vt:lpstr>Aplysia californica</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Člověk jako jediný tvor na této planetě má schopnosti plánovat, organizovat, předvídat, mít ambice atd. Má potenciál chovat se nejen reflexně – pudově, ale i promyšleně, plánovitě.</dc:title>
  <dc:creator>Zuzana-A-Mirek-Novak</dc:creator>
  <cp:lastModifiedBy>Zuzana Nováková</cp:lastModifiedBy>
  <cp:revision>15</cp:revision>
  <dcterms:created xsi:type="dcterms:W3CDTF">2017-05-18T20:15:57Z</dcterms:created>
  <dcterms:modified xsi:type="dcterms:W3CDTF">2017-06-02T10:16:56Z</dcterms:modified>
</cp:coreProperties>
</file>