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</p:sldMasterIdLst>
  <p:handoutMasterIdLst>
    <p:handoutMasterId r:id="rId50"/>
  </p:handoutMasterIdLst>
  <p:sldIdLst>
    <p:sldId id="256" r:id="rId3"/>
    <p:sldId id="257" r:id="rId4"/>
    <p:sldId id="258" r:id="rId5"/>
    <p:sldId id="302" r:id="rId6"/>
    <p:sldId id="313" r:id="rId7"/>
    <p:sldId id="303" r:id="rId8"/>
    <p:sldId id="300" r:id="rId9"/>
    <p:sldId id="301" r:id="rId10"/>
    <p:sldId id="259" r:id="rId11"/>
    <p:sldId id="261" r:id="rId12"/>
    <p:sldId id="307" r:id="rId13"/>
    <p:sldId id="308" r:id="rId14"/>
    <p:sldId id="312" r:id="rId15"/>
    <p:sldId id="310" r:id="rId16"/>
    <p:sldId id="311" r:id="rId17"/>
    <p:sldId id="314" r:id="rId18"/>
    <p:sldId id="268" r:id="rId19"/>
    <p:sldId id="269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270" r:id="rId40"/>
    <p:sldId id="273" r:id="rId41"/>
    <p:sldId id="274" r:id="rId42"/>
    <p:sldId id="275" r:id="rId43"/>
    <p:sldId id="315" r:id="rId44"/>
    <p:sldId id="272" r:id="rId45"/>
    <p:sldId id="276" r:id="rId46"/>
    <p:sldId id="277" r:id="rId47"/>
    <p:sldId id="278" r:id="rId48"/>
    <p:sldId id="316" r:id="rId49"/>
  </p:sldIdLst>
  <p:sldSz cx="9144000" cy="6858000" type="screen4x3"/>
  <p:notesSz cx="6858000" cy="93138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7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% vyhovujících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dPt>
            <c:idx val="3"/>
            <c:invertIfNegative val="0"/>
            <c:bubble3D val="0"/>
            <c:spPr>
              <a:ln w="57150">
                <a:solidFill>
                  <a:schemeClr val="accent3">
                    <a:lumMod val="75000"/>
                  </a:schemeClr>
                </a:solidFill>
              </a:ln>
            </c:spPr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73</c:v>
                </c:pt>
                <c:pt idx="1">
                  <c:v>75</c:v>
                </c:pt>
                <c:pt idx="2">
                  <c:v>85</c:v>
                </c:pt>
                <c:pt idx="3">
                  <c:v>96</c:v>
                </c:pt>
                <c:pt idx="4">
                  <c:v>100</c:v>
                </c:pt>
                <c:pt idx="5">
                  <c:v>100</c:v>
                </c:pt>
                <c:pt idx="6">
                  <c:v>98</c:v>
                </c:pt>
                <c:pt idx="7">
                  <c:v>100</c:v>
                </c:pt>
                <c:pt idx="8">
                  <c:v>100</c:v>
                </c:pt>
                <c:pt idx="9">
                  <c:v>98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List1!$C$2:$C$13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invertIfNegative val="0"/>
          <c:cat>
            <c:numRef>
              <c:f>List1!$A$2:$A$13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List1!$D$2:$D$13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97216"/>
        <c:axId val="104298752"/>
      </c:barChart>
      <c:catAx>
        <c:axId val="1042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298752"/>
        <c:crosses val="autoZero"/>
        <c:auto val="1"/>
        <c:lblAlgn val="ctr"/>
        <c:lblOffset val="100"/>
        <c:noMultiLvlLbl val="0"/>
      </c:catAx>
      <c:valAx>
        <c:axId val="10429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29721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85624165400377"/>
          <c:y val="0.14023332158107105"/>
          <c:w val="0.73337619878854854"/>
          <c:h val="0.75033901359345012"/>
        </c:manualLayout>
      </c:layout>
      <c:scatterChart>
        <c:scatterStyle val="lineMarker"/>
        <c:varyColors val="0"/>
        <c:ser>
          <c:idx val="2"/>
          <c:order val="0"/>
          <c:tx>
            <c:v>Limit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yVal>
            <c:numRef>
              <c:f>'Erytrocytové TP'!$U$4:$U$40</c:f>
              <c:numCache>
                <c:formatCode>General</c:formatCode>
                <c:ptCount val="37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</c:numCache>
            </c:numRef>
          </c:yVal>
          <c:smooth val="0"/>
        </c:ser>
        <c:ser>
          <c:idx val="0"/>
          <c:order val="1"/>
          <c:tx>
            <c:v>hemolýza Brno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yVal>
            <c:numRef>
              <c:f>'Erytrocytové TP'!$F$4:$F$38</c:f>
              <c:numCache>
                <c:formatCode>0.00</c:formatCode>
                <c:ptCount val="35"/>
                <c:pt idx="0">
                  <c:v>0.17444700000000002</c:v>
                </c:pt>
                <c:pt idx="1">
                  <c:v>0.17872527472527475</c:v>
                </c:pt>
                <c:pt idx="2">
                  <c:v>0.23565841584158412</c:v>
                </c:pt>
                <c:pt idx="3">
                  <c:v>0.51794705882352943</c:v>
                </c:pt>
                <c:pt idx="4">
                  <c:v>0.4872903225806452</c:v>
                </c:pt>
                <c:pt idx="5">
                  <c:v>0.33289285714285716</c:v>
                </c:pt>
                <c:pt idx="6">
                  <c:v>0.20404037383177567</c:v>
                </c:pt>
                <c:pt idx="7">
                  <c:v>0.15293076923076926</c:v>
                </c:pt>
                <c:pt idx="8">
                  <c:v>0.22138723404255317</c:v>
                </c:pt>
                <c:pt idx="9">
                  <c:v>0.15435000000000001</c:v>
                </c:pt>
                <c:pt idx="10">
                  <c:v>8.4572727272727272E-2</c:v>
                </c:pt>
                <c:pt idx="11">
                  <c:v>0.23644687499999997</c:v>
                </c:pt>
                <c:pt idx="12">
                  <c:v>0.24076111111111109</c:v>
                </c:pt>
                <c:pt idx="13">
                  <c:v>0.26040000000000002</c:v>
                </c:pt>
                <c:pt idx="14">
                  <c:v>0.20312727272727268</c:v>
                </c:pt>
                <c:pt idx="15">
                  <c:v>0.17750412371134019</c:v>
                </c:pt>
                <c:pt idx="16">
                  <c:v>0.19114752475247523</c:v>
                </c:pt>
                <c:pt idx="17">
                  <c:v>0.2193921568627451</c:v>
                </c:pt>
                <c:pt idx="18">
                  <c:v>0.13769423076923076</c:v>
                </c:pt>
                <c:pt idx="19">
                  <c:v>0.12202525252525254</c:v>
                </c:pt>
                <c:pt idx="20">
                  <c:v>0.1263918918918919</c:v>
                </c:pt>
                <c:pt idx="21">
                  <c:v>0.22260326086956522</c:v>
                </c:pt>
                <c:pt idx="22">
                  <c:v>0.20125000000000001</c:v>
                </c:pt>
                <c:pt idx="23">
                  <c:v>0.19918000000000002</c:v>
                </c:pt>
                <c:pt idx="24">
                  <c:v>0.19479999999999997</c:v>
                </c:pt>
                <c:pt idx="25">
                  <c:v>0.28803191489361701</c:v>
                </c:pt>
                <c:pt idx="26">
                  <c:v>0.2586291011235955</c:v>
                </c:pt>
                <c:pt idx="27">
                  <c:v>0.2616</c:v>
                </c:pt>
                <c:pt idx="28">
                  <c:v>0.20217798165137618</c:v>
                </c:pt>
                <c:pt idx="29">
                  <c:v>0.15785000000000002</c:v>
                </c:pt>
                <c:pt idx="30">
                  <c:v>0.55886238532110077</c:v>
                </c:pt>
                <c:pt idx="31">
                  <c:v>0.12120000000000003</c:v>
                </c:pt>
                <c:pt idx="32">
                  <c:v>0.22842947368421049</c:v>
                </c:pt>
                <c:pt idx="33">
                  <c:v>0.16915106382978726</c:v>
                </c:pt>
                <c:pt idx="34">
                  <c:v>0.26991752577319589</c:v>
                </c:pt>
              </c:numCache>
            </c:numRef>
          </c:yVal>
          <c:smooth val="0"/>
        </c:ser>
        <c:ser>
          <c:idx val="1"/>
          <c:order val="2"/>
          <c:tx>
            <c:v>hemolýza Třebíč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yVal>
            <c:numRef>
              <c:f>'Erytrocytové TP'!$L$4:$L$27</c:f>
              <c:numCache>
                <c:formatCode>0.00</c:formatCode>
                <c:ptCount val="24"/>
                <c:pt idx="0">
                  <c:v>0.23344444444444437</c:v>
                </c:pt>
                <c:pt idx="1">
                  <c:v>0.27821224489795915</c:v>
                </c:pt>
                <c:pt idx="2">
                  <c:v>0.31268404255319154</c:v>
                </c:pt>
                <c:pt idx="3">
                  <c:v>0.14788316831683171</c:v>
                </c:pt>
                <c:pt idx="4">
                  <c:v>0.1949942857142857</c:v>
                </c:pt>
                <c:pt idx="5">
                  <c:v>0.25711149425287355</c:v>
                </c:pt>
                <c:pt idx="6">
                  <c:v>8.525257731958763E-2</c:v>
                </c:pt>
                <c:pt idx="7">
                  <c:v>0.2944425742574257</c:v>
                </c:pt>
                <c:pt idx="8">
                  <c:v>0.32643749999999999</c:v>
                </c:pt>
                <c:pt idx="9">
                  <c:v>0.47763529411764721</c:v>
                </c:pt>
                <c:pt idx="10">
                  <c:v>0.17552427184466016</c:v>
                </c:pt>
                <c:pt idx="11">
                  <c:v>0.15622233009708736</c:v>
                </c:pt>
                <c:pt idx="12">
                  <c:v>0.21083333333333332</c:v>
                </c:pt>
                <c:pt idx="13">
                  <c:v>0.26202852272727273</c:v>
                </c:pt>
                <c:pt idx="14">
                  <c:v>0.57597575757575759</c:v>
                </c:pt>
                <c:pt idx="15">
                  <c:v>0.1947030612244898</c:v>
                </c:pt>
                <c:pt idx="16">
                  <c:v>0.40112553191489358</c:v>
                </c:pt>
                <c:pt idx="17">
                  <c:v>9.6132413793103458E-2</c:v>
                </c:pt>
                <c:pt idx="18">
                  <c:v>0.16368761904761905</c:v>
                </c:pt>
                <c:pt idx="19">
                  <c:v>0.23649428571428577</c:v>
                </c:pt>
                <c:pt idx="20">
                  <c:v>0.40574311926605505</c:v>
                </c:pt>
                <c:pt idx="21">
                  <c:v>0.2066358695652174</c:v>
                </c:pt>
                <c:pt idx="22">
                  <c:v>0.21545999999999998</c:v>
                </c:pt>
                <c:pt idx="23">
                  <c:v>0.46050967741935483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97312"/>
        <c:axId val="104799232"/>
      </c:scatterChart>
      <c:valAx>
        <c:axId val="10479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4799232"/>
        <c:crosses val="autoZero"/>
        <c:crossBetween val="midCat"/>
      </c:valAx>
      <c:valAx>
        <c:axId val="104799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hemolýza [%]</a:t>
                </a:r>
              </a:p>
            </c:rich>
          </c:tx>
          <c:layout>
            <c:manualLayout>
              <c:xMode val="edge"/>
              <c:yMode val="edge"/>
              <c:x val="1.1458333333333333E-2"/>
              <c:y val="0.45117853522947071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47973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5729166666666667"/>
          <c:y val="0.47138027645363889"/>
          <c:w val="0.13958322397200351"/>
          <c:h val="0.2550077956673326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 custT="1"/>
      <dgm:spPr/>
      <dgm:t>
        <a:bodyPr/>
        <a:lstStyle/>
        <a:p>
          <a:r>
            <a:rPr lang="cs-CZ" sz="1600" dirty="0" smtClean="0"/>
            <a:t>Odběr krve</a:t>
          </a:r>
          <a:endParaRPr lang="en-US" sz="1600" dirty="0"/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 sz="1800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 sz="1800"/>
        </a:p>
      </dgm:t>
    </dgm:pt>
    <dgm:pt modelId="{FE949255-B420-4B6C-983C-87CFEE08DA50}">
      <dgm:prSet phldrT="[Text]" custT="1"/>
      <dgm:spPr/>
      <dgm:t>
        <a:bodyPr/>
        <a:lstStyle/>
        <a:p>
          <a:r>
            <a:rPr lang="cs-CZ" sz="1600" dirty="0" smtClean="0"/>
            <a:t>Výroba TP</a:t>
          </a:r>
          <a:endParaRPr lang="en-US" sz="1600" dirty="0"/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 sz="1800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 sz="1800"/>
        </a:p>
      </dgm:t>
    </dgm:pt>
    <dgm:pt modelId="{25259A0B-D24C-4CD4-9B79-30931372B3E6}">
      <dgm:prSet phldrT="[Text]" custT="1"/>
      <dgm:spPr/>
      <dgm:t>
        <a:bodyPr/>
        <a:lstStyle/>
        <a:p>
          <a:r>
            <a:rPr lang="cs-CZ" sz="1600" dirty="0" smtClean="0"/>
            <a:t>Příjem TP na sklad</a:t>
          </a:r>
          <a:endParaRPr lang="en-US" sz="1600" dirty="0"/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 sz="1800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 sz="1800"/>
        </a:p>
      </dgm:t>
    </dgm:pt>
    <dgm:pt modelId="{974273F4-92B0-42B0-8FED-DA92F6211325}">
      <dgm:prSet phldrT="[Text]" custT="1"/>
      <dgm:spPr/>
      <dgm:t>
        <a:bodyPr/>
        <a:lstStyle/>
        <a:p>
          <a:r>
            <a:rPr lang="cs-CZ" sz="1600" dirty="0" smtClean="0"/>
            <a:t>Skladování TP</a:t>
          </a:r>
          <a:endParaRPr lang="en-US" sz="1600" dirty="0"/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 sz="1800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 sz="1800"/>
        </a:p>
      </dgm:t>
    </dgm:pt>
    <dgm:pt modelId="{4B409DFB-F466-4C39-A14B-D0B95427C696}">
      <dgm:prSet phldrT="[Text]" custT="1"/>
      <dgm:spPr/>
      <dgm:t>
        <a:bodyPr/>
        <a:lstStyle/>
        <a:p>
          <a:r>
            <a:rPr lang="cs-CZ" sz="1600" dirty="0" smtClean="0"/>
            <a:t>Výdej TP</a:t>
          </a:r>
          <a:endParaRPr lang="en-US" sz="1600" dirty="0"/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 sz="1800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 sz="1800"/>
        </a:p>
      </dgm:t>
    </dgm:pt>
    <dgm:pt modelId="{A98379FB-6121-4522-998A-4CF755454C9B}">
      <dgm:prSet phldrT="[Text]"/>
      <dgm:spPr/>
      <dgm:t>
        <a:bodyPr/>
        <a:lstStyle/>
        <a:p>
          <a:r>
            <a:rPr lang="cs-CZ" sz="1800" dirty="0" smtClean="0"/>
            <a:t>Transport TP</a:t>
          </a:r>
          <a:endParaRPr lang="en-US" sz="1800" dirty="0"/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 sz="1800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 sz="1800"/>
        </a:p>
      </dgm:t>
    </dgm:pt>
    <dgm:pt modelId="{F97A990E-063D-4727-A7F1-592647EB3737}" type="pres">
      <dgm:prSet presAssocID="{4F0146FE-D4B2-48D5-90B8-7F63F3559BC3}" presName="Name0" presStyleCnt="0">
        <dgm:presLayoutVars>
          <dgm:dir/>
          <dgm:resizeHandles val="exact"/>
        </dgm:presLayoutVars>
      </dgm:prSet>
      <dgm:spPr/>
    </dgm:pt>
    <dgm:pt modelId="{9730B14B-21DE-4EF4-A9A7-B3E17A069A9F}" type="pres">
      <dgm:prSet presAssocID="{4F0146FE-D4B2-48D5-90B8-7F63F3559BC3}" presName="arrow" presStyleLbl="bgShp" presStyleIdx="0" presStyleCnt="1"/>
      <dgm:spPr/>
    </dgm:pt>
    <dgm:pt modelId="{6AAF19F6-CBB7-4174-A074-E388D159B633}" type="pres">
      <dgm:prSet presAssocID="{4F0146FE-D4B2-48D5-90B8-7F63F3559BC3}" presName="points" presStyleCnt="0"/>
      <dgm:spPr/>
    </dgm:pt>
    <dgm:pt modelId="{26E7F81A-FBC8-41DD-8654-D1F681D2F845}" type="pres">
      <dgm:prSet presAssocID="{77F64F5B-7616-4E9A-842E-1D2446DA306B}" presName="compositeA" presStyleCnt="0"/>
      <dgm:spPr/>
    </dgm:pt>
    <dgm:pt modelId="{45A7FDFC-6A42-467F-A67A-5399839F9774}" type="pres">
      <dgm:prSet presAssocID="{77F64F5B-7616-4E9A-842E-1D2446DA306B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61195-F6AF-4B94-AED1-EEA2C952BE30}" type="pres">
      <dgm:prSet presAssocID="{77F64F5B-7616-4E9A-842E-1D2446DA306B}" presName="circleA" presStyleLbl="node1" presStyleIdx="0" presStyleCnt="6"/>
      <dgm:spPr/>
    </dgm:pt>
    <dgm:pt modelId="{38372355-6516-4987-ADDB-C7932A336227}" type="pres">
      <dgm:prSet presAssocID="{77F64F5B-7616-4E9A-842E-1D2446DA306B}" presName="spaceA" presStyleCnt="0"/>
      <dgm:spPr/>
    </dgm:pt>
    <dgm:pt modelId="{DBE6D668-3682-4BF1-85B7-E5CD99DB838C}" type="pres">
      <dgm:prSet presAssocID="{9F3ED919-8899-4452-A5C8-8C87299C1E44}" presName="space" presStyleCnt="0"/>
      <dgm:spPr/>
    </dgm:pt>
    <dgm:pt modelId="{090201ED-3ECB-43B7-A6CD-EDE44C326650}" type="pres">
      <dgm:prSet presAssocID="{FE949255-B420-4B6C-983C-87CFEE08DA50}" presName="compositeB" presStyleCnt="0"/>
      <dgm:spPr/>
    </dgm:pt>
    <dgm:pt modelId="{EDBE1ADE-76C3-4406-AA0A-5279E6AEACFC}" type="pres">
      <dgm:prSet presAssocID="{FE949255-B420-4B6C-983C-87CFEE08DA50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1C194-9F89-4BB8-B112-731961EEA187}" type="pres">
      <dgm:prSet presAssocID="{FE949255-B420-4B6C-983C-87CFEE08DA50}" presName="circleB" presStyleLbl="node1" presStyleIdx="1" presStyleCnt="6"/>
      <dgm:spPr/>
    </dgm:pt>
    <dgm:pt modelId="{70694FF0-9A64-41AC-AAD9-D4954FF54141}" type="pres">
      <dgm:prSet presAssocID="{FE949255-B420-4B6C-983C-87CFEE08DA50}" presName="spaceB" presStyleCnt="0"/>
      <dgm:spPr/>
    </dgm:pt>
    <dgm:pt modelId="{2BC3F335-EB87-4051-954C-B4A642DC4013}" type="pres">
      <dgm:prSet presAssocID="{247CC5A2-5484-46EF-927D-99D9FB743F31}" presName="space" presStyleCnt="0"/>
      <dgm:spPr/>
    </dgm:pt>
    <dgm:pt modelId="{E9105296-5136-4AD3-A7B2-D2143344DEC9}" type="pres">
      <dgm:prSet presAssocID="{25259A0B-D24C-4CD4-9B79-30931372B3E6}" presName="compositeA" presStyleCnt="0"/>
      <dgm:spPr/>
    </dgm:pt>
    <dgm:pt modelId="{71310F21-EB4C-4D03-BF6E-09CE70FA55EE}" type="pres">
      <dgm:prSet presAssocID="{25259A0B-D24C-4CD4-9B79-30931372B3E6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118FF-D666-42C7-845D-B87E616114D2}" type="pres">
      <dgm:prSet presAssocID="{25259A0B-D24C-4CD4-9B79-30931372B3E6}" presName="circleA" presStyleLbl="node1" presStyleIdx="2" presStyleCnt="6"/>
      <dgm:spPr/>
    </dgm:pt>
    <dgm:pt modelId="{E379606A-1BFD-4AA0-8FB1-F03092E5873D}" type="pres">
      <dgm:prSet presAssocID="{25259A0B-D24C-4CD4-9B79-30931372B3E6}" presName="spaceA" presStyleCnt="0"/>
      <dgm:spPr/>
    </dgm:pt>
    <dgm:pt modelId="{3F522DC2-FCBA-4067-934B-66986FE38C17}" type="pres">
      <dgm:prSet presAssocID="{DA505BF9-B51A-4FFB-AD72-FB6C6A721B50}" presName="space" presStyleCnt="0"/>
      <dgm:spPr/>
    </dgm:pt>
    <dgm:pt modelId="{4CD003A9-02DD-48AB-91F5-6B55008F21AE}" type="pres">
      <dgm:prSet presAssocID="{974273F4-92B0-42B0-8FED-DA92F6211325}" presName="compositeB" presStyleCnt="0"/>
      <dgm:spPr/>
    </dgm:pt>
    <dgm:pt modelId="{1D858885-43A8-42B4-AF74-C004EEE631FB}" type="pres">
      <dgm:prSet presAssocID="{974273F4-92B0-42B0-8FED-DA92F6211325}" presName="textB" presStyleLbl="revTx" presStyleIdx="3" presStyleCnt="6" custScaleX="147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F7E35-CEE1-4716-961E-F9CFEE212BD2}" type="pres">
      <dgm:prSet presAssocID="{974273F4-92B0-42B0-8FED-DA92F6211325}" presName="circleB" presStyleLbl="node1" presStyleIdx="3" presStyleCnt="6"/>
      <dgm:spPr/>
    </dgm:pt>
    <dgm:pt modelId="{B2E23F7F-30AF-41FF-9C92-ABCFFDBA2ABE}" type="pres">
      <dgm:prSet presAssocID="{974273F4-92B0-42B0-8FED-DA92F6211325}" presName="spaceB" presStyleCnt="0"/>
      <dgm:spPr/>
    </dgm:pt>
    <dgm:pt modelId="{708DEE88-C1E9-46AA-8915-7B4325EAD831}" type="pres">
      <dgm:prSet presAssocID="{921C1C6B-0081-458D-B373-0E5A40F8D7A5}" presName="space" presStyleCnt="0"/>
      <dgm:spPr/>
    </dgm:pt>
    <dgm:pt modelId="{FB0D9AB4-1CEA-4BC7-BD75-8959888087CE}" type="pres">
      <dgm:prSet presAssocID="{4B409DFB-F466-4C39-A14B-D0B95427C696}" presName="compositeA" presStyleCnt="0"/>
      <dgm:spPr/>
    </dgm:pt>
    <dgm:pt modelId="{610096F4-9BB6-4799-8D11-1586F2FD1125}" type="pres">
      <dgm:prSet presAssocID="{4B409DFB-F466-4C39-A14B-D0B95427C696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8FC8F-6D4F-4EE9-BD2D-A9BA9815AB7D}" type="pres">
      <dgm:prSet presAssocID="{4B409DFB-F466-4C39-A14B-D0B95427C696}" presName="circleA" presStyleLbl="node1" presStyleIdx="4" presStyleCnt="6"/>
      <dgm:spPr/>
    </dgm:pt>
    <dgm:pt modelId="{83419B98-6594-4C59-B306-44590BABB919}" type="pres">
      <dgm:prSet presAssocID="{4B409DFB-F466-4C39-A14B-D0B95427C696}" presName="spaceA" presStyleCnt="0"/>
      <dgm:spPr/>
    </dgm:pt>
    <dgm:pt modelId="{9F7B304B-B0DA-471F-B8B5-88ACB1B384E4}" type="pres">
      <dgm:prSet presAssocID="{9C393B1E-A47C-4FA3-B0B8-A803DC044D1D}" presName="space" presStyleCnt="0"/>
      <dgm:spPr/>
    </dgm:pt>
    <dgm:pt modelId="{E70455F4-7396-42DE-B39D-D70F3D067C99}" type="pres">
      <dgm:prSet presAssocID="{A98379FB-6121-4522-998A-4CF755454C9B}" presName="compositeB" presStyleCnt="0"/>
      <dgm:spPr/>
    </dgm:pt>
    <dgm:pt modelId="{9778733F-9279-4751-8B9B-9CF974B54884}" type="pres">
      <dgm:prSet presAssocID="{A98379FB-6121-4522-998A-4CF755454C9B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8ACD2-10EA-4E6F-9D37-A24B1114A5F6}" type="pres">
      <dgm:prSet presAssocID="{A98379FB-6121-4522-998A-4CF755454C9B}" presName="circleB" presStyleLbl="node1" presStyleIdx="5" presStyleCnt="6"/>
      <dgm:spPr/>
    </dgm:pt>
    <dgm:pt modelId="{4B42E1B6-62F8-446C-BFF3-5F428EFA5B20}" type="pres">
      <dgm:prSet presAssocID="{A98379FB-6121-4522-998A-4CF755454C9B}" presName="spaceB" presStyleCnt="0"/>
      <dgm:spPr/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4827C5F6-CDDA-462D-9C14-74217128D737}" type="presOf" srcId="{4B409DFB-F466-4C39-A14B-D0B95427C696}" destId="{610096F4-9BB6-4799-8D11-1586F2FD1125}" srcOrd="0" destOrd="0" presId="urn:microsoft.com/office/officeart/2005/8/layout/hProcess11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AAFECCE3-439C-4062-AAAA-7BE4D7431A4D}" type="presOf" srcId="{4F0146FE-D4B2-48D5-90B8-7F63F3559BC3}" destId="{F97A990E-063D-4727-A7F1-592647EB3737}" srcOrd="0" destOrd="0" presId="urn:microsoft.com/office/officeart/2005/8/layout/hProcess11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E21C7-85CC-438C-BFE4-1514B4B2CF17}" type="presOf" srcId="{974273F4-92B0-42B0-8FED-DA92F6211325}" destId="{1D858885-43A8-42B4-AF74-C004EEE631FB}" srcOrd="0" destOrd="0" presId="urn:microsoft.com/office/officeart/2005/8/layout/hProcess11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92ED8CF1-C70D-459D-8B7A-BCFDA32642B4}" type="presOf" srcId="{FE949255-B420-4B6C-983C-87CFEE08DA50}" destId="{EDBE1ADE-76C3-4406-AA0A-5279E6AEACFC}" srcOrd="0" destOrd="0" presId="urn:microsoft.com/office/officeart/2005/8/layout/hProcess11"/>
    <dgm:cxn modelId="{F9E09FA4-05A8-44B9-9CEE-F72DB8A81508}" type="presOf" srcId="{77F64F5B-7616-4E9A-842E-1D2446DA306B}" destId="{45A7FDFC-6A42-467F-A67A-5399839F9774}" srcOrd="0" destOrd="0" presId="urn:microsoft.com/office/officeart/2005/8/layout/hProcess11"/>
    <dgm:cxn modelId="{60164B7B-F4F8-470F-A29C-EA982661C19A}" type="presOf" srcId="{A98379FB-6121-4522-998A-4CF755454C9B}" destId="{9778733F-9279-4751-8B9B-9CF974B54884}" srcOrd="0" destOrd="0" presId="urn:microsoft.com/office/officeart/2005/8/layout/hProcess11"/>
    <dgm:cxn modelId="{904B53B1-6E6F-44DE-9AF6-B6978BFBB667}" type="presOf" srcId="{25259A0B-D24C-4CD4-9B79-30931372B3E6}" destId="{71310F21-EB4C-4D03-BF6E-09CE70FA55EE}" srcOrd="0" destOrd="0" presId="urn:microsoft.com/office/officeart/2005/8/layout/hProcess11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F643BE59-6AB8-42E2-BD4B-1AA7E0DFBB0E}" type="presParOf" srcId="{F97A990E-063D-4727-A7F1-592647EB3737}" destId="{9730B14B-21DE-4EF4-A9A7-B3E17A069A9F}" srcOrd="0" destOrd="0" presId="urn:microsoft.com/office/officeart/2005/8/layout/hProcess11"/>
    <dgm:cxn modelId="{0C69D5BB-DC81-47F1-B336-93161DFAC62B}" type="presParOf" srcId="{F97A990E-063D-4727-A7F1-592647EB3737}" destId="{6AAF19F6-CBB7-4174-A074-E388D159B633}" srcOrd="1" destOrd="0" presId="urn:microsoft.com/office/officeart/2005/8/layout/hProcess11"/>
    <dgm:cxn modelId="{C3363E2B-D897-41BE-80D7-A7FEC92EBF9F}" type="presParOf" srcId="{6AAF19F6-CBB7-4174-A074-E388D159B633}" destId="{26E7F81A-FBC8-41DD-8654-D1F681D2F845}" srcOrd="0" destOrd="0" presId="urn:microsoft.com/office/officeart/2005/8/layout/hProcess11"/>
    <dgm:cxn modelId="{22D1ED57-F077-4916-9D12-517782829D96}" type="presParOf" srcId="{26E7F81A-FBC8-41DD-8654-D1F681D2F845}" destId="{45A7FDFC-6A42-467F-A67A-5399839F9774}" srcOrd="0" destOrd="0" presId="urn:microsoft.com/office/officeart/2005/8/layout/hProcess11"/>
    <dgm:cxn modelId="{08EC9D7F-C6FC-4B53-B3E4-0EBB685877BB}" type="presParOf" srcId="{26E7F81A-FBC8-41DD-8654-D1F681D2F845}" destId="{E3861195-F6AF-4B94-AED1-EEA2C952BE30}" srcOrd="1" destOrd="0" presId="urn:microsoft.com/office/officeart/2005/8/layout/hProcess11"/>
    <dgm:cxn modelId="{F902A5EF-D109-4F19-AF0C-C1D6F3C2FEEC}" type="presParOf" srcId="{26E7F81A-FBC8-41DD-8654-D1F681D2F845}" destId="{38372355-6516-4987-ADDB-C7932A336227}" srcOrd="2" destOrd="0" presId="urn:microsoft.com/office/officeart/2005/8/layout/hProcess11"/>
    <dgm:cxn modelId="{7CE007B6-7BAA-41D5-A301-B2A90275C43D}" type="presParOf" srcId="{6AAF19F6-CBB7-4174-A074-E388D159B633}" destId="{DBE6D668-3682-4BF1-85B7-E5CD99DB838C}" srcOrd="1" destOrd="0" presId="urn:microsoft.com/office/officeart/2005/8/layout/hProcess11"/>
    <dgm:cxn modelId="{57C789CC-42A9-4CA0-A846-9A61A44651DB}" type="presParOf" srcId="{6AAF19F6-CBB7-4174-A074-E388D159B633}" destId="{090201ED-3ECB-43B7-A6CD-EDE44C326650}" srcOrd="2" destOrd="0" presId="urn:microsoft.com/office/officeart/2005/8/layout/hProcess11"/>
    <dgm:cxn modelId="{B677115E-7458-4D79-8A02-C69876E14DBB}" type="presParOf" srcId="{090201ED-3ECB-43B7-A6CD-EDE44C326650}" destId="{EDBE1ADE-76C3-4406-AA0A-5279E6AEACFC}" srcOrd="0" destOrd="0" presId="urn:microsoft.com/office/officeart/2005/8/layout/hProcess11"/>
    <dgm:cxn modelId="{DC67BBD6-2BE1-4C49-9B20-587666301823}" type="presParOf" srcId="{090201ED-3ECB-43B7-A6CD-EDE44C326650}" destId="{C0F1C194-9F89-4BB8-B112-731961EEA187}" srcOrd="1" destOrd="0" presId="urn:microsoft.com/office/officeart/2005/8/layout/hProcess11"/>
    <dgm:cxn modelId="{A1E608AB-9FFB-4CE0-9C33-26862669A196}" type="presParOf" srcId="{090201ED-3ECB-43B7-A6CD-EDE44C326650}" destId="{70694FF0-9A64-41AC-AAD9-D4954FF54141}" srcOrd="2" destOrd="0" presId="urn:microsoft.com/office/officeart/2005/8/layout/hProcess11"/>
    <dgm:cxn modelId="{F14BCBC1-CE52-409F-8719-39C22653F3A7}" type="presParOf" srcId="{6AAF19F6-CBB7-4174-A074-E388D159B633}" destId="{2BC3F335-EB87-4051-954C-B4A642DC4013}" srcOrd="3" destOrd="0" presId="urn:microsoft.com/office/officeart/2005/8/layout/hProcess11"/>
    <dgm:cxn modelId="{0427DB59-8A18-4860-9A86-2458700664CC}" type="presParOf" srcId="{6AAF19F6-CBB7-4174-A074-E388D159B633}" destId="{E9105296-5136-4AD3-A7B2-D2143344DEC9}" srcOrd="4" destOrd="0" presId="urn:microsoft.com/office/officeart/2005/8/layout/hProcess11"/>
    <dgm:cxn modelId="{77E4AD0E-3258-4005-9F74-257C7471ECEE}" type="presParOf" srcId="{E9105296-5136-4AD3-A7B2-D2143344DEC9}" destId="{71310F21-EB4C-4D03-BF6E-09CE70FA55EE}" srcOrd="0" destOrd="0" presId="urn:microsoft.com/office/officeart/2005/8/layout/hProcess11"/>
    <dgm:cxn modelId="{0892E171-563C-42B3-A6F0-ECA0DBEA6FD6}" type="presParOf" srcId="{E9105296-5136-4AD3-A7B2-D2143344DEC9}" destId="{46E118FF-D666-42C7-845D-B87E616114D2}" srcOrd="1" destOrd="0" presId="urn:microsoft.com/office/officeart/2005/8/layout/hProcess11"/>
    <dgm:cxn modelId="{9F0F415E-CCBC-4ED6-A11A-3DB67FB5640C}" type="presParOf" srcId="{E9105296-5136-4AD3-A7B2-D2143344DEC9}" destId="{E379606A-1BFD-4AA0-8FB1-F03092E5873D}" srcOrd="2" destOrd="0" presId="urn:microsoft.com/office/officeart/2005/8/layout/hProcess11"/>
    <dgm:cxn modelId="{6A14D17A-46D3-480B-AC90-55ED43689CA1}" type="presParOf" srcId="{6AAF19F6-CBB7-4174-A074-E388D159B633}" destId="{3F522DC2-FCBA-4067-934B-66986FE38C17}" srcOrd="5" destOrd="0" presId="urn:microsoft.com/office/officeart/2005/8/layout/hProcess11"/>
    <dgm:cxn modelId="{65184724-526F-49C1-8729-C126F5029005}" type="presParOf" srcId="{6AAF19F6-CBB7-4174-A074-E388D159B633}" destId="{4CD003A9-02DD-48AB-91F5-6B55008F21AE}" srcOrd="6" destOrd="0" presId="urn:microsoft.com/office/officeart/2005/8/layout/hProcess11"/>
    <dgm:cxn modelId="{D1EE5D07-54E4-4DFA-8B44-C7DCB3F6D83F}" type="presParOf" srcId="{4CD003A9-02DD-48AB-91F5-6B55008F21AE}" destId="{1D858885-43A8-42B4-AF74-C004EEE631FB}" srcOrd="0" destOrd="0" presId="urn:microsoft.com/office/officeart/2005/8/layout/hProcess11"/>
    <dgm:cxn modelId="{CE7C070E-E523-4509-8B83-FAC5E7D40D7D}" type="presParOf" srcId="{4CD003A9-02DD-48AB-91F5-6B55008F21AE}" destId="{F16F7E35-CEE1-4716-961E-F9CFEE212BD2}" srcOrd="1" destOrd="0" presId="urn:microsoft.com/office/officeart/2005/8/layout/hProcess11"/>
    <dgm:cxn modelId="{20A98592-C210-4E32-ADFA-62D03988810A}" type="presParOf" srcId="{4CD003A9-02DD-48AB-91F5-6B55008F21AE}" destId="{B2E23F7F-30AF-41FF-9C92-ABCFFDBA2ABE}" srcOrd="2" destOrd="0" presId="urn:microsoft.com/office/officeart/2005/8/layout/hProcess11"/>
    <dgm:cxn modelId="{DE8AB498-6E4D-41EC-B72D-A73F20B58FE3}" type="presParOf" srcId="{6AAF19F6-CBB7-4174-A074-E388D159B633}" destId="{708DEE88-C1E9-46AA-8915-7B4325EAD831}" srcOrd="7" destOrd="0" presId="urn:microsoft.com/office/officeart/2005/8/layout/hProcess11"/>
    <dgm:cxn modelId="{0090FFF8-5B25-4437-B071-72D75FEEFBC8}" type="presParOf" srcId="{6AAF19F6-CBB7-4174-A074-E388D159B633}" destId="{FB0D9AB4-1CEA-4BC7-BD75-8959888087CE}" srcOrd="8" destOrd="0" presId="urn:microsoft.com/office/officeart/2005/8/layout/hProcess11"/>
    <dgm:cxn modelId="{8633213F-52B3-4501-AB46-FFCC48F90F97}" type="presParOf" srcId="{FB0D9AB4-1CEA-4BC7-BD75-8959888087CE}" destId="{610096F4-9BB6-4799-8D11-1586F2FD1125}" srcOrd="0" destOrd="0" presId="urn:microsoft.com/office/officeart/2005/8/layout/hProcess11"/>
    <dgm:cxn modelId="{A998372B-B2CC-44E5-BF5E-D308A2F5D186}" type="presParOf" srcId="{FB0D9AB4-1CEA-4BC7-BD75-8959888087CE}" destId="{ACB8FC8F-6D4F-4EE9-BD2D-A9BA9815AB7D}" srcOrd="1" destOrd="0" presId="urn:microsoft.com/office/officeart/2005/8/layout/hProcess11"/>
    <dgm:cxn modelId="{AE3908E2-DF0F-4CD1-A4A5-CA490B7EA468}" type="presParOf" srcId="{FB0D9AB4-1CEA-4BC7-BD75-8959888087CE}" destId="{83419B98-6594-4C59-B306-44590BABB919}" srcOrd="2" destOrd="0" presId="urn:microsoft.com/office/officeart/2005/8/layout/hProcess11"/>
    <dgm:cxn modelId="{89C83EA0-2DA6-472F-8B96-F66960FC0DD1}" type="presParOf" srcId="{6AAF19F6-CBB7-4174-A074-E388D159B633}" destId="{9F7B304B-B0DA-471F-B8B5-88ACB1B384E4}" srcOrd="9" destOrd="0" presId="urn:microsoft.com/office/officeart/2005/8/layout/hProcess11"/>
    <dgm:cxn modelId="{2599B4FA-FB6C-4369-9D08-E2E97784CEDB}" type="presParOf" srcId="{6AAF19F6-CBB7-4174-A074-E388D159B633}" destId="{E70455F4-7396-42DE-B39D-D70F3D067C99}" srcOrd="10" destOrd="0" presId="urn:microsoft.com/office/officeart/2005/8/layout/hProcess11"/>
    <dgm:cxn modelId="{0E22DEF8-F250-422D-A416-B5A79E7ABFD2}" type="presParOf" srcId="{E70455F4-7396-42DE-B39D-D70F3D067C99}" destId="{9778733F-9279-4751-8B9B-9CF974B54884}" srcOrd="0" destOrd="0" presId="urn:microsoft.com/office/officeart/2005/8/layout/hProcess11"/>
    <dgm:cxn modelId="{ABB8770C-8DAC-45E8-8B3B-4F92EFBAD3A9}" type="presParOf" srcId="{E70455F4-7396-42DE-B39D-D70F3D067C99}" destId="{7098ACD2-10EA-4E6F-9D37-A24B1114A5F6}" srcOrd="1" destOrd="0" presId="urn:microsoft.com/office/officeart/2005/8/layout/hProcess11"/>
    <dgm:cxn modelId="{BF23E961-A95D-43C6-A3EA-651F60EEB39D}" type="presParOf" srcId="{E70455F4-7396-42DE-B39D-D70F3D067C99}" destId="{4B42E1B6-62F8-446C-BFF3-5F428EFA5B2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mtClean="0">
              <a:solidFill>
                <a:schemeClr val="bg2">
                  <a:lumMod val="90000"/>
                </a:schemeClr>
              </a:solidFill>
            </a:rPr>
            <a:t>Odběr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mtClean="0">
              <a:solidFill>
                <a:schemeClr val="bg2">
                  <a:lumMod val="90000"/>
                </a:schemeClr>
              </a:solidFill>
            </a:rPr>
            <a:t>Výroba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/>
      <dgm:t>
        <a:bodyPr/>
        <a:lstStyle/>
        <a:p>
          <a:r>
            <a:rPr lang="cs-CZ" dirty="0" smtClean="0"/>
            <a:t>Příjem TP na sklad</a:t>
          </a:r>
          <a:endParaRPr lang="en-US" dirty="0"/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mtClean="0">
              <a:solidFill>
                <a:schemeClr val="bg2">
                  <a:lumMod val="90000"/>
                </a:schemeClr>
              </a:solidFill>
            </a:rPr>
            <a:t>Skladování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mtClean="0">
              <a:solidFill>
                <a:schemeClr val="bg2">
                  <a:lumMod val="90000"/>
                </a:schemeClr>
              </a:solidFill>
            </a:rPr>
            <a:t>Výdej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mtClean="0">
              <a:solidFill>
                <a:schemeClr val="bg2">
                  <a:lumMod val="90000"/>
                </a:schemeClr>
              </a:solidFill>
            </a:rPr>
            <a:t>Transport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en-US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438C2634-D8E3-44A3-B78D-50111E36BF9E}" type="presOf" srcId="{4B409DFB-F466-4C39-A14B-D0B95427C696}" destId="{58FC50D8-8662-4A3E-A038-726628F20AB4}" srcOrd="0" destOrd="0" presId="urn:microsoft.com/office/officeart/2009/3/layout/SubStepProcess"/>
    <dgm:cxn modelId="{017727C5-6E69-472A-9691-85BA9577FFC8}" type="presOf" srcId="{FE949255-B420-4B6C-983C-87CFEE08DA50}" destId="{0646533C-3191-4D7D-BF45-E90331952A98}" srcOrd="0" destOrd="0" presId="urn:microsoft.com/office/officeart/2009/3/layout/SubStepProcess"/>
    <dgm:cxn modelId="{59A6D120-CA25-471A-BD2A-0B8C86DBDD28}" type="presOf" srcId="{77F64F5B-7616-4E9A-842E-1D2446DA306B}" destId="{00585AF6-4E28-4ABA-B584-45688EAE5009}" srcOrd="0" destOrd="0" presId="urn:microsoft.com/office/officeart/2009/3/layout/SubStepProcess"/>
    <dgm:cxn modelId="{D4E7C07E-5872-42FE-B864-C54BF1957251}" type="presOf" srcId="{4F0146FE-D4B2-48D5-90B8-7F63F3559BC3}" destId="{5BB77E93-6C26-4BCD-9640-D743A92C4C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7A93AC4F-D2F1-40D7-B25B-BEEFEE9D7DF8}" type="presOf" srcId="{974273F4-92B0-42B0-8FED-DA92F6211325}" destId="{BCEB9489-F577-451E-8938-540BDB632F3B}" srcOrd="0" destOrd="0" presId="urn:microsoft.com/office/officeart/2009/3/layout/SubStepProcess"/>
    <dgm:cxn modelId="{E4E12A00-570B-42A5-ABAD-C814BD53D20C}" type="presOf" srcId="{25259A0B-D24C-4CD4-9B79-30931372B3E6}" destId="{831007B3-3FBE-4ED0-80BD-70DF4AF44264}" srcOrd="0" destOrd="0" presId="urn:microsoft.com/office/officeart/2009/3/layout/SubStepProcess"/>
    <dgm:cxn modelId="{6AABE3BF-F15D-42AB-A994-1AEB6A3EE48F}" type="presOf" srcId="{A98379FB-6121-4522-998A-4CF755454C9B}" destId="{E930AD06-A6FD-4D84-AD02-84DE43FECC96}" srcOrd="0" destOrd="0" presId="urn:microsoft.com/office/officeart/2009/3/layout/SubStepProcess"/>
    <dgm:cxn modelId="{18E0D56C-3CBB-4DF3-8269-AABC5F214AA0}" type="presParOf" srcId="{5BB77E93-6C26-4BCD-9640-D743A92C4C3B}" destId="{00585AF6-4E28-4ABA-B584-45688EAE5009}" srcOrd="0" destOrd="0" presId="urn:microsoft.com/office/officeart/2009/3/layout/SubStepProcess"/>
    <dgm:cxn modelId="{A61E8A36-91B6-4995-B6D0-4A26F1F49D8B}" type="presParOf" srcId="{5BB77E93-6C26-4BCD-9640-D743A92C4C3B}" destId="{0646533C-3191-4D7D-BF45-E90331952A98}" srcOrd="1" destOrd="0" presId="urn:microsoft.com/office/officeart/2009/3/layout/SubStepProcess"/>
    <dgm:cxn modelId="{8319A581-D0CF-4028-9A04-793C20847623}" type="presParOf" srcId="{5BB77E93-6C26-4BCD-9640-D743A92C4C3B}" destId="{831007B3-3FBE-4ED0-80BD-70DF4AF44264}" srcOrd="2" destOrd="0" presId="urn:microsoft.com/office/officeart/2009/3/layout/SubStepProcess"/>
    <dgm:cxn modelId="{2F4CD64E-3EBB-49E8-95F0-AC5AF781E5B9}" type="presParOf" srcId="{5BB77E93-6C26-4BCD-9640-D743A92C4C3B}" destId="{BCEB9489-F577-451E-8938-540BDB632F3B}" srcOrd="3" destOrd="0" presId="urn:microsoft.com/office/officeart/2009/3/layout/SubStepProcess"/>
    <dgm:cxn modelId="{2F80192C-09B0-40CE-8AB7-BD72B851E24E}" type="presParOf" srcId="{5BB77E93-6C26-4BCD-9640-D743A92C4C3B}" destId="{58FC50D8-8662-4A3E-A038-726628F20AB4}" srcOrd="4" destOrd="0" presId="urn:microsoft.com/office/officeart/2009/3/layout/SubStepProcess"/>
    <dgm:cxn modelId="{7419172F-33F5-4CFD-BA7A-ECF3FCB35563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Odběr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Výroba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Příjem TP na sklad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Skladování TP</a:t>
          </a:r>
          <a:endParaRPr lang="en-US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Výdej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Transport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en-US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3ADCC7A1-4D4E-46B4-96F4-72B7BD1C5294}" type="presOf" srcId="{25259A0B-D24C-4CD4-9B79-30931372B3E6}" destId="{831007B3-3FBE-4ED0-80BD-70DF4AF44264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560FB034-4995-42B8-8378-689398EEB6DD}" type="presOf" srcId="{4B409DFB-F466-4C39-A14B-D0B95427C696}" destId="{58FC50D8-8662-4A3E-A038-726628F20AB4}" srcOrd="0" destOrd="0" presId="urn:microsoft.com/office/officeart/2009/3/layout/SubStepProcess"/>
    <dgm:cxn modelId="{BD86A656-FE88-4FD0-89B4-0D806E549DF9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CC1BE1EF-EF48-4DE7-BDF2-5C5A368196A4}" type="presOf" srcId="{A98379FB-6121-4522-998A-4CF755454C9B}" destId="{E930AD06-A6FD-4D84-AD02-84DE43FECC96}" srcOrd="0" destOrd="0" presId="urn:microsoft.com/office/officeart/2009/3/layout/SubStepProcess"/>
    <dgm:cxn modelId="{4D15802B-CBFC-4D92-8A27-39B172B3BA5A}" type="presOf" srcId="{77F64F5B-7616-4E9A-842E-1D2446DA306B}" destId="{00585AF6-4E28-4ABA-B584-45688EAE5009}" srcOrd="0" destOrd="0" presId="urn:microsoft.com/office/officeart/2009/3/layout/SubStepProcess"/>
    <dgm:cxn modelId="{EA925C2B-177D-4C1A-9515-07C5B38F4C9F}" type="presOf" srcId="{4F0146FE-D4B2-48D5-90B8-7F63F3559BC3}" destId="{5BB77E93-6C26-4BCD-9640-D743A92C4C3B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AF517363-C833-412B-A6B3-C493FF7D979F}" type="presOf" srcId="{974273F4-92B0-42B0-8FED-DA92F6211325}" destId="{BCEB9489-F577-451E-8938-540BDB632F3B}" srcOrd="0" destOrd="0" presId="urn:microsoft.com/office/officeart/2009/3/layout/SubStepProcess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13C7DC7D-25A0-4A33-8CF1-2F2C49B0CC9D}" type="presParOf" srcId="{5BB77E93-6C26-4BCD-9640-D743A92C4C3B}" destId="{00585AF6-4E28-4ABA-B584-45688EAE5009}" srcOrd="0" destOrd="0" presId="urn:microsoft.com/office/officeart/2009/3/layout/SubStepProcess"/>
    <dgm:cxn modelId="{7F9CE68E-0B7A-468F-AF65-32623AAB2B04}" type="presParOf" srcId="{5BB77E93-6C26-4BCD-9640-D743A92C4C3B}" destId="{0646533C-3191-4D7D-BF45-E90331952A98}" srcOrd="1" destOrd="0" presId="urn:microsoft.com/office/officeart/2009/3/layout/SubStepProcess"/>
    <dgm:cxn modelId="{2504226E-4387-4EA5-A369-736D81C028EF}" type="presParOf" srcId="{5BB77E93-6C26-4BCD-9640-D743A92C4C3B}" destId="{831007B3-3FBE-4ED0-80BD-70DF4AF44264}" srcOrd="2" destOrd="0" presId="urn:microsoft.com/office/officeart/2009/3/layout/SubStepProcess"/>
    <dgm:cxn modelId="{E3EE13EF-5044-4D03-940D-48A432EED932}" type="presParOf" srcId="{5BB77E93-6C26-4BCD-9640-D743A92C4C3B}" destId="{BCEB9489-F577-451E-8938-540BDB632F3B}" srcOrd="3" destOrd="0" presId="urn:microsoft.com/office/officeart/2009/3/layout/SubStepProcess"/>
    <dgm:cxn modelId="{2257AB47-F7F5-46F8-92BF-1F36A7062896}" type="presParOf" srcId="{5BB77E93-6C26-4BCD-9640-D743A92C4C3B}" destId="{58FC50D8-8662-4A3E-A038-726628F20AB4}" srcOrd="4" destOrd="0" presId="urn:microsoft.com/office/officeart/2009/3/layout/SubStepProcess"/>
    <dgm:cxn modelId="{21CB9087-B793-4DF1-9DAF-93399011A155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Odběr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Výroba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Příjem TP na sklad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Skladování TP</a:t>
          </a:r>
          <a:endParaRPr lang="en-US" dirty="0">
            <a:solidFill>
              <a:schemeClr val="bg1"/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Výdej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Transport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en-US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206813C3-2C5F-4B01-8909-708B6318B6CD}" type="presOf" srcId="{77F64F5B-7616-4E9A-842E-1D2446DA306B}" destId="{00585AF6-4E28-4ABA-B584-45688EAE5009}" srcOrd="0" destOrd="0" presId="urn:microsoft.com/office/officeart/2009/3/layout/SubStepProcess"/>
    <dgm:cxn modelId="{AEA8BCC6-BA23-49A5-8B8B-2C6214A14818}" type="presOf" srcId="{4B409DFB-F466-4C39-A14B-D0B95427C696}" destId="{58FC50D8-8662-4A3E-A038-726628F20AB4}" srcOrd="0" destOrd="0" presId="urn:microsoft.com/office/officeart/2009/3/layout/SubStepProcess"/>
    <dgm:cxn modelId="{61194793-31D9-4147-B308-9C5B2EE9FD46}" type="presOf" srcId="{25259A0B-D24C-4CD4-9B79-30931372B3E6}" destId="{831007B3-3FBE-4ED0-80BD-70DF4AF44264}" srcOrd="0" destOrd="0" presId="urn:microsoft.com/office/officeart/2009/3/layout/SubStepProcess"/>
    <dgm:cxn modelId="{A2F368EF-57BA-4C74-B7AB-4509DBF5F6BE}" type="presOf" srcId="{4F0146FE-D4B2-48D5-90B8-7F63F3559BC3}" destId="{5BB77E93-6C26-4BCD-9640-D743A92C4C3B}" srcOrd="0" destOrd="0" presId="urn:microsoft.com/office/officeart/2009/3/layout/SubStepProcess"/>
    <dgm:cxn modelId="{53F66A10-45E8-476F-953D-D4404FE42014}" type="presOf" srcId="{A98379FB-6121-4522-998A-4CF755454C9B}" destId="{E930AD06-A6FD-4D84-AD02-84DE43FECC96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71620D0E-313D-489B-BF0E-A38C57AA38A0}" type="presOf" srcId="{FE949255-B420-4B6C-983C-87CFEE08DA50}" destId="{0646533C-3191-4D7D-BF45-E90331952A98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4C88F736-DADA-4F68-8130-323C6D305188}" type="presOf" srcId="{974273F4-92B0-42B0-8FED-DA92F6211325}" destId="{BCEB9489-F577-451E-8938-540BDB632F3B}" srcOrd="0" destOrd="0" presId="urn:microsoft.com/office/officeart/2009/3/layout/SubStepProcess"/>
    <dgm:cxn modelId="{1F67E202-1EA2-489C-9674-B3563764AEC0}" type="presParOf" srcId="{5BB77E93-6C26-4BCD-9640-D743A92C4C3B}" destId="{00585AF6-4E28-4ABA-B584-45688EAE5009}" srcOrd="0" destOrd="0" presId="urn:microsoft.com/office/officeart/2009/3/layout/SubStepProcess"/>
    <dgm:cxn modelId="{2EFCC196-BB75-475D-853B-970096AE818B}" type="presParOf" srcId="{5BB77E93-6C26-4BCD-9640-D743A92C4C3B}" destId="{0646533C-3191-4D7D-BF45-E90331952A98}" srcOrd="1" destOrd="0" presId="urn:microsoft.com/office/officeart/2009/3/layout/SubStepProcess"/>
    <dgm:cxn modelId="{E1E09346-9352-4A3A-A127-D19A76C30F00}" type="presParOf" srcId="{5BB77E93-6C26-4BCD-9640-D743A92C4C3B}" destId="{831007B3-3FBE-4ED0-80BD-70DF4AF44264}" srcOrd="2" destOrd="0" presId="urn:microsoft.com/office/officeart/2009/3/layout/SubStepProcess"/>
    <dgm:cxn modelId="{B3F4F3B9-A1AA-4B00-953F-C7028D63A6D9}" type="presParOf" srcId="{5BB77E93-6C26-4BCD-9640-D743A92C4C3B}" destId="{BCEB9489-F577-451E-8938-540BDB632F3B}" srcOrd="3" destOrd="0" presId="urn:microsoft.com/office/officeart/2009/3/layout/SubStepProcess"/>
    <dgm:cxn modelId="{6240BB19-CD1B-421F-B1D2-D60896694A62}" type="presParOf" srcId="{5BB77E93-6C26-4BCD-9640-D743A92C4C3B}" destId="{58FC50D8-8662-4A3E-A038-726628F20AB4}" srcOrd="4" destOrd="0" presId="urn:microsoft.com/office/officeart/2009/3/layout/SubStepProcess"/>
    <dgm:cxn modelId="{58C0D7B3-38EA-45F8-BC2A-7DB130AF0F5A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Odběr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Výroba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Příjem TP na sklad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Skladování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Výdej TP</a:t>
          </a:r>
          <a:endParaRPr lang="en-US" dirty="0">
            <a:solidFill>
              <a:schemeClr val="bg1"/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Transport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en-US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75BF537B-AC9F-480C-A5B1-DF36242B94BF}" type="presOf" srcId="{974273F4-92B0-42B0-8FED-DA92F6211325}" destId="{BCEB9489-F577-451E-8938-540BDB632F3B}" srcOrd="0" destOrd="0" presId="urn:microsoft.com/office/officeart/2009/3/layout/SubStepProcess"/>
    <dgm:cxn modelId="{D075FA3F-15C6-49E2-9ECB-B3D3FFD90DA1}" type="presOf" srcId="{4F0146FE-D4B2-48D5-90B8-7F63F3559BC3}" destId="{5BB77E93-6C26-4BCD-9640-D743A92C4C3B}" srcOrd="0" destOrd="0" presId="urn:microsoft.com/office/officeart/2009/3/layout/SubStepProcess"/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0CA1F26E-0F0C-437D-8698-68A668FF01E2}" type="presOf" srcId="{A98379FB-6121-4522-998A-4CF755454C9B}" destId="{E930AD06-A6FD-4D84-AD02-84DE43FECC96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8F570735-DB27-4172-B328-F643CF30688F}" type="presOf" srcId="{4B409DFB-F466-4C39-A14B-D0B95427C696}" destId="{58FC50D8-8662-4A3E-A038-726628F20AB4}" srcOrd="0" destOrd="0" presId="urn:microsoft.com/office/officeart/2009/3/layout/SubStepProcess"/>
    <dgm:cxn modelId="{72EC004C-46FE-4E21-A952-E586169B91F4}" type="presOf" srcId="{FE949255-B420-4B6C-983C-87CFEE08DA50}" destId="{0646533C-3191-4D7D-BF45-E90331952A98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B028EBCA-CDF7-4DA2-9EFF-61EAE113EF0D}" type="presOf" srcId="{25259A0B-D24C-4CD4-9B79-30931372B3E6}" destId="{831007B3-3FBE-4ED0-80BD-70DF4AF44264}" srcOrd="0" destOrd="0" presId="urn:microsoft.com/office/officeart/2009/3/layout/SubStepProcess"/>
    <dgm:cxn modelId="{FD8ABB1E-0FBA-448E-9411-8CC38979F3DF}" type="presOf" srcId="{77F64F5B-7616-4E9A-842E-1D2446DA306B}" destId="{00585AF6-4E28-4ABA-B584-45688EAE5009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64508EA2-8816-4691-9817-85F328A7B7A0}" type="presParOf" srcId="{5BB77E93-6C26-4BCD-9640-D743A92C4C3B}" destId="{00585AF6-4E28-4ABA-B584-45688EAE5009}" srcOrd="0" destOrd="0" presId="urn:microsoft.com/office/officeart/2009/3/layout/SubStepProcess"/>
    <dgm:cxn modelId="{AF80A150-148B-4159-827A-A1713F5E0DC3}" type="presParOf" srcId="{5BB77E93-6C26-4BCD-9640-D743A92C4C3B}" destId="{0646533C-3191-4D7D-BF45-E90331952A98}" srcOrd="1" destOrd="0" presId="urn:microsoft.com/office/officeart/2009/3/layout/SubStepProcess"/>
    <dgm:cxn modelId="{72E490FA-BAC3-405E-813C-455C0FB601CE}" type="presParOf" srcId="{5BB77E93-6C26-4BCD-9640-D743A92C4C3B}" destId="{831007B3-3FBE-4ED0-80BD-70DF4AF44264}" srcOrd="2" destOrd="0" presId="urn:microsoft.com/office/officeart/2009/3/layout/SubStepProcess"/>
    <dgm:cxn modelId="{BBD305CF-AE01-48D6-B3FE-076A455233E6}" type="presParOf" srcId="{5BB77E93-6C26-4BCD-9640-D743A92C4C3B}" destId="{BCEB9489-F577-451E-8938-540BDB632F3B}" srcOrd="3" destOrd="0" presId="urn:microsoft.com/office/officeart/2009/3/layout/SubStepProcess"/>
    <dgm:cxn modelId="{AC9DF932-46E0-44F5-B3D9-C16380523878}" type="presParOf" srcId="{5BB77E93-6C26-4BCD-9640-D743A92C4C3B}" destId="{58FC50D8-8662-4A3E-A038-726628F20AB4}" srcOrd="4" destOrd="0" presId="urn:microsoft.com/office/officeart/2009/3/layout/SubStepProcess"/>
    <dgm:cxn modelId="{0E2E1F45-1547-4A2E-A1EB-4A517BCB1680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0146FE-D4B2-48D5-90B8-7F63F3559BC3}" type="doc">
      <dgm:prSet loTypeId="urn:microsoft.com/office/officeart/2009/3/layout/SubStepProcess" loCatId="process" qsTypeId="urn:microsoft.com/office/officeart/2005/8/quickstyle/simple2" qsCatId="simple" csTypeId="urn:microsoft.com/office/officeart/2005/8/colors/accent1_2" csCatId="accent1" phldr="1"/>
      <dgm:spPr/>
    </dgm:pt>
    <dgm:pt modelId="{77F64F5B-7616-4E9A-842E-1D2446DA306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Odběr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5B5E1637-78E4-4789-B377-080F3D59C0C0}" type="parTrans" cxnId="{C1AE94F6-E625-461C-9EDC-DE41AE8A57EF}">
      <dgm:prSet/>
      <dgm:spPr/>
      <dgm:t>
        <a:bodyPr/>
        <a:lstStyle/>
        <a:p>
          <a:endParaRPr lang="en-US"/>
        </a:p>
      </dgm:t>
    </dgm:pt>
    <dgm:pt modelId="{9F3ED919-8899-4452-A5C8-8C87299C1E44}" type="sibTrans" cxnId="{C1AE94F6-E625-461C-9EDC-DE41AE8A57EF}">
      <dgm:prSet/>
      <dgm:spPr/>
      <dgm:t>
        <a:bodyPr/>
        <a:lstStyle/>
        <a:p>
          <a:endParaRPr lang="en-US"/>
        </a:p>
      </dgm:t>
    </dgm:pt>
    <dgm:pt modelId="{FE949255-B420-4B6C-983C-87CFEE08DA5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Výroba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DE9AA97C-9C97-4F0C-AE30-1739F194FF38}" type="parTrans" cxnId="{63645D62-36E6-4504-8C00-C1C95E9BD7A1}">
      <dgm:prSet/>
      <dgm:spPr/>
      <dgm:t>
        <a:bodyPr/>
        <a:lstStyle/>
        <a:p>
          <a:endParaRPr lang="en-US"/>
        </a:p>
      </dgm:t>
    </dgm:pt>
    <dgm:pt modelId="{247CC5A2-5484-46EF-927D-99D9FB743F31}" type="sibTrans" cxnId="{63645D62-36E6-4504-8C00-C1C95E9BD7A1}">
      <dgm:prSet/>
      <dgm:spPr/>
      <dgm:t>
        <a:bodyPr/>
        <a:lstStyle/>
        <a:p>
          <a:endParaRPr lang="en-US"/>
        </a:p>
      </dgm:t>
    </dgm:pt>
    <dgm:pt modelId="{25259A0B-D24C-4CD4-9B79-30931372B3E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Příjem TP na sklad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7F90BB41-25B0-4A2A-B808-0C49EF8F95C8}" type="parTrans" cxnId="{B90BDF3A-70FB-4DB6-9A76-EE3AC2128AF0}">
      <dgm:prSet/>
      <dgm:spPr/>
      <dgm:t>
        <a:bodyPr/>
        <a:lstStyle/>
        <a:p>
          <a:endParaRPr lang="en-US"/>
        </a:p>
      </dgm:t>
    </dgm:pt>
    <dgm:pt modelId="{DA505BF9-B51A-4FFB-AD72-FB6C6A721B50}" type="sibTrans" cxnId="{B90BDF3A-70FB-4DB6-9A76-EE3AC2128AF0}">
      <dgm:prSet/>
      <dgm:spPr/>
      <dgm:t>
        <a:bodyPr/>
        <a:lstStyle/>
        <a:p>
          <a:endParaRPr lang="en-US"/>
        </a:p>
      </dgm:t>
    </dgm:pt>
    <dgm:pt modelId="{974273F4-92B0-42B0-8FED-DA92F621132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Skladování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8529AF97-314F-4631-A221-9AC6D575873F}" type="parTrans" cxnId="{2860DA1D-A246-424D-AAE3-7739F6F828CD}">
      <dgm:prSet/>
      <dgm:spPr/>
      <dgm:t>
        <a:bodyPr/>
        <a:lstStyle/>
        <a:p>
          <a:endParaRPr lang="en-US"/>
        </a:p>
      </dgm:t>
    </dgm:pt>
    <dgm:pt modelId="{921C1C6B-0081-458D-B373-0E5A40F8D7A5}" type="sibTrans" cxnId="{2860DA1D-A246-424D-AAE3-7739F6F828CD}">
      <dgm:prSet/>
      <dgm:spPr/>
      <dgm:t>
        <a:bodyPr/>
        <a:lstStyle/>
        <a:p>
          <a:endParaRPr lang="en-US"/>
        </a:p>
      </dgm:t>
    </dgm:pt>
    <dgm:pt modelId="{4B409DFB-F466-4C39-A14B-D0B95427C69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bg2">
                  <a:lumMod val="90000"/>
                </a:schemeClr>
              </a:solidFill>
            </a:rPr>
            <a:t>Výdej TP</a:t>
          </a:r>
          <a:endParaRPr lang="en-US" dirty="0">
            <a:solidFill>
              <a:schemeClr val="bg2">
                <a:lumMod val="90000"/>
              </a:schemeClr>
            </a:solidFill>
          </a:endParaRPr>
        </a:p>
      </dgm:t>
    </dgm:pt>
    <dgm:pt modelId="{946D5948-5F79-4C9E-BB37-2DF89F46EFAC}" type="parTrans" cxnId="{D43E0C5F-D6D7-4C24-BB6A-87B699905304}">
      <dgm:prSet/>
      <dgm:spPr/>
      <dgm:t>
        <a:bodyPr/>
        <a:lstStyle/>
        <a:p>
          <a:endParaRPr lang="en-US"/>
        </a:p>
      </dgm:t>
    </dgm:pt>
    <dgm:pt modelId="{9C393B1E-A47C-4FA3-B0B8-A803DC044D1D}" type="sibTrans" cxnId="{D43E0C5F-D6D7-4C24-BB6A-87B699905304}">
      <dgm:prSet/>
      <dgm:spPr/>
      <dgm:t>
        <a:bodyPr/>
        <a:lstStyle/>
        <a:p>
          <a:endParaRPr lang="en-US"/>
        </a:p>
      </dgm:t>
    </dgm:pt>
    <dgm:pt modelId="{A98379FB-6121-4522-998A-4CF755454C9B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smtClean="0">
              <a:solidFill>
                <a:schemeClr val="bg1"/>
              </a:solidFill>
            </a:rPr>
            <a:t>Transport TP</a:t>
          </a:r>
          <a:endParaRPr lang="en-US" dirty="0">
            <a:solidFill>
              <a:schemeClr val="bg1"/>
            </a:solidFill>
          </a:endParaRPr>
        </a:p>
      </dgm:t>
    </dgm:pt>
    <dgm:pt modelId="{6668364A-1AD6-4640-8934-A932864201A5}" type="parTrans" cxnId="{974AB24A-43EE-4C78-9689-766E17C7471D}">
      <dgm:prSet/>
      <dgm:spPr/>
      <dgm:t>
        <a:bodyPr/>
        <a:lstStyle/>
        <a:p>
          <a:endParaRPr lang="en-US"/>
        </a:p>
      </dgm:t>
    </dgm:pt>
    <dgm:pt modelId="{7458FB11-96E1-473D-9853-A7D8FC6E354A}" type="sibTrans" cxnId="{974AB24A-43EE-4C78-9689-766E17C7471D}">
      <dgm:prSet/>
      <dgm:spPr/>
      <dgm:t>
        <a:bodyPr/>
        <a:lstStyle/>
        <a:p>
          <a:endParaRPr lang="en-US"/>
        </a:p>
      </dgm:t>
    </dgm:pt>
    <dgm:pt modelId="{5BB77E93-6C26-4BCD-9640-D743A92C4C3B}" type="pres">
      <dgm:prSet presAssocID="{4F0146FE-D4B2-48D5-90B8-7F63F3559BC3}" presName="Name0" presStyleCnt="0">
        <dgm:presLayoutVars>
          <dgm:chMax val="7"/>
          <dgm:dir/>
          <dgm:animOne val="branch"/>
        </dgm:presLayoutVars>
      </dgm:prSet>
      <dgm:spPr/>
    </dgm:pt>
    <dgm:pt modelId="{00585AF6-4E28-4ABA-B584-45688EAE5009}" type="pres">
      <dgm:prSet presAssocID="{77F64F5B-7616-4E9A-842E-1D2446DA306B}" presName="parTx1" presStyleLbl="node1" presStyleIdx="0" presStyleCnt="6"/>
      <dgm:spPr/>
      <dgm:t>
        <a:bodyPr/>
        <a:lstStyle/>
        <a:p>
          <a:endParaRPr lang="en-US"/>
        </a:p>
      </dgm:t>
    </dgm:pt>
    <dgm:pt modelId="{0646533C-3191-4D7D-BF45-E90331952A98}" type="pres">
      <dgm:prSet presAssocID="{FE949255-B420-4B6C-983C-87CFEE08DA50}" presName="parTx2" presStyleLbl="node1" presStyleIdx="1" presStyleCnt="6"/>
      <dgm:spPr/>
      <dgm:t>
        <a:bodyPr/>
        <a:lstStyle/>
        <a:p>
          <a:endParaRPr lang="cs-CZ"/>
        </a:p>
      </dgm:t>
    </dgm:pt>
    <dgm:pt modelId="{831007B3-3FBE-4ED0-80BD-70DF4AF44264}" type="pres">
      <dgm:prSet presAssocID="{25259A0B-D24C-4CD4-9B79-30931372B3E6}" presName="parTx3" presStyleLbl="node1" presStyleIdx="2" presStyleCnt="6"/>
      <dgm:spPr/>
      <dgm:t>
        <a:bodyPr/>
        <a:lstStyle/>
        <a:p>
          <a:endParaRPr lang="cs-CZ"/>
        </a:p>
      </dgm:t>
    </dgm:pt>
    <dgm:pt modelId="{BCEB9489-F577-451E-8938-540BDB632F3B}" type="pres">
      <dgm:prSet presAssocID="{974273F4-92B0-42B0-8FED-DA92F6211325}" presName="parTx4" presStyleLbl="node1" presStyleIdx="3" presStyleCnt="6"/>
      <dgm:spPr/>
      <dgm:t>
        <a:bodyPr/>
        <a:lstStyle/>
        <a:p>
          <a:endParaRPr lang="cs-CZ"/>
        </a:p>
      </dgm:t>
    </dgm:pt>
    <dgm:pt modelId="{58FC50D8-8662-4A3E-A038-726628F20AB4}" type="pres">
      <dgm:prSet presAssocID="{4B409DFB-F466-4C39-A14B-D0B95427C696}" presName="parTx5" presStyleLbl="node1" presStyleIdx="4" presStyleCnt="6"/>
      <dgm:spPr/>
      <dgm:t>
        <a:bodyPr/>
        <a:lstStyle/>
        <a:p>
          <a:endParaRPr lang="cs-CZ"/>
        </a:p>
      </dgm:t>
    </dgm:pt>
    <dgm:pt modelId="{E930AD06-A6FD-4D84-AD02-84DE43FECC96}" type="pres">
      <dgm:prSet presAssocID="{A98379FB-6121-4522-998A-4CF755454C9B}" presName="parTx6" presStyleLbl="node1" presStyleIdx="5" presStyleCnt="6"/>
      <dgm:spPr/>
      <dgm:t>
        <a:bodyPr/>
        <a:lstStyle/>
        <a:p>
          <a:endParaRPr lang="cs-CZ"/>
        </a:p>
      </dgm:t>
    </dgm:pt>
  </dgm:ptLst>
  <dgm:cxnLst>
    <dgm:cxn modelId="{2860DA1D-A246-424D-AAE3-7739F6F828CD}" srcId="{4F0146FE-D4B2-48D5-90B8-7F63F3559BC3}" destId="{974273F4-92B0-42B0-8FED-DA92F6211325}" srcOrd="3" destOrd="0" parTransId="{8529AF97-314F-4631-A221-9AC6D575873F}" sibTransId="{921C1C6B-0081-458D-B373-0E5A40F8D7A5}"/>
    <dgm:cxn modelId="{A83D663C-E545-40CE-9FB6-2CB7BE14D51A}" type="presOf" srcId="{4B409DFB-F466-4C39-A14B-D0B95427C696}" destId="{58FC50D8-8662-4A3E-A038-726628F20AB4}" srcOrd="0" destOrd="0" presId="urn:microsoft.com/office/officeart/2009/3/layout/SubStepProcess"/>
    <dgm:cxn modelId="{C1AE94F6-E625-461C-9EDC-DE41AE8A57EF}" srcId="{4F0146FE-D4B2-48D5-90B8-7F63F3559BC3}" destId="{77F64F5B-7616-4E9A-842E-1D2446DA306B}" srcOrd="0" destOrd="0" parTransId="{5B5E1637-78E4-4789-B377-080F3D59C0C0}" sibTransId="{9F3ED919-8899-4452-A5C8-8C87299C1E44}"/>
    <dgm:cxn modelId="{70FB5E2A-6E96-4ABB-B0CD-707A3F9DCF77}" type="presOf" srcId="{77F64F5B-7616-4E9A-842E-1D2446DA306B}" destId="{00585AF6-4E28-4ABA-B584-45688EAE5009}" srcOrd="0" destOrd="0" presId="urn:microsoft.com/office/officeart/2009/3/layout/SubStepProcess"/>
    <dgm:cxn modelId="{974AB24A-43EE-4C78-9689-766E17C7471D}" srcId="{4F0146FE-D4B2-48D5-90B8-7F63F3559BC3}" destId="{A98379FB-6121-4522-998A-4CF755454C9B}" srcOrd="5" destOrd="0" parTransId="{6668364A-1AD6-4640-8934-A932864201A5}" sibTransId="{7458FB11-96E1-473D-9853-A7D8FC6E354A}"/>
    <dgm:cxn modelId="{A6EB6C16-F00B-41F0-A059-38CB5FA58DDB}" type="presOf" srcId="{25259A0B-D24C-4CD4-9B79-30931372B3E6}" destId="{831007B3-3FBE-4ED0-80BD-70DF4AF44264}" srcOrd="0" destOrd="0" presId="urn:microsoft.com/office/officeart/2009/3/layout/SubStepProcess"/>
    <dgm:cxn modelId="{301BBEA1-9D0B-4AB5-8FCB-9CF3B71311A3}" type="presOf" srcId="{974273F4-92B0-42B0-8FED-DA92F6211325}" destId="{BCEB9489-F577-451E-8938-540BDB632F3B}" srcOrd="0" destOrd="0" presId="urn:microsoft.com/office/officeart/2009/3/layout/SubStepProcess"/>
    <dgm:cxn modelId="{190E4C69-7BC6-42F6-8A3B-C6CABD57650E}" type="presOf" srcId="{4F0146FE-D4B2-48D5-90B8-7F63F3559BC3}" destId="{5BB77E93-6C26-4BCD-9640-D743A92C4C3B}" srcOrd="0" destOrd="0" presId="urn:microsoft.com/office/officeart/2009/3/layout/SubStepProcess"/>
    <dgm:cxn modelId="{B90BDF3A-70FB-4DB6-9A76-EE3AC2128AF0}" srcId="{4F0146FE-D4B2-48D5-90B8-7F63F3559BC3}" destId="{25259A0B-D24C-4CD4-9B79-30931372B3E6}" srcOrd="2" destOrd="0" parTransId="{7F90BB41-25B0-4A2A-B808-0C49EF8F95C8}" sibTransId="{DA505BF9-B51A-4FFB-AD72-FB6C6A721B50}"/>
    <dgm:cxn modelId="{DD21F3DB-0961-470E-86F2-2A51DDF374EA}" type="presOf" srcId="{A98379FB-6121-4522-998A-4CF755454C9B}" destId="{E930AD06-A6FD-4D84-AD02-84DE43FECC96}" srcOrd="0" destOrd="0" presId="urn:microsoft.com/office/officeart/2009/3/layout/SubStepProcess"/>
    <dgm:cxn modelId="{8880043C-EBCC-412C-8D2B-2BD7C9CBD726}" type="presOf" srcId="{FE949255-B420-4B6C-983C-87CFEE08DA50}" destId="{0646533C-3191-4D7D-BF45-E90331952A98}" srcOrd="0" destOrd="0" presId="urn:microsoft.com/office/officeart/2009/3/layout/SubStepProcess"/>
    <dgm:cxn modelId="{63645D62-36E6-4504-8C00-C1C95E9BD7A1}" srcId="{4F0146FE-D4B2-48D5-90B8-7F63F3559BC3}" destId="{FE949255-B420-4B6C-983C-87CFEE08DA50}" srcOrd="1" destOrd="0" parTransId="{DE9AA97C-9C97-4F0C-AE30-1739F194FF38}" sibTransId="{247CC5A2-5484-46EF-927D-99D9FB743F31}"/>
    <dgm:cxn modelId="{D43E0C5F-D6D7-4C24-BB6A-87B699905304}" srcId="{4F0146FE-D4B2-48D5-90B8-7F63F3559BC3}" destId="{4B409DFB-F466-4C39-A14B-D0B95427C696}" srcOrd="4" destOrd="0" parTransId="{946D5948-5F79-4C9E-BB37-2DF89F46EFAC}" sibTransId="{9C393B1E-A47C-4FA3-B0B8-A803DC044D1D}"/>
    <dgm:cxn modelId="{ACD6BE70-1E00-4942-92F2-937796F38892}" type="presParOf" srcId="{5BB77E93-6C26-4BCD-9640-D743A92C4C3B}" destId="{00585AF6-4E28-4ABA-B584-45688EAE5009}" srcOrd="0" destOrd="0" presId="urn:microsoft.com/office/officeart/2009/3/layout/SubStepProcess"/>
    <dgm:cxn modelId="{500C4D62-E191-4B20-B653-0E6742A0135E}" type="presParOf" srcId="{5BB77E93-6C26-4BCD-9640-D743A92C4C3B}" destId="{0646533C-3191-4D7D-BF45-E90331952A98}" srcOrd="1" destOrd="0" presId="urn:microsoft.com/office/officeart/2009/3/layout/SubStepProcess"/>
    <dgm:cxn modelId="{3DD74D08-0886-4BD3-BA65-1DE1ED128EB2}" type="presParOf" srcId="{5BB77E93-6C26-4BCD-9640-D743A92C4C3B}" destId="{831007B3-3FBE-4ED0-80BD-70DF4AF44264}" srcOrd="2" destOrd="0" presId="urn:microsoft.com/office/officeart/2009/3/layout/SubStepProcess"/>
    <dgm:cxn modelId="{455FB334-7B60-44EC-867A-48545C652F1F}" type="presParOf" srcId="{5BB77E93-6C26-4BCD-9640-D743A92C4C3B}" destId="{BCEB9489-F577-451E-8938-540BDB632F3B}" srcOrd="3" destOrd="0" presId="urn:microsoft.com/office/officeart/2009/3/layout/SubStepProcess"/>
    <dgm:cxn modelId="{A7BEFD35-A224-4E5D-8225-0F1D0D5762E1}" type="presParOf" srcId="{5BB77E93-6C26-4BCD-9640-D743A92C4C3B}" destId="{58FC50D8-8662-4A3E-A038-726628F20AB4}" srcOrd="4" destOrd="0" presId="urn:microsoft.com/office/officeart/2009/3/layout/SubStepProcess"/>
    <dgm:cxn modelId="{04C84F47-8291-42B9-83CD-3391B5F6179D}" type="presParOf" srcId="{5BB77E93-6C26-4BCD-9640-D743A92C4C3B}" destId="{E930AD06-A6FD-4D84-AD02-84DE43FECC96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D7A6D-1B0D-4FE0-8D74-69E7039FF86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75DBA-D59D-4BF2-96BD-FE5A4C1FCADC}">
      <dgm:prSet phldrT="[Text]"/>
      <dgm:spPr/>
      <dgm:t>
        <a:bodyPr/>
        <a:lstStyle/>
        <a:p>
          <a:r>
            <a:rPr lang="cs-CZ" dirty="0" smtClean="0"/>
            <a:t>Deleukotizace</a:t>
          </a:r>
          <a:endParaRPr lang="en-US" dirty="0"/>
        </a:p>
      </dgm:t>
    </dgm:pt>
    <dgm:pt modelId="{E611F7EF-D4EC-41DD-A2D9-7F1F418951E8}" type="parTrans" cxnId="{9DC48753-38CA-4096-B06E-25FF7DAFF3F9}">
      <dgm:prSet/>
      <dgm:spPr/>
      <dgm:t>
        <a:bodyPr/>
        <a:lstStyle/>
        <a:p>
          <a:endParaRPr lang="en-US"/>
        </a:p>
      </dgm:t>
    </dgm:pt>
    <dgm:pt modelId="{A2E0F167-BC40-4D63-9112-07D7DBEF7409}" type="sibTrans" cxnId="{9DC48753-38CA-4096-B06E-25FF7DAFF3F9}">
      <dgm:prSet/>
      <dgm:spPr/>
      <dgm:t>
        <a:bodyPr/>
        <a:lstStyle/>
        <a:p>
          <a:endParaRPr lang="en-US"/>
        </a:p>
      </dgm:t>
    </dgm:pt>
    <dgm:pt modelId="{909AC850-D825-4879-BB87-9CE6074A681D}">
      <dgm:prSet phldrT="[Text]"/>
      <dgm:spPr/>
      <dgm:t>
        <a:bodyPr/>
        <a:lstStyle/>
        <a:p>
          <a:r>
            <a:rPr lang="cs-CZ" dirty="0" smtClean="0"/>
            <a:t>Ozařování</a:t>
          </a:r>
          <a:endParaRPr lang="en-US" dirty="0"/>
        </a:p>
      </dgm:t>
    </dgm:pt>
    <dgm:pt modelId="{F8B5EF8D-82CF-40D6-8D79-B187C785C8DD}" type="parTrans" cxnId="{F1C44989-88B4-4C22-9001-6CC6F5763D93}">
      <dgm:prSet/>
      <dgm:spPr/>
      <dgm:t>
        <a:bodyPr/>
        <a:lstStyle/>
        <a:p>
          <a:endParaRPr lang="en-US"/>
        </a:p>
      </dgm:t>
    </dgm:pt>
    <dgm:pt modelId="{99196B01-AEC4-4E8F-B95B-597A3EBEC063}" type="sibTrans" cxnId="{F1C44989-88B4-4C22-9001-6CC6F5763D93}">
      <dgm:prSet/>
      <dgm:spPr/>
      <dgm:t>
        <a:bodyPr/>
        <a:lstStyle/>
        <a:p>
          <a:endParaRPr lang="en-US"/>
        </a:p>
      </dgm:t>
    </dgm:pt>
    <dgm:pt modelId="{49C4F788-7A9B-43F6-B355-109D4AFEEE38}">
      <dgm:prSet phldrT="[Text]"/>
      <dgm:spPr/>
      <dgm:t>
        <a:bodyPr/>
        <a:lstStyle/>
        <a:p>
          <a:r>
            <a:rPr lang="cs-CZ" dirty="0" smtClean="0"/>
            <a:t>Dělení TP</a:t>
          </a:r>
          <a:endParaRPr lang="en-US" dirty="0"/>
        </a:p>
      </dgm:t>
    </dgm:pt>
    <dgm:pt modelId="{54528158-8F57-4507-8652-E85434235338}" type="parTrans" cxnId="{21BA4CD5-9BB9-42FD-85B3-8AA93E101931}">
      <dgm:prSet/>
      <dgm:spPr/>
      <dgm:t>
        <a:bodyPr/>
        <a:lstStyle/>
        <a:p>
          <a:endParaRPr lang="en-US"/>
        </a:p>
      </dgm:t>
    </dgm:pt>
    <dgm:pt modelId="{37045998-EF0C-476D-8F78-BF0C6A8D7AF0}" type="sibTrans" cxnId="{21BA4CD5-9BB9-42FD-85B3-8AA93E101931}">
      <dgm:prSet/>
      <dgm:spPr/>
      <dgm:t>
        <a:bodyPr/>
        <a:lstStyle/>
        <a:p>
          <a:endParaRPr lang="en-US"/>
        </a:p>
      </dgm:t>
    </dgm:pt>
    <dgm:pt modelId="{5124A118-71E6-4F5E-A01C-C62BEDCD5880}">
      <dgm:prSet phldrT="[Text]"/>
      <dgm:spPr/>
      <dgm:t>
        <a:bodyPr/>
        <a:lstStyle/>
        <a:p>
          <a:r>
            <a:rPr lang="cs-CZ" dirty="0" smtClean="0"/>
            <a:t>Promývání TP</a:t>
          </a:r>
          <a:endParaRPr lang="en-US" dirty="0"/>
        </a:p>
      </dgm:t>
    </dgm:pt>
    <dgm:pt modelId="{8E92D5F0-3004-4309-8088-5D8B94BBA2E4}" type="parTrans" cxnId="{EABCB12A-907D-4334-9372-EB8DB8BFE7F3}">
      <dgm:prSet/>
      <dgm:spPr/>
      <dgm:t>
        <a:bodyPr/>
        <a:lstStyle/>
        <a:p>
          <a:endParaRPr lang="en-US"/>
        </a:p>
      </dgm:t>
    </dgm:pt>
    <dgm:pt modelId="{41F80C2A-B490-4A7F-A688-3711D25DE407}" type="sibTrans" cxnId="{EABCB12A-907D-4334-9372-EB8DB8BFE7F3}">
      <dgm:prSet/>
      <dgm:spPr/>
      <dgm:t>
        <a:bodyPr/>
        <a:lstStyle/>
        <a:p>
          <a:endParaRPr lang="en-US"/>
        </a:p>
      </dgm:t>
    </dgm:pt>
    <dgm:pt modelId="{3EF8DF64-B501-4E32-967A-20F7246070B6}" type="pres">
      <dgm:prSet presAssocID="{7AAD7A6D-1B0D-4FE0-8D74-69E7039FF8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0EA6B76-5CA8-4230-AC29-90A3B400F0EB}" type="pres">
      <dgm:prSet presAssocID="{E7375DBA-D59D-4BF2-96BD-FE5A4C1FCADC}" presName="linNode" presStyleCnt="0"/>
      <dgm:spPr/>
    </dgm:pt>
    <dgm:pt modelId="{91D3EA2A-D9C8-456C-8C9C-B265027C35F4}" type="pres">
      <dgm:prSet presAssocID="{E7375DBA-D59D-4BF2-96BD-FE5A4C1FCADC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9337B3-6BCD-4763-A605-5CD4DD9076AE}" type="pres">
      <dgm:prSet presAssocID="{E7375DBA-D59D-4BF2-96BD-FE5A4C1FCADC}" presName="childShp" presStyleLbl="bgAccFollowNode1" presStyleIdx="0" presStyleCnt="4">
        <dgm:presLayoutVars>
          <dgm:bulletEnabled val="1"/>
        </dgm:presLayoutVars>
      </dgm:prSet>
      <dgm:spPr/>
    </dgm:pt>
    <dgm:pt modelId="{0B466F28-68F6-4D43-BD26-3491545AFC57}" type="pres">
      <dgm:prSet presAssocID="{A2E0F167-BC40-4D63-9112-07D7DBEF7409}" presName="spacing" presStyleCnt="0"/>
      <dgm:spPr/>
    </dgm:pt>
    <dgm:pt modelId="{7594B07D-1653-4577-85F8-C956C8EC79F9}" type="pres">
      <dgm:prSet presAssocID="{909AC850-D825-4879-BB87-9CE6074A681D}" presName="linNode" presStyleCnt="0"/>
      <dgm:spPr/>
    </dgm:pt>
    <dgm:pt modelId="{A9208674-4D39-4F32-9617-B366C9E42B8D}" type="pres">
      <dgm:prSet presAssocID="{909AC850-D825-4879-BB87-9CE6074A681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0F08DF-C879-460F-AE95-3A156274EF91}" type="pres">
      <dgm:prSet presAssocID="{909AC850-D825-4879-BB87-9CE6074A681D}" presName="childShp" presStyleLbl="bgAccFollowNode1" presStyleIdx="1" presStyleCnt="4">
        <dgm:presLayoutVars>
          <dgm:bulletEnabled val="1"/>
        </dgm:presLayoutVars>
      </dgm:prSet>
      <dgm:spPr/>
    </dgm:pt>
    <dgm:pt modelId="{2D32709E-E59D-4595-BC78-DCE033D6E517}" type="pres">
      <dgm:prSet presAssocID="{99196B01-AEC4-4E8F-B95B-597A3EBEC063}" presName="spacing" presStyleCnt="0"/>
      <dgm:spPr/>
    </dgm:pt>
    <dgm:pt modelId="{4E2BDF96-5847-46F5-B33C-04BE29FDCFA4}" type="pres">
      <dgm:prSet presAssocID="{49C4F788-7A9B-43F6-B355-109D4AFEEE38}" presName="linNode" presStyleCnt="0"/>
      <dgm:spPr/>
    </dgm:pt>
    <dgm:pt modelId="{869CEE81-085D-4AFA-8887-2EDA41D9D0B5}" type="pres">
      <dgm:prSet presAssocID="{49C4F788-7A9B-43F6-B355-109D4AFEEE3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883A3E-205C-4930-B694-FBF00B5F4E4C}" type="pres">
      <dgm:prSet presAssocID="{49C4F788-7A9B-43F6-B355-109D4AFEEE38}" presName="childShp" presStyleLbl="bgAccFollowNode1" presStyleIdx="2" presStyleCnt="4">
        <dgm:presLayoutVars>
          <dgm:bulletEnabled val="1"/>
        </dgm:presLayoutVars>
      </dgm:prSet>
      <dgm:spPr/>
    </dgm:pt>
    <dgm:pt modelId="{569DEBCE-EC00-4D31-B181-037F5A07B20B}" type="pres">
      <dgm:prSet presAssocID="{37045998-EF0C-476D-8F78-BF0C6A8D7AF0}" presName="spacing" presStyleCnt="0"/>
      <dgm:spPr/>
    </dgm:pt>
    <dgm:pt modelId="{A8C5DBD1-07F1-40D4-8847-3AAA0CA5C1D0}" type="pres">
      <dgm:prSet presAssocID="{5124A118-71E6-4F5E-A01C-C62BEDCD5880}" presName="linNode" presStyleCnt="0"/>
      <dgm:spPr/>
    </dgm:pt>
    <dgm:pt modelId="{15F5B0D7-531B-4217-A704-CDAEA7A2654B}" type="pres">
      <dgm:prSet presAssocID="{5124A118-71E6-4F5E-A01C-C62BEDCD588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CCEFAB-46BC-4C9F-AE61-F1E7397E6333}" type="pres">
      <dgm:prSet presAssocID="{5124A118-71E6-4F5E-A01C-C62BEDCD5880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E5A88B43-CE75-4A48-845C-CC8F329916AA}" type="presOf" srcId="{5124A118-71E6-4F5E-A01C-C62BEDCD5880}" destId="{15F5B0D7-531B-4217-A704-CDAEA7A2654B}" srcOrd="0" destOrd="0" presId="urn:microsoft.com/office/officeart/2005/8/layout/vList6"/>
    <dgm:cxn modelId="{F1C44989-88B4-4C22-9001-6CC6F5763D93}" srcId="{7AAD7A6D-1B0D-4FE0-8D74-69E7039FF860}" destId="{909AC850-D825-4879-BB87-9CE6074A681D}" srcOrd="1" destOrd="0" parTransId="{F8B5EF8D-82CF-40D6-8D79-B187C785C8DD}" sibTransId="{99196B01-AEC4-4E8F-B95B-597A3EBEC063}"/>
    <dgm:cxn modelId="{031D9911-A7A0-4C6E-8B28-2185D15CB142}" type="presOf" srcId="{909AC850-D825-4879-BB87-9CE6074A681D}" destId="{A9208674-4D39-4F32-9617-B366C9E42B8D}" srcOrd="0" destOrd="0" presId="urn:microsoft.com/office/officeart/2005/8/layout/vList6"/>
    <dgm:cxn modelId="{21BA4CD5-9BB9-42FD-85B3-8AA93E101931}" srcId="{7AAD7A6D-1B0D-4FE0-8D74-69E7039FF860}" destId="{49C4F788-7A9B-43F6-B355-109D4AFEEE38}" srcOrd="2" destOrd="0" parTransId="{54528158-8F57-4507-8652-E85434235338}" sibTransId="{37045998-EF0C-476D-8F78-BF0C6A8D7AF0}"/>
    <dgm:cxn modelId="{8B260E9A-8A7B-4D29-8B0E-F55583B5B69C}" type="presOf" srcId="{7AAD7A6D-1B0D-4FE0-8D74-69E7039FF860}" destId="{3EF8DF64-B501-4E32-967A-20F7246070B6}" srcOrd="0" destOrd="0" presId="urn:microsoft.com/office/officeart/2005/8/layout/vList6"/>
    <dgm:cxn modelId="{9DC48753-38CA-4096-B06E-25FF7DAFF3F9}" srcId="{7AAD7A6D-1B0D-4FE0-8D74-69E7039FF860}" destId="{E7375DBA-D59D-4BF2-96BD-FE5A4C1FCADC}" srcOrd="0" destOrd="0" parTransId="{E611F7EF-D4EC-41DD-A2D9-7F1F418951E8}" sibTransId="{A2E0F167-BC40-4D63-9112-07D7DBEF7409}"/>
    <dgm:cxn modelId="{EABCB12A-907D-4334-9372-EB8DB8BFE7F3}" srcId="{7AAD7A6D-1B0D-4FE0-8D74-69E7039FF860}" destId="{5124A118-71E6-4F5E-A01C-C62BEDCD5880}" srcOrd="3" destOrd="0" parTransId="{8E92D5F0-3004-4309-8088-5D8B94BBA2E4}" sibTransId="{41F80C2A-B490-4A7F-A688-3711D25DE407}"/>
    <dgm:cxn modelId="{350F6832-B286-4724-84C7-6788D59DEF58}" type="presOf" srcId="{49C4F788-7A9B-43F6-B355-109D4AFEEE38}" destId="{869CEE81-085D-4AFA-8887-2EDA41D9D0B5}" srcOrd="0" destOrd="0" presId="urn:microsoft.com/office/officeart/2005/8/layout/vList6"/>
    <dgm:cxn modelId="{FE497855-D481-466A-AEB4-4EB8AEE5659F}" type="presOf" srcId="{E7375DBA-D59D-4BF2-96BD-FE5A4C1FCADC}" destId="{91D3EA2A-D9C8-456C-8C9C-B265027C35F4}" srcOrd="0" destOrd="0" presId="urn:microsoft.com/office/officeart/2005/8/layout/vList6"/>
    <dgm:cxn modelId="{09852694-6295-46AA-98A7-3F1B6591F0C2}" type="presParOf" srcId="{3EF8DF64-B501-4E32-967A-20F7246070B6}" destId="{A0EA6B76-5CA8-4230-AC29-90A3B400F0EB}" srcOrd="0" destOrd="0" presId="urn:microsoft.com/office/officeart/2005/8/layout/vList6"/>
    <dgm:cxn modelId="{CFD24310-5680-4661-9A93-F56AB8FC5540}" type="presParOf" srcId="{A0EA6B76-5CA8-4230-AC29-90A3B400F0EB}" destId="{91D3EA2A-D9C8-456C-8C9C-B265027C35F4}" srcOrd="0" destOrd="0" presId="urn:microsoft.com/office/officeart/2005/8/layout/vList6"/>
    <dgm:cxn modelId="{6F7BEFD5-B78D-4803-9035-C7602FCBD55C}" type="presParOf" srcId="{A0EA6B76-5CA8-4230-AC29-90A3B400F0EB}" destId="{DA9337B3-6BCD-4763-A605-5CD4DD9076AE}" srcOrd="1" destOrd="0" presId="urn:microsoft.com/office/officeart/2005/8/layout/vList6"/>
    <dgm:cxn modelId="{9503F9CC-2EBC-4032-A79B-A4FBD557360C}" type="presParOf" srcId="{3EF8DF64-B501-4E32-967A-20F7246070B6}" destId="{0B466F28-68F6-4D43-BD26-3491545AFC57}" srcOrd="1" destOrd="0" presId="urn:microsoft.com/office/officeart/2005/8/layout/vList6"/>
    <dgm:cxn modelId="{84BBD13E-0AB5-4886-BFD6-D95F35762413}" type="presParOf" srcId="{3EF8DF64-B501-4E32-967A-20F7246070B6}" destId="{7594B07D-1653-4577-85F8-C956C8EC79F9}" srcOrd="2" destOrd="0" presId="urn:microsoft.com/office/officeart/2005/8/layout/vList6"/>
    <dgm:cxn modelId="{368BB7F3-0DAF-49F4-B714-71AF888DB3A7}" type="presParOf" srcId="{7594B07D-1653-4577-85F8-C956C8EC79F9}" destId="{A9208674-4D39-4F32-9617-B366C9E42B8D}" srcOrd="0" destOrd="0" presId="urn:microsoft.com/office/officeart/2005/8/layout/vList6"/>
    <dgm:cxn modelId="{85351539-FDE1-4B90-9F02-235A0826AD51}" type="presParOf" srcId="{7594B07D-1653-4577-85F8-C956C8EC79F9}" destId="{940F08DF-C879-460F-AE95-3A156274EF91}" srcOrd="1" destOrd="0" presId="urn:microsoft.com/office/officeart/2005/8/layout/vList6"/>
    <dgm:cxn modelId="{60E8FD8C-66B5-4828-884F-6A721C92D3BB}" type="presParOf" srcId="{3EF8DF64-B501-4E32-967A-20F7246070B6}" destId="{2D32709E-E59D-4595-BC78-DCE033D6E517}" srcOrd="3" destOrd="0" presId="urn:microsoft.com/office/officeart/2005/8/layout/vList6"/>
    <dgm:cxn modelId="{11FFF9E8-B493-4EB1-BF53-3D81A4607683}" type="presParOf" srcId="{3EF8DF64-B501-4E32-967A-20F7246070B6}" destId="{4E2BDF96-5847-46F5-B33C-04BE29FDCFA4}" srcOrd="4" destOrd="0" presId="urn:microsoft.com/office/officeart/2005/8/layout/vList6"/>
    <dgm:cxn modelId="{AD214DA5-33DC-4B6E-9DFF-B2C71E0C9CC6}" type="presParOf" srcId="{4E2BDF96-5847-46F5-B33C-04BE29FDCFA4}" destId="{869CEE81-085D-4AFA-8887-2EDA41D9D0B5}" srcOrd="0" destOrd="0" presId="urn:microsoft.com/office/officeart/2005/8/layout/vList6"/>
    <dgm:cxn modelId="{D3493E2A-6DB7-4D17-975F-D860A05CCE28}" type="presParOf" srcId="{4E2BDF96-5847-46F5-B33C-04BE29FDCFA4}" destId="{3C883A3E-205C-4930-B694-FBF00B5F4E4C}" srcOrd="1" destOrd="0" presId="urn:microsoft.com/office/officeart/2005/8/layout/vList6"/>
    <dgm:cxn modelId="{8D232795-4753-4A13-B5A9-5958B60452A3}" type="presParOf" srcId="{3EF8DF64-B501-4E32-967A-20F7246070B6}" destId="{569DEBCE-EC00-4D31-B181-037F5A07B20B}" srcOrd="5" destOrd="0" presId="urn:microsoft.com/office/officeart/2005/8/layout/vList6"/>
    <dgm:cxn modelId="{2ECBAA10-2670-4FD7-83DD-D1FF684B0EE1}" type="presParOf" srcId="{3EF8DF64-B501-4E32-967A-20F7246070B6}" destId="{A8C5DBD1-07F1-40D4-8847-3AAA0CA5C1D0}" srcOrd="6" destOrd="0" presId="urn:microsoft.com/office/officeart/2005/8/layout/vList6"/>
    <dgm:cxn modelId="{D6B4FA98-3539-42B6-A668-B7B52EF69CAA}" type="presParOf" srcId="{A8C5DBD1-07F1-40D4-8847-3AAA0CA5C1D0}" destId="{15F5B0D7-531B-4217-A704-CDAEA7A2654B}" srcOrd="0" destOrd="0" presId="urn:microsoft.com/office/officeart/2005/8/layout/vList6"/>
    <dgm:cxn modelId="{0F0B5158-BC8D-42E7-9692-4D19C1C51094}" type="presParOf" srcId="{A8C5DBD1-07F1-40D4-8847-3AAA0CA5C1D0}" destId="{F8CCEFAB-46BC-4C9F-AE61-F1E7397E63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0B14B-21DE-4EF4-A9A7-B3E17A069A9F}">
      <dsp:nvSpPr>
        <dsp:cNvPr id="0" name=""/>
        <dsp:cNvSpPr/>
      </dsp:nvSpPr>
      <dsp:spPr>
        <a:xfrm>
          <a:off x="0" y="1219199"/>
          <a:ext cx="7759774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7FDFC-6A42-467F-A67A-5399839F9774}">
      <dsp:nvSpPr>
        <dsp:cNvPr id="0" name=""/>
        <dsp:cNvSpPr/>
      </dsp:nvSpPr>
      <dsp:spPr>
        <a:xfrm>
          <a:off x="353" y="0"/>
          <a:ext cx="103836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Odběr krve</a:t>
          </a:r>
          <a:endParaRPr lang="en-US" sz="1600" kern="1200" dirty="0"/>
        </a:p>
      </dsp:txBody>
      <dsp:txXfrm>
        <a:off x="353" y="0"/>
        <a:ext cx="1038362" cy="1625600"/>
      </dsp:txXfrm>
    </dsp:sp>
    <dsp:sp modelId="{E3861195-F6AF-4B94-AED1-EEA2C952BE30}">
      <dsp:nvSpPr>
        <dsp:cNvPr id="0" name=""/>
        <dsp:cNvSpPr/>
      </dsp:nvSpPr>
      <dsp:spPr>
        <a:xfrm>
          <a:off x="31633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BE1ADE-76C3-4406-AA0A-5279E6AEACFC}">
      <dsp:nvSpPr>
        <dsp:cNvPr id="0" name=""/>
        <dsp:cNvSpPr/>
      </dsp:nvSpPr>
      <dsp:spPr>
        <a:xfrm>
          <a:off x="1090633" y="2438399"/>
          <a:ext cx="103836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Výroba TP</a:t>
          </a:r>
          <a:endParaRPr lang="en-US" sz="1600" kern="1200" dirty="0"/>
        </a:p>
      </dsp:txBody>
      <dsp:txXfrm>
        <a:off x="1090633" y="2438399"/>
        <a:ext cx="1038362" cy="1625600"/>
      </dsp:txXfrm>
    </dsp:sp>
    <dsp:sp modelId="{C0F1C194-9F89-4BB8-B112-731961EEA187}">
      <dsp:nvSpPr>
        <dsp:cNvPr id="0" name=""/>
        <dsp:cNvSpPr/>
      </dsp:nvSpPr>
      <dsp:spPr>
        <a:xfrm>
          <a:off x="140661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310F21-EB4C-4D03-BF6E-09CE70FA55EE}">
      <dsp:nvSpPr>
        <dsp:cNvPr id="0" name=""/>
        <dsp:cNvSpPr/>
      </dsp:nvSpPr>
      <dsp:spPr>
        <a:xfrm>
          <a:off x="2180913" y="0"/>
          <a:ext cx="103836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Příjem TP na sklad</a:t>
          </a:r>
          <a:endParaRPr lang="en-US" sz="1600" kern="1200" dirty="0"/>
        </a:p>
      </dsp:txBody>
      <dsp:txXfrm>
        <a:off x="2180913" y="0"/>
        <a:ext cx="1038362" cy="1625600"/>
      </dsp:txXfrm>
    </dsp:sp>
    <dsp:sp modelId="{46E118FF-D666-42C7-845D-B87E616114D2}">
      <dsp:nvSpPr>
        <dsp:cNvPr id="0" name=""/>
        <dsp:cNvSpPr/>
      </dsp:nvSpPr>
      <dsp:spPr>
        <a:xfrm>
          <a:off x="249689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858885-43A8-42B4-AF74-C004EEE631FB}">
      <dsp:nvSpPr>
        <dsp:cNvPr id="0" name=""/>
        <dsp:cNvSpPr/>
      </dsp:nvSpPr>
      <dsp:spPr>
        <a:xfrm>
          <a:off x="3271194" y="2438399"/>
          <a:ext cx="153168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Skladování TP</a:t>
          </a:r>
          <a:endParaRPr lang="en-US" sz="1600" kern="1200" dirty="0"/>
        </a:p>
      </dsp:txBody>
      <dsp:txXfrm>
        <a:off x="3271194" y="2438399"/>
        <a:ext cx="1531688" cy="1625600"/>
      </dsp:txXfrm>
    </dsp:sp>
    <dsp:sp modelId="{F16F7E35-CEE1-4716-961E-F9CFEE212BD2}">
      <dsp:nvSpPr>
        <dsp:cNvPr id="0" name=""/>
        <dsp:cNvSpPr/>
      </dsp:nvSpPr>
      <dsp:spPr>
        <a:xfrm>
          <a:off x="3833838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0096F4-9BB6-4799-8D11-1586F2FD1125}">
      <dsp:nvSpPr>
        <dsp:cNvPr id="0" name=""/>
        <dsp:cNvSpPr/>
      </dsp:nvSpPr>
      <dsp:spPr>
        <a:xfrm>
          <a:off x="4854800" y="0"/>
          <a:ext cx="103836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Výdej TP</a:t>
          </a:r>
          <a:endParaRPr lang="en-US" sz="1600" kern="1200" dirty="0"/>
        </a:p>
      </dsp:txBody>
      <dsp:txXfrm>
        <a:off x="4854800" y="0"/>
        <a:ext cx="1038362" cy="1625600"/>
      </dsp:txXfrm>
    </dsp:sp>
    <dsp:sp modelId="{ACB8FC8F-6D4F-4EE9-BD2D-A9BA9815AB7D}">
      <dsp:nvSpPr>
        <dsp:cNvPr id="0" name=""/>
        <dsp:cNvSpPr/>
      </dsp:nvSpPr>
      <dsp:spPr>
        <a:xfrm>
          <a:off x="517078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78733F-9279-4751-8B9B-9CF974B54884}">
      <dsp:nvSpPr>
        <dsp:cNvPr id="0" name=""/>
        <dsp:cNvSpPr/>
      </dsp:nvSpPr>
      <dsp:spPr>
        <a:xfrm>
          <a:off x="5945081" y="2438399"/>
          <a:ext cx="103836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Transport TP</a:t>
          </a:r>
          <a:endParaRPr lang="en-US" sz="1400" kern="1200" dirty="0"/>
        </a:p>
      </dsp:txBody>
      <dsp:txXfrm>
        <a:off x="5945081" y="2438399"/>
        <a:ext cx="1038362" cy="1625600"/>
      </dsp:txXfrm>
    </dsp:sp>
    <dsp:sp modelId="{7098ACD2-10EA-4E6F-9D37-A24B1114A5F6}">
      <dsp:nvSpPr>
        <dsp:cNvPr id="0" name=""/>
        <dsp:cNvSpPr/>
      </dsp:nvSpPr>
      <dsp:spPr>
        <a:xfrm>
          <a:off x="6261062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85AF6-4E28-4ABA-B584-45688EAE5009}">
      <dsp:nvSpPr>
        <dsp:cNvPr id="0" name=""/>
        <dsp:cNvSpPr/>
      </dsp:nvSpPr>
      <dsp:spPr>
        <a:xfrm>
          <a:off x="3788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smtClean="0">
              <a:solidFill>
                <a:schemeClr val="bg2">
                  <a:lumMod val="90000"/>
                </a:schemeClr>
              </a:solidFill>
            </a:rPr>
            <a:t>Odběr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193002" y="1575197"/>
        <a:ext cx="913604" cy="913604"/>
      </dsp:txXfrm>
    </dsp:sp>
    <dsp:sp modelId="{0646533C-3191-4D7D-BF45-E90331952A98}">
      <dsp:nvSpPr>
        <dsp:cNvPr id="0" name=""/>
        <dsp:cNvSpPr/>
      </dsp:nvSpPr>
      <dsp:spPr>
        <a:xfrm>
          <a:off x="1295821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smtClean="0">
              <a:solidFill>
                <a:schemeClr val="bg2">
                  <a:lumMod val="90000"/>
                </a:schemeClr>
              </a:solidFill>
            </a:rPr>
            <a:t>Výroba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1485035" y="1575197"/>
        <a:ext cx="913604" cy="913604"/>
      </dsp:txXfrm>
    </dsp:sp>
    <dsp:sp modelId="{831007B3-3FBE-4ED0-80BD-70DF4AF44264}">
      <dsp:nvSpPr>
        <dsp:cNvPr id="0" name=""/>
        <dsp:cNvSpPr/>
      </dsp:nvSpPr>
      <dsp:spPr>
        <a:xfrm>
          <a:off x="2587854" y="1385983"/>
          <a:ext cx="1292032" cy="1292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Příjem TP na sklad</a:t>
          </a:r>
          <a:endParaRPr lang="en-US" sz="1300" kern="1200" dirty="0"/>
        </a:p>
      </dsp:txBody>
      <dsp:txXfrm>
        <a:off x="2777068" y="1575197"/>
        <a:ext cx="913604" cy="913604"/>
      </dsp:txXfrm>
    </dsp:sp>
    <dsp:sp modelId="{BCEB9489-F577-451E-8938-540BDB632F3B}">
      <dsp:nvSpPr>
        <dsp:cNvPr id="0" name=""/>
        <dsp:cNvSpPr/>
      </dsp:nvSpPr>
      <dsp:spPr>
        <a:xfrm>
          <a:off x="3879887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smtClean="0">
              <a:solidFill>
                <a:schemeClr val="bg2">
                  <a:lumMod val="90000"/>
                </a:schemeClr>
              </a:solidFill>
            </a:rPr>
            <a:t>Skladování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4069101" y="1575197"/>
        <a:ext cx="913604" cy="913604"/>
      </dsp:txXfrm>
    </dsp:sp>
    <dsp:sp modelId="{58FC50D8-8662-4A3E-A038-726628F20AB4}">
      <dsp:nvSpPr>
        <dsp:cNvPr id="0" name=""/>
        <dsp:cNvSpPr/>
      </dsp:nvSpPr>
      <dsp:spPr>
        <a:xfrm>
          <a:off x="5171919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smtClean="0">
              <a:solidFill>
                <a:schemeClr val="bg2">
                  <a:lumMod val="90000"/>
                </a:schemeClr>
              </a:solidFill>
            </a:rPr>
            <a:t>Výdej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5361133" y="1575197"/>
        <a:ext cx="913604" cy="913604"/>
      </dsp:txXfrm>
    </dsp:sp>
    <dsp:sp modelId="{E930AD06-A6FD-4D84-AD02-84DE43FECC96}">
      <dsp:nvSpPr>
        <dsp:cNvPr id="0" name=""/>
        <dsp:cNvSpPr/>
      </dsp:nvSpPr>
      <dsp:spPr>
        <a:xfrm>
          <a:off x="6463952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smtClean="0">
              <a:solidFill>
                <a:schemeClr val="bg2">
                  <a:lumMod val="90000"/>
                </a:schemeClr>
              </a:solidFill>
            </a:rPr>
            <a:t>Transport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6653166" y="1575197"/>
        <a:ext cx="913604" cy="913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85AF6-4E28-4ABA-B584-45688EAE5009}">
      <dsp:nvSpPr>
        <dsp:cNvPr id="0" name=""/>
        <dsp:cNvSpPr/>
      </dsp:nvSpPr>
      <dsp:spPr>
        <a:xfrm>
          <a:off x="3788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Odběr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193002" y="1575197"/>
        <a:ext cx="913604" cy="913604"/>
      </dsp:txXfrm>
    </dsp:sp>
    <dsp:sp modelId="{0646533C-3191-4D7D-BF45-E90331952A98}">
      <dsp:nvSpPr>
        <dsp:cNvPr id="0" name=""/>
        <dsp:cNvSpPr/>
      </dsp:nvSpPr>
      <dsp:spPr>
        <a:xfrm>
          <a:off x="1295821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Výroba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1485035" y="1575197"/>
        <a:ext cx="913604" cy="913604"/>
      </dsp:txXfrm>
    </dsp:sp>
    <dsp:sp modelId="{831007B3-3FBE-4ED0-80BD-70DF4AF44264}">
      <dsp:nvSpPr>
        <dsp:cNvPr id="0" name=""/>
        <dsp:cNvSpPr/>
      </dsp:nvSpPr>
      <dsp:spPr>
        <a:xfrm>
          <a:off x="2587854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Příjem TP na sklad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777068" y="1575197"/>
        <a:ext cx="913604" cy="913604"/>
      </dsp:txXfrm>
    </dsp:sp>
    <dsp:sp modelId="{BCEB9489-F577-451E-8938-540BDB632F3B}">
      <dsp:nvSpPr>
        <dsp:cNvPr id="0" name=""/>
        <dsp:cNvSpPr/>
      </dsp:nvSpPr>
      <dsp:spPr>
        <a:xfrm>
          <a:off x="3879887" y="1385983"/>
          <a:ext cx="1292032" cy="1292032"/>
        </a:xfrm>
        <a:prstGeom prst="ellipse">
          <a:avLst/>
        </a:prstGeom>
        <a:solidFill>
          <a:schemeClr val="accent1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1"/>
              </a:solidFill>
            </a:rPr>
            <a:t>Skladování TP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069101" y="1575197"/>
        <a:ext cx="913604" cy="913604"/>
      </dsp:txXfrm>
    </dsp:sp>
    <dsp:sp modelId="{58FC50D8-8662-4A3E-A038-726628F20AB4}">
      <dsp:nvSpPr>
        <dsp:cNvPr id="0" name=""/>
        <dsp:cNvSpPr/>
      </dsp:nvSpPr>
      <dsp:spPr>
        <a:xfrm>
          <a:off x="5171919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Výdej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5361133" y="1575197"/>
        <a:ext cx="913604" cy="913604"/>
      </dsp:txXfrm>
    </dsp:sp>
    <dsp:sp modelId="{E930AD06-A6FD-4D84-AD02-84DE43FECC96}">
      <dsp:nvSpPr>
        <dsp:cNvPr id="0" name=""/>
        <dsp:cNvSpPr/>
      </dsp:nvSpPr>
      <dsp:spPr>
        <a:xfrm>
          <a:off x="6463952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Transport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6653166" y="1575197"/>
        <a:ext cx="913604" cy="913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85AF6-4E28-4ABA-B584-45688EAE5009}">
      <dsp:nvSpPr>
        <dsp:cNvPr id="0" name=""/>
        <dsp:cNvSpPr/>
      </dsp:nvSpPr>
      <dsp:spPr>
        <a:xfrm>
          <a:off x="3788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Odběr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193002" y="1575197"/>
        <a:ext cx="913604" cy="913604"/>
      </dsp:txXfrm>
    </dsp:sp>
    <dsp:sp modelId="{0646533C-3191-4D7D-BF45-E90331952A98}">
      <dsp:nvSpPr>
        <dsp:cNvPr id="0" name=""/>
        <dsp:cNvSpPr/>
      </dsp:nvSpPr>
      <dsp:spPr>
        <a:xfrm>
          <a:off x="1295821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Výroba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1485035" y="1575197"/>
        <a:ext cx="913604" cy="913604"/>
      </dsp:txXfrm>
    </dsp:sp>
    <dsp:sp modelId="{831007B3-3FBE-4ED0-80BD-70DF4AF44264}">
      <dsp:nvSpPr>
        <dsp:cNvPr id="0" name=""/>
        <dsp:cNvSpPr/>
      </dsp:nvSpPr>
      <dsp:spPr>
        <a:xfrm>
          <a:off x="2587854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Příjem TP na sklad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2777068" y="1575197"/>
        <a:ext cx="913604" cy="913604"/>
      </dsp:txXfrm>
    </dsp:sp>
    <dsp:sp modelId="{BCEB9489-F577-451E-8938-540BDB632F3B}">
      <dsp:nvSpPr>
        <dsp:cNvPr id="0" name=""/>
        <dsp:cNvSpPr/>
      </dsp:nvSpPr>
      <dsp:spPr>
        <a:xfrm>
          <a:off x="3879887" y="1385983"/>
          <a:ext cx="1292032" cy="1292032"/>
        </a:xfrm>
        <a:prstGeom prst="ellipse">
          <a:avLst/>
        </a:prstGeom>
        <a:solidFill>
          <a:schemeClr val="accent1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1"/>
              </a:solidFill>
            </a:rPr>
            <a:t>Skladování TP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4069101" y="1575197"/>
        <a:ext cx="913604" cy="913604"/>
      </dsp:txXfrm>
    </dsp:sp>
    <dsp:sp modelId="{58FC50D8-8662-4A3E-A038-726628F20AB4}">
      <dsp:nvSpPr>
        <dsp:cNvPr id="0" name=""/>
        <dsp:cNvSpPr/>
      </dsp:nvSpPr>
      <dsp:spPr>
        <a:xfrm>
          <a:off x="5171919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Výdej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5361133" y="1575197"/>
        <a:ext cx="913604" cy="913604"/>
      </dsp:txXfrm>
    </dsp:sp>
    <dsp:sp modelId="{E930AD06-A6FD-4D84-AD02-84DE43FECC96}">
      <dsp:nvSpPr>
        <dsp:cNvPr id="0" name=""/>
        <dsp:cNvSpPr/>
      </dsp:nvSpPr>
      <dsp:spPr>
        <a:xfrm>
          <a:off x="6463952" y="1385983"/>
          <a:ext cx="1292032" cy="1292032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bg2">
                  <a:lumMod val="90000"/>
                </a:schemeClr>
              </a:solidFill>
            </a:rPr>
            <a:t>Transport TP</a:t>
          </a:r>
          <a:endParaRPr lang="en-US" sz="13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6653166" y="1575197"/>
        <a:ext cx="913604" cy="913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FA77-159E-47BD-AF72-3AE473FB9238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D7892-AEEB-4BA1-8F4D-1C6D6B04D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0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5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6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2" t="31384" r="38306" b="56247"/>
          <a:stretch>
            <a:fillRect/>
          </a:stretch>
        </p:blipFill>
        <p:spPr bwMode="auto">
          <a:xfrm>
            <a:off x="6435006" y="5301208"/>
            <a:ext cx="1953216" cy="79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0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2489200"/>
            <a:ext cx="7974199" cy="41081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33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6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93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377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4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30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3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89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671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392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6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71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11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41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48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15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3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2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8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2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E4F2104-55B8-4828-8856-3EA7CC6602A4}" type="datetimeFigureOut">
              <a:rPr lang="cs-CZ" smtClean="0"/>
              <a:t>23.5.2018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5772622-8DA5-49FE-BB77-2C06956784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7521984" cy="255087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Organizace skladování a výdeje transfuzních přípravků</a:t>
            </a:r>
            <a:br>
              <a:rPr lang="cs-CZ" dirty="0" smtClean="0"/>
            </a:br>
            <a:r>
              <a:rPr lang="cs-CZ" dirty="0" smtClean="0"/>
              <a:t>Sekundární výroba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Simona </a:t>
            </a:r>
            <a:r>
              <a:rPr lang="en-US" dirty="0" smtClean="0"/>
              <a:t>HOHLOV</a:t>
            </a:r>
            <a:r>
              <a:rPr lang="cs-CZ" dirty="0" smtClean="0"/>
              <a:t>Á</a:t>
            </a:r>
          </a:p>
          <a:p>
            <a:r>
              <a:rPr lang="cs-CZ" dirty="0" smtClean="0"/>
              <a:t>Transfuzní a tkáňové oddělení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2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 smtClean="0"/>
              <a:t>Erytrocytové TP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69101" y="1575197"/>
              <a:ext cx="913604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 smtClean="0">
                  <a:solidFill>
                    <a:schemeClr val="bg1"/>
                  </a:solidFill>
                </a:rPr>
                <a:t>Skladování</a:t>
              </a:r>
              <a:r>
                <a:rPr lang="cs-CZ" sz="1200" kern="1200" dirty="0" smtClean="0">
                  <a:solidFill>
                    <a:schemeClr val="bg1"/>
                  </a:solidFill>
                </a:rPr>
                <a:t> TP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13630"/>
              </p:ext>
            </p:extLst>
          </p:nvPr>
        </p:nvGraphicFramePr>
        <p:xfrm>
          <a:off x="539552" y="1844824"/>
          <a:ext cx="8208912" cy="4511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Teplota:	</a:t>
                      </a:r>
                    </a:p>
                    <a:p>
                      <a:r>
                        <a:rPr lang="cs-CZ" sz="1600" b="0" dirty="0" smtClean="0"/>
                        <a:t>Od +2°C do +6°C, komorová lednice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Doba skladování: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21-49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 smtClean="0"/>
                        <a:t>dnů ode dne odběru v závislosti na použitém konzervačním roztoku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ery z PK do CPD</a:t>
                      </a:r>
                      <a:r>
                        <a:rPr lang="en-GB" sz="1600" dirty="0" smtClean="0"/>
                        <a:t>		</a:t>
                      </a:r>
                      <a:r>
                        <a:rPr lang="cs-CZ" sz="1600" dirty="0" smtClean="0"/>
                        <a:t>21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 smtClean="0"/>
                        <a:t>dnů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ery z PK do CPD-A1</a:t>
                      </a:r>
                      <a:r>
                        <a:rPr lang="en-GB" sz="1600" dirty="0" smtClean="0"/>
                        <a:t>		</a:t>
                      </a:r>
                      <a:r>
                        <a:rPr lang="cs-CZ" sz="1600" dirty="0" smtClean="0"/>
                        <a:t>35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 smtClean="0"/>
                        <a:t>dnů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ery v SAGM </a:t>
                      </a:r>
                      <a:r>
                        <a:rPr lang="en-GB" sz="1600" dirty="0" smtClean="0"/>
                        <a:t>			</a:t>
                      </a:r>
                      <a:r>
                        <a:rPr lang="cs-CZ" sz="1600" dirty="0" smtClean="0"/>
                        <a:t>42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 smtClean="0"/>
                        <a:t>dnů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Transport:</a:t>
                      </a:r>
                    </a:p>
                    <a:p>
                      <a:r>
                        <a:rPr lang="cs-CZ" sz="1600" dirty="0" smtClean="0"/>
                        <a:t>+1°C do +10°C, max 24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 smtClean="0"/>
                        <a:t>hod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Odděleně TP pro</a:t>
                      </a:r>
                      <a:r>
                        <a:rPr lang="en-GB" sz="160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aktuální zásobu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konkrétní pacienty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cs-CZ" sz="1600" dirty="0" smtClean="0"/>
                        <a:t>(s platným testem kompatibility)</a:t>
                      </a: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autologní TP</a:t>
                      </a:r>
                    </a:p>
                    <a:p>
                      <a:r>
                        <a:rPr lang="cs-CZ" sz="1600" dirty="0" smtClean="0"/>
                        <a:t>Přípravky nevyšetřené, určené k likvidaci a proexpirované TP</a:t>
                      </a:r>
                      <a:r>
                        <a:rPr lang="en-GB" sz="1600" dirty="0" smtClean="0"/>
                        <a:t> </a:t>
                      </a:r>
                      <a:r>
                        <a:rPr lang="cs-CZ" sz="1600" dirty="0" smtClean="0"/>
                        <a:t>- musí být skladovány odděleně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r>
                        <a:rPr lang="cs-CZ" sz="1600" dirty="0" smtClean="0"/>
                        <a:t>Hemolýza na konci doby skladování méně než 0,8%</a:t>
                      </a:r>
                      <a:r>
                        <a:rPr lang="en-GB" sz="1600" dirty="0" smtClean="0"/>
                        <a:t>.</a:t>
                      </a:r>
                      <a:endParaRPr lang="cs-CZ" sz="1600" dirty="0" smtClean="0"/>
                    </a:p>
                    <a:p>
                      <a:r>
                        <a:rPr lang="cs-CZ" sz="1600" dirty="0" smtClean="0"/>
                        <a:t>Při poklesu teploty pod 0°C jsou </a:t>
                      </a:r>
                      <a:r>
                        <a:rPr lang="cs-CZ" sz="1600" dirty="0" err="1" smtClean="0"/>
                        <a:t>ery</a:t>
                      </a:r>
                      <a:r>
                        <a:rPr lang="cs-CZ" sz="1600" dirty="0" smtClean="0"/>
                        <a:t> TP likvidovány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 smtClean="0"/>
              <a:t>Trombocytové TP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69101" y="1575197"/>
              <a:ext cx="913604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 smtClean="0">
                  <a:solidFill>
                    <a:schemeClr val="bg1"/>
                  </a:solidFill>
                </a:rPr>
                <a:t>Skladování TP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3440"/>
              </p:ext>
            </p:extLst>
          </p:nvPr>
        </p:nvGraphicFramePr>
        <p:xfrm>
          <a:off x="539552" y="1844824"/>
          <a:ext cx="8208912" cy="3291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Teplota:	</a:t>
                      </a:r>
                    </a:p>
                    <a:p>
                      <a:r>
                        <a:rPr lang="cs-CZ" sz="1600" b="0" dirty="0" smtClean="0"/>
                        <a:t>Od +20°C do +24°C, inkubátor s agitátory</a:t>
                      </a:r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Doba skladování: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5-7dnů, v závislosti na použitých roztocích a provedení vyšetření sterility přípravku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Transport: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Od +20°C do +24°C, při přepravě kratší než 10 hod není třeba zajišťovat třepání</a:t>
                      </a:r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Agitace:	</a:t>
                      </a:r>
                      <a:r>
                        <a:rPr lang="cs-CZ" sz="1600" dirty="0" smtClean="0"/>
                        <a:t>	zajišťuje výměnu plynů přes stěny vaků</a:t>
                      </a:r>
                    </a:p>
                    <a:p>
                      <a:endParaRPr lang="cs-CZ" sz="1600" baseline="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7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 smtClean="0"/>
              <a:t>Plazmové TP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69101" y="1575197"/>
              <a:ext cx="913604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 smtClean="0">
                  <a:solidFill>
                    <a:schemeClr val="bg1"/>
                  </a:solidFill>
                </a:rPr>
                <a:t>Skladování TP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878269"/>
              </p:ext>
            </p:extLst>
          </p:nvPr>
        </p:nvGraphicFramePr>
        <p:xfrm>
          <a:off x="539552" y="1844824"/>
          <a:ext cx="8208912" cy="45213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aseline="0" dirty="0" smtClean="0"/>
                        <a:t>Teplota:	</a:t>
                      </a:r>
                    </a:p>
                    <a:p>
                      <a:r>
                        <a:rPr lang="cs-CZ" sz="1600" b="0" baseline="0" dirty="0" smtClean="0"/>
                        <a:t>-25</a:t>
                      </a:r>
                      <a:r>
                        <a:rPr lang="cs-CZ" sz="1600" b="0" dirty="0" smtClean="0"/>
                        <a:t>°C a nižší, mrazící</a:t>
                      </a:r>
                      <a:r>
                        <a:rPr lang="cs-CZ" sz="1600" b="0" baseline="0" dirty="0" smtClean="0"/>
                        <a:t> skříně, pulty, komory</a:t>
                      </a:r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107706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Doba skladování: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-25°C a nižší		36 měsíců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-18 až -25°C		3 měsíce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Transport:</a:t>
                      </a:r>
                      <a:endParaRPr lang="cs-CZ" sz="1600" b="1" dirty="0" smtClean="0"/>
                    </a:p>
                    <a:p>
                      <a:r>
                        <a:rPr lang="cs-CZ" sz="1600" dirty="0" smtClean="0"/>
                        <a:t>T</a:t>
                      </a:r>
                      <a:r>
                        <a:rPr lang="pt-BR" sz="1600" dirty="0" smtClean="0"/>
                        <a:t>eplota shodná s teplotou skladování</a:t>
                      </a:r>
                      <a:endParaRPr lang="cs-CZ" sz="1600" dirty="0" smtClean="0"/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Zachování funkce koagulačních faktorů (zejm. f.VIII) a přirozených inhibitorů koagulace - zajištěno šokovým zmrazením během 1 hodiny v jádře vaku na teplotu -30°C.</a:t>
                      </a:r>
                    </a:p>
                    <a:p>
                      <a:r>
                        <a:rPr lang="cs-CZ" sz="1600" b="1" dirty="0" smtClean="0"/>
                        <a:t>Před použitím:</a:t>
                      </a:r>
                    </a:p>
                    <a:p>
                      <a:r>
                        <a:rPr lang="cs-CZ" sz="1600" dirty="0" smtClean="0"/>
                        <a:t>rozmražení při teplotě 37°C v kontrolovaném prostředí, po rozmražení nesmí být v plazmě sraženiny.</a:t>
                      </a:r>
                    </a:p>
                    <a:p>
                      <a:endParaRPr lang="cs-CZ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0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 smtClean="0"/>
              <a:t>Plazmové TP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69101" y="1575197"/>
              <a:ext cx="913604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 smtClean="0">
                  <a:solidFill>
                    <a:schemeClr val="bg1"/>
                  </a:solidFill>
                </a:rPr>
                <a:t>Skladování TP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50489"/>
              </p:ext>
            </p:extLst>
          </p:nvPr>
        </p:nvGraphicFramePr>
        <p:xfrm>
          <a:off x="539552" y="1844824"/>
          <a:ext cx="8208912" cy="3667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/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FFP = fresh frozen plazma</a:t>
                      </a:r>
                      <a:endParaRPr lang="cs-CZ" sz="1600" dirty="0" smtClean="0"/>
                    </a:p>
                    <a:p>
                      <a:pPr marL="342900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1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 odběru PK	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dirty="0" smtClean="0"/>
                        <a:t>oddělí se do 6-ti hod po odběru PK, nejdéle do 18-ti hod.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dirty="0" smtClean="0"/>
                        <a:t>pokud zchlazení na 20-24°C, lze před centrifugací skladovat až 24 hod.</a:t>
                      </a:r>
                    </a:p>
                    <a:p>
                      <a:pPr marL="342900" indent="-342900" algn="l" defTabSz="457200" rtl="0" eaLnBrk="1" latinLnBrk="0" hangingPunct="1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cs-CZ" sz="1600" b="1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aferetická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dirty="0" smtClean="0"/>
                        <a:t>do 6-ti hod. šokové zmražení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dirty="0" smtClean="0"/>
                        <a:t>KP</a:t>
                      </a:r>
                      <a:r>
                        <a:rPr lang="cs-CZ" sz="1800" b="1" baseline="0" dirty="0" smtClean="0"/>
                        <a:t> </a:t>
                      </a:r>
                      <a:r>
                        <a:rPr lang="cs-CZ" sz="1800" b="1" dirty="0" smtClean="0"/>
                        <a:t>= </a:t>
                      </a:r>
                      <a:r>
                        <a:rPr lang="cs-CZ" sz="1800" b="1" dirty="0" err="1" smtClean="0"/>
                        <a:t>kryoprotein</a:t>
                      </a:r>
                      <a:endParaRPr lang="cs-CZ" sz="1800" b="1" dirty="0" smtClean="0"/>
                    </a:p>
                    <a:p>
                      <a:r>
                        <a:rPr lang="cs-CZ" sz="1600" dirty="0" smtClean="0"/>
                        <a:t>plazma se rozmrazuje při teplotě 2-6°C, při následné centrifugaci se oddělí kryoprotein od supernatantní plazmy, která se odstraňuje do satelitního vaku</a:t>
                      </a:r>
                    </a:p>
                    <a:p>
                      <a:r>
                        <a:rPr lang="cs-CZ" sz="1600" b="1" dirty="0" smtClean="0"/>
                        <a:t>Objem:</a:t>
                      </a:r>
                      <a:r>
                        <a:rPr lang="cs-CZ" sz="1600" b="0" dirty="0" smtClean="0"/>
                        <a:t>	</a:t>
                      </a:r>
                      <a:r>
                        <a:rPr lang="cs-CZ" sz="1600" dirty="0" smtClean="0"/>
                        <a:t>30-40ml</a:t>
                      </a:r>
                      <a:r>
                        <a:rPr lang="cs-CZ" sz="1600" baseline="0" dirty="0" smtClean="0"/>
                        <a:t> - </a:t>
                      </a:r>
                      <a:r>
                        <a:rPr lang="cs-CZ" sz="1600" dirty="0" smtClean="0"/>
                        <a:t>šokově se zmrazuje</a:t>
                      </a:r>
                    </a:p>
                    <a:p>
                      <a:r>
                        <a:rPr lang="cs-CZ" sz="1600" b="1" dirty="0" smtClean="0"/>
                        <a:t>Obsah:</a:t>
                      </a:r>
                      <a:r>
                        <a:rPr lang="cs-CZ" sz="1600" b="0" dirty="0" smtClean="0"/>
                        <a:t>	</a:t>
                      </a:r>
                      <a:r>
                        <a:rPr lang="cs-CZ" sz="1600" dirty="0" smtClean="0"/>
                        <a:t>fVIII, vWf, fbg, f.XIII, fibronektin</a:t>
                      </a:r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6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 smtClean="0"/>
              <a:t>Granulocyty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69101" y="1575197"/>
              <a:ext cx="913604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 smtClean="0">
                  <a:solidFill>
                    <a:schemeClr val="bg1"/>
                  </a:solidFill>
                </a:rPr>
                <a:t>Skladování TP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91409"/>
              </p:ext>
            </p:extLst>
          </p:nvPr>
        </p:nvGraphicFramePr>
        <p:xfrm>
          <a:off x="539552" y="1844824"/>
          <a:ext cx="8208912" cy="3779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Teplota:</a:t>
                      </a:r>
                    </a:p>
                    <a:p>
                      <a:r>
                        <a:rPr lang="cs-CZ" sz="1600" b="0" dirty="0" smtClean="0"/>
                        <a:t>Od +20°C do +24°C </a:t>
                      </a:r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Doba skladování: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krátkodobě, určeny k okamžitému podání, max 24 hod bez třepání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Transport: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Od +20°C do +24°C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připravují</a:t>
                      </a:r>
                      <a:r>
                        <a:rPr lang="cs-CZ" sz="1600" baseline="0" dirty="0" smtClean="0"/>
                        <a:t> se aferézou od dárce po předchozí stimulaci kostikoidy nebo G-CSF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granulocyty resuspendovány v plazmě (TP </a:t>
                      </a:r>
                      <a:r>
                        <a:rPr lang="en-US" sz="1600" baseline="0" dirty="0" smtClean="0"/>
                        <a:t>&lt;500ml, 0</a:t>
                      </a:r>
                      <a:r>
                        <a:rPr lang="cs-CZ" sz="1600" baseline="0" dirty="0" smtClean="0"/>
                        <a:t>.</a:t>
                      </a:r>
                      <a:r>
                        <a:rPr lang="en-US" sz="1600" baseline="0" dirty="0" smtClean="0"/>
                        <a:t>9-1</a:t>
                      </a:r>
                      <a:r>
                        <a:rPr lang="cs-CZ" sz="1600" baseline="0" dirty="0" smtClean="0"/>
                        <a:t>.</a:t>
                      </a:r>
                      <a:r>
                        <a:rPr lang="en-US" sz="1600" baseline="0" dirty="0" smtClean="0"/>
                        <a:t>2x10</a:t>
                      </a:r>
                      <a:r>
                        <a:rPr lang="en-US" sz="1600" baseline="30000" dirty="0" smtClean="0"/>
                        <a:t>10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jednotk</a:t>
                      </a:r>
                      <a:r>
                        <a:rPr lang="cs-CZ" sz="1600" baseline="0" dirty="0" smtClean="0"/>
                        <a:t>a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přípravek obsahuje příměs erytrocytů=</a:t>
                      </a:r>
                      <a:r>
                        <a:rPr lang="en-US" sz="1600" baseline="0" dirty="0" smtClean="0"/>
                        <a:t>&gt;</a:t>
                      </a:r>
                      <a:r>
                        <a:rPr lang="cs-CZ" sz="1600" baseline="0" dirty="0" smtClean="0"/>
                        <a:t>nutný test kompatibility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vždy ozářit!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16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 smtClean="0"/>
              <a:t>Kryokonzervace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69101" y="1575197"/>
              <a:ext cx="913604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 smtClean="0">
                  <a:solidFill>
                    <a:schemeClr val="bg1"/>
                  </a:solidFill>
                </a:rPr>
                <a:t>Skladování TP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28071"/>
              </p:ext>
            </p:extLst>
          </p:nvPr>
        </p:nvGraphicFramePr>
        <p:xfrm>
          <a:off x="539552" y="1844824"/>
          <a:ext cx="8208912" cy="4267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Erytrocyty</a:t>
                      </a:r>
                      <a:r>
                        <a:rPr lang="cs-CZ" sz="1600" b="0" baseline="0" dirty="0" smtClean="0"/>
                        <a:t> - </a:t>
                      </a:r>
                      <a:r>
                        <a:rPr lang="cs-CZ" sz="1600" b="0" dirty="0" smtClean="0"/>
                        <a:t>kryokonzervace možná 7 dnů po odběru přidáním glycerolu</a:t>
                      </a:r>
                      <a:r>
                        <a:rPr lang="cs-CZ" sz="1600" b="0" baseline="0" dirty="0" smtClean="0"/>
                        <a:t> a následným zmražením</a:t>
                      </a:r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Teplota</a:t>
                      </a:r>
                      <a:r>
                        <a:rPr lang="cs-CZ" sz="1600" b="1" baseline="0" dirty="0" smtClean="0"/>
                        <a:t> skladování:</a:t>
                      </a:r>
                      <a:endParaRPr lang="cs-CZ" sz="1600" b="1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-60</a:t>
                      </a:r>
                      <a:r>
                        <a:rPr lang="cs-CZ" sz="1600" baseline="0" dirty="0" smtClean="0"/>
                        <a:t>°C</a:t>
                      </a:r>
                      <a:r>
                        <a:rPr lang="cs-CZ" sz="1600" dirty="0" smtClean="0"/>
                        <a:t> až -80</a:t>
                      </a:r>
                      <a:r>
                        <a:rPr lang="cs-CZ" sz="1600" baseline="0" dirty="0" smtClean="0"/>
                        <a:t>°C</a:t>
                      </a:r>
                      <a:r>
                        <a:rPr lang="cs-CZ" sz="1600" dirty="0" smtClean="0"/>
                        <a:t>, elektrický mrazicí box, při přidání</a:t>
                      </a:r>
                      <a:r>
                        <a:rPr lang="cs-CZ" sz="1600" baseline="0" dirty="0" smtClean="0"/>
                        <a:t> glycerolu o vysoké koncentraci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-140°C až -150°C, v parách kapalného dusíku, při přidání glycerolu o nízké koncentraci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Doba skladování:</a:t>
                      </a:r>
                      <a:endParaRPr lang="cs-CZ" sz="1600" b="0" dirty="0" smtClean="0"/>
                    </a:p>
                    <a:p>
                      <a:r>
                        <a:rPr lang="cs-CZ" sz="1600" b="0" dirty="0" smtClean="0"/>
                        <a:t>30let</a:t>
                      </a:r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/>
                        <a:t>Před použitím:</a:t>
                      </a:r>
                      <a:endParaRPr lang="cs-CZ" sz="1600" b="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rozmražení a odstranění kryoprotektiva promýváním, přidání resuspenzního roztoku, podat co nejdříve po přípravě, krátkodobé skladování (do 24 hod) a transport při teplotě 2-6°C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219737"/>
            <a:ext cx="6391622" cy="1325563"/>
          </a:xfrm>
        </p:spPr>
        <p:txBody>
          <a:bodyPr/>
          <a:lstStyle/>
          <a:p>
            <a:r>
              <a:rPr lang="cs-CZ" dirty="0" smtClean="0"/>
              <a:t>Kryokonzervace</a:t>
            </a:r>
            <a:endParaRPr lang="cs-CZ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552" y="236502"/>
            <a:ext cx="1292032" cy="1292032"/>
            <a:chOff x="3879887" y="1385983"/>
            <a:chExt cx="1292032" cy="1292032"/>
          </a:xfrm>
        </p:grpSpPr>
        <p:sp>
          <p:nvSpPr>
            <p:cNvPr id="11" name="Oval 10"/>
            <p:cNvSpPr/>
            <p:nvPr/>
          </p:nvSpPr>
          <p:spPr>
            <a:xfrm>
              <a:off x="3879887" y="1385983"/>
              <a:ext cx="1292032" cy="129203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4069101" y="1575197"/>
              <a:ext cx="913604" cy="9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300" kern="1200" dirty="0" smtClean="0">
                  <a:solidFill>
                    <a:schemeClr val="bg1"/>
                  </a:solidFill>
                </a:rPr>
                <a:t>Skladování TP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357490"/>
              </p:ext>
            </p:extLst>
          </p:nvPr>
        </p:nvGraphicFramePr>
        <p:xfrm>
          <a:off x="539552" y="1844824"/>
          <a:ext cx="8208912" cy="4267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208912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Trombocyty</a:t>
                      </a:r>
                      <a:r>
                        <a:rPr lang="cs-CZ" sz="1600" b="0" baseline="0" dirty="0" smtClean="0"/>
                        <a:t> - </a:t>
                      </a:r>
                      <a:r>
                        <a:rPr lang="cs-CZ" sz="1600" b="0" dirty="0" smtClean="0"/>
                        <a:t>kryokonzervace</a:t>
                      </a:r>
                      <a:r>
                        <a:rPr lang="cs-CZ" sz="1600" b="0" baseline="0" dirty="0" smtClean="0"/>
                        <a:t> zahrnuje přidání kryoprotektivního roztoku k původnímu přípravku trombocytů do 24 hod a následné zmražení.</a:t>
                      </a:r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Teplota</a:t>
                      </a:r>
                      <a:r>
                        <a:rPr lang="cs-CZ" sz="1600" b="1" baseline="0" dirty="0" smtClean="0"/>
                        <a:t> skladování:</a:t>
                      </a:r>
                      <a:endParaRPr lang="cs-CZ" sz="1600" b="1" dirty="0" smtClean="0"/>
                    </a:p>
                    <a:p>
                      <a:r>
                        <a:rPr lang="cs-CZ" sz="1600" baseline="0" dirty="0" smtClean="0"/>
                        <a:t>-80°C v elektrickém mrazicím boxu, kryoprotektivum dimetyl sulfoxid (DMSO 6%)</a:t>
                      </a:r>
                    </a:p>
                    <a:p>
                      <a:r>
                        <a:rPr lang="cs-CZ" sz="1600" baseline="0" dirty="0" smtClean="0"/>
                        <a:t>-150°C v parách kapalného dusíku</a:t>
                      </a:r>
                    </a:p>
                    <a:p>
                      <a:endParaRPr lang="cs-CZ" sz="16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Doba skladování:</a:t>
                      </a:r>
                      <a:endParaRPr lang="cs-CZ" sz="1600" b="0" dirty="0" smtClean="0"/>
                    </a:p>
                    <a:p>
                      <a:r>
                        <a:rPr lang="cs-CZ" sz="1600" baseline="0" dirty="0" smtClean="0"/>
                        <a:t>24 měsíců</a:t>
                      </a:r>
                      <a:endParaRPr lang="cs-CZ" sz="1600" b="0" dirty="0" smtClean="0"/>
                    </a:p>
                    <a:p>
                      <a:endParaRPr lang="cs-CZ" sz="1600" b="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baseline="0" dirty="0" smtClean="0"/>
                        <a:t>Před použitím:</a:t>
                      </a:r>
                      <a:endParaRPr lang="cs-CZ" sz="1600" b="0" baseline="0" dirty="0" smtClean="0"/>
                    </a:p>
                    <a:p>
                      <a:r>
                        <a:rPr lang="cs-CZ" sz="1600" baseline="0" dirty="0" smtClean="0"/>
                        <a:t>rozmražení a odstranění kryoprotektiva promýváním, přidání resuspenzního roztoku, podat co nejdříve po přípravě, krátkodobé skladování (do 12-ti hod) a transport při teplotě 20-24°C</a:t>
                      </a:r>
                    </a:p>
                    <a:p>
                      <a:r>
                        <a:rPr lang="cs-CZ" sz="1600" baseline="0" dirty="0" smtClean="0"/>
                        <a:t>Po rozmražení trombocytů není přítomen „swirling“ fenomén</a:t>
                      </a:r>
                    </a:p>
                    <a:p>
                      <a:endParaRPr lang="cs-CZ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rovádí pracovník, který je oprávněn provádět výdej na základě písemného pověření</a:t>
            </a:r>
          </a:p>
          <a:p>
            <a:r>
              <a:rPr lang="cs-CZ" dirty="0" smtClean="0"/>
              <a:t>TP je vydán na základě žádanky (Žádanka o výdej TP)</a:t>
            </a:r>
          </a:p>
          <a:p>
            <a:r>
              <a:rPr lang="cs-CZ" dirty="0"/>
              <a:t>v</a:t>
            </a:r>
            <a:r>
              <a:rPr lang="cs-CZ" dirty="0" smtClean="0"/>
              <a:t>ydaný TP je provázen dokumentací, která umožňuje ověřit název a adresu vydávajícího ZTS, identifikační údaje ZZ, které je odběratelem TP, identifikační číslo a název TP, příp. požadavky na přepravu</a:t>
            </a:r>
          </a:p>
          <a:p>
            <a:r>
              <a:rPr lang="cs-CZ" dirty="0"/>
              <a:t>p</a:t>
            </a:r>
            <a:r>
              <a:rPr lang="cs-CZ" dirty="0" smtClean="0"/>
              <a:t>říbalový leták</a:t>
            </a:r>
          </a:p>
          <a:p>
            <a:r>
              <a:rPr lang="cs-CZ" dirty="0"/>
              <a:t>d</a:t>
            </a:r>
            <a:r>
              <a:rPr lang="cs-CZ" dirty="0" smtClean="0"/>
              <a:t>ále umožňuje ověřit datum provedení a výsledek předtransfuzního imunohematologického vyšetření (pokud se provádí) a podpis zaměstnance, který vyšetření provedl</a:t>
            </a:r>
          </a:p>
          <a:p>
            <a:r>
              <a:rPr lang="cs-CZ" dirty="0"/>
              <a:t>p</a:t>
            </a:r>
            <a:r>
              <a:rPr lang="cs-CZ" dirty="0" smtClean="0"/>
              <a:t>okud TP pro konkrétního pacienta - jméno, příjmení, rodné číslo</a:t>
            </a:r>
          </a:p>
          <a:p>
            <a:r>
              <a:rPr lang="cs-CZ" dirty="0" smtClean="0"/>
              <a:t>ZTS</a:t>
            </a:r>
          </a:p>
          <a:p>
            <a:pPr lvl="1"/>
            <a:r>
              <a:rPr lang="cs-CZ" dirty="0" smtClean="0"/>
              <a:t>vydávají TP pro hemoterapii pro daného pacienta</a:t>
            </a:r>
          </a:p>
          <a:p>
            <a:pPr lvl="1"/>
            <a:r>
              <a:rPr lang="cs-CZ" dirty="0" smtClean="0"/>
              <a:t>prodávají jiným ZTS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9109521"/>
              </p:ext>
            </p:extLst>
          </p:nvPr>
        </p:nvGraphicFramePr>
        <p:xfrm>
          <a:off x="722429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</a:t>
            </a:r>
            <a:r>
              <a:rPr lang="cs-CZ" dirty="0" smtClean="0"/>
              <a:t>ěhem transportu musí být dodrženy skladovací podmínky pro jednotlivé typy TP</a:t>
            </a:r>
          </a:p>
          <a:p>
            <a:r>
              <a:rPr lang="cs-CZ" dirty="0"/>
              <a:t>d</a:t>
            </a:r>
            <a:r>
              <a:rPr lang="cs-CZ" dirty="0" smtClean="0"/>
              <a:t>obu přepravy omezit na minimum</a:t>
            </a:r>
          </a:p>
          <a:p>
            <a:r>
              <a:rPr lang="cs-CZ" dirty="0"/>
              <a:t>p</a:t>
            </a:r>
            <a:r>
              <a:rPr lang="cs-CZ" dirty="0" smtClean="0"/>
              <a:t>řepravní boxy vytemperované dle typu TP před vložením TP, označené, chrání TP před poškozením během přepravy</a:t>
            </a:r>
          </a:p>
          <a:p>
            <a:r>
              <a:rPr lang="cs-CZ" dirty="0"/>
              <a:t>s</a:t>
            </a:r>
            <a:r>
              <a:rPr lang="cs-CZ" dirty="0" smtClean="0"/>
              <a:t>kladovací podmínky během transportu jsou monitorovány, pravidelně kontrolovány a validovány</a:t>
            </a:r>
          </a:p>
          <a:p>
            <a:r>
              <a:rPr lang="cs-CZ" dirty="0"/>
              <a:t>p</a:t>
            </a:r>
            <a:r>
              <a:rPr lang="cs-CZ" dirty="0" smtClean="0"/>
              <a:t>řeprava odebrané krve (meziproduktu), krevních vzorků a TP při teplotě 20-24°C</a:t>
            </a:r>
            <a:endParaRPr lang="cs-CZ" dirty="0"/>
          </a:p>
          <a:p>
            <a:pPr lvl="1"/>
            <a:r>
              <a:rPr lang="cs-CZ" dirty="0" smtClean="0"/>
              <a:t>ve validovaných termoboxech/validovaném prostoru přepravního vozu s řízeným tepelným režimem</a:t>
            </a:r>
          </a:p>
          <a:p>
            <a:r>
              <a:rPr lang="cs-CZ" dirty="0"/>
              <a:t>s</a:t>
            </a:r>
            <a:r>
              <a:rPr lang="cs-CZ" dirty="0" smtClean="0"/>
              <a:t>kladování a přeprava mimo teplotní limit - havarijní mimořádné situace - o dalším použití TP/meziproduktů rozhoduje kvalifikovaná osoba ZTS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1695115"/>
              </p:ext>
            </p:extLst>
          </p:nvPr>
        </p:nvGraphicFramePr>
        <p:xfrm>
          <a:off x="722429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4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Skladování a transport TP ve FN Brno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LENKA Ševčíková, MARTA Langová</a:t>
            </a:r>
          </a:p>
          <a:p>
            <a:r>
              <a:rPr lang="cs-CZ" dirty="0" smtClean="0"/>
              <a:t>Transfuzní a tkáňové oddělení FN Brno</a:t>
            </a:r>
          </a:p>
        </p:txBody>
      </p:sp>
      <p:pic>
        <p:nvPicPr>
          <p:cNvPr id="4098" name="Picture 2" descr="C:\Users\28006\Pictures\44_2b9e5e4f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40" y="908720"/>
            <a:ext cx="3168352" cy="21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Definice </a:t>
            </a:r>
            <a:r>
              <a:rPr lang="en-GB" dirty="0" smtClean="0"/>
              <a:t>+ </a:t>
            </a:r>
            <a:r>
              <a:rPr lang="cs-CZ" dirty="0" smtClean="0"/>
              <a:t>obecné poznámky</a:t>
            </a:r>
          </a:p>
          <a:p>
            <a:r>
              <a:rPr lang="cs-CZ" dirty="0" smtClean="0"/>
              <a:t>Příjem TP na sklad</a:t>
            </a:r>
          </a:p>
          <a:p>
            <a:r>
              <a:rPr lang="cs-CZ" dirty="0" smtClean="0"/>
              <a:t>Skladování TP</a:t>
            </a:r>
          </a:p>
          <a:p>
            <a:r>
              <a:rPr lang="cs-CZ" dirty="0" smtClean="0"/>
              <a:t>Monitorování TP</a:t>
            </a:r>
          </a:p>
          <a:p>
            <a:r>
              <a:rPr lang="cs-CZ" dirty="0" smtClean="0"/>
              <a:t>Výdej TP</a:t>
            </a:r>
          </a:p>
          <a:p>
            <a:r>
              <a:rPr lang="cs-CZ" dirty="0" smtClean="0"/>
              <a:t>Transport TP</a:t>
            </a:r>
          </a:p>
          <a:p>
            <a:r>
              <a:rPr lang="cs-CZ" dirty="0"/>
              <a:t>Skladování a výdej TP ve FN Brno</a:t>
            </a:r>
          </a:p>
          <a:p>
            <a:r>
              <a:rPr lang="cs-CZ" dirty="0" smtClean="0"/>
              <a:t>Sekundární úprava TP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8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FN Brno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jeden z největších poskytovatelů zdravotních a specializovaných služeb v ČR pro pacienty z regionů Jihomoravského a Zlínského kraje a z kraje Vysočina</a:t>
            </a:r>
          </a:p>
          <a:p>
            <a:r>
              <a:rPr lang="cs-CZ" dirty="0" smtClean="0"/>
              <a:t>TTO FN Brno jedno z největších zařízení ZTS v ČR</a:t>
            </a:r>
          </a:p>
          <a:p>
            <a:endParaRPr lang="cs-CZ" dirty="0" smtClean="0"/>
          </a:p>
          <a:p>
            <a:r>
              <a:rPr lang="cs-CZ" dirty="0" smtClean="0"/>
              <a:t>Optimální zásoby TP:</a:t>
            </a:r>
          </a:p>
          <a:p>
            <a:pPr lvl="1"/>
            <a:r>
              <a:rPr lang="cs-CZ" dirty="0" smtClean="0"/>
              <a:t>Erytrocyty:		835 TU</a:t>
            </a:r>
          </a:p>
          <a:p>
            <a:pPr lvl="1"/>
            <a:r>
              <a:rPr lang="cs-CZ" dirty="0" smtClean="0"/>
              <a:t>Plazma: 		1190 TU</a:t>
            </a:r>
          </a:p>
          <a:p>
            <a:pPr lvl="1"/>
            <a:r>
              <a:rPr lang="cs-CZ" dirty="0" smtClean="0"/>
              <a:t>Trombocyty: 	30 – 60 TD</a:t>
            </a:r>
          </a:p>
        </p:txBody>
      </p:sp>
    </p:spTree>
    <p:extLst>
      <p:ext uri="{BB962C8B-B14F-4D97-AF65-F5344CB8AC3E}">
        <p14:creationId xmlns:p14="http://schemas.microsoft.com/office/powerpoint/2010/main" val="32553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Místa skladování TP</a:t>
            </a:r>
            <a:endParaRPr lang="cs-CZ" dirty="0"/>
          </a:p>
        </p:txBody>
      </p:sp>
      <p:pic>
        <p:nvPicPr>
          <p:cNvPr id="17" name="Zástupný symbol pro obsah 1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033"/>
            <a:ext cx="5666667" cy="3790476"/>
          </a:xfrm>
        </p:spPr>
      </p:pic>
      <p:sp>
        <p:nvSpPr>
          <p:cNvPr id="4" name="Ovál 3"/>
          <p:cNvSpPr/>
          <p:nvPr/>
        </p:nvSpPr>
        <p:spPr>
          <a:xfrm>
            <a:off x="328133" y="2774765"/>
            <a:ext cx="2343692" cy="6810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KB PDM</a:t>
            </a:r>
            <a:endParaRPr lang="cs-CZ" sz="1600" dirty="0"/>
          </a:p>
        </p:txBody>
      </p:sp>
      <p:sp>
        <p:nvSpPr>
          <p:cNvPr id="5" name="Ovál 4"/>
          <p:cNvSpPr/>
          <p:nvPr/>
        </p:nvSpPr>
        <p:spPr>
          <a:xfrm>
            <a:off x="209269" y="5364166"/>
            <a:ext cx="2359858" cy="1002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EXPEDICE TTO</a:t>
            </a:r>
            <a:endParaRPr lang="cs-CZ" sz="1600" dirty="0"/>
          </a:p>
        </p:txBody>
      </p:sp>
      <p:sp>
        <p:nvSpPr>
          <p:cNvPr id="6" name="Ovál 5"/>
          <p:cNvSpPr/>
          <p:nvPr/>
        </p:nvSpPr>
        <p:spPr>
          <a:xfrm>
            <a:off x="2481914" y="3990776"/>
            <a:ext cx="1646461" cy="5672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KB PRM</a:t>
            </a:r>
            <a:endParaRPr lang="cs-CZ" sz="1600" dirty="0"/>
          </a:p>
        </p:txBody>
      </p:sp>
      <p:sp>
        <p:nvSpPr>
          <p:cNvPr id="7" name="Ovál 6"/>
          <p:cNvSpPr/>
          <p:nvPr/>
        </p:nvSpPr>
        <p:spPr>
          <a:xfrm>
            <a:off x="3491880" y="5596645"/>
            <a:ext cx="1431929" cy="68106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OUP</a:t>
            </a:r>
            <a:endParaRPr lang="cs-CZ" sz="1600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2129791" y="4473102"/>
            <a:ext cx="1072203" cy="11047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5" idx="0"/>
          </p:cNvCxnSpPr>
          <p:nvPr/>
        </p:nvCxnSpPr>
        <p:spPr>
          <a:xfrm flipV="1">
            <a:off x="1389198" y="3292390"/>
            <a:ext cx="107726" cy="20717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569127" y="5937177"/>
            <a:ext cx="1208931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2333148"/>
            <a:ext cx="7467600" cy="404818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Odběrová místa TTO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5364088" y="3501008"/>
            <a:ext cx="22825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TTO FN BRNO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453630" y="5445224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OS TŘEBÍČ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7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Skladování erytrocytové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Chladící komory </a:t>
            </a:r>
          </a:p>
          <a:p>
            <a:pPr lvl="1"/>
            <a:r>
              <a:rPr lang="cs-CZ" dirty="0" smtClean="0"/>
              <a:t> sklad výroby – nepropuštěné cca 160 TU</a:t>
            </a:r>
          </a:p>
          <a:p>
            <a:pPr lvl="1"/>
            <a:r>
              <a:rPr lang="cs-CZ" dirty="0" smtClean="0"/>
              <a:t> sklad expedice – 505 TU min, 835 optimum TU</a:t>
            </a:r>
          </a:p>
          <a:p>
            <a:r>
              <a:rPr lang="cs-CZ" dirty="0" smtClean="0"/>
              <a:t>Skříňové lednice – vitální indikace </a:t>
            </a:r>
          </a:p>
          <a:p>
            <a:pPr lvl="1"/>
            <a:r>
              <a:rPr lang="cs-CZ" dirty="0" smtClean="0"/>
              <a:t>KB PDM - 5 TU</a:t>
            </a:r>
          </a:p>
          <a:p>
            <a:pPr lvl="1"/>
            <a:r>
              <a:rPr lang="cs-CZ" dirty="0" smtClean="0"/>
              <a:t>KB PRM – 4TU</a:t>
            </a:r>
          </a:p>
          <a:p>
            <a:pPr lvl="1"/>
            <a:r>
              <a:rPr lang="cs-CZ" dirty="0" smtClean="0"/>
              <a:t>OUP – 4TU</a:t>
            </a:r>
          </a:p>
          <a:p>
            <a:pPr lvl="8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62790"/>
            <a:ext cx="2800903" cy="22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8" r="11290"/>
          <a:stretch/>
        </p:blipFill>
        <p:spPr>
          <a:xfrm>
            <a:off x="7020272" y="2593910"/>
            <a:ext cx="1714549" cy="388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1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Skladování plazmy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Mrazící </a:t>
            </a:r>
            <a:r>
              <a:rPr lang="cs-CZ" dirty="0"/>
              <a:t>komory </a:t>
            </a:r>
          </a:p>
          <a:p>
            <a:pPr lvl="1"/>
            <a:r>
              <a:rPr lang="cs-CZ" dirty="0"/>
              <a:t> sklad výroby </a:t>
            </a:r>
            <a:r>
              <a:rPr lang="cs-CZ" dirty="0" smtClean="0"/>
              <a:t>– 13 500 TU</a:t>
            </a:r>
            <a:endParaRPr lang="cs-CZ" dirty="0"/>
          </a:p>
          <a:p>
            <a:pPr lvl="1"/>
            <a:r>
              <a:rPr lang="cs-CZ" dirty="0"/>
              <a:t> sklad </a:t>
            </a:r>
            <a:r>
              <a:rPr lang="cs-CZ" dirty="0" smtClean="0"/>
              <a:t>expedice – 650 TU min, 1200 TU optimum</a:t>
            </a:r>
            <a:endParaRPr lang="cs-CZ" dirty="0"/>
          </a:p>
          <a:p>
            <a:r>
              <a:rPr lang="cs-CZ" dirty="0" smtClean="0"/>
              <a:t>Mrazící skříně</a:t>
            </a:r>
            <a:endParaRPr lang="cs-CZ" dirty="0"/>
          </a:p>
          <a:p>
            <a:pPr lvl="1"/>
            <a:r>
              <a:rPr lang="cs-CZ" dirty="0"/>
              <a:t>KB PDM</a:t>
            </a:r>
          </a:p>
          <a:p>
            <a:pPr lvl="1"/>
            <a:r>
              <a:rPr lang="cs-CZ" dirty="0"/>
              <a:t>KB PRM</a:t>
            </a:r>
          </a:p>
          <a:p>
            <a:pPr lvl="1"/>
            <a:r>
              <a:rPr lang="cs-CZ" dirty="0" smtClean="0"/>
              <a:t>OUP – 6TU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58" y="3789040"/>
            <a:ext cx="329430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50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Skladování trombocytových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Inkubátor s agitátory</a:t>
            </a:r>
          </a:p>
          <a:p>
            <a:pPr lvl="1"/>
            <a:r>
              <a:rPr lang="cs-CZ" dirty="0" smtClean="0"/>
              <a:t>Sklad výroby</a:t>
            </a:r>
          </a:p>
          <a:p>
            <a:pPr lvl="1"/>
            <a:r>
              <a:rPr lang="cs-CZ" dirty="0" smtClean="0"/>
              <a:t>Sklad expedice – 110 TD maximum</a:t>
            </a:r>
          </a:p>
          <a:p>
            <a:pPr lvl="1"/>
            <a:r>
              <a:rPr lang="cs-CZ" dirty="0" smtClean="0"/>
              <a:t>KB PDM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52936"/>
            <a:ext cx="3594780" cy="378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16686"/>
            <a:ext cx="2265883" cy="302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skladování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Teplota</a:t>
            </a:r>
          </a:p>
          <a:p>
            <a:pPr lvl="1"/>
            <a:r>
              <a:rPr lang="cs-CZ" sz="1400" dirty="0" smtClean="0"/>
              <a:t>dle typu TP</a:t>
            </a:r>
          </a:p>
          <a:p>
            <a:pPr lvl="1"/>
            <a:r>
              <a:rPr lang="cs-CZ" sz="1400" dirty="0" smtClean="0"/>
              <a:t>monitoring všech zařízení – systém FALCON</a:t>
            </a:r>
          </a:p>
          <a:p>
            <a:pPr lvl="1"/>
            <a:r>
              <a:rPr lang="cs-CZ" sz="1400" dirty="0"/>
              <a:t>s</a:t>
            </a:r>
            <a:r>
              <a:rPr lang="cs-CZ" sz="1400" dirty="0" smtClean="0"/>
              <a:t>ystém náhradního uložení </a:t>
            </a:r>
          </a:p>
          <a:p>
            <a:r>
              <a:rPr lang="cs-CZ" sz="1600" dirty="0" smtClean="0"/>
              <a:t>Skladovací prostor</a:t>
            </a:r>
          </a:p>
          <a:p>
            <a:pPr lvl="1"/>
            <a:r>
              <a:rPr lang="cs-CZ" sz="1400" dirty="0"/>
              <a:t>d</a:t>
            </a:r>
            <a:r>
              <a:rPr lang="cs-CZ" sz="1400" dirty="0" smtClean="0"/>
              <a:t>ostatečná kapacita s rezervou</a:t>
            </a:r>
          </a:p>
          <a:p>
            <a:pPr lvl="1"/>
            <a:r>
              <a:rPr lang="cs-CZ" sz="1400" dirty="0"/>
              <a:t>d</a:t>
            </a:r>
            <a:r>
              <a:rPr lang="cs-CZ" sz="1400" dirty="0" smtClean="0"/>
              <a:t>obré osvětlení</a:t>
            </a:r>
          </a:p>
          <a:p>
            <a:pPr lvl="1"/>
            <a:r>
              <a:rPr lang="cs-CZ" sz="1400" dirty="0"/>
              <a:t>s</a:t>
            </a:r>
            <a:r>
              <a:rPr lang="cs-CZ" sz="1400" dirty="0" smtClean="0"/>
              <a:t>nadná očista a dezinfekce</a:t>
            </a:r>
          </a:p>
          <a:p>
            <a:pPr lvl="1"/>
            <a:r>
              <a:rPr lang="cs-CZ" sz="1400" dirty="0"/>
              <a:t>m</a:t>
            </a:r>
            <a:r>
              <a:rPr lang="cs-CZ" sz="1400" dirty="0" smtClean="0"/>
              <a:t>obilní regály</a:t>
            </a:r>
          </a:p>
          <a:p>
            <a:pPr lvl="1"/>
            <a:endParaRPr lang="cs-CZ" sz="1400" dirty="0"/>
          </a:p>
        </p:txBody>
      </p:sp>
      <p:pic>
        <p:nvPicPr>
          <p:cNvPr id="7" name="Zástupný symbol pro obsah 9" descr="P41000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1" r="7969" b="11340"/>
          <a:stretch/>
        </p:blipFill>
        <p:spPr>
          <a:xfrm>
            <a:off x="5292080" y="2489200"/>
            <a:ext cx="3672408" cy="256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55644"/>
            <a:ext cx="3286530" cy="120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3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Ovlivnění hemolýzy při skladování erytrocytů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Promísení masy erytrocytů s výživným a konzervačním roztokem (SAGM) má přímý vliv na stupeň hemolýzy během skladování                      </a:t>
            </a:r>
            <a:r>
              <a:rPr lang="cs-CZ" sz="1800" dirty="0" smtClean="0"/>
              <a:t>(15</a:t>
            </a:r>
            <a:r>
              <a:rPr lang="cs-CZ" sz="1800" dirty="0"/>
              <a:t>. evropská konference </a:t>
            </a:r>
            <a:r>
              <a:rPr lang="cs-CZ" sz="1800" dirty="0" smtClean="0"/>
              <a:t>IBST, Atény, červenec 2005)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dirty="0" smtClean="0"/>
              <a:t>Od roku 2006 zavedeno opatření – 1x týdně promísení </a:t>
            </a:r>
            <a:r>
              <a:rPr lang="cs-CZ" dirty="0"/>
              <a:t>otočením (</a:t>
            </a:r>
            <a:r>
              <a:rPr lang="cs-CZ" dirty="0" smtClean="0"/>
              <a:t>3x) všech erytrocytových transfuzních přípravků ve skladu expedice</a:t>
            </a:r>
          </a:p>
        </p:txBody>
      </p:sp>
    </p:spTree>
    <p:extLst>
      <p:ext uri="{BB962C8B-B14F-4D97-AF65-F5344CB8AC3E}">
        <p14:creationId xmlns:p14="http://schemas.microsoft.com/office/powerpoint/2010/main" val="27195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Ovlivnění hemolýzy v průběhu skladování erytrocytů</a:t>
            </a:r>
            <a:br>
              <a:rPr lang="cs-CZ" dirty="0" smtClean="0"/>
            </a:br>
            <a:r>
              <a:rPr lang="cs-CZ" sz="2200" i="1" dirty="0" smtClean="0"/>
              <a:t>procento vyhovujících </a:t>
            </a:r>
            <a:endParaRPr lang="cs-CZ" sz="2200" i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590550" y="2489200"/>
          <a:ext cx="7974013" cy="410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EBR Brno + </a:t>
            </a:r>
            <a:r>
              <a:rPr lang="cs-CZ" dirty="0" smtClean="0"/>
              <a:t>Třebíč</a:t>
            </a:r>
            <a:br>
              <a:rPr lang="cs-CZ" dirty="0" smtClean="0"/>
            </a:br>
            <a:r>
              <a:rPr lang="cs-CZ" dirty="0" smtClean="0"/>
              <a:t>hemolýza 2014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4063759"/>
              </p:ext>
            </p:extLst>
          </p:nvPr>
        </p:nvGraphicFramePr>
        <p:xfrm>
          <a:off x="683568" y="1988840"/>
          <a:ext cx="7632848" cy="453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843808" y="6318612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Počet kontrolovaných TP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38756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Organizace</a:t>
            </a:r>
            <a:r>
              <a:rPr lang="en-US" dirty="0" smtClean="0"/>
              <a:t> </a:t>
            </a:r>
            <a:r>
              <a:rPr lang="en-US" dirty="0" err="1" smtClean="0"/>
              <a:t>skladov</a:t>
            </a:r>
            <a:r>
              <a:rPr lang="cs-CZ" dirty="0" smtClean="0"/>
              <a:t>ání a výdeje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Vyhláška MZ ČR 143/2008</a:t>
            </a:r>
            <a:r>
              <a:rPr lang="en-GB" dirty="0" smtClean="0"/>
              <a:t> </a:t>
            </a:r>
            <a:r>
              <a:rPr lang="cs-CZ" dirty="0" smtClean="0"/>
              <a:t>(vyhláška o lidské krvi)</a:t>
            </a:r>
          </a:p>
          <a:p>
            <a:r>
              <a:rPr lang="cs-CZ" dirty="0" smtClean="0"/>
              <a:t>Skladovací podmínky musí zajistit optimální životnost a funkčnost skladovaných TP po celou dobu jejich skladování</a:t>
            </a:r>
          </a:p>
          <a:p>
            <a:r>
              <a:rPr lang="cs-CZ" dirty="0" smtClean="0"/>
              <a:t>Uložení TP nesmí vést k jejich mechanickému poškození či bakteriální kontaminaci (produktu i vaku)</a:t>
            </a:r>
          </a:p>
          <a:p>
            <a:r>
              <a:rPr lang="cs-CZ" dirty="0">
                <a:sym typeface="Wingdings" panose="05000000000000000000" pitchFamily="2" charset="2"/>
              </a:rPr>
              <a:t>Nutno zajistit celistvost balení, ochrana před znečištěním, poškozením a záměnou</a:t>
            </a:r>
          </a:p>
          <a:p>
            <a:r>
              <a:rPr lang="cs-CZ" dirty="0">
                <a:sym typeface="Wingdings" panose="05000000000000000000" pitchFamily="2" charset="2"/>
              </a:rPr>
              <a:t>Dodržení doby použitelnosti TP a suroviny pro další výrobu</a:t>
            </a:r>
            <a:endParaRPr lang="cs-CZ" dirty="0"/>
          </a:p>
          <a:p>
            <a:r>
              <a:rPr lang="cs-CZ" dirty="0" smtClean="0"/>
              <a:t>Nutná:</a:t>
            </a:r>
          </a:p>
          <a:p>
            <a:pPr lvl="1"/>
            <a:r>
              <a:rPr lang="cs-CZ" dirty="0"/>
              <a:t>validace postupů skladování a distribuce</a:t>
            </a:r>
          </a:p>
          <a:p>
            <a:pPr lvl="1"/>
            <a:r>
              <a:rPr lang="cs-CZ" dirty="0"/>
              <a:t>písemné postupy a záznamy</a:t>
            </a:r>
          </a:p>
          <a:p>
            <a:r>
              <a:rPr lang="cs-CZ" dirty="0" smtClean="0"/>
              <a:t>Systém kvality ZTS - správná výrobní praxe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0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meziproduktu z OS Třebíč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Vyčleněné vozidlo</a:t>
            </a:r>
          </a:p>
          <a:p>
            <a:r>
              <a:rPr lang="cs-CZ" dirty="0" smtClean="0"/>
              <a:t>Monitorovaný transport</a:t>
            </a:r>
          </a:p>
          <a:p>
            <a:r>
              <a:rPr lang="cs-CZ" dirty="0" smtClean="0"/>
              <a:t>Chladicí boxy C65 s aktivním chlazením</a:t>
            </a:r>
          </a:p>
          <a:p>
            <a:r>
              <a:rPr lang="cs-CZ" dirty="0" smtClean="0"/>
              <a:t>Šetrný transport</a:t>
            </a:r>
            <a:endParaRPr lang="cs-CZ" dirty="0"/>
          </a:p>
        </p:txBody>
      </p:sp>
      <p:pic>
        <p:nvPicPr>
          <p:cNvPr id="4" name="Picture 9" descr="P62709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75789"/>
            <a:ext cx="235492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86" b="20904"/>
          <a:stretch/>
        </p:blipFill>
        <p:spPr>
          <a:xfrm>
            <a:off x="868539" y="4556133"/>
            <a:ext cx="3576320" cy="2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0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transportních podmínek na procento hemolýzy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Změna transportních podmínek: úprava (2005) transportního prostoru a procesu transportu výrazně ovlivnily jakost TP 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5444464"/>
              </p:ext>
            </p:extLst>
          </p:nvPr>
        </p:nvGraphicFramePr>
        <p:xfrm>
          <a:off x="1497680" y="3501008"/>
          <a:ext cx="6160523" cy="296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graf" r:id="rId4" imgW="4667520" imgH="2791307" progId="Excel.Chart.8">
                  <p:embed/>
                </p:oleObj>
              </mc:Choice>
              <mc:Fallback>
                <p:oleObj name="graf" r:id="rId4" imgW="4667520" imgH="2791307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680" y="3501008"/>
                        <a:ext cx="6160523" cy="296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0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22474" y="3615693"/>
            <a:ext cx="2589746" cy="2849240"/>
            <a:chOff x="5011057" y="2489200"/>
            <a:chExt cx="3574854" cy="3933056"/>
          </a:xfrm>
        </p:grpSpPr>
        <p:pic>
          <p:nvPicPr>
            <p:cNvPr id="13315" name="Picture 8" descr="P2130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057" y="2489200"/>
              <a:ext cx="3574854" cy="39330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11" descr="P2130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3658" y="4707702"/>
              <a:ext cx="1841157" cy="5408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3" descr="P2130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3658" y="3645024"/>
              <a:ext cx="1841156" cy="5408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25" descr="P213459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17" b="53149"/>
            <a:stretch>
              <a:fillRect/>
            </a:stretch>
          </p:blipFill>
          <p:spPr bwMode="auto">
            <a:xfrm>
              <a:off x="5833658" y="4148589"/>
              <a:ext cx="1841158" cy="5958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Transport </a:t>
            </a:r>
            <a:r>
              <a:rPr lang="cs-CZ" dirty="0" smtClean="0"/>
              <a:t>erytrocytových </a:t>
            </a:r>
            <a:r>
              <a:rPr lang="cs-CZ" dirty="0"/>
              <a:t>TP</a:t>
            </a:r>
            <a:endParaRPr lang="cs-CZ" altLang="cs-CZ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Dno termoboxu </a:t>
            </a:r>
            <a:r>
              <a:rPr lang="cs-CZ" altLang="cs-CZ" dirty="0" smtClean="0"/>
              <a:t>a </a:t>
            </a:r>
            <a:r>
              <a:rPr lang="cs-CZ" altLang="cs-CZ" dirty="0"/>
              <a:t>povrch transfuzních přípravků jsou pokryty chladícími medii</a:t>
            </a:r>
            <a:br>
              <a:rPr lang="cs-CZ" altLang="cs-CZ" dirty="0"/>
            </a:br>
            <a:r>
              <a:rPr lang="cs-CZ" altLang="cs-CZ" dirty="0"/>
              <a:t>MediTray vytemperovanými na teplotu 2°C až 6 °C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4984750" y="467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itchFamily="34" charset="0"/>
            </a:endParaRPr>
          </a:p>
        </p:txBody>
      </p:sp>
      <p:sp>
        <p:nvSpPr>
          <p:cNvPr id="13319" name="Line 14"/>
          <p:cNvSpPr>
            <a:spLocks noChangeShapeType="1"/>
          </p:cNvSpPr>
          <p:nvPr/>
        </p:nvSpPr>
        <p:spPr bwMode="auto">
          <a:xfrm>
            <a:off x="5451686" y="4372607"/>
            <a:ext cx="1066708" cy="251506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2859299" y="4192713"/>
            <a:ext cx="25923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itchFamily="34" charset="0"/>
              </a:rPr>
              <a:t>Medium MediTray</a:t>
            </a:r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 flipV="1">
            <a:off x="4499992" y="5416550"/>
            <a:ext cx="2145967" cy="475998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 dirty="0"/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1835843" y="4867679"/>
            <a:ext cx="3024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itchFamily="34" charset="0"/>
              </a:rPr>
              <a:t>Vaky s erytrocytovými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itchFamily="34" charset="0"/>
              </a:rPr>
              <a:t>transfuzními přípravky</a:t>
            </a:r>
          </a:p>
        </p:txBody>
      </p:sp>
      <p:sp>
        <p:nvSpPr>
          <p:cNvPr id="13323" name="Text Box 22"/>
          <p:cNvSpPr txBox="1">
            <a:spLocks noChangeArrowheads="1"/>
          </p:cNvSpPr>
          <p:nvPr/>
        </p:nvSpPr>
        <p:spPr bwMode="auto">
          <a:xfrm>
            <a:off x="2126910" y="5737119"/>
            <a:ext cx="23764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dirty="0">
                <a:latin typeface="Arial" pitchFamily="34" charset="0"/>
              </a:rPr>
              <a:t>Medium MediTray</a:t>
            </a:r>
          </a:p>
        </p:txBody>
      </p:sp>
      <p:sp>
        <p:nvSpPr>
          <p:cNvPr id="13326" name="Line 31"/>
          <p:cNvSpPr>
            <a:spLocks noChangeShapeType="1"/>
          </p:cNvSpPr>
          <p:nvPr/>
        </p:nvSpPr>
        <p:spPr bwMode="auto">
          <a:xfrm flipV="1">
            <a:off x="4860032" y="5011961"/>
            <a:ext cx="1785926" cy="43776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6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plazmových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Temperovaný termobox</a:t>
            </a:r>
          </a:p>
          <a:p>
            <a:r>
              <a:rPr lang="cs-CZ" dirty="0" smtClean="0"/>
              <a:t>Suchý led </a:t>
            </a:r>
          </a:p>
          <a:p>
            <a:r>
              <a:rPr lang="cs-CZ" dirty="0" smtClean="0"/>
              <a:t>Bublinková obálka</a:t>
            </a:r>
            <a:endParaRPr lang="cs-CZ" dirty="0"/>
          </a:p>
        </p:txBody>
      </p:sp>
      <p:pic>
        <p:nvPicPr>
          <p:cNvPr id="4098" name="Picture 2" descr="C:\Users\28006\Documents\IMG_20151112_14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08" y="2523744"/>
            <a:ext cx="3038094" cy="4050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trombocytových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Termotaška</a:t>
            </a:r>
          </a:p>
          <a:p>
            <a:r>
              <a:rPr lang="cs-CZ" dirty="0" smtClean="0"/>
              <a:t>Temperovaný termobox</a:t>
            </a:r>
          </a:p>
          <a:p>
            <a:r>
              <a:rPr lang="cs-CZ" dirty="0" smtClean="0"/>
              <a:t>Izolační bublinková folie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6" name="Picture 4" descr="C:\Users\28006\Documents\IMG_20151112_135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69" y="2519464"/>
            <a:ext cx="3035718" cy="404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smtClean="0"/>
              <a:t>Validace transportu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Čidla TESTO 174,177 a  Log </a:t>
            </a:r>
            <a:r>
              <a:rPr lang="cs-CZ" altLang="cs-CZ" dirty="0" err="1" smtClean="0"/>
              <a:t>Tag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Erytrocytové a trombocytové TP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 čidla TESTO 174 a čidla Log </a:t>
            </a:r>
            <a:r>
              <a:rPr lang="cs-CZ" altLang="cs-CZ" dirty="0" err="1" smtClean="0"/>
              <a:t>Tag</a:t>
            </a:r>
            <a:r>
              <a:rPr lang="cs-CZ" altLang="cs-CZ" dirty="0" smtClean="0"/>
              <a:t> TRID30-7R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Plazma</a:t>
            </a:r>
          </a:p>
          <a:p>
            <a:pPr lvl="1">
              <a:lnSpc>
                <a:spcPct val="90000"/>
              </a:lnSpc>
            </a:pPr>
            <a:r>
              <a:rPr lang="cs-CZ" altLang="cs-CZ" dirty="0" smtClean="0"/>
              <a:t>čidlo TESTO 177 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č</a:t>
            </a:r>
            <a:r>
              <a:rPr lang="cs-CZ" altLang="cs-CZ" dirty="0" smtClean="0"/>
              <a:t>idlo Log </a:t>
            </a:r>
            <a:r>
              <a:rPr lang="cs-CZ" altLang="cs-CZ" dirty="0" err="1" smtClean="0"/>
              <a:t>Tag</a:t>
            </a:r>
            <a:r>
              <a:rPr lang="cs-CZ" altLang="cs-CZ" dirty="0" smtClean="0"/>
              <a:t> TREL-8 - sonda</a:t>
            </a:r>
          </a:p>
        </p:txBody>
      </p:sp>
      <p:pic>
        <p:nvPicPr>
          <p:cNvPr id="1741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6" y="2195513"/>
            <a:ext cx="1814512" cy="181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7748" r="1703" b="9644"/>
          <a:stretch>
            <a:fillRect/>
          </a:stretch>
        </p:blipFill>
        <p:spPr bwMode="auto">
          <a:xfrm>
            <a:off x="7012782" y="4365104"/>
            <a:ext cx="1511300" cy="181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8732" y="4005971"/>
            <a:ext cx="2482850" cy="186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Monitorovaná doba transportu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23728" y="398032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20888"/>
            <a:ext cx="6961411" cy="41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 TP pro smluvní zdravotnická zařízení v Brně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Vozidlo s řidičem – non stop</a:t>
            </a:r>
          </a:p>
          <a:p>
            <a:r>
              <a:rPr lang="cs-CZ" dirty="0" smtClean="0"/>
              <a:t>Pravidelná školení řidičů 1x ročně</a:t>
            </a:r>
          </a:p>
          <a:p>
            <a:r>
              <a:rPr lang="cs-CZ" dirty="0" smtClean="0"/>
              <a:t>Vzdálenosti ZZ:	2,8 km – 7,5 km</a:t>
            </a:r>
          </a:p>
          <a:p>
            <a:r>
              <a:rPr lang="cs-CZ" dirty="0" smtClean="0"/>
              <a:t>Doba transportu:	5 min – 60 min</a:t>
            </a:r>
          </a:p>
          <a:p>
            <a:endParaRPr lang="cs-CZ" dirty="0"/>
          </a:p>
        </p:txBody>
      </p:sp>
      <p:pic>
        <p:nvPicPr>
          <p:cNvPr id="3074" name="Picture 2" descr="C:\Documents and Settings\tokbfnbrno.EKO.000\Plocha\Fotky k prezentaci\IMG_20151110_095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42" y="3427432"/>
            <a:ext cx="4226560" cy="3169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výroba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6592257"/>
              </p:ext>
            </p:extLst>
          </p:nvPr>
        </p:nvGraphicFramePr>
        <p:xfrm>
          <a:off x="1619672" y="23893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3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eleukotizace</a:t>
            </a:r>
            <a:r>
              <a:rPr lang="cs-CZ" dirty="0" smtClean="0"/>
              <a:t> = leukodeplece </a:t>
            </a:r>
          </a:p>
          <a:p>
            <a:r>
              <a:rPr lang="cs-CZ" dirty="0"/>
              <a:t>o</a:t>
            </a:r>
            <a:r>
              <a:rPr lang="cs-CZ" dirty="0" smtClean="0"/>
              <a:t>dstranění leukocytů z transfuzního přípravku na hodnotu </a:t>
            </a:r>
            <a:r>
              <a:rPr lang="en-US" dirty="0" smtClean="0"/>
              <a:t>&lt;1x10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leukoc</a:t>
            </a:r>
            <a:r>
              <a:rPr lang="cs-CZ" dirty="0" err="1" smtClean="0"/>
              <a:t>ytů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jednotku</a:t>
            </a:r>
            <a:endParaRPr lang="cs-CZ" dirty="0" smtClean="0"/>
          </a:p>
          <a:p>
            <a:r>
              <a:rPr lang="cs-CZ" b="1" dirty="0"/>
              <a:t>p</a:t>
            </a:r>
            <a:r>
              <a:rPr lang="cs-CZ" b="1" dirty="0" smtClean="0"/>
              <a:t>restorage</a:t>
            </a:r>
            <a:r>
              <a:rPr lang="cs-CZ" dirty="0" smtClean="0"/>
              <a:t> - v procesu výroby TP</a:t>
            </a:r>
          </a:p>
          <a:p>
            <a:r>
              <a:rPr lang="cs-CZ" b="1" dirty="0" smtClean="0"/>
              <a:t>poststorage</a:t>
            </a:r>
            <a:r>
              <a:rPr lang="cs-CZ" dirty="0" smtClean="0"/>
              <a:t> </a:t>
            </a:r>
            <a:r>
              <a:rPr lang="cs-CZ" dirty="0"/>
              <a:t>- před </a:t>
            </a:r>
            <a:r>
              <a:rPr lang="cs-CZ" dirty="0" smtClean="0"/>
              <a:t>podáním pacientovi (výhradně filtrace) - laboratorní, výběr TP do 10-ti dnů po odběru, exspirace se nezkracuje</a:t>
            </a:r>
          </a:p>
          <a:p>
            <a:r>
              <a:rPr lang="cs-CZ" b="1" dirty="0"/>
              <a:t>d</a:t>
            </a:r>
            <a:r>
              <a:rPr lang="cs-CZ" b="1" dirty="0" smtClean="0"/>
              <a:t>eleukotizace u lůžka pacienta</a:t>
            </a:r>
            <a:r>
              <a:rPr lang="cs-CZ" dirty="0" smtClean="0"/>
              <a:t> (tzv. bed–side filtrace) - méně bezpečná, uvolnění bradykininu z filtru - riziko těžké hypotenze s rozvojem šokového stavu</a:t>
            </a:r>
          </a:p>
          <a:p>
            <a:endParaRPr lang="cs-CZ" dirty="0" smtClean="0"/>
          </a:p>
          <a:p>
            <a:r>
              <a:rPr lang="cs-CZ" dirty="0"/>
              <a:t>e</a:t>
            </a:r>
            <a:r>
              <a:rPr lang="cs-CZ" dirty="0" smtClean="0"/>
              <a:t>ry TP (E, EB, ER, EBR, EA, </a:t>
            </a:r>
            <a:r>
              <a:rPr lang="cs-CZ" dirty="0"/>
              <a:t>EAR) - 2x10</a:t>
            </a:r>
            <a:r>
              <a:rPr lang="cs-CZ" baseline="30000" dirty="0" smtClean="0"/>
              <a:t>9</a:t>
            </a:r>
            <a:r>
              <a:rPr lang="cs-CZ" dirty="0" smtClean="0"/>
              <a:t> leukocytů</a:t>
            </a:r>
          </a:p>
          <a:p>
            <a:r>
              <a:rPr lang="cs-CZ" dirty="0"/>
              <a:t>e</a:t>
            </a:r>
            <a:r>
              <a:rPr lang="cs-CZ" dirty="0" smtClean="0"/>
              <a:t>ry TP deleukotizované (ED, ERD, EAD) - 1x10</a:t>
            </a:r>
            <a:r>
              <a:rPr lang="cs-CZ" baseline="30000" dirty="0" smtClean="0"/>
              <a:t>6</a:t>
            </a:r>
            <a:r>
              <a:rPr lang="cs-CZ" dirty="0" smtClean="0"/>
              <a:t> leukocytů</a:t>
            </a:r>
            <a:endParaRPr lang="cs-CZ" dirty="0"/>
          </a:p>
        </p:txBody>
      </p:sp>
      <p:sp>
        <p:nvSpPr>
          <p:cNvPr id="8" name="Right Arrow 7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 smtClean="0"/>
              <a:t>Definice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10" name="Rounded Rectangle 9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 smtClean="0"/>
                <a:t>Deleukotizace</a:t>
              </a:r>
              <a:endParaRPr lang="en-US" sz="2200" b="1" kern="1200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05408" y="5661248"/>
            <a:ext cx="834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Organizace</a:t>
            </a:r>
            <a:r>
              <a:rPr lang="en-US" dirty="0" smtClean="0"/>
              <a:t> </a:t>
            </a:r>
            <a:r>
              <a:rPr lang="en-US" dirty="0" err="1" smtClean="0"/>
              <a:t>skladov</a:t>
            </a:r>
            <a:r>
              <a:rPr lang="cs-CZ" dirty="0" smtClean="0"/>
              <a:t>ání a výdeje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Zařízení transfuzní služby (ZTS</a:t>
            </a:r>
            <a:r>
              <a:rPr lang="cs-CZ" dirty="0" smtClean="0"/>
              <a:t>) = výrobci </a:t>
            </a:r>
            <a:r>
              <a:rPr lang="cs-CZ" dirty="0"/>
              <a:t>transfuzních </a:t>
            </a:r>
            <a:r>
              <a:rPr lang="cs-CZ" dirty="0" smtClean="0"/>
              <a:t>přípravků</a:t>
            </a:r>
            <a:endParaRPr lang="en-US" dirty="0" smtClean="0"/>
          </a:p>
          <a:p>
            <a:endParaRPr lang="cs-CZ" dirty="0"/>
          </a:p>
          <a:p>
            <a:r>
              <a:rPr lang="cs-CZ" b="1" dirty="0"/>
              <a:t>Transfuzní </a:t>
            </a:r>
            <a:r>
              <a:rPr lang="cs-CZ" b="1" dirty="0" smtClean="0"/>
              <a:t>přípravky:</a:t>
            </a:r>
          </a:p>
          <a:p>
            <a:pPr lvl="1"/>
            <a:r>
              <a:rPr lang="cs-CZ" dirty="0" smtClean="0"/>
              <a:t>individuálně </a:t>
            </a:r>
            <a:r>
              <a:rPr lang="cs-CZ" dirty="0"/>
              <a:t>vyráběné léčivé přípravky (IVLP), které plní výhradně substituční </a:t>
            </a:r>
            <a:r>
              <a:rPr lang="cs-CZ" dirty="0" smtClean="0"/>
              <a:t>funkci</a:t>
            </a:r>
          </a:p>
          <a:p>
            <a:pPr lvl="1"/>
            <a:r>
              <a:rPr lang="cs-CZ" dirty="0" smtClean="0"/>
              <a:t>vyráběny </a:t>
            </a:r>
            <a:r>
              <a:rPr lang="cs-CZ" dirty="0"/>
              <a:t>z krve dobrovolných bezplatných dárců, vždy z krve jednoho dárce, z jednotlivého odběru nebo </a:t>
            </a:r>
            <a:r>
              <a:rPr lang="cs-CZ" dirty="0" err="1" smtClean="0"/>
              <a:t>aferézy</a:t>
            </a:r>
            <a:endParaRPr lang="cs-CZ" dirty="0" smtClean="0"/>
          </a:p>
          <a:p>
            <a:pPr lvl="1"/>
            <a:r>
              <a:rPr lang="cs-CZ" dirty="0" smtClean="0"/>
              <a:t>výjimka: </a:t>
            </a:r>
            <a:r>
              <a:rPr lang="cs-CZ" dirty="0"/>
              <a:t>směsné trombocyty, </a:t>
            </a:r>
            <a:r>
              <a:rPr lang="cs-CZ" dirty="0" smtClean="0"/>
              <a:t>kryoprotein (obvykle </a:t>
            </a:r>
            <a:r>
              <a:rPr lang="cs-CZ" dirty="0"/>
              <a:t>směs krevních složek od 4-6 různých osob-dárců </a:t>
            </a:r>
            <a:r>
              <a:rPr lang="cs-CZ" dirty="0" smtClean="0"/>
              <a:t>krve)</a:t>
            </a:r>
          </a:p>
          <a:p>
            <a:pPr lvl="1"/>
            <a:r>
              <a:rPr lang="cs-CZ" dirty="0" smtClean="0"/>
              <a:t>expedovány nativní nebo zmrazené</a:t>
            </a:r>
          </a:p>
          <a:p>
            <a:pPr lvl="1"/>
            <a:r>
              <a:rPr lang="cs-CZ" dirty="0" smtClean="0"/>
              <a:t>baleny ve vacích(PVC-DEHP-ftaláty) </a:t>
            </a:r>
            <a:endParaRPr lang="cs-CZ" dirty="0"/>
          </a:p>
          <a:p>
            <a:pPr lvl="1"/>
            <a:r>
              <a:rPr lang="en-US" dirty="0" smtClean="0"/>
              <a:t>v</a:t>
            </a:r>
            <a:r>
              <a:rPr lang="cs-CZ" dirty="0" smtClean="0"/>
              <a:t> </a:t>
            </a:r>
            <a:r>
              <a:rPr lang="cs-CZ" dirty="0"/>
              <a:t>ČR </a:t>
            </a:r>
            <a:r>
              <a:rPr lang="cs-CZ" dirty="0" smtClean="0"/>
              <a:t>t.č.</a:t>
            </a:r>
            <a:r>
              <a:rPr lang="en-US" dirty="0" smtClean="0"/>
              <a:t> </a:t>
            </a:r>
            <a:r>
              <a:rPr lang="cs-CZ" dirty="0" smtClean="0"/>
              <a:t>nejsou </a:t>
            </a:r>
            <a:r>
              <a:rPr lang="cs-CZ" dirty="0"/>
              <a:t>povinně ošetřeny metodami inaktivace patogenů</a:t>
            </a:r>
          </a:p>
          <a:p>
            <a:pPr marL="3429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8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</a:t>
            </a:r>
            <a:r>
              <a:rPr lang="cs-CZ" dirty="0" smtClean="0"/>
              <a:t>pakované febrilní nehemolytické potransfuzní reakce v anamnéze</a:t>
            </a:r>
          </a:p>
          <a:p>
            <a:r>
              <a:rPr lang="cs-CZ" dirty="0"/>
              <a:t>p</a:t>
            </a:r>
            <a:r>
              <a:rPr lang="cs-CZ" dirty="0" smtClean="0"/>
              <a:t>ři průkazu cytotoxických HLA protilátek</a:t>
            </a:r>
          </a:p>
          <a:p>
            <a:r>
              <a:rPr lang="cs-CZ" dirty="0"/>
              <a:t>p</a:t>
            </a:r>
            <a:r>
              <a:rPr lang="cs-CZ" dirty="0" smtClean="0"/>
              <a:t>ři průkazu antigranulocytárních protilátek</a:t>
            </a:r>
          </a:p>
          <a:p>
            <a:r>
              <a:rPr lang="cs-CZ" dirty="0"/>
              <a:t>c</a:t>
            </a:r>
            <a:r>
              <a:rPr lang="cs-CZ" dirty="0" smtClean="0"/>
              <a:t>hronická léčba transfuzními přípravky (pacienti v dialyzačních programech, hematoonkologičtí pacienti)</a:t>
            </a:r>
          </a:p>
          <a:p>
            <a:r>
              <a:rPr lang="cs-CZ" dirty="0"/>
              <a:t>p</a:t>
            </a:r>
            <a:r>
              <a:rPr lang="cs-CZ" dirty="0" smtClean="0"/>
              <a:t>řed a po orgánových transplantacích (kostní dřeň, srdce, ledviny, játra)</a:t>
            </a:r>
          </a:p>
          <a:p>
            <a:r>
              <a:rPr lang="cs-CZ" dirty="0"/>
              <a:t>i</a:t>
            </a:r>
            <a:r>
              <a:rPr lang="cs-CZ" dirty="0" smtClean="0"/>
              <a:t>munosuprimovaní pacienti</a:t>
            </a:r>
          </a:p>
          <a:p>
            <a:r>
              <a:rPr lang="cs-CZ" dirty="0" smtClean="0"/>
              <a:t>nedonošené děti a novorozenci</a:t>
            </a:r>
          </a:p>
          <a:p>
            <a:r>
              <a:rPr lang="cs-CZ" dirty="0"/>
              <a:t>i</a:t>
            </a:r>
            <a:r>
              <a:rPr lang="cs-CZ" dirty="0" smtClean="0"/>
              <a:t>ntrauterinní transfuze</a:t>
            </a:r>
          </a:p>
          <a:p>
            <a:r>
              <a:rPr lang="cs-CZ" dirty="0" smtClean="0"/>
              <a:t>těhotné ženy </a:t>
            </a:r>
          </a:p>
          <a:p>
            <a:r>
              <a:rPr lang="cs-CZ" dirty="0"/>
              <a:t>u</a:t>
            </a:r>
            <a:r>
              <a:rPr lang="cs-CZ" dirty="0" smtClean="0"/>
              <a:t> dětí po operacích srdce a velkých cév</a:t>
            </a:r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 smtClean="0"/>
              <a:t>Indikace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 smtClean="0"/>
                <a:t>Deleukotizace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905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ředstavuje účinnou prevenci proti TA-GvHD (</a:t>
            </a:r>
            <a:r>
              <a:rPr lang="cs-CZ" i="1" dirty="0" smtClean="0"/>
              <a:t>transfusion associated graft versus host disease = s transfuzí spojená reakce štěpu proti hostiteli</a:t>
            </a:r>
            <a:r>
              <a:rPr lang="cs-CZ" dirty="0" smtClean="0"/>
              <a:t>), může vznikat po aplikaci transfuzních přípravků jedincům s nevyvinutým nebo poškozeným imunitním systémem</a:t>
            </a:r>
          </a:p>
          <a:p>
            <a:r>
              <a:rPr lang="cs-CZ" dirty="0"/>
              <a:t>o</a:t>
            </a:r>
            <a:r>
              <a:rPr lang="cs-CZ" dirty="0" smtClean="0"/>
              <a:t>zařuje se paprsky gamma v dávce 25-50Gy, zdroj radionuklid Cs</a:t>
            </a:r>
          </a:p>
          <a:p>
            <a:r>
              <a:rPr lang="cs-CZ" b="1" dirty="0"/>
              <a:t>p</a:t>
            </a:r>
            <a:r>
              <a:rPr lang="cs-CZ" b="1" dirty="0" smtClean="0"/>
              <a:t>rincip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zničení viability T lymfocytů, zablokováním jejich proliferační aktivity</a:t>
            </a:r>
          </a:p>
          <a:p>
            <a:pPr lvl="1"/>
            <a:r>
              <a:rPr lang="cs-CZ" dirty="0" smtClean="0"/>
              <a:t>destrukce buněčné membrány ery (akceptovatelná hemolýza)</a:t>
            </a:r>
          </a:p>
          <a:p>
            <a:pPr lvl="2"/>
            <a:r>
              <a:rPr lang="cs-CZ" dirty="0" smtClean="0"/>
              <a:t>ozařujeme TP 14 dnů po odběru, doba exspirace se zkracuje na 28 dní</a:t>
            </a:r>
          </a:p>
          <a:p>
            <a:r>
              <a:rPr lang="cs-CZ" dirty="0"/>
              <a:t>o</a:t>
            </a:r>
            <a:r>
              <a:rPr lang="cs-CZ" dirty="0" smtClean="0"/>
              <a:t>záření TP nenahrazuje deleukotizaci a neničí žádná krví přenosná agens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9" name="Right Arrow 8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 smtClean="0"/>
              <a:t>Definice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11" name="Rounded Rectangle 10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 smtClean="0"/>
                <a:t>Ozařování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04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primární </a:t>
            </a:r>
            <a:r>
              <a:rPr lang="cs-CZ" dirty="0"/>
              <a:t>nebo sekundární imunologický defekt</a:t>
            </a:r>
            <a:endParaRPr lang="en-US" dirty="0"/>
          </a:p>
          <a:p>
            <a:pPr lvl="0"/>
            <a:r>
              <a:rPr lang="cs-CZ" dirty="0" smtClean="0"/>
              <a:t>orgánové </a:t>
            </a:r>
            <a:r>
              <a:rPr lang="cs-CZ" dirty="0"/>
              <a:t>transplantace a transplantace krvetvorných buněk</a:t>
            </a:r>
            <a:endParaRPr lang="en-US" dirty="0"/>
          </a:p>
          <a:p>
            <a:pPr lvl="0"/>
            <a:r>
              <a:rPr lang="cs-CZ" dirty="0" smtClean="0"/>
              <a:t>vysokodávkovaná </a:t>
            </a:r>
            <a:r>
              <a:rPr lang="cs-CZ" dirty="0"/>
              <a:t>chemoterapie</a:t>
            </a:r>
            <a:endParaRPr lang="en-US" dirty="0"/>
          </a:p>
          <a:p>
            <a:pPr lvl="0"/>
            <a:r>
              <a:rPr lang="cs-CZ" dirty="0"/>
              <a:t>H</a:t>
            </a:r>
            <a:r>
              <a:rPr lang="cs-CZ" dirty="0" smtClean="0"/>
              <a:t>odgkinova </a:t>
            </a:r>
            <a:r>
              <a:rPr lang="cs-CZ" dirty="0"/>
              <a:t>choroba</a:t>
            </a:r>
            <a:endParaRPr lang="en-US" dirty="0"/>
          </a:p>
          <a:p>
            <a:pPr lvl="0"/>
            <a:r>
              <a:rPr lang="cs-CZ" dirty="0" smtClean="0"/>
              <a:t>celotělové </a:t>
            </a:r>
            <a:r>
              <a:rPr lang="cs-CZ" dirty="0"/>
              <a:t>ozáření</a:t>
            </a:r>
            <a:endParaRPr lang="en-US" dirty="0"/>
          </a:p>
          <a:p>
            <a:pPr lvl="0"/>
            <a:r>
              <a:rPr lang="cs-CZ" dirty="0" smtClean="0"/>
              <a:t>intrauterinní </a:t>
            </a:r>
            <a:r>
              <a:rPr lang="cs-CZ" dirty="0"/>
              <a:t>transfuze</a:t>
            </a:r>
            <a:endParaRPr lang="en-US" dirty="0"/>
          </a:p>
          <a:p>
            <a:pPr lvl="0"/>
            <a:r>
              <a:rPr lang="cs-CZ" dirty="0" smtClean="0"/>
              <a:t>transfuze </a:t>
            </a:r>
            <a:r>
              <a:rPr lang="cs-CZ" dirty="0"/>
              <a:t>novorozencům</a:t>
            </a:r>
            <a:endParaRPr lang="en-US" dirty="0"/>
          </a:p>
          <a:p>
            <a:pPr lvl="0"/>
            <a:r>
              <a:rPr lang="cs-CZ" dirty="0" smtClean="0"/>
              <a:t>transfuzní </a:t>
            </a:r>
            <a:r>
              <a:rPr lang="cs-CZ" dirty="0"/>
              <a:t>přípravky získané od pokrevních příbuzných</a:t>
            </a:r>
            <a:endParaRPr lang="en-US" dirty="0"/>
          </a:p>
          <a:p>
            <a:pPr lvl="0"/>
            <a:r>
              <a:rPr lang="cs-CZ" dirty="0" smtClean="0"/>
              <a:t>transfuze </a:t>
            </a:r>
            <a:r>
              <a:rPr lang="cs-CZ" dirty="0"/>
              <a:t>HLA kompatibilních transfuzních přípravků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 smtClean="0"/>
              <a:t>Indikace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dirty="0"/>
                <a:t>Ozařování TP</a:t>
              </a:r>
              <a:endParaRPr lang="en-US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1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 situacích, kdy je nutné pro pacienta zajistit menší objem transfuzního přípravku (pediatrický pacient)</a:t>
            </a:r>
          </a:p>
          <a:p>
            <a:r>
              <a:rPr lang="cs-CZ" dirty="0" smtClean="0"/>
              <a:t>TP </a:t>
            </a:r>
            <a:r>
              <a:rPr lang="cs-CZ" dirty="0"/>
              <a:t>můžeme rozdělit (nebo oddělit jeho </a:t>
            </a:r>
            <a:r>
              <a:rPr lang="cs-CZ" dirty="0" smtClean="0"/>
              <a:t>část) - pomocí </a:t>
            </a:r>
            <a:r>
              <a:rPr lang="cs-CZ" dirty="0"/>
              <a:t>sterilní </a:t>
            </a:r>
            <a:r>
              <a:rPr lang="cs-CZ" dirty="0" smtClean="0"/>
              <a:t>svářečky (</a:t>
            </a:r>
            <a:r>
              <a:rPr lang="cs-CZ" dirty="0"/>
              <a:t>zabezpečení uzavřeného systému výroby)</a:t>
            </a:r>
          </a:p>
          <a:p>
            <a:r>
              <a:rPr lang="cs-CZ" dirty="0"/>
              <a:t>n</a:t>
            </a:r>
            <a:r>
              <a:rPr lang="cs-CZ" dirty="0" smtClean="0"/>
              <a:t>ový TP 		nové </a:t>
            </a:r>
            <a:r>
              <a:rPr lang="cs-CZ" dirty="0"/>
              <a:t>číslo </a:t>
            </a:r>
            <a:r>
              <a:rPr lang="cs-CZ" dirty="0" smtClean="0"/>
              <a:t>TP (jedinečné)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 smtClean="0"/>
                <a:t>Dělení TP</a:t>
              </a:r>
              <a:endParaRPr lang="en-US" sz="2200" b="1" kern="1200" dirty="0"/>
            </a:p>
          </p:txBody>
        </p:sp>
      </p:grpSp>
      <p:sp>
        <p:nvSpPr>
          <p:cNvPr id="2" name="Right Arrow 1"/>
          <p:cNvSpPr>
            <a:spLocks noChangeAspect="1"/>
          </p:cNvSpPr>
          <p:nvPr/>
        </p:nvSpPr>
        <p:spPr>
          <a:xfrm>
            <a:off x="2051720" y="3886200"/>
            <a:ext cx="360040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cs-CZ" dirty="0" smtClean="0"/>
              <a:t>zv</a:t>
            </a:r>
            <a:r>
              <a:rPr lang="cs-CZ" dirty="0"/>
              <a:t>. pediatrická </a:t>
            </a:r>
            <a:r>
              <a:rPr lang="cs-CZ" dirty="0" smtClean="0"/>
              <a:t>jednotka = erytrocyty </a:t>
            </a:r>
            <a:r>
              <a:rPr lang="cs-CZ" dirty="0"/>
              <a:t>pro podání novorozencům a kojencům </a:t>
            </a:r>
            <a:endParaRPr lang="cs-CZ" dirty="0" smtClean="0"/>
          </a:p>
          <a:p>
            <a:pPr lvl="1"/>
            <a:r>
              <a:rPr lang="cs-CZ" dirty="0" smtClean="0"/>
              <a:t>objem </a:t>
            </a:r>
            <a:r>
              <a:rPr lang="cs-CZ" dirty="0"/>
              <a:t>25-150ml (</a:t>
            </a:r>
            <a:r>
              <a:rPr lang="cs-CZ" dirty="0" smtClean="0"/>
              <a:t>15ml/kg)</a:t>
            </a:r>
          </a:p>
          <a:p>
            <a:pPr lvl="1"/>
            <a:r>
              <a:rPr lang="cs-CZ" dirty="0" smtClean="0"/>
              <a:t>čerstvé</a:t>
            </a:r>
            <a:r>
              <a:rPr lang="cs-CZ" dirty="0"/>
              <a:t>, do 5 dnů</a:t>
            </a:r>
          </a:p>
          <a:p>
            <a:pPr marL="342900" lvl="1" indent="0">
              <a:buNone/>
            </a:pPr>
            <a:r>
              <a:rPr lang="cs-CZ" dirty="0" smtClean="0"/>
              <a:t>(</a:t>
            </a:r>
            <a:r>
              <a:rPr lang="cs-CZ" dirty="0"/>
              <a:t>Při delším skladování erytrocytů vzrůstá extracelulární koncentrace K-riziko pro dítě s nízkou tělesnou hmotností)</a:t>
            </a:r>
          </a:p>
          <a:p>
            <a:r>
              <a:rPr lang="cs-CZ" dirty="0" smtClean="0"/>
              <a:t>deleukotizované (</a:t>
            </a:r>
            <a:r>
              <a:rPr lang="cs-CZ" dirty="0"/>
              <a:t>prevence přenosu CMV transfuzí)</a:t>
            </a:r>
          </a:p>
          <a:p>
            <a:r>
              <a:rPr lang="cs-CZ" dirty="0" smtClean="0"/>
              <a:t>ozářené </a:t>
            </a:r>
            <a:r>
              <a:rPr lang="cs-CZ" dirty="0"/>
              <a:t>(prevence TA-GvHD), 25-50Gy</a:t>
            </a:r>
            <a:r>
              <a:rPr lang="cs-CZ" dirty="0" smtClean="0"/>
              <a:t>, podat </a:t>
            </a:r>
            <a:r>
              <a:rPr lang="cs-CZ" dirty="0"/>
              <a:t>do </a:t>
            </a:r>
            <a:r>
              <a:rPr lang="cs-CZ" dirty="0" smtClean="0"/>
              <a:t>48hod</a:t>
            </a:r>
          </a:p>
          <a:p>
            <a:r>
              <a:rPr lang="cs-CZ" dirty="0" smtClean="0"/>
              <a:t>náhradní roztok v TP (ve FN Brno se neliší od TP pro dospělé pacienty)</a:t>
            </a:r>
          </a:p>
          <a:p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 smtClean="0"/>
              <a:t>Erytrocyty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 smtClean="0"/>
                <a:t>Dělení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48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ediatrická jednotka trombocytů – trombocyty z aferézy deleukotizované resuspendované v náhradním roztoku SSP+</a:t>
            </a:r>
          </a:p>
          <a:p>
            <a:r>
              <a:rPr lang="cs-CZ" dirty="0"/>
              <a:t>i</a:t>
            </a:r>
            <a:r>
              <a:rPr lang="cs-CZ" dirty="0" smtClean="0"/>
              <a:t>ndikace u dětí:</a:t>
            </a:r>
          </a:p>
          <a:p>
            <a:pPr lvl="1"/>
            <a:r>
              <a:rPr lang="cs-CZ" dirty="0" smtClean="0"/>
              <a:t>ŽOK, těžké trombocytopenie (zvýšená utilizace nebo nižší produkce v KD)</a:t>
            </a:r>
          </a:p>
          <a:p>
            <a:pPr lvl="1"/>
            <a:r>
              <a:rPr lang="cs-CZ" dirty="0" smtClean="0"/>
              <a:t>při hodnotách méně než 50x10</a:t>
            </a:r>
            <a:r>
              <a:rPr lang="cs-CZ" baseline="30000" dirty="0" smtClean="0"/>
              <a:t>9</a:t>
            </a:r>
            <a:r>
              <a:rPr lang="cs-CZ" dirty="0" smtClean="0"/>
              <a:t>/l (hematoonkologie méně než 10x10</a:t>
            </a:r>
            <a:r>
              <a:rPr lang="cs-CZ" baseline="30000" dirty="0" smtClean="0"/>
              <a:t>9</a:t>
            </a:r>
            <a:r>
              <a:rPr lang="cs-CZ" dirty="0" smtClean="0"/>
              <a:t>/l , pokud nejsou krvácivé projevy)</a:t>
            </a:r>
          </a:p>
          <a:p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bjem TAD 280ml </a:t>
            </a:r>
            <a:r>
              <a:rPr lang="cs-CZ" dirty="0"/>
              <a:t>(196ml </a:t>
            </a:r>
            <a:r>
              <a:rPr lang="cs-CZ" dirty="0" smtClean="0"/>
              <a:t>SSP</a:t>
            </a:r>
            <a:r>
              <a:rPr lang="en-GB" dirty="0" smtClean="0"/>
              <a:t>+ /</a:t>
            </a:r>
            <a:r>
              <a:rPr lang="cs-CZ" dirty="0" smtClean="0"/>
              <a:t> 84ml </a:t>
            </a:r>
            <a:r>
              <a:rPr lang="cs-CZ" dirty="0"/>
              <a:t>plazmy)</a:t>
            </a:r>
          </a:p>
          <a:p>
            <a:r>
              <a:rPr lang="cs-CZ" dirty="0"/>
              <a:t>d</a:t>
            </a:r>
            <a:r>
              <a:rPr lang="cs-CZ" dirty="0" smtClean="0"/>
              <a:t>održování </a:t>
            </a:r>
            <a:r>
              <a:rPr lang="cs-CZ" dirty="0"/>
              <a:t>ABO RhD </a:t>
            </a:r>
            <a:r>
              <a:rPr lang="cs-CZ" dirty="0" smtClean="0"/>
              <a:t>kompatibility - standard</a:t>
            </a:r>
            <a:endParaRPr lang="cs-CZ" dirty="0"/>
          </a:p>
          <a:p>
            <a:r>
              <a:rPr lang="cs-CZ" dirty="0" smtClean="0"/>
              <a:t>5-10 ml/kg</a:t>
            </a:r>
          </a:p>
          <a:p>
            <a:endParaRPr lang="cs-CZ" dirty="0"/>
          </a:p>
        </p:txBody>
      </p:sp>
      <p:sp>
        <p:nvSpPr>
          <p:cNvPr id="5" name="Right Arrow 4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cs-CZ" sz="2400" dirty="0" smtClean="0"/>
              <a:t>Trombocyty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 smtClean="0"/>
                <a:t>Dělení TP</a:t>
              </a:r>
              <a:endParaRPr lang="en-US" sz="2200" b="1" kern="1200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05408" y="5013176"/>
            <a:ext cx="834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erytrocytů, trombocytů fyziologickým roztokem = odstranění  plazmatických bílkovin obsažených v původním přípravku</a:t>
            </a:r>
          </a:p>
          <a:p>
            <a:r>
              <a:rPr lang="en-GB" dirty="0"/>
              <a:t>p</a:t>
            </a:r>
            <a:r>
              <a:rPr lang="cs-CZ" dirty="0" smtClean="0"/>
              <a:t>o centrifugaci se odstraní supernatant a přidá se resuspenzní roztok, postup se opakuje 2-3x</a:t>
            </a:r>
          </a:p>
          <a:p>
            <a:r>
              <a:rPr lang="cs-CZ" dirty="0" smtClean="0"/>
              <a:t>při použití FR je nutné zkrátit exspiraci i při práci v uzavřeném systému</a:t>
            </a:r>
          </a:p>
          <a:p>
            <a:r>
              <a:rPr lang="cs-CZ" dirty="0" smtClean="0"/>
              <a:t>„ERYTROCYTY PROMYTÉ“ 40gHb, htk 0,65-0,75, obsah bílkoviny ve finálním supernatantu</a:t>
            </a:r>
            <a:r>
              <a:rPr lang="cs-CZ" dirty="0"/>
              <a:t> </a:t>
            </a:r>
            <a:r>
              <a:rPr lang="cs-CZ" dirty="0" smtClean="0"/>
              <a:t>je nižší než 0,5g na jednotku</a:t>
            </a:r>
          </a:p>
          <a:p>
            <a:r>
              <a:rPr lang="en-GB" dirty="0"/>
              <a:t>i</a:t>
            </a:r>
            <a:r>
              <a:rPr lang="cs-CZ" dirty="0" smtClean="0"/>
              <a:t>ndikace: </a:t>
            </a:r>
          </a:p>
          <a:p>
            <a:pPr lvl="1"/>
            <a:r>
              <a:rPr lang="cs-CZ" dirty="0" smtClean="0"/>
              <a:t>závažné alergické reakce na příměs plazmatických proteinů v TP</a:t>
            </a:r>
          </a:p>
          <a:p>
            <a:pPr lvl="1"/>
            <a:r>
              <a:rPr lang="cs-CZ" dirty="0" smtClean="0"/>
              <a:t>prevence potransfuzní reakce u pacientů s IgA deficitem a současně přítomnou protilátkou anti-IgA</a:t>
            </a:r>
          </a:p>
          <a:p>
            <a:pPr lvl="1"/>
            <a:r>
              <a:rPr lang="cs-CZ" dirty="0" smtClean="0"/>
              <a:t>není náhrada </a:t>
            </a:r>
            <a:r>
              <a:rPr lang="cs-CZ" dirty="0" err="1" smtClean="0"/>
              <a:t>deleukotizace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Right Arrow 3"/>
          <p:cNvSpPr/>
          <p:nvPr/>
        </p:nvSpPr>
        <p:spPr>
          <a:xfrm>
            <a:off x="2843808" y="404664"/>
            <a:ext cx="3657600" cy="944562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408" y="404664"/>
            <a:ext cx="2438400" cy="944562"/>
            <a:chOff x="0" y="1190"/>
            <a:chExt cx="2438400" cy="944562"/>
          </a:xfrm>
        </p:grpSpPr>
        <p:sp>
          <p:nvSpPr>
            <p:cNvPr id="6" name="Rounded Rectangle 5"/>
            <p:cNvSpPr/>
            <p:nvPr/>
          </p:nvSpPr>
          <p:spPr>
            <a:xfrm>
              <a:off x="0" y="1190"/>
              <a:ext cx="2438400" cy="94456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6110" y="47300"/>
              <a:ext cx="2346180" cy="852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200" b="1" kern="1200" dirty="0" smtClean="0"/>
                <a:t>Promývání TP</a:t>
              </a:r>
              <a:endParaRPr lang="en-US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0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7377968" cy="2536857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D</a:t>
            </a:r>
            <a:r>
              <a:rPr lang="cs-CZ" sz="2800" dirty="0" smtClean="0"/>
              <a:t>ěkuji za pozornost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61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Organizace skladování a výdeje krevních derivátů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Krevní </a:t>
            </a:r>
            <a:r>
              <a:rPr lang="cs-CZ" b="1" dirty="0"/>
              <a:t>deriváty </a:t>
            </a:r>
            <a:endParaRPr lang="cs-CZ" dirty="0"/>
          </a:p>
          <a:p>
            <a:pPr lvl="1"/>
            <a:r>
              <a:rPr lang="cs-CZ" dirty="0" smtClean="0"/>
              <a:t>hromadně </a:t>
            </a:r>
            <a:r>
              <a:rPr lang="cs-CZ" dirty="0"/>
              <a:t>vyráběné léčivé přípravky (HVLP) </a:t>
            </a:r>
          </a:p>
          <a:p>
            <a:pPr lvl="1"/>
            <a:r>
              <a:rPr lang="cs-CZ" dirty="0" smtClean="0"/>
              <a:t>vyráběny </a:t>
            </a:r>
            <a:r>
              <a:rPr lang="cs-CZ" dirty="0"/>
              <a:t>komerčně ve frakcionačních centrech </a:t>
            </a:r>
          </a:p>
          <a:p>
            <a:pPr lvl="1"/>
            <a:r>
              <a:rPr lang="cs-CZ" dirty="0" smtClean="0"/>
              <a:t>ze </a:t>
            </a:r>
            <a:r>
              <a:rPr lang="cs-CZ" dirty="0"/>
              <a:t>směsí plazmy od tisíců osob nebo rekombinantními technikami (koagulační faktory VII, VIII a IX) </a:t>
            </a:r>
          </a:p>
          <a:p>
            <a:pPr lvl="1"/>
            <a:r>
              <a:rPr lang="cs-CZ" dirty="0" smtClean="0"/>
              <a:t>jsou </a:t>
            </a:r>
            <a:r>
              <a:rPr lang="cs-CZ" dirty="0"/>
              <a:t>povinně ošetřeny metodami inaktivace patogenů minimálně dvěma způsoby (eliminace obalených a neobalených virů) </a:t>
            </a:r>
          </a:p>
          <a:p>
            <a:pPr lvl="1"/>
            <a:r>
              <a:rPr lang="cs-CZ" dirty="0" smtClean="0"/>
              <a:t>baleny </a:t>
            </a:r>
            <a:r>
              <a:rPr lang="cs-CZ" dirty="0"/>
              <a:t>ve skle nebo PVC vacích (FLEXBUMIN) </a:t>
            </a:r>
          </a:p>
          <a:p>
            <a:pPr lvl="1"/>
            <a:r>
              <a:rPr lang="cs-CZ" dirty="0" smtClean="0"/>
              <a:t>expedovány </a:t>
            </a:r>
            <a:r>
              <a:rPr lang="cs-CZ" dirty="0"/>
              <a:t>nativní nebo lyofilizované s nutnou rekonstitucí </a:t>
            </a:r>
          </a:p>
          <a:p>
            <a:pPr lvl="1"/>
            <a:r>
              <a:rPr lang="cs-CZ" dirty="0" smtClean="0"/>
              <a:t>jsou </a:t>
            </a:r>
            <a:r>
              <a:rPr lang="cs-CZ" dirty="0"/>
              <a:t>považovány za mnohem bezpečnější z hlediska možného přenosu krví přenosných chorob než transfuzní přípravky </a:t>
            </a:r>
          </a:p>
          <a:p>
            <a:r>
              <a:rPr lang="cs-CZ" sz="1600" dirty="0" smtClean="0"/>
              <a:t>Skladování: většina  2-6°C, při pokojové teplotě do 25</a:t>
            </a:r>
            <a:r>
              <a:rPr lang="cs-CZ" sz="1600" dirty="0"/>
              <a:t>°C </a:t>
            </a:r>
            <a:r>
              <a:rPr lang="cs-CZ" sz="1600" dirty="0" smtClean="0"/>
              <a:t>(</a:t>
            </a:r>
            <a:r>
              <a:rPr lang="cs-CZ" sz="1600" dirty="0" err="1" smtClean="0"/>
              <a:t>Willfact</a:t>
            </a:r>
            <a:r>
              <a:rPr lang="cs-CZ" sz="1600" dirty="0" smtClean="0"/>
              <a:t>), při  -18°C a nižší (</a:t>
            </a:r>
            <a:r>
              <a:rPr lang="cs-CZ" sz="1600" dirty="0" err="1" smtClean="0"/>
              <a:t>Octaplas</a:t>
            </a:r>
            <a:r>
              <a:rPr lang="cs-CZ" sz="1600" smtClean="0"/>
              <a:t>)</a:t>
            </a:r>
            <a:endParaRPr lang="cs-CZ" sz="1600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7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Organizace</a:t>
            </a:r>
            <a:r>
              <a:rPr lang="en-US" dirty="0" smtClean="0"/>
              <a:t> </a:t>
            </a:r>
            <a:r>
              <a:rPr lang="en-US" dirty="0" err="1" smtClean="0"/>
              <a:t>skladov</a:t>
            </a:r>
            <a:r>
              <a:rPr lang="cs-CZ" dirty="0" smtClean="0"/>
              <a:t>ání a výdeje TP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2324105"/>
              </p:ext>
            </p:extLst>
          </p:nvPr>
        </p:nvGraphicFramePr>
        <p:xfrm>
          <a:off x="683568" y="2420888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0B14B-21DE-4EF4-A9A7-B3E17A069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730B14B-21DE-4EF4-A9A7-B3E17A069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61195-F6AF-4B94-AED1-EEA2C952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3861195-F6AF-4B94-AED1-EEA2C952B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A7FDFC-6A42-467F-A67A-5399839F9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5A7FDFC-6A42-467F-A67A-5399839F9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F1C194-9F89-4BB8-B112-731961EEA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0F1C194-9F89-4BB8-B112-731961EEA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E1ADE-76C3-4406-AA0A-5279E6AEA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DBE1ADE-76C3-4406-AA0A-5279E6AEA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118FF-D666-42C7-845D-B87E6161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6E118FF-D666-42C7-845D-B87E6161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10F21-EB4C-4D03-BF6E-09CE70FA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1310F21-EB4C-4D03-BF6E-09CE70FA5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6F7E35-CEE1-4716-961E-F9CFEE212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16F7E35-CEE1-4716-961E-F9CFEE212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58885-43A8-42B4-AF74-C004EEE63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D858885-43A8-42B4-AF74-C004EEE63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8FC8F-6D4F-4EE9-BD2D-A9BA9815A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CB8FC8F-6D4F-4EE9-BD2D-A9BA9815A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096F4-9BB6-4799-8D11-1586F2FD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10096F4-9BB6-4799-8D11-1586F2FD1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8ACD2-10EA-4E6F-9D37-A24B1114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098ACD2-10EA-4E6F-9D37-A24B1114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78733F-9279-4751-8B9B-9CF974B54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778733F-9279-4751-8B9B-9CF974B54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21955246"/>
              </p:ext>
            </p:extLst>
          </p:nvPr>
        </p:nvGraphicFramePr>
        <p:xfrm>
          <a:off x="700658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Kontrolujeme:</a:t>
            </a:r>
            <a:endParaRPr lang="en-US" dirty="0"/>
          </a:p>
          <a:p>
            <a:r>
              <a:rPr lang="en-US" dirty="0" err="1"/>
              <a:t>vzhled</a:t>
            </a:r>
            <a:r>
              <a:rPr lang="en-US" dirty="0"/>
              <a:t> a </a:t>
            </a:r>
            <a:r>
              <a:rPr lang="en-US" dirty="0" err="1"/>
              <a:t>neporušenost</a:t>
            </a:r>
            <a:r>
              <a:rPr lang="en-US" dirty="0"/>
              <a:t> </a:t>
            </a:r>
            <a:r>
              <a:rPr lang="en-US" dirty="0" err="1"/>
              <a:t>obalu</a:t>
            </a:r>
            <a:endParaRPr lang="en-US" dirty="0"/>
          </a:p>
          <a:p>
            <a:r>
              <a:rPr lang="en-US" dirty="0" err="1"/>
              <a:t>správnost</a:t>
            </a:r>
            <a:r>
              <a:rPr lang="en-US" dirty="0"/>
              <a:t> a </a:t>
            </a:r>
            <a:r>
              <a:rPr lang="en-US" dirty="0" err="1"/>
              <a:t>úplnost</a:t>
            </a:r>
            <a:r>
              <a:rPr lang="en-US" dirty="0"/>
              <a:t> </a:t>
            </a:r>
            <a:r>
              <a:rPr lang="en-US" dirty="0" err="1"/>
              <a:t>dokumentace</a:t>
            </a:r>
            <a:endParaRPr lang="en-US" dirty="0"/>
          </a:p>
          <a:p>
            <a:r>
              <a:rPr lang="en-US" dirty="0" err="1"/>
              <a:t>úplnost</a:t>
            </a:r>
            <a:r>
              <a:rPr lang="en-US" dirty="0"/>
              <a:t> </a:t>
            </a:r>
            <a:r>
              <a:rPr lang="en-US" dirty="0" err="1"/>
              <a:t>údajů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štítku</a:t>
            </a:r>
            <a:r>
              <a:rPr lang="en-US" dirty="0"/>
              <a:t> </a:t>
            </a:r>
            <a:r>
              <a:rPr lang="en-US" dirty="0" err="1"/>
              <a:t>přípravku</a:t>
            </a:r>
            <a:r>
              <a:rPr lang="en-US" dirty="0"/>
              <a:t> 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shodu</a:t>
            </a:r>
            <a:r>
              <a:rPr lang="en-US" dirty="0"/>
              <a:t> s </a:t>
            </a:r>
            <a:r>
              <a:rPr lang="en-US" dirty="0" err="1"/>
              <a:t>dodanou</a:t>
            </a:r>
            <a:r>
              <a:rPr lang="en-US" dirty="0"/>
              <a:t> </a:t>
            </a:r>
            <a:r>
              <a:rPr lang="en-US" dirty="0" err="1"/>
              <a:t>dokumentací</a:t>
            </a:r>
            <a:r>
              <a:rPr lang="en-US" dirty="0"/>
              <a:t>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</a:t>
            </a:r>
            <a:r>
              <a:rPr lang="en-US" dirty="0" err="1"/>
              <a:t>skladování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přepravy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</a:t>
            </a:r>
            <a:r>
              <a:rPr lang="cs-CZ" dirty="0" smtClean="0"/>
              <a:t>ezpečné a oddělené skladování TP</a:t>
            </a:r>
          </a:p>
          <a:p>
            <a:r>
              <a:rPr lang="cs-CZ" dirty="0"/>
              <a:t>a</a:t>
            </a:r>
            <a:r>
              <a:rPr lang="cs-CZ" dirty="0" smtClean="0"/>
              <a:t>utologní TP oddělené od alogenních</a:t>
            </a:r>
          </a:p>
          <a:p>
            <a:r>
              <a:rPr lang="cs-CZ" b="1" dirty="0"/>
              <a:t>d</a:t>
            </a:r>
            <a:r>
              <a:rPr lang="cs-CZ" b="1" dirty="0" smtClean="0"/>
              <a:t>oporučené vlastnosti skladovacího zařízení: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ostatečná kapacita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hodné </a:t>
            </a:r>
            <a:r>
              <a:rPr lang="cs-CZ" dirty="0"/>
              <a:t>osvětlení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nadný </a:t>
            </a:r>
            <a:r>
              <a:rPr lang="cs-CZ" dirty="0"/>
              <a:t>přístup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ožadavky </a:t>
            </a:r>
            <a:r>
              <a:rPr lang="cs-CZ" dirty="0"/>
              <a:t>na bezpečnost práce a snadnou </a:t>
            </a:r>
            <a:r>
              <a:rPr lang="cs-CZ" dirty="0" smtClean="0"/>
              <a:t>údržbu</a:t>
            </a:r>
          </a:p>
          <a:p>
            <a:pPr lvl="2"/>
            <a:r>
              <a:rPr lang="cs-CZ" dirty="0" smtClean="0"/>
              <a:t>sanace (desinfekční prostředky - silné </a:t>
            </a:r>
            <a:r>
              <a:rPr lang="cs-CZ" dirty="0"/>
              <a:t>detergenty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usí splňovat bezpečnostní a technické předpisy ČR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případě selhání zařízení pro skladování nebo selhání dodání el.energie</a:t>
            </a:r>
          </a:p>
          <a:p>
            <a:pPr lvl="2"/>
            <a:r>
              <a:rPr lang="cs-CZ" dirty="0" smtClean="0"/>
              <a:t>zaveden náhradní režim - postupy stěhování, náhradní skladovací prostory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apojení na náhradní zdroj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0954049"/>
              </p:ext>
            </p:extLst>
          </p:nvPr>
        </p:nvGraphicFramePr>
        <p:xfrm>
          <a:off x="700658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03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5246149"/>
              </p:ext>
            </p:extLst>
          </p:nvPr>
        </p:nvGraphicFramePr>
        <p:xfrm>
          <a:off x="722429" y="-995040"/>
          <a:ext cx="77597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t</a:t>
            </a:r>
            <a:r>
              <a:rPr lang="cs-CZ" b="1" dirty="0" smtClean="0"/>
              <a:t>eplota</a:t>
            </a:r>
          </a:p>
          <a:p>
            <a:pPr lvl="1"/>
            <a:r>
              <a:rPr lang="cs-CZ" dirty="0" smtClean="0"/>
              <a:t>teplota rovnoměrná (homogenní) v celém skladovacím prostoru</a:t>
            </a:r>
          </a:p>
          <a:p>
            <a:pPr lvl="1"/>
            <a:r>
              <a:rPr lang="cs-CZ" dirty="0" smtClean="0"/>
              <a:t>pravidelně kontrolovaná nepřetržitým monitorováním</a:t>
            </a:r>
          </a:p>
          <a:p>
            <a:pPr lvl="2"/>
            <a:r>
              <a:rPr lang="cs-CZ" dirty="0" smtClean="0"/>
              <a:t>teplota </a:t>
            </a:r>
            <a:r>
              <a:rPr lang="cs-CZ" dirty="0"/>
              <a:t>se zaznamenává v intervalu nejméně 15 </a:t>
            </a:r>
            <a:r>
              <a:rPr lang="cs-CZ" dirty="0" smtClean="0"/>
              <a:t>minut</a:t>
            </a:r>
            <a:endParaRPr lang="cs-CZ" dirty="0"/>
          </a:p>
          <a:p>
            <a:pPr lvl="1"/>
            <a:r>
              <a:rPr lang="cs-CZ" dirty="0" smtClean="0"/>
              <a:t>oznámení odchylky teploty - alarm - akustický, optický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ravidelné testování alarmu - min. 1x týdně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entrální monitorovací jednotka, na kterou jsou napojena teplotní čidla všech skladovacích prostor ZTS (TTO - Falcon)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 komorových zařízení - snímače registrující otevření dveří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 zařízení na skladování trombocytů - snímač pohybu třepačky</a:t>
            </a:r>
          </a:p>
        </p:txBody>
      </p:sp>
    </p:spTree>
    <p:extLst>
      <p:ext uri="{BB962C8B-B14F-4D97-AF65-F5344CB8AC3E}">
        <p14:creationId xmlns:p14="http://schemas.microsoft.com/office/powerpoint/2010/main" val="354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1233</TotalTime>
  <Words>2199</Words>
  <Application>Microsoft Office PowerPoint</Application>
  <PresentationFormat>Předvádění na obrazovce (4:3)</PresentationFormat>
  <Paragraphs>379</Paragraphs>
  <Slides>47</Slides>
  <Notes>0</Notes>
  <HiddenSlides>1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0" baseType="lpstr">
      <vt:lpstr>HDOfficeLightV0</vt:lpstr>
      <vt:lpstr>Ion Boardroom</vt:lpstr>
      <vt:lpstr>graf</vt:lpstr>
      <vt:lpstr>Organizace skladování a výdeje transfuzních přípravků Sekundární výroba </vt:lpstr>
      <vt:lpstr>Osnova</vt:lpstr>
      <vt:lpstr>Organizace skladování a výdeje TP</vt:lpstr>
      <vt:lpstr>Organizace skladování a výdeje TP</vt:lpstr>
      <vt:lpstr>Organizace skladování a výdeje krevních derivátů</vt:lpstr>
      <vt:lpstr>Organizace skladování a výdeje TP</vt:lpstr>
      <vt:lpstr>Prezentace aplikace PowerPoint</vt:lpstr>
      <vt:lpstr>Prezentace aplikace PowerPoint</vt:lpstr>
      <vt:lpstr>Prezentace aplikace PowerPoint</vt:lpstr>
      <vt:lpstr>Erytrocytové TP</vt:lpstr>
      <vt:lpstr>Trombocytové TP</vt:lpstr>
      <vt:lpstr>Plazmové TP</vt:lpstr>
      <vt:lpstr>Plazmové TP</vt:lpstr>
      <vt:lpstr>Granulocyty</vt:lpstr>
      <vt:lpstr>Kryokonzervace</vt:lpstr>
      <vt:lpstr>Kryokonzervace</vt:lpstr>
      <vt:lpstr>Prezentace aplikace PowerPoint</vt:lpstr>
      <vt:lpstr>Prezentace aplikace PowerPoint</vt:lpstr>
      <vt:lpstr>Skladování a transport TP ve FN Brno</vt:lpstr>
      <vt:lpstr>FN Brno   </vt:lpstr>
      <vt:lpstr>Místa skladování TP</vt:lpstr>
      <vt:lpstr>Odběrová místa TTO</vt:lpstr>
      <vt:lpstr>Skladování erytrocytové TP</vt:lpstr>
      <vt:lpstr>Skladování plazmy</vt:lpstr>
      <vt:lpstr>Skladování trombocytových TP</vt:lpstr>
      <vt:lpstr>Podmínky skladování</vt:lpstr>
      <vt:lpstr>Ovlivnění hemolýzy při skladování erytrocytů</vt:lpstr>
      <vt:lpstr>Ovlivnění hemolýzy v průběhu skladování erytrocytů procento vyhovujících </vt:lpstr>
      <vt:lpstr>EBR Brno + Třebíč hemolýza 2014</vt:lpstr>
      <vt:lpstr>Transport meziproduktu z OS Třebíč</vt:lpstr>
      <vt:lpstr>Vliv transportních podmínek na procento hemolýzy</vt:lpstr>
      <vt:lpstr>Transport erytrocytových TP</vt:lpstr>
      <vt:lpstr>Transport plazmových TP</vt:lpstr>
      <vt:lpstr>Transport trombocytových TP</vt:lpstr>
      <vt:lpstr>Validace transportu</vt:lpstr>
      <vt:lpstr>Monitorovaná doba transportu</vt:lpstr>
      <vt:lpstr>Transport TP pro smluvní zdravotnická zařízení v Brně</vt:lpstr>
      <vt:lpstr>Sekundární výroba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skladování a výdeje transfuzních přípravků Sekundární výroba</dc:title>
  <dc:creator>Hohlova Simona</dc:creator>
  <cp:lastModifiedBy>Janku Libuse</cp:lastModifiedBy>
  <cp:revision>114</cp:revision>
  <cp:lastPrinted>2016-04-19T18:36:21Z</cp:lastPrinted>
  <dcterms:created xsi:type="dcterms:W3CDTF">2016-04-12T06:43:28Z</dcterms:created>
  <dcterms:modified xsi:type="dcterms:W3CDTF">2018-05-23T09:12:26Z</dcterms:modified>
</cp:coreProperties>
</file>