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0" r:id="rId18"/>
    <p:sldId id="263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6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9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29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2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6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89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60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28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1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A1A5-7150-40DD-A2AC-A15EF32FCD7F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B00C-4C11-4BCF-87D8-453DCE95E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5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Onemocnění slzných cest a slzné žlázy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131731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DFCD4-7B83-45F0-BDD6-938DC58D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zánět slzné žlázy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9699D-0203-4771-90DA-843CA4E3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Virové</a:t>
            </a:r>
          </a:p>
          <a:p>
            <a:r>
              <a:rPr lang="cs-CZ" dirty="0"/>
              <a:t>Bakteriální</a:t>
            </a:r>
          </a:p>
          <a:p>
            <a:r>
              <a:rPr lang="cs-CZ" dirty="0"/>
              <a:t>Zduření horní zevní třetiny víčka</a:t>
            </a:r>
          </a:p>
          <a:p>
            <a:r>
              <a:rPr lang="cs-CZ" dirty="0"/>
              <a:t>Léčba dle etiologie, ev. Chirurgická incise a drenáž</a:t>
            </a:r>
          </a:p>
        </p:txBody>
      </p:sp>
    </p:spTree>
    <p:extLst>
      <p:ext uri="{BB962C8B-B14F-4D97-AF65-F5344CB8AC3E}">
        <p14:creationId xmlns:p14="http://schemas.microsoft.com/office/powerpoint/2010/main" val="178142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2DB7A-7009-4695-B07C-AACA5EA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Chronický zánět slzné žlázy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4EDA4A-A4E9-4FA2-AE2B-CCAA4B96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oboustranný</a:t>
            </a:r>
          </a:p>
          <a:p>
            <a:r>
              <a:rPr lang="cs-CZ" dirty="0"/>
              <a:t>Systémová onemocnění- sarkoidóza, revmatická onemocnění, tbc</a:t>
            </a:r>
          </a:p>
          <a:p>
            <a:r>
              <a:rPr lang="cs-CZ" dirty="0"/>
              <a:t>Dislokace oka dolů, diplopie</a:t>
            </a:r>
          </a:p>
          <a:p>
            <a:r>
              <a:rPr lang="cs-CZ" dirty="0"/>
              <a:t>Při nebolestivém zduření se zvětšením slinných žláz (</a:t>
            </a:r>
            <a:r>
              <a:rPr lang="cs-CZ" dirty="0" err="1"/>
              <a:t>Mikuliczův</a:t>
            </a:r>
            <a:r>
              <a:rPr lang="cs-CZ" dirty="0"/>
              <a:t> syndrom)</a:t>
            </a:r>
          </a:p>
        </p:txBody>
      </p:sp>
    </p:spTree>
    <p:extLst>
      <p:ext uri="{BB962C8B-B14F-4D97-AF65-F5344CB8AC3E}">
        <p14:creationId xmlns:p14="http://schemas.microsoft.com/office/powerpoint/2010/main" val="33184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758AC-45A1-4165-B866-9E174C85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Nádory slzné žlázy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7B9D8A-56D4-4694-929D-AC58E5C9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Pleomorfní adenom</a:t>
            </a:r>
          </a:p>
          <a:p>
            <a:r>
              <a:rPr lang="cs-CZ" dirty="0"/>
              <a:t>Maligní cystický karcinom, pleomorfní adenokarcinom</a:t>
            </a:r>
          </a:p>
        </p:txBody>
      </p:sp>
    </p:spTree>
    <p:extLst>
      <p:ext uri="{BB962C8B-B14F-4D97-AF65-F5344CB8AC3E}">
        <p14:creationId xmlns:p14="http://schemas.microsoft.com/office/powerpoint/2010/main" val="139333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5776C-A8B3-4891-9B71-0355A945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slzných bodů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2B7F1E-E4B8-40D5-8F86-0964A97B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Atrézie</a:t>
            </a:r>
          </a:p>
          <a:p>
            <a:r>
              <a:rPr lang="cs-CZ" dirty="0"/>
              <a:t>Stenóza</a:t>
            </a:r>
          </a:p>
          <a:p>
            <a:r>
              <a:rPr lang="cs-CZ" dirty="0"/>
              <a:t>Vrozená píštěl</a:t>
            </a:r>
          </a:p>
          <a:p>
            <a:r>
              <a:rPr lang="cs-CZ" dirty="0"/>
              <a:t>Obstrukce kanálků – eventuálně intubace silikonovou hadičkou</a:t>
            </a:r>
          </a:p>
          <a:p>
            <a:r>
              <a:rPr lang="cs-CZ" dirty="0"/>
              <a:t>Zánět kanálků- virový, obstrukce konkrementy, aktinomycety</a:t>
            </a:r>
          </a:p>
          <a:p>
            <a:r>
              <a:rPr lang="cs-CZ" dirty="0"/>
              <a:t>Poranění bodů a kanálků</a:t>
            </a:r>
          </a:p>
        </p:txBody>
      </p:sp>
    </p:spTree>
    <p:extLst>
      <p:ext uri="{BB962C8B-B14F-4D97-AF65-F5344CB8AC3E}">
        <p14:creationId xmlns:p14="http://schemas.microsoft.com/office/powerpoint/2010/main" val="97318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4D141-9B49-4A0E-B83F-8A9471A7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slzovodu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ADA1D2-8861-4C77-95CB-9A1858E2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Vrozený uzávěr</a:t>
            </a:r>
          </a:p>
          <a:p>
            <a:r>
              <a:rPr lang="cs-CZ" dirty="0" err="1"/>
              <a:t>Kanalikulitida</a:t>
            </a:r>
            <a:r>
              <a:rPr lang="cs-CZ" dirty="0"/>
              <a:t>, stenóza slzných bodů</a:t>
            </a:r>
          </a:p>
          <a:p>
            <a:endParaRPr lang="cs-CZ" dirty="0"/>
          </a:p>
          <a:p>
            <a:r>
              <a:rPr lang="cs-CZ" dirty="0"/>
              <a:t>Získaný uzávěr – </a:t>
            </a:r>
            <a:r>
              <a:rPr lang="cs-CZ" dirty="0" err="1"/>
              <a:t>dacryocystorhinostomie</a:t>
            </a:r>
            <a:r>
              <a:rPr lang="cs-CZ" dirty="0"/>
              <a:t>, intubace silikonovou hadičkou</a:t>
            </a:r>
          </a:p>
          <a:p>
            <a:r>
              <a:rPr lang="cs-CZ" dirty="0"/>
              <a:t>Nádory vzácné</a:t>
            </a:r>
          </a:p>
        </p:txBody>
      </p:sp>
    </p:spTree>
    <p:extLst>
      <p:ext uri="{BB962C8B-B14F-4D97-AF65-F5344CB8AC3E}">
        <p14:creationId xmlns:p14="http://schemas.microsoft.com/office/powerpoint/2010/main" val="339338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818BF-0DC9-48D0-9E67-23C2C375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slzného vaku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070379-7909-49DB-9B80-1F2D58C3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zánět, epifora, vyklenutí v místě váčku (hydrops)</a:t>
            </a:r>
          </a:p>
          <a:p>
            <a:r>
              <a:rPr lang="cs-CZ" dirty="0"/>
              <a:t>Celkové příznaky</a:t>
            </a:r>
          </a:p>
          <a:p>
            <a:r>
              <a:rPr lang="cs-CZ" dirty="0"/>
              <a:t>Incise, drenáž</a:t>
            </a:r>
          </a:p>
          <a:p>
            <a:r>
              <a:rPr lang="cs-CZ" dirty="0"/>
              <a:t>Chronický zánět</a:t>
            </a:r>
          </a:p>
          <a:p>
            <a:r>
              <a:rPr lang="cs-CZ" dirty="0"/>
              <a:t>Bakteriální, plísňová</a:t>
            </a:r>
          </a:p>
          <a:p>
            <a:r>
              <a:rPr lang="cs-CZ" dirty="0"/>
              <a:t>Léčba symptomatická, drenáž DCR</a:t>
            </a:r>
          </a:p>
        </p:txBody>
      </p:sp>
    </p:spTree>
    <p:extLst>
      <p:ext uri="{BB962C8B-B14F-4D97-AF65-F5344CB8AC3E}">
        <p14:creationId xmlns:p14="http://schemas.microsoft.com/office/powerpoint/2010/main" val="94623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DC981-F4BE-47FB-A919-85B66E82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slzného vaku a slzovodu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87AF1-81C7-40A0-809F-B827560F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zlomeninách očnice</a:t>
            </a:r>
          </a:p>
          <a:p>
            <a:r>
              <a:rPr lang="cs-CZ" dirty="0"/>
              <a:t>Důležitá je rekonstrukce vnitřního </a:t>
            </a:r>
            <a:r>
              <a:rPr lang="cs-CZ"/>
              <a:t>ligamenta</a:t>
            </a:r>
          </a:p>
        </p:txBody>
      </p:sp>
    </p:spTree>
    <p:extLst>
      <p:ext uri="{BB962C8B-B14F-4D97-AF65-F5344CB8AC3E}">
        <p14:creationId xmlns:p14="http://schemas.microsoft.com/office/powerpoint/2010/main" val="143854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Suché oko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Snížením produkce slz-jizvením, poleptáním, záněty, pemfigus, </a:t>
            </a:r>
            <a:r>
              <a:rPr lang="cs-CZ" dirty="0" err="1"/>
              <a:t>Sjögrenův</a:t>
            </a:r>
            <a:r>
              <a:rPr lang="cs-CZ" dirty="0"/>
              <a:t> syndrom,  </a:t>
            </a:r>
          </a:p>
          <a:p>
            <a:r>
              <a:rPr lang="cs-CZ" dirty="0" err="1"/>
              <a:t>Schirmer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13796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Lacerace víčka a kanálku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5848" y="2465102"/>
            <a:ext cx="5480304" cy="3072384"/>
          </a:xfrm>
        </p:spPr>
      </p:pic>
    </p:spTree>
    <p:extLst>
      <p:ext uri="{BB962C8B-B14F-4D97-AF65-F5344CB8AC3E}">
        <p14:creationId xmlns:p14="http://schemas.microsoft.com/office/powerpoint/2010/main" val="333418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 či tu slzné žlázy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2257838"/>
            <a:ext cx="5486400" cy="3486912"/>
          </a:xfrm>
        </p:spPr>
      </p:pic>
    </p:spTree>
    <p:extLst>
      <p:ext uri="{BB962C8B-B14F-4D97-AF65-F5344CB8AC3E}">
        <p14:creationId xmlns:p14="http://schemas.microsoft.com/office/powerpoint/2010/main" val="134872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slzných cest a žlázy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455" y="1383896"/>
            <a:ext cx="5486400" cy="5234795"/>
          </a:xfrm>
        </p:spPr>
      </p:pic>
    </p:spTree>
    <p:extLst>
      <p:ext uri="{BB962C8B-B14F-4D97-AF65-F5344CB8AC3E}">
        <p14:creationId xmlns:p14="http://schemas.microsoft.com/office/powerpoint/2010/main" val="193184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 slzné žlázy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800" y="2257838"/>
            <a:ext cx="5486400" cy="3486912"/>
          </a:xfrm>
        </p:spPr>
      </p:pic>
    </p:spTree>
    <p:extLst>
      <p:ext uri="{BB962C8B-B14F-4D97-AF65-F5344CB8AC3E}">
        <p14:creationId xmlns:p14="http://schemas.microsoft.com/office/powerpoint/2010/main" val="392748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</a:t>
            </a:r>
            <a:r>
              <a:rPr lang="cs-CZ" dirty="0" err="1"/>
              <a:t>dacryocistitis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1358" y="1825625"/>
            <a:ext cx="5089284" cy="4351338"/>
          </a:xfrm>
        </p:spPr>
      </p:pic>
    </p:spTree>
    <p:extLst>
      <p:ext uri="{BB962C8B-B14F-4D97-AF65-F5344CB8AC3E}">
        <p14:creationId xmlns:p14="http://schemas.microsoft.com/office/powerpoint/2010/main" val="375298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CDC39-5ED7-485C-85C6-8D6071C3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Anatomické poznámky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C575AA-3C95-47BF-9647-EDE3D6FA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Slzná žláza</a:t>
            </a:r>
          </a:p>
          <a:p>
            <a:pPr lvl="1"/>
            <a:r>
              <a:rPr lang="cs-CZ" dirty="0"/>
              <a:t>Část </a:t>
            </a:r>
            <a:r>
              <a:rPr lang="cs-CZ" dirty="0" err="1"/>
              <a:t>palpebrální</a:t>
            </a:r>
            <a:endParaRPr lang="cs-CZ" dirty="0"/>
          </a:p>
          <a:p>
            <a:pPr lvl="1"/>
            <a:r>
              <a:rPr lang="cs-CZ" dirty="0"/>
              <a:t>Část orbitální</a:t>
            </a:r>
          </a:p>
          <a:p>
            <a:r>
              <a:rPr lang="cs-CZ" dirty="0"/>
              <a:t>Slzné body (</a:t>
            </a:r>
            <a:r>
              <a:rPr lang="cs-CZ" dirty="0" err="1"/>
              <a:t>Puncta</a:t>
            </a:r>
            <a:r>
              <a:rPr lang="cs-CZ" dirty="0"/>
              <a:t> </a:t>
            </a:r>
            <a:r>
              <a:rPr lang="cs-CZ" dirty="0" err="1"/>
              <a:t>lacrimalia</a:t>
            </a:r>
            <a:r>
              <a:rPr lang="cs-CZ" dirty="0"/>
              <a:t>)</a:t>
            </a:r>
          </a:p>
          <a:p>
            <a:r>
              <a:rPr lang="cs-CZ" dirty="0"/>
              <a:t>Slzné kanálky (</a:t>
            </a:r>
            <a:r>
              <a:rPr lang="cs-CZ" dirty="0" err="1"/>
              <a:t>canaliculi</a:t>
            </a:r>
            <a:r>
              <a:rPr lang="cs-CZ" dirty="0"/>
              <a:t> </a:t>
            </a:r>
            <a:r>
              <a:rPr lang="cs-CZ" dirty="0" err="1"/>
              <a:t>lacrimales</a:t>
            </a:r>
            <a:r>
              <a:rPr lang="cs-CZ" dirty="0"/>
              <a:t>)</a:t>
            </a:r>
          </a:p>
          <a:p>
            <a:r>
              <a:rPr lang="cs-CZ" dirty="0"/>
              <a:t>Slzný vak (</a:t>
            </a:r>
            <a:r>
              <a:rPr lang="cs-CZ" dirty="0" err="1"/>
              <a:t>saccus</a:t>
            </a:r>
            <a:r>
              <a:rPr lang="cs-CZ" dirty="0"/>
              <a:t> </a:t>
            </a:r>
            <a:r>
              <a:rPr lang="cs-CZ" dirty="0" err="1"/>
              <a:t>lacrimalis</a:t>
            </a:r>
            <a:r>
              <a:rPr lang="cs-CZ" dirty="0"/>
              <a:t>)</a:t>
            </a:r>
          </a:p>
          <a:p>
            <a:r>
              <a:rPr lang="cs-CZ" dirty="0"/>
              <a:t>Slzovod (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nasolacrimalis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282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83D22-F48D-408B-BA22-21BB48B0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Slzný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67D0A8-8F4D-4834-BFB6-5BEA01F6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Tvoří se ze slzných, tukových a hlenových žlázek</a:t>
            </a:r>
          </a:p>
          <a:p>
            <a:r>
              <a:rPr lang="cs-CZ" dirty="0"/>
              <a:t>Isotonický, pH 7,3 – 7,7</a:t>
            </a:r>
          </a:p>
          <a:p>
            <a:r>
              <a:rPr lang="cs-CZ" dirty="0"/>
              <a:t>99% voda, 1% tuky, hlen bílkoviny, krystaloidy, </a:t>
            </a:r>
            <a:r>
              <a:rPr lang="cs-CZ" dirty="0" err="1"/>
              <a:t>epitelie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00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0C335-5632-45E8-A85D-33B6CBF0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Slzení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E26CFF-41EA-4A83-9829-C0A701F2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Bazální například během spánku- akcesorní žlázy</a:t>
            </a:r>
          </a:p>
          <a:p>
            <a:r>
              <a:rPr lang="cs-CZ" dirty="0"/>
              <a:t>Reflektorická (mechanické podráždění, emoce) slzná žláza</a:t>
            </a:r>
          </a:p>
        </p:txBody>
      </p:sp>
    </p:spTree>
    <p:extLst>
      <p:ext uri="{BB962C8B-B14F-4D97-AF65-F5344CB8AC3E}">
        <p14:creationId xmlns:p14="http://schemas.microsoft.com/office/powerpoint/2010/main" val="154009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94F4B-EECA-47F3-AC46-B89E0F19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Nepřiměřené slzení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F842CF-36BA-4331-A21F-8AB83D96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Nadměrné (</a:t>
            </a:r>
            <a:r>
              <a:rPr lang="cs-CZ" dirty="0" err="1"/>
              <a:t>epifóra</a:t>
            </a:r>
            <a:r>
              <a:rPr lang="cs-CZ" dirty="0"/>
              <a:t>) onemocnění spojivky nebo rohovky</a:t>
            </a:r>
          </a:p>
          <a:p>
            <a:r>
              <a:rPr lang="cs-CZ" dirty="0"/>
              <a:t>Obstrukční (</a:t>
            </a:r>
            <a:r>
              <a:rPr lang="cs-CZ" dirty="0" err="1"/>
              <a:t>epifóra</a:t>
            </a:r>
            <a:r>
              <a:rPr lang="cs-CZ" dirty="0"/>
              <a:t>) uzávěr </a:t>
            </a:r>
            <a:r>
              <a:rPr lang="cs-CZ" dirty="0" err="1"/>
              <a:t>slzovodných</a:t>
            </a:r>
            <a:r>
              <a:rPr lang="cs-CZ" dirty="0"/>
              <a:t> cest, nebo obrna lícního nervu- který inervuje slznou žlázu</a:t>
            </a:r>
          </a:p>
        </p:txBody>
      </p:sp>
    </p:spTree>
    <p:extLst>
      <p:ext uri="{BB962C8B-B14F-4D97-AF65-F5344CB8AC3E}">
        <p14:creationId xmlns:p14="http://schemas.microsoft.com/office/powerpoint/2010/main" val="277114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CC32D-A215-4C09-A008-39EEF8B1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Vyšetřovací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BDFA13-F198-4559-A320-A7988AF38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Aspekce: ektropium, entropium, </a:t>
            </a:r>
            <a:r>
              <a:rPr lang="cs-CZ" dirty="0" err="1"/>
              <a:t>trichiasis</a:t>
            </a:r>
            <a:r>
              <a:rPr lang="cs-CZ" dirty="0"/>
              <a:t>…</a:t>
            </a:r>
          </a:p>
          <a:p>
            <a:r>
              <a:rPr lang="cs-CZ" dirty="0"/>
              <a:t>Průplach slzných cest</a:t>
            </a:r>
          </a:p>
          <a:p>
            <a:r>
              <a:rPr lang="cs-CZ" dirty="0" err="1"/>
              <a:t>Schirmerovy</a:t>
            </a:r>
            <a:r>
              <a:rPr lang="cs-CZ" dirty="0"/>
              <a:t> testy I bez anestetika měří bazální i reflektorickou sekreci</a:t>
            </a:r>
          </a:p>
          <a:p>
            <a:r>
              <a:rPr lang="cs-CZ" dirty="0" err="1"/>
              <a:t>Schirmerovy</a:t>
            </a:r>
            <a:r>
              <a:rPr lang="cs-CZ" dirty="0"/>
              <a:t> testy II s anestetikem </a:t>
            </a:r>
            <a:r>
              <a:rPr lang="cs-CZ" dirty="0" err="1"/>
              <a:t>meří</a:t>
            </a:r>
            <a:r>
              <a:rPr lang="cs-CZ" dirty="0"/>
              <a:t> pouze bazální sekreci</a:t>
            </a:r>
          </a:p>
          <a:p>
            <a:r>
              <a:rPr lang="cs-CZ" dirty="0" err="1"/>
              <a:t>Break</a:t>
            </a:r>
            <a:r>
              <a:rPr lang="cs-CZ" dirty="0"/>
              <a:t> up </a:t>
            </a:r>
            <a:r>
              <a:rPr lang="cs-CZ" dirty="0" err="1"/>
              <a:t>time</a:t>
            </a:r>
            <a:r>
              <a:rPr lang="cs-CZ" dirty="0"/>
              <a:t> BUT- stabilita slzného filmu, déle jak 10 vteřin</a:t>
            </a:r>
          </a:p>
          <a:p>
            <a:r>
              <a:rPr lang="cs-CZ" dirty="0"/>
              <a:t>Fluoresceinový test: meniskus za 5-10 min, normálně do 0,4mm</a:t>
            </a:r>
          </a:p>
          <a:p>
            <a:r>
              <a:rPr lang="cs-CZ" dirty="0" err="1"/>
              <a:t>Jonesovy</a:t>
            </a:r>
            <a:r>
              <a:rPr lang="cs-CZ" dirty="0"/>
              <a:t> fluoresceinové testy- při částečné obstrukci</a:t>
            </a:r>
          </a:p>
        </p:txBody>
      </p:sp>
    </p:spTree>
    <p:extLst>
      <p:ext uri="{BB962C8B-B14F-4D97-AF65-F5344CB8AC3E}">
        <p14:creationId xmlns:p14="http://schemas.microsoft.com/office/powerpoint/2010/main" val="79092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6CCFD-0128-40C4-BE01-E1624870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BBB1B7-30B9-4D61-A0EC-0F370509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Dacryocystografie</a:t>
            </a:r>
            <a:endParaRPr lang="cs-CZ" dirty="0"/>
          </a:p>
          <a:p>
            <a:r>
              <a:rPr lang="cs-CZ" dirty="0"/>
              <a:t>Scintigrafie slzných cest (</a:t>
            </a:r>
            <a:r>
              <a:rPr lang="cs-CZ" dirty="0" err="1"/>
              <a:t>technicium</a:t>
            </a:r>
            <a:r>
              <a:rPr lang="cs-CZ" dirty="0"/>
              <a:t> 99)</a:t>
            </a:r>
          </a:p>
          <a:p>
            <a:r>
              <a:rPr lang="cs-CZ" dirty="0"/>
              <a:t>CT a MR</a:t>
            </a:r>
          </a:p>
          <a:p>
            <a:r>
              <a:rPr lang="cs-CZ" dirty="0"/>
              <a:t>Vyšetření ORL specialistou</a:t>
            </a:r>
          </a:p>
        </p:txBody>
      </p:sp>
    </p:spTree>
    <p:extLst>
      <p:ext uri="{BB962C8B-B14F-4D97-AF65-F5344CB8AC3E}">
        <p14:creationId xmlns:p14="http://schemas.microsoft.com/office/powerpoint/2010/main" val="47514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DD2B8-5C75-439E-B30D-4C744D4F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poruchy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04F81D-EEE4-4A2F-ADB2-1F5F47DA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Ageneze</a:t>
            </a:r>
          </a:p>
          <a:p>
            <a:r>
              <a:rPr lang="cs-CZ" dirty="0"/>
              <a:t>Dislokace nebo </a:t>
            </a:r>
            <a:r>
              <a:rPr lang="cs-CZ" dirty="0" err="1"/>
              <a:t>ptósa</a:t>
            </a:r>
            <a:r>
              <a:rPr lang="cs-CZ" dirty="0"/>
              <a:t> žlázy</a:t>
            </a:r>
          </a:p>
          <a:p>
            <a:r>
              <a:rPr lang="cs-CZ" dirty="0"/>
              <a:t>Aberantní žláza</a:t>
            </a:r>
          </a:p>
          <a:p>
            <a:r>
              <a:rPr lang="cs-CZ" dirty="0"/>
              <a:t>Krokodýlí slzy- reflexní slzení při žvýkání</a:t>
            </a:r>
          </a:p>
        </p:txBody>
      </p:sp>
    </p:spTree>
    <p:extLst>
      <p:ext uri="{BB962C8B-B14F-4D97-AF65-F5344CB8AC3E}">
        <p14:creationId xmlns:p14="http://schemas.microsoft.com/office/powerpoint/2010/main" val="3047146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390</Words>
  <Application>Microsoft Office PowerPoint</Application>
  <PresentationFormat>Širokoúhlá obrazovka</PresentationFormat>
  <Paragraphs>82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Onemocnění slzných cest a slzné žlázy</vt:lpstr>
      <vt:lpstr>Anatomie slzných cest a žlázy</vt:lpstr>
      <vt:lpstr>Anatomické poznámky</vt:lpstr>
      <vt:lpstr>Slzný film</vt:lpstr>
      <vt:lpstr>Slzení </vt:lpstr>
      <vt:lpstr>Nepřiměřené slzení</vt:lpstr>
      <vt:lpstr>Vyšetřovací metody</vt:lpstr>
      <vt:lpstr>Prezentace aplikace PowerPoint</vt:lpstr>
      <vt:lpstr>Vrozené poruchy</vt:lpstr>
      <vt:lpstr>Akutní zánět slzné žlázy</vt:lpstr>
      <vt:lpstr>Chronický zánět slzné žlázy</vt:lpstr>
      <vt:lpstr>Nádory slzné žlázy</vt:lpstr>
      <vt:lpstr>Poruchy slzných bodů</vt:lpstr>
      <vt:lpstr>Onemocnění slzovodu</vt:lpstr>
      <vt:lpstr>Onemocnění slzného vaku</vt:lpstr>
      <vt:lpstr>Poranění slzného vaku a slzovodu</vt:lpstr>
      <vt:lpstr>Suché oko</vt:lpstr>
      <vt:lpstr>Lacerace víčka a kanálku</vt:lpstr>
      <vt:lpstr>Zánět či tu slzné žlázy</vt:lpstr>
      <vt:lpstr>Zánět slzné žlázy</vt:lpstr>
      <vt:lpstr>Akutní dacryocistitis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slzných cest a slzné žlázy</dc:title>
  <dc:creator>Svatopluk Synek</dc:creator>
  <cp:lastModifiedBy>Svatopluk Synek</cp:lastModifiedBy>
  <cp:revision>4</cp:revision>
  <dcterms:created xsi:type="dcterms:W3CDTF">2018-03-01T09:01:42Z</dcterms:created>
  <dcterms:modified xsi:type="dcterms:W3CDTF">2018-03-01T09:22:41Z</dcterms:modified>
</cp:coreProperties>
</file>