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708" r:id="rId2"/>
    <p:sldMasterId id="2147484747" r:id="rId3"/>
    <p:sldMasterId id="2147484759" r:id="rId4"/>
    <p:sldMasterId id="2147484787" r:id="rId5"/>
    <p:sldMasterId id="2147484803" r:id="rId6"/>
    <p:sldMasterId id="2147484815" r:id="rId7"/>
    <p:sldMasterId id="2147484827" r:id="rId8"/>
    <p:sldMasterId id="2147484839" r:id="rId9"/>
    <p:sldMasterId id="2147484853" r:id="rId10"/>
    <p:sldMasterId id="2147484867" r:id="rId11"/>
  </p:sldMasterIdLst>
  <p:notesMasterIdLst>
    <p:notesMasterId r:id="rId110"/>
  </p:notesMasterIdLst>
  <p:handoutMasterIdLst>
    <p:handoutMasterId r:id="rId111"/>
  </p:handoutMasterIdLst>
  <p:sldIdLst>
    <p:sldId id="293" r:id="rId12"/>
    <p:sldId id="657" r:id="rId13"/>
    <p:sldId id="658" r:id="rId14"/>
    <p:sldId id="818" r:id="rId15"/>
    <p:sldId id="659" r:id="rId16"/>
    <p:sldId id="660" r:id="rId17"/>
    <p:sldId id="661" r:id="rId18"/>
    <p:sldId id="662" r:id="rId19"/>
    <p:sldId id="564" r:id="rId20"/>
    <p:sldId id="742" r:id="rId21"/>
    <p:sldId id="743" r:id="rId22"/>
    <p:sldId id="744" r:id="rId23"/>
    <p:sldId id="823" r:id="rId24"/>
    <p:sldId id="824" r:id="rId25"/>
    <p:sldId id="825" r:id="rId26"/>
    <p:sldId id="826" r:id="rId27"/>
    <p:sldId id="827" r:id="rId28"/>
    <p:sldId id="828" r:id="rId29"/>
    <p:sldId id="829" r:id="rId30"/>
    <p:sldId id="830" r:id="rId31"/>
    <p:sldId id="745" r:id="rId32"/>
    <p:sldId id="746" r:id="rId33"/>
    <p:sldId id="747" r:id="rId34"/>
    <p:sldId id="748" r:id="rId35"/>
    <p:sldId id="831" r:id="rId36"/>
    <p:sldId id="832" r:id="rId37"/>
    <p:sldId id="833" r:id="rId38"/>
    <p:sldId id="834" r:id="rId39"/>
    <p:sldId id="835" r:id="rId40"/>
    <p:sldId id="839" r:id="rId41"/>
    <p:sldId id="840" r:id="rId42"/>
    <p:sldId id="841" r:id="rId43"/>
    <p:sldId id="836" r:id="rId44"/>
    <p:sldId id="750" r:id="rId45"/>
    <p:sldId id="751" r:id="rId46"/>
    <p:sldId id="752" r:id="rId47"/>
    <p:sldId id="837" r:id="rId48"/>
    <p:sldId id="838" r:id="rId49"/>
    <p:sldId id="753" r:id="rId50"/>
    <p:sldId id="754" r:id="rId51"/>
    <p:sldId id="755" r:id="rId52"/>
    <p:sldId id="756" r:id="rId53"/>
    <p:sldId id="757" r:id="rId54"/>
    <p:sldId id="758" r:id="rId55"/>
    <p:sldId id="759" r:id="rId56"/>
    <p:sldId id="760" r:id="rId57"/>
    <p:sldId id="761" r:id="rId58"/>
    <p:sldId id="762" r:id="rId59"/>
    <p:sldId id="763" r:id="rId60"/>
    <p:sldId id="764" r:id="rId61"/>
    <p:sldId id="765" r:id="rId62"/>
    <p:sldId id="766" r:id="rId63"/>
    <p:sldId id="822" r:id="rId64"/>
    <p:sldId id="767" r:id="rId65"/>
    <p:sldId id="768" r:id="rId66"/>
    <p:sldId id="769" r:id="rId67"/>
    <p:sldId id="842" r:id="rId68"/>
    <p:sldId id="843" r:id="rId69"/>
    <p:sldId id="844" r:id="rId70"/>
    <p:sldId id="845" r:id="rId71"/>
    <p:sldId id="846" r:id="rId72"/>
    <p:sldId id="770" r:id="rId73"/>
    <p:sldId id="773" r:id="rId74"/>
    <p:sldId id="774" r:id="rId75"/>
    <p:sldId id="775" r:id="rId76"/>
    <p:sldId id="776" r:id="rId77"/>
    <p:sldId id="777" r:id="rId78"/>
    <p:sldId id="778" r:id="rId79"/>
    <p:sldId id="847" r:id="rId80"/>
    <p:sldId id="782" r:id="rId81"/>
    <p:sldId id="783" r:id="rId82"/>
    <p:sldId id="784" r:id="rId83"/>
    <p:sldId id="785" r:id="rId84"/>
    <p:sldId id="786" r:id="rId85"/>
    <p:sldId id="787" r:id="rId86"/>
    <p:sldId id="788" r:id="rId87"/>
    <p:sldId id="789" r:id="rId88"/>
    <p:sldId id="790" r:id="rId89"/>
    <p:sldId id="791" r:id="rId90"/>
    <p:sldId id="792" r:id="rId91"/>
    <p:sldId id="797" r:id="rId92"/>
    <p:sldId id="798" r:id="rId93"/>
    <p:sldId id="799" r:id="rId94"/>
    <p:sldId id="800" r:id="rId95"/>
    <p:sldId id="801" r:id="rId96"/>
    <p:sldId id="802" r:id="rId97"/>
    <p:sldId id="803" r:id="rId98"/>
    <p:sldId id="804" r:id="rId99"/>
    <p:sldId id="805" r:id="rId100"/>
    <p:sldId id="806" r:id="rId101"/>
    <p:sldId id="807" r:id="rId102"/>
    <p:sldId id="808" r:id="rId103"/>
    <p:sldId id="809" r:id="rId104"/>
    <p:sldId id="810" r:id="rId105"/>
    <p:sldId id="811" r:id="rId106"/>
    <p:sldId id="812" r:id="rId107"/>
    <p:sldId id="814" r:id="rId108"/>
    <p:sldId id="815" r:id="rId109"/>
  </p:sldIdLst>
  <p:sldSz cx="9144000" cy="6858000" type="screen4x3"/>
  <p:notesSz cx="6735763" cy="98694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D3DF5"/>
    <a:srgbClr val="800000"/>
    <a:srgbClr val="E8CF18"/>
    <a:srgbClr val="ECE214"/>
    <a:srgbClr val="6565F7"/>
    <a:srgbClr val="DDFFD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3166" autoAdjust="0"/>
  </p:normalViewPr>
  <p:slideViewPr>
    <p:cSldViewPr>
      <p:cViewPr varScale="1">
        <p:scale>
          <a:sx n="120" d="100"/>
          <a:sy n="120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84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presProps" Target="presProps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slide" Target="slides/slide76.xml"/><Relationship Id="rId102" Type="http://schemas.openxmlformats.org/officeDocument/2006/relationships/slide" Target="slides/slide9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1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14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86956521739135E-2"/>
          <c:y val="9.45945945945946E-2"/>
          <c:w val="0.52608695652173909"/>
          <c:h val="0.81756756756756754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 w="14345">
              <a:noFill/>
              <a:prstDash val="soli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c:spPr>
          <c:explosion val="25"/>
          <c:dPt>
            <c:idx val="0"/>
            <c:bubble3D val="0"/>
            <c:spPr>
              <a:solidFill>
                <a:schemeClr val="accent5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4F-4FD9-893D-BFB53BF0C30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4F-4FD9-893D-BFB53BF0C304}"/>
              </c:ext>
            </c:extLst>
          </c:dPt>
          <c:dPt>
            <c:idx val="2"/>
            <c:bubble3D val="0"/>
            <c:spPr>
              <a:solidFill>
                <a:srgbClr val="333597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4F-4FD9-893D-BFB53BF0C304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4F-4FD9-893D-BFB53BF0C304}"/>
              </c:ext>
            </c:extLst>
          </c:dPt>
          <c:dLbls>
            <c:dLbl>
              <c:idx val="0"/>
              <c:layout>
                <c:manualLayout>
                  <c:x val="-4.3733011944064135E-2"/>
                  <c:y val="6.6151994548511867E-2"/>
                </c:manualLayout>
              </c:layout>
              <c:tx>
                <c:rich>
                  <a:bodyPr/>
                  <a:lstStyle/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en-US" dirty="0" smtClean="0"/>
                      <a:t>GENETICKÝ </a:t>
                    </a:r>
                    <a:r>
                      <a:rPr lang="en-US" baseline="0" dirty="0" smtClean="0"/>
                      <a:t> ZÁKLAD</a:t>
                    </a:r>
                  </a:p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en-US" baseline="0" dirty="0" smtClean="0"/>
                      <a:t>20 %</a:t>
                    </a:r>
                    <a:endParaRPr lang="en-US" baseline="0" dirty="0"/>
                  </a:p>
                </c:rich>
              </c:tx>
              <c:spPr>
                <a:noFill/>
                <a:ln w="286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4F-4FD9-893D-BFB53BF0C304}"/>
                </c:ext>
                <c:ext xmlns:c15="http://schemas.microsoft.com/office/drawing/2012/chart" uri="{CE6537A1-D6FC-4f65-9D91-7224C49458BB}">
                  <c15:layout>
                    <c:manualLayout>
                      <c:w val="0.2570590417226859"/>
                      <c:h val="0.2171927164784955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3475711572848029E-2"/>
                  <c:y val="-7.7826029139968916E-2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PROSTŘEDÍ</a:t>
                    </a: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20 %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4F-4FD9-893D-BFB53BF0C304}"/>
                </c:ext>
                <c:ext xmlns:c15="http://schemas.microsoft.com/office/drawing/2012/chart" uri="{CE6537A1-D6FC-4f65-9D91-7224C49458BB}">
                  <c15:layout>
                    <c:manualLayout>
                      <c:w val="0.22303219931063972"/>
                      <c:h val="0.2541793108181644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5248893889372919E-2"/>
                  <c:y val="-1.7510822086370788E-2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ZDRAVOTNICKÝ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SYSTÉM  10 %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4F-4FD9-893D-BFB53BF0C304}"/>
                </c:ext>
                <c:ext xmlns:c15="http://schemas.microsoft.com/office/drawing/2012/chart" uri="{CE6537A1-D6FC-4f65-9D91-7224C49458BB}">
                  <c15:layout>
                    <c:manualLayout>
                      <c:w val="0.32014359823712402"/>
                      <c:h val="0.2113750790514802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147381462033635"/>
                  <c:y val="6.6924125286178613E-3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STYL</a:t>
                    </a: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50 %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4F-4FD9-893D-BFB53BF0C3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8690">
                <a:noFill/>
              </a:ln>
            </c:spPr>
            <c:txPr>
              <a:bodyPr/>
              <a:lstStyle/>
              <a:p>
                <a:pPr>
                  <a:defRPr sz="1355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List1!$A$1:$A$4</c:f>
              <c:strCache>
                <c:ptCount val="4"/>
                <c:pt idx="0">
                  <c:v>Genetický základ</c:v>
                </c:pt>
                <c:pt idx="1">
                  <c:v>Životní prostředí</c:v>
                </c:pt>
                <c:pt idx="2">
                  <c:v>Zdravotnický systém</c:v>
                </c:pt>
                <c:pt idx="3">
                  <c:v>Životní styl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4F-4FD9-893D-BFB53BF0C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869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355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B1A933-6FEE-4403-8CE2-4786E76180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12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835" y="4687731"/>
            <a:ext cx="5386094" cy="44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50DE98-709B-49AB-907F-7282C41853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207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6349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DD75C-253B-4AC2-9CEC-6F3C866EF434}" type="slidenum">
              <a:rPr lang="cs-CZ" smtClean="0">
                <a:cs typeface="Arial" charset="0"/>
              </a:rPr>
              <a:pPr/>
              <a:t>1</a:t>
            </a:fld>
            <a:endParaRPr 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48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92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85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6423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2315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872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27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91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7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0DE98-709B-49AB-907F-7282C41853B4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02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Neobešel by se bez poznatků a metod celé řady dalších oborů </a:t>
            </a:r>
          </a:p>
        </p:txBody>
      </p:sp>
      <p:sp>
        <p:nvSpPr>
          <p:cNvPr id="7577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0549A-53C8-4F87-B47A-D2EE941B7E78}" type="slidenum">
              <a:rPr lang="cs-CZ" smtClean="0">
                <a:cs typeface="Arial" charset="0"/>
              </a:rPr>
              <a:pPr/>
              <a:t>9</a:t>
            </a:fld>
            <a:endParaRPr 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8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Neobešel by se bez poznatků a metod celé řady dalších oborů </a:t>
            </a:r>
          </a:p>
        </p:txBody>
      </p:sp>
      <p:sp>
        <p:nvSpPr>
          <p:cNvPr id="7577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0549A-53C8-4F87-B47A-D2EE941B7E78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10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8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Neobešel by se bez poznatků a metod celé řady dalších oborů </a:t>
            </a:r>
          </a:p>
        </p:txBody>
      </p:sp>
      <p:sp>
        <p:nvSpPr>
          <p:cNvPr id="7577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0549A-53C8-4F87-B47A-D2EE941B7E78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11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8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4880-DB25-4400-9CCB-22DB6880DAB3}" type="slidenum">
              <a:rPr lang="cs-CZ" smtClean="0">
                <a:solidFill>
                  <a:srgbClr val="000000"/>
                </a:solidFill>
              </a:rPr>
              <a:pPr/>
              <a:t>21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38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37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718D-3C6D-467E-9833-06EBFD4D3761}" type="slidenum">
              <a:rPr lang="cs-CZ" smtClean="0">
                <a:solidFill>
                  <a:prstClr val="black"/>
                </a:solidFill>
              </a:rPr>
              <a:pPr/>
              <a:t>30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31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0DE98-709B-49AB-907F-7282C41853B4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56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dirty="0"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4BC8C-8A12-4AA9-B9D2-2A2C42F621B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68F0-B97C-451E-9725-38D10B180D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57618-453D-47C5-813C-C16751FDA7A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5212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12E93-855C-4D7C-9466-77849707D3F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118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90C27-D6DC-4E94-BFE2-91D9A21D8E9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0530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67F7D-B3E7-4A3B-9720-CB768D3186D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8873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92A5-A058-455E-B048-858F5694819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7700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3B5CE-70F7-4169-9BBA-99ED812F79E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750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87E16-57B8-4826-982D-5361F84AB97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4613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DEF40-7C92-41A6-971D-BD81DA789A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3964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D4542-A136-4F8D-A3D3-E885A8C9B62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1121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77B15-115F-4237-92C0-1586A1BF80A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131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CE53-FBFA-4792-9ADE-DA93E0CA02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9F29A-C9EB-4C83-80BF-FA71A47FB96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1419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9668B-FAA4-4E60-9B15-84B6D536B6E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0606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B5577-FA43-4FB2-8907-EA709410C03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5174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57618-453D-47C5-813C-C16751FDA7A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1687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12E93-855C-4D7C-9466-77849707D3F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8506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90C27-D6DC-4E94-BFE2-91D9A21D8E9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6519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67F7D-B3E7-4A3B-9720-CB768D3186D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9599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92A5-A058-455E-B048-858F5694819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0406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3B5CE-70F7-4169-9BBA-99ED812F79E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1627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87E16-57B8-4826-982D-5361F84AB97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121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9A92-59C3-44E6-9394-638314F7BC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DEF40-7C92-41A6-971D-BD81DA789A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4483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D4542-A136-4F8D-A3D3-E885A8C9B62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9297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80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122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721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726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090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044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289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4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0F9BB-F46F-4B58-B59B-5E3A4F7A862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24549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509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203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643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046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784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6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86654-0C37-413D-9D09-125BE4EBBEE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208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84DB0-5AB7-4450-94F3-0CF3D655A3E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395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B32D3-F8D7-459F-B128-C23F3033947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006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AC79-E2B1-4CE7-8836-B9A132C7111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4119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E6F5-EE52-4A98-A1D7-772F13A6958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487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E5BD8-70F5-4013-A91C-A78D7444D8B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831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F1E2-8D21-463A-AD26-49EB0F1327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4648-3223-43B6-93D7-F6A8B6E5D01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7675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D17A9-6684-420D-ADF5-076441496F3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2713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A7EE-4B66-4294-98A6-6B2839165C7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1786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D2A5B-37F3-4288-A0A0-91AF80CC14D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6190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F6B078-BD3A-41DD-A5C5-D7CF12573E7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1752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3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58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08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67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2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99A2-EAC4-43D1-9F34-BF299A71040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32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66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15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49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97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74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0F9BB-F46F-4B58-B59B-5E3A4F7A862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7666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86654-0C37-413D-9D09-125BE4EBBEE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4194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84DB0-5AB7-4450-94F3-0CF3D655A3E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0749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B32D3-F8D7-459F-B128-C23F3033947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489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793A-3C43-4D40-A865-9A944C50CC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AC79-E2B1-4CE7-8836-B9A132C7111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3244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E6F5-EE52-4A98-A1D7-772F13A6958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3173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E5BD8-70F5-4013-A91C-A78D7444D8B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343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4648-3223-43B6-93D7-F6A8B6E5D01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5596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D17A9-6684-420D-ADF5-076441496F3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4115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A7EE-4B66-4294-98A6-6B2839165C7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4961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D2A5B-37F3-4288-A0A0-91AF80CC14D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9614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F6B078-BD3A-41DD-A5C5-D7CF12573E7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1562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69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6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D920-313A-4FE1-9F3D-BC399D0E2F8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49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292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8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27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93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53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54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43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4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3489-8F12-401E-8A96-D26B10B826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92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40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74622"/>
      </p:ext>
    </p:extLst>
  </p:cSld>
  <p:clrMapOvr>
    <a:masterClrMapping/>
  </p:clrMapOvr>
  <p:transition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678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21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89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276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92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32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DF30-8201-45D6-AD22-CD76ACB69E7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96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228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37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9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897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8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460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15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1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6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940E-C203-4F57-B752-B58A24DBDE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827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301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395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98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08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17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160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213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120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5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B87F-7475-48B4-9076-AC61CA77FB6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692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75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04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974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465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43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77B15-115F-4237-92C0-1586A1BF80A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7327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9F29A-C9EB-4C83-80BF-FA71A47FB96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8934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9668B-FAA4-4E60-9B15-84B6D536B6E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0666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B5577-FA43-4FB2-8907-EA709410C03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715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FA3CC0-2CD3-4265-8042-6391F8F007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cs-CZ" sz="2400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  <a:defRPr/>
              </a:pPr>
              <a:endParaRPr lang="cs-CZ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1"/>
                </a:solidFill>
              </a:defRPr>
            </a:lvl1pPr>
          </a:lstStyle>
          <a:p>
            <a:fld id="{1D40186C-24BA-4CF6-8337-8F5925CFE93F}" type="slidenum">
              <a:rPr lang="cs-CZ" altLang="cs-CZ" smtClean="0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cs-CZ" altLang="cs-CZ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8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  <p:sldLayoutId id="2147484865" r:id="rId12"/>
    <p:sldLayoutId id="2147484866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53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  <p:sldLayoutId id="2147484879" r:id="rId12"/>
    <p:sldLayoutId id="2147484880" r:id="rId13"/>
    <p:sldLayoutId id="214748488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72A008AE-0C40-4B8E-A593-C21969023BE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49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72A008AE-0C40-4B8E-A593-C21969023BE1}" type="slidenum">
              <a:rPr lang="cs-CZ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cs-CZ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6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  <p:sldLayoutId id="2147484771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78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99" r:id="rId12"/>
    <p:sldLayoutId id="2147484800" r:id="rId13"/>
    <p:sldLayoutId id="2147484801" r:id="rId14"/>
    <p:sldLayoutId id="214748480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95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806" r:id="rId3"/>
    <p:sldLayoutId id="2147484807" r:id="rId4"/>
    <p:sldLayoutId id="2147484808" r:id="rId5"/>
    <p:sldLayoutId id="2147484809" r:id="rId6"/>
    <p:sldLayoutId id="2147484810" r:id="rId7"/>
    <p:sldLayoutId id="2147484811" r:id="rId8"/>
    <p:sldLayoutId id="2147484812" r:id="rId9"/>
    <p:sldLayoutId id="2147484813" r:id="rId10"/>
    <p:sldLayoutId id="21474848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23.2.2018</a:t>
            </a:fld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76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  <p:sldLayoutId id="2147484817" r:id="rId2"/>
    <p:sldLayoutId id="2147484818" r:id="rId3"/>
    <p:sldLayoutId id="2147484819" r:id="rId4"/>
    <p:sldLayoutId id="2147484820" r:id="rId5"/>
    <p:sldLayoutId id="2147484821" r:id="rId6"/>
    <p:sldLayoutId id="2147484822" r:id="rId7"/>
    <p:sldLayoutId id="2147484823" r:id="rId8"/>
    <p:sldLayoutId id="2147484824" r:id="rId9"/>
    <p:sldLayoutId id="2147484825" r:id="rId10"/>
    <p:sldLayoutId id="21474848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4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1"/>
                </a:solidFill>
              </a:defRPr>
            </a:lvl1pPr>
          </a:lstStyle>
          <a:p>
            <a:fld id="{1D40186C-24BA-4CF6-8337-8F5925CFE93F}" type="slidenum">
              <a:rPr lang="cs-CZ" altLang="cs-CZ" smtClean="0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cs-CZ" altLang="cs-CZ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  <p:sldLayoutId id="2147484851" r:id="rId12"/>
    <p:sldLayoutId id="214748485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file:///C:\WINWORD\CLIPART\CROWD.WMF" TargetMode="Externa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5.xml"/><Relationship Id="rId1" Type="http://schemas.openxmlformats.org/officeDocument/2006/relationships/tags" Target="../tags/tag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5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5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84i3tAZPZ4" TargetMode="Externa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496944" cy="2376488"/>
          </a:xfrm>
        </p:spPr>
        <p:txBody>
          <a:bodyPr/>
          <a:lstStyle/>
          <a:p>
            <a:pPr algn="ctr" eaLnBrk="1" hangingPunct="1"/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>   </a:t>
            </a:r>
            <a:r>
              <a:rPr lang="cs-CZ" sz="3600" dirty="0" smtClean="0">
                <a:solidFill>
                  <a:srgbClr val="0000CC"/>
                </a:solidFill>
              </a:rPr>
              <a:t>EKONOMIKA A POJIŠŤOVNICTVÍ</a:t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3600" dirty="0" smtClean="0">
                <a:solidFill>
                  <a:srgbClr val="0000CC"/>
                </a:solidFill>
              </a:rPr>
              <a:t/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  <a:latin typeface="Arial" charset="0"/>
              </a:rPr>
              <a:t>Jaro 2018              Mgr. Pavlína Kaňová, Ph.D.</a:t>
            </a:r>
            <a:r>
              <a:rPr lang="cs-CZ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charset="0"/>
              </a:rPr>
              <a:t>			      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e-mail: pkanova@med.muni.cz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pic>
        <p:nvPicPr>
          <p:cNvPr id="62466" name="Picture 4" descr="C:\WINWORD\CLIPART\CROWD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2411413" y="3500438"/>
            <a:ext cx="3916362" cy="2243137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cap="all" dirty="0" smtClean="0">
                <a:solidFill>
                  <a:srgbClr val="0000CC"/>
                </a:solidFill>
              </a:rPr>
              <a:t>OSNOVA 1. PŘEDNÁŠKY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989888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 </a:t>
            </a:r>
          </a:p>
          <a:p>
            <a:pPr>
              <a:buClr>
                <a:srgbClr val="C00000"/>
              </a:buClr>
            </a:pPr>
            <a:r>
              <a:rPr lang="cs-CZ" b="1" dirty="0" smtClean="0"/>
              <a:t>Zaměření </a:t>
            </a:r>
            <a:r>
              <a:rPr lang="cs-CZ" b="1" dirty="0"/>
              <a:t>a obsah oboru Sociální lékařství a veřejné </a:t>
            </a:r>
            <a:r>
              <a:rPr lang="cs-CZ" b="1" dirty="0" smtClean="0"/>
              <a:t>zdravotnictví </a:t>
            </a:r>
          </a:p>
          <a:p>
            <a:pPr>
              <a:buClr>
                <a:srgbClr val="C00000"/>
              </a:buClr>
            </a:pPr>
            <a:endParaRPr lang="cs-CZ" sz="2000" b="1" dirty="0" smtClean="0"/>
          </a:p>
          <a:p>
            <a:pPr>
              <a:buClr>
                <a:srgbClr val="C00000"/>
              </a:buClr>
            </a:pPr>
            <a:r>
              <a:rPr lang="cs-CZ" b="1" dirty="0" smtClean="0"/>
              <a:t>Systém péče o zdraví a zdravotnictví</a:t>
            </a:r>
          </a:p>
          <a:p>
            <a:pPr>
              <a:buClr>
                <a:srgbClr val="C00000"/>
              </a:buClr>
            </a:pPr>
            <a:endParaRPr lang="cs-CZ" sz="2000" b="1" dirty="0"/>
          </a:p>
          <a:p>
            <a:pPr>
              <a:buClr>
                <a:srgbClr val="C00000"/>
              </a:buClr>
            </a:pPr>
            <a:r>
              <a:rPr lang="cs-CZ" b="1" dirty="0" smtClean="0"/>
              <a:t>Hodnocení zdravotní situace</a:t>
            </a:r>
          </a:p>
          <a:p>
            <a:pPr>
              <a:buClr>
                <a:srgbClr val="C00000"/>
              </a:buClr>
            </a:pPr>
            <a:endParaRPr lang="cs-CZ" sz="2000" b="1" dirty="0"/>
          </a:p>
          <a:p>
            <a:pPr>
              <a:buClr>
                <a:srgbClr val="C00000"/>
              </a:buClr>
            </a:pPr>
            <a:r>
              <a:rPr lang="cs-CZ" b="1" dirty="0"/>
              <a:t>Soustava zdravotnické statistiky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12382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912224" cy="864096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cap="all" dirty="0" smtClean="0">
                <a:solidFill>
                  <a:srgbClr val="0000CC"/>
                </a:solidFill>
              </a:rPr>
              <a:t>Sociální lékařství a veřejné zdravotnictví (SL </a:t>
            </a:r>
            <a:r>
              <a:rPr lang="cs-CZ" sz="3200" dirty="0" smtClean="0">
                <a:solidFill>
                  <a:srgbClr val="0000CC"/>
                </a:solidFill>
              </a:rPr>
              <a:t>a</a:t>
            </a:r>
            <a:r>
              <a:rPr lang="cs-CZ" sz="3200" cap="all" dirty="0" smtClean="0">
                <a:solidFill>
                  <a:srgbClr val="0000CC"/>
                </a:solidFill>
              </a:rPr>
              <a:t> VZ)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7989888" cy="46085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defRPr/>
            </a:pPr>
            <a:r>
              <a:rPr lang="cs-CZ" b="1" dirty="0" smtClean="0"/>
              <a:t>Vědní</a:t>
            </a:r>
            <a:r>
              <a:rPr lang="cs-CZ" b="1" dirty="0"/>
              <a:t>, medicínský obor</a:t>
            </a:r>
            <a:r>
              <a:rPr lang="cs-CZ" dirty="0"/>
              <a:t> 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 smtClean="0"/>
              <a:t>zdraví populace</a:t>
            </a:r>
            <a:r>
              <a:rPr lang="cs-CZ" sz="3100" dirty="0" smtClean="0"/>
              <a:t>  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/>
              <a:t>s</a:t>
            </a:r>
            <a:r>
              <a:rPr lang="cs-CZ" sz="3100" b="1" dirty="0" smtClean="0"/>
              <a:t>ystém péče o zdraví ve společnosti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 smtClean="0"/>
              <a:t>zdravotnictví</a:t>
            </a:r>
          </a:p>
          <a:p>
            <a:pPr marL="457200" lvl="1" indent="0" eaLnBrk="1" hangingPunct="1">
              <a:buClr>
                <a:srgbClr val="6565F7"/>
              </a:buClr>
              <a:buNone/>
              <a:defRPr/>
            </a:pPr>
            <a:endParaRPr lang="cs-CZ" sz="2400" b="1" dirty="0" smtClean="0"/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 smtClean="0"/>
              <a:t>Interdisciplinární obor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Hygiena, preventivní lékařství, epidemiologie, demografie, sociologie, ekonomie, psychologie, právo, etika, informatika ad.</a:t>
            </a:r>
          </a:p>
          <a:p>
            <a:pPr marL="457200" lvl="1" indent="0" eaLnBrk="1" hangingPunct="1">
              <a:buClr>
                <a:srgbClr val="3D3DF5"/>
              </a:buClr>
              <a:buNone/>
              <a:defRPr/>
            </a:pPr>
            <a:endParaRPr lang="cs-CZ" sz="2400" dirty="0" smtClean="0"/>
          </a:p>
          <a:p>
            <a:pPr marL="0" indent="0" eaLnBrk="1" hangingPunct="1">
              <a:buClr>
                <a:srgbClr val="3D3DF5"/>
              </a:buClr>
              <a:buNone/>
              <a:defRPr/>
            </a:pPr>
            <a:endParaRPr lang="cs-CZ" dirty="0" smtClean="0"/>
          </a:p>
          <a:p>
            <a:pPr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endParaRPr lang="cs-CZ" dirty="0"/>
          </a:p>
          <a:p>
            <a:pPr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endParaRPr lang="cs-CZ" dirty="0" smtClean="0"/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22550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5"/>
          <p:cNvSpPr>
            <a:spLocks noGrp="1"/>
          </p:cNvSpPr>
          <p:nvPr>
            <p:ph type="title"/>
          </p:nvPr>
        </p:nvSpPr>
        <p:spPr>
          <a:xfrm>
            <a:off x="415925" y="185739"/>
            <a:ext cx="8310563" cy="866998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SL a VZ v soustavě lékařských věd</a:t>
            </a:r>
          </a:p>
        </p:txBody>
      </p:sp>
      <p:sp>
        <p:nvSpPr>
          <p:cNvPr id="24579" name="Zástupný symbol pro obsah 13"/>
          <p:cNvSpPr>
            <a:spLocks noGrp="1"/>
          </p:cNvSpPr>
          <p:nvPr>
            <p:ph idx="1"/>
          </p:nvPr>
        </p:nvSpPr>
        <p:spPr>
          <a:xfrm>
            <a:off x="566738" y="1554163"/>
            <a:ext cx="7772400" cy="5016500"/>
          </a:xfrm>
        </p:spPr>
        <p:txBody>
          <a:bodyPr/>
          <a:lstStyle/>
          <a:p>
            <a:pPr>
              <a:buClr>
                <a:srgbClr val="0000CC"/>
              </a:buClr>
            </a:pPr>
            <a:r>
              <a:rPr lang="cs-CZ" altLang="cs-CZ" b="1" dirty="0" smtClean="0">
                <a:cs typeface="Arial" panose="020B0604020202020204" pitchFamily="34" charset="0"/>
              </a:rPr>
              <a:t>Základní biomedicínské obory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 smtClean="0">
                <a:cs typeface="Arial" panose="020B0604020202020204" pitchFamily="34" charset="0"/>
              </a:rPr>
              <a:t>zákonitosti živé hmoty na úrovní molekul, buněk, tkání, orgánů, jednotlivých soustav apod.</a:t>
            </a:r>
          </a:p>
          <a:p>
            <a:pPr>
              <a:buClr>
                <a:srgbClr val="0000CC"/>
              </a:buClr>
            </a:pPr>
            <a:r>
              <a:rPr lang="cs-CZ" altLang="cs-CZ" b="1" dirty="0" smtClean="0">
                <a:cs typeface="Arial" panose="020B0604020202020204" pitchFamily="34" charset="0"/>
              </a:rPr>
              <a:t>Klinické biomedicínské obory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 smtClean="0">
                <a:cs typeface="Arial" panose="020B0604020202020204" pitchFamily="34" charset="0"/>
              </a:rPr>
              <a:t>stanovení diagnózy a léčba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 smtClean="0">
                <a:cs typeface="Arial" panose="020B0604020202020204" pitchFamily="34" charset="0"/>
              </a:rPr>
              <a:t>uspokojení zdravotních potřeb jednotlivých lidí</a:t>
            </a:r>
          </a:p>
          <a:p>
            <a:pPr>
              <a:buClr>
                <a:srgbClr val="0000CC"/>
              </a:buClr>
            </a:pPr>
            <a:r>
              <a:rPr lang="cs-CZ" altLang="cs-CZ" b="1" dirty="0" err="1" smtClean="0">
                <a:cs typeface="Arial" panose="020B0604020202020204" pitchFamily="34" charset="0"/>
              </a:rPr>
              <a:t>Sociomedicínské</a:t>
            </a:r>
            <a:r>
              <a:rPr lang="cs-CZ" altLang="cs-CZ" b="1" dirty="0" smtClean="0">
                <a:cs typeface="Arial" panose="020B0604020202020204" pitchFamily="34" charset="0"/>
              </a:rPr>
              <a:t> obory 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 smtClean="0">
                <a:cs typeface="Arial" panose="020B0604020202020204" pitchFamily="34" charset="0"/>
              </a:rPr>
              <a:t>zdravotní problémy humánních skupin a možnosti jejich zvládání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>
                <a:cs typeface="Arial" panose="020B0604020202020204" pitchFamily="34" charset="0"/>
              </a:rPr>
              <a:t>j</a:t>
            </a:r>
            <a:r>
              <a:rPr lang="cs-CZ" altLang="cs-CZ" sz="2400" dirty="0" smtClean="0">
                <a:cs typeface="Arial" panose="020B0604020202020204" pitchFamily="34" charset="0"/>
              </a:rPr>
              <a:t>de o problémy bio-psycho-sociální, přesahují rámec biomedicínského přístupu</a:t>
            </a:r>
          </a:p>
        </p:txBody>
      </p:sp>
    </p:spTree>
    <p:extLst>
      <p:ext uri="{BB962C8B-B14F-4D97-AF65-F5344CB8AC3E}">
        <p14:creationId xmlns:p14="http://schemas.microsoft.com/office/powerpoint/2010/main" val="2069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linicians_in_Intensive_Care_U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2863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93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ál 1"/>
          <p:cNvSpPr>
            <a:spLocks noChangeArrowheads="1"/>
          </p:cNvSpPr>
          <p:nvPr/>
        </p:nvSpPr>
        <p:spPr bwMode="auto">
          <a:xfrm>
            <a:off x="1371601" y="1414462"/>
            <a:ext cx="2213372" cy="2281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50">
              <a:solidFill>
                <a:schemeClr val="accent2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726234" cy="6858000"/>
          </a:xfrm>
          <a:prstGeom prst="rect">
            <a:avLst/>
          </a:prstGeom>
          <a:solidFill>
            <a:srgbClr val="FF0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3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3" y="526989"/>
            <a:ext cx="6051947" cy="45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98383" y="262232"/>
            <a:ext cx="4838351" cy="152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0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05" y="1077462"/>
            <a:ext cx="6051947" cy="4563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Ovál 1"/>
          <p:cNvSpPr/>
          <p:nvPr/>
        </p:nvSpPr>
        <p:spPr>
          <a:xfrm>
            <a:off x="1214306" y="901293"/>
            <a:ext cx="2982287" cy="1799438"/>
          </a:xfrm>
          <a:prstGeom prst="ellipse">
            <a:avLst/>
          </a:prstGeom>
          <a:solidFill>
            <a:srgbClr val="EAB2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25916" y="1829428"/>
            <a:ext cx="7886700" cy="2962145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 smtClean="0">
                <a:solidFill>
                  <a:schemeClr val="bg1"/>
                </a:solidFill>
              </a:rPr>
              <a:t/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/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/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SVĚTOVÁ ZDRAVOTNICKÁ ORGANIZACE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77" y="1631292"/>
            <a:ext cx="4169177" cy="1667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68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Vznik WHO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400" b="1" dirty="0" smtClean="0">
                <a:solidFill>
                  <a:srgbClr val="333399"/>
                </a:solidFill>
              </a:rPr>
              <a:t>7. dubna 1948</a:t>
            </a:r>
            <a:r>
              <a:rPr lang="cs-CZ" sz="2400" dirty="0" smtClean="0">
                <a:solidFill>
                  <a:srgbClr val="333399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cs-CZ" sz="2400" dirty="0" smtClean="0">
                <a:solidFill>
                  <a:srgbClr val="333399"/>
                </a:solidFill>
              </a:rPr>
              <a:t>základní dokumenty podepsal 26. členský stát =  den vzniku WHO = Mezinárodní den zdraví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333399"/>
                </a:solidFill>
              </a:rPr>
              <a:t>Funguje v rámci OSN, ale není jí podřízena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333399"/>
                </a:solidFill>
              </a:rPr>
              <a:t>Sídlo v Ženevě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333399"/>
                </a:solidFill>
              </a:rPr>
              <a:t>Členy WHO jsou vlády jednotlivých států, které poskytují prostředky pro činnost WHO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333399"/>
                </a:solidFill>
              </a:rPr>
              <a:t>Každý člen má jeden hlas bez ohledu na výši příspěvků</a:t>
            </a:r>
            <a:endParaRPr lang="cs-CZ" sz="24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2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Vnitřní organizace WHO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1" dirty="0" smtClean="0">
                <a:solidFill>
                  <a:srgbClr val="333399"/>
                </a:solidFill>
              </a:rPr>
              <a:t>Světové zdravotnické shromáždění</a:t>
            </a:r>
          </a:p>
          <a:p>
            <a:pPr>
              <a:lnSpc>
                <a:spcPct val="100000"/>
              </a:lnSpc>
            </a:pPr>
            <a:r>
              <a:rPr lang="cs-CZ" sz="2400" b="1" dirty="0" smtClean="0">
                <a:solidFill>
                  <a:srgbClr val="333399"/>
                </a:solidFill>
              </a:rPr>
              <a:t>Výkonný výbor</a:t>
            </a:r>
          </a:p>
          <a:p>
            <a:pPr>
              <a:lnSpc>
                <a:spcPct val="100000"/>
              </a:lnSpc>
            </a:pPr>
            <a:r>
              <a:rPr lang="cs-CZ" sz="2400" b="1" dirty="0" smtClean="0">
                <a:solidFill>
                  <a:srgbClr val="333399"/>
                </a:solidFill>
              </a:rPr>
              <a:t>Sekretariát</a:t>
            </a:r>
            <a:r>
              <a:rPr lang="cs-CZ" sz="2400" dirty="0" smtClean="0">
                <a:solidFill>
                  <a:srgbClr val="333399"/>
                </a:solidFill>
              </a:rPr>
              <a:t> včele s </a:t>
            </a:r>
            <a:r>
              <a:rPr lang="cs-CZ" sz="2400" b="1" dirty="0" smtClean="0">
                <a:solidFill>
                  <a:srgbClr val="333399"/>
                </a:solidFill>
              </a:rPr>
              <a:t>generálním ředitelem </a:t>
            </a:r>
          </a:p>
          <a:p>
            <a:pPr lvl="1">
              <a:lnSpc>
                <a:spcPct val="100000"/>
              </a:lnSpc>
            </a:pPr>
            <a:r>
              <a:rPr lang="cs-CZ" sz="2400" b="1" dirty="0" err="1" smtClean="0">
                <a:solidFill>
                  <a:srgbClr val="333399"/>
                </a:solidFill>
              </a:rPr>
              <a:t>Tedros</a:t>
            </a:r>
            <a:r>
              <a:rPr lang="cs-CZ" sz="2400" b="1" dirty="0" smtClean="0">
                <a:solidFill>
                  <a:srgbClr val="333399"/>
                </a:solidFill>
              </a:rPr>
              <a:t> </a:t>
            </a:r>
            <a:r>
              <a:rPr lang="cs-CZ" sz="2400" b="1" dirty="0" err="1">
                <a:solidFill>
                  <a:srgbClr val="333399"/>
                </a:solidFill>
              </a:rPr>
              <a:t>Adhanom</a:t>
            </a:r>
            <a:r>
              <a:rPr lang="cs-CZ" sz="2400" b="1" dirty="0">
                <a:solidFill>
                  <a:srgbClr val="333399"/>
                </a:solidFill>
              </a:rPr>
              <a:t> </a:t>
            </a:r>
            <a:r>
              <a:rPr lang="cs-CZ" sz="2400" b="1" dirty="0" err="1" smtClean="0">
                <a:solidFill>
                  <a:srgbClr val="333399"/>
                </a:solidFill>
              </a:rPr>
              <a:t>Ghebreyesus</a:t>
            </a:r>
            <a:r>
              <a:rPr lang="cs-CZ" sz="2400" b="1" dirty="0" smtClean="0">
                <a:solidFill>
                  <a:srgbClr val="333399"/>
                </a:solidFill>
              </a:rPr>
              <a:t> </a:t>
            </a:r>
            <a:endParaRPr lang="cs-CZ" sz="2400" b="1" dirty="0">
              <a:solidFill>
                <a:srgbClr val="333399"/>
              </a:solidFill>
            </a:endParaRPr>
          </a:p>
          <a:p>
            <a:r>
              <a:rPr lang="cs-CZ" sz="2400" b="1" dirty="0">
                <a:solidFill>
                  <a:srgbClr val="333399"/>
                </a:solidFill>
              </a:rPr>
              <a:t>Oblastní úřady</a:t>
            </a:r>
          </a:p>
          <a:p>
            <a:pPr lvl="1"/>
            <a:r>
              <a:rPr lang="cs-CZ" sz="2400" b="1" dirty="0">
                <a:solidFill>
                  <a:srgbClr val="333399"/>
                </a:solidFill>
              </a:rPr>
              <a:t>Evropa</a:t>
            </a:r>
            <a:r>
              <a:rPr lang="cs-CZ" sz="2400" dirty="0">
                <a:solidFill>
                  <a:srgbClr val="333399"/>
                </a:solidFill>
              </a:rPr>
              <a:t> (sídlo </a:t>
            </a:r>
            <a:r>
              <a:rPr lang="cs-CZ" sz="2400" b="1" dirty="0">
                <a:solidFill>
                  <a:srgbClr val="333399"/>
                </a:solidFill>
              </a:rPr>
              <a:t>v Kodani</a:t>
            </a:r>
            <a:r>
              <a:rPr lang="cs-CZ" sz="2400" dirty="0">
                <a:solidFill>
                  <a:srgbClr val="333399"/>
                </a:solidFill>
              </a:rPr>
              <a:t>)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Amerika (Jižní, Střední, Severní)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Afrika (mimo arabské země)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Východní Středomoří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Jihovýchodní Asie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Západní Tichomoří</a:t>
            </a:r>
          </a:p>
          <a:p>
            <a:pPr>
              <a:lnSpc>
                <a:spcPct val="100000"/>
              </a:lnSpc>
            </a:pPr>
            <a:endParaRPr lang="cs-CZ" sz="2700" b="1" dirty="0" smtClean="0">
              <a:solidFill>
                <a:srgbClr val="333399"/>
              </a:solidFill>
            </a:endParaRPr>
          </a:p>
          <a:p>
            <a:pPr marL="342900" lvl="1" indent="0">
              <a:buNone/>
            </a:pPr>
            <a:endParaRPr lang="cs-CZ" sz="2400" dirty="0" smtClean="0">
              <a:solidFill>
                <a:srgbClr val="333399"/>
              </a:solidFill>
            </a:endParaRPr>
          </a:p>
          <a:p>
            <a:pPr lvl="1"/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3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14592" cy="2162671"/>
          </a:xfrm>
          <a:noFill/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  <a:latin typeface="Arial Black" pitchFamily="34" charset="0"/>
              </a:rPr>
              <a:t>ÚVOD</a:t>
            </a:r>
            <a:endParaRPr lang="cs-CZ" b="1" dirty="0">
              <a:solidFill>
                <a:srgbClr val="1B06BA"/>
              </a:solidFill>
              <a:latin typeface="Arial Black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2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Základní cíl WHO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Dosažení co nejvyšší možné úrovně zdraví pro všechny lidi na celém světě.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Zdraví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Hodnoty</a:t>
            </a:r>
          </a:p>
          <a:p>
            <a:pPr lvl="1">
              <a:lnSpc>
                <a:spcPct val="100000"/>
              </a:lnSpc>
            </a:pPr>
            <a:r>
              <a:rPr lang="cs-CZ" sz="2500" dirty="0" smtClean="0">
                <a:solidFill>
                  <a:srgbClr val="333399"/>
                </a:solidFill>
              </a:rPr>
              <a:t> zdraví, péče o zdraví, ekvita ve zdraví, solidarita, bezpečí, spravedlivé financování, udržitelný rozvoj systému péče o zdraví, zdravotní gramotnost</a:t>
            </a:r>
            <a:endParaRPr lang="cs-CZ" sz="25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2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425355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cs-CZ" sz="4800" b="1" kern="0" cap="all" dirty="0" smtClean="0">
                <a:solidFill>
                  <a:srgbClr val="0000CC"/>
                </a:solidFill>
              </a:rPr>
              <a:t>Základní </a:t>
            </a:r>
            <a:r>
              <a:rPr lang="cs-CZ" sz="4800" b="1" kern="0" cap="all" dirty="0">
                <a:solidFill>
                  <a:srgbClr val="0000CC"/>
                </a:solidFill>
              </a:rPr>
              <a:t>otázky </a:t>
            </a:r>
            <a:endParaRPr lang="cs-CZ" sz="4800" b="1" kern="0" cap="all" dirty="0" smtClean="0">
              <a:solidFill>
                <a:srgbClr val="0000CC"/>
              </a:solidFill>
            </a:endParaRPr>
          </a:p>
          <a:p>
            <a:pPr marL="0" lvl="0" indent="0" algn="ctr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cs-CZ" sz="4800" b="1" kern="0" cap="all" dirty="0" smtClean="0">
                <a:solidFill>
                  <a:srgbClr val="0000CC"/>
                </a:solidFill>
              </a:rPr>
              <a:t>SL a VZ a </a:t>
            </a:r>
            <a:r>
              <a:rPr lang="cs-CZ" sz="4800" b="1" kern="0" cap="all" dirty="0">
                <a:solidFill>
                  <a:srgbClr val="0000CC"/>
                </a:solidFill>
              </a:rPr>
              <a:t>hlavní oblasti práce</a:t>
            </a:r>
          </a:p>
          <a:p>
            <a:pPr>
              <a:spcBef>
                <a:spcPts val="0"/>
              </a:spcBef>
            </a:pPr>
            <a:endParaRPr lang="cs-CZ" sz="28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09600"/>
            <a:ext cx="7991475" cy="5627688"/>
          </a:xfrm>
        </p:spPr>
        <p:txBody>
          <a:bodyPr/>
          <a:lstStyle/>
          <a:p>
            <a:pPr algn="l"/>
            <a:r>
              <a:rPr lang="cs-CZ" b="1"/>
              <a:t/>
            </a:r>
            <a:br>
              <a:rPr lang="cs-CZ" b="1"/>
            </a:br>
            <a:r>
              <a:rPr lang="cs-CZ" b="1"/>
              <a:t/>
            </a:r>
            <a:br>
              <a:rPr lang="cs-CZ" b="1"/>
            </a:br>
            <a:r>
              <a:rPr lang="cs-CZ" b="1"/>
              <a:t/>
            </a:r>
            <a:br>
              <a:rPr lang="cs-CZ" b="1"/>
            </a:br>
            <a:r>
              <a:rPr lang="cs-CZ" b="1"/>
              <a:t/>
            </a:r>
            <a:br>
              <a:rPr lang="cs-CZ" b="1"/>
            </a:br>
            <a:endParaRPr lang="cs-CZ" b="1"/>
          </a:p>
        </p:txBody>
      </p:sp>
      <p:sp>
        <p:nvSpPr>
          <p:cNvPr id="147459" name="Oval 3"/>
          <p:cNvSpPr>
            <a:spLocks noChangeArrowheads="1"/>
          </p:cNvSpPr>
          <p:nvPr/>
        </p:nvSpPr>
        <p:spPr bwMode="auto">
          <a:xfrm>
            <a:off x="61118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658813" y="927100"/>
            <a:ext cx="614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3200" dirty="0">
                <a:solidFill>
                  <a:srgbClr val="0000CC"/>
                </a:solidFill>
                <a:latin typeface="Arial Black"/>
              </a:rPr>
              <a:t>1. JAKÉ JE ZDRAVÍ LIDÍ?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684213" y="5661025"/>
            <a:ext cx="461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400" b="1" dirty="0">
                <a:solidFill>
                  <a:srgbClr val="333399"/>
                </a:solidFill>
              </a:rPr>
              <a:t>CO, KOLIK, KDE, KDY </a:t>
            </a:r>
          </a:p>
        </p:txBody>
      </p:sp>
    </p:spTree>
    <p:extLst>
      <p:ext uri="{BB962C8B-B14F-4D97-AF65-F5344CB8AC3E}">
        <p14:creationId xmlns:p14="http://schemas.microsoft.com/office/powerpoint/2010/main" val="23457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147461" grpId="0"/>
      <p:bldP spid="1474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609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b="1" dirty="0">
                <a:solidFill>
                  <a:srgbClr val="0000CC"/>
                </a:solidFill>
                <a:ea typeface="+mn-ea"/>
                <a:cs typeface="+mn-cs"/>
              </a:rPr>
              <a:t>JAKÉ JE ZDRAVÍ LIDÍ?</a:t>
            </a:r>
            <a:br>
              <a:rPr lang="cs-CZ" b="1" dirty="0">
                <a:solidFill>
                  <a:srgbClr val="0000CC"/>
                </a:solidFill>
                <a:ea typeface="+mn-ea"/>
                <a:cs typeface="+mn-cs"/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Zdraví je mnohem horší, než by mohlo být,</a:t>
            </a:r>
          </a:p>
          <a:p>
            <a:endParaRPr lang="cs-CZ" dirty="0" smtClean="0"/>
          </a:p>
          <a:p>
            <a:pPr>
              <a:buClr>
                <a:srgbClr val="C00000"/>
              </a:buClr>
            </a:pPr>
            <a:r>
              <a:rPr lang="cs-CZ" dirty="0" smtClean="0"/>
              <a:t>kdybychom </a:t>
            </a:r>
            <a:r>
              <a:rPr lang="cs-CZ" dirty="0"/>
              <a:t>dokázali </a:t>
            </a:r>
            <a:r>
              <a:rPr lang="cs-CZ" b="1" dirty="0"/>
              <a:t>lépe pomoci lidem zvolit si </a:t>
            </a:r>
            <a:r>
              <a:rPr lang="cs-CZ" dirty="0"/>
              <a:t>vlastní zdravý životní styl </a:t>
            </a:r>
            <a:r>
              <a:rPr lang="cs-CZ" dirty="0" smtClean="0"/>
              <a:t>a pečovat </a:t>
            </a:r>
            <a:r>
              <a:rPr lang="cs-CZ" dirty="0"/>
              <a:t>o své </a:t>
            </a:r>
            <a:r>
              <a:rPr lang="cs-CZ" dirty="0" smtClean="0"/>
              <a:t>zdraví,</a:t>
            </a:r>
          </a:p>
          <a:p>
            <a:pPr>
              <a:buClr>
                <a:srgbClr val="C00000"/>
              </a:buClr>
            </a:pPr>
            <a:endParaRPr lang="cs-CZ" dirty="0"/>
          </a:p>
          <a:p>
            <a:pPr>
              <a:buClr>
                <a:srgbClr val="C00000"/>
              </a:buClr>
            </a:pPr>
            <a:r>
              <a:rPr lang="cs-CZ" dirty="0" smtClean="0"/>
              <a:t>kdybychom </a:t>
            </a:r>
            <a:r>
              <a:rPr lang="cs-CZ" b="1" dirty="0"/>
              <a:t>lépe využili ty vzácné zdroje</a:t>
            </a:r>
            <a:r>
              <a:rPr lang="cs-CZ" dirty="0"/>
              <a:t>, které máme pro zdraví lidí </a:t>
            </a:r>
            <a:r>
              <a:rPr lang="cs-CZ" dirty="0" smtClean="0"/>
              <a:t>k dispozici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Oval 2"/>
          <p:cNvSpPr>
            <a:spLocks noChangeArrowheads="1"/>
          </p:cNvSpPr>
          <p:nvPr/>
        </p:nvSpPr>
        <p:spPr bwMode="auto">
          <a:xfrm>
            <a:off x="61118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3348038" y="3141663"/>
            <a:ext cx="2232025" cy="7921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684213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endParaRPr lang="cs-CZ" sz="4400">
              <a:solidFill>
                <a:srgbClr val="336666"/>
              </a:solidFill>
            </a:endParaRP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850900" y="955675"/>
            <a:ext cx="5295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3200" b="1" dirty="0">
                <a:solidFill>
                  <a:srgbClr val="0000CC"/>
                </a:solidFill>
                <a:latin typeface="Arial Black"/>
              </a:rPr>
              <a:t>2. PROČ JE TAKOVÉ ?</a:t>
            </a:r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248443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3462961" y="3357563"/>
            <a:ext cx="215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ANALÝZA</a:t>
            </a:r>
          </a:p>
        </p:txBody>
      </p:sp>
    </p:spTree>
    <p:extLst>
      <p:ext uri="{BB962C8B-B14F-4D97-AF65-F5344CB8AC3E}">
        <p14:creationId xmlns:p14="http://schemas.microsoft.com/office/powerpoint/2010/main" val="32498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nimBg="1"/>
      <p:bldP spid="284679" grpId="0" animBg="1"/>
      <p:bldP spid="2846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296652"/>
            <a:ext cx="7931150" cy="6660740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cs-CZ" sz="3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ZÁKLADNÍ DETERMINANTY ZDRAVÍ</a:t>
            </a:r>
          </a:p>
          <a:p>
            <a:r>
              <a:rPr lang="cs-CZ" sz="28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Lalondova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zpráva – vymezuje čtyři základní okruhy determinant zdraví</a:t>
            </a:r>
          </a:p>
          <a:p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Nejvýznamnější </a:t>
            </a: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determinanty zdraví leží mimo tradičně chápaný sektor </a:t>
            </a: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zdravotnictví</a:t>
            </a:r>
          </a:p>
          <a:p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Stres</a:t>
            </a:r>
            <a:endParaRPr lang="cs-CZ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kt 1"/>
          <p:cNvGraphicFramePr>
            <a:graphicFrameLocks noChangeAspect="1"/>
          </p:cNvGraphicFramePr>
          <p:nvPr>
            <p:extLst/>
          </p:nvPr>
        </p:nvGraphicFramePr>
        <p:xfrm>
          <a:off x="1979712" y="1772816"/>
          <a:ext cx="4868862" cy="326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13184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prstClr val="black"/>
                </a:solidFill>
                <a:latin typeface="Calibri"/>
                <a:cs typeface="+mn-cs"/>
              </a:rPr>
              <a:t>ZDRAVÍ</a:t>
            </a:r>
            <a:endParaRPr lang="cs-CZ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4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0" grpId="0">
        <p:bldSub>
          <a:bldChart bld="category"/>
        </p:bldSub>
      </p:bldGraphic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2"/>
          <p:cNvSpPr>
            <a:spLocks noChangeArrowheads="1"/>
          </p:cNvSpPr>
          <p:nvPr/>
        </p:nvSpPr>
        <p:spPr bwMode="auto">
          <a:xfrm>
            <a:off x="3565924" y="2350294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914776" y="3078957"/>
            <a:ext cx="1365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s-CZ" altLang="cs-CZ" sz="2400">
                <a:solidFill>
                  <a:srgbClr val="CC3300"/>
                </a:solidFill>
                <a:cs typeface="+mn-cs"/>
              </a:rPr>
              <a:t>ZDRAVÍ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70436" y="1198960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 rot="1995134">
            <a:off x="3334941" y="2586038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879997" y="1821656"/>
            <a:ext cx="14430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cs-CZ" altLang="cs-CZ" sz="2100">
                <a:solidFill>
                  <a:srgbClr val="333399"/>
                </a:solidFill>
                <a:cs typeface="+mn-cs"/>
              </a:rPr>
              <a:t>ŽIVOTNÍ STYL</a:t>
            </a: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1620442" y="3520678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5549505" y="119181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5549505" y="353496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720952" y="1791891"/>
            <a:ext cx="182284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cs-CZ" altLang="cs-CZ" sz="2100" dirty="0">
                <a:solidFill>
                  <a:srgbClr val="333399"/>
                </a:solidFill>
                <a:cs typeface="+mn-cs"/>
              </a:rPr>
              <a:t>ŽIVOTNÍ PROSTŘEDÍ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652588" y="4279107"/>
            <a:ext cx="17716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cs-CZ" altLang="cs-CZ" sz="1500">
                <a:solidFill>
                  <a:srgbClr val="333399"/>
                </a:solidFill>
                <a:cs typeface="+mn-cs"/>
              </a:rPr>
              <a:t>ZDRAVOTNICTVÍ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594749" y="3964782"/>
            <a:ext cx="18490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cs-CZ" altLang="cs-CZ">
                <a:solidFill>
                  <a:srgbClr val="333399"/>
                </a:solidFill>
                <a:cs typeface="+mn-cs"/>
              </a:rPr>
              <a:t>BIOLOGICKÝ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altLang="cs-CZ">
                <a:solidFill>
                  <a:srgbClr val="333399"/>
                </a:solidFill>
                <a:cs typeface="+mn-cs"/>
              </a:rPr>
              <a:t>(GENETICKÝ)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altLang="cs-CZ">
                <a:solidFill>
                  <a:srgbClr val="333399"/>
                </a:solidFill>
                <a:cs typeface="+mn-cs"/>
              </a:rPr>
              <a:t>ZÁKLAD</a:t>
            </a: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 rot="-2141185">
            <a:off x="3390900" y="3706416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 rot="8742044">
            <a:off x="5385197" y="2570560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 rot="-9007291">
            <a:off x="5305425" y="3756422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3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>
            <a:off x="3565924" y="2350294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914776" y="3078957"/>
            <a:ext cx="1365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s-CZ" altLang="cs-CZ" sz="2400">
                <a:solidFill>
                  <a:srgbClr val="CC3300"/>
                </a:solidFill>
                <a:cs typeface="+mn-cs"/>
              </a:rPr>
              <a:t>ZDRAVÍ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570436" y="1198960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 rot="1995134">
            <a:off x="3334941" y="2586038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879997" y="1821656"/>
            <a:ext cx="14430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cs-CZ" altLang="cs-CZ" sz="2100">
                <a:solidFill>
                  <a:srgbClr val="333399"/>
                </a:solidFill>
                <a:cs typeface="+mn-cs"/>
              </a:rPr>
              <a:t>ŽIVOTNÍ STYL</a:t>
            </a: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1620442" y="3520678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5549505" y="119181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5549505" y="353496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720952" y="1791891"/>
            <a:ext cx="17764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cs-CZ" altLang="cs-CZ" sz="2100" dirty="0">
                <a:solidFill>
                  <a:srgbClr val="333399"/>
                </a:solidFill>
                <a:cs typeface="+mn-cs"/>
              </a:rPr>
              <a:t>ŽIVOTNÍ PROSTŘEDÍ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722835" y="4093369"/>
            <a:ext cx="177165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cs-CZ" altLang="cs-CZ" sz="1500">
              <a:solidFill>
                <a:srgbClr val="333399"/>
              </a:solidFill>
              <a:cs typeface="+mn-cs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cs-CZ" altLang="cs-CZ" sz="1500">
                <a:solidFill>
                  <a:srgbClr val="333399"/>
                </a:solidFill>
                <a:cs typeface="+mn-cs"/>
              </a:rPr>
              <a:t>ZDRAVOTNICTVÍ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5594749" y="3964782"/>
            <a:ext cx="18490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cs-CZ" altLang="cs-CZ">
                <a:solidFill>
                  <a:srgbClr val="333399"/>
                </a:solidFill>
                <a:cs typeface="+mn-cs"/>
              </a:rPr>
              <a:t>BIOLOGICKÝ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altLang="cs-CZ">
                <a:solidFill>
                  <a:srgbClr val="333399"/>
                </a:solidFill>
                <a:cs typeface="+mn-cs"/>
              </a:rPr>
              <a:t>(GENETICKÝ)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altLang="cs-CZ">
                <a:solidFill>
                  <a:srgbClr val="333399"/>
                </a:solidFill>
                <a:cs typeface="+mn-cs"/>
              </a:rPr>
              <a:t>ZÁKLAD</a:t>
            </a:r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 rot="-2141185">
            <a:off x="3390900" y="3706416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8742044">
            <a:off x="5385197" y="2570560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 rot="-9007291">
            <a:off x="5305425" y="3756422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3514726" y="1921669"/>
            <a:ext cx="2022872" cy="414338"/>
          </a:xfrm>
          <a:prstGeom prst="leftRightArrow">
            <a:avLst>
              <a:gd name="adj1" fmla="val 36204"/>
              <a:gd name="adj2" fmla="val 66701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3556398" y="4356497"/>
            <a:ext cx="1978819" cy="414338"/>
          </a:xfrm>
          <a:prstGeom prst="leftRightArrow">
            <a:avLst>
              <a:gd name="adj1" fmla="val 36204"/>
              <a:gd name="adj2" fmla="val 65248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70" name="AutoShape 18"/>
          <p:cNvSpPr>
            <a:spLocks noChangeArrowheads="1"/>
          </p:cNvSpPr>
          <p:nvPr/>
        </p:nvSpPr>
        <p:spPr bwMode="auto">
          <a:xfrm rot="-5400000">
            <a:off x="2402681" y="3124200"/>
            <a:ext cx="400050" cy="414338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71" name="AutoShape 19"/>
          <p:cNvSpPr>
            <a:spLocks noChangeArrowheads="1"/>
          </p:cNvSpPr>
          <p:nvPr/>
        </p:nvSpPr>
        <p:spPr bwMode="auto">
          <a:xfrm rot="-5400000">
            <a:off x="6344841" y="3130153"/>
            <a:ext cx="400050" cy="414338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8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3565924" y="2350294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14776" y="3078957"/>
            <a:ext cx="1365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s-CZ" altLang="cs-CZ" sz="2400">
                <a:solidFill>
                  <a:srgbClr val="CC3300"/>
                </a:solidFill>
                <a:cs typeface="+mn-cs"/>
              </a:rPr>
              <a:t>ZDRAVÍ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1570436" y="1198960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 rot="1995134">
            <a:off x="3334941" y="2586038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879997" y="1821657"/>
            <a:ext cx="144303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cs-CZ" altLang="cs-CZ" sz="2100">
                <a:solidFill>
                  <a:srgbClr val="333399"/>
                </a:solidFill>
                <a:cs typeface="+mn-cs"/>
              </a:rPr>
              <a:t>ŽIVOTNÍ STYL</a:t>
            </a:r>
          </a:p>
          <a:p>
            <a:pPr algn="ctr" eaLnBrk="0" hangingPunct="0"/>
            <a:r>
              <a:rPr lang="cs-CZ" altLang="cs-CZ" sz="2100">
                <a:solidFill>
                  <a:srgbClr val="333399"/>
                </a:solidFill>
                <a:cs typeface="+mn-cs"/>
              </a:rPr>
              <a:t>40%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1620442" y="3520678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5549505" y="119181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5549505" y="353496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629275" y="1791892"/>
            <a:ext cx="182046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cs-CZ" altLang="cs-CZ" sz="2100" dirty="0">
                <a:solidFill>
                  <a:srgbClr val="333399"/>
                </a:solidFill>
                <a:cs typeface="+mn-cs"/>
              </a:rPr>
              <a:t>ŽIVOTNÍ PROSTŘEDÍ</a:t>
            </a:r>
          </a:p>
          <a:p>
            <a:pPr algn="ctr" eaLnBrk="0" hangingPunct="0"/>
            <a:r>
              <a:rPr lang="cs-CZ" altLang="cs-CZ" sz="2100" dirty="0">
                <a:solidFill>
                  <a:srgbClr val="333399"/>
                </a:solidFill>
                <a:cs typeface="+mn-cs"/>
              </a:rPr>
              <a:t>35%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683545" y="4106818"/>
            <a:ext cx="1771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cs-CZ" altLang="cs-CZ" sz="1500" dirty="0">
                <a:solidFill>
                  <a:srgbClr val="333399"/>
                </a:solidFill>
                <a:cs typeface="+mn-cs"/>
              </a:rPr>
              <a:t>PÉČE O ZDRAVÍ</a:t>
            </a:r>
          </a:p>
          <a:p>
            <a:pPr algn="ctr" eaLnBrk="0" hangingPunct="0"/>
            <a:r>
              <a:rPr lang="cs-CZ" altLang="cs-CZ" sz="2100" dirty="0">
                <a:solidFill>
                  <a:srgbClr val="333399"/>
                </a:solidFill>
                <a:cs typeface="+mn-cs"/>
              </a:rPr>
              <a:t>15%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594749" y="3964782"/>
            <a:ext cx="184904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cs-CZ" altLang="cs-CZ">
                <a:solidFill>
                  <a:srgbClr val="333399"/>
                </a:solidFill>
                <a:cs typeface="+mn-cs"/>
              </a:rPr>
              <a:t>BIOLOGICKÝ</a:t>
            </a:r>
          </a:p>
          <a:p>
            <a:pPr algn="ctr" eaLnBrk="0" hangingPunct="0"/>
            <a:r>
              <a:rPr lang="cs-CZ" altLang="cs-CZ">
                <a:solidFill>
                  <a:srgbClr val="333399"/>
                </a:solidFill>
                <a:cs typeface="+mn-cs"/>
              </a:rPr>
              <a:t>(GENETICKÝ)</a:t>
            </a:r>
          </a:p>
          <a:p>
            <a:pPr algn="ctr" eaLnBrk="0" hangingPunct="0"/>
            <a:r>
              <a:rPr lang="cs-CZ" altLang="cs-CZ">
                <a:solidFill>
                  <a:srgbClr val="333399"/>
                </a:solidFill>
                <a:cs typeface="+mn-cs"/>
              </a:rPr>
              <a:t>ZÁKLAD</a:t>
            </a:r>
          </a:p>
          <a:p>
            <a:pPr algn="ctr" eaLnBrk="0" hangingPunct="0"/>
            <a:r>
              <a:rPr lang="cs-CZ" altLang="cs-CZ" sz="2100">
                <a:solidFill>
                  <a:srgbClr val="333399"/>
                </a:solidFill>
                <a:cs typeface="+mn-cs"/>
              </a:rPr>
              <a:t>10%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2141185">
            <a:off x="3390900" y="3706416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 rot="8742044">
            <a:off x="5385197" y="2570560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 rot="-9007291">
            <a:off x="5305425" y="3756422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3514726" y="1921669"/>
            <a:ext cx="2022872" cy="414338"/>
          </a:xfrm>
          <a:prstGeom prst="leftRightArrow">
            <a:avLst>
              <a:gd name="adj1" fmla="val 36204"/>
              <a:gd name="adj2" fmla="val 66701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3556398" y="4356497"/>
            <a:ext cx="1978819" cy="414338"/>
          </a:xfrm>
          <a:prstGeom prst="leftRightArrow">
            <a:avLst>
              <a:gd name="adj1" fmla="val 36204"/>
              <a:gd name="adj2" fmla="val 65248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 rot="-5400000">
            <a:off x="2402681" y="3124200"/>
            <a:ext cx="400050" cy="414338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 rot="-5400000">
            <a:off x="6344841" y="3130153"/>
            <a:ext cx="400050" cy="414338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2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3565924" y="2350294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3037286" y="2864644"/>
            <a:ext cx="1963340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4120755" y="2877741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027761" y="1849041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4100514" y="1850231"/>
            <a:ext cx="1965722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 rot="-2644612">
            <a:off x="2928938" y="2406255"/>
            <a:ext cx="1515666" cy="1964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 rot="2588869">
            <a:off x="4635105" y="2412206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ŽIV. PROSTŘEDÍ</a:t>
            </a:r>
          </a:p>
        </p:txBody>
      </p:sp>
      <p:sp>
        <p:nvSpPr>
          <p:cNvPr id="51209" name="WordArt 9"/>
          <p:cNvSpPr>
            <a:spLocks noChangeArrowheads="1" noChangeShapeType="1" noTextEdit="1"/>
          </p:cNvSpPr>
          <p:nvPr/>
        </p:nvSpPr>
        <p:spPr bwMode="auto">
          <a:xfrm rot="2750520">
            <a:off x="2956918" y="3997524"/>
            <a:ext cx="1515666" cy="197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PÉČE O ZDRAVÍ</a:t>
            </a:r>
          </a:p>
        </p:txBody>
      </p:sp>
      <p:sp>
        <p:nvSpPr>
          <p:cNvPr id="51210" name="WordArt 10"/>
          <p:cNvSpPr>
            <a:spLocks noChangeArrowheads="1" noChangeShapeType="1" noTextEdit="1"/>
          </p:cNvSpPr>
          <p:nvPr/>
        </p:nvSpPr>
        <p:spPr bwMode="auto">
          <a:xfrm rot="-2643928">
            <a:off x="4620817" y="3976687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BIOL. ZÁKLAD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871912" y="3078957"/>
            <a:ext cx="1443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s-CZ" altLang="cs-CZ" sz="2400">
                <a:solidFill>
                  <a:srgbClr val="CC3300"/>
                </a:solidFill>
                <a:cs typeface="+mn-cs"/>
              </a:rPr>
              <a:t>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6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  <a:latin typeface="Arial Black" pitchFamily="34" charset="0"/>
              </a:rPr>
              <a:t>Ekonomie a zdravotnictví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Zdravotnictví – významný sektor NH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cca 250 000 pracovníků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ecelých  8 % HDP = 358 mld. Kč</a:t>
            </a:r>
          </a:p>
          <a:p>
            <a:pPr marL="914400" lvl="2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Efekt vynakládaných peněz není lineární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sektor</a:t>
            </a:r>
            <a:r>
              <a:rPr lang="cs-CZ" dirty="0">
                <a:latin typeface="Arial" pitchFamily="34" charset="0"/>
                <a:cs typeface="Arial" pitchFamily="34" charset="0"/>
              </a:rPr>
              <a:t>, spojený s veřejnými penězi, ve kterém jdou proti sobě zájmy jednotlivých aktérů – to je ideální prostor pro korupci na různých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úrovních (otázka plýtvání zdroji). </a:t>
            </a:r>
          </a:p>
          <a:p>
            <a:pPr marL="914400" lvl="2" indent="0">
              <a:buNone/>
            </a:pPr>
            <a:endParaRPr lang="cs-CZ" dirty="0" smtClean="0"/>
          </a:p>
          <a:p>
            <a:pPr marL="571500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5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143001" y="221811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1518047" y="1371601"/>
            <a:ext cx="6143625" cy="292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r>
              <a:rPr lang="cs-CZ" sz="27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5C7DC6"/>
                </a:solidFill>
                <a:latin typeface="Arial"/>
                <a:cs typeface="Arial" panose="020B0604020202020204" pitchFamily="34" charset="0"/>
              </a:rPr>
              <a:t>INDIVIDUÁLNÍ ÚSILÍ NA CESTĚ KE ZDRAVÍ </a:t>
            </a:r>
          </a:p>
        </p:txBody>
      </p:sp>
      <p:sp>
        <p:nvSpPr>
          <p:cNvPr id="53252" name="AutoShape 4"/>
          <p:cNvSpPr>
            <a:spLocks noChangeAspect="1" noChangeArrowheads="1" noTextEdit="1"/>
          </p:cNvSpPr>
          <p:nvPr/>
        </p:nvSpPr>
        <p:spPr bwMode="auto">
          <a:xfrm>
            <a:off x="1379935" y="2146697"/>
            <a:ext cx="64150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1406130" y="2160985"/>
            <a:ext cx="6360319" cy="3414713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1406130" y="5575699"/>
            <a:ext cx="6360319" cy="119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55" name="Freeform 7"/>
          <p:cNvSpPr>
            <a:spLocks/>
          </p:cNvSpPr>
          <p:nvPr/>
        </p:nvSpPr>
        <p:spPr bwMode="auto">
          <a:xfrm>
            <a:off x="3056335" y="3249216"/>
            <a:ext cx="957263" cy="704850"/>
          </a:xfrm>
          <a:custGeom>
            <a:avLst/>
            <a:gdLst>
              <a:gd name="T0" fmla="*/ 2147483647 w 803"/>
              <a:gd name="T1" fmla="*/ 0 h 592"/>
              <a:gd name="T2" fmla="*/ 2147483647 w 803"/>
              <a:gd name="T3" fmla="*/ 2147483647 h 592"/>
              <a:gd name="T4" fmla="*/ 2147483647 w 803"/>
              <a:gd name="T5" fmla="*/ 2147483647 h 592"/>
              <a:gd name="T6" fmla="*/ 2147483647 w 803"/>
              <a:gd name="T7" fmla="*/ 2147483647 h 592"/>
              <a:gd name="T8" fmla="*/ 2147483647 w 803"/>
              <a:gd name="T9" fmla="*/ 2147483647 h 592"/>
              <a:gd name="T10" fmla="*/ 2147483647 w 803"/>
              <a:gd name="T11" fmla="*/ 2147483647 h 592"/>
              <a:gd name="T12" fmla="*/ 2147483647 w 803"/>
              <a:gd name="T13" fmla="*/ 2147483647 h 592"/>
              <a:gd name="T14" fmla="*/ 2147483647 w 803"/>
              <a:gd name="T15" fmla="*/ 2147483647 h 592"/>
              <a:gd name="T16" fmla="*/ 2147483647 w 803"/>
              <a:gd name="T17" fmla="*/ 2147483647 h 592"/>
              <a:gd name="T18" fmla="*/ 2147483647 w 803"/>
              <a:gd name="T19" fmla="*/ 2147483647 h 592"/>
              <a:gd name="T20" fmla="*/ 2147483647 w 803"/>
              <a:gd name="T21" fmla="*/ 2147483647 h 592"/>
              <a:gd name="T22" fmla="*/ 2147483647 w 803"/>
              <a:gd name="T23" fmla="*/ 2147483647 h 592"/>
              <a:gd name="T24" fmla="*/ 2147483647 w 803"/>
              <a:gd name="T25" fmla="*/ 2147483647 h 592"/>
              <a:gd name="T26" fmla="*/ 2147483647 w 803"/>
              <a:gd name="T27" fmla="*/ 2147483647 h 592"/>
              <a:gd name="T28" fmla="*/ 2147483647 w 803"/>
              <a:gd name="T29" fmla="*/ 2147483647 h 592"/>
              <a:gd name="T30" fmla="*/ 2147483647 w 803"/>
              <a:gd name="T31" fmla="*/ 2147483647 h 592"/>
              <a:gd name="T32" fmla="*/ 2147483647 w 803"/>
              <a:gd name="T33" fmla="*/ 2147483647 h 592"/>
              <a:gd name="T34" fmla="*/ 2147483647 w 803"/>
              <a:gd name="T35" fmla="*/ 2147483647 h 592"/>
              <a:gd name="T36" fmla="*/ 2147483647 w 803"/>
              <a:gd name="T37" fmla="*/ 2147483647 h 592"/>
              <a:gd name="T38" fmla="*/ 2147483647 w 803"/>
              <a:gd name="T39" fmla="*/ 2147483647 h 592"/>
              <a:gd name="T40" fmla="*/ 2147483647 w 803"/>
              <a:gd name="T41" fmla="*/ 2147483647 h 592"/>
              <a:gd name="T42" fmla="*/ 2147483647 w 803"/>
              <a:gd name="T43" fmla="*/ 2147483647 h 592"/>
              <a:gd name="T44" fmla="*/ 2147483647 w 803"/>
              <a:gd name="T45" fmla="*/ 2147483647 h 592"/>
              <a:gd name="T46" fmla="*/ 2147483647 w 803"/>
              <a:gd name="T47" fmla="*/ 2147483647 h 592"/>
              <a:gd name="T48" fmla="*/ 2147483647 w 803"/>
              <a:gd name="T49" fmla="*/ 2147483647 h 592"/>
              <a:gd name="T50" fmla="*/ 0 w 803"/>
              <a:gd name="T51" fmla="*/ 2147483647 h 592"/>
              <a:gd name="T52" fmla="*/ 2147483647 w 803"/>
              <a:gd name="T53" fmla="*/ 2147483647 h 592"/>
              <a:gd name="T54" fmla="*/ 2147483647 w 803"/>
              <a:gd name="T55" fmla="*/ 2147483647 h 592"/>
              <a:gd name="T56" fmla="*/ 2147483647 w 803"/>
              <a:gd name="T57" fmla="*/ 2147483647 h 592"/>
              <a:gd name="T58" fmla="*/ 2147483647 w 803"/>
              <a:gd name="T59" fmla="*/ 2147483647 h 592"/>
              <a:gd name="T60" fmla="*/ 2147483647 w 803"/>
              <a:gd name="T61" fmla="*/ 2147483647 h 592"/>
              <a:gd name="T62" fmla="*/ 2147483647 w 803"/>
              <a:gd name="T63" fmla="*/ 2147483647 h 592"/>
              <a:gd name="T64" fmla="*/ 2147483647 w 803"/>
              <a:gd name="T65" fmla="*/ 2147483647 h 592"/>
              <a:gd name="T66" fmla="*/ 2147483647 w 803"/>
              <a:gd name="T67" fmla="*/ 2147483647 h 592"/>
              <a:gd name="T68" fmla="*/ 2147483647 w 803"/>
              <a:gd name="T69" fmla="*/ 2147483647 h 592"/>
              <a:gd name="T70" fmla="*/ 2147483647 w 803"/>
              <a:gd name="T71" fmla="*/ 2147483647 h 592"/>
              <a:gd name="T72" fmla="*/ 2147483647 w 803"/>
              <a:gd name="T73" fmla="*/ 2147483647 h 592"/>
              <a:gd name="T74" fmla="*/ 2147483647 w 803"/>
              <a:gd name="T75" fmla="*/ 2147483647 h 592"/>
              <a:gd name="T76" fmla="*/ 2147483647 w 803"/>
              <a:gd name="T77" fmla="*/ 2147483647 h 592"/>
              <a:gd name="T78" fmla="*/ 2147483647 w 803"/>
              <a:gd name="T79" fmla="*/ 2147483647 h 592"/>
              <a:gd name="T80" fmla="*/ 2147483647 w 803"/>
              <a:gd name="T81" fmla="*/ 2147483647 h 592"/>
              <a:gd name="T82" fmla="*/ 2147483647 w 803"/>
              <a:gd name="T83" fmla="*/ 2147483647 h 592"/>
              <a:gd name="T84" fmla="*/ 2147483647 w 803"/>
              <a:gd name="T85" fmla="*/ 2147483647 h 592"/>
              <a:gd name="T86" fmla="*/ 2147483647 w 803"/>
              <a:gd name="T87" fmla="*/ 2147483647 h 592"/>
              <a:gd name="T88" fmla="*/ 2147483647 w 803"/>
              <a:gd name="T89" fmla="*/ 2147483647 h 592"/>
              <a:gd name="T90" fmla="*/ 2147483647 w 803"/>
              <a:gd name="T91" fmla="*/ 2147483647 h 592"/>
              <a:gd name="T92" fmla="*/ 2147483647 w 803"/>
              <a:gd name="T93" fmla="*/ 2147483647 h 592"/>
              <a:gd name="T94" fmla="*/ 2147483647 w 803"/>
              <a:gd name="T95" fmla="*/ 2147483647 h 592"/>
              <a:gd name="T96" fmla="*/ 2147483647 w 803"/>
              <a:gd name="T97" fmla="*/ 2147483647 h 592"/>
              <a:gd name="T98" fmla="*/ 2147483647 w 803"/>
              <a:gd name="T99" fmla="*/ 2147483647 h 592"/>
              <a:gd name="T100" fmla="*/ 2147483647 w 803"/>
              <a:gd name="T101" fmla="*/ 2147483647 h 592"/>
              <a:gd name="T102" fmla="*/ 2147483647 w 803"/>
              <a:gd name="T103" fmla="*/ 2147483647 h 592"/>
              <a:gd name="T104" fmla="*/ 2147483647 w 803"/>
              <a:gd name="T105" fmla="*/ 2147483647 h 592"/>
              <a:gd name="T106" fmla="*/ 2147483647 w 803"/>
              <a:gd name="T107" fmla="*/ 2147483647 h 592"/>
              <a:gd name="T108" fmla="*/ 2147483647 w 803"/>
              <a:gd name="T109" fmla="*/ 2147483647 h 592"/>
              <a:gd name="T110" fmla="*/ 2147483647 w 803"/>
              <a:gd name="T111" fmla="*/ 2147483647 h 592"/>
              <a:gd name="T112" fmla="*/ 2147483647 w 803"/>
              <a:gd name="T113" fmla="*/ 2147483647 h 5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03" h="592">
                <a:moveTo>
                  <a:pt x="778" y="18"/>
                </a:moveTo>
                <a:lnTo>
                  <a:pt x="752" y="0"/>
                </a:lnTo>
                <a:lnTo>
                  <a:pt x="744" y="18"/>
                </a:lnTo>
                <a:lnTo>
                  <a:pt x="735" y="36"/>
                </a:lnTo>
                <a:lnTo>
                  <a:pt x="719" y="36"/>
                </a:lnTo>
                <a:lnTo>
                  <a:pt x="702" y="45"/>
                </a:lnTo>
                <a:lnTo>
                  <a:pt x="685" y="54"/>
                </a:lnTo>
                <a:lnTo>
                  <a:pt x="668" y="63"/>
                </a:lnTo>
                <a:lnTo>
                  <a:pt x="659" y="81"/>
                </a:lnTo>
                <a:lnTo>
                  <a:pt x="642" y="81"/>
                </a:lnTo>
                <a:lnTo>
                  <a:pt x="626" y="90"/>
                </a:lnTo>
                <a:lnTo>
                  <a:pt x="609" y="99"/>
                </a:lnTo>
                <a:lnTo>
                  <a:pt x="592" y="108"/>
                </a:lnTo>
                <a:lnTo>
                  <a:pt x="575" y="108"/>
                </a:lnTo>
                <a:lnTo>
                  <a:pt x="558" y="117"/>
                </a:lnTo>
                <a:lnTo>
                  <a:pt x="490" y="126"/>
                </a:lnTo>
                <a:lnTo>
                  <a:pt x="473" y="126"/>
                </a:lnTo>
                <a:lnTo>
                  <a:pt x="457" y="126"/>
                </a:lnTo>
                <a:lnTo>
                  <a:pt x="440" y="126"/>
                </a:lnTo>
                <a:lnTo>
                  <a:pt x="423" y="126"/>
                </a:lnTo>
                <a:lnTo>
                  <a:pt x="406" y="126"/>
                </a:lnTo>
                <a:lnTo>
                  <a:pt x="389" y="126"/>
                </a:lnTo>
                <a:lnTo>
                  <a:pt x="372" y="126"/>
                </a:lnTo>
                <a:lnTo>
                  <a:pt x="355" y="126"/>
                </a:lnTo>
                <a:lnTo>
                  <a:pt x="338" y="126"/>
                </a:lnTo>
                <a:lnTo>
                  <a:pt x="330" y="108"/>
                </a:lnTo>
                <a:lnTo>
                  <a:pt x="313" y="117"/>
                </a:lnTo>
                <a:lnTo>
                  <a:pt x="287" y="117"/>
                </a:lnTo>
                <a:lnTo>
                  <a:pt x="271" y="126"/>
                </a:lnTo>
                <a:lnTo>
                  <a:pt x="271" y="144"/>
                </a:lnTo>
                <a:lnTo>
                  <a:pt x="254" y="162"/>
                </a:lnTo>
                <a:lnTo>
                  <a:pt x="237" y="170"/>
                </a:lnTo>
                <a:lnTo>
                  <a:pt x="228" y="188"/>
                </a:lnTo>
                <a:lnTo>
                  <a:pt x="220" y="206"/>
                </a:lnTo>
                <a:lnTo>
                  <a:pt x="203" y="215"/>
                </a:lnTo>
                <a:lnTo>
                  <a:pt x="186" y="242"/>
                </a:lnTo>
                <a:lnTo>
                  <a:pt x="169" y="251"/>
                </a:lnTo>
                <a:lnTo>
                  <a:pt x="152" y="269"/>
                </a:lnTo>
                <a:lnTo>
                  <a:pt x="135" y="287"/>
                </a:lnTo>
                <a:lnTo>
                  <a:pt x="135" y="305"/>
                </a:lnTo>
                <a:lnTo>
                  <a:pt x="118" y="323"/>
                </a:lnTo>
                <a:lnTo>
                  <a:pt x="118" y="341"/>
                </a:lnTo>
                <a:lnTo>
                  <a:pt x="101" y="350"/>
                </a:lnTo>
                <a:lnTo>
                  <a:pt x="93" y="368"/>
                </a:lnTo>
                <a:lnTo>
                  <a:pt x="85" y="386"/>
                </a:lnTo>
                <a:lnTo>
                  <a:pt x="68" y="412"/>
                </a:lnTo>
                <a:lnTo>
                  <a:pt x="51" y="430"/>
                </a:lnTo>
                <a:lnTo>
                  <a:pt x="34" y="448"/>
                </a:lnTo>
                <a:lnTo>
                  <a:pt x="25" y="466"/>
                </a:lnTo>
                <a:lnTo>
                  <a:pt x="17" y="484"/>
                </a:lnTo>
                <a:lnTo>
                  <a:pt x="8" y="502"/>
                </a:lnTo>
                <a:lnTo>
                  <a:pt x="0" y="520"/>
                </a:lnTo>
                <a:lnTo>
                  <a:pt x="17" y="520"/>
                </a:lnTo>
                <a:lnTo>
                  <a:pt x="34" y="529"/>
                </a:lnTo>
                <a:lnTo>
                  <a:pt x="51" y="538"/>
                </a:lnTo>
                <a:lnTo>
                  <a:pt x="68" y="547"/>
                </a:lnTo>
                <a:lnTo>
                  <a:pt x="85" y="556"/>
                </a:lnTo>
                <a:lnTo>
                  <a:pt x="101" y="565"/>
                </a:lnTo>
                <a:lnTo>
                  <a:pt x="118" y="565"/>
                </a:lnTo>
                <a:lnTo>
                  <a:pt x="135" y="574"/>
                </a:lnTo>
                <a:lnTo>
                  <a:pt x="152" y="574"/>
                </a:lnTo>
                <a:lnTo>
                  <a:pt x="169" y="574"/>
                </a:lnTo>
                <a:lnTo>
                  <a:pt x="186" y="583"/>
                </a:lnTo>
                <a:lnTo>
                  <a:pt x="203" y="583"/>
                </a:lnTo>
                <a:lnTo>
                  <a:pt x="220" y="592"/>
                </a:lnTo>
                <a:lnTo>
                  <a:pt x="237" y="592"/>
                </a:lnTo>
                <a:lnTo>
                  <a:pt x="254" y="592"/>
                </a:lnTo>
                <a:lnTo>
                  <a:pt x="254" y="574"/>
                </a:lnTo>
                <a:lnTo>
                  <a:pt x="271" y="565"/>
                </a:lnTo>
                <a:lnTo>
                  <a:pt x="279" y="547"/>
                </a:lnTo>
                <a:lnTo>
                  <a:pt x="287" y="529"/>
                </a:lnTo>
                <a:lnTo>
                  <a:pt x="296" y="511"/>
                </a:lnTo>
                <a:lnTo>
                  <a:pt x="313" y="511"/>
                </a:lnTo>
                <a:lnTo>
                  <a:pt x="321" y="493"/>
                </a:lnTo>
                <a:lnTo>
                  <a:pt x="330" y="475"/>
                </a:lnTo>
                <a:lnTo>
                  <a:pt x="338" y="457"/>
                </a:lnTo>
                <a:lnTo>
                  <a:pt x="347" y="439"/>
                </a:lnTo>
                <a:lnTo>
                  <a:pt x="355" y="421"/>
                </a:lnTo>
                <a:lnTo>
                  <a:pt x="372" y="412"/>
                </a:lnTo>
                <a:lnTo>
                  <a:pt x="380" y="395"/>
                </a:lnTo>
                <a:lnTo>
                  <a:pt x="389" y="377"/>
                </a:lnTo>
                <a:lnTo>
                  <a:pt x="397" y="350"/>
                </a:lnTo>
                <a:lnTo>
                  <a:pt x="406" y="332"/>
                </a:lnTo>
                <a:lnTo>
                  <a:pt x="414" y="314"/>
                </a:lnTo>
                <a:lnTo>
                  <a:pt x="431" y="296"/>
                </a:lnTo>
                <a:lnTo>
                  <a:pt x="448" y="287"/>
                </a:lnTo>
                <a:lnTo>
                  <a:pt x="465" y="287"/>
                </a:lnTo>
                <a:lnTo>
                  <a:pt x="482" y="287"/>
                </a:lnTo>
                <a:lnTo>
                  <a:pt x="499" y="278"/>
                </a:lnTo>
                <a:lnTo>
                  <a:pt x="516" y="278"/>
                </a:lnTo>
                <a:lnTo>
                  <a:pt x="533" y="269"/>
                </a:lnTo>
                <a:lnTo>
                  <a:pt x="550" y="260"/>
                </a:lnTo>
                <a:lnTo>
                  <a:pt x="566" y="260"/>
                </a:lnTo>
                <a:lnTo>
                  <a:pt x="583" y="251"/>
                </a:lnTo>
                <a:lnTo>
                  <a:pt x="600" y="251"/>
                </a:lnTo>
                <a:lnTo>
                  <a:pt x="617" y="242"/>
                </a:lnTo>
                <a:lnTo>
                  <a:pt x="634" y="242"/>
                </a:lnTo>
                <a:lnTo>
                  <a:pt x="651" y="233"/>
                </a:lnTo>
                <a:lnTo>
                  <a:pt x="668" y="215"/>
                </a:lnTo>
                <a:lnTo>
                  <a:pt x="685" y="197"/>
                </a:lnTo>
                <a:lnTo>
                  <a:pt x="702" y="188"/>
                </a:lnTo>
                <a:lnTo>
                  <a:pt x="719" y="179"/>
                </a:lnTo>
                <a:lnTo>
                  <a:pt x="735" y="162"/>
                </a:lnTo>
                <a:lnTo>
                  <a:pt x="752" y="153"/>
                </a:lnTo>
                <a:lnTo>
                  <a:pt x="769" y="144"/>
                </a:lnTo>
                <a:lnTo>
                  <a:pt x="786" y="135"/>
                </a:lnTo>
                <a:lnTo>
                  <a:pt x="803" y="117"/>
                </a:lnTo>
                <a:lnTo>
                  <a:pt x="803" y="99"/>
                </a:lnTo>
                <a:lnTo>
                  <a:pt x="795" y="81"/>
                </a:lnTo>
                <a:lnTo>
                  <a:pt x="786" y="63"/>
                </a:lnTo>
                <a:lnTo>
                  <a:pt x="786" y="45"/>
                </a:lnTo>
                <a:lnTo>
                  <a:pt x="769" y="36"/>
                </a:lnTo>
                <a:lnTo>
                  <a:pt x="769" y="18"/>
                </a:lnTo>
                <a:lnTo>
                  <a:pt x="778" y="1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>
            <a:off x="3458767" y="3143251"/>
            <a:ext cx="311944" cy="245269"/>
          </a:xfrm>
          <a:custGeom>
            <a:avLst/>
            <a:gdLst>
              <a:gd name="T0" fmla="*/ 2147483647 w 262"/>
              <a:gd name="T1" fmla="*/ 2147483647 h 206"/>
              <a:gd name="T2" fmla="*/ 0 w 262"/>
              <a:gd name="T3" fmla="*/ 2147483647 h 206"/>
              <a:gd name="T4" fmla="*/ 2147483647 w 262"/>
              <a:gd name="T5" fmla="*/ 2147483647 h 206"/>
              <a:gd name="T6" fmla="*/ 2147483647 w 262"/>
              <a:gd name="T7" fmla="*/ 2147483647 h 206"/>
              <a:gd name="T8" fmla="*/ 2147483647 w 262"/>
              <a:gd name="T9" fmla="*/ 2147483647 h 206"/>
              <a:gd name="T10" fmla="*/ 2147483647 w 262"/>
              <a:gd name="T11" fmla="*/ 2147483647 h 206"/>
              <a:gd name="T12" fmla="*/ 2147483647 w 262"/>
              <a:gd name="T13" fmla="*/ 2147483647 h 206"/>
              <a:gd name="T14" fmla="*/ 2147483647 w 262"/>
              <a:gd name="T15" fmla="*/ 2147483647 h 206"/>
              <a:gd name="T16" fmla="*/ 2147483647 w 262"/>
              <a:gd name="T17" fmla="*/ 2147483647 h 206"/>
              <a:gd name="T18" fmla="*/ 2147483647 w 262"/>
              <a:gd name="T19" fmla="*/ 2147483647 h 206"/>
              <a:gd name="T20" fmla="*/ 2147483647 w 262"/>
              <a:gd name="T21" fmla="*/ 2147483647 h 206"/>
              <a:gd name="T22" fmla="*/ 2147483647 w 262"/>
              <a:gd name="T23" fmla="*/ 2147483647 h 206"/>
              <a:gd name="T24" fmla="*/ 2147483647 w 262"/>
              <a:gd name="T25" fmla="*/ 2147483647 h 206"/>
              <a:gd name="T26" fmla="*/ 2147483647 w 262"/>
              <a:gd name="T27" fmla="*/ 2147483647 h 206"/>
              <a:gd name="T28" fmla="*/ 2147483647 w 262"/>
              <a:gd name="T29" fmla="*/ 2147483647 h 206"/>
              <a:gd name="T30" fmla="*/ 2147483647 w 262"/>
              <a:gd name="T31" fmla="*/ 2147483647 h 206"/>
              <a:gd name="T32" fmla="*/ 2147483647 w 262"/>
              <a:gd name="T33" fmla="*/ 2147483647 h 206"/>
              <a:gd name="T34" fmla="*/ 2147483647 w 262"/>
              <a:gd name="T35" fmla="*/ 2147483647 h 206"/>
              <a:gd name="T36" fmla="*/ 2147483647 w 262"/>
              <a:gd name="T37" fmla="*/ 2147483647 h 206"/>
              <a:gd name="T38" fmla="*/ 2147483647 w 262"/>
              <a:gd name="T39" fmla="*/ 2147483647 h 206"/>
              <a:gd name="T40" fmla="*/ 2147483647 w 262"/>
              <a:gd name="T41" fmla="*/ 2147483647 h 206"/>
              <a:gd name="T42" fmla="*/ 2147483647 w 262"/>
              <a:gd name="T43" fmla="*/ 2147483647 h 206"/>
              <a:gd name="T44" fmla="*/ 2147483647 w 262"/>
              <a:gd name="T45" fmla="*/ 2147483647 h 206"/>
              <a:gd name="T46" fmla="*/ 2147483647 w 262"/>
              <a:gd name="T47" fmla="*/ 2147483647 h 206"/>
              <a:gd name="T48" fmla="*/ 2147483647 w 262"/>
              <a:gd name="T49" fmla="*/ 2147483647 h 206"/>
              <a:gd name="T50" fmla="*/ 2147483647 w 262"/>
              <a:gd name="T51" fmla="*/ 2147483647 h 206"/>
              <a:gd name="T52" fmla="*/ 2147483647 w 262"/>
              <a:gd name="T53" fmla="*/ 2147483647 h 206"/>
              <a:gd name="T54" fmla="*/ 2147483647 w 262"/>
              <a:gd name="T55" fmla="*/ 2147483647 h 206"/>
              <a:gd name="T56" fmla="*/ 2147483647 w 262"/>
              <a:gd name="T57" fmla="*/ 2147483647 h 206"/>
              <a:gd name="T58" fmla="*/ 2147483647 w 262"/>
              <a:gd name="T59" fmla="*/ 2147483647 h 206"/>
              <a:gd name="T60" fmla="*/ 2147483647 w 262"/>
              <a:gd name="T61" fmla="*/ 2147483647 h 206"/>
              <a:gd name="T62" fmla="*/ 2147483647 w 262"/>
              <a:gd name="T63" fmla="*/ 2147483647 h 206"/>
              <a:gd name="T64" fmla="*/ 2147483647 w 262"/>
              <a:gd name="T65" fmla="*/ 2147483647 h 206"/>
              <a:gd name="T66" fmla="*/ 2147483647 w 262"/>
              <a:gd name="T67" fmla="*/ 2147483647 h 206"/>
              <a:gd name="T68" fmla="*/ 2147483647 w 262"/>
              <a:gd name="T69" fmla="*/ 2147483647 h 206"/>
              <a:gd name="T70" fmla="*/ 2147483647 w 262"/>
              <a:gd name="T71" fmla="*/ 2147483647 h 206"/>
              <a:gd name="T72" fmla="*/ 2147483647 w 262"/>
              <a:gd name="T73" fmla="*/ 2147483647 h 206"/>
              <a:gd name="T74" fmla="*/ 2147483647 w 262"/>
              <a:gd name="T75" fmla="*/ 2147483647 h 206"/>
              <a:gd name="T76" fmla="*/ 2147483647 w 262"/>
              <a:gd name="T77" fmla="*/ 2147483647 h 206"/>
              <a:gd name="T78" fmla="*/ 2147483647 w 262"/>
              <a:gd name="T79" fmla="*/ 0 h 206"/>
              <a:gd name="T80" fmla="*/ 2147483647 w 262"/>
              <a:gd name="T81" fmla="*/ 2147483647 h 206"/>
              <a:gd name="T82" fmla="*/ 2147483647 w 262"/>
              <a:gd name="T83" fmla="*/ 2147483647 h 206"/>
              <a:gd name="T84" fmla="*/ 2147483647 w 262"/>
              <a:gd name="T85" fmla="*/ 2147483647 h 206"/>
              <a:gd name="T86" fmla="*/ 2147483647 w 262"/>
              <a:gd name="T87" fmla="*/ 2147483647 h 206"/>
              <a:gd name="T88" fmla="*/ 2147483647 w 262"/>
              <a:gd name="T89" fmla="*/ 2147483647 h 206"/>
              <a:gd name="T90" fmla="*/ 2147483647 w 262"/>
              <a:gd name="T91" fmla="*/ 2147483647 h 206"/>
              <a:gd name="T92" fmla="*/ 2147483647 w 262"/>
              <a:gd name="T93" fmla="*/ 2147483647 h 206"/>
              <a:gd name="T94" fmla="*/ 2147483647 w 262"/>
              <a:gd name="T95" fmla="*/ 2147483647 h 206"/>
              <a:gd name="T96" fmla="*/ 2147483647 w 262"/>
              <a:gd name="T97" fmla="*/ 2147483647 h 206"/>
              <a:gd name="T98" fmla="*/ 2147483647 w 262"/>
              <a:gd name="T99" fmla="*/ 2147483647 h 206"/>
              <a:gd name="T100" fmla="*/ 2147483647 w 262"/>
              <a:gd name="T101" fmla="*/ 2147483647 h 206"/>
              <a:gd name="T102" fmla="*/ 2147483647 w 262"/>
              <a:gd name="T103" fmla="*/ 2147483647 h 206"/>
              <a:gd name="T104" fmla="*/ 2147483647 w 262"/>
              <a:gd name="T105" fmla="*/ 2147483647 h 206"/>
              <a:gd name="T106" fmla="*/ 2147483647 w 262"/>
              <a:gd name="T107" fmla="*/ 2147483647 h 206"/>
              <a:gd name="T108" fmla="*/ 2147483647 w 262"/>
              <a:gd name="T109" fmla="*/ 2147483647 h 206"/>
              <a:gd name="T110" fmla="*/ 2147483647 w 262"/>
              <a:gd name="T111" fmla="*/ 2147483647 h 206"/>
              <a:gd name="T112" fmla="*/ 2147483647 w 262"/>
              <a:gd name="T113" fmla="*/ 2147483647 h 206"/>
              <a:gd name="T114" fmla="*/ 2147483647 w 262"/>
              <a:gd name="T115" fmla="*/ 2147483647 h 2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2" h="206">
                <a:moveTo>
                  <a:pt x="34" y="179"/>
                </a:moveTo>
                <a:lnTo>
                  <a:pt x="26" y="206"/>
                </a:lnTo>
                <a:lnTo>
                  <a:pt x="26" y="188"/>
                </a:lnTo>
                <a:lnTo>
                  <a:pt x="17" y="170"/>
                </a:lnTo>
                <a:lnTo>
                  <a:pt x="0" y="161"/>
                </a:lnTo>
                <a:lnTo>
                  <a:pt x="0" y="143"/>
                </a:lnTo>
                <a:lnTo>
                  <a:pt x="17" y="143"/>
                </a:lnTo>
                <a:lnTo>
                  <a:pt x="17" y="161"/>
                </a:lnTo>
                <a:lnTo>
                  <a:pt x="17" y="179"/>
                </a:lnTo>
                <a:lnTo>
                  <a:pt x="0" y="179"/>
                </a:lnTo>
                <a:lnTo>
                  <a:pt x="0" y="161"/>
                </a:lnTo>
                <a:lnTo>
                  <a:pt x="17" y="143"/>
                </a:lnTo>
                <a:lnTo>
                  <a:pt x="26" y="125"/>
                </a:lnTo>
                <a:lnTo>
                  <a:pt x="26" y="107"/>
                </a:lnTo>
                <a:lnTo>
                  <a:pt x="34" y="89"/>
                </a:lnTo>
                <a:lnTo>
                  <a:pt x="34" y="71"/>
                </a:lnTo>
                <a:lnTo>
                  <a:pt x="51" y="62"/>
                </a:lnTo>
                <a:lnTo>
                  <a:pt x="68" y="62"/>
                </a:lnTo>
                <a:lnTo>
                  <a:pt x="85" y="53"/>
                </a:lnTo>
                <a:lnTo>
                  <a:pt x="93" y="35"/>
                </a:lnTo>
                <a:lnTo>
                  <a:pt x="110" y="26"/>
                </a:lnTo>
                <a:lnTo>
                  <a:pt x="135" y="26"/>
                </a:lnTo>
                <a:lnTo>
                  <a:pt x="152" y="26"/>
                </a:lnTo>
                <a:lnTo>
                  <a:pt x="178" y="26"/>
                </a:lnTo>
                <a:lnTo>
                  <a:pt x="195" y="44"/>
                </a:lnTo>
                <a:lnTo>
                  <a:pt x="203" y="62"/>
                </a:lnTo>
                <a:lnTo>
                  <a:pt x="220" y="80"/>
                </a:lnTo>
                <a:lnTo>
                  <a:pt x="220" y="98"/>
                </a:lnTo>
                <a:lnTo>
                  <a:pt x="228" y="116"/>
                </a:lnTo>
                <a:lnTo>
                  <a:pt x="228" y="134"/>
                </a:lnTo>
                <a:lnTo>
                  <a:pt x="228" y="152"/>
                </a:lnTo>
                <a:lnTo>
                  <a:pt x="220" y="170"/>
                </a:lnTo>
                <a:lnTo>
                  <a:pt x="212" y="188"/>
                </a:lnTo>
                <a:lnTo>
                  <a:pt x="195" y="197"/>
                </a:lnTo>
                <a:lnTo>
                  <a:pt x="178" y="206"/>
                </a:lnTo>
                <a:lnTo>
                  <a:pt x="161" y="206"/>
                </a:lnTo>
                <a:lnTo>
                  <a:pt x="144" y="206"/>
                </a:lnTo>
                <a:lnTo>
                  <a:pt x="127" y="206"/>
                </a:lnTo>
                <a:lnTo>
                  <a:pt x="110" y="206"/>
                </a:lnTo>
                <a:lnTo>
                  <a:pt x="93" y="206"/>
                </a:lnTo>
                <a:lnTo>
                  <a:pt x="76" y="206"/>
                </a:lnTo>
                <a:lnTo>
                  <a:pt x="68" y="188"/>
                </a:lnTo>
                <a:lnTo>
                  <a:pt x="51" y="179"/>
                </a:lnTo>
                <a:lnTo>
                  <a:pt x="34" y="170"/>
                </a:lnTo>
                <a:lnTo>
                  <a:pt x="26" y="152"/>
                </a:lnTo>
                <a:lnTo>
                  <a:pt x="26" y="134"/>
                </a:lnTo>
                <a:lnTo>
                  <a:pt x="34" y="116"/>
                </a:lnTo>
                <a:lnTo>
                  <a:pt x="59" y="116"/>
                </a:lnTo>
                <a:lnTo>
                  <a:pt x="76" y="116"/>
                </a:lnTo>
                <a:lnTo>
                  <a:pt x="59" y="107"/>
                </a:lnTo>
                <a:lnTo>
                  <a:pt x="76" y="98"/>
                </a:lnTo>
                <a:lnTo>
                  <a:pt x="93" y="107"/>
                </a:lnTo>
                <a:lnTo>
                  <a:pt x="93" y="125"/>
                </a:lnTo>
                <a:lnTo>
                  <a:pt x="102" y="143"/>
                </a:lnTo>
                <a:lnTo>
                  <a:pt x="110" y="161"/>
                </a:lnTo>
                <a:lnTo>
                  <a:pt x="110" y="143"/>
                </a:lnTo>
                <a:lnTo>
                  <a:pt x="110" y="125"/>
                </a:lnTo>
                <a:lnTo>
                  <a:pt x="102" y="107"/>
                </a:lnTo>
                <a:lnTo>
                  <a:pt x="102" y="89"/>
                </a:lnTo>
                <a:lnTo>
                  <a:pt x="119" y="89"/>
                </a:lnTo>
                <a:lnTo>
                  <a:pt x="144" y="107"/>
                </a:lnTo>
                <a:lnTo>
                  <a:pt x="152" y="125"/>
                </a:lnTo>
                <a:lnTo>
                  <a:pt x="135" y="125"/>
                </a:lnTo>
                <a:lnTo>
                  <a:pt x="135" y="107"/>
                </a:lnTo>
                <a:lnTo>
                  <a:pt x="152" y="98"/>
                </a:lnTo>
                <a:lnTo>
                  <a:pt x="169" y="107"/>
                </a:lnTo>
                <a:lnTo>
                  <a:pt x="186" y="116"/>
                </a:lnTo>
                <a:lnTo>
                  <a:pt x="169" y="116"/>
                </a:lnTo>
                <a:lnTo>
                  <a:pt x="152" y="107"/>
                </a:lnTo>
                <a:lnTo>
                  <a:pt x="152" y="89"/>
                </a:lnTo>
                <a:lnTo>
                  <a:pt x="169" y="89"/>
                </a:lnTo>
                <a:lnTo>
                  <a:pt x="220" y="89"/>
                </a:lnTo>
                <a:lnTo>
                  <a:pt x="237" y="89"/>
                </a:lnTo>
                <a:lnTo>
                  <a:pt x="212" y="80"/>
                </a:lnTo>
                <a:lnTo>
                  <a:pt x="203" y="62"/>
                </a:lnTo>
                <a:lnTo>
                  <a:pt x="203" y="44"/>
                </a:lnTo>
                <a:lnTo>
                  <a:pt x="220" y="44"/>
                </a:lnTo>
                <a:lnTo>
                  <a:pt x="228" y="62"/>
                </a:lnTo>
                <a:lnTo>
                  <a:pt x="228" y="80"/>
                </a:lnTo>
                <a:lnTo>
                  <a:pt x="212" y="89"/>
                </a:lnTo>
                <a:lnTo>
                  <a:pt x="195" y="89"/>
                </a:lnTo>
                <a:lnTo>
                  <a:pt x="178" y="89"/>
                </a:lnTo>
                <a:lnTo>
                  <a:pt x="195" y="107"/>
                </a:lnTo>
                <a:lnTo>
                  <a:pt x="212" y="125"/>
                </a:lnTo>
                <a:lnTo>
                  <a:pt x="220" y="107"/>
                </a:lnTo>
                <a:lnTo>
                  <a:pt x="220" y="89"/>
                </a:lnTo>
                <a:lnTo>
                  <a:pt x="220" y="71"/>
                </a:lnTo>
                <a:lnTo>
                  <a:pt x="212" y="53"/>
                </a:lnTo>
                <a:lnTo>
                  <a:pt x="195" y="44"/>
                </a:lnTo>
                <a:lnTo>
                  <a:pt x="195" y="26"/>
                </a:lnTo>
                <a:lnTo>
                  <a:pt x="212" y="17"/>
                </a:lnTo>
                <a:lnTo>
                  <a:pt x="228" y="17"/>
                </a:lnTo>
                <a:lnTo>
                  <a:pt x="245" y="17"/>
                </a:lnTo>
                <a:lnTo>
                  <a:pt x="228" y="26"/>
                </a:lnTo>
                <a:lnTo>
                  <a:pt x="212" y="26"/>
                </a:lnTo>
                <a:lnTo>
                  <a:pt x="195" y="26"/>
                </a:lnTo>
                <a:lnTo>
                  <a:pt x="195" y="53"/>
                </a:lnTo>
                <a:lnTo>
                  <a:pt x="186" y="71"/>
                </a:lnTo>
                <a:lnTo>
                  <a:pt x="127" y="80"/>
                </a:lnTo>
                <a:lnTo>
                  <a:pt x="76" y="62"/>
                </a:lnTo>
                <a:lnTo>
                  <a:pt x="68" y="44"/>
                </a:lnTo>
                <a:lnTo>
                  <a:pt x="85" y="44"/>
                </a:lnTo>
                <a:lnTo>
                  <a:pt x="102" y="44"/>
                </a:lnTo>
                <a:lnTo>
                  <a:pt x="119" y="44"/>
                </a:lnTo>
                <a:lnTo>
                  <a:pt x="135" y="44"/>
                </a:lnTo>
                <a:lnTo>
                  <a:pt x="152" y="44"/>
                </a:lnTo>
                <a:lnTo>
                  <a:pt x="161" y="62"/>
                </a:lnTo>
                <a:lnTo>
                  <a:pt x="144" y="62"/>
                </a:lnTo>
                <a:lnTo>
                  <a:pt x="127" y="62"/>
                </a:lnTo>
                <a:lnTo>
                  <a:pt x="127" y="35"/>
                </a:lnTo>
                <a:lnTo>
                  <a:pt x="144" y="17"/>
                </a:lnTo>
                <a:lnTo>
                  <a:pt x="161" y="17"/>
                </a:lnTo>
                <a:lnTo>
                  <a:pt x="178" y="17"/>
                </a:lnTo>
                <a:lnTo>
                  <a:pt x="195" y="17"/>
                </a:lnTo>
                <a:lnTo>
                  <a:pt x="203" y="44"/>
                </a:lnTo>
                <a:lnTo>
                  <a:pt x="178" y="44"/>
                </a:lnTo>
                <a:lnTo>
                  <a:pt x="161" y="35"/>
                </a:lnTo>
                <a:lnTo>
                  <a:pt x="161" y="17"/>
                </a:lnTo>
                <a:lnTo>
                  <a:pt x="161" y="0"/>
                </a:lnTo>
                <a:lnTo>
                  <a:pt x="144" y="0"/>
                </a:lnTo>
                <a:lnTo>
                  <a:pt x="127" y="9"/>
                </a:lnTo>
                <a:lnTo>
                  <a:pt x="110" y="17"/>
                </a:lnTo>
                <a:lnTo>
                  <a:pt x="110" y="35"/>
                </a:lnTo>
                <a:lnTo>
                  <a:pt x="110" y="53"/>
                </a:lnTo>
                <a:lnTo>
                  <a:pt x="110" y="71"/>
                </a:lnTo>
                <a:lnTo>
                  <a:pt x="110" y="89"/>
                </a:lnTo>
                <a:lnTo>
                  <a:pt x="93" y="98"/>
                </a:lnTo>
                <a:lnTo>
                  <a:pt x="42" y="107"/>
                </a:lnTo>
                <a:lnTo>
                  <a:pt x="17" y="107"/>
                </a:lnTo>
                <a:lnTo>
                  <a:pt x="34" y="98"/>
                </a:lnTo>
                <a:lnTo>
                  <a:pt x="59" y="98"/>
                </a:lnTo>
                <a:lnTo>
                  <a:pt x="76" y="98"/>
                </a:lnTo>
                <a:lnTo>
                  <a:pt x="76" y="71"/>
                </a:lnTo>
                <a:lnTo>
                  <a:pt x="68" y="53"/>
                </a:lnTo>
                <a:lnTo>
                  <a:pt x="51" y="53"/>
                </a:lnTo>
                <a:lnTo>
                  <a:pt x="51" y="35"/>
                </a:lnTo>
                <a:lnTo>
                  <a:pt x="34" y="35"/>
                </a:lnTo>
                <a:lnTo>
                  <a:pt x="34" y="53"/>
                </a:lnTo>
                <a:lnTo>
                  <a:pt x="34" y="71"/>
                </a:lnTo>
                <a:lnTo>
                  <a:pt x="34" y="89"/>
                </a:lnTo>
                <a:lnTo>
                  <a:pt x="34" y="107"/>
                </a:lnTo>
                <a:lnTo>
                  <a:pt x="51" y="116"/>
                </a:lnTo>
                <a:lnTo>
                  <a:pt x="59" y="134"/>
                </a:lnTo>
                <a:lnTo>
                  <a:pt x="51" y="107"/>
                </a:lnTo>
                <a:lnTo>
                  <a:pt x="59" y="89"/>
                </a:lnTo>
                <a:lnTo>
                  <a:pt x="76" y="80"/>
                </a:lnTo>
                <a:lnTo>
                  <a:pt x="93" y="71"/>
                </a:lnTo>
                <a:lnTo>
                  <a:pt x="110" y="71"/>
                </a:lnTo>
                <a:lnTo>
                  <a:pt x="161" y="71"/>
                </a:lnTo>
                <a:lnTo>
                  <a:pt x="178" y="71"/>
                </a:lnTo>
                <a:lnTo>
                  <a:pt x="195" y="80"/>
                </a:lnTo>
                <a:lnTo>
                  <a:pt x="212" y="89"/>
                </a:lnTo>
                <a:lnTo>
                  <a:pt x="220" y="107"/>
                </a:lnTo>
                <a:lnTo>
                  <a:pt x="237" y="116"/>
                </a:lnTo>
                <a:lnTo>
                  <a:pt x="245" y="134"/>
                </a:lnTo>
                <a:lnTo>
                  <a:pt x="245" y="152"/>
                </a:lnTo>
                <a:lnTo>
                  <a:pt x="228" y="161"/>
                </a:lnTo>
                <a:lnTo>
                  <a:pt x="212" y="161"/>
                </a:lnTo>
                <a:lnTo>
                  <a:pt x="195" y="161"/>
                </a:lnTo>
                <a:lnTo>
                  <a:pt x="178" y="143"/>
                </a:lnTo>
                <a:lnTo>
                  <a:pt x="195" y="143"/>
                </a:lnTo>
                <a:lnTo>
                  <a:pt x="212" y="143"/>
                </a:lnTo>
                <a:lnTo>
                  <a:pt x="195" y="134"/>
                </a:lnTo>
                <a:lnTo>
                  <a:pt x="212" y="134"/>
                </a:lnTo>
                <a:lnTo>
                  <a:pt x="212" y="116"/>
                </a:lnTo>
                <a:lnTo>
                  <a:pt x="228" y="116"/>
                </a:lnTo>
                <a:lnTo>
                  <a:pt x="245" y="107"/>
                </a:lnTo>
                <a:lnTo>
                  <a:pt x="262" y="107"/>
                </a:lnTo>
                <a:lnTo>
                  <a:pt x="254" y="89"/>
                </a:lnTo>
                <a:lnTo>
                  <a:pt x="237" y="80"/>
                </a:lnTo>
                <a:lnTo>
                  <a:pt x="220" y="71"/>
                </a:lnTo>
                <a:lnTo>
                  <a:pt x="237" y="62"/>
                </a:lnTo>
                <a:lnTo>
                  <a:pt x="220" y="62"/>
                </a:lnTo>
                <a:lnTo>
                  <a:pt x="203" y="62"/>
                </a:lnTo>
                <a:lnTo>
                  <a:pt x="169" y="107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>
            <a:off x="3015855" y="3868341"/>
            <a:ext cx="573881" cy="533400"/>
          </a:xfrm>
          <a:custGeom>
            <a:avLst/>
            <a:gdLst>
              <a:gd name="T0" fmla="*/ 2147483647 w 482"/>
              <a:gd name="T1" fmla="*/ 2147483647 h 448"/>
              <a:gd name="T2" fmla="*/ 2147483647 w 482"/>
              <a:gd name="T3" fmla="*/ 2147483647 h 448"/>
              <a:gd name="T4" fmla="*/ 0 w 482"/>
              <a:gd name="T5" fmla="*/ 2147483647 h 448"/>
              <a:gd name="T6" fmla="*/ 0 w 482"/>
              <a:gd name="T7" fmla="*/ 2147483647 h 448"/>
              <a:gd name="T8" fmla="*/ 2147483647 w 482"/>
              <a:gd name="T9" fmla="*/ 2147483647 h 448"/>
              <a:gd name="T10" fmla="*/ 2147483647 w 482"/>
              <a:gd name="T11" fmla="*/ 2147483647 h 448"/>
              <a:gd name="T12" fmla="*/ 2147483647 w 482"/>
              <a:gd name="T13" fmla="*/ 2147483647 h 448"/>
              <a:gd name="T14" fmla="*/ 2147483647 w 482"/>
              <a:gd name="T15" fmla="*/ 2147483647 h 448"/>
              <a:gd name="T16" fmla="*/ 2147483647 w 482"/>
              <a:gd name="T17" fmla="*/ 2147483647 h 448"/>
              <a:gd name="T18" fmla="*/ 2147483647 w 482"/>
              <a:gd name="T19" fmla="*/ 2147483647 h 448"/>
              <a:gd name="T20" fmla="*/ 2147483647 w 482"/>
              <a:gd name="T21" fmla="*/ 2147483647 h 448"/>
              <a:gd name="T22" fmla="*/ 2147483647 w 482"/>
              <a:gd name="T23" fmla="*/ 2147483647 h 448"/>
              <a:gd name="T24" fmla="*/ 2147483647 w 482"/>
              <a:gd name="T25" fmla="*/ 2147483647 h 448"/>
              <a:gd name="T26" fmla="*/ 2147483647 w 482"/>
              <a:gd name="T27" fmla="*/ 2147483647 h 448"/>
              <a:gd name="T28" fmla="*/ 2147483647 w 482"/>
              <a:gd name="T29" fmla="*/ 2147483647 h 448"/>
              <a:gd name="T30" fmla="*/ 2147483647 w 482"/>
              <a:gd name="T31" fmla="*/ 2147483647 h 448"/>
              <a:gd name="T32" fmla="*/ 2147483647 w 482"/>
              <a:gd name="T33" fmla="*/ 2147483647 h 448"/>
              <a:gd name="T34" fmla="*/ 2147483647 w 482"/>
              <a:gd name="T35" fmla="*/ 2147483647 h 448"/>
              <a:gd name="T36" fmla="*/ 2147483647 w 482"/>
              <a:gd name="T37" fmla="*/ 2147483647 h 448"/>
              <a:gd name="T38" fmla="*/ 2147483647 w 482"/>
              <a:gd name="T39" fmla="*/ 2147483647 h 448"/>
              <a:gd name="T40" fmla="*/ 2147483647 w 482"/>
              <a:gd name="T41" fmla="*/ 2147483647 h 448"/>
              <a:gd name="T42" fmla="*/ 2147483647 w 482"/>
              <a:gd name="T43" fmla="*/ 2147483647 h 448"/>
              <a:gd name="T44" fmla="*/ 2147483647 w 482"/>
              <a:gd name="T45" fmla="*/ 2147483647 h 448"/>
              <a:gd name="T46" fmla="*/ 2147483647 w 482"/>
              <a:gd name="T47" fmla="*/ 2147483647 h 448"/>
              <a:gd name="T48" fmla="*/ 2147483647 w 482"/>
              <a:gd name="T49" fmla="*/ 2147483647 h 448"/>
              <a:gd name="T50" fmla="*/ 2147483647 w 482"/>
              <a:gd name="T51" fmla="*/ 2147483647 h 448"/>
              <a:gd name="T52" fmla="*/ 2147483647 w 482"/>
              <a:gd name="T53" fmla="*/ 2147483647 h 448"/>
              <a:gd name="T54" fmla="*/ 2147483647 w 482"/>
              <a:gd name="T55" fmla="*/ 2147483647 h 448"/>
              <a:gd name="T56" fmla="*/ 2147483647 w 482"/>
              <a:gd name="T57" fmla="*/ 2147483647 h 448"/>
              <a:gd name="T58" fmla="*/ 2147483647 w 482"/>
              <a:gd name="T59" fmla="*/ 2147483647 h 448"/>
              <a:gd name="T60" fmla="*/ 2147483647 w 482"/>
              <a:gd name="T61" fmla="*/ 2147483647 h 448"/>
              <a:gd name="T62" fmla="*/ 2147483647 w 482"/>
              <a:gd name="T63" fmla="*/ 2147483647 h 448"/>
              <a:gd name="T64" fmla="*/ 2147483647 w 482"/>
              <a:gd name="T65" fmla="*/ 2147483647 h 448"/>
              <a:gd name="T66" fmla="*/ 2147483647 w 482"/>
              <a:gd name="T67" fmla="*/ 2147483647 h 448"/>
              <a:gd name="T68" fmla="*/ 2147483647 w 482"/>
              <a:gd name="T69" fmla="*/ 2147483647 h 448"/>
              <a:gd name="T70" fmla="*/ 2147483647 w 482"/>
              <a:gd name="T71" fmla="*/ 2147483647 h 448"/>
              <a:gd name="T72" fmla="*/ 2147483647 w 482"/>
              <a:gd name="T73" fmla="*/ 2147483647 h 448"/>
              <a:gd name="T74" fmla="*/ 2147483647 w 482"/>
              <a:gd name="T75" fmla="*/ 2147483647 h 448"/>
              <a:gd name="T76" fmla="*/ 2147483647 w 482"/>
              <a:gd name="T77" fmla="*/ 2147483647 h 448"/>
              <a:gd name="T78" fmla="*/ 2147483647 w 482"/>
              <a:gd name="T79" fmla="*/ 2147483647 h 448"/>
              <a:gd name="T80" fmla="*/ 2147483647 w 482"/>
              <a:gd name="T81" fmla="*/ 2147483647 h 448"/>
              <a:gd name="T82" fmla="*/ 2147483647 w 482"/>
              <a:gd name="T83" fmla="*/ 2147483647 h 448"/>
              <a:gd name="T84" fmla="*/ 2147483647 w 482"/>
              <a:gd name="T85" fmla="*/ 2147483647 h 448"/>
              <a:gd name="T86" fmla="*/ 2147483647 w 482"/>
              <a:gd name="T87" fmla="*/ 2147483647 h 4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82" h="448">
                <a:moveTo>
                  <a:pt x="68" y="0"/>
                </a:moveTo>
                <a:lnTo>
                  <a:pt x="68" y="18"/>
                </a:lnTo>
                <a:lnTo>
                  <a:pt x="68" y="36"/>
                </a:lnTo>
                <a:lnTo>
                  <a:pt x="51" y="45"/>
                </a:lnTo>
                <a:lnTo>
                  <a:pt x="34" y="54"/>
                </a:lnTo>
                <a:lnTo>
                  <a:pt x="26" y="72"/>
                </a:lnTo>
                <a:lnTo>
                  <a:pt x="26" y="90"/>
                </a:lnTo>
                <a:lnTo>
                  <a:pt x="17" y="108"/>
                </a:lnTo>
                <a:lnTo>
                  <a:pt x="0" y="117"/>
                </a:lnTo>
                <a:lnTo>
                  <a:pt x="0" y="134"/>
                </a:lnTo>
                <a:lnTo>
                  <a:pt x="0" y="152"/>
                </a:lnTo>
                <a:lnTo>
                  <a:pt x="0" y="170"/>
                </a:lnTo>
                <a:lnTo>
                  <a:pt x="0" y="188"/>
                </a:lnTo>
                <a:lnTo>
                  <a:pt x="9" y="206"/>
                </a:lnTo>
                <a:lnTo>
                  <a:pt x="26" y="215"/>
                </a:lnTo>
                <a:lnTo>
                  <a:pt x="42" y="224"/>
                </a:lnTo>
                <a:lnTo>
                  <a:pt x="59" y="224"/>
                </a:lnTo>
                <a:lnTo>
                  <a:pt x="76" y="224"/>
                </a:lnTo>
                <a:lnTo>
                  <a:pt x="93" y="233"/>
                </a:lnTo>
                <a:lnTo>
                  <a:pt x="110" y="233"/>
                </a:lnTo>
                <a:lnTo>
                  <a:pt x="127" y="233"/>
                </a:lnTo>
                <a:lnTo>
                  <a:pt x="144" y="242"/>
                </a:lnTo>
                <a:lnTo>
                  <a:pt x="161" y="242"/>
                </a:lnTo>
                <a:lnTo>
                  <a:pt x="178" y="242"/>
                </a:lnTo>
                <a:lnTo>
                  <a:pt x="203" y="242"/>
                </a:lnTo>
                <a:lnTo>
                  <a:pt x="220" y="242"/>
                </a:lnTo>
                <a:lnTo>
                  <a:pt x="237" y="242"/>
                </a:lnTo>
                <a:lnTo>
                  <a:pt x="254" y="242"/>
                </a:lnTo>
                <a:lnTo>
                  <a:pt x="271" y="242"/>
                </a:lnTo>
                <a:lnTo>
                  <a:pt x="288" y="233"/>
                </a:lnTo>
                <a:lnTo>
                  <a:pt x="305" y="224"/>
                </a:lnTo>
                <a:lnTo>
                  <a:pt x="305" y="242"/>
                </a:lnTo>
                <a:lnTo>
                  <a:pt x="288" y="260"/>
                </a:lnTo>
                <a:lnTo>
                  <a:pt x="271" y="260"/>
                </a:lnTo>
                <a:lnTo>
                  <a:pt x="271" y="278"/>
                </a:lnTo>
                <a:lnTo>
                  <a:pt x="262" y="296"/>
                </a:lnTo>
                <a:lnTo>
                  <a:pt x="262" y="314"/>
                </a:lnTo>
                <a:lnTo>
                  <a:pt x="262" y="332"/>
                </a:lnTo>
                <a:lnTo>
                  <a:pt x="262" y="350"/>
                </a:lnTo>
                <a:lnTo>
                  <a:pt x="262" y="368"/>
                </a:lnTo>
                <a:lnTo>
                  <a:pt x="254" y="385"/>
                </a:lnTo>
                <a:lnTo>
                  <a:pt x="237" y="394"/>
                </a:lnTo>
                <a:lnTo>
                  <a:pt x="228" y="412"/>
                </a:lnTo>
                <a:lnTo>
                  <a:pt x="228" y="430"/>
                </a:lnTo>
                <a:lnTo>
                  <a:pt x="220" y="448"/>
                </a:lnTo>
                <a:lnTo>
                  <a:pt x="237" y="448"/>
                </a:lnTo>
                <a:lnTo>
                  <a:pt x="254" y="448"/>
                </a:lnTo>
                <a:lnTo>
                  <a:pt x="271" y="439"/>
                </a:lnTo>
                <a:lnTo>
                  <a:pt x="288" y="421"/>
                </a:lnTo>
                <a:lnTo>
                  <a:pt x="305" y="412"/>
                </a:lnTo>
                <a:lnTo>
                  <a:pt x="321" y="412"/>
                </a:lnTo>
                <a:lnTo>
                  <a:pt x="338" y="403"/>
                </a:lnTo>
                <a:lnTo>
                  <a:pt x="355" y="403"/>
                </a:lnTo>
                <a:lnTo>
                  <a:pt x="372" y="394"/>
                </a:lnTo>
                <a:lnTo>
                  <a:pt x="389" y="385"/>
                </a:lnTo>
                <a:lnTo>
                  <a:pt x="406" y="385"/>
                </a:lnTo>
                <a:lnTo>
                  <a:pt x="406" y="368"/>
                </a:lnTo>
                <a:lnTo>
                  <a:pt x="406" y="350"/>
                </a:lnTo>
                <a:lnTo>
                  <a:pt x="414" y="332"/>
                </a:lnTo>
                <a:lnTo>
                  <a:pt x="423" y="314"/>
                </a:lnTo>
                <a:lnTo>
                  <a:pt x="431" y="296"/>
                </a:lnTo>
                <a:lnTo>
                  <a:pt x="440" y="278"/>
                </a:lnTo>
                <a:lnTo>
                  <a:pt x="457" y="260"/>
                </a:lnTo>
                <a:lnTo>
                  <a:pt x="457" y="242"/>
                </a:lnTo>
                <a:lnTo>
                  <a:pt x="474" y="224"/>
                </a:lnTo>
                <a:lnTo>
                  <a:pt x="474" y="206"/>
                </a:lnTo>
                <a:lnTo>
                  <a:pt x="482" y="179"/>
                </a:lnTo>
                <a:lnTo>
                  <a:pt x="482" y="161"/>
                </a:lnTo>
                <a:lnTo>
                  <a:pt x="482" y="143"/>
                </a:lnTo>
                <a:lnTo>
                  <a:pt x="482" y="126"/>
                </a:lnTo>
                <a:lnTo>
                  <a:pt x="465" y="117"/>
                </a:lnTo>
                <a:lnTo>
                  <a:pt x="448" y="117"/>
                </a:lnTo>
                <a:lnTo>
                  <a:pt x="431" y="108"/>
                </a:lnTo>
                <a:lnTo>
                  <a:pt x="414" y="108"/>
                </a:lnTo>
                <a:lnTo>
                  <a:pt x="398" y="108"/>
                </a:lnTo>
                <a:lnTo>
                  <a:pt x="381" y="108"/>
                </a:lnTo>
                <a:lnTo>
                  <a:pt x="364" y="108"/>
                </a:lnTo>
                <a:lnTo>
                  <a:pt x="347" y="108"/>
                </a:lnTo>
                <a:lnTo>
                  <a:pt x="330" y="108"/>
                </a:lnTo>
                <a:lnTo>
                  <a:pt x="313" y="108"/>
                </a:lnTo>
                <a:lnTo>
                  <a:pt x="296" y="108"/>
                </a:lnTo>
                <a:lnTo>
                  <a:pt x="279" y="117"/>
                </a:lnTo>
                <a:lnTo>
                  <a:pt x="262" y="117"/>
                </a:lnTo>
                <a:lnTo>
                  <a:pt x="237" y="108"/>
                </a:lnTo>
                <a:lnTo>
                  <a:pt x="212" y="99"/>
                </a:lnTo>
                <a:lnTo>
                  <a:pt x="195" y="99"/>
                </a:lnTo>
                <a:lnTo>
                  <a:pt x="178" y="99"/>
                </a:lnTo>
                <a:lnTo>
                  <a:pt x="152" y="108"/>
                </a:lnTo>
                <a:lnTo>
                  <a:pt x="169" y="108"/>
                </a:lnTo>
                <a:lnTo>
                  <a:pt x="186" y="108"/>
                </a:lnTo>
                <a:lnTo>
                  <a:pt x="203" y="108"/>
                </a:lnTo>
                <a:lnTo>
                  <a:pt x="220" y="108"/>
                </a:lnTo>
                <a:lnTo>
                  <a:pt x="237" y="108"/>
                </a:lnTo>
                <a:lnTo>
                  <a:pt x="254" y="108"/>
                </a:lnTo>
                <a:lnTo>
                  <a:pt x="271" y="99"/>
                </a:lnTo>
                <a:lnTo>
                  <a:pt x="288" y="90"/>
                </a:lnTo>
                <a:lnTo>
                  <a:pt x="296" y="72"/>
                </a:lnTo>
                <a:lnTo>
                  <a:pt x="296" y="54"/>
                </a:lnTo>
                <a:lnTo>
                  <a:pt x="296" y="72"/>
                </a:lnTo>
                <a:lnTo>
                  <a:pt x="305" y="90"/>
                </a:lnTo>
                <a:lnTo>
                  <a:pt x="305" y="108"/>
                </a:lnTo>
                <a:lnTo>
                  <a:pt x="305" y="126"/>
                </a:lnTo>
                <a:lnTo>
                  <a:pt x="305" y="108"/>
                </a:lnTo>
                <a:lnTo>
                  <a:pt x="305" y="90"/>
                </a:lnTo>
                <a:lnTo>
                  <a:pt x="296" y="72"/>
                </a:lnTo>
                <a:lnTo>
                  <a:pt x="279" y="63"/>
                </a:lnTo>
                <a:lnTo>
                  <a:pt x="262" y="63"/>
                </a:lnTo>
                <a:lnTo>
                  <a:pt x="237" y="63"/>
                </a:lnTo>
                <a:lnTo>
                  <a:pt x="212" y="63"/>
                </a:lnTo>
                <a:lnTo>
                  <a:pt x="186" y="63"/>
                </a:lnTo>
                <a:lnTo>
                  <a:pt x="169" y="63"/>
                </a:lnTo>
                <a:lnTo>
                  <a:pt x="152" y="63"/>
                </a:lnTo>
                <a:lnTo>
                  <a:pt x="135" y="63"/>
                </a:lnTo>
                <a:lnTo>
                  <a:pt x="119" y="63"/>
                </a:lnTo>
                <a:lnTo>
                  <a:pt x="102" y="63"/>
                </a:lnTo>
                <a:lnTo>
                  <a:pt x="85" y="54"/>
                </a:lnTo>
                <a:lnTo>
                  <a:pt x="68" y="45"/>
                </a:lnTo>
                <a:lnTo>
                  <a:pt x="59" y="27"/>
                </a:lnTo>
                <a:lnTo>
                  <a:pt x="76" y="27"/>
                </a:lnTo>
                <a:lnTo>
                  <a:pt x="93" y="27"/>
                </a:lnTo>
                <a:lnTo>
                  <a:pt x="110" y="27"/>
                </a:lnTo>
                <a:lnTo>
                  <a:pt x="127" y="27"/>
                </a:lnTo>
                <a:lnTo>
                  <a:pt x="144" y="27"/>
                </a:lnTo>
                <a:lnTo>
                  <a:pt x="161" y="27"/>
                </a:lnTo>
                <a:lnTo>
                  <a:pt x="178" y="36"/>
                </a:lnTo>
                <a:lnTo>
                  <a:pt x="237" y="45"/>
                </a:lnTo>
                <a:lnTo>
                  <a:pt x="254" y="45"/>
                </a:lnTo>
                <a:lnTo>
                  <a:pt x="271" y="45"/>
                </a:lnTo>
                <a:lnTo>
                  <a:pt x="288" y="54"/>
                </a:lnTo>
                <a:lnTo>
                  <a:pt x="305" y="54"/>
                </a:lnTo>
                <a:lnTo>
                  <a:pt x="313" y="72"/>
                </a:lnTo>
                <a:lnTo>
                  <a:pt x="296" y="81"/>
                </a:lnTo>
                <a:lnTo>
                  <a:pt x="288" y="99"/>
                </a:lnTo>
                <a:lnTo>
                  <a:pt x="271" y="72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3277791" y="4358878"/>
            <a:ext cx="341709" cy="214313"/>
          </a:xfrm>
          <a:custGeom>
            <a:avLst/>
            <a:gdLst>
              <a:gd name="T0" fmla="*/ 2147483647 w 287"/>
              <a:gd name="T1" fmla="*/ 2147483647 h 180"/>
              <a:gd name="T2" fmla="*/ 2147483647 w 287"/>
              <a:gd name="T3" fmla="*/ 2147483647 h 180"/>
              <a:gd name="T4" fmla="*/ 2147483647 w 287"/>
              <a:gd name="T5" fmla="*/ 2147483647 h 180"/>
              <a:gd name="T6" fmla="*/ 2147483647 w 287"/>
              <a:gd name="T7" fmla="*/ 2147483647 h 180"/>
              <a:gd name="T8" fmla="*/ 2147483647 w 287"/>
              <a:gd name="T9" fmla="*/ 2147483647 h 180"/>
              <a:gd name="T10" fmla="*/ 2147483647 w 287"/>
              <a:gd name="T11" fmla="*/ 2147483647 h 180"/>
              <a:gd name="T12" fmla="*/ 2147483647 w 287"/>
              <a:gd name="T13" fmla="*/ 2147483647 h 180"/>
              <a:gd name="T14" fmla="*/ 0 w 287"/>
              <a:gd name="T15" fmla="*/ 2147483647 h 180"/>
              <a:gd name="T16" fmla="*/ 0 w 287"/>
              <a:gd name="T17" fmla="*/ 2147483647 h 180"/>
              <a:gd name="T18" fmla="*/ 2147483647 w 287"/>
              <a:gd name="T19" fmla="*/ 2147483647 h 180"/>
              <a:gd name="T20" fmla="*/ 2147483647 w 287"/>
              <a:gd name="T21" fmla="*/ 2147483647 h 180"/>
              <a:gd name="T22" fmla="*/ 2147483647 w 287"/>
              <a:gd name="T23" fmla="*/ 2147483647 h 180"/>
              <a:gd name="T24" fmla="*/ 2147483647 w 287"/>
              <a:gd name="T25" fmla="*/ 2147483647 h 180"/>
              <a:gd name="T26" fmla="*/ 2147483647 w 287"/>
              <a:gd name="T27" fmla="*/ 2147483647 h 180"/>
              <a:gd name="T28" fmla="*/ 2147483647 w 287"/>
              <a:gd name="T29" fmla="*/ 2147483647 h 180"/>
              <a:gd name="T30" fmla="*/ 2147483647 w 287"/>
              <a:gd name="T31" fmla="*/ 2147483647 h 180"/>
              <a:gd name="T32" fmla="*/ 2147483647 w 287"/>
              <a:gd name="T33" fmla="*/ 2147483647 h 180"/>
              <a:gd name="T34" fmla="*/ 2147483647 w 287"/>
              <a:gd name="T35" fmla="*/ 2147483647 h 180"/>
              <a:gd name="T36" fmla="*/ 2147483647 w 287"/>
              <a:gd name="T37" fmla="*/ 2147483647 h 180"/>
              <a:gd name="T38" fmla="*/ 2147483647 w 287"/>
              <a:gd name="T39" fmla="*/ 2147483647 h 180"/>
              <a:gd name="T40" fmla="*/ 2147483647 w 287"/>
              <a:gd name="T41" fmla="*/ 2147483647 h 180"/>
              <a:gd name="T42" fmla="*/ 2147483647 w 287"/>
              <a:gd name="T43" fmla="*/ 2147483647 h 180"/>
              <a:gd name="T44" fmla="*/ 2147483647 w 287"/>
              <a:gd name="T45" fmla="*/ 2147483647 h 180"/>
              <a:gd name="T46" fmla="*/ 2147483647 w 287"/>
              <a:gd name="T47" fmla="*/ 2147483647 h 180"/>
              <a:gd name="T48" fmla="*/ 2147483647 w 287"/>
              <a:gd name="T49" fmla="*/ 2147483647 h 180"/>
              <a:gd name="T50" fmla="*/ 2147483647 w 287"/>
              <a:gd name="T51" fmla="*/ 2147483647 h 180"/>
              <a:gd name="T52" fmla="*/ 2147483647 w 287"/>
              <a:gd name="T53" fmla="*/ 2147483647 h 180"/>
              <a:gd name="T54" fmla="*/ 2147483647 w 287"/>
              <a:gd name="T55" fmla="*/ 2147483647 h 180"/>
              <a:gd name="T56" fmla="*/ 2147483647 w 287"/>
              <a:gd name="T57" fmla="*/ 2147483647 h 180"/>
              <a:gd name="T58" fmla="*/ 2147483647 w 287"/>
              <a:gd name="T59" fmla="*/ 2147483647 h 180"/>
              <a:gd name="T60" fmla="*/ 2147483647 w 287"/>
              <a:gd name="T61" fmla="*/ 2147483647 h 180"/>
              <a:gd name="T62" fmla="*/ 2147483647 w 287"/>
              <a:gd name="T63" fmla="*/ 2147483647 h 180"/>
              <a:gd name="T64" fmla="*/ 2147483647 w 287"/>
              <a:gd name="T65" fmla="*/ 2147483647 h 180"/>
              <a:gd name="T66" fmla="*/ 2147483647 w 287"/>
              <a:gd name="T67" fmla="*/ 2147483647 h 180"/>
              <a:gd name="T68" fmla="*/ 2147483647 w 287"/>
              <a:gd name="T69" fmla="*/ 2147483647 h 180"/>
              <a:gd name="T70" fmla="*/ 2147483647 w 287"/>
              <a:gd name="T71" fmla="*/ 2147483647 h 180"/>
              <a:gd name="T72" fmla="*/ 2147483647 w 287"/>
              <a:gd name="T73" fmla="*/ 2147483647 h 180"/>
              <a:gd name="T74" fmla="*/ 2147483647 w 287"/>
              <a:gd name="T75" fmla="*/ 2147483647 h 180"/>
              <a:gd name="T76" fmla="*/ 2147483647 w 287"/>
              <a:gd name="T77" fmla="*/ 0 h 180"/>
              <a:gd name="T78" fmla="*/ 2147483647 w 287"/>
              <a:gd name="T79" fmla="*/ 2147483647 h 1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87" h="180">
                <a:moveTo>
                  <a:pt x="51" y="18"/>
                </a:moveTo>
                <a:lnTo>
                  <a:pt x="25" y="45"/>
                </a:lnTo>
                <a:lnTo>
                  <a:pt x="17" y="63"/>
                </a:lnTo>
                <a:lnTo>
                  <a:pt x="17" y="81"/>
                </a:lnTo>
                <a:lnTo>
                  <a:pt x="17" y="99"/>
                </a:lnTo>
                <a:lnTo>
                  <a:pt x="8" y="117"/>
                </a:lnTo>
                <a:lnTo>
                  <a:pt x="8" y="135"/>
                </a:lnTo>
                <a:lnTo>
                  <a:pt x="0" y="153"/>
                </a:lnTo>
                <a:lnTo>
                  <a:pt x="0" y="171"/>
                </a:lnTo>
                <a:lnTo>
                  <a:pt x="17" y="180"/>
                </a:lnTo>
                <a:lnTo>
                  <a:pt x="25" y="162"/>
                </a:lnTo>
                <a:lnTo>
                  <a:pt x="42" y="153"/>
                </a:lnTo>
                <a:lnTo>
                  <a:pt x="59" y="144"/>
                </a:lnTo>
                <a:lnTo>
                  <a:pt x="76" y="144"/>
                </a:lnTo>
                <a:lnTo>
                  <a:pt x="93" y="144"/>
                </a:lnTo>
                <a:lnTo>
                  <a:pt x="110" y="135"/>
                </a:lnTo>
                <a:lnTo>
                  <a:pt x="127" y="117"/>
                </a:lnTo>
                <a:lnTo>
                  <a:pt x="144" y="117"/>
                </a:lnTo>
                <a:lnTo>
                  <a:pt x="161" y="117"/>
                </a:lnTo>
                <a:lnTo>
                  <a:pt x="178" y="108"/>
                </a:lnTo>
                <a:lnTo>
                  <a:pt x="194" y="108"/>
                </a:lnTo>
                <a:lnTo>
                  <a:pt x="211" y="99"/>
                </a:lnTo>
                <a:lnTo>
                  <a:pt x="228" y="81"/>
                </a:lnTo>
                <a:lnTo>
                  <a:pt x="245" y="81"/>
                </a:lnTo>
                <a:lnTo>
                  <a:pt x="254" y="63"/>
                </a:lnTo>
                <a:lnTo>
                  <a:pt x="271" y="45"/>
                </a:lnTo>
                <a:lnTo>
                  <a:pt x="287" y="36"/>
                </a:lnTo>
                <a:lnTo>
                  <a:pt x="287" y="18"/>
                </a:lnTo>
                <a:lnTo>
                  <a:pt x="271" y="9"/>
                </a:lnTo>
                <a:lnTo>
                  <a:pt x="254" y="9"/>
                </a:lnTo>
                <a:lnTo>
                  <a:pt x="237" y="9"/>
                </a:lnTo>
                <a:lnTo>
                  <a:pt x="220" y="18"/>
                </a:lnTo>
                <a:lnTo>
                  <a:pt x="203" y="36"/>
                </a:lnTo>
                <a:lnTo>
                  <a:pt x="186" y="36"/>
                </a:lnTo>
                <a:lnTo>
                  <a:pt x="169" y="36"/>
                </a:lnTo>
                <a:lnTo>
                  <a:pt x="152" y="36"/>
                </a:lnTo>
                <a:lnTo>
                  <a:pt x="135" y="36"/>
                </a:lnTo>
                <a:lnTo>
                  <a:pt x="118" y="18"/>
                </a:lnTo>
                <a:lnTo>
                  <a:pt x="118" y="0"/>
                </a:lnTo>
                <a:lnTo>
                  <a:pt x="51" y="18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59" name="Freeform 11"/>
          <p:cNvSpPr>
            <a:spLocks/>
          </p:cNvSpPr>
          <p:nvPr/>
        </p:nvSpPr>
        <p:spPr bwMode="auto">
          <a:xfrm>
            <a:off x="3982642" y="3132535"/>
            <a:ext cx="121444" cy="223838"/>
          </a:xfrm>
          <a:custGeom>
            <a:avLst/>
            <a:gdLst>
              <a:gd name="T0" fmla="*/ 0 w 101"/>
              <a:gd name="T1" fmla="*/ 2147483647 h 188"/>
              <a:gd name="T2" fmla="*/ 2147483647 w 101"/>
              <a:gd name="T3" fmla="*/ 2147483647 h 188"/>
              <a:gd name="T4" fmla="*/ 2147483647 w 101"/>
              <a:gd name="T5" fmla="*/ 2147483647 h 188"/>
              <a:gd name="T6" fmla="*/ 2147483647 w 101"/>
              <a:gd name="T7" fmla="*/ 2147483647 h 188"/>
              <a:gd name="T8" fmla="*/ 2147483647 w 101"/>
              <a:gd name="T9" fmla="*/ 2147483647 h 188"/>
              <a:gd name="T10" fmla="*/ 2147483647 w 101"/>
              <a:gd name="T11" fmla="*/ 2147483647 h 188"/>
              <a:gd name="T12" fmla="*/ 2147483647 w 101"/>
              <a:gd name="T13" fmla="*/ 2147483647 h 188"/>
              <a:gd name="T14" fmla="*/ 2147483647 w 101"/>
              <a:gd name="T15" fmla="*/ 2147483647 h 188"/>
              <a:gd name="T16" fmla="*/ 2147483647 w 101"/>
              <a:gd name="T17" fmla="*/ 2147483647 h 188"/>
              <a:gd name="T18" fmla="*/ 2147483647 w 101"/>
              <a:gd name="T19" fmla="*/ 2147483647 h 188"/>
              <a:gd name="T20" fmla="*/ 2147483647 w 101"/>
              <a:gd name="T21" fmla="*/ 2147483647 h 188"/>
              <a:gd name="T22" fmla="*/ 2147483647 w 101"/>
              <a:gd name="T23" fmla="*/ 2147483647 h 188"/>
              <a:gd name="T24" fmla="*/ 2147483647 w 101"/>
              <a:gd name="T25" fmla="*/ 2147483647 h 188"/>
              <a:gd name="T26" fmla="*/ 2147483647 w 101"/>
              <a:gd name="T27" fmla="*/ 2147483647 h 188"/>
              <a:gd name="T28" fmla="*/ 2147483647 w 101"/>
              <a:gd name="T29" fmla="*/ 0 h 188"/>
              <a:gd name="T30" fmla="*/ 2147483647 w 101"/>
              <a:gd name="T31" fmla="*/ 2147483647 h 188"/>
              <a:gd name="T32" fmla="*/ 2147483647 w 101"/>
              <a:gd name="T33" fmla="*/ 2147483647 h 188"/>
              <a:gd name="T34" fmla="*/ 2147483647 w 101"/>
              <a:gd name="T35" fmla="*/ 2147483647 h 188"/>
              <a:gd name="T36" fmla="*/ 2147483647 w 101"/>
              <a:gd name="T37" fmla="*/ 2147483647 h 188"/>
              <a:gd name="T38" fmla="*/ 2147483647 w 101"/>
              <a:gd name="T39" fmla="*/ 2147483647 h 188"/>
              <a:gd name="T40" fmla="*/ 2147483647 w 101"/>
              <a:gd name="T41" fmla="*/ 2147483647 h 188"/>
              <a:gd name="T42" fmla="*/ 2147483647 w 101"/>
              <a:gd name="T43" fmla="*/ 2147483647 h 188"/>
              <a:gd name="T44" fmla="*/ 2147483647 w 101"/>
              <a:gd name="T45" fmla="*/ 2147483647 h 188"/>
              <a:gd name="T46" fmla="*/ 2147483647 w 101"/>
              <a:gd name="T47" fmla="*/ 2147483647 h 188"/>
              <a:gd name="T48" fmla="*/ 0 w 101"/>
              <a:gd name="T49" fmla="*/ 2147483647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1" h="188">
                <a:moveTo>
                  <a:pt x="0" y="188"/>
                </a:moveTo>
                <a:lnTo>
                  <a:pt x="34" y="188"/>
                </a:lnTo>
                <a:lnTo>
                  <a:pt x="50" y="188"/>
                </a:lnTo>
                <a:lnTo>
                  <a:pt x="67" y="188"/>
                </a:lnTo>
                <a:lnTo>
                  <a:pt x="84" y="170"/>
                </a:lnTo>
                <a:lnTo>
                  <a:pt x="93" y="152"/>
                </a:lnTo>
                <a:lnTo>
                  <a:pt x="101" y="134"/>
                </a:lnTo>
                <a:lnTo>
                  <a:pt x="101" y="116"/>
                </a:lnTo>
                <a:lnTo>
                  <a:pt x="101" y="98"/>
                </a:lnTo>
                <a:lnTo>
                  <a:pt x="101" y="80"/>
                </a:lnTo>
                <a:lnTo>
                  <a:pt x="101" y="62"/>
                </a:lnTo>
                <a:lnTo>
                  <a:pt x="101" y="44"/>
                </a:lnTo>
                <a:lnTo>
                  <a:pt x="101" y="26"/>
                </a:lnTo>
                <a:lnTo>
                  <a:pt x="84" y="9"/>
                </a:lnTo>
                <a:lnTo>
                  <a:pt x="67" y="0"/>
                </a:lnTo>
                <a:lnTo>
                  <a:pt x="67" y="18"/>
                </a:lnTo>
                <a:lnTo>
                  <a:pt x="67" y="35"/>
                </a:lnTo>
                <a:lnTo>
                  <a:pt x="67" y="53"/>
                </a:lnTo>
                <a:lnTo>
                  <a:pt x="67" y="71"/>
                </a:lnTo>
                <a:lnTo>
                  <a:pt x="50" y="80"/>
                </a:lnTo>
                <a:lnTo>
                  <a:pt x="42" y="98"/>
                </a:lnTo>
                <a:lnTo>
                  <a:pt x="34" y="116"/>
                </a:lnTo>
                <a:lnTo>
                  <a:pt x="25" y="134"/>
                </a:lnTo>
                <a:lnTo>
                  <a:pt x="17" y="152"/>
                </a:lnTo>
                <a:lnTo>
                  <a:pt x="0" y="18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3570686" y="3345658"/>
            <a:ext cx="511969" cy="298847"/>
          </a:xfrm>
          <a:custGeom>
            <a:avLst/>
            <a:gdLst>
              <a:gd name="T0" fmla="*/ 2147483647 w 431"/>
              <a:gd name="T1" fmla="*/ 2147483647 h 251"/>
              <a:gd name="T2" fmla="*/ 0 w 431"/>
              <a:gd name="T3" fmla="*/ 2147483647 h 251"/>
              <a:gd name="T4" fmla="*/ 2147483647 w 431"/>
              <a:gd name="T5" fmla="*/ 2147483647 h 251"/>
              <a:gd name="T6" fmla="*/ 2147483647 w 431"/>
              <a:gd name="T7" fmla="*/ 2147483647 h 251"/>
              <a:gd name="T8" fmla="*/ 2147483647 w 431"/>
              <a:gd name="T9" fmla="*/ 2147483647 h 251"/>
              <a:gd name="T10" fmla="*/ 2147483647 w 431"/>
              <a:gd name="T11" fmla="*/ 2147483647 h 251"/>
              <a:gd name="T12" fmla="*/ 2147483647 w 431"/>
              <a:gd name="T13" fmla="*/ 2147483647 h 251"/>
              <a:gd name="T14" fmla="*/ 2147483647 w 431"/>
              <a:gd name="T15" fmla="*/ 2147483647 h 251"/>
              <a:gd name="T16" fmla="*/ 2147483647 w 431"/>
              <a:gd name="T17" fmla="*/ 2147483647 h 251"/>
              <a:gd name="T18" fmla="*/ 2147483647 w 431"/>
              <a:gd name="T19" fmla="*/ 2147483647 h 251"/>
              <a:gd name="T20" fmla="*/ 2147483647 w 431"/>
              <a:gd name="T21" fmla="*/ 2147483647 h 251"/>
              <a:gd name="T22" fmla="*/ 2147483647 w 431"/>
              <a:gd name="T23" fmla="*/ 2147483647 h 251"/>
              <a:gd name="T24" fmla="*/ 2147483647 w 431"/>
              <a:gd name="T25" fmla="*/ 2147483647 h 251"/>
              <a:gd name="T26" fmla="*/ 2147483647 w 431"/>
              <a:gd name="T27" fmla="*/ 2147483647 h 251"/>
              <a:gd name="T28" fmla="*/ 2147483647 w 431"/>
              <a:gd name="T29" fmla="*/ 2147483647 h 251"/>
              <a:gd name="T30" fmla="*/ 2147483647 w 431"/>
              <a:gd name="T31" fmla="*/ 2147483647 h 251"/>
              <a:gd name="T32" fmla="*/ 2147483647 w 431"/>
              <a:gd name="T33" fmla="*/ 2147483647 h 251"/>
              <a:gd name="T34" fmla="*/ 2147483647 w 431"/>
              <a:gd name="T35" fmla="*/ 2147483647 h 251"/>
              <a:gd name="T36" fmla="*/ 2147483647 w 431"/>
              <a:gd name="T37" fmla="*/ 2147483647 h 251"/>
              <a:gd name="T38" fmla="*/ 2147483647 w 431"/>
              <a:gd name="T39" fmla="*/ 2147483647 h 251"/>
              <a:gd name="T40" fmla="*/ 2147483647 w 431"/>
              <a:gd name="T41" fmla="*/ 2147483647 h 251"/>
              <a:gd name="T42" fmla="*/ 2147483647 w 431"/>
              <a:gd name="T43" fmla="*/ 2147483647 h 251"/>
              <a:gd name="T44" fmla="*/ 2147483647 w 431"/>
              <a:gd name="T45" fmla="*/ 2147483647 h 251"/>
              <a:gd name="T46" fmla="*/ 2147483647 w 431"/>
              <a:gd name="T47" fmla="*/ 2147483647 h 251"/>
              <a:gd name="T48" fmla="*/ 2147483647 w 431"/>
              <a:gd name="T49" fmla="*/ 2147483647 h 251"/>
              <a:gd name="T50" fmla="*/ 2147483647 w 431"/>
              <a:gd name="T51" fmla="*/ 2147483647 h 251"/>
              <a:gd name="T52" fmla="*/ 2147483647 w 431"/>
              <a:gd name="T53" fmla="*/ 2147483647 h 251"/>
              <a:gd name="T54" fmla="*/ 2147483647 w 431"/>
              <a:gd name="T55" fmla="*/ 2147483647 h 251"/>
              <a:gd name="T56" fmla="*/ 2147483647 w 431"/>
              <a:gd name="T57" fmla="*/ 2147483647 h 251"/>
              <a:gd name="T58" fmla="*/ 2147483647 w 431"/>
              <a:gd name="T59" fmla="*/ 2147483647 h 251"/>
              <a:gd name="T60" fmla="*/ 2147483647 w 431"/>
              <a:gd name="T61" fmla="*/ 2147483647 h 251"/>
              <a:gd name="T62" fmla="*/ 2147483647 w 431"/>
              <a:gd name="T63" fmla="*/ 2147483647 h 251"/>
              <a:gd name="T64" fmla="*/ 2147483647 w 431"/>
              <a:gd name="T65" fmla="*/ 2147483647 h 251"/>
              <a:gd name="T66" fmla="*/ 2147483647 w 431"/>
              <a:gd name="T67" fmla="*/ 0 h 251"/>
              <a:gd name="T68" fmla="*/ 2147483647 w 431"/>
              <a:gd name="T69" fmla="*/ 2147483647 h 251"/>
              <a:gd name="T70" fmla="*/ 2147483647 w 431"/>
              <a:gd name="T71" fmla="*/ 2147483647 h 251"/>
              <a:gd name="T72" fmla="*/ 2147483647 w 431"/>
              <a:gd name="T73" fmla="*/ 2147483647 h 251"/>
              <a:gd name="T74" fmla="*/ 2147483647 w 431"/>
              <a:gd name="T75" fmla="*/ 2147483647 h 251"/>
              <a:gd name="T76" fmla="*/ 2147483647 w 431"/>
              <a:gd name="T77" fmla="*/ 2147483647 h 251"/>
              <a:gd name="T78" fmla="*/ 2147483647 w 431"/>
              <a:gd name="T79" fmla="*/ 2147483647 h 251"/>
              <a:gd name="T80" fmla="*/ 2147483647 w 431"/>
              <a:gd name="T81" fmla="*/ 2147483647 h 251"/>
              <a:gd name="T82" fmla="*/ 2147483647 w 431"/>
              <a:gd name="T83" fmla="*/ 2147483647 h 251"/>
              <a:gd name="T84" fmla="*/ 2147483647 w 431"/>
              <a:gd name="T85" fmla="*/ 2147483647 h 251"/>
              <a:gd name="T86" fmla="*/ 2147483647 w 431"/>
              <a:gd name="T87" fmla="*/ 2147483647 h 2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1" h="251">
                <a:moveTo>
                  <a:pt x="9" y="224"/>
                </a:moveTo>
                <a:lnTo>
                  <a:pt x="0" y="251"/>
                </a:lnTo>
                <a:lnTo>
                  <a:pt x="17" y="251"/>
                </a:lnTo>
                <a:lnTo>
                  <a:pt x="34" y="251"/>
                </a:lnTo>
                <a:lnTo>
                  <a:pt x="51" y="251"/>
                </a:lnTo>
                <a:lnTo>
                  <a:pt x="76" y="251"/>
                </a:lnTo>
                <a:lnTo>
                  <a:pt x="93" y="251"/>
                </a:lnTo>
                <a:lnTo>
                  <a:pt x="110" y="251"/>
                </a:lnTo>
                <a:lnTo>
                  <a:pt x="127" y="251"/>
                </a:lnTo>
                <a:lnTo>
                  <a:pt x="144" y="251"/>
                </a:lnTo>
                <a:lnTo>
                  <a:pt x="161" y="242"/>
                </a:lnTo>
                <a:lnTo>
                  <a:pt x="178" y="233"/>
                </a:lnTo>
                <a:lnTo>
                  <a:pt x="195" y="224"/>
                </a:lnTo>
                <a:lnTo>
                  <a:pt x="211" y="215"/>
                </a:lnTo>
                <a:lnTo>
                  <a:pt x="228" y="206"/>
                </a:lnTo>
                <a:lnTo>
                  <a:pt x="245" y="197"/>
                </a:lnTo>
                <a:lnTo>
                  <a:pt x="262" y="188"/>
                </a:lnTo>
                <a:lnTo>
                  <a:pt x="279" y="170"/>
                </a:lnTo>
                <a:lnTo>
                  <a:pt x="304" y="161"/>
                </a:lnTo>
                <a:lnTo>
                  <a:pt x="321" y="143"/>
                </a:lnTo>
                <a:lnTo>
                  <a:pt x="338" y="143"/>
                </a:lnTo>
                <a:lnTo>
                  <a:pt x="355" y="116"/>
                </a:lnTo>
                <a:lnTo>
                  <a:pt x="372" y="107"/>
                </a:lnTo>
                <a:lnTo>
                  <a:pt x="381" y="89"/>
                </a:lnTo>
                <a:lnTo>
                  <a:pt x="364" y="81"/>
                </a:lnTo>
                <a:lnTo>
                  <a:pt x="347" y="72"/>
                </a:lnTo>
                <a:lnTo>
                  <a:pt x="364" y="81"/>
                </a:lnTo>
                <a:lnTo>
                  <a:pt x="381" y="89"/>
                </a:lnTo>
                <a:lnTo>
                  <a:pt x="406" y="89"/>
                </a:lnTo>
                <a:lnTo>
                  <a:pt x="423" y="72"/>
                </a:lnTo>
                <a:lnTo>
                  <a:pt x="423" y="54"/>
                </a:lnTo>
                <a:lnTo>
                  <a:pt x="423" y="36"/>
                </a:lnTo>
                <a:lnTo>
                  <a:pt x="431" y="18"/>
                </a:lnTo>
                <a:lnTo>
                  <a:pt x="431" y="0"/>
                </a:lnTo>
                <a:lnTo>
                  <a:pt x="431" y="18"/>
                </a:lnTo>
                <a:lnTo>
                  <a:pt x="431" y="45"/>
                </a:lnTo>
                <a:lnTo>
                  <a:pt x="431" y="63"/>
                </a:lnTo>
                <a:lnTo>
                  <a:pt x="414" y="63"/>
                </a:lnTo>
                <a:lnTo>
                  <a:pt x="397" y="81"/>
                </a:lnTo>
                <a:lnTo>
                  <a:pt x="381" y="89"/>
                </a:lnTo>
                <a:lnTo>
                  <a:pt x="381" y="72"/>
                </a:lnTo>
                <a:lnTo>
                  <a:pt x="372" y="54"/>
                </a:lnTo>
                <a:lnTo>
                  <a:pt x="347" y="81"/>
                </a:lnTo>
                <a:lnTo>
                  <a:pt x="9" y="224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61" name="Freeform 13" descr="Novinový papír"/>
          <p:cNvSpPr>
            <a:spLocks/>
          </p:cNvSpPr>
          <p:nvPr/>
        </p:nvSpPr>
        <p:spPr bwMode="auto">
          <a:xfrm>
            <a:off x="3951685" y="2363391"/>
            <a:ext cx="1409700" cy="1376363"/>
          </a:xfrm>
          <a:custGeom>
            <a:avLst/>
            <a:gdLst>
              <a:gd name="T0" fmla="*/ 2147483647 w 1184"/>
              <a:gd name="T1" fmla="*/ 2147483647 h 1156"/>
              <a:gd name="T2" fmla="*/ 2147483647 w 1184"/>
              <a:gd name="T3" fmla="*/ 2147483647 h 1156"/>
              <a:gd name="T4" fmla="*/ 2147483647 w 1184"/>
              <a:gd name="T5" fmla="*/ 2147483647 h 1156"/>
              <a:gd name="T6" fmla="*/ 2147483647 w 1184"/>
              <a:gd name="T7" fmla="*/ 2147483647 h 1156"/>
              <a:gd name="T8" fmla="*/ 2147483647 w 1184"/>
              <a:gd name="T9" fmla="*/ 2147483647 h 1156"/>
              <a:gd name="T10" fmla="*/ 2147483647 w 1184"/>
              <a:gd name="T11" fmla="*/ 2147483647 h 1156"/>
              <a:gd name="T12" fmla="*/ 2147483647 w 1184"/>
              <a:gd name="T13" fmla="*/ 2147483647 h 1156"/>
              <a:gd name="T14" fmla="*/ 2147483647 w 1184"/>
              <a:gd name="T15" fmla="*/ 2147483647 h 1156"/>
              <a:gd name="T16" fmla="*/ 2147483647 w 1184"/>
              <a:gd name="T17" fmla="*/ 2147483647 h 1156"/>
              <a:gd name="T18" fmla="*/ 2147483647 w 1184"/>
              <a:gd name="T19" fmla="*/ 2147483647 h 1156"/>
              <a:gd name="T20" fmla="*/ 2147483647 w 1184"/>
              <a:gd name="T21" fmla="*/ 2147483647 h 1156"/>
              <a:gd name="T22" fmla="*/ 2147483647 w 1184"/>
              <a:gd name="T23" fmla="*/ 2147483647 h 1156"/>
              <a:gd name="T24" fmla="*/ 2147483647 w 1184"/>
              <a:gd name="T25" fmla="*/ 2147483647 h 1156"/>
              <a:gd name="T26" fmla="*/ 2147483647 w 1184"/>
              <a:gd name="T27" fmla="*/ 2147483647 h 1156"/>
              <a:gd name="T28" fmla="*/ 2147483647 w 1184"/>
              <a:gd name="T29" fmla="*/ 2147483647 h 1156"/>
              <a:gd name="T30" fmla="*/ 2147483647 w 1184"/>
              <a:gd name="T31" fmla="*/ 2147483647 h 1156"/>
              <a:gd name="T32" fmla="*/ 2147483647 w 1184"/>
              <a:gd name="T33" fmla="*/ 2147483647 h 1156"/>
              <a:gd name="T34" fmla="*/ 2147483647 w 1184"/>
              <a:gd name="T35" fmla="*/ 2147483647 h 1156"/>
              <a:gd name="T36" fmla="*/ 2147483647 w 1184"/>
              <a:gd name="T37" fmla="*/ 2147483647 h 1156"/>
              <a:gd name="T38" fmla="*/ 2147483647 w 1184"/>
              <a:gd name="T39" fmla="*/ 2147483647 h 1156"/>
              <a:gd name="T40" fmla="*/ 2147483647 w 1184"/>
              <a:gd name="T41" fmla="*/ 2147483647 h 1156"/>
              <a:gd name="T42" fmla="*/ 2147483647 w 1184"/>
              <a:gd name="T43" fmla="*/ 2147483647 h 1156"/>
              <a:gd name="T44" fmla="*/ 2147483647 w 1184"/>
              <a:gd name="T45" fmla="*/ 2147483647 h 1156"/>
              <a:gd name="T46" fmla="*/ 2147483647 w 1184"/>
              <a:gd name="T47" fmla="*/ 2147483647 h 1156"/>
              <a:gd name="T48" fmla="*/ 2147483647 w 1184"/>
              <a:gd name="T49" fmla="*/ 2147483647 h 1156"/>
              <a:gd name="T50" fmla="*/ 2147483647 w 1184"/>
              <a:gd name="T51" fmla="*/ 2147483647 h 1156"/>
              <a:gd name="T52" fmla="*/ 2147483647 w 1184"/>
              <a:gd name="T53" fmla="*/ 2147483647 h 1156"/>
              <a:gd name="T54" fmla="*/ 2147483647 w 1184"/>
              <a:gd name="T55" fmla="*/ 2147483647 h 1156"/>
              <a:gd name="T56" fmla="*/ 2147483647 w 1184"/>
              <a:gd name="T57" fmla="*/ 2147483647 h 1156"/>
              <a:gd name="T58" fmla="*/ 2147483647 w 1184"/>
              <a:gd name="T59" fmla="*/ 2147483647 h 1156"/>
              <a:gd name="T60" fmla="*/ 2147483647 w 1184"/>
              <a:gd name="T61" fmla="*/ 2147483647 h 1156"/>
              <a:gd name="T62" fmla="*/ 2147483647 w 1184"/>
              <a:gd name="T63" fmla="*/ 2147483647 h 1156"/>
              <a:gd name="T64" fmla="*/ 2147483647 w 1184"/>
              <a:gd name="T65" fmla="*/ 2147483647 h 1156"/>
              <a:gd name="T66" fmla="*/ 2147483647 w 1184"/>
              <a:gd name="T67" fmla="*/ 2147483647 h 1156"/>
              <a:gd name="T68" fmla="*/ 2147483647 w 1184"/>
              <a:gd name="T69" fmla="*/ 2147483647 h 1156"/>
              <a:gd name="T70" fmla="*/ 2147483647 w 1184"/>
              <a:gd name="T71" fmla="*/ 2147483647 h 1156"/>
              <a:gd name="T72" fmla="*/ 2147483647 w 1184"/>
              <a:gd name="T73" fmla="*/ 2147483647 h 1156"/>
              <a:gd name="T74" fmla="*/ 2147483647 w 1184"/>
              <a:gd name="T75" fmla="*/ 2147483647 h 1156"/>
              <a:gd name="T76" fmla="*/ 2147483647 w 1184"/>
              <a:gd name="T77" fmla="*/ 2147483647 h 1156"/>
              <a:gd name="T78" fmla="*/ 2147483647 w 1184"/>
              <a:gd name="T79" fmla="*/ 0 h 1156"/>
              <a:gd name="T80" fmla="*/ 2147483647 w 1184"/>
              <a:gd name="T81" fmla="*/ 0 h 1156"/>
              <a:gd name="T82" fmla="*/ 2147483647 w 1184"/>
              <a:gd name="T83" fmla="*/ 0 h 1156"/>
              <a:gd name="T84" fmla="*/ 2147483647 w 1184"/>
              <a:gd name="T85" fmla="*/ 0 h 1156"/>
              <a:gd name="T86" fmla="*/ 2147483647 w 1184"/>
              <a:gd name="T87" fmla="*/ 2147483647 h 1156"/>
              <a:gd name="T88" fmla="*/ 2147483647 w 1184"/>
              <a:gd name="T89" fmla="*/ 2147483647 h 1156"/>
              <a:gd name="T90" fmla="*/ 2147483647 w 1184"/>
              <a:gd name="T91" fmla="*/ 2147483647 h 1156"/>
              <a:gd name="T92" fmla="*/ 2147483647 w 1184"/>
              <a:gd name="T93" fmla="*/ 2147483647 h 1156"/>
              <a:gd name="T94" fmla="*/ 2147483647 w 1184"/>
              <a:gd name="T95" fmla="*/ 2147483647 h 1156"/>
              <a:gd name="T96" fmla="*/ 2147483647 w 1184"/>
              <a:gd name="T97" fmla="*/ 2147483647 h 1156"/>
              <a:gd name="T98" fmla="*/ 2147483647 w 1184"/>
              <a:gd name="T99" fmla="*/ 2147483647 h 1156"/>
              <a:gd name="T100" fmla="*/ 2147483647 w 1184"/>
              <a:gd name="T101" fmla="*/ 2147483647 h 1156"/>
              <a:gd name="T102" fmla="*/ 2147483647 w 1184"/>
              <a:gd name="T103" fmla="*/ 2147483647 h 1156"/>
              <a:gd name="T104" fmla="*/ 2147483647 w 1184"/>
              <a:gd name="T105" fmla="*/ 2147483647 h 1156"/>
              <a:gd name="T106" fmla="*/ 2147483647 w 1184"/>
              <a:gd name="T107" fmla="*/ 2147483647 h 1156"/>
              <a:gd name="T108" fmla="*/ 0 w 1184"/>
              <a:gd name="T109" fmla="*/ 2147483647 h 1156"/>
              <a:gd name="T110" fmla="*/ 2147483647 w 1184"/>
              <a:gd name="T111" fmla="*/ 2147483647 h 1156"/>
              <a:gd name="T112" fmla="*/ 2147483647 w 1184"/>
              <a:gd name="T113" fmla="*/ 2147483647 h 1156"/>
              <a:gd name="T114" fmla="*/ 2147483647 w 1184"/>
              <a:gd name="T115" fmla="*/ 2147483647 h 11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84" h="1156">
                <a:moveTo>
                  <a:pt x="93" y="906"/>
                </a:moveTo>
                <a:lnTo>
                  <a:pt x="93" y="932"/>
                </a:lnTo>
                <a:lnTo>
                  <a:pt x="102" y="950"/>
                </a:lnTo>
                <a:lnTo>
                  <a:pt x="110" y="968"/>
                </a:lnTo>
                <a:lnTo>
                  <a:pt x="119" y="986"/>
                </a:lnTo>
                <a:lnTo>
                  <a:pt x="127" y="1004"/>
                </a:lnTo>
                <a:lnTo>
                  <a:pt x="144" y="1004"/>
                </a:lnTo>
                <a:lnTo>
                  <a:pt x="161" y="1013"/>
                </a:lnTo>
                <a:lnTo>
                  <a:pt x="178" y="1022"/>
                </a:lnTo>
                <a:lnTo>
                  <a:pt x="195" y="1031"/>
                </a:lnTo>
                <a:lnTo>
                  <a:pt x="212" y="1040"/>
                </a:lnTo>
                <a:lnTo>
                  <a:pt x="229" y="1049"/>
                </a:lnTo>
                <a:lnTo>
                  <a:pt x="246" y="1058"/>
                </a:lnTo>
                <a:lnTo>
                  <a:pt x="262" y="1067"/>
                </a:lnTo>
                <a:lnTo>
                  <a:pt x="279" y="1067"/>
                </a:lnTo>
                <a:lnTo>
                  <a:pt x="296" y="1076"/>
                </a:lnTo>
                <a:lnTo>
                  <a:pt x="313" y="1076"/>
                </a:lnTo>
                <a:lnTo>
                  <a:pt x="330" y="1085"/>
                </a:lnTo>
                <a:lnTo>
                  <a:pt x="347" y="1085"/>
                </a:lnTo>
                <a:lnTo>
                  <a:pt x="364" y="1085"/>
                </a:lnTo>
                <a:lnTo>
                  <a:pt x="381" y="1094"/>
                </a:lnTo>
                <a:lnTo>
                  <a:pt x="398" y="1103"/>
                </a:lnTo>
                <a:lnTo>
                  <a:pt x="415" y="1112"/>
                </a:lnTo>
                <a:lnTo>
                  <a:pt x="432" y="1112"/>
                </a:lnTo>
                <a:lnTo>
                  <a:pt x="448" y="1121"/>
                </a:lnTo>
                <a:lnTo>
                  <a:pt x="465" y="1121"/>
                </a:lnTo>
                <a:lnTo>
                  <a:pt x="482" y="1130"/>
                </a:lnTo>
                <a:lnTo>
                  <a:pt x="499" y="1139"/>
                </a:lnTo>
                <a:lnTo>
                  <a:pt x="516" y="1139"/>
                </a:lnTo>
                <a:lnTo>
                  <a:pt x="533" y="1148"/>
                </a:lnTo>
                <a:lnTo>
                  <a:pt x="550" y="1156"/>
                </a:lnTo>
                <a:lnTo>
                  <a:pt x="567" y="1156"/>
                </a:lnTo>
                <a:lnTo>
                  <a:pt x="584" y="1156"/>
                </a:lnTo>
                <a:lnTo>
                  <a:pt x="601" y="1156"/>
                </a:lnTo>
                <a:lnTo>
                  <a:pt x="618" y="1156"/>
                </a:lnTo>
                <a:lnTo>
                  <a:pt x="634" y="1156"/>
                </a:lnTo>
                <a:lnTo>
                  <a:pt x="660" y="1156"/>
                </a:lnTo>
                <a:lnTo>
                  <a:pt x="677" y="1156"/>
                </a:lnTo>
                <a:lnTo>
                  <a:pt x="694" y="1156"/>
                </a:lnTo>
                <a:lnTo>
                  <a:pt x="711" y="1156"/>
                </a:lnTo>
                <a:lnTo>
                  <a:pt x="727" y="1156"/>
                </a:lnTo>
                <a:lnTo>
                  <a:pt x="744" y="1156"/>
                </a:lnTo>
                <a:lnTo>
                  <a:pt x="761" y="1148"/>
                </a:lnTo>
                <a:lnTo>
                  <a:pt x="778" y="1130"/>
                </a:lnTo>
                <a:lnTo>
                  <a:pt x="795" y="1121"/>
                </a:lnTo>
                <a:lnTo>
                  <a:pt x="812" y="1112"/>
                </a:lnTo>
                <a:lnTo>
                  <a:pt x="829" y="1103"/>
                </a:lnTo>
                <a:lnTo>
                  <a:pt x="846" y="1094"/>
                </a:lnTo>
                <a:lnTo>
                  <a:pt x="863" y="1094"/>
                </a:lnTo>
                <a:lnTo>
                  <a:pt x="880" y="1076"/>
                </a:lnTo>
                <a:lnTo>
                  <a:pt x="897" y="1067"/>
                </a:lnTo>
                <a:lnTo>
                  <a:pt x="905" y="1049"/>
                </a:lnTo>
                <a:lnTo>
                  <a:pt x="922" y="1040"/>
                </a:lnTo>
                <a:lnTo>
                  <a:pt x="939" y="1040"/>
                </a:lnTo>
                <a:lnTo>
                  <a:pt x="956" y="1031"/>
                </a:lnTo>
                <a:lnTo>
                  <a:pt x="973" y="1022"/>
                </a:lnTo>
                <a:lnTo>
                  <a:pt x="998" y="1004"/>
                </a:lnTo>
                <a:lnTo>
                  <a:pt x="1015" y="995"/>
                </a:lnTo>
                <a:lnTo>
                  <a:pt x="1032" y="995"/>
                </a:lnTo>
                <a:lnTo>
                  <a:pt x="1049" y="977"/>
                </a:lnTo>
                <a:lnTo>
                  <a:pt x="1057" y="959"/>
                </a:lnTo>
                <a:lnTo>
                  <a:pt x="1066" y="941"/>
                </a:lnTo>
                <a:lnTo>
                  <a:pt x="1083" y="923"/>
                </a:lnTo>
                <a:lnTo>
                  <a:pt x="1091" y="906"/>
                </a:lnTo>
                <a:lnTo>
                  <a:pt x="1099" y="888"/>
                </a:lnTo>
                <a:lnTo>
                  <a:pt x="1108" y="870"/>
                </a:lnTo>
                <a:lnTo>
                  <a:pt x="1116" y="843"/>
                </a:lnTo>
                <a:lnTo>
                  <a:pt x="1125" y="825"/>
                </a:lnTo>
                <a:lnTo>
                  <a:pt x="1125" y="807"/>
                </a:lnTo>
                <a:lnTo>
                  <a:pt x="1125" y="789"/>
                </a:lnTo>
                <a:lnTo>
                  <a:pt x="1133" y="771"/>
                </a:lnTo>
                <a:lnTo>
                  <a:pt x="1142" y="753"/>
                </a:lnTo>
                <a:lnTo>
                  <a:pt x="1150" y="735"/>
                </a:lnTo>
                <a:lnTo>
                  <a:pt x="1150" y="717"/>
                </a:lnTo>
                <a:lnTo>
                  <a:pt x="1150" y="699"/>
                </a:lnTo>
                <a:lnTo>
                  <a:pt x="1150" y="681"/>
                </a:lnTo>
                <a:lnTo>
                  <a:pt x="1150" y="664"/>
                </a:lnTo>
                <a:lnTo>
                  <a:pt x="1150" y="646"/>
                </a:lnTo>
                <a:lnTo>
                  <a:pt x="1150" y="628"/>
                </a:lnTo>
                <a:lnTo>
                  <a:pt x="1150" y="610"/>
                </a:lnTo>
                <a:lnTo>
                  <a:pt x="1150" y="592"/>
                </a:lnTo>
                <a:lnTo>
                  <a:pt x="1150" y="574"/>
                </a:lnTo>
                <a:lnTo>
                  <a:pt x="1159" y="556"/>
                </a:lnTo>
                <a:lnTo>
                  <a:pt x="1176" y="538"/>
                </a:lnTo>
                <a:lnTo>
                  <a:pt x="1184" y="520"/>
                </a:lnTo>
                <a:lnTo>
                  <a:pt x="1184" y="502"/>
                </a:lnTo>
                <a:lnTo>
                  <a:pt x="1184" y="439"/>
                </a:lnTo>
                <a:lnTo>
                  <a:pt x="1176" y="422"/>
                </a:lnTo>
                <a:lnTo>
                  <a:pt x="1176" y="404"/>
                </a:lnTo>
                <a:lnTo>
                  <a:pt x="1167" y="386"/>
                </a:lnTo>
                <a:lnTo>
                  <a:pt x="1159" y="368"/>
                </a:lnTo>
                <a:lnTo>
                  <a:pt x="1159" y="350"/>
                </a:lnTo>
                <a:lnTo>
                  <a:pt x="1142" y="341"/>
                </a:lnTo>
                <a:lnTo>
                  <a:pt x="1125" y="314"/>
                </a:lnTo>
                <a:lnTo>
                  <a:pt x="1108" y="305"/>
                </a:lnTo>
                <a:lnTo>
                  <a:pt x="1091" y="287"/>
                </a:lnTo>
                <a:lnTo>
                  <a:pt x="1074" y="269"/>
                </a:lnTo>
                <a:lnTo>
                  <a:pt x="1049" y="251"/>
                </a:lnTo>
                <a:lnTo>
                  <a:pt x="1040" y="233"/>
                </a:lnTo>
                <a:lnTo>
                  <a:pt x="1023" y="215"/>
                </a:lnTo>
                <a:lnTo>
                  <a:pt x="1006" y="197"/>
                </a:lnTo>
                <a:lnTo>
                  <a:pt x="990" y="180"/>
                </a:lnTo>
                <a:lnTo>
                  <a:pt x="973" y="162"/>
                </a:lnTo>
                <a:lnTo>
                  <a:pt x="956" y="153"/>
                </a:lnTo>
                <a:lnTo>
                  <a:pt x="939" y="99"/>
                </a:lnTo>
                <a:lnTo>
                  <a:pt x="930" y="81"/>
                </a:lnTo>
                <a:lnTo>
                  <a:pt x="905" y="72"/>
                </a:lnTo>
                <a:lnTo>
                  <a:pt x="888" y="63"/>
                </a:lnTo>
                <a:lnTo>
                  <a:pt x="871" y="54"/>
                </a:lnTo>
                <a:lnTo>
                  <a:pt x="846" y="54"/>
                </a:lnTo>
                <a:lnTo>
                  <a:pt x="829" y="54"/>
                </a:lnTo>
                <a:lnTo>
                  <a:pt x="778" y="54"/>
                </a:lnTo>
                <a:lnTo>
                  <a:pt x="711" y="54"/>
                </a:lnTo>
                <a:lnTo>
                  <a:pt x="694" y="54"/>
                </a:lnTo>
                <a:lnTo>
                  <a:pt x="677" y="54"/>
                </a:lnTo>
                <a:lnTo>
                  <a:pt x="651" y="36"/>
                </a:lnTo>
                <a:lnTo>
                  <a:pt x="634" y="27"/>
                </a:lnTo>
                <a:lnTo>
                  <a:pt x="618" y="18"/>
                </a:lnTo>
                <a:lnTo>
                  <a:pt x="601" y="9"/>
                </a:lnTo>
                <a:lnTo>
                  <a:pt x="575" y="0"/>
                </a:lnTo>
                <a:lnTo>
                  <a:pt x="558" y="0"/>
                </a:lnTo>
                <a:lnTo>
                  <a:pt x="541" y="0"/>
                </a:lnTo>
                <a:lnTo>
                  <a:pt x="516" y="0"/>
                </a:lnTo>
                <a:lnTo>
                  <a:pt x="499" y="0"/>
                </a:lnTo>
                <a:lnTo>
                  <a:pt x="448" y="0"/>
                </a:lnTo>
                <a:lnTo>
                  <a:pt x="432" y="0"/>
                </a:lnTo>
                <a:lnTo>
                  <a:pt x="415" y="0"/>
                </a:lnTo>
                <a:lnTo>
                  <a:pt x="398" y="0"/>
                </a:lnTo>
                <a:lnTo>
                  <a:pt x="347" y="0"/>
                </a:lnTo>
                <a:lnTo>
                  <a:pt x="330" y="0"/>
                </a:lnTo>
                <a:lnTo>
                  <a:pt x="313" y="0"/>
                </a:lnTo>
                <a:lnTo>
                  <a:pt x="288" y="9"/>
                </a:lnTo>
                <a:lnTo>
                  <a:pt x="279" y="27"/>
                </a:lnTo>
                <a:lnTo>
                  <a:pt x="271" y="45"/>
                </a:lnTo>
                <a:lnTo>
                  <a:pt x="246" y="54"/>
                </a:lnTo>
                <a:lnTo>
                  <a:pt x="229" y="72"/>
                </a:lnTo>
                <a:lnTo>
                  <a:pt x="212" y="81"/>
                </a:lnTo>
                <a:lnTo>
                  <a:pt x="203" y="99"/>
                </a:lnTo>
                <a:lnTo>
                  <a:pt x="186" y="117"/>
                </a:lnTo>
                <a:lnTo>
                  <a:pt x="178" y="135"/>
                </a:lnTo>
                <a:lnTo>
                  <a:pt x="169" y="153"/>
                </a:lnTo>
                <a:lnTo>
                  <a:pt x="153" y="162"/>
                </a:lnTo>
                <a:lnTo>
                  <a:pt x="136" y="180"/>
                </a:lnTo>
                <a:lnTo>
                  <a:pt x="119" y="206"/>
                </a:lnTo>
                <a:lnTo>
                  <a:pt x="119" y="224"/>
                </a:lnTo>
                <a:lnTo>
                  <a:pt x="110" y="242"/>
                </a:lnTo>
                <a:lnTo>
                  <a:pt x="110" y="260"/>
                </a:lnTo>
                <a:lnTo>
                  <a:pt x="102" y="278"/>
                </a:lnTo>
                <a:lnTo>
                  <a:pt x="93" y="296"/>
                </a:lnTo>
                <a:lnTo>
                  <a:pt x="85" y="314"/>
                </a:lnTo>
                <a:lnTo>
                  <a:pt x="76" y="332"/>
                </a:lnTo>
                <a:lnTo>
                  <a:pt x="68" y="386"/>
                </a:lnTo>
                <a:lnTo>
                  <a:pt x="60" y="404"/>
                </a:lnTo>
                <a:lnTo>
                  <a:pt x="51" y="422"/>
                </a:lnTo>
                <a:lnTo>
                  <a:pt x="43" y="439"/>
                </a:lnTo>
                <a:lnTo>
                  <a:pt x="34" y="457"/>
                </a:lnTo>
                <a:lnTo>
                  <a:pt x="26" y="475"/>
                </a:lnTo>
                <a:lnTo>
                  <a:pt x="17" y="502"/>
                </a:lnTo>
                <a:lnTo>
                  <a:pt x="17" y="529"/>
                </a:lnTo>
                <a:lnTo>
                  <a:pt x="17" y="547"/>
                </a:lnTo>
                <a:lnTo>
                  <a:pt x="17" y="565"/>
                </a:lnTo>
                <a:lnTo>
                  <a:pt x="9" y="628"/>
                </a:lnTo>
                <a:lnTo>
                  <a:pt x="0" y="646"/>
                </a:lnTo>
                <a:lnTo>
                  <a:pt x="0" y="664"/>
                </a:lnTo>
                <a:lnTo>
                  <a:pt x="0" y="681"/>
                </a:lnTo>
                <a:lnTo>
                  <a:pt x="9" y="699"/>
                </a:lnTo>
                <a:lnTo>
                  <a:pt x="26" y="717"/>
                </a:lnTo>
                <a:lnTo>
                  <a:pt x="34" y="735"/>
                </a:lnTo>
                <a:lnTo>
                  <a:pt x="51" y="744"/>
                </a:lnTo>
                <a:lnTo>
                  <a:pt x="60" y="762"/>
                </a:lnTo>
                <a:lnTo>
                  <a:pt x="26" y="762"/>
                </a:lnTo>
                <a:lnTo>
                  <a:pt x="93" y="762"/>
                </a:lnTo>
                <a:lnTo>
                  <a:pt x="26" y="762"/>
                </a:lnTo>
                <a:lnTo>
                  <a:pt x="93" y="906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4158854" y="2715817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r>
              <a:rPr lang="cs-CZ" altLang="cs-CZ">
                <a:solidFill>
                  <a:srgbClr val="FE1E39"/>
                </a:solidFill>
                <a:cs typeface="+mn-cs"/>
              </a:rPr>
              <a:t>Riziko</a:t>
            </a:r>
          </a:p>
        </p:txBody>
      </p:sp>
      <p:sp>
        <p:nvSpPr>
          <p:cNvPr id="660495" name="Rectangle 15"/>
          <p:cNvSpPr>
            <a:spLocks noChangeArrowheads="1"/>
          </p:cNvSpPr>
          <p:nvPr/>
        </p:nvSpPr>
        <p:spPr bwMode="auto">
          <a:xfrm>
            <a:off x="4089797" y="3021807"/>
            <a:ext cx="95218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r>
              <a:rPr lang="cs-CZ" altLang="cs-CZ" sz="1350">
                <a:solidFill>
                  <a:srgbClr val="FE1E39"/>
                </a:solidFill>
                <a:latin typeface="Arial"/>
                <a:cs typeface="+mn-cs"/>
              </a:rPr>
              <a:t>onemocnění</a:t>
            </a:r>
            <a:endParaRPr lang="cs-CZ" altLang="cs-CZ" sz="1350">
              <a:solidFill>
                <a:srgbClr val="FE1E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660496" name="Rectangle 16"/>
          <p:cNvSpPr>
            <a:spLocks noChangeArrowheads="1"/>
          </p:cNvSpPr>
          <p:nvPr/>
        </p:nvSpPr>
        <p:spPr bwMode="auto">
          <a:xfrm>
            <a:off x="1566864" y="2346723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60497" name="Rectangle 17"/>
          <p:cNvSpPr>
            <a:spLocks noChangeArrowheads="1"/>
          </p:cNvSpPr>
          <p:nvPr/>
        </p:nvSpPr>
        <p:spPr bwMode="auto">
          <a:xfrm>
            <a:off x="1566864" y="2602707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3237310" y="4102894"/>
            <a:ext cx="100013" cy="20241"/>
          </a:xfrm>
          <a:custGeom>
            <a:avLst/>
            <a:gdLst>
              <a:gd name="T0" fmla="*/ 2147483647 w 83"/>
              <a:gd name="T1" fmla="*/ 2147483647 h 17"/>
              <a:gd name="T2" fmla="*/ 2147483647 w 83"/>
              <a:gd name="T3" fmla="*/ 2147483647 h 17"/>
              <a:gd name="T4" fmla="*/ 2147483647 w 83"/>
              <a:gd name="T5" fmla="*/ 2147483647 h 17"/>
              <a:gd name="T6" fmla="*/ 2147483647 w 83"/>
              <a:gd name="T7" fmla="*/ 2147483647 h 17"/>
              <a:gd name="T8" fmla="*/ 2147483647 w 83"/>
              <a:gd name="T9" fmla="*/ 2147483647 h 17"/>
              <a:gd name="T10" fmla="*/ 2147483647 w 83"/>
              <a:gd name="T11" fmla="*/ 2147483647 h 17"/>
              <a:gd name="T12" fmla="*/ 2147483647 w 83"/>
              <a:gd name="T13" fmla="*/ 2147483647 h 17"/>
              <a:gd name="T14" fmla="*/ 0 w 83"/>
              <a:gd name="T15" fmla="*/ 0 h 17"/>
              <a:gd name="T16" fmla="*/ 2147483647 w 83"/>
              <a:gd name="T17" fmla="*/ 0 h 17"/>
              <a:gd name="T18" fmla="*/ 2147483647 w 83"/>
              <a:gd name="T19" fmla="*/ 0 h 17"/>
              <a:gd name="T20" fmla="*/ 2147483647 w 83"/>
              <a:gd name="T21" fmla="*/ 0 h 17"/>
              <a:gd name="T22" fmla="*/ 2147483647 w 83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3" h="17">
                <a:moveTo>
                  <a:pt x="24" y="11"/>
                </a:moveTo>
                <a:lnTo>
                  <a:pt x="48" y="5"/>
                </a:lnTo>
                <a:lnTo>
                  <a:pt x="72" y="5"/>
                </a:lnTo>
                <a:lnTo>
                  <a:pt x="83" y="17"/>
                </a:lnTo>
                <a:lnTo>
                  <a:pt x="59" y="17"/>
                </a:lnTo>
                <a:lnTo>
                  <a:pt x="35" y="11"/>
                </a:lnTo>
                <a:lnTo>
                  <a:pt x="11" y="11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24" y="11"/>
                </a:lnTo>
                <a:close/>
              </a:path>
            </a:pathLst>
          </a:custGeom>
          <a:solidFill>
            <a:srgbClr val="C0C0C0"/>
          </a:solidFill>
          <a:ln w="174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2613423" y="4636294"/>
            <a:ext cx="291703" cy="182166"/>
          </a:xfrm>
          <a:custGeom>
            <a:avLst/>
            <a:gdLst>
              <a:gd name="T0" fmla="*/ 2147483647 w 245"/>
              <a:gd name="T1" fmla="*/ 0 h 153"/>
              <a:gd name="T2" fmla="*/ 2147483647 w 245"/>
              <a:gd name="T3" fmla="*/ 2147483647 h 153"/>
              <a:gd name="T4" fmla="*/ 2147483647 w 245"/>
              <a:gd name="T5" fmla="*/ 0 h 153"/>
              <a:gd name="T6" fmla="*/ 2147483647 w 245"/>
              <a:gd name="T7" fmla="*/ 0 h 153"/>
              <a:gd name="T8" fmla="*/ 2147483647 w 245"/>
              <a:gd name="T9" fmla="*/ 2147483647 h 153"/>
              <a:gd name="T10" fmla="*/ 2147483647 w 245"/>
              <a:gd name="T11" fmla="*/ 2147483647 h 153"/>
              <a:gd name="T12" fmla="*/ 2147483647 w 245"/>
              <a:gd name="T13" fmla="*/ 2147483647 h 153"/>
              <a:gd name="T14" fmla="*/ 2147483647 w 245"/>
              <a:gd name="T15" fmla="*/ 2147483647 h 153"/>
              <a:gd name="T16" fmla="*/ 0 w 245"/>
              <a:gd name="T17" fmla="*/ 2147483647 h 153"/>
              <a:gd name="T18" fmla="*/ 2147483647 w 245"/>
              <a:gd name="T19" fmla="*/ 2147483647 h 153"/>
              <a:gd name="T20" fmla="*/ 2147483647 w 245"/>
              <a:gd name="T21" fmla="*/ 2147483647 h 153"/>
              <a:gd name="T22" fmla="*/ 2147483647 w 245"/>
              <a:gd name="T23" fmla="*/ 2147483647 h 153"/>
              <a:gd name="T24" fmla="*/ 2147483647 w 245"/>
              <a:gd name="T25" fmla="*/ 2147483647 h 153"/>
              <a:gd name="T26" fmla="*/ 2147483647 w 245"/>
              <a:gd name="T27" fmla="*/ 2147483647 h 153"/>
              <a:gd name="T28" fmla="*/ 2147483647 w 245"/>
              <a:gd name="T29" fmla="*/ 2147483647 h 153"/>
              <a:gd name="T30" fmla="*/ 2147483647 w 245"/>
              <a:gd name="T31" fmla="*/ 2147483647 h 153"/>
              <a:gd name="T32" fmla="*/ 2147483647 w 245"/>
              <a:gd name="T33" fmla="*/ 2147483647 h 153"/>
              <a:gd name="T34" fmla="*/ 2147483647 w 245"/>
              <a:gd name="T35" fmla="*/ 2147483647 h 153"/>
              <a:gd name="T36" fmla="*/ 2147483647 w 245"/>
              <a:gd name="T37" fmla="*/ 2147483647 h 153"/>
              <a:gd name="T38" fmla="*/ 2147483647 w 245"/>
              <a:gd name="T39" fmla="*/ 2147483647 h 153"/>
              <a:gd name="T40" fmla="*/ 2147483647 w 245"/>
              <a:gd name="T41" fmla="*/ 2147483647 h 153"/>
              <a:gd name="T42" fmla="*/ 2147483647 w 245"/>
              <a:gd name="T43" fmla="*/ 2147483647 h 153"/>
              <a:gd name="T44" fmla="*/ 2147483647 w 245"/>
              <a:gd name="T45" fmla="*/ 2147483647 h 153"/>
              <a:gd name="T46" fmla="*/ 2147483647 w 245"/>
              <a:gd name="T47" fmla="*/ 2147483647 h 153"/>
              <a:gd name="T48" fmla="*/ 2147483647 w 245"/>
              <a:gd name="T49" fmla="*/ 2147483647 h 153"/>
              <a:gd name="T50" fmla="*/ 2147483647 w 245"/>
              <a:gd name="T51" fmla="*/ 2147483647 h 153"/>
              <a:gd name="T52" fmla="*/ 2147483647 w 245"/>
              <a:gd name="T53" fmla="*/ 2147483647 h 153"/>
              <a:gd name="T54" fmla="*/ 2147483647 w 245"/>
              <a:gd name="T55" fmla="*/ 2147483647 h 153"/>
              <a:gd name="T56" fmla="*/ 2147483647 w 245"/>
              <a:gd name="T57" fmla="*/ 2147483647 h 153"/>
              <a:gd name="T58" fmla="*/ 2147483647 w 245"/>
              <a:gd name="T59" fmla="*/ 2147483647 h 153"/>
              <a:gd name="T60" fmla="*/ 2147483647 w 245"/>
              <a:gd name="T61" fmla="*/ 2147483647 h 153"/>
              <a:gd name="T62" fmla="*/ 2147483647 w 245"/>
              <a:gd name="T63" fmla="*/ 2147483647 h 153"/>
              <a:gd name="T64" fmla="*/ 2147483647 w 245"/>
              <a:gd name="T65" fmla="*/ 2147483647 h 153"/>
              <a:gd name="T66" fmla="*/ 2147483647 w 245"/>
              <a:gd name="T67" fmla="*/ 0 h 1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5" h="153">
                <a:moveTo>
                  <a:pt x="68" y="0"/>
                </a:moveTo>
                <a:lnTo>
                  <a:pt x="76" y="18"/>
                </a:lnTo>
                <a:lnTo>
                  <a:pt x="68" y="0"/>
                </a:lnTo>
                <a:lnTo>
                  <a:pt x="51" y="0"/>
                </a:lnTo>
                <a:lnTo>
                  <a:pt x="51" y="18"/>
                </a:lnTo>
                <a:lnTo>
                  <a:pt x="34" y="27"/>
                </a:lnTo>
                <a:lnTo>
                  <a:pt x="17" y="36"/>
                </a:lnTo>
                <a:lnTo>
                  <a:pt x="8" y="54"/>
                </a:lnTo>
                <a:lnTo>
                  <a:pt x="0" y="72"/>
                </a:lnTo>
                <a:lnTo>
                  <a:pt x="8" y="90"/>
                </a:lnTo>
                <a:lnTo>
                  <a:pt x="25" y="99"/>
                </a:lnTo>
                <a:lnTo>
                  <a:pt x="42" y="108"/>
                </a:lnTo>
                <a:lnTo>
                  <a:pt x="59" y="117"/>
                </a:lnTo>
                <a:lnTo>
                  <a:pt x="68" y="135"/>
                </a:lnTo>
                <a:lnTo>
                  <a:pt x="85" y="135"/>
                </a:lnTo>
                <a:lnTo>
                  <a:pt x="101" y="135"/>
                </a:lnTo>
                <a:lnTo>
                  <a:pt x="118" y="144"/>
                </a:lnTo>
                <a:lnTo>
                  <a:pt x="135" y="153"/>
                </a:lnTo>
                <a:lnTo>
                  <a:pt x="152" y="153"/>
                </a:lnTo>
                <a:lnTo>
                  <a:pt x="169" y="153"/>
                </a:lnTo>
                <a:lnTo>
                  <a:pt x="186" y="144"/>
                </a:lnTo>
                <a:lnTo>
                  <a:pt x="203" y="135"/>
                </a:lnTo>
                <a:lnTo>
                  <a:pt x="220" y="135"/>
                </a:lnTo>
                <a:lnTo>
                  <a:pt x="237" y="135"/>
                </a:lnTo>
                <a:lnTo>
                  <a:pt x="245" y="117"/>
                </a:lnTo>
                <a:lnTo>
                  <a:pt x="237" y="99"/>
                </a:lnTo>
                <a:lnTo>
                  <a:pt x="220" y="90"/>
                </a:lnTo>
                <a:lnTo>
                  <a:pt x="203" y="90"/>
                </a:lnTo>
                <a:lnTo>
                  <a:pt x="186" y="90"/>
                </a:lnTo>
                <a:lnTo>
                  <a:pt x="169" y="99"/>
                </a:lnTo>
                <a:lnTo>
                  <a:pt x="152" y="81"/>
                </a:lnTo>
                <a:lnTo>
                  <a:pt x="152" y="63"/>
                </a:lnTo>
                <a:lnTo>
                  <a:pt x="152" y="45"/>
                </a:lnTo>
                <a:lnTo>
                  <a:pt x="68" y="0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68" name="Freeform 20"/>
          <p:cNvSpPr>
            <a:spLocks/>
          </p:cNvSpPr>
          <p:nvPr/>
        </p:nvSpPr>
        <p:spPr bwMode="auto">
          <a:xfrm>
            <a:off x="3470673" y="3132536"/>
            <a:ext cx="350044" cy="116681"/>
          </a:xfrm>
          <a:custGeom>
            <a:avLst/>
            <a:gdLst>
              <a:gd name="T0" fmla="*/ 2147483647 w 295"/>
              <a:gd name="T1" fmla="*/ 2147483647 h 98"/>
              <a:gd name="T2" fmla="*/ 2147483647 w 295"/>
              <a:gd name="T3" fmla="*/ 2147483647 h 98"/>
              <a:gd name="T4" fmla="*/ 2147483647 w 295"/>
              <a:gd name="T5" fmla="*/ 2147483647 h 98"/>
              <a:gd name="T6" fmla="*/ 2147483647 w 295"/>
              <a:gd name="T7" fmla="*/ 2147483647 h 98"/>
              <a:gd name="T8" fmla="*/ 2147483647 w 295"/>
              <a:gd name="T9" fmla="*/ 2147483647 h 98"/>
              <a:gd name="T10" fmla="*/ 2147483647 w 295"/>
              <a:gd name="T11" fmla="*/ 2147483647 h 98"/>
              <a:gd name="T12" fmla="*/ 2147483647 w 295"/>
              <a:gd name="T13" fmla="*/ 2147483647 h 98"/>
              <a:gd name="T14" fmla="*/ 2147483647 w 295"/>
              <a:gd name="T15" fmla="*/ 2147483647 h 98"/>
              <a:gd name="T16" fmla="*/ 2147483647 w 295"/>
              <a:gd name="T17" fmla="*/ 0 h 98"/>
              <a:gd name="T18" fmla="*/ 2147483647 w 295"/>
              <a:gd name="T19" fmla="*/ 0 h 98"/>
              <a:gd name="T20" fmla="*/ 2147483647 w 295"/>
              <a:gd name="T21" fmla="*/ 0 h 98"/>
              <a:gd name="T22" fmla="*/ 2147483647 w 295"/>
              <a:gd name="T23" fmla="*/ 0 h 98"/>
              <a:gd name="T24" fmla="*/ 2147483647 w 295"/>
              <a:gd name="T25" fmla="*/ 0 h 98"/>
              <a:gd name="T26" fmla="*/ 2147483647 w 295"/>
              <a:gd name="T27" fmla="*/ 2147483647 h 98"/>
              <a:gd name="T28" fmla="*/ 2147483647 w 295"/>
              <a:gd name="T29" fmla="*/ 2147483647 h 98"/>
              <a:gd name="T30" fmla="*/ 2147483647 w 295"/>
              <a:gd name="T31" fmla="*/ 2147483647 h 98"/>
              <a:gd name="T32" fmla="*/ 2147483647 w 295"/>
              <a:gd name="T33" fmla="*/ 2147483647 h 98"/>
              <a:gd name="T34" fmla="*/ 2147483647 w 295"/>
              <a:gd name="T35" fmla="*/ 2147483647 h 98"/>
              <a:gd name="T36" fmla="*/ 2147483647 w 295"/>
              <a:gd name="T37" fmla="*/ 2147483647 h 98"/>
              <a:gd name="T38" fmla="*/ 2147483647 w 295"/>
              <a:gd name="T39" fmla="*/ 2147483647 h 98"/>
              <a:gd name="T40" fmla="*/ 0 w 295"/>
              <a:gd name="T41" fmla="*/ 2147483647 h 98"/>
              <a:gd name="T42" fmla="*/ 2147483647 w 295"/>
              <a:gd name="T43" fmla="*/ 2147483647 h 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5" h="98">
                <a:moveTo>
                  <a:pt x="295" y="44"/>
                </a:moveTo>
                <a:lnTo>
                  <a:pt x="262" y="26"/>
                </a:lnTo>
                <a:lnTo>
                  <a:pt x="245" y="18"/>
                </a:lnTo>
                <a:lnTo>
                  <a:pt x="236" y="35"/>
                </a:lnTo>
                <a:lnTo>
                  <a:pt x="245" y="53"/>
                </a:lnTo>
                <a:lnTo>
                  <a:pt x="228" y="44"/>
                </a:lnTo>
                <a:lnTo>
                  <a:pt x="211" y="35"/>
                </a:lnTo>
                <a:lnTo>
                  <a:pt x="194" y="18"/>
                </a:lnTo>
                <a:lnTo>
                  <a:pt x="177" y="0"/>
                </a:lnTo>
                <a:lnTo>
                  <a:pt x="160" y="0"/>
                </a:lnTo>
                <a:lnTo>
                  <a:pt x="143" y="0"/>
                </a:lnTo>
                <a:lnTo>
                  <a:pt x="126" y="0"/>
                </a:lnTo>
                <a:lnTo>
                  <a:pt x="110" y="0"/>
                </a:lnTo>
                <a:lnTo>
                  <a:pt x="93" y="9"/>
                </a:lnTo>
                <a:lnTo>
                  <a:pt x="76" y="18"/>
                </a:lnTo>
                <a:lnTo>
                  <a:pt x="59" y="18"/>
                </a:lnTo>
                <a:lnTo>
                  <a:pt x="50" y="35"/>
                </a:lnTo>
                <a:lnTo>
                  <a:pt x="42" y="53"/>
                </a:lnTo>
                <a:lnTo>
                  <a:pt x="25" y="62"/>
                </a:lnTo>
                <a:lnTo>
                  <a:pt x="17" y="80"/>
                </a:lnTo>
                <a:lnTo>
                  <a:pt x="0" y="98"/>
                </a:lnTo>
                <a:lnTo>
                  <a:pt x="25" y="44"/>
                </a:lnTo>
              </a:path>
            </a:pathLst>
          </a:custGeom>
          <a:noFill/>
          <a:ln w="365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69" name="Freeform 21"/>
          <p:cNvSpPr>
            <a:spLocks/>
          </p:cNvSpPr>
          <p:nvPr/>
        </p:nvSpPr>
        <p:spPr bwMode="auto">
          <a:xfrm>
            <a:off x="3670697" y="3100389"/>
            <a:ext cx="180975" cy="73819"/>
          </a:xfrm>
          <a:custGeom>
            <a:avLst/>
            <a:gdLst>
              <a:gd name="T0" fmla="*/ 2147483647 w 152"/>
              <a:gd name="T1" fmla="*/ 0 h 62"/>
              <a:gd name="T2" fmla="*/ 2147483647 w 152"/>
              <a:gd name="T3" fmla="*/ 2147483647 h 62"/>
              <a:gd name="T4" fmla="*/ 2147483647 w 152"/>
              <a:gd name="T5" fmla="*/ 2147483647 h 62"/>
              <a:gd name="T6" fmla="*/ 2147483647 w 152"/>
              <a:gd name="T7" fmla="*/ 2147483647 h 62"/>
              <a:gd name="T8" fmla="*/ 2147483647 w 152"/>
              <a:gd name="T9" fmla="*/ 2147483647 h 62"/>
              <a:gd name="T10" fmla="*/ 2147483647 w 152"/>
              <a:gd name="T11" fmla="*/ 2147483647 h 62"/>
              <a:gd name="T12" fmla="*/ 2147483647 w 152"/>
              <a:gd name="T13" fmla="*/ 2147483647 h 62"/>
              <a:gd name="T14" fmla="*/ 2147483647 w 152"/>
              <a:gd name="T15" fmla="*/ 2147483647 h 62"/>
              <a:gd name="T16" fmla="*/ 2147483647 w 152"/>
              <a:gd name="T17" fmla="*/ 2147483647 h 62"/>
              <a:gd name="T18" fmla="*/ 2147483647 w 152"/>
              <a:gd name="T19" fmla="*/ 2147483647 h 62"/>
              <a:gd name="T20" fmla="*/ 2147483647 w 152"/>
              <a:gd name="T21" fmla="*/ 2147483647 h 62"/>
              <a:gd name="T22" fmla="*/ 2147483647 w 152"/>
              <a:gd name="T23" fmla="*/ 2147483647 h 62"/>
              <a:gd name="T24" fmla="*/ 2147483647 w 152"/>
              <a:gd name="T25" fmla="*/ 2147483647 h 62"/>
              <a:gd name="T26" fmla="*/ 2147483647 w 152"/>
              <a:gd name="T27" fmla="*/ 2147483647 h 62"/>
              <a:gd name="T28" fmla="*/ 2147483647 w 152"/>
              <a:gd name="T29" fmla="*/ 2147483647 h 62"/>
              <a:gd name="T30" fmla="*/ 2147483647 w 152"/>
              <a:gd name="T31" fmla="*/ 2147483647 h 62"/>
              <a:gd name="T32" fmla="*/ 2147483647 w 152"/>
              <a:gd name="T33" fmla="*/ 2147483647 h 62"/>
              <a:gd name="T34" fmla="*/ 2147483647 w 152"/>
              <a:gd name="T35" fmla="*/ 2147483647 h 62"/>
              <a:gd name="T36" fmla="*/ 2147483647 w 152"/>
              <a:gd name="T37" fmla="*/ 2147483647 h 62"/>
              <a:gd name="T38" fmla="*/ 0 w 152"/>
              <a:gd name="T39" fmla="*/ 0 h 62"/>
              <a:gd name="T40" fmla="*/ 2147483647 w 152"/>
              <a:gd name="T41" fmla="*/ 2147483647 h 62"/>
              <a:gd name="T42" fmla="*/ 2147483647 w 152"/>
              <a:gd name="T43" fmla="*/ 2147483647 h 62"/>
              <a:gd name="T44" fmla="*/ 2147483647 w 152"/>
              <a:gd name="T45" fmla="*/ 2147483647 h 62"/>
              <a:gd name="T46" fmla="*/ 2147483647 w 152"/>
              <a:gd name="T47" fmla="*/ 2147483647 h 62"/>
              <a:gd name="T48" fmla="*/ 2147483647 w 152"/>
              <a:gd name="T49" fmla="*/ 2147483647 h 62"/>
              <a:gd name="T50" fmla="*/ 2147483647 w 152"/>
              <a:gd name="T51" fmla="*/ 2147483647 h 62"/>
              <a:gd name="T52" fmla="*/ 2147483647 w 152"/>
              <a:gd name="T53" fmla="*/ 2147483647 h 62"/>
              <a:gd name="T54" fmla="*/ 2147483647 w 152"/>
              <a:gd name="T55" fmla="*/ 2147483647 h 62"/>
              <a:gd name="T56" fmla="*/ 2147483647 w 152"/>
              <a:gd name="T57" fmla="*/ 2147483647 h 62"/>
              <a:gd name="T58" fmla="*/ 2147483647 w 152"/>
              <a:gd name="T59" fmla="*/ 0 h 62"/>
              <a:gd name="T60" fmla="*/ 2147483647 w 152"/>
              <a:gd name="T61" fmla="*/ 2147483647 h 62"/>
              <a:gd name="T62" fmla="*/ 2147483647 w 152"/>
              <a:gd name="T63" fmla="*/ 2147483647 h 62"/>
              <a:gd name="T64" fmla="*/ 2147483647 w 152"/>
              <a:gd name="T65" fmla="*/ 2147483647 h 62"/>
              <a:gd name="T66" fmla="*/ 2147483647 w 152"/>
              <a:gd name="T67" fmla="*/ 2147483647 h 62"/>
              <a:gd name="T68" fmla="*/ 2147483647 w 152"/>
              <a:gd name="T69" fmla="*/ 0 h 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2" h="62">
                <a:moveTo>
                  <a:pt x="126" y="0"/>
                </a:moveTo>
                <a:lnTo>
                  <a:pt x="84" y="9"/>
                </a:lnTo>
                <a:lnTo>
                  <a:pt x="76" y="36"/>
                </a:lnTo>
                <a:lnTo>
                  <a:pt x="59" y="36"/>
                </a:lnTo>
                <a:lnTo>
                  <a:pt x="42" y="36"/>
                </a:lnTo>
                <a:lnTo>
                  <a:pt x="59" y="27"/>
                </a:lnTo>
                <a:lnTo>
                  <a:pt x="59" y="45"/>
                </a:lnTo>
                <a:lnTo>
                  <a:pt x="67" y="62"/>
                </a:lnTo>
                <a:lnTo>
                  <a:pt x="76" y="45"/>
                </a:lnTo>
                <a:lnTo>
                  <a:pt x="67" y="27"/>
                </a:lnTo>
                <a:lnTo>
                  <a:pt x="50" y="27"/>
                </a:lnTo>
                <a:lnTo>
                  <a:pt x="59" y="45"/>
                </a:lnTo>
                <a:lnTo>
                  <a:pt x="76" y="45"/>
                </a:lnTo>
                <a:lnTo>
                  <a:pt x="59" y="36"/>
                </a:lnTo>
                <a:lnTo>
                  <a:pt x="101" y="27"/>
                </a:lnTo>
                <a:lnTo>
                  <a:pt x="152" y="36"/>
                </a:lnTo>
                <a:lnTo>
                  <a:pt x="135" y="27"/>
                </a:lnTo>
                <a:lnTo>
                  <a:pt x="67" y="18"/>
                </a:lnTo>
                <a:lnTo>
                  <a:pt x="17" y="9"/>
                </a:lnTo>
                <a:lnTo>
                  <a:pt x="0" y="0"/>
                </a:lnTo>
                <a:lnTo>
                  <a:pt x="8" y="27"/>
                </a:lnTo>
                <a:lnTo>
                  <a:pt x="59" y="36"/>
                </a:lnTo>
                <a:lnTo>
                  <a:pt x="76" y="45"/>
                </a:lnTo>
                <a:lnTo>
                  <a:pt x="59" y="36"/>
                </a:lnTo>
                <a:lnTo>
                  <a:pt x="50" y="18"/>
                </a:lnTo>
                <a:lnTo>
                  <a:pt x="76" y="36"/>
                </a:lnTo>
                <a:lnTo>
                  <a:pt x="59" y="18"/>
                </a:lnTo>
                <a:lnTo>
                  <a:pt x="67" y="36"/>
                </a:lnTo>
                <a:lnTo>
                  <a:pt x="59" y="18"/>
                </a:lnTo>
                <a:lnTo>
                  <a:pt x="59" y="0"/>
                </a:lnTo>
                <a:lnTo>
                  <a:pt x="59" y="18"/>
                </a:lnTo>
                <a:lnTo>
                  <a:pt x="59" y="36"/>
                </a:lnTo>
                <a:lnTo>
                  <a:pt x="42" y="45"/>
                </a:lnTo>
                <a:lnTo>
                  <a:pt x="34" y="27"/>
                </a:lnTo>
                <a:lnTo>
                  <a:pt x="126" y="0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70" name="Freeform 22"/>
          <p:cNvSpPr>
            <a:spLocks/>
          </p:cNvSpPr>
          <p:nvPr/>
        </p:nvSpPr>
        <p:spPr bwMode="auto">
          <a:xfrm>
            <a:off x="3499249" y="3612358"/>
            <a:ext cx="78581" cy="32147"/>
          </a:xfrm>
          <a:custGeom>
            <a:avLst/>
            <a:gdLst>
              <a:gd name="T0" fmla="*/ 2147483647 w 66"/>
              <a:gd name="T1" fmla="*/ 0 h 27"/>
              <a:gd name="T2" fmla="*/ 2147483647 w 66"/>
              <a:gd name="T3" fmla="*/ 2147483647 h 27"/>
              <a:gd name="T4" fmla="*/ 2147483647 w 66"/>
              <a:gd name="T5" fmla="*/ 2147483647 h 27"/>
              <a:gd name="T6" fmla="*/ 2147483647 w 66"/>
              <a:gd name="T7" fmla="*/ 2147483647 h 27"/>
              <a:gd name="T8" fmla="*/ 2147483647 w 66"/>
              <a:gd name="T9" fmla="*/ 2147483647 h 27"/>
              <a:gd name="T10" fmla="*/ 0 w 66"/>
              <a:gd name="T11" fmla="*/ 2147483647 h 27"/>
              <a:gd name="T12" fmla="*/ 2147483647 w 66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" h="27">
                <a:moveTo>
                  <a:pt x="66" y="0"/>
                </a:moveTo>
                <a:lnTo>
                  <a:pt x="52" y="9"/>
                </a:lnTo>
                <a:lnTo>
                  <a:pt x="37" y="9"/>
                </a:lnTo>
                <a:lnTo>
                  <a:pt x="30" y="27"/>
                </a:lnTo>
                <a:lnTo>
                  <a:pt x="14" y="27"/>
                </a:lnTo>
                <a:lnTo>
                  <a:pt x="0" y="27"/>
                </a:lnTo>
                <a:lnTo>
                  <a:pt x="66" y="0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71" name="Freeform 23"/>
          <p:cNvSpPr>
            <a:spLocks/>
          </p:cNvSpPr>
          <p:nvPr/>
        </p:nvSpPr>
        <p:spPr bwMode="auto">
          <a:xfrm>
            <a:off x="2653903" y="4135042"/>
            <a:ext cx="594122" cy="544115"/>
          </a:xfrm>
          <a:custGeom>
            <a:avLst/>
            <a:gdLst>
              <a:gd name="T0" fmla="*/ 2147483647 w 499"/>
              <a:gd name="T1" fmla="*/ 2147483647 h 457"/>
              <a:gd name="T2" fmla="*/ 2147483647 w 499"/>
              <a:gd name="T3" fmla="*/ 2147483647 h 457"/>
              <a:gd name="T4" fmla="*/ 2147483647 w 499"/>
              <a:gd name="T5" fmla="*/ 2147483647 h 457"/>
              <a:gd name="T6" fmla="*/ 2147483647 w 499"/>
              <a:gd name="T7" fmla="*/ 2147483647 h 457"/>
              <a:gd name="T8" fmla="*/ 2147483647 w 499"/>
              <a:gd name="T9" fmla="*/ 2147483647 h 457"/>
              <a:gd name="T10" fmla="*/ 2147483647 w 499"/>
              <a:gd name="T11" fmla="*/ 2147483647 h 457"/>
              <a:gd name="T12" fmla="*/ 2147483647 w 499"/>
              <a:gd name="T13" fmla="*/ 2147483647 h 457"/>
              <a:gd name="T14" fmla="*/ 2147483647 w 499"/>
              <a:gd name="T15" fmla="*/ 2147483647 h 457"/>
              <a:gd name="T16" fmla="*/ 2147483647 w 499"/>
              <a:gd name="T17" fmla="*/ 2147483647 h 457"/>
              <a:gd name="T18" fmla="*/ 2147483647 w 499"/>
              <a:gd name="T19" fmla="*/ 2147483647 h 457"/>
              <a:gd name="T20" fmla="*/ 2147483647 w 499"/>
              <a:gd name="T21" fmla="*/ 2147483647 h 457"/>
              <a:gd name="T22" fmla="*/ 2147483647 w 499"/>
              <a:gd name="T23" fmla="*/ 2147483647 h 457"/>
              <a:gd name="T24" fmla="*/ 2147483647 w 499"/>
              <a:gd name="T25" fmla="*/ 2147483647 h 457"/>
              <a:gd name="T26" fmla="*/ 0 w 499"/>
              <a:gd name="T27" fmla="*/ 2147483647 h 457"/>
              <a:gd name="T28" fmla="*/ 2147483647 w 499"/>
              <a:gd name="T29" fmla="*/ 2147483647 h 457"/>
              <a:gd name="T30" fmla="*/ 2147483647 w 499"/>
              <a:gd name="T31" fmla="*/ 2147483647 h 457"/>
              <a:gd name="T32" fmla="*/ 2147483647 w 499"/>
              <a:gd name="T33" fmla="*/ 2147483647 h 457"/>
              <a:gd name="T34" fmla="*/ 2147483647 w 499"/>
              <a:gd name="T35" fmla="*/ 2147483647 h 457"/>
              <a:gd name="T36" fmla="*/ 2147483647 w 499"/>
              <a:gd name="T37" fmla="*/ 2147483647 h 457"/>
              <a:gd name="T38" fmla="*/ 2147483647 w 499"/>
              <a:gd name="T39" fmla="*/ 2147483647 h 457"/>
              <a:gd name="T40" fmla="*/ 2147483647 w 499"/>
              <a:gd name="T41" fmla="*/ 2147483647 h 457"/>
              <a:gd name="T42" fmla="*/ 2147483647 w 499"/>
              <a:gd name="T43" fmla="*/ 2147483647 h 457"/>
              <a:gd name="T44" fmla="*/ 2147483647 w 499"/>
              <a:gd name="T45" fmla="*/ 2147483647 h 457"/>
              <a:gd name="T46" fmla="*/ 2147483647 w 499"/>
              <a:gd name="T47" fmla="*/ 2147483647 h 457"/>
              <a:gd name="T48" fmla="*/ 2147483647 w 499"/>
              <a:gd name="T49" fmla="*/ 2147483647 h 457"/>
              <a:gd name="T50" fmla="*/ 2147483647 w 499"/>
              <a:gd name="T51" fmla="*/ 2147483647 h 457"/>
              <a:gd name="T52" fmla="*/ 2147483647 w 499"/>
              <a:gd name="T53" fmla="*/ 2147483647 h 457"/>
              <a:gd name="T54" fmla="*/ 2147483647 w 499"/>
              <a:gd name="T55" fmla="*/ 2147483647 h 457"/>
              <a:gd name="T56" fmla="*/ 2147483647 w 499"/>
              <a:gd name="T57" fmla="*/ 2147483647 h 457"/>
              <a:gd name="T58" fmla="*/ 2147483647 w 499"/>
              <a:gd name="T59" fmla="*/ 2147483647 h 457"/>
              <a:gd name="T60" fmla="*/ 2147483647 w 499"/>
              <a:gd name="T61" fmla="*/ 2147483647 h 457"/>
              <a:gd name="T62" fmla="*/ 2147483647 w 499"/>
              <a:gd name="T63" fmla="*/ 2147483647 h 457"/>
              <a:gd name="T64" fmla="*/ 2147483647 w 499"/>
              <a:gd name="T65" fmla="*/ 2147483647 h 457"/>
              <a:gd name="T66" fmla="*/ 2147483647 w 499"/>
              <a:gd name="T67" fmla="*/ 2147483647 h 4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9" h="457">
                <a:moveTo>
                  <a:pt x="330" y="0"/>
                </a:moveTo>
                <a:lnTo>
                  <a:pt x="313" y="9"/>
                </a:lnTo>
                <a:lnTo>
                  <a:pt x="296" y="18"/>
                </a:lnTo>
                <a:lnTo>
                  <a:pt x="296" y="36"/>
                </a:lnTo>
                <a:lnTo>
                  <a:pt x="279" y="45"/>
                </a:lnTo>
                <a:lnTo>
                  <a:pt x="279" y="63"/>
                </a:lnTo>
                <a:lnTo>
                  <a:pt x="262" y="72"/>
                </a:lnTo>
                <a:lnTo>
                  <a:pt x="253" y="90"/>
                </a:lnTo>
                <a:lnTo>
                  <a:pt x="245" y="108"/>
                </a:lnTo>
                <a:lnTo>
                  <a:pt x="237" y="126"/>
                </a:lnTo>
                <a:lnTo>
                  <a:pt x="220" y="144"/>
                </a:lnTo>
                <a:lnTo>
                  <a:pt x="203" y="161"/>
                </a:lnTo>
                <a:lnTo>
                  <a:pt x="194" y="179"/>
                </a:lnTo>
                <a:lnTo>
                  <a:pt x="177" y="188"/>
                </a:lnTo>
                <a:lnTo>
                  <a:pt x="169" y="206"/>
                </a:lnTo>
                <a:lnTo>
                  <a:pt x="152" y="224"/>
                </a:lnTo>
                <a:lnTo>
                  <a:pt x="144" y="242"/>
                </a:lnTo>
                <a:lnTo>
                  <a:pt x="127" y="251"/>
                </a:lnTo>
                <a:lnTo>
                  <a:pt x="118" y="269"/>
                </a:lnTo>
                <a:lnTo>
                  <a:pt x="93" y="278"/>
                </a:lnTo>
                <a:lnTo>
                  <a:pt x="76" y="287"/>
                </a:lnTo>
                <a:lnTo>
                  <a:pt x="59" y="305"/>
                </a:lnTo>
                <a:lnTo>
                  <a:pt x="51" y="323"/>
                </a:lnTo>
                <a:lnTo>
                  <a:pt x="42" y="341"/>
                </a:lnTo>
                <a:lnTo>
                  <a:pt x="25" y="350"/>
                </a:lnTo>
                <a:lnTo>
                  <a:pt x="17" y="368"/>
                </a:lnTo>
                <a:lnTo>
                  <a:pt x="0" y="386"/>
                </a:lnTo>
                <a:lnTo>
                  <a:pt x="0" y="403"/>
                </a:lnTo>
                <a:lnTo>
                  <a:pt x="17" y="403"/>
                </a:lnTo>
                <a:lnTo>
                  <a:pt x="34" y="412"/>
                </a:lnTo>
                <a:lnTo>
                  <a:pt x="51" y="412"/>
                </a:lnTo>
                <a:lnTo>
                  <a:pt x="67" y="421"/>
                </a:lnTo>
                <a:lnTo>
                  <a:pt x="84" y="421"/>
                </a:lnTo>
                <a:lnTo>
                  <a:pt x="101" y="421"/>
                </a:lnTo>
                <a:lnTo>
                  <a:pt x="118" y="430"/>
                </a:lnTo>
                <a:lnTo>
                  <a:pt x="127" y="448"/>
                </a:lnTo>
                <a:lnTo>
                  <a:pt x="144" y="448"/>
                </a:lnTo>
                <a:lnTo>
                  <a:pt x="160" y="457"/>
                </a:lnTo>
                <a:lnTo>
                  <a:pt x="177" y="457"/>
                </a:lnTo>
                <a:lnTo>
                  <a:pt x="186" y="439"/>
                </a:lnTo>
                <a:lnTo>
                  <a:pt x="203" y="421"/>
                </a:lnTo>
                <a:lnTo>
                  <a:pt x="211" y="403"/>
                </a:lnTo>
                <a:lnTo>
                  <a:pt x="220" y="386"/>
                </a:lnTo>
                <a:lnTo>
                  <a:pt x="228" y="368"/>
                </a:lnTo>
                <a:lnTo>
                  <a:pt x="245" y="350"/>
                </a:lnTo>
                <a:lnTo>
                  <a:pt x="253" y="332"/>
                </a:lnTo>
                <a:lnTo>
                  <a:pt x="270" y="323"/>
                </a:lnTo>
                <a:lnTo>
                  <a:pt x="287" y="314"/>
                </a:lnTo>
                <a:lnTo>
                  <a:pt x="304" y="305"/>
                </a:lnTo>
                <a:lnTo>
                  <a:pt x="321" y="305"/>
                </a:lnTo>
                <a:lnTo>
                  <a:pt x="330" y="287"/>
                </a:lnTo>
                <a:lnTo>
                  <a:pt x="338" y="269"/>
                </a:lnTo>
                <a:lnTo>
                  <a:pt x="346" y="251"/>
                </a:lnTo>
                <a:lnTo>
                  <a:pt x="355" y="233"/>
                </a:lnTo>
                <a:lnTo>
                  <a:pt x="363" y="215"/>
                </a:lnTo>
                <a:lnTo>
                  <a:pt x="380" y="206"/>
                </a:lnTo>
                <a:lnTo>
                  <a:pt x="380" y="188"/>
                </a:lnTo>
                <a:lnTo>
                  <a:pt x="397" y="179"/>
                </a:lnTo>
                <a:lnTo>
                  <a:pt x="406" y="161"/>
                </a:lnTo>
                <a:lnTo>
                  <a:pt x="414" y="144"/>
                </a:lnTo>
                <a:lnTo>
                  <a:pt x="414" y="126"/>
                </a:lnTo>
                <a:lnTo>
                  <a:pt x="423" y="108"/>
                </a:lnTo>
                <a:lnTo>
                  <a:pt x="439" y="99"/>
                </a:lnTo>
                <a:lnTo>
                  <a:pt x="448" y="81"/>
                </a:lnTo>
                <a:lnTo>
                  <a:pt x="465" y="63"/>
                </a:lnTo>
                <a:lnTo>
                  <a:pt x="473" y="45"/>
                </a:lnTo>
                <a:lnTo>
                  <a:pt x="490" y="36"/>
                </a:lnTo>
                <a:lnTo>
                  <a:pt x="499" y="27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3272" name="AutoShape 24"/>
          <p:cNvSpPr>
            <a:spLocks noChangeArrowheads="1"/>
          </p:cNvSpPr>
          <p:nvPr/>
        </p:nvSpPr>
        <p:spPr bwMode="auto">
          <a:xfrm rot="-3119137">
            <a:off x="2099668" y="2256831"/>
            <a:ext cx="753666" cy="1759744"/>
          </a:xfrm>
          <a:prstGeom prst="downArrow">
            <a:avLst>
              <a:gd name="adj1" fmla="val 50000"/>
              <a:gd name="adj2" fmla="val 58373"/>
            </a:avLst>
          </a:prstGeom>
          <a:solidFill>
            <a:srgbClr val="EF8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1451372" y="1833564"/>
            <a:ext cx="241458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r>
              <a:rPr lang="cs-CZ" altLang="cs-CZ" sz="1350">
                <a:solidFill>
                  <a:srgbClr val="FF913F"/>
                </a:solidFill>
                <a:cs typeface="+mn-cs"/>
              </a:rPr>
              <a:t>INDIVIDUÁLNĚ ORIENTOVANÁ</a:t>
            </a:r>
          </a:p>
          <a:p>
            <a:pPr defTabSz="685800" eaLnBrk="0" hangingPunct="0"/>
            <a:r>
              <a:rPr lang="cs-CZ" altLang="cs-CZ" sz="1350">
                <a:solidFill>
                  <a:srgbClr val="FF913F"/>
                </a:solidFill>
                <a:cs typeface="+mn-cs"/>
              </a:rPr>
              <a:t>ZDRAVOTNÍ VÝCHOVA A DALŠÍ FORMY MOTIVACE</a:t>
            </a:r>
          </a:p>
        </p:txBody>
      </p:sp>
      <p:sp>
        <p:nvSpPr>
          <p:cNvPr id="53274" name="AutoShape 26" descr="Žula"/>
          <p:cNvSpPr>
            <a:spLocks noChangeArrowheads="1"/>
          </p:cNvSpPr>
          <p:nvPr/>
        </p:nvSpPr>
        <p:spPr bwMode="auto">
          <a:xfrm flipH="1">
            <a:off x="1524000" y="2190750"/>
            <a:ext cx="6229350" cy="3362325"/>
          </a:xfrm>
          <a:prstGeom prst="rt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055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143001" y="221811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1518047" y="1371601"/>
            <a:ext cx="6143625" cy="292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r>
              <a:rPr lang="cs-CZ" sz="27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5C7DC6"/>
                </a:solidFill>
                <a:latin typeface="Arial"/>
                <a:cs typeface="Arial" panose="020B0604020202020204" pitchFamily="34" charset="0"/>
              </a:rPr>
              <a:t>INDIVIDUÁLNÍ ÚSILÍ A POPULAČNÍ OPATŘENÍ</a:t>
            </a:r>
          </a:p>
        </p:txBody>
      </p:sp>
      <p:sp>
        <p:nvSpPr>
          <p:cNvPr id="54276" name="AutoShape 4"/>
          <p:cNvSpPr>
            <a:spLocks noChangeAspect="1" noChangeArrowheads="1" noTextEdit="1"/>
          </p:cNvSpPr>
          <p:nvPr/>
        </p:nvSpPr>
        <p:spPr bwMode="auto">
          <a:xfrm>
            <a:off x="1379935" y="2146697"/>
            <a:ext cx="64150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1406130" y="2160985"/>
            <a:ext cx="6360319" cy="341471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1406130" y="5575699"/>
            <a:ext cx="6360319" cy="119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3056335" y="3249216"/>
            <a:ext cx="957263" cy="704850"/>
          </a:xfrm>
          <a:custGeom>
            <a:avLst/>
            <a:gdLst>
              <a:gd name="T0" fmla="*/ 2147483647 w 803"/>
              <a:gd name="T1" fmla="*/ 0 h 592"/>
              <a:gd name="T2" fmla="*/ 2147483647 w 803"/>
              <a:gd name="T3" fmla="*/ 2147483647 h 592"/>
              <a:gd name="T4" fmla="*/ 2147483647 w 803"/>
              <a:gd name="T5" fmla="*/ 2147483647 h 592"/>
              <a:gd name="T6" fmla="*/ 2147483647 w 803"/>
              <a:gd name="T7" fmla="*/ 2147483647 h 592"/>
              <a:gd name="T8" fmla="*/ 2147483647 w 803"/>
              <a:gd name="T9" fmla="*/ 2147483647 h 592"/>
              <a:gd name="T10" fmla="*/ 2147483647 w 803"/>
              <a:gd name="T11" fmla="*/ 2147483647 h 592"/>
              <a:gd name="T12" fmla="*/ 2147483647 w 803"/>
              <a:gd name="T13" fmla="*/ 2147483647 h 592"/>
              <a:gd name="T14" fmla="*/ 2147483647 w 803"/>
              <a:gd name="T15" fmla="*/ 2147483647 h 592"/>
              <a:gd name="T16" fmla="*/ 2147483647 w 803"/>
              <a:gd name="T17" fmla="*/ 2147483647 h 592"/>
              <a:gd name="T18" fmla="*/ 2147483647 w 803"/>
              <a:gd name="T19" fmla="*/ 2147483647 h 592"/>
              <a:gd name="T20" fmla="*/ 2147483647 w 803"/>
              <a:gd name="T21" fmla="*/ 2147483647 h 592"/>
              <a:gd name="T22" fmla="*/ 2147483647 w 803"/>
              <a:gd name="T23" fmla="*/ 2147483647 h 592"/>
              <a:gd name="T24" fmla="*/ 2147483647 w 803"/>
              <a:gd name="T25" fmla="*/ 2147483647 h 592"/>
              <a:gd name="T26" fmla="*/ 2147483647 w 803"/>
              <a:gd name="T27" fmla="*/ 2147483647 h 592"/>
              <a:gd name="T28" fmla="*/ 2147483647 w 803"/>
              <a:gd name="T29" fmla="*/ 2147483647 h 592"/>
              <a:gd name="T30" fmla="*/ 2147483647 w 803"/>
              <a:gd name="T31" fmla="*/ 2147483647 h 592"/>
              <a:gd name="T32" fmla="*/ 2147483647 w 803"/>
              <a:gd name="T33" fmla="*/ 2147483647 h 592"/>
              <a:gd name="T34" fmla="*/ 2147483647 w 803"/>
              <a:gd name="T35" fmla="*/ 2147483647 h 592"/>
              <a:gd name="T36" fmla="*/ 2147483647 w 803"/>
              <a:gd name="T37" fmla="*/ 2147483647 h 592"/>
              <a:gd name="T38" fmla="*/ 2147483647 w 803"/>
              <a:gd name="T39" fmla="*/ 2147483647 h 592"/>
              <a:gd name="T40" fmla="*/ 2147483647 w 803"/>
              <a:gd name="T41" fmla="*/ 2147483647 h 592"/>
              <a:gd name="T42" fmla="*/ 2147483647 w 803"/>
              <a:gd name="T43" fmla="*/ 2147483647 h 592"/>
              <a:gd name="T44" fmla="*/ 2147483647 w 803"/>
              <a:gd name="T45" fmla="*/ 2147483647 h 592"/>
              <a:gd name="T46" fmla="*/ 2147483647 w 803"/>
              <a:gd name="T47" fmla="*/ 2147483647 h 592"/>
              <a:gd name="T48" fmla="*/ 2147483647 w 803"/>
              <a:gd name="T49" fmla="*/ 2147483647 h 592"/>
              <a:gd name="T50" fmla="*/ 0 w 803"/>
              <a:gd name="T51" fmla="*/ 2147483647 h 592"/>
              <a:gd name="T52" fmla="*/ 2147483647 w 803"/>
              <a:gd name="T53" fmla="*/ 2147483647 h 592"/>
              <a:gd name="T54" fmla="*/ 2147483647 w 803"/>
              <a:gd name="T55" fmla="*/ 2147483647 h 592"/>
              <a:gd name="T56" fmla="*/ 2147483647 w 803"/>
              <a:gd name="T57" fmla="*/ 2147483647 h 592"/>
              <a:gd name="T58" fmla="*/ 2147483647 w 803"/>
              <a:gd name="T59" fmla="*/ 2147483647 h 592"/>
              <a:gd name="T60" fmla="*/ 2147483647 w 803"/>
              <a:gd name="T61" fmla="*/ 2147483647 h 592"/>
              <a:gd name="T62" fmla="*/ 2147483647 w 803"/>
              <a:gd name="T63" fmla="*/ 2147483647 h 592"/>
              <a:gd name="T64" fmla="*/ 2147483647 w 803"/>
              <a:gd name="T65" fmla="*/ 2147483647 h 592"/>
              <a:gd name="T66" fmla="*/ 2147483647 w 803"/>
              <a:gd name="T67" fmla="*/ 2147483647 h 592"/>
              <a:gd name="T68" fmla="*/ 2147483647 w 803"/>
              <a:gd name="T69" fmla="*/ 2147483647 h 592"/>
              <a:gd name="T70" fmla="*/ 2147483647 w 803"/>
              <a:gd name="T71" fmla="*/ 2147483647 h 592"/>
              <a:gd name="T72" fmla="*/ 2147483647 w 803"/>
              <a:gd name="T73" fmla="*/ 2147483647 h 592"/>
              <a:gd name="T74" fmla="*/ 2147483647 w 803"/>
              <a:gd name="T75" fmla="*/ 2147483647 h 592"/>
              <a:gd name="T76" fmla="*/ 2147483647 w 803"/>
              <a:gd name="T77" fmla="*/ 2147483647 h 592"/>
              <a:gd name="T78" fmla="*/ 2147483647 w 803"/>
              <a:gd name="T79" fmla="*/ 2147483647 h 592"/>
              <a:gd name="T80" fmla="*/ 2147483647 w 803"/>
              <a:gd name="T81" fmla="*/ 2147483647 h 592"/>
              <a:gd name="T82" fmla="*/ 2147483647 w 803"/>
              <a:gd name="T83" fmla="*/ 2147483647 h 592"/>
              <a:gd name="T84" fmla="*/ 2147483647 w 803"/>
              <a:gd name="T85" fmla="*/ 2147483647 h 592"/>
              <a:gd name="T86" fmla="*/ 2147483647 w 803"/>
              <a:gd name="T87" fmla="*/ 2147483647 h 592"/>
              <a:gd name="T88" fmla="*/ 2147483647 w 803"/>
              <a:gd name="T89" fmla="*/ 2147483647 h 592"/>
              <a:gd name="T90" fmla="*/ 2147483647 w 803"/>
              <a:gd name="T91" fmla="*/ 2147483647 h 592"/>
              <a:gd name="T92" fmla="*/ 2147483647 w 803"/>
              <a:gd name="T93" fmla="*/ 2147483647 h 592"/>
              <a:gd name="T94" fmla="*/ 2147483647 w 803"/>
              <a:gd name="T95" fmla="*/ 2147483647 h 592"/>
              <a:gd name="T96" fmla="*/ 2147483647 w 803"/>
              <a:gd name="T97" fmla="*/ 2147483647 h 592"/>
              <a:gd name="T98" fmla="*/ 2147483647 w 803"/>
              <a:gd name="T99" fmla="*/ 2147483647 h 592"/>
              <a:gd name="T100" fmla="*/ 2147483647 w 803"/>
              <a:gd name="T101" fmla="*/ 2147483647 h 592"/>
              <a:gd name="T102" fmla="*/ 2147483647 w 803"/>
              <a:gd name="T103" fmla="*/ 2147483647 h 592"/>
              <a:gd name="T104" fmla="*/ 2147483647 w 803"/>
              <a:gd name="T105" fmla="*/ 2147483647 h 592"/>
              <a:gd name="T106" fmla="*/ 2147483647 w 803"/>
              <a:gd name="T107" fmla="*/ 2147483647 h 592"/>
              <a:gd name="T108" fmla="*/ 2147483647 w 803"/>
              <a:gd name="T109" fmla="*/ 2147483647 h 592"/>
              <a:gd name="T110" fmla="*/ 2147483647 w 803"/>
              <a:gd name="T111" fmla="*/ 2147483647 h 592"/>
              <a:gd name="T112" fmla="*/ 2147483647 w 803"/>
              <a:gd name="T113" fmla="*/ 2147483647 h 5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03" h="592">
                <a:moveTo>
                  <a:pt x="778" y="18"/>
                </a:moveTo>
                <a:lnTo>
                  <a:pt x="752" y="0"/>
                </a:lnTo>
                <a:lnTo>
                  <a:pt x="744" y="18"/>
                </a:lnTo>
                <a:lnTo>
                  <a:pt x="735" y="36"/>
                </a:lnTo>
                <a:lnTo>
                  <a:pt x="719" y="36"/>
                </a:lnTo>
                <a:lnTo>
                  <a:pt x="702" y="45"/>
                </a:lnTo>
                <a:lnTo>
                  <a:pt x="685" y="54"/>
                </a:lnTo>
                <a:lnTo>
                  <a:pt x="668" y="63"/>
                </a:lnTo>
                <a:lnTo>
                  <a:pt x="659" y="81"/>
                </a:lnTo>
                <a:lnTo>
                  <a:pt x="642" y="81"/>
                </a:lnTo>
                <a:lnTo>
                  <a:pt x="626" y="90"/>
                </a:lnTo>
                <a:lnTo>
                  <a:pt x="609" y="99"/>
                </a:lnTo>
                <a:lnTo>
                  <a:pt x="592" y="108"/>
                </a:lnTo>
                <a:lnTo>
                  <a:pt x="575" y="108"/>
                </a:lnTo>
                <a:lnTo>
                  <a:pt x="558" y="117"/>
                </a:lnTo>
                <a:lnTo>
                  <a:pt x="490" y="126"/>
                </a:lnTo>
                <a:lnTo>
                  <a:pt x="473" y="126"/>
                </a:lnTo>
                <a:lnTo>
                  <a:pt x="457" y="126"/>
                </a:lnTo>
                <a:lnTo>
                  <a:pt x="440" y="126"/>
                </a:lnTo>
                <a:lnTo>
                  <a:pt x="423" y="126"/>
                </a:lnTo>
                <a:lnTo>
                  <a:pt x="406" y="126"/>
                </a:lnTo>
                <a:lnTo>
                  <a:pt x="389" y="126"/>
                </a:lnTo>
                <a:lnTo>
                  <a:pt x="372" y="126"/>
                </a:lnTo>
                <a:lnTo>
                  <a:pt x="355" y="126"/>
                </a:lnTo>
                <a:lnTo>
                  <a:pt x="338" y="126"/>
                </a:lnTo>
                <a:lnTo>
                  <a:pt x="330" y="108"/>
                </a:lnTo>
                <a:lnTo>
                  <a:pt x="313" y="117"/>
                </a:lnTo>
                <a:lnTo>
                  <a:pt x="287" y="117"/>
                </a:lnTo>
                <a:lnTo>
                  <a:pt x="271" y="126"/>
                </a:lnTo>
                <a:lnTo>
                  <a:pt x="271" y="144"/>
                </a:lnTo>
                <a:lnTo>
                  <a:pt x="254" y="162"/>
                </a:lnTo>
                <a:lnTo>
                  <a:pt x="237" y="170"/>
                </a:lnTo>
                <a:lnTo>
                  <a:pt x="228" y="188"/>
                </a:lnTo>
                <a:lnTo>
                  <a:pt x="220" y="206"/>
                </a:lnTo>
                <a:lnTo>
                  <a:pt x="203" y="215"/>
                </a:lnTo>
                <a:lnTo>
                  <a:pt x="186" y="242"/>
                </a:lnTo>
                <a:lnTo>
                  <a:pt x="169" y="251"/>
                </a:lnTo>
                <a:lnTo>
                  <a:pt x="152" y="269"/>
                </a:lnTo>
                <a:lnTo>
                  <a:pt x="135" y="287"/>
                </a:lnTo>
                <a:lnTo>
                  <a:pt x="135" y="305"/>
                </a:lnTo>
                <a:lnTo>
                  <a:pt x="118" y="323"/>
                </a:lnTo>
                <a:lnTo>
                  <a:pt x="118" y="341"/>
                </a:lnTo>
                <a:lnTo>
                  <a:pt x="101" y="350"/>
                </a:lnTo>
                <a:lnTo>
                  <a:pt x="93" y="368"/>
                </a:lnTo>
                <a:lnTo>
                  <a:pt x="85" y="386"/>
                </a:lnTo>
                <a:lnTo>
                  <a:pt x="68" y="412"/>
                </a:lnTo>
                <a:lnTo>
                  <a:pt x="51" y="430"/>
                </a:lnTo>
                <a:lnTo>
                  <a:pt x="34" y="448"/>
                </a:lnTo>
                <a:lnTo>
                  <a:pt x="25" y="466"/>
                </a:lnTo>
                <a:lnTo>
                  <a:pt x="17" y="484"/>
                </a:lnTo>
                <a:lnTo>
                  <a:pt x="8" y="502"/>
                </a:lnTo>
                <a:lnTo>
                  <a:pt x="0" y="520"/>
                </a:lnTo>
                <a:lnTo>
                  <a:pt x="17" y="520"/>
                </a:lnTo>
                <a:lnTo>
                  <a:pt x="34" y="529"/>
                </a:lnTo>
                <a:lnTo>
                  <a:pt x="51" y="538"/>
                </a:lnTo>
                <a:lnTo>
                  <a:pt x="68" y="547"/>
                </a:lnTo>
                <a:lnTo>
                  <a:pt x="85" y="556"/>
                </a:lnTo>
                <a:lnTo>
                  <a:pt x="101" y="565"/>
                </a:lnTo>
                <a:lnTo>
                  <a:pt x="118" y="565"/>
                </a:lnTo>
                <a:lnTo>
                  <a:pt x="135" y="574"/>
                </a:lnTo>
                <a:lnTo>
                  <a:pt x="152" y="574"/>
                </a:lnTo>
                <a:lnTo>
                  <a:pt x="169" y="574"/>
                </a:lnTo>
                <a:lnTo>
                  <a:pt x="186" y="583"/>
                </a:lnTo>
                <a:lnTo>
                  <a:pt x="203" y="583"/>
                </a:lnTo>
                <a:lnTo>
                  <a:pt x="220" y="592"/>
                </a:lnTo>
                <a:lnTo>
                  <a:pt x="237" y="592"/>
                </a:lnTo>
                <a:lnTo>
                  <a:pt x="254" y="592"/>
                </a:lnTo>
                <a:lnTo>
                  <a:pt x="254" y="574"/>
                </a:lnTo>
                <a:lnTo>
                  <a:pt x="271" y="565"/>
                </a:lnTo>
                <a:lnTo>
                  <a:pt x="279" y="547"/>
                </a:lnTo>
                <a:lnTo>
                  <a:pt x="287" y="529"/>
                </a:lnTo>
                <a:lnTo>
                  <a:pt x="296" y="511"/>
                </a:lnTo>
                <a:lnTo>
                  <a:pt x="313" y="511"/>
                </a:lnTo>
                <a:lnTo>
                  <a:pt x="321" y="493"/>
                </a:lnTo>
                <a:lnTo>
                  <a:pt x="330" y="475"/>
                </a:lnTo>
                <a:lnTo>
                  <a:pt x="338" y="457"/>
                </a:lnTo>
                <a:lnTo>
                  <a:pt x="347" y="439"/>
                </a:lnTo>
                <a:lnTo>
                  <a:pt x="355" y="421"/>
                </a:lnTo>
                <a:lnTo>
                  <a:pt x="372" y="412"/>
                </a:lnTo>
                <a:lnTo>
                  <a:pt x="380" y="395"/>
                </a:lnTo>
                <a:lnTo>
                  <a:pt x="389" y="377"/>
                </a:lnTo>
                <a:lnTo>
                  <a:pt x="397" y="350"/>
                </a:lnTo>
                <a:lnTo>
                  <a:pt x="406" y="332"/>
                </a:lnTo>
                <a:lnTo>
                  <a:pt x="414" y="314"/>
                </a:lnTo>
                <a:lnTo>
                  <a:pt x="431" y="296"/>
                </a:lnTo>
                <a:lnTo>
                  <a:pt x="448" y="287"/>
                </a:lnTo>
                <a:lnTo>
                  <a:pt x="465" y="287"/>
                </a:lnTo>
                <a:lnTo>
                  <a:pt x="482" y="287"/>
                </a:lnTo>
                <a:lnTo>
                  <a:pt x="499" y="278"/>
                </a:lnTo>
                <a:lnTo>
                  <a:pt x="516" y="278"/>
                </a:lnTo>
                <a:lnTo>
                  <a:pt x="533" y="269"/>
                </a:lnTo>
                <a:lnTo>
                  <a:pt x="550" y="260"/>
                </a:lnTo>
                <a:lnTo>
                  <a:pt x="566" y="260"/>
                </a:lnTo>
                <a:lnTo>
                  <a:pt x="583" y="251"/>
                </a:lnTo>
                <a:lnTo>
                  <a:pt x="600" y="251"/>
                </a:lnTo>
                <a:lnTo>
                  <a:pt x="617" y="242"/>
                </a:lnTo>
                <a:lnTo>
                  <a:pt x="634" y="242"/>
                </a:lnTo>
                <a:lnTo>
                  <a:pt x="651" y="233"/>
                </a:lnTo>
                <a:lnTo>
                  <a:pt x="668" y="215"/>
                </a:lnTo>
                <a:lnTo>
                  <a:pt x="685" y="197"/>
                </a:lnTo>
                <a:lnTo>
                  <a:pt x="702" y="188"/>
                </a:lnTo>
                <a:lnTo>
                  <a:pt x="719" y="179"/>
                </a:lnTo>
                <a:lnTo>
                  <a:pt x="735" y="162"/>
                </a:lnTo>
                <a:lnTo>
                  <a:pt x="752" y="153"/>
                </a:lnTo>
                <a:lnTo>
                  <a:pt x="769" y="144"/>
                </a:lnTo>
                <a:lnTo>
                  <a:pt x="786" y="135"/>
                </a:lnTo>
                <a:lnTo>
                  <a:pt x="803" y="117"/>
                </a:lnTo>
                <a:lnTo>
                  <a:pt x="803" y="99"/>
                </a:lnTo>
                <a:lnTo>
                  <a:pt x="795" y="81"/>
                </a:lnTo>
                <a:lnTo>
                  <a:pt x="786" y="63"/>
                </a:lnTo>
                <a:lnTo>
                  <a:pt x="786" y="45"/>
                </a:lnTo>
                <a:lnTo>
                  <a:pt x="769" y="36"/>
                </a:lnTo>
                <a:lnTo>
                  <a:pt x="769" y="18"/>
                </a:lnTo>
                <a:lnTo>
                  <a:pt x="778" y="1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80" name="Freeform 8"/>
          <p:cNvSpPr>
            <a:spLocks/>
          </p:cNvSpPr>
          <p:nvPr/>
        </p:nvSpPr>
        <p:spPr bwMode="auto">
          <a:xfrm>
            <a:off x="3458767" y="3143251"/>
            <a:ext cx="311944" cy="245269"/>
          </a:xfrm>
          <a:custGeom>
            <a:avLst/>
            <a:gdLst>
              <a:gd name="T0" fmla="*/ 2147483647 w 262"/>
              <a:gd name="T1" fmla="*/ 2147483647 h 206"/>
              <a:gd name="T2" fmla="*/ 0 w 262"/>
              <a:gd name="T3" fmla="*/ 2147483647 h 206"/>
              <a:gd name="T4" fmla="*/ 2147483647 w 262"/>
              <a:gd name="T5" fmla="*/ 2147483647 h 206"/>
              <a:gd name="T6" fmla="*/ 2147483647 w 262"/>
              <a:gd name="T7" fmla="*/ 2147483647 h 206"/>
              <a:gd name="T8" fmla="*/ 2147483647 w 262"/>
              <a:gd name="T9" fmla="*/ 2147483647 h 206"/>
              <a:gd name="T10" fmla="*/ 2147483647 w 262"/>
              <a:gd name="T11" fmla="*/ 2147483647 h 206"/>
              <a:gd name="T12" fmla="*/ 2147483647 w 262"/>
              <a:gd name="T13" fmla="*/ 2147483647 h 206"/>
              <a:gd name="T14" fmla="*/ 2147483647 w 262"/>
              <a:gd name="T15" fmla="*/ 2147483647 h 206"/>
              <a:gd name="T16" fmla="*/ 2147483647 w 262"/>
              <a:gd name="T17" fmla="*/ 2147483647 h 206"/>
              <a:gd name="T18" fmla="*/ 2147483647 w 262"/>
              <a:gd name="T19" fmla="*/ 2147483647 h 206"/>
              <a:gd name="T20" fmla="*/ 2147483647 w 262"/>
              <a:gd name="T21" fmla="*/ 2147483647 h 206"/>
              <a:gd name="T22" fmla="*/ 2147483647 w 262"/>
              <a:gd name="T23" fmla="*/ 2147483647 h 206"/>
              <a:gd name="T24" fmla="*/ 2147483647 w 262"/>
              <a:gd name="T25" fmla="*/ 2147483647 h 206"/>
              <a:gd name="T26" fmla="*/ 2147483647 w 262"/>
              <a:gd name="T27" fmla="*/ 2147483647 h 206"/>
              <a:gd name="T28" fmla="*/ 2147483647 w 262"/>
              <a:gd name="T29" fmla="*/ 2147483647 h 206"/>
              <a:gd name="T30" fmla="*/ 2147483647 w 262"/>
              <a:gd name="T31" fmla="*/ 2147483647 h 206"/>
              <a:gd name="T32" fmla="*/ 2147483647 w 262"/>
              <a:gd name="T33" fmla="*/ 2147483647 h 206"/>
              <a:gd name="T34" fmla="*/ 2147483647 w 262"/>
              <a:gd name="T35" fmla="*/ 2147483647 h 206"/>
              <a:gd name="T36" fmla="*/ 2147483647 w 262"/>
              <a:gd name="T37" fmla="*/ 2147483647 h 206"/>
              <a:gd name="T38" fmla="*/ 2147483647 w 262"/>
              <a:gd name="T39" fmla="*/ 2147483647 h 206"/>
              <a:gd name="T40" fmla="*/ 2147483647 w 262"/>
              <a:gd name="T41" fmla="*/ 2147483647 h 206"/>
              <a:gd name="T42" fmla="*/ 2147483647 w 262"/>
              <a:gd name="T43" fmla="*/ 2147483647 h 206"/>
              <a:gd name="T44" fmla="*/ 2147483647 w 262"/>
              <a:gd name="T45" fmla="*/ 2147483647 h 206"/>
              <a:gd name="T46" fmla="*/ 2147483647 w 262"/>
              <a:gd name="T47" fmla="*/ 2147483647 h 206"/>
              <a:gd name="T48" fmla="*/ 2147483647 w 262"/>
              <a:gd name="T49" fmla="*/ 2147483647 h 206"/>
              <a:gd name="T50" fmla="*/ 2147483647 w 262"/>
              <a:gd name="T51" fmla="*/ 2147483647 h 206"/>
              <a:gd name="T52" fmla="*/ 2147483647 w 262"/>
              <a:gd name="T53" fmla="*/ 2147483647 h 206"/>
              <a:gd name="T54" fmla="*/ 2147483647 w 262"/>
              <a:gd name="T55" fmla="*/ 2147483647 h 206"/>
              <a:gd name="T56" fmla="*/ 2147483647 w 262"/>
              <a:gd name="T57" fmla="*/ 2147483647 h 206"/>
              <a:gd name="T58" fmla="*/ 2147483647 w 262"/>
              <a:gd name="T59" fmla="*/ 2147483647 h 206"/>
              <a:gd name="T60" fmla="*/ 2147483647 w 262"/>
              <a:gd name="T61" fmla="*/ 2147483647 h 206"/>
              <a:gd name="T62" fmla="*/ 2147483647 w 262"/>
              <a:gd name="T63" fmla="*/ 2147483647 h 206"/>
              <a:gd name="T64" fmla="*/ 2147483647 w 262"/>
              <a:gd name="T65" fmla="*/ 2147483647 h 206"/>
              <a:gd name="T66" fmla="*/ 2147483647 w 262"/>
              <a:gd name="T67" fmla="*/ 2147483647 h 206"/>
              <a:gd name="T68" fmla="*/ 2147483647 w 262"/>
              <a:gd name="T69" fmla="*/ 2147483647 h 206"/>
              <a:gd name="T70" fmla="*/ 2147483647 w 262"/>
              <a:gd name="T71" fmla="*/ 2147483647 h 206"/>
              <a:gd name="T72" fmla="*/ 2147483647 w 262"/>
              <a:gd name="T73" fmla="*/ 2147483647 h 206"/>
              <a:gd name="T74" fmla="*/ 2147483647 w 262"/>
              <a:gd name="T75" fmla="*/ 2147483647 h 206"/>
              <a:gd name="T76" fmla="*/ 2147483647 w 262"/>
              <a:gd name="T77" fmla="*/ 2147483647 h 206"/>
              <a:gd name="T78" fmla="*/ 2147483647 w 262"/>
              <a:gd name="T79" fmla="*/ 0 h 206"/>
              <a:gd name="T80" fmla="*/ 2147483647 w 262"/>
              <a:gd name="T81" fmla="*/ 2147483647 h 206"/>
              <a:gd name="T82" fmla="*/ 2147483647 w 262"/>
              <a:gd name="T83" fmla="*/ 2147483647 h 206"/>
              <a:gd name="T84" fmla="*/ 2147483647 w 262"/>
              <a:gd name="T85" fmla="*/ 2147483647 h 206"/>
              <a:gd name="T86" fmla="*/ 2147483647 w 262"/>
              <a:gd name="T87" fmla="*/ 2147483647 h 206"/>
              <a:gd name="T88" fmla="*/ 2147483647 w 262"/>
              <a:gd name="T89" fmla="*/ 2147483647 h 206"/>
              <a:gd name="T90" fmla="*/ 2147483647 w 262"/>
              <a:gd name="T91" fmla="*/ 2147483647 h 206"/>
              <a:gd name="T92" fmla="*/ 2147483647 w 262"/>
              <a:gd name="T93" fmla="*/ 2147483647 h 206"/>
              <a:gd name="T94" fmla="*/ 2147483647 w 262"/>
              <a:gd name="T95" fmla="*/ 2147483647 h 206"/>
              <a:gd name="T96" fmla="*/ 2147483647 w 262"/>
              <a:gd name="T97" fmla="*/ 2147483647 h 206"/>
              <a:gd name="T98" fmla="*/ 2147483647 w 262"/>
              <a:gd name="T99" fmla="*/ 2147483647 h 206"/>
              <a:gd name="T100" fmla="*/ 2147483647 w 262"/>
              <a:gd name="T101" fmla="*/ 2147483647 h 206"/>
              <a:gd name="T102" fmla="*/ 2147483647 w 262"/>
              <a:gd name="T103" fmla="*/ 2147483647 h 206"/>
              <a:gd name="T104" fmla="*/ 2147483647 w 262"/>
              <a:gd name="T105" fmla="*/ 2147483647 h 206"/>
              <a:gd name="T106" fmla="*/ 2147483647 w 262"/>
              <a:gd name="T107" fmla="*/ 2147483647 h 206"/>
              <a:gd name="T108" fmla="*/ 2147483647 w 262"/>
              <a:gd name="T109" fmla="*/ 2147483647 h 206"/>
              <a:gd name="T110" fmla="*/ 2147483647 w 262"/>
              <a:gd name="T111" fmla="*/ 2147483647 h 206"/>
              <a:gd name="T112" fmla="*/ 2147483647 w 262"/>
              <a:gd name="T113" fmla="*/ 2147483647 h 206"/>
              <a:gd name="T114" fmla="*/ 2147483647 w 262"/>
              <a:gd name="T115" fmla="*/ 2147483647 h 2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2" h="206">
                <a:moveTo>
                  <a:pt x="34" y="179"/>
                </a:moveTo>
                <a:lnTo>
                  <a:pt x="26" y="206"/>
                </a:lnTo>
                <a:lnTo>
                  <a:pt x="26" y="188"/>
                </a:lnTo>
                <a:lnTo>
                  <a:pt x="17" y="170"/>
                </a:lnTo>
                <a:lnTo>
                  <a:pt x="0" y="161"/>
                </a:lnTo>
                <a:lnTo>
                  <a:pt x="0" y="143"/>
                </a:lnTo>
                <a:lnTo>
                  <a:pt x="17" y="143"/>
                </a:lnTo>
                <a:lnTo>
                  <a:pt x="17" y="161"/>
                </a:lnTo>
                <a:lnTo>
                  <a:pt x="17" y="179"/>
                </a:lnTo>
                <a:lnTo>
                  <a:pt x="0" y="179"/>
                </a:lnTo>
                <a:lnTo>
                  <a:pt x="0" y="161"/>
                </a:lnTo>
                <a:lnTo>
                  <a:pt x="17" y="143"/>
                </a:lnTo>
                <a:lnTo>
                  <a:pt x="26" y="125"/>
                </a:lnTo>
                <a:lnTo>
                  <a:pt x="26" y="107"/>
                </a:lnTo>
                <a:lnTo>
                  <a:pt x="34" y="89"/>
                </a:lnTo>
                <a:lnTo>
                  <a:pt x="34" y="71"/>
                </a:lnTo>
                <a:lnTo>
                  <a:pt x="51" y="62"/>
                </a:lnTo>
                <a:lnTo>
                  <a:pt x="68" y="62"/>
                </a:lnTo>
                <a:lnTo>
                  <a:pt x="85" y="53"/>
                </a:lnTo>
                <a:lnTo>
                  <a:pt x="93" y="35"/>
                </a:lnTo>
                <a:lnTo>
                  <a:pt x="110" y="26"/>
                </a:lnTo>
                <a:lnTo>
                  <a:pt x="135" y="26"/>
                </a:lnTo>
                <a:lnTo>
                  <a:pt x="152" y="26"/>
                </a:lnTo>
                <a:lnTo>
                  <a:pt x="178" y="26"/>
                </a:lnTo>
                <a:lnTo>
                  <a:pt x="195" y="44"/>
                </a:lnTo>
                <a:lnTo>
                  <a:pt x="203" y="62"/>
                </a:lnTo>
                <a:lnTo>
                  <a:pt x="220" y="80"/>
                </a:lnTo>
                <a:lnTo>
                  <a:pt x="220" y="98"/>
                </a:lnTo>
                <a:lnTo>
                  <a:pt x="228" y="116"/>
                </a:lnTo>
                <a:lnTo>
                  <a:pt x="228" y="134"/>
                </a:lnTo>
                <a:lnTo>
                  <a:pt x="228" y="152"/>
                </a:lnTo>
                <a:lnTo>
                  <a:pt x="220" y="170"/>
                </a:lnTo>
                <a:lnTo>
                  <a:pt x="212" y="188"/>
                </a:lnTo>
                <a:lnTo>
                  <a:pt x="195" y="197"/>
                </a:lnTo>
                <a:lnTo>
                  <a:pt x="178" y="206"/>
                </a:lnTo>
                <a:lnTo>
                  <a:pt x="161" y="206"/>
                </a:lnTo>
                <a:lnTo>
                  <a:pt x="144" y="206"/>
                </a:lnTo>
                <a:lnTo>
                  <a:pt x="127" y="206"/>
                </a:lnTo>
                <a:lnTo>
                  <a:pt x="110" y="206"/>
                </a:lnTo>
                <a:lnTo>
                  <a:pt x="93" y="206"/>
                </a:lnTo>
                <a:lnTo>
                  <a:pt x="76" y="206"/>
                </a:lnTo>
                <a:lnTo>
                  <a:pt x="68" y="188"/>
                </a:lnTo>
                <a:lnTo>
                  <a:pt x="51" y="179"/>
                </a:lnTo>
                <a:lnTo>
                  <a:pt x="34" y="170"/>
                </a:lnTo>
                <a:lnTo>
                  <a:pt x="26" y="152"/>
                </a:lnTo>
                <a:lnTo>
                  <a:pt x="26" y="134"/>
                </a:lnTo>
                <a:lnTo>
                  <a:pt x="34" y="116"/>
                </a:lnTo>
                <a:lnTo>
                  <a:pt x="59" y="116"/>
                </a:lnTo>
                <a:lnTo>
                  <a:pt x="76" y="116"/>
                </a:lnTo>
                <a:lnTo>
                  <a:pt x="59" y="107"/>
                </a:lnTo>
                <a:lnTo>
                  <a:pt x="76" y="98"/>
                </a:lnTo>
                <a:lnTo>
                  <a:pt x="93" y="107"/>
                </a:lnTo>
                <a:lnTo>
                  <a:pt x="93" y="125"/>
                </a:lnTo>
                <a:lnTo>
                  <a:pt x="102" y="143"/>
                </a:lnTo>
                <a:lnTo>
                  <a:pt x="110" y="161"/>
                </a:lnTo>
                <a:lnTo>
                  <a:pt x="110" y="143"/>
                </a:lnTo>
                <a:lnTo>
                  <a:pt x="110" y="125"/>
                </a:lnTo>
                <a:lnTo>
                  <a:pt x="102" y="107"/>
                </a:lnTo>
                <a:lnTo>
                  <a:pt x="102" y="89"/>
                </a:lnTo>
                <a:lnTo>
                  <a:pt x="119" y="89"/>
                </a:lnTo>
                <a:lnTo>
                  <a:pt x="144" y="107"/>
                </a:lnTo>
                <a:lnTo>
                  <a:pt x="152" y="125"/>
                </a:lnTo>
                <a:lnTo>
                  <a:pt x="135" y="125"/>
                </a:lnTo>
                <a:lnTo>
                  <a:pt x="135" y="107"/>
                </a:lnTo>
                <a:lnTo>
                  <a:pt x="152" y="98"/>
                </a:lnTo>
                <a:lnTo>
                  <a:pt x="169" y="107"/>
                </a:lnTo>
                <a:lnTo>
                  <a:pt x="186" y="116"/>
                </a:lnTo>
                <a:lnTo>
                  <a:pt x="169" y="116"/>
                </a:lnTo>
                <a:lnTo>
                  <a:pt x="152" y="107"/>
                </a:lnTo>
                <a:lnTo>
                  <a:pt x="152" y="89"/>
                </a:lnTo>
                <a:lnTo>
                  <a:pt x="169" y="89"/>
                </a:lnTo>
                <a:lnTo>
                  <a:pt x="220" y="89"/>
                </a:lnTo>
                <a:lnTo>
                  <a:pt x="237" y="89"/>
                </a:lnTo>
                <a:lnTo>
                  <a:pt x="212" y="80"/>
                </a:lnTo>
                <a:lnTo>
                  <a:pt x="203" y="62"/>
                </a:lnTo>
                <a:lnTo>
                  <a:pt x="203" y="44"/>
                </a:lnTo>
                <a:lnTo>
                  <a:pt x="220" y="44"/>
                </a:lnTo>
                <a:lnTo>
                  <a:pt x="228" y="62"/>
                </a:lnTo>
                <a:lnTo>
                  <a:pt x="228" y="80"/>
                </a:lnTo>
                <a:lnTo>
                  <a:pt x="212" y="89"/>
                </a:lnTo>
                <a:lnTo>
                  <a:pt x="195" y="89"/>
                </a:lnTo>
                <a:lnTo>
                  <a:pt x="178" y="89"/>
                </a:lnTo>
                <a:lnTo>
                  <a:pt x="195" y="107"/>
                </a:lnTo>
                <a:lnTo>
                  <a:pt x="212" y="125"/>
                </a:lnTo>
                <a:lnTo>
                  <a:pt x="220" y="107"/>
                </a:lnTo>
                <a:lnTo>
                  <a:pt x="220" y="89"/>
                </a:lnTo>
                <a:lnTo>
                  <a:pt x="220" y="71"/>
                </a:lnTo>
                <a:lnTo>
                  <a:pt x="212" y="53"/>
                </a:lnTo>
                <a:lnTo>
                  <a:pt x="195" y="44"/>
                </a:lnTo>
                <a:lnTo>
                  <a:pt x="195" y="26"/>
                </a:lnTo>
                <a:lnTo>
                  <a:pt x="212" y="17"/>
                </a:lnTo>
                <a:lnTo>
                  <a:pt x="228" y="17"/>
                </a:lnTo>
                <a:lnTo>
                  <a:pt x="245" y="17"/>
                </a:lnTo>
                <a:lnTo>
                  <a:pt x="228" y="26"/>
                </a:lnTo>
                <a:lnTo>
                  <a:pt x="212" y="26"/>
                </a:lnTo>
                <a:lnTo>
                  <a:pt x="195" y="26"/>
                </a:lnTo>
                <a:lnTo>
                  <a:pt x="195" y="53"/>
                </a:lnTo>
                <a:lnTo>
                  <a:pt x="186" y="71"/>
                </a:lnTo>
                <a:lnTo>
                  <a:pt x="127" y="80"/>
                </a:lnTo>
                <a:lnTo>
                  <a:pt x="76" y="62"/>
                </a:lnTo>
                <a:lnTo>
                  <a:pt x="68" y="44"/>
                </a:lnTo>
                <a:lnTo>
                  <a:pt x="85" y="44"/>
                </a:lnTo>
                <a:lnTo>
                  <a:pt x="102" y="44"/>
                </a:lnTo>
                <a:lnTo>
                  <a:pt x="119" y="44"/>
                </a:lnTo>
                <a:lnTo>
                  <a:pt x="135" y="44"/>
                </a:lnTo>
                <a:lnTo>
                  <a:pt x="152" y="44"/>
                </a:lnTo>
                <a:lnTo>
                  <a:pt x="161" y="62"/>
                </a:lnTo>
                <a:lnTo>
                  <a:pt x="144" y="62"/>
                </a:lnTo>
                <a:lnTo>
                  <a:pt x="127" y="62"/>
                </a:lnTo>
                <a:lnTo>
                  <a:pt x="127" y="35"/>
                </a:lnTo>
                <a:lnTo>
                  <a:pt x="144" y="17"/>
                </a:lnTo>
                <a:lnTo>
                  <a:pt x="161" y="17"/>
                </a:lnTo>
                <a:lnTo>
                  <a:pt x="178" y="17"/>
                </a:lnTo>
                <a:lnTo>
                  <a:pt x="195" y="17"/>
                </a:lnTo>
                <a:lnTo>
                  <a:pt x="203" y="44"/>
                </a:lnTo>
                <a:lnTo>
                  <a:pt x="178" y="44"/>
                </a:lnTo>
                <a:lnTo>
                  <a:pt x="161" y="35"/>
                </a:lnTo>
                <a:lnTo>
                  <a:pt x="161" y="17"/>
                </a:lnTo>
                <a:lnTo>
                  <a:pt x="161" y="0"/>
                </a:lnTo>
                <a:lnTo>
                  <a:pt x="144" y="0"/>
                </a:lnTo>
                <a:lnTo>
                  <a:pt x="127" y="9"/>
                </a:lnTo>
                <a:lnTo>
                  <a:pt x="110" y="17"/>
                </a:lnTo>
                <a:lnTo>
                  <a:pt x="110" y="35"/>
                </a:lnTo>
                <a:lnTo>
                  <a:pt x="110" y="53"/>
                </a:lnTo>
                <a:lnTo>
                  <a:pt x="110" y="71"/>
                </a:lnTo>
                <a:lnTo>
                  <a:pt x="110" y="89"/>
                </a:lnTo>
                <a:lnTo>
                  <a:pt x="93" y="98"/>
                </a:lnTo>
                <a:lnTo>
                  <a:pt x="42" y="107"/>
                </a:lnTo>
                <a:lnTo>
                  <a:pt x="17" y="107"/>
                </a:lnTo>
                <a:lnTo>
                  <a:pt x="34" y="98"/>
                </a:lnTo>
                <a:lnTo>
                  <a:pt x="59" y="98"/>
                </a:lnTo>
                <a:lnTo>
                  <a:pt x="76" y="98"/>
                </a:lnTo>
                <a:lnTo>
                  <a:pt x="76" y="71"/>
                </a:lnTo>
                <a:lnTo>
                  <a:pt x="68" y="53"/>
                </a:lnTo>
                <a:lnTo>
                  <a:pt x="51" y="53"/>
                </a:lnTo>
                <a:lnTo>
                  <a:pt x="51" y="35"/>
                </a:lnTo>
                <a:lnTo>
                  <a:pt x="34" y="35"/>
                </a:lnTo>
                <a:lnTo>
                  <a:pt x="34" y="53"/>
                </a:lnTo>
                <a:lnTo>
                  <a:pt x="34" y="71"/>
                </a:lnTo>
                <a:lnTo>
                  <a:pt x="34" y="89"/>
                </a:lnTo>
                <a:lnTo>
                  <a:pt x="34" y="107"/>
                </a:lnTo>
                <a:lnTo>
                  <a:pt x="51" y="116"/>
                </a:lnTo>
                <a:lnTo>
                  <a:pt x="59" y="134"/>
                </a:lnTo>
                <a:lnTo>
                  <a:pt x="51" y="107"/>
                </a:lnTo>
                <a:lnTo>
                  <a:pt x="59" y="89"/>
                </a:lnTo>
                <a:lnTo>
                  <a:pt x="76" y="80"/>
                </a:lnTo>
                <a:lnTo>
                  <a:pt x="93" y="71"/>
                </a:lnTo>
                <a:lnTo>
                  <a:pt x="110" y="71"/>
                </a:lnTo>
                <a:lnTo>
                  <a:pt x="161" y="71"/>
                </a:lnTo>
                <a:lnTo>
                  <a:pt x="178" y="71"/>
                </a:lnTo>
                <a:lnTo>
                  <a:pt x="195" y="80"/>
                </a:lnTo>
                <a:lnTo>
                  <a:pt x="212" y="89"/>
                </a:lnTo>
                <a:lnTo>
                  <a:pt x="220" y="107"/>
                </a:lnTo>
                <a:lnTo>
                  <a:pt x="237" y="116"/>
                </a:lnTo>
                <a:lnTo>
                  <a:pt x="245" y="134"/>
                </a:lnTo>
                <a:lnTo>
                  <a:pt x="245" y="152"/>
                </a:lnTo>
                <a:lnTo>
                  <a:pt x="228" y="161"/>
                </a:lnTo>
                <a:lnTo>
                  <a:pt x="212" y="161"/>
                </a:lnTo>
                <a:lnTo>
                  <a:pt x="195" y="161"/>
                </a:lnTo>
                <a:lnTo>
                  <a:pt x="178" y="143"/>
                </a:lnTo>
                <a:lnTo>
                  <a:pt x="195" y="143"/>
                </a:lnTo>
                <a:lnTo>
                  <a:pt x="212" y="143"/>
                </a:lnTo>
                <a:lnTo>
                  <a:pt x="195" y="134"/>
                </a:lnTo>
                <a:lnTo>
                  <a:pt x="212" y="134"/>
                </a:lnTo>
                <a:lnTo>
                  <a:pt x="212" y="116"/>
                </a:lnTo>
                <a:lnTo>
                  <a:pt x="228" y="116"/>
                </a:lnTo>
                <a:lnTo>
                  <a:pt x="245" y="107"/>
                </a:lnTo>
                <a:lnTo>
                  <a:pt x="262" y="107"/>
                </a:lnTo>
                <a:lnTo>
                  <a:pt x="254" y="89"/>
                </a:lnTo>
                <a:lnTo>
                  <a:pt x="237" y="80"/>
                </a:lnTo>
                <a:lnTo>
                  <a:pt x="220" y="71"/>
                </a:lnTo>
                <a:lnTo>
                  <a:pt x="237" y="62"/>
                </a:lnTo>
                <a:lnTo>
                  <a:pt x="220" y="62"/>
                </a:lnTo>
                <a:lnTo>
                  <a:pt x="203" y="62"/>
                </a:lnTo>
                <a:lnTo>
                  <a:pt x="169" y="107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3015855" y="3868341"/>
            <a:ext cx="573881" cy="533400"/>
          </a:xfrm>
          <a:custGeom>
            <a:avLst/>
            <a:gdLst>
              <a:gd name="T0" fmla="*/ 2147483647 w 482"/>
              <a:gd name="T1" fmla="*/ 2147483647 h 448"/>
              <a:gd name="T2" fmla="*/ 2147483647 w 482"/>
              <a:gd name="T3" fmla="*/ 2147483647 h 448"/>
              <a:gd name="T4" fmla="*/ 0 w 482"/>
              <a:gd name="T5" fmla="*/ 2147483647 h 448"/>
              <a:gd name="T6" fmla="*/ 0 w 482"/>
              <a:gd name="T7" fmla="*/ 2147483647 h 448"/>
              <a:gd name="T8" fmla="*/ 2147483647 w 482"/>
              <a:gd name="T9" fmla="*/ 2147483647 h 448"/>
              <a:gd name="T10" fmla="*/ 2147483647 w 482"/>
              <a:gd name="T11" fmla="*/ 2147483647 h 448"/>
              <a:gd name="T12" fmla="*/ 2147483647 w 482"/>
              <a:gd name="T13" fmla="*/ 2147483647 h 448"/>
              <a:gd name="T14" fmla="*/ 2147483647 w 482"/>
              <a:gd name="T15" fmla="*/ 2147483647 h 448"/>
              <a:gd name="T16" fmla="*/ 2147483647 w 482"/>
              <a:gd name="T17" fmla="*/ 2147483647 h 448"/>
              <a:gd name="T18" fmla="*/ 2147483647 w 482"/>
              <a:gd name="T19" fmla="*/ 2147483647 h 448"/>
              <a:gd name="T20" fmla="*/ 2147483647 w 482"/>
              <a:gd name="T21" fmla="*/ 2147483647 h 448"/>
              <a:gd name="T22" fmla="*/ 2147483647 w 482"/>
              <a:gd name="T23" fmla="*/ 2147483647 h 448"/>
              <a:gd name="T24" fmla="*/ 2147483647 w 482"/>
              <a:gd name="T25" fmla="*/ 2147483647 h 448"/>
              <a:gd name="T26" fmla="*/ 2147483647 w 482"/>
              <a:gd name="T27" fmla="*/ 2147483647 h 448"/>
              <a:gd name="T28" fmla="*/ 2147483647 w 482"/>
              <a:gd name="T29" fmla="*/ 2147483647 h 448"/>
              <a:gd name="T30" fmla="*/ 2147483647 w 482"/>
              <a:gd name="T31" fmla="*/ 2147483647 h 448"/>
              <a:gd name="T32" fmla="*/ 2147483647 w 482"/>
              <a:gd name="T33" fmla="*/ 2147483647 h 448"/>
              <a:gd name="T34" fmla="*/ 2147483647 w 482"/>
              <a:gd name="T35" fmla="*/ 2147483647 h 448"/>
              <a:gd name="T36" fmla="*/ 2147483647 w 482"/>
              <a:gd name="T37" fmla="*/ 2147483647 h 448"/>
              <a:gd name="T38" fmla="*/ 2147483647 w 482"/>
              <a:gd name="T39" fmla="*/ 2147483647 h 448"/>
              <a:gd name="T40" fmla="*/ 2147483647 w 482"/>
              <a:gd name="T41" fmla="*/ 2147483647 h 448"/>
              <a:gd name="T42" fmla="*/ 2147483647 w 482"/>
              <a:gd name="T43" fmla="*/ 2147483647 h 448"/>
              <a:gd name="T44" fmla="*/ 2147483647 w 482"/>
              <a:gd name="T45" fmla="*/ 2147483647 h 448"/>
              <a:gd name="T46" fmla="*/ 2147483647 w 482"/>
              <a:gd name="T47" fmla="*/ 2147483647 h 448"/>
              <a:gd name="T48" fmla="*/ 2147483647 w 482"/>
              <a:gd name="T49" fmla="*/ 2147483647 h 448"/>
              <a:gd name="T50" fmla="*/ 2147483647 w 482"/>
              <a:gd name="T51" fmla="*/ 2147483647 h 448"/>
              <a:gd name="T52" fmla="*/ 2147483647 w 482"/>
              <a:gd name="T53" fmla="*/ 2147483647 h 448"/>
              <a:gd name="T54" fmla="*/ 2147483647 w 482"/>
              <a:gd name="T55" fmla="*/ 2147483647 h 448"/>
              <a:gd name="T56" fmla="*/ 2147483647 w 482"/>
              <a:gd name="T57" fmla="*/ 2147483647 h 448"/>
              <a:gd name="T58" fmla="*/ 2147483647 w 482"/>
              <a:gd name="T59" fmla="*/ 2147483647 h 448"/>
              <a:gd name="T60" fmla="*/ 2147483647 w 482"/>
              <a:gd name="T61" fmla="*/ 2147483647 h 448"/>
              <a:gd name="T62" fmla="*/ 2147483647 w 482"/>
              <a:gd name="T63" fmla="*/ 2147483647 h 448"/>
              <a:gd name="T64" fmla="*/ 2147483647 w 482"/>
              <a:gd name="T65" fmla="*/ 2147483647 h 448"/>
              <a:gd name="T66" fmla="*/ 2147483647 w 482"/>
              <a:gd name="T67" fmla="*/ 2147483647 h 448"/>
              <a:gd name="T68" fmla="*/ 2147483647 w 482"/>
              <a:gd name="T69" fmla="*/ 2147483647 h 448"/>
              <a:gd name="T70" fmla="*/ 2147483647 w 482"/>
              <a:gd name="T71" fmla="*/ 2147483647 h 448"/>
              <a:gd name="T72" fmla="*/ 2147483647 w 482"/>
              <a:gd name="T73" fmla="*/ 2147483647 h 448"/>
              <a:gd name="T74" fmla="*/ 2147483647 w 482"/>
              <a:gd name="T75" fmla="*/ 2147483647 h 448"/>
              <a:gd name="T76" fmla="*/ 2147483647 w 482"/>
              <a:gd name="T77" fmla="*/ 2147483647 h 448"/>
              <a:gd name="T78" fmla="*/ 2147483647 w 482"/>
              <a:gd name="T79" fmla="*/ 2147483647 h 448"/>
              <a:gd name="T80" fmla="*/ 2147483647 w 482"/>
              <a:gd name="T81" fmla="*/ 2147483647 h 448"/>
              <a:gd name="T82" fmla="*/ 2147483647 w 482"/>
              <a:gd name="T83" fmla="*/ 2147483647 h 448"/>
              <a:gd name="T84" fmla="*/ 2147483647 w 482"/>
              <a:gd name="T85" fmla="*/ 2147483647 h 448"/>
              <a:gd name="T86" fmla="*/ 2147483647 w 482"/>
              <a:gd name="T87" fmla="*/ 2147483647 h 4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82" h="448">
                <a:moveTo>
                  <a:pt x="68" y="0"/>
                </a:moveTo>
                <a:lnTo>
                  <a:pt x="68" y="18"/>
                </a:lnTo>
                <a:lnTo>
                  <a:pt x="68" y="36"/>
                </a:lnTo>
                <a:lnTo>
                  <a:pt x="51" y="45"/>
                </a:lnTo>
                <a:lnTo>
                  <a:pt x="34" y="54"/>
                </a:lnTo>
                <a:lnTo>
                  <a:pt x="26" y="72"/>
                </a:lnTo>
                <a:lnTo>
                  <a:pt x="26" y="90"/>
                </a:lnTo>
                <a:lnTo>
                  <a:pt x="17" y="108"/>
                </a:lnTo>
                <a:lnTo>
                  <a:pt x="0" y="117"/>
                </a:lnTo>
                <a:lnTo>
                  <a:pt x="0" y="134"/>
                </a:lnTo>
                <a:lnTo>
                  <a:pt x="0" y="152"/>
                </a:lnTo>
                <a:lnTo>
                  <a:pt x="0" y="170"/>
                </a:lnTo>
                <a:lnTo>
                  <a:pt x="0" y="188"/>
                </a:lnTo>
                <a:lnTo>
                  <a:pt x="9" y="206"/>
                </a:lnTo>
                <a:lnTo>
                  <a:pt x="26" y="215"/>
                </a:lnTo>
                <a:lnTo>
                  <a:pt x="42" y="224"/>
                </a:lnTo>
                <a:lnTo>
                  <a:pt x="59" y="224"/>
                </a:lnTo>
                <a:lnTo>
                  <a:pt x="76" y="224"/>
                </a:lnTo>
                <a:lnTo>
                  <a:pt x="93" y="233"/>
                </a:lnTo>
                <a:lnTo>
                  <a:pt x="110" y="233"/>
                </a:lnTo>
                <a:lnTo>
                  <a:pt x="127" y="233"/>
                </a:lnTo>
                <a:lnTo>
                  <a:pt x="144" y="242"/>
                </a:lnTo>
                <a:lnTo>
                  <a:pt x="161" y="242"/>
                </a:lnTo>
                <a:lnTo>
                  <a:pt x="178" y="242"/>
                </a:lnTo>
                <a:lnTo>
                  <a:pt x="203" y="242"/>
                </a:lnTo>
                <a:lnTo>
                  <a:pt x="220" y="242"/>
                </a:lnTo>
                <a:lnTo>
                  <a:pt x="237" y="242"/>
                </a:lnTo>
                <a:lnTo>
                  <a:pt x="254" y="242"/>
                </a:lnTo>
                <a:lnTo>
                  <a:pt x="271" y="242"/>
                </a:lnTo>
                <a:lnTo>
                  <a:pt x="288" y="233"/>
                </a:lnTo>
                <a:lnTo>
                  <a:pt x="305" y="224"/>
                </a:lnTo>
                <a:lnTo>
                  <a:pt x="305" y="242"/>
                </a:lnTo>
                <a:lnTo>
                  <a:pt x="288" y="260"/>
                </a:lnTo>
                <a:lnTo>
                  <a:pt x="271" y="260"/>
                </a:lnTo>
                <a:lnTo>
                  <a:pt x="271" y="278"/>
                </a:lnTo>
                <a:lnTo>
                  <a:pt x="262" y="296"/>
                </a:lnTo>
                <a:lnTo>
                  <a:pt x="262" y="314"/>
                </a:lnTo>
                <a:lnTo>
                  <a:pt x="262" y="332"/>
                </a:lnTo>
                <a:lnTo>
                  <a:pt x="262" y="350"/>
                </a:lnTo>
                <a:lnTo>
                  <a:pt x="262" y="368"/>
                </a:lnTo>
                <a:lnTo>
                  <a:pt x="254" y="385"/>
                </a:lnTo>
                <a:lnTo>
                  <a:pt x="237" y="394"/>
                </a:lnTo>
                <a:lnTo>
                  <a:pt x="228" y="412"/>
                </a:lnTo>
                <a:lnTo>
                  <a:pt x="228" y="430"/>
                </a:lnTo>
                <a:lnTo>
                  <a:pt x="220" y="448"/>
                </a:lnTo>
                <a:lnTo>
                  <a:pt x="237" y="448"/>
                </a:lnTo>
                <a:lnTo>
                  <a:pt x="254" y="448"/>
                </a:lnTo>
                <a:lnTo>
                  <a:pt x="271" y="439"/>
                </a:lnTo>
                <a:lnTo>
                  <a:pt x="288" y="421"/>
                </a:lnTo>
                <a:lnTo>
                  <a:pt x="305" y="412"/>
                </a:lnTo>
                <a:lnTo>
                  <a:pt x="321" y="412"/>
                </a:lnTo>
                <a:lnTo>
                  <a:pt x="338" y="403"/>
                </a:lnTo>
                <a:lnTo>
                  <a:pt x="355" y="403"/>
                </a:lnTo>
                <a:lnTo>
                  <a:pt x="372" y="394"/>
                </a:lnTo>
                <a:lnTo>
                  <a:pt x="389" y="385"/>
                </a:lnTo>
                <a:lnTo>
                  <a:pt x="406" y="385"/>
                </a:lnTo>
                <a:lnTo>
                  <a:pt x="406" y="368"/>
                </a:lnTo>
                <a:lnTo>
                  <a:pt x="406" y="350"/>
                </a:lnTo>
                <a:lnTo>
                  <a:pt x="414" y="332"/>
                </a:lnTo>
                <a:lnTo>
                  <a:pt x="423" y="314"/>
                </a:lnTo>
                <a:lnTo>
                  <a:pt x="431" y="296"/>
                </a:lnTo>
                <a:lnTo>
                  <a:pt x="440" y="278"/>
                </a:lnTo>
                <a:lnTo>
                  <a:pt x="457" y="260"/>
                </a:lnTo>
                <a:lnTo>
                  <a:pt x="457" y="242"/>
                </a:lnTo>
                <a:lnTo>
                  <a:pt x="474" y="224"/>
                </a:lnTo>
                <a:lnTo>
                  <a:pt x="474" y="206"/>
                </a:lnTo>
                <a:lnTo>
                  <a:pt x="482" y="179"/>
                </a:lnTo>
                <a:lnTo>
                  <a:pt x="482" y="161"/>
                </a:lnTo>
                <a:lnTo>
                  <a:pt x="482" y="143"/>
                </a:lnTo>
                <a:lnTo>
                  <a:pt x="482" y="126"/>
                </a:lnTo>
                <a:lnTo>
                  <a:pt x="465" y="117"/>
                </a:lnTo>
                <a:lnTo>
                  <a:pt x="448" y="117"/>
                </a:lnTo>
                <a:lnTo>
                  <a:pt x="431" y="108"/>
                </a:lnTo>
                <a:lnTo>
                  <a:pt x="414" y="108"/>
                </a:lnTo>
                <a:lnTo>
                  <a:pt x="398" y="108"/>
                </a:lnTo>
                <a:lnTo>
                  <a:pt x="381" y="108"/>
                </a:lnTo>
                <a:lnTo>
                  <a:pt x="364" y="108"/>
                </a:lnTo>
                <a:lnTo>
                  <a:pt x="347" y="108"/>
                </a:lnTo>
                <a:lnTo>
                  <a:pt x="330" y="108"/>
                </a:lnTo>
                <a:lnTo>
                  <a:pt x="313" y="108"/>
                </a:lnTo>
                <a:lnTo>
                  <a:pt x="296" y="108"/>
                </a:lnTo>
                <a:lnTo>
                  <a:pt x="279" y="117"/>
                </a:lnTo>
                <a:lnTo>
                  <a:pt x="262" y="117"/>
                </a:lnTo>
                <a:lnTo>
                  <a:pt x="237" y="108"/>
                </a:lnTo>
                <a:lnTo>
                  <a:pt x="212" y="99"/>
                </a:lnTo>
                <a:lnTo>
                  <a:pt x="195" y="99"/>
                </a:lnTo>
                <a:lnTo>
                  <a:pt x="178" y="99"/>
                </a:lnTo>
                <a:lnTo>
                  <a:pt x="152" y="108"/>
                </a:lnTo>
                <a:lnTo>
                  <a:pt x="169" y="108"/>
                </a:lnTo>
                <a:lnTo>
                  <a:pt x="186" y="108"/>
                </a:lnTo>
                <a:lnTo>
                  <a:pt x="203" y="108"/>
                </a:lnTo>
                <a:lnTo>
                  <a:pt x="220" y="108"/>
                </a:lnTo>
                <a:lnTo>
                  <a:pt x="237" y="108"/>
                </a:lnTo>
                <a:lnTo>
                  <a:pt x="254" y="108"/>
                </a:lnTo>
                <a:lnTo>
                  <a:pt x="271" y="99"/>
                </a:lnTo>
                <a:lnTo>
                  <a:pt x="288" y="90"/>
                </a:lnTo>
                <a:lnTo>
                  <a:pt x="296" y="72"/>
                </a:lnTo>
                <a:lnTo>
                  <a:pt x="296" y="54"/>
                </a:lnTo>
                <a:lnTo>
                  <a:pt x="296" y="72"/>
                </a:lnTo>
                <a:lnTo>
                  <a:pt x="305" y="90"/>
                </a:lnTo>
                <a:lnTo>
                  <a:pt x="305" y="108"/>
                </a:lnTo>
                <a:lnTo>
                  <a:pt x="305" y="126"/>
                </a:lnTo>
                <a:lnTo>
                  <a:pt x="305" y="108"/>
                </a:lnTo>
                <a:lnTo>
                  <a:pt x="305" y="90"/>
                </a:lnTo>
                <a:lnTo>
                  <a:pt x="296" y="72"/>
                </a:lnTo>
                <a:lnTo>
                  <a:pt x="279" y="63"/>
                </a:lnTo>
                <a:lnTo>
                  <a:pt x="262" y="63"/>
                </a:lnTo>
                <a:lnTo>
                  <a:pt x="237" y="63"/>
                </a:lnTo>
                <a:lnTo>
                  <a:pt x="212" y="63"/>
                </a:lnTo>
                <a:lnTo>
                  <a:pt x="186" y="63"/>
                </a:lnTo>
                <a:lnTo>
                  <a:pt x="169" y="63"/>
                </a:lnTo>
                <a:lnTo>
                  <a:pt x="152" y="63"/>
                </a:lnTo>
                <a:lnTo>
                  <a:pt x="135" y="63"/>
                </a:lnTo>
                <a:lnTo>
                  <a:pt x="119" y="63"/>
                </a:lnTo>
                <a:lnTo>
                  <a:pt x="102" y="63"/>
                </a:lnTo>
                <a:lnTo>
                  <a:pt x="85" y="54"/>
                </a:lnTo>
                <a:lnTo>
                  <a:pt x="68" y="45"/>
                </a:lnTo>
                <a:lnTo>
                  <a:pt x="59" y="27"/>
                </a:lnTo>
                <a:lnTo>
                  <a:pt x="76" y="27"/>
                </a:lnTo>
                <a:lnTo>
                  <a:pt x="93" y="27"/>
                </a:lnTo>
                <a:lnTo>
                  <a:pt x="110" y="27"/>
                </a:lnTo>
                <a:lnTo>
                  <a:pt x="127" y="27"/>
                </a:lnTo>
                <a:lnTo>
                  <a:pt x="144" y="27"/>
                </a:lnTo>
                <a:lnTo>
                  <a:pt x="161" y="27"/>
                </a:lnTo>
                <a:lnTo>
                  <a:pt x="178" y="36"/>
                </a:lnTo>
                <a:lnTo>
                  <a:pt x="237" y="45"/>
                </a:lnTo>
                <a:lnTo>
                  <a:pt x="254" y="45"/>
                </a:lnTo>
                <a:lnTo>
                  <a:pt x="271" y="45"/>
                </a:lnTo>
                <a:lnTo>
                  <a:pt x="288" y="54"/>
                </a:lnTo>
                <a:lnTo>
                  <a:pt x="305" y="54"/>
                </a:lnTo>
                <a:lnTo>
                  <a:pt x="313" y="72"/>
                </a:lnTo>
                <a:lnTo>
                  <a:pt x="296" y="81"/>
                </a:lnTo>
                <a:lnTo>
                  <a:pt x="288" y="99"/>
                </a:lnTo>
                <a:lnTo>
                  <a:pt x="271" y="72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3277791" y="4358878"/>
            <a:ext cx="341709" cy="214313"/>
          </a:xfrm>
          <a:custGeom>
            <a:avLst/>
            <a:gdLst>
              <a:gd name="T0" fmla="*/ 2147483647 w 287"/>
              <a:gd name="T1" fmla="*/ 2147483647 h 180"/>
              <a:gd name="T2" fmla="*/ 2147483647 w 287"/>
              <a:gd name="T3" fmla="*/ 2147483647 h 180"/>
              <a:gd name="T4" fmla="*/ 2147483647 w 287"/>
              <a:gd name="T5" fmla="*/ 2147483647 h 180"/>
              <a:gd name="T6" fmla="*/ 2147483647 w 287"/>
              <a:gd name="T7" fmla="*/ 2147483647 h 180"/>
              <a:gd name="T8" fmla="*/ 2147483647 w 287"/>
              <a:gd name="T9" fmla="*/ 2147483647 h 180"/>
              <a:gd name="T10" fmla="*/ 2147483647 w 287"/>
              <a:gd name="T11" fmla="*/ 2147483647 h 180"/>
              <a:gd name="T12" fmla="*/ 2147483647 w 287"/>
              <a:gd name="T13" fmla="*/ 2147483647 h 180"/>
              <a:gd name="T14" fmla="*/ 0 w 287"/>
              <a:gd name="T15" fmla="*/ 2147483647 h 180"/>
              <a:gd name="T16" fmla="*/ 0 w 287"/>
              <a:gd name="T17" fmla="*/ 2147483647 h 180"/>
              <a:gd name="T18" fmla="*/ 2147483647 w 287"/>
              <a:gd name="T19" fmla="*/ 2147483647 h 180"/>
              <a:gd name="T20" fmla="*/ 2147483647 w 287"/>
              <a:gd name="T21" fmla="*/ 2147483647 h 180"/>
              <a:gd name="T22" fmla="*/ 2147483647 w 287"/>
              <a:gd name="T23" fmla="*/ 2147483647 h 180"/>
              <a:gd name="T24" fmla="*/ 2147483647 w 287"/>
              <a:gd name="T25" fmla="*/ 2147483647 h 180"/>
              <a:gd name="T26" fmla="*/ 2147483647 w 287"/>
              <a:gd name="T27" fmla="*/ 2147483647 h 180"/>
              <a:gd name="T28" fmla="*/ 2147483647 w 287"/>
              <a:gd name="T29" fmla="*/ 2147483647 h 180"/>
              <a:gd name="T30" fmla="*/ 2147483647 w 287"/>
              <a:gd name="T31" fmla="*/ 2147483647 h 180"/>
              <a:gd name="T32" fmla="*/ 2147483647 w 287"/>
              <a:gd name="T33" fmla="*/ 2147483647 h 180"/>
              <a:gd name="T34" fmla="*/ 2147483647 w 287"/>
              <a:gd name="T35" fmla="*/ 2147483647 h 180"/>
              <a:gd name="T36" fmla="*/ 2147483647 w 287"/>
              <a:gd name="T37" fmla="*/ 2147483647 h 180"/>
              <a:gd name="T38" fmla="*/ 2147483647 w 287"/>
              <a:gd name="T39" fmla="*/ 2147483647 h 180"/>
              <a:gd name="T40" fmla="*/ 2147483647 w 287"/>
              <a:gd name="T41" fmla="*/ 2147483647 h 180"/>
              <a:gd name="T42" fmla="*/ 2147483647 w 287"/>
              <a:gd name="T43" fmla="*/ 2147483647 h 180"/>
              <a:gd name="T44" fmla="*/ 2147483647 w 287"/>
              <a:gd name="T45" fmla="*/ 2147483647 h 180"/>
              <a:gd name="T46" fmla="*/ 2147483647 w 287"/>
              <a:gd name="T47" fmla="*/ 2147483647 h 180"/>
              <a:gd name="T48" fmla="*/ 2147483647 w 287"/>
              <a:gd name="T49" fmla="*/ 2147483647 h 180"/>
              <a:gd name="T50" fmla="*/ 2147483647 w 287"/>
              <a:gd name="T51" fmla="*/ 2147483647 h 180"/>
              <a:gd name="T52" fmla="*/ 2147483647 w 287"/>
              <a:gd name="T53" fmla="*/ 2147483647 h 180"/>
              <a:gd name="T54" fmla="*/ 2147483647 w 287"/>
              <a:gd name="T55" fmla="*/ 2147483647 h 180"/>
              <a:gd name="T56" fmla="*/ 2147483647 w 287"/>
              <a:gd name="T57" fmla="*/ 2147483647 h 180"/>
              <a:gd name="T58" fmla="*/ 2147483647 w 287"/>
              <a:gd name="T59" fmla="*/ 2147483647 h 180"/>
              <a:gd name="T60" fmla="*/ 2147483647 w 287"/>
              <a:gd name="T61" fmla="*/ 2147483647 h 180"/>
              <a:gd name="T62" fmla="*/ 2147483647 w 287"/>
              <a:gd name="T63" fmla="*/ 2147483647 h 180"/>
              <a:gd name="T64" fmla="*/ 2147483647 w 287"/>
              <a:gd name="T65" fmla="*/ 2147483647 h 180"/>
              <a:gd name="T66" fmla="*/ 2147483647 w 287"/>
              <a:gd name="T67" fmla="*/ 2147483647 h 180"/>
              <a:gd name="T68" fmla="*/ 2147483647 w 287"/>
              <a:gd name="T69" fmla="*/ 2147483647 h 180"/>
              <a:gd name="T70" fmla="*/ 2147483647 w 287"/>
              <a:gd name="T71" fmla="*/ 2147483647 h 180"/>
              <a:gd name="T72" fmla="*/ 2147483647 w 287"/>
              <a:gd name="T73" fmla="*/ 2147483647 h 180"/>
              <a:gd name="T74" fmla="*/ 2147483647 w 287"/>
              <a:gd name="T75" fmla="*/ 2147483647 h 180"/>
              <a:gd name="T76" fmla="*/ 2147483647 w 287"/>
              <a:gd name="T77" fmla="*/ 0 h 180"/>
              <a:gd name="T78" fmla="*/ 2147483647 w 287"/>
              <a:gd name="T79" fmla="*/ 2147483647 h 1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87" h="180">
                <a:moveTo>
                  <a:pt x="51" y="18"/>
                </a:moveTo>
                <a:lnTo>
                  <a:pt x="25" y="45"/>
                </a:lnTo>
                <a:lnTo>
                  <a:pt x="17" y="63"/>
                </a:lnTo>
                <a:lnTo>
                  <a:pt x="17" y="81"/>
                </a:lnTo>
                <a:lnTo>
                  <a:pt x="17" y="99"/>
                </a:lnTo>
                <a:lnTo>
                  <a:pt x="8" y="117"/>
                </a:lnTo>
                <a:lnTo>
                  <a:pt x="8" y="135"/>
                </a:lnTo>
                <a:lnTo>
                  <a:pt x="0" y="153"/>
                </a:lnTo>
                <a:lnTo>
                  <a:pt x="0" y="171"/>
                </a:lnTo>
                <a:lnTo>
                  <a:pt x="17" y="180"/>
                </a:lnTo>
                <a:lnTo>
                  <a:pt x="25" y="162"/>
                </a:lnTo>
                <a:lnTo>
                  <a:pt x="42" y="153"/>
                </a:lnTo>
                <a:lnTo>
                  <a:pt x="59" y="144"/>
                </a:lnTo>
                <a:lnTo>
                  <a:pt x="76" y="144"/>
                </a:lnTo>
                <a:lnTo>
                  <a:pt x="93" y="144"/>
                </a:lnTo>
                <a:lnTo>
                  <a:pt x="110" y="135"/>
                </a:lnTo>
                <a:lnTo>
                  <a:pt x="127" y="117"/>
                </a:lnTo>
                <a:lnTo>
                  <a:pt x="144" y="117"/>
                </a:lnTo>
                <a:lnTo>
                  <a:pt x="161" y="117"/>
                </a:lnTo>
                <a:lnTo>
                  <a:pt x="178" y="108"/>
                </a:lnTo>
                <a:lnTo>
                  <a:pt x="194" y="108"/>
                </a:lnTo>
                <a:lnTo>
                  <a:pt x="211" y="99"/>
                </a:lnTo>
                <a:lnTo>
                  <a:pt x="228" y="81"/>
                </a:lnTo>
                <a:lnTo>
                  <a:pt x="245" y="81"/>
                </a:lnTo>
                <a:lnTo>
                  <a:pt x="254" y="63"/>
                </a:lnTo>
                <a:lnTo>
                  <a:pt x="271" y="45"/>
                </a:lnTo>
                <a:lnTo>
                  <a:pt x="287" y="36"/>
                </a:lnTo>
                <a:lnTo>
                  <a:pt x="287" y="18"/>
                </a:lnTo>
                <a:lnTo>
                  <a:pt x="271" y="9"/>
                </a:lnTo>
                <a:lnTo>
                  <a:pt x="254" y="9"/>
                </a:lnTo>
                <a:lnTo>
                  <a:pt x="237" y="9"/>
                </a:lnTo>
                <a:lnTo>
                  <a:pt x="220" y="18"/>
                </a:lnTo>
                <a:lnTo>
                  <a:pt x="203" y="36"/>
                </a:lnTo>
                <a:lnTo>
                  <a:pt x="186" y="36"/>
                </a:lnTo>
                <a:lnTo>
                  <a:pt x="169" y="36"/>
                </a:lnTo>
                <a:lnTo>
                  <a:pt x="152" y="36"/>
                </a:lnTo>
                <a:lnTo>
                  <a:pt x="135" y="36"/>
                </a:lnTo>
                <a:lnTo>
                  <a:pt x="118" y="18"/>
                </a:lnTo>
                <a:lnTo>
                  <a:pt x="118" y="0"/>
                </a:lnTo>
                <a:lnTo>
                  <a:pt x="51" y="18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3982642" y="3132535"/>
            <a:ext cx="121444" cy="223838"/>
          </a:xfrm>
          <a:custGeom>
            <a:avLst/>
            <a:gdLst>
              <a:gd name="T0" fmla="*/ 0 w 101"/>
              <a:gd name="T1" fmla="*/ 2147483647 h 188"/>
              <a:gd name="T2" fmla="*/ 2147483647 w 101"/>
              <a:gd name="T3" fmla="*/ 2147483647 h 188"/>
              <a:gd name="T4" fmla="*/ 2147483647 w 101"/>
              <a:gd name="T5" fmla="*/ 2147483647 h 188"/>
              <a:gd name="T6" fmla="*/ 2147483647 w 101"/>
              <a:gd name="T7" fmla="*/ 2147483647 h 188"/>
              <a:gd name="T8" fmla="*/ 2147483647 w 101"/>
              <a:gd name="T9" fmla="*/ 2147483647 h 188"/>
              <a:gd name="T10" fmla="*/ 2147483647 w 101"/>
              <a:gd name="T11" fmla="*/ 2147483647 h 188"/>
              <a:gd name="T12" fmla="*/ 2147483647 w 101"/>
              <a:gd name="T13" fmla="*/ 2147483647 h 188"/>
              <a:gd name="T14" fmla="*/ 2147483647 w 101"/>
              <a:gd name="T15" fmla="*/ 2147483647 h 188"/>
              <a:gd name="T16" fmla="*/ 2147483647 w 101"/>
              <a:gd name="T17" fmla="*/ 2147483647 h 188"/>
              <a:gd name="T18" fmla="*/ 2147483647 w 101"/>
              <a:gd name="T19" fmla="*/ 2147483647 h 188"/>
              <a:gd name="T20" fmla="*/ 2147483647 w 101"/>
              <a:gd name="T21" fmla="*/ 2147483647 h 188"/>
              <a:gd name="T22" fmla="*/ 2147483647 w 101"/>
              <a:gd name="T23" fmla="*/ 2147483647 h 188"/>
              <a:gd name="T24" fmla="*/ 2147483647 w 101"/>
              <a:gd name="T25" fmla="*/ 2147483647 h 188"/>
              <a:gd name="T26" fmla="*/ 2147483647 w 101"/>
              <a:gd name="T27" fmla="*/ 2147483647 h 188"/>
              <a:gd name="T28" fmla="*/ 2147483647 w 101"/>
              <a:gd name="T29" fmla="*/ 0 h 188"/>
              <a:gd name="T30" fmla="*/ 2147483647 w 101"/>
              <a:gd name="T31" fmla="*/ 2147483647 h 188"/>
              <a:gd name="T32" fmla="*/ 2147483647 w 101"/>
              <a:gd name="T33" fmla="*/ 2147483647 h 188"/>
              <a:gd name="T34" fmla="*/ 2147483647 w 101"/>
              <a:gd name="T35" fmla="*/ 2147483647 h 188"/>
              <a:gd name="T36" fmla="*/ 2147483647 w 101"/>
              <a:gd name="T37" fmla="*/ 2147483647 h 188"/>
              <a:gd name="T38" fmla="*/ 2147483647 w 101"/>
              <a:gd name="T39" fmla="*/ 2147483647 h 188"/>
              <a:gd name="T40" fmla="*/ 2147483647 w 101"/>
              <a:gd name="T41" fmla="*/ 2147483647 h 188"/>
              <a:gd name="T42" fmla="*/ 2147483647 w 101"/>
              <a:gd name="T43" fmla="*/ 2147483647 h 188"/>
              <a:gd name="T44" fmla="*/ 2147483647 w 101"/>
              <a:gd name="T45" fmla="*/ 2147483647 h 188"/>
              <a:gd name="T46" fmla="*/ 2147483647 w 101"/>
              <a:gd name="T47" fmla="*/ 2147483647 h 188"/>
              <a:gd name="T48" fmla="*/ 0 w 101"/>
              <a:gd name="T49" fmla="*/ 2147483647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1" h="188">
                <a:moveTo>
                  <a:pt x="0" y="188"/>
                </a:moveTo>
                <a:lnTo>
                  <a:pt x="34" y="188"/>
                </a:lnTo>
                <a:lnTo>
                  <a:pt x="50" y="188"/>
                </a:lnTo>
                <a:lnTo>
                  <a:pt x="67" y="188"/>
                </a:lnTo>
                <a:lnTo>
                  <a:pt x="84" y="170"/>
                </a:lnTo>
                <a:lnTo>
                  <a:pt x="93" y="152"/>
                </a:lnTo>
                <a:lnTo>
                  <a:pt x="101" y="134"/>
                </a:lnTo>
                <a:lnTo>
                  <a:pt x="101" y="116"/>
                </a:lnTo>
                <a:lnTo>
                  <a:pt x="101" y="98"/>
                </a:lnTo>
                <a:lnTo>
                  <a:pt x="101" y="80"/>
                </a:lnTo>
                <a:lnTo>
                  <a:pt x="101" y="62"/>
                </a:lnTo>
                <a:lnTo>
                  <a:pt x="101" y="44"/>
                </a:lnTo>
                <a:lnTo>
                  <a:pt x="101" y="26"/>
                </a:lnTo>
                <a:lnTo>
                  <a:pt x="84" y="9"/>
                </a:lnTo>
                <a:lnTo>
                  <a:pt x="67" y="0"/>
                </a:lnTo>
                <a:lnTo>
                  <a:pt x="67" y="18"/>
                </a:lnTo>
                <a:lnTo>
                  <a:pt x="67" y="35"/>
                </a:lnTo>
                <a:lnTo>
                  <a:pt x="67" y="53"/>
                </a:lnTo>
                <a:lnTo>
                  <a:pt x="67" y="71"/>
                </a:lnTo>
                <a:lnTo>
                  <a:pt x="50" y="80"/>
                </a:lnTo>
                <a:lnTo>
                  <a:pt x="42" y="98"/>
                </a:lnTo>
                <a:lnTo>
                  <a:pt x="34" y="116"/>
                </a:lnTo>
                <a:lnTo>
                  <a:pt x="25" y="134"/>
                </a:lnTo>
                <a:lnTo>
                  <a:pt x="17" y="152"/>
                </a:lnTo>
                <a:lnTo>
                  <a:pt x="0" y="18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3570686" y="3345658"/>
            <a:ext cx="511969" cy="298847"/>
          </a:xfrm>
          <a:custGeom>
            <a:avLst/>
            <a:gdLst>
              <a:gd name="T0" fmla="*/ 2147483647 w 431"/>
              <a:gd name="T1" fmla="*/ 2147483647 h 251"/>
              <a:gd name="T2" fmla="*/ 0 w 431"/>
              <a:gd name="T3" fmla="*/ 2147483647 h 251"/>
              <a:gd name="T4" fmla="*/ 2147483647 w 431"/>
              <a:gd name="T5" fmla="*/ 2147483647 h 251"/>
              <a:gd name="T6" fmla="*/ 2147483647 w 431"/>
              <a:gd name="T7" fmla="*/ 2147483647 h 251"/>
              <a:gd name="T8" fmla="*/ 2147483647 w 431"/>
              <a:gd name="T9" fmla="*/ 2147483647 h 251"/>
              <a:gd name="T10" fmla="*/ 2147483647 w 431"/>
              <a:gd name="T11" fmla="*/ 2147483647 h 251"/>
              <a:gd name="T12" fmla="*/ 2147483647 w 431"/>
              <a:gd name="T13" fmla="*/ 2147483647 h 251"/>
              <a:gd name="T14" fmla="*/ 2147483647 w 431"/>
              <a:gd name="T15" fmla="*/ 2147483647 h 251"/>
              <a:gd name="T16" fmla="*/ 2147483647 w 431"/>
              <a:gd name="T17" fmla="*/ 2147483647 h 251"/>
              <a:gd name="T18" fmla="*/ 2147483647 w 431"/>
              <a:gd name="T19" fmla="*/ 2147483647 h 251"/>
              <a:gd name="T20" fmla="*/ 2147483647 w 431"/>
              <a:gd name="T21" fmla="*/ 2147483647 h 251"/>
              <a:gd name="T22" fmla="*/ 2147483647 w 431"/>
              <a:gd name="T23" fmla="*/ 2147483647 h 251"/>
              <a:gd name="T24" fmla="*/ 2147483647 w 431"/>
              <a:gd name="T25" fmla="*/ 2147483647 h 251"/>
              <a:gd name="T26" fmla="*/ 2147483647 w 431"/>
              <a:gd name="T27" fmla="*/ 2147483647 h 251"/>
              <a:gd name="T28" fmla="*/ 2147483647 w 431"/>
              <a:gd name="T29" fmla="*/ 2147483647 h 251"/>
              <a:gd name="T30" fmla="*/ 2147483647 w 431"/>
              <a:gd name="T31" fmla="*/ 2147483647 h 251"/>
              <a:gd name="T32" fmla="*/ 2147483647 w 431"/>
              <a:gd name="T33" fmla="*/ 2147483647 h 251"/>
              <a:gd name="T34" fmla="*/ 2147483647 w 431"/>
              <a:gd name="T35" fmla="*/ 2147483647 h 251"/>
              <a:gd name="T36" fmla="*/ 2147483647 w 431"/>
              <a:gd name="T37" fmla="*/ 2147483647 h 251"/>
              <a:gd name="T38" fmla="*/ 2147483647 w 431"/>
              <a:gd name="T39" fmla="*/ 2147483647 h 251"/>
              <a:gd name="T40" fmla="*/ 2147483647 w 431"/>
              <a:gd name="T41" fmla="*/ 2147483647 h 251"/>
              <a:gd name="T42" fmla="*/ 2147483647 w 431"/>
              <a:gd name="T43" fmla="*/ 2147483647 h 251"/>
              <a:gd name="T44" fmla="*/ 2147483647 w 431"/>
              <a:gd name="T45" fmla="*/ 2147483647 h 251"/>
              <a:gd name="T46" fmla="*/ 2147483647 w 431"/>
              <a:gd name="T47" fmla="*/ 2147483647 h 251"/>
              <a:gd name="T48" fmla="*/ 2147483647 w 431"/>
              <a:gd name="T49" fmla="*/ 2147483647 h 251"/>
              <a:gd name="T50" fmla="*/ 2147483647 w 431"/>
              <a:gd name="T51" fmla="*/ 2147483647 h 251"/>
              <a:gd name="T52" fmla="*/ 2147483647 w 431"/>
              <a:gd name="T53" fmla="*/ 2147483647 h 251"/>
              <a:gd name="T54" fmla="*/ 2147483647 w 431"/>
              <a:gd name="T55" fmla="*/ 2147483647 h 251"/>
              <a:gd name="T56" fmla="*/ 2147483647 w 431"/>
              <a:gd name="T57" fmla="*/ 2147483647 h 251"/>
              <a:gd name="T58" fmla="*/ 2147483647 w 431"/>
              <a:gd name="T59" fmla="*/ 2147483647 h 251"/>
              <a:gd name="T60" fmla="*/ 2147483647 w 431"/>
              <a:gd name="T61" fmla="*/ 2147483647 h 251"/>
              <a:gd name="T62" fmla="*/ 2147483647 w 431"/>
              <a:gd name="T63" fmla="*/ 2147483647 h 251"/>
              <a:gd name="T64" fmla="*/ 2147483647 w 431"/>
              <a:gd name="T65" fmla="*/ 2147483647 h 251"/>
              <a:gd name="T66" fmla="*/ 2147483647 w 431"/>
              <a:gd name="T67" fmla="*/ 0 h 251"/>
              <a:gd name="T68" fmla="*/ 2147483647 w 431"/>
              <a:gd name="T69" fmla="*/ 2147483647 h 251"/>
              <a:gd name="T70" fmla="*/ 2147483647 w 431"/>
              <a:gd name="T71" fmla="*/ 2147483647 h 251"/>
              <a:gd name="T72" fmla="*/ 2147483647 w 431"/>
              <a:gd name="T73" fmla="*/ 2147483647 h 251"/>
              <a:gd name="T74" fmla="*/ 2147483647 w 431"/>
              <a:gd name="T75" fmla="*/ 2147483647 h 251"/>
              <a:gd name="T76" fmla="*/ 2147483647 w 431"/>
              <a:gd name="T77" fmla="*/ 2147483647 h 251"/>
              <a:gd name="T78" fmla="*/ 2147483647 w 431"/>
              <a:gd name="T79" fmla="*/ 2147483647 h 251"/>
              <a:gd name="T80" fmla="*/ 2147483647 w 431"/>
              <a:gd name="T81" fmla="*/ 2147483647 h 251"/>
              <a:gd name="T82" fmla="*/ 2147483647 w 431"/>
              <a:gd name="T83" fmla="*/ 2147483647 h 251"/>
              <a:gd name="T84" fmla="*/ 2147483647 w 431"/>
              <a:gd name="T85" fmla="*/ 2147483647 h 251"/>
              <a:gd name="T86" fmla="*/ 2147483647 w 431"/>
              <a:gd name="T87" fmla="*/ 2147483647 h 2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1" h="251">
                <a:moveTo>
                  <a:pt x="9" y="224"/>
                </a:moveTo>
                <a:lnTo>
                  <a:pt x="0" y="251"/>
                </a:lnTo>
                <a:lnTo>
                  <a:pt x="17" y="251"/>
                </a:lnTo>
                <a:lnTo>
                  <a:pt x="34" y="251"/>
                </a:lnTo>
                <a:lnTo>
                  <a:pt x="51" y="251"/>
                </a:lnTo>
                <a:lnTo>
                  <a:pt x="76" y="251"/>
                </a:lnTo>
                <a:lnTo>
                  <a:pt x="93" y="251"/>
                </a:lnTo>
                <a:lnTo>
                  <a:pt x="110" y="251"/>
                </a:lnTo>
                <a:lnTo>
                  <a:pt x="127" y="251"/>
                </a:lnTo>
                <a:lnTo>
                  <a:pt x="144" y="251"/>
                </a:lnTo>
                <a:lnTo>
                  <a:pt x="161" y="242"/>
                </a:lnTo>
                <a:lnTo>
                  <a:pt x="178" y="233"/>
                </a:lnTo>
                <a:lnTo>
                  <a:pt x="195" y="224"/>
                </a:lnTo>
                <a:lnTo>
                  <a:pt x="211" y="215"/>
                </a:lnTo>
                <a:lnTo>
                  <a:pt x="228" y="206"/>
                </a:lnTo>
                <a:lnTo>
                  <a:pt x="245" y="197"/>
                </a:lnTo>
                <a:lnTo>
                  <a:pt x="262" y="188"/>
                </a:lnTo>
                <a:lnTo>
                  <a:pt x="279" y="170"/>
                </a:lnTo>
                <a:lnTo>
                  <a:pt x="304" y="161"/>
                </a:lnTo>
                <a:lnTo>
                  <a:pt x="321" y="143"/>
                </a:lnTo>
                <a:lnTo>
                  <a:pt x="338" y="143"/>
                </a:lnTo>
                <a:lnTo>
                  <a:pt x="355" y="116"/>
                </a:lnTo>
                <a:lnTo>
                  <a:pt x="372" y="107"/>
                </a:lnTo>
                <a:lnTo>
                  <a:pt x="381" y="89"/>
                </a:lnTo>
                <a:lnTo>
                  <a:pt x="364" y="81"/>
                </a:lnTo>
                <a:lnTo>
                  <a:pt x="347" y="72"/>
                </a:lnTo>
                <a:lnTo>
                  <a:pt x="364" y="81"/>
                </a:lnTo>
                <a:lnTo>
                  <a:pt x="381" y="89"/>
                </a:lnTo>
                <a:lnTo>
                  <a:pt x="406" y="89"/>
                </a:lnTo>
                <a:lnTo>
                  <a:pt x="423" y="72"/>
                </a:lnTo>
                <a:lnTo>
                  <a:pt x="423" y="54"/>
                </a:lnTo>
                <a:lnTo>
                  <a:pt x="423" y="36"/>
                </a:lnTo>
                <a:lnTo>
                  <a:pt x="431" y="18"/>
                </a:lnTo>
                <a:lnTo>
                  <a:pt x="431" y="0"/>
                </a:lnTo>
                <a:lnTo>
                  <a:pt x="431" y="18"/>
                </a:lnTo>
                <a:lnTo>
                  <a:pt x="431" y="45"/>
                </a:lnTo>
                <a:lnTo>
                  <a:pt x="431" y="63"/>
                </a:lnTo>
                <a:lnTo>
                  <a:pt x="414" y="63"/>
                </a:lnTo>
                <a:lnTo>
                  <a:pt x="397" y="81"/>
                </a:lnTo>
                <a:lnTo>
                  <a:pt x="381" y="89"/>
                </a:lnTo>
                <a:lnTo>
                  <a:pt x="381" y="72"/>
                </a:lnTo>
                <a:lnTo>
                  <a:pt x="372" y="54"/>
                </a:lnTo>
                <a:lnTo>
                  <a:pt x="347" y="81"/>
                </a:lnTo>
                <a:lnTo>
                  <a:pt x="9" y="224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3951685" y="2363391"/>
            <a:ext cx="1409700" cy="1376363"/>
          </a:xfrm>
          <a:custGeom>
            <a:avLst/>
            <a:gdLst>
              <a:gd name="T0" fmla="*/ 2147483647 w 1184"/>
              <a:gd name="T1" fmla="*/ 2147483647 h 1156"/>
              <a:gd name="T2" fmla="*/ 2147483647 w 1184"/>
              <a:gd name="T3" fmla="*/ 2147483647 h 1156"/>
              <a:gd name="T4" fmla="*/ 2147483647 w 1184"/>
              <a:gd name="T5" fmla="*/ 2147483647 h 1156"/>
              <a:gd name="T6" fmla="*/ 2147483647 w 1184"/>
              <a:gd name="T7" fmla="*/ 2147483647 h 1156"/>
              <a:gd name="T8" fmla="*/ 2147483647 w 1184"/>
              <a:gd name="T9" fmla="*/ 2147483647 h 1156"/>
              <a:gd name="T10" fmla="*/ 2147483647 w 1184"/>
              <a:gd name="T11" fmla="*/ 2147483647 h 1156"/>
              <a:gd name="T12" fmla="*/ 2147483647 w 1184"/>
              <a:gd name="T13" fmla="*/ 2147483647 h 1156"/>
              <a:gd name="T14" fmla="*/ 2147483647 w 1184"/>
              <a:gd name="T15" fmla="*/ 2147483647 h 1156"/>
              <a:gd name="T16" fmla="*/ 2147483647 w 1184"/>
              <a:gd name="T17" fmla="*/ 2147483647 h 1156"/>
              <a:gd name="T18" fmla="*/ 2147483647 w 1184"/>
              <a:gd name="T19" fmla="*/ 2147483647 h 1156"/>
              <a:gd name="T20" fmla="*/ 2147483647 w 1184"/>
              <a:gd name="T21" fmla="*/ 2147483647 h 1156"/>
              <a:gd name="T22" fmla="*/ 2147483647 w 1184"/>
              <a:gd name="T23" fmla="*/ 2147483647 h 1156"/>
              <a:gd name="T24" fmla="*/ 2147483647 w 1184"/>
              <a:gd name="T25" fmla="*/ 2147483647 h 1156"/>
              <a:gd name="T26" fmla="*/ 2147483647 w 1184"/>
              <a:gd name="T27" fmla="*/ 2147483647 h 1156"/>
              <a:gd name="T28" fmla="*/ 2147483647 w 1184"/>
              <a:gd name="T29" fmla="*/ 2147483647 h 1156"/>
              <a:gd name="T30" fmla="*/ 2147483647 w 1184"/>
              <a:gd name="T31" fmla="*/ 2147483647 h 1156"/>
              <a:gd name="T32" fmla="*/ 2147483647 w 1184"/>
              <a:gd name="T33" fmla="*/ 2147483647 h 1156"/>
              <a:gd name="T34" fmla="*/ 2147483647 w 1184"/>
              <a:gd name="T35" fmla="*/ 2147483647 h 1156"/>
              <a:gd name="T36" fmla="*/ 2147483647 w 1184"/>
              <a:gd name="T37" fmla="*/ 2147483647 h 1156"/>
              <a:gd name="T38" fmla="*/ 2147483647 w 1184"/>
              <a:gd name="T39" fmla="*/ 2147483647 h 1156"/>
              <a:gd name="T40" fmla="*/ 2147483647 w 1184"/>
              <a:gd name="T41" fmla="*/ 2147483647 h 1156"/>
              <a:gd name="T42" fmla="*/ 2147483647 w 1184"/>
              <a:gd name="T43" fmla="*/ 2147483647 h 1156"/>
              <a:gd name="T44" fmla="*/ 2147483647 w 1184"/>
              <a:gd name="T45" fmla="*/ 2147483647 h 1156"/>
              <a:gd name="T46" fmla="*/ 2147483647 w 1184"/>
              <a:gd name="T47" fmla="*/ 2147483647 h 1156"/>
              <a:gd name="T48" fmla="*/ 2147483647 w 1184"/>
              <a:gd name="T49" fmla="*/ 2147483647 h 1156"/>
              <a:gd name="T50" fmla="*/ 2147483647 w 1184"/>
              <a:gd name="T51" fmla="*/ 2147483647 h 1156"/>
              <a:gd name="T52" fmla="*/ 2147483647 w 1184"/>
              <a:gd name="T53" fmla="*/ 2147483647 h 1156"/>
              <a:gd name="T54" fmla="*/ 2147483647 w 1184"/>
              <a:gd name="T55" fmla="*/ 2147483647 h 1156"/>
              <a:gd name="T56" fmla="*/ 2147483647 w 1184"/>
              <a:gd name="T57" fmla="*/ 2147483647 h 1156"/>
              <a:gd name="T58" fmla="*/ 2147483647 w 1184"/>
              <a:gd name="T59" fmla="*/ 2147483647 h 1156"/>
              <a:gd name="T60" fmla="*/ 2147483647 w 1184"/>
              <a:gd name="T61" fmla="*/ 2147483647 h 1156"/>
              <a:gd name="T62" fmla="*/ 2147483647 w 1184"/>
              <a:gd name="T63" fmla="*/ 2147483647 h 1156"/>
              <a:gd name="T64" fmla="*/ 2147483647 w 1184"/>
              <a:gd name="T65" fmla="*/ 2147483647 h 1156"/>
              <a:gd name="T66" fmla="*/ 2147483647 w 1184"/>
              <a:gd name="T67" fmla="*/ 2147483647 h 1156"/>
              <a:gd name="T68" fmla="*/ 2147483647 w 1184"/>
              <a:gd name="T69" fmla="*/ 2147483647 h 1156"/>
              <a:gd name="T70" fmla="*/ 2147483647 w 1184"/>
              <a:gd name="T71" fmla="*/ 2147483647 h 1156"/>
              <a:gd name="T72" fmla="*/ 2147483647 w 1184"/>
              <a:gd name="T73" fmla="*/ 2147483647 h 1156"/>
              <a:gd name="T74" fmla="*/ 2147483647 w 1184"/>
              <a:gd name="T75" fmla="*/ 2147483647 h 1156"/>
              <a:gd name="T76" fmla="*/ 2147483647 w 1184"/>
              <a:gd name="T77" fmla="*/ 2147483647 h 1156"/>
              <a:gd name="T78" fmla="*/ 2147483647 w 1184"/>
              <a:gd name="T79" fmla="*/ 0 h 1156"/>
              <a:gd name="T80" fmla="*/ 2147483647 w 1184"/>
              <a:gd name="T81" fmla="*/ 0 h 1156"/>
              <a:gd name="T82" fmla="*/ 2147483647 w 1184"/>
              <a:gd name="T83" fmla="*/ 0 h 1156"/>
              <a:gd name="T84" fmla="*/ 2147483647 w 1184"/>
              <a:gd name="T85" fmla="*/ 0 h 1156"/>
              <a:gd name="T86" fmla="*/ 2147483647 w 1184"/>
              <a:gd name="T87" fmla="*/ 2147483647 h 1156"/>
              <a:gd name="T88" fmla="*/ 2147483647 w 1184"/>
              <a:gd name="T89" fmla="*/ 2147483647 h 1156"/>
              <a:gd name="T90" fmla="*/ 2147483647 w 1184"/>
              <a:gd name="T91" fmla="*/ 2147483647 h 1156"/>
              <a:gd name="T92" fmla="*/ 2147483647 w 1184"/>
              <a:gd name="T93" fmla="*/ 2147483647 h 1156"/>
              <a:gd name="T94" fmla="*/ 2147483647 w 1184"/>
              <a:gd name="T95" fmla="*/ 2147483647 h 1156"/>
              <a:gd name="T96" fmla="*/ 2147483647 w 1184"/>
              <a:gd name="T97" fmla="*/ 2147483647 h 1156"/>
              <a:gd name="T98" fmla="*/ 2147483647 w 1184"/>
              <a:gd name="T99" fmla="*/ 2147483647 h 1156"/>
              <a:gd name="T100" fmla="*/ 2147483647 w 1184"/>
              <a:gd name="T101" fmla="*/ 2147483647 h 1156"/>
              <a:gd name="T102" fmla="*/ 2147483647 w 1184"/>
              <a:gd name="T103" fmla="*/ 2147483647 h 1156"/>
              <a:gd name="T104" fmla="*/ 2147483647 w 1184"/>
              <a:gd name="T105" fmla="*/ 2147483647 h 1156"/>
              <a:gd name="T106" fmla="*/ 2147483647 w 1184"/>
              <a:gd name="T107" fmla="*/ 2147483647 h 1156"/>
              <a:gd name="T108" fmla="*/ 0 w 1184"/>
              <a:gd name="T109" fmla="*/ 2147483647 h 1156"/>
              <a:gd name="T110" fmla="*/ 2147483647 w 1184"/>
              <a:gd name="T111" fmla="*/ 2147483647 h 1156"/>
              <a:gd name="T112" fmla="*/ 2147483647 w 1184"/>
              <a:gd name="T113" fmla="*/ 2147483647 h 1156"/>
              <a:gd name="T114" fmla="*/ 2147483647 w 1184"/>
              <a:gd name="T115" fmla="*/ 2147483647 h 11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84" h="1156">
                <a:moveTo>
                  <a:pt x="93" y="906"/>
                </a:moveTo>
                <a:lnTo>
                  <a:pt x="93" y="932"/>
                </a:lnTo>
                <a:lnTo>
                  <a:pt x="102" y="950"/>
                </a:lnTo>
                <a:lnTo>
                  <a:pt x="110" y="968"/>
                </a:lnTo>
                <a:lnTo>
                  <a:pt x="119" y="986"/>
                </a:lnTo>
                <a:lnTo>
                  <a:pt x="127" y="1004"/>
                </a:lnTo>
                <a:lnTo>
                  <a:pt x="144" y="1004"/>
                </a:lnTo>
                <a:lnTo>
                  <a:pt x="161" y="1013"/>
                </a:lnTo>
                <a:lnTo>
                  <a:pt x="178" y="1022"/>
                </a:lnTo>
                <a:lnTo>
                  <a:pt x="195" y="1031"/>
                </a:lnTo>
                <a:lnTo>
                  <a:pt x="212" y="1040"/>
                </a:lnTo>
                <a:lnTo>
                  <a:pt x="229" y="1049"/>
                </a:lnTo>
                <a:lnTo>
                  <a:pt x="246" y="1058"/>
                </a:lnTo>
                <a:lnTo>
                  <a:pt x="262" y="1067"/>
                </a:lnTo>
                <a:lnTo>
                  <a:pt x="279" y="1067"/>
                </a:lnTo>
                <a:lnTo>
                  <a:pt x="296" y="1076"/>
                </a:lnTo>
                <a:lnTo>
                  <a:pt x="313" y="1076"/>
                </a:lnTo>
                <a:lnTo>
                  <a:pt x="330" y="1085"/>
                </a:lnTo>
                <a:lnTo>
                  <a:pt x="347" y="1085"/>
                </a:lnTo>
                <a:lnTo>
                  <a:pt x="364" y="1085"/>
                </a:lnTo>
                <a:lnTo>
                  <a:pt x="381" y="1094"/>
                </a:lnTo>
                <a:lnTo>
                  <a:pt x="398" y="1103"/>
                </a:lnTo>
                <a:lnTo>
                  <a:pt x="415" y="1112"/>
                </a:lnTo>
                <a:lnTo>
                  <a:pt x="432" y="1112"/>
                </a:lnTo>
                <a:lnTo>
                  <a:pt x="448" y="1121"/>
                </a:lnTo>
                <a:lnTo>
                  <a:pt x="465" y="1121"/>
                </a:lnTo>
                <a:lnTo>
                  <a:pt x="482" y="1130"/>
                </a:lnTo>
                <a:lnTo>
                  <a:pt x="499" y="1139"/>
                </a:lnTo>
                <a:lnTo>
                  <a:pt x="516" y="1139"/>
                </a:lnTo>
                <a:lnTo>
                  <a:pt x="533" y="1148"/>
                </a:lnTo>
                <a:lnTo>
                  <a:pt x="550" y="1156"/>
                </a:lnTo>
                <a:lnTo>
                  <a:pt x="567" y="1156"/>
                </a:lnTo>
                <a:lnTo>
                  <a:pt x="584" y="1156"/>
                </a:lnTo>
                <a:lnTo>
                  <a:pt x="601" y="1156"/>
                </a:lnTo>
                <a:lnTo>
                  <a:pt x="618" y="1156"/>
                </a:lnTo>
                <a:lnTo>
                  <a:pt x="634" y="1156"/>
                </a:lnTo>
                <a:lnTo>
                  <a:pt x="660" y="1156"/>
                </a:lnTo>
                <a:lnTo>
                  <a:pt x="677" y="1156"/>
                </a:lnTo>
                <a:lnTo>
                  <a:pt x="694" y="1156"/>
                </a:lnTo>
                <a:lnTo>
                  <a:pt x="711" y="1156"/>
                </a:lnTo>
                <a:lnTo>
                  <a:pt x="727" y="1156"/>
                </a:lnTo>
                <a:lnTo>
                  <a:pt x="744" y="1156"/>
                </a:lnTo>
                <a:lnTo>
                  <a:pt x="761" y="1148"/>
                </a:lnTo>
                <a:lnTo>
                  <a:pt x="778" y="1130"/>
                </a:lnTo>
                <a:lnTo>
                  <a:pt x="795" y="1121"/>
                </a:lnTo>
                <a:lnTo>
                  <a:pt x="812" y="1112"/>
                </a:lnTo>
                <a:lnTo>
                  <a:pt x="829" y="1103"/>
                </a:lnTo>
                <a:lnTo>
                  <a:pt x="846" y="1094"/>
                </a:lnTo>
                <a:lnTo>
                  <a:pt x="863" y="1094"/>
                </a:lnTo>
                <a:lnTo>
                  <a:pt x="880" y="1076"/>
                </a:lnTo>
                <a:lnTo>
                  <a:pt x="897" y="1067"/>
                </a:lnTo>
                <a:lnTo>
                  <a:pt x="905" y="1049"/>
                </a:lnTo>
                <a:lnTo>
                  <a:pt x="922" y="1040"/>
                </a:lnTo>
                <a:lnTo>
                  <a:pt x="939" y="1040"/>
                </a:lnTo>
                <a:lnTo>
                  <a:pt x="956" y="1031"/>
                </a:lnTo>
                <a:lnTo>
                  <a:pt x="973" y="1022"/>
                </a:lnTo>
                <a:lnTo>
                  <a:pt x="998" y="1004"/>
                </a:lnTo>
                <a:lnTo>
                  <a:pt x="1015" y="995"/>
                </a:lnTo>
                <a:lnTo>
                  <a:pt x="1032" y="995"/>
                </a:lnTo>
                <a:lnTo>
                  <a:pt x="1049" y="977"/>
                </a:lnTo>
                <a:lnTo>
                  <a:pt x="1057" y="959"/>
                </a:lnTo>
                <a:lnTo>
                  <a:pt x="1066" y="941"/>
                </a:lnTo>
                <a:lnTo>
                  <a:pt x="1083" y="923"/>
                </a:lnTo>
                <a:lnTo>
                  <a:pt x="1091" y="906"/>
                </a:lnTo>
                <a:lnTo>
                  <a:pt x="1099" y="888"/>
                </a:lnTo>
                <a:lnTo>
                  <a:pt x="1108" y="870"/>
                </a:lnTo>
                <a:lnTo>
                  <a:pt x="1116" y="843"/>
                </a:lnTo>
                <a:lnTo>
                  <a:pt x="1125" y="825"/>
                </a:lnTo>
                <a:lnTo>
                  <a:pt x="1125" y="807"/>
                </a:lnTo>
                <a:lnTo>
                  <a:pt x="1125" y="789"/>
                </a:lnTo>
                <a:lnTo>
                  <a:pt x="1133" y="771"/>
                </a:lnTo>
                <a:lnTo>
                  <a:pt x="1142" y="753"/>
                </a:lnTo>
                <a:lnTo>
                  <a:pt x="1150" y="735"/>
                </a:lnTo>
                <a:lnTo>
                  <a:pt x="1150" y="717"/>
                </a:lnTo>
                <a:lnTo>
                  <a:pt x="1150" y="699"/>
                </a:lnTo>
                <a:lnTo>
                  <a:pt x="1150" y="681"/>
                </a:lnTo>
                <a:lnTo>
                  <a:pt x="1150" y="664"/>
                </a:lnTo>
                <a:lnTo>
                  <a:pt x="1150" y="646"/>
                </a:lnTo>
                <a:lnTo>
                  <a:pt x="1150" y="628"/>
                </a:lnTo>
                <a:lnTo>
                  <a:pt x="1150" y="610"/>
                </a:lnTo>
                <a:lnTo>
                  <a:pt x="1150" y="592"/>
                </a:lnTo>
                <a:lnTo>
                  <a:pt x="1150" y="574"/>
                </a:lnTo>
                <a:lnTo>
                  <a:pt x="1159" y="556"/>
                </a:lnTo>
                <a:lnTo>
                  <a:pt x="1176" y="538"/>
                </a:lnTo>
                <a:lnTo>
                  <a:pt x="1184" y="520"/>
                </a:lnTo>
                <a:lnTo>
                  <a:pt x="1184" y="502"/>
                </a:lnTo>
                <a:lnTo>
                  <a:pt x="1184" y="439"/>
                </a:lnTo>
                <a:lnTo>
                  <a:pt x="1176" y="422"/>
                </a:lnTo>
                <a:lnTo>
                  <a:pt x="1176" y="404"/>
                </a:lnTo>
                <a:lnTo>
                  <a:pt x="1167" y="386"/>
                </a:lnTo>
                <a:lnTo>
                  <a:pt x="1159" y="368"/>
                </a:lnTo>
                <a:lnTo>
                  <a:pt x="1159" y="350"/>
                </a:lnTo>
                <a:lnTo>
                  <a:pt x="1142" y="341"/>
                </a:lnTo>
                <a:lnTo>
                  <a:pt x="1125" y="314"/>
                </a:lnTo>
                <a:lnTo>
                  <a:pt x="1108" y="305"/>
                </a:lnTo>
                <a:lnTo>
                  <a:pt x="1091" y="287"/>
                </a:lnTo>
                <a:lnTo>
                  <a:pt x="1074" y="269"/>
                </a:lnTo>
                <a:lnTo>
                  <a:pt x="1049" y="251"/>
                </a:lnTo>
                <a:lnTo>
                  <a:pt x="1040" y="233"/>
                </a:lnTo>
                <a:lnTo>
                  <a:pt x="1023" y="215"/>
                </a:lnTo>
                <a:lnTo>
                  <a:pt x="1006" y="197"/>
                </a:lnTo>
                <a:lnTo>
                  <a:pt x="990" y="180"/>
                </a:lnTo>
                <a:lnTo>
                  <a:pt x="973" y="162"/>
                </a:lnTo>
                <a:lnTo>
                  <a:pt x="956" y="153"/>
                </a:lnTo>
                <a:lnTo>
                  <a:pt x="939" y="99"/>
                </a:lnTo>
                <a:lnTo>
                  <a:pt x="930" y="81"/>
                </a:lnTo>
                <a:lnTo>
                  <a:pt x="905" y="72"/>
                </a:lnTo>
                <a:lnTo>
                  <a:pt x="888" y="63"/>
                </a:lnTo>
                <a:lnTo>
                  <a:pt x="871" y="54"/>
                </a:lnTo>
                <a:lnTo>
                  <a:pt x="846" y="54"/>
                </a:lnTo>
                <a:lnTo>
                  <a:pt x="829" y="54"/>
                </a:lnTo>
                <a:lnTo>
                  <a:pt x="778" y="54"/>
                </a:lnTo>
                <a:lnTo>
                  <a:pt x="711" y="54"/>
                </a:lnTo>
                <a:lnTo>
                  <a:pt x="694" y="54"/>
                </a:lnTo>
                <a:lnTo>
                  <a:pt x="677" y="54"/>
                </a:lnTo>
                <a:lnTo>
                  <a:pt x="651" y="36"/>
                </a:lnTo>
                <a:lnTo>
                  <a:pt x="634" y="27"/>
                </a:lnTo>
                <a:lnTo>
                  <a:pt x="618" y="18"/>
                </a:lnTo>
                <a:lnTo>
                  <a:pt x="601" y="9"/>
                </a:lnTo>
                <a:lnTo>
                  <a:pt x="575" y="0"/>
                </a:lnTo>
                <a:lnTo>
                  <a:pt x="558" y="0"/>
                </a:lnTo>
                <a:lnTo>
                  <a:pt x="541" y="0"/>
                </a:lnTo>
                <a:lnTo>
                  <a:pt x="516" y="0"/>
                </a:lnTo>
                <a:lnTo>
                  <a:pt x="499" y="0"/>
                </a:lnTo>
                <a:lnTo>
                  <a:pt x="448" y="0"/>
                </a:lnTo>
                <a:lnTo>
                  <a:pt x="432" y="0"/>
                </a:lnTo>
                <a:lnTo>
                  <a:pt x="415" y="0"/>
                </a:lnTo>
                <a:lnTo>
                  <a:pt x="398" y="0"/>
                </a:lnTo>
                <a:lnTo>
                  <a:pt x="347" y="0"/>
                </a:lnTo>
                <a:lnTo>
                  <a:pt x="330" y="0"/>
                </a:lnTo>
                <a:lnTo>
                  <a:pt x="313" y="0"/>
                </a:lnTo>
                <a:lnTo>
                  <a:pt x="288" y="9"/>
                </a:lnTo>
                <a:lnTo>
                  <a:pt x="279" y="27"/>
                </a:lnTo>
                <a:lnTo>
                  <a:pt x="271" y="45"/>
                </a:lnTo>
                <a:lnTo>
                  <a:pt x="246" y="54"/>
                </a:lnTo>
                <a:lnTo>
                  <a:pt x="229" y="72"/>
                </a:lnTo>
                <a:lnTo>
                  <a:pt x="212" y="81"/>
                </a:lnTo>
                <a:lnTo>
                  <a:pt x="203" y="99"/>
                </a:lnTo>
                <a:lnTo>
                  <a:pt x="186" y="117"/>
                </a:lnTo>
                <a:lnTo>
                  <a:pt x="178" y="135"/>
                </a:lnTo>
                <a:lnTo>
                  <a:pt x="169" y="153"/>
                </a:lnTo>
                <a:lnTo>
                  <a:pt x="153" y="162"/>
                </a:lnTo>
                <a:lnTo>
                  <a:pt x="136" y="180"/>
                </a:lnTo>
                <a:lnTo>
                  <a:pt x="119" y="206"/>
                </a:lnTo>
                <a:lnTo>
                  <a:pt x="119" y="224"/>
                </a:lnTo>
                <a:lnTo>
                  <a:pt x="110" y="242"/>
                </a:lnTo>
                <a:lnTo>
                  <a:pt x="110" y="260"/>
                </a:lnTo>
                <a:lnTo>
                  <a:pt x="102" y="278"/>
                </a:lnTo>
                <a:lnTo>
                  <a:pt x="93" y="296"/>
                </a:lnTo>
                <a:lnTo>
                  <a:pt x="85" y="314"/>
                </a:lnTo>
                <a:lnTo>
                  <a:pt x="76" y="332"/>
                </a:lnTo>
                <a:lnTo>
                  <a:pt x="68" y="386"/>
                </a:lnTo>
                <a:lnTo>
                  <a:pt x="60" y="404"/>
                </a:lnTo>
                <a:lnTo>
                  <a:pt x="51" y="422"/>
                </a:lnTo>
                <a:lnTo>
                  <a:pt x="43" y="439"/>
                </a:lnTo>
                <a:lnTo>
                  <a:pt x="34" y="457"/>
                </a:lnTo>
                <a:lnTo>
                  <a:pt x="26" y="475"/>
                </a:lnTo>
                <a:lnTo>
                  <a:pt x="17" y="502"/>
                </a:lnTo>
                <a:lnTo>
                  <a:pt x="17" y="529"/>
                </a:lnTo>
                <a:lnTo>
                  <a:pt x="17" y="547"/>
                </a:lnTo>
                <a:lnTo>
                  <a:pt x="17" y="565"/>
                </a:lnTo>
                <a:lnTo>
                  <a:pt x="9" y="628"/>
                </a:lnTo>
                <a:lnTo>
                  <a:pt x="0" y="646"/>
                </a:lnTo>
                <a:lnTo>
                  <a:pt x="0" y="664"/>
                </a:lnTo>
                <a:lnTo>
                  <a:pt x="0" y="681"/>
                </a:lnTo>
                <a:lnTo>
                  <a:pt x="9" y="699"/>
                </a:lnTo>
                <a:lnTo>
                  <a:pt x="26" y="717"/>
                </a:lnTo>
                <a:lnTo>
                  <a:pt x="34" y="735"/>
                </a:lnTo>
                <a:lnTo>
                  <a:pt x="51" y="744"/>
                </a:lnTo>
                <a:lnTo>
                  <a:pt x="60" y="762"/>
                </a:lnTo>
                <a:lnTo>
                  <a:pt x="26" y="762"/>
                </a:lnTo>
                <a:lnTo>
                  <a:pt x="93" y="762"/>
                </a:lnTo>
                <a:lnTo>
                  <a:pt x="26" y="762"/>
                </a:lnTo>
                <a:lnTo>
                  <a:pt x="93" y="906"/>
                </a:lnTo>
                <a:close/>
              </a:path>
            </a:pathLst>
          </a:custGeom>
          <a:solidFill>
            <a:srgbClr val="F3CB95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4158854" y="2715817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r>
              <a:rPr lang="cs-CZ" altLang="cs-CZ">
                <a:solidFill>
                  <a:srgbClr val="FE1E39"/>
                </a:solidFill>
                <a:cs typeface="+mn-cs"/>
              </a:rPr>
              <a:t>Riziko</a:t>
            </a:r>
          </a:p>
        </p:txBody>
      </p:sp>
      <p:sp>
        <p:nvSpPr>
          <p:cNvPr id="661519" name="Rectangle 15"/>
          <p:cNvSpPr>
            <a:spLocks noChangeArrowheads="1"/>
          </p:cNvSpPr>
          <p:nvPr/>
        </p:nvSpPr>
        <p:spPr bwMode="auto">
          <a:xfrm>
            <a:off x="4089797" y="3021807"/>
            <a:ext cx="95218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r>
              <a:rPr lang="cs-CZ" altLang="cs-CZ" sz="1350">
                <a:solidFill>
                  <a:srgbClr val="FE1E39"/>
                </a:solidFill>
                <a:latin typeface="Arial"/>
                <a:cs typeface="+mn-cs"/>
              </a:rPr>
              <a:t>onemocnění</a:t>
            </a:r>
            <a:endParaRPr lang="cs-CZ" altLang="cs-CZ" sz="1350">
              <a:solidFill>
                <a:srgbClr val="FE1E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661520" name="Rectangle 16"/>
          <p:cNvSpPr>
            <a:spLocks noChangeArrowheads="1"/>
          </p:cNvSpPr>
          <p:nvPr/>
        </p:nvSpPr>
        <p:spPr bwMode="auto">
          <a:xfrm>
            <a:off x="1566864" y="2346723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61521" name="Rectangle 17"/>
          <p:cNvSpPr>
            <a:spLocks noChangeArrowheads="1"/>
          </p:cNvSpPr>
          <p:nvPr/>
        </p:nvSpPr>
        <p:spPr bwMode="auto">
          <a:xfrm>
            <a:off x="1566864" y="2602707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61522" name="Rectangle 18"/>
          <p:cNvSpPr>
            <a:spLocks noChangeArrowheads="1"/>
          </p:cNvSpPr>
          <p:nvPr/>
        </p:nvSpPr>
        <p:spPr bwMode="auto">
          <a:xfrm>
            <a:off x="6171010" y="3157538"/>
            <a:ext cx="124399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r>
              <a:rPr lang="cs-CZ" altLang="cs-CZ" sz="1350" dirty="0">
                <a:solidFill>
                  <a:srgbClr val="EF8F01"/>
                </a:solidFill>
                <a:latin typeface="Arial"/>
                <a:cs typeface="+mn-cs"/>
              </a:rPr>
              <a:t>POPULAČNĚ</a:t>
            </a:r>
          </a:p>
          <a:p>
            <a:pPr defTabSz="685800" eaLnBrk="0" hangingPunct="0">
              <a:defRPr/>
            </a:pPr>
            <a:r>
              <a:rPr lang="cs-CZ" altLang="cs-CZ" sz="1350" dirty="0">
                <a:solidFill>
                  <a:srgbClr val="EF8F01"/>
                </a:solidFill>
                <a:latin typeface="Arial"/>
                <a:cs typeface="+mn-cs"/>
              </a:rPr>
              <a:t>ORIENTOVANÁ</a:t>
            </a:r>
          </a:p>
          <a:p>
            <a:pPr defTabSz="685800" eaLnBrk="0" hangingPunct="0">
              <a:defRPr/>
            </a:pPr>
            <a:r>
              <a:rPr lang="cs-CZ" altLang="cs-CZ" sz="1350" dirty="0">
                <a:solidFill>
                  <a:srgbClr val="EF8F01"/>
                </a:solidFill>
                <a:latin typeface="Arial"/>
                <a:cs typeface="+mn-cs"/>
              </a:rPr>
              <a:t>OPATŘENÍ</a:t>
            </a:r>
            <a:endParaRPr lang="cs-CZ" altLang="cs-CZ" sz="1350" dirty="0">
              <a:solidFill>
                <a:srgbClr val="EF8F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661523" name="Rectangle 19"/>
          <p:cNvSpPr>
            <a:spLocks noChangeArrowheads="1"/>
          </p:cNvSpPr>
          <p:nvPr/>
        </p:nvSpPr>
        <p:spPr bwMode="auto">
          <a:xfrm>
            <a:off x="4716066" y="4280297"/>
            <a:ext cx="2406108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r>
              <a:rPr lang="cs-CZ" altLang="cs-CZ" sz="1125">
                <a:solidFill>
                  <a:srgbClr val="000000"/>
                </a:solidFill>
                <a:latin typeface="Arial"/>
                <a:cs typeface="+mn-cs"/>
              </a:rPr>
              <a:t>nezdravé pracovní a životní prostředí</a:t>
            </a:r>
            <a:r>
              <a:rPr lang="cs-CZ" altLang="cs-CZ" sz="105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endParaRPr lang="cs-CZ" altLang="cs-CZ" sz="10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61524" name="Rectangle 20"/>
          <p:cNvSpPr>
            <a:spLocks noChangeArrowheads="1"/>
          </p:cNvSpPr>
          <p:nvPr/>
        </p:nvSpPr>
        <p:spPr bwMode="auto">
          <a:xfrm>
            <a:off x="3976688" y="4546997"/>
            <a:ext cx="309379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r>
              <a:rPr lang="cs-CZ" altLang="cs-CZ" sz="1125">
                <a:solidFill>
                  <a:srgbClr val="000000"/>
                </a:solidFill>
                <a:latin typeface="Arial"/>
                <a:cs typeface="+mn-cs"/>
              </a:rPr>
              <a:t>špatná výživa (zdravotně nebezpečné potraviny)</a:t>
            </a:r>
            <a:endParaRPr lang="cs-CZ" altLang="cs-CZ" sz="1125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54293" name="Freeform 21"/>
          <p:cNvSpPr>
            <a:spLocks/>
          </p:cNvSpPr>
          <p:nvPr/>
        </p:nvSpPr>
        <p:spPr bwMode="auto">
          <a:xfrm>
            <a:off x="3237310" y="4102894"/>
            <a:ext cx="100013" cy="20241"/>
          </a:xfrm>
          <a:custGeom>
            <a:avLst/>
            <a:gdLst>
              <a:gd name="T0" fmla="*/ 2147483647 w 83"/>
              <a:gd name="T1" fmla="*/ 2147483647 h 17"/>
              <a:gd name="T2" fmla="*/ 2147483647 w 83"/>
              <a:gd name="T3" fmla="*/ 2147483647 h 17"/>
              <a:gd name="T4" fmla="*/ 2147483647 w 83"/>
              <a:gd name="T5" fmla="*/ 2147483647 h 17"/>
              <a:gd name="T6" fmla="*/ 2147483647 w 83"/>
              <a:gd name="T7" fmla="*/ 2147483647 h 17"/>
              <a:gd name="T8" fmla="*/ 2147483647 w 83"/>
              <a:gd name="T9" fmla="*/ 2147483647 h 17"/>
              <a:gd name="T10" fmla="*/ 2147483647 w 83"/>
              <a:gd name="T11" fmla="*/ 2147483647 h 17"/>
              <a:gd name="T12" fmla="*/ 2147483647 w 83"/>
              <a:gd name="T13" fmla="*/ 2147483647 h 17"/>
              <a:gd name="T14" fmla="*/ 0 w 83"/>
              <a:gd name="T15" fmla="*/ 0 h 17"/>
              <a:gd name="T16" fmla="*/ 2147483647 w 83"/>
              <a:gd name="T17" fmla="*/ 0 h 17"/>
              <a:gd name="T18" fmla="*/ 2147483647 w 83"/>
              <a:gd name="T19" fmla="*/ 0 h 17"/>
              <a:gd name="T20" fmla="*/ 2147483647 w 83"/>
              <a:gd name="T21" fmla="*/ 0 h 17"/>
              <a:gd name="T22" fmla="*/ 2147483647 w 83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3" h="17">
                <a:moveTo>
                  <a:pt x="24" y="11"/>
                </a:moveTo>
                <a:lnTo>
                  <a:pt x="48" y="5"/>
                </a:lnTo>
                <a:lnTo>
                  <a:pt x="72" y="5"/>
                </a:lnTo>
                <a:lnTo>
                  <a:pt x="83" y="17"/>
                </a:lnTo>
                <a:lnTo>
                  <a:pt x="59" y="17"/>
                </a:lnTo>
                <a:lnTo>
                  <a:pt x="35" y="11"/>
                </a:lnTo>
                <a:lnTo>
                  <a:pt x="11" y="11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24" y="11"/>
                </a:lnTo>
                <a:close/>
              </a:path>
            </a:pathLst>
          </a:custGeom>
          <a:solidFill>
            <a:srgbClr val="C0C0C0"/>
          </a:solidFill>
          <a:ln w="174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2613423" y="4636294"/>
            <a:ext cx="291703" cy="182166"/>
          </a:xfrm>
          <a:custGeom>
            <a:avLst/>
            <a:gdLst>
              <a:gd name="T0" fmla="*/ 2147483647 w 245"/>
              <a:gd name="T1" fmla="*/ 0 h 153"/>
              <a:gd name="T2" fmla="*/ 2147483647 w 245"/>
              <a:gd name="T3" fmla="*/ 2147483647 h 153"/>
              <a:gd name="T4" fmla="*/ 2147483647 w 245"/>
              <a:gd name="T5" fmla="*/ 0 h 153"/>
              <a:gd name="T6" fmla="*/ 2147483647 w 245"/>
              <a:gd name="T7" fmla="*/ 0 h 153"/>
              <a:gd name="T8" fmla="*/ 2147483647 w 245"/>
              <a:gd name="T9" fmla="*/ 2147483647 h 153"/>
              <a:gd name="T10" fmla="*/ 2147483647 w 245"/>
              <a:gd name="T11" fmla="*/ 2147483647 h 153"/>
              <a:gd name="T12" fmla="*/ 2147483647 w 245"/>
              <a:gd name="T13" fmla="*/ 2147483647 h 153"/>
              <a:gd name="T14" fmla="*/ 2147483647 w 245"/>
              <a:gd name="T15" fmla="*/ 2147483647 h 153"/>
              <a:gd name="T16" fmla="*/ 0 w 245"/>
              <a:gd name="T17" fmla="*/ 2147483647 h 153"/>
              <a:gd name="T18" fmla="*/ 2147483647 w 245"/>
              <a:gd name="T19" fmla="*/ 2147483647 h 153"/>
              <a:gd name="T20" fmla="*/ 2147483647 w 245"/>
              <a:gd name="T21" fmla="*/ 2147483647 h 153"/>
              <a:gd name="T22" fmla="*/ 2147483647 w 245"/>
              <a:gd name="T23" fmla="*/ 2147483647 h 153"/>
              <a:gd name="T24" fmla="*/ 2147483647 w 245"/>
              <a:gd name="T25" fmla="*/ 2147483647 h 153"/>
              <a:gd name="T26" fmla="*/ 2147483647 w 245"/>
              <a:gd name="T27" fmla="*/ 2147483647 h 153"/>
              <a:gd name="T28" fmla="*/ 2147483647 w 245"/>
              <a:gd name="T29" fmla="*/ 2147483647 h 153"/>
              <a:gd name="T30" fmla="*/ 2147483647 w 245"/>
              <a:gd name="T31" fmla="*/ 2147483647 h 153"/>
              <a:gd name="T32" fmla="*/ 2147483647 w 245"/>
              <a:gd name="T33" fmla="*/ 2147483647 h 153"/>
              <a:gd name="T34" fmla="*/ 2147483647 w 245"/>
              <a:gd name="T35" fmla="*/ 2147483647 h 153"/>
              <a:gd name="T36" fmla="*/ 2147483647 w 245"/>
              <a:gd name="T37" fmla="*/ 2147483647 h 153"/>
              <a:gd name="T38" fmla="*/ 2147483647 w 245"/>
              <a:gd name="T39" fmla="*/ 2147483647 h 153"/>
              <a:gd name="T40" fmla="*/ 2147483647 w 245"/>
              <a:gd name="T41" fmla="*/ 2147483647 h 153"/>
              <a:gd name="T42" fmla="*/ 2147483647 w 245"/>
              <a:gd name="T43" fmla="*/ 2147483647 h 153"/>
              <a:gd name="T44" fmla="*/ 2147483647 w 245"/>
              <a:gd name="T45" fmla="*/ 2147483647 h 153"/>
              <a:gd name="T46" fmla="*/ 2147483647 w 245"/>
              <a:gd name="T47" fmla="*/ 2147483647 h 153"/>
              <a:gd name="T48" fmla="*/ 2147483647 w 245"/>
              <a:gd name="T49" fmla="*/ 2147483647 h 153"/>
              <a:gd name="T50" fmla="*/ 2147483647 w 245"/>
              <a:gd name="T51" fmla="*/ 2147483647 h 153"/>
              <a:gd name="T52" fmla="*/ 2147483647 w 245"/>
              <a:gd name="T53" fmla="*/ 2147483647 h 153"/>
              <a:gd name="T54" fmla="*/ 2147483647 w 245"/>
              <a:gd name="T55" fmla="*/ 2147483647 h 153"/>
              <a:gd name="T56" fmla="*/ 2147483647 w 245"/>
              <a:gd name="T57" fmla="*/ 2147483647 h 153"/>
              <a:gd name="T58" fmla="*/ 2147483647 w 245"/>
              <a:gd name="T59" fmla="*/ 2147483647 h 153"/>
              <a:gd name="T60" fmla="*/ 2147483647 w 245"/>
              <a:gd name="T61" fmla="*/ 2147483647 h 153"/>
              <a:gd name="T62" fmla="*/ 2147483647 w 245"/>
              <a:gd name="T63" fmla="*/ 2147483647 h 153"/>
              <a:gd name="T64" fmla="*/ 2147483647 w 245"/>
              <a:gd name="T65" fmla="*/ 2147483647 h 153"/>
              <a:gd name="T66" fmla="*/ 2147483647 w 245"/>
              <a:gd name="T67" fmla="*/ 0 h 1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5" h="153">
                <a:moveTo>
                  <a:pt x="68" y="0"/>
                </a:moveTo>
                <a:lnTo>
                  <a:pt x="76" y="18"/>
                </a:lnTo>
                <a:lnTo>
                  <a:pt x="68" y="0"/>
                </a:lnTo>
                <a:lnTo>
                  <a:pt x="51" y="0"/>
                </a:lnTo>
                <a:lnTo>
                  <a:pt x="51" y="18"/>
                </a:lnTo>
                <a:lnTo>
                  <a:pt x="34" y="27"/>
                </a:lnTo>
                <a:lnTo>
                  <a:pt x="17" y="36"/>
                </a:lnTo>
                <a:lnTo>
                  <a:pt x="8" y="54"/>
                </a:lnTo>
                <a:lnTo>
                  <a:pt x="0" y="72"/>
                </a:lnTo>
                <a:lnTo>
                  <a:pt x="8" y="90"/>
                </a:lnTo>
                <a:lnTo>
                  <a:pt x="25" y="99"/>
                </a:lnTo>
                <a:lnTo>
                  <a:pt x="42" y="108"/>
                </a:lnTo>
                <a:lnTo>
                  <a:pt x="59" y="117"/>
                </a:lnTo>
                <a:lnTo>
                  <a:pt x="68" y="135"/>
                </a:lnTo>
                <a:lnTo>
                  <a:pt x="85" y="135"/>
                </a:lnTo>
                <a:lnTo>
                  <a:pt x="101" y="135"/>
                </a:lnTo>
                <a:lnTo>
                  <a:pt x="118" y="144"/>
                </a:lnTo>
                <a:lnTo>
                  <a:pt x="135" y="153"/>
                </a:lnTo>
                <a:lnTo>
                  <a:pt x="152" y="153"/>
                </a:lnTo>
                <a:lnTo>
                  <a:pt x="169" y="153"/>
                </a:lnTo>
                <a:lnTo>
                  <a:pt x="186" y="144"/>
                </a:lnTo>
                <a:lnTo>
                  <a:pt x="203" y="135"/>
                </a:lnTo>
                <a:lnTo>
                  <a:pt x="220" y="135"/>
                </a:lnTo>
                <a:lnTo>
                  <a:pt x="237" y="135"/>
                </a:lnTo>
                <a:lnTo>
                  <a:pt x="245" y="117"/>
                </a:lnTo>
                <a:lnTo>
                  <a:pt x="237" y="99"/>
                </a:lnTo>
                <a:lnTo>
                  <a:pt x="220" y="90"/>
                </a:lnTo>
                <a:lnTo>
                  <a:pt x="203" y="90"/>
                </a:lnTo>
                <a:lnTo>
                  <a:pt x="186" y="90"/>
                </a:lnTo>
                <a:lnTo>
                  <a:pt x="169" y="99"/>
                </a:lnTo>
                <a:lnTo>
                  <a:pt x="152" y="81"/>
                </a:lnTo>
                <a:lnTo>
                  <a:pt x="152" y="63"/>
                </a:lnTo>
                <a:lnTo>
                  <a:pt x="152" y="45"/>
                </a:lnTo>
                <a:lnTo>
                  <a:pt x="68" y="0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3470673" y="3132536"/>
            <a:ext cx="350044" cy="116681"/>
          </a:xfrm>
          <a:custGeom>
            <a:avLst/>
            <a:gdLst>
              <a:gd name="T0" fmla="*/ 2147483647 w 295"/>
              <a:gd name="T1" fmla="*/ 2147483647 h 98"/>
              <a:gd name="T2" fmla="*/ 2147483647 w 295"/>
              <a:gd name="T3" fmla="*/ 2147483647 h 98"/>
              <a:gd name="T4" fmla="*/ 2147483647 w 295"/>
              <a:gd name="T5" fmla="*/ 2147483647 h 98"/>
              <a:gd name="T6" fmla="*/ 2147483647 w 295"/>
              <a:gd name="T7" fmla="*/ 2147483647 h 98"/>
              <a:gd name="T8" fmla="*/ 2147483647 w 295"/>
              <a:gd name="T9" fmla="*/ 2147483647 h 98"/>
              <a:gd name="T10" fmla="*/ 2147483647 w 295"/>
              <a:gd name="T11" fmla="*/ 2147483647 h 98"/>
              <a:gd name="T12" fmla="*/ 2147483647 w 295"/>
              <a:gd name="T13" fmla="*/ 2147483647 h 98"/>
              <a:gd name="T14" fmla="*/ 2147483647 w 295"/>
              <a:gd name="T15" fmla="*/ 2147483647 h 98"/>
              <a:gd name="T16" fmla="*/ 2147483647 w 295"/>
              <a:gd name="T17" fmla="*/ 0 h 98"/>
              <a:gd name="T18" fmla="*/ 2147483647 w 295"/>
              <a:gd name="T19" fmla="*/ 0 h 98"/>
              <a:gd name="T20" fmla="*/ 2147483647 w 295"/>
              <a:gd name="T21" fmla="*/ 0 h 98"/>
              <a:gd name="T22" fmla="*/ 2147483647 w 295"/>
              <a:gd name="T23" fmla="*/ 0 h 98"/>
              <a:gd name="T24" fmla="*/ 2147483647 w 295"/>
              <a:gd name="T25" fmla="*/ 0 h 98"/>
              <a:gd name="T26" fmla="*/ 2147483647 w 295"/>
              <a:gd name="T27" fmla="*/ 2147483647 h 98"/>
              <a:gd name="T28" fmla="*/ 2147483647 w 295"/>
              <a:gd name="T29" fmla="*/ 2147483647 h 98"/>
              <a:gd name="T30" fmla="*/ 2147483647 w 295"/>
              <a:gd name="T31" fmla="*/ 2147483647 h 98"/>
              <a:gd name="T32" fmla="*/ 2147483647 w 295"/>
              <a:gd name="T33" fmla="*/ 2147483647 h 98"/>
              <a:gd name="T34" fmla="*/ 2147483647 w 295"/>
              <a:gd name="T35" fmla="*/ 2147483647 h 98"/>
              <a:gd name="T36" fmla="*/ 2147483647 w 295"/>
              <a:gd name="T37" fmla="*/ 2147483647 h 98"/>
              <a:gd name="T38" fmla="*/ 2147483647 w 295"/>
              <a:gd name="T39" fmla="*/ 2147483647 h 98"/>
              <a:gd name="T40" fmla="*/ 0 w 295"/>
              <a:gd name="T41" fmla="*/ 2147483647 h 98"/>
              <a:gd name="T42" fmla="*/ 2147483647 w 295"/>
              <a:gd name="T43" fmla="*/ 2147483647 h 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5" h="98">
                <a:moveTo>
                  <a:pt x="295" y="44"/>
                </a:moveTo>
                <a:lnTo>
                  <a:pt x="262" y="26"/>
                </a:lnTo>
                <a:lnTo>
                  <a:pt x="245" y="18"/>
                </a:lnTo>
                <a:lnTo>
                  <a:pt x="236" y="35"/>
                </a:lnTo>
                <a:lnTo>
                  <a:pt x="245" y="53"/>
                </a:lnTo>
                <a:lnTo>
                  <a:pt x="228" y="44"/>
                </a:lnTo>
                <a:lnTo>
                  <a:pt x="211" y="35"/>
                </a:lnTo>
                <a:lnTo>
                  <a:pt x="194" y="18"/>
                </a:lnTo>
                <a:lnTo>
                  <a:pt x="177" y="0"/>
                </a:lnTo>
                <a:lnTo>
                  <a:pt x="160" y="0"/>
                </a:lnTo>
                <a:lnTo>
                  <a:pt x="143" y="0"/>
                </a:lnTo>
                <a:lnTo>
                  <a:pt x="126" y="0"/>
                </a:lnTo>
                <a:lnTo>
                  <a:pt x="110" y="0"/>
                </a:lnTo>
                <a:lnTo>
                  <a:pt x="93" y="9"/>
                </a:lnTo>
                <a:lnTo>
                  <a:pt x="76" y="18"/>
                </a:lnTo>
                <a:lnTo>
                  <a:pt x="59" y="18"/>
                </a:lnTo>
                <a:lnTo>
                  <a:pt x="50" y="35"/>
                </a:lnTo>
                <a:lnTo>
                  <a:pt x="42" y="53"/>
                </a:lnTo>
                <a:lnTo>
                  <a:pt x="25" y="62"/>
                </a:lnTo>
                <a:lnTo>
                  <a:pt x="17" y="80"/>
                </a:lnTo>
                <a:lnTo>
                  <a:pt x="0" y="98"/>
                </a:lnTo>
                <a:lnTo>
                  <a:pt x="25" y="44"/>
                </a:lnTo>
              </a:path>
            </a:pathLst>
          </a:custGeom>
          <a:noFill/>
          <a:ln w="365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296" name="Freeform 24"/>
          <p:cNvSpPr>
            <a:spLocks/>
          </p:cNvSpPr>
          <p:nvPr/>
        </p:nvSpPr>
        <p:spPr bwMode="auto">
          <a:xfrm>
            <a:off x="3670697" y="3100389"/>
            <a:ext cx="180975" cy="73819"/>
          </a:xfrm>
          <a:custGeom>
            <a:avLst/>
            <a:gdLst>
              <a:gd name="T0" fmla="*/ 2147483647 w 152"/>
              <a:gd name="T1" fmla="*/ 0 h 62"/>
              <a:gd name="T2" fmla="*/ 2147483647 w 152"/>
              <a:gd name="T3" fmla="*/ 2147483647 h 62"/>
              <a:gd name="T4" fmla="*/ 2147483647 w 152"/>
              <a:gd name="T5" fmla="*/ 2147483647 h 62"/>
              <a:gd name="T6" fmla="*/ 2147483647 w 152"/>
              <a:gd name="T7" fmla="*/ 2147483647 h 62"/>
              <a:gd name="T8" fmla="*/ 2147483647 w 152"/>
              <a:gd name="T9" fmla="*/ 2147483647 h 62"/>
              <a:gd name="T10" fmla="*/ 2147483647 w 152"/>
              <a:gd name="T11" fmla="*/ 2147483647 h 62"/>
              <a:gd name="T12" fmla="*/ 2147483647 w 152"/>
              <a:gd name="T13" fmla="*/ 2147483647 h 62"/>
              <a:gd name="T14" fmla="*/ 2147483647 w 152"/>
              <a:gd name="T15" fmla="*/ 2147483647 h 62"/>
              <a:gd name="T16" fmla="*/ 2147483647 w 152"/>
              <a:gd name="T17" fmla="*/ 2147483647 h 62"/>
              <a:gd name="T18" fmla="*/ 2147483647 w 152"/>
              <a:gd name="T19" fmla="*/ 2147483647 h 62"/>
              <a:gd name="T20" fmla="*/ 2147483647 w 152"/>
              <a:gd name="T21" fmla="*/ 2147483647 h 62"/>
              <a:gd name="T22" fmla="*/ 2147483647 w 152"/>
              <a:gd name="T23" fmla="*/ 2147483647 h 62"/>
              <a:gd name="T24" fmla="*/ 2147483647 w 152"/>
              <a:gd name="T25" fmla="*/ 2147483647 h 62"/>
              <a:gd name="T26" fmla="*/ 2147483647 w 152"/>
              <a:gd name="T27" fmla="*/ 2147483647 h 62"/>
              <a:gd name="T28" fmla="*/ 2147483647 w 152"/>
              <a:gd name="T29" fmla="*/ 2147483647 h 62"/>
              <a:gd name="T30" fmla="*/ 2147483647 w 152"/>
              <a:gd name="T31" fmla="*/ 2147483647 h 62"/>
              <a:gd name="T32" fmla="*/ 2147483647 w 152"/>
              <a:gd name="T33" fmla="*/ 2147483647 h 62"/>
              <a:gd name="T34" fmla="*/ 2147483647 w 152"/>
              <a:gd name="T35" fmla="*/ 2147483647 h 62"/>
              <a:gd name="T36" fmla="*/ 2147483647 w 152"/>
              <a:gd name="T37" fmla="*/ 2147483647 h 62"/>
              <a:gd name="T38" fmla="*/ 0 w 152"/>
              <a:gd name="T39" fmla="*/ 0 h 62"/>
              <a:gd name="T40" fmla="*/ 2147483647 w 152"/>
              <a:gd name="T41" fmla="*/ 2147483647 h 62"/>
              <a:gd name="T42" fmla="*/ 2147483647 w 152"/>
              <a:gd name="T43" fmla="*/ 2147483647 h 62"/>
              <a:gd name="T44" fmla="*/ 2147483647 w 152"/>
              <a:gd name="T45" fmla="*/ 2147483647 h 62"/>
              <a:gd name="T46" fmla="*/ 2147483647 w 152"/>
              <a:gd name="T47" fmla="*/ 2147483647 h 62"/>
              <a:gd name="T48" fmla="*/ 2147483647 w 152"/>
              <a:gd name="T49" fmla="*/ 2147483647 h 62"/>
              <a:gd name="T50" fmla="*/ 2147483647 w 152"/>
              <a:gd name="T51" fmla="*/ 2147483647 h 62"/>
              <a:gd name="T52" fmla="*/ 2147483647 w 152"/>
              <a:gd name="T53" fmla="*/ 2147483647 h 62"/>
              <a:gd name="T54" fmla="*/ 2147483647 w 152"/>
              <a:gd name="T55" fmla="*/ 2147483647 h 62"/>
              <a:gd name="T56" fmla="*/ 2147483647 w 152"/>
              <a:gd name="T57" fmla="*/ 2147483647 h 62"/>
              <a:gd name="T58" fmla="*/ 2147483647 w 152"/>
              <a:gd name="T59" fmla="*/ 0 h 62"/>
              <a:gd name="T60" fmla="*/ 2147483647 w 152"/>
              <a:gd name="T61" fmla="*/ 2147483647 h 62"/>
              <a:gd name="T62" fmla="*/ 2147483647 w 152"/>
              <a:gd name="T63" fmla="*/ 2147483647 h 62"/>
              <a:gd name="T64" fmla="*/ 2147483647 w 152"/>
              <a:gd name="T65" fmla="*/ 2147483647 h 62"/>
              <a:gd name="T66" fmla="*/ 2147483647 w 152"/>
              <a:gd name="T67" fmla="*/ 2147483647 h 62"/>
              <a:gd name="T68" fmla="*/ 2147483647 w 152"/>
              <a:gd name="T69" fmla="*/ 0 h 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2" h="62">
                <a:moveTo>
                  <a:pt x="126" y="0"/>
                </a:moveTo>
                <a:lnTo>
                  <a:pt x="84" y="9"/>
                </a:lnTo>
                <a:lnTo>
                  <a:pt x="76" y="36"/>
                </a:lnTo>
                <a:lnTo>
                  <a:pt x="59" y="36"/>
                </a:lnTo>
                <a:lnTo>
                  <a:pt x="42" y="36"/>
                </a:lnTo>
                <a:lnTo>
                  <a:pt x="59" y="27"/>
                </a:lnTo>
                <a:lnTo>
                  <a:pt x="59" y="45"/>
                </a:lnTo>
                <a:lnTo>
                  <a:pt x="67" y="62"/>
                </a:lnTo>
                <a:lnTo>
                  <a:pt x="76" y="45"/>
                </a:lnTo>
                <a:lnTo>
                  <a:pt x="67" y="27"/>
                </a:lnTo>
                <a:lnTo>
                  <a:pt x="50" y="27"/>
                </a:lnTo>
                <a:lnTo>
                  <a:pt x="59" y="45"/>
                </a:lnTo>
                <a:lnTo>
                  <a:pt x="76" y="45"/>
                </a:lnTo>
                <a:lnTo>
                  <a:pt x="59" y="36"/>
                </a:lnTo>
                <a:lnTo>
                  <a:pt x="101" y="27"/>
                </a:lnTo>
                <a:lnTo>
                  <a:pt x="152" y="36"/>
                </a:lnTo>
                <a:lnTo>
                  <a:pt x="135" y="27"/>
                </a:lnTo>
                <a:lnTo>
                  <a:pt x="67" y="18"/>
                </a:lnTo>
                <a:lnTo>
                  <a:pt x="17" y="9"/>
                </a:lnTo>
                <a:lnTo>
                  <a:pt x="0" y="0"/>
                </a:lnTo>
                <a:lnTo>
                  <a:pt x="8" y="27"/>
                </a:lnTo>
                <a:lnTo>
                  <a:pt x="59" y="36"/>
                </a:lnTo>
                <a:lnTo>
                  <a:pt x="76" y="45"/>
                </a:lnTo>
                <a:lnTo>
                  <a:pt x="59" y="36"/>
                </a:lnTo>
                <a:lnTo>
                  <a:pt x="50" y="18"/>
                </a:lnTo>
                <a:lnTo>
                  <a:pt x="76" y="36"/>
                </a:lnTo>
                <a:lnTo>
                  <a:pt x="59" y="18"/>
                </a:lnTo>
                <a:lnTo>
                  <a:pt x="67" y="36"/>
                </a:lnTo>
                <a:lnTo>
                  <a:pt x="59" y="18"/>
                </a:lnTo>
                <a:lnTo>
                  <a:pt x="59" y="0"/>
                </a:lnTo>
                <a:lnTo>
                  <a:pt x="59" y="18"/>
                </a:lnTo>
                <a:lnTo>
                  <a:pt x="59" y="36"/>
                </a:lnTo>
                <a:lnTo>
                  <a:pt x="42" y="45"/>
                </a:lnTo>
                <a:lnTo>
                  <a:pt x="34" y="27"/>
                </a:lnTo>
                <a:lnTo>
                  <a:pt x="126" y="0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661529" name="Rectangle 25"/>
          <p:cNvSpPr>
            <a:spLocks noChangeArrowheads="1"/>
          </p:cNvSpPr>
          <p:nvPr/>
        </p:nvSpPr>
        <p:spPr bwMode="auto">
          <a:xfrm>
            <a:off x="3276601" y="4788694"/>
            <a:ext cx="3726982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r>
              <a:rPr lang="cs-CZ" altLang="cs-CZ" sz="1125">
                <a:solidFill>
                  <a:srgbClr val="000000"/>
                </a:solidFill>
                <a:latin typeface="Arial"/>
                <a:cs typeface="+mn-cs"/>
              </a:rPr>
              <a:t>nebezpečné sociální chování, např. růst násilí a kriminality</a:t>
            </a:r>
            <a:endParaRPr lang="cs-CZ" altLang="cs-CZ" sz="1125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661530" name="Rectangle 26"/>
          <p:cNvSpPr>
            <a:spLocks noChangeArrowheads="1"/>
          </p:cNvSpPr>
          <p:nvPr/>
        </p:nvSpPr>
        <p:spPr bwMode="auto">
          <a:xfrm>
            <a:off x="2239567" y="5289947"/>
            <a:ext cx="4656724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r>
              <a:rPr lang="cs-CZ" altLang="cs-CZ" sz="1125">
                <a:solidFill>
                  <a:srgbClr val="000000"/>
                </a:solidFill>
                <a:latin typeface="Arial"/>
                <a:cs typeface="+mn-cs"/>
              </a:rPr>
              <a:t>široká škála dalších sociálních a ekologických faktorů ohrožujících zdraví</a:t>
            </a:r>
            <a:endParaRPr lang="cs-CZ" altLang="cs-CZ" sz="1125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661531" name="Rectangle 27"/>
          <p:cNvSpPr>
            <a:spLocks noChangeArrowheads="1"/>
          </p:cNvSpPr>
          <p:nvPr/>
        </p:nvSpPr>
        <p:spPr bwMode="auto">
          <a:xfrm>
            <a:off x="2661048" y="5051822"/>
            <a:ext cx="4352153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r>
              <a:rPr lang="cs-CZ" altLang="cs-CZ" sz="1125">
                <a:solidFill>
                  <a:srgbClr val="000000"/>
                </a:solidFill>
                <a:latin typeface="Arial"/>
                <a:cs typeface="+mn-cs"/>
              </a:rPr>
              <a:t>nevyhovující bydlení, nevhodné využívání volného času, stres apod.</a:t>
            </a:r>
            <a:endParaRPr lang="cs-CZ" altLang="cs-CZ" sz="1125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54300" name="Freeform 28"/>
          <p:cNvSpPr>
            <a:spLocks/>
          </p:cNvSpPr>
          <p:nvPr/>
        </p:nvSpPr>
        <p:spPr bwMode="auto">
          <a:xfrm>
            <a:off x="3499249" y="3612358"/>
            <a:ext cx="78581" cy="32147"/>
          </a:xfrm>
          <a:custGeom>
            <a:avLst/>
            <a:gdLst>
              <a:gd name="T0" fmla="*/ 2147483647 w 66"/>
              <a:gd name="T1" fmla="*/ 0 h 27"/>
              <a:gd name="T2" fmla="*/ 2147483647 w 66"/>
              <a:gd name="T3" fmla="*/ 2147483647 h 27"/>
              <a:gd name="T4" fmla="*/ 2147483647 w 66"/>
              <a:gd name="T5" fmla="*/ 2147483647 h 27"/>
              <a:gd name="T6" fmla="*/ 2147483647 w 66"/>
              <a:gd name="T7" fmla="*/ 2147483647 h 27"/>
              <a:gd name="T8" fmla="*/ 2147483647 w 66"/>
              <a:gd name="T9" fmla="*/ 2147483647 h 27"/>
              <a:gd name="T10" fmla="*/ 0 w 66"/>
              <a:gd name="T11" fmla="*/ 2147483647 h 27"/>
              <a:gd name="T12" fmla="*/ 2147483647 w 66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" h="27">
                <a:moveTo>
                  <a:pt x="66" y="0"/>
                </a:moveTo>
                <a:lnTo>
                  <a:pt x="52" y="9"/>
                </a:lnTo>
                <a:lnTo>
                  <a:pt x="37" y="9"/>
                </a:lnTo>
                <a:lnTo>
                  <a:pt x="30" y="27"/>
                </a:lnTo>
                <a:lnTo>
                  <a:pt x="14" y="27"/>
                </a:lnTo>
                <a:lnTo>
                  <a:pt x="0" y="27"/>
                </a:lnTo>
                <a:lnTo>
                  <a:pt x="66" y="0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301" name="Freeform 29"/>
          <p:cNvSpPr>
            <a:spLocks/>
          </p:cNvSpPr>
          <p:nvPr/>
        </p:nvSpPr>
        <p:spPr bwMode="auto">
          <a:xfrm>
            <a:off x="2653903" y="4135042"/>
            <a:ext cx="594122" cy="544115"/>
          </a:xfrm>
          <a:custGeom>
            <a:avLst/>
            <a:gdLst>
              <a:gd name="T0" fmla="*/ 2147483647 w 499"/>
              <a:gd name="T1" fmla="*/ 2147483647 h 457"/>
              <a:gd name="T2" fmla="*/ 2147483647 w 499"/>
              <a:gd name="T3" fmla="*/ 2147483647 h 457"/>
              <a:gd name="T4" fmla="*/ 2147483647 w 499"/>
              <a:gd name="T5" fmla="*/ 2147483647 h 457"/>
              <a:gd name="T6" fmla="*/ 2147483647 w 499"/>
              <a:gd name="T7" fmla="*/ 2147483647 h 457"/>
              <a:gd name="T8" fmla="*/ 2147483647 w 499"/>
              <a:gd name="T9" fmla="*/ 2147483647 h 457"/>
              <a:gd name="T10" fmla="*/ 2147483647 w 499"/>
              <a:gd name="T11" fmla="*/ 2147483647 h 457"/>
              <a:gd name="T12" fmla="*/ 2147483647 w 499"/>
              <a:gd name="T13" fmla="*/ 2147483647 h 457"/>
              <a:gd name="T14" fmla="*/ 2147483647 w 499"/>
              <a:gd name="T15" fmla="*/ 2147483647 h 457"/>
              <a:gd name="T16" fmla="*/ 2147483647 w 499"/>
              <a:gd name="T17" fmla="*/ 2147483647 h 457"/>
              <a:gd name="T18" fmla="*/ 2147483647 w 499"/>
              <a:gd name="T19" fmla="*/ 2147483647 h 457"/>
              <a:gd name="T20" fmla="*/ 2147483647 w 499"/>
              <a:gd name="T21" fmla="*/ 2147483647 h 457"/>
              <a:gd name="T22" fmla="*/ 2147483647 w 499"/>
              <a:gd name="T23" fmla="*/ 2147483647 h 457"/>
              <a:gd name="T24" fmla="*/ 2147483647 w 499"/>
              <a:gd name="T25" fmla="*/ 2147483647 h 457"/>
              <a:gd name="T26" fmla="*/ 0 w 499"/>
              <a:gd name="T27" fmla="*/ 2147483647 h 457"/>
              <a:gd name="T28" fmla="*/ 2147483647 w 499"/>
              <a:gd name="T29" fmla="*/ 2147483647 h 457"/>
              <a:gd name="T30" fmla="*/ 2147483647 w 499"/>
              <a:gd name="T31" fmla="*/ 2147483647 h 457"/>
              <a:gd name="T32" fmla="*/ 2147483647 w 499"/>
              <a:gd name="T33" fmla="*/ 2147483647 h 457"/>
              <a:gd name="T34" fmla="*/ 2147483647 w 499"/>
              <a:gd name="T35" fmla="*/ 2147483647 h 457"/>
              <a:gd name="T36" fmla="*/ 2147483647 w 499"/>
              <a:gd name="T37" fmla="*/ 2147483647 h 457"/>
              <a:gd name="T38" fmla="*/ 2147483647 w 499"/>
              <a:gd name="T39" fmla="*/ 2147483647 h 457"/>
              <a:gd name="T40" fmla="*/ 2147483647 w 499"/>
              <a:gd name="T41" fmla="*/ 2147483647 h 457"/>
              <a:gd name="T42" fmla="*/ 2147483647 w 499"/>
              <a:gd name="T43" fmla="*/ 2147483647 h 457"/>
              <a:gd name="T44" fmla="*/ 2147483647 w 499"/>
              <a:gd name="T45" fmla="*/ 2147483647 h 457"/>
              <a:gd name="T46" fmla="*/ 2147483647 w 499"/>
              <a:gd name="T47" fmla="*/ 2147483647 h 457"/>
              <a:gd name="T48" fmla="*/ 2147483647 w 499"/>
              <a:gd name="T49" fmla="*/ 2147483647 h 457"/>
              <a:gd name="T50" fmla="*/ 2147483647 w 499"/>
              <a:gd name="T51" fmla="*/ 2147483647 h 457"/>
              <a:gd name="T52" fmla="*/ 2147483647 w 499"/>
              <a:gd name="T53" fmla="*/ 2147483647 h 457"/>
              <a:gd name="T54" fmla="*/ 2147483647 w 499"/>
              <a:gd name="T55" fmla="*/ 2147483647 h 457"/>
              <a:gd name="T56" fmla="*/ 2147483647 w 499"/>
              <a:gd name="T57" fmla="*/ 2147483647 h 457"/>
              <a:gd name="T58" fmla="*/ 2147483647 w 499"/>
              <a:gd name="T59" fmla="*/ 2147483647 h 457"/>
              <a:gd name="T60" fmla="*/ 2147483647 w 499"/>
              <a:gd name="T61" fmla="*/ 2147483647 h 457"/>
              <a:gd name="T62" fmla="*/ 2147483647 w 499"/>
              <a:gd name="T63" fmla="*/ 2147483647 h 457"/>
              <a:gd name="T64" fmla="*/ 2147483647 w 499"/>
              <a:gd name="T65" fmla="*/ 2147483647 h 457"/>
              <a:gd name="T66" fmla="*/ 2147483647 w 499"/>
              <a:gd name="T67" fmla="*/ 2147483647 h 4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9" h="457">
                <a:moveTo>
                  <a:pt x="330" y="0"/>
                </a:moveTo>
                <a:lnTo>
                  <a:pt x="313" y="9"/>
                </a:lnTo>
                <a:lnTo>
                  <a:pt x="296" y="18"/>
                </a:lnTo>
                <a:lnTo>
                  <a:pt x="296" y="36"/>
                </a:lnTo>
                <a:lnTo>
                  <a:pt x="279" y="45"/>
                </a:lnTo>
                <a:lnTo>
                  <a:pt x="279" y="63"/>
                </a:lnTo>
                <a:lnTo>
                  <a:pt x="262" y="72"/>
                </a:lnTo>
                <a:lnTo>
                  <a:pt x="253" y="90"/>
                </a:lnTo>
                <a:lnTo>
                  <a:pt x="245" y="108"/>
                </a:lnTo>
                <a:lnTo>
                  <a:pt x="237" y="126"/>
                </a:lnTo>
                <a:lnTo>
                  <a:pt x="220" y="144"/>
                </a:lnTo>
                <a:lnTo>
                  <a:pt x="203" y="161"/>
                </a:lnTo>
                <a:lnTo>
                  <a:pt x="194" y="179"/>
                </a:lnTo>
                <a:lnTo>
                  <a:pt x="177" y="188"/>
                </a:lnTo>
                <a:lnTo>
                  <a:pt x="169" y="206"/>
                </a:lnTo>
                <a:lnTo>
                  <a:pt x="152" y="224"/>
                </a:lnTo>
                <a:lnTo>
                  <a:pt x="144" y="242"/>
                </a:lnTo>
                <a:lnTo>
                  <a:pt x="127" y="251"/>
                </a:lnTo>
                <a:lnTo>
                  <a:pt x="118" y="269"/>
                </a:lnTo>
                <a:lnTo>
                  <a:pt x="93" y="278"/>
                </a:lnTo>
                <a:lnTo>
                  <a:pt x="76" y="287"/>
                </a:lnTo>
                <a:lnTo>
                  <a:pt x="59" y="305"/>
                </a:lnTo>
                <a:lnTo>
                  <a:pt x="51" y="323"/>
                </a:lnTo>
                <a:lnTo>
                  <a:pt x="42" y="341"/>
                </a:lnTo>
                <a:lnTo>
                  <a:pt x="25" y="350"/>
                </a:lnTo>
                <a:lnTo>
                  <a:pt x="17" y="368"/>
                </a:lnTo>
                <a:lnTo>
                  <a:pt x="0" y="386"/>
                </a:lnTo>
                <a:lnTo>
                  <a:pt x="0" y="403"/>
                </a:lnTo>
                <a:lnTo>
                  <a:pt x="17" y="403"/>
                </a:lnTo>
                <a:lnTo>
                  <a:pt x="34" y="412"/>
                </a:lnTo>
                <a:lnTo>
                  <a:pt x="51" y="412"/>
                </a:lnTo>
                <a:lnTo>
                  <a:pt x="67" y="421"/>
                </a:lnTo>
                <a:lnTo>
                  <a:pt x="84" y="421"/>
                </a:lnTo>
                <a:lnTo>
                  <a:pt x="101" y="421"/>
                </a:lnTo>
                <a:lnTo>
                  <a:pt x="118" y="430"/>
                </a:lnTo>
                <a:lnTo>
                  <a:pt x="127" y="448"/>
                </a:lnTo>
                <a:lnTo>
                  <a:pt x="144" y="448"/>
                </a:lnTo>
                <a:lnTo>
                  <a:pt x="160" y="457"/>
                </a:lnTo>
                <a:lnTo>
                  <a:pt x="177" y="457"/>
                </a:lnTo>
                <a:lnTo>
                  <a:pt x="186" y="439"/>
                </a:lnTo>
                <a:lnTo>
                  <a:pt x="203" y="421"/>
                </a:lnTo>
                <a:lnTo>
                  <a:pt x="211" y="403"/>
                </a:lnTo>
                <a:lnTo>
                  <a:pt x="220" y="386"/>
                </a:lnTo>
                <a:lnTo>
                  <a:pt x="228" y="368"/>
                </a:lnTo>
                <a:lnTo>
                  <a:pt x="245" y="350"/>
                </a:lnTo>
                <a:lnTo>
                  <a:pt x="253" y="332"/>
                </a:lnTo>
                <a:lnTo>
                  <a:pt x="270" y="323"/>
                </a:lnTo>
                <a:lnTo>
                  <a:pt x="287" y="314"/>
                </a:lnTo>
                <a:lnTo>
                  <a:pt x="304" y="305"/>
                </a:lnTo>
                <a:lnTo>
                  <a:pt x="321" y="305"/>
                </a:lnTo>
                <a:lnTo>
                  <a:pt x="330" y="287"/>
                </a:lnTo>
                <a:lnTo>
                  <a:pt x="338" y="269"/>
                </a:lnTo>
                <a:lnTo>
                  <a:pt x="346" y="251"/>
                </a:lnTo>
                <a:lnTo>
                  <a:pt x="355" y="233"/>
                </a:lnTo>
                <a:lnTo>
                  <a:pt x="363" y="215"/>
                </a:lnTo>
                <a:lnTo>
                  <a:pt x="380" y="206"/>
                </a:lnTo>
                <a:lnTo>
                  <a:pt x="380" y="188"/>
                </a:lnTo>
                <a:lnTo>
                  <a:pt x="397" y="179"/>
                </a:lnTo>
                <a:lnTo>
                  <a:pt x="406" y="161"/>
                </a:lnTo>
                <a:lnTo>
                  <a:pt x="414" y="144"/>
                </a:lnTo>
                <a:lnTo>
                  <a:pt x="414" y="126"/>
                </a:lnTo>
                <a:lnTo>
                  <a:pt x="423" y="108"/>
                </a:lnTo>
                <a:lnTo>
                  <a:pt x="439" y="99"/>
                </a:lnTo>
                <a:lnTo>
                  <a:pt x="448" y="81"/>
                </a:lnTo>
                <a:lnTo>
                  <a:pt x="465" y="63"/>
                </a:lnTo>
                <a:lnTo>
                  <a:pt x="473" y="45"/>
                </a:lnTo>
                <a:lnTo>
                  <a:pt x="490" y="36"/>
                </a:lnTo>
                <a:lnTo>
                  <a:pt x="499" y="27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4302" name="AutoShape 30"/>
          <p:cNvSpPr>
            <a:spLocks noChangeArrowheads="1"/>
          </p:cNvSpPr>
          <p:nvPr/>
        </p:nvSpPr>
        <p:spPr bwMode="auto">
          <a:xfrm rot="-3119137">
            <a:off x="2099668" y="2256831"/>
            <a:ext cx="753666" cy="1759744"/>
          </a:xfrm>
          <a:prstGeom prst="downArrow">
            <a:avLst>
              <a:gd name="adj1" fmla="val 50000"/>
              <a:gd name="adj2" fmla="val 58373"/>
            </a:avLst>
          </a:prstGeom>
          <a:solidFill>
            <a:srgbClr val="EF8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661535" name="AutoShape 31"/>
          <p:cNvSpPr>
            <a:spLocks noChangeArrowheads="1"/>
          </p:cNvSpPr>
          <p:nvPr/>
        </p:nvSpPr>
        <p:spPr bwMode="auto">
          <a:xfrm rot="-1669133">
            <a:off x="5523311" y="3267076"/>
            <a:ext cx="720328" cy="1050131"/>
          </a:xfrm>
          <a:prstGeom prst="downArrow">
            <a:avLst>
              <a:gd name="adj1" fmla="val 43009"/>
              <a:gd name="adj2" fmla="val 50080"/>
            </a:avLst>
          </a:prstGeom>
          <a:solidFill>
            <a:srgbClr val="EF8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hangingPunct="0"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1451372" y="1833564"/>
            <a:ext cx="241458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r>
              <a:rPr lang="cs-CZ" altLang="cs-CZ" sz="1350">
                <a:solidFill>
                  <a:srgbClr val="FF913F"/>
                </a:solidFill>
                <a:cs typeface="+mn-cs"/>
              </a:rPr>
              <a:t>INDIVIDUÁLNĚ ORIENTOVANÁ</a:t>
            </a:r>
          </a:p>
          <a:p>
            <a:pPr defTabSz="685800" eaLnBrk="0" hangingPunct="0"/>
            <a:r>
              <a:rPr lang="cs-CZ" altLang="cs-CZ" sz="1350">
                <a:solidFill>
                  <a:srgbClr val="FF913F"/>
                </a:solidFill>
                <a:cs typeface="+mn-cs"/>
              </a:rPr>
              <a:t>ZDRAVOTNÍ VÝCHOVA A DALŠÍ FORMY MOTIVACE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282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143001" y="221811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1410891" y="1371601"/>
            <a:ext cx="6343650" cy="292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r>
              <a:rPr lang="it-IT" sz="27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MOŽNOSTI JEDINCE A ROLE SPOLEČNOSTI</a:t>
            </a:r>
            <a:endParaRPr lang="cs-CZ" sz="27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H="1">
            <a:off x="1406130" y="2160985"/>
            <a:ext cx="6360319" cy="341471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406130" y="5575699"/>
            <a:ext cx="6360319" cy="119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>
            <a:off x="3056335" y="3249216"/>
            <a:ext cx="957263" cy="704850"/>
          </a:xfrm>
          <a:custGeom>
            <a:avLst/>
            <a:gdLst>
              <a:gd name="T0" fmla="*/ 2147483647 w 803"/>
              <a:gd name="T1" fmla="*/ 0 h 592"/>
              <a:gd name="T2" fmla="*/ 2147483647 w 803"/>
              <a:gd name="T3" fmla="*/ 2147483647 h 592"/>
              <a:gd name="T4" fmla="*/ 2147483647 w 803"/>
              <a:gd name="T5" fmla="*/ 2147483647 h 592"/>
              <a:gd name="T6" fmla="*/ 2147483647 w 803"/>
              <a:gd name="T7" fmla="*/ 2147483647 h 592"/>
              <a:gd name="T8" fmla="*/ 2147483647 w 803"/>
              <a:gd name="T9" fmla="*/ 2147483647 h 592"/>
              <a:gd name="T10" fmla="*/ 2147483647 w 803"/>
              <a:gd name="T11" fmla="*/ 2147483647 h 592"/>
              <a:gd name="T12" fmla="*/ 2147483647 w 803"/>
              <a:gd name="T13" fmla="*/ 2147483647 h 592"/>
              <a:gd name="T14" fmla="*/ 2147483647 w 803"/>
              <a:gd name="T15" fmla="*/ 2147483647 h 592"/>
              <a:gd name="T16" fmla="*/ 2147483647 w 803"/>
              <a:gd name="T17" fmla="*/ 2147483647 h 592"/>
              <a:gd name="T18" fmla="*/ 2147483647 w 803"/>
              <a:gd name="T19" fmla="*/ 2147483647 h 592"/>
              <a:gd name="T20" fmla="*/ 2147483647 w 803"/>
              <a:gd name="T21" fmla="*/ 2147483647 h 592"/>
              <a:gd name="T22" fmla="*/ 2147483647 w 803"/>
              <a:gd name="T23" fmla="*/ 2147483647 h 592"/>
              <a:gd name="T24" fmla="*/ 2147483647 w 803"/>
              <a:gd name="T25" fmla="*/ 2147483647 h 592"/>
              <a:gd name="T26" fmla="*/ 2147483647 w 803"/>
              <a:gd name="T27" fmla="*/ 2147483647 h 592"/>
              <a:gd name="T28" fmla="*/ 2147483647 w 803"/>
              <a:gd name="T29" fmla="*/ 2147483647 h 592"/>
              <a:gd name="T30" fmla="*/ 2147483647 w 803"/>
              <a:gd name="T31" fmla="*/ 2147483647 h 592"/>
              <a:gd name="T32" fmla="*/ 2147483647 w 803"/>
              <a:gd name="T33" fmla="*/ 2147483647 h 592"/>
              <a:gd name="T34" fmla="*/ 2147483647 w 803"/>
              <a:gd name="T35" fmla="*/ 2147483647 h 592"/>
              <a:gd name="T36" fmla="*/ 2147483647 w 803"/>
              <a:gd name="T37" fmla="*/ 2147483647 h 592"/>
              <a:gd name="T38" fmla="*/ 2147483647 w 803"/>
              <a:gd name="T39" fmla="*/ 2147483647 h 592"/>
              <a:gd name="T40" fmla="*/ 2147483647 w 803"/>
              <a:gd name="T41" fmla="*/ 2147483647 h 592"/>
              <a:gd name="T42" fmla="*/ 2147483647 w 803"/>
              <a:gd name="T43" fmla="*/ 2147483647 h 592"/>
              <a:gd name="T44" fmla="*/ 2147483647 w 803"/>
              <a:gd name="T45" fmla="*/ 2147483647 h 592"/>
              <a:gd name="T46" fmla="*/ 2147483647 w 803"/>
              <a:gd name="T47" fmla="*/ 2147483647 h 592"/>
              <a:gd name="T48" fmla="*/ 2147483647 w 803"/>
              <a:gd name="T49" fmla="*/ 2147483647 h 592"/>
              <a:gd name="T50" fmla="*/ 0 w 803"/>
              <a:gd name="T51" fmla="*/ 2147483647 h 592"/>
              <a:gd name="T52" fmla="*/ 2147483647 w 803"/>
              <a:gd name="T53" fmla="*/ 2147483647 h 592"/>
              <a:gd name="T54" fmla="*/ 2147483647 w 803"/>
              <a:gd name="T55" fmla="*/ 2147483647 h 592"/>
              <a:gd name="T56" fmla="*/ 2147483647 w 803"/>
              <a:gd name="T57" fmla="*/ 2147483647 h 592"/>
              <a:gd name="T58" fmla="*/ 2147483647 w 803"/>
              <a:gd name="T59" fmla="*/ 2147483647 h 592"/>
              <a:gd name="T60" fmla="*/ 2147483647 w 803"/>
              <a:gd name="T61" fmla="*/ 2147483647 h 592"/>
              <a:gd name="T62" fmla="*/ 2147483647 w 803"/>
              <a:gd name="T63" fmla="*/ 2147483647 h 592"/>
              <a:gd name="T64" fmla="*/ 2147483647 w 803"/>
              <a:gd name="T65" fmla="*/ 2147483647 h 592"/>
              <a:gd name="T66" fmla="*/ 2147483647 w 803"/>
              <a:gd name="T67" fmla="*/ 2147483647 h 592"/>
              <a:gd name="T68" fmla="*/ 2147483647 w 803"/>
              <a:gd name="T69" fmla="*/ 2147483647 h 592"/>
              <a:gd name="T70" fmla="*/ 2147483647 w 803"/>
              <a:gd name="T71" fmla="*/ 2147483647 h 592"/>
              <a:gd name="T72" fmla="*/ 2147483647 w 803"/>
              <a:gd name="T73" fmla="*/ 2147483647 h 592"/>
              <a:gd name="T74" fmla="*/ 2147483647 w 803"/>
              <a:gd name="T75" fmla="*/ 2147483647 h 592"/>
              <a:gd name="T76" fmla="*/ 2147483647 w 803"/>
              <a:gd name="T77" fmla="*/ 2147483647 h 592"/>
              <a:gd name="T78" fmla="*/ 2147483647 w 803"/>
              <a:gd name="T79" fmla="*/ 2147483647 h 592"/>
              <a:gd name="T80" fmla="*/ 2147483647 w 803"/>
              <a:gd name="T81" fmla="*/ 2147483647 h 592"/>
              <a:gd name="T82" fmla="*/ 2147483647 w 803"/>
              <a:gd name="T83" fmla="*/ 2147483647 h 592"/>
              <a:gd name="T84" fmla="*/ 2147483647 w 803"/>
              <a:gd name="T85" fmla="*/ 2147483647 h 592"/>
              <a:gd name="T86" fmla="*/ 2147483647 w 803"/>
              <a:gd name="T87" fmla="*/ 2147483647 h 592"/>
              <a:gd name="T88" fmla="*/ 2147483647 w 803"/>
              <a:gd name="T89" fmla="*/ 2147483647 h 592"/>
              <a:gd name="T90" fmla="*/ 2147483647 w 803"/>
              <a:gd name="T91" fmla="*/ 2147483647 h 592"/>
              <a:gd name="T92" fmla="*/ 2147483647 w 803"/>
              <a:gd name="T93" fmla="*/ 2147483647 h 592"/>
              <a:gd name="T94" fmla="*/ 2147483647 w 803"/>
              <a:gd name="T95" fmla="*/ 2147483647 h 592"/>
              <a:gd name="T96" fmla="*/ 2147483647 w 803"/>
              <a:gd name="T97" fmla="*/ 2147483647 h 592"/>
              <a:gd name="T98" fmla="*/ 2147483647 w 803"/>
              <a:gd name="T99" fmla="*/ 2147483647 h 592"/>
              <a:gd name="T100" fmla="*/ 2147483647 w 803"/>
              <a:gd name="T101" fmla="*/ 2147483647 h 592"/>
              <a:gd name="T102" fmla="*/ 2147483647 w 803"/>
              <a:gd name="T103" fmla="*/ 2147483647 h 592"/>
              <a:gd name="T104" fmla="*/ 2147483647 w 803"/>
              <a:gd name="T105" fmla="*/ 2147483647 h 592"/>
              <a:gd name="T106" fmla="*/ 2147483647 w 803"/>
              <a:gd name="T107" fmla="*/ 2147483647 h 592"/>
              <a:gd name="T108" fmla="*/ 2147483647 w 803"/>
              <a:gd name="T109" fmla="*/ 2147483647 h 592"/>
              <a:gd name="T110" fmla="*/ 2147483647 w 803"/>
              <a:gd name="T111" fmla="*/ 2147483647 h 592"/>
              <a:gd name="T112" fmla="*/ 2147483647 w 803"/>
              <a:gd name="T113" fmla="*/ 2147483647 h 5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03" h="592">
                <a:moveTo>
                  <a:pt x="778" y="18"/>
                </a:moveTo>
                <a:lnTo>
                  <a:pt x="752" y="0"/>
                </a:lnTo>
                <a:lnTo>
                  <a:pt x="744" y="18"/>
                </a:lnTo>
                <a:lnTo>
                  <a:pt x="735" y="36"/>
                </a:lnTo>
                <a:lnTo>
                  <a:pt x="719" y="36"/>
                </a:lnTo>
                <a:lnTo>
                  <a:pt x="702" y="45"/>
                </a:lnTo>
                <a:lnTo>
                  <a:pt x="685" y="54"/>
                </a:lnTo>
                <a:lnTo>
                  <a:pt x="668" y="63"/>
                </a:lnTo>
                <a:lnTo>
                  <a:pt x="659" y="81"/>
                </a:lnTo>
                <a:lnTo>
                  <a:pt x="642" y="81"/>
                </a:lnTo>
                <a:lnTo>
                  <a:pt x="626" y="90"/>
                </a:lnTo>
                <a:lnTo>
                  <a:pt x="609" y="99"/>
                </a:lnTo>
                <a:lnTo>
                  <a:pt x="592" y="108"/>
                </a:lnTo>
                <a:lnTo>
                  <a:pt x="575" y="108"/>
                </a:lnTo>
                <a:lnTo>
                  <a:pt x="558" y="117"/>
                </a:lnTo>
                <a:lnTo>
                  <a:pt x="490" y="126"/>
                </a:lnTo>
                <a:lnTo>
                  <a:pt x="473" y="126"/>
                </a:lnTo>
                <a:lnTo>
                  <a:pt x="457" y="126"/>
                </a:lnTo>
                <a:lnTo>
                  <a:pt x="440" y="126"/>
                </a:lnTo>
                <a:lnTo>
                  <a:pt x="423" y="126"/>
                </a:lnTo>
                <a:lnTo>
                  <a:pt x="406" y="126"/>
                </a:lnTo>
                <a:lnTo>
                  <a:pt x="389" y="126"/>
                </a:lnTo>
                <a:lnTo>
                  <a:pt x="372" y="126"/>
                </a:lnTo>
                <a:lnTo>
                  <a:pt x="355" y="126"/>
                </a:lnTo>
                <a:lnTo>
                  <a:pt x="338" y="126"/>
                </a:lnTo>
                <a:lnTo>
                  <a:pt x="330" y="108"/>
                </a:lnTo>
                <a:lnTo>
                  <a:pt x="313" y="117"/>
                </a:lnTo>
                <a:lnTo>
                  <a:pt x="287" y="117"/>
                </a:lnTo>
                <a:lnTo>
                  <a:pt x="271" y="126"/>
                </a:lnTo>
                <a:lnTo>
                  <a:pt x="271" y="144"/>
                </a:lnTo>
                <a:lnTo>
                  <a:pt x="254" y="162"/>
                </a:lnTo>
                <a:lnTo>
                  <a:pt x="237" y="170"/>
                </a:lnTo>
                <a:lnTo>
                  <a:pt x="228" y="188"/>
                </a:lnTo>
                <a:lnTo>
                  <a:pt x="220" y="206"/>
                </a:lnTo>
                <a:lnTo>
                  <a:pt x="203" y="215"/>
                </a:lnTo>
                <a:lnTo>
                  <a:pt x="186" y="242"/>
                </a:lnTo>
                <a:lnTo>
                  <a:pt x="169" y="251"/>
                </a:lnTo>
                <a:lnTo>
                  <a:pt x="152" y="269"/>
                </a:lnTo>
                <a:lnTo>
                  <a:pt x="135" y="287"/>
                </a:lnTo>
                <a:lnTo>
                  <a:pt x="135" y="305"/>
                </a:lnTo>
                <a:lnTo>
                  <a:pt x="118" y="323"/>
                </a:lnTo>
                <a:lnTo>
                  <a:pt x="118" y="341"/>
                </a:lnTo>
                <a:lnTo>
                  <a:pt x="101" y="350"/>
                </a:lnTo>
                <a:lnTo>
                  <a:pt x="93" y="368"/>
                </a:lnTo>
                <a:lnTo>
                  <a:pt x="85" y="386"/>
                </a:lnTo>
                <a:lnTo>
                  <a:pt x="68" y="412"/>
                </a:lnTo>
                <a:lnTo>
                  <a:pt x="51" y="430"/>
                </a:lnTo>
                <a:lnTo>
                  <a:pt x="34" y="448"/>
                </a:lnTo>
                <a:lnTo>
                  <a:pt x="25" y="466"/>
                </a:lnTo>
                <a:lnTo>
                  <a:pt x="17" y="484"/>
                </a:lnTo>
                <a:lnTo>
                  <a:pt x="8" y="502"/>
                </a:lnTo>
                <a:lnTo>
                  <a:pt x="0" y="520"/>
                </a:lnTo>
                <a:lnTo>
                  <a:pt x="17" y="520"/>
                </a:lnTo>
                <a:lnTo>
                  <a:pt x="34" y="529"/>
                </a:lnTo>
                <a:lnTo>
                  <a:pt x="51" y="538"/>
                </a:lnTo>
                <a:lnTo>
                  <a:pt x="68" y="547"/>
                </a:lnTo>
                <a:lnTo>
                  <a:pt x="85" y="556"/>
                </a:lnTo>
                <a:lnTo>
                  <a:pt x="101" y="565"/>
                </a:lnTo>
                <a:lnTo>
                  <a:pt x="118" y="565"/>
                </a:lnTo>
                <a:lnTo>
                  <a:pt x="135" y="574"/>
                </a:lnTo>
                <a:lnTo>
                  <a:pt x="152" y="574"/>
                </a:lnTo>
                <a:lnTo>
                  <a:pt x="169" y="574"/>
                </a:lnTo>
                <a:lnTo>
                  <a:pt x="186" y="583"/>
                </a:lnTo>
                <a:lnTo>
                  <a:pt x="203" y="583"/>
                </a:lnTo>
                <a:lnTo>
                  <a:pt x="220" y="592"/>
                </a:lnTo>
                <a:lnTo>
                  <a:pt x="237" y="592"/>
                </a:lnTo>
                <a:lnTo>
                  <a:pt x="254" y="592"/>
                </a:lnTo>
                <a:lnTo>
                  <a:pt x="254" y="574"/>
                </a:lnTo>
                <a:lnTo>
                  <a:pt x="271" y="565"/>
                </a:lnTo>
                <a:lnTo>
                  <a:pt x="279" y="547"/>
                </a:lnTo>
                <a:lnTo>
                  <a:pt x="287" y="529"/>
                </a:lnTo>
                <a:lnTo>
                  <a:pt x="296" y="511"/>
                </a:lnTo>
                <a:lnTo>
                  <a:pt x="313" y="511"/>
                </a:lnTo>
                <a:lnTo>
                  <a:pt x="321" y="493"/>
                </a:lnTo>
                <a:lnTo>
                  <a:pt x="330" y="475"/>
                </a:lnTo>
                <a:lnTo>
                  <a:pt x="338" y="457"/>
                </a:lnTo>
                <a:lnTo>
                  <a:pt x="347" y="439"/>
                </a:lnTo>
                <a:lnTo>
                  <a:pt x="355" y="421"/>
                </a:lnTo>
                <a:lnTo>
                  <a:pt x="372" y="412"/>
                </a:lnTo>
                <a:lnTo>
                  <a:pt x="380" y="395"/>
                </a:lnTo>
                <a:lnTo>
                  <a:pt x="389" y="377"/>
                </a:lnTo>
                <a:lnTo>
                  <a:pt x="397" y="350"/>
                </a:lnTo>
                <a:lnTo>
                  <a:pt x="406" y="332"/>
                </a:lnTo>
                <a:lnTo>
                  <a:pt x="414" y="314"/>
                </a:lnTo>
                <a:lnTo>
                  <a:pt x="431" y="296"/>
                </a:lnTo>
                <a:lnTo>
                  <a:pt x="448" y="287"/>
                </a:lnTo>
                <a:lnTo>
                  <a:pt x="465" y="287"/>
                </a:lnTo>
                <a:lnTo>
                  <a:pt x="482" y="287"/>
                </a:lnTo>
                <a:lnTo>
                  <a:pt x="499" y="278"/>
                </a:lnTo>
                <a:lnTo>
                  <a:pt x="516" y="278"/>
                </a:lnTo>
                <a:lnTo>
                  <a:pt x="533" y="269"/>
                </a:lnTo>
                <a:lnTo>
                  <a:pt x="550" y="260"/>
                </a:lnTo>
                <a:lnTo>
                  <a:pt x="566" y="260"/>
                </a:lnTo>
                <a:lnTo>
                  <a:pt x="583" y="251"/>
                </a:lnTo>
                <a:lnTo>
                  <a:pt x="600" y="251"/>
                </a:lnTo>
                <a:lnTo>
                  <a:pt x="617" y="242"/>
                </a:lnTo>
                <a:lnTo>
                  <a:pt x="634" y="242"/>
                </a:lnTo>
                <a:lnTo>
                  <a:pt x="651" y="233"/>
                </a:lnTo>
                <a:lnTo>
                  <a:pt x="668" y="215"/>
                </a:lnTo>
                <a:lnTo>
                  <a:pt x="685" y="197"/>
                </a:lnTo>
                <a:lnTo>
                  <a:pt x="702" y="188"/>
                </a:lnTo>
                <a:lnTo>
                  <a:pt x="719" y="179"/>
                </a:lnTo>
                <a:lnTo>
                  <a:pt x="735" y="162"/>
                </a:lnTo>
                <a:lnTo>
                  <a:pt x="752" y="153"/>
                </a:lnTo>
                <a:lnTo>
                  <a:pt x="769" y="144"/>
                </a:lnTo>
                <a:lnTo>
                  <a:pt x="786" y="135"/>
                </a:lnTo>
                <a:lnTo>
                  <a:pt x="803" y="117"/>
                </a:lnTo>
                <a:lnTo>
                  <a:pt x="803" y="99"/>
                </a:lnTo>
                <a:lnTo>
                  <a:pt x="795" y="81"/>
                </a:lnTo>
                <a:lnTo>
                  <a:pt x="786" y="63"/>
                </a:lnTo>
                <a:lnTo>
                  <a:pt x="786" y="45"/>
                </a:lnTo>
                <a:lnTo>
                  <a:pt x="769" y="36"/>
                </a:lnTo>
                <a:lnTo>
                  <a:pt x="769" y="18"/>
                </a:lnTo>
                <a:lnTo>
                  <a:pt x="778" y="1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3458767" y="3143251"/>
            <a:ext cx="311944" cy="245269"/>
          </a:xfrm>
          <a:custGeom>
            <a:avLst/>
            <a:gdLst>
              <a:gd name="T0" fmla="*/ 2147483647 w 262"/>
              <a:gd name="T1" fmla="*/ 2147483647 h 206"/>
              <a:gd name="T2" fmla="*/ 0 w 262"/>
              <a:gd name="T3" fmla="*/ 2147483647 h 206"/>
              <a:gd name="T4" fmla="*/ 2147483647 w 262"/>
              <a:gd name="T5" fmla="*/ 2147483647 h 206"/>
              <a:gd name="T6" fmla="*/ 2147483647 w 262"/>
              <a:gd name="T7" fmla="*/ 2147483647 h 206"/>
              <a:gd name="T8" fmla="*/ 2147483647 w 262"/>
              <a:gd name="T9" fmla="*/ 2147483647 h 206"/>
              <a:gd name="T10" fmla="*/ 2147483647 w 262"/>
              <a:gd name="T11" fmla="*/ 2147483647 h 206"/>
              <a:gd name="T12" fmla="*/ 2147483647 w 262"/>
              <a:gd name="T13" fmla="*/ 2147483647 h 206"/>
              <a:gd name="T14" fmla="*/ 2147483647 w 262"/>
              <a:gd name="T15" fmla="*/ 2147483647 h 206"/>
              <a:gd name="T16" fmla="*/ 2147483647 w 262"/>
              <a:gd name="T17" fmla="*/ 2147483647 h 206"/>
              <a:gd name="T18" fmla="*/ 2147483647 w 262"/>
              <a:gd name="T19" fmla="*/ 2147483647 h 206"/>
              <a:gd name="T20" fmla="*/ 2147483647 w 262"/>
              <a:gd name="T21" fmla="*/ 2147483647 h 206"/>
              <a:gd name="T22" fmla="*/ 2147483647 w 262"/>
              <a:gd name="T23" fmla="*/ 2147483647 h 206"/>
              <a:gd name="T24" fmla="*/ 2147483647 w 262"/>
              <a:gd name="T25" fmla="*/ 2147483647 h 206"/>
              <a:gd name="T26" fmla="*/ 2147483647 w 262"/>
              <a:gd name="T27" fmla="*/ 2147483647 h 206"/>
              <a:gd name="T28" fmla="*/ 2147483647 w 262"/>
              <a:gd name="T29" fmla="*/ 2147483647 h 206"/>
              <a:gd name="T30" fmla="*/ 2147483647 w 262"/>
              <a:gd name="T31" fmla="*/ 2147483647 h 206"/>
              <a:gd name="T32" fmla="*/ 2147483647 w 262"/>
              <a:gd name="T33" fmla="*/ 2147483647 h 206"/>
              <a:gd name="T34" fmla="*/ 2147483647 w 262"/>
              <a:gd name="T35" fmla="*/ 2147483647 h 206"/>
              <a:gd name="T36" fmla="*/ 2147483647 w 262"/>
              <a:gd name="T37" fmla="*/ 2147483647 h 206"/>
              <a:gd name="T38" fmla="*/ 2147483647 w 262"/>
              <a:gd name="T39" fmla="*/ 2147483647 h 206"/>
              <a:gd name="T40" fmla="*/ 2147483647 w 262"/>
              <a:gd name="T41" fmla="*/ 2147483647 h 206"/>
              <a:gd name="T42" fmla="*/ 2147483647 w 262"/>
              <a:gd name="T43" fmla="*/ 2147483647 h 206"/>
              <a:gd name="T44" fmla="*/ 2147483647 w 262"/>
              <a:gd name="T45" fmla="*/ 2147483647 h 206"/>
              <a:gd name="T46" fmla="*/ 2147483647 w 262"/>
              <a:gd name="T47" fmla="*/ 2147483647 h 206"/>
              <a:gd name="T48" fmla="*/ 2147483647 w 262"/>
              <a:gd name="T49" fmla="*/ 2147483647 h 206"/>
              <a:gd name="T50" fmla="*/ 2147483647 w 262"/>
              <a:gd name="T51" fmla="*/ 2147483647 h 206"/>
              <a:gd name="T52" fmla="*/ 2147483647 w 262"/>
              <a:gd name="T53" fmla="*/ 2147483647 h 206"/>
              <a:gd name="T54" fmla="*/ 2147483647 w 262"/>
              <a:gd name="T55" fmla="*/ 2147483647 h 206"/>
              <a:gd name="T56" fmla="*/ 2147483647 w 262"/>
              <a:gd name="T57" fmla="*/ 2147483647 h 206"/>
              <a:gd name="T58" fmla="*/ 2147483647 w 262"/>
              <a:gd name="T59" fmla="*/ 2147483647 h 206"/>
              <a:gd name="T60" fmla="*/ 2147483647 w 262"/>
              <a:gd name="T61" fmla="*/ 2147483647 h 206"/>
              <a:gd name="T62" fmla="*/ 2147483647 w 262"/>
              <a:gd name="T63" fmla="*/ 2147483647 h 206"/>
              <a:gd name="T64" fmla="*/ 2147483647 w 262"/>
              <a:gd name="T65" fmla="*/ 2147483647 h 206"/>
              <a:gd name="T66" fmla="*/ 2147483647 w 262"/>
              <a:gd name="T67" fmla="*/ 2147483647 h 206"/>
              <a:gd name="T68" fmla="*/ 2147483647 w 262"/>
              <a:gd name="T69" fmla="*/ 2147483647 h 206"/>
              <a:gd name="T70" fmla="*/ 2147483647 w 262"/>
              <a:gd name="T71" fmla="*/ 2147483647 h 206"/>
              <a:gd name="T72" fmla="*/ 2147483647 w 262"/>
              <a:gd name="T73" fmla="*/ 2147483647 h 206"/>
              <a:gd name="T74" fmla="*/ 2147483647 w 262"/>
              <a:gd name="T75" fmla="*/ 2147483647 h 206"/>
              <a:gd name="T76" fmla="*/ 2147483647 w 262"/>
              <a:gd name="T77" fmla="*/ 2147483647 h 206"/>
              <a:gd name="T78" fmla="*/ 2147483647 w 262"/>
              <a:gd name="T79" fmla="*/ 0 h 206"/>
              <a:gd name="T80" fmla="*/ 2147483647 w 262"/>
              <a:gd name="T81" fmla="*/ 2147483647 h 206"/>
              <a:gd name="T82" fmla="*/ 2147483647 w 262"/>
              <a:gd name="T83" fmla="*/ 2147483647 h 206"/>
              <a:gd name="T84" fmla="*/ 2147483647 w 262"/>
              <a:gd name="T85" fmla="*/ 2147483647 h 206"/>
              <a:gd name="T86" fmla="*/ 2147483647 w 262"/>
              <a:gd name="T87" fmla="*/ 2147483647 h 206"/>
              <a:gd name="T88" fmla="*/ 2147483647 w 262"/>
              <a:gd name="T89" fmla="*/ 2147483647 h 206"/>
              <a:gd name="T90" fmla="*/ 2147483647 w 262"/>
              <a:gd name="T91" fmla="*/ 2147483647 h 206"/>
              <a:gd name="T92" fmla="*/ 2147483647 w 262"/>
              <a:gd name="T93" fmla="*/ 2147483647 h 206"/>
              <a:gd name="T94" fmla="*/ 2147483647 w 262"/>
              <a:gd name="T95" fmla="*/ 2147483647 h 206"/>
              <a:gd name="T96" fmla="*/ 2147483647 w 262"/>
              <a:gd name="T97" fmla="*/ 2147483647 h 206"/>
              <a:gd name="T98" fmla="*/ 2147483647 w 262"/>
              <a:gd name="T99" fmla="*/ 2147483647 h 206"/>
              <a:gd name="T100" fmla="*/ 2147483647 w 262"/>
              <a:gd name="T101" fmla="*/ 2147483647 h 206"/>
              <a:gd name="T102" fmla="*/ 2147483647 w 262"/>
              <a:gd name="T103" fmla="*/ 2147483647 h 206"/>
              <a:gd name="T104" fmla="*/ 2147483647 w 262"/>
              <a:gd name="T105" fmla="*/ 2147483647 h 206"/>
              <a:gd name="T106" fmla="*/ 2147483647 w 262"/>
              <a:gd name="T107" fmla="*/ 2147483647 h 206"/>
              <a:gd name="T108" fmla="*/ 2147483647 w 262"/>
              <a:gd name="T109" fmla="*/ 2147483647 h 206"/>
              <a:gd name="T110" fmla="*/ 2147483647 w 262"/>
              <a:gd name="T111" fmla="*/ 2147483647 h 206"/>
              <a:gd name="T112" fmla="*/ 2147483647 w 262"/>
              <a:gd name="T113" fmla="*/ 2147483647 h 206"/>
              <a:gd name="T114" fmla="*/ 2147483647 w 262"/>
              <a:gd name="T115" fmla="*/ 2147483647 h 2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2" h="206">
                <a:moveTo>
                  <a:pt x="34" y="179"/>
                </a:moveTo>
                <a:lnTo>
                  <a:pt x="26" y="206"/>
                </a:lnTo>
                <a:lnTo>
                  <a:pt x="26" y="188"/>
                </a:lnTo>
                <a:lnTo>
                  <a:pt x="17" y="170"/>
                </a:lnTo>
                <a:lnTo>
                  <a:pt x="0" y="161"/>
                </a:lnTo>
                <a:lnTo>
                  <a:pt x="0" y="143"/>
                </a:lnTo>
                <a:lnTo>
                  <a:pt x="17" y="143"/>
                </a:lnTo>
                <a:lnTo>
                  <a:pt x="17" y="161"/>
                </a:lnTo>
                <a:lnTo>
                  <a:pt x="17" y="179"/>
                </a:lnTo>
                <a:lnTo>
                  <a:pt x="0" y="179"/>
                </a:lnTo>
                <a:lnTo>
                  <a:pt x="0" y="161"/>
                </a:lnTo>
                <a:lnTo>
                  <a:pt x="17" y="143"/>
                </a:lnTo>
                <a:lnTo>
                  <a:pt x="26" y="125"/>
                </a:lnTo>
                <a:lnTo>
                  <a:pt x="26" y="107"/>
                </a:lnTo>
                <a:lnTo>
                  <a:pt x="34" y="89"/>
                </a:lnTo>
                <a:lnTo>
                  <a:pt x="34" y="71"/>
                </a:lnTo>
                <a:lnTo>
                  <a:pt x="51" y="62"/>
                </a:lnTo>
                <a:lnTo>
                  <a:pt x="68" y="62"/>
                </a:lnTo>
                <a:lnTo>
                  <a:pt x="85" y="53"/>
                </a:lnTo>
                <a:lnTo>
                  <a:pt x="93" y="35"/>
                </a:lnTo>
                <a:lnTo>
                  <a:pt x="110" y="26"/>
                </a:lnTo>
                <a:lnTo>
                  <a:pt x="135" y="26"/>
                </a:lnTo>
                <a:lnTo>
                  <a:pt x="152" y="26"/>
                </a:lnTo>
                <a:lnTo>
                  <a:pt x="178" y="26"/>
                </a:lnTo>
                <a:lnTo>
                  <a:pt x="195" y="44"/>
                </a:lnTo>
                <a:lnTo>
                  <a:pt x="203" y="62"/>
                </a:lnTo>
                <a:lnTo>
                  <a:pt x="220" y="80"/>
                </a:lnTo>
                <a:lnTo>
                  <a:pt x="220" y="98"/>
                </a:lnTo>
                <a:lnTo>
                  <a:pt x="228" y="116"/>
                </a:lnTo>
                <a:lnTo>
                  <a:pt x="228" y="134"/>
                </a:lnTo>
                <a:lnTo>
                  <a:pt x="228" y="152"/>
                </a:lnTo>
                <a:lnTo>
                  <a:pt x="220" y="170"/>
                </a:lnTo>
                <a:lnTo>
                  <a:pt x="212" y="188"/>
                </a:lnTo>
                <a:lnTo>
                  <a:pt x="195" y="197"/>
                </a:lnTo>
                <a:lnTo>
                  <a:pt x="178" y="206"/>
                </a:lnTo>
                <a:lnTo>
                  <a:pt x="161" y="206"/>
                </a:lnTo>
                <a:lnTo>
                  <a:pt x="144" y="206"/>
                </a:lnTo>
                <a:lnTo>
                  <a:pt x="127" y="206"/>
                </a:lnTo>
                <a:lnTo>
                  <a:pt x="110" y="206"/>
                </a:lnTo>
                <a:lnTo>
                  <a:pt x="93" y="206"/>
                </a:lnTo>
                <a:lnTo>
                  <a:pt x="76" y="206"/>
                </a:lnTo>
                <a:lnTo>
                  <a:pt x="68" y="188"/>
                </a:lnTo>
                <a:lnTo>
                  <a:pt x="51" y="179"/>
                </a:lnTo>
                <a:lnTo>
                  <a:pt x="34" y="170"/>
                </a:lnTo>
                <a:lnTo>
                  <a:pt x="26" y="152"/>
                </a:lnTo>
                <a:lnTo>
                  <a:pt x="26" y="134"/>
                </a:lnTo>
                <a:lnTo>
                  <a:pt x="34" y="116"/>
                </a:lnTo>
                <a:lnTo>
                  <a:pt x="59" y="116"/>
                </a:lnTo>
                <a:lnTo>
                  <a:pt x="76" y="116"/>
                </a:lnTo>
                <a:lnTo>
                  <a:pt x="59" y="107"/>
                </a:lnTo>
                <a:lnTo>
                  <a:pt x="76" y="98"/>
                </a:lnTo>
                <a:lnTo>
                  <a:pt x="93" y="107"/>
                </a:lnTo>
                <a:lnTo>
                  <a:pt x="93" y="125"/>
                </a:lnTo>
                <a:lnTo>
                  <a:pt x="102" y="143"/>
                </a:lnTo>
                <a:lnTo>
                  <a:pt x="110" y="161"/>
                </a:lnTo>
                <a:lnTo>
                  <a:pt x="110" y="143"/>
                </a:lnTo>
                <a:lnTo>
                  <a:pt x="110" y="125"/>
                </a:lnTo>
                <a:lnTo>
                  <a:pt x="102" y="107"/>
                </a:lnTo>
                <a:lnTo>
                  <a:pt x="102" y="89"/>
                </a:lnTo>
                <a:lnTo>
                  <a:pt x="119" y="89"/>
                </a:lnTo>
                <a:lnTo>
                  <a:pt x="144" y="107"/>
                </a:lnTo>
                <a:lnTo>
                  <a:pt x="152" y="125"/>
                </a:lnTo>
                <a:lnTo>
                  <a:pt x="135" y="125"/>
                </a:lnTo>
                <a:lnTo>
                  <a:pt x="135" y="107"/>
                </a:lnTo>
                <a:lnTo>
                  <a:pt x="152" y="98"/>
                </a:lnTo>
                <a:lnTo>
                  <a:pt x="169" y="107"/>
                </a:lnTo>
                <a:lnTo>
                  <a:pt x="186" y="116"/>
                </a:lnTo>
                <a:lnTo>
                  <a:pt x="169" y="116"/>
                </a:lnTo>
                <a:lnTo>
                  <a:pt x="152" y="107"/>
                </a:lnTo>
                <a:lnTo>
                  <a:pt x="152" y="89"/>
                </a:lnTo>
                <a:lnTo>
                  <a:pt x="169" y="89"/>
                </a:lnTo>
                <a:lnTo>
                  <a:pt x="220" y="89"/>
                </a:lnTo>
                <a:lnTo>
                  <a:pt x="237" y="89"/>
                </a:lnTo>
                <a:lnTo>
                  <a:pt x="212" y="80"/>
                </a:lnTo>
                <a:lnTo>
                  <a:pt x="203" y="62"/>
                </a:lnTo>
                <a:lnTo>
                  <a:pt x="203" y="44"/>
                </a:lnTo>
                <a:lnTo>
                  <a:pt x="220" y="44"/>
                </a:lnTo>
                <a:lnTo>
                  <a:pt x="228" y="62"/>
                </a:lnTo>
                <a:lnTo>
                  <a:pt x="228" y="80"/>
                </a:lnTo>
                <a:lnTo>
                  <a:pt x="212" y="89"/>
                </a:lnTo>
                <a:lnTo>
                  <a:pt x="195" y="89"/>
                </a:lnTo>
                <a:lnTo>
                  <a:pt x="178" y="89"/>
                </a:lnTo>
                <a:lnTo>
                  <a:pt x="195" y="107"/>
                </a:lnTo>
                <a:lnTo>
                  <a:pt x="212" y="125"/>
                </a:lnTo>
                <a:lnTo>
                  <a:pt x="220" y="107"/>
                </a:lnTo>
                <a:lnTo>
                  <a:pt x="220" y="89"/>
                </a:lnTo>
                <a:lnTo>
                  <a:pt x="220" y="71"/>
                </a:lnTo>
                <a:lnTo>
                  <a:pt x="212" y="53"/>
                </a:lnTo>
                <a:lnTo>
                  <a:pt x="195" y="44"/>
                </a:lnTo>
                <a:lnTo>
                  <a:pt x="195" y="26"/>
                </a:lnTo>
                <a:lnTo>
                  <a:pt x="212" y="17"/>
                </a:lnTo>
                <a:lnTo>
                  <a:pt x="228" y="17"/>
                </a:lnTo>
                <a:lnTo>
                  <a:pt x="245" y="17"/>
                </a:lnTo>
                <a:lnTo>
                  <a:pt x="228" y="26"/>
                </a:lnTo>
                <a:lnTo>
                  <a:pt x="212" y="26"/>
                </a:lnTo>
                <a:lnTo>
                  <a:pt x="195" y="26"/>
                </a:lnTo>
                <a:lnTo>
                  <a:pt x="195" y="53"/>
                </a:lnTo>
                <a:lnTo>
                  <a:pt x="186" y="71"/>
                </a:lnTo>
                <a:lnTo>
                  <a:pt x="127" y="80"/>
                </a:lnTo>
                <a:lnTo>
                  <a:pt x="76" y="62"/>
                </a:lnTo>
                <a:lnTo>
                  <a:pt x="68" y="44"/>
                </a:lnTo>
                <a:lnTo>
                  <a:pt x="85" y="44"/>
                </a:lnTo>
                <a:lnTo>
                  <a:pt x="102" y="44"/>
                </a:lnTo>
                <a:lnTo>
                  <a:pt x="119" y="44"/>
                </a:lnTo>
                <a:lnTo>
                  <a:pt x="135" y="44"/>
                </a:lnTo>
                <a:lnTo>
                  <a:pt x="152" y="44"/>
                </a:lnTo>
                <a:lnTo>
                  <a:pt x="161" y="62"/>
                </a:lnTo>
                <a:lnTo>
                  <a:pt x="144" y="62"/>
                </a:lnTo>
                <a:lnTo>
                  <a:pt x="127" y="62"/>
                </a:lnTo>
                <a:lnTo>
                  <a:pt x="127" y="35"/>
                </a:lnTo>
                <a:lnTo>
                  <a:pt x="144" y="17"/>
                </a:lnTo>
                <a:lnTo>
                  <a:pt x="161" y="17"/>
                </a:lnTo>
                <a:lnTo>
                  <a:pt x="178" y="17"/>
                </a:lnTo>
                <a:lnTo>
                  <a:pt x="195" y="17"/>
                </a:lnTo>
                <a:lnTo>
                  <a:pt x="203" y="44"/>
                </a:lnTo>
                <a:lnTo>
                  <a:pt x="178" y="44"/>
                </a:lnTo>
                <a:lnTo>
                  <a:pt x="161" y="35"/>
                </a:lnTo>
                <a:lnTo>
                  <a:pt x="161" y="17"/>
                </a:lnTo>
                <a:lnTo>
                  <a:pt x="161" y="0"/>
                </a:lnTo>
                <a:lnTo>
                  <a:pt x="144" y="0"/>
                </a:lnTo>
                <a:lnTo>
                  <a:pt x="127" y="9"/>
                </a:lnTo>
                <a:lnTo>
                  <a:pt x="110" y="17"/>
                </a:lnTo>
                <a:lnTo>
                  <a:pt x="110" y="35"/>
                </a:lnTo>
                <a:lnTo>
                  <a:pt x="110" y="53"/>
                </a:lnTo>
                <a:lnTo>
                  <a:pt x="110" y="71"/>
                </a:lnTo>
                <a:lnTo>
                  <a:pt x="110" y="89"/>
                </a:lnTo>
                <a:lnTo>
                  <a:pt x="93" y="98"/>
                </a:lnTo>
                <a:lnTo>
                  <a:pt x="42" y="107"/>
                </a:lnTo>
                <a:lnTo>
                  <a:pt x="17" y="107"/>
                </a:lnTo>
                <a:lnTo>
                  <a:pt x="34" y="98"/>
                </a:lnTo>
                <a:lnTo>
                  <a:pt x="59" y="98"/>
                </a:lnTo>
                <a:lnTo>
                  <a:pt x="76" y="98"/>
                </a:lnTo>
                <a:lnTo>
                  <a:pt x="76" y="71"/>
                </a:lnTo>
                <a:lnTo>
                  <a:pt x="68" y="53"/>
                </a:lnTo>
                <a:lnTo>
                  <a:pt x="51" y="53"/>
                </a:lnTo>
                <a:lnTo>
                  <a:pt x="51" y="35"/>
                </a:lnTo>
                <a:lnTo>
                  <a:pt x="34" y="35"/>
                </a:lnTo>
                <a:lnTo>
                  <a:pt x="34" y="53"/>
                </a:lnTo>
                <a:lnTo>
                  <a:pt x="34" y="71"/>
                </a:lnTo>
                <a:lnTo>
                  <a:pt x="34" y="89"/>
                </a:lnTo>
                <a:lnTo>
                  <a:pt x="34" y="107"/>
                </a:lnTo>
                <a:lnTo>
                  <a:pt x="51" y="116"/>
                </a:lnTo>
                <a:lnTo>
                  <a:pt x="59" y="134"/>
                </a:lnTo>
                <a:lnTo>
                  <a:pt x="51" y="107"/>
                </a:lnTo>
                <a:lnTo>
                  <a:pt x="59" y="89"/>
                </a:lnTo>
                <a:lnTo>
                  <a:pt x="76" y="80"/>
                </a:lnTo>
                <a:lnTo>
                  <a:pt x="93" y="71"/>
                </a:lnTo>
                <a:lnTo>
                  <a:pt x="110" y="71"/>
                </a:lnTo>
                <a:lnTo>
                  <a:pt x="161" y="71"/>
                </a:lnTo>
                <a:lnTo>
                  <a:pt x="178" y="71"/>
                </a:lnTo>
                <a:lnTo>
                  <a:pt x="195" y="80"/>
                </a:lnTo>
                <a:lnTo>
                  <a:pt x="212" y="89"/>
                </a:lnTo>
                <a:lnTo>
                  <a:pt x="220" y="107"/>
                </a:lnTo>
                <a:lnTo>
                  <a:pt x="237" y="116"/>
                </a:lnTo>
                <a:lnTo>
                  <a:pt x="245" y="134"/>
                </a:lnTo>
                <a:lnTo>
                  <a:pt x="245" y="152"/>
                </a:lnTo>
                <a:lnTo>
                  <a:pt x="228" y="161"/>
                </a:lnTo>
                <a:lnTo>
                  <a:pt x="212" y="161"/>
                </a:lnTo>
                <a:lnTo>
                  <a:pt x="195" y="161"/>
                </a:lnTo>
                <a:lnTo>
                  <a:pt x="178" y="143"/>
                </a:lnTo>
                <a:lnTo>
                  <a:pt x="195" y="143"/>
                </a:lnTo>
                <a:lnTo>
                  <a:pt x="212" y="143"/>
                </a:lnTo>
                <a:lnTo>
                  <a:pt x="195" y="134"/>
                </a:lnTo>
                <a:lnTo>
                  <a:pt x="212" y="134"/>
                </a:lnTo>
                <a:lnTo>
                  <a:pt x="212" y="116"/>
                </a:lnTo>
                <a:lnTo>
                  <a:pt x="228" y="116"/>
                </a:lnTo>
                <a:lnTo>
                  <a:pt x="245" y="107"/>
                </a:lnTo>
                <a:lnTo>
                  <a:pt x="262" y="107"/>
                </a:lnTo>
                <a:lnTo>
                  <a:pt x="254" y="89"/>
                </a:lnTo>
                <a:lnTo>
                  <a:pt x="237" y="80"/>
                </a:lnTo>
                <a:lnTo>
                  <a:pt x="220" y="71"/>
                </a:lnTo>
                <a:lnTo>
                  <a:pt x="237" y="62"/>
                </a:lnTo>
                <a:lnTo>
                  <a:pt x="220" y="62"/>
                </a:lnTo>
                <a:lnTo>
                  <a:pt x="203" y="62"/>
                </a:lnTo>
                <a:lnTo>
                  <a:pt x="169" y="107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04" name="Freeform 8"/>
          <p:cNvSpPr>
            <a:spLocks/>
          </p:cNvSpPr>
          <p:nvPr/>
        </p:nvSpPr>
        <p:spPr bwMode="auto">
          <a:xfrm>
            <a:off x="3015855" y="3868341"/>
            <a:ext cx="573881" cy="533400"/>
          </a:xfrm>
          <a:custGeom>
            <a:avLst/>
            <a:gdLst>
              <a:gd name="T0" fmla="*/ 2147483647 w 482"/>
              <a:gd name="T1" fmla="*/ 2147483647 h 448"/>
              <a:gd name="T2" fmla="*/ 2147483647 w 482"/>
              <a:gd name="T3" fmla="*/ 2147483647 h 448"/>
              <a:gd name="T4" fmla="*/ 0 w 482"/>
              <a:gd name="T5" fmla="*/ 2147483647 h 448"/>
              <a:gd name="T6" fmla="*/ 0 w 482"/>
              <a:gd name="T7" fmla="*/ 2147483647 h 448"/>
              <a:gd name="T8" fmla="*/ 2147483647 w 482"/>
              <a:gd name="T9" fmla="*/ 2147483647 h 448"/>
              <a:gd name="T10" fmla="*/ 2147483647 w 482"/>
              <a:gd name="T11" fmla="*/ 2147483647 h 448"/>
              <a:gd name="T12" fmla="*/ 2147483647 w 482"/>
              <a:gd name="T13" fmla="*/ 2147483647 h 448"/>
              <a:gd name="T14" fmla="*/ 2147483647 w 482"/>
              <a:gd name="T15" fmla="*/ 2147483647 h 448"/>
              <a:gd name="T16" fmla="*/ 2147483647 w 482"/>
              <a:gd name="T17" fmla="*/ 2147483647 h 448"/>
              <a:gd name="T18" fmla="*/ 2147483647 w 482"/>
              <a:gd name="T19" fmla="*/ 2147483647 h 448"/>
              <a:gd name="T20" fmla="*/ 2147483647 w 482"/>
              <a:gd name="T21" fmla="*/ 2147483647 h 448"/>
              <a:gd name="T22" fmla="*/ 2147483647 w 482"/>
              <a:gd name="T23" fmla="*/ 2147483647 h 448"/>
              <a:gd name="T24" fmla="*/ 2147483647 w 482"/>
              <a:gd name="T25" fmla="*/ 2147483647 h 448"/>
              <a:gd name="T26" fmla="*/ 2147483647 w 482"/>
              <a:gd name="T27" fmla="*/ 2147483647 h 448"/>
              <a:gd name="T28" fmla="*/ 2147483647 w 482"/>
              <a:gd name="T29" fmla="*/ 2147483647 h 448"/>
              <a:gd name="T30" fmla="*/ 2147483647 w 482"/>
              <a:gd name="T31" fmla="*/ 2147483647 h 448"/>
              <a:gd name="T32" fmla="*/ 2147483647 w 482"/>
              <a:gd name="T33" fmla="*/ 2147483647 h 448"/>
              <a:gd name="T34" fmla="*/ 2147483647 w 482"/>
              <a:gd name="T35" fmla="*/ 2147483647 h 448"/>
              <a:gd name="T36" fmla="*/ 2147483647 w 482"/>
              <a:gd name="T37" fmla="*/ 2147483647 h 448"/>
              <a:gd name="T38" fmla="*/ 2147483647 w 482"/>
              <a:gd name="T39" fmla="*/ 2147483647 h 448"/>
              <a:gd name="T40" fmla="*/ 2147483647 w 482"/>
              <a:gd name="T41" fmla="*/ 2147483647 h 448"/>
              <a:gd name="T42" fmla="*/ 2147483647 w 482"/>
              <a:gd name="T43" fmla="*/ 2147483647 h 448"/>
              <a:gd name="T44" fmla="*/ 2147483647 w 482"/>
              <a:gd name="T45" fmla="*/ 2147483647 h 448"/>
              <a:gd name="T46" fmla="*/ 2147483647 w 482"/>
              <a:gd name="T47" fmla="*/ 2147483647 h 448"/>
              <a:gd name="T48" fmla="*/ 2147483647 w 482"/>
              <a:gd name="T49" fmla="*/ 2147483647 h 448"/>
              <a:gd name="T50" fmla="*/ 2147483647 w 482"/>
              <a:gd name="T51" fmla="*/ 2147483647 h 448"/>
              <a:gd name="T52" fmla="*/ 2147483647 w 482"/>
              <a:gd name="T53" fmla="*/ 2147483647 h 448"/>
              <a:gd name="T54" fmla="*/ 2147483647 w 482"/>
              <a:gd name="T55" fmla="*/ 2147483647 h 448"/>
              <a:gd name="T56" fmla="*/ 2147483647 w 482"/>
              <a:gd name="T57" fmla="*/ 2147483647 h 448"/>
              <a:gd name="T58" fmla="*/ 2147483647 w 482"/>
              <a:gd name="T59" fmla="*/ 2147483647 h 448"/>
              <a:gd name="T60" fmla="*/ 2147483647 w 482"/>
              <a:gd name="T61" fmla="*/ 2147483647 h 448"/>
              <a:gd name="T62" fmla="*/ 2147483647 w 482"/>
              <a:gd name="T63" fmla="*/ 2147483647 h 448"/>
              <a:gd name="T64" fmla="*/ 2147483647 w 482"/>
              <a:gd name="T65" fmla="*/ 2147483647 h 448"/>
              <a:gd name="T66" fmla="*/ 2147483647 w 482"/>
              <a:gd name="T67" fmla="*/ 2147483647 h 448"/>
              <a:gd name="T68" fmla="*/ 2147483647 w 482"/>
              <a:gd name="T69" fmla="*/ 2147483647 h 448"/>
              <a:gd name="T70" fmla="*/ 2147483647 w 482"/>
              <a:gd name="T71" fmla="*/ 2147483647 h 448"/>
              <a:gd name="T72" fmla="*/ 2147483647 w 482"/>
              <a:gd name="T73" fmla="*/ 2147483647 h 448"/>
              <a:gd name="T74" fmla="*/ 2147483647 w 482"/>
              <a:gd name="T75" fmla="*/ 2147483647 h 448"/>
              <a:gd name="T76" fmla="*/ 2147483647 w 482"/>
              <a:gd name="T77" fmla="*/ 2147483647 h 448"/>
              <a:gd name="T78" fmla="*/ 2147483647 w 482"/>
              <a:gd name="T79" fmla="*/ 2147483647 h 448"/>
              <a:gd name="T80" fmla="*/ 2147483647 w 482"/>
              <a:gd name="T81" fmla="*/ 2147483647 h 448"/>
              <a:gd name="T82" fmla="*/ 2147483647 w 482"/>
              <a:gd name="T83" fmla="*/ 2147483647 h 448"/>
              <a:gd name="T84" fmla="*/ 2147483647 w 482"/>
              <a:gd name="T85" fmla="*/ 2147483647 h 448"/>
              <a:gd name="T86" fmla="*/ 2147483647 w 482"/>
              <a:gd name="T87" fmla="*/ 2147483647 h 4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82" h="448">
                <a:moveTo>
                  <a:pt x="68" y="0"/>
                </a:moveTo>
                <a:lnTo>
                  <a:pt x="68" y="18"/>
                </a:lnTo>
                <a:lnTo>
                  <a:pt x="68" y="36"/>
                </a:lnTo>
                <a:lnTo>
                  <a:pt x="51" y="45"/>
                </a:lnTo>
                <a:lnTo>
                  <a:pt x="34" y="54"/>
                </a:lnTo>
                <a:lnTo>
                  <a:pt x="26" y="72"/>
                </a:lnTo>
                <a:lnTo>
                  <a:pt x="26" y="90"/>
                </a:lnTo>
                <a:lnTo>
                  <a:pt x="17" y="108"/>
                </a:lnTo>
                <a:lnTo>
                  <a:pt x="0" y="117"/>
                </a:lnTo>
                <a:lnTo>
                  <a:pt x="0" y="134"/>
                </a:lnTo>
                <a:lnTo>
                  <a:pt x="0" y="152"/>
                </a:lnTo>
                <a:lnTo>
                  <a:pt x="0" y="170"/>
                </a:lnTo>
                <a:lnTo>
                  <a:pt x="0" y="188"/>
                </a:lnTo>
                <a:lnTo>
                  <a:pt x="9" y="206"/>
                </a:lnTo>
                <a:lnTo>
                  <a:pt x="26" y="215"/>
                </a:lnTo>
                <a:lnTo>
                  <a:pt x="42" y="224"/>
                </a:lnTo>
                <a:lnTo>
                  <a:pt x="59" y="224"/>
                </a:lnTo>
                <a:lnTo>
                  <a:pt x="76" y="224"/>
                </a:lnTo>
                <a:lnTo>
                  <a:pt x="93" y="233"/>
                </a:lnTo>
                <a:lnTo>
                  <a:pt x="110" y="233"/>
                </a:lnTo>
                <a:lnTo>
                  <a:pt x="127" y="233"/>
                </a:lnTo>
                <a:lnTo>
                  <a:pt x="144" y="242"/>
                </a:lnTo>
                <a:lnTo>
                  <a:pt x="161" y="242"/>
                </a:lnTo>
                <a:lnTo>
                  <a:pt x="178" y="242"/>
                </a:lnTo>
                <a:lnTo>
                  <a:pt x="203" y="242"/>
                </a:lnTo>
                <a:lnTo>
                  <a:pt x="220" y="242"/>
                </a:lnTo>
                <a:lnTo>
                  <a:pt x="237" y="242"/>
                </a:lnTo>
                <a:lnTo>
                  <a:pt x="254" y="242"/>
                </a:lnTo>
                <a:lnTo>
                  <a:pt x="271" y="242"/>
                </a:lnTo>
                <a:lnTo>
                  <a:pt x="288" y="233"/>
                </a:lnTo>
                <a:lnTo>
                  <a:pt x="305" y="224"/>
                </a:lnTo>
                <a:lnTo>
                  <a:pt x="305" y="242"/>
                </a:lnTo>
                <a:lnTo>
                  <a:pt x="288" y="260"/>
                </a:lnTo>
                <a:lnTo>
                  <a:pt x="271" y="260"/>
                </a:lnTo>
                <a:lnTo>
                  <a:pt x="271" y="278"/>
                </a:lnTo>
                <a:lnTo>
                  <a:pt x="262" y="296"/>
                </a:lnTo>
                <a:lnTo>
                  <a:pt x="262" y="314"/>
                </a:lnTo>
                <a:lnTo>
                  <a:pt x="262" y="332"/>
                </a:lnTo>
                <a:lnTo>
                  <a:pt x="262" y="350"/>
                </a:lnTo>
                <a:lnTo>
                  <a:pt x="262" y="368"/>
                </a:lnTo>
                <a:lnTo>
                  <a:pt x="254" y="385"/>
                </a:lnTo>
                <a:lnTo>
                  <a:pt x="237" y="394"/>
                </a:lnTo>
                <a:lnTo>
                  <a:pt x="228" y="412"/>
                </a:lnTo>
                <a:lnTo>
                  <a:pt x="228" y="430"/>
                </a:lnTo>
                <a:lnTo>
                  <a:pt x="220" y="448"/>
                </a:lnTo>
                <a:lnTo>
                  <a:pt x="237" y="448"/>
                </a:lnTo>
                <a:lnTo>
                  <a:pt x="254" y="448"/>
                </a:lnTo>
                <a:lnTo>
                  <a:pt x="271" y="439"/>
                </a:lnTo>
                <a:lnTo>
                  <a:pt x="288" y="421"/>
                </a:lnTo>
                <a:lnTo>
                  <a:pt x="305" y="412"/>
                </a:lnTo>
                <a:lnTo>
                  <a:pt x="321" y="412"/>
                </a:lnTo>
                <a:lnTo>
                  <a:pt x="338" y="403"/>
                </a:lnTo>
                <a:lnTo>
                  <a:pt x="355" y="403"/>
                </a:lnTo>
                <a:lnTo>
                  <a:pt x="372" y="394"/>
                </a:lnTo>
                <a:lnTo>
                  <a:pt x="389" y="385"/>
                </a:lnTo>
                <a:lnTo>
                  <a:pt x="406" y="385"/>
                </a:lnTo>
                <a:lnTo>
                  <a:pt x="406" y="368"/>
                </a:lnTo>
                <a:lnTo>
                  <a:pt x="406" y="350"/>
                </a:lnTo>
                <a:lnTo>
                  <a:pt x="414" y="332"/>
                </a:lnTo>
                <a:lnTo>
                  <a:pt x="423" y="314"/>
                </a:lnTo>
                <a:lnTo>
                  <a:pt x="431" y="296"/>
                </a:lnTo>
                <a:lnTo>
                  <a:pt x="440" y="278"/>
                </a:lnTo>
                <a:lnTo>
                  <a:pt x="457" y="260"/>
                </a:lnTo>
                <a:lnTo>
                  <a:pt x="457" y="242"/>
                </a:lnTo>
                <a:lnTo>
                  <a:pt x="474" y="224"/>
                </a:lnTo>
                <a:lnTo>
                  <a:pt x="474" y="206"/>
                </a:lnTo>
                <a:lnTo>
                  <a:pt x="482" y="179"/>
                </a:lnTo>
                <a:lnTo>
                  <a:pt x="482" y="161"/>
                </a:lnTo>
                <a:lnTo>
                  <a:pt x="482" y="143"/>
                </a:lnTo>
                <a:lnTo>
                  <a:pt x="482" y="126"/>
                </a:lnTo>
                <a:lnTo>
                  <a:pt x="465" y="117"/>
                </a:lnTo>
                <a:lnTo>
                  <a:pt x="448" y="117"/>
                </a:lnTo>
                <a:lnTo>
                  <a:pt x="431" y="108"/>
                </a:lnTo>
                <a:lnTo>
                  <a:pt x="414" y="108"/>
                </a:lnTo>
                <a:lnTo>
                  <a:pt x="398" y="108"/>
                </a:lnTo>
                <a:lnTo>
                  <a:pt x="381" y="108"/>
                </a:lnTo>
                <a:lnTo>
                  <a:pt x="364" y="108"/>
                </a:lnTo>
                <a:lnTo>
                  <a:pt x="347" y="108"/>
                </a:lnTo>
                <a:lnTo>
                  <a:pt x="330" y="108"/>
                </a:lnTo>
                <a:lnTo>
                  <a:pt x="313" y="108"/>
                </a:lnTo>
                <a:lnTo>
                  <a:pt x="296" y="108"/>
                </a:lnTo>
                <a:lnTo>
                  <a:pt x="279" y="117"/>
                </a:lnTo>
                <a:lnTo>
                  <a:pt x="262" y="117"/>
                </a:lnTo>
                <a:lnTo>
                  <a:pt x="237" y="108"/>
                </a:lnTo>
                <a:lnTo>
                  <a:pt x="212" y="99"/>
                </a:lnTo>
                <a:lnTo>
                  <a:pt x="195" y="99"/>
                </a:lnTo>
                <a:lnTo>
                  <a:pt x="178" y="99"/>
                </a:lnTo>
                <a:lnTo>
                  <a:pt x="152" y="108"/>
                </a:lnTo>
                <a:lnTo>
                  <a:pt x="169" y="108"/>
                </a:lnTo>
                <a:lnTo>
                  <a:pt x="186" y="108"/>
                </a:lnTo>
                <a:lnTo>
                  <a:pt x="203" y="108"/>
                </a:lnTo>
                <a:lnTo>
                  <a:pt x="220" y="108"/>
                </a:lnTo>
                <a:lnTo>
                  <a:pt x="237" y="108"/>
                </a:lnTo>
                <a:lnTo>
                  <a:pt x="254" y="108"/>
                </a:lnTo>
                <a:lnTo>
                  <a:pt x="271" y="99"/>
                </a:lnTo>
                <a:lnTo>
                  <a:pt x="288" y="90"/>
                </a:lnTo>
                <a:lnTo>
                  <a:pt x="296" y="72"/>
                </a:lnTo>
                <a:lnTo>
                  <a:pt x="296" y="54"/>
                </a:lnTo>
                <a:lnTo>
                  <a:pt x="296" y="72"/>
                </a:lnTo>
                <a:lnTo>
                  <a:pt x="305" y="90"/>
                </a:lnTo>
                <a:lnTo>
                  <a:pt x="305" y="108"/>
                </a:lnTo>
                <a:lnTo>
                  <a:pt x="305" y="126"/>
                </a:lnTo>
                <a:lnTo>
                  <a:pt x="305" y="108"/>
                </a:lnTo>
                <a:lnTo>
                  <a:pt x="305" y="90"/>
                </a:lnTo>
                <a:lnTo>
                  <a:pt x="296" y="72"/>
                </a:lnTo>
                <a:lnTo>
                  <a:pt x="279" y="63"/>
                </a:lnTo>
                <a:lnTo>
                  <a:pt x="262" y="63"/>
                </a:lnTo>
                <a:lnTo>
                  <a:pt x="237" y="63"/>
                </a:lnTo>
                <a:lnTo>
                  <a:pt x="212" y="63"/>
                </a:lnTo>
                <a:lnTo>
                  <a:pt x="186" y="63"/>
                </a:lnTo>
                <a:lnTo>
                  <a:pt x="169" y="63"/>
                </a:lnTo>
                <a:lnTo>
                  <a:pt x="152" y="63"/>
                </a:lnTo>
                <a:lnTo>
                  <a:pt x="135" y="63"/>
                </a:lnTo>
                <a:lnTo>
                  <a:pt x="119" y="63"/>
                </a:lnTo>
                <a:lnTo>
                  <a:pt x="102" y="63"/>
                </a:lnTo>
                <a:lnTo>
                  <a:pt x="85" y="54"/>
                </a:lnTo>
                <a:lnTo>
                  <a:pt x="68" y="45"/>
                </a:lnTo>
                <a:lnTo>
                  <a:pt x="59" y="27"/>
                </a:lnTo>
                <a:lnTo>
                  <a:pt x="76" y="27"/>
                </a:lnTo>
                <a:lnTo>
                  <a:pt x="93" y="27"/>
                </a:lnTo>
                <a:lnTo>
                  <a:pt x="110" y="27"/>
                </a:lnTo>
                <a:lnTo>
                  <a:pt x="127" y="27"/>
                </a:lnTo>
                <a:lnTo>
                  <a:pt x="144" y="27"/>
                </a:lnTo>
                <a:lnTo>
                  <a:pt x="161" y="27"/>
                </a:lnTo>
                <a:lnTo>
                  <a:pt x="178" y="36"/>
                </a:lnTo>
                <a:lnTo>
                  <a:pt x="237" y="45"/>
                </a:lnTo>
                <a:lnTo>
                  <a:pt x="254" y="45"/>
                </a:lnTo>
                <a:lnTo>
                  <a:pt x="271" y="45"/>
                </a:lnTo>
                <a:lnTo>
                  <a:pt x="288" y="54"/>
                </a:lnTo>
                <a:lnTo>
                  <a:pt x="305" y="54"/>
                </a:lnTo>
                <a:lnTo>
                  <a:pt x="313" y="72"/>
                </a:lnTo>
                <a:lnTo>
                  <a:pt x="296" y="81"/>
                </a:lnTo>
                <a:lnTo>
                  <a:pt x="288" y="99"/>
                </a:lnTo>
                <a:lnTo>
                  <a:pt x="271" y="72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05" name="Freeform 9"/>
          <p:cNvSpPr>
            <a:spLocks/>
          </p:cNvSpPr>
          <p:nvPr/>
        </p:nvSpPr>
        <p:spPr bwMode="auto">
          <a:xfrm>
            <a:off x="3277791" y="4358878"/>
            <a:ext cx="341709" cy="214313"/>
          </a:xfrm>
          <a:custGeom>
            <a:avLst/>
            <a:gdLst>
              <a:gd name="T0" fmla="*/ 2147483647 w 287"/>
              <a:gd name="T1" fmla="*/ 2147483647 h 180"/>
              <a:gd name="T2" fmla="*/ 2147483647 w 287"/>
              <a:gd name="T3" fmla="*/ 2147483647 h 180"/>
              <a:gd name="T4" fmla="*/ 2147483647 w 287"/>
              <a:gd name="T5" fmla="*/ 2147483647 h 180"/>
              <a:gd name="T6" fmla="*/ 2147483647 w 287"/>
              <a:gd name="T7" fmla="*/ 2147483647 h 180"/>
              <a:gd name="T8" fmla="*/ 2147483647 w 287"/>
              <a:gd name="T9" fmla="*/ 2147483647 h 180"/>
              <a:gd name="T10" fmla="*/ 2147483647 w 287"/>
              <a:gd name="T11" fmla="*/ 2147483647 h 180"/>
              <a:gd name="T12" fmla="*/ 2147483647 w 287"/>
              <a:gd name="T13" fmla="*/ 2147483647 h 180"/>
              <a:gd name="T14" fmla="*/ 0 w 287"/>
              <a:gd name="T15" fmla="*/ 2147483647 h 180"/>
              <a:gd name="T16" fmla="*/ 0 w 287"/>
              <a:gd name="T17" fmla="*/ 2147483647 h 180"/>
              <a:gd name="T18" fmla="*/ 2147483647 w 287"/>
              <a:gd name="T19" fmla="*/ 2147483647 h 180"/>
              <a:gd name="T20" fmla="*/ 2147483647 w 287"/>
              <a:gd name="T21" fmla="*/ 2147483647 h 180"/>
              <a:gd name="T22" fmla="*/ 2147483647 w 287"/>
              <a:gd name="T23" fmla="*/ 2147483647 h 180"/>
              <a:gd name="T24" fmla="*/ 2147483647 w 287"/>
              <a:gd name="T25" fmla="*/ 2147483647 h 180"/>
              <a:gd name="T26" fmla="*/ 2147483647 w 287"/>
              <a:gd name="T27" fmla="*/ 2147483647 h 180"/>
              <a:gd name="T28" fmla="*/ 2147483647 w 287"/>
              <a:gd name="T29" fmla="*/ 2147483647 h 180"/>
              <a:gd name="T30" fmla="*/ 2147483647 w 287"/>
              <a:gd name="T31" fmla="*/ 2147483647 h 180"/>
              <a:gd name="T32" fmla="*/ 2147483647 w 287"/>
              <a:gd name="T33" fmla="*/ 2147483647 h 180"/>
              <a:gd name="T34" fmla="*/ 2147483647 w 287"/>
              <a:gd name="T35" fmla="*/ 2147483647 h 180"/>
              <a:gd name="T36" fmla="*/ 2147483647 w 287"/>
              <a:gd name="T37" fmla="*/ 2147483647 h 180"/>
              <a:gd name="T38" fmla="*/ 2147483647 w 287"/>
              <a:gd name="T39" fmla="*/ 2147483647 h 180"/>
              <a:gd name="T40" fmla="*/ 2147483647 w 287"/>
              <a:gd name="T41" fmla="*/ 2147483647 h 180"/>
              <a:gd name="T42" fmla="*/ 2147483647 w 287"/>
              <a:gd name="T43" fmla="*/ 2147483647 h 180"/>
              <a:gd name="T44" fmla="*/ 2147483647 w 287"/>
              <a:gd name="T45" fmla="*/ 2147483647 h 180"/>
              <a:gd name="T46" fmla="*/ 2147483647 w 287"/>
              <a:gd name="T47" fmla="*/ 2147483647 h 180"/>
              <a:gd name="T48" fmla="*/ 2147483647 w 287"/>
              <a:gd name="T49" fmla="*/ 2147483647 h 180"/>
              <a:gd name="T50" fmla="*/ 2147483647 w 287"/>
              <a:gd name="T51" fmla="*/ 2147483647 h 180"/>
              <a:gd name="T52" fmla="*/ 2147483647 w 287"/>
              <a:gd name="T53" fmla="*/ 2147483647 h 180"/>
              <a:gd name="T54" fmla="*/ 2147483647 w 287"/>
              <a:gd name="T55" fmla="*/ 2147483647 h 180"/>
              <a:gd name="T56" fmla="*/ 2147483647 w 287"/>
              <a:gd name="T57" fmla="*/ 2147483647 h 180"/>
              <a:gd name="T58" fmla="*/ 2147483647 w 287"/>
              <a:gd name="T59" fmla="*/ 2147483647 h 180"/>
              <a:gd name="T60" fmla="*/ 2147483647 w 287"/>
              <a:gd name="T61" fmla="*/ 2147483647 h 180"/>
              <a:gd name="T62" fmla="*/ 2147483647 w 287"/>
              <a:gd name="T63" fmla="*/ 2147483647 h 180"/>
              <a:gd name="T64" fmla="*/ 2147483647 w 287"/>
              <a:gd name="T65" fmla="*/ 2147483647 h 180"/>
              <a:gd name="T66" fmla="*/ 2147483647 w 287"/>
              <a:gd name="T67" fmla="*/ 2147483647 h 180"/>
              <a:gd name="T68" fmla="*/ 2147483647 w 287"/>
              <a:gd name="T69" fmla="*/ 2147483647 h 180"/>
              <a:gd name="T70" fmla="*/ 2147483647 w 287"/>
              <a:gd name="T71" fmla="*/ 2147483647 h 180"/>
              <a:gd name="T72" fmla="*/ 2147483647 w 287"/>
              <a:gd name="T73" fmla="*/ 2147483647 h 180"/>
              <a:gd name="T74" fmla="*/ 2147483647 w 287"/>
              <a:gd name="T75" fmla="*/ 2147483647 h 180"/>
              <a:gd name="T76" fmla="*/ 2147483647 w 287"/>
              <a:gd name="T77" fmla="*/ 0 h 180"/>
              <a:gd name="T78" fmla="*/ 2147483647 w 287"/>
              <a:gd name="T79" fmla="*/ 2147483647 h 1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87" h="180">
                <a:moveTo>
                  <a:pt x="51" y="18"/>
                </a:moveTo>
                <a:lnTo>
                  <a:pt x="25" y="45"/>
                </a:lnTo>
                <a:lnTo>
                  <a:pt x="17" y="63"/>
                </a:lnTo>
                <a:lnTo>
                  <a:pt x="17" y="81"/>
                </a:lnTo>
                <a:lnTo>
                  <a:pt x="17" y="99"/>
                </a:lnTo>
                <a:lnTo>
                  <a:pt x="8" y="117"/>
                </a:lnTo>
                <a:lnTo>
                  <a:pt x="8" y="135"/>
                </a:lnTo>
                <a:lnTo>
                  <a:pt x="0" y="153"/>
                </a:lnTo>
                <a:lnTo>
                  <a:pt x="0" y="171"/>
                </a:lnTo>
                <a:lnTo>
                  <a:pt x="17" y="180"/>
                </a:lnTo>
                <a:lnTo>
                  <a:pt x="25" y="162"/>
                </a:lnTo>
                <a:lnTo>
                  <a:pt x="42" y="153"/>
                </a:lnTo>
                <a:lnTo>
                  <a:pt x="59" y="144"/>
                </a:lnTo>
                <a:lnTo>
                  <a:pt x="76" y="144"/>
                </a:lnTo>
                <a:lnTo>
                  <a:pt x="93" y="144"/>
                </a:lnTo>
                <a:lnTo>
                  <a:pt x="110" y="135"/>
                </a:lnTo>
                <a:lnTo>
                  <a:pt x="127" y="117"/>
                </a:lnTo>
                <a:lnTo>
                  <a:pt x="144" y="117"/>
                </a:lnTo>
                <a:lnTo>
                  <a:pt x="161" y="117"/>
                </a:lnTo>
                <a:lnTo>
                  <a:pt x="178" y="108"/>
                </a:lnTo>
                <a:lnTo>
                  <a:pt x="194" y="108"/>
                </a:lnTo>
                <a:lnTo>
                  <a:pt x="211" y="99"/>
                </a:lnTo>
                <a:lnTo>
                  <a:pt x="228" y="81"/>
                </a:lnTo>
                <a:lnTo>
                  <a:pt x="245" y="81"/>
                </a:lnTo>
                <a:lnTo>
                  <a:pt x="254" y="63"/>
                </a:lnTo>
                <a:lnTo>
                  <a:pt x="271" y="45"/>
                </a:lnTo>
                <a:lnTo>
                  <a:pt x="287" y="36"/>
                </a:lnTo>
                <a:lnTo>
                  <a:pt x="287" y="18"/>
                </a:lnTo>
                <a:lnTo>
                  <a:pt x="271" y="9"/>
                </a:lnTo>
                <a:lnTo>
                  <a:pt x="254" y="9"/>
                </a:lnTo>
                <a:lnTo>
                  <a:pt x="237" y="9"/>
                </a:lnTo>
                <a:lnTo>
                  <a:pt x="220" y="18"/>
                </a:lnTo>
                <a:lnTo>
                  <a:pt x="203" y="36"/>
                </a:lnTo>
                <a:lnTo>
                  <a:pt x="186" y="36"/>
                </a:lnTo>
                <a:lnTo>
                  <a:pt x="169" y="36"/>
                </a:lnTo>
                <a:lnTo>
                  <a:pt x="152" y="36"/>
                </a:lnTo>
                <a:lnTo>
                  <a:pt x="135" y="36"/>
                </a:lnTo>
                <a:lnTo>
                  <a:pt x="118" y="18"/>
                </a:lnTo>
                <a:lnTo>
                  <a:pt x="118" y="0"/>
                </a:lnTo>
                <a:lnTo>
                  <a:pt x="51" y="18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3982642" y="3132535"/>
            <a:ext cx="121444" cy="223838"/>
          </a:xfrm>
          <a:custGeom>
            <a:avLst/>
            <a:gdLst>
              <a:gd name="T0" fmla="*/ 0 w 101"/>
              <a:gd name="T1" fmla="*/ 2147483647 h 188"/>
              <a:gd name="T2" fmla="*/ 2147483647 w 101"/>
              <a:gd name="T3" fmla="*/ 2147483647 h 188"/>
              <a:gd name="T4" fmla="*/ 2147483647 w 101"/>
              <a:gd name="T5" fmla="*/ 2147483647 h 188"/>
              <a:gd name="T6" fmla="*/ 2147483647 w 101"/>
              <a:gd name="T7" fmla="*/ 2147483647 h 188"/>
              <a:gd name="T8" fmla="*/ 2147483647 w 101"/>
              <a:gd name="T9" fmla="*/ 2147483647 h 188"/>
              <a:gd name="T10" fmla="*/ 2147483647 w 101"/>
              <a:gd name="T11" fmla="*/ 2147483647 h 188"/>
              <a:gd name="T12" fmla="*/ 2147483647 w 101"/>
              <a:gd name="T13" fmla="*/ 2147483647 h 188"/>
              <a:gd name="T14" fmla="*/ 2147483647 w 101"/>
              <a:gd name="T15" fmla="*/ 2147483647 h 188"/>
              <a:gd name="T16" fmla="*/ 2147483647 w 101"/>
              <a:gd name="T17" fmla="*/ 2147483647 h 188"/>
              <a:gd name="T18" fmla="*/ 2147483647 w 101"/>
              <a:gd name="T19" fmla="*/ 2147483647 h 188"/>
              <a:gd name="T20" fmla="*/ 2147483647 w 101"/>
              <a:gd name="T21" fmla="*/ 2147483647 h 188"/>
              <a:gd name="T22" fmla="*/ 2147483647 w 101"/>
              <a:gd name="T23" fmla="*/ 2147483647 h 188"/>
              <a:gd name="T24" fmla="*/ 2147483647 w 101"/>
              <a:gd name="T25" fmla="*/ 2147483647 h 188"/>
              <a:gd name="T26" fmla="*/ 2147483647 w 101"/>
              <a:gd name="T27" fmla="*/ 2147483647 h 188"/>
              <a:gd name="T28" fmla="*/ 2147483647 w 101"/>
              <a:gd name="T29" fmla="*/ 0 h 188"/>
              <a:gd name="T30" fmla="*/ 2147483647 w 101"/>
              <a:gd name="T31" fmla="*/ 2147483647 h 188"/>
              <a:gd name="T32" fmla="*/ 2147483647 w 101"/>
              <a:gd name="T33" fmla="*/ 2147483647 h 188"/>
              <a:gd name="T34" fmla="*/ 2147483647 w 101"/>
              <a:gd name="T35" fmla="*/ 2147483647 h 188"/>
              <a:gd name="T36" fmla="*/ 2147483647 w 101"/>
              <a:gd name="T37" fmla="*/ 2147483647 h 188"/>
              <a:gd name="T38" fmla="*/ 2147483647 w 101"/>
              <a:gd name="T39" fmla="*/ 2147483647 h 188"/>
              <a:gd name="T40" fmla="*/ 2147483647 w 101"/>
              <a:gd name="T41" fmla="*/ 2147483647 h 188"/>
              <a:gd name="T42" fmla="*/ 2147483647 w 101"/>
              <a:gd name="T43" fmla="*/ 2147483647 h 188"/>
              <a:gd name="T44" fmla="*/ 2147483647 w 101"/>
              <a:gd name="T45" fmla="*/ 2147483647 h 188"/>
              <a:gd name="T46" fmla="*/ 2147483647 w 101"/>
              <a:gd name="T47" fmla="*/ 2147483647 h 188"/>
              <a:gd name="T48" fmla="*/ 0 w 101"/>
              <a:gd name="T49" fmla="*/ 2147483647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1" h="188">
                <a:moveTo>
                  <a:pt x="0" y="188"/>
                </a:moveTo>
                <a:lnTo>
                  <a:pt x="34" y="188"/>
                </a:lnTo>
                <a:lnTo>
                  <a:pt x="50" y="188"/>
                </a:lnTo>
                <a:lnTo>
                  <a:pt x="67" y="188"/>
                </a:lnTo>
                <a:lnTo>
                  <a:pt x="84" y="170"/>
                </a:lnTo>
                <a:lnTo>
                  <a:pt x="93" y="152"/>
                </a:lnTo>
                <a:lnTo>
                  <a:pt x="101" y="134"/>
                </a:lnTo>
                <a:lnTo>
                  <a:pt x="101" y="116"/>
                </a:lnTo>
                <a:lnTo>
                  <a:pt x="101" y="98"/>
                </a:lnTo>
                <a:lnTo>
                  <a:pt x="101" y="80"/>
                </a:lnTo>
                <a:lnTo>
                  <a:pt x="101" y="62"/>
                </a:lnTo>
                <a:lnTo>
                  <a:pt x="101" y="44"/>
                </a:lnTo>
                <a:lnTo>
                  <a:pt x="101" y="26"/>
                </a:lnTo>
                <a:lnTo>
                  <a:pt x="84" y="9"/>
                </a:lnTo>
                <a:lnTo>
                  <a:pt x="67" y="0"/>
                </a:lnTo>
                <a:lnTo>
                  <a:pt x="67" y="18"/>
                </a:lnTo>
                <a:lnTo>
                  <a:pt x="67" y="35"/>
                </a:lnTo>
                <a:lnTo>
                  <a:pt x="67" y="53"/>
                </a:lnTo>
                <a:lnTo>
                  <a:pt x="67" y="71"/>
                </a:lnTo>
                <a:lnTo>
                  <a:pt x="50" y="80"/>
                </a:lnTo>
                <a:lnTo>
                  <a:pt x="42" y="98"/>
                </a:lnTo>
                <a:lnTo>
                  <a:pt x="34" y="116"/>
                </a:lnTo>
                <a:lnTo>
                  <a:pt x="25" y="134"/>
                </a:lnTo>
                <a:lnTo>
                  <a:pt x="17" y="152"/>
                </a:lnTo>
                <a:lnTo>
                  <a:pt x="0" y="18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07" name="Freeform 11"/>
          <p:cNvSpPr>
            <a:spLocks/>
          </p:cNvSpPr>
          <p:nvPr/>
        </p:nvSpPr>
        <p:spPr bwMode="auto">
          <a:xfrm>
            <a:off x="3570686" y="3345658"/>
            <a:ext cx="511969" cy="298847"/>
          </a:xfrm>
          <a:custGeom>
            <a:avLst/>
            <a:gdLst>
              <a:gd name="T0" fmla="*/ 2147483647 w 431"/>
              <a:gd name="T1" fmla="*/ 2147483647 h 251"/>
              <a:gd name="T2" fmla="*/ 0 w 431"/>
              <a:gd name="T3" fmla="*/ 2147483647 h 251"/>
              <a:gd name="T4" fmla="*/ 2147483647 w 431"/>
              <a:gd name="T5" fmla="*/ 2147483647 h 251"/>
              <a:gd name="T6" fmla="*/ 2147483647 w 431"/>
              <a:gd name="T7" fmla="*/ 2147483647 h 251"/>
              <a:gd name="T8" fmla="*/ 2147483647 w 431"/>
              <a:gd name="T9" fmla="*/ 2147483647 h 251"/>
              <a:gd name="T10" fmla="*/ 2147483647 w 431"/>
              <a:gd name="T11" fmla="*/ 2147483647 h 251"/>
              <a:gd name="T12" fmla="*/ 2147483647 w 431"/>
              <a:gd name="T13" fmla="*/ 2147483647 h 251"/>
              <a:gd name="T14" fmla="*/ 2147483647 w 431"/>
              <a:gd name="T15" fmla="*/ 2147483647 h 251"/>
              <a:gd name="T16" fmla="*/ 2147483647 w 431"/>
              <a:gd name="T17" fmla="*/ 2147483647 h 251"/>
              <a:gd name="T18" fmla="*/ 2147483647 w 431"/>
              <a:gd name="T19" fmla="*/ 2147483647 h 251"/>
              <a:gd name="T20" fmla="*/ 2147483647 w 431"/>
              <a:gd name="T21" fmla="*/ 2147483647 h 251"/>
              <a:gd name="T22" fmla="*/ 2147483647 w 431"/>
              <a:gd name="T23" fmla="*/ 2147483647 h 251"/>
              <a:gd name="T24" fmla="*/ 2147483647 w 431"/>
              <a:gd name="T25" fmla="*/ 2147483647 h 251"/>
              <a:gd name="T26" fmla="*/ 2147483647 w 431"/>
              <a:gd name="T27" fmla="*/ 2147483647 h 251"/>
              <a:gd name="T28" fmla="*/ 2147483647 w 431"/>
              <a:gd name="T29" fmla="*/ 2147483647 h 251"/>
              <a:gd name="T30" fmla="*/ 2147483647 w 431"/>
              <a:gd name="T31" fmla="*/ 2147483647 h 251"/>
              <a:gd name="T32" fmla="*/ 2147483647 w 431"/>
              <a:gd name="T33" fmla="*/ 2147483647 h 251"/>
              <a:gd name="T34" fmla="*/ 2147483647 w 431"/>
              <a:gd name="T35" fmla="*/ 2147483647 h 251"/>
              <a:gd name="T36" fmla="*/ 2147483647 w 431"/>
              <a:gd name="T37" fmla="*/ 2147483647 h 251"/>
              <a:gd name="T38" fmla="*/ 2147483647 w 431"/>
              <a:gd name="T39" fmla="*/ 2147483647 h 251"/>
              <a:gd name="T40" fmla="*/ 2147483647 w 431"/>
              <a:gd name="T41" fmla="*/ 2147483647 h 251"/>
              <a:gd name="T42" fmla="*/ 2147483647 w 431"/>
              <a:gd name="T43" fmla="*/ 2147483647 h 251"/>
              <a:gd name="T44" fmla="*/ 2147483647 w 431"/>
              <a:gd name="T45" fmla="*/ 2147483647 h 251"/>
              <a:gd name="T46" fmla="*/ 2147483647 w 431"/>
              <a:gd name="T47" fmla="*/ 2147483647 h 251"/>
              <a:gd name="T48" fmla="*/ 2147483647 w 431"/>
              <a:gd name="T49" fmla="*/ 2147483647 h 251"/>
              <a:gd name="T50" fmla="*/ 2147483647 w 431"/>
              <a:gd name="T51" fmla="*/ 2147483647 h 251"/>
              <a:gd name="T52" fmla="*/ 2147483647 w 431"/>
              <a:gd name="T53" fmla="*/ 2147483647 h 251"/>
              <a:gd name="T54" fmla="*/ 2147483647 w 431"/>
              <a:gd name="T55" fmla="*/ 2147483647 h 251"/>
              <a:gd name="T56" fmla="*/ 2147483647 w 431"/>
              <a:gd name="T57" fmla="*/ 2147483647 h 251"/>
              <a:gd name="T58" fmla="*/ 2147483647 w 431"/>
              <a:gd name="T59" fmla="*/ 2147483647 h 251"/>
              <a:gd name="T60" fmla="*/ 2147483647 w 431"/>
              <a:gd name="T61" fmla="*/ 2147483647 h 251"/>
              <a:gd name="T62" fmla="*/ 2147483647 w 431"/>
              <a:gd name="T63" fmla="*/ 2147483647 h 251"/>
              <a:gd name="T64" fmla="*/ 2147483647 w 431"/>
              <a:gd name="T65" fmla="*/ 2147483647 h 251"/>
              <a:gd name="T66" fmla="*/ 2147483647 w 431"/>
              <a:gd name="T67" fmla="*/ 0 h 251"/>
              <a:gd name="T68" fmla="*/ 2147483647 w 431"/>
              <a:gd name="T69" fmla="*/ 2147483647 h 251"/>
              <a:gd name="T70" fmla="*/ 2147483647 w 431"/>
              <a:gd name="T71" fmla="*/ 2147483647 h 251"/>
              <a:gd name="T72" fmla="*/ 2147483647 w 431"/>
              <a:gd name="T73" fmla="*/ 2147483647 h 251"/>
              <a:gd name="T74" fmla="*/ 2147483647 w 431"/>
              <a:gd name="T75" fmla="*/ 2147483647 h 251"/>
              <a:gd name="T76" fmla="*/ 2147483647 w 431"/>
              <a:gd name="T77" fmla="*/ 2147483647 h 251"/>
              <a:gd name="T78" fmla="*/ 2147483647 w 431"/>
              <a:gd name="T79" fmla="*/ 2147483647 h 251"/>
              <a:gd name="T80" fmla="*/ 2147483647 w 431"/>
              <a:gd name="T81" fmla="*/ 2147483647 h 251"/>
              <a:gd name="T82" fmla="*/ 2147483647 w 431"/>
              <a:gd name="T83" fmla="*/ 2147483647 h 251"/>
              <a:gd name="T84" fmla="*/ 2147483647 w 431"/>
              <a:gd name="T85" fmla="*/ 2147483647 h 251"/>
              <a:gd name="T86" fmla="*/ 2147483647 w 431"/>
              <a:gd name="T87" fmla="*/ 2147483647 h 2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1" h="251">
                <a:moveTo>
                  <a:pt x="9" y="224"/>
                </a:moveTo>
                <a:lnTo>
                  <a:pt x="0" y="251"/>
                </a:lnTo>
                <a:lnTo>
                  <a:pt x="17" y="251"/>
                </a:lnTo>
                <a:lnTo>
                  <a:pt x="34" y="251"/>
                </a:lnTo>
                <a:lnTo>
                  <a:pt x="51" y="251"/>
                </a:lnTo>
                <a:lnTo>
                  <a:pt x="76" y="251"/>
                </a:lnTo>
                <a:lnTo>
                  <a:pt x="93" y="251"/>
                </a:lnTo>
                <a:lnTo>
                  <a:pt x="110" y="251"/>
                </a:lnTo>
                <a:lnTo>
                  <a:pt x="127" y="251"/>
                </a:lnTo>
                <a:lnTo>
                  <a:pt x="144" y="251"/>
                </a:lnTo>
                <a:lnTo>
                  <a:pt x="161" y="242"/>
                </a:lnTo>
                <a:lnTo>
                  <a:pt x="178" y="233"/>
                </a:lnTo>
                <a:lnTo>
                  <a:pt x="195" y="224"/>
                </a:lnTo>
                <a:lnTo>
                  <a:pt x="211" y="215"/>
                </a:lnTo>
                <a:lnTo>
                  <a:pt x="228" y="206"/>
                </a:lnTo>
                <a:lnTo>
                  <a:pt x="245" y="197"/>
                </a:lnTo>
                <a:lnTo>
                  <a:pt x="262" y="188"/>
                </a:lnTo>
                <a:lnTo>
                  <a:pt x="279" y="170"/>
                </a:lnTo>
                <a:lnTo>
                  <a:pt x="304" y="161"/>
                </a:lnTo>
                <a:lnTo>
                  <a:pt x="321" y="143"/>
                </a:lnTo>
                <a:lnTo>
                  <a:pt x="338" y="143"/>
                </a:lnTo>
                <a:lnTo>
                  <a:pt x="355" y="116"/>
                </a:lnTo>
                <a:lnTo>
                  <a:pt x="372" y="107"/>
                </a:lnTo>
                <a:lnTo>
                  <a:pt x="381" y="89"/>
                </a:lnTo>
                <a:lnTo>
                  <a:pt x="364" y="81"/>
                </a:lnTo>
                <a:lnTo>
                  <a:pt x="347" y="72"/>
                </a:lnTo>
                <a:lnTo>
                  <a:pt x="364" y="81"/>
                </a:lnTo>
                <a:lnTo>
                  <a:pt x="381" y="89"/>
                </a:lnTo>
                <a:lnTo>
                  <a:pt x="406" y="89"/>
                </a:lnTo>
                <a:lnTo>
                  <a:pt x="423" y="72"/>
                </a:lnTo>
                <a:lnTo>
                  <a:pt x="423" y="54"/>
                </a:lnTo>
                <a:lnTo>
                  <a:pt x="423" y="36"/>
                </a:lnTo>
                <a:lnTo>
                  <a:pt x="431" y="18"/>
                </a:lnTo>
                <a:lnTo>
                  <a:pt x="431" y="0"/>
                </a:lnTo>
                <a:lnTo>
                  <a:pt x="431" y="18"/>
                </a:lnTo>
                <a:lnTo>
                  <a:pt x="431" y="45"/>
                </a:lnTo>
                <a:lnTo>
                  <a:pt x="431" y="63"/>
                </a:lnTo>
                <a:lnTo>
                  <a:pt x="414" y="63"/>
                </a:lnTo>
                <a:lnTo>
                  <a:pt x="397" y="81"/>
                </a:lnTo>
                <a:lnTo>
                  <a:pt x="381" y="89"/>
                </a:lnTo>
                <a:lnTo>
                  <a:pt x="381" y="72"/>
                </a:lnTo>
                <a:lnTo>
                  <a:pt x="372" y="54"/>
                </a:lnTo>
                <a:lnTo>
                  <a:pt x="347" y="81"/>
                </a:lnTo>
                <a:lnTo>
                  <a:pt x="9" y="224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3951685" y="2363391"/>
            <a:ext cx="1409700" cy="1376363"/>
          </a:xfrm>
          <a:custGeom>
            <a:avLst/>
            <a:gdLst>
              <a:gd name="T0" fmla="*/ 2147483647 w 1184"/>
              <a:gd name="T1" fmla="*/ 2147483647 h 1156"/>
              <a:gd name="T2" fmla="*/ 2147483647 w 1184"/>
              <a:gd name="T3" fmla="*/ 2147483647 h 1156"/>
              <a:gd name="T4" fmla="*/ 2147483647 w 1184"/>
              <a:gd name="T5" fmla="*/ 2147483647 h 1156"/>
              <a:gd name="T6" fmla="*/ 2147483647 w 1184"/>
              <a:gd name="T7" fmla="*/ 2147483647 h 1156"/>
              <a:gd name="T8" fmla="*/ 2147483647 w 1184"/>
              <a:gd name="T9" fmla="*/ 2147483647 h 1156"/>
              <a:gd name="T10" fmla="*/ 2147483647 w 1184"/>
              <a:gd name="T11" fmla="*/ 2147483647 h 1156"/>
              <a:gd name="T12" fmla="*/ 2147483647 w 1184"/>
              <a:gd name="T13" fmla="*/ 2147483647 h 1156"/>
              <a:gd name="T14" fmla="*/ 2147483647 w 1184"/>
              <a:gd name="T15" fmla="*/ 2147483647 h 1156"/>
              <a:gd name="T16" fmla="*/ 2147483647 w 1184"/>
              <a:gd name="T17" fmla="*/ 2147483647 h 1156"/>
              <a:gd name="T18" fmla="*/ 2147483647 w 1184"/>
              <a:gd name="T19" fmla="*/ 2147483647 h 1156"/>
              <a:gd name="T20" fmla="*/ 2147483647 w 1184"/>
              <a:gd name="T21" fmla="*/ 2147483647 h 1156"/>
              <a:gd name="T22" fmla="*/ 2147483647 w 1184"/>
              <a:gd name="T23" fmla="*/ 2147483647 h 1156"/>
              <a:gd name="T24" fmla="*/ 2147483647 w 1184"/>
              <a:gd name="T25" fmla="*/ 2147483647 h 1156"/>
              <a:gd name="T26" fmla="*/ 2147483647 w 1184"/>
              <a:gd name="T27" fmla="*/ 2147483647 h 1156"/>
              <a:gd name="T28" fmla="*/ 2147483647 w 1184"/>
              <a:gd name="T29" fmla="*/ 2147483647 h 1156"/>
              <a:gd name="T30" fmla="*/ 2147483647 w 1184"/>
              <a:gd name="T31" fmla="*/ 2147483647 h 1156"/>
              <a:gd name="T32" fmla="*/ 2147483647 w 1184"/>
              <a:gd name="T33" fmla="*/ 2147483647 h 1156"/>
              <a:gd name="T34" fmla="*/ 2147483647 w 1184"/>
              <a:gd name="T35" fmla="*/ 2147483647 h 1156"/>
              <a:gd name="T36" fmla="*/ 2147483647 w 1184"/>
              <a:gd name="T37" fmla="*/ 2147483647 h 1156"/>
              <a:gd name="T38" fmla="*/ 2147483647 w 1184"/>
              <a:gd name="T39" fmla="*/ 2147483647 h 1156"/>
              <a:gd name="T40" fmla="*/ 2147483647 w 1184"/>
              <a:gd name="T41" fmla="*/ 2147483647 h 1156"/>
              <a:gd name="T42" fmla="*/ 2147483647 w 1184"/>
              <a:gd name="T43" fmla="*/ 2147483647 h 1156"/>
              <a:gd name="T44" fmla="*/ 2147483647 w 1184"/>
              <a:gd name="T45" fmla="*/ 2147483647 h 1156"/>
              <a:gd name="T46" fmla="*/ 2147483647 w 1184"/>
              <a:gd name="T47" fmla="*/ 2147483647 h 1156"/>
              <a:gd name="T48" fmla="*/ 2147483647 w 1184"/>
              <a:gd name="T49" fmla="*/ 2147483647 h 1156"/>
              <a:gd name="T50" fmla="*/ 2147483647 w 1184"/>
              <a:gd name="T51" fmla="*/ 2147483647 h 1156"/>
              <a:gd name="T52" fmla="*/ 2147483647 w 1184"/>
              <a:gd name="T53" fmla="*/ 2147483647 h 1156"/>
              <a:gd name="T54" fmla="*/ 2147483647 w 1184"/>
              <a:gd name="T55" fmla="*/ 2147483647 h 1156"/>
              <a:gd name="T56" fmla="*/ 2147483647 w 1184"/>
              <a:gd name="T57" fmla="*/ 2147483647 h 1156"/>
              <a:gd name="T58" fmla="*/ 2147483647 w 1184"/>
              <a:gd name="T59" fmla="*/ 2147483647 h 1156"/>
              <a:gd name="T60" fmla="*/ 2147483647 w 1184"/>
              <a:gd name="T61" fmla="*/ 2147483647 h 1156"/>
              <a:gd name="T62" fmla="*/ 2147483647 w 1184"/>
              <a:gd name="T63" fmla="*/ 2147483647 h 1156"/>
              <a:gd name="T64" fmla="*/ 2147483647 w 1184"/>
              <a:gd name="T65" fmla="*/ 2147483647 h 1156"/>
              <a:gd name="T66" fmla="*/ 2147483647 w 1184"/>
              <a:gd name="T67" fmla="*/ 2147483647 h 1156"/>
              <a:gd name="T68" fmla="*/ 2147483647 w 1184"/>
              <a:gd name="T69" fmla="*/ 2147483647 h 1156"/>
              <a:gd name="T70" fmla="*/ 2147483647 w 1184"/>
              <a:gd name="T71" fmla="*/ 2147483647 h 1156"/>
              <a:gd name="T72" fmla="*/ 2147483647 w 1184"/>
              <a:gd name="T73" fmla="*/ 2147483647 h 1156"/>
              <a:gd name="T74" fmla="*/ 2147483647 w 1184"/>
              <a:gd name="T75" fmla="*/ 2147483647 h 1156"/>
              <a:gd name="T76" fmla="*/ 2147483647 w 1184"/>
              <a:gd name="T77" fmla="*/ 2147483647 h 1156"/>
              <a:gd name="T78" fmla="*/ 2147483647 w 1184"/>
              <a:gd name="T79" fmla="*/ 0 h 1156"/>
              <a:gd name="T80" fmla="*/ 2147483647 w 1184"/>
              <a:gd name="T81" fmla="*/ 0 h 1156"/>
              <a:gd name="T82" fmla="*/ 2147483647 w 1184"/>
              <a:gd name="T83" fmla="*/ 0 h 1156"/>
              <a:gd name="T84" fmla="*/ 2147483647 w 1184"/>
              <a:gd name="T85" fmla="*/ 0 h 1156"/>
              <a:gd name="T86" fmla="*/ 2147483647 w 1184"/>
              <a:gd name="T87" fmla="*/ 2147483647 h 1156"/>
              <a:gd name="T88" fmla="*/ 2147483647 w 1184"/>
              <a:gd name="T89" fmla="*/ 2147483647 h 1156"/>
              <a:gd name="T90" fmla="*/ 2147483647 w 1184"/>
              <a:gd name="T91" fmla="*/ 2147483647 h 1156"/>
              <a:gd name="T92" fmla="*/ 2147483647 w 1184"/>
              <a:gd name="T93" fmla="*/ 2147483647 h 1156"/>
              <a:gd name="T94" fmla="*/ 2147483647 w 1184"/>
              <a:gd name="T95" fmla="*/ 2147483647 h 1156"/>
              <a:gd name="T96" fmla="*/ 2147483647 w 1184"/>
              <a:gd name="T97" fmla="*/ 2147483647 h 1156"/>
              <a:gd name="T98" fmla="*/ 2147483647 w 1184"/>
              <a:gd name="T99" fmla="*/ 2147483647 h 1156"/>
              <a:gd name="T100" fmla="*/ 2147483647 w 1184"/>
              <a:gd name="T101" fmla="*/ 2147483647 h 1156"/>
              <a:gd name="T102" fmla="*/ 2147483647 w 1184"/>
              <a:gd name="T103" fmla="*/ 2147483647 h 1156"/>
              <a:gd name="T104" fmla="*/ 2147483647 w 1184"/>
              <a:gd name="T105" fmla="*/ 2147483647 h 1156"/>
              <a:gd name="T106" fmla="*/ 2147483647 w 1184"/>
              <a:gd name="T107" fmla="*/ 2147483647 h 1156"/>
              <a:gd name="T108" fmla="*/ 0 w 1184"/>
              <a:gd name="T109" fmla="*/ 2147483647 h 1156"/>
              <a:gd name="T110" fmla="*/ 2147483647 w 1184"/>
              <a:gd name="T111" fmla="*/ 2147483647 h 1156"/>
              <a:gd name="T112" fmla="*/ 2147483647 w 1184"/>
              <a:gd name="T113" fmla="*/ 2147483647 h 1156"/>
              <a:gd name="T114" fmla="*/ 2147483647 w 1184"/>
              <a:gd name="T115" fmla="*/ 2147483647 h 11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84" h="1156">
                <a:moveTo>
                  <a:pt x="93" y="906"/>
                </a:moveTo>
                <a:lnTo>
                  <a:pt x="93" y="932"/>
                </a:lnTo>
                <a:lnTo>
                  <a:pt x="102" y="950"/>
                </a:lnTo>
                <a:lnTo>
                  <a:pt x="110" y="968"/>
                </a:lnTo>
                <a:lnTo>
                  <a:pt x="119" y="986"/>
                </a:lnTo>
                <a:lnTo>
                  <a:pt x="127" y="1004"/>
                </a:lnTo>
                <a:lnTo>
                  <a:pt x="144" y="1004"/>
                </a:lnTo>
                <a:lnTo>
                  <a:pt x="161" y="1013"/>
                </a:lnTo>
                <a:lnTo>
                  <a:pt x="178" y="1022"/>
                </a:lnTo>
                <a:lnTo>
                  <a:pt x="195" y="1031"/>
                </a:lnTo>
                <a:lnTo>
                  <a:pt x="212" y="1040"/>
                </a:lnTo>
                <a:lnTo>
                  <a:pt x="229" y="1049"/>
                </a:lnTo>
                <a:lnTo>
                  <a:pt x="246" y="1058"/>
                </a:lnTo>
                <a:lnTo>
                  <a:pt x="262" y="1067"/>
                </a:lnTo>
                <a:lnTo>
                  <a:pt x="279" y="1067"/>
                </a:lnTo>
                <a:lnTo>
                  <a:pt x="296" y="1076"/>
                </a:lnTo>
                <a:lnTo>
                  <a:pt x="313" y="1076"/>
                </a:lnTo>
                <a:lnTo>
                  <a:pt x="330" y="1085"/>
                </a:lnTo>
                <a:lnTo>
                  <a:pt x="347" y="1085"/>
                </a:lnTo>
                <a:lnTo>
                  <a:pt x="364" y="1085"/>
                </a:lnTo>
                <a:lnTo>
                  <a:pt x="381" y="1094"/>
                </a:lnTo>
                <a:lnTo>
                  <a:pt x="398" y="1103"/>
                </a:lnTo>
                <a:lnTo>
                  <a:pt x="415" y="1112"/>
                </a:lnTo>
                <a:lnTo>
                  <a:pt x="432" y="1112"/>
                </a:lnTo>
                <a:lnTo>
                  <a:pt x="448" y="1121"/>
                </a:lnTo>
                <a:lnTo>
                  <a:pt x="465" y="1121"/>
                </a:lnTo>
                <a:lnTo>
                  <a:pt x="482" y="1130"/>
                </a:lnTo>
                <a:lnTo>
                  <a:pt x="499" y="1139"/>
                </a:lnTo>
                <a:lnTo>
                  <a:pt x="516" y="1139"/>
                </a:lnTo>
                <a:lnTo>
                  <a:pt x="533" y="1148"/>
                </a:lnTo>
                <a:lnTo>
                  <a:pt x="550" y="1156"/>
                </a:lnTo>
                <a:lnTo>
                  <a:pt x="567" y="1156"/>
                </a:lnTo>
                <a:lnTo>
                  <a:pt x="584" y="1156"/>
                </a:lnTo>
                <a:lnTo>
                  <a:pt x="601" y="1156"/>
                </a:lnTo>
                <a:lnTo>
                  <a:pt x="618" y="1156"/>
                </a:lnTo>
                <a:lnTo>
                  <a:pt x="634" y="1156"/>
                </a:lnTo>
                <a:lnTo>
                  <a:pt x="660" y="1156"/>
                </a:lnTo>
                <a:lnTo>
                  <a:pt x="677" y="1156"/>
                </a:lnTo>
                <a:lnTo>
                  <a:pt x="694" y="1156"/>
                </a:lnTo>
                <a:lnTo>
                  <a:pt x="711" y="1156"/>
                </a:lnTo>
                <a:lnTo>
                  <a:pt x="727" y="1156"/>
                </a:lnTo>
                <a:lnTo>
                  <a:pt x="744" y="1156"/>
                </a:lnTo>
                <a:lnTo>
                  <a:pt x="761" y="1148"/>
                </a:lnTo>
                <a:lnTo>
                  <a:pt x="778" y="1130"/>
                </a:lnTo>
                <a:lnTo>
                  <a:pt x="795" y="1121"/>
                </a:lnTo>
                <a:lnTo>
                  <a:pt x="812" y="1112"/>
                </a:lnTo>
                <a:lnTo>
                  <a:pt x="829" y="1103"/>
                </a:lnTo>
                <a:lnTo>
                  <a:pt x="846" y="1094"/>
                </a:lnTo>
                <a:lnTo>
                  <a:pt x="863" y="1094"/>
                </a:lnTo>
                <a:lnTo>
                  <a:pt x="880" y="1076"/>
                </a:lnTo>
                <a:lnTo>
                  <a:pt x="897" y="1067"/>
                </a:lnTo>
                <a:lnTo>
                  <a:pt x="905" y="1049"/>
                </a:lnTo>
                <a:lnTo>
                  <a:pt x="922" y="1040"/>
                </a:lnTo>
                <a:lnTo>
                  <a:pt x="939" y="1040"/>
                </a:lnTo>
                <a:lnTo>
                  <a:pt x="956" y="1031"/>
                </a:lnTo>
                <a:lnTo>
                  <a:pt x="973" y="1022"/>
                </a:lnTo>
                <a:lnTo>
                  <a:pt x="998" y="1004"/>
                </a:lnTo>
                <a:lnTo>
                  <a:pt x="1015" y="995"/>
                </a:lnTo>
                <a:lnTo>
                  <a:pt x="1032" y="995"/>
                </a:lnTo>
                <a:lnTo>
                  <a:pt x="1049" y="977"/>
                </a:lnTo>
                <a:lnTo>
                  <a:pt x="1057" y="959"/>
                </a:lnTo>
                <a:lnTo>
                  <a:pt x="1066" y="941"/>
                </a:lnTo>
                <a:lnTo>
                  <a:pt x="1083" y="923"/>
                </a:lnTo>
                <a:lnTo>
                  <a:pt x="1091" y="906"/>
                </a:lnTo>
                <a:lnTo>
                  <a:pt x="1099" y="888"/>
                </a:lnTo>
                <a:lnTo>
                  <a:pt x="1108" y="870"/>
                </a:lnTo>
                <a:lnTo>
                  <a:pt x="1116" y="843"/>
                </a:lnTo>
                <a:lnTo>
                  <a:pt x="1125" y="825"/>
                </a:lnTo>
                <a:lnTo>
                  <a:pt x="1125" y="807"/>
                </a:lnTo>
                <a:lnTo>
                  <a:pt x="1125" y="789"/>
                </a:lnTo>
                <a:lnTo>
                  <a:pt x="1133" y="771"/>
                </a:lnTo>
                <a:lnTo>
                  <a:pt x="1142" y="753"/>
                </a:lnTo>
                <a:lnTo>
                  <a:pt x="1150" y="735"/>
                </a:lnTo>
                <a:lnTo>
                  <a:pt x="1150" y="717"/>
                </a:lnTo>
                <a:lnTo>
                  <a:pt x="1150" y="699"/>
                </a:lnTo>
                <a:lnTo>
                  <a:pt x="1150" y="681"/>
                </a:lnTo>
                <a:lnTo>
                  <a:pt x="1150" y="664"/>
                </a:lnTo>
                <a:lnTo>
                  <a:pt x="1150" y="646"/>
                </a:lnTo>
                <a:lnTo>
                  <a:pt x="1150" y="628"/>
                </a:lnTo>
                <a:lnTo>
                  <a:pt x="1150" y="610"/>
                </a:lnTo>
                <a:lnTo>
                  <a:pt x="1150" y="592"/>
                </a:lnTo>
                <a:lnTo>
                  <a:pt x="1150" y="574"/>
                </a:lnTo>
                <a:lnTo>
                  <a:pt x="1159" y="556"/>
                </a:lnTo>
                <a:lnTo>
                  <a:pt x="1176" y="538"/>
                </a:lnTo>
                <a:lnTo>
                  <a:pt x="1184" y="520"/>
                </a:lnTo>
                <a:lnTo>
                  <a:pt x="1184" y="502"/>
                </a:lnTo>
                <a:lnTo>
                  <a:pt x="1184" y="439"/>
                </a:lnTo>
                <a:lnTo>
                  <a:pt x="1176" y="422"/>
                </a:lnTo>
                <a:lnTo>
                  <a:pt x="1176" y="404"/>
                </a:lnTo>
                <a:lnTo>
                  <a:pt x="1167" y="386"/>
                </a:lnTo>
                <a:lnTo>
                  <a:pt x="1159" y="368"/>
                </a:lnTo>
                <a:lnTo>
                  <a:pt x="1159" y="350"/>
                </a:lnTo>
                <a:lnTo>
                  <a:pt x="1142" y="341"/>
                </a:lnTo>
                <a:lnTo>
                  <a:pt x="1125" y="314"/>
                </a:lnTo>
                <a:lnTo>
                  <a:pt x="1108" y="305"/>
                </a:lnTo>
                <a:lnTo>
                  <a:pt x="1091" y="287"/>
                </a:lnTo>
                <a:lnTo>
                  <a:pt x="1074" y="269"/>
                </a:lnTo>
                <a:lnTo>
                  <a:pt x="1049" y="251"/>
                </a:lnTo>
                <a:lnTo>
                  <a:pt x="1040" y="233"/>
                </a:lnTo>
                <a:lnTo>
                  <a:pt x="1023" y="215"/>
                </a:lnTo>
                <a:lnTo>
                  <a:pt x="1006" y="197"/>
                </a:lnTo>
                <a:lnTo>
                  <a:pt x="990" y="180"/>
                </a:lnTo>
                <a:lnTo>
                  <a:pt x="973" y="162"/>
                </a:lnTo>
                <a:lnTo>
                  <a:pt x="956" y="153"/>
                </a:lnTo>
                <a:lnTo>
                  <a:pt x="939" y="99"/>
                </a:lnTo>
                <a:lnTo>
                  <a:pt x="930" y="81"/>
                </a:lnTo>
                <a:lnTo>
                  <a:pt x="905" y="72"/>
                </a:lnTo>
                <a:lnTo>
                  <a:pt x="888" y="63"/>
                </a:lnTo>
                <a:lnTo>
                  <a:pt x="871" y="54"/>
                </a:lnTo>
                <a:lnTo>
                  <a:pt x="846" y="54"/>
                </a:lnTo>
                <a:lnTo>
                  <a:pt x="829" y="54"/>
                </a:lnTo>
                <a:lnTo>
                  <a:pt x="778" y="54"/>
                </a:lnTo>
                <a:lnTo>
                  <a:pt x="711" y="54"/>
                </a:lnTo>
                <a:lnTo>
                  <a:pt x="694" y="54"/>
                </a:lnTo>
                <a:lnTo>
                  <a:pt x="677" y="54"/>
                </a:lnTo>
                <a:lnTo>
                  <a:pt x="651" y="36"/>
                </a:lnTo>
                <a:lnTo>
                  <a:pt x="634" y="27"/>
                </a:lnTo>
                <a:lnTo>
                  <a:pt x="618" y="18"/>
                </a:lnTo>
                <a:lnTo>
                  <a:pt x="601" y="9"/>
                </a:lnTo>
                <a:lnTo>
                  <a:pt x="575" y="0"/>
                </a:lnTo>
                <a:lnTo>
                  <a:pt x="558" y="0"/>
                </a:lnTo>
                <a:lnTo>
                  <a:pt x="541" y="0"/>
                </a:lnTo>
                <a:lnTo>
                  <a:pt x="516" y="0"/>
                </a:lnTo>
                <a:lnTo>
                  <a:pt x="499" y="0"/>
                </a:lnTo>
                <a:lnTo>
                  <a:pt x="448" y="0"/>
                </a:lnTo>
                <a:lnTo>
                  <a:pt x="432" y="0"/>
                </a:lnTo>
                <a:lnTo>
                  <a:pt x="415" y="0"/>
                </a:lnTo>
                <a:lnTo>
                  <a:pt x="398" y="0"/>
                </a:lnTo>
                <a:lnTo>
                  <a:pt x="347" y="0"/>
                </a:lnTo>
                <a:lnTo>
                  <a:pt x="330" y="0"/>
                </a:lnTo>
                <a:lnTo>
                  <a:pt x="313" y="0"/>
                </a:lnTo>
                <a:lnTo>
                  <a:pt x="288" y="9"/>
                </a:lnTo>
                <a:lnTo>
                  <a:pt x="279" y="27"/>
                </a:lnTo>
                <a:lnTo>
                  <a:pt x="271" y="45"/>
                </a:lnTo>
                <a:lnTo>
                  <a:pt x="246" y="54"/>
                </a:lnTo>
                <a:lnTo>
                  <a:pt x="229" y="72"/>
                </a:lnTo>
                <a:lnTo>
                  <a:pt x="212" y="81"/>
                </a:lnTo>
                <a:lnTo>
                  <a:pt x="203" y="99"/>
                </a:lnTo>
                <a:lnTo>
                  <a:pt x="186" y="117"/>
                </a:lnTo>
                <a:lnTo>
                  <a:pt x="178" y="135"/>
                </a:lnTo>
                <a:lnTo>
                  <a:pt x="169" y="153"/>
                </a:lnTo>
                <a:lnTo>
                  <a:pt x="153" y="162"/>
                </a:lnTo>
                <a:lnTo>
                  <a:pt x="136" y="180"/>
                </a:lnTo>
                <a:lnTo>
                  <a:pt x="119" y="206"/>
                </a:lnTo>
                <a:lnTo>
                  <a:pt x="119" y="224"/>
                </a:lnTo>
                <a:lnTo>
                  <a:pt x="110" y="242"/>
                </a:lnTo>
                <a:lnTo>
                  <a:pt x="110" y="260"/>
                </a:lnTo>
                <a:lnTo>
                  <a:pt x="102" y="278"/>
                </a:lnTo>
                <a:lnTo>
                  <a:pt x="93" y="296"/>
                </a:lnTo>
                <a:lnTo>
                  <a:pt x="85" y="314"/>
                </a:lnTo>
                <a:lnTo>
                  <a:pt x="76" y="332"/>
                </a:lnTo>
                <a:lnTo>
                  <a:pt x="68" y="386"/>
                </a:lnTo>
                <a:lnTo>
                  <a:pt x="60" y="404"/>
                </a:lnTo>
                <a:lnTo>
                  <a:pt x="51" y="422"/>
                </a:lnTo>
                <a:lnTo>
                  <a:pt x="43" y="439"/>
                </a:lnTo>
                <a:lnTo>
                  <a:pt x="34" y="457"/>
                </a:lnTo>
                <a:lnTo>
                  <a:pt x="26" y="475"/>
                </a:lnTo>
                <a:lnTo>
                  <a:pt x="17" y="502"/>
                </a:lnTo>
                <a:lnTo>
                  <a:pt x="17" y="529"/>
                </a:lnTo>
                <a:lnTo>
                  <a:pt x="17" y="547"/>
                </a:lnTo>
                <a:lnTo>
                  <a:pt x="17" y="565"/>
                </a:lnTo>
                <a:lnTo>
                  <a:pt x="9" y="628"/>
                </a:lnTo>
                <a:lnTo>
                  <a:pt x="0" y="646"/>
                </a:lnTo>
                <a:lnTo>
                  <a:pt x="0" y="664"/>
                </a:lnTo>
                <a:lnTo>
                  <a:pt x="0" y="681"/>
                </a:lnTo>
                <a:lnTo>
                  <a:pt x="9" y="699"/>
                </a:lnTo>
                <a:lnTo>
                  <a:pt x="26" y="717"/>
                </a:lnTo>
                <a:lnTo>
                  <a:pt x="34" y="735"/>
                </a:lnTo>
                <a:lnTo>
                  <a:pt x="51" y="744"/>
                </a:lnTo>
                <a:lnTo>
                  <a:pt x="60" y="762"/>
                </a:lnTo>
                <a:lnTo>
                  <a:pt x="26" y="762"/>
                </a:lnTo>
                <a:lnTo>
                  <a:pt x="93" y="762"/>
                </a:lnTo>
                <a:lnTo>
                  <a:pt x="26" y="762"/>
                </a:lnTo>
                <a:lnTo>
                  <a:pt x="93" y="906"/>
                </a:lnTo>
                <a:close/>
              </a:path>
            </a:pathLst>
          </a:custGeom>
          <a:solidFill>
            <a:srgbClr val="F3CB95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4158854" y="2715817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r>
              <a:rPr lang="cs-CZ" altLang="cs-CZ">
                <a:solidFill>
                  <a:srgbClr val="FE1E39"/>
                </a:solidFill>
                <a:cs typeface="+mn-cs"/>
              </a:rPr>
              <a:t>Riziko</a:t>
            </a:r>
          </a:p>
        </p:txBody>
      </p:sp>
      <p:sp>
        <p:nvSpPr>
          <p:cNvPr id="662542" name="Rectangle 14"/>
          <p:cNvSpPr>
            <a:spLocks noChangeArrowheads="1"/>
          </p:cNvSpPr>
          <p:nvPr/>
        </p:nvSpPr>
        <p:spPr bwMode="auto">
          <a:xfrm>
            <a:off x="4089797" y="3021807"/>
            <a:ext cx="95218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r>
              <a:rPr lang="cs-CZ" altLang="cs-CZ" sz="1350">
                <a:solidFill>
                  <a:srgbClr val="FE1E39"/>
                </a:solidFill>
                <a:latin typeface="Arial"/>
                <a:cs typeface="+mn-cs"/>
              </a:rPr>
              <a:t>onemocnění</a:t>
            </a:r>
            <a:endParaRPr lang="cs-CZ" altLang="cs-CZ" sz="1350">
              <a:solidFill>
                <a:srgbClr val="FE1E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662543" name="Rectangle 15"/>
          <p:cNvSpPr>
            <a:spLocks noChangeArrowheads="1"/>
          </p:cNvSpPr>
          <p:nvPr/>
        </p:nvSpPr>
        <p:spPr bwMode="auto">
          <a:xfrm>
            <a:off x="1566864" y="2346723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62544" name="Rectangle 16"/>
          <p:cNvSpPr>
            <a:spLocks noChangeArrowheads="1"/>
          </p:cNvSpPr>
          <p:nvPr/>
        </p:nvSpPr>
        <p:spPr bwMode="auto">
          <a:xfrm>
            <a:off x="1566864" y="2602707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hangingPunct="0"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3237310" y="4102894"/>
            <a:ext cx="100013" cy="20241"/>
          </a:xfrm>
          <a:custGeom>
            <a:avLst/>
            <a:gdLst>
              <a:gd name="T0" fmla="*/ 2147483647 w 83"/>
              <a:gd name="T1" fmla="*/ 2147483647 h 17"/>
              <a:gd name="T2" fmla="*/ 2147483647 w 83"/>
              <a:gd name="T3" fmla="*/ 2147483647 h 17"/>
              <a:gd name="T4" fmla="*/ 2147483647 w 83"/>
              <a:gd name="T5" fmla="*/ 2147483647 h 17"/>
              <a:gd name="T6" fmla="*/ 2147483647 w 83"/>
              <a:gd name="T7" fmla="*/ 2147483647 h 17"/>
              <a:gd name="T8" fmla="*/ 2147483647 w 83"/>
              <a:gd name="T9" fmla="*/ 2147483647 h 17"/>
              <a:gd name="T10" fmla="*/ 2147483647 w 83"/>
              <a:gd name="T11" fmla="*/ 2147483647 h 17"/>
              <a:gd name="T12" fmla="*/ 2147483647 w 83"/>
              <a:gd name="T13" fmla="*/ 2147483647 h 17"/>
              <a:gd name="T14" fmla="*/ 0 w 83"/>
              <a:gd name="T15" fmla="*/ 0 h 17"/>
              <a:gd name="T16" fmla="*/ 2147483647 w 83"/>
              <a:gd name="T17" fmla="*/ 0 h 17"/>
              <a:gd name="T18" fmla="*/ 2147483647 w 83"/>
              <a:gd name="T19" fmla="*/ 0 h 17"/>
              <a:gd name="T20" fmla="*/ 2147483647 w 83"/>
              <a:gd name="T21" fmla="*/ 0 h 17"/>
              <a:gd name="T22" fmla="*/ 2147483647 w 83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3" h="17">
                <a:moveTo>
                  <a:pt x="24" y="11"/>
                </a:moveTo>
                <a:lnTo>
                  <a:pt x="48" y="5"/>
                </a:lnTo>
                <a:lnTo>
                  <a:pt x="72" y="5"/>
                </a:lnTo>
                <a:lnTo>
                  <a:pt x="83" y="17"/>
                </a:lnTo>
                <a:lnTo>
                  <a:pt x="59" y="17"/>
                </a:lnTo>
                <a:lnTo>
                  <a:pt x="35" y="11"/>
                </a:lnTo>
                <a:lnTo>
                  <a:pt x="11" y="11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24" y="11"/>
                </a:lnTo>
                <a:close/>
              </a:path>
            </a:pathLst>
          </a:custGeom>
          <a:solidFill>
            <a:srgbClr val="C0C0C0"/>
          </a:solidFill>
          <a:ln w="1746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14" name="Freeform 18"/>
          <p:cNvSpPr>
            <a:spLocks/>
          </p:cNvSpPr>
          <p:nvPr/>
        </p:nvSpPr>
        <p:spPr bwMode="auto">
          <a:xfrm>
            <a:off x="2613423" y="4636294"/>
            <a:ext cx="291703" cy="182166"/>
          </a:xfrm>
          <a:custGeom>
            <a:avLst/>
            <a:gdLst>
              <a:gd name="T0" fmla="*/ 2147483647 w 245"/>
              <a:gd name="T1" fmla="*/ 0 h 153"/>
              <a:gd name="T2" fmla="*/ 2147483647 w 245"/>
              <a:gd name="T3" fmla="*/ 2147483647 h 153"/>
              <a:gd name="T4" fmla="*/ 2147483647 w 245"/>
              <a:gd name="T5" fmla="*/ 0 h 153"/>
              <a:gd name="T6" fmla="*/ 2147483647 w 245"/>
              <a:gd name="T7" fmla="*/ 0 h 153"/>
              <a:gd name="T8" fmla="*/ 2147483647 w 245"/>
              <a:gd name="T9" fmla="*/ 2147483647 h 153"/>
              <a:gd name="T10" fmla="*/ 2147483647 w 245"/>
              <a:gd name="T11" fmla="*/ 2147483647 h 153"/>
              <a:gd name="T12" fmla="*/ 2147483647 w 245"/>
              <a:gd name="T13" fmla="*/ 2147483647 h 153"/>
              <a:gd name="T14" fmla="*/ 2147483647 w 245"/>
              <a:gd name="T15" fmla="*/ 2147483647 h 153"/>
              <a:gd name="T16" fmla="*/ 0 w 245"/>
              <a:gd name="T17" fmla="*/ 2147483647 h 153"/>
              <a:gd name="T18" fmla="*/ 2147483647 w 245"/>
              <a:gd name="T19" fmla="*/ 2147483647 h 153"/>
              <a:gd name="T20" fmla="*/ 2147483647 w 245"/>
              <a:gd name="T21" fmla="*/ 2147483647 h 153"/>
              <a:gd name="T22" fmla="*/ 2147483647 w 245"/>
              <a:gd name="T23" fmla="*/ 2147483647 h 153"/>
              <a:gd name="T24" fmla="*/ 2147483647 w 245"/>
              <a:gd name="T25" fmla="*/ 2147483647 h 153"/>
              <a:gd name="T26" fmla="*/ 2147483647 w 245"/>
              <a:gd name="T27" fmla="*/ 2147483647 h 153"/>
              <a:gd name="T28" fmla="*/ 2147483647 w 245"/>
              <a:gd name="T29" fmla="*/ 2147483647 h 153"/>
              <a:gd name="T30" fmla="*/ 2147483647 w 245"/>
              <a:gd name="T31" fmla="*/ 2147483647 h 153"/>
              <a:gd name="T32" fmla="*/ 2147483647 w 245"/>
              <a:gd name="T33" fmla="*/ 2147483647 h 153"/>
              <a:gd name="T34" fmla="*/ 2147483647 w 245"/>
              <a:gd name="T35" fmla="*/ 2147483647 h 153"/>
              <a:gd name="T36" fmla="*/ 2147483647 w 245"/>
              <a:gd name="T37" fmla="*/ 2147483647 h 153"/>
              <a:gd name="T38" fmla="*/ 2147483647 w 245"/>
              <a:gd name="T39" fmla="*/ 2147483647 h 153"/>
              <a:gd name="T40" fmla="*/ 2147483647 w 245"/>
              <a:gd name="T41" fmla="*/ 2147483647 h 153"/>
              <a:gd name="T42" fmla="*/ 2147483647 w 245"/>
              <a:gd name="T43" fmla="*/ 2147483647 h 153"/>
              <a:gd name="T44" fmla="*/ 2147483647 w 245"/>
              <a:gd name="T45" fmla="*/ 2147483647 h 153"/>
              <a:gd name="T46" fmla="*/ 2147483647 w 245"/>
              <a:gd name="T47" fmla="*/ 2147483647 h 153"/>
              <a:gd name="T48" fmla="*/ 2147483647 w 245"/>
              <a:gd name="T49" fmla="*/ 2147483647 h 153"/>
              <a:gd name="T50" fmla="*/ 2147483647 w 245"/>
              <a:gd name="T51" fmla="*/ 2147483647 h 153"/>
              <a:gd name="T52" fmla="*/ 2147483647 w 245"/>
              <a:gd name="T53" fmla="*/ 2147483647 h 153"/>
              <a:gd name="T54" fmla="*/ 2147483647 w 245"/>
              <a:gd name="T55" fmla="*/ 2147483647 h 153"/>
              <a:gd name="T56" fmla="*/ 2147483647 w 245"/>
              <a:gd name="T57" fmla="*/ 2147483647 h 153"/>
              <a:gd name="T58" fmla="*/ 2147483647 w 245"/>
              <a:gd name="T59" fmla="*/ 2147483647 h 153"/>
              <a:gd name="T60" fmla="*/ 2147483647 w 245"/>
              <a:gd name="T61" fmla="*/ 2147483647 h 153"/>
              <a:gd name="T62" fmla="*/ 2147483647 w 245"/>
              <a:gd name="T63" fmla="*/ 2147483647 h 153"/>
              <a:gd name="T64" fmla="*/ 2147483647 w 245"/>
              <a:gd name="T65" fmla="*/ 2147483647 h 153"/>
              <a:gd name="T66" fmla="*/ 2147483647 w 245"/>
              <a:gd name="T67" fmla="*/ 0 h 1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5" h="153">
                <a:moveTo>
                  <a:pt x="68" y="0"/>
                </a:moveTo>
                <a:lnTo>
                  <a:pt x="76" y="18"/>
                </a:lnTo>
                <a:lnTo>
                  <a:pt x="68" y="0"/>
                </a:lnTo>
                <a:lnTo>
                  <a:pt x="51" y="0"/>
                </a:lnTo>
                <a:lnTo>
                  <a:pt x="51" y="18"/>
                </a:lnTo>
                <a:lnTo>
                  <a:pt x="34" y="27"/>
                </a:lnTo>
                <a:lnTo>
                  <a:pt x="17" y="36"/>
                </a:lnTo>
                <a:lnTo>
                  <a:pt x="8" y="54"/>
                </a:lnTo>
                <a:lnTo>
                  <a:pt x="0" y="72"/>
                </a:lnTo>
                <a:lnTo>
                  <a:pt x="8" y="90"/>
                </a:lnTo>
                <a:lnTo>
                  <a:pt x="25" y="99"/>
                </a:lnTo>
                <a:lnTo>
                  <a:pt x="42" y="108"/>
                </a:lnTo>
                <a:lnTo>
                  <a:pt x="59" y="117"/>
                </a:lnTo>
                <a:lnTo>
                  <a:pt x="68" y="135"/>
                </a:lnTo>
                <a:lnTo>
                  <a:pt x="85" y="135"/>
                </a:lnTo>
                <a:lnTo>
                  <a:pt x="101" y="135"/>
                </a:lnTo>
                <a:lnTo>
                  <a:pt x="118" y="144"/>
                </a:lnTo>
                <a:lnTo>
                  <a:pt x="135" y="153"/>
                </a:lnTo>
                <a:lnTo>
                  <a:pt x="152" y="153"/>
                </a:lnTo>
                <a:lnTo>
                  <a:pt x="169" y="153"/>
                </a:lnTo>
                <a:lnTo>
                  <a:pt x="186" y="144"/>
                </a:lnTo>
                <a:lnTo>
                  <a:pt x="203" y="135"/>
                </a:lnTo>
                <a:lnTo>
                  <a:pt x="220" y="135"/>
                </a:lnTo>
                <a:lnTo>
                  <a:pt x="237" y="135"/>
                </a:lnTo>
                <a:lnTo>
                  <a:pt x="245" y="117"/>
                </a:lnTo>
                <a:lnTo>
                  <a:pt x="237" y="99"/>
                </a:lnTo>
                <a:lnTo>
                  <a:pt x="220" y="90"/>
                </a:lnTo>
                <a:lnTo>
                  <a:pt x="203" y="90"/>
                </a:lnTo>
                <a:lnTo>
                  <a:pt x="186" y="90"/>
                </a:lnTo>
                <a:lnTo>
                  <a:pt x="169" y="99"/>
                </a:lnTo>
                <a:lnTo>
                  <a:pt x="152" y="81"/>
                </a:lnTo>
                <a:lnTo>
                  <a:pt x="152" y="63"/>
                </a:lnTo>
                <a:lnTo>
                  <a:pt x="152" y="45"/>
                </a:lnTo>
                <a:lnTo>
                  <a:pt x="68" y="0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3470673" y="3132536"/>
            <a:ext cx="350044" cy="116681"/>
          </a:xfrm>
          <a:custGeom>
            <a:avLst/>
            <a:gdLst>
              <a:gd name="T0" fmla="*/ 2147483647 w 295"/>
              <a:gd name="T1" fmla="*/ 2147483647 h 98"/>
              <a:gd name="T2" fmla="*/ 2147483647 w 295"/>
              <a:gd name="T3" fmla="*/ 2147483647 h 98"/>
              <a:gd name="T4" fmla="*/ 2147483647 w 295"/>
              <a:gd name="T5" fmla="*/ 2147483647 h 98"/>
              <a:gd name="T6" fmla="*/ 2147483647 w 295"/>
              <a:gd name="T7" fmla="*/ 2147483647 h 98"/>
              <a:gd name="T8" fmla="*/ 2147483647 w 295"/>
              <a:gd name="T9" fmla="*/ 2147483647 h 98"/>
              <a:gd name="T10" fmla="*/ 2147483647 w 295"/>
              <a:gd name="T11" fmla="*/ 2147483647 h 98"/>
              <a:gd name="T12" fmla="*/ 2147483647 w 295"/>
              <a:gd name="T13" fmla="*/ 2147483647 h 98"/>
              <a:gd name="T14" fmla="*/ 2147483647 w 295"/>
              <a:gd name="T15" fmla="*/ 2147483647 h 98"/>
              <a:gd name="T16" fmla="*/ 2147483647 w 295"/>
              <a:gd name="T17" fmla="*/ 0 h 98"/>
              <a:gd name="T18" fmla="*/ 2147483647 w 295"/>
              <a:gd name="T19" fmla="*/ 0 h 98"/>
              <a:gd name="T20" fmla="*/ 2147483647 w 295"/>
              <a:gd name="T21" fmla="*/ 0 h 98"/>
              <a:gd name="T22" fmla="*/ 2147483647 w 295"/>
              <a:gd name="T23" fmla="*/ 0 h 98"/>
              <a:gd name="T24" fmla="*/ 2147483647 w 295"/>
              <a:gd name="T25" fmla="*/ 0 h 98"/>
              <a:gd name="T26" fmla="*/ 2147483647 w 295"/>
              <a:gd name="T27" fmla="*/ 2147483647 h 98"/>
              <a:gd name="T28" fmla="*/ 2147483647 w 295"/>
              <a:gd name="T29" fmla="*/ 2147483647 h 98"/>
              <a:gd name="T30" fmla="*/ 2147483647 w 295"/>
              <a:gd name="T31" fmla="*/ 2147483647 h 98"/>
              <a:gd name="T32" fmla="*/ 2147483647 w 295"/>
              <a:gd name="T33" fmla="*/ 2147483647 h 98"/>
              <a:gd name="T34" fmla="*/ 2147483647 w 295"/>
              <a:gd name="T35" fmla="*/ 2147483647 h 98"/>
              <a:gd name="T36" fmla="*/ 2147483647 w 295"/>
              <a:gd name="T37" fmla="*/ 2147483647 h 98"/>
              <a:gd name="T38" fmla="*/ 2147483647 w 295"/>
              <a:gd name="T39" fmla="*/ 2147483647 h 98"/>
              <a:gd name="T40" fmla="*/ 0 w 295"/>
              <a:gd name="T41" fmla="*/ 2147483647 h 98"/>
              <a:gd name="T42" fmla="*/ 2147483647 w 295"/>
              <a:gd name="T43" fmla="*/ 2147483647 h 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5" h="98">
                <a:moveTo>
                  <a:pt x="295" y="44"/>
                </a:moveTo>
                <a:lnTo>
                  <a:pt x="262" y="26"/>
                </a:lnTo>
                <a:lnTo>
                  <a:pt x="245" y="18"/>
                </a:lnTo>
                <a:lnTo>
                  <a:pt x="236" y="35"/>
                </a:lnTo>
                <a:lnTo>
                  <a:pt x="245" y="53"/>
                </a:lnTo>
                <a:lnTo>
                  <a:pt x="228" y="44"/>
                </a:lnTo>
                <a:lnTo>
                  <a:pt x="211" y="35"/>
                </a:lnTo>
                <a:lnTo>
                  <a:pt x="194" y="18"/>
                </a:lnTo>
                <a:lnTo>
                  <a:pt x="177" y="0"/>
                </a:lnTo>
                <a:lnTo>
                  <a:pt x="160" y="0"/>
                </a:lnTo>
                <a:lnTo>
                  <a:pt x="143" y="0"/>
                </a:lnTo>
                <a:lnTo>
                  <a:pt x="126" y="0"/>
                </a:lnTo>
                <a:lnTo>
                  <a:pt x="110" y="0"/>
                </a:lnTo>
                <a:lnTo>
                  <a:pt x="93" y="9"/>
                </a:lnTo>
                <a:lnTo>
                  <a:pt x="76" y="18"/>
                </a:lnTo>
                <a:lnTo>
                  <a:pt x="59" y="18"/>
                </a:lnTo>
                <a:lnTo>
                  <a:pt x="50" y="35"/>
                </a:lnTo>
                <a:lnTo>
                  <a:pt x="42" y="53"/>
                </a:lnTo>
                <a:lnTo>
                  <a:pt x="25" y="62"/>
                </a:lnTo>
                <a:lnTo>
                  <a:pt x="17" y="80"/>
                </a:lnTo>
                <a:lnTo>
                  <a:pt x="0" y="98"/>
                </a:lnTo>
                <a:lnTo>
                  <a:pt x="25" y="44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3499249" y="3612358"/>
            <a:ext cx="78581" cy="32147"/>
          </a:xfrm>
          <a:custGeom>
            <a:avLst/>
            <a:gdLst>
              <a:gd name="T0" fmla="*/ 2147483647 w 66"/>
              <a:gd name="T1" fmla="*/ 0 h 27"/>
              <a:gd name="T2" fmla="*/ 2147483647 w 66"/>
              <a:gd name="T3" fmla="*/ 2147483647 h 27"/>
              <a:gd name="T4" fmla="*/ 2147483647 w 66"/>
              <a:gd name="T5" fmla="*/ 2147483647 h 27"/>
              <a:gd name="T6" fmla="*/ 2147483647 w 66"/>
              <a:gd name="T7" fmla="*/ 2147483647 h 27"/>
              <a:gd name="T8" fmla="*/ 2147483647 w 66"/>
              <a:gd name="T9" fmla="*/ 2147483647 h 27"/>
              <a:gd name="T10" fmla="*/ 0 w 66"/>
              <a:gd name="T11" fmla="*/ 2147483647 h 27"/>
              <a:gd name="T12" fmla="*/ 2147483647 w 66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" h="27">
                <a:moveTo>
                  <a:pt x="66" y="0"/>
                </a:moveTo>
                <a:lnTo>
                  <a:pt x="52" y="9"/>
                </a:lnTo>
                <a:lnTo>
                  <a:pt x="37" y="9"/>
                </a:lnTo>
                <a:lnTo>
                  <a:pt x="30" y="27"/>
                </a:lnTo>
                <a:lnTo>
                  <a:pt x="14" y="27"/>
                </a:lnTo>
                <a:lnTo>
                  <a:pt x="0" y="27"/>
                </a:lnTo>
                <a:lnTo>
                  <a:pt x="66" y="0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17" name="Freeform 21"/>
          <p:cNvSpPr>
            <a:spLocks/>
          </p:cNvSpPr>
          <p:nvPr/>
        </p:nvSpPr>
        <p:spPr bwMode="auto">
          <a:xfrm>
            <a:off x="2653903" y="4135042"/>
            <a:ext cx="594122" cy="544115"/>
          </a:xfrm>
          <a:custGeom>
            <a:avLst/>
            <a:gdLst>
              <a:gd name="T0" fmla="*/ 2147483647 w 499"/>
              <a:gd name="T1" fmla="*/ 2147483647 h 457"/>
              <a:gd name="T2" fmla="*/ 2147483647 w 499"/>
              <a:gd name="T3" fmla="*/ 2147483647 h 457"/>
              <a:gd name="T4" fmla="*/ 2147483647 w 499"/>
              <a:gd name="T5" fmla="*/ 2147483647 h 457"/>
              <a:gd name="T6" fmla="*/ 2147483647 w 499"/>
              <a:gd name="T7" fmla="*/ 2147483647 h 457"/>
              <a:gd name="T8" fmla="*/ 2147483647 w 499"/>
              <a:gd name="T9" fmla="*/ 2147483647 h 457"/>
              <a:gd name="T10" fmla="*/ 2147483647 w 499"/>
              <a:gd name="T11" fmla="*/ 2147483647 h 457"/>
              <a:gd name="T12" fmla="*/ 2147483647 w 499"/>
              <a:gd name="T13" fmla="*/ 2147483647 h 457"/>
              <a:gd name="T14" fmla="*/ 2147483647 w 499"/>
              <a:gd name="T15" fmla="*/ 2147483647 h 457"/>
              <a:gd name="T16" fmla="*/ 2147483647 w 499"/>
              <a:gd name="T17" fmla="*/ 2147483647 h 457"/>
              <a:gd name="T18" fmla="*/ 2147483647 w 499"/>
              <a:gd name="T19" fmla="*/ 2147483647 h 457"/>
              <a:gd name="T20" fmla="*/ 2147483647 w 499"/>
              <a:gd name="T21" fmla="*/ 2147483647 h 457"/>
              <a:gd name="T22" fmla="*/ 2147483647 w 499"/>
              <a:gd name="T23" fmla="*/ 2147483647 h 457"/>
              <a:gd name="T24" fmla="*/ 2147483647 w 499"/>
              <a:gd name="T25" fmla="*/ 2147483647 h 457"/>
              <a:gd name="T26" fmla="*/ 0 w 499"/>
              <a:gd name="T27" fmla="*/ 2147483647 h 457"/>
              <a:gd name="T28" fmla="*/ 2147483647 w 499"/>
              <a:gd name="T29" fmla="*/ 2147483647 h 457"/>
              <a:gd name="T30" fmla="*/ 2147483647 w 499"/>
              <a:gd name="T31" fmla="*/ 2147483647 h 457"/>
              <a:gd name="T32" fmla="*/ 2147483647 w 499"/>
              <a:gd name="T33" fmla="*/ 2147483647 h 457"/>
              <a:gd name="T34" fmla="*/ 2147483647 w 499"/>
              <a:gd name="T35" fmla="*/ 2147483647 h 457"/>
              <a:gd name="T36" fmla="*/ 2147483647 w 499"/>
              <a:gd name="T37" fmla="*/ 2147483647 h 457"/>
              <a:gd name="T38" fmla="*/ 2147483647 w 499"/>
              <a:gd name="T39" fmla="*/ 2147483647 h 457"/>
              <a:gd name="T40" fmla="*/ 2147483647 w 499"/>
              <a:gd name="T41" fmla="*/ 2147483647 h 457"/>
              <a:gd name="T42" fmla="*/ 2147483647 w 499"/>
              <a:gd name="T43" fmla="*/ 2147483647 h 457"/>
              <a:gd name="T44" fmla="*/ 2147483647 w 499"/>
              <a:gd name="T45" fmla="*/ 2147483647 h 457"/>
              <a:gd name="T46" fmla="*/ 2147483647 w 499"/>
              <a:gd name="T47" fmla="*/ 2147483647 h 457"/>
              <a:gd name="T48" fmla="*/ 2147483647 w 499"/>
              <a:gd name="T49" fmla="*/ 2147483647 h 457"/>
              <a:gd name="T50" fmla="*/ 2147483647 w 499"/>
              <a:gd name="T51" fmla="*/ 2147483647 h 457"/>
              <a:gd name="T52" fmla="*/ 2147483647 w 499"/>
              <a:gd name="T53" fmla="*/ 2147483647 h 457"/>
              <a:gd name="T54" fmla="*/ 2147483647 w 499"/>
              <a:gd name="T55" fmla="*/ 2147483647 h 457"/>
              <a:gd name="T56" fmla="*/ 2147483647 w 499"/>
              <a:gd name="T57" fmla="*/ 2147483647 h 457"/>
              <a:gd name="T58" fmla="*/ 2147483647 w 499"/>
              <a:gd name="T59" fmla="*/ 2147483647 h 457"/>
              <a:gd name="T60" fmla="*/ 2147483647 w 499"/>
              <a:gd name="T61" fmla="*/ 2147483647 h 457"/>
              <a:gd name="T62" fmla="*/ 2147483647 w 499"/>
              <a:gd name="T63" fmla="*/ 2147483647 h 457"/>
              <a:gd name="T64" fmla="*/ 2147483647 w 499"/>
              <a:gd name="T65" fmla="*/ 2147483647 h 457"/>
              <a:gd name="T66" fmla="*/ 2147483647 w 499"/>
              <a:gd name="T67" fmla="*/ 2147483647 h 4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9" h="457">
                <a:moveTo>
                  <a:pt x="330" y="0"/>
                </a:moveTo>
                <a:lnTo>
                  <a:pt x="313" y="9"/>
                </a:lnTo>
                <a:lnTo>
                  <a:pt x="296" y="18"/>
                </a:lnTo>
                <a:lnTo>
                  <a:pt x="296" y="36"/>
                </a:lnTo>
                <a:lnTo>
                  <a:pt x="279" y="45"/>
                </a:lnTo>
                <a:lnTo>
                  <a:pt x="279" y="63"/>
                </a:lnTo>
                <a:lnTo>
                  <a:pt x="262" y="72"/>
                </a:lnTo>
                <a:lnTo>
                  <a:pt x="253" y="90"/>
                </a:lnTo>
                <a:lnTo>
                  <a:pt x="245" y="108"/>
                </a:lnTo>
                <a:lnTo>
                  <a:pt x="237" y="126"/>
                </a:lnTo>
                <a:lnTo>
                  <a:pt x="220" y="144"/>
                </a:lnTo>
                <a:lnTo>
                  <a:pt x="203" y="161"/>
                </a:lnTo>
                <a:lnTo>
                  <a:pt x="194" y="179"/>
                </a:lnTo>
                <a:lnTo>
                  <a:pt x="177" y="188"/>
                </a:lnTo>
                <a:lnTo>
                  <a:pt x="169" y="206"/>
                </a:lnTo>
                <a:lnTo>
                  <a:pt x="152" y="224"/>
                </a:lnTo>
                <a:lnTo>
                  <a:pt x="144" y="242"/>
                </a:lnTo>
                <a:lnTo>
                  <a:pt x="127" y="251"/>
                </a:lnTo>
                <a:lnTo>
                  <a:pt x="118" y="269"/>
                </a:lnTo>
                <a:lnTo>
                  <a:pt x="93" y="278"/>
                </a:lnTo>
                <a:lnTo>
                  <a:pt x="76" y="287"/>
                </a:lnTo>
                <a:lnTo>
                  <a:pt x="59" y="305"/>
                </a:lnTo>
                <a:lnTo>
                  <a:pt x="51" y="323"/>
                </a:lnTo>
                <a:lnTo>
                  <a:pt x="42" y="341"/>
                </a:lnTo>
                <a:lnTo>
                  <a:pt x="25" y="350"/>
                </a:lnTo>
                <a:lnTo>
                  <a:pt x="17" y="368"/>
                </a:lnTo>
                <a:lnTo>
                  <a:pt x="0" y="386"/>
                </a:lnTo>
                <a:lnTo>
                  <a:pt x="0" y="403"/>
                </a:lnTo>
                <a:lnTo>
                  <a:pt x="17" y="403"/>
                </a:lnTo>
                <a:lnTo>
                  <a:pt x="34" y="412"/>
                </a:lnTo>
                <a:lnTo>
                  <a:pt x="51" y="412"/>
                </a:lnTo>
                <a:lnTo>
                  <a:pt x="67" y="421"/>
                </a:lnTo>
                <a:lnTo>
                  <a:pt x="84" y="421"/>
                </a:lnTo>
                <a:lnTo>
                  <a:pt x="101" y="421"/>
                </a:lnTo>
                <a:lnTo>
                  <a:pt x="118" y="430"/>
                </a:lnTo>
                <a:lnTo>
                  <a:pt x="127" y="448"/>
                </a:lnTo>
                <a:lnTo>
                  <a:pt x="144" y="448"/>
                </a:lnTo>
                <a:lnTo>
                  <a:pt x="160" y="457"/>
                </a:lnTo>
                <a:lnTo>
                  <a:pt x="177" y="457"/>
                </a:lnTo>
                <a:lnTo>
                  <a:pt x="186" y="439"/>
                </a:lnTo>
                <a:lnTo>
                  <a:pt x="203" y="421"/>
                </a:lnTo>
                <a:lnTo>
                  <a:pt x="211" y="403"/>
                </a:lnTo>
                <a:lnTo>
                  <a:pt x="220" y="386"/>
                </a:lnTo>
                <a:lnTo>
                  <a:pt x="228" y="368"/>
                </a:lnTo>
                <a:lnTo>
                  <a:pt x="245" y="350"/>
                </a:lnTo>
                <a:lnTo>
                  <a:pt x="253" y="332"/>
                </a:lnTo>
                <a:lnTo>
                  <a:pt x="270" y="323"/>
                </a:lnTo>
                <a:lnTo>
                  <a:pt x="287" y="314"/>
                </a:lnTo>
                <a:lnTo>
                  <a:pt x="304" y="305"/>
                </a:lnTo>
                <a:lnTo>
                  <a:pt x="321" y="305"/>
                </a:lnTo>
                <a:lnTo>
                  <a:pt x="330" y="287"/>
                </a:lnTo>
                <a:lnTo>
                  <a:pt x="338" y="269"/>
                </a:lnTo>
                <a:lnTo>
                  <a:pt x="346" y="251"/>
                </a:lnTo>
                <a:lnTo>
                  <a:pt x="355" y="233"/>
                </a:lnTo>
                <a:lnTo>
                  <a:pt x="363" y="215"/>
                </a:lnTo>
                <a:lnTo>
                  <a:pt x="380" y="206"/>
                </a:lnTo>
                <a:lnTo>
                  <a:pt x="380" y="188"/>
                </a:lnTo>
                <a:lnTo>
                  <a:pt x="397" y="179"/>
                </a:lnTo>
                <a:lnTo>
                  <a:pt x="406" y="161"/>
                </a:lnTo>
                <a:lnTo>
                  <a:pt x="414" y="144"/>
                </a:lnTo>
                <a:lnTo>
                  <a:pt x="414" y="126"/>
                </a:lnTo>
                <a:lnTo>
                  <a:pt x="423" y="108"/>
                </a:lnTo>
                <a:lnTo>
                  <a:pt x="439" y="99"/>
                </a:lnTo>
                <a:lnTo>
                  <a:pt x="448" y="81"/>
                </a:lnTo>
                <a:lnTo>
                  <a:pt x="465" y="63"/>
                </a:lnTo>
                <a:lnTo>
                  <a:pt x="473" y="45"/>
                </a:lnTo>
                <a:lnTo>
                  <a:pt x="490" y="36"/>
                </a:lnTo>
                <a:lnTo>
                  <a:pt x="499" y="27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hangingPunct="0"/>
            <a:endParaRPr lang="cs-CZ" sz="1350">
              <a:solidFill>
                <a:srgbClr val="333399"/>
              </a:solidFill>
              <a:latin typeface="Arial"/>
              <a:cs typeface="+mn-cs"/>
            </a:endParaRPr>
          </a:p>
        </p:txBody>
      </p:sp>
      <p:sp>
        <p:nvSpPr>
          <p:cNvPr id="55318" name="WordArt 22"/>
          <p:cNvSpPr>
            <a:spLocks noChangeArrowheads="1" noChangeShapeType="1" noTextEdit="1"/>
          </p:cNvSpPr>
          <p:nvPr/>
        </p:nvSpPr>
        <p:spPr bwMode="auto">
          <a:xfrm rot="-1736747">
            <a:off x="1143000" y="4276725"/>
            <a:ext cx="27098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r>
              <a:rPr lang="cs-CZ" sz="27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MOŽNOSTI JEDINCE</a:t>
            </a:r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 rot="-1717403">
            <a:off x="3751660" y="3443289"/>
            <a:ext cx="428625" cy="592931"/>
          </a:xfrm>
          <a:prstGeom prst="rightArrow">
            <a:avLst>
              <a:gd name="adj1" fmla="val 63093"/>
              <a:gd name="adj2" fmla="val 780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5320" name="AutoShape 24"/>
          <p:cNvSpPr>
            <a:spLocks noChangeArrowheads="1"/>
          </p:cNvSpPr>
          <p:nvPr/>
        </p:nvSpPr>
        <p:spPr bwMode="auto">
          <a:xfrm rot="3648646">
            <a:off x="5342930" y="3254575"/>
            <a:ext cx="1020366" cy="1078706"/>
          </a:xfrm>
          <a:prstGeom prst="rightArrow">
            <a:avLst>
              <a:gd name="adj1" fmla="val 45889"/>
              <a:gd name="adj2" fmla="val 45806"/>
            </a:avLst>
          </a:prstGeom>
          <a:solidFill>
            <a:schemeClr val="accent2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5321" name="WordArt 25"/>
          <p:cNvSpPr>
            <a:spLocks noChangeArrowheads="1" noChangeShapeType="1" noTextEdit="1"/>
          </p:cNvSpPr>
          <p:nvPr/>
        </p:nvSpPr>
        <p:spPr bwMode="auto">
          <a:xfrm>
            <a:off x="3865961" y="4336257"/>
            <a:ext cx="3592115" cy="97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 defTabSz="685800" eaLnBrk="0" hangingPunct="0"/>
            <a:r>
              <a:rPr lang="cs-CZ" sz="27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ROLE</a:t>
            </a:r>
          </a:p>
          <a:p>
            <a:pPr algn="r" defTabSz="685800" eaLnBrk="0" hangingPunct="0"/>
            <a:r>
              <a:rPr lang="cs-CZ" sz="27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SPOLEČNOSTI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605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3565924" y="2350294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3037286" y="2864644"/>
            <a:ext cx="1963340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4120755" y="2877741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3027761" y="1849041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100514" y="1850231"/>
            <a:ext cx="1965722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 rot="-2644612">
            <a:off x="2928938" y="2406255"/>
            <a:ext cx="1515666" cy="1964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 rot="2588869">
            <a:off x="4635105" y="2412206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ŽIV. PROSTŘEDÍ</a:t>
            </a:r>
          </a:p>
        </p:txBody>
      </p:sp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 rot="2750520">
            <a:off x="2956918" y="3997524"/>
            <a:ext cx="1515666" cy="197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PÉČE O ZDRAVÍ</a:t>
            </a:r>
          </a:p>
        </p:txBody>
      </p:sp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 rot="-2643928">
            <a:off x="4620817" y="3976687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BIOL. ZÁKLAD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871912" y="3078957"/>
            <a:ext cx="1443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s-CZ" altLang="cs-CZ" sz="2400">
                <a:solidFill>
                  <a:srgbClr val="CC3300"/>
                </a:solidFill>
                <a:cs typeface="+mn-cs"/>
              </a:rPr>
              <a:t>ZDRAVÍ</a:t>
            </a: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2151460" y="1207295"/>
            <a:ext cx="4786313" cy="4179094"/>
          </a:xfrm>
          <a:prstGeom prst="ellipse">
            <a:avLst/>
          </a:prstGeom>
          <a:gradFill rotWithShape="1">
            <a:gsLst>
              <a:gs pos="0">
                <a:srgbClr val="ADC5EF">
                  <a:alpha val="10999"/>
                </a:srgbClr>
              </a:gs>
              <a:gs pos="100000">
                <a:srgbClr val="ADC5EF">
                  <a:alpha val="10001"/>
                </a:srgbClr>
              </a:gs>
            </a:gsLst>
            <a:path path="rect">
              <a:fillToRect r="100000" b="100000"/>
            </a:path>
          </a:gradFill>
          <a:ln w="5715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37" name="WordArt 13"/>
          <p:cNvSpPr>
            <a:spLocks noChangeArrowheads="1" noChangeShapeType="1" noTextEdit="1"/>
          </p:cNvSpPr>
          <p:nvPr/>
        </p:nvSpPr>
        <p:spPr bwMode="auto">
          <a:xfrm>
            <a:off x="2489598" y="1521619"/>
            <a:ext cx="4150519" cy="37004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4636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SOCIÁLNÍ DETERMINANTY 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6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Oval 2"/>
          <p:cNvSpPr>
            <a:spLocks noChangeArrowheads="1"/>
          </p:cNvSpPr>
          <p:nvPr/>
        </p:nvSpPr>
        <p:spPr bwMode="auto">
          <a:xfrm>
            <a:off x="248443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5795963" y="2924175"/>
            <a:ext cx="1944687" cy="12255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442753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61118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3348038" y="3141663"/>
            <a:ext cx="2232025" cy="7921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684213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endParaRPr lang="cs-CZ" sz="4400">
              <a:solidFill>
                <a:srgbClr val="336666"/>
              </a:solidFill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3421063" y="3357563"/>
            <a:ext cx="215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341722" y="332656"/>
            <a:ext cx="8676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cs-CZ" sz="3200" b="1" dirty="0" smtClean="0">
                <a:solidFill>
                  <a:srgbClr val="0000CC"/>
                </a:solidFill>
                <a:latin typeface="Arial Black"/>
              </a:rPr>
              <a:t>3. CO </a:t>
            </a:r>
            <a:r>
              <a:rPr lang="cs-CZ" sz="3200" b="1" dirty="0">
                <a:solidFill>
                  <a:srgbClr val="0000CC"/>
                </a:solidFill>
                <a:latin typeface="Arial Black"/>
              </a:rPr>
              <a:t>SE DÁ UDĚLAT PRO </a:t>
            </a:r>
            <a:r>
              <a:rPr lang="cs-CZ" sz="3200" b="1" dirty="0" smtClean="0">
                <a:solidFill>
                  <a:srgbClr val="0000CC"/>
                </a:solidFill>
                <a:latin typeface="Arial Black"/>
              </a:rPr>
              <a:t>ZLEPŠENÍ  </a:t>
            </a:r>
          </a:p>
          <a:p>
            <a:pPr eaLnBrk="0" hangingPunct="0">
              <a:spcBef>
                <a:spcPts val="0"/>
              </a:spcBef>
            </a:pPr>
            <a:r>
              <a:rPr lang="cs-CZ" sz="3200" b="1" dirty="0">
                <a:solidFill>
                  <a:srgbClr val="0000CC"/>
                </a:solidFill>
                <a:latin typeface="Arial Black"/>
              </a:rPr>
              <a:t> </a:t>
            </a:r>
            <a:r>
              <a:rPr lang="cs-CZ" sz="3200" b="1" dirty="0" smtClean="0">
                <a:solidFill>
                  <a:srgbClr val="0000CC"/>
                </a:solidFill>
                <a:latin typeface="Arial Black"/>
              </a:rPr>
              <a:t>   ZDRAVÍ</a:t>
            </a:r>
            <a:r>
              <a:rPr lang="cs-CZ" sz="3200" b="1" dirty="0">
                <a:solidFill>
                  <a:srgbClr val="0000CC"/>
                </a:solidFill>
                <a:latin typeface="Arial Black"/>
              </a:rPr>
              <a:t>?</a:t>
            </a: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6157913" y="3136106"/>
            <a:ext cx="2089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PÉČE </a:t>
            </a:r>
            <a:r>
              <a:rPr lang="cs-CZ" sz="2800" b="1" dirty="0" smtClean="0">
                <a:solidFill>
                  <a:srgbClr val="333399"/>
                </a:solidFill>
              </a:rPr>
              <a:t>O ZDRAVÍ</a:t>
            </a:r>
            <a:endParaRPr lang="cs-CZ" sz="28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nimBg="1"/>
      <p:bldP spid="286724" grpId="0" animBg="1"/>
      <p:bldP spid="2867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b="1" dirty="0">
                <a:solidFill>
                  <a:srgbClr val="0000CC"/>
                </a:solidFill>
                <a:ea typeface="+mn-ea"/>
                <a:cs typeface="+mn-cs"/>
              </a:rPr>
              <a:t>CO SPOLEČNĚ UDĚLÁME </a:t>
            </a:r>
            <a:br>
              <a:rPr lang="cs-CZ" b="1" dirty="0">
                <a:solidFill>
                  <a:srgbClr val="0000CC"/>
                </a:solidFill>
                <a:ea typeface="+mn-ea"/>
                <a:cs typeface="+mn-cs"/>
              </a:rPr>
            </a:br>
            <a:r>
              <a:rPr lang="cs-CZ" b="1" dirty="0">
                <a:solidFill>
                  <a:srgbClr val="0000CC"/>
                </a:solidFill>
                <a:ea typeface="+mn-ea"/>
                <a:cs typeface="+mn-cs"/>
              </a:rPr>
              <a:t>PRO ZLEPŠENÍ ZDRAVÍ LIDÍ?</a:t>
            </a:r>
            <a:br>
              <a:rPr lang="cs-CZ" b="1" dirty="0">
                <a:solidFill>
                  <a:srgbClr val="0000CC"/>
                </a:solidFill>
                <a:ea typeface="+mn-ea"/>
                <a:cs typeface="+mn-cs"/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41987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Clr>
                <a:srgbClr val="C00000"/>
              </a:buClr>
              <a:buSzPct val="150000"/>
              <a:buNone/>
            </a:pPr>
            <a:r>
              <a:rPr lang="cs-CZ" b="1" dirty="0">
                <a:latin typeface="Arial" charset="0"/>
              </a:rPr>
              <a:t>SPOLEČNÁ CESTA KE ZDRAVÍ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lvl="0" fontAlgn="base">
              <a:spcAft>
                <a:spcPct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dirty="0">
                <a:latin typeface="Arial" charset="0"/>
              </a:rPr>
              <a:t>Společný </a:t>
            </a:r>
            <a:r>
              <a:rPr lang="cs-CZ" b="1" dirty="0">
                <a:latin typeface="+mj-lt"/>
              </a:rPr>
              <a:t>zájem</a:t>
            </a:r>
            <a:r>
              <a:rPr lang="cs-CZ" dirty="0">
                <a:latin typeface="Arial" charset="0"/>
              </a:rPr>
              <a:t> o zdraví</a:t>
            </a:r>
          </a:p>
          <a:p>
            <a:pPr lvl="0" fontAlgn="base">
              <a:spcAft>
                <a:spcPct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dirty="0">
                <a:latin typeface="Arial" charset="0"/>
              </a:rPr>
              <a:t>Sdílená </a:t>
            </a:r>
            <a:r>
              <a:rPr lang="cs-CZ" b="1" dirty="0">
                <a:latin typeface="+mj-lt"/>
              </a:rPr>
              <a:t>odpovědnost</a:t>
            </a:r>
            <a:r>
              <a:rPr lang="cs-CZ" dirty="0">
                <a:latin typeface="Arial" charset="0"/>
              </a:rPr>
              <a:t> – posílení motivace a odpovědnosti občanů i institucí </a:t>
            </a:r>
            <a:r>
              <a:rPr lang="cs-CZ" dirty="0" smtClean="0">
                <a:latin typeface="Arial" charset="0"/>
              </a:rPr>
              <a:t>a organizaci</a:t>
            </a:r>
            <a:endParaRPr lang="cs-CZ" dirty="0">
              <a:latin typeface="Arial" charset="0"/>
            </a:endParaRPr>
          </a:p>
          <a:p>
            <a:pPr lvl="0" fontAlgn="base">
              <a:spcAft>
                <a:spcPct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dirty="0">
                <a:latin typeface="Arial" charset="0"/>
              </a:rPr>
              <a:t>Tvůrčí </a:t>
            </a:r>
            <a:r>
              <a:rPr lang="cs-CZ" b="1" dirty="0">
                <a:latin typeface="+mj-lt"/>
              </a:rPr>
              <a:t>partnerství</a:t>
            </a:r>
            <a:r>
              <a:rPr lang="cs-CZ" dirty="0">
                <a:latin typeface="Arial" charset="0"/>
              </a:rPr>
              <a:t> respektující jak svébytnost jedince, tak význam lidské sounáležitosti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>
                <a:solidFill>
                  <a:srgbClr val="0000CC"/>
                </a:solidFill>
              </a:rPr>
              <a:t>SL a VZ</a:t>
            </a:r>
            <a:endParaRPr lang="cs-CZ" sz="3600" b="1" cap="all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0000CC"/>
                </a:solidFill>
              </a:rPr>
              <a:t> </a:t>
            </a:r>
            <a:r>
              <a:rPr lang="cs-CZ" sz="3600" b="1" cap="all" dirty="0" smtClean="0">
                <a:solidFill>
                  <a:srgbClr val="0000CC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Zdraví a péče o zdraví </a:t>
            </a:r>
          </a:p>
          <a:p>
            <a:pPr lvl="1"/>
            <a:r>
              <a:rPr lang="cs-CZ" b="1" dirty="0"/>
              <a:t>v</a:t>
            </a:r>
            <a:r>
              <a:rPr lang="cs-CZ" b="1" dirty="0" smtClean="0"/>
              <a:t>šeobecná humánní hodnota</a:t>
            </a:r>
          </a:p>
          <a:p>
            <a:pPr lvl="2"/>
            <a:r>
              <a:rPr lang="cs-CZ" b="1" dirty="0" smtClean="0"/>
              <a:t>důležitý individuální zájem a potřeba</a:t>
            </a:r>
          </a:p>
          <a:p>
            <a:pPr lvl="2"/>
            <a:r>
              <a:rPr lang="cs-CZ" b="1" dirty="0" smtClean="0"/>
              <a:t>významná sociální hodnota</a:t>
            </a:r>
          </a:p>
          <a:p>
            <a:pPr marL="514350" lvl="1" indent="0">
              <a:buNone/>
            </a:pPr>
            <a:endParaRPr lang="cs-CZ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1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608330"/>
              </p:ext>
            </p:extLst>
          </p:nvPr>
        </p:nvGraphicFramePr>
        <p:xfrm>
          <a:off x="10486" y="0"/>
          <a:ext cx="9133514" cy="691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otografie" r:id="rId4" imgW="3142857" imgH="2467319" progId="MSPhotoEd.3">
                  <p:embed/>
                </p:oleObj>
              </mc:Choice>
              <mc:Fallback>
                <p:oleObj name="Fotografie" r:id="rId4" imgW="3142857" imgH="24673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6" y="0"/>
                        <a:ext cx="9133514" cy="691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43608" y="764704"/>
            <a:ext cx="7632848" cy="496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050" b="1" dirty="0">
                <a:solidFill>
                  <a:srgbClr val="FFFFFF"/>
                </a:solidFill>
                <a:cs typeface="+mn-cs"/>
              </a:rPr>
              <a:t>KDYŽ CHYBÍ ZDRAVÍ,</a:t>
            </a:r>
            <a:r>
              <a:rPr lang="cs-CZ" altLang="cs-CZ" sz="2700" b="1" dirty="0">
                <a:solidFill>
                  <a:srgbClr val="FFFFFF"/>
                </a:solidFill>
                <a:cs typeface="+mn-cs"/>
              </a:rPr>
              <a:t> </a:t>
            </a:r>
          </a:p>
          <a:p>
            <a:pPr>
              <a:spcBef>
                <a:spcPct val="50000"/>
              </a:spcBef>
            </a:pPr>
            <a:endParaRPr lang="cs-CZ" altLang="cs-CZ" sz="2700" b="1" dirty="0">
              <a:solidFill>
                <a:srgbClr val="FFFFFF"/>
              </a:solidFill>
              <a:cs typeface="+mn-cs"/>
            </a:endParaRPr>
          </a:p>
          <a:p>
            <a:pPr>
              <a:spcBef>
                <a:spcPct val="50000"/>
              </a:spcBef>
            </a:pPr>
            <a:endParaRPr lang="cs-CZ" altLang="cs-CZ" sz="2700" b="1" dirty="0">
              <a:solidFill>
                <a:srgbClr val="FFFFFF"/>
              </a:solidFill>
              <a:cs typeface="+mn-cs"/>
            </a:endParaRPr>
          </a:p>
          <a:p>
            <a:pPr>
              <a:spcBef>
                <a:spcPct val="50000"/>
              </a:spcBef>
            </a:pPr>
            <a:endParaRPr lang="cs-CZ" altLang="cs-CZ" sz="2700" b="1" dirty="0">
              <a:solidFill>
                <a:srgbClr val="FFFFFF"/>
              </a:solidFill>
              <a:cs typeface="+mn-cs"/>
            </a:endParaRPr>
          </a:p>
          <a:p>
            <a:pPr>
              <a:spcBef>
                <a:spcPct val="50000"/>
              </a:spcBef>
            </a:pPr>
            <a:endParaRPr lang="cs-CZ" altLang="cs-CZ" sz="2400" b="1" dirty="0">
              <a:solidFill>
                <a:srgbClr val="FFFFFF"/>
              </a:solidFill>
              <a:cs typeface="+mn-cs"/>
            </a:endParaRPr>
          </a:p>
          <a:p>
            <a:pPr>
              <a:spcBef>
                <a:spcPct val="50000"/>
              </a:spcBef>
            </a:pPr>
            <a:endParaRPr lang="cs-CZ" altLang="cs-CZ" sz="1500" b="1" dirty="0">
              <a:solidFill>
                <a:srgbClr val="FFFFFF"/>
              </a:solidFill>
              <a:cs typeface="+mn-cs"/>
            </a:endParaRPr>
          </a:p>
          <a:p>
            <a:r>
              <a:rPr lang="cs-CZ" altLang="cs-CZ" sz="2400" b="1" dirty="0">
                <a:solidFill>
                  <a:srgbClr val="FFFFFF"/>
                </a:solidFill>
                <a:cs typeface="+mn-cs"/>
              </a:rPr>
              <a:t>MOUDROST JE BEZRADNÁ, SÍLA JE NESCHOPNÁ BOJE, BOHATSTVÍ JE BEZCENNÉ A DŮVTIP BEZMOCNÝ.</a:t>
            </a:r>
          </a:p>
          <a:p>
            <a:pPr algn="r"/>
            <a:r>
              <a:rPr lang="cs-CZ" altLang="cs-CZ" sz="2400" b="1" dirty="0" err="1">
                <a:solidFill>
                  <a:srgbClr val="FFFFFF"/>
                </a:solidFill>
                <a:cs typeface="+mn-cs"/>
              </a:rPr>
              <a:t>Herakleitos</a:t>
            </a:r>
            <a:r>
              <a:rPr lang="cs-CZ" altLang="cs-CZ" sz="2400" b="1" dirty="0">
                <a:solidFill>
                  <a:srgbClr val="FFFFFF"/>
                </a:solidFill>
                <a:cs typeface="+mn-cs"/>
              </a:rPr>
              <a:t> z </a:t>
            </a:r>
            <a:r>
              <a:rPr lang="cs-CZ" altLang="cs-CZ" sz="2400" b="1" dirty="0" err="1">
                <a:solidFill>
                  <a:srgbClr val="FFFFFF"/>
                </a:solidFill>
                <a:cs typeface="+mn-cs"/>
              </a:rPr>
              <a:t>Efezu</a:t>
            </a:r>
            <a:r>
              <a:rPr lang="cs-CZ" altLang="cs-CZ" sz="2400" b="1" dirty="0">
                <a:solidFill>
                  <a:srgbClr val="FFFFFF"/>
                </a:solidFill>
                <a:cs typeface="+mn-cs"/>
              </a:rPr>
              <a:t> (540-480 př.n.l.)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6637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835331"/>
              </p:ext>
            </p:extLst>
          </p:nvPr>
        </p:nvGraphicFramePr>
        <p:xfrm>
          <a:off x="10485" y="0"/>
          <a:ext cx="9191417" cy="695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Fotografie" r:id="rId4" imgW="3142857" imgH="2467319" progId="MSPhotoEd.3">
                  <p:embed/>
                </p:oleObj>
              </mc:Choice>
              <mc:Fallback>
                <p:oleObj name="Fotografie" r:id="rId4" imgW="3142857" imgH="24673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5" y="0"/>
                        <a:ext cx="9191417" cy="6957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89769" y="764704"/>
            <a:ext cx="7632848" cy="496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050" b="1" dirty="0">
                <a:solidFill>
                  <a:srgbClr val="FFFFFF"/>
                </a:solidFill>
                <a:cs typeface="+mn-cs"/>
              </a:rPr>
              <a:t>KDYŽ CHYBÍ </a:t>
            </a:r>
            <a:r>
              <a:rPr lang="cs-CZ" altLang="cs-CZ" sz="4050" b="1" dirty="0">
                <a:solidFill>
                  <a:srgbClr val="FFFF00"/>
                </a:solidFill>
                <a:cs typeface="+mn-cs"/>
              </a:rPr>
              <a:t>ZDRAVÍ</a:t>
            </a:r>
            <a:r>
              <a:rPr lang="cs-CZ" altLang="cs-CZ" sz="4050" b="1" dirty="0">
                <a:solidFill>
                  <a:srgbClr val="FFFFFF"/>
                </a:solidFill>
                <a:cs typeface="+mn-cs"/>
              </a:rPr>
              <a:t>,</a:t>
            </a:r>
            <a:r>
              <a:rPr lang="cs-CZ" altLang="cs-CZ" sz="2700" b="1" dirty="0">
                <a:solidFill>
                  <a:srgbClr val="FFFFFF"/>
                </a:solidFill>
                <a:cs typeface="+mn-cs"/>
              </a:rPr>
              <a:t> </a:t>
            </a:r>
          </a:p>
          <a:p>
            <a:pPr>
              <a:spcBef>
                <a:spcPct val="50000"/>
              </a:spcBef>
            </a:pPr>
            <a:endParaRPr lang="cs-CZ" altLang="cs-CZ" sz="2700" b="1" dirty="0">
              <a:solidFill>
                <a:srgbClr val="FFFFFF"/>
              </a:solidFill>
              <a:cs typeface="+mn-cs"/>
            </a:endParaRPr>
          </a:p>
          <a:p>
            <a:pPr>
              <a:spcBef>
                <a:spcPct val="50000"/>
              </a:spcBef>
            </a:pPr>
            <a:endParaRPr lang="cs-CZ" altLang="cs-CZ" sz="2700" b="1" dirty="0">
              <a:solidFill>
                <a:srgbClr val="FFFFFF"/>
              </a:solidFill>
              <a:cs typeface="+mn-cs"/>
            </a:endParaRPr>
          </a:p>
          <a:p>
            <a:pPr>
              <a:spcBef>
                <a:spcPct val="50000"/>
              </a:spcBef>
            </a:pPr>
            <a:endParaRPr lang="cs-CZ" altLang="cs-CZ" sz="2700" b="1" dirty="0">
              <a:solidFill>
                <a:srgbClr val="FFFFFF"/>
              </a:solidFill>
              <a:cs typeface="+mn-cs"/>
            </a:endParaRPr>
          </a:p>
          <a:p>
            <a:pPr>
              <a:spcBef>
                <a:spcPct val="50000"/>
              </a:spcBef>
            </a:pPr>
            <a:endParaRPr lang="cs-CZ" altLang="cs-CZ" sz="2400" b="1" dirty="0">
              <a:solidFill>
                <a:srgbClr val="FFFFFF"/>
              </a:solidFill>
              <a:cs typeface="+mn-cs"/>
            </a:endParaRPr>
          </a:p>
          <a:p>
            <a:pPr>
              <a:spcBef>
                <a:spcPct val="50000"/>
              </a:spcBef>
            </a:pPr>
            <a:endParaRPr lang="cs-CZ" altLang="cs-CZ" sz="1500" b="1" dirty="0">
              <a:solidFill>
                <a:srgbClr val="FFFFFF"/>
              </a:solidFill>
              <a:cs typeface="+mn-cs"/>
            </a:endParaRPr>
          </a:p>
          <a:p>
            <a:r>
              <a:rPr lang="cs-CZ" altLang="cs-CZ" sz="2400" b="1" dirty="0">
                <a:solidFill>
                  <a:srgbClr val="FFFF00"/>
                </a:solidFill>
                <a:cs typeface="+mn-cs"/>
              </a:rPr>
              <a:t>MOUDROST</a:t>
            </a:r>
            <a:r>
              <a:rPr lang="cs-CZ" altLang="cs-CZ" sz="2400" b="1" dirty="0">
                <a:solidFill>
                  <a:srgbClr val="FFFFFF"/>
                </a:solidFill>
                <a:cs typeface="+mn-cs"/>
              </a:rPr>
              <a:t> JE BEZRADNÁ, </a:t>
            </a:r>
            <a:r>
              <a:rPr lang="cs-CZ" altLang="cs-CZ" sz="2400" b="1" dirty="0">
                <a:solidFill>
                  <a:srgbClr val="FFFF00"/>
                </a:solidFill>
                <a:cs typeface="+mn-cs"/>
              </a:rPr>
              <a:t>SÍLA</a:t>
            </a:r>
            <a:r>
              <a:rPr lang="cs-CZ" altLang="cs-CZ" sz="2400" b="1" dirty="0">
                <a:solidFill>
                  <a:srgbClr val="FFFFFF"/>
                </a:solidFill>
                <a:cs typeface="+mn-cs"/>
              </a:rPr>
              <a:t> JE NESCHOPNÁ BOJE, </a:t>
            </a:r>
            <a:r>
              <a:rPr lang="cs-CZ" altLang="cs-CZ" sz="2400" b="1" dirty="0">
                <a:solidFill>
                  <a:srgbClr val="FFFF00"/>
                </a:solidFill>
                <a:cs typeface="+mn-cs"/>
              </a:rPr>
              <a:t>BOHATSTVÍ</a:t>
            </a:r>
            <a:r>
              <a:rPr lang="cs-CZ" altLang="cs-CZ" sz="2400" b="1" dirty="0">
                <a:solidFill>
                  <a:srgbClr val="FFFFFF"/>
                </a:solidFill>
                <a:cs typeface="+mn-cs"/>
              </a:rPr>
              <a:t> JE BEZCENNÉ A </a:t>
            </a:r>
            <a:r>
              <a:rPr lang="cs-CZ" altLang="cs-CZ" sz="2400" b="1" dirty="0">
                <a:solidFill>
                  <a:srgbClr val="FFFF00"/>
                </a:solidFill>
                <a:cs typeface="+mn-cs"/>
              </a:rPr>
              <a:t>DŮVTIP</a:t>
            </a:r>
            <a:r>
              <a:rPr lang="cs-CZ" altLang="cs-CZ" sz="2400" b="1" dirty="0">
                <a:solidFill>
                  <a:srgbClr val="FFFFFF"/>
                </a:solidFill>
                <a:cs typeface="+mn-cs"/>
              </a:rPr>
              <a:t> BEZMOCNÝ.</a:t>
            </a:r>
          </a:p>
          <a:p>
            <a:pPr algn="r"/>
            <a:r>
              <a:rPr lang="cs-CZ" altLang="cs-CZ" sz="2400" b="1" dirty="0" err="1">
                <a:solidFill>
                  <a:srgbClr val="FFFFFF"/>
                </a:solidFill>
                <a:cs typeface="+mn-cs"/>
              </a:rPr>
              <a:t>Herakleitos</a:t>
            </a:r>
            <a:r>
              <a:rPr lang="cs-CZ" altLang="cs-CZ" sz="2400" b="1" dirty="0">
                <a:solidFill>
                  <a:srgbClr val="FFFFFF"/>
                </a:solidFill>
                <a:cs typeface="+mn-cs"/>
              </a:rPr>
              <a:t> z </a:t>
            </a:r>
            <a:r>
              <a:rPr lang="cs-CZ" altLang="cs-CZ" sz="2400" b="1" dirty="0" err="1">
                <a:solidFill>
                  <a:srgbClr val="FFFFFF"/>
                </a:solidFill>
                <a:cs typeface="+mn-cs"/>
              </a:rPr>
              <a:t>Efezu</a:t>
            </a:r>
            <a:r>
              <a:rPr lang="cs-CZ" altLang="cs-CZ" sz="2400" b="1" dirty="0">
                <a:solidFill>
                  <a:srgbClr val="FFFFFF"/>
                </a:solidFill>
                <a:cs typeface="+mn-cs"/>
              </a:rPr>
              <a:t> (540-480 př.n.l.)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61593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88" y="476672"/>
            <a:ext cx="9029700" cy="1143000"/>
          </a:xfrm>
        </p:spPr>
        <p:txBody>
          <a:bodyPr/>
          <a:lstStyle/>
          <a:p>
            <a:r>
              <a:rPr lang="cs-CZ" sz="4000" b="1" dirty="0">
                <a:solidFill>
                  <a:srgbClr val="0000CC"/>
                </a:solidFill>
              </a:rPr>
              <a:t>INDIVIDUÁLNÍ HODNOTA ZDRAVÍ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43925" cy="5762625"/>
          </a:xfrm>
        </p:spPr>
        <p:txBody>
          <a:bodyPr/>
          <a:lstStyle/>
          <a:p>
            <a:pPr marL="361950" indent="-361950">
              <a:spcAft>
                <a:spcPts val="1200"/>
              </a:spcAft>
            </a:pPr>
            <a:r>
              <a:rPr lang="cs-CZ" dirty="0" smtClean="0"/>
              <a:t>důležitá, ale nikoliv nejdůležitější hodnota</a:t>
            </a:r>
          </a:p>
          <a:p>
            <a:pPr marL="361950" indent="-361950">
              <a:spcAft>
                <a:spcPts val="1200"/>
              </a:spcAft>
            </a:pPr>
            <a:r>
              <a:rPr lang="cs-CZ" dirty="0" smtClean="0"/>
              <a:t>pud sebezáchovy </a:t>
            </a:r>
            <a:endParaRPr lang="cs-CZ" sz="1000" dirty="0" smtClean="0"/>
          </a:p>
          <a:p>
            <a:pPr marL="361950" indent="-361950">
              <a:spcAft>
                <a:spcPts val="1200"/>
              </a:spcAft>
            </a:pPr>
            <a:r>
              <a:rPr lang="cs-CZ" dirty="0" smtClean="0"/>
              <a:t>mnoho </a:t>
            </a:r>
            <a:r>
              <a:rPr lang="cs-CZ" dirty="0"/>
              <a:t>lidí hodnotu zdraví </a:t>
            </a:r>
            <a:r>
              <a:rPr lang="cs-CZ" dirty="0" smtClean="0"/>
              <a:t>podceňuje </a:t>
            </a:r>
            <a:endParaRPr lang="cs-CZ" sz="900" dirty="0" smtClean="0"/>
          </a:p>
          <a:p>
            <a:pPr marL="361950" indent="-361950">
              <a:spcAft>
                <a:spcPts val="1200"/>
              </a:spcAft>
            </a:pPr>
            <a:r>
              <a:rPr lang="cs-CZ" dirty="0" smtClean="0"/>
              <a:t>je důležité </a:t>
            </a:r>
            <a:r>
              <a:rPr lang="cs-CZ" b="1" dirty="0"/>
              <a:t>pomáhat</a:t>
            </a:r>
            <a:r>
              <a:rPr lang="cs-CZ" dirty="0"/>
              <a:t> občanům, aby si hodnotu svého zdraví uvědomili, když jsou ještě zdraví, aby si zdraví vážili a naučili se je účinně </a:t>
            </a:r>
            <a:r>
              <a:rPr lang="cs-CZ" dirty="0" smtClean="0"/>
              <a:t>chránit </a:t>
            </a:r>
          </a:p>
        </p:txBody>
      </p:sp>
    </p:spTree>
    <p:extLst>
      <p:ext uri="{BB962C8B-B14F-4D97-AF65-F5344CB8AC3E}">
        <p14:creationId xmlns:p14="http://schemas.microsoft.com/office/powerpoint/2010/main" val="13522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  <a:latin typeface="Arial Black" pitchFamily="34" charset="0"/>
              </a:rPr>
              <a:t>Ekonomie a zdraví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spcBef>
                <a:spcPts val="0"/>
              </a:spcBef>
            </a:pPr>
            <a:r>
              <a:rPr lang="cs-CZ" dirty="0" smtClean="0"/>
              <a:t>Zdravější populace znamená: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200" dirty="0"/>
              <a:t>n</a:t>
            </a:r>
            <a:r>
              <a:rPr lang="cs-CZ" sz="3200" dirty="0" smtClean="0"/>
              <a:t>ižší náklady na léčbu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200" dirty="0"/>
              <a:t>nižší náklady</a:t>
            </a:r>
            <a:r>
              <a:rPr lang="cs-CZ" sz="3200" dirty="0" smtClean="0"/>
              <a:t> na nemocenskou/invalidní důchody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200" dirty="0"/>
              <a:t>v</a:t>
            </a:r>
            <a:r>
              <a:rPr lang="cs-CZ" sz="3200" dirty="0" smtClean="0"/>
              <a:t>íce lidí je ekonomicky produktivních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200" dirty="0"/>
              <a:t>p</a:t>
            </a:r>
            <a:r>
              <a:rPr lang="cs-CZ" sz="3200" dirty="0" smtClean="0"/>
              <a:t>odmínka socioekonomického rozvoje společnosti</a:t>
            </a:r>
          </a:p>
          <a:p>
            <a:pPr marL="971550" lvl="1" indent="-457200"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0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rgbClr val="0000CC"/>
                </a:solidFill>
              </a:rPr>
              <a:t>SOCIÁLNÍ HODNOTA </a:t>
            </a:r>
            <a:r>
              <a:rPr lang="cs-CZ" sz="4000" b="1" dirty="0" smtClean="0">
                <a:solidFill>
                  <a:srgbClr val="0000CC"/>
                </a:solidFill>
              </a:rPr>
              <a:t>ZDRAVÍ</a:t>
            </a:r>
            <a:endParaRPr lang="cs-CZ" sz="4000" b="1" dirty="0">
              <a:solidFill>
                <a:srgbClr val="0000CC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81100"/>
            <a:ext cx="8229600" cy="53625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/>
              <a:t>Historicky </a:t>
            </a:r>
            <a:r>
              <a:rPr lang="cs-CZ" dirty="0" smtClean="0"/>
              <a:t>-</a:t>
            </a:r>
            <a:r>
              <a:rPr lang="cs-CZ" dirty="0"/>
              <a:t> </a:t>
            </a:r>
            <a:r>
              <a:rPr lang="cs-CZ" b="1" dirty="0" smtClean="0"/>
              <a:t>vojenské hledisko </a:t>
            </a:r>
            <a:r>
              <a:rPr lang="cs-CZ" dirty="0"/>
              <a:t>– armáda potřebovala zdravé muže. </a:t>
            </a:r>
          </a:p>
          <a:p>
            <a:pPr>
              <a:spcAft>
                <a:spcPts val="1200"/>
              </a:spcAft>
            </a:pPr>
            <a:r>
              <a:rPr lang="cs-CZ" b="1" dirty="0"/>
              <a:t>Ekonomický aspekt </a:t>
            </a:r>
            <a:r>
              <a:rPr lang="cs-CZ" dirty="0"/>
              <a:t>- výrobní organizace potřebovaly zdravé pracovníky. </a:t>
            </a:r>
          </a:p>
          <a:p>
            <a:pPr>
              <a:spcAft>
                <a:spcPts val="1200"/>
              </a:spcAft>
            </a:pPr>
            <a:r>
              <a:rPr lang="cs-CZ" b="1" dirty="0"/>
              <a:t>Sociální hodnota</a:t>
            </a:r>
            <a:r>
              <a:rPr lang="cs-CZ" dirty="0"/>
              <a:t> zdraví je ovšem mnohem bohatší. Jde o bezpečnost </a:t>
            </a:r>
            <a:r>
              <a:rPr lang="cs-CZ" dirty="0" smtClean="0"/>
              <a:t>a spokojenost </a:t>
            </a:r>
            <a:r>
              <a:rPr lang="cs-CZ" dirty="0"/>
              <a:t>lidí, o právo žít ve zdravém prostředí a ve zdravé společnosti. </a:t>
            </a:r>
          </a:p>
          <a:p>
            <a:endParaRPr lang="cs-CZ" dirty="0">
              <a:solidFill>
                <a:srgbClr val="245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CC"/>
                </a:solidFill>
              </a:rPr>
              <a:t>EKONOMICKÝ VÝZNAM ZDRAVÍ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14450"/>
            <a:ext cx="8229600" cy="5257800"/>
          </a:xfrm>
        </p:spPr>
        <p:txBody>
          <a:bodyPr/>
          <a:lstStyle/>
          <a:p>
            <a:r>
              <a:rPr lang="cs-CZ" dirty="0" smtClean="0"/>
              <a:t>Zdraví </a:t>
            </a:r>
            <a:r>
              <a:rPr lang="cs-CZ" dirty="0"/>
              <a:t>a vzdělání lidí je základní podmínkou konkurenceschopnosti národní ekonomiky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9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POLITICKÝ VÝZNAM ZDRAVÍ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09206"/>
            <a:ext cx="8297738" cy="5257800"/>
          </a:xfrm>
        </p:spPr>
        <p:txBody>
          <a:bodyPr/>
          <a:lstStyle/>
          <a:p>
            <a:r>
              <a:rPr lang="cs-CZ" sz="2800" dirty="0"/>
              <a:t>V řadě evropských zemí se zdraví lidí  dostalo do popředí </a:t>
            </a:r>
            <a:r>
              <a:rPr lang="cs-CZ" sz="2800" b="1" dirty="0"/>
              <a:t>zájmu voličů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Dobrá </a:t>
            </a:r>
            <a:r>
              <a:rPr lang="cs-CZ" sz="2800" b="1" dirty="0"/>
              <a:t>zdravotní politika </a:t>
            </a:r>
            <a:r>
              <a:rPr lang="cs-CZ" sz="2800" b="1" dirty="0" smtClean="0"/>
              <a:t>+ </a:t>
            </a:r>
            <a:r>
              <a:rPr lang="cs-CZ" sz="2800" dirty="0" smtClean="0"/>
              <a:t>silná </a:t>
            </a:r>
            <a:r>
              <a:rPr lang="cs-CZ" sz="2800" dirty="0"/>
              <a:t>sociální politika </a:t>
            </a:r>
            <a:r>
              <a:rPr lang="cs-CZ" sz="2800" dirty="0" smtClean="0"/>
              <a:t>= </a:t>
            </a:r>
            <a:r>
              <a:rPr lang="cs-CZ" sz="2800" dirty="0"/>
              <a:t>nástroj růstu ekonomické výkonnosti, </a:t>
            </a:r>
            <a:r>
              <a:rPr lang="cs-CZ" sz="2800" dirty="0" smtClean="0"/>
              <a:t>konkurenceschopnosti, je i podmínkou </a:t>
            </a:r>
            <a:r>
              <a:rPr lang="cs-CZ" sz="2800" dirty="0"/>
              <a:t>kulturního a sociálního rozvoje státu.     </a:t>
            </a:r>
          </a:p>
        </p:txBody>
      </p:sp>
    </p:spTree>
    <p:extLst>
      <p:ext uri="{BB962C8B-B14F-4D97-AF65-F5344CB8AC3E}">
        <p14:creationId xmlns:p14="http://schemas.microsoft.com/office/powerpoint/2010/main" val="27298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496944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>
                <a:solidFill>
                  <a:srgbClr val="0000CC"/>
                </a:solidFill>
              </a:rPr>
              <a:t>SL a VZ</a:t>
            </a:r>
            <a:endParaRPr lang="cs-CZ" sz="3600" b="1" cap="all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0000CC"/>
                </a:solidFill>
              </a:rPr>
              <a:t> </a:t>
            </a:r>
            <a:r>
              <a:rPr lang="cs-CZ" sz="3600" b="1" cap="all" dirty="0" smtClean="0">
                <a:solidFill>
                  <a:srgbClr val="0000CC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r>
              <a:rPr lang="cs-CZ" dirty="0" smtClean="0"/>
              <a:t>Spjatý se zdravotní strategií SZO</a:t>
            </a:r>
          </a:p>
          <a:p>
            <a:r>
              <a:rPr lang="cs-CZ" dirty="0" smtClean="0"/>
              <a:t>1977: „Zdraví pro všechny do roku 2000“</a:t>
            </a:r>
          </a:p>
          <a:p>
            <a:r>
              <a:rPr lang="cs-CZ" dirty="0" smtClean="0"/>
              <a:t>Zdraví – tělesné, duševní, sociální</a:t>
            </a:r>
          </a:p>
          <a:p>
            <a:r>
              <a:rPr lang="cs-CZ" dirty="0" smtClean="0"/>
              <a:t>Hodnoty - zdraví a spravedlnost ve zdraví</a:t>
            </a:r>
          </a:p>
          <a:p>
            <a:r>
              <a:rPr lang="cs-CZ" dirty="0" smtClean="0"/>
              <a:t>Sdílená odpovědnost za zdraví</a:t>
            </a:r>
          </a:p>
        </p:txBody>
      </p:sp>
    </p:spTree>
    <p:extLst>
      <p:ext uri="{BB962C8B-B14F-4D97-AF65-F5344CB8AC3E}">
        <p14:creationId xmlns:p14="http://schemas.microsoft.com/office/powerpoint/2010/main" val="120862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05"/>
            <a:ext cx="9144000" cy="682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68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" y="0"/>
            <a:ext cx="8876097" cy="659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723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rgbClr val="0000CC"/>
                </a:solidFill>
              </a:rPr>
              <a:t>Veřejné zdravotnictví</a:t>
            </a:r>
          </a:p>
          <a:p>
            <a:pPr marL="114300" indent="0" algn="ctr">
              <a:buNone/>
            </a:pPr>
            <a:r>
              <a:rPr lang="cs-CZ" sz="3600" b="1" cap="all" dirty="0" smtClean="0">
                <a:solidFill>
                  <a:srgbClr val="0000CC"/>
                </a:solidFill>
              </a:rPr>
              <a:t>Praxe</a:t>
            </a:r>
          </a:p>
          <a:p>
            <a:pPr marL="571500" indent="-457200"/>
            <a:endParaRPr lang="cs-CZ" b="1" dirty="0" smtClean="0">
              <a:solidFill>
                <a:schemeClr val="accent2"/>
              </a:solidFill>
            </a:endParaRPr>
          </a:p>
          <a:p>
            <a:pPr marL="114300" indent="0">
              <a:buNone/>
            </a:pPr>
            <a:r>
              <a:rPr lang="cs-CZ" b="1" dirty="0" smtClean="0"/>
              <a:t>Veřejné zdravotnictví </a:t>
            </a:r>
          </a:p>
          <a:p>
            <a:pPr marL="571500" indent="-457200"/>
            <a:r>
              <a:rPr lang="cs-CZ" b="1" dirty="0" smtClean="0"/>
              <a:t> systém dostupné zdravotnické péče.</a:t>
            </a:r>
          </a:p>
          <a:p>
            <a:pPr marL="1371600" lvl="2" indent="-457200"/>
            <a:r>
              <a:rPr lang="cs-CZ" dirty="0" smtClean="0"/>
              <a:t>systém institucí, které svou činností reagují na základní sociálně zdravotní problémy a přispívají k jejich zvládnutí.</a:t>
            </a:r>
          </a:p>
        </p:txBody>
      </p:sp>
    </p:spTree>
    <p:extLst>
      <p:ext uri="{BB962C8B-B14F-4D97-AF65-F5344CB8AC3E}">
        <p14:creationId xmlns:p14="http://schemas.microsoft.com/office/powerpoint/2010/main" val="302208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470025"/>
          </a:xfrm>
        </p:spPr>
        <p:txBody>
          <a:bodyPr/>
          <a:lstStyle/>
          <a:p>
            <a:r>
              <a:rPr lang="cs-CZ" cap="all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Systém péče o zdraví a zdravotnictví</a:t>
            </a:r>
            <a:endParaRPr lang="cs-CZ" cap="all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991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 smtClean="0">
                <a:solidFill>
                  <a:srgbClr val="0000CC"/>
                </a:solidFill>
              </a:rPr>
              <a:t>SYSTÉM PÉČE </a:t>
            </a:r>
            <a:r>
              <a:rPr lang="cs-CZ" b="1" kern="0" dirty="0">
                <a:solidFill>
                  <a:srgbClr val="0000CC"/>
                </a:solidFill>
              </a:rPr>
              <a:t>O ZDRAVÍ</a:t>
            </a: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cs-CZ" b="1" kern="0" dirty="0"/>
              <a:t>je široce pojatý souhrn zdravotnických, organizačních, ekonomických, výchovných a dalších prostředků, opatření a aktivit, jejichž smyslem je chránit, upevňovat, rozvíjet a navracet lidem zdraví.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1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ZDRAVOTNICTVÍ</a:t>
            </a: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</a:pPr>
            <a:r>
              <a:rPr lang="cs-CZ" b="1" kern="0" dirty="0"/>
              <a:t>resortní systém </a:t>
            </a:r>
            <a:endParaRPr lang="cs-CZ" b="1" kern="0" dirty="0" smtClean="0"/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</a:pPr>
            <a:r>
              <a:rPr lang="cs-CZ" b="1" kern="0" dirty="0" smtClean="0"/>
              <a:t>obsahuje </a:t>
            </a:r>
            <a:r>
              <a:rPr lang="cs-CZ" b="1" kern="0" dirty="0"/>
              <a:t>soustavu odborných zařízení, orgánů a institucí (spolu s lidmi, vybavením, poznatky a metodami), </a:t>
            </a:r>
            <a:endParaRPr lang="cs-CZ" b="1" kern="0" dirty="0" smtClean="0"/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</a:pPr>
            <a:r>
              <a:rPr lang="cs-CZ" b="1" kern="0" dirty="0" smtClean="0"/>
              <a:t>které </a:t>
            </a:r>
            <a:r>
              <a:rPr lang="cs-CZ" b="1" kern="0" dirty="0"/>
              <a:t>byly vytvořeny s cílem poznávat </a:t>
            </a:r>
            <a:r>
              <a:rPr lang="cs-CZ" b="1" kern="0" dirty="0" smtClean="0"/>
              <a:t>a uspokojovat </a:t>
            </a:r>
            <a:r>
              <a:rPr lang="cs-CZ" kern="0" dirty="0">
                <a:latin typeface="+mj-lt"/>
              </a:rPr>
              <a:t>zdravotní potřeby </a:t>
            </a:r>
            <a:r>
              <a:rPr lang="cs-CZ" b="1" kern="0" dirty="0" smtClean="0"/>
              <a:t>i oprávněné </a:t>
            </a:r>
            <a:r>
              <a:rPr lang="cs-CZ" b="1" kern="0" dirty="0"/>
              <a:t>požadavky lidí.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None/>
            </a:pPr>
            <a:endParaRPr lang="cs-CZ" sz="1600" b="1" kern="0" dirty="0"/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None/>
            </a:pPr>
            <a:r>
              <a:rPr lang="cs-CZ" b="1" kern="0" dirty="0">
                <a:solidFill>
                  <a:srgbClr val="0000CC"/>
                </a:solidFill>
                <a:latin typeface="+mj-lt"/>
              </a:rPr>
              <a:t>Zdravotnictví je subsystémem široce pojímané péče o zdraví.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4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  <a:latin typeface="Arial Black" pitchFamily="34" charset="0"/>
              </a:rPr>
              <a:t>Ekonomická teorie, zdraví a zdravotnictví</a:t>
            </a:r>
            <a:r>
              <a:rPr lang="cs-CZ" b="1" dirty="0">
                <a:solidFill>
                  <a:srgbClr val="1B06BA"/>
                </a:solidFill>
                <a:latin typeface="Arial Black" pitchFamily="34" charset="0"/>
              </a:rPr>
              <a:t/>
            </a:r>
            <a:br>
              <a:rPr lang="cs-CZ" b="1" dirty="0">
                <a:solidFill>
                  <a:srgbClr val="1B06BA"/>
                </a:solidFill>
                <a:latin typeface="Arial Black" pitchFamily="34" charset="0"/>
              </a:rPr>
            </a:b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e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konomie - medicína</a:t>
            </a:r>
          </a:p>
          <a:p>
            <a:pPr marL="857250" lvl="2" indent="0">
              <a:buNone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inance - zdravotnictví</a:t>
            </a:r>
          </a:p>
          <a:p>
            <a:pPr marL="1371600" lvl="3" indent="0">
              <a:buNone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eníze - zdravotní péče</a:t>
            </a:r>
          </a:p>
          <a:p>
            <a:pPr marL="1371600" lvl="3" indent="0">
              <a:buNone/>
            </a:pPr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potenciální konflikt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mezené zdroje x všeobecně uznávané lidské hodnoty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btížnost hodnocení dopadů různých variant alokace zdrojů</a:t>
            </a:r>
          </a:p>
          <a:p>
            <a:pPr marL="400050" lvl="1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Oval 2"/>
          <p:cNvSpPr>
            <a:spLocks noChangeArrowheads="1"/>
          </p:cNvSpPr>
          <p:nvPr/>
        </p:nvSpPr>
        <p:spPr bwMode="auto">
          <a:xfrm>
            <a:off x="611188" y="404813"/>
            <a:ext cx="6337300" cy="60483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-323850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000" b="1">
                <a:solidFill>
                  <a:srgbClr val="3399FF"/>
                </a:solidFill>
              </a:rPr>
              <a:t>PÉČE O ZDRAVÍ</a:t>
            </a:r>
          </a:p>
        </p:txBody>
      </p:sp>
      <p:sp>
        <p:nvSpPr>
          <p:cNvPr id="704516" name="AutoShape 4"/>
          <p:cNvSpPr>
            <a:spLocks noChangeArrowheads="1"/>
          </p:cNvSpPr>
          <p:nvPr/>
        </p:nvSpPr>
        <p:spPr bwMode="auto">
          <a:xfrm rot="-1989632">
            <a:off x="1403350" y="2852738"/>
            <a:ext cx="792163" cy="1008062"/>
          </a:xfrm>
          <a:prstGeom prst="upArrow">
            <a:avLst>
              <a:gd name="adj1" fmla="val 50000"/>
              <a:gd name="adj2" fmla="val 3181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17" name="Text Box 5"/>
          <p:cNvSpPr txBox="1">
            <a:spLocks noChangeArrowheads="1"/>
          </p:cNvSpPr>
          <p:nvPr/>
        </p:nvSpPr>
        <p:spPr bwMode="auto">
          <a:xfrm>
            <a:off x="2989263" y="4292600"/>
            <a:ext cx="345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E5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704518" name="AutoShape 6"/>
          <p:cNvSpPr>
            <a:spLocks noChangeArrowheads="1"/>
          </p:cNvSpPr>
          <p:nvPr/>
        </p:nvSpPr>
        <p:spPr bwMode="auto">
          <a:xfrm rot="-23032755">
            <a:off x="2843213" y="3213100"/>
            <a:ext cx="1800225" cy="806450"/>
          </a:xfrm>
          <a:prstGeom prst="rightArrow">
            <a:avLst>
              <a:gd name="adj1" fmla="val 50000"/>
              <a:gd name="adj2" fmla="val 5580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19" name="AutoShape 7"/>
          <p:cNvSpPr>
            <a:spLocks noChangeArrowheads="1"/>
          </p:cNvSpPr>
          <p:nvPr/>
        </p:nvSpPr>
        <p:spPr bwMode="auto">
          <a:xfrm rot="2922917">
            <a:off x="2413000" y="4868863"/>
            <a:ext cx="1584325" cy="863600"/>
          </a:xfrm>
          <a:prstGeom prst="rightArrow">
            <a:avLst>
              <a:gd name="adj1" fmla="val 50000"/>
              <a:gd name="adj2" fmla="val 4586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0" name="Oval 8"/>
          <p:cNvSpPr>
            <a:spLocks noChangeArrowheads="1"/>
          </p:cNvSpPr>
          <p:nvPr/>
        </p:nvSpPr>
        <p:spPr bwMode="auto">
          <a:xfrm>
            <a:off x="1693863" y="3573463"/>
            <a:ext cx="1365250" cy="14398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1" name="AutoShape 9"/>
          <p:cNvSpPr>
            <a:spLocks noChangeArrowheads="1"/>
          </p:cNvSpPr>
          <p:nvPr/>
        </p:nvSpPr>
        <p:spPr bwMode="auto">
          <a:xfrm rot="16200000">
            <a:off x="1582738" y="2312987"/>
            <a:ext cx="1728788" cy="792163"/>
          </a:xfrm>
          <a:prstGeom prst="leftRightArrow">
            <a:avLst>
              <a:gd name="adj1" fmla="val 50000"/>
              <a:gd name="adj2" fmla="val 43647"/>
            </a:avLst>
          </a:prstGeom>
          <a:solidFill>
            <a:srgbClr val="33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2" name="Oval 10"/>
          <p:cNvSpPr>
            <a:spLocks noChangeArrowheads="1"/>
          </p:cNvSpPr>
          <p:nvPr/>
        </p:nvSpPr>
        <p:spPr bwMode="auto">
          <a:xfrm>
            <a:off x="5364163" y="19891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3" name="Oval 11"/>
          <p:cNvSpPr>
            <a:spLocks noChangeArrowheads="1"/>
          </p:cNvSpPr>
          <p:nvPr/>
        </p:nvSpPr>
        <p:spPr bwMode="auto">
          <a:xfrm>
            <a:off x="4500563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4" name="Oval 12"/>
          <p:cNvSpPr>
            <a:spLocks noChangeArrowheads="1"/>
          </p:cNvSpPr>
          <p:nvPr/>
        </p:nvSpPr>
        <p:spPr bwMode="auto">
          <a:xfrm>
            <a:off x="5364163" y="2997200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5" name="Oval 13"/>
          <p:cNvSpPr>
            <a:spLocks noChangeArrowheads="1"/>
          </p:cNvSpPr>
          <p:nvPr/>
        </p:nvSpPr>
        <p:spPr bwMode="auto">
          <a:xfrm>
            <a:off x="6300788" y="1484313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6" name="Oval 14"/>
          <p:cNvSpPr>
            <a:spLocks noChangeArrowheads="1"/>
          </p:cNvSpPr>
          <p:nvPr/>
        </p:nvSpPr>
        <p:spPr bwMode="auto">
          <a:xfrm>
            <a:off x="6300788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7" name="Oval 15"/>
          <p:cNvSpPr>
            <a:spLocks noChangeArrowheads="1"/>
          </p:cNvSpPr>
          <p:nvPr/>
        </p:nvSpPr>
        <p:spPr bwMode="auto">
          <a:xfrm>
            <a:off x="6227763" y="35004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8" name="Text Box 16"/>
          <p:cNvSpPr txBox="1">
            <a:spLocks noChangeArrowheads="1"/>
          </p:cNvSpPr>
          <p:nvPr/>
        </p:nvSpPr>
        <p:spPr bwMode="auto">
          <a:xfrm>
            <a:off x="5294313" y="2781300"/>
            <a:ext cx="302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ostatní resorty</a:t>
            </a:r>
          </a:p>
        </p:txBody>
      </p:sp>
      <p:sp>
        <p:nvSpPr>
          <p:cNvPr id="704529" name="Oval 17"/>
          <p:cNvSpPr>
            <a:spLocks noChangeArrowheads="1"/>
          </p:cNvSpPr>
          <p:nvPr/>
        </p:nvSpPr>
        <p:spPr bwMode="auto">
          <a:xfrm>
            <a:off x="47879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0" name="Oval 18"/>
          <p:cNvSpPr>
            <a:spLocks noChangeArrowheads="1"/>
          </p:cNvSpPr>
          <p:nvPr/>
        </p:nvSpPr>
        <p:spPr bwMode="auto">
          <a:xfrm>
            <a:off x="507841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1" name="Oval 19"/>
          <p:cNvSpPr>
            <a:spLocks noChangeArrowheads="1"/>
          </p:cNvSpPr>
          <p:nvPr/>
        </p:nvSpPr>
        <p:spPr bwMode="auto">
          <a:xfrm>
            <a:off x="536416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2" name="Oval 20"/>
          <p:cNvSpPr>
            <a:spLocks noChangeArrowheads="1"/>
          </p:cNvSpPr>
          <p:nvPr/>
        </p:nvSpPr>
        <p:spPr bwMode="auto">
          <a:xfrm>
            <a:off x="56515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3" name="Oval 21"/>
          <p:cNvSpPr>
            <a:spLocks noChangeArrowheads="1"/>
          </p:cNvSpPr>
          <p:nvPr/>
        </p:nvSpPr>
        <p:spPr bwMode="auto">
          <a:xfrm>
            <a:off x="4211638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4" name="Oval 22"/>
          <p:cNvSpPr>
            <a:spLocks noChangeArrowheads="1"/>
          </p:cNvSpPr>
          <p:nvPr/>
        </p:nvSpPr>
        <p:spPr bwMode="auto">
          <a:xfrm>
            <a:off x="4211638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5" name="Oval 23"/>
          <p:cNvSpPr>
            <a:spLocks noChangeArrowheads="1"/>
          </p:cNvSpPr>
          <p:nvPr/>
        </p:nvSpPr>
        <p:spPr bwMode="auto">
          <a:xfrm>
            <a:off x="450056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6" name="Oval 24"/>
          <p:cNvSpPr>
            <a:spLocks noChangeArrowheads="1"/>
          </p:cNvSpPr>
          <p:nvPr/>
        </p:nvSpPr>
        <p:spPr bwMode="auto">
          <a:xfrm>
            <a:off x="450056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7" name="Oval 25"/>
          <p:cNvSpPr>
            <a:spLocks noChangeArrowheads="1"/>
          </p:cNvSpPr>
          <p:nvPr/>
        </p:nvSpPr>
        <p:spPr bwMode="auto">
          <a:xfrm>
            <a:off x="4787900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8" name="Oval 26"/>
          <p:cNvSpPr>
            <a:spLocks noChangeArrowheads="1"/>
          </p:cNvSpPr>
          <p:nvPr/>
        </p:nvSpPr>
        <p:spPr bwMode="auto">
          <a:xfrm>
            <a:off x="507841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9" name="Oval 27"/>
          <p:cNvSpPr>
            <a:spLocks noChangeArrowheads="1"/>
          </p:cNvSpPr>
          <p:nvPr/>
        </p:nvSpPr>
        <p:spPr bwMode="auto">
          <a:xfrm>
            <a:off x="536416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0" name="Oval 28"/>
          <p:cNvSpPr>
            <a:spLocks noChangeArrowheads="1"/>
          </p:cNvSpPr>
          <p:nvPr/>
        </p:nvSpPr>
        <p:spPr bwMode="auto">
          <a:xfrm>
            <a:off x="4211638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1" name="Oval 29"/>
          <p:cNvSpPr>
            <a:spLocks noChangeArrowheads="1"/>
          </p:cNvSpPr>
          <p:nvPr/>
        </p:nvSpPr>
        <p:spPr bwMode="auto">
          <a:xfrm>
            <a:off x="4500563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2" name="Oval 30"/>
          <p:cNvSpPr>
            <a:spLocks noChangeArrowheads="1"/>
          </p:cNvSpPr>
          <p:nvPr/>
        </p:nvSpPr>
        <p:spPr bwMode="auto">
          <a:xfrm>
            <a:off x="4787900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3" name="Oval 31"/>
          <p:cNvSpPr>
            <a:spLocks noChangeArrowheads="1"/>
          </p:cNvSpPr>
          <p:nvPr/>
        </p:nvSpPr>
        <p:spPr bwMode="auto">
          <a:xfrm>
            <a:off x="3924300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4" name="Oval 32"/>
          <p:cNvSpPr>
            <a:spLocks noChangeArrowheads="1"/>
          </p:cNvSpPr>
          <p:nvPr/>
        </p:nvSpPr>
        <p:spPr bwMode="auto">
          <a:xfrm>
            <a:off x="3924300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5" name="Oval 33"/>
          <p:cNvSpPr>
            <a:spLocks noChangeArrowheads="1"/>
          </p:cNvSpPr>
          <p:nvPr/>
        </p:nvSpPr>
        <p:spPr bwMode="auto">
          <a:xfrm>
            <a:off x="39243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6" name="Text Box 34"/>
          <p:cNvSpPr txBox="1">
            <a:spLocks noChangeArrowheads="1"/>
          </p:cNvSpPr>
          <p:nvPr/>
        </p:nvSpPr>
        <p:spPr bwMode="auto">
          <a:xfrm>
            <a:off x="5942013" y="5157788"/>
            <a:ext cx="33464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364688"/>
                </a:solidFill>
              </a:rPr>
              <a:t>všechny další organizace, instituce, orgány veřejné správy, občanské iniciativy, spolky, rodiny a jednotlivci</a:t>
            </a:r>
          </a:p>
        </p:txBody>
      </p:sp>
    </p:spTree>
    <p:extLst>
      <p:ext uri="{BB962C8B-B14F-4D97-AF65-F5344CB8AC3E}">
        <p14:creationId xmlns:p14="http://schemas.microsoft.com/office/powerpoint/2010/main" val="485693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4" grpId="0" animBg="1"/>
      <p:bldP spid="704516" grpId="0" animBg="1"/>
      <p:bldP spid="704517" grpId="0"/>
      <p:bldP spid="704518" grpId="0" animBg="1"/>
      <p:bldP spid="704519" grpId="0" animBg="1"/>
      <p:bldP spid="704520" grpId="0" animBg="1"/>
      <p:bldP spid="704521" grpId="0" animBg="1"/>
      <p:bldP spid="704522" grpId="0" animBg="1"/>
      <p:bldP spid="704523" grpId="0" animBg="1"/>
      <p:bldP spid="704524" grpId="0" animBg="1"/>
      <p:bldP spid="704525" grpId="0" animBg="1"/>
      <p:bldP spid="704526" grpId="0" animBg="1"/>
      <p:bldP spid="704527" grpId="0" animBg="1"/>
      <p:bldP spid="704528" grpId="0"/>
      <p:bldP spid="704529" grpId="0" animBg="1"/>
      <p:bldP spid="704530" grpId="0" animBg="1"/>
      <p:bldP spid="704531" grpId="0" animBg="1"/>
      <p:bldP spid="704532" grpId="0" animBg="1"/>
      <p:bldP spid="704533" grpId="0" animBg="1"/>
      <p:bldP spid="704534" grpId="0" animBg="1"/>
      <p:bldP spid="704535" grpId="0" animBg="1"/>
      <p:bldP spid="704536" grpId="0" animBg="1"/>
      <p:bldP spid="704537" grpId="0" animBg="1"/>
      <p:bldP spid="704538" grpId="0" animBg="1"/>
      <p:bldP spid="704539" grpId="0" animBg="1"/>
      <p:bldP spid="704540" grpId="0" animBg="1"/>
      <p:bldP spid="704541" grpId="0" animBg="1"/>
      <p:bldP spid="704542" grpId="0" animBg="1"/>
      <p:bldP spid="704543" grpId="0" animBg="1"/>
      <p:bldP spid="704544" grpId="0" animBg="1"/>
      <p:bldP spid="704545" grpId="0" animBg="1"/>
      <p:bldP spid="70454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468313" y="11255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 dirty="0">
                <a:solidFill>
                  <a:srgbClr val="0000CC"/>
                </a:solidFill>
                <a:latin typeface="Arial Black" panose="020B0A04020102020204" pitchFamily="34" charset="0"/>
              </a:rPr>
              <a:t>FUNKCE ZDRAVOTNICTVÍ</a:t>
            </a: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684213" y="2636838"/>
            <a:ext cx="82296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600" b="1" dirty="0">
                <a:solidFill>
                  <a:srgbClr val="0000CC"/>
                </a:solidFill>
              </a:rPr>
              <a:t>V širším smyslu: </a:t>
            </a:r>
            <a:r>
              <a:rPr lang="cs-CZ" sz="3600" b="1" dirty="0">
                <a:solidFill>
                  <a:srgbClr val="000000"/>
                </a:solidFill>
              </a:rPr>
              <a:t>vhodně usměrňovat a koordinovat systém péče o zdraví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600" b="1" dirty="0">
                <a:solidFill>
                  <a:srgbClr val="0000CC"/>
                </a:solidFill>
              </a:rPr>
              <a:t>V užším smyslu: </a:t>
            </a:r>
            <a:r>
              <a:rPr lang="cs-CZ" sz="3600" b="1" dirty="0">
                <a:solidFill>
                  <a:srgbClr val="000000"/>
                </a:solidFill>
              </a:rPr>
              <a:t>poskytovat zdravotnické služby a řídit (ať už přímo nebo nepřímo) soustavu zdravotnictví  </a:t>
            </a:r>
          </a:p>
        </p:txBody>
      </p:sp>
    </p:spTree>
    <p:extLst>
      <p:ext uri="{BB962C8B-B14F-4D97-AF65-F5344CB8AC3E}">
        <p14:creationId xmlns:p14="http://schemas.microsoft.com/office/powerpoint/2010/main" val="867914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Oval 2"/>
          <p:cNvSpPr>
            <a:spLocks noChangeArrowheads="1"/>
          </p:cNvSpPr>
          <p:nvPr/>
        </p:nvSpPr>
        <p:spPr bwMode="auto">
          <a:xfrm>
            <a:off x="252413" y="836613"/>
            <a:ext cx="8205787" cy="5545137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1" name="Oval 3"/>
          <p:cNvSpPr>
            <a:spLocks noChangeArrowheads="1"/>
          </p:cNvSpPr>
          <p:nvPr/>
        </p:nvSpPr>
        <p:spPr bwMode="auto">
          <a:xfrm>
            <a:off x="2484438" y="1844675"/>
            <a:ext cx="3673475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5795963" y="2924175"/>
            <a:ext cx="1944687" cy="12255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4427538" y="1844675"/>
            <a:ext cx="3673475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611188" y="1844675"/>
            <a:ext cx="3673475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3348038" y="3141663"/>
            <a:ext cx="2232025" cy="79216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684213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4400" b="1">
                <a:solidFill>
                  <a:srgbClr val="000000"/>
                </a:solidFill>
              </a:rPr>
              <a:t/>
            </a:r>
            <a:br>
              <a:rPr lang="cs-CZ" sz="4400" b="1">
                <a:solidFill>
                  <a:srgbClr val="000000"/>
                </a:solidFill>
              </a:rPr>
            </a:br>
            <a:r>
              <a:rPr lang="cs-CZ" sz="4400" b="1">
                <a:solidFill>
                  <a:srgbClr val="000000"/>
                </a:solidFill>
              </a:rPr>
              <a:t/>
            </a:r>
            <a:br>
              <a:rPr lang="cs-CZ" sz="4400" b="1">
                <a:solidFill>
                  <a:srgbClr val="000000"/>
                </a:solidFill>
              </a:rPr>
            </a:br>
            <a:r>
              <a:rPr lang="cs-CZ" sz="4400" b="1">
                <a:solidFill>
                  <a:srgbClr val="000000"/>
                </a:solidFill>
              </a:rPr>
              <a:t/>
            </a:r>
            <a:br>
              <a:rPr lang="cs-CZ" sz="4400" b="1">
                <a:solidFill>
                  <a:srgbClr val="000000"/>
                </a:solidFill>
              </a:rPr>
            </a:br>
            <a:r>
              <a:rPr lang="cs-CZ" sz="4400" b="1">
                <a:solidFill>
                  <a:srgbClr val="000000"/>
                </a:solidFill>
              </a:rPr>
              <a:t/>
            </a:r>
            <a:br>
              <a:rPr lang="cs-CZ" sz="4400" b="1">
                <a:solidFill>
                  <a:srgbClr val="000000"/>
                </a:solidFill>
              </a:rPr>
            </a:br>
            <a:endParaRPr lang="cs-CZ" sz="4400" b="1">
              <a:solidFill>
                <a:srgbClr val="000000"/>
              </a:solidFill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3421063" y="3357563"/>
            <a:ext cx="215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6011863" y="3141663"/>
            <a:ext cx="2089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PÉČE O ZDRAVÍ</a:t>
            </a:r>
          </a:p>
        </p:txBody>
      </p:sp>
      <p:sp>
        <p:nvSpPr>
          <p:cNvPr id="293900" name="Oval 12"/>
          <p:cNvSpPr>
            <a:spLocks noChangeArrowheads="1"/>
          </p:cNvSpPr>
          <p:nvPr/>
        </p:nvSpPr>
        <p:spPr bwMode="auto">
          <a:xfrm>
            <a:off x="5580063" y="4076700"/>
            <a:ext cx="1296987" cy="122396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900113" y="188913"/>
            <a:ext cx="7346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4400" b="1">
                <a:solidFill>
                  <a:srgbClr val="333399"/>
                </a:solidFill>
              </a:rPr>
              <a:t>SOCIÁLNÍ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1933512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animBg="1"/>
      <p:bldP spid="293891" grpId="0" animBg="1"/>
      <p:bldP spid="293892" grpId="0" animBg="1"/>
      <p:bldP spid="293893" grpId="0" animBg="1"/>
      <p:bldP spid="293894" grpId="0" animBg="1"/>
      <p:bldP spid="293895" grpId="0" animBg="1"/>
      <p:bldP spid="293897" grpId="0"/>
      <p:bldP spid="293898" grpId="0"/>
      <p:bldP spid="293899" grpId="0"/>
      <p:bldP spid="29390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  <a:latin typeface="Arial Black" pitchFamily="34" charset="0"/>
              </a:rPr>
              <a:t>Ekonomie, zdraví a zdravotnictví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113" y="19161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Ekonomie zdraví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Zdravotnictví je významný, ale ne jediný faktor, který ovlivňuje zdraví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Otázka přínosu investic do oblasti determinant zdraví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Ekonomie zdravotnictví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Ekonomické faktory a procesy v rámci zdravotnického systému</a:t>
            </a:r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571500" indent="-457200" fontAlgn="auto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6304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470025"/>
          </a:xfrm>
        </p:spPr>
        <p:txBody>
          <a:bodyPr/>
          <a:lstStyle/>
          <a:p>
            <a:pPr>
              <a:defRPr/>
            </a:pPr>
            <a:r>
              <a:rPr lang="cs-CZ" b="1" cap="all" dirty="0">
                <a:solidFill>
                  <a:srgbClr val="0000CC"/>
                </a:solidFill>
                <a:ea typeface="Arial Unicode MS" pitchFamily="34" charset="-128"/>
                <a:cs typeface="Rod" pitchFamily="49" charset="-79"/>
              </a:rPr>
              <a:t>HODNOCENÍ ZDRAVOTNÍ SITUACE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285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cs-CZ" sz="4000" dirty="0" smtClean="0">
                <a:solidFill>
                  <a:srgbClr val="0000CC"/>
                </a:solidFill>
                <a:latin typeface="Arial Black" pitchFamily="34" charset="0"/>
              </a:rPr>
              <a:t>HODNOCENÍ ZDRAVOTNÍ SITUACE</a:t>
            </a:r>
            <a:endParaRPr lang="cs-CZ" sz="40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5091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1400" b="1" dirty="0">
              <a:solidFill>
                <a:schemeClr val="accent2"/>
              </a:solidFill>
            </a:endParaRPr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b="1" dirty="0"/>
              <a:t>O závažných zdravotních problémech vypovídají</a:t>
            </a:r>
            <a:r>
              <a:rPr lang="cs-CZ" b="1" dirty="0" smtClean="0"/>
              <a:t>:</a:t>
            </a:r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b="1" dirty="0"/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 smtClean="0">
                <a:solidFill>
                  <a:srgbClr val="0000CC"/>
                </a:solidFill>
              </a:rPr>
              <a:t>ukazatele </a:t>
            </a:r>
            <a:r>
              <a:rPr lang="cs-CZ" b="1" dirty="0">
                <a:solidFill>
                  <a:srgbClr val="0000CC"/>
                </a:solidFill>
              </a:rPr>
              <a:t>zdravotního </a:t>
            </a:r>
            <a:r>
              <a:rPr lang="cs-CZ" b="1" dirty="0" smtClean="0">
                <a:solidFill>
                  <a:srgbClr val="0000CC"/>
                </a:solidFill>
              </a:rPr>
              <a:t>stavu obyvatelstva</a:t>
            </a:r>
            <a:endParaRPr lang="cs-CZ" b="1" dirty="0">
              <a:solidFill>
                <a:srgbClr val="0000CC"/>
              </a:solidFill>
            </a:endParaRPr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 smtClean="0">
                <a:solidFill>
                  <a:srgbClr val="0000CC"/>
                </a:solidFill>
              </a:rPr>
              <a:t>charakteristiky </a:t>
            </a:r>
            <a:r>
              <a:rPr lang="cs-CZ" b="1" dirty="0">
                <a:solidFill>
                  <a:srgbClr val="0000CC"/>
                </a:solidFill>
              </a:rPr>
              <a:t>životního způsobu</a:t>
            </a:r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 smtClean="0">
                <a:solidFill>
                  <a:srgbClr val="0000CC"/>
                </a:solidFill>
              </a:rPr>
              <a:t>charakteristiky </a:t>
            </a:r>
            <a:r>
              <a:rPr lang="cs-CZ" b="1" dirty="0">
                <a:solidFill>
                  <a:srgbClr val="0000CC"/>
                </a:solidFill>
              </a:rPr>
              <a:t>životního prostředí</a:t>
            </a:r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 smtClean="0">
                <a:solidFill>
                  <a:srgbClr val="0000CC"/>
                </a:solidFill>
              </a:rPr>
              <a:t>stav</a:t>
            </a:r>
            <a:r>
              <a:rPr lang="cs-CZ" b="1" dirty="0">
                <a:solidFill>
                  <a:srgbClr val="0000CC"/>
                </a:solidFill>
              </a:rPr>
              <a:t>, činnost a výsledky zdravotnictví.</a:t>
            </a:r>
          </a:p>
        </p:txBody>
      </p:sp>
    </p:spTree>
    <p:extLst>
      <p:ext uri="{BB962C8B-B14F-4D97-AF65-F5344CB8AC3E}">
        <p14:creationId xmlns:p14="http://schemas.microsoft.com/office/powerpoint/2010/main" val="3106909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CC"/>
                </a:solidFill>
                <a:latin typeface="Arial Black" pitchFamily="34" charset="0"/>
              </a:rPr>
              <a:t>Zdravotní situace v ČR</a:t>
            </a:r>
            <a:endParaRPr lang="cs-CZ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509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2600" b="1" dirty="0" smtClean="0"/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sz="2600" b="1" dirty="0" smtClean="0"/>
              <a:t>Zdravotní </a:t>
            </a:r>
            <a:r>
              <a:rPr lang="cs-CZ" sz="2600" b="1" dirty="0"/>
              <a:t>situace v České republice se v některých aspektech zlepšuje. </a:t>
            </a:r>
            <a:endParaRPr lang="cs-CZ" sz="2600" b="1" dirty="0" smtClean="0"/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2600" b="1" dirty="0"/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2600" b="1" dirty="0" smtClean="0"/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sz="2600" b="1" dirty="0" smtClean="0"/>
              <a:t>Vývoj</a:t>
            </a:r>
            <a:r>
              <a:rPr lang="cs-CZ" sz="2600" b="1" dirty="0"/>
              <a:t>, úroveň ani rozložení zdraví lidí však neodpovídá ani potřebám ani skutečným možnostem.</a:t>
            </a:r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1400" b="1" dirty="0">
              <a:solidFill>
                <a:schemeClr val="accent2"/>
              </a:solidFill>
            </a:endParaRPr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2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96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357166"/>
            <a:ext cx="8393978" cy="6048375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cs-CZ" sz="4000" b="1" dirty="0" smtClean="0">
                <a:solidFill>
                  <a:srgbClr val="333399"/>
                </a:solidFill>
              </a:rPr>
              <a:t>ZDRAVOTNÍ STAV POPULACE</a:t>
            </a:r>
          </a:p>
          <a:p>
            <a:pPr marL="0" indent="0">
              <a:buNone/>
            </a:pPr>
            <a:endParaRPr lang="cs-CZ" sz="4000" b="1" dirty="0" smtClean="0">
              <a:solidFill>
                <a:srgbClr val="333399"/>
              </a:solidFill>
            </a:endParaRPr>
          </a:p>
          <a:p>
            <a:pPr marL="400050" lvl="1" indent="0">
              <a:buNone/>
            </a:pPr>
            <a:r>
              <a:rPr lang="cs-CZ" sz="3600" b="1" dirty="0" smtClean="0">
                <a:solidFill>
                  <a:srgbClr val="333399"/>
                </a:solidFill>
              </a:rPr>
              <a:t>Negativní míry zdraví</a:t>
            </a:r>
            <a:endParaRPr lang="cs-CZ" sz="3600" b="1" dirty="0">
              <a:solidFill>
                <a:srgbClr val="333399"/>
              </a:solidFill>
            </a:endParaRPr>
          </a:p>
          <a:p>
            <a:pPr lvl="1"/>
            <a:r>
              <a:rPr lang="cs-CZ" sz="3600" b="1" dirty="0" smtClean="0">
                <a:solidFill>
                  <a:srgbClr val="333399"/>
                </a:solidFill>
              </a:rPr>
              <a:t>Nemocnost</a:t>
            </a:r>
          </a:p>
          <a:p>
            <a:pPr lvl="1"/>
            <a:r>
              <a:rPr lang="cs-CZ" sz="3600" b="1" dirty="0" smtClean="0">
                <a:solidFill>
                  <a:srgbClr val="333399"/>
                </a:solidFill>
              </a:rPr>
              <a:t>Úmrtnost</a:t>
            </a:r>
            <a:endParaRPr lang="cs-CZ" sz="3600" b="1" dirty="0">
              <a:solidFill>
                <a:srgbClr val="333399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</a:pPr>
            <a:endParaRPr lang="cs-CZ" sz="2400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cs-CZ" sz="2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3812" y="1628800"/>
            <a:ext cx="8393978" cy="484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sz="2800" b="1" dirty="0" smtClean="0">
                <a:solidFill>
                  <a:srgbClr val="333399"/>
                </a:solidFill>
              </a:rPr>
              <a:t>Vývoj střední délky života </a:t>
            </a:r>
            <a:r>
              <a:rPr lang="cs-CZ" sz="2800" dirty="0" smtClean="0">
                <a:solidFill>
                  <a:srgbClr val="333399"/>
                </a:solidFill>
              </a:rPr>
              <a:t>je relativně příznivý. Je však patrné zaostávání za vyspělými zeměmi.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cs-CZ" sz="2800" dirty="0" smtClean="0">
              <a:solidFill>
                <a:srgbClr val="333399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476672"/>
            <a:ext cx="8964488" cy="158417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62000" indent="-762000" algn="l">
              <a:buFontTx/>
              <a:buAutoNum type="alphaUcPeriod"/>
            </a:pPr>
            <a:r>
              <a:rPr lang="cs-CZ" sz="3200" b="1" kern="0" smtClean="0">
                <a:solidFill>
                  <a:srgbClr val="0000CC"/>
                </a:solidFill>
                <a:latin typeface="Arial Black" panose="020B0A04020102020204" pitchFamily="34" charset="0"/>
              </a:rPr>
              <a:t>ZDRAVOTNÍ STAV OBYVATELSTVA </a:t>
            </a:r>
            <a:br>
              <a:rPr lang="cs-CZ" sz="3200" b="1" kern="0" smtClean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cs-CZ" sz="3200" b="1" kern="0" smtClean="0">
                <a:solidFill>
                  <a:srgbClr val="0000CC"/>
                </a:solidFill>
                <a:latin typeface="Arial Black" panose="020B0A04020102020204" pitchFamily="34" charset="0"/>
              </a:rPr>
              <a:t>(ZDRAVÍ LIDÍ)</a:t>
            </a:r>
            <a:br>
              <a:rPr lang="cs-CZ" sz="3200" b="1" kern="0" smtClean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cs-CZ" sz="3200" b="1" kern="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9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357188"/>
            <a:ext cx="7931150" cy="60483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4000" b="1" smtClean="0">
                <a:solidFill>
                  <a:srgbClr val="333597"/>
                </a:solidFill>
              </a:rPr>
              <a:t>STŘEDNÍ DÉLKA ŽIVOTA</a:t>
            </a:r>
          </a:p>
          <a:p>
            <a:pPr marL="0" indent="0">
              <a:buFontTx/>
              <a:buNone/>
            </a:pPr>
            <a:endParaRPr lang="cs-CZ" altLang="cs-CZ" sz="2800" b="1" smtClean="0">
              <a:solidFill>
                <a:srgbClr val="1B06BA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96752"/>
            <a:ext cx="6336704" cy="53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CC"/>
                </a:solidFill>
                <a:latin typeface="Arial Black" pitchFamily="34" charset="0"/>
              </a:rPr>
              <a:t>Trh a zdraví</a:t>
            </a:r>
            <a:r>
              <a:rPr lang="cs-CZ" b="1" dirty="0">
                <a:solidFill>
                  <a:srgbClr val="0000CC"/>
                </a:solidFill>
                <a:latin typeface="Arial Black" pitchFamily="34" charset="0"/>
              </a:rPr>
              <a:t/>
            </a:r>
            <a:br>
              <a:rPr lang="cs-CZ" b="1" dirty="0">
                <a:solidFill>
                  <a:srgbClr val="0000CC"/>
                </a:solidFill>
                <a:latin typeface="Arial Black" pitchFamily="34" charset="0"/>
              </a:rPr>
            </a:br>
            <a:endParaRPr lang="cs-CZ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73427"/>
          </a:xfrm>
        </p:spPr>
        <p:txBody>
          <a:bodyPr/>
          <a:lstStyle/>
          <a:p>
            <a:pPr marL="457200" indent="-457200"/>
            <a:r>
              <a:rPr lang="cs-CZ" dirty="0" smtClean="0">
                <a:latin typeface="Arial" pitchFamily="34" charset="0"/>
                <a:cs typeface="Arial" pitchFamily="34" charset="0"/>
              </a:rPr>
              <a:t>Trh jako standardní řešení </a:t>
            </a:r>
          </a:p>
          <a:p>
            <a:pPr marL="857250" lvl="1" indent="-457200"/>
            <a:r>
              <a:rPr lang="cs-CZ" dirty="0" smtClean="0">
                <a:latin typeface="Arial" pitchFamily="34" charset="0"/>
                <a:cs typeface="Arial" pitchFamily="34" charset="0"/>
              </a:rPr>
              <a:t>Nakolik je tržní mechanismus vhodný?</a:t>
            </a:r>
          </a:p>
          <a:p>
            <a:pPr marL="857250" lvl="1" indent="-457200"/>
            <a:r>
              <a:rPr lang="cs-CZ" dirty="0" smtClean="0">
                <a:latin typeface="Arial" pitchFamily="34" charset="0"/>
                <a:cs typeface="Arial" pitchFamily="34" charset="0"/>
              </a:rPr>
              <a:t>Kde, kdy a proč selhává?</a:t>
            </a:r>
          </a:p>
          <a:p>
            <a:pPr marL="857250" lvl="1" indent="-457200"/>
            <a:r>
              <a:rPr lang="cs-CZ" dirty="0" smtClean="0">
                <a:latin typeface="Arial" pitchFamily="34" charset="0"/>
                <a:cs typeface="Arial" pitchFamily="34" charset="0"/>
              </a:rPr>
              <a:t>Mohou být tržní selhání napravena státními zásahy?</a:t>
            </a:r>
          </a:p>
          <a:p>
            <a:pPr marL="400050" lvl="1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805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7557"/>
            <a:ext cx="4464496" cy="68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STŘEDNÍ DÉLKA ŽIVOTA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V posledních 20 letech SDŽ neustále roste.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rgbClr val="002060"/>
              </a:buClr>
            </a:pPr>
            <a:r>
              <a:rPr lang="cs-CZ" b="1" dirty="0" smtClean="0">
                <a:solidFill>
                  <a:srgbClr val="333399"/>
                </a:solidFill>
              </a:rPr>
              <a:t>V r. 2016 </a:t>
            </a:r>
            <a:r>
              <a:rPr lang="cs-CZ" dirty="0" smtClean="0">
                <a:solidFill>
                  <a:srgbClr val="333399"/>
                </a:solidFill>
              </a:rPr>
              <a:t>byla SDŽ pro muže 76,2 let a pro ženy 82,1 let.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SDŽ se zvyšuje zejm. v souvislosti s poklesem úmrtnosti na nemoci oběhové soustavy.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ČR má druhou nejlepší SDŽ ze zemí střední a východní Evropy, za západní Evropou však zaostává.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964488" cy="1584176"/>
          </a:xfrm>
        </p:spPr>
        <p:txBody>
          <a:bodyPr/>
          <a:lstStyle/>
          <a:p>
            <a:pPr marL="762000" indent="-762000" algn="l">
              <a:buFontTx/>
              <a:buAutoNum type="alphaUcPeriod"/>
            </a:pPr>
            <a:r>
              <a:rPr 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ZDRAVOTNÍ </a:t>
            </a:r>
            <a:r>
              <a:rPr lang="cs-CZ" sz="3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STAV OBYVATELSTVA </a:t>
            </a:r>
            <a:r>
              <a:rPr 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(ZDRAVÍ LIDÍ)</a:t>
            </a:r>
            <a:br>
              <a:rPr 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cs-CZ" sz="32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608934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800" b="1" dirty="0" smtClean="0"/>
              <a:t>Střední délka </a:t>
            </a:r>
            <a:r>
              <a:rPr lang="cs-CZ" sz="2800" b="1" dirty="0"/>
              <a:t>života </a:t>
            </a:r>
            <a:endParaRPr lang="cs-CZ" sz="2800" b="1" dirty="0" smtClean="0"/>
          </a:p>
          <a:p>
            <a:pPr>
              <a:lnSpc>
                <a:spcPct val="8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pPr>
              <a:lnSpc>
                <a:spcPct val="8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800" b="1" dirty="0" smtClean="0"/>
              <a:t>V </a:t>
            </a:r>
            <a:r>
              <a:rPr lang="cs-CZ" sz="2800" b="1" dirty="0"/>
              <a:t>ČR je vysoký výskyt chorob kardiovaskulárních, nádorových onemocnění i psychických nemocí. </a:t>
            </a:r>
            <a:endParaRPr lang="cs-CZ" sz="2800" b="1" dirty="0" smtClean="0"/>
          </a:p>
          <a:p>
            <a:pPr>
              <a:lnSpc>
                <a:spcPct val="8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>
              <a:lnSpc>
                <a:spcPct val="8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800" b="1" dirty="0"/>
              <a:t>I když je možno doložit některá dílčí zlepšení, zaostávání úrovně zdraví lidí </a:t>
            </a:r>
            <a:r>
              <a:rPr lang="cs-CZ" sz="2800" b="1" dirty="0" smtClean="0"/>
              <a:t>v ČR </a:t>
            </a:r>
            <a:r>
              <a:rPr lang="cs-CZ" sz="2800" b="1" dirty="0"/>
              <a:t>ve srovnání s vyspělými zeměmi přetrvává. Jedním z východisek zlepšení situace by měla být úvaha </a:t>
            </a:r>
            <a:r>
              <a:rPr lang="cs-CZ" sz="2800" b="1" dirty="0" smtClean="0"/>
              <a:t>o determinantách </a:t>
            </a:r>
            <a:r>
              <a:rPr lang="cs-CZ" sz="2800" b="1" dirty="0"/>
              <a:t>zdraví lidí, prioritách </a:t>
            </a:r>
            <a:r>
              <a:rPr lang="cs-CZ" sz="2800" b="1" dirty="0" smtClean="0"/>
              <a:t>i o možných </a:t>
            </a:r>
            <a:r>
              <a:rPr lang="cs-CZ" sz="2800" b="1" dirty="0"/>
              <a:t>regulačních mechanismech. </a:t>
            </a:r>
          </a:p>
        </p:txBody>
      </p:sp>
    </p:spTree>
    <p:extLst>
      <p:ext uri="{BB962C8B-B14F-4D97-AF65-F5344CB8AC3E}">
        <p14:creationId xmlns:p14="http://schemas.microsoft.com/office/powerpoint/2010/main" val="1974806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7772400" cy="1143000"/>
          </a:xfrm>
        </p:spPr>
        <p:txBody>
          <a:bodyPr/>
          <a:lstStyle/>
          <a:p>
            <a:pPr algn="l"/>
            <a:r>
              <a:rPr lang="cs-CZ" sz="4000" b="1" dirty="0">
                <a:solidFill>
                  <a:srgbClr val="0000CC"/>
                </a:solidFill>
                <a:latin typeface="Arial Black" pitchFamily="34" charset="0"/>
              </a:rPr>
              <a:t>B. ŽIVOTNÍ ZPŮSOB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773238"/>
            <a:ext cx="7270750" cy="4876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kuřáctví</a:t>
            </a:r>
            <a:r>
              <a:rPr lang="cs-CZ" b="1" dirty="0"/>
              <a:t>, </a:t>
            </a:r>
            <a:endParaRPr lang="cs-CZ" b="1" dirty="0" smtClean="0"/>
          </a:p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energeticky </a:t>
            </a:r>
            <a:r>
              <a:rPr lang="cs-CZ" b="1" dirty="0"/>
              <a:t>nadměrná a nevhodně složená strava, </a:t>
            </a:r>
            <a:endParaRPr lang="cs-CZ" b="1" dirty="0" smtClean="0"/>
          </a:p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nízká </a:t>
            </a:r>
            <a:r>
              <a:rPr lang="cs-CZ" b="1" dirty="0"/>
              <a:t>pohybová aktivita, </a:t>
            </a:r>
            <a:endParaRPr lang="cs-CZ" b="1" dirty="0" smtClean="0"/>
          </a:p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vysoká </a:t>
            </a:r>
            <a:r>
              <a:rPr lang="cs-CZ" b="1" dirty="0"/>
              <a:t>úroveň psychických tenzí a stresů, </a:t>
            </a:r>
            <a:endParaRPr lang="cs-CZ" b="1" dirty="0" smtClean="0"/>
          </a:p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zneužívání </a:t>
            </a:r>
            <a:r>
              <a:rPr lang="cs-CZ" b="1" dirty="0"/>
              <a:t>alkoholu, léků a drog, </a:t>
            </a:r>
            <a:endParaRPr lang="cs-CZ" b="1" dirty="0" smtClean="0"/>
          </a:p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nevhodné </a:t>
            </a:r>
            <a:r>
              <a:rPr lang="cs-CZ" b="1" dirty="0"/>
              <a:t>sexuální chování apod.</a:t>
            </a:r>
          </a:p>
          <a:p>
            <a:pPr marL="0" indent="0">
              <a:lnSpc>
                <a:spcPct val="90000"/>
              </a:lnSpc>
              <a:buClr>
                <a:srgbClr val="C00000"/>
              </a:buClr>
              <a:buSzPct val="150000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41409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00CC"/>
                </a:solidFill>
              </a:rPr>
              <a:t>KOUŘENÍ</a:t>
            </a:r>
          </a:p>
        </p:txBody>
      </p:sp>
      <p:sp>
        <p:nvSpPr>
          <p:cNvPr id="83971" name="TextovéPole 3"/>
          <p:cNvSpPr txBox="1">
            <a:spLocks noChangeArrowheads="1"/>
          </p:cNvSpPr>
          <p:nvPr/>
        </p:nvSpPr>
        <p:spPr bwMode="auto">
          <a:xfrm>
            <a:off x="755650" y="1916113"/>
            <a:ext cx="1008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3972" name="TextovéPole 4"/>
          <p:cNvSpPr txBox="1">
            <a:spLocks noChangeArrowheads="1"/>
          </p:cNvSpPr>
          <p:nvPr/>
        </p:nvSpPr>
        <p:spPr bwMode="auto">
          <a:xfrm>
            <a:off x="5508625" y="6446838"/>
            <a:ext cx="2873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3973" name="TextovéPole 7"/>
          <p:cNvSpPr txBox="1">
            <a:spLocks noChangeArrowheads="1"/>
          </p:cNvSpPr>
          <p:nvPr/>
        </p:nvSpPr>
        <p:spPr bwMode="auto">
          <a:xfrm>
            <a:off x="5219700" y="5516563"/>
            <a:ext cx="1008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lnSpcReduction="10000"/>
          </a:bodyPr>
          <a:lstStyle/>
          <a:p>
            <a:pPr>
              <a:buClr>
                <a:srgbClr val="0000CC"/>
              </a:buClr>
              <a:defRPr/>
            </a:pPr>
            <a:r>
              <a:rPr lang="cs-CZ" dirty="0" smtClean="0"/>
              <a:t>V ČR kouří 30 % populace a převažují muži a lidé se základním vzděláním.</a:t>
            </a:r>
          </a:p>
          <a:p>
            <a:pPr>
              <a:buClr>
                <a:srgbClr val="0000CC"/>
              </a:buClr>
              <a:defRPr/>
            </a:pPr>
            <a:r>
              <a:rPr lang="cs-CZ" dirty="0" smtClean="0"/>
              <a:t>Největší podíl kuřáků je ve věk. </a:t>
            </a:r>
            <a:r>
              <a:rPr lang="cs-CZ" dirty="0" err="1"/>
              <a:t>s</a:t>
            </a:r>
            <a:r>
              <a:rPr lang="cs-CZ" dirty="0" err="1" smtClean="0"/>
              <a:t>k</a:t>
            </a:r>
            <a:r>
              <a:rPr lang="cs-CZ" dirty="0" smtClean="0"/>
              <a:t>. 15-24 let (téměř 45 %)</a:t>
            </a:r>
          </a:p>
          <a:p>
            <a:pPr>
              <a:buClr>
                <a:srgbClr val="0000CC"/>
              </a:buClr>
              <a:defRPr/>
            </a:pPr>
            <a:r>
              <a:rPr lang="cs-CZ" dirty="0" smtClean="0"/>
              <a:t>V ČR je velkým problémem velký podíl  dětských kuřáků</a:t>
            </a:r>
          </a:p>
          <a:p>
            <a:pPr lvl="1">
              <a:buClr>
                <a:srgbClr val="0000CC"/>
              </a:buClr>
              <a:defRPr/>
            </a:pPr>
            <a:r>
              <a:rPr lang="cs-CZ" dirty="0"/>
              <a:t>m</a:t>
            </a:r>
            <a:r>
              <a:rPr lang="cs-CZ" dirty="0" smtClean="0"/>
              <a:t>ezi nimi převažují dívky</a:t>
            </a:r>
          </a:p>
          <a:p>
            <a:pPr>
              <a:buClr>
                <a:srgbClr val="0000CC"/>
              </a:buClr>
              <a:defRPr/>
            </a:pPr>
            <a:r>
              <a:rPr lang="cs-CZ" dirty="0" smtClean="0"/>
              <a:t>Protikuřácká opatření – legislativa, prevence, pomoc při odvykání, zákazy kouření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674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00CC"/>
                </a:solidFill>
              </a:rPr>
              <a:t>KOUŘENÍ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74800"/>
            <a:ext cx="8624888" cy="4344988"/>
          </a:xfrm>
        </p:spPr>
      </p:pic>
      <p:sp>
        <p:nvSpPr>
          <p:cNvPr id="86020" name="TextovéPole 3"/>
          <p:cNvSpPr txBox="1">
            <a:spLocks noChangeArrowheads="1"/>
          </p:cNvSpPr>
          <p:nvPr/>
        </p:nvSpPr>
        <p:spPr bwMode="auto">
          <a:xfrm>
            <a:off x="442913" y="1731963"/>
            <a:ext cx="10080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6021" name="TextovéPole 4"/>
          <p:cNvSpPr txBox="1">
            <a:spLocks noChangeArrowheads="1"/>
          </p:cNvSpPr>
          <p:nvPr/>
        </p:nvSpPr>
        <p:spPr bwMode="auto">
          <a:xfrm>
            <a:off x="5508625" y="6446838"/>
            <a:ext cx="2873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6022" name="TextovéPole 7"/>
          <p:cNvSpPr txBox="1">
            <a:spLocks noChangeArrowheads="1"/>
          </p:cNvSpPr>
          <p:nvPr/>
        </p:nvSpPr>
        <p:spPr bwMode="auto">
          <a:xfrm>
            <a:off x="5219700" y="5516563"/>
            <a:ext cx="1008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11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00CC"/>
                </a:solidFill>
              </a:rPr>
              <a:t>DĚTŠTÍ KUŘÁCI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341438"/>
            <a:ext cx="8501063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8" name="TextovéPole 3"/>
          <p:cNvSpPr txBox="1">
            <a:spLocks noChangeArrowheads="1"/>
          </p:cNvSpPr>
          <p:nvPr/>
        </p:nvSpPr>
        <p:spPr bwMode="auto">
          <a:xfrm>
            <a:off x="900113" y="1484313"/>
            <a:ext cx="935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8069" name="TextovéPole 5"/>
          <p:cNvSpPr txBox="1">
            <a:spLocks noChangeArrowheads="1"/>
          </p:cNvSpPr>
          <p:nvPr/>
        </p:nvSpPr>
        <p:spPr bwMode="auto">
          <a:xfrm>
            <a:off x="4067175" y="6021388"/>
            <a:ext cx="936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0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00CC"/>
                </a:solidFill>
              </a:rPr>
              <a:t>DŮSLEDKY KOUŘENÍ</a:t>
            </a:r>
          </a:p>
        </p:txBody>
      </p:sp>
      <p:sp>
        <p:nvSpPr>
          <p:cNvPr id="89091" name="TextovéPole 3"/>
          <p:cNvSpPr txBox="1">
            <a:spLocks noChangeArrowheads="1"/>
          </p:cNvSpPr>
          <p:nvPr/>
        </p:nvSpPr>
        <p:spPr bwMode="auto">
          <a:xfrm>
            <a:off x="755650" y="1916113"/>
            <a:ext cx="1008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9092" name="TextovéPole 4"/>
          <p:cNvSpPr txBox="1">
            <a:spLocks noChangeArrowheads="1"/>
          </p:cNvSpPr>
          <p:nvPr/>
        </p:nvSpPr>
        <p:spPr bwMode="auto">
          <a:xfrm>
            <a:off x="5508625" y="6446838"/>
            <a:ext cx="2873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9093" name="TextovéPole 7"/>
          <p:cNvSpPr txBox="1">
            <a:spLocks noChangeArrowheads="1"/>
          </p:cNvSpPr>
          <p:nvPr/>
        </p:nvSpPr>
        <p:spPr bwMode="auto">
          <a:xfrm>
            <a:off x="5219700" y="5516563"/>
            <a:ext cx="1008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9094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Clr>
                <a:srgbClr val="0000CC"/>
              </a:buClr>
            </a:pPr>
            <a:r>
              <a:rPr lang="cs-CZ" altLang="cs-CZ" dirty="0" smtClean="0"/>
              <a:t>V ČR umírá v důsledku kouření každý rok přibližně 18.000 lidí</a:t>
            </a:r>
          </a:p>
          <a:p>
            <a:pPr>
              <a:buClr>
                <a:srgbClr val="0000CC"/>
              </a:buClr>
            </a:pPr>
            <a:r>
              <a:rPr lang="cs-CZ" altLang="cs-CZ" dirty="0" smtClean="0"/>
              <a:t>Pravidelní kuřáci mají </a:t>
            </a:r>
          </a:p>
          <a:p>
            <a:pPr lvl="1">
              <a:buClr>
                <a:srgbClr val="0000CC"/>
              </a:buClr>
            </a:pPr>
            <a:r>
              <a:rPr lang="cs-CZ" altLang="cs-CZ" dirty="0" smtClean="0"/>
              <a:t>3x vyšší riziko vzniku rakoviny, </a:t>
            </a:r>
          </a:p>
          <a:p>
            <a:pPr lvl="1">
              <a:buClr>
                <a:srgbClr val="0000CC"/>
              </a:buClr>
            </a:pPr>
            <a:r>
              <a:rPr lang="cs-CZ" altLang="cs-CZ" dirty="0" smtClean="0"/>
              <a:t>1,6x vyšší riziko úmrtí na NOS</a:t>
            </a:r>
          </a:p>
          <a:p>
            <a:pPr lvl="1">
              <a:buClr>
                <a:srgbClr val="0000CC"/>
              </a:buClr>
            </a:pPr>
            <a:r>
              <a:rPr lang="cs-CZ" altLang="cs-CZ" dirty="0" smtClean="0"/>
              <a:t>14x vyšší riziko CHOPN</a:t>
            </a:r>
          </a:p>
          <a:p>
            <a:pPr>
              <a:buClr>
                <a:srgbClr val="0000CC"/>
              </a:buClr>
            </a:pPr>
            <a:r>
              <a:rPr lang="cs-CZ" altLang="cs-CZ" dirty="0" smtClean="0"/>
              <a:t>Pasivní kouření</a:t>
            </a:r>
          </a:p>
        </p:txBody>
      </p:sp>
    </p:spTree>
    <p:extLst>
      <p:ext uri="{BB962C8B-B14F-4D97-AF65-F5344CB8AC3E}">
        <p14:creationId xmlns:p14="http://schemas.microsoft.com/office/powerpoint/2010/main" val="3199939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00B050"/>
                </a:solidFill>
                <a:hlinkClick r:id="rId2"/>
              </a:rPr>
              <a:t>Protikuřácká kampaň</a:t>
            </a:r>
            <a:endParaRPr lang="cs-CZ" altLang="cs-CZ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14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620688"/>
            <a:ext cx="882678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530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  <a:latin typeface="Arial Black" pitchFamily="34" charset="0"/>
              </a:rPr>
              <a:t>Hodnocení zdravotní péče</a:t>
            </a:r>
            <a:r>
              <a:rPr lang="cs-CZ" b="1" dirty="0">
                <a:solidFill>
                  <a:srgbClr val="1B06BA"/>
                </a:solidFill>
                <a:latin typeface="Arial Black" pitchFamily="34" charset="0"/>
              </a:rPr>
              <a:t/>
            </a:r>
            <a:br>
              <a:rPr lang="cs-CZ" b="1" dirty="0">
                <a:solidFill>
                  <a:srgbClr val="1B06BA"/>
                </a:solidFill>
                <a:latin typeface="Arial Black" pitchFamily="34" charset="0"/>
              </a:rPr>
            </a:b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73427"/>
          </a:xfrm>
        </p:spPr>
        <p:txBody>
          <a:bodyPr/>
          <a:lstStyle/>
          <a:p>
            <a:pPr marL="457200" indent="-457200"/>
            <a:r>
              <a:rPr lang="cs-CZ" dirty="0" smtClean="0">
                <a:latin typeface="Arial" pitchFamily="34" charset="0"/>
                <a:cs typeface="Arial" pitchFamily="34" charset="0"/>
              </a:rPr>
              <a:t>Ekonomická efektivnost je pouze jedním z mnoha aspektů hodnocení zdravotnických služeb.</a:t>
            </a: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cs-CZ" dirty="0" smtClean="0">
                <a:latin typeface="Arial" pitchFamily="34" charset="0"/>
                <a:cs typeface="Arial" pitchFamily="34" charset="0"/>
              </a:rPr>
              <a:t>Ekonomická efektivnost = poměr mezi vstupy a výstupy</a:t>
            </a:r>
          </a:p>
          <a:p>
            <a:pPr marL="857250" lvl="1" indent="-457200"/>
            <a:r>
              <a:rPr lang="cs-CZ" dirty="0">
                <a:latin typeface="Arial" pitchFamily="34" charset="0"/>
                <a:cs typeface="Arial" pitchFamily="34" charset="0"/>
              </a:rPr>
              <a:t>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roblémy porovnávání</a:t>
            </a:r>
          </a:p>
          <a:p>
            <a:pPr marL="457200" indent="-457200"/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04813"/>
            <a:ext cx="86391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630229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/>
          <a:lstStyle/>
          <a:p>
            <a:r>
              <a:rPr lang="cs-CZ" altLang="cs-CZ" b="1" smtClean="0">
                <a:solidFill>
                  <a:srgbClr val="333597"/>
                </a:solidFill>
              </a:rPr>
              <a:t>ALKOHOL</a:t>
            </a:r>
          </a:p>
        </p:txBody>
      </p:sp>
      <p:sp>
        <p:nvSpPr>
          <p:cNvPr id="921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113"/>
            <a:ext cx="8229600" cy="5149850"/>
          </a:xfrm>
        </p:spPr>
        <p:txBody>
          <a:bodyPr/>
          <a:lstStyle/>
          <a:p>
            <a:r>
              <a:rPr lang="cs-CZ" altLang="cs-CZ" smtClean="0">
                <a:solidFill>
                  <a:srgbClr val="333399"/>
                </a:solidFill>
              </a:rPr>
              <a:t>V ČR se v r. 2013 spotřebovalo 12,5l čistého alkoholu na osobu 15+. </a:t>
            </a:r>
          </a:p>
          <a:p>
            <a:r>
              <a:rPr lang="cs-CZ" altLang="cs-CZ" smtClean="0">
                <a:solidFill>
                  <a:srgbClr val="333399"/>
                </a:solidFill>
              </a:rPr>
              <a:t>Je to nejvíce v Evropě (průměr EU je 10l)</a:t>
            </a:r>
          </a:p>
          <a:p>
            <a:r>
              <a:rPr lang="cs-CZ" altLang="cs-CZ" smtClean="0">
                <a:solidFill>
                  <a:srgbClr val="333399"/>
                </a:solidFill>
              </a:rPr>
              <a:t>Rizikoví konzumenti – 26 % mužů a 13 % žen</a:t>
            </a:r>
          </a:p>
          <a:p>
            <a:r>
              <a:rPr lang="cs-CZ" altLang="cs-CZ" smtClean="0">
                <a:solidFill>
                  <a:srgbClr val="333399"/>
                </a:solidFill>
              </a:rPr>
              <a:t>Škodlivé pití -12,5 % mužů a 2,7 % žen</a:t>
            </a:r>
          </a:p>
          <a:p>
            <a:r>
              <a:rPr lang="cs-CZ" altLang="cs-CZ" smtClean="0">
                <a:solidFill>
                  <a:srgbClr val="333399"/>
                </a:solidFill>
              </a:rPr>
              <a:t>Mezi českými dospívajícími je vyšší výskyt pití nadměrných dávek alkoholu než u jejich evropských vrstevníků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77095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r>
              <a:rPr lang="cs-CZ" altLang="cs-CZ" b="1" smtClean="0">
                <a:solidFill>
                  <a:srgbClr val="333597"/>
                </a:solidFill>
              </a:rPr>
              <a:t>ALKOHOL</a:t>
            </a:r>
          </a:p>
        </p:txBody>
      </p:sp>
      <p:pic>
        <p:nvPicPr>
          <p:cNvPr id="931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177212" cy="4897437"/>
          </a:xfrm>
        </p:spPr>
      </p:pic>
      <p:sp>
        <p:nvSpPr>
          <p:cNvPr id="93188" name="TextovéPole 4"/>
          <p:cNvSpPr txBox="1">
            <a:spLocks noChangeArrowheads="1"/>
          </p:cNvSpPr>
          <p:nvPr/>
        </p:nvSpPr>
        <p:spPr bwMode="auto">
          <a:xfrm>
            <a:off x="539750" y="1557338"/>
            <a:ext cx="863600" cy="328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89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65138"/>
            <a:ext cx="8124825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6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50838"/>
            <a:ext cx="74803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476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47688"/>
            <a:ext cx="45529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873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>
                <a:solidFill>
                  <a:srgbClr val="333597"/>
                </a:solidFill>
              </a:rPr>
              <a:t>KONZUMACE ALKOHOLU U 16LETÝCH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391525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136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9830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9538" y="0"/>
            <a:ext cx="9618663" cy="6958013"/>
          </a:xfrm>
        </p:spPr>
      </p:pic>
    </p:spTree>
    <p:extLst>
      <p:ext uri="{BB962C8B-B14F-4D97-AF65-F5344CB8AC3E}">
        <p14:creationId xmlns:p14="http://schemas.microsoft.com/office/powerpoint/2010/main" val="3553160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9261475" cy="6724650"/>
          </a:xfrm>
        </p:spPr>
      </p:pic>
    </p:spTree>
    <p:extLst>
      <p:ext uri="{BB962C8B-B14F-4D97-AF65-F5344CB8AC3E}">
        <p14:creationId xmlns:p14="http://schemas.microsoft.com/office/powerpoint/2010/main" val="3481225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7342187" cy="1143000"/>
          </a:xfrm>
        </p:spPr>
        <p:txBody>
          <a:bodyPr/>
          <a:lstStyle/>
          <a:p>
            <a:pPr algn="l"/>
            <a:r>
              <a:rPr lang="cs-CZ" sz="4000" b="1" dirty="0">
                <a:solidFill>
                  <a:srgbClr val="0000CC"/>
                </a:solidFill>
                <a:latin typeface="Arial Black" pitchFamily="34" charset="0"/>
              </a:rPr>
              <a:t>C. ŽIVOTNÍ PROSTŘEDÍ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800225"/>
            <a:ext cx="7775575" cy="4525963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C00000"/>
              </a:buClr>
              <a:buSzPct val="150000"/>
            </a:pPr>
            <a:r>
              <a:rPr lang="cs-CZ" b="1" dirty="0" smtClean="0"/>
              <a:t>znečišťování </a:t>
            </a:r>
            <a:r>
              <a:rPr lang="cs-CZ" b="1" dirty="0"/>
              <a:t>ovzduší, vody, půdy, potravin, </a:t>
            </a:r>
            <a:endParaRPr lang="cs-CZ" b="1" dirty="0" smtClean="0"/>
          </a:p>
          <a:p>
            <a:pPr>
              <a:spcBef>
                <a:spcPct val="0"/>
              </a:spcBef>
              <a:buClr>
                <a:srgbClr val="C00000"/>
              </a:buClr>
              <a:buSzPct val="150000"/>
            </a:pPr>
            <a:r>
              <a:rPr lang="cs-CZ" b="1" dirty="0" smtClean="0"/>
              <a:t>chemizace </a:t>
            </a:r>
            <a:r>
              <a:rPr lang="cs-CZ" b="1" dirty="0"/>
              <a:t>zemědělství </a:t>
            </a:r>
            <a:endParaRPr lang="cs-CZ" b="1" dirty="0" smtClean="0"/>
          </a:p>
          <a:p>
            <a:pPr>
              <a:spcBef>
                <a:spcPct val="0"/>
              </a:spcBef>
              <a:buClr>
                <a:srgbClr val="C00000"/>
              </a:buClr>
              <a:buSzPct val="150000"/>
            </a:pPr>
            <a:r>
              <a:rPr lang="cs-CZ" b="1" dirty="0" smtClean="0"/>
              <a:t>škodlivé </a:t>
            </a:r>
            <a:r>
              <a:rPr lang="cs-CZ" b="1" dirty="0"/>
              <a:t>fyzikální faktory, hluk, záření apod.</a:t>
            </a:r>
          </a:p>
        </p:txBody>
      </p:sp>
    </p:spTree>
    <p:extLst>
      <p:ext uri="{BB962C8B-B14F-4D97-AF65-F5344CB8AC3E}">
        <p14:creationId xmlns:p14="http://schemas.microsoft.com/office/powerpoint/2010/main" val="208196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  <a:latin typeface="Arial Black" pitchFamily="34" charset="0"/>
              </a:rPr>
              <a:t>Financování zdravotnických služeb</a:t>
            </a:r>
            <a:r>
              <a:rPr lang="cs-CZ" b="1" dirty="0">
                <a:solidFill>
                  <a:srgbClr val="1B06BA"/>
                </a:solidFill>
              </a:rPr>
              <a:t/>
            </a:r>
            <a:br>
              <a:rPr lang="cs-CZ" b="1" dirty="0">
                <a:solidFill>
                  <a:srgbClr val="1B06BA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5073427"/>
          </a:xfrm>
        </p:spPr>
        <p:txBody>
          <a:bodyPr/>
          <a:lstStyle/>
          <a:p>
            <a:pPr marL="457200" indent="-457200"/>
            <a:r>
              <a:rPr lang="cs-CZ" dirty="0" smtClean="0">
                <a:latin typeface="Arial" pitchFamily="34" charset="0"/>
                <a:cs typeface="Arial" pitchFamily="34" charset="0"/>
              </a:rPr>
              <a:t>Formy financování</a:t>
            </a:r>
          </a:p>
          <a:p>
            <a:pPr marL="457200" indent="-457200"/>
            <a:r>
              <a:rPr lang="cs-CZ" dirty="0" smtClean="0">
                <a:latin typeface="Arial" pitchFamily="34" charset="0"/>
                <a:cs typeface="Arial" pitchFamily="34" charset="0"/>
              </a:rPr>
              <a:t>Typy zdravotnických systémů</a:t>
            </a:r>
          </a:p>
          <a:p>
            <a:pPr marL="457200" indent="-457200"/>
            <a:r>
              <a:rPr lang="cs-CZ" dirty="0" smtClean="0">
                <a:latin typeface="Arial" pitchFamily="34" charset="0"/>
                <a:cs typeface="Arial" pitchFamily="34" charset="0"/>
              </a:rPr>
              <a:t>Platby za zdravotnické služby</a:t>
            </a:r>
          </a:p>
        </p:txBody>
      </p:sp>
    </p:spTree>
    <p:extLst>
      <p:ext uri="{BB962C8B-B14F-4D97-AF65-F5344CB8AC3E}">
        <p14:creationId xmlns:p14="http://schemas.microsoft.com/office/powerpoint/2010/main" val="20457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4340"/>
            <a:ext cx="8496300" cy="1143000"/>
          </a:xfrm>
        </p:spPr>
        <p:txBody>
          <a:bodyPr/>
          <a:lstStyle/>
          <a:p>
            <a:r>
              <a:rPr lang="cs-CZ" sz="4000" b="1" dirty="0">
                <a:solidFill>
                  <a:srgbClr val="0000CC"/>
                </a:solidFill>
                <a:latin typeface="Arial Black" pitchFamily="34" charset="0"/>
              </a:rPr>
              <a:t>D. SYSTÉM ZDRAVOTNICTVÍ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4745"/>
            <a:ext cx="7772400" cy="5472906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>
                <a:solidFill>
                  <a:srgbClr val="333399"/>
                </a:solidFill>
              </a:rPr>
              <a:t>Péče o zdraví je dosud pojímána </a:t>
            </a:r>
          </a:p>
          <a:p>
            <a:r>
              <a:rPr lang="cs-CZ" sz="2200" b="1" dirty="0">
                <a:solidFill>
                  <a:srgbClr val="333399"/>
                </a:solidFill>
              </a:rPr>
              <a:t>resortně</a:t>
            </a:r>
            <a:r>
              <a:rPr lang="cs-CZ" sz="2200" dirty="0">
                <a:solidFill>
                  <a:srgbClr val="333399"/>
                </a:solidFill>
              </a:rPr>
              <a:t>,</a:t>
            </a:r>
          </a:p>
          <a:p>
            <a:r>
              <a:rPr lang="cs-CZ" sz="2200" b="1" dirty="0">
                <a:solidFill>
                  <a:srgbClr val="333399"/>
                </a:solidFill>
              </a:rPr>
              <a:t>s nedostatečným důrazem na prevenci, podporu               </a:t>
            </a:r>
            <a:r>
              <a:rPr lang="cs-CZ" sz="2200" b="1" dirty="0" smtClean="0">
                <a:solidFill>
                  <a:srgbClr val="333399"/>
                </a:solidFill>
              </a:rPr>
              <a:t>a rozvoj </a:t>
            </a:r>
            <a:r>
              <a:rPr lang="cs-CZ" sz="2200" b="1" dirty="0">
                <a:solidFill>
                  <a:srgbClr val="333399"/>
                </a:solidFill>
              </a:rPr>
              <a:t>zdraví </a:t>
            </a:r>
          </a:p>
          <a:p>
            <a:r>
              <a:rPr lang="cs-CZ" sz="2200" b="1" dirty="0">
                <a:solidFill>
                  <a:srgbClr val="333399"/>
                </a:solidFill>
              </a:rPr>
              <a:t>a na primární zdravotní péči.</a:t>
            </a:r>
          </a:p>
          <a:p>
            <a:pPr marL="0" indent="0">
              <a:buFontTx/>
              <a:buNone/>
            </a:pPr>
            <a:endParaRPr lang="cs-CZ" sz="22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333399"/>
                </a:solidFill>
              </a:rPr>
              <a:t>V současné době zdravotnictví prochází obtížným obdobím transformace. </a:t>
            </a:r>
          </a:p>
          <a:p>
            <a:pPr marL="0" indent="0">
              <a:buNone/>
            </a:pPr>
            <a:r>
              <a:rPr lang="cs-CZ" sz="2200" dirty="0">
                <a:solidFill>
                  <a:srgbClr val="333399"/>
                </a:solidFill>
              </a:rPr>
              <a:t>Nesnáze se projevují v oblasti </a:t>
            </a:r>
          </a:p>
          <a:p>
            <a:r>
              <a:rPr lang="cs-CZ" sz="2200" b="1" dirty="0">
                <a:solidFill>
                  <a:srgbClr val="333399"/>
                </a:solidFill>
              </a:rPr>
              <a:t>zdrojů</a:t>
            </a:r>
            <a:r>
              <a:rPr lang="cs-CZ" sz="2200" dirty="0">
                <a:solidFill>
                  <a:srgbClr val="333399"/>
                </a:solidFill>
              </a:rPr>
              <a:t> (peníze, lidé, zařízení, znalosti), </a:t>
            </a:r>
          </a:p>
          <a:p>
            <a:r>
              <a:rPr lang="cs-CZ" sz="2200" b="1" dirty="0">
                <a:solidFill>
                  <a:srgbClr val="333399"/>
                </a:solidFill>
              </a:rPr>
              <a:t>činností </a:t>
            </a:r>
            <a:r>
              <a:rPr lang="cs-CZ" sz="2200" dirty="0">
                <a:solidFill>
                  <a:srgbClr val="333399"/>
                </a:solidFill>
              </a:rPr>
              <a:t>(účinnost, efektivita a kvalita zdravotnických služeb)           </a:t>
            </a:r>
          </a:p>
          <a:p>
            <a:r>
              <a:rPr lang="cs-CZ" sz="2200" dirty="0">
                <a:solidFill>
                  <a:srgbClr val="333399"/>
                </a:solidFill>
              </a:rPr>
              <a:t>i </a:t>
            </a:r>
            <a:r>
              <a:rPr lang="cs-CZ" sz="2200" b="1" dirty="0">
                <a:solidFill>
                  <a:srgbClr val="333399"/>
                </a:solidFill>
              </a:rPr>
              <a:t>výstupů</a:t>
            </a:r>
            <a:r>
              <a:rPr lang="cs-CZ" sz="2200" dirty="0">
                <a:solidFill>
                  <a:srgbClr val="333399"/>
                </a:solidFill>
              </a:rPr>
              <a:t> a dopadů zdravotní péče (spokojenost občanů </a:t>
            </a:r>
            <a:r>
              <a:rPr lang="cs-CZ" sz="2200" dirty="0" smtClean="0">
                <a:solidFill>
                  <a:srgbClr val="333399"/>
                </a:solidFill>
              </a:rPr>
              <a:t>a uspokojování </a:t>
            </a:r>
            <a:r>
              <a:rPr lang="cs-CZ" sz="2200" dirty="0">
                <a:solidFill>
                  <a:srgbClr val="333399"/>
                </a:solidFill>
              </a:rPr>
              <a:t>zdravotnických potřeb). </a:t>
            </a:r>
          </a:p>
          <a:p>
            <a:pPr marL="0" indent="0">
              <a:buFontTx/>
              <a:buNone/>
            </a:pPr>
            <a:endParaRPr lang="cs-CZ" sz="2200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3808382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038" y="274638"/>
            <a:ext cx="7624762" cy="4611687"/>
          </a:xfrm>
        </p:spPr>
        <p:txBody>
          <a:bodyPr/>
          <a:lstStyle/>
          <a:p>
            <a:r>
              <a:rPr lang="cs-CZ" altLang="cs-CZ" b="1" dirty="0" smtClean="0">
                <a:solidFill>
                  <a:schemeClr val="accent2"/>
                </a:solidFill>
              </a:rPr>
              <a:t/>
            </a:r>
            <a:br>
              <a:rPr lang="cs-CZ" altLang="cs-CZ" b="1" dirty="0" smtClean="0">
                <a:solidFill>
                  <a:schemeClr val="accent2"/>
                </a:solidFill>
              </a:rPr>
            </a:br>
            <a:r>
              <a:rPr lang="cs-CZ" altLang="cs-CZ" b="1" dirty="0" smtClean="0">
                <a:solidFill>
                  <a:srgbClr val="0000CC"/>
                </a:solidFill>
              </a:rPr>
              <a:t>SROVNÁNÍ ZDRAVOTNÍ SITUACE V ČR A VE ŠVÉDSKU</a:t>
            </a:r>
            <a:r>
              <a:rPr lang="cs-CZ" altLang="cs-CZ" dirty="0" smtClean="0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2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782638" y="952500"/>
            <a:ext cx="7967662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kalendářní roky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65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1635125" y="4840288"/>
            <a:ext cx="7292975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1635125" y="3721100"/>
            <a:ext cx="7226300" cy="79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1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75" name="Line 27"/>
          <p:cNvSpPr>
            <a:spLocks noChangeShapeType="1"/>
          </p:cNvSpPr>
          <p:nvPr/>
        </p:nvSpPr>
        <p:spPr bwMode="auto">
          <a:xfrm>
            <a:off x="1635125" y="2605088"/>
            <a:ext cx="7129463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6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1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3" name="Line 35"/>
          <p:cNvSpPr>
            <a:spLocks noChangeShapeType="1"/>
          </p:cNvSpPr>
          <p:nvPr/>
        </p:nvSpPr>
        <p:spPr bwMode="auto">
          <a:xfrm>
            <a:off x="1635125" y="5956300"/>
            <a:ext cx="6951663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4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5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0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1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2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3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4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5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6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97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8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9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0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1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2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3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4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5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6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7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8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1990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509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0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1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2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3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4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5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6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7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8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9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0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2000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521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2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3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4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5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6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7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8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9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0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1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2" name="Rectangle 84"/>
          <p:cNvSpPr>
            <a:spLocks noChangeArrowheads="1"/>
          </p:cNvSpPr>
          <p:nvPr/>
        </p:nvSpPr>
        <p:spPr bwMode="auto">
          <a:xfrm>
            <a:off x="7758113" y="6076950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533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4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5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6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7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8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9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0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1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2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3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4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5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6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7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8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9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0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1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2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3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4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5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6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7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8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9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0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1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2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3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4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5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6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7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8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9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0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1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2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3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4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5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6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7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8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9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0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1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2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3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4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5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6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7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8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9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0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1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2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3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4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5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6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7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8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9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0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1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2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3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4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5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6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7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8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80"/>
                </a:solidFill>
              </a:rPr>
              <a:t>ŠVÉDSKO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4609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ČESKÁ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REPUBLIKA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4610" name="Text Box 162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věk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611" name="Rectangle 163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NADĚJE DOŽITÍ PŘI NAROZENÍ (MUŽI+ŽENY)</a:t>
            </a:r>
            <a:r>
              <a:rPr lang="cs-CZ" altLang="cs-CZ" b="1">
                <a:solidFill>
                  <a:srgbClr val="000000"/>
                </a:solidFill>
              </a:rPr>
              <a:t>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4612" name="Rectangle 84"/>
          <p:cNvSpPr>
            <a:spLocks noChangeArrowheads="1"/>
          </p:cNvSpPr>
          <p:nvPr/>
        </p:nvSpPr>
        <p:spPr bwMode="auto">
          <a:xfrm>
            <a:off x="842168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2012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613" name="Line 64"/>
          <p:cNvSpPr>
            <a:spLocks noChangeShapeType="1"/>
          </p:cNvSpPr>
          <p:nvPr/>
        </p:nvSpPr>
        <p:spPr bwMode="auto">
          <a:xfrm>
            <a:off x="85867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4" name="Line 64"/>
          <p:cNvSpPr>
            <a:spLocks noChangeShapeType="1"/>
          </p:cNvSpPr>
          <p:nvPr/>
        </p:nvSpPr>
        <p:spPr bwMode="auto">
          <a:xfrm>
            <a:off x="83216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5" name="Line 64"/>
          <p:cNvSpPr>
            <a:spLocks noChangeShapeType="1"/>
          </p:cNvSpPr>
          <p:nvPr/>
        </p:nvSpPr>
        <p:spPr bwMode="auto">
          <a:xfrm>
            <a:off x="8474075" y="5959475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6" name="Line 159"/>
          <p:cNvSpPr>
            <a:spLocks noChangeShapeType="1"/>
          </p:cNvSpPr>
          <p:nvPr/>
        </p:nvSpPr>
        <p:spPr bwMode="auto">
          <a:xfrm flipV="1">
            <a:off x="7858125" y="3113088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7" name="Line 159"/>
          <p:cNvSpPr>
            <a:spLocks noChangeShapeType="1"/>
          </p:cNvSpPr>
          <p:nvPr/>
        </p:nvSpPr>
        <p:spPr bwMode="auto">
          <a:xfrm flipV="1">
            <a:off x="8012113" y="3036888"/>
            <a:ext cx="182562" cy="714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8" name="Line 159"/>
          <p:cNvSpPr>
            <a:spLocks noChangeShapeType="1"/>
          </p:cNvSpPr>
          <p:nvPr/>
        </p:nvSpPr>
        <p:spPr bwMode="auto">
          <a:xfrm flipV="1">
            <a:off x="8201025" y="2978150"/>
            <a:ext cx="193675" cy="53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9" name="Line 159"/>
          <p:cNvSpPr>
            <a:spLocks noChangeShapeType="1"/>
          </p:cNvSpPr>
          <p:nvPr/>
        </p:nvSpPr>
        <p:spPr bwMode="auto">
          <a:xfrm flipV="1">
            <a:off x="8389938" y="2947988"/>
            <a:ext cx="127000" cy="365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20" name="Line 123"/>
          <p:cNvSpPr>
            <a:spLocks noChangeShapeType="1"/>
          </p:cNvSpPr>
          <p:nvPr/>
        </p:nvSpPr>
        <p:spPr bwMode="auto">
          <a:xfrm flipV="1">
            <a:off x="7851775" y="2268538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21" name="Line 123"/>
          <p:cNvSpPr>
            <a:spLocks noChangeShapeType="1"/>
          </p:cNvSpPr>
          <p:nvPr/>
        </p:nvSpPr>
        <p:spPr bwMode="auto">
          <a:xfrm flipV="1">
            <a:off x="8002588" y="2255838"/>
            <a:ext cx="1841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22" name="Line 123"/>
          <p:cNvSpPr>
            <a:spLocks noChangeShapeType="1"/>
          </p:cNvSpPr>
          <p:nvPr/>
        </p:nvSpPr>
        <p:spPr bwMode="auto">
          <a:xfrm flipV="1">
            <a:off x="8181975" y="2189163"/>
            <a:ext cx="212725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23" name="Line 123"/>
          <p:cNvSpPr>
            <a:spLocks noChangeShapeType="1"/>
          </p:cNvSpPr>
          <p:nvPr/>
        </p:nvSpPr>
        <p:spPr bwMode="auto">
          <a:xfrm>
            <a:off x="8394700" y="2176463"/>
            <a:ext cx="158750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44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782638" y="952500"/>
            <a:ext cx="7967662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kalendářní roky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65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1635125" y="4840288"/>
            <a:ext cx="7292975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492" name="Line 20"/>
          <p:cNvSpPr>
            <a:spLocks noChangeShapeType="1"/>
          </p:cNvSpPr>
          <p:nvPr/>
        </p:nvSpPr>
        <p:spPr bwMode="auto">
          <a:xfrm>
            <a:off x="1635125" y="3721100"/>
            <a:ext cx="7226300" cy="79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>
            <a:off x="1903413" y="2538413"/>
            <a:ext cx="7129462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7" name="Line 35"/>
          <p:cNvSpPr>
            <a:spLocks noChangeShapeType="1"/>
          </p:cNvSpPr>
          <p:nvPr/>
        </p:nvSpPr>
        <p:spPr bwMode="auto">
          <a:xfrm>
            <a:off x="1635125" y="5956300"/>
            <a:ext cx="6951663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8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9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10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1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2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3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4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5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7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8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9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21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3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4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5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6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7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8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9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0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1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2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1990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33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4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5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7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8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0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1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4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2000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45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6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7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8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9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0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1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2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3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4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5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6" name="Rectangle 84"/>
          <p:cNvSpPr>
            <a:spLocks noChangeArrowheads="1"/>
          </p:cNvSpPr>
          <p:nvPr/>
        </p:nvSpPr>
        <p:spPr bwMode="auto">
          <a:xfrm>
            <a:off x="7758113" y="6076950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57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8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9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0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1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2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3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4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5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6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7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8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9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0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1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2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3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4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5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6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7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8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9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0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1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2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3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4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5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6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7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8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9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0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1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2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3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4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5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6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7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8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9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0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1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2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3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4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5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6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7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8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9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0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1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2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3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4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5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6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7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8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9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0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1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2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3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4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5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6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7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8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9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30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31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32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80"/>
                </a:solidFill>
              </a:rPr>
              <a:t>ŠVÉDSKO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5633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ČESKÁ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REPUBLIKA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5634" name="Text Box 162"/>
          <p:cNvSpPr txBox="1">
            <a:spLocks noChangeArrowheads="1"/>
          </p:cNvSpPr>
          <p:nvPr/>
        </p:nvSpPr>
        <p:spPr bwMode="auto">
          <a:xfrm>
            <a:off x="1011238" y="942975"/>
            <a:ext cx="25796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věk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635" name="Rectangle 163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NADĚJE DOŽITÍ PŘI NAROZENÍ (MUŽI+ŽENY)</a:t>
            </a:r>
            <a:r>
              <a:rPr lang="cs-CZ" altLang="cs-CZ" b="1">
                <a:solidFill>
                  <a:srgbClr val="000000"/>
                </a:solidFill>
              </a:rPr>
              <a:t>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636" name="Rectangle 84"/>
          <p:cNvSpPr>
            <a:spLocks noChangeArrowheads="1"/>
          </p:cNvSpPr>
          <p:nvPr/>
        </p:nvSpPr>
        <p:spPr bwMode="auto">
          <a:xfrm>
            <a:off x="842168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2012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637" name="Line 64"/>
          <p:cNvSpPr>
            <a:spLocks noChangeShapeType="1"/>
          </p:cNvSpPr>
          <p:nvPr/>
        </p:nvSpPr>
        <p:spPr bwMode="auto">
          <a:xfrm>
            <a:off x="85867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38" name="Line 64"/>
          <p:cNvSpPr>
            <a:spLocks noChangeShapeType="1"/>
          </p:cNvSpPr>
          <p:nvPr/>
        </p:nvSpPr>
        <p:spPr bwMode="auto">
          <a:xfrm>
            <a:off x="83216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39" name="Line 64"/>
          <p:cNvSpPr>
            <a:spLocks noChangeShapeType="1"/>
          </p:cNvSpPr>
          <p:nvPr/>
        </p:nvSpPr>
        <p:spPr bwMode="auto">
          <a:xfrm>
            <a:off x="8474075" y="5959475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0" name="Line 159"/>
          <p:cNvSpPr>
            <a:spLocks noChangeShapeType="1"/>
          </p:cNvSpPr>
          <p:nvPr/>
        </p:nvSpPr>
        <p:spPr bwMode="auto">
          <a:xfrm flipV="1">
            <a:off x="7858125" y="3113088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1" name="Line 159"/>
          <p:cNvSpPr>
            <a:spLocks noChangeShapeType="1"/>
          </p:cNvSpPr>
          <p:nvPr/>
        </p:nvSpPr>
        <p:spPr bwMode="auto">
          <a:xfrm flipV="1">
            <a:off x="8012113" y="3036888"/>
            <a:ext cx="182562" cy="714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2" name="Line 159"/>
          <p:cNvSpPr>
            <a:spLocks noChangeShapeType="1"/>
          </p:cNvSpPr>
          <p:nvPr/>
        </p:nvSpPr>
        <p:spPr bwMode="auto">
          <a:xfrm flipV="1">
            <a:off x="8201025" y="2978150"/>
            <a:ext cx="193675" cy="53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3" name="Line 159"/>
          <p:cNvSpPr>
            <a:spLocks noChangeShapeType="1"/>
          </p:cNvSpPr>
          <p:nvPr/>
        </p:nvSpPr>
        <p:spPr bwMode="auto">
          <a:xfrm flipV="1">
            <a:off x="8389938" y="2928938"/>
            <a:ext cx="196850" cy="555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4" name="Line 123"/>
          <p:cNvSpPr>
            <a:spLocks noChangeShapeType="1"/>
          </p:cNvSpPr>
          <p:nvPr/>
        </p:nvSpPr>
        <p:spPr bwMode="auto">
          <a:xfrm flipV="1">
            <a:off x="7851775" y="2268538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5" name="Line 123"/>
          <p:cNvSpPr>
            <a:spLocks noChangeShapeType="1"/>
          </p:cNvSpPr>
          <p:nvPr/>
        </p:nvSpPr>
        <p:spPr bwMode="auto">
          <a:xfrm flipV="1">
            <a:off x="8002588" y="2255838"/>
            <a:ext cx="1841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6" name="Line 123"/>
          <p:cNvSpPr>
            <a:spLocks noChangeShapeType="1"/>
          </p:cNvSpPr>
          <p:nvPr/>
        </p:nvSpPr>
        <p:spPr bwMode="auto">
          <a:xfrm flipV="1">
            <a:off x="8181975" y="2189163"/>
            <a:ext cx="212725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7" name="Line 123"/>
          <p:cNvSpPr>
            <a:spLocks noChangeShapeType="1"/>
          </p:cNvSpPr>
          <p:nvPr/>
        </p:nvSpPr>
        <p:spPr bwMode="auto">
          <a:xfrm>
            <a:off x="8394700" y="2192338"/>
            <a:ext cx="1587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8" name="AutoShape 163"/>
          <p:cNvSpPr>
            <a:spLocks noChangeArrowheads="1"/>
          </p:cNvSpPr>
          <p:nvPr/>
        </p:nvSpPr>
        <p:spPr bwMode="auto">
          <a:xfrm>
            <a:off x="8435975" y="2190750"/>
            <a:ext cx="231775" cy="768350"/>
          </a:xfrm>
          <a:prstGeom prst="upDownArrow">
            <a:avLst>
              <a:gd name="adj1" fmla="val 50000"/>
              <a:gd name="adj2" fmla="val 76446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5649" name="Text Box 164"/>
          <p:cNvSpPr txBox="1">
            <a:spLocks noChangeArrowheads="1"/>
          </p:cNvSpPr>
          <p:nvPr/>
        </p:nvSpPr>
        <p:spPr bwMode="auto">
          <a:xfrm>
            <a:off x="6989763" y="2574925"/>
            <a:ext cx="14684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97200"/>
                </a:solidFill>
              </a:rPr>
              <a:t>3,5 roku</a:t>
            </a:r>
          </a:p>
        </p:txBody>
      </p:sp>
    </p:spTree>
    <p:extLst>
      <p:ext uri="{BB962C8B-B14F-4D97-AF65-F5344CB8AC3E}">
        <p14:creationId xmlns:p14="http://schemas.microsoft.com/office/powerpoint/2010/main" val="3567313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782638" y="952500"/>
            <a:ext cx="7967662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kalendářní roky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65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1635125" y="4840288"/>
            <a:ext cx="7292975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1635125" y="3721100"/>
            <a:ext cx="7226300" cy="79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2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1635125" y="2605088"/>
            <a:ext cx="7129463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7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30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1" name="Line 35"/>
          <p:cNvSpPr>
            <a:spLocks noChangeShapeType="1"/>
          </p:cNvSpPr>
          <p:nvPr/>
        </p:nvSpPr>
        <p:spPr bwMode="auto">
          <a:xfrm>
            <a:off x="1635125" y="5956300"/>
            <a:ext cx="6951663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2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3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34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5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6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7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8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9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0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1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2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3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4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45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7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8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9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0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1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2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3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4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5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6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1990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57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8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9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0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1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2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3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4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5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6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7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8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2000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69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0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1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2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3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4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5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6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7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8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9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0" name="Rectangle 84"/>
          <p:cNvSpPr>
            <a:spLocks noChangeArrowheads="1"/>
          </p:cNvSpPr>
          <p:nvPr/>
        </p:nvSpPr>
        <p:spPr bwMode="auto">
          <a:xfrm>
            <a:off x="7758113" y="6076950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81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2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3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4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5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6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7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8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9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0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1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2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3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4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5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6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7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8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9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0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1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2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3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4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5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6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7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8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9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0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1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2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3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4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5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6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7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8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9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0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1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2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3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4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5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6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7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8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9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0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1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2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3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4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5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6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7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8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9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0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1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2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3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4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5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6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7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8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9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0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1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2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3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4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5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6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80"/>
                </a:solidFill>
              </a:rPr>
              <a:t>ŠVÉDSKO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6657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ČESKÁ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REPUBLIKA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6658" name="Text Box 162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věk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659" name="Rectangle 163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NADĚJE DOŽITÍ PŘI NAROZENÍ (MUŽI+ŽENY)</a:t>
            </a:r>
            <a:r>
              <a:rPr lang="cs-CZ" altLang="cs-CZ" b="1">
                <a:solidFill>
                  <a:srgbClr val="000000"/>
                </a:solidFill>
              </a:rPr>
              <a:t>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6660" name="Rectangle 84"/>
          <p:cNvSpPr>
            <a:spLocks noChangeArrowheads="1"/>
          </p:cNvSpPr>
          <p:nvPr/>
        </p:nvSpPr>
        <p:spPr bwMode="auto">
          <a:xfrm>
            <a:off x="842168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2012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661" name="Line 64"/>
          <p:cNvSpPr>
            <a:spLocks noChangeShapeType="1"/>
          </p:cNvSpPr>
          <p:nvPr/>
        </p:nvSpPr>
        <p:spPr bwMode="auto">
          <a:xfrm>
            <a:off x="83216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2" name="Line 64"/>
          <p:cNvSpPr>
            <a:spLocks noChangeShapeType="1"/>
          </p:cNvSpPr>
          <p:nvPr/>
        </p:nvSpPr>
        <p:spPr bwMode="auto">
          <a:xfrm>
            <a:off x="8474075" y="5959475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3" name="Line 159"/>
          <p:cNvSpPr>
            <a:spLocks noChangeShapeType="1"/>
          </p:cNvSpPr>
          <p:nvPr/>
        </p:nvSpPr>
        <p:spPr bwMode="auto">
          <a:xfrm flipV="1">
            <a:off x="7858125" y="3113088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4" name="Line 159"/>
          <p:cNvSpPr>
            <a:spLocks noChangeShapeType="1"/>
          </p:cNvSpPr>
          <p:nvPr/>
        </p:nvSpPr>
        <p:spPr bwMode="auto">
          <a:xfrm flipV="1">
            <a:off x="8012113" y="3036888"/>
            <a:ext cx="182562" cy="714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5" name="Line 159"/>
          <p:cNvSpPr>
            <a:spLocks noChangeShapeType="1"/>
          </p:cNvSpPr>
          <p:nvPr/>
        </p:nvSpPr>
        <p:spPr bwMode="auto">
          <a:xfrm flipV="1">
            <a:off x="8201025" y="2978150"/>
            <a:ext cx="193675" cy="53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6" name="Line 159"/>
          <p:cNvSpPr>
            <a:spLocks noChangeShapeType="1"/>
          </p:cNvSpPr>
          <p:nvPr/>
        </p:nvSpPr>
        <p:spPr bwMode="auto">
          <a:xfrm flipV="1">
            <a:off x="8372475" y="2960688"/>
            <a:ext cx="127000" cy="34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7" name="Line 123"/>
          <p:cNvSpPr>
            <a:spLocks noChangeShapeType="1"/>
          </p:cNvSpPr>
          <p:nvPr/>
        </p:nvSpPr>
        <p:spPr bwMode="auto">
          <a:xfrm flipV="1">
            <a:off x="7851775" y="2268538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8" name="Line 123"/>
          <p:cNvSpPr>
            <a:spLocks noChangeShapeType="1"/>
          </p:cNvSpPr>
          <p:nvPr/>
        </p:nvSpPr>
        <p:spPr bwMode="auto">
          <a:xfrm flipV="1">
            <a:off x="8002588" y="2255838"/>
            <a:ext cx="1841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9" name="Line 123"/>
          <p:cNvSpPr>
            <a:spLocks noChangeShapeType="1"/>
          </p:cNvSpPr>
          <p:nvPr/>
        </p:nvSpPr>
        <p:spPr bwMode="auto">
          <a:xfrm flipV="1">
            <a:off x="8181975" y="2189163"/>
            <a:ext cx="212725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70" name="Line 123"/>
          <p:cNvSpPr>
            <a:spLocks noChangeShapeType="1"/>
          </p:cNvSpPr>
          <p:nvPr/>
        </p:nvSpPr>
        <p:spPr bwMode="auto">
          <a:xfrm>
            <a:off x="8394700" y="2176463"/>
            <a:ext cx="158750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71" name="AutoShape 164"/>
          <p:cNvSpPr>
            <a:spLocks noChangeArrowheads="1"/>
          </p:cNvSpPr>
          <p:nvPr/>
        </p:nvSpPr>
        <p:spPr bwMode="auto">
          <a:xfrm>
            <a:off x="2619375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6672" name="Text Box 165"/>
          <p:cNvSpPr txBox="1">
            <a:spLocks noChangeArrowheads="1"/>
          </p:cNvSpPr>
          <p:nvPr/>
        </p:nvSpPr>
        <p:spPr bwMode="auto">
          <a:xfrm>
            <a:off x="3695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97200"/>
                </a:solidFill>
              </a:rPr>
              <a:t>22 roků</a:t>
            </a:r>
          </a:p>
        </p:txBody>
      </p:sp>
    </p:spTree>
    <p:extLst>
      <p:ext uri="{BB962C8B-B14F-4D97-AF65-F5344CB8AC3E}">
        <p14:creationId xmlns:p14="http://schemas.microsoft.com/office/powerpoint/2010/main" val="755387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782638" y="952500"/>
            <a:ext cx="7967662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kalendářní roky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65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1635125" y="4840288"/>
            <a:ext cx="7292975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1635125" y="3721100"/>
            <a:ext cx="7226300" cy="79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>
            <a:off x="1635125" y="2605088"/>
            <a:ext cx="7129463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1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2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3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54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1635125" y="5956300"/>
            <a:ext cx="6951663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7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58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9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1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2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3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4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5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6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7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69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0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1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2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3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4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5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6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7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8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9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0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1990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81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2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3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4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5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6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7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8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9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0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1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2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2000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93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4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5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6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7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8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9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0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1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2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3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4" name="Rectangle 84"/>
          <p:cNvSpPr>
            <a:spLocks noChangeArrowheads="1"/>
          </p:cNvSpPr>
          <p:nvPr/>
        </p:nvSpPr>
        <p:spPr bwMode="auto">
          <a:xfrm>
            <a:off x="7758113" y="6076950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605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6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7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8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9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0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1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2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3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4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5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6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7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8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9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0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1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2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3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4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5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6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7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8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9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0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1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2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3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4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5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6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7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8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9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0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1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2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3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4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5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6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7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8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9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0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1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2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3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4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5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6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7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8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9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0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1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2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3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4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5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6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7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8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9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0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1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2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3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4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5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6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7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8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9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80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80"/>
                </a:solidFill>
              </a:rPr>
              <a:t>ŠVÉDSKO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7681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ČESKÁ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REPUBLIKA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7682" name="Text Box 162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věk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683" name="Rectangle 163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NADĚJE DOŽITÍ PŘI NAROZENÍ (MUŽI+ŽENY)</a:t>
            </a:r>
            <a:r>
              <a:rPr lang="cs-CZ" altLang="cs-CZ" b="1">
                <a:solidFill>
                  <a:srgbClr val="000000"/>
                </a:solidFill>
              </a:rPr>
              <a:t>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7684" name="Rectangle 84"/>
          <p:cNvSpPr>
            <a:spLocks noChangeArrowheads="1"/>
          </p:cNvSpPr>
          <p:nvPr/>
        </p:nvSpPr>
        <p:spPr bwMode="auto">
          <a:xfrm>
            <a:off x="842168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2012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685" name="Line 64"/>
          <p:cNvSpPr>
            <a:spLocks noChangeShapeType="1"/>
          </p:cNvSpPr>
          <p:nvPr/>
        </p:nvSpPr>
        <p:spPr bwMode="auto">
          <a:xfrm>
            <a:off x="83216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86" name="Line 64"/>
          <p:cNvSpPr>
            <a:spLocks noChangeShapeType="1"/>
          </p:cNvSpPr>
          <p:nvPr/>
        </p:nvSpPr>
        <p:spPr bwMode="auto">
          <a:xfrm>
            <a:off x="8474075" y="5959475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87" name="Line 159"/>
          <p:cNvSpPr>
            <a:spLocks noChangeShapeType="1"/>
          </p:cNvSpPr>
          <p:nvPr/>
        </p:nvSpPr>
        <p:spPr bwMode="auto">
          <a:xfrm flipV="1">
            <a:off x="7858125" y="3113088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88" name="Line 159"/>
          <p:cNvSpPr>
            <a:spLocks noChangeShapeType="1"/>
          </p:cNvSpPr>
          <p:nvPr/>
        </p:nvSpPr>
        <p:spPr bwMode="auto">
          <a:xfrm flipV="1">
            <a:off x="8012113" y="3036888"/>
            <a:ext cx="182562" cy="714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89" name="Line 159"/>
          <p:cNvSpPr>
            <a:spLocks noChangeShapeType="1"/>
          </p:cNvSpPr>
          <p:nvPr/>
        </p:nvSpPr>
        <p:spPr bwMode="auto">
          <a:xfrm flipV="1">
            <a:off x="8201025" y="2978150"/>
            <a:ext cx="193675" cy="53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0" name="Line 159"/>
          <p:cNvSpPr>
            <a:spLocks noChangeShapeType="1"/>
          </p:cNvSpPr>
          <p:nvPr/>
        </p:nvSpPr>
        <p:spPr bwMode="auto">
          <a:xfrm flipV="1">
            <a:off x="8372475" y="2960688"/>
            <a:ext cx="127000" cy="34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1" name="Line 123"/>
          <p:cNvSpPr>
            <a:spLocks noChangeShapeType="1"/>
          </p:cNvSpPr>
          <p:nvPr/>
        </p:nvSpPr>
        <p:spPr bwMode="auto">
          <a:xfrm flipV="1">
            <a:off x="7851775" y="2268538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2" name="Line 123"/>
          <p:cNvSpPr>
            <a:spLocks noChangeShapeType="1"/>
          </p:cNvSpPr>
          <p:nvPr/>
        </p:nvSpPr>
        <p:spPr bwMode="auto">
          <a:xfrm flipV="1">
            <a:off x="8002588" y="2255838"/>
            <a:ext cx="1841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3" name="Line 123"/>
          <p:cNvSpPr>
            <a:spLocks noChangeShapeType="1"/>
          </p:cNvSpPr>
          <p:nvPr/>
        </p:nvSpPr>
        <p:spPr bwMode="auto">
          <a:xfrm flipV="1">
            <a:off x="8181975" y="2189163"/>
            <a:ext cx="212725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4" name="Line 123"/>
          <p:cNvSpPr>
            <a:spLocks noChangeShapeType="1"/>
          </p:cNvSpPr>
          <p:nvPr/>
        </p:nvSpPr>
        <p:spPr bwMode="auto">
          <a:xfrm>
            <a:off x="8394700" y="2176463"/>
            <a:ext cx="158750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5" name="AutoShape 164"/>
          <p:cNvSpPr>
            <a:spLocks noChangeArrowheads="1"/>
          </p:cNvSpPr>
          <p:nvPr/>
        </p:nvSpPr>
        <p:spPr bwMode="auto">
          <a:xfrm>
            <a:off x="2619375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7696" name="Text Box 165"/>
          <p:cNvSpPr txBox="1">
            <a:spLocks noChangeArrowheads="1"/>
          </p:cNvSpPr>
          <p:nvPr/>
        </p:nvSpPr>
        <p:spPr bwMode="auto">
          <a:xfrm>
            <a:off x="3695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97200"/>
                </a:solidFill>
              </a:rPr>
              <a:t>22 roků</a:t>
            </a:r>
          </a:p>
        </p:txBody>
      </p:sp>
      <p:sp>
        <p:nvSpPr>
          <p:cNvPr id="107697" name="AutoShape 165"/>
          <p:cNvSpPr>
            <a:spLocks noChangeArrowheads="1"/>
          </p:cNvSpPr>
          <p:nvPr/>
        </p:nvSpPr>
        <p:spPr bwMode="auto">
          <a:xfrm>
            <a:off x="5259388" y="2822575"/>
            <a:ext cx="3176587" cy="257175"/>
          </a:xfrm>
          <a:prstGeom prst="leftRightArrow">
            <a:avLst>
              <a:gd name="adj1" fmla="val 49380"/>
              <a:gd name="adj2" fmla="val 143819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7698" name="Text Box 166"/>
          <p:cNvSpPr txBox="1">
            <a:spLocks noChangeArrowheads="1"/>
          </p:cNvSpPr>
          <p:nvPr/>
        </p:nvSpPr>
        <p:spPr bwMode="auto">
          <a:xfrm>
            <a:off x="6840538" y="2487613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97200"/>
                </a:solidFill>
              </a:rPr>
              <a:t>20 roků</a:t>
            </a:r>
          </a:p>
        </p:txBody>
      </p:sp>
    </p:spTree>
    <p:extLst>
      <p:ext uri="{BB962C8B-B14F-4D97-AF65-F5344CB8AC3E}">
        <p14:creationId xmlns:p14="http://schemas.microsoft.com/office/powerpoint/2010/main" val="1216406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8963"/>
            <a:ext cx="9144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altLang="cs-CZ" sz="2800" b="1" smtClean="0">
                <a:solidFill>
                  <a:srgbClr val="3C5D7E"/>
                </a:solidFill>
              </a:rPr>
              <a:t>Počet prodaných cigaret na 1 obyvatele za rok v České republice a ve Švédsku,</a:t>
            </a:r>
            <a:br>
              <a:rPr lang="cs-CZ" altLang="cs-CZ" sz="2800" b="1" smtClean="0">
                <a:solidFill>
                  <a:srgbClr val="3C5D7E"/>
                </a:solidFill>
              </a:rPr>
            </a:br>
            <a:r>
              <a:rPr lang="cs-CZ" altLang="cs-CZ" sz="2400" b="1" smtClean="0">
                <a:solidFill>
                  <a:srgbClr val="3C5D7E"/>
                </a:solidFill>
              </a:rPr>
              <a:t>pramen: databáze Světové zdravotnické organizace a ČSÚ</a:t>
            </a:r>
            <a:r>
              <a:rPr lang="cs-CZ" altLang="cs-CZ" sz="4000" smtClean="0"/>
              <a:t> </a:t>
            </a:r>
          </a:p>
        </p:txBody>
      </p:sp>
      <p:sp>
        <p:nvSpPr>
          <p:cNvPr id="108547" name="AutoShape 3"/>
          <p:cNvSpPr>
            <a:spLocks noChangeAspect="1" noChangeArrowheads="1"/>
          </p:cNvSpPr>
          <p:nvPr/>
        </p:nvSpPr>
        <p:spPr bwMode="auto">
          <a:xfrm>
            <a:off x="1366838" y="2033588"/>
            <a:ext cx="5761037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973263" y="2247900"/>
            <a:ext cx="479266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295525" y="2405063"/>
            <a:ext cx="42545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2343150" y="5122863"/>
            <a:ext cx="42068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2344738" y="4579938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2347913" y="4035425"/>
            <a:ext cx="42021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 flipV="1">
            <a:off x="2349500" y="3492500"/>
            <a:ext cx="42005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2344738" y="2947988"/>
            <a:ext cx="4205287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>
            <a:off x="2344738" y="2405063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3568700" y="2414588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H="1">
            <a:off x="4781550" y="2413000"/>
            <a:ext cx="1588" cy="32639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5994400" y="2414588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H="1">
            <a:off x="6548438" y="2405063"/>
            <a:ext cx="1587" cy="32686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2343150" y="2406650"/>
            <a:ext cx="1588" cy="3268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2303463" y="5675313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>
            <a:off x="2298700" y="51260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2301875" y="45799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4" name="Line 20"/>
          <p:cNvSpPr>
            <a:spLocks noChangeShapeType="1"/>
          </p:cNvSpPr>
          <p:nvPr/>
        </p:nvSpPr>
        <p:spPr bwMode="auto">
          <a:xfrm>
            <a:off x="2303463" y="40354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2303463" y="34925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2300288" y="29479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7" name="Line 23"/>
          <p:cNvSpPr>
            <a:spLocks noChangeShapeType="1"/>
          </p:cNvSpPr>
          <p:nvPr/>
        </p:nvSpPr>
        <p:spPr bwMode="auto">
          <a:xfrm>
            <a:off x="2300288" y="2405063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8" name="Line 24"/>
          <p:cNvSpPr>
            <a:spLocks noChangeShapeType="1"/>
          </p:cNvSpPr>
          <p:nvPr/>
        </p:nvSpPr>
        <p:spPr bwMode="auto">
          <a:xfrm>
            <a:off x="2341563" y="5675313"/>
            <a:ext cx="4206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 flipV="1">
            <a:off x="2344738" y="5668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 flipV="1">
            <a:off x="2959100" y="5668963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 flipV="1">
            <a:off x="3568700" y="5680075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 flipV="1">
            <a:off x="4176713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 flipH="1" flipV="1">
            <a:off x="4781550" y="5676900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 flipV="1">
            <a:off x="5392738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5" name="Line 31"/>
          <p:cNvSpPr>
            <a:spLocks noChangeShapeType="1"/>
          </p:cNvSpPr>
          <p:nvPr/>
        </p:nvSpPr>
        <p:spPr bwMode="auto">
          <a:xfrm flipV="1">
            <a:off x="5994400" y="5676900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6" name="Line 32"/>
          <p:cNvSpPr>
            <a:spLocks noChangeShapeType="1"/>
          </p:cNvSpPr>
          <p:nvPr/>
        </p:nvSpPr>
        <p:spPr bwMode="auto">
          <a:xfrm flipV="1">
            <a:off x="6550025" y="5665788"/>
            <a:ext cx="0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7" name="Freeform 33"/>
          <p:cNvSpPr>
            <a:spLocks/>
          </p:cNvSpPr>
          <p:nvPr/>
        </p:nvSpPr>
        <p:spPr bwMode="auto">
          <a:xfrm>
            <a:off x="2355850" y="3111500"/>
            <a:ext cx="4132263" cy="746125"/>
          </a:xfrm>
          <a:custGeom>
            <a:avLst/>
            <a:gdLst>
              <a:gd name="T0" fmla="*/ 0 w 1019"/>
              <a:gd name="T1" fmla="*/ 2147483646 h 170"/>
              <a:gd name="T2" fmla="*/ 2147483646 w 1019"/>
              <a:gd name="T3" fmla="*/ 2147483646 h 170"/>
              <a:gd name="T4" fmla="*/ 2147483646 w 1019"/>
              <a:gd name="T5" fmla="*/ 2147483646 h 170"/>
              <a:gd name="T6" fmla="*/ 2147483646 w 1019"/>
              <a:gd name="T7" fmla="*/ 2147483646 h 170"/>
              <a:gd name="T8" fmla="*/ 2147483646 w 1019"/>
              <a:gd name="T9" fmla="*/ 2147483646 h 170"/>
              <a:gd name="T10" fmla="*/ 2147483646 w 1019"/>
              <a:gd name="T11" fmla="*/ 2147483646 h 170"/>
              <a:gd name="T12" fmla="*/ 2147483646 w 1019"/>
              <a:gd name="T13" fmla="*/ 2147483646 h 170"/>
              <a:gd name="T14" fmla="*/ 2147483646 w 1019"/>
              <a:gd name="T15" fmla="*/ 2147483646 h 170"/>
              <a:gd name="T16" fmla="*/ 2147483646 w 1019"/>
              <a:gd name="T17" fmla="*/ 2147483646 h 170"/>
              <a:gd name="T18" fmla="*/ 2147483646 w 1019"/>
              <a:gd name="T19" fmla="*/ 2147483646 h 170"/>
              <a:gd name="T20" fmla="*/ 2147483646 w 1019"/>
              <a:gd name="T21" fmla="*/ 2147483646 h 170"/>
              <a:gd name="T22" fmla="*/ 2147483646 w 1019"/>
              <a:gd name="T23" fmla="*/ 2147483646 h 170"/>
              <a:gd name="T24" fmla="*/ 2147483646 w 1019"/>
              <a:gd name="T25" fmla="*/ 2147483646 h 170"/>
              <a:gd name="T26" fmla="*/ 2147483646 w 1019"/>
              <a:gd name="T27" fmla="*/ 2147483646 h 170"/>
              <a:gd name="T28" fmla="*/ 2147483646 w 1019"/>
              <a:gd name="T29" fmla="*/ 2147483646 h 170"/>
              <a:gd name="T30" fmla="*/ 2147483646 w 1019"/>
              <a:gd name="T31" fmla="*/ 2147483646 h 170"/>
              <a:gd name="T32" fmla="*/ 2147483646 w 1019"/>
              <a:gd name="T33" fmla="*/ 2147483646 h 170"/>
              <a:gd name="T34" fmla="*/ 2147483646 w 1019"/>
              <a:gd name="T35" fmla="*/ 2147483646 h 170"/>
              <a:gd name="T36" fmla="*/ 2147483646 w 1019"/>
              <a:gd name="T37" fmla="*/ 2147483646 h 170"/>
              <a:gd name="T38" fmla="*/ 2147483646 w 1019"/>
              <a:gd name="T39" fmla="*/ 2147483646 h 170"/>
              <a:gd name="T40" fmla="*/ 2147483646 w 1019"/>
              <a:gd name="T41" fmla="*/ 2147483646 h 170"/>
              <a:gd name="T42" fmla="*/ 2147483646 w 1019"/>
              <a:gd name="T43" fmla="*/ 2147483646 h 170"/>
              <a:gd name="T44" fmla="*/ 2147483646 w 1019"/>
              <a:gd name="T45" fmla="*/ 2147483646 h 170"/>
              <a:gd name="T46" fmla="*/ 2147483646 w 1019"/>
              <a:gd name="T47" fmla="*/ 2147483646 h 170"/>
              <a:gd name="T48" fmla="*/ 2147483646 w 1019"/>
              <a:gd name="T49" fmla="*/ 2147483646 h 170"/>
              <a:gd name="T50" fmla="*/ 2147483646 w 1019"/>
              <a:gd name="T51" fmla="*/ 2147483646 h 170"/>
              <a:gd name="T52" fmla="*/ 2147483646 w 1019"/>
              <a:gd name="T53" fmla="*/ 2147483646 h 170"/>
              <a:gd name="T54" fmla="*/ 2147483646 w 1019"/>
              <a:gd name="T55" fmla="*/ 0 h 170"/>
              <a:gd name="T56" fmla="*/ 2147483646 w 1019"/>
              <a:gd name="T57" fmla="*/ 2147483646 h 170"/>
              <a:gd name="T58" fmla="*/ 2147483646 w 1019"/>
              <a:gd name="T59" fmla="*/ 2147483646 h 170"/>
              <a:gd name="T60" fmla="*/ 2147483646 w 1019"/>
              <a:gd name="T61" fmla="*/ 2147483646 h 170"/>
              <a:gd name="T62" fmla="*/ 2147483646 w 1019"/>
              <a:gd name="T63" fmla="*/ 2147483646 h 170"/>
              <a:gd name="T64" fmla="*/ 2147483646 w 1019"/>
              <a:gd name="T65" fmla="*/ 2147483646 h 170"/>
              <a:gd name="T66" fmla="*/ 2147483646 w 1019"/>
              <a:gd name="T67" fmla="*/ 2147483646 h 170"/>
              <a:gd name="T68" fmla="*/ 2147483646 w 1019"/>
              <a:gd name="T69" fmla="*/ 2147483646 h 1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70">
                <a:moveTo>
                  <a:pt x="0" y="113"/>
                </a:moveTo>
                <a:lnTo>
                  <a:pt x="30" y="100"/>
                </a:lnTo>
                <a:lnTo>
                  <a:pt x="60" y="104"/>
                </a:lnTo>
                <a:lnTo>
                  <a:pt x="90" y="100"/>
                </a:lnTo>
                <a:lnTo>
                  <a:pt x="120" y="105"/>
                </a:lnTo>
                <a:lnTo>
                  <a:pt x="150" y="118"/>
                </a:lnTo>
                <a:lnTo>
                  <a:pt x="180" y="107"/>
                </a:lnTo>
                <a:lnTo>
                  <a:pt x="210" y="101"/>
                </a:lnTo>
                <a:lnTo>
                  <a:pt x="240" y="98"/>
                </a:lnTo>
                <a:lnTo>
                  <a:pt x="270" y="119"/>
                </a:lnTo>
                <a:lnTo>
                  <a:pt x="300" y="117"/>
                </a:lnTo>
                <a:lnTo>
                  <a:pt x="330" y="106"/>
                </a:lnTo>
                <a:lnTo>
                  <a:pt x="360" y="120"/>
                </a:lnTo>
                <a:lnTo>
                  <a:pt x="390" y="110"/>
                </a:lnTo>
                <a:lnTo>
                  <a:pt x="420" y="121"/>
                </a:lnTo>
                <a:lnTo>
                  <a:pt x="450" y="118"/>
                </a:lnTo>
                <a:lnTo>
                  <a:pt x="480" y="113"/>
                </a:lnTo>
                <a:lnTo>
                  <a:pt x="510" y="129"/>
                </a:lnTo>
                <a:lnTo>
                  <a:pt x="539" y="149"/>
                </a:lnTo>
                <a:lnTo>
                  <a:pt x="569" y="143"/>
                </a:lnTo>
                <a:lnTo>
                  <a:pt x="599" y="49"/>
                </a:lnTo>
                <a:lnTo>
                  <a:pt x="629" y="81"/>
                </a:lnTo>
                <a:lnTo>
                  <a:pt x="659" y="99"/>
                </a:lnTo>
                <a:lnTo>
                  <a:pt x="689" y="109"/>
                </a:lnTo>
                <a:lnTo>
                  <a:pt x="719" y="77"/>
                </a:lnTo>
                <a:lnTo>
                  <a:pt x="749" y="41"/>
                </a:lnTo>
                <a:lnTo>
                  <a:pt x="779" y="46"/>
                </a:lnTo>
                <a:lnTo>
                  <a:pt x="809" y="0"/>
                </a:lnTo>
                <a:lnTo>
                  <a:pt x="839" y="124"/>
                </a:lnTo>
                <a:lnTo>
                  <a:pt x="869" y="65"/>
                </a:lnTo>
                <a:lnTo>
                  <a:pt x="899" y="116"/>
                </a:lnTo>
                <a:lnTo>
                  <a:pt x="929" y="170"/>
                </a:lnTo>
                <a:lnTo>
                  <a:pt x="959" y="114"/>
                </a:lnTo>
                <a:lnTo>
                  <a:pt x="989" y="39"/>
                </a:lnTo>
                <a:lnTo>
                  <a:pt x="1019" y="27"/>
                </a:lnTo>
              </a:path>
            </a:pathLst>
          </a:custGeom>
          <a:noFill/>
          <a:ln w="3810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8" name="Freeform 34"/>
          <p:cNvSpPr>
            <a:spLocks/>
          </p:cNvSpPr>
          <p:nvPr/>
        </p:nvSpPr>
        <p:spPr bwMode="auto">
          <a:xfrm>
            <a:off x="2355850" y="3925888"/>
            <a:ext cx="3644900" cy="911225"/>
          </a:xfrm>
          <a:custGeom>
            <a:avLst/>
            <a:gdLst>
              <a:gd name="T0" fmla="*/ 0 w 899"/>
              <a:gd name="T1" fmla="*/ 2147483646 h 208"/>
              <a:gd name="T2" fmla="*/ 2147483646 w 899"/>
              <a:gd name="T3" fmla="*/ 2147483646 h 208"/>
              <a:gd name="T4" fmla="*/ 2147483646 w 899"/>
              <a:gd name="T5" fmla="*/ 2147483646 h 208"/>
              <a:gd name="T6" fmla="*/ 2147483646 w 899"/>
              <a:gd name="T7" fmla="*/ 2147483646 h 208"/>
              <a:gd name="T8" fmla="*/ 2147483646 w 899"/>
              <a:gd name="T9" fmla="*/ 2147483646 h 208"/>
              <a:gd name="T10" fmla="*/ 2147483646 w 899"/>
              <a:gd name="T11" fmla="*/ 2147483646 h 208"/>
              <a:gd name="T12" fmla="*/ 2147483646 w 899"/>
              <a:gd name="T13" fmla="*/ 0 h 208"/>
              <a:gd name="T14" fmla="*/ 2147483646 w 899"/>
              <a:gd name="T15" fmla="*/ 2147483646 h 208"/>
              <a:gd name="T16" fmla="*/ 2147483646 w 899"/>
              <a:gd name="T17" fmla="*/ 2147483646 h 208"/>
              <a:gd name="T18" fmla="*/ 2147483646 w 899"/>
              <a:gd name="T19" fmla="*/ 2147483646 h 208"/>
              <a:gd name="T20" fmla="*/ 2147483646 w 899"/>
              <a:gd name="T21" fmla="*/ 2147483646 h 208"/>
              <a:gd name="T22" fmla="*/ 2147483646 w 899"/>
              <a:gd name="T23" fmla="*/ 2147483646 h 208"/>
              <a:gd name="T24" fmla="*/ 2147483646 w 899"/>
              <a:gd name="T25" fmla="*/ 2147483646 h 208"/>
              <a:gd name="T26" fmla="*/ 2147483646 w 899"/>
              <a:gd name="T27" fmla="*/ 2147483646 h 208"/>
              <a:gd name="T28" fmla="*/ 2147483646 w 899"/>
              <a:gd name="T29" fmla="*/ 2147483646 h 208"/>
              <a:gd name="T30" fmla="*/ 2147483646 w 899"/>
              <a:gd name="T31" fmla="*/ 2147483646 h 208"/>
              <a:gd name="T32" fmla="*/ 2147483646 w 899"/>
              <a:gd name="T33" fmla="*/ 2147483646 h 208"/>
              <a:gd name="T34" fmla="*/ 2147483646 w 899"/>
              <a:gd name="T35" fmla="*/ 2147483646 h 208"/>
              <a:gd name="T36" fmla="*/ 2147483646 w 899"/>
              <a:gd name="T37" fmla="*/ 2147483646 h 208"/>
              <a:gd name="T38" fmla="*/ 2147483646 w 899"/>
              <a:gd name="T39" fmla="*/ 2147483646 h 208"/>
              <a:gd name="T40" fmla="*/ 2147483646 w 899"/>
              <a:gd name="T41" fmla="*/ 2147483646 h 208"/>
              <a:gd name="T42" fmla="*/ 2147483646 w 899"/>
              <a:gd name="T43" fmla="*/ 2147483646 h 208"/>
              <a:gd name="T44" fmla="*/ 2147483646 w 899"/>
              <a:gd name="T45" fmla="*/ 2147483646 h 208"/>
              <a:gd name="T46" fmla="*/ 2147483646 w 899"/>
              <a:gd name="T47" fmla="*/ 2147483646 h 208"/>
              <a:gd name="T48" fmla="*/ 2147483646 w 899"/>
              <a:gd name="T49" fmla="*/ 2147483646 h 208"/>
              <a:gd name="T50" fmla="*/ 2147483646 w 899"/>
              <a:gd name="T51" fmla="*/ 2147483646 h 208"/>
              <a:gd name="T52" fmla="*/ 2147483646 w 899"/>
              <a:gd name="T53" fmla="*/ 2147483646 h 208"/>
              <a:gd name="T54" fmla="*/ 2147483646 w 899"/>
              <a:gd name="T55" fmla="*/ 2147483646 h 208"/>
              <a:gd name="T56" fmla="*/ 2147483646 w 899"/>
              <a:gd name="T57" fmla="*/ 2147483646 h 208"/>
              <a:gd name="T58" fmla="*/ 2147483646 w 899"/>
              <a:gd name="T59" fmla="*/ 2147483646 h 208"/>
              <a:gd name="T60" fmla="*/ 2147483646 w 899"/>
              <a:gd name="T61" fmla="*/ 2147483646 h 2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9" h="208">
                <a:moveTo>
                  <a:pt x="0" y="59"/>
                </a:moveTo>
                <a:lnTo>
                  <a:pt x="30" y="90"/>
                </a:lnTo>
                <a:lnTo>
                  <a:pt x="60" y="50"/>
                </a:lnTo>
                <a:lnTo>
                  <a:pt x="90" y="27"/>
                </a:lnTo>
                <a:lnTo>
                  <a:pt x="120" y="39"/>
                </a:lnTo>
                <a:lnTo>
                  <a:pt x="150" y="26"/>
                </a:lnTo>
                <a:lnTo>
                  <a:pt x="180" y="0"/>
                </a:lnTo>
                <a:lnTo>
                  <a:pt x="210" y="34"/>
                </a:lnTo>
                <a:lnTo>
                  <a:pt x="240" y="44"/>
                </a:lnTo>
                <a:lnTo>
                  <a:pt x="270" y="17"/>
                </a:lnTo>
                <a:lnTo>
                  <a:pt x="300" y="9"/>
                </a:lnTo>
                <a:lnTo>
                  <a:pt x="330" y="44"/>
                </a:lnTo>
                <a:lnTo>
                  <a:pt x="360" y="16"/>
                </a:lnTo>
                <a:lnTo>
                  <a:pt x="390" y="39"/>
                </a:lnTo>
                <a:lnTo>
                  <a:pt x="420" y="39"/>
                </a:lnTo>
                <a:lnTo>
                  <a:pt x="450" y="59"/>
                </a:lnTo>
                <a:lnTo>
                  <a:pt x="480" y="47"/>
                </a:lnTo>
                <a:lnTo>
                  <a:pt x="510" y="55"/>
                </a:lnTo>
                <a:lnTo>
                  <a:pt x="539" y="45"/>
                </a:lnTo>
                <a:lnTo>
                  <a:pt x="569" y="46"/>
                </a:lnTo>
                <a:lnTo>
                  <a:pt x="599" y="61"/>
                </a:lnTo>
                <a:lnTo>
                  <a:pt x="629" y="65"/>
                </a:lnTo>
                <a:lnTo>
                  <a:pt x="659" y="55"/>
                </a:lnTo>
                <a:lnTo>
                  <a:pt x="689" y="135"/>
                </a:lnTo>
                <a:lnTo>
                  <a:pt x="719" y="121"/>
                </a:lnTo>
                <a:lnTo>
                  <a:pt x="749" y="155"/>
                </a:lnTo>
                <a:lnTo>
                  <a:pt x="779" y="141"/>
                </a:lnTo>
                <a:lnTo>
                  <a:pt x="809" y="201"/>
                </a:lnTo>
                <a:lnTo>
                  <a:pt x="839" y="208"/>
                </a:lnTo>
                <a:lnTo>
                  <a:pt x="869" y="182"/>
                </a:lnTo>
                <a:lnTo>
                  <a:pt x="899" y="173"/>
                </a:lnTo>
              </a:path>
            </a:pathLst>
          </a:custGeom>
          <a:noFill/>
          <a:ln w="38100" cmpd="sng">
            <a:solidFill>
              <a:srgbClr val="3C5D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9" name="Oval 35"/>
          <p:cNvSpPr>
            <a:spLocks noChangeArrowheads="1"/>
          </p:cNvSpPr>
          <p:nvPr/>
        </p:nvSpPr>
        <p:spPr bwMode="auto">
          <a:xfrm>
            <a:off x="2344738" y="3592513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80" name="Oval 36"/>
          <p:cNvSpPr>
            <a:spLocks noChangeArrowheads="1"/>
          </p:cNvSpPr>
          <p:nvPr/>
        </p:nvSpPr>
        <p:spPr bwMode="auto">
          <a:xfrm>
            <a:off x="2344738" y="4171950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81" name="Rectangle 37"/>
          <p:cNvSpPr>
            <a:spLocks noChangeArrowheads="1"/>
          </p:cNvSpPr>
          <p:nvPr/>
        </p:nvSpPr>
        <p:spPr bwMode="auto">
          <a:xfrm>
            <a:off x="2120900" y="5592763"/>
            <a:ext cx="98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2" name="Rectangle 38"/>
          <p:cNvSpPr>
            <a:spLocks noChangeArrowheads="1"/>
          </p:cNvSpPr>
          <p:nvPr/>
        </p:nvSpPr>
        <p:spPr bwMode="auto">
          <a:xfrm>
            <a:off x="1974850" y="5048250"/>
            <a:ext cx="295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500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3" name="Rectangle 39"/>
          <p:cNvSpPr>
            <a:spLocks noChangeArrowheads="1"/>
          </p:cNvSpPr>
          <p:nvPr/>
        </p:nvSpPr>
        <p:spPr bwMode="auto">
          <a:xfrm>
            <a:off x="1901825" y="4503738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1000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4" name="Rectangle 40"/>
          <p:cNvSpPr>
            <a:spLocks noChangeArrowheads="1"/>
          </p:cNvSpPr>
          <p:nvPr/>
        </p:nvSpPr>
        <p:spPr bwMode="auto">
          <a:xfrm>
            <a:off x="1901825" y="3960813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1500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5" name="Rectangle 41"/>
          <p:cNvSpPr>
            <a:spLocks noChangeArrowheads="1"/>
          </p:cNvSpPr>
          <p:nvPr/>
        </p:nvSpPr>
        <p:spPr bwMode="auto">
          <a:xfrm>
            <a:off x="1901825" y="3417888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2000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6" name="Rectangle 42"/>
          <p:cNvSpPr>
            <a:spLocks noChangeArrowheads="1"/>
          </p:cNvSpPr>
          <p:nvPr/>
        </p:nvSpPr>
        <p:spPr bwMode="auto">
          <a:xfrm>
            <a:off x="1901825" y="2874963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2500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7" name="Rectangle 43"/>
          <p:cNvSpPr>
            <a:spLocks noChangeArrowheads="1"/>
          </p:cNvSpPr>
          <p:nvPr/>
        </p:nvSpPr>
        <p:spPr bwMode="auto">
          <a:xfrm>
            <a:off x="1901825" y="23304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3000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8" name="Rectangle 44"/>
          <p:cNvSpPr>
            <a:spLocks noChangeArrowheads="1"/>
          </p:cNvSpPr>
          <p:nvPr/>
        </p:nvSpPr>
        <p:spPr bwMode="auto">
          <a:xfrm>
            <a:off x="2205038" y="5789613"/>
            <a:ext cx="392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1970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3427413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1980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90" name="Rectangle 46"/>
          <p:cNvSpPr>
            <a:spLocks noChangeArrowheads="1"/>
          </p:cNvSpPr>
          <p:nvPr/>
        </p:nvSpPr>
        <p:spPr bwMode="auto">
          <a:xfrm>
            <a:off x="4640263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1990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91" name="Rectangle 47"/>
          <p:cNvSpPr>
            <a:spLocks noChangeArrowheads="1"/>
          </p:cNvSpPr>
          <p:nvPr/>
        </p:nvSpPr>
        <p:spPr bwMode="auto">
          <a:xfrm>
            <a:off x="5854700" y="57975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2000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92" name="Rectangle 48"/>
          <p:cNvSpPr>
            <a:spLocks noChangeArrowheads="1"/>
          </p:cNvSpPr>
          <p:nvPr/>
        </p:nvSpPr>
        <p:spPr bwMode="auto">
          <a:xfrm>
            <a:off x="1816100" y="2216150"/>
            <a:ext cx="4792663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93" name="Text Box 49"/>
          <p:cNvSpPr txBox="1">
            <a:spLocks noChangeArrowheads="1"/>
          </p:cNvSpPr>
          <p:nvPr/>
        </p:nvSpPr>
        <p:spPr bwMode="auto">
          <a:xfrm>
            <a:off x="4830763" y="4862513"/>
            <a:ext cx="12747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3C5D7E"/>
                </a:solidFill>
              </a:rPr>
              <a:t>ŠVÉDSKO</a:t>
            </a:r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4830763" y="2455863"/>
            <a:ext cx="1336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CC0000"/>
                </a:solidFill>
              </a:rPr>
              <a:t>ČESKÁ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CC0000"/>
                </a:solidFill>
              </a:rPr>
              <a:t>REPUBLIKA</a:t>
            </a:r>
          </a:p>
        </p:txBody>
      </p:sp>
      <p:sp>
        <p:nvSpPr>
          <p:cNvPr id="108595" name="Text Box 51"/>
          <p:cNvSpPr txBox="1">
            <a:spLocks noChangeArrowheads="1"/>
          </p:cNvSpPr>
          <p:nvPr/>
        </p:nvSpPr>
        <p:spPr bwMode="auto">
          <a:xfrm>
            <a:off x="5486400" y="5973763"/>
            <a:ext cx="13541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kalendářní roky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96" name="Text Box 52"/>
          <p:cNvSpPr txBox="1">
            <a:spLocks noChangeArrowheads="1"/>
          </p:cNvSpPr>
          <p:nvPr/>
        </p:nvSpPr>
        <p:spPr bwMode="auto">
          <a:xfrm>
            <a:off x="1846263" y="2076450"/>
            <a:ext cx="11953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počet cigaret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1600200"/>
            <a:ext cx="6026150" cy="4525963"/>
          </a:xfrm>
        </p:spPr>
      </p:pic>
      <p:pic>
        <p:nvPicPr>
          <p:cNvPr id="109571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2088"/>
            <a:ext cx="87788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173"/>
          <p:cNvSpPr txBox="1">
            <a:spLocks noChangeArrowheads="1"/>
          </p:cNvSpPr>
          <p:nvPr/>
        </p:nvSpPr>
        <p:spPr bwMode="auto">
          <a:xfrm>
            <a:off x="835025" y="1704975"/>
            <a:ext cx="1670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kilogramy zeleniny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9573" name="Obdélník 7"/>
          <p:cNvSpPr>
            <a:spLocks noChangeArrowheads="1"/>
          </p:cNvSpPr>
          <p:nvPr/>
        </p:nvSpPr>
        <p:spPr bwMode="auto">
          <a:xfrm>
            <a:off x="2505075" y="1600200"/>
            <a:ext cx="3568700" cy="42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42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 smtClean="0">
                <a:solidFill>
                  <a:srgbClr val="0000CC"/>
                </a:solidFill>
              </a:rPr>
              <a:t>Spotřeba alkoholu na osobu </a:t>
            </a:r>
            <a:br>
              <a:rPr lang="cs-CZ" altLang="cs-CZ" sz="2800" b="1" dirty="0" smtClean="0">
                <a:solidFill>
                  <a:srgbClr val="0000CC"/>
                </a:solidFill>
              </a:rPr>
            </a:br>
            <a:r>
              <a:rPr lang="cs-CZ" altLang="cs-CZ" sz="2800" b="1" dirty="0" smtClean="0">
                <a:solidFill>
                  <a:srgbClr val="0000CC"/>
                </a:solidFill>
              </a:rPr>
              <a:t>starší 15 let v litrech čistého lihu</a:t>
            </a:r>
            <a:r>
              <a:rPr lang="cs-CZ" altLang="cs-CZ" sz="2800" dirty="0" smtClean="0">
                <a:solidFill>
                  <a:srgbClr val="3C5D7E"/>
                </a:solidFill>
              </a:rPr>
              <a:t/>
            </a:r>
            <a:br>
              <a:rPr lang="cs-CZ" altLang="cs-CZ" sz="2800" dirty="0" smtClean="0">
                <a:solidFill>
                  <a:srgbClr val="3C5D7E"/>
                </a:solidFill>
              </a:rPr>
            </a:br>
            <a:r>
              <a:rPr lang="cs-CZ" altLang="cs-CZ" sz="2400" dirty="0" smtClean="0">
                <a:solidFill>
                  <a:srgbClr val="3C5D7E"/>
                </a:solidFill>
              </a:rPr>
              <a:t>pramen: databáze Světové zdravotnické organizace (2)</a:t>
            </a:r>
            <a:r>
              <a:rPr lang="cs-CZ" altLang="cs-CZ" sz="4000" dirty="0" smtClean="0">
                <a:solidFill>
                  <a:srgbClr val="000000"/>
                </a:solidFill>
              </a:rPr>
              <a:t> </a:t>
            </a:r>
            <a:endParaRPr lang="cs-CZ" altLang="cs-CZ" dirty="0" smtClean="0"/>
          </a:p>
        </p:txBody>
      </p:sp>
      <p:pic>
        <p:nvPicPr>
          <p:cNvPr id="11059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3088" y="1816100"/>
            <a:ext cx="5897562" cy="4429125"/>
          </a:xfrm>
        </p:spPr>
      </p:pic>
      <p:sp>
        <p:nvSpPr>
          <p:cNvPr id="110596" name="Obdélník 4"/>
          <p:cNvSpPr>
            <a:spLocks noChangeArrowheads="1"/>
          </p:cNvSpPr>
          <p:nvPr/>
        </p:nvSpPr>
        <p:spPr bwMode="auto">
          <a:xfrm>
            <a:off x="3233738" y="1816100"/>
            <a:ext cx="2416175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52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rgbClr val="0000CC"/>
                </a:solidFill>
              </a:rPr>
              <a:t>PROCENTO OBÉZNÍCH MUŽŮ A ŽEN NAD 25 LET </a:t>
            </a:r>
            <a:r>
              <a:rPr lang="cs-CZ" altLang="cs-CZ" sz="2800" dirty="0" smtClean="0">
                <a:solidFill>
                  <a:srgbClr val="0000CC"/>
                </a:solidFill>
              </a:rPr>
              <a:t> </a:t>
            </a:r>
            <a:br>
              <a:rPr lang="cs-CZ" altLang="cs-CZ" sz="2800" dirty="0" smtClean="0">
                <a:solidFill>
                  <a:srgbClr val="0000CC"/>
                </a:solidFill>
              </a:rPr>
            </a:br>
            <a:r>
              <a:rPr lang="cs-CZ" altLang="cs-CZ" sz="2800" dirty="0" smtClean="0">
                <a:solidFill>
                  <a:srgbClr val="0000CC"/>
                </a:solidFill>
              </a:rPr>
              <a:t>v České republice a ve Švédsku v letech 1996-1998</a:t>
            </a:r>
          </a:p>
        </p:txBody>
      </p:sp>
      <p:sp>
        <p:nvSpPr>
          <p:cNvPr id="111619" name="AutoShape 3"/>
          <p:cNvSpPr>
            <a:spLocks noChangeAspect="1" noChangeArrowheads="1" noTextEdit="1"/>
          </p:cNvSpPr>
          <p:nvPr/>
        </p:nvSpPr>
        <p:spPr bwMode="auto">
          <a:xfrm>
            <a:off x="1042988" y="1341438"/>
            <a:ext cx="78803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0" name="Freeform 4"/>
          <p:cNvSpPr>
            <a:spLocks/>
          </p:cNvSpPr>
          <p:nvPr/>
        </p:nvSpPr>
        <p:spPr bwMode="auto">
          <a:xfrm>
            <a:off x="1525588" y="5930900"/>
            <a:ext cx="5387975" cy="185738"/>
          </a:xfrm>
          <a:custGeom>
            <a:avLst/>
            <a:gdLst>
              <a:gd name="T0" fmla="*/ 0 w 3394"/>
              <a:gd name="T1" fmla="*/ 2147483646 h 117"/>
              <a:gd name="T2" fmla="*/ 2147483646 w 3394"/>
              <a:gd name="T3" fmla="*/ 0 h 117"/>
              <a:gd name="T4" fmla="*/ 2147483646 w 3394"/>
              <a:gd name="T5" fmla="*/ 0 h 117"/>
              <a:gd name="T6" fmla="*/ 2147483646 w 3394"/>
              <a:gd name="T7" fmla="*/ 2147483646 h 117"/>
              <a:gd name="T8" fmla="*/ 0 w 3394"/>
              <a:gd name="T9" fmla="*/ 2147483646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4" h="117">
                <a:moveTo>
                  <a:pt x="0" y="117"/>
                </a:moveTo>
                <a:lnTo>
                  <a:pt x="159" y="0"/>
                </a:lnTo>
                <a:lnTo>
                  <a:pt x="3394" y="0"/>
                </a:lnTo>
                <a:lnTo>
                  <a:pt x="3235" y="117"/>
                </a:lnTo>
                <a:lnTo>
                  <a:pt x="0" y="117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1" name="Freeform 5"/>
          <p:cNvSpPr>
            <a:spLocks/>
          </p:cNvSpPr>
          <p:nvPr/>
        </p:nvSpPr>
        <p:spPr bwMode="auto">
          <a:xfrm>
            <a:off x="1525588" y="1606550"/>
            <a:ext cx="252412" cy="4510088"/>
          </a:xfrm>
          <a:custGeom>
            <a:avLst/>
            <a:gdLst>
              <a:gd name="T0" fmla="*/ 0 w 159"/>
              <a:gd name="T1" fmla="*/ 2147483646 h 2841"/>
              <a:gd name="T2" fmla="*/ 0 w 159"/>
              <a:gd name="T3" fmla="*/ 2147483646 h 2841"/>
              <a:gd name="T4" fmla="*/ 2147483646 w 159"/>
              <a:gd name="T5" fmla="*/ 0 h 2841"/>
              <a:gd name="T6" fmla="*/ 2147483646 w 159"/>
              <a:gd name="T7" fmla="*/ 2147483646 h 2841"/>
              <a:gd name="T8" fmla="*/ 0 w 159"/>
              <a:gd name="T9" fmla="*/ 2147483646 h 2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841">
                <a:moveTo>
                  <a:pt x="0" y="2841"/>
                </a:moveTo>
                <a:lnTo>
                  <a:pt x="0" y="117"/>
                </a:lnTo>
                <a:lnTo>
                  <a:pt x="159" y="0"/>
                </a:lnTo>
                <a:lnTo>
                  <a:pt x="159" y="2724"/>
                </a:lnTo>
                <a:lnTo>
                  <a:pt x="0" y="284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778000" y="1606550"/>
            <a:ext cx="51355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23" name="Freeform 7"/>
          <p:cNvSpPr>
            <a:spLocks/>
          </p:cNvSpPr>
          <p:nvPr/>
        </p:nvSpPr>
        <p:spPr bwMode="auto">
          <a:xfrm>
            <a:off x="1525588" y="5930900"/>
            <a:ext cx="5387975" cy="185738"/>
          </a:xfrm>
          <a:custGeom>
            <a:avLst/>
            <a:gdLst>
              <a:gd name="T0" fmla="*/ 0 w 406"/>
              <a:gd name="T1" fmla="*/ 2147483646 h 14"/>
              <a:gd name="T2" fmla="*/ 2147483646 w 406"/>
              <a:gd name="T3" fmla="*/ 0 h 14"/>
              <a:gd name="T4" fmla="*/ 2147483646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4" name="Freeform 8"/>
          <p:cNvSpPr>
            <a:spLocks/>
          </p:cNvSpPr>
          <p:nvPr/>
        </p:nvSpPr>
        <p:spPr bwMode="auto">
          <a:xfrm>
            <a:off x="1525588" y="5202238"/>
            <a:ext cx="5387975" cy="198437"/>
          </a:xfrm>
          <a:custGeom>
            <a:avLst/>
            <a:gdLst>
              <a:gd name="T0" fmla="*/ 0 w 406"/>
              <a:gd name="T1" fmla="*/ 2147483646 h 15"/>
              <a:gd name="T2" fmla="*/ 2147483646 w 406"/>
              <a:gd name="T3" fmla="*/ 0 h 15"/>
              <a:gd name="T4" fmla="*/ 2147483646 w 406"/>
              <a:gd name="T5" fmla="*/ 0 h 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5">
                <a:moveTo>
                  <a:pt x="0" y="15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5" name="Freeform 9"/>
          <p:cNvSpPr>
            <a:spLocks/>
          </p:cNvSpPr>
          <p:nvPr/>
        </p:nvSpPr>
        <p:spPr bwMode="auto">
          <a:xfrm>
            <a:off x="1525588" y="4484688"/>
            <a:ext cx="5387975" cy="185737"/>
          </a:xfrm>
          <a:custGeom>
            <a:avLst/>
            <a:gdLst>
              <a:gd name="T0" fmla="*/ 0 w 406"/>
              <a:gd name="T1" fmla="*/ 2147483646 h 14"/>
              <a:gd name="T2" fmla="*/ 2147483646 w 406"/>
              <a:gd name="T3" fmla="*/ 0 h 14"/>
              <a:gd name="T4" fmla="*/ 2147483646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6" name="Freeform 10"/>
          <p:cNvSpPr>
            <a:spLocks/>
          </p:cNvSpPr>
          <p:nvPr/>
        </p:nvSpPr>
        <p:spPr bwMode="auto">
          <a:xfrm>
            <a:off x="1525588" y="3768725"/>
            <a:ext cx="5387975" cy="185738"/>
          </a:xfrm>
          <a:custGeom>
            <a:avLst/>
            <a:gdLst>
              <a:gd name="T0" fmla="*/ 0 w 406"/>
              <a:gd name="T1" fmla="*/ 2147483646 h 14"/>
              <a:gd name="T2" fmla="*/ 2147483646 w 406"/>
              <a:gd name="T3" fmla="*/ 0 h 14"/>
              <a:gd name="T4" fmla="*/ 2147483646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7" name="Freeform 11"/>
          <p:cNvSpPr>
            <a:spLocks/>
          </p:cNvSpPr>
          <p:nvPr/>
        </p:nvSpPr>
        <p:spPr bwMode="auto">
          <a:xfrm>
            <a:off x="1525588" y="3052763"/>
            <a:ext cx="5387975" cy="185737"/>
          </a:xfrm>
          <a:custGeom>
            <a:avLst/>
            <a:gdLst>
              <a:gd name="T0" fmla="*/ 0 w 406"/>
              <a:gd name="T1" fmla="*/ 2147483646 h 14"/>
              <a:gd name="T2" fmla="*/ 2147483646 w 406"/>
              <a:gd name="T3" fmla="*/ 0 h 14"/>
              <a:gd name="T4" fmla="*/ 2147483646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8" name="Freeform 12"/>
          <p:cNvSpPr>
            <a:spLocks/>
          </p:cNvSpPr>
          <p:nvPr/>
        </p:nvSpPr>
        <p:spPr bwMode="auto">
          <a:xfrm>
            <a:off x="1525588" y="2322513"/>
            <a:ext cx="5387975" cy="200025"/>
          </a:xfrm>
          <a:custGeom>
            <a:avLst/>
            <a:gdLst>
              <a:gd name="T0" fmla="*/ 0 w 406"/>
              <a:gd name="T1" fmla="*/ 2147483646 h 15"/>
              <a:gd name="T2" fmla="*/ 2147483646 w 406"/>
              <a:gd name="T3" fmla="*/ 0 h 15"/>
              <a:gd name="T4" fmla="*/ 2147483646 w 406"/>
              <a:gd name="T5" fmla="*/ 0 h 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5">
                <a:moveTo>
                  <a:pt x="0" y="15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9" name="Freeform 13"/>
          <p:cNvSpPr>
            <a:spLocks/>
          </p:cNvSpPr>
          <p:nvPr/>
        </p:nvSpPr>
        <p:spPr bwMode="auto">
          <a:xfrm>
            <a:off x="1525588" y="1606550"/>
            <a:ext cx="5387975" cy="185738"/>
          </a:xfrm>
          <a:custGeom>
            <a:avLst/>
            <a:gdLst>
              <a:gd name="T0" fmla="*/ 0 w 406"/>
              <a:gd name="T1" fmla="*/ 2147483646 h 14"/>
              <a:gd name="T2" fmla="*/ 2147483646 w 406"/>
              <a:gd name="T3" fmla="*/ 0 h 14"/>
              <a:gd name="T4" fmla="*/ 2147483646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0" name="Freeform 14"/>
          <p:cNvSpPr>
            <a:spLocks/>
          </p:cNvSpPr>
          <p:nvPr/>
        </p:nvSpPr>
        <p:spPr bwMode="auto">
          <a:xfrm>
            <a:off x="1525588" y="5930900"/>
            <a:ext cx="5387975" cy="185738"/>
          </a:xfrm>
          <a:custGeom>
            <a:avLst/>
            <a:gdLst>
              <a:gd name="T0" fmla="*/ 2147483646 w 3394"/>
              <a:gd name="T1" fmla="*/ 0 h 117"/>
              <a:gd name="T2" fmla="*/ 2147483646 w 3394"/>
              <a:gd name="T3" fmla="*/ 2147483646 h 117"/>
              <a:gd name="T4" fmla="*/ 0 w 3394"/>
              <a:gd name="T5" fmla="*/ 2147483646 h 117"/>
              <a:gd name="T6" fmla="*/ 2147483646 w 3394"/>
              <a:gd name="T7" fmla="*/ 0 h 117"/>
              <a:gd name="T8" fmla="*/ 2147483646 w 3394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4" h="117">
                <a:moveTo>
                  <a:pt x="3394" y="0"/>
                </a:moveTo>
                <a:lnTo>
                  <a:pt x="3235" y="117"/>
                </a:lnTo>
                <a:lnTo>
                  <a:pt x="0" y="117"/>
                </a:lnTo>
                <a:lnTo>
                  <a:pt x="159" y="0"/>
                </a:lnTo>
                <a:lnTo>
                  <a:pt x="339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1" name="Freeform 15"/>
          <p:cNvSpPr>
            <a:spLocks/>
          </p:cNvSpPr>
          <p:nvPr/>
        </p:nvSpPr>
        <p:spPr bwMode="auto">
          <a:xfrm>
            <a:off x="1525588" y="1606550"/>
            <a:ext cx="252412" cy="4510088"/>
          </a:xfrm>
          <a:custGeom>
            <a:avLst/>
            <a:gdLst>
              <a:gd name="T0" fmla="*/ 0 w 159"/>
              <a:gd name="T1" fmla="*/ 2147483646 h 2841"/>
              <a:gd name="T2" fmla="*/ 0 w 159"/>
              <a:gd name="T3" fmla="*/ 2147483646 h 2841"/>
              <a:gd name="T4" fmla="*/ 2147483646 w 159"/>
              <a:gd name="T5" fmla="*/ 0 h 2841"/>
              <a:gd name="T6" fmla="*/ 2147483646 w 159"/>
              <a:gd name="T7" fmla="*/ 2147483646 h 2841"/>
              <a:gd name="T8" fmla="*/ 0 w 159"/>
              <a:gd name="T9" fmla="*/ 2147483646 h 2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841">
                <a:moveTo>
                  <a:pt x="0" y="2841"/>
                </a:moveTo>
                <a:lnTo>
                  <a:pt x="0" y="117"/>
                </a:lnTo>
                <a:lnTo>
                  <a:pt x="159" y="0"/>
                </a:lnTo>
                <a:lnTo>
                  <a:pt x="159" y="2724"/>
                </a:lnTo>
                <a:lnTo>
                  <a:pt x="0" y="284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1778000" y="1606550"/>
            <a:ext cx="5135563" cy="4324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33" name="Freeform 17"/>
          <p:cNvSpPr>
            <a:spLocks/>
          </p:cNvSpPr>
          <p:nvPr/>
        </p:nvSpPr>
        <p:spPr bwMode="auto">
          <a:xfrm>
            <a:off x="2813050" y="2376488"/>
            <a:ext cx="252413" cy="3740150"/>
          </a:xfrm>
          <a:custGeom>
            <a:avLst/>
            <a:gdLst>
              <a:gd name="T0" fmla="*/ 0 w 159"/>
              <a:gd name="T1" fmla="*/ 2147483646 h 2356"/>
              <a:gd name="T2" fmla="*/ 0 w 159"/>
              <a:gd name="T3" fmla="*/ 2147483646 h 2356"/>
              <a:gd name="T4" fmla="*/ 2147483646 w 159"/>
              <a:gd name="T5" fmla="*/ 0 h 2356"/>
              <a:gd name="T6" fmla="*/ 2147483646 w 159"/>
              <a:gd name="T7" fmla="*/ 2147483646 h 2356"/>
              <a:gd name="T8" fmla="*/ 0 w 159"/>
              <a:gd name="T9" fmla="*/ 2147483646 h 23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356">
                <a:moveTo>
                  <a:pt x="0" y="2356"/>
                </a:moveTo>
                <a:lnTo>
                  <a:pt x="0" y="117"/>
                </a:lnTo>
                <a:lnTo>
                  <a:pt x="159" y="0"/>
                </a:lnTo>
                <a:lnTo>
                  <a:pt x="159" y="2239"/>
                </a:lnTo>
                <a:lnTo>
                  <a:pt x="0" y="2356"/>
                </a:lnTo>
                <a:close/>
              </a:path>
            </a:pathLst>
          </a:custGeom>
          <a:solidFill>
            <a:srgbClr val="8033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2070100" y="2562225"/>
            <a:ext cx="742950" cy="3554413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35" name="Freeform 19"/>
          <p:cNvSpPr>
            <a:spLocks/>
          </p:cNvSpPr>
          <p:nvPr/>
        </p:nvSpPr>
        <p:spPr bwMode="auto">
          <a:xfrm>
            <a:off x="2070100" y="2376488"/>
            <a:ext cx="995363" cy="185737"/>
          </a:xfrm>
          <a:custGeom>
            <a:avLst/>
            <a:gdLst>
              <a:gd name="T0" fmla="*/ 2147483646 w 627"/>
              <a:gd name="T1" fmla="*/ 2147483646 h 117"/>
              <a:gd name="T2" fmla="*/ 2147483646 w 627"/>
              <a:gd name="T3" fmla="*/ 0 h 117"/>
              <a:gd name="T4" fmla="*/ 2147483646 w 627"/>
              <a:gd name="T5" fmla="*/ 0 h 117"/>
              <a:gd name="T6" fmla="*/ 0 w 627"/>
              <a:gd name="T7" fmla="*/ 2147483646 h 117"/>
              <a:gd name="T8" fmla="*/ 2147483646 w 627"/>
              <a:gd name="T9" fmla="*/ 2147483646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" h="117">
                <a:moveTo>
                  <a:pt x="468" y="117"/>
                </a:moveTo>
                <a:lnTo>
                  <a:pt x="627" y="0"/>
                </a:lnTo>
                <a:lnTo>
                  <a:pt x="159" y="0"/>
                </a:lnTo>
                <a:lnTo>
                  <a:pt x="0" y="117"/>
                </a:lnTo>
                <a:lnTo>
                  <a:pt x="468" y="117"/>
                </a:lnTo>
                <a:close/>
              </a:path>
            </a:pathLst>
          </a:custGeom>
          <a:solidFill>
            <a:srgbClr val="BF4D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6" name="Freeform 20"/>
          <p:cNvSpPr>
            <a:spLocks/>
          </p:cNvSpPr>
          <p:nvPr/>
        </p:nvSpPr>
        <p:spPr bwMode="auto">
          <a:xfrm>
            <a:off x="3543300" y="4484688"/>
            <a:ext cx="250825" cy="1631950"/>
          </a:xfrm>
          <a:custGeom>
            <a:avLst/>
            <a:gdLst>
              <a:gd name="T0" fmla="*/ 0 w 158"/>
              <a:gd name="T1" fmla="*/ 2147483646 h 1028"/>
              <a:gd name="T2" fmla="*/ 0 w 158"/>
              <a:gd name="T3" fmla="*/ 2147483646 h 1028"/>
              <a:gd name="T4" fmla="*/ 2147483646 w 158"/>
              <a:gd name="T5" fmla="*/ 0 h 1028"/>
              <a:gd name="T6" fmla="*/ 2147483646 w 158"/>
              <a:gd name="T7" fmla="*/ 2147483646 h 1028"/>
              <a:gd name="T8" fmla="*/ 0 w 158"/>
              <a:gd name="T9" fmla="*/ 2147483646 h 10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" h="1028">
                <a:moveTo>
                  <a:pt x="0" y="1028"/>
                </a:moveTo>
                <a:lnTo>
                  <a:pt x="0" y="117"/>
                </a:lnTo>
                <a:lnTo>
                  <a:pt x="158" y="0"/>
                </a:lnTo>
                <a:lnTo>
                  <a:pt x="158" y="911"/>
                </a:lnTo>
                <a:lnTo>
                  <a:pt x="0" y="1028"/>
                </a:lnTo>
                <a:close/>
              </a:path>
            </a:pathLst>
          </a:custGeom>
          <a:solidFill>
            <a:srgbClr val="1A33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2813050" y="4670425"/>
            <a:ext cx="730250" cy="1446213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38" name="Freeform 22"/>
          <p:cNvSpPr>
            <a:spLocks/>
          </p:cNvSpPr>
          <p:nvPr/>
        </p:nvSpPr>
        <p:spPr bwMode="auto">
          <a:xfrm>
            <a:off x="2813050" y="4484688"/>
            <a:ext cx="981075" cy="185737"/>
          </a:xfrm>
          <a:custGeom>
            <a:avLst/>
            <a:gdLst>
              <a:gd name="T0" fmla="*/ 2147483646 w 618"/>
              <a:gd name="T1" fmla="*/ 2147483646 h 117"/>
              <a:gd name="T2" fmla="*/ 2147483646 w 618"/>
              <a:gd name="T3" fmla="*/ 0 h 117"/>
              <a:gd name="T4" fmla="*/ 2147483646 w 618"/>
              <a:gd name="T5" fmla="*/ 0 h 117"/>
              <a:gd name="T6" fmla="*/ 0 w 618"/>
              <a:gd name="T7" fmla="*/ 2147483646 h 117"/>
              <a:gd name="T8" fmla="*/ 2147483646 w 618"/>
              <a:gd name="T9" fmla="*/ 2147483646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8" h="117">
                <a:moveTo>
                  <a:pt x="460" y="117"/>
                </a:moveTo>
                <a:lnTo>
                  <a:pt x="618" y="0"/>
                </a:lnTo>
                <a:lnTo>
                  <a:pt x="159" y="0"/>
                </a:lnTo>
                <a:lnTo>
                  <a:pt x="0" y="117"/>
                </a:lnTo>
                <a:lnTo>
                  <a:pt x="460" y="117"/>
                </a:lnTo>
                <a:close/>
              </a:path>
            </a:pathLst>
          </a:custGeom>
          <a:solidFill>
            <a:srgbClr val="264D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2141538" y="2828925"/>
            <a:ext cx="6175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663300"/>
                </a:solidFill>
              </a:rPr>
              <a:t>24,7</a:t>
            </a:r>
            <a:endParaRPr lang="cs-CZ" altLang="cs-CZ" sz="1800">
              <a:solidFill>
                <a:srgbClr val="663300"/>
              </a:solidFill>
            </a:endParaRPr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auto">
          <a:xfrm>
            <a:off x="3008313" y="479425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FFFFFF"/>
                </a:solidFill>
              </a:rPr>
              <a:t>10</a:t>
            </a:r>
            <a:endParaRPr lang="cs-CZ" altLang="cs-CZ" sz="1800">
              <a:solidFill>
                <a:srgbClr val="FFFFFF"/>
              </a:solidFill>
            </a:endParaRPr>
          </a:p>
        </p:txBody>
      </p:sp>
      <p:sp>
        <p:nvSpPr>
          <p:cNvPr id="111641" name="Freeform 25"/>
          <p:cNvSpPr>
            <a:spLocks/>
          </p:cNvSpPr>
          <p:nvPr/>
        </p:nvSpPr>
        <p:spPr bwMode="auto">
          <a:xfrm>
            <a:off x="5373688" y="2151063"/>
            <a:ext cx="252412" cy="3965575"/>
          </a:xfrm>
          <a:custGeom>
            <a:avLst/>
            <a:gdLst>
              <a:gd name="T0" fmla="*/ 0 w 159"/>
              <a:gd name="T1" fmla="*/ 2147483646 h 2498"/>
              <a:gd name="T2" fmla="*/ 0 w 159"/>
              <a:gd name="T3" fmla="*/ 2147483646 h 2498"/>
              <a:gd name="T4" fmla="*/ 2147483646 w 159"/>
              <a:gd name="T5" fmla="*/ 0 h 2498"/>
              <a:gd name="T6" fmla="*/ 2147483646 w 159"/>
              <a:gd name="T7" fmla="*/ 2147483646 h 2498"/>
              <a:gd name="T8" fmla="*/ 0 w 159"/>
              <a:gd name="T9" fmla="*/ 2147483646 h 2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498">
                <a:moveTo>
                  <a:pt x="0" y="2498"/>
                </a:moveTo>
                <a:lnTo>
                  <a:pt x="0" y="125"/>
                </a:lnTo>
                <a:lnTo>
                  <a:pt x="159" y="0"/>
                </a:lnTo>
                <a:lnTo>
                  <a:pt x="159" y="2381"/>
                </a:lnTo>
                <a:lnTo>
                  <a:pt x="0" y="2498"/>
                </a:lnTo>
                <a:close/>
              </a:path>
            </a:pathLst>
          </a:custGeom>
          <a:solidFill>
            <a:srgbClr val="8033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42" name="Rectangle 26"/>
          <p:cNvSpPr>
            <a:spLocks noChangeArrowheads="1"/>
          </p:cNvSpPr>
          <p:nvPr/>
        </p:nvSpPr>
        <p:spPr bwMode="auto">
          <a:xfrm>
            <a:off x="4643438" y="2349500"/>
            <a:ext cx="730250" cy="3767138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43" name="Freeform 27"/>
          <p:cNvSpPr>
            <a:spLocks/>
          </p:cNvSpPr>
          <p:nvPr/>
        </p:nvSpPr>
        <p:spPr bwMode="auto">
          <a:xfrm>
            <a:off x="4643438" y="2151063"/>
            <a:ext cx="982662" cy="198437"/>
          </a:xfrm>
          <a:custGeom>
            <a:avLst/>
            <a:gdLst>
              <a:gd name="T0" fmla="*/ 2147483646 w 619"/>
              <a:gd name="T1" fmla="*/ 2147483646 h 125"/>
              <a:gd name="T2" fmla="*/ 2147483646 w 619"/>
              <a:gd name="T3" fmla="*/ 0 h 125"/>
              <a:gd name="T4" fmla="*/ 2147483646 w 619"/>
              <a:gd name="T5" fmla="*/ 0 h 125"/>
              <a:gd name="T6" fmla="*/ 0 w 619"/>
              <a:gd name="T7" fmla="*/ 2147483646 h 125"/>
              <a:gd name="T8" fmla="*/ 2147483646 w 619"/>
              <a:gd name="T9" fmla="*/ 2147483646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9" h="125">
                <a:moveTo>
                  <a:pt x="460" y="125"/>
                </a:moveTo>
                <a:lnTo>
                  <a:pt x="619" y="0"/>
                </a:lnTo>
                <a:lnTo>
                  <a:pt x="159" y="0"/>
                </a:lnTo>
                <a:lnTo>
                  <a:pt x="0" y="125"/>
                </a:lnTo>
                <a:lnTo>
                  <a:pt x="460" y="125"/>
                </a:lnTo>
                <a:close/>
              </a:path>
            </a:pathLst>
          </a:custGeom>
          <a:solidFill>
            <a:srgbClr val="BF4D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44" name="Freeform 28"/>
          <p:cNvSpPr>
            <a:spLocks/>
          </p:cNvSpPr>
          <p:nvPr/>
        </p:nvSpPr>
        <p:spPr bwMode="auto">
          <a:xfrm>
            <a:off x="6116638" y="4206875"/>
            <a:ext cx="252412" cy="1909763"/>
          </a:xfrm>
          <a:custGeom>
            <a:avLst/>
            <a:gdLst>
              <a:gd name="T0" fmla="*/ 0 w 159"/>
              <a:gd name="T1" fmla="*/ 2147483646 h 1203"/>
              <a:gd name="T2" fmla="*/ 0 w 159"/>
              <a:gd name="T3" fmla="*/ 2147483646 h 1203"/>
              <a:gd name="T4" fmla="*/ 2147483646 w 159"/>
              <a:gd name="T5" fmla="*/ 0 h 1203"/>
              <a:gd name="T6" fmla="*/ 2147483646 w 159"/>
              <a:gd name="T7" fmla="*/ 2147483646 h 1203"/>
              <a:gd name="T8" fmla="*/ 0 w 159"/>
              <a:gd name="T9" fmla="*/ 2147483646 h 1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1203">
                <a:moveTo>
                  <a:pt x="0" y="1203"/>
                </a:moveTo>
                <a:lnTo>
                  <a:pt x="0" y="125"/>
                </a:lnTo>
                <a:lnTo>
                  <a:pt x="159" y="0"/>
                </a:lnTo>
                <a:lnTo>
                  <a:pt x="159" y="1086"/>
                </a:lnTo>
                <a:lnTo>
                  <a:pt x="0" y="1203"/>
                </a:lnTo>
                <a:close/>
              </a:path>
            </a:pathLst>
          </a:custGeom>
          <a:solidFill>
            <a:srgbClr val="1A33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5373688" y="4405313"/>
            <a:ext cx="742950" cy="1711325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46" name="Freeform 30"/>
          <p:cNvSpPr>
            <a:spLocks/>
          </p:cNvSpPr>
          <p:nvPr/>
        </p:nvSpPr>
        <p:spPr bwMode="auto">
          <a:xfrm>
            <a:off x="5373688" y="4206875"/>
            <a:ext cx="995362" cy="198438"/>
          </a:xfrm>
          <a:custGeom>
            <a:avLst/>
            <a:gdLst>
              <a:gd name="T0" fmla="*/ 2147483646 w 627"/>
              <a:gd name="T1" fmla="*/ 2147483646 h 125"/>
              <a:gd name="T2" fmla="*/ 2147483646 w 627"/>
              <a:gd name="T3" fmla="*/ 0 h 125"/>
              <a:gd name="T4" fmla="*/ 2147483646 w 627"/>
              <a:gd name="T5" fmla="*/ 0 h 125"/>
              <a:gd name="T6" fmla="*/ 0 w 627"/>
              <a:gd name="T7" fmla="*/ 2147483646 h 125"/>
              <a:gd name="T8" fmla="*/ 2147483646 w 627"/>
              <a:gd name="T9" fmla="*/ 2147483646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" h="125">
                <a:moveTo>
                  <a:pt x="468" y="125"/>
                </a:moveTo>
                <a:lnTo>
                  <a:pt x="627" y="0"/>
                </a:lnTo>
                <a:lnTo>
                  <a:pt x="159" y="0"/>
                </a:lnTo>
                <a:lnTo>
                  <a:pt x="0" y="125"/>
                </a:lnTo>
                <a:lnTo>
                  <a:pt x="468" y="125"/>
                </a:lnTo>
                <a:close/>
              </a:path>
            </a:pathLst>
          </a:custGeom>
          <a:solidFill>
            <a:srgbClr val="264D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47" name="Rectangle 31"/>
          <p:cNvSpPr>
            <a:spLocks noChangeArrowheads="1"/>
          </p:cNvSpPr>
          <p:nvPr/>
        </p:nvSpPr>
        <p:spPr bwMode="auto">
          <a:xfrm>
            <a:off x="4705350" y="2832100"/>
            <a:ext cx="617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663300"/>
                </a:solidFill>
              </a:rPr>
              <a:t>26,2</a:t>
            </a:r>
            <a:endParaRPr lang="cs-CZ" altLang="cs-CZ" sz="1800">
              <a:solidFill>
                <a:srgbClr val="663300"/>
              </a:solidFill>
            </a:endParaRPr>
          </a:p>
        </p:txBody>
      </p:sp>
      <p:sp>
        <p:nvSpPr>
          <p:cNvPr id="111648" name="Rectangle 32"/>
          <p:cNvSpPr>
            <a:spLocks noChangeArrowheads="1"/>
          </p:cNvSpPr>
          <p:nvPr/>
        </p:nvSpPr>
        <p:spPr bwMode="auto">
          <a:xfrm>
            <a:off x="5435600" y="4573588"/>
            <a:ext cx="617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FFFFFF"/>
                </a:solidFill>
              </a:rPr>
              <a:t>11,9</a:t>
            </a:r>
            <a:endParaRPr lang="cs-CZ" altLang="cs-CZ" sz="1800">
              <a:solidFill>
                <a:srgbClr val="FFFFFF"/>
              </a:solidFill>
            </a:endParaRPr>
          </a:p>
        </p:txBody>
      </p:sp>
      <p:sp>
        <p:nvSpPr>
          <p:cNvPr id="111649" name="Line 33"/>
          <p:cNvSpPr>
            <a:spLocks noChangeShapeType="1"/>
          </p:cNvSpPr>
          <p:nvPr/>
        </p:nvSpPr>
        <p:spPr bwMode="auto">
          <a:xfrm flipV="1">
            <a:off x="1525588" y="1792288"/>
            <a:ext cx="1587" cy="4324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0" name="Line 34"/>
          <p:cNvSpPr>
            <a:spLocks noChangeShapeType="1"/>
          </p:cNvSpPr>
          <p:nvPr/>
        </p:nvSpPr>
        <p:spPr bwMode="auto">
          <a:xfrm flipH="1">
            <a:off x="1460500" y="6116638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1" name="Line 35"/>
          <p:cNvSpPr>
            <a:spLocks noChangeShapeType="1"/>
          </p:cNvSpPr>
          <p:nvPr/>
        </p:nvSpPr>
        <p:spPr bwMode="auto">
          <a:xfrm flipH="1">
            <a:off x="1460500" y="5400675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2" name="Line 36"/>
          <p:cNvSpPr>
            <a:spLocks noChangeShapeType="1"/>
          </p:cNvSpPr>
          <p:nvPr/>
        </p:nvSpPr>
        <p:spPr bwMode="auto">
          <a:xfrm flipH="1">
            <a:off x="1460500" y="4670425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3" name="Line 37"/>
          <p:cNvSpPr>
            <a:spLocks noChangeShapeType="1"/>
          </p:cNvSpPr>
          <p:nvPr/>
        </p:nvSpPr>
        <p:spPr bwMode="auto">
          <a:xfrm flipH="1">
            <a:off x="1460500" y="3954463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4" name="Line 38"/>
          <p:cNvSpPr>
            <a:spLocks noChangeShapeType="1"/>
          </p:cNvSpPr>
          <p:nvPr/>
        </p:nvSpPr>
        <p:spPr bwMode="auto">
          <a:xfrm flipH="1">
            <a:off x="1460500" y="3238500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5" name="Line 39"/>
          <p:cNvSpPr>
            <a:spLocks noChangeShapeType="1"/>
          </p:cNvSpPr>
          <p:nvPr/>
        </p:nvSpPr>
        <p:spPr bwMode="auto">
          <a:xfrm flipH="1">
            <a:off x="1460500" y="2522538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6" name="Line 40"/>
          <p:cNvSpPr>
            <a:spLocks noChangeShapeType="1"/>
          </p:cNvSpPr>
          <p:nvPr/>
        </p:nvSpPr>
        <p:spPr bwMode="auto">
          <a:xfrm flipH="1">
            <a:off x="1460500" y="1792288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7" name="Rectangle 41"/>
          <p:cNvSpPr>
            <a:spLocks noChangeArrowheads="1"/>
          </p:cNvSpPr>
          <p:nvPr/>
        </p:nvSpPr>
        <p:spPr bwMode="auto">
          <a:xfrm>
            <a:off x="1233488" y="5930900"/>
            <a:ext cx="176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58" name="Rectangle 42"/>
          <p:cNvSpPr>
            <a:spLocks noChangeArrowheads="1"/>
          </p:cNvSpPr>
          <p:nvPr/>
        </p:nvSpPr>
        <p:spPr bwMode="auto">
          <a:xfrm>
            <a:off x="1233488" y="5214938"/>
            <a:ext cx="176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59" name="Rectangle 43"/>
          <p:cNvSpPr>
            <a:spLocks noChangeArrowheads="1"/>
          </p:cNvSpPr>
          <p:nvPr/>
        </p:nvSpPr>
        <p:spPr bwMode="auto">
          <a:xfrm>
            <a:off x="1062038" y="4484688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10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0" name="Rectangle 44"/>
          <p:cNvSpPr>
            <a:spLocks noChangeArrowheads="1"/>
          </p:cNvSpPr>
          <p:nvPr/>
        </p:nvSpPr>
        <p:spPr bwMode="auto">
          <a:xfrm>
            <a:off x="1062038" y="3768725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15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1" name="Rectangle 45"/>
          <p:cNvSpPr>
            <a:spLocks noChangeArrowheads="1"/>
          </p:cNvSpPr>
          <p:nvPr/>
        </p:nvSpPr>
        <p:spPr bwMode="auto">
          <a:xfrm>
            <a:off x="1062038" y="3052763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20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2" name="Rectangle 46"/>
          <p:cNvSpPr>
            <a:spLocks noChangeArrowheads="1"/>
          </p:cNvSpPr>
          <p:nvPr/>
        </p:nvSpPr>
        <p:spPr bwMode="auto">
          <a:xfrm>
            <a:off x="1062038" y="233680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25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3" name="Rectangle 47"/>
          <p:cNvSpPr>
            <a:spLocks noChangeArrowheads="1"/>
          </p:cNvSpPr>
          <p:nvPr/>
        </p:nvSpPr>
        <p:spPr bwMode="auto">
          <a:xfrm>
            <a:off x="1062038" y="160655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30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4" name="Line 48"/>
          <p:cNvSpPr>
            <a:spLocks noChangeShapeType="1"/>
          </p:cNvSpPr>
          <p:nvPr/>
        </p:nvSpPr>
        <p:spPr bwMode="auto">
          <a:xfrm>
            <a:off x="1525588" y="6116638"/>
            <a:ext cx="51355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65" name="Line 49"/>
          <p:cNvSpPr>
            <a:spLocks noChangeShapeType="1"/>
          </p:cNvSpPr>
          <p:nvPr/>
        </p:nvSpPr>
        <p:spPr bwMode="auto">
          <a:xfrm>
            <a:off x="1525588" y="6116638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66" name="Line 50"/>
          <p:cNvSpPr>
            <a:spLocks noChangeShapeType="1"/>
          </p:cNvSpPr>
          <p:nvPr/>
        </p:nvSpPr>
        <p:spPr bwMode="auto">
          <a:xfrm>
            <a:off x="4100513" y="6116638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67" name="Line 51"/>
          <p:cNvSpPr>
            <a:spLocks noChangeShapeType="1"/>
          </p:cNvSpPr>
          <p:nvPr/>
        </p:nvSpPr>
        <p:spPr bwMode="auto">
          <a:xfrm>
            <a:off x="6661150" y="6116638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68" name="Rectangle 52"/>
          <p:cNvSpPr>
            <a:spLocks noChangeArrowheads="1"/>
          </p:cNvSpPr>
          <p:nvPr/>
        </p:nvSpPr>
        <p:spPr bwMode="auto">
          <a:xfrm>
            <a:off x="2428875" y="6275388"/>
            <a:ext cx="776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MUŽI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9" name="Rectangle 53"/>
          <p:cNvSpPr>
            <a:spLocks noChangeArrowheads="1"/>
          </p:cNvSpPr>
          <p:nvPr/>
        </p:nvSpPr>
        <p:spPr bwMode="auto">
          <a:xfrm>
            <a:off x="4962525" y="6275388"/>
            <a:ext cx="844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ŽENY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70" name="Rectangle 54"/>
          <p:cNvSpPr>
            <a:spLocks noChangeArrowheads="1"/>
          </p:cNvSpPr>
          <p:nvPr/>
        </p:nvSpPr>
        <p:spPr bwMode="auto">
          <a:xfrm>
            <a:off x="7097713" y="1603375"/>
            <a:ext cx="817562" cy="722313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71" name="Rectangle 55"/>
          <p:cNvSpPr>
            <a:spLocks noChangeArrowheads="1"/>
          </p:cNvSpPr>
          <p:nvPr/>
        </p:nvSpPr>
        <p:spPr bwMode="auto">
          <a:xfrm>
            <a:off x="7286625" y="24939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ČR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72" name="Rectangle 56"/>
          <p:cNvSpPr>
            <a:spLocks noChangeArrowheads="1"/>
          </p:cNvSpPr>
          <p:nvPr/>
        </p:nvSpPr>
        <p:spPr bwMode="auto">
          <a:xfrm>
            <a:off x="7118350" y="3762375"/>
            <a:ext cx="827088" cy="703263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73" name="Rectangle 57"/>
          <p:cNvSpPr>
            <a:spLocks noChangeArrowheads="1"/>
          </p:cNvSpPr>
          <p:nvPr/>
        </p:nvSpPr>
        <p:spPr bwMode="auto">
          <a:xfrm>
            <a:off x="7105650" y="4635500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Švédsko</a:t>
            </a:r>
            <a:endParaRPr lang="cs-CZ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cap="all" dirty="0" smtClean="0">
                <a:solidFill>
                  <a:srgbClr val="0000CC"/>
                </a:solidFill>
              </a:rPr>
              <a:t>OSNOVA 1. PŘEDNÁŠKY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989888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 </a:t>
            </a:r>
          </a:p>
          <a:p>
            <a:pPr>
              <a:buClr>
                <a:srgbClr val="C00000"/>
              </a:buClr>
            </a:pPr>
            <a:r>
              <a:rPr lang="cs-CZ" b="1" dirty="0" smtClean="0"/>
              <a:t>Zaměření </a:t>
            </a:r>
            <a:r>
              <a:rPr lang="cs-CZ" b="1" dirty="0"/>
              <a:t>a obsah oboru Sociální lékařství a veřejné </a:t>
            </a:r>
            <a:r>
              <a:rPr lang="cs-CZ" b="1" dirty="0" smtClean="0"/>
              <a:t>zdravotnictví </a:t>
            </a:r>
          </a:p>
          <a:p>
            <a:pPr>
              <a:buClr>
                <a:srgbClr val="C00000"/>
              </a:buClr>
            </a:pPr>
            <a:endParaRPr lang="cs-CZ" sz="2000" b="1" dirty="0" smtClean="0"/>
          </a:p>
          <a:p>
            <a:pPr>
              <a:buClr>
                <a:srgbClr val="C00000"/>
              </a:buClr>
            </a:pPr>
            <a:r>
              <a:rPr lang="cs-CZ" b="1" dirty="0" smtClean="0"/>
              <a:t>Systém péče o zdraví a zdravotnictví</a:t>
            </a:r>
          </a:p>
          <a:p>
            <a:pPr>
              <a:buClr>
                <a:srgbClr val="C00000"/>
              </a:buClr>
            </a:pPr>
            <a:endParaRPr lang="cs-CZ" sz="2000" b="1" dirty="0"/>
          </a:p>
          <a:p>
            <a:pPr>
              <a:buClr>
                <a:srgbClr val="C00000"/>
              </a:buClr>
            </a:pPr>
            <a:r>
              <a:rPr lang="cs-CZ" b="1" dirty="0" smtClean="0"/>
              <a:t>Hodnocení zdravotní situace</a:t>
            </a:r>
          </a:p>
          <a:p>
            <a:pPr>
              <a:buClr>
                <a:srgbClr val="C00000"/>
              </a:buClr>
            </a:pPr>
            <a:endParaRPr lang="cs-CZ" sz="2000" b="1" dirty="0"/>
          </a:p>
          <a:p>
            <a:pPr>
              <a:buClr>
                <a:srgbClr val="C00000"/>
              </a:buClr>
            </a:pPr>
            <a:r>
              <a:rPr lang="cs-CZ" b="1" dirty="0"/>
              <a:t>Soustava zdravotnické statistiky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3" y="477838"/>
            <a:ext cx="8229600" cy="550545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cs-CZ" altLang="cs-CZ" b="1" dirty="0" smtClean="0">
                <a:solidFill>
                  <a:srgbClr val="0000CC"/>
                </a:solidFill>
              </a:rPr>
              <a:t>Pokud má Česká republika ve srovnání se Švédskem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b="1" dirty="0" smtClean="0">
                <a:solidFill>
                  <a:srgbClr val="0000CC"/>
                </a:solidFill>
              </a:rPr>
              <a:t> </a:t>
            </a:r>
            <a:r>
              <a:rPr lang="cs-CZ" altLang="cs-CZ" sz="3200" b="1" dirty="0" smtClean="0">
                <a:solidFill>
                  <a:srgbClr val="0000CC"/>
                </a:solidFill>
              </a:rPr>
              <a:t>dvojnásobnou spotřebu cigaret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 smtClean="0">
                <a:solidFill>
                  <a:srgbClr val="0000CC"/>
                </a:solidFill>
              </a:rPr>
              <a:t> dvojnásobnou spotřebu alkoholu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 smtClean="0">
                <a:solidFill>
                  <a:srgbClr val="0000CC"/>
                </a:solidFill>
              </a:rPr>
              <a:t> dvojnásobný výskyt obezity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 smtClean="0">
                <a:solidFill>
                  <a:srgbClr val="0000CC"/>
                </a:solidFill>
              </a:rPr>
              <a:t> poloviční spotřebu zeleniny,</a:t>
            </a:r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cs-CZ" altLang="cs-CZ" b="1" dirty="0" smtClean="0">
                <a:solidFill>
                  <a:srgbClr val="0000CC"/>
                </a:solidFill>
              </a:rPr>
              <a:t>nemůže očekávat při jakkoli vysokých nákladech na provoz ambulancí a nemocnic, že dosáhne takovou úroveň zdraví lidí, jaká je ve Švédsku.   </a:t>
            </a:r>
          </a:p>
        </p:txBody>
      </p:sp>
    </p:spTree>
    <p:extLst>
      <p:ext uri="{BB962C8B-B14F-4D97-AF65-F5344CB8AC3E}">
        <p14:creationId xmlns:p14="http://schemas.microsoft.com/office/powerpoint/2010/main" val="23139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196975"/>
            <a:ext cx="8251825" cy="269240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0000CC"/>
                </a:solidFill>
              </a:rPr>
              <a:t>KRIZE MEDICÍNY</a:t>
            </a:r>
            <a:br>
              <a:rPr lang="cs-CZ" altLang="cs-CZ" b="1" dirty="0" smtClean="0">
                <a:solidFill>
                  <a:srgbClr val="0000CC"/>
                </a:solidFill>
              </a:rPr>
            </a:br>
            <a:r>
              <a:rPr lang="cs-CZ" altLang="cs-CZ" b="1" dirty="0" smtClean="0">
                <a:solidFill>
                  <a:srgbClr val="0000CC"/>
                </a:solidFill>
              </a:rPr>
              <a:t> A ZÁKLADNÍ MODELY </a:t>
            </a:r>
            <a:br>
              <a:rPr lang="cs-CZ" altLang="cs-CZ" b="1" dirty="0" smtClean="0">
                <a:solidFill>
                  <a:srgbClr val="0000CC"/>
                </a:solidFill>
              </a:rPr>
            </a:br>
            <a:r>
              <a:rPr lang="cs-CZ" altLang="cs-CZ" b="1" dirty="0" smtClean="0">
                <a:solidFill>
                  <a:srgbClr val="0000CC"/>
                </a:solidFill>
              </a:rPr>
              <a:t>SOUHRNNÉ PÉČE O ZDRAVÍ</a:t>
            </a:r>
          </a:p>
        </p:txBody>
      </p:sp>
    </p:spTree>
    <p:extLst>
      <p:ext uri="{BB962C8B-B14F-4D97-AF65-F5344CB8AC3E}">
        <p14:creationId xmlns:p14="http://schemas.microsoft.com/office/powerpoint/2010/main" val="13393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b="1" dirty="0" smtClean="0">
                <a:solidFill>
                  <a:srgbClr val="0000CC"/>
                </a:solidFill>
              </a:rPr>
              <a:t>KRIZE MEDICÍNY ?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522413"/>
            <a:ext cx="8229600" cy="5335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rgbClr val="0000CC"/>
                </a:solidFill>
              </a:rPr>
              <a:t>víme toho víc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rgbClr val="0000CC"/>
                </a:solidFill>
              </a:rPr>
              <a:t>umíme toho víc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rgbClr val="0000CC"/>
                </a:solidFill>
              </a:rPr>
              <a:t>je víc pacientů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>
                <a:solidFill>
                  <a:srgbClr val="0000CC"/>
                </a:solidFill>
              </a:rPr>
              <a:t>   (lepší diagnostika a nižší úmrtnost)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rgbClr val="0000CC"/>
                </a:solidFill>
              </a:rPr>
              <a:t>stojí to čím dál tím víc peněz.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>
                <a:solidFill>
                  <a:srgbClr val="0000CC"/>
                </a:solidFill>
              </a:rPr>
              <a:t>   </a:t>
            </a:r>
            <a:r>
              <a:rPr lang="cs-CZ" altLang="cs-CZ" b="1" dirty="0" smtClean="0">
                <a:solidFill>
                  <a:srgbClr val="0000CC"/>
                </a:solidFill>
              </a:rPr>
              <a:t>Žádná země na světě nemá tolik prostředků, kolik by lékaři a další zdravotničtí pracovníci dokázali utratit v dobré víře, že pomáhají svým pacientům. </a:t>
            </a:r>
          </a:p>
        </p:txBody>
      </p:sp>
    </p:spTree>
    <p:extLst>
      <p:ext uri="{BB962C8B-B14F-4D97-AF65-F5344CB8AC3E}">
        <p14:creationId xmlns:p14="http://schemas.microsoft.com/office/powerpoint/2010/main" val="2612221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ChangeAspect="1" noChangeArrowheads="1"/>
          </p:cNvSpPr>
          <p:nvPr/>
        </p:nvSpPr>
        <p:spPr bwMode="auto">
          <a:xfrm>
            <a:off x="890588" y="1039813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6600"/>
              </a:solidFill>
            </a:endParaRPr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1600200" y="1541463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1600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4298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>
            <a:off x="5921375" y="13446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796925" y="1290638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071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4241800" y="87471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4300538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</a:rPr>
              <a:t>TŘI MODELY SOUHRNNÉHO POJETÍ PÉČE O ZDRAVÍ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1619250" y="1365250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4425950" y="2108200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115726" name="AutoShape 14"/>
          <p:cNvSpPr>
            <a:spLocks noChangeArrowheads="1"/>
          </p:cNvSpPr>
          <p:nvPr/>
        </p:nvSpPr>
        <p:spPr bwMode="auto">
          <a:xfrm>
            <a:off x="4141788" y="1752600"/>
            <a:ext cx="312737" cy="644525"/>
          </a:xfrm>
          <a:prstGeom prst="upArrow">
            <a:avLst>
              <a:gd name="adj1" fmla="val 50250"/>
              <a:gd name="adj2" fmla="val 599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41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spect="1" noChangeArrowheads="1"/>
          </p:cNvSpPr>
          <p:nvPr/>
        </p:nvSpPr>
        <p:spPr bwMode="auto">
          <a:xfrm>
            <a:off x="890588" y="1039813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6600"/>
              </a:solidFill>
            </a:endParaRPr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1600200" y="1541463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1600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4298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H="1">
            <a:off x="5921375" y="13446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1600200" y="3517900"/>
            <a:ext cx="4860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1600200" y="3321050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4300538" y="3321050"/>
            <a:ext cx="1587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H="1">
            <a:off x="5921375" y="3321050"/>
            <a:ext cx="952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3760788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6461125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796925" y="1290638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846138" y="3211513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B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2071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4241800" y="87471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>
            <a:off x="4300538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3760788" y="3517900"/>
            <a:ext cx="2700337" cy="1588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</a:rPr>
              <a:t>TŘI MODELY SOUHRNNÉHO POJETÍ PÉČE O ZDRAVÍ</a:t>
            </a: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1619250" y="1365250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1804988" y="28082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1617663" y="3325813"/>
            <a:ext cx="2132012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4425950" y="2108200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116760" name="AutoShape 24"/>
          <p:cNvSpPr>
            <a:spLocks noChangeArrowheads="1"/>
          </p:cNvSpPr>
          <p:nvPr/>
        </p:nvSpPr>
        <p:spPr bwMode="auto">
          <a:xfrm>
            <a:off x="4132263" y="1743075"/>
            <a:ext cx="338137" cy="1547813"/>
          </a:xfrm>
          <a:prstGeom prst="upDownArrow">
            <a:avLst>
              <a:gd name="adj1" fmla="val 45537"/>
              <a:gd name="adj2" fmla="val 6607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4502150" y="2767013"/>
            <a:ext cx="22875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6762" name="AutoShape 26"/>
          <p:cNvSpPr>
            <a:spLocks noChangeArrowheads="1"/>
          </p:cNvSpPr>
          <p:nvPr/>
        </p:nvSpPr>
        <p:spPr bwMode="auto">
          <a:xfrm>
            <a:off x="3632200" y="3706813"/>
            <a:ext cx="279400" cy="584200"/>
          </a:xfrm>
          <a:prstGeom prst="upArrow">
            <a:avLst>
              <a:gd name="adj1" fmla="val 50000"/>
              <a:gd name="adj2" fmla="val 5227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6763" name="Text Box 27"/>
          <p:cNvSpPr txBox="1">
            <a:spLocks noChangeArrowheads="1"/>
          </p:cNvSpPr>
          <p:nvPr/>
        </p:nvSpPr>
        <p:spPr bwMode="auto">
          <a:xfrm>
            <a:off x="3878263" y="4087813"/>
            <a:ext cx="249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333399"/>
                </a:solidFill>
              </a:rPr>
              <a:t>časná diagnóza</a:t>
            </a:r>
          </a:p>
        </p:txBody>
      </p:sp>
      <p:sp>
        <p:nvSpPr>
          <p:cNvPr id="116764" name="Rectangle 28"/>
          <p:cNvSpPr>
            <a:spLocks noChangeArrowheads="1"/>
          </p:cNvSpPr>
          <p:nvPr/>
        </p:nvSpPr>
        <p:spPr bwMode="auto">
          <a:xfrm>
            <a:off x="5938838" y="3330575"/>
            <a:ext cx="511175" cy="131763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6884988" y="2890838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  <p:sp>
        <p:nvSpPr>
          <p:cNvPr id="116766" name="AutoShape 30"/>
          <p:cNvSpPr>
            <a:spLocks noChangeArrowheads="1"/>
          </p:cNvSpPr>
          <p:nvPr/>
        </p:nvSpPr>
        <p:spPr bwMode="auto">
          <a:xfrm>
            <a:off x="6477000" y="3295650"/>
            <a:ext cx="419100" cy="228600"/>
          </a:xfrm>
          <a:prstGeom prst="leftArrow">
            <a:avLst>
              <a:gd name="adj1" fmla="val 41667"/>
              <a:gd name="adj2" fmla="val 66671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79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spect="1" noChangeArrowheads="1"/>
          </p:cNvSpPr>
          <p:nvPr/>
        </p:nvSpPr>
        <p:spPr bwMode="auto">
          <a:xfrm>
            <a:off x="890588" y="1039813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6600"/>
              </a:solidFill>
            </a:endParaRPr>
          </a:p>
        </p:txBody>
      </p:sp>
      <p:sp>
        <p:nvSpPr>
          <p:cNvPr id="117763" name="Line 3"/>
          <p:cNvSpPr>
            <a:spLocks noChangeShapeType="1"/>
          </p:cNvSpPr>
          <p:nvPr/>
        </p:nvSpPr>
        <p:spPr bwMode="auto">
          <a:xfrm>
            <a:off x="1600200" y="1541463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1600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4298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 flipH="1">
            <a:off x="5921375" y="13446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1600200" y="3517900"/>
            <a:ext cx="4860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1600200" y="3321050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4300538" y="3321050"/>
            <a:ext cx="1587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 flipH="1">
            <a:off x="5921375" y="3321050"/>
            <a:ext cx="952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3760788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6461125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1600200" y="5494338"/>
            <a:ext cx="58054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1592263" y="5251450"/>
            <a:ext cx="3175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6056313" y="5297488"/>
            <a:ext cx="0" cy="374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H="1">
            <a:off x="7405688" y="5297488"/>
            <a:ext cx="11112" cy="395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796925" y="1290638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846138" y="3211513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B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855663" y="5205413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C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2071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4241800" y="87471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4300538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>
            <a:off x="3760788" y="3517900"/>
            <a:ext cx="2700337" cy="1588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>
            <a:off x="6056313" y="5494338"/>
            <a:ext cx="1349375" cy="1587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</a:rPr>
              <a:t>TŘI MODELY SOUHRNNÉHO POJETÍ PÉČE O ZDRAVÍ</a:t>
            </a:r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1619250" y="1365250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1804988" y="28082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788" name="Rectangle 28"/>
          <p:cNvSpPr>
            <a:spLocks noChangeArrowheads="1"/>
          </p:cNvSpPr>
          <p:nvPr/>
        </p:nvSpPr>
        <p:spPr bwMode="auto">
          <a:xfrm>
            <a:off x="1620838" y="3325813"/>
            <a:ext cx="212883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4425950" y="2108200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117790" name="AutoShape 30"/>
          <p:cNvSpPr>
            <a:spLocks noChangeArrowheads="1"/>
          </p:cNvSpPr>
          <p:nvPr/>
        </p:nvSpPr>
        <p:spPr bwMode="auto">
          <a:xfrm>
            <a:off x="4132263" y="1743075"/>
            <a:ext cx="338137" cy="1547813"/>
          </a:xfrm>
          <a:prstGeom prst="upDownArrow">
            <a:avLst>
              <a:gd name="adj1" fmla="val 45537"/>
              <a:gd name="adj2" fmla="val 6607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1887538" y="4711700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4502150" y="2767013"/>
            <a:ext cx="22875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7793" name="Rectangle 33"/>
          <p:cNvSpPr>
            <a:spLocks noChangeArrowheads="1"/>
          </p:cNvSpPr>
          <p:nvPr/>
        </p:nvSpPr>
        <p:spPr bwMode="auto">
          <a:xfrm>
            <a:off x="1622425" y="5272088"/>
            <a:ext cx="4413250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94" name="AutoShape 34"/>
          <p:cNvSpPr>
            <a:spLocks noChangeArrowheads="1"/>
          </p:cNvSpPr>
          <p:nvPr/>
        </p:nvSpPr>
        <p:spPr bwMode="auto">
          <a:xfrm>
            <a:off x="3632200" y="3706813"/>
            <a:ext cx="279400" cy="584200"/>
          </a:xfrm>
          <a:prstGeom prst="upArrow">
            <a:avLst>
              <a:gd name="adj1" fmla="val 50000"/>
              <a:gd name="adj2" fmla="val 5227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95" name="Text Box 35"/>
          <p:cNvSpPr txBox="1">
            <a:spLocks noChangeArrowheads="1"/>
          </p:cNvSpPr>
          <p:nvPr/>
        </p:nvSpPr>
        <p:spPr bwMode="auto">
          <a:xfrm>
            <a:off x="3878263" y="4087813"/>
            <a:ext cx="249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333399"/>
                </a:solidFill>
              </a:rPr>
              <a:t>časná diagnóza</a:t>
            </a:r>
          </a:p>
        </p:txBody>
      </p:sp>
      <p:sp>
        <p:nvSpPr>
          <p:cNvPr id="117796" name="Rectangle 36"/>
          <p:cNvSpPr>
            <a:spLocks noChangeArrowheads="1"/>
          </p:cNvSpPr>
          <p:nvPr/>
        </p:nvSpPr>
        <p:spPr bwMode="auto">
          <a:xfrm>
            <a:off x="5938838" y="3330575"/>
            <a:ext cx="496887" cy="131763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97" name="Text Box 37"/>
          <p:cNvSpPr txBox="1">
            <a:spLocks noChangeArrowheads="1"/>
          </p:cNvSpPr>
          <p:nvPr/>
        </p:nvSpPr>
        <p:spPr bwMode="auto">
          <a:xfrm>
            <a:off x="6542088" y="3014663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  <p:sp>
        <p:nvSpPr>
          <p:cNvPr id="117798" name="Text Box 38"/>
          <p:cNvSpPr txBox="1">
            <a:spLocks noChangeArrowheads="1"/>
          </p:cNvSpPr>
          <p:nvPr/>
        </p:nvSpPr>
        <p:spPr bwMode="auto">
          <a:xfrm>
            <a:off x="6154738" y="4565650"/>
            <a:ext cx="12811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7799" name="AutoShape 39"/>
          <p:cNvSpPr>
            <a:spLocks noChangeArrowheads="1"/>
          </p:cNvSpPr>
          <p:nvPr/>
        </p:nvSpPr>
        <p:spPr bwMode="auto">
          <a:xfrm>
            <a:off x="1778000" y="5638800"/>
            <a:ext cx="304800" cy="271463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0" name="AutoShape 40"/>
          <p:cNvSpPr>
            <a:spLocks noChangeArrowheads="1"/>
          </p:cNvSpPr>
          <p:nvPr/>
        </p:nvSpPr>
        <p:spPr bwMode="auto">
          <a:xfrm>
            <a:off x="2814638" y="5643563"/>
            <a:ext cx="304800" cy="271462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1" name="AutoShape 41"/>
          <p:cNvSpPr>
            <a:spLocks noChangeArrowheads="1"/>
          </p:cNvSpPr>
          <p:nvPr/>
        </p:nvSpPr>
        <p:spPr bwMode="auto">
          <a:xfrm>
            <a:off x="4559300" y="5634038"/>
            <a:ext cx="304800" cy="628650"/>
          </a:xfrm>
          <a:prstGeom prst="upArrow">
            <a:avLst>
              <a:gd name="adj1" fmla="val 48954"/>
              <a:gd name="adj2" fmla="val 57292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2" name="AutoShape 42"/>
          <p:cNvSpPr>
            <a:spLocks noChangeArrowheads="1"/>
          </p:cNvSpPr>
          <p:nvPr/>
        </p:nvSpPr>
        <p:spPr bwMode="auto">
          <a:xfrm>
            <a:off x="6477000" y="5638800"/>
            <a:ext cx="304800" cy="271463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3" name="Rectangle 43"/>
          <p:cNvSpPr>
            <a:spLocks noChangeArrowheads="1"/>
          </p:cNvSpPr>
          <p:nvPr/>
        </p:nvSpPr>
        <p:spPr bwMode="auto">
          <a:xfrm>
            <a:off x="6078538" y="5562600"/>
            <a:ext cx="1320800" cy="63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4" name="Text Box 44"/>
          <p:cNvSpPr txBox="1">
            <a:spLocks noChangeArrowheads="1"/>
          </p:cNvSpPr>
          <p:nvPr/>
        </p:nvSpPr>
        <p:spPr bwMode="auto">
          <a:xfrm>
            <a:off x="617538" y="5848350"/>
            <a:ext cx="35988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pomoc v dětství a dospívání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805" name="Text Box 45"/>
          <p:cNvSpPr txBox="1">
            <a:spLocks noChangeArrowheads="1"/>
          </p:cNvSpPr>
          <p:nvPr/>
        </p:nvSpPr>
        <p:spPr bwMode="auto">
          <a:xfrm>
            <a:off x="3333750" y="6213475"/>
            <a:ext cx="26050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pomoc v dospělosti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806" name="Text Box 46"/>
          <p:cNvSpPr txBox="1">
            <a:spLocks noChangeArrowheads="1"/>
          </p:cNvSpPr>
          <p:nvPr/>
        </p:nvSpPr>
        <p:spPr bwMode="auto">
          <a:xfrm>
            <a:off x="5983288" y="5903913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posilování soběstačnosti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807" name="Rectangle 47"/>
          <p:cNvSpPr>
            <a:spLocks noChangeArrowheads="1"/>
          </p:cNvSpPr>
          <p:nvPr/>
        </p:nvSpPr>
        <p:spPr bwMode="auto">
          <a:xfrm>
            <a:off x="3781425" y="5200650"/>
            <a:ext cx="2257425" cy="257175"/>
          </a:xfrm>
          <a:prstGeom prst="rect">
            <a:avLst/>
          </a:prstGeom>
          <a:solidFill>
            <a:srgbClr val="4C9800"/>
          </a:solidFill>
          <a:ln w="9525">
            <a:solidFill>
              <a:srgbClr val="4C9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8" name="Text Box 48"/>
          <p:cNvSpPr txBox="1">
            <a:spLocks noChangeArrowheads="1"/>
          </p:cNvSpPr>
          <p:nvPr/>
        </p:nvSpPr>
        <p:spPr bwMode="auto">
          <a:xfrm>
            <a:off x="4105275" y="4572000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97200"/>
                </a:solidFill>
              </a:rPr>
              <a:t>prodloužení života ve zdraví</a:t>
            </a:r>
          </a:p>
        </p:txBody>
      </p:sp>
      <p:sp>
        <p:nvSpPr>
          <p:cNvPr id="117809" name="Rectangle 49"/>
          <p:cNvSpPr>
            <a:spLocks noChangeArrowheads="1"/>
          </p:cNvSpPr>
          <p:nvPr/>
        </p:nvSpPr>
        <p:spPr bwMode="auto">
          <a:xfrm>
            <a:off x="7210425" y="5275263"/>
            <a:ext cx="192088" cy="144462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10" name="Text Box 50"/>
          <p:cNvSpPr txBox="1">
            <a:spLocks noChangeArrowheads="1"/>
          </p:cNvSpPr>
          <p:nvPr/>
        </p:nvSpPr>
        <p:spPr bwMode="auto">
          <a:xfrm>
            <a:off x="7380288" y="5013325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</p:spTree>
    <p:extLst>
      <p:ext uri="{BB962C8B-B14F-4D97-AF65-F5344CB8AC3E}">
        <p14:creationId xmlns:p14="http://schemas.microsoft.com/office/powerpoint/2010/main" val="465890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2"/>
          <p:cNvSpPr>
            <a:spLocks noChangeShapeType="1"/>
          </p:cNvSpPr>
          <p:nvPr/>
        </p:nvSpPr>
        <p:spPr bwMode="auto">
          <a:xfrm>
            <a:off x="1800225" y="2865438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>
            <a:off x="1800225" y="2668588"/>
            <a:ext cx="1588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4498975" y="2689225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H="1">
            <a:off x="6378575" y="26781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996950" y="2614613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2214563" y="2233613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556125" y="222726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4500563" y="2865438"/>
            <a:ext cx="1878012" cy="9525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1819275" y="2689225"/>
            <a:ext cx="2659063" cy="360363"/>
          </a:xfrm>
          <a:prstGeom prst="rect">
            <a:avLst/>
          </a:prstGeom>
          <a:solidFill>
            <a:srgbClr val="6699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4311650" y="3708400"/>
            <a:ext cx="2886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diagnóza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chronické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nemoci</a:t>
            </a:r>
          </a:p>
        </p:txBody>
      </p:sp>
      <p:sp>
        <p:nvSpPr>
          <p:cNvPr id="118796" name="AutoShape 12"/>
          <p:cNvSpPr>
            <a:spLocks noChangeArrowheads="1"/>
          </p:cNvSpPr>
          <p:nvPr/>
        </p:nvSpPr>
        <p:spPr bwMode="auto">
          <a:xfrm>
            <a:off x="4276725" y="3086100"/>
            <a:ext cx="438150" cy="638175"/>
          </a:xfrm>
          <a:prstGeom prst="upArrow">
            <a:avLst>
              <a:gd name="adj1" fmla="val 34593"/>
              <a:gd name="adj2" fmla="val 4816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8797" name="Text Box 13"/>
          <p:cNvSpPr>
            <a:spLocks noGrp="1" noChangeArrowheads="1"/>
          </p:cNvSpPr>
          <p:nvPr>
            <p:ph type="title"/>
          </p:nvPr>
        </p:nvSpPr>
        <p:spPr>
          <a:xfrm>
            <a:off x="504825" y="379413"/>
            <a:ext cx="8229600" cy="85725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cs-CZ" altLang="cs-CZ" sz="2400" b="1" smtClean="0">
                <a:solidFill>
                  <a:srgbClr val="336600"/>
                </a:solidFill>
              </a:rPr>
              <a:t>HEALTH EXPECTANCY: HEALTHY LIFE YEARS (HLY)</a:t>
            </a:r>
            <a:r>
              <a:rPr lang="cs-CZ" altLang="cs-CZ" sz="4000" smtClean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118798" name="AutoShape 14"/>
          <p:cNvSpPr>
            <a:spLocks noChangeArrowheads="1"/>
          </p:cNvSpPr>
          <p:nvPr/>
        </p:nvSpPr>
        <p:spPr bwMode="auto">
          <a:xfrm>
            <a:off x="6169025" y="3063875"/>
            <a:ext cx="438150" cy="409575"/>
          </a:xfrm>
          <a:prstGeom prst="upArrow">
            <a:avLst>
              <a:gd name="adj1" fmla="val 34787"/>
              <a:gd name="adj2" fmla="val 4689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6496050" y="3162300"/>
            <a:ext cx="136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úmrtí</a:t>
            </a:r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 flipH="1">
            <a:off x="1800225" y="1152525"/>
            <a:ext cx="9525" cy="15144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flipH="1">
            <a:off x="4483100" y="1158875"/>
            <a:ext cx="9525" cy="15144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802" name="AutoShape 18"/>
          <p:cNvSpPr>
            <a:spLocks noChangeArrowheads="1"/>
          </p:cNvSpPr>
          <p:nvPr/>
        </p:nvSpPr>
        <p:spPr bwMode="auto">
          <a:xfrm>
            <a:off x="1819275" y="1209675"/>
            <a:ext cx="2657475" cy="409575"/>
          </a:xfrm>
          <a:prstGeom prst="leftRightArrow">
            <a:avLst>
              <a:gd name="adj1" fmla="val 41861"/>
              <a:gd name="adj2" fmla="val 83117"/>
            </a:avLst>
          </a:prstGeom>
          <a:solidFill>
            <a:schemeClr val="folHlink"/>
          </a:solidFill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 flipH="1">
            <a:off x="1778000" y="3082925"/>
            <a:ext cx="28575" cy="2266950"/>
          </a:xfrm>
          <a:prstGeom prst="line">
            <a:avLst/>
          </a:prstGeom>
          <a:noFill/>
          <a:ln w="38100">
            <a:solidFill>
              <a:srgbClr val="2A36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 flipH="1">
            <a:off x="6356350" y="3098800"/>
            <a:ext cx="28575" cy="2247900"/>
          </a:xfrm>
          <a:prstGeom prst="line">
            <a:avLst/>
          </a:prstGeom>
          <a:noFill/>
          <a:ln w="38100">
            <a:solidFill>
              <a:srgbClr val="2A36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805" name="AutoShape 21"/>
          <p:cNvSpPr>
            <a:spLocks noChangeArrowheads="1"/>
          </p:cNvSpPr>
          <p:nvPr/>
        </p:nvSpPr>
        <p:spPr bwMode="auto">
          <a:xfrm>
            <a:off x="1825625" y="4826000"/>
            <a:ext cx="4495800" cy="485775"/>
          </a:xfrm>
          <a:prstGeom prst="leftRightArrow">
            <a:avLst>
              <a:gd name="adj1" fmla="val 44639"/>
              <a:gd name="adj2" fmla="val 68940"/>
            </a:avLst>
          </a:prstGeom>
          <a:solidFill>
            <a:srgbClr val="6E7FC6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2638425" y="5229225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64688"/>
                </a:solidFill>
              </a:rPr>
              <a:t>LIFE EXPECTANCY</a:t>
            </a:r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885825" y="5781675"/>
            <a:ext cx="724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64688"/>
                </a:solidFill>
              </a:rPr>
              <a:t>STŘEDNÍ DÉLKA ŽIVOTA, NADĚJE DOŽITÍ</a:t>
            </a:r>
          </a:p>
        </p:txBody>
      </p:sp>
    </p:spTree>
    <p:extLst>
      <p:ext uri="{BB962C8B-B14F-4D97-AF65-F5344CB8AC3E}">
        <p14:creationId xmlns:p14="http://schemas.microsoft.com/office/powerpoint/2010/main" val="26421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35" name="WordArt 3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ČESKÁ REPUBLIKA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336600"/>
                </a:solidFill>
              </a:rPr>
              <a:t>zdravé období</a:t>
            </a:r>
            <a:endParaRPr lang="cs-CZ" altLang="cs-CZ" sz="2800">
              <a:solidFill>
                <a:srgbClr val="336600"/>
              </a:solidFill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délka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nemoci</a:t>
            </a:r>
            <a:endParaRPr lang="cs-CZ" altLang="cs-CZ" sz="2800">
              <a:solidFill>
                <a:srgbClr val="000000"/>
              </a:solidFill>
            </a:endParaRPr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0841" name="AutoShape 9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>
            <a:off x="976313" y="4681538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20844" name="WordArt 12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 panose="020B0604020202020204" pitchFamily="34" charset="0"/>
              </a:rPr>
              <a:t>61</a:t>
            </a:r>
          </a:p>
        </p:txBody>
      </p:sp>
      <p:sp>
        <p:nvSpPr>
          <p:cNvPr id="120845" name="WordArt 13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 panose="020B0604020202020204" pitchFamily="34" charset="0"/>
              </a:rPr>
              <a:t>78</a:t>
            </a:r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876300" y="266700"/>
            <a:ext cx="8267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Nestačí usilovat o ekonomickou reformu zdravotnických zařízení pečujících o nemocné.</a:t>
            </a:r>
            <a:r>
              <a:rPr lang="cs-CZ" altLang="cs-CZ" sz="18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20849" name="AutoShape 17" descr="10%"/>
          <p:cNvSpPr>
            <a:spLocks noChangeArrowheads="1"/>
          </p:cNvSpPr>
          <p:nvPr/>
        </p:nvSpPr>
        <p:spPr bwMode="auto">
          <a:xfrm>
            <a:off x="5438775" y="1304925"/>
            <a:ext cx="1228725" cy="2133600"/>
          </a:xfrm>
          <a:prstGeom prst="downArrow">
            <a:avLst>
              <a:gd name="adj1" fmla="val 51417"/>
              <a:gd name="adj2" fmla="val 49609"/>
            </a:avLst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4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chemeClr val="accent2"/>
                </a:solidFill>
              </a:rPr>
              <a:t>PŘI PŘEVAZE CHRONICKÝCH NEMOCÍ NESTAČÍ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1898650"/>
            <a:ext cx="7154862" cy="2481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600" b="1" smtClean="0">
                <a:solidFill>
                  <a:schemeClr val="accent2"/>
                </a:solidFill>
              </a:rPr>
              <a:t>Zjišťovat nemoc co nejdříve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 b="1" smtClean="0">
                <a:solidFill>
                  <a:schemeClr val="accent2"/>
                </a:solidFill>
              </a:rPr>
              <a:t>Oddalovat úmrtí pacienta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 b="1" smtClean="0">
                <a:solidFill>
                  <a:schemeClr val="accent2"/>
                </a:solidFill>
              </a:rPr>
              <a:t>Posilovat prevenci jednotlivých nemocí.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755650" y="4581525"/>
            <a:ext cx="8497888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4000" b="1">
                <a:solidFill>
                  <a:srgbClr val="333399"/>
                </a:solidFill>
              </a:rPr>
              <a:t>JE ŽÁDOUCÍ</a:t>
            </a:r>
          </a:p>
          <a:p>
            <a:pPr>
              <a:buFontTx/>
              <a:buNone/>
            </a:pPr>
            <a:r>
              <a:rPr lang="cs-CZ" altLang="cs-CZ" sz="4000" b="1">
                <a:solidFill>
                  <a:srgbClr val="333399"/>
                </a:solidFill>
              </a:rPr>
              <a:t>PRODLUŽOVAT ZDRAVÝ ŽIVOT.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36468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5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9739</TotalTime>
  <Words>1971</Words>
  <Application>Microsoft Office PowerPoint</Application>
  <PresentationFormat>Předvádění na obrazovce (4:3)</PresentationFormat>
  <Paragraphs>563</Paragraphs>
  <Slides>98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98</vt:i4>
      </vt:variant>
    </vt:vector>
  </HeadingPairs>
  <TitlesOfParts>
    <vt:vector size="118" baseType="lpstr">
      <vt:lpstr>Arial Unicode MS</vt:lpstr>
      <vt:lpstr>Arial</vt:lpstr>
      <vt:lpstr>Arial Black</vt:lpstr>
      <vt:lpstr>Arial CE</vt:lpstr>
      <vt:lpstr>Calibri</vt:lpstr>
      <vt:lpstr>Rod</vt:lpstr>
      <vt:lpstr>Times New Roman</vt:lpstr>
      <vt:lpstr>Wingdings</vt:lpstr>
      <vt:lpstr>1_Studio</vt:lpstr>
      <vt:lpstr>Výchozí návrh</vt:lpstr>
      <vt:lpstr>Motiv systému Office</vt:lpstr>
      <vt:lpstr>3_Výchozí návrh</vt:lpstr>
      <vt:lpstr>4_Výchozí návrh</vt:lpstr>
      <vt:lpstr>1_Motiv Office</vt:lpstr>
      <vt:lpstr>Motiv Office</vt:lpstr>
      <vt:lpstr>2_Motiv systému Office</vt:lpstr>
      <vt:lpstr>1_Výchozí návrh</vt:lpstr>
      <vt:lpstr>7_Výchozí návrh</vt:lpstr>
      <vt:lpstr>2_Výchozí návrh</vt:lpstr>
      <vt:lpstr>Fotografie</vt:lpstr>
      <vt:lpstr>       EKONOMIKA A POJIŠŤOVNICTVÍ  Jaro 2018              Mgr. Pavlína Kaňová, Ph.D.           e-mail: pkanova@med.muni.cz</vt:lpstr>
      <vt:lpstr>ÚVOD</vt:lpstr>
      <vt:lpstr>Ekonomie a zdravotnictví</vt:lpstr>
      <vt:lpstr>Ekonomie a zdraví</vt:lpstr>
      <vt:lpstr>Ekonomická teorie, zdraví a zdravotnictví </vt:lpstr>
      <vt:lpstr>Trh a zdraví </vt:lpstr>
      <vt:lpstr>Hodnocení zdravotní péče </vt:lpstr>
      <vt:lpstr>Financování zdravotnických služeb </vt:lpstr>
      <vt:lpstr>OSNOVA 1. PŘEDNÁŠKY</vt:lpstr>
      <vt:lpstr>OSNOVA 1. PŘEDNÁŠKY</vt:lpstr>
      <vt:lpstr>Sociální lékařství a veřejné zdravotnictví (SL a VZ)</vt:lpstr>
      <vt:lpstr>SL a VZ v soustavě lékařských věd</vt:lpstr>
      <vt:lpstr>Prezentace aplikace PowerPoint</vt:lpstr>
      <vt:lpstr>Prezentace aplikace PowerPoint</vt:lpstr>
      <vt:lpstr>Prezentace aplikace PowerPoint</vt:lpstr>
      <vt:lpstr>Prezentace aplikace PowerPoint</vt:lpstr>
      <vt:lpstr>   SVĚTOVÁ ZDRAVOTNICKÁ ORGANIZACE</vt:lpstr>
      <vt:lpstr>Vznik WHO</vt:lpstr>
      <vt:lpstr>Vnitřní organizace WHO</vt:lpstr>
      <vt:lpstr>Základní cíl WHO</vt:lpstr>
      <vt:lpstr>Prezentace aplikace PowerPoint</vt:lpstr>
      <vt:lpstr>    </vt:lpstr>
      <vt:lpstr>JAKÉ JE ZDRAVÍ LIDÍ?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SPOLEČNĚ UDĚLÁME  PRO ZLEPŠENÍ ZDRAVÍ LIDÍ? </vt:lpstr>
      <vt:lpstr>Prezentace aplikace PowerPoint</vt:lpstr>
      <vt:lpstr>Prezentace aplikace PowerPoint</vt:lpstr>
      <vt:lpstr>Prezentace aplikace PowerPoint</vt:lpstr>
      <vt:lpstr>INDIVIDUÁLNÍ HODNOTA ZDRAVÍ</vt:lpstr>
      <vt:lpstr>SOCIÁLNÍ HODNOTA ZDRAVÍ</vt:lpstr>
      <vt:lpstr>EKONOMICKÝ VÝZNAM ZDRAVÍ</vt:lpstr>
      <vt:lpstr>POLITICKÝ VÝZNAM ZDRAVÍ</vt:lpstr>
      <vt:lpstr>Prezentace aplikace PowerPoint</vt:lpstr>
      <vt:lpstr>Prezentace aplikace PowerPoint</vt:lpstr>
      <vt:lpstr>Prezentace aplikace PowerPoint</vt:lpstr>
      <vt:lpstr>Prezentace aplikace PowerPoint</vt:lpstr>
      <vt:lpstr>Systém péče o zdraví a zdravotnictví</vt:lpstr>
      <vt:lpstr>SYSTÉM PÉČE O ZDRAVÍ</vt:lpstr>
      <vt:lpstr>ZDRAVOTNICTVÍ</vt:lpstr>
      <vt:lpstr>Prezentace aplikace PowerPoint</vt:lpstr>
      <vt:lpstr>Prezentace aplikace PowerPoint</vt:lpstr>
      <vt:lpstr>Prezentace aplikace PowerPoint</vt:lpstr>
      <vt:lpstr>Ekonomie, zdraví a zdravotnictví</vt:lpstr>
      <vt:lpstr>HODNOCENÍ ZDRAVOTNÍ SITUACE</vt:lpstr>
      <vt:lpstr>HODNOCENÍ ZDRAVOTNÍ SITUACE</vt:lpstr>
      <vt:lpstr>Zdravotní situace v ČR</vt:lpstr>
      <vt:lpstr>Prezentace aplikace PowerPoint</vt:lpstr>
      <vt:lpstr>Prezentace aplikace PowerPoint</vt:lpstr>
      <vt:lpstr>Prezentace aplikace PowerPoint</vt:lpstr>
      <vt:lpstr>Prezentace aplikace PowerPoint</vt:lpstr>
      <vt:lpstr>STŘEDNÍ DÉLKA ŽIVOTA</vt:lpstr>
      <vt:lpstr>ZDRAVOTNÍ STAV OBYVATELSTVA  (ZDRAVÍ LIDÍ) </vt:lpstr>
      <vt:lpstr>B. ŽIVOTNÍ ZPŮSOB</vt:lpstr>
      <vt:lpstr>KOUŘENÍ</vt:lpstr>
      <vt:lpstr>KOUŘENÍ</vt:lpstr>
      <vt:lpstr>DĚTŠTÍ KUŘÁCI</vt:lpstr>
      <vt:lpstr>DŮSLEDKY KOUŘENÍ</vt:lpstr>
      <vt:lpstr>Prezentace aplikace PowerPoint</vt:lpstr>
      <vt:lpstr>Prezentace aplikace PowerPoint</vt:lpstr>
      <vt:lpstr>Prezentace aplikace PowerPoint</vt:lpstr>
      <vt:lpstr>ALKOHOL</vt:lpstr>
      <vt:lpstr>ALKOHOL</vt:lpstr>
      <vt:lpstr>Prezentace aplikace PowerPoint</vt:lpstr>
      <vt:lpstr>Prezentace aplikace PowerPoint</vt:lpstr>
      <vt:lpstr>Prezentace aplikace PowerPoint</vt:lpstr>
      <vt:lpstr>KONZUMACE ALKOHOLU U 16LETÝCH</vt:lpstr>
      <vt:lpstr>Prezentace aplikace PowerPoint</vt:lpstr>
      <vt:lpstr>Prezentace aplikace PowerPoint</vt:lpstr>
      <vt:lpstr>C. ŽIVOTNÍ PROSTŘEDÍ</vt:lpstr>
      <vt:lpstr>D. SYSTÉM ZDRAVOTNICTVÍ</vt:lpstr>
      <vt:lpstr> SROVNÁNÍ ZDRAVOTNÍ SITUACE V ČR A VE ŠVÉDSKU </vt:lpstr>
      <vt:lpstr>Prezentace aplikace PowerPoint</vt:lpstr>
      <vt:lpstr>Prezentace aplikace PowerPoint</vt:lpstr>
      <vt:lpstr>Prezentace aplikace PowerPoint</vt:lpstr>
      <vt:lpstr>Prezentace aplikace PowerPoint</vt:lpstr>
      <vt:lpstr>Počet prodaných cigaret na 1 obyvatele za rok v České republice a ve Švédsku, pramen: databáze Světové zdravotnické organizace a ČSÚ </vt:lpstr>
      <vt:lpstr>Prezentace aplikace PowerPoint</vt:lpstr>
      <vt:lpstr>Spotřeba alkoholu na osobu  starší 15 let v litrech čistého lihu pramen: databáze Světové zdravotnické organizace (2) </vt:lpstr>
      <vt:lpstr>PROCENTO OBÉZNÍCH MUŽŮ A ŽEN NAD 25 LET   v České republice a ve Švédsku v letech 1996-1998</vt:lpstr>
      <vt:lpstr>Prezentace aplikace PowerPoint</vt:lpstr>
      <vt:lpstr>KRIZE MEDICÍNY  A ZÁKLADNÍ MODELY  SOUHRNNÉ PÉČE O ZDRAVÍ</vt:lpstr>
      <vt:lpstr>KRIZE MEDICÍNY ?</vt:lpstr>
      <vt:lpstr>Prezentace aplikace PowerPoint</vt:lpstr>
      <vt:lpstr>Prezentace aplikace PowerPoint</vt:lpstr>
      <vt:lpstr>Prezentace aplikace PowerPoint</vt:lpstr>
      <vt:lpstr>HEALTH EXPECTANCY: HEALTHY LIFE YEARS (HLY) </vt:lpstr>
      <vt:lpstr>Prezentace aplikace PowerPoint</vt:lpstr>
      <vt:lpstr>PŘI PŘEVAZE CHRONICKÝCH NEMOCÍ NESTAČÍ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LÉKAŘSTVÍ</dc:title>
  <dc:creator>Pavlína Kaňová</dc:creator>
  <cp:lastModifiedBy>Pavlína Kaňová</cp:lastModifiedBy>
  <cp:revision>376</cp:revision>
  <cp:lastPrinted>2013-09-13T06:34:40Z</cp:lastPrinted>
  <dcterms:created xsi:type="dcterms:W3CDTF">2006-09-15T11:01:48Z</dcterms:created>
  <dcterms:modified xsi:type="dcterms:W3CDTF">2018-02-23T09:46:04Z</dcterms:modified>
</cp:coreProperties>
</file>