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3.xml" ContentType="application/vnd.openxmlformats-officedocument.drawingml.chart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5168" r:id="rId2"/>
    <p:sldMasterId id="2147485303" r:id="rId3"/>
    <p:sldMasterId id="2147485317" r:id="rId4"/>
  </p:sldMasterIdLst>
  <p:notesMasterIdLst>
    <p:notesMasterId r:id="rId74"/>
  </p:notesMasterIdLst>
  <p:handoutMasterIdLst>
    <p:handoutMasterId r:id="rId75"/>
  </p:handoutMasterIdLst>
  <p:sldIdLst>
    <p:sldId id="753" r:id="rId5"/>
    <p:sldId id="754" r:id="rId6"/>
    <p:sldId id="752" r:id="rId7"/>
    <p:sldId id="591" r:id="rId8"/>
    <p:sldId id="592" r:id="rId9"/>
    <p:sldId id="593" r:id="rId10"/>
    <p:sldId id="594" r:id="rId11"/>
    <p:sldId id="595" r:id="rId12"/>
    <p:sldId id="596" r:id="rId13"/>
    <p:sldId id="597" r:id="rId14"/>
    <p:sldId id="598" r:id="rId15"/>
    <p:sldId id="599" r:id="rId16"/>
    <p:sldId id="600" r:id="rId17"/>
    <p:sldId id="601" r:id="rId18"/>
    <p:sldId id="602" r:id="rId19"/>
    <p:sldId id="603" r:id="rId20"/>
    <p:sldId id="607" r:id="rId21"/>
    <p:sldId id="608" r:id="rId22"/>
    <p:sldId id="609" r:id="rId23"/>
    <p:sldId id="610" r:id="rId24"/>
    <p:sldId id="611" r:id="rId25"/>
    <p:sldId id="792" r:id="rId26"/>
    <p:sldId id="793" r:id="rId27"/>
    <p:sldId id="794" r:id="rId28"/>
    <p:sldId id="795" r:id="rId29"/>
    <p:sldId id="796" r:id="rId30"/>
    <p:sldId id="797" r:id="rId31"/>
    <p:sldId id="798" r:id="rId32"/>
    <p:sldId id="799" r:id="rId33"/>
    <p:sldId id="800" r:id="rId34"/>
    <p:sldId id="801" r:id="rId35"/>
    <p:sldId id="802" r:id="rId36"/>
    <p:sldId id="755" r:id="rId37"/>
    <p:sldId id="756" r:id="rId38"/>
    <p:sldId id="757" r:id="rId39"/>
    <p:sldId id="758" r:id="rId40"/>
    <p:sldId id="759" r:id="rId41"/>
    <p:sldId id="760" r:id="rId42"/>
    <p:sldId id="761" r:id="rId43"/>
    <p:sldId id="762" r:id="rId44"/>
    <p:sldId id="763" r:id="rId45"/>
    <p:sldId id="764" r:id="rId46"/>
    <p:sldId id="765" r:id="rId47"/>
    <p:sldId id="766" r:id="rId48"/>
    <p:sldId id="767" r:id="rId49"/>
    <p:sldId id="768" r:id="rId50"/>
    <p:sldId id="769" r:id="rId51"/>
    <p:sldId id="770" r:id="rId52"/>
    <p:sldId id="771" r:id="rId53"/>
    <p:sldId id="772" r:id="rId54"/>
    <p:sldId id="773" r:id="rId55"/>
    <p:sldId id="774" r:id="rId56"/>
    <p:sldId id="775" r:id="rId57"/>
    <p:sldId id="776" r:id="rId58"/>
    <p:sldId id="777" r:id="rId59"/>
    <p:sldId id="778" r:id="rId60"/>
    <p:sldId id="779" r:id="rId61"/>
    <p:sldId id="780" r:id="rId62"/>
    <p:sldId id="781" r:id="rId63"/>
    <p:sldId id="782" r:id="rId64"/>
    <p:sldId id="783" r:id="rId65"/>
    <p:sldId id="784" r:id="rId66"/>
    <p:sldId id="785" r:id="rId67"/>
    <p:sldId id="786" r:id="rId68"/>
    <p:sldId id="787" r:id="rId69"/>
    <p:sldId id="788" r:id="rId70"/>
    <p:sldId id="789" r:id="rId71"/>
    <p:sldId id="790" r:id="rId72"/>
    <p:sldId id="791" r:id="rId73"/>
  </p:sldIdLst>
  <p:sldSz cx="9144000" cy="6858000" type="screen4x3"/>
  <p:notesSz cx="6735763" cy="986948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B06BA"/>
    <a:srgbClr val="FDE58D"/>
    <a:srgbClr val="C4F2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90" d="100"/>
          <a:sy n="90" d="100"/>
        </p:scale>
        <p:origin x="-3846" y="-120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notesMaster" Target="notesMasters/notesMaster1.xml"/><Relationship Id="rId79" Type="http://schemas.openxmlformats.org/officeDocument/2006/relationships/tableStyles" Target="tableStyle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Users\8319\AppData\Local\Microsoft\Windows\Temporary%20Internet%20Files\Content.IE5\ZER6S9EH\g130070-14_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VÝVOJ KOJENECKÉ ÚMRTNOSTI V ČR</a:t>
            </a:r>
          </a:p>
        </c:rich>
      </c:tx>
      <c:layout>
        <c:manualLayout>
          <c:xMode val="edge"/>
          <c:yMode val="edge"/>
          <c:x val="0.3064852483717313"/>
          <c:y val="1.964222862626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203937007874015"/>
          <c:y val="2.5428331875182269E-2"/>
          <c:w val="0.87129396325459318"/>
          <c:h val="0.68729986876640425"/>
        </c:manualLayout>
      </c:layout>
      <c:areaChart>
        <c:grouping val="standard"/>
        <c:varyColors val="0"/>
        <c:ser>
          <c:idx val="1"/>
          <c:order val="1"/>
          <c:spPr>
            <a:solidFill>
              <a:srgbClr val="FF9900"/>
            </a:solidFill>
            <a:ln>
              <a:noFill/>
            </a:ln>
            <a:effectLst/>
          </c:spPr>
          <c:cat>
            <c:numRef>
              <c:f>List1!$E$32:$E$236</c:f>
              <c:numCache>
                <c:formatCode>General</c:formatCode>
                <c:ptCount val="205"/>
                <c:pt idx="0">
                  <c:v>1809</c:v>
                </c:pt>
                <c:pt idx="1">
                  <c:v>1810</c:v>
                </c:pt>
                <c:pt idx="2">
                  <c:v>1811</c:v>
                </c:pt>
                <c:pt idx="3">
                  <c:v>1812</c:v>
                </c:pt>
                <c:pt idx="4">
                  <c:v>1813</c:v>
                </c:pt>
                <c:pt idx="5">
                  <c:v>1814</c:v>
                </c:pt>
                <c:pt idx="6">
                  <c:v>1815</c:v>
                </c:pt>
                <c:pt idx="7">
                  <c:v>1816</c:v>
                </c:pt>
                <c:pt idx="8">
                  <c:v>1817</c:v>
                </c:pt>
                <c:pt idx="9">
                  <c:v>1818</c:v>
                </c:pt>
                <c:pt idx="10">
                  <c:v>1819</c:v>
                </c:pt>
                <c:pt idx="11">
                  <c:v>1820</c:v>
                </c:pt>
                <c:pt idx="12">
                  <c:v>1821</c:v>
                </c:pt>
                <c:pt idx="13">
                  <c:v>1822</c:v>
                </c:pt>
                <c:pt idx="14">
                  <c:v>1823</c:v>
                </c:pt>
                <c:pt idx="15">
                  <c:v>1824</c:v>
                </c:pt>
                <c:pt idx="16">
                  <c:v>1825</c:v>
                </c:pt>
                <c:pt idx="17">
                  <c:v>1826</c:v>
                </c:pt>
                <c:pt idx="18">
                  <c:v>1827</c:v>
                </c:pt>
                <c:pt idx="19">
                  <c:v>1828</c:v>
                </c:pt>
                <c:pt idx="20">
                  <c:v>1829</c:v>
                </c:pt>
                <c:pt idx="21">
                  <c:v>1830</c:v>
                </c:pt>
                <c:pt idx="22">
                  <c:v>1831</c:v>
                </c:pt>
                <c:pt idx="23">
                  <c:v>1832</c:v>
                </c:pt>
                <c:pt idx="24">
                  <c:v>1833</c:v>
                </c:pt>
                <c:pt idx="25">
                  <c:v>1834</c:v>
                </c:pt>
                <c:pt idx="26">
                  <c:v>1835</c:v>
                </c:pt>
                <c:pt idx="27">
                  <c:v>1836</c:v>
                </c:pt>
                <c:pt idx="28">
                  <c:v>1837</c:v>
                </c:pt>
                <c:pt idx="29">
                  <c:v>1838</c:v>
                </c:pt>
                <c:pt idx="30">
                  <c:v>1839</c:v>
                </c:pt>
                <c:pt idx="31">
                  <c:v>1840</c:v>
                </c:pt>
                <c:pt idx="32">
                  <c:v>1841</c:v>
                </c:pt>
                <c:pt idx="33">
                  <c:v>1842</c:v>
                </c:pt>
                <c:pt idx="34">
                  <c:v>1843</c:v>
                </c:pt>
                <c:pt idx="35">
                  <c:v>1844</c:v>
                </c:pt>
                <c:pt idx="36">
                  <c:v>1845</c:v>
                </c:pt>
                <c:pt idx="37">
                  <c:v>1846</c:v>
                </c:pt>
                <c:pt idx="38">
                  <c:v>1847</c:v>
                </c:pt>
                <c:pt idx="39">
                  <c:v>1848</c:v>
                </c:pt>
                <c:pt idx="40">
                  <c:v>1849</c:v>
                </c:pt>
                <c:pt idx="41">
                  <c:v>1850</c:v>
                </c:pt>
                <c:pt idx="42">
                  <c:v>1851</c:v>
                </c:pt>
                <c:pt idx="43">
                  <c:v>1852</c:v>
                </c:pt>
                <c:pt idx="44">
                  <c:v>1853</c:v>
                </c:pt>
                <c:pt idx="45">
                  <c:v>1854</c:v>
                </c:pt>
                <c:pt idx="46">
                  <c:v>1855</c:v>
                </c:pt>
                <c:pt idx="47">
                  <c:v>1856</c:v>
                </c:pt>
                <c:pt idx="48">
                  <c:v>1857</c:v>
                </c:pt>
                <c:pt idx="49">
                  <c:v>1858</c:v>
                </c:pt>
                <c:pt idx="50">
                  <c:v>1859</c:v>
                </c:pt>
                <c:pt idx="51">
                  <c:v>1860</c:v>
                </c:pt>
                <c:pt idx="52">
                  <c:v>1861</c:v>
                </c:pt>
                <c:pt idx="53">
                  <c:v>1862</c:v>
                </c:pt>
                <c:pt idx="54">
                  <c:v>1863</c:v>
                </c:pt>
                <c:pt idx="55">
                  <c:v>1864</c:v>
                </c:pt>
                <c:pt idx="56">
                  <c:v>1865</c:v>
                </c:pt>
                <c:pt idx="57">
                  <c:v>1866</c:v>
                </c:pt>
                <c:pt idx="58">
                  <c:v>1867</c:v>
                </c:pt>
                <c:pt idx="59">
                  <c:v>1868</c:v>
                </c:pt>
                <c:pt idx="60">
                  <c:v>1869</c:v>
                </c:pt>
                <c:pt idx="61">
                  <c:v>1870</c:v>
                </c:pt>
                <c:pt idx="62">
                  <c:v>1871</c:v>
                </c:pt>
                <c:pt idx="63">
                  <c:v>1872</c:v>
                </c:pt>
                <c:pt idx="64">
                  <c:v>1873</c:v>
                </c:pt>
                <c:pt idx="65">
                  <c:v>1874</c:v>
                </c:pt>
                <c:pt idx="66">
                  <c:v>1875</c:v>
                </c:pt>
                <c:pt idx="67">
                  <c:v>1876</c:v>
                </c:pt>
                <c:pt idx="68">
                  <c:v>1877</c:v>
                </c:pt>
                <c:pt idx="69">
                  <c:v>1878</c:v>
                </c:pt>
                <c:pt idx="70">
                  <c:v>1879</c:v>
                </c:pt>
                <c:pt idx="71">
                  <c:v>1880</c:v>
                </c:pt>
                <c:pt idx="72">
                  <c:v>1881</c:v>
                </c:pt>
                <c:pt idx="73">
                  <c:v>1882</c:v>
                </c:pt>
                <c:pt idx="74">
                  <c:v>1883</c:v>
                </c:pt>
                <c:pt idx="75">
                  <c:v>1884</c:v>
                </c:pt>
                <c:pt idx="76">
                  <c:v>1885</c:v>
                </c:pt>
                <c:pt idx="77">
                  <c:v>1886</c:v>
                </c:pt>
                <c:pt idx="78">
                  <c:v>1887</c:v>
                </c:pt>
                <c:pt idx="79">
                  <c:v>1888</c:v>
                </c:pt>
                <c:pt idx="80">
                  <c:v>1889</c:v>
                </c:pt>
                <c:pt idx="81">
                  <c:v>1890</c:v>
                </c:pt>
                <c:pt idx="82">
                  <c:v>1891</c:v>
                </c:pt>
                <c:pt idx="83">
                  <c:v>1892</c:v>
                </c:pt>
                <c:pt idx="84">
                  <c:v>1893</c:v>
                </c:pt>
                <c:pt idx="85">
                  <c:v>1894</c:v>
                </c:pt>
                <c:pt idx="86">
                  <c:v>1895</c:v>
                </c:pt>
                <c:pt idx="87">
                  <c:v>1896</c:v>
                </c:pt>
                <c:pt idx="88">
                  <c:v>1897</c:v>
                </c:pt>
                <c:pt idx="89">
                  <c:v>1898</c:v>
                </c:pt>
                <c:pt idx="90">
                  <c:v>1899</c:v>
                </c:pt>
                <c:pt idx="91">
                  <c:v>1900</c:v>
                </c:pt>
                <c:pt idx="92">
                  <c:v>1901</c:v>
                </c:pt>
                <c:pt idx="93">
                  <c:v>1902</c:v>
                </c:pt>
                <c:pt idx="94">
                  <c:v>1903</c:v>
                </c:pt>
                <c:pt idx="95">
                  <c:v>1904</c:v>
                </c:pt>
                <c:pt idx="96">
                  <c:v>1905</c:v>
                </c:pt>
                <c:pt idx="97">
                  <c:v>1906</c:v>
                </c:pt>
                <c:pt idx="98">
                  <c:v>1907</c:v>
                </c:pt>
                <c:pt idx="99">
                  <c:v>1908</c:v>
                </c:pt>
                <c:pt idx="100">
                  <c:v>1909</c:v>
                </c:pt>
                <c:pt idx="101">
                  <c:v>1910</c:v>
                </c:pt>
                <c:pt idx="102">
                  <c:v>1911</c:v>
                </c:pt>
                <c:pt idx="103">
                  <c:v>1912</c:v>
                </c:pt>
                <c:pt idx="104">
                  <c:v>1913</c:v>
                </c:pt>
                <c:pt idx="105">
                  <c:v>1914</c:v>
                </c:pt>
                <c:pt idx="106">
                  <c:v>1915</c:v>
                </c:pt>
                <c:pt idx="107">
                  <c:v>1916</c:v>
                </c:pt>
                <c:pt idx="108">
                  <c:v>1917</c:v>
                </c:pt>
                <c:pt idx="109">
                  <c:v>1918</c:v>
                </c:pt>
                <c:pt idx="110">
                  <c:v>1919</c:v>
                </c:pt>
                <c:pt idx="111">
                  <c:v>1920</c:v>
                </c:pt>
                <c:pt idx="112">
                  <c:v>1921</c:v>
                </c:pt>
                <c:pt idx="113">
                  <c:v>1922</c:v>
                </c:pt>
                <c:pt idx="114">
                  <c:v>1923</c:v>
                </c:pt>
                <c:pt idx="115">
                  <c:v>1924</c:v>
                </c:pt>
                <c:pt idx="116">
                  <c:v>1925</c:v>
                </c:pt>
                <c:pt idx="117">
                  <c:v>1926</c:v>
                </c:pt>
                <c:pt idx="118">
                  <c:v>1927</c:v>
                </c:pt>
                <c:pt idx="119">
                  <c:v>1928</c:v>
                </c:pt>
                <c:pt idx="120">
                  <c:v>1929</c:v>
                </c:pt>
                <c:pt idx="121">
                  <c:v>1930</c:v>
                </c:pt>
                <c:pt idx="122">
                  <c:v>1931</c:v>
                </c:pt>
                <c:pt idx="123">
                  <c:v>1932</c:v>
                </c:pt>
                <c:pt idx="124">
                  <c:v>1933</c:v>
                </c:pt>
                <c:pt idx="125">
                  <c:v>1934</c:v>
                </c:pt>
                <c:pt idx="126">
                  <c:v>1935</c:v>
                </c:pt>
                <c:pt idx="127">
                  <c:v>1936</c:v>
                </c:pt>
                <c:pt idx="128">
                  <c:v>1937</c:v>
                </c:pt>
                <c:pt idx="129">
                  <c:v>1938</c:v>
                </c:pt>
                <c:pt idx="130">
                  <c:v>1939</c:v>
                </c:pt>
                <c:pt idx="131">
                  <c:v>1940</c:v>
                </c:pt>
                <c:pt idx="132">
                  <c:v>1941</c:v>
                </c:pt>
                <c:pt idx="133">
                  <c:v>1942</c:v>
                </c:pt>
                <c:pt idx="134">
                  <c:v>1943</c:v>
                </c:pt>
                <c:pt idx="135">
                  <c:v>1944</c:v>
                </c:pt>
                <c:pt idx="136">
                  <c:v>1945</c:v>
                </c:pt>
                <c:pt idx="137">
                  <c:v>1946</c:v>
                </c:pt>
                <c:pt idx="138">
                  <c:v>1947</c:v>
                </c:pt>
                <c:pt idx="139">
                  <c:v>1948</c:v>
                </c:pt>
                <c:pt idx="140">
                  <c:v>1949</c:v>
                </c:pt>
                <c:pt idx="141">
                  <c:v>1950</c:v>
                </c:pt>
                <c:pt idx="142">
                  <c:v>1951</c:v>
                </c:pt>
                <c:pt idx="143">
                  <c:v>1952</c:v>
                </c:pt>
                <c:pt idx="144">
                  <c:v>1953</c:v>
                </c:pt>
                <c:pt idx="145">
                  <c:v>1954</c:v>
                </c:pt>
                <c:pt idx="146">
                  <c:v>1955</c:v>
                </c:pt>
                <c:pt idx="147">
                  <c:v>1956</c:v>
                </c:pt>
                <c:pt idx="148">
                  <c:v>1957</c:v>
                </c:pt>
                <c:pt idx="149">
                  <c:v>1958</c:v>
                </c:pt>
                <c:pt idx="150">
                  <c:v>1959</c:v>
                </c:pt>
                <c:pt idx="151">
                  <c:v>1960</c:v>
                </c:pt>
                <c:pt idx="152">
                  <c:v>1961</c:v>
                </c:pt>
                <c:pt idx="153">
                  <c:v>1962</c:v>
                </c:pt>
                <c:pt idx="154">
                  <c:v>1963</c:v>
                </c:pt>
                <c:pt idx="155">
                  <c:v>1964</c:v>
                </c:pt>
                <c:pt idx="156">
                  <c:v>1965</c:v>
                </c:pt>
                <c:pt idx="157">
                  <c:v>1966</c:v>
                </c:pt>
                <c:pt idx="158">
                  <c:v>1967</c:v>
                </c:pt>
                <c:pt idx="159">
                  <c:v>1968</c:v>
                </c:pt>
                <c:pt idx="160">
                  <c:v>1969</c:v>
                </c:pt>
                <c:pt idx="161">
                  <c:v>1970</c:v>
                </c:pt>
                <c:pt idx="162">
                  <c:v>1971</c:v>
                </c:pt>
                <c:pt idx="163">
                  <c:v>1972</c:v>
                </c:pt>
                <c:pt idx="164">
                  <c:v>1973</c:v>
                </c:pt>
                <c:pt idx="165">
                  <c:v>1974</c:v>
                </c:pt>
                <c:pt idx="166">
                  <c:v>1975</c:v>
                </c:pt>
                <c:pt idx="167">
                  <c:v>1976</c:v>
                </c:pt>
                <c:pt idx="168">
                  <c:v>1977</c:v>
                </c:pt>
                <c:pt idx="169">
                  <c:v>1978</c:v>
                </c:pt>
                <c:pt idx="170">
                  <c:v>1979</c:v>
                </c:pt>
                <c:pt idx="171">
                  <c:v>1980</c:v>
                </c:pt>
                <c:pt idx="172">
                  <c:v>1981</c:v>
                </c:pt>
                <c:pt idx="173">
                  <c:v>1982</c:v>
                </c:pt>
                <c:pt idx="174">
                  <c:v>1983</c:v>
                </c:pt>
                <c:pt idx="175">
                  <c:v>1984</c:v>
                </c:pt>
                <c:pt idx="176">
                  <c:v>1985</c:v>
                </c:pt>
                <c:pt idx="177">
                  <c:v>1986</c:v>
                </c:pt>
                <c:pt idx="178">
                  <c:v>1987</c:v>
                </c:pt>
                <c:pt idx="179">
                  <c:v>1988</c:v>
                </c:pt>
                <c:pt idx="180">
                  <c:v>1989</c:v>
                </c:pt>
                <c:pt idx="181">
                  <c:v>1990</c:v>
                </c:pt>
                <c:pt idx="182">
                  <c:v>1991</c:v>
                </c:pt>
                <c:pt idx="183">
                  <c:v>1992</c:v>
                </c:pt>
                <c:pt idx="184">
                  <c:v>1993</c:v>
                </c:pt>
                <c:pt idx="185">
                  <c:v>1994</c:v>
                </c:pt>
                <c:pt idx="186">
                  <c:v>1995</c:v>
                </c:pt>
                <c:pt idx="187">
                  <c:v>1996</c:v>
                </c:pt>
                <c:pt idx="188">
                  <c:v>1997</c:v>
                </c:pt>
                <c:pt idx="189">
                  <c:v>1998</c:v>
                </c:pt>
                <c:pt idx="190">
                  <c:v>1999</c:v>
                </c:pt>
                <c:pt idx="191">
                  <c:v>2000</c:v>
                </c:pt>
                <c:pt idx="192">
                  <c:v>2001</c:v>
                </c:pt>
                <c:pt idx="193">
                  <c:v>2002</c:v>
                </c:pt>
                <c:pt idx="194">
                  <c:v>2003</c:v>
                </c:pt>
                <c:pt idx="195">
                  <c:v>2004</c:v>
                </c:pt>
                <c:pt idx="196">
                  <c:v>2005</c:v>
                </c:pt>
                <c:pt idx="197">
                  <c:v>2006</c:v>
                </c:pt>
                <c:pt idx="198">
                  <c:v>2007</c:v>
                </c:pt>
                <c:pt idx="199">
                  <c:v>2008</c:v>
                </c:pt>
                <c:pt idx="200">
                  <c:v>2009</c:v>
                </c:pt>
                <c:pt idx="201">
                  <c:v>2010</c:v>
                </c:pt>
                <c:pt idx="202">
                  <c:v>2011</c:v>
                </c:pt>
                <c:pt idx="203">
                  <c:v>2012</c:v>
                </c:pt>
                <c:pt idx="204">
                  <c:v>2013</c:v>
                </c:pt>
              </c:numCache>
            </c:numRef>
          </c:cat>
          <c:val>
            <c:numRef>
              <c:f>List1!$G$32:$G$236</c:f>
              <c:numCache>
                <c:formatCode>0.0</c:formatCode>
                <c:ptCount val="205"/>
                <c:pt idx="0">
                  <c:v>281.88852074697621</c:v>
                </c:pt>
                <c:pt idx="1">
                  <c:v>303.84008628727815</c:v>
                </c:pt>
                <c:pt idx="2">
                  <c:v>270.68358275397043</c:v>
                </c:pt>
                <c:pt idx="3">
                  <c:v>285.88958759735874</c:v>
                </c:pt>
                <c:pt idx="4">
                  <c:v>248.95433990201209</c:v>
                </c:pt>
                <c:pt idx="5">
                  <c:v>288.23054924103542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>
                  <c:v>268.68032539921666</c:v>
                </c:pt>
                <c:pt idx="11">
                  <c:v>226.34930064962742</c:v>
                </c:pt>
                <c:pt idx="12">
                  <c:v>237.66383295531276</c:v>
                </c:pt>
                <c:pt idx="13">
                  <c:v>263.95199627368333</c:v>
                </c:pt>
                <c:pt idx="14">
                  <c:v>249.68746052419513</c:v>
                </c:pt>
                <c:pt idx="15">
                  <c:v>239.40325433941115</c:v>
                </c:pt>
                <c:pt idx="16">
                  <c:v>238.11494771873055</c:v>
                </c:pt>
                <c:pt idx="17">
                  <c:v>237.2188311825459</c:v>
                </c:pt>
                <c:pt idx="18">
                  <c:v>262.18878989118014</c:v>
                </c:pt>
                <c:pt idx="19">
                  <c:v>284.56613115805226</c:v>
                </c:pt>
                <c:pt idx="20">
                  <c:v>268.72674031195749</c:v>
                </c:pt>
                <c:pt idx="21">
                  <c:v>244.02457391319146</c:v>
                </c:pt>
                <c:pt idx="22">
                  <c:v>248.05706793098358</c:v>
                </c:pt>
                <c:pt idx="23">
                  <c:v>256.0373570893176</c:v>
                </c:pt>
                <c:pt idx="24">
                  <c:v>277.0149913802635</c:v>
                </c:pt>
                <c:pt idx="25">
                  <c:v>294.77297859347408</c:v>
                </c:pt>
                <c:pt idx="26">
                  <c:v>266.0820676344718</c:v>
                </c:pt>
                <c:pt idx="27">
                  <c:v>246.67819064824562</c:v>
                </c:pt>
                <c:pt idx="28">
                  <c:v>271.14524105911249</c:v>
                </c:pt>
                <c:pt idx="29">
                  <c:v>237.07092874001077</c:v>
                </c:pt>
                <c:pt idx="30">
                  <c:v>269.04358424255582</c:v>
                </c:pt>
                <c:pt idx="31">
                  <c:v>240.01627857312667</c:v>
                </c:pt>
                <c:pt idx="32">
                  <c:v>254.25557420282908</c:v>
                </c:pt>
                <c:pt idx="33">
                  <c:v>257.46840826925444</c:v>
                </c:pt>
                <c:pt idx="34">
                  <c:v>290.23290096701572</c:v>
                </c:pt>
                <c:pt idx="35">
                  <c:v>228.18266182975185</c:v>
                </c:pt>
                <c:pt idx="36">
                  <c:v>255.87417173613153</c:v>
                </c:pt>
                <c:pt idx="37">
                  <c:v>257.25866198370107</c:v>
                </c:pt>
                <c:pt idx="38">
                  <c:v>257.99178907629147</c:v>
                </c:pt>
                <c:pt idx="39">
                  <c:v>270.49069587303876</c:v>
                </c:pt>
                <c:pt idx="40">
                  <c:v>243.79760887506117</c:v>
                </c:pt>
                <c:pt idx="41">
                  <c:v>268.33467561521252</c:v>
                </c:pt>
                <c:pt idx="42">
                  <c:v>246.78245923033666</c:v>
                </c:pt>
                <c:pt idx="43">
                  <c:v>261.78545117690396</c:v>
                </c:pt>
                <c:pt idx="44">
                  <c:v>240.2216707405818</c:v>
                </c:pt>
                <c:pt idx="45">
                  <c:v>242.15691334449122</c:v>
                </c:pt>
                <c:pt idx="46">
                  <c:v>269.67840114538353</c:v>
                </c:pt>
                <c:pt idx="47">
                  <c:v>251.36164302323766</c:v>
                </c:pt>
                <c:pt idx="48">
                  <c:v>242.96585788743275</c:v>
                </c:pt>
                <c:pt idx="49">
                  <c:v>259.28788490927298</c:v>
                </c:pt>
                <c:pt idx="50">
                  <c:v>253.26656265671144</c:v>
                </c:pt>
                <c:pt idx="51">
                  <c:v>242.625376916958</c:v>
                </c:pt>
                <c:pt idx="52">
                  <c:v>265.89947297453767</c:v>
                </c:pt>
                <c:pt idx="53">
                  <c:v>259.37133825155962</c:v>
                </c:pt>
                <c:pt idx="54">
                  <c:v>260.36889465309997</c:v>
                </c:pt>
                <c:pt idx="55">
                  <c:v>276.52995520234697</c:v>
                </c:pt>
                <c:pt idx="56">
                  <c:v>261.87436645251466</c:v>
                </c:pt>
                <c:pt idx="57">
                  <c:v>293.5902120806096</c:v>
                </c:pt>
                <c:pt idx="58">
                  <c:v>268.46417036589145</c:v>
                </c:pt>
                <c:pt idx="59">
                  <c:v>248.65560572193374</c:v>
                </c:pt>
                <c:pt idx="60">
                  <c:v>254.0891048453326</c:v>
                </c:pt>
                <c:pt idx="61">
                  <c:v>249.62250839053402</c:v>
                </c:pt>
                <c:pt idx="62">
                  <c:v>247.99298120625625</c:v>
                </c:pt>
                <c:pt idx="63">
                  <c:v>280.89759801834072</c:v>
                </c:pt>
                <c:pt idx="64">
                  <c:v>292.54908874539967</c:v>
                </c:pt>
                <c:pt idx="65">
                  <c:v>253.47083240094932</c:v>
                </c:pt>
                <c:pt idx="66">
                  <c:v>235.10428610076912</c:v>
                </c:pt>
                <c:pt idx="67">
                  <c:v>253.19002857025342</c:v>
                </c:pt>
                <c:pt idx="68">
                  <c:v>280.24373571094492</c:v>
                </c:pt>
                <c:pt idx="69">
                  <c:v>266.12756264236901</c:v>
                </c:pt>
                <c:pt idx="70">
                  <c:v>245.25086015555937</c:v>
                </c:pt>
                <c:pt idx="71">
                  <c:v>257.94598686872644</c:v>
                </c:pt>
                <c:pt idx="72">
                  <c:v>270.16040394628487</c:v>
                </c:pt>
                <c:pt idx="73">
                  <c:v>263.90187902542175</c:v>
                </c:pt>
                <c:pt idx="74">
                  <c:v>263.08473789174695</c:v>
                </c:pt>
                <c:pt idx="75">
                  <c:v>264.49698849986277</c:v>
                </c:pt>
                <c:pt idx="76">
                  <c:v>262.32794208063035</c:v>
                </c:pt>
                <c:pt idx="77">
                  <c:v>273.51412648837959</c:v>
                </c:pt>
                <c:pt idx="78">
                  <c:v>255.28937629207044</c:v>
                </c:pt>
                <c:pt idx="79">
                  <c:v>264.32245477119545</c:v>
                </c:pt>
                <c:pt idx="80">
                  <c:v>248.70887967803529</c:v>
                </c:pt>
                <c:pt idx="81">
                  <c:v>278.43437220278298</c:v>
                </c:pt>
                <c:pt idx="82">
                  <c:v>253.61659581999459</c:v>
                </c:pt>
                <c:pt idx="83">
                  <c:v>272.96831499403419</c:v>
                </c:pt>
                <c:pt idx="84">
                  <c:v>254.20530731863983</c:v>
                </c:pt>
                <c:pt idx="85">
                  <c:v>265.82868803971218</c:v>
                </c:pt>
                <c:pt idx="86">
                  <c:v>248.3125420727381</c:v>
                </c:pt>
                <c:pt idx="87">
                  <c:v>238.98483355598407</c:v>
                </c:pt>
                <c:pt idx="88">
                  <c:v>241.52036243328865</c:v>
                </c:pt>
                <c:pt idx="89">
                  <c:v>236.28640293520439</c:v>
                </c:pt>
                <c:pt idx="90">
                  <c:v>235.58364443042694</c:v>
                </c:pt>
                <c:pt idx="91">
                  <c:v>239.19894030762532</c:v>
                </c:pt>
                <c:pt idx="92">
                  <c:v>221.1978593854642</c:v>
                </c:pt>
                <c:pt idx="93">
                  <c:v>219.30105899244347</c:v>
                </c:pt>
                <c:pt idx="94">
                  <c:v>221.99670096614562</c:v>
                </c:pt>
                <c:pt idx="95">
                  <c:v>223.69636199140353</c:v>
                </c:pt>
                <c:pt idx="96">
                  <c:v>241.89618326709143</c:v>
                </c:pt>
                <c:pt idx="97">
                  <c:v>204.90095677446729</c:v>
                </c:pt>
                <c:pt idx="98">
                  <c:v>214.20177832325791</c:v>
                </c:pt>
                <c:pt idx="99">
                  <c:v>206.59699712159323</c:v>
                </c:pt>
                <c:pt idx="100">
                  <c:v>210.4928853470235</c:v>
                </c:pt>
                <c:pt idx="101">
                  <c:v>189.7015394919778</c:v>
                </c:pt>
                <c:pt idx="102">
                  <c:v>202.50261193255335</c:v>
                </c:pt>
                <c:pt idx="103">
                  <c:v>186.49774581977971</c:v>
                </c:pt>
                <c:pt idx="104">
                  <c:v>184.30160692212607</c:v>
                </c:pt>
                <c:pt idx="105">
                  <c:v>179.39600656902306</c:v>
                </c:pt>
                <c:pt idx="106">
                  <c:v>215.49847627340009</c:v>
                </c:pt>
                <c:pt idx="107">
                  <c:v>189.58569584412064</c:v>
                </c:pt>
                <c:pt idx="108">
                  <c:v>181.49799867628982</c:v>
                </c:pt>
                <c:pt idx="109">
                  <c:v>194.10510951326515</c:v>
                </c:pt>
                <c:pt idx="110">
                  <c:v>146.5137735600369</c:v>
                </c:pt>
                <c:pt idx="111">
                  <c:v>169.36828682132523</c:v>
                </c:pt>
                <c:pt idx="112">
                  <c:v>167.29179379744326</c:v>
                </c:pt>
                <c:pt idx="113">
                  <c:v>158.30143771509438</c:v>
                </c:pt>
                <c:pt idx="114">
                  <c:v>136.27658251461261</c:v>
                </c:pt>
                <c:pt idx="115">
                  <c:v>138.2037100142424</c:v>
                </c:pt>
                <c:pt idx="116">
                  <c:v>131.83037396643834</c:v>
                </c:pt>
                <c:pt idx="117">
                  <c:v>136.27264538084276</c:v>
                </c:pt>
                <c:pt idx="118">
                  <c:v>140.96046686566592</c:v>
                </c:pt>
                <c:pt idx="119">
                  <c:v>127.13576016310746</c:v>
                </c:pt>
                <c:pt idx="120">
                  <c:v>127.79714769727771</c:v>
                </c:pt>
                <c:pt idx="121">
                  <c:v>121.93568312550669</c:v>
                </c:pt>
                <c:pt idx="122">
                  <c:v>114.73697085834854</c:v>
                </c:pt>
                <c:pt idx="123">
                  <c:v>112.8326601784692</c:v>
                </c:pt>
                <c:pt idx="124">
                  <c:v>111.58846998598192</c:v>
                </c:pt>
                <c:pt idx="125">
                  <c:v>107.75715906034775</c:v>
                </c:pt>
                <c:pt idx="126">
                  <c:v>105.25632465316419</c:v>
                </c:pt>
                <c:pt idx="127">
                  <c:v>103.13813357638361</c:v>
                </c:pt>
                <c:pt idx="128">
                  <c:v>100.73976255801431</c:v>
                </c:pt>
                <c:pt idx="129">
                  <c:v>92.713652346735969</c:v>
                </c:pt>
                <c:pt idx="130">
                  <c:v>82.809965478517654</c:v>
                </c:pt>
                <c:pt idx="131">
                  <c:v>82.547937792086884</c:v>
                </c:pt>
                <c:pt idx="132">
                  <c:v>85.595439249831273</c:v>
                </c:pt>
                <c:pt idx="133">
                  <c:v>89.652161257458886</c:v>
                </c:pt>
                <c:pt idx="134">
                  <c:v>92.377728182306242</c:v>
                </c:pt>
                <c:pt idx="135">
                  <c:v>95.189479674867385</c:v>
                </c:pt>
                <c:pt idx="136">
                  <c:v>123.45634507832858</c:v>
                </c:pt>
                <c:pt idx="137">
                  <c:v>93.706938333317481</c:v>
                </c:pt>
                <c:pt idx="138">
                  <c:v>77.206220222980008</c:v>
                </c:pt>
                <c:pt idx="139">
                  <c:v>71.462870949316866</c:v>
                </c:pt>
                <c:pt idx="140">
                  <c:v>67.143257639472949</c:v>
                </c:pt>
                <c:pt idx="141">
                  <c:v>64.181458099935753</c:v>
                </c:pt>
                <c:pt idx="142">
                  <c:v>57.126690736649245</c:v>
                </c:pt>
                <c:pt idx="143">
                  <c:v>44.903215778575905</c:v>
                </c:pt>
                <c:pt idx="144">
                  <c:v>34.970182037357937</c:v>
                </c:pt>
                <c:pt idx="145">
                  <c:v>30.201541549387773</c:v>
                </c:pt>
                <c:pt idx="146">
                  <c:v>27.89466703642524</c:v>
                </c:pt>
                <c:pt idx="147">
                  <c:v>25.727805844599377</c:v>
                </c:pt>
                <c:pt idx="148">
                  <c:v>25.214084887633582</c:v>
                </c:pt>
                <c:pt idx="149">
                  <c:v>24.414158942452843</c:v>
                </c:pt>
                <c:pt idx="150">
                  <c:v>21.095966879099407</c:v>
                </c:pt>
                <c:pt idx="151">
                  <c:v>20.026536518750145</c:v>
                </c:pt>
                <c:pt idx="152">
                  <c:v>19.340706309771864</c:v>
                </c:pt>
                <c:pt idx="153">
                  <c:v>21.077143092462396</c:v>
                </c:pt>
                <c:pt idx="154">
                  <c:v>19.665412523515183</c:v>
                </c:pt>
                <c:pt idx="155">
                  <c:v>19.090791348270951</c:v>
                </c:pt>
                <c:pt idx="156">
                  <c:v>23.718444363054299</c:v>
                </c:pt>
                <c:pt idx="157">
                  <c:v>21.925163995976252</c:v>
                </c:pt>
                <c:pt idx="158">
                  <c:v>21.473766323818328</c:v>
                </c:pt>
                <c:pt idx="159">
                  <c:v>21.602625202820203</c:v>
                </c:pt>
                <c:pt idx="160">
                  <c:v>21.744141375336149</c:v>
                </c:pt>
                <c:pt idx="161">
                  <c:v>20.200858891556486</c:v>
                </c:pt>
                <c:pt idx="162">
                  <c:v>20.197172136463873</c:v>
                </c:pt>
                <c:pt idx="163">
                  <c:v>19.515950654095967</c:v>
                </c:pt>
                <c:pt idx="164">
                  <c:v>19.455295735900961</c:v>
                </c:pt>
                <c:pt idx="165">
                  <c:v>19.277604716422523</c:v>
                </c:pt>
                <c:pt idx="166">
                  <c:v>19.361129651259805</c:v>
                </c:pt>
                <c:pt idx="167">
                  <c:v>19.105764817641344</c:v>
                </c:pt>
                <c:pt idx="168">
                  <c:v>18.744188861319412</c:v>
                </c:pt>
                <c:pt idx="169">
                  <c:v>17.06530427443111</c:v>
                </c:pt>
                <c:pt idx="170">
                  <c:v>15.838523751975458</c:v>
                </c:pt>
                <c:pt idx="171">
                  <c:v>16.852946339750719</c:v>
                </c:pt>
                <c:pt idx="172">
                  <c:v>15.411456818842687</c:v>
                </c:pt>
                <c:pt idx="173">
                  <c:v>15.027727215002328</c:v>
                </c:pt>
                <c:pt idx="174">
                  <c:v>14.530928247629719</c:v>
                </c:pt>
                <c:pt idx="175">
                  <c:v>14.108265603435056</c:v>
                </c:pt>
                <c:pt idx="176">
                  <c:v>12.466790794886702</c:v>
                </c:pt>
                <c:pt idx="177">
                  <c:v>12.290410630192866</c:v>
                </c:pt>
                <c:pt idx="178">
                  <c:v>12.045431978063107</c:v>
                </c:pt>
                <c:pt idx="179">
                  <c:v>11.027610483390745</c:v>
                </c:pt>
                <c:pt idx="180">
                  <c:v>9.9722646389728578</c:v>
                </c:pt>
                <c:pt idx="181">
                  <c:v>10.799301491988603</c:v>
                </c:pt>
                <c:pt idx="182">
                  <c:v>10.382361581396786</c:v>
                </c:pt>
                <c:pt idx="183">
                  <c:v>9.8927735097161165</c:v>
                </c:pt>
                <c:pt idx="184">
                  <c:v>8.4941127866143358</c:v>
                </c:pt>
                <c:pt idx="185">
                  <c:v>7.947156569305398</c:v>
                </c:pt>
                <c:pt idx="186">
                  <c:v>7.7005525666774197</c:v>
                </c:pt>
                <c:pt idx="187">
                  <c:v>6.0478075315657964</c:v>
                </c:pt>
                <c:pt idx="188">
                  <c:v>5.8572421324332371</c:v>
                </c:pt>
                <c:pt idx="189">
                  <c:v>5.2134533605787823</c:v>
                </c:pt>
                <c:pt idx="190">
                  <c:v>4.616020833566183</c:v>
                </c:pt>
                <c:pt idx="191">
                  <c:v>4.1029589704102962</c:v>
                </c:pt>
                <c:pt idx="192">
                  <c:v>3.9684726891914233</c:v>
                </c:pt>
                <c:pt idx="193">
                  <c:v>4.1493328734938464</c:v>
                </c:pt>
                <c:pt idx="194">
                  <c:v>3.8960345839782247</c:v>
                </c:pt>
                <c:pt idx="195">
                  <c:v>3.7475425950196595</c:v>
                </c:pt>
                <c:pt idx="196">
                  <c:v>3.3949379225328</c:v>
                </c:pt>
                <c:pt idx="197">
                  <c:v>3.3260575823718947</c:v>
                </c:pt>
                <c:pt idx="198">
                  <c:v>3.1404843324726079</c:v>
                </c:pt>
                <c:pt idx="199">
                  <c:v>2.8267960190683281</c:v>
                </c:pt>
                <c:pt idx="200">
                  <c:v>2.881333017879474</c:v>
                </c:pt>
                <c:pt idx="201">
                  <c:v>2.6717198876682628</c:v>
                </c:pt>
                <c:pt idx="202">
                  <c:v>2.7421714685340426</c:v>
                </c:pt>
                <c:pt idx="203">
                  <c:v>2.6248894783377539</c:v>
                </c:pt>
                <c:pt idx="204">
                  <c:v>2.4824123427415197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16756288"/>
        <c:axId val="244313928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List1!$E$32:$E$236</c15:sqref>
                        </c15:formulaRef>
                      </c:ext>
                    </c:extLst>
                    <c:numCache>
                      <c:formatCode>General</c:formatCode>
                      <c:ptCount val="205"/>
                      <c:pt idx="0">
                        <c:v>1809</c:v>
                      </c:pt>
                      <c:pt idx="1">
                        <c:v>1810</c:v>
                      </c:pt>
                      <c:pt idx="2">
                        <c:v>1811</c:v>
                      </c:pt>
                      <c:pt idx="3">
                        <c:v>1812</c:v>
                      </c:pt>
                      <c:pt idx="4">
                        <c:v>1813</c:v>
                      </c:pt>
                      <c:pt idx="5">
                        <c:v>1814</c:v>
                      </c:pt>
                      <c:pt idx="6">
                        <c:v>1815</c:v>
                      </c:pt>
                      <c:pt idx="7">
                        <c:v>1816</c:v>
                      </c:pt>
                      <c:pt idx="8">
                        <c:v>1817</c:v>
                      </c:pt>
                      <c:pt idx="9">
                        <c:v>1818</c:v>
                      </c:pt>
                      <c:pt idx="10">
                        <c:v>1819</c:v>
                      </c:pt>
                      <c:pt idx="11">
                        <c:v>1820</c:v>
                      </c:pt>
                      <c:pt idx="12">
                        <c:v>1821</c:v>
                      </c:pt>
                      <c:pt idx="13">
                        <c:v>1822</c:v>
                      </c:pt>
                      <c:pt idx="14">
                        <c:v>1823</c:v>
                      </c:pt>
                      <c:pt idx="15">
                        <c:v>1824</c:v>
                      </c:pt>
                      <c:pt idx="16">
                        <c:v>1825</c:v>
                      </c:pt>
                      <c:pt idx="17">
                        <c:v>1826</c:v>
                      </c:pt>
                      <c:pt idx="18">
                        <c:v>1827</c:v>
                      </c:pt>
                      <c:pt idx="19">
                        <c:v>1828</c:v>
                      </c:pt>
                      <c:pt idx="20">
                        <c:v>1829</c:v>
                      </c:pt>
                      <c:pt idx="21">
                        <c:v>1830</c:v>
                      </c:pt>
                      <c:pt idx="22">
                        <c:v>1831</c:v>
                      </c:pt>
                      <c:pt idx="23">
                        <c:v>1832</c:v>
                      </c:pt>
                      <c:pt idx="24">
                        <c:v>1833</c:v>
                      </c:pt>
                      <c:pt idx="25">
                        <c:v>1834</c:v>
                      </c:pt>
                      <c:pt idx="26">
                        <c:v>1835</c:v>
                      </c:pt>
                      <c:pt idx="27">
                        <c:v>1836</c:v>
                      </c:pt>
                      <c:pt idx="28">
                        <c:v>1837</c:v>
                      </c:pt>
                      <c:pt idx="29">
                        <c:v>1838</c:v>
                      </c:pt>
                      <c:pt idx="30">
                        <c:v>1839</c:v>
                      </c:pt>
                      <c:pt idx="31">
                        <c:v>1840</c:v>
                      </c:pt>
                      <c:pt idx="32">
                        <c:v>1841</c:v>
                      </c:pt>
                      <c:pt idx="33">
                        <c:v>1842</c:v>
                      </c:pt>
                      <c:pt idx="34">
                        <c:v>1843</c:v>
                      </c:pt>
                      <c:pt idx="35">
                        <c:v>1844</c:v>
                      </c:pt>
                      <c:pt idx="36">
                        <c:v>1845</c:v>
                      </c:pt>
                      <c:pt idx="37">
                        <c:v>1846</c:v>
                      </c:pt>
                      <c:pt idx="38">
                        <c:v>1847</c:v>
                      </c:pt>
                      <c:pt idx="39">
                        <c:v>1848</c:v>
                      </c:pt>
                      <c:pt idx="40">
                        <c:v>1849</c:v>
                      </c:pt>
                      <c:pt idx="41">
                        <c:v>1850</c:v>
                      </c:pt>
                      <c:pt idx="42">
                        <c:v>1851</c:v>
                      </c:pt>
                      <c:pt idx="43">
                        <c:v>1852</c:v>
                      </c:pt>
                      <c:pt idx="44">
                        <c:v>1853</c:v>
                      </c:pt>
                      <c:pt idx="45">
                        <c:v>1854</c:v>
                      </c:pt>
                      <c:pt idx="46">
                        <c:v>1855</c:v>
                      </c:pt>
                      <c:pt idx="47">
                        <c:v>1856</c:v>
                      </c:pt>
                      <c:pt idx="48">
                        <c:v>1857</c:v>
                      </c:pt>
                      <c:pt idx="49">
                        <c:v>1858</c:v>
                      </c:pt>
                      <c:pt idx="50">
                        <c:v>1859</c:v>
                      </c:pt>
                      <c:pt idx="51">
                        <c:v>1860</c:v>
                      </c:pt>
                      <c:pt idx="52">
                        <c:v>1861</c:v>
                      </c:pt>
                      <c:pt idx="53">
                        <c:v>1862</c:v>
                      </c:pt>
                      <c:pt idx="54">
                        <c:v>1863</c:v>
                      </c:pt>
                      <c:pt idx="55">
                        <c:v>1864</c:v>
                      </c:pt>
                      <c:pt idx="56">
                        <c:v>1865</c:v>
                      </c:pt>
                      <c:pt idx="57">
                        <c:v>1866</c:v>
                      </c:pt>
                      <c:pt idx="58">
                        <c:v>1867</c:v>
                      </c:pt>
                      <c:pt idx="59">
                        <c:v>1868</c:v>
                      </c:pt>
                      <c:pt idx="60">
                        <c:v>1869</c:v>
                      </c:pt>
                      <c:pt idx="61">
                        <c:v>1870</c:v>
                      </c:pt>
                      <c:pt idx="62">
                        <c:v>1871</c:v>
                      </c:pt>
                      <c:pt idx="63">
                        <c:v>1872</c:v>
                      </c:pt>
                      <c:pt idx="64">
                        <c:v>1873</c:v>
                      </c:pt>
                      <c:pt idx="65">
                        <c:v>1874</c:v>
                      </c:pt>
                      <c:pt idx="66">
                        <c:v>1875</c:v>
                      </c:pt>
                      <c:pt idx="67">
                        <c:v>1876</c:v>
                      </c:pt>
                      <c:pt idx="68">
                        <c:v>1877</c:v>
                      </c:pt>
                      <c:pt idx="69">
                        <c:v>1878</c:v>
                      </c:pt>
                      <c:pt idx="70">
                        <c:v>1879</c:v>
                      </c:pt>
                      <c:pt idx="71">
                        <c:v>1880</c:v>
                      </c:pt>
                      <c:pt idx="72">
                        <c:v>1881</c:v>
                      </c:pt>
                      <c:pt idx="73">
                        <c:v>1882</c:v>
                      </c:pt>
                      <c:pt idx="74">
                        <c:v>1883</c:v>
                      </c:pt>
                      <c:pt idx="75">
                        <c:v>1884</c:v>
                      </c:pt>
                      <c:pt idx="76">
                        <c:v>1885</c:v>
                      </c:pt>
                      <c:pt idx="77">
                        <c:v>1886</c:v>
                      </c:pt>
                      <c:pt idx="78">
                        <c:v>1887</c:v>
                      </c:pt>
                      <c:pt idx="79">
                        <c:v>1888</c:v>
                      </c:pt>
                      <c:pt idx="80">
                        <c:v>1889</c:v>
                      </c:pt>
                      <c:pt idx="81">
                        <c:v>1890</c:v>
                      </c:pt>
                      <c:pt idx="82">
                        <c:v>1891</c:v>
                      </c:pt>
                      <c:pt idx="83">
                        <c:v>1892</c:v>
                      </c:pt>
                      <c:pt idx="84">
                        <c:v>1893</c:v>
                      </c:pt>
                      <c:pt idx="85">
                        <c:v>1894</c:v>
                      </c:pt>
                      <c:pt idx="86">
                        <c:v>1895</c:v>
                      </c:pt>
                      <c:pt idx="87">
                        <c:v>1896</c:v>
                      </c:pt>
                      <c:pt idx="88">
                        <c:v>1897</c:v>
                      </c:pt>
                      <c:pt idx="89">
                        <c:v>1898</c:v>
                      </c:pt>
                      <c:pt idx="90">
                        <c:v>1899</c:v>
                      </c:pt>
                      <c:pt idx="91">
                        <c:v>1900</c:v>
                      </c:pt>
                      <c:pt idx="92">
                        <c:v>1901</c:v>
                      </c:pt>
                      <c:pt idx="93">
                        <c:v>1902</c:v>
                      </c:pt>
                      <c:pt idx="94">
                        <c:v>1903</c:v>
                      </c:pt>
                      <c:pt idx="95">
                        <c:v>1904</c:v>
                      </c:pt>
                      <c:pt idx="96">
                        <c:v>1905</c:v>
                      </c:pt>
                      <c:pt idx="97">
                        <c:v>1906</c:v>
                      </c:pt>
                      <c:pt idx="98">
                        <c:v>1907</c:v>
                      </c:pt>
                      <c:pt idx="99">
                        <c:v>1908</c:v>
                      </c:pt>
                      <c:pt idx="100">
                        <c:v>1909</c:v>
                      </c:pt>
                      <c:pt idx="101">
                        <c:v>1910</c:v>
                      </c:pt>
                      <c:pt idx="102">
                        <c:v>1911</c:v>
                      </c:pt>
                      <c:pt idx="103">
                        <c:v>1912</c:v>
                      </c:pt>
                      <c:pt idx="104">
                        <c:v>1913</c:v>
                      </c:pt>
                      <c:pt idx="105">
                        <c:v>1914</c:v>
                      </c:pt>
                      <c:pt idx="106">
                        <c:v>1915</c:v>
                      </c:pt>
                      <c:pt idx="107">
                        <c:v>1916</c:v>
                      </c:pt>
                      <c:pt idx="108">
                        <c:v>1917</c:v>
                      </c:pt>
                      <c:pt idx="109">
                        <c:v>1918</c:v>
                      </c:pt>
                      <c:pt idx="110">
                        <c:v>1919</c:v>
                      </c:pt>
                      <c:pt idx="111">
                        <c:v>1920</c:v>
                      </c:pt>
                      <c:pt idx="112">
                        <c:v>1921</c:v>
                      </c:pt>
                      <c:pt idx="113">
                        <c:v>1922</c:v>
                      </c:pt>
                      <c:pt idx="114">
                        <c:v>1923</c:v>
                      </c:pt>
                      <c:pt idx="115">
                        <c:v>1924</c:v>
                      </c:pt>
                      <c:pt idx="116">
                        <c:v>1925</c:v>
                      </c:pt>
                      <c:pt idx="117">
                        <c:v>1926</c:v>
                      </c:pt>
                      <c:pt idx="118">
                        <c:v>1927</c:v>
                      </c:pt>
                      <c:pt idx="119">
                        <c:v>1928</c:v>
                      </c:pt>
                      <c:pt idx="120">
                        <c:v>1929</c:v>
                      </c:pt>
                      <c:pt idx="121">
                        <c:v>1930</c:v>
                      </c:pt>
                      <c:pt idx="122">
                        <c:v>1931</c:v>
                      </c:pt>
                      <c:pt idx="123">
                        <c:v>1932</c:v>
                      </c:pt>
                      <c:pt idx="124">
                        <c:v>1933</c:v>
                      </c:pt>
                      <c:pt idx="125">
                        <c:v>1934</c:v>
                      </c:pt>
                      <c:pt idx="126">
                        <c:v>1935</c:v>
                      </c:pt>
                      <c:pt idx="127">
                        <c:v>1936</c:v>
                      </c:pt>
                      <c:pt idx="128">
                        <c:v>1937</c:v>
                      </c:pt>
                      <c:pt idx="129">
                        <c:v>1938</c:v>
                      </c:pt>
                      <c:pt idx="130">
                        <c:v>1939</c:v>
                      </c:pt>
                      <c:pt idx="131">
                        <c:v>1940</c:v>
                      </c:pt>
                      <c:pt idx="132">
                        <c:v>1941</c:v>
                      </c:pt>
                      <c:pt idx="133">
                        <c:v>1942</c:v>
                      </c:pt>
                      <c:pt idx="134">
                        <c:v>1943</c:v>
                      </c:pt>
                      <c:pt idx="135">
                        <c:v>1944</c:v>
                      </c:pt>
                      <c:pt idx="136">
                        <c:v>1945</c:v>
                      </c:pt>
                      <c:pt idx="137">
                        <c:v>1946</c:v>
                      </c:pt>
                      <c:pt idx="138">
                        <c:v>1947</c:v>
                      </c:pt>
                      <c:pt idx="139">
                        <c:v>1948</c:v>
                      </c:pt>
                      <c:pt idx="140">
                        <c:v>1949</c:v>
                      </c:pt>
                      <c:pt idx="141">
                        <c:v>1950</c:v>
                      </c:pt>
                      <c:pt idx="142">
                        <c:v>1951</c:v>
                      </c:pt>
                      <c:pt idx="143">
                        <c:v>1952</c:v>
                      </c:pt>
                      <c:pt idx="144">
                        <c:v>1953</c:v>
                      </c:pt>
                      <c:pt idx="145">
                        <c:v>1954</c:v>
                      </c:pt>
                      <c:pt idx="146">
                        <c:v>1955</c:v>
                      </c:pt>
                      <c:pt idx="147">
                        <c:v>1956</c:v>
                      </c:pt>
                      <c:pt idx="148">
                        <c:v>1957</c:v>
                      </c:pt>
                      <c:pt idx="149">
                        <c:v>1958</c:v>
                      </c:pt>
                      <c:pt idx="150">
                        <c:v>1959</c:v>
                      </c:pt>
                      <c:pt idx="151">
                        <c:v>1960</c:v>
                      </c:pt>
                      <c:pt idx="152">
                        <c:v>1961</c:v>
                      </c:pt>
                      <c:pt idx="153">
                        <c:v>1962</c:v>
                      </c:pt>
                      <c:pt idx="154">
                        <c:v>1963</c:v>
                      </c:pt>
                      <c:pt idx="155">
                        <c:v>1964</c:v>
                      </c:pt>
                      <c:pt idx="156">
                        <c:v>1965</c:v>
                      </c:pt>
                      <c:pt idx="157">
                        <c:v>1966</c:v>
                      </c:pt>
                      <c:pt idx="158">
                        <c:v>1967</c:v>
                      </c:pt>
                      <c:pt idx="159">
                        <c:v>1968</c:v>
                      </c:pt>
                      <c:pt idx="160">
                        <c:v>1969</c:v>
                      </c:pt>
                      <c:pt idx="161">
                        <c:v>1970</c:v>
                      </c:pt>
                      <c:pt idx="162">
                        <c:v>1971</c:v>
                      </c:pt>
                      <c:pt idx="163">
                        <c:v>1972</c:v>
                      </c:pt>
                      <c:pt idx="164">
                        <c:v>1973</c:v>
                      </c:pt>
                      <c:pt idx="165">
                        <c:v>1974</c:v>
                      </c:pt>
                      <c:pt idx="166">
                        <c:v>1975</c:v>
                      </c:pt>
                      <c:pt idx="167">
                        <c:v>1976</c:v>
                      </c:pt>
                      <c:pt idx="168">
                        <c:v>1977</c:v>
                      </c:pt>
                      <c:pt idx="169">
                        <c:v>1978</c:v>
                      </c:pt>
                      <c:pt idx="170">
                        <c:v>1979</c:v>
                      </c:pt>
                      <c:pt idx="171">
                        <c:v>1980</c:v>
                      </c:pt>
                      <c:pt idx="172">
                        <c:v>1981</c:v>
                      </c:pt>
                      <c:pt idx="173">
                        <c:v>1982</c:v>
                      </c:pt>
                      <c:pt idx="174">
                        <c:v>1983</c:v>
                      </c:pt>
                      <c:pt idx="175">
                        <c:v>1984</c:v>
                      </c:pt>
                      <c:pt idx="176">
                        <c:v>1985</c:v>
                      </c:pt>
                      <c:pt idx="177">
                        <c:v>1986</c:v>
                      </c:pt>
                      <c:pt idx="178">
                        <c:v>1987</c:v>
                      </c:pt>
                      <c:pt idx="179">
                        <c:v>1988</c:v>
                      </c:pt>
                      <c:pt idx="180">
                        <c:v>1989</c:v>
                      </c:pt>
                      <c:pt idx="181">
                        <c:v>1990</c:v>
                      </c:pt>
                      <c:pt idx="182">
                        <c:v>1991</c:v>
                      </c:pt>
                      <c:pt idx="183">
                        <c:v>1992</c:v>
                      </c:pt>
                      <c:pt idx="184">
                        <c:v>1993</c:v>
                      </c:pt>
                      <c:pt idx="185">
                        <c:v>1994</c:v>
                      </c:pt>
                      <c:pt idx="186">
                        <c:v>1995</c:v>
                      </c:pt>
                      <c:pt idx="187">
                        <c:v>1996</c:v>
                      </c:pt>
                      <c:pt idx="188">
                        <c:v>1997</c:v>
                      </c:pt>
                      <c:pt idx="189">
                        <c:v>1998</c:v>
                      </c:pt>
                      <c:pt idx="190">
                        <c:v>1999</c:v>
                      </c:pt>
                      <c:pt idx="191">
                        <c:v>2000</c:v>
                      </c:pt>
                      <c:pt idx="192">
                        <c:v>2001</c:v>
                      </c:pt>
                      <c:pt idx="193">
                        <c:v>2002</c:v>
                      </c:pt>
                      <c:pt idx="194">
                        <c:v>2003</c:v>
                      </c:pt>
                      <c:pt idx="195">
                        <c:v>2004</c:v>
                      </c:pt>
                      <c:pt idx="196">
                        <c:v>2005</c:v>
                      </c:pt>
                      <c:pt idx="197">
                        <c:v>2006</c:v>
                      </c:pt>
                      <c:pt idx="198">
                        <c:v>2007</c:v>
                      </c:pt>
                      <c:pt idx="199">
                        <c:v>2008</c:v>
                      </c:pt>
                      <c:pt idx="200">
                        <c:v>2009</c:v>
                      </c:pt>
                      <c:pt idx="201">
                        <c:v>2010</c:v>
                      </c:pt>
                      <c:pt idx="202">
                        <c:v>2011</c:v>
                      </c:pt>
                      <c:pt idx="203">
                        <c:v>2012</c:v>
                      </c:pt>
                      <c:pt idx="204">
                        <c:v>2013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List1!$F$32:$F$236</c15:sqref>
                        </c15:formulaRef>
                      </c:ext>
                    </c:extLst>
                    <c:numCache>
                      <c:formatCode>General</c:formatCode>
                      <c:ptCount val="205"/>
                    </c:numCache>
                  </c:numRef>
                </c:val>
              </c15:ser>
            </c15:filteredAreaSeries>
          </c:ext>
        </c:extLst>
      </c:areaChart>
      <c:catAx>
        <c:axId val="416756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4313928"/>
        <c:crosses val="autoZero"/>
        <c:auto val="1"/>
        <c:lblAlgn val="ctr"/>
        <c:lblOffset val="100"/>
        <c:noMultiLvlLbl val="0"/>
      </c:catAx>
      <c:valAx>
        <c:axId val="244313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167562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VÝVOJ KOJENECKÉ ÚMRTNOSTI V ČR</a:t>
            </a:r>
          </a:p>
        </c:rich>
      </c:tx>
      <c:layout>
        <c:manualLayout>
          <c:xMode val="edge"/>
          <c:yMode val="edge"/>
          <c:x val="0.3064852483717313"/>
          <c:y val="1.96422286262614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>
        <c:manualLayout>
          <c:layoutTarget val="inner"/>
          <c:xMode val="edge"/>
          <c:yMode val="edge"/>
          <c:x val="0.11203937007874015"/>
          <c:y val="2.5428331875182269E-2"/>
          <c:w val="0.87129396325459318"/>
          <c:h val="0.68729986876640425"/>
        </c:manualLayout>
      </c:layout>
      <c:areaChart>
        <c:grouping val="standard"/>
        <c:varyColors val="0"/>
        <c:ser>
          <c:idx val="1"/>
          <c:order val="1"/>
          <c:spPr>
            <a:solidFill>
              <a:srgbClr val="FF9900"/>
            </a:solidFill>
            <a:ln>
              <a:noFill/>
            </a:ln>
            <a:effectLst/>
          </c:spPr>
          <c:cat>
            <c:numRef>
              <c:f>List1!$E$32:$E$236</c:f>
              <c:numCache>
                <c:formatCode>General</c:formatCode>
                <c:ptCount val="205"/>
                <c:pt idx="0">
                  <c:v>1809</c:v>
                </c:pt>
                <c:pt idx="1">
                  <c:v>1810</c:v>
                </c:pt>
                <c:pt idx="2">
                  <c:v>1811</c:v>
                </c:pt>
                <c:pt idx="3">
                  <c:v>1812</c:v>
                </c:pt>
                <c:pt idx="4">
                  <c:v>1813</c:v>
                </c:pt>
                <c:pt idx="5">
                  <c:v>1814</c:v>
                </c:pt>
                <c:pt idx="6">
                  <c:v>1815</c:v>
                </c:pt>
                <c:pt idx="7">
                  <c:v>1816</c:v>
                </c:pt>
                <c:pt idx="8">
                  <c:v>1817</c:v>
                </c:pt>
                <c:pt idx="9">
                  <c:v>1818</c:v>
                </c:pt>
                <c:pt idx="10">
                  <c:v>1819</c:v>
                </c:pt>
                <c:pt idx="11">
                  <c:v>1820</c:v>
                </c:pt>
                <c:pt idx="12">
                  <c:v>1821</c:v>
                </c:pt>
                <c:pt idx="13">
                  <c:v>1822</c:v>
                </c:pt>
                <c:pt idx="14">
                  <c:v>1823</c:v>
                </c:pt>
                <c:pt idx="15">
                  <c:v>1824</c:v>
                </c:pt>
                <c:pt idx="16">
                  <c:v>1825</c:v>
                </c:pt>
                <c:pt idx="17">
                  <c:v>1826</c:v>
                </c:pt>
                <c:pt idx="18">
                  <c:v>1827</c:v>
                </c:pt>
                <c:pt idx="19">
                  <c:v>1828</c:v>
                </c:pt>
                <c:pt idx="20">
                  <c:v>1829</c:v>
                </c:pt>
                <c:pt idx="21">
                  <c:v>1830</c:v>
                </c:pt>
                <c:pt idx="22">
                  <c:v>1831</c:v>
                </c:pt>
                <c:pt idx="23">
                  <c:v>1832</c:v>
                </c:pt>
                <c:pt idx="24">
                  <c:v>1833</c:v>
                </c:pt>
                <c:pt idx="25">
                  <c:v>1834</c:v>
                </c:pt>
                <c:pt idx="26">
                  <c:v>1835</c:v>
                </c:pt>
                <c:pt idx="27">
                  <c:v>1836</c:v>
                </c:pt>
                <c:pt idx="28">
                  <c:v>1837</c:v>
                </c:pt>
                <c:pt idx="29">
                  <c:v>1838</c:v>
                </c:pt>
                <c:pt idx="30">
                  <c:v>1839</c:v>
                </c:pt>
                <c:pt idx="31">
                  <c:v>1840</c:v>
                </c:pt>
                <c:pt idx="32">
                  <c:v>1841</c:v>
                </c:pt>
                <c:pt idx="33">
                  <c:v>1842</c:v>
                </c:pt>
                <c:pt idx="34">
                  <c:v>1843</c:v>
                </c:pt>
                <c:pt idx="35">
                  <c:v>1844</c:v>
                </c:pt>
                <c:pt idx="36">
                  <c:v>1845</c:v>
                </c:pt>
                <c:pt idx="37">
                  <c:v>1846</c:v>
                </c:pt>
                <c:pt idx="38">
                  <c:v>1847</c:v>
                </c:pt>
                <c:pt idx="39">
                  <c:v>1848</c:v>
                </c:pt>
                <c:pt idx="40">
                  <c:v>1849</c:v>
                </c:pt>
                <c:pt idx="41">
                  <c:v>1850</c:v>
                </c:pt>
                <c:pt idx="42">
                  <c:v>1851</c:v>
                </c:pt>
                <c:pt idx="43">
                  <c:v>1852</c:v>
                </c:pt>
                <c:pt idx="44">
                  <c:v>1853</c:v>
                </c:pt>
                <c:pt idx="45">
                  <c:v>1854</c:v>
                </c:pt>
                <c:pt idx="46">
                  <c:v>1855</c:v>
                </c:pt>
                <c:pt idx="47">
                  <c:v>1856</c:v>
                </c:pt>
                <c:pt idx="48">
                  <c:v>1857</c:v>
                </c:pt>
                <c:pt idx="49">
                  <c:v>1858</c:v>
                </c:pt>
                <c:pt idx="50">
                  <c:v>1859</c:v>
                </c:pt>
                <c:pt idx="51">
                  <c:v>1860</c:v>
                </c:pt>
                <c:pt idx="52">
                  <c:v>1861</c:v>
                </c:pt>
                <c:pt idx="53">
                  <c:v>1862</c:v>
                </c:pt>
                <c:pt idx="54">
                  <c:v>1863</c:v>
                </c:pt>
                <c:pt idx="55">
                  <c:v>1864</c:v>
                </c:pt>
                <c:pt idx="56">
                  <c:v>1865</c:v>
                </c:pt>
                <c:pt idx="57">
                  <c:v>1866</c:v>
                </c:pt>
                <c:pt idx="58">
                  <c:v>1867</c:v>
                </c:pt>
                <c:pt idx="59">
                  <c:v>1868</c:v>
                </c:pt>
                <c:pt idx="60">
                  <c:v>1869</c:v>
                </c:pt>
                <c:pt idx="61">
                  <c:v>1870</c:v>
                </c:pt>
                <c:pt idx="62">
                  <c:v>1871</c:v>
                </c:pt>
                <c:pt idx="63">
                  <c:v>1872</c:v>
                </c:pt>
                <c:pt idx="64">
                  <c:v>1873</c:v>
                </c:pt>
                <c:pt idx="65">
                  <c:v>1874</c:v>
                </c:pt>
                <c:pt idx="66">
                  <c:v>1875</c:v>
                </c:pt>
                <c:pt idx="67">
                  <c:v>1876</c:v>
                </c:pt>
                <c:pt idx="68">
                  <c:v>1877</c:v>
                </c:pt>
                <c:pt idx="69">
                  <c:v>1878</c:v>
                </c:pt>
                <c:pt idx="70">
                  <c:v>1879</c:v>
                </c:pt>
                <c:pt idx="71">
                  <c:v>1880</c:v>
                </c:pt>
                <c:pt idx="72">
                  <c:v>1881</c:v>
                </c:pt>
                <c:pt idx="73">
                  <c:v>1882</c:v>
                </c:pt>
                <c:pt idx="74">
                  <c:v>1883</c:v>
                </c:pt>
                <c:pt idx="75">
                  <c:v>1884</c:v>
                </c:pt>
                <c:pt idx="76">
                  <c:v>1885</c:v>
                </c:pt>
                <c:pt idx="77">
                  <c:v>1886</c:v>
                </c:pt>
                <c:pt idx="78">
                  <c:v>1887</c:v>
                </c:pt>
                <c:pt idx="79">
                  <c:v>1888</c:v>
                </c:pt>
                <c:pt idx="80">
                  <c:v>1889</c:v>
                </c:pt>
                <c:pt idx="81">
                  <c:v>1890</c:v>
                </c:pt>
                <c:pt idx="82">
                  <c:v>1891</c:v>
                </c:pt>
                <c:pt idx="83">
                  <c:v>1892</c:v>
                </c:pt>
                <c:pt idx="84">
                  <c:v>1893</c:v>
                </c:pt>
                <c:pt idx="85">
                  <c:v>1894</c:v>
                </c:pt>
                <c:pt idx="86">
                  <c:v>1895</c:v>
                </c:pt>
                <c:pt idx="87">
                  <c:v>1896</c:v>
                </c:pt>
                <c:pt idx="88">
                  <c:v>1897</c:v>
                </c:pt>
                <c:pt idx="89">
                  <c:v>1898</c:v>
                </c:pt>
                <c:pt idx="90">
                  <c:v>1899</c:v>
                </c:pt>
                <c:pt idx="91">
                  <c:v>1900</c:v>
                </c:pt>
                <c:pt idx="92">
                  <c:v>1901</c:v>
                </c:pt>
                <c:pt idx="93">
                  <c:v>1902</c:v>
                </c:pt>
                <c:pt idx="94">
                  <c:v>1903</c:v>
                </c:pt>
                <c:pt idx="95">
                  <c:v>1904</c:v>
                </c:pt>
                <c:pt idx="96">
                  <c:v>1905</c:v>
                </c:pt>
                <c:pt idx="97">
                  <c:v>1906</c:v>
                </c:pt>
                <c:pt idx="98">
                  <c:v>1907</c:v>
                </c:pt>
                <c:pt idx="99">
                  <c:v>1908</c:v>
                </c:pt>
                <c:pt idx="100">
                  <c:v>1909</c:v>
                </c:pt>
                <c:pt idx="101">
                  <c:v>1910</c:v>
                </c:pt>
                <c:pt idx="102">
                  <c:v>1911</c:v>
                </c:pt>
                <c:pt idx="103">
                  <c:v>1912</c:v>
                </c:pt>
                <c:pt idx="104">
                  <c:v>1913</c:v>
                </c:pt>
                <c:pt idx="105">
                  <c:v>1914</c:v>
                </c:pt>
                <c:pt idx="106">
                  <c:v>1915</c:v>
                </c:pt>
                <c:pt idx="107">
                  <c:v>1916</c:v>
                </c:pt>
                <c:pt idx="108">
                  <c:v>1917</c:v>
                </c:pt>
                <c:pt idx="109">
                  <c:v>1918</c:v>
                </c:pt>
                <c:pt idx="110">
                  <c:v>1919</c:v>
                </c:pt>
                <c:pt idx="111">
                  <c:v>1920</c:v>
                </c:pt>
                <c:pt idx="112">
                  <c:v>1921</c:v>
                </c:pt>
                <c:pt idx="113">
                  <c:v>1922</c:v>
                </c:pt>
                <c:pt idx="114">
                  <c:v>1923</c:v>
                </c:pt>
                <c:pt idx="115">
                  <c:v>1924</c:v>
                </c:pt>
                <c:pt idx="116">
                  <c:v>1925</c:v>
                </c:pt>
                <c:pt idx="117">
                  <c:v>1926</c:v>
                </c:pt>
                <c:pt idx="118">
                  <c:v>1927</c:v>
                </c:pt>
                <c:pt idx="119">
                  <c:v>1928</c:v>
                </c:pt>
                <c:pt idx="120">
                  <c:v>1929</c:v>
                </c:pt>
                <c:pt idx="121">
                  <c:v>1930</c:v>
                </c:pt>
                <c:pt idx="122">
                  <c:v>1931</c:v>
                </c:pt>
                <c:pt idx="123">
                  <c:v>1932</c:v>
                </c:pt>
                <c:pt idx="124">
                  <c:v>1933</c:v>
                </c:pt>
                <c:pt idx="125">
                  <c:v>1934</c:v>
                </c:pt>
                <c:pt idx="126">
                  <c:v>1935</c:v>
                </c:pt>
                <c:pt idx="127">
                  <c:v>1936</c:v>
                </c:pt>
                <c:pt idx="128">
                  <c:v>1937</c:v>
                </c:pt>
                <c:pt idx="129">
                  <c:v>1938</c:v>
                </c:pt>
                <c:pt idx="130">
                  <c:v>1939</c:v>
                </c:pt>
                <c:pt idx="131">
                  <c:v>1940</c:v>
                </c:pt>
                <c:pt idx="132">
                  <c:v>1941</c:v>
                </c:pt>
                <c:pt idx="133">
                  <c:v>1942</c:v>
                </c:pt>
                <c:pt idx="134">
                  <c:v>1943</c:v>
                </c:pt>
                <c:pt idx="135">
                  <c:v>1944</c:v>
                </c:pt>
                <c:pt idx="136">
                  <c:v>1945</c:v>
                </c:pt>
                <c:pt idx="137">
                  <c:v>1946</c:v>
                </c:pt>
                <c:pt idx="138">
                  <c:v>1947</c:v>
                </c:pt>
                <c:pt idx="139">
                  <c:v>1948</c:v>
                </c:pt>
                <c:pt idx="140">
                  <c:v>1949</c:v>
                </c:pt>
                <c:pt idx="141">
                  <c:v>1950</c:v>
                </c:pt>
                <c:pt idx="142">
                  <c:v>1951</c:v>
                </c:pt>
                <c:pt idx="143">
                  <c:v>1952</c:v>
                </c:pt>
                <c:pt idx="144">
                  <c:v>1953</c:v>
                </c:pt>
                <c:pt idx="145">
                  <c:v>1954</c:v>
                </c:pt>
                <c:pt idx="146">
                  <c:v>1955</c:v>
                </c:pt>
                <c:pt idx="147">
                  <c:v>1956</c:v>
                </c:pt>
                <c:pt idx="148">
                  <c:v>1957</c:v>
                </c:pt>
                <c:pt idx="149">
                  <c:v>1958</c:v>
                </c:pt>
                <c:pt idx="150">
                  <c:v>1959</c:v>
                </c:pt>
                <c:pt idx="151">
                  <c:v>1960</c:v>
                </c:pt>
                <c:pt idx="152">
                  <c:v>1961</c:v>
                </c:pt>
                <c:pt idx="153">
                  <c:v>1962</c:v>
                </c:pt>
                <c:pt idx="154">
                  <c:v>1963</c:v>
                </c:pt>
                <c:pt idx="155">
                  <c:v>1964</c:v>
                </c:pt>
                <c:pt idx="156">
                  <c:v>1965</c:v>
                </c:pt>
                <c:pt idx="157">
                  <c:v>1966</c:v>
                </c:pt>
                <c:pt idx="158">
                  <c:v>1967</c:v>
                </c:pt>
                <c:pt idx="159">
                  <c:v>1968</c:v>
                </c:pt>
                <c:pt idx="160">
                  <c:v>1969</c:v>
                </c:pt>
                <c:pt idx="161">
                  <c:v>1970</c:v>
                </c:pt>
                <c:pt idx="162">
                  <c:v>1971</c:v>
                </c:pt>
                <c:pt idx="163">
                  <c:v>1972</c:v>
                </c:pt>
                <c:pt idx="164">
                  <c:v>1973</c:v>
                </c:pt>
                <c:pt idx="165">
                  <c:v>1974</c:v>
                </c:pt>
                <c:pt idx="166">
                  <c:v>1975</c:v>
                </c:pt>
                <c:pt idx="167">
                  <c:v>1976</c:v>
                </c:pt>
                <c:pt idx="168">
                  <c:v>1977</c:v>
                </c:pt>
                <c:pt idx="169">
                  <c:v>1978</c:v>
                </c:pt>
                <c:pt idx="170">
                  <c:v>1979</c:v>
                </c:pt>
                <c:pt idx="171">
                  <c:v>1980</c:v>
                </c:pt>
                <c:pt idx="172">
                  <c:v>1981</c:v>
                </c:pt>
                <c:pt idx="173">
                  <c:v>1982</c:v>
                </c:pt>
                <c:pt idx="174">
                  <c:v>1983</c:v>
                </c:pt>
                <c:pt idx="175">
                  <c:v>1984</c:v>
                </c:pt>
                <c:pt idx="176">
                  <c:v>1985</c:v>
                </c:pt>
                <c:pt idx="177">
                  <c:v>1986</c:v>
                </c:pt>
                <c:pt idx="178">
                  <c:v>1987</c:v>
                </c:pt>
                <c:pt idx="179">
                  <c:v>1988</c:v>
                </c:pt>
                <c:pt idx="180">
                  <c:v>1989</c:v>
                </c:pt>
                <c:pt idx="181">
                  <c:v>1990</c:v>
                </c:pt>
                <c:pt idx="182">
                  <c:v>1991</c:v>
                </c:pt>
                <c:pt idx="183">
                  <c:v>1992</c:v>
                </c:pt>
                <c:pt idx="184">
                  <c:v>1993</c:v>
                </c:pt>
                <c:pt idx="185">
                  <c:v>1994</c:v>
                </c:pt>
                <c:pt idx="186">
                  <c:v>1995</c:v>
                </c:pt>
                <c:pt idx="187">
                  <c:v>1996</c:v>
                </c:pt>
                <c:pt idx="188">
                  <c:v>1997</c:v>
                </c:pt>
                <c:pt idx="189">
                  <c:v>1998</c:v>
                </c:pt>
                <c:pt idx="190">
                  <c:v>1999</c:v>
                </c:pt>
                <c:pt idx="191">
                  <c:v>2000</c:v>
                </c:pt>
                <c:pt idx="192">
                  <c:v>2001</c:v>
                </c:pt>
                <c:pt idx="193">
                  <c:v>2002</c:v>
                </c:pt>
                <c:pt idx="194">
                  <c:v>2003</c:v>
                </c:pt>
                <c:pt idx="195">
                  <c:v>2004</c:v>
                </c:pt>
                <c:pt idx="196">
                  <c:v>2005</c:v>
                </c:pt>
                <c:pt idx="197">
                  <c:v>2006</c:v>
                </c:pt>
                <c:pt idx="198">
                  <c:v>2007</c:v>
                </c:pt>
                <c:pt idx="199">
                  <c:v>2008</c:v>
                </c:pt>
                <c:pt idx="200">
                  <c:v>2009</c:v>
                </c:pt>
                <c:pt idx="201">
                  <c:v>2010</c:v>
                </c:pt>
                <c:pt idx="202">
                  <c:v>2011</c:v>
                </c:pt>
                <c:pt idx="203">
                  <c:v>2012</c:v>
                </c:pt>
                <c:pt idx="204">
                  <c:v>2013</c:v>
                </c:pt>
              </c:numCache>
            </c:numRef>
          </c:cat>
          <c:val>
            <c:numRef>
              <c:f>List1!$G$32:$G$236</c:f>
              <c:numCache>
                <c:formatCode>0.0</c:formatCode>
                <c:ptCount val="205"/>
                <c:pt idx="0">
                  <c:v>281.88852074697621</c:v>
                </c:pt>
                <c:pt idx="1">
                  <c:v>303.84008628727815</c:v>
                </c:pt>
                <c:pt idx="2">
                  <c:v>270.68358275397043</c:v>
                </c:pt>
                <c:pt idx="3">
                  <c:v>285.88958759735874</c:v>
                </c:pt>
                <c:pt idx="4">
                  <c:v>248.95433990201209</c:v>
                </c:pt>
                <c:pt idx="5">
                  <c:v>288.23054924103542</c:v>
                </c:pt>
                <c:pt idx="6" formatCode="General">
                  <c:v>0</c:v>
                </c:pt>
                <c:pt idx="7" formatCode="General">
                  <c:v>0</c:v>
                </c:pt>
                <c:pt idx="8" formatCode="General">
                  <c:v>0</c:v>
                </c:pt>
                <c:pt idx="9" formatCode="General">
                  <c:v>0</c:v>
                </c:pt>
                <c:pt idx="10">
                  <c:v>268.68032539921666</c:v>
                </c:pt>
                <c:pt idx="11">
                  <c:v>226.34930064962742</c:v>
                </c:pt>
                <c:pt idx="12">
                  <c:v>237.66383295531276</c:v>
                </c:pt>
                <c:pt idx="13">
                  <c:v>263.95199627368333</c:v>
                </c:pt>
                <c:pt idx="14">
                  <c:v>249.68746052419513</c:v>
                </c:pt>
                <c:pt idx="15">
                  <c:v>239.40325433941115</c:v>
                </c:pt>
                <c:pt idx="16">
                  <c:v>238.11494771873055</c:v>
                </c:pt>
                <c:pt idx="17">
                  <c:v>237.2188311825459</c:v>
                </c:pt>
                <c:pt idx="18">
                  <c:v>262.18878989118014</c:v>
                </c:pt>
                <c:pt idx="19">
                  <c:v>284.56613115805226</c:v>
                </c:pt>
                <c:pt idx="20">
                  <c:v>268.72674031195749</c:v>
                </c:pt>
                <c:pt idx="21">
                  <c:v>244.02457391319146</c:v>
                </c:pt>
                <c:pt idx="22">
                  <c:v>248.05706793098358</c:v>
                </c:pt>
                <c:pt idx="23">
                  <c:v>256.0373570893176</c:v>
                </c:pt>
                <c:pt idx="24">
                  <c:v>277.0149913802635</c:v>
                </c:pt>
                <c:pt idx="25">
                  <c:v>294.77297859347408</c:v>
                </c:pt>
                <c:pt idx="26">
                  <c:v>266.0820676344718</c:v>
                </c:pt>
                <c:pt idx="27">
                  <c:v>246.67819064824562</c:v>
                </c:pt>
                <c:pt idx="28">
                  <c:v>271.14524105911249</c:v>
                </c:pt>
                <c:pt idx="29">
                  <c:v>237.07092874001077</c:v>
                </c:pt>
                <c:pt idx="30">
                  <c:v>269.04358424255582</c:v>
                </c:pt>
                <c:pt idx="31">
                  <c:v>240.01627857312667</c:v>
                </c:pt>
                <c:pt idx="32">
                  <c:v>254.25557420282908</c:v>
                </c:pt>
                <c:pt idx="33">
                  <c:v>257.46840826925444</c:v>
                </c:pt>
                <c:pt idx="34">
                  <c:v>290.23290096701572</c:v>
                </c:pt>
                <c:pt idx="35">
                  <c:v>228.18266182975185</c:v>
                </c:pt>
                <c:pt idx="36">
                  <c:v>255.87417173613153</c:v>
                </c:pt>
                <c:pt idx="37">
                  <c:v>257.25866198370107</c:v>
                </c:pt>
                <c:pt idx="38">
                  <c:v>257.99178907629147</c:v>
                </c:pt>
                <c:pt idx="39">
                  <c:v>270.49069587303876</c:v>
                </c:pt>
                <c:pt idx="40">
                  <c:v>243.79760887506117</c:v>
                </c:pt>
                <c:pt idx="41">
                  <c:v>268.33467561521252</c:v>
                </c:pt>
                <c:pt idx="42">
                  <c:v>246.78245923033666</c:v>
                </c:pt>
                <c:pt idx="43">
                  <c:v>261.78545117690396</c:v>
                </c:pt>
                <c:pt idx="44">
                  <c:v>240.2216707405818</c:v>
                </c:pt>
                <c:pt idx="45">
                  <c:v>242.15691334449122</c:v>
                </c:pt>
                <c:pt idx="46">
                  <c:v>269.67840114538353</c:v>
                </c:pt>
                <c:pt idx="47">
                  <c:v>251.36164302323766</c:v>
                </c:pt>
                <c:pt idx="48">
                  <c:v>242.96585788743275</c:v>
                </c:pt>
                <c:pt idx="49">
                  <c:v>259.28788490927298</c:v>
                </c:pt>
                <c:pt idx="50">
                  <c:v>253.26656265671144</c:v>
                </c:pt>
                <c:pt idx="51">
                  <c:v>242.625376916958</c:v>
                </c:pt>
                <c:pt idx="52">
                  <c:v>265.89947297453767</c:v>
                </c:pt>
                <c:pt idx="53">
                  <c:v>259.37133825155962</c:v>
                </c:pt>
                <c:pt idx="54">
                  <c:v>260.36889465309997</c:v>
                </c:pt>
                <c:pt idx="55">
                  <c:v>276.52995520234697</c:v>
                </c:pt>
                <c:pt idx="56">
                  <c:v>261.87436645251466</c:v>
                </c:pt>
                <c:pt idx="57">
                  <c:v>293.5902120806096</c:v>
                </c:pt>
                <c:pt idx="58">
                  <c:v>268.46417036589145</c:v>
                </c:pt>
                <c:pt idx="59">
                  <c:v>248.65560572193374</c:v>
                </c:pt>
                <c:pt idx="60">
                  <c:v>254.0891048453326</c:v>
                </c:pt>
                <c:pt idx="61">
                  <c:v>249.62250839053402</c:v>
                </c:pt>
                <c:pt idx="62">
                  <c:v>247.99298120625625</c:v>
                </c:pt>
                <c:pt idx="63">
                  <c:v>280.89759801834072</c:v>
                </c:pt>
                <c:pt idx="64">
                  <c:v>292.54908874539967</c:v>
                </c:pt>
                <c:pt idx="65">
                  <c:v>253.47083240094932</c:v>
                </c:pt>
                <c:pt idx="66">
                  <c:v>235.10428610076912</c:v>
                </c:pt>
                <c:pt idx="67">
                  <c:v>253.19002857025342</c:v>
                </c:pt>
                <c:pt idx="68">
                  <c:v>280.24373571094492</c:v>
                </c:pt>
                <c:pt idx="69">
                  <c:v>266.12756264236901</c:v>
                </c:pt>
                <c:pt idx="70">
                  <c:v>245.25086015555937</c:v>
                </c:pt>
                <c:pt idx="71">
                  <c:v>257.94598686872644</c:v>
                </c:pt>
                <c:pt idx="72">
                  <c:v>270.16040394628487</c:v>
                </c:pt>
                <c:pt idx="73">
                  <c:v>263.90187902542175</c:v>
                </c:pt>
                <c:pt idx="74">
                  <c:v>263.08473789174695</c:v>
                </c:pt>
                <c:pt idx="75">
                  <c:v>264.49698849986277</c:v>
                </c:pt>
                <c:pt idx="76">
                  <c:v>262.32794208063035</c:v>
                </c:pt>
                <c:pt idx="77">
                  <c:v>273.51412648837959</c:v>
                </c:pt>
                <c:pt idx="78">
                  <c:v>255.28937629207044</c:v>
                </c:pt>
                <c:pt idx="79">
                  <c:v>264.32245477119545</c:v>
                </c:pt>
                <c:pt idx="80">
                  <c:v>248.70887967803529</c:v>
                </c:pt>
                <c:pt idx="81">
                  <c:v>278.43437220278298</c:v>
                </c:pt>
                <c:pt idx="82">
                  <c:v>253.61659581999459</c:v>
                </c:pt>
                <c:pt idx="83">
                  <c:v>272.96831499403419</c:v>
                </c:pt>
                <c:pt idx="84">
                  <c:v>254.20530731863983</c:v>
                </c:pt>
                <c:pt idx="85">
                  <c:v>265.82868803971218</c:v>
                </c:pt>
                <c:pt idx="86">
                  <c:v>248.3125420727381</c:v>
                </c:pt>
                <c:pt idx="87">
                  <c:v>238.98483355598407</c:v>
                </c:pt>
                <c:pt idx="88">
                  <c:v>241.52036243328865</c:v>
                </c:pt>
                <c:pt idx="89">
                  <c:v>236.28640293520439</c:v>
                </c:pt>
                <c:pt idx="90">
                  <c:v>235.58364443042694</c:v>
                </c:pt>
                <c:pt idx="91">
                  <c:v>239.19894030762532</c:v>
                </c:pt>
                <c:pt idx="92">
                  <c:v>221.1978593854642</c:v>
                </c:pt>
                <c:pt idx="93">
                  <c:v>219.30105899244347</c:v>
                </c:pt>
                <c:pt idx="94">
                  <c:v>221.99670096614562</c:v>
                </c:pt>
                <c:pt idx="95">
                  <c:v>223.69636199140353</c:v>
                </c:pt>
                <c:pt idx="96">
                  <c:v>241.89618326709143</c:v>
                </c:pt>
                <c:pt idx="97">
                  <c:v>204.90095677446729</c:v>
                </c:pt>
                <c:pt idx="98">
                  <c:v>214.20177832325791</c:v>
                </c:pt>
                <c:pt idx="99">
                  <c:v>206.59699712159323</c:v>
                </c:pt>
                <c:pt idx="100">
                  <c:v>210.4928853470235</c:v>
                </c:pt>
                <c:pt idx="101">
                  <c:v>189.7015394919778</c:v>
                </c:pt>
                <c:pt idx="102">
                  <c:v>202.50261193255335</c:v>
                </c:pt>
                <c:pt idx="103">
                  <c:v>186.49774581977971</c:v>
                </c:pt>
                <c:pt idx="104">
                  <c:v>184.30160692212607</c:v>
                </c:pt>
                <c:pt idx="105">
                  <c:v>179.39600656902306</c:v>
                </c:pt>
                <c:pt idx="106">
                  <c:v>215.49847627340009</c:v>
                </c:pt>
                <c:pt idx="107">
                  <c:v>189.58569584412064</c:v>
                </c:pt>
                <c:pt idx="108">
                  <c:v>181.49799867628982</c:v>
                </c:pt>
                <c:pt idx="109">
                  <c:v>194.10510951326515</c:v>
                </c:pt>
                <c:pt idx="110">
                  <c:v>146.5137735600369</c:v>
                </c:pt>
                <c:pt idx="111">
                  <c:v>169.36828682132523</c:v>
                </c:pt>
                <c:pt idx="112">
                  <c:v>167.29179379744326</c:v>
                </c:pt>
                <c:pt idx="113">
                  <c:v>158.30143771509438</c:v>
                </c:pt>
                <c:pt idx="114">
                  <c:v>136.27658251461261</c:v>
                </c:pt>
                <c:pt idx="115">
                  <c:v>138.2037100142424</c:v>
                </c:pt>
                <c:pt idx="116">
                  <c:v>131.83037396643834</c:v>
                </c:pt>
                <c:pt idx="117">
                  <c:v>136.27264538084276</c:v>
                </c:pt>
                <c:pt idx="118">
                  <c:v>140.96046686566592</c:v>
                </c:pt>
                <c:pt idx="119">
                  <c:v>127.13576016310746</c:v>
                </c:pt>
                <c:pt idx="120">
                  <c:v>127.79714769727771</c:v>
                </c:pt>
                <c:pt idx="121">
                  <c:v>121.93568312550669</c:v>
                </c:pt>
                <c:pt idx="122">
                  <c:v>114.73697085834854</c:v>
                </c:pt>
                <c:pt idx="123">
                  <c:v>112.8326601784692</c:v>
                </c:pt>
                <c:pt idx="124">
                  <c:v>111.58846998598192</c:v>
                </c:pt>
                <c:pt idx="125">
                  <c:v>107.75715906034775</c:v>
                </c:pt>
                <c:pt idx="126">
                  <c:v>105.25632465316419</c:v>
                </c:pt>
                <c:pt idx="127">
                  <c:v>103.13813357638361</c:v>
                </c:pt>
                <c:pt idx="128">
                  <c:v>100.73976255801431</c:v>
                </c:pt>
                <c:pt idx="129">
                  <c:v>92.713652346735969</c:v>
                </c:pt>
                <c:pt idx="130">
                  <c:v>82.809965478517654</c:v>
                </c:pt>
                <c:pt idx="131">
                  <c:v>82.547937792086884</c:v>
                </c:pt>
                <c:pt idx="132">
                  <c:v>85.595439249831273</c:v>
                </c:pt>
                <c:pt idx="133">
                  <c:v>89.652161257458886</c:v>
                </c:pt>
                <c:pt idx="134">
                  <c:v>92.377728182306242</c:v>
                </c:pt>
                <c:pt idx="135">
                  <c:v>95.189479674867385</c:v>
                </c:pt>
                <c:pt idx="136">
                  <c:v>123.45634507832858</c:v>
                </c:pt>
                <c:pt idx="137">
                  <c:v>93.706938333317481</c:v>
                </c:pt>
                <c:pt idx="138">
                  <c:v>77.206220222980008</c:v>
                </c:pt>
                <c:pt idx="139">
                  <c:v>71.462870949316866</c:v>
                </c:pt>
                <c:pt idx="140">
                  <c:v>67.143257639472949</c:v>
                </c:pt>
                <c:pt idx="141">
                  <c:v>64.181458099935753</c:v>
                </c:pt>
                <c:pt idx="142">
                  <c:v>57.126690736649245</c:v>
                </c:pt>
                <c:pt idx="143">
                  <c:v>44.903215778575905</c:v>
                </c:pt>
                <c:pt idx="144">
                  <c:v>34.970182037357937</c:v>
                </c:pt>
                <c:pt idx="145">
                  <c:v>30.201541549387773</c:v>
                </c:pt>
                <c:pt idx="146">
                  <c:v>27.89466703642524</c:v>
                </c:pt>
                <c:pt idx="147">
                  <c:v>25.727805844599377</c:v>
                </c:pt>
                <c:pt idx="148">
                  <c:v>25.214084887633582</c:v>
                </c:pt>
                <c:pt idx="149">
                  <c:v>24.414158942452843</c:v>
                </c:pt>
                <c:pt idx="150">
                  <c:v>21.095966879099407</c:v>
                </c:pt>
                <c:pt idx="151">
                  <c:v>20.026536518750145</c:v>
                </c:pt>
                <c:pt idx="152">
                  <c:v>19.340706309771864</c:v>
                </c:pt>
                <c:pt idx="153">
                  <c:v>21.077143092462396</c:v>
                </c:pt>
                <c:pt idx="154">
                  <c:v>19.665412523515183</c:v>
                </c:pt>
                <c:pt idx="155">
                  <c:v>19.090791348270951</c:v>
                </c:pt>
                <c:pt idx="156">
                  <c:v>23.718444363054299</c:v>
                </c:pt>
                <c:pt idx="157">
                  <c:v>21.925163995976252</c:v>
                </c:pt>
                <c:pt idx="158">
                  <c:v>21.473766323818328</c:v>
                </c:pt>
                <c:pt idx="159">
                  <c:v>21.602625202820203</c:v>
                </c:pt>
                <c:pt idx="160">
                  <c:v>21.744141375336149</c:v>
                </c:pt>
                <c:pt idx="161">
                  <c:v>20.200858891556486</c:v>
                </c:pt>
                <c:pt idx="162">
                  <c:v>20.197172136463873</c:v>
                </c:pt>
                <c:pt idx="163">
                  <c:v>19.515950654095967</c:v>
                </c:pt>
                <c:pt idx="164">
                  <c:v>19.455295735900961</c:v>
                </c:pt>
                <c:pt idx="165">
                  <c:v>19.277604716422523</c:v>
                </c:pt>
                <c:pt idx="166">
                  <c:v>19.361129651259805</c:v>
                </c:pt>
                <c:pt idx="167">
                  <c:v>19.105764817641344</c:v>
                </c:pt>
                <c:pt idx="168">
                  <c:v>18.744188861319412</c:v>
                </c:pt>
                <c:pt idx="169">
                  <c:v>17.06530427443111</c:v>
                </c:pt>
                <c:pt idx="170">
                  <c:v>15.838523751975458</c:v>
                </c:pt>
                <c:pt idx="171">
                  <c:v>16.852946339750719</c:v>
                </c:pt>
                <c:pt idx="172">
                  <c:v>15.411456818842687</c:v>
                </c:pt>
                <c:pt idx="173">
                  <c:v>15.027727215002328</c:v>
                </c:pt>
                <c:pt idx="174">
                  <c:v>14.530928247629719</c:v>
                </c:pt>
                <c:pt idx="175">
                  <c:v>14.108265603435056</c:v>
                </c:pt>
                <c:pt idx="176">
                  <c:v>12.466790794886702</c:v>
                </c:pt>
                <c:pt idx="177">
                  <c:v>12.290410630192866</c:v>
                </c:pt>
                <c:pt idx="178">
                  <c:v>12.045431978063107</c:v>
                </c:pt>
                <c:pt idx="179">
                  <c:v>11.027610483390745</c:v>
                </c:pt>
                <c:pt idx="180">
                  <c:v>9.9722646389728578</c:v>
                </c:pt>
                <c:pt idx="181">
                  <c:v>10.799301491988603</c:v>
                </c:pt>
                <c:pt idx="182">
                  <c:v>10.382361581396786</c:v>
                </c:pt>
                <c:pt idx="183">
                  <c:v>9.8927735097161165</c:v>
                </c:pt>
                <c:pt idx="184">
                  <c:v>8.4941127866143358</c:v>
                </c:pt>
                <c:pt idx="185">
                  <c:v>7.947156569305398</c:v>
                </c:pt>
                <c:pt idx="186">
                  <c:v>7.7005525666774197</c:v>
                </c:pt>
                <c:pt idx="187">
                  <c:v>6.0478075315657964</c:v>
                </c:pt>
                <c:pt idx="188">
                  <c:v>5.8572421324332371</c:v>
                </c:pt>
                <c:pt idx="189">
                  <c:v>5.2134533605787823</c:v>
                </c:pt>
                <c:pt idx="190">
                  <c:v>4.616020833566183</c:v>
                </c:pt>
                <c:pt idx="191">
                  <c:v>4.1029589704102962</c:v>
                </c:pt>
                <c:pt idx="192">
                  <c:v>3.9684726891914233</c:v>
                </c:pt>
                <c:pt idx="193">
                  <c:v>4.1493328734938464</c:v>
                </c:pt>
                <c:pt idx="194">
                  <c:v>3.8960345839782247</c:v>
                </c:pt>
                <c:pt idx="195">
                  <c:v>3.7475425950196595</c:v>
                </c:pt>
                <c:pt idx="196">
                  <c:v>3.3949379225328</c:v>
                </c:pt>
                <c:pt idx="197">
                  <c:v>3.3260575823718947</c:v>
                </c:pt>
                <c:pt idx="198">
                  <c:v>3.1404843324726079</c:v>
                </c:pt>
                <c:pt idx="199">
                  <c:v>2.8267960190683281</c:v>
                </c:pt>
                <c:pt idx="200">
                  <c:v>2.881333017879474</c:v>
                </c:pt>
                <c:pt idx="201">
                  <c:v>2.6717198876682628</c:v>
                </c:pt>
                <c:pt idx="202">
                  <c:v>2.7421714685340426</c:v>
                </c:pt>
                <c:pt idx="203">
                  <c:v>2.6248894783377539</c:v>
                </c:pt>
                <c:pt idx="204">
                  <c:v>2.4824123427415197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44313144"/>
        <c:axId val="244312752"/>
        <c:extLst>
          <c:ext xmlns:c15="http://schemas.microsoft.com/office/drawing/2012/chart" uri="{02D57815-91ED-43cb-92C2-25804820EDAC}">
            <c15:filteredAreaSeries>
              <c15:ser>
                <c:idx val="0"/>
                <c:order val="0"/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cat>
                  <c:numRef>
                    <c:extLst>
                      <c:ext uri="{02D57815-91ED-43cb-92C2-25804820EDAC}">
                        <c15:formulaRef>
                          <c15:sqref>List1!$E$32:$E$236</c15:sqref>
                        </c15:formulaRef>
                      </c:ext>
                    </c:extLst>
                    <c:numCache>
                      <c:formatCode>General</c:formatCode>
                      <c:ptCount val="205"/>
                      <c:pt idx="0">
                        <c:v>1809</c:v>
                      </c:pt>
                      <c:pt idx="1">
                        <c:v>1810</c:v>
                      </c:pt>
                      <c:pt idx="2">
                        <c:v>1811</c:v>
                      </c:pt>
                      <c:pt idx="3">
                        <c:v>1812</c:v>
                      </c:pt>
                      <c:pt idx="4">
                        <c:v>1813</c:v>
                      </c:pt>
                      <c:pt idx="5">
                        <c:v>1814</c:v>
                      </c:pt>
                      <c:pt idx="6">
                        <c:v>1815</c:v>
                      </c:pt>
                      <c:pt idx="7">
                        <c:v>1816</c:v>
                      </c:pt>
                      <c:pt idx="8">
                        <c:v>1817</c:v>
                      </c:pt>
                      <c:pt idx="9">
                        <c:v>1818</c:v>
                      </c:pt>
                      <c:pt idx="10">
                        <c:v>1819</c:v>
                      </c:pt>
                      <c:pt idx="11">
                        <c:v>1820</c:v>
                      </c:pt>
                      <c:pt idx="12">
                        <c:v>1821</c:v>
                      </c:pt>
                      <c:pt idx="13">
                        <c:v>1822</c:v>
                      </c:pt>
                      <c:pt idx="14">
                        <c:v>1823</c:v>
                      </c:pt>
                      <c:pt idx="15">
                        <c:v>1824</c:v>
                      </c:pt>
                      <c:pt idx="16">
                        <c:v>1825</c:v>
                      </c:pt>
                      <c:pt idx="17">
                        <c:v>1826</c:v>
                      </c:pt>
                      <c:pt idx="18">
                        <c:v>1827</c:v>
                      </c:pt>
                      <c:pt idx="19">
                        <c:v>1828</c:v>
                      </c:pt>
                      <c:pt idx="20">
                        <c:v>1829</c:v>
                      </c:pt>
                      <c:pt idx="21">
                        <c:v>1830</c:v>
                      </c:pt>
                      <c:pt idx="22">
                        <c:v>1831</c:v>
                      </c:pt>
                      <c:pt idx="23">
                        <c:v>1832</c:v>
                      </c:pt>
                      <c:pt idx="24">
                        <c:v>1833</c:v>
                      </c:pt>
                      <c:pt idx="25">
                        <c:v>1834</c:v>
                      </c:pt>
                      <c:pt idx="26">
                        <c:v>1835</c:v>
                      </c:pt>
                      <c:pt idx="27">
                        <c:v>1836</c:v>
                      </c:pt>
                      <c:pt idx="28">
                        <c:v>1837</c:v>
                      </c:pt>
                      <c:pt idx="29">
                        <c:v>1838</c:v>
                      </c:pt>
                      <c:pt idx="30">
                        <c:v>1839</c:v>
                      </c:pt>
                      <c:pt idx="31">
                        <c:v>1840</c:v>
                      </c:pt>
                      <c:pt idx="32">
                        <c:v>1841</c:v>
                      </c:pt>
                      <c:pt idx="33">
                        <c:v>1842</c:v>
                      </c:pt>
                      <c:pt idx="34">
                        <c:v>1843</c:v>
                      </c:pt>
                      <c:pt idx="35">
                        <c:v>1844</c:v>
                      </c:pt>
                      <c:pt idx="36">
                        <c:v>1845</c:v>
                      </c:pt>
                      <c:pt idx="37">
                        <c:v>1846</c:v>
                      </c:pt>
                      <c:pt idx="38">
                        <c:v>1847</c:v>
                      </c:pt>
                      <c:pt idx="39">
                        <c:v>1848</c:v>
                      </c:pt>
                      <c:pt idx="40">
                        <c:v>1849</c:v>
                      </c:pt>
                      <c:pt idx="41">
                        <c:v>1850</c:v>
                      </c:pt>
                      <c:pt idx="42">
                        <c:v>1851</c:v>
                      </c:pt>
                      <c:pt idx="43">
                        <c:v>1852</c:v>
                      </c:pt>
                      <c:pt idx="44">
                        <c:v>1853</c:v>
                      </c:pt>
                      <c:pt idx="45">
                        <c:v>1854</c:v>
                      </c:pt>
                      <c:pt idx="46">
                        <c:v>1855</c:v>
                      </c:pt>
                      <c:pt idx="47">
                        <c:v>1856</c:v>
                      </c:pt>
                      <c:pt idx="48">
                        <c:v>1857</c:v>
                      </c:pt>
                      <c:pt idx="49">
                        <c:v>1858</c:v>
                      </c:pt>
                      <c:pt idx="50">
                        <c:v>1859</c:v>
                      </c:pt>
                      <c:pt idx="51">
                        <c:v>1860</c:v>
                      </c:pt>
                      <c:pt idx="52">
                        <c:v>1861</c:v>
                      </c:pt>
                      <c:pt idx="53">
                        <c:v>1862</c:v>
                      </c:pt>
                      <c:pt idx="54">
                        <c:v>1863</c:v>
                      </c:pt>
                      <c:pt idx="55">
                        <c:v>1864</c:v>
                      </c:pt>
                      <c:pt idx="56">
                        <c:v>1865</c:v>
                      </c:pt>
                      <c:pt idx="57">
                        <c:v>1866</c:v>
                      </c:pt>
                      <c:pt idx="58">
                        <c:v>1867</c:v>
                      </c:pt>
                      <c:pt idx="59">
                        <c:v>1868</c:v>
                      </c:pt>
                      <c:pt idx="60">
                        <c:v>1869</c:v>
                      </c:pt>
                      <c:pt idx="61">
                        <c:v>1870</c:v>
                      </c:pt>
                      <c:pt idx="62">
                        <c:v>1871</c:v>
                      </c:pt>
                      <c:pt idx="63">
                        <c:v>1872</c:v>
                      </c:pt>
                      <c:pt idx="64">
                        <c:v>1873</c:v>
                      </c:pt>
                      <c:pt idx="65">
                        <c:v>1874</c:v>
                      </c:pt>
                      <c:pt idx="66">
                        <c:v>1875</c:v>
                      </c:pt>
                      <c:pt idx="67">
                        <c:v>1876</c:v>
                      </c:pt>
                      <c:pt idx="68">
                        <c:v>1877</c:v>
                      </c:pt>
                      <c:pt idx="69">
                        <c:v>1878</c:v>
                      </c:pt>
                      <c:pt idx="70">
                        <c:v>1879</c:v>
                      </c:pt>
                      <c:pt idx="71">
                        <c:v>1880</c:v>
                      </c:pt>
                      <c:pt idx="72">
                        <c:v>1881</c:v>
                      </c:pt>
                      <c:pt idx="73">
                        <c:v>1882</c:v>
                      </c:pt>
                      <c:pt idx="74">
                        <c:v>1883</c:v>
                      </c:pt>
                      <c:pt idx="75">
                        <c:v>1884</c:v>
                      </c:pt>
                      <c:pt idx="76">
                        <c:v>1885</c:v>
                      </c:pt>
                      <c:pt idx="77">
                        <c:v>1886</c:v>
                      </c:pt>
                      <c:pt idx="78">
                        <c:v>1887</c:v>
                      </c:pt>
                      <c:pt idx="79">
                        <c:v>1888</c:v>
                      </c:pt>
                      <c:pt idx="80">
                        <c:v>1889</c:v>
                      </c:pt>
                      <c:pt idx="81">
                        <c:v>1890</c:v>
                      </c:pt>
                      <c:pt idx="82">
                        <c:v>1891</c:v>
                      </c:pt>
                      <c:pt idx="83">
                        <c:v>1892</c:v>
                      </c:pt>
                      <c:pt idx="84">
                        <c:v>1893</c:v>
                      </c:pt>
                      <c:pt idx="85">
                        <c:v>1894</c:v>
                      </c:pt>
                      <c:pt idx="86">
                        <c:v>1895</c:v>
                      </c:pt>
                      <c:pt idx="87">
                        <c:v>1896</c:v>
                      </c:pt>
                      <c:pt idx="88">
                        <c:v>1897</c:v>
                      </c:pt>
                      <c:pt idx="89">
                        <c:v>1898</c:v>
                      </c:pt>
                      <c:pt idx="90">
                        <c:v>1899</c:v>
                      </c:pt>
                      <c:pt idx="91">
                        <c:v>1900</c:v>
                      </c:pt>
                      <c:pt idx="92">
                        <c:v>1901</c:v>
                      </c:pt>
                      <c:pt idx="93">
                        <c:v>1902</c:v>
                      </c:pt>
                      <c:pt idx="94">
                        <c:v>1903</c:v>
                      </c:pt>
                      <c:pt idx="95">
                        <c:v>1904</c:v>
                      </c:pt>
                      <c:pt idx="96">
                        <c:v>1905</c:v>
                      </c:pt>
                      <c:pt idx="97">
                        <c:v>1906</c:v>
                      </c:pt>
                      <c:pt idx="98">
                        <c:v>1907</c:v>
                      </c:pt>
                      <c:pt idx="99">
                        <c:v>1908</c:v>
                      </c:pt>
                      <c:pt idx="100">
                        <c:v>1909</c:v>
                      </c:pt>
                      <c:pt idx="101">
                        <c:v>1910</c:v>
                      </c:pt>
                      <c:pt idx="102">
                        <c:v>1911</c:v>
                      </c:pt>
                      <c:pt idx="103">
                        <c:v>1912</c:v>
                      </c:pt>
                      <c:pt idx="104">
                        <c:v>1913</c:v>
                      </c:pt>
                      <c:pt idx="105">
                        <c:v>1914</c:v>
                      </c:pt>
                      <c:pt idx="106">
                        <c:v>1915</c:v>
                      </c:pt>
                      <c:pt idx="107">
                        <c:v>1916</c:v>
                      </c:pt>
                      <c:pt idx="108">
                        <c:v>1917</c:v>
                      </c:pt>
                      <c:pt idx="109">
                        <c:v>1918</c:v>
                      </c:pt>
                      <c:pt idx="110">
                        <c:v>1919</c:v>
                      </c:pt>
                      <c:pt idx="111">
                        <c:v>1920</c:v>
                      </c:pt>
                      <c:pt idx="112">
                        <c:v>1921</c:v>
                      </c:pt>
                      <c:pt idx="113">
                        <c:v>1922</c:v>
                      </c:pt>
                      <c:pt idx="114">
                        <c:v>1923</c:v>
                      </c:pt>
                      <c:pt idx="115">
                        <c:v>1924</c:v>
                      </c:pt>
                      <c:pt idx="116">
                        <c:v>1925</c:v>
                      </c:pt>
                      <c:pt idx="117">
                        <c:v>1926</c:v>
                      </c:pt>
                      <c:pt idx="118">
                        <c:v>1927</c:v>
                      </c:pt>
                      <c:pt idx="119">
                        <c:v>1928</c:v>
                      </c:pt>
                      <c:pt idx="120">
                        <c:v>1929</c:v>
                      </c:pt>
                      <c:pt idx="121">
                        <c:v>1930</c:v>
                      </c:pt>
                      <c:pt idx="122">
                        <c:v>1931</c:v>
                      </c:pt>
                      <c:pt idx="123">
                        <c:v>1932</c:v>
                      </c:pt>
                      <c:pt idx="124">
                        <c:v>1933</c:v>
                      </c:pt>
                      <c:pt idx="125">
                        <c:v>1934</c:v>
                      </c:pt>
                      <c:pt idx="126">
                        <c:v>1935</c:v>
                      </c:pt>
                      <c:pt idx="127">
                        <c:v>1936</c:v>
                      </c:pt>
                      <c:pt idx="128">
                        <c:v>1937</c:v>
                      </c:pt>
                      <c:pt idx="129">
                        <c:v>1938</c:v>
                      </c:pt>
                      <c:pt idx="130">
                        <c:v>1939</c:v>
                      </c:pt>
                      <c:pt idx="131">
                        <c:v>1940</c:v>
                      </c:pt>
                      <c:pt idx="132">
                        <c:v>1941</c:v>
                      </c:pt>
                      <c:pt idx="133">
                        <c:v>1942</c:v>
                      </c:pt>
                      <c:pt idx="134">
                        <c:v>1943</c:v>
                      </c:pt>
                      <c:pt idx="135">
                        <c:v>1944</c:v>
                      </c:pt>
                      <c:pt idx="136">
                        <c:v>1945</c:v>
                      </c:pt>
                      <c:pt idx="137">
                        <c:v>1946</c:v>
                      </c:pt>
                      <c:pt idx="138">
                        <c:v>1947</c:v>
                      </c:pt>
                      <c:pt idx="139">
                        <c:v>1948</c:v>
                      </c:pt>
                      <c:pt idx="140">
                        <c:v>1949</c:v>
                      </c:pt>
                      <c:pt idx="141">
                        <c:v>1950</c:v>
                      </c:pt>
                      <c:pt idx="142">
                        <c:v>1951</c:v>
                      </c:pt>
                      <c:pt idx="143">
                        <c:v>1952</c:v>
                      </c:pt>
                      <c:pt idx="144">
                        <c:v>1953</c:v>
                      </c:pt>
                      <c:pt idx="145">
                        <c:v>1954</c:v>
                      </c:pt>
                      <c:pt idx="146">
                        <c:v>1955</c:v>
                      </c:pt>
                      <c:pt idx="147">
                        <c:v>1956</c:v>
                      </c:pt>
                      <c:pt idx="148">
                        <c:v>1957</c:v>
                      </c:pt>
                      <c:pt idx="149">
                        <c:v>1958</c:v>
                      </c:pt>
                      <c:pt idx="150">
                        <c:v>1959</c:v>
                      </c:pt>
                      <c:pt idx="151">
                        <c:v>1960</c:v>
                      </c:pt>
                      <c:pt idx="152">
                        <c:v>1961</c:v>
                      </c:pt>
                      <c:pt idx="153">
                        <c:v>1962</c:v>
                      </c:pt>
                      <c:pt idx="154">
                        <c:v>1963</c:v>
                      </c:pt>
                      <c:pt idx="155">
                        <c:v>1964</c:v>
                      </c:pt>
                      <c:pt idx="156">
                        <c:v>1965</c:v>
                      </c:pt>
                      <c:pt idx="157">
                        <c:v>1966</c:v>
                      </c:pt>
                      <c:pt idx="158">
                        <c:v>1967</c:v>
                      </c:pt>
                      <c:pt idx="159">
                        <c:v>1968</c:v>
                      </c:pt>
                      <c:pt idx="160">
                        <c:v>1969</c:v>
                      </c:pt>
                      <c:pt idx="161">
                        <c:v>1970</c:v>
                      </c:pt>
                      <c:pt idx="162">
                        <c:v>1971</c:v>
                      </c:pt>
                      <c:pt idx="163">
                        <c:v>1972</c:v>
                      </c:pt>
                      <c:pt idx="164">
                        <c:v>1973</c:v>
                      </c:pt>
                      <c:pt idx="165">
                        <c:v>1974</c:v>
                      </c:pt>
                      <c:pt idx="166">
                        <c:v>1975</c:v>
                      </c:pt>
                      <c:pt idx="167">
                        <c:v>1976</c:v>
                      </c:pt>
                      <c:pt idx="168">
                        <c:v>1977</c:v>
                      </c:pt>
                      <c:pt idx="169">
                        <c:v>1978</c:v>
                      </c:pt>
                      <c:pt idx="170">
                        <c:v>1979</c:v>
                      </c:pt>
                      <c:pt idx="171">
                        <c:v>1980</c:v>
                      </c:pt>
                      <c:pt idx="172">
                        <c:v>1981</c:v>
                      </c:pt>
                      <c:pt idx="173">
                        <c:v>1982</c:v>
                      </c:pt>
                      <c:pt idx="174">
                        <c:v>1983</c:v>
                      </c:pt>
                      <c:pt idx="175">
                        <c:v>1984</c:v>
                      </c:pt>
                      <c:pt idx="176">
                        <c:v>1985</c:v>
                      </c:pt>
                      <c:pt idx="177">
                        <c:v>1986</c:v>
                      </c:pt>
                      <c:pt idx="178">
                        <c:v>1987</c:v>
                      </c:pt>
                      <c:pt idx="179">
                        <c:v>1988</c:v>
                      </c:pt>
                      <c:pt idx="180">
                        <c:v>1989</c:v>
                      </c:pt>
                      <c:pt idx="181">
                        <c:v>1990</c:v>
                      </c:pt>
                      <c:pt idx="182">
                        <c:v>1991</c:v>
                      </c:pt>
                      <c:pt idx="183">
                        <c:v>1992</c:v>
                      </c:pt>
                      <c:pt idx="184">
                        <c:v>1993</c:v>
                      </c:pt>
                      <c:pt idx="185">
                        <c:v>1994</c:v>
                      </c:pt>
                      <c:pt idx="186">
                        <c:v>1995</c:v>
                      </c:pt>
                      <c:pt idx="187">
                        <c:v>1996</c:v>
                      </c:pt>
                      <c:pt idx="188">
                        <c:v>1997</c:v>
                      </c:pt>
                      <c:pt idx="189">
                        <c:v>1998</c:v>
                      </c:pt>
                      <c:pt idx="190">
                        <c:v>1999</c:v>
                      </c:pt>
                      <c:pt idx="191">
                        <c:v>2000</c:v>
                      </c:pt>
                      <c:pt idx="192">
                        <c:v>2001</c:v>
                      </c:pt>
                      <c:pt idx="193">
                        <c:v>2002</c:v>
                      </c:pt>
                      <c:pt idx="194">
                        <c:v>2003</c:v>
                      </c:pt>
                      <c:pt idx="195">
                        <c:v>2004</c:v>
                      </c:pt>
                      <c:pt idx="196">
                        <c:v>2005</c:v>
                      </c:pt>
                      <c:pt idx="197">
                        <c:v>2006</c:v>
                      </c:pt>
                      <c:pt idx="198">
                        <c:v>2007</c:v>
                      </c:pt>
                      <c:pt idx="199">
                        <c:v>2008</c:v>
                      </c:pt>
                      <c:pt idx="200">
                        <c:v>2009</c:v>
                      </c:pt>
                      <c:pt idx="201">
                        <c:v>2010</c:v>
                      </c:pt>
                      <c:pt idx="202">
                        <c:v>2011</c:v>
                      </c:pt>
                      <c:pt idx="203">
                        <c:v>2012</c:v>
                      </c:pt>
                      <c:pt idx="204">
                        <c:v>2013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List1!$F$32:$F$236</c15:sqref>
                        </c15:formulaRef>
                      </c:ext>
                    </c:extLst>
                    <c:numCache>
                      <c:formatCode>General</c:formatCode>
                      <c:ptCount val="205"/>
                    </c:numCache>
                  </c:numRef>
                </c:val>
              </c15:ser>
            </c15:filteredAreaSeries>
          </c:ext>
        </c:extLst>
      </c:areaChart>
      <c:catAx>
        <c:axId val="2443131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4312752"/>
        <c:crosses val="autoZero"/>
        <c:auto val="1"/>
        <c:lblAlgn val="ctr"/>
        <c:lblOffset val="100"/>
        <c:noMultiLvlLbl val="0"/>
      </c:catAx>
      <c:valAx>
        <c:axId val="2443127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244313144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400" b="1" i="0" u="none" strike="noStrike" baseline="0">
                <a:solidFill>
                  <a:srgbClr val="000000"/>
                </a:solidFill>
                <a:latin typeface="Arial CE"/>
                <a:cs typeface="Arial CE"/>
              </a:rPr>
              <a:t>Úhrnná plodnost a průměrný věk matek, 1920–2013 </a:t>
            </a:r>
          </a:p>
          <a:p>
            <a:pPr>
              <a:defRPr sz="14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r>
              <a:rPr lang="cs-CZ" sz="1200" b="1" i="1" u="none" strike="noStrike" baseline="0">
                <a:solidFill>
                  <a:srgbClr val="000000"/>
                </a:solidFill>
                <a:latin typeface="Arial CE"/>
                <a:cs typeface="Arial CE"/>
              </a:rPr>
              <a:t>Total fertility rate and mean age at childbirth, 1920–2013</a:t>
            </a:r>
          </a:p>
        </c:rich>
      </c:tx>
      <c:layout>
        <c:manualLayout>
          <c:xMode val="edge"/>
          <c:yMode val="edge"/>
          <c:x val="0.25980006628077157"/>
          <c:y val="2.3328988163168647E-2"/>
        </c:manualLayout>
      </c:layout>
      <c:overlay val="0"/>
      <c:spPr>
        <a:noFill/>
        <a:ln w="2540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7.7543659148495522E-2"/>
          <c:y val="0.13432835820895517"/>
          <c:w val="0.82981147221347162"/>
          <c:h val="0.68082403931159996"/>
        </c:manualLayout>
      </c:layout>
      <c:barChart>
        <c:barDir val="col"/>
        <c:grouping val="clustered"/>
        <c:varyColors val="0"/>
        <c:ser>
          <c:idx val="0"/>
          <c:order val="2"/>
          <c:tx>
            <c:v>Úhrnná plodnost / Total fertility rate</c:v>
          </c:tx>
          <c:spPr>
            <a:ln>
              <a:solidFill>
                <a:srgbClr val="000000"/>
              </a:solidFill>
            </a:ln>
          </c:spPr>
          <c:invertIfNegative val="0"/>
          <c:cat>
            <c:numRef>
              <c:f>'[g130070-14_2.xlsx]data'!$A$2:$A$95</c:f>
              <c:numCache>
                <c:formatCode>General</c:formatCode>
                <c:ptCount val="94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  <c:pt idx="90">
                  <c:v>2010</c:v>
                </c:pt>
                <c:pt idx="91">
                  <c:v>2011</c:v>
                </c:pt>
                <c:pt idx="92">
                  <c:v>2012</c:v>
                </c:pt>
                <c:pt idx="93">
                  <c:v>2013</c:v>
                </c:pt>
              </c:numCache>
            </c:numRef>
          </c:cat>
          <c:val>
            <c:numRef>
              <c:f>'[g130070-14_2.xlsx]data'!$B$2:$B$95</c:f>
              <c:numCache>
                <c:formatCode>0.00</c:formatCode>
                <c:ptCount val="94"/>
                <c:pt idx="0">
                  <c:v>2.964</c:v>
                </c:pt>
                <c:pt idx="1">
                  <c:v>3.0350000000000001</c:v>
                </c:pt>
                <c:pt idx="2">
                  <c:v>2.8820000000000001</c:v>
                </c:pt>
                <c:pt idx="3">
                  <c:v>2.7679999999999998</c:v>
                </c:pt>
                <c:pt idx="4">
                  <c:v>2.59</c:v>
                </c:pt>
                <c:pt idx="5">
                  <c:v>2.484</c:v>
                </c:pt>
                <c:pt idx="6">
                  <c:v>2.3919999999999999</c:v>
                </c:pt>
                <c:pt idx="7">
                  <c:v>2.2370000000000001</c:v>
                </c:pt>
                <c:pt idx="8">
                  <c:v>2.2090000000000001</c:v>
                </c:pt>
                <c:pt idx="9">
                  <c:v>2.1240000000000001</c:v>
                </c:pt>
                <c:pt idx="10">
                  <c:v>2.149</c:v>
                </c:pt>
                <c:pt idx="11">
                  <c:v>2.0259999999999998</c:v>
                </c:pt>
                <c:pt idx="12">
                  <c:v>1.966</c:v>
                </c:pt>
                <c:pt idx="13">
                  <c:v>1.8260000000000001</c:v>
                </c:pt>
                <c:pt idx="14">
                  <c:v>1.774</c:v>
                </c:pt>
                <c:pt idx="15">
                  <c:v>1.6779999999999999</c:v>
                </c:pt>
                <c:pt idx="16">
                  <c:v>1.6639999999999999</c:v>
                </c:pt>
                <c:pt idx="17">
                  <c:v>1.69</c:v>
                </c:pt>
                <c:pt idx="18">
                  <c:v>1.8240000000000001</c:v>
                </c:pt>
                <c:pt idx="19">
                  <c:v>1.9359999999999999</c:v>
                </c:pt>
                <c:pt idx="20">
                  <c:v>2.2120000000000002</c:v>
                </c:pt>
                <c:pt idx="21">
                  <c:v>2.2629999999999999</c:v>
                </c:pt>
                <c:pt idx="22">
                  <c:v>2.419</c:v>
                </c:pt>
                <c:pt idx="23">
                  <c:v>2.782</c:v>
                </c:pt>
                <c:pt idx="24">
                  <c:v>2.798</c:v>
                </c:pt>
                <c:pt idx="25">
                  <c:v>2.673</c:v>
                </c:pt>
                <c:pt idx="26">
                  <c:v>3.254</c:v>
                </c:pt>
                <c:pt idx="27">
                  <c:v>3.05</c:v>
                </c:pt>
                <c:pt idx="28">
                  <c:v>2.8860000000000001</c:v>
                </c:pt>
                <c:pt idx="29">
                  <c:v>2.7282834154249267</c:v>
                </c:pt>
                <c:pt idx="30">
                  <c:v>2.8007815192912786</c:v>
                </c:pt>
                <c:pt idx="31">
                  <c:v>2.7631617847197503</c:v>
                </c:pt>
                <c:pt idx="32">
                  <c:v>2.7015039765888393</c:v>
                </c:pt>
                <c:pt idx="33">
                  <c:v>2.6108291321674018</c:v>
                </c:pt>
                <c:pt idx="34">
                  <c:v>2.5813773560639928</c:v>
                </c:pt>
                <c:pt idx="35">
                  <c:v>2.5778241373140536</c:v>
                </c:pt>
                <c:pt idx="36">
                  <c:v>2.5683647185085761</c:v>
                </c:pt>
                <c:pt idx="37">
                  <c:v>2.49513599699412</c:v>
                </c:pt>
                <c:pt idx="38">
                  <c:v>2.3052808627973742</c:v>
                </c:pt>
                <c:pt idx="39">
                  <c:v>2.1216795416129122</c:v>
                </c:pt>
                <c:pt idx="40">
                  <c:v>2.1135583131943148</c:v>
                </c:pt>
                <c:pt idx="41">
                  <c:v>2.1328366864876922</c:v>
                </c:pt>
                <c:pt idx="42">
                  <c:v>2.1404483468639355</c:v>
                </c:pt>
                <c:pt idx="43">
                  <c:v>2.3326247379615883</c:v>
                </c:pt>
                <c:pt idx="44">
                  <c:v>2.3566602972040243</c:v>
                </c:pt>
                <c:pt idx="45">
                  <c:v>2.1785351865603384</c:v>
                </c:pt>
                <c:pt idx="46">
                  <c:v>2.0082193524687226</c:v>
                </c:pt>
                <c:pt idx="47">
                  <c:v>1.8970936092409847</c:v>
                </c:pt>
                <c:pt idx="48">
                  <c:v>1.8275153301366418</c:v>
                </c:pt>
                <c:pt idx="49">
                  <c:v>1.8592523109265224</c:v>
                </c:pt>
                <c:pt idx="50">
                  <c:v>1.9127147540750222</c:v>
                </c:pt>
                <c:pt idx="51">
                  <c:v>1.9784952047269531</c:v>
                </c:pt>
                <c:pt idx="52">
                  <c:v>2.0744320855925098</c:v>
                </c:pt>
                <c:pt idx="53">
                  <c:v>2.2868089135240006</c:v>
                </c:pt>
                <c:pt idx="54">
                  <c:v>2.4316074122620774</c:v>
                </c:pt>
                <c:pt idx="55">
                  <c:v>2.4019934115154684</c:v>
                </c:pt>
                <c:pt idx="56">
                  <c:v>2.3621097892740117</c:v>
                </c:pt>
                <c:pt idx="57">
                  <c:v>2.3196625406375078</c:v>
                </c:pt>
                <c:pt idx="58">
                  <c:v>2.3246411216931118</c:v>
                </c:pt>
                <c:pt idx="59">
                  <c:v>2.2863633202861027</c:v>
                </c:pt>
                <c:pt idx="60">
                  <c:v>2.0964112680741844</c:v>
                </c:pt>
                <c:pt idx="61">
                  <c:v>2.0162515913703598</c:v>
                </c:pt>
                <c:pt idx="62">
                  <c:v>2.0076063020830586</c:v>
                </c:pt>
                <c:pt idx="63">
                  <c:v>1.9629674626412401</c:v>
                </c:pt>
                <c:pt idx="64">
                  <c:v>1.9663183845248555</c:v>
                </c:pt>
                <c:pt idx="65">
                  <c:v>1.9620373237179862</c:v>
                </c:pt>
                <c:pt idx="66">
                  <c:v>1.9358016106578162</c:v>
                </c:pt>
                <c:pt idx="67">
                  <c:v>1.9098192159983742</c:v>
                </c:pt>
                <c:pt idx="68">
                  <c:v>1.9402638140326094</c:v>
                </c:pt>
                <c:pt idx="69">
                  <c:v>1.8736475361005336</c:v>
                </c:pt>
                <c:pt idx="70">
                  <c:v>1.8932124981513154</c:v>
                </c:pt>
                <c:pt idx="71">
                  <c:v>1.8609471790457586</c:v>
                </c:pt>
                <c:pt idx="72">
                  <c:v>1.7147855670589944</c:v>
                </c:pt>
                <c:pt idx="73">
                  <c:v>1.6656434021756985</c:v>
                </c:pt>
                <c:pt idx="74">
                  <c:v>1.4383068517413531</c:v>
                </c:pt>
                <c:pt idx="75">
                  <c:v>1.277736741397228</c:v>
                </c:pt>
                <c:pt idx="76">
                  <c:v>1.1852539520167238</c:v>
                </c:pt>
                <c:pt idx="77">
                  <c:v>1.1726206666511285</c:v>
                </c:pt>
                <c:pt idx="78">
                  <c:v>1.1565974269221166</c:v>
                </c:pt>
                <c:pt idx="79">
                  <c:v>1.132838166996051</c:v>
                </c:pt>
                <c:pt idx="80">
                  <c:v>1.1436334707182021</c:v>
                </c:pt>
                <c:pt idx="81">
                  <c:v>1.1457218729969021</c:v>
                </c:pt>
                <c:pt idx="82">
                  <c:v>1.1706765949749462</c:v>
                </c:pt>
                <c:pt idx="83">
                  <c:v>1.1786847220730989</c:v>
                </c:pt>
                <c:pt idx="84">
                  <c:v>1.2264417219688655</c:v>
                </c:pt>
                <c:pt idx="85">
                  <c:v>1.2815384605310207</c:v>
                </c:pt>
                <c:pt idx="86">
                  <c:v>1.3279478390726753</c:v>
                </c:pt>
                <c:pt idx="87">
                  <c:v>1.4379430456218441</c:v>
                </c:pt>
                <c:pt idx="88">
                  <c:v>1.4970282983623804</c:v>
                </c:pt>
                <c:pt idx="89">
                  <c:v>1.4922611045335796</c:v>
                </c:pt>
                <c:pt idx="90">
                  <c:v>1.4931836498752391</c:v>
                </c:pt>
                <c:pt idx="91">
                  <c:v>1.4265348521979551</c:v>
                </c:pt>
                <c:pt idx="92">
                  <c:v>1.4520468551138876</c:v>
                </c:pt>
                <c:pt idx="93">
                  <c:v>1.4560184007198707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233114344"/>
        <c:axId val="233113952"/>
      </c:barChart>
      <c:lineChart>
        <c:grouping val="standard"/>
        <c:varyColors val="0"/>
        <c:ser>
          <c:idx val="1"/>
          <c:order val="0"/>
          <c:tx>
            <c:strRef>
              <c:f>'[g130070-14_2.xlsx]data'!$C$1</c:f>
              <c:strCache>
                <c:ptCount val="1"/>
                <c:pt idx="0">
                  <c:v>Průměrný věk matek / Mean age at childbirth</c:v>
                </c:pt>
              </c:strCache>
            </c:strRef>
          </c:tx>
          <c:spPr>
            <a:ln w="25400">
              <a:solidFill>
                <a:srgbClr val="FF00FF"/>
              </a:solidFill>
              <a:prstDash val="solid"/>
            </a:ln>
          </c:spPr>
          <c:marker>
            <c:symbol val="none"/>
          </c:marker>
          <c:cat>
            <c:multiLvlStrRef>
              <c:f>data!#REF!</c:f>
            </c:multiLvlStrRef>
          </c:cat>
          <c:val>
            <c:numRef>
              <c:f>'[g130070-14_2.xlsx]data'!$C$2:$C$95</c:f>
              <c:numCache>
                <c:formatCode>0.0</c:formatCode>
                <c:ptCount val="94"/>
                <c:pt idx="0">
                  <c:v>30.166246728321894</c:v>
                </c:pt>
                <c:pt idx="1">
                  <c:v>29.831866544466418</c:v>
                </c:pt>
                <c:pt idx="2">
                  <c:v>29.759193481822596</c:v>
                </c:pt>
                <c:pt idx="3">
                  <c:v>29.648330013589458</c:v>
                </c:pt>
                <c:pt idx="4">
                  <c:v>29.591869385659169</c:v>
                </c:pt>
                <c:pt idx="5">
                  <c:v>29.419926594189111</c:v>
                </c:pt>
                <c:pt idx="6">
                  <c:v>29.276057956061063</c:v>
                </c:pt>
                <c:pt idx="7">
                  <c:v>29.090129162262727</c:v>
                </c:pt>
                <c:pt idx="8">
                  <c:v>28.933063100226082</c:v>
                </c:pt>
                <c:pt idx="9">
                  <c:v>28.788349791692138</c:v>
                </c:pt>
                <c:pt idx="10">
                  <c:v>28.601222492670264</c:v>
                </c:pt>
                <c:pt idx="11">
                  <c:v>28.507344461490632</c:v>
                </c:pt>
                <c:pt idx="12">
                  <c:v>28.402313078813719</c:v>
                </c:pt>
                <c:pt idx="13">
                  <c:v>28.306930351533101</c:v>
                </c:pt>
                <c:pt idx="14">
                  <c:v>28.301864934903648</c:v>
                </c:pt>
                <c:pt idx="15">
                  <c:v>28.252039499140345</c:v>
                </c:pt>
                <c:pt idx="16">
                  <c:v>28.228798776669706</c:v>
                </c:pt>
                <c:pt idx="17">
                  <c:v>28.16073793600285</c:v>
                </c:pt>
                <c:pt idx="18">
                  <c:v>27.83279220779221</c:v>
                </c:pt>
                <c:pt idx="19">
                  <c:v>27.725388601036265</c:v>
                </c:pt>
                <c:pt idx="20">
                  <c:v>27.567036523347205</c:v>
                </c:pt>
                <c:pt idx="21">
                  <c:v>27.723153602174897</c:v>
                </c:pt>
                <c:pt idx="22">
                  <c:v>28.262711864406782</c:v>
                </c:pt>
                <c:pt idx="23">
                  <c:v>27.986549918757902</c:v>
                </c:pt>
                <c:pt idx="24">
                  <c:v>28.371042747272401</c:v>
                </c:pt>
                <c:pt idx="25">
                  <c:v>28.607484414513106</c:v>
                </c:pt>
                <c:pt idx="26">
                  <c:v>28.441572972314024</c:v>
                </c:pt>
                <c:pt idx="27">
                  <c:v>28.100937362632585</c:v>
                </c:pt>
                <c:pt idx="28">
                  <c:v>27.811030657617678</c:v>
                </c:pt>
                <c:pt idx="29">
                  <c:v>27.472631865336275</c:v>
                </c:pt>
                <c:pt idx="30">
                  <c:v>27.308082599428907</c:v>
                </c:pt>
                <c:pt idx="31">
                  <c:v>27.110024031846759</c:v>
                </c:pt>
                <c:pt idx="32">
                  <c:v>27.026100365871471</c:v>
                </c:pt>
                <c:pt idx="33">
                  <c:v>26.983946976377865</c:v>
                </c:pt>
                <c:pt idx="34">
                  <c:v>26.860668248922629</c:v>
                </c:pt>
                <c:pt idx="35">
                  <c:v>26.729219130328985</c:v>
                </c:pt>
                <c:pt idx="36">
                  <c:v>26.511677869448921</c:v>
                </c:pt>
                <c:pt idx="37">
                  <c:v>26.278598218156059</c:v>
                </c:pt>
                <c:pt idx="38">
                  <c:v>25.927242898431416</c:v>
                </c:pt>
                <c:pt idx="39">
                  <c:v>25.48681667609938</c:v>
                </c:pt>
                <c:pt idx="40">
                  <c:v>25.419987076750424</c:v>
                </c:pt>
                <c:pt idx="41">
                  <c:v>25.425757225556794</c:v>
                </c:pt>
                <c:pt idx="42">
                  <c:v>25.320225036506109</c:v>
                </c:pt>
                <c:pt idx="43">
                  <c:v>25.445581658668338</c:v>
                </c:pt>
                <c:pt idx="44">
                  <c:v>25.576136564077089</c:v>
                </c:pt>
                <c:pt idx="45">
                  <c:v>25.551400108705664</c:v>
                </c:pt>
                <c:pt idx="46">
                  <c:v>25.362426458357611</c:v>
                </c:pt>
                <c:pt idx="47">
                  <c:v>25.156377767579674</c:v>
                </c:pt>
                <c:pt idx="48">
                  <c:v>25.067078181356571</c:v>
                </c:pt>
                <c:pt idx="49">
                  <c:v>25.019132132051002</c:v>
                </c:pt>
                <c:pt idx="50">
                  <c:v>24.970185736090468</c:v>
                </c:pt>
                <c:pt idx="51">
                  <c:v>25.11669310864027</c:v>
                </c:pt>
                <c:pt idx="52">
                  <c:v>25.135668224923336</c:v>
                </c:pt>
                <c:pt idx="53">
                  <c:v>25.256962475207978</c:v>
                </c:pt>
                <c:pt idx="54">
                  <c:v>25.238083467732274</c:v>
                </c:pt>
                <c:pt idx="55">
                  <c:v>25.127511218529268</c:v>
                </c:pt>
                <c:pt idx="56">
                  <c:v>25.072028099324832</c:v>
                </c:pt>
                <c:pt idx="57">
                  <c:v>24.980435104244552</c:v>
                </c:pt>
                <c:pt idx="58">
                  <c:v>24.919320146429826</c:v>
                </c:pt>
                <c:pt idx="59">
                  <c:v>24.838882436066701</c:v>
                </c:pt>
                <c:pt idx="60">
                  <c:v>24.672148401963195</c:v>
                </c:pt>
                <c:pt idx="61">
                  <c:v>24.694717345189506</c:v>
                </c:pt>
                <c:pt idx="62">
                  <c:v>24.640537004254682</c:v>
                </c:pt>
                <c:pt idx="63">
                  <c:v>24.587988831996057</c:v>
                </c:pt>
                <c:pt idx="64">
                  <c:v>24.553731332429614</c:v>
                </c:pt>
                <c:pt idx="65">
                  <c:v>24.584601029218305</c:v>
                </c:pt>
                <c:pt idx="66">
                  <c:v>24.639626696629737</c:v>
                </c:pt>
                <c:pt idx="67">
                  <c:v>24.670691070607706</c:v>
                </c:pt>
                <c:pt idx="68">
                  <c:v>24.720234293278054</c:v>
                </c:pt>
                <c:pt idx="69">
                  <c:v>24.753167150197921</c:v>
                </c:pt>
                <c:pt idx="70">
                  <c:v>24.763635499069963</c:v>
                </c:pt>
                <c:pt idx="71">
                  <c:v>24.725435714938975</c:v>
                </c:pt>
                <c:pt idx="72">
                  <c:v>24.827437311412702</c:v>
                </c:pt>
                <c:pt idx="73">
                  <c:v>25.038730129729757</c:v>
                </c:pt>
                <c:pt idx="74">
                  <c:v>25.368773712723836</c:v>
                </c:pt>
                <c:pt idx="75">
                  <c:v>25.758184249840451</c:v>
                </c:pt>
                <c:pt idx="76">
                  <c:v>26.085716130285416</c:v>
                </c:pt>
                <c:pt idx="77">
                  <c:v>26.364296074394879</c:v>
                </c:pt>
                <c:pt idx="78">
                  <c:v>26.623397106990634</c:v>
                </c:pt>
                <c:pt idx="79">
                  <c:v>26.858011994901595</c:v>
                </c:pt>
                <c:pt idx="80">
                  <c:v>27.176636721275781</c:v>
                </c:pt>
                <c:pt idx="81">
                  <c:v>27.549289496320917</c:v>
                </c:pt>
                <c:pt idx="82">
                  <c:v>27.80985995272961</c:v>
                </c:pt>
                <c:pt idx="83">
                  <c:v>28.054737930745773</c:v>
                </c:pt>
                <c:pt idx="84">
                  <c:v>28.33259466712687</c:v>
                </c:pt>
                <c:pt idx="85">
                  <c:v>28.606064650475794</c:v>
                </c:pt>
                <c:pt idx="86">
                  <c:v>28.879555591039516</c:v>
                </c:pt>
                <c:pt idx="87">
                  <c:v>29.139891912559396</c:v>
                </c:pt>
                <c:pt idx="88">
                  <c:v>29.331188167080285</c:v>
                </c:pt>
                <c:pt idx="89">
                  <c:v>29.427519909486165</c:v>
                </c:pt>
                <c:pt idx="90">
                  <c:v>29.586935238307689</c:v>
                </c:pt>
                <c:pt idx="91">
                  <c:v>29.69419550950683</c:v>
                </c:pt>
                <c:pt idx="92">
                  <c:v>29.760894585090899</c:v>
                </c:pt>
                <c:pt idx="93">
                  <c:v>29.862046186109019</c:v>
                </c:pt>
              </c:numCache>
            </c:numRef>
          </c:val>
          <c:smooth val="0"/>
        </c:ser>
        <c:ser>
          <c:idx val="4"/>
          <c:order val="1"/>
          <c:tx>
            <c:strRef>
              <c:f>'[g130070-14_2.xlsx]data'!$D$1</c:f>
              <c:strCache>
                <c:ptCount val="1"/>
                <c:pt idx="0">
                  <c:v>Průměrný věk při narození 1.dítěte / Mean age at first childbirth</c:v>
                </c:pt>
              </c:strCache>
            </c:strRef>
          </c:tx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cat>
            <c:numRef>
              <c:f>'[g130070-14_2.xlsx]data'!$A$2:$A$95</c:f>
              <c:numCache>
                <c:formatCode>General</c:formatCode>
                <c:ptCount val="94"/>
                <c:pt idx="0">
                  <c:v>1920</c:v>
                </c:pt>
                <c:pt idx="1">
                  <c:v>1921</c:v>
                </c:pt>
                <c:pt idx="2">
                  <c:v>1922</c:v>
                </c:pt>
                <c:pt idx="3">
                  <c:v>1923</c:v>
                </c:pt>
                <c:pt idx="4">
                  <c:v>1924</c:v>
                </c:pt>
                <c:pt idx="5">
                  <c:v>1925</c:v>
                </c:pt>
                <c:pt idx="6">
                  <c:v>1926</c:v>
                </c:pt>
                <c:pt idx="7">
                  <c:v>1927</c:v>
                </c:pt>
                <c:pt idx="8">
                  <c:v>1928</c:v>
                </c:pt>
                <c:pt idx="9">
                  <c:v>1929</c:v>
                </c:pt>
                <c:pt idx="10">
                  <c:v>1930</c:v>
                </c:pt>
                <c:pt idx="11">
                  <c:v>1931</c:v>
                </c:pt>
                <c:pt idx="12">
                  <c:v>1932</c:v>
                </c:pt>
                <c:pt idx="13">
                  <c:v>1933</c:v>
                </c:pt>
                <c:pt idx="14">
                  <c:v>1934</c:v>
                </c:pt>
                <c:pt idx="15">
                  <c:v>1935</c:v>
                </c:pt>
                <c:pt idx="16">
                  <c:v>1936</c:v>
                </c:pt>
                <c:pt idx="17">
                  <c:v>1937</c:v>
                </c:pt>
                <c:pt idx="18">
                  <c:v>1938</c:v>
                </c:pt>
                <c:pt idx="19">
                  <c:v>1939</c:v>
                </c:pt>
                <c:pt idx="20">
                  <c:v>1940</c:v>
                </c:pt>
                <c:pt idx="21">
                  <c:v>1941</c:v>
                </c:pt>
                <c:pt idx="22">
                  <c:v>1942</c:v>
                </c:pt>
                <c:pt idx="23">
                  <c:v>1943</c:v>
                </c:pt>
                <c:pt idx="24">
                  <c:v>1944</c:v>
                </c:pt>
                <c:pt idx="25">
                  <c:v>1945</c:v>
                </c:pt>
                <c:pt idx="26">
                  <c:v>1946</c:v>
                </c:pt>
                <c:pt idx="27">
                  <c:v>1947</c:v>
                </c:pt>
                <c:pt idx="28">
                  <c:v>1948</c:v>
                </c:pt>
                <c:pt idx="29">
                  <c:v>1949</c:v>
                </c:pt>
                <c:pt idx="30">
                  <c:v>1950</c:v>
                </c:pt>
                <c:pt idx="31">
                  <c:v>1951</c:v>
                </c:pt>
                <c:pt idx="32">
                  <c:v>1952</c:v>
                </c:pt>
                <c:pt idx="33">
                  <c:v>1953</c:v>
                </c:pt>
                <c:pt idx="34">
                  <c:v>1954</c:v>
                </c:pt>
                <c:pt idx="35">
                  <c:v>1955</c:v>
                </c:pt>
                <c:pt idx="36">
                  <c:v>1956</c:v>
                </c:pt>
                <c:pt idx="37">
                  <c:v>1957</c:v>
                </c:pt>
                <c:pt idx="38">
                  <c:v>1958</c:v>
                </c:pt>
                <c:pt idx="39">
                  <c:v>1959</c:v>
                </c:pt>
                <c:pt idx="40">
                  <c:v>1960</c:v>
                </c:pt>
                <c:pt idx="41">
                  <c:v>1961</c:v>
                </c:pt>
                <c:pt idx="42">
                  <c:v>1962</c:v>
                </c:pt>
                <c:pt idx="43">
                  <c:v>1963</c:v>
                </c:pt>
                <c:pt idx="44">
                  <c:v>1964</c:v>
                </c:pt>
                <c:pt idx="45">
                  <c:v>1965</c:v>
                </c:pt>
                <c:pt idx="46">
                  <c:v>1966</c:v>
                </c:pt>
                <c:pt idx="47">
                  <c:v>1967</c:v>
                </c:pt>
                <c:pt idx="48">
                  <c:v>1968</c:v>
                </c:pt>
                <c:pt idx="49">
                  <c:v>1969</c:v>
                </c:pt>
                <c:pt idx="50">
                  <c:v>1970</c:v>
                </c:pt>
                <c:pt idx="51">
                  <c:v>1971</c:v>
                </c:pt>
                <c:pt idx="52">
                  <c:v>1972</c:v>
                </c:pt>
                <c:pt idx="53">
                  <c:v>1973</c:v>
                </c:pt>
                <c:pt idx="54">
                  <c:v>1974</c:v>
                </c:pt>
                <c:pt idx="55">
                  <c:v>1975</c:v>
                </c:pt>
                <c:pt idx="56">
                  <c:v>1976</c:v>
                </c:pt>
                <c:pt idx="57">
                  <c:v>1977</c:v>
                </c:pt>
                <c:pt idx="58">
                  <c:v>1978</c:v>
                </c:pt>
                <c:pt idx="59">
                  <c:v>1979</c:v>
                </c:pt>
                <c:pt idx="60">
                  <c:v>1980</c:v>
                </c:pt>
                <c:pt idx="61">
                  <c:v>1981</c:v>
                </c:pt>
                <c:pt idx="62">
                  <c:v>1982</c:v>
                </c:pt>
                <c:pt idx="63">
                  <c:v>1983</c:v>
                </c:pt>
                <c:pt idx="64">
                  <c:v>1984</c:v>
                </c:pt>
                <c:pt idx="65">
                  <c:v>1985</c:v>
                </c:pt>
                <c:pt idx="66">
                  <c:v>1986</c:v>
                </c:pt>
                <c:pt idx="67">
                  <c:v>1987</c:v>
                </c:pt>
                <c:pt idx="68">
                  <c:v>1988</c:v>
                </c:pt>
                <c:pt idx="69">
                  <c:v>1989</c:v>
                </c:pt>
                <c:pt idx="70">
                  <c:v>1990</c:v>
                </c:pt>
                <c:pt idx="71">
                  <c:v>1991</c:v>
                </c:pt>
                <c:pt idx="72">
                  <c:v>1992</c:v>
                </c:pt>
                <c:pt idx="73">
                  <c:v>1993</c:v>
                </c:pt>
                <c:pt idx="74">
                  <c:v>1994</c:v>
                </c:pt>
                <c:pt idx="75">
                  <c:v>1995</c:v>
                </c:pt>
                <c:pt idx="76">
                  <c:v>1996</c:v>
                </c:pt>
                <c:pt idx="77">
                  <c:v>1997</c:v>
                </c:pt>
                <c:pt idx="78">
                  <c:v>1998</c:v>
                </c:pt>
                <c:pt idx="79">
                  <c:v>1999</c:v>
                </c:pt>
                <c:pt idx="80">
                  <c:v>2000</c:v>
                </c:pt>
                <c:pt idx="81">
                  <c:v>2001</c:v>
                </c:pt>
                <c:pt idx="82">
                  <c:v>2002</c:v>
                </c:pt>
                <c:pt idx="83">
                  <c:v>2003</c:v>
                </c:pt>
                <c:pt idx="84">
                  <c:v>2004</c:v>
                </c:pt>
                <c:pt idx="85">
                  <c:v>2005</c:v>
                </c:pt>
                <c:pt idx="86">
                  <c:v>2006</c:v>
                </c:pt>
                <c:pt idx="87">
                  <c:v>2007</c:v>
                </c:pt>
                <c:pt idx="88">
                  <c:v>2008</c:v>
                </c:pt>
                <c:pt idx="89">
                  <c:v>2009</c:v>
                </c:pt>
                <c:pt idx="90">
                  <c:v>2010</c:v>
                </c:pt>
                <c:pt idx="91">
                  <c:v>2011</c:v>
                </c:pt>
                <c:pt idx="92">
                  <c:v>2012</c:v>
                </c:pt>
                <c:pt idx="93">
                  <c:v>2013</c:v>
                </c:pt>
              </c:numCache>
            </c:numRef>
          </c:cat>
          <c:val>
            <c:numRef>
              <c:f>'[g130070-14_2.xlsx]data'!$D$2:$D$95</c:f>
              <c:numCache>
                <c:formatCode>General</c:formatCode>
                <c:ptCount val="94"/>
                <c:pt idx="5" formatCode="0.0">
                  <c:v>25.263007275339451</c:v>
                </c:pt>
                <c:pt idx="6" formatCode="0.0">
                  <c:v>25.134345087167151</c:v>
                </c:pt>
                <c:pt idx="7" formatCode="0.0">
                  <c:v>25.000146256583399</c:v>
                </c:pt>
                <c:pt idx="8" formatCode="0.0">
                  <c:v>24.982326153684472</c:v>
                </c:pt>
                <c:pt idx="9" formatCode="0.0">
                  <c:v>24.957548123281292</c:v>
                </c:pt>
                <c:pt idx="10" formatCode="0.0">
                  <c:v>24.934015272041641</c:v>
                </c:pt>
                <c:pt idx="11" formatCode="0.0">
                  <c:v>24.853817738269711</c:v>
                </c:pt>
                <c:pt idx="12" formatCode="0.0">
                  <c:v>24.841699125312125</c:v>
                </c:pt>
                <c:pt idx="13" formatCode="0.0">
                  <c:v>24.884749481238803</c:v>
                </c:pt>
                <c:pt idx="14" formatCode="0.0">
                  <c:v>24.974312712526263</c:v>
                </c:pt>
                <c:pt idx="15" formatCode="0.0">
                  <c:v>24.978176041191574</c:v>
                </c:pt>
                <c:pt idx="16" formatCode="0.0">
                  <c:v>25.079527905387174</c:v>
                </c:pt>
                <c:pt idx="17" formatCode="0.0">
                  <c:v>25.085328275851253</c:v>
                </c:pt>
                <c:pt idx="25" formatCode="0.0">
                  <c:v>25.125941810352643</c:v>
                </c:pt>
                <c:pt idx="26" formatCode="0.0">
                  <c:v>24.975900143215178</c:v>
                </c:pt>
                <c:pt idx="27" formatCode="0.0">
                  <c:v>24.569623140813835</c:v>
                </c:pt>
                <c:pt idx="28" formatCode="0.0">
                  <c:v>24.213878152572697</c:v>
                </c:pt>
                <c:pt idx="29" formatCode="0.0">
                  <c:v>24.074786399724864</c:v>
                </c:pt>
                <c:pt idx="30" formatCode="0.0">
                  <c:v>23.772585523879602</c:v>
                </c:pt>
                <c:pt idx="31" formatCode="0.0">
                  <c:v>23.596347290666305</c:v>
                </c:pt>
                <c:pt idx="32" formatCode="0.0">
                  <c:v>23.563709270813099</c:v>
                </c:pt>
                <c:pt idx="33" formatCode="0.0">
                  <c:v>23.45136240868116</c:v>
                </c:pt>
                <c:pt idx="34" formatCode="0.0">
                  <c:v>23.332380287631796</c:v>
                </c:pt>
                <c:pt idx="35" formatCode="0.0">
                  <c:v>23.235155926777633</c:v>
                </c:pt>
                <c:pt idx="36" formatCode="0.0">
                  <c:v>23.097640764373402</c:v>
                </c:pt>
                <c:pt idx="37" formatCode="0.0">
                  <c:v>22.976023654169591</c:v>
                </c:pt>
                <c:pt idx="38" formatCode="0.0">
                  <c:v>22.994320538391193</c:v>
                </c:pt>
                <c:pt idx="39" formatCode="0.0">
                  <c:v>22.903955997519695</c:v>
                </c:pt>
                <c:pt idx="40" formatCode="0.0">
                  <c:v>22.863775919999998</c:v>
                </c:pt>
                <c:pt idx="41" formatCode="0.0">
                  <c:v>22.889925959999999</c:v>
                </c:pt>
                <c:pt idx="42" formatCode="0.0">
                  <c:v>22.804377850000002</c:v>
                </c:pt>
                <c:pt idx="43" formatCode="0.0">
                  <c:v>22.737063110000001</c:v>
                </c:pt>
                <c:pt idx="44" formatCode="0.0">
                  <c:v>22.71762051</c:v>
                </c:pt>
                <c:pt idx="45" formatCode="0.0">
                  <c:v>22.67338427</c:v>
                </c:pt>
                <c:pt idx="46" formatCode="0.0">
                  <c:v>22.554270469999999</c:v>
                </c:pt>
                <c:pt idx="47" formatCode="0.0">
                  <c:v>22.479438739999999</c:v>
                </c:pt>
                <c:pt idx="48" formatCode="0.0">
                  <c:v>22.5190862</c:v>
                </c:pt>
                <c:pt idx="49" formatCode="0.0">
                  <c:v>22.454551810000002</c:v>
                </c:pt>
                <c:pt idx="50" formatCode="0.0">
                  <c:v>22.453620269999998</c:v>
                </c:pt>
                <c:pt idx="51" formatCode="0.0">
                  <c:v>22.586362569999999</c:v>
                </c:pt>
                <c:pt idx="52" formatCode="0.0">
                  <c:v>22.614616439999999</c:v>
                </c:pt>
                <c:pt idx="53" formatCode="0.0">
                  <c:v>22.624474299999999</c:v>
                </c:pt>
                <c:pt idx="54" formatCode="0.0">
                  <c:v>22.593032650000001</c:v>
                </c:pt>
                <c:pt idx="55" formatCode="0.0">
                  <c:v>22.51324571</c:v>
                </c:pt>
                <c:pt idx="56" formatCode="0.0">
                  <c:v>22.488273379999999</c:v>
                </c:pt>
                <c:pt idx="57" formatCode="0.0">
                  <c:v>22.46907247</c:v>
                </c:pt>
                <c:pt idx="58" formatCode="0.0">
                  <c:v>22.437903479999999</c:v>
                </c:pt>
                <c:pt idx="59" formatCode="0.0">
                  <c:v>22.40029492</c:v>
                </c:pt>
                <c:pt idx="60" formatCode="0.0">
                  <c:v>22.357579399999999</c:v>
                </c:pt>
                <c:pt idx="61" formatCode="0.0">
                  <c:v>22.379064020000001</c:v>
                </c:pt>
                <c:pt idx="62" formatCode="0.0">
                  <c:v>22.36208976</c:v>
                </c:pt>
                <c:pt idx="63" formatCode="0.0">
                  <c:v>22.313682480000001</c:v>
                </c:pt>
                <c:pt idx="64" formatCode="0.0">
                  <c:v>22.313268839999999</c:v>
                </c:pt>
                <c:pt idx="65" formatCode="0.0">
                  <c:v>22.346939620000001</c:v>
                </c:pt>
                <c:pt idx="66" formatCode="0.0">
                  <c:v>22.396840660051758</c:v>
                </c:pt>
                <c:pt idx="67" formatCode="0.0">
                  <c:v>22.436446571747432</c:v>
                </c:pt>
                <c:pt idx="68" formatCode="0.0">
                  <c:v>22.437961591059839</c:v>
                </c:pt>
                <c:pt idx="69" formatCode="0.0">
                  <c:v>22.480817545992515</c:v>
                </c:pt>
                <c:pt idx="70" formatCode="0.0">
                  <c:v>22.468646645740293</c:v>
                </c:pt>
                <c:pt idx="71" formatCode="0.0">
                  <c:v>22.429350075245015</c:v>
                </c:pt>
                <c:pt idx="72" formatCode="0.0">
                  <c:v>22.506862347603153</c:v>
                </c:pt>
                <c:pt idx="73" formatCode="0.0">
                  <c:v>22.606845945509214</c:v>
                </c:pt>
                <c:pt idx="74" formatCode="0.0">
                  <c:v>22.916693465878797</c:v>
                </c:pt>
                <c:pt idx="75" formatCode="0.0">
                  <c:v>23.321813036964965</c:v>
                </c:pt>
                <c:pt idx="76" formatCode="0.0">
                  <c:v>23.67601476923393</c:v>
                </c:pt>
                <c:pt idx="77" formatCode="0.0">
                  <c:v>24.03693062729592</c:v>
                </c:pt>
                <c:pt idx="78" formatCode="0.0">
                  <c:v>24.351082979257782</c:v>
                </c:pt>
                <c:pt idx="79" formatCode="0.0">
                  <c:v>24.593119337818226</c:v>
                </c:pt>
                <c:pt idx="80" formatCode="0.0">
                  <c:v>24.941681301123037</c:v>
                </c:pt>
                <c:pt idx="81" formatCode="0.0">
                  <c:v>25.344811024416661</c:v>
                </c:pt>
                <c:pt idx="82" formatCode="0.0">
                  <c:v>25.627800057945151</c:v>
                </c:pt>
                <c:pt idx="83" formatCode="0.0">
                  <c:v>25.925826035067136</c:v>
                </c:pt>
                <c:pt idx="84" formatCode="0.0">
                  <c:v>26.312266837251482</c:v>
                </c:pt>
                <c:pt idx="85" formatCode="0.0">
                  <c:v>26.610701027332823</c:v>
                </c:pt>
                <c:pt idx="86" formatCode="0.0">
                  <c:v>26.942693403050864</c:v>
                </c:pt>
                <c:pt idx="87" formatCode="0.0">
                  <c:v>27.140574517489142</c:v>
                </c:pt>
                <c:pt idx="88" formatCode="0.0">
                  <c:v>27.331795112096753</c:v>
                </c:pt>
                <c:pt idx="89" formatCode="0.0">
                  <c:v>27.44426357252765</c:v>
                </c:pt>
                <c:pt idx="90" formatCode="0.0">
                  <c:v>27.624593881813794</c:v>
                </c:pt>
                <c:pt idx="91" formatCode="0.0">
                  <c:v>27.784768134112166</c:v>
                </c:pt>
                <c:pt idx="92" formatCode="0.0">
                  <c:v>27.916957131369166</c:v>
                </c:pt>
                <c:pt idx="93" formatCode="0.0">
                  <c:v>28.08276012154046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3115128"/>
        <c:axId val="233114736"/>
      </c:lineChart>
      <c:catAx>
        <c:axId val="233115128"/>
        <c:scaling>
          <c:orientation val="minMax"/>
        </c:scaling>
        <c:delete val="0"/>
        <c:axPos val="b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numFmt formatCode="General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233114736"/>
        <c:crosses val="autoZero"/>
        <c:auto val="1"/>
        <c:lblAlgn val="ctr"/>
        <c:lblOffset val="100"/>
        <c:tickLblSkip val="5"/>
        <c:tickMarkSkip val="10"/>
        <c:noMultiLvlLbl val="0"/>
      </c:catAx>
      <c:valAx>
        <c:axId val="233114736"/>
        <c:scaling>
          <c:orientation val="minMax"/>
          <c:max val="32"/>
          <c:min val="18"/>
        </c:scaling>
        <c:delete val="0"/>
        <c:axPos val="l"/>
        <c:majorGridlines>
          <c:spPr>
            <a:ln w="3175">
              <a:solidFill>
                <a:srgbClr val="000000"/>
              </a:solidFill>
              <a:prstDash val="sysDash"/>
            </a:ln>
          </c:spPr>
        </c:majorGridlines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cs-CZ" sz="1000" b="0" i="0" u="none" strike="noStrike" baseline="0">
                    <a:solidFill>
                      <a:srgbClr val="000000"/>
                    </a:solidFill>
                    <a:latin typeface="Arial CE"/>
                    <a:cs typeface="Arial CE"/>
                  </a:rPr>
                  <a:t>Věk / </a:t>
                </a:r>
                <a:r>
                  <a:rPr lang="cs-CZ" sz="1000" b="0" i="1" u="none" strike="noStrike" baseline="0">
                    <a:solidFill>
                      <a:srgbClr val="000000"/>
                    </a:solidFill>
                    <a:latin typeface="Arial CE"/>
                    <a:cs typeface="Arial CE"/>
                  </a:rPr>
                  <a:t>Age</a:t>
                </a:r>
              </a:p>
            </c:rich>
          </c:tx>
          <c:layout>
            <c:manualLayout>
              <c:xMode val="edge"/>
              <c:yMode val="edge"/>
              <c:x val="9.7656250000000087E-3"/>
              <c:y val="0.34328358208955256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233115128"/>
        <c:crosses val="autoZero"/>
        <c:crossBetween val="between"/>
        <c:majorUnit val="2"/>
      </c:valAx>
      <c:catAx>
        <c:axId val="233114344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233113952"/>
        <c:crosses val="autoZero"/>
        <c:auto val="1"/>
        <c:lblAlgn val="ctr"/>
        <c:lblOffset val="100"/>
        <c:noMultiLvlLbl val="0"/>
      </c:catAx>
      <c:valAx>
        <c:axId val="233113952"/>
        <c:scaling>
          <c:orientation val="minMax"/>
          <c:max val="3.5"/>
        </c:scaling>
        <c:delete val="0"/>
        <c:axPos val="r"/>
        <c:title>
          <c:tx>
            <c:rich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 CE"/>
                    <a:ea typeface="Arial CE"/>
                    <a:cs typeface="Arial CE"/>
                  </a:defRPr>
                </a:pPr>
                <a:r>
                  <a:rPr lang="cs-CZ" sz="1000" b="0" i="0" u="none" strike="noStrike" baseline="0">
                    <a:solidFill>
                      <a:srgbClr val="000000"/>
                    </a:solidFill>
                    <a:latin typeface="Arial CE"/>
                    <a:cs typeface="Arial CE"/>
                  </a:rPr>
                  <a:t>Plodnost /</a:t>
                </a:r>
                <a:r>
                  <a:rPr lang="cs-CZ" sz="1000" b="0" i="1" u="none" strike="noStrike" baseline="0">
                    <a:solidFill>
                      <a:srgbClr val="000000"/>
                    </a:solidFill>
                    <a:latin typeface="Arial CE"/>
                    <a:cs typeface="Arial CE"/>
                  </a:rPr>
                  <a:t> Fertility</a:t>
                </a:r>
              </a:p>
            </c:rich>
          </c:tx>
          <c:layout>
            <c:manualLayout>
              <c:xMode val="edge"/>
              <c:yMode val="edge"/>
              <c:x val="0.95182291666666663"/>
              <c:y val="0.2915422885572139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900" b="0" i="0" u="none" strike="noStrike" baseline="0">
                <a:solidFill>
                  <a:srgbClr val="000000"/>
                </a:solidFill>
                <a:latin typeface="Arial CE"/>
                <a:ea typeface="Arial CE"/>
                <a:cs typeface="Arial CE"/>
              </a:defRPr>
            </a:pPr>
            <a:endParaRPr lang="cs-CZ"/>
          </a:p>
        </c:txPr>
        <c:crossAx val="233114344"/>
        <c:crosses val="max"/>
        <c:crossBetween val="between"/>
      </c:valAx>
      <c:spPr>
        <a:noFill/>
        <a:ln w="12700">
          <a:solidFill>
            <a:srgbClr val="808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0.11144157018480368"/>
          <c:y val="0.89738835567872999"/>
          <c:w val="0.7818758792992494"/>
          <c:h val="9.0671444015939212E-2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800" b="0" i="0" u="none" strike="noStrike" baseline="0">
              <a:solidFill>
                <a:srgbClr val="000000"/>
              </a:solidFill>
              <a:latin typeface="Arial CE"/>
              <a:ea typeface="Arial CE"/>
              <a:cs typeface="Arial CE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rgbClr val="FFFFFF"/>
    </a:solidFill>
    <a:ln w="3175">
      <a:solidFill>
        <a:srgbClr val="000000"/>
      </a:solidFill>
      <a:prstDash val="solid"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 CE"/>
          <a:ea typeface="Arial CE"/>
          <a:cs typeface="Arial CE"/>
        </a:defRPr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-457200" y="-1393986"/>
          <a:ext cx="8229600" cy="4699310"/>
        </a:xfrm>
        <a:prstGeom xmlns:a="http://schemas.openxmlformats.org/drawingml/2006/main" prst="rect">
          <a:avLst/>
        </a:prstGeom>
      </cdr:spPr>
    </cdr:pic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EBA4763-925D-4964-AE18-9C6B0D981CFA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E13A4D-1499-40C5-9B05-EEA5CBFB8A2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952820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0782" tIns="45391" rIns="90782" bIns="45391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6433CC9-9BB3-4C11-9AA5-94D30D435FAB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82" tIns="45391" rIns="90782" bIns="45391" rtlCol="0" anchor="ctr"/>
          <a:lstStyle/>
          <a:p>
            <a:pPr lv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3100" y="4687888"/>
            <a:ext cx="5389563" cy="4441825"/>
          </a:xfrm>
          <a:prstGeom prst="rect">
            <a:avLst/>
          </a:prstGeom>
        </p:spPr>
        <p:txBody>
          <a:bodyPr vert="horz" lIns="90782" tIns="45391" rIns="90782" bIns="45391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9413" cy="493712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14763" y="9374188"/>
            <a:ext cx="2919412" cy="493712"/>
          </a:xfrm>
          <a:prstGeom prst="rect">
            <a:avLst/>
          </a:prstGeom>
        </p:spPr>
        <p:txBody>
          <a:bodyPr vert="horz" lIns="90782" tIns="45391" rIns="90782" bIns="45391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ABDDD72-2E84-40E0-B583-5197F147C65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617288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5445248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998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8947933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08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09706821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0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73363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992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69378280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2C761C-EB0A-43A3-8438-38D5FAEA302A}" type="slidenum">
              <a:rPr lang="cs-CZ" smtClean="0"/>
              <a:pPr>
                <a:defRPr/>
              </a:pPr>
              <a:t>36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23844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2890396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6055617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72644939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705197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94608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17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981967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98634219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17094747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5668315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41773780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2754151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017196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426077784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16196632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9897336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3450546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281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93866396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109763740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72C761C-EB0A-43A3-8438-38D5FAEA302A}" type="slidenum">
              <a:rPr lang="cs-CZ" smtClean="0"/>
              <a:pPr>
                <a:defRPr/>
              </a:pPr>
              <a:t>64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76394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00937881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7167576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917575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7153719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4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648484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486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9490548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589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405306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691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17743276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7939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1861441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89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0261503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A7738-9256-4936-9EE2-73472785453D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71B52-2DF1-4F82-B262-A0416E21B67B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62779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28314-083C-4BE4-B8F2-8C16E357724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A01DC-467E-4868-8349-0FA6AFDA08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508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9C665-B098-445C-8808-FFD5C52407EC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5BF3D-DFCB-40AF-8AFF-0818ABB19E2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08751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063C9870-7BCF-4EFA-B990-F15A9B63708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37577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56032B7D-4E53-43CE-85EE-9E71F54A260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948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B4969D3F-B26E-44DA-949D-55BB50F1B3A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85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8106896-A9E0-4211-94FB-246CC51630E6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03889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840D3CB7-E75D-4E20-AAC9-12460215ED93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3064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206AEFEB-1C4D-4112-A02D-639C8D532DA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19448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91554A16-6E36-421B-A81C-9B52D13E93B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31939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125C0679-D3BA-4676-AE83-FFFA5100AC57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9328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36435-FE3E-4FD5-8ABA-F080B3472578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827318-C963-4F9F-99CA-5AA6F1DF12C3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62853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73B2B34F-E0F0-4FBB-B7DD-38AEB417FEB8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76843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62D2E15C-EF46-47C4-87B0-B3E0DABF2F5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237837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BA4FD1B-B1FF-4190-9CE4-F550E7F5872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7285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AA9A05B2-E7B3-40F7-9A93-C19E726E66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9120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cs-CZ" noProof="0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6D88439-BFA3-40F1-BA63-D4C77A2E1E4A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9392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1922AC0-6C00-46B4-A20C-8C5B121CD3FE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5299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C4BA061-F49B-4D7A-B95B-D434C3E26EC5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8825F7D-C1E1-46B9-B7C1-3EDA8BB1FC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35516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700507C9-7EC3-4F14-A9B7-B20201AC7981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BBC985C9-5051-40F8-A882-751CA25B2C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837996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49D8ED6C-2EFF-4855-9E41-73BBE82836F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D9F64E4-0CDC-45F6-97B1-9E31FA2A5DB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3744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1336F589-442A-4D39-99DE-1D9D623AE204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9FB0EC5-0B58-4DCA-9E33-ECD38029F8B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176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36D14-FDD6-482A-8D0D-B657A097AA0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41B716-71A3-496A-949B-5D005E76507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224813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5C22BD5-8F69-4759-8740-789CE7033B3C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2DEC2AB8-7C53-4619-8DF9-C0D8392C07D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238970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FAFB1E8-A540-4BD6-87C8-7681F687EF19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AB87D1-FD87-4ECC-A9CF-9874E86C1B0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050421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A4CA6CB-A4F9-4E7C-A35D-6043413ED59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F818F35F-DC5E-4A8F-A163-21A580F6D14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3639778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B22E1C-652A-4E17-ACA7-F3183E2339B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63A50CA-6AB0-4F8C-86C0-CAB40DC7F284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24149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97272BA0-C305-402F-9924-0796C01CCAE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75E66EC-8B71-4477-852C-B771E6ECF0A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2825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845CF95C-E4EE-4E0C-A9A7-C66D3B7E3EB2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3D1E7A1F-B5AF-4707-9BA8-22068F2FCCF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8769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E63EE6B0-303B-4E53-9EAD-6D9915FCB617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2962DA6-0AD9-4AE2-9277-025E6C7CE47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089447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08FBC2D-16EB-4A3D-90D5-974D46BAF5E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5312034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Nadpis a obsah nad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82688" y="4151313"/>
            <a:ext cx="7772400" cy="1981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162050" y="6243638"/>
            <a:ext cx="19050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657600" y="6243638"/>
            <a:ext cx="28956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042150" y="6243638"/>
            <a:ext cx="1905000" cy="457200"/>
          </a:xfrm>
        </p:spPr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DE34FA14-C283-4A99-A894-1423730AF07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46973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D8AC7A6-4FD0-423D-A577-BC0FC82F94EA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83CEFFF-089E-4E6D-B568-597D0F9EA03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5367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469E9-14E4-4B7F-A9E8-080466F869DA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7893DD-25C9-48CB-A427-6659273A37F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0213757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6E83419-213A-41D0-BE59-F52F230E8DAC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8DE8B81-6FDE-4698-9A8D-9B8E74AFCDB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879081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D5427B2-3C70-4EAB-82D3-14173A53C9F1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AEB3D69-FB94-49F9-B126-9B8FCD127CF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099756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D80F69-DE0A-4487-988D-5885A8D1E942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1B1DB05-D18C-40D2-82BF-5CB80776F8C1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0043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A5D8CC2-23DC-497C-A20C-C767EBBCA26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D1FE55-080D-4E7F-BE97-5113DE0CA7A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66457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92219B-5143-4BC7-9C5E-B13E47E085C6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A5EBFA-9647-4F9B-A74A-BA4216C1CE4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08791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B60E13B-27C8-4B29-85F2-99FD51714BC8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93CB6C-2A63-4AD3-995A-982465F3E18D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923464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186B905-BF99-4004-BC0E-2FA1084F6094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732B94-AA07-4449-ACD6-6D1592B3A3B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5347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E8D76AA-8B40-4C9F-8277-7E05FCA46073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27F5346-8A77-4E04-9D4B-2DE09E65BCFF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6776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C9AAB17-C7C2-44FE-9C6D-CCD55BEF044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7196688-EB46-4134-859D-CA5BA7AB316C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41758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6F154233-DA17-4318-995A-162474B185C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DEB80A5-A0E4-4B67-9164-DD135FCB216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87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00FC8C-C603-4CB2-9B30-7106C712595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866637-2A20-4EE2-AD8F-44A07A03C380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911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35F6B-D7B2-4A01-B2B8-BDB0268D82CF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B05E93-39AF-44F4-82B6-08B5B3C69537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013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608E8-F507-4D2D-949F-ECBBCC46EFB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57FE1-F84E-4B5B-9CDD-0C9CC92CE60E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774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21420-BA23-44A6-AD58-F1312F5E3BFD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D4B5B-A35B-4DCA-9F1B-5242B7D49F39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47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580A9-C6CE-444C-B986-67CDBE00DD40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2C438-0611-4B92-8604-8C8132C62A92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247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A696B7B-EFFC-4903-A2DD-2D94DC13AAA6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200F56-54B9-4CD6-AC55-9384E51373E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37" r:id="rId1"/>
    <p:sldLayoutId id="2147485238" r:id="rId2"/>
    <p:sldLayoutId id="2147485239" r:id="rId3"/>
    <p:sldLayoutId id="2147485240" r:id="rId4"/>
    <p:sldLayoutId id="2147485241" r:id="rId5"/>
    <p:sldLayoutId id="2147485242" r:id="rId6"/>
    <p:sldLayoutId id="2147485243" r:id="rId7"/>
    <p:sldLayoutId id="2147485244" r:id="rId8"/>
    <p:sldLayoutId id="2147485245" r:id="rId9"/>
    <p:sldLayoutId id="2147485246" r:id="rId10"/>
    <p:sldLayoutId id="214748524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Klepnutím lze upravit styly předlohy textu.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</a:t>
            </a:r>
          </a:p>
          <a:p>
            <a:pPr lvl="4"/>
            <a:r>
              <a:rPr lang="en-GB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dirty="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dirty="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solidFill>
                  <a:srgbClr val="000000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F04E-256D-4F6C-9862-B2B31AA55DF1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88" r:id="rId1"/>
    <p:sldLayoutId id="2147485289" r:id="rId2"/>
    <p:sldLayoutId id="2147485290" r:id="rId3"/>
    <p:sldLayoutId id="2147485291" r:id="rId4"/>
    <p:sldLayoutId id="2147485292" r:id="rId5"/>
    <p:sldLayoutId id="2147485293" r:id="rId6"/>
    <p:sldLayoutId id="2147485294" r:id="rId7"/>
    <p:sldLayoutId id="2147485295" r:id="rId8"/>
    <p:sldLayoutId id="2147485296" r:id="rId9"/>
    <p:sldLayoutId id="2147485297" r:id="rId10"/>
    <p:sldLayoutId id="2147485298" r:id="rId11"/>
    <p:sldLayoutId id="2147485299" r:id="rId12"/>
    <p:sldLayoutId id="2147485300" r:id="rId13"/>
    <p:sldLayoutId id="2147485301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614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64EF3AC-1D86-40A6-8D9B-9EB5CD05C021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66EB61-B618-4529-945B-74AC158C96FA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9604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04" r:id="rId1"/>
    <p:sldLayoutId id="2147485305" r:id="rId2"/>
    <p:sldLayoutId id="2147485306" r:id="rId3"/>
    <p:sldLayoutId id="2147485307" r:id="rId4"/>
    <p:sldLayoutId id="2147485308" r:id="rId5"/>
    <p:sldLayoutId id="2147485309" r:id="rId6"/>
    <p:sldLayoutId id="2147485310" r:id="rId7"/>
    <p:sldLayoutId id="2147485311" r:id="rId8"/>
    <p:sldLayoutId id="2147485312" r:id="rId9"/>
    <p:sldLayoutId id="2147485313" r:id="rId10"/>
    <p:sldLayoutId id="2147485314" r:id="rId11"/>
    <p:sldLayoutId id="2147485315" r:id="rId12"/>
    <p:sldLayoutId id="214748531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styl.</a:t>
            </a:r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29496B9D-D1D4-4F12-B09B-32BEEAB54589}" type="datetimeFigureOut">
              <a:rPr lang="cs-CZ"/>
              <a:pPr>
                <a:defRPr/>
              </a:pPr>
              <a:t>26.2.2018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Calibri"/>
                <a:cs typeface="Arial" charset="0"/>
              </a:defRPr>
            </a:lvl1pPr>
          </a:lstStyle>
          <a:p>
            <a:pPr>
              <a:defRPr/>
            </a:pPr>
            <a:fld id="{C8BE573F-DC9F-41F4-9D41-1828B986F616}" type="slidenum">
              <a:rPr lang="cs-CZ"/>
              <a:pPr>
                <a:defRPr/>
              </a:pPr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8881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18" r:id="rId1"/>
    <p:sldLayoutId id="2147485319" r:id="rId2"/>
    <p:sldLayoutId id="2147485320" r:id="rId3"/>
    <p:sldLayoutId id="2147485321" r:id="rId4"/>
    <p:sldLayoutId id="2147485322" r:id="rId5"/>
    <p:sldLayoutId id="2147485323" r:id="rId6"/>
    <p:sldLayoutId id="2147485324" r:id="rId7"/>
    <p:sldLayoutId id="2147485325" r:id="rId8"/>
    <p:sldLayoutId id="2147485326" r:id="rId9"/>
    <p:sldLayoutId id="2147485327" r:id="rId10"/>
    <p:sldLayoutId id="214748532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zso.cz/staticke/animgraf/cz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czso.cz/staticke/animgraf/projekce_1950_2101/index.htm" TargetMode="External"/><Relationship Id="rId4" Type="http://schemas.openxmlformats.org/officeDocument/2006/relationships/hyperlink" Target="https://www.czso.cz/staticke/animgraf/projekce_1950_2101/index.html?lang=cz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3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3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8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3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3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8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8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Nadpis 1"/>
          <p:cNvSpPr>
            <a:spLocks noGrp="1"/>
          </p:cNvSpPr>
          <p:nvPr>
            <p:ph type="title"/>
          </p:nvPr>
        </p:nvSpPr>
        <p:spPr>
          <a:xfrm>
            <a:off x="250825" y="620713"/>
            <a:ext cx="8229600" cy="1143000"/>
          </a:xfrm>
        </p:spPr>
        <p:txBody>
          <a:bodyPr/>
          <a:lstStyle/>
          <a:p>
            <a:pPr eaLnBrk="1" hangingPunct="1"/>
            <a:r>
              <a:rPr lang="cs-CZ" altLang="cs-CZ" sz="5000" b="1" smtClean="0">
                <a:solidFill>
                  <a:srgbClr val="1B06B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Ekonomika v oblasti péče o zdraví</a:t>
            </a:r>
          </a:p>
        </p:txBody>
      </p:sp>
      <p:sp>
        <p:nvSpPr>
          <p:cNvPr id="116739" name="Zástupný symbol pro obsah 2"/>
          <p:cNvSpPr>
            <a:spLocks noGrp="1"/>
          </p:cNvSpPr>
          <p:nvPr>
            <p:ph idx="1"/>
          </p:nvPr>
        </p:nvSpPr>
        <p:spPr>
          <a:xfrm>
            <a:off x="468313" y="1916113"/>
            <a:ext cx="8229600" cy="5373687"/>
          </a:xfrm>
        </p:spPr>
        <p:txBody>
          <a:bodyPr/>
          <a:lstStyle/>
          <a:p>
            <a:pPr eaLnBrk="1" hangingPunct="1"/>
            <a:endParaRPr lang="cs-CZ" altLang="cs-CZ" sz="2400" smtClean="0"/>
          </a:p>
          <a:p>
            <a:pPr eaLnBrk="1" hangingPunct="1"/>
            <a:r>
              <a:rPr lang="cs-CZ" altLang="cs-CZ" sz="3600" smtClean="0">
                <a:latin typeface="Arial" panose="020B0604020202020204" pitchFamily="34" charset="0"/>
                <a:cs typeface="Arial" panose="020B0604020202020204" pitchFamily="34" charset="0"/>
              </a:rPr>
              <a:t>zabývá se </a:t>
            </a:r>
            <a:r>
              <a:rPr lang="cs-CZ" alt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vynakládáním vzácných zdrojů </a:t>
            </a:r>
            <a:r>
              <a:rPr lang="cs-CZ" altLang="cs-CZ" sz="3600" smtClean="0">
                <a:latin typeface="Arial" panose="020B0604020202020204" pitchFamily="34" charset="0"/>
                <a:cs typeface="Arial" panose="020B0604020202020204" pitchFamily="34" charset="0"/>
              </a:rPr>
              <a:t>do širokého systému péče o zdraví a jejich </a:t>
            </a:r>
            <a:r>
              <a:rPr lang="cs-CZ" altLang="cs-CZ" sz="3600" b="1" smtClean="0">
                <a:latin typeface="Arial" panose="020B0604020202020204" pitchFamily="34" charset="0"/>
                <a:cs typeface="Arial" panose="020B0604020202020204" pitchFamily="34" charset="0"/>
              </a:rPr>
              <a:t>výnosem</a:t>
            </a:r>
            <a:r>
              <a:rPr lang="cs-CZ" altLang="cs-CZ" sz="360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 eaLnBrk="1" hangingPunct="1"/>
            <a:endParaRPr lang="cs-CZ" altLang="cs-CZ" sz="360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903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4000" b="1" smtClean="0">
                <a:solidFill>
                  <a:srgbClr val="1B06BA"/>
                </a:solidFill>
                <a:latin typeface="Arial" charset="0"/>
              </a:rPr>
              <a:t>OBTÍŽE S DEFINICÍ ZDRAVÍ </a:t>
            </a:r>
          </a:p>
          <a:p>
            <a:pPr marL="0" indent="0" eaLnBrk="1" hangingPunct="1">
              <a:buFont typeface="Arial" charset="0"/>
              <a:buNone/>
            </a:pPr>
            <a:endParaRPr lang="cs-CZ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cs-CZ" sz="2800" smtClean="0">
                <a:latin typeface="Arial" charset="0"/>
              </a:rPr>
              <a:t>Vzhledem ke značné komplexnosti pojmu zdraví a obtížím s jeho definováním bývají pro vědecké účely často vytvářeny</a:t>
            </a:r>
          </a:p>
          <a:p>
            <a:pPr marL="0" indent="0" eaLnBrk="1" hangingPunct="1">
              <a:buFont typeface="Arial" charset="0"/>
              <a:buNone/>
            </a:pPr>
            <a:endParaRPr lang="cs-CZ" sz="2800" b="1" smtClean="0">
              <a:solidFill>
                <a:srgbClr val="1B06BA"/>
              </a:solidFill>
              <a:latin typeface="Arial" charset="0"/>
            </a:endParaRPr>
          </a:p>
          <a:p>
            <a:pPr marL="400050" lvl="1" indent="-341313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operační definice zdraví</a:t>
            </a:r>
          </a:p>
          <a:p>
            <a:pPr marL="400050" lvl="1" indent="-341313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modely zdraví</a:t>
            </a:r>
          </a:p>
          <a:p>
            <a:pPr marL="800100" lvl="2" indent="-341313" eaLnBrk="1" hangingPunct="1"/>
            <a:endParaRPr lang="cs-CZ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sz="4000" b="1" smtClean="0">
              <a:solidFill>
                <a:srgbClr val="1B06BA"/>
              </a:solidFill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cs-CZ" smtClean="0">
              <a:latin typeface="Arial" charset="0"/>
            </a:endParaRPr>
          </a:p>
        </p:txBody>
      </p:sp>
      <p:sp>
        <p:nvSpPr>
          <p:cNvPr id="131075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OPERAČNÍ DEFINICE ZDRAVÍ 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3600" b="1" dirty="0" smtClean="0">
              <a:solidFill>
                <a:srgbClr val="1B06BA"/>
              </a:solidFill>
            </a:endParaRP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jsou orientovány na ty charakteristiky zdraví, které souvisejí s cílem zamýšlené studie</a:t>
            </a: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např. zdraví jako nepřítomnost nemoci nebo vady, zdraví jako schopnost adaptace, zdraví jako schopnost dobrého fungování (fitness)</a:t>
            </a:r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13209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014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MODELY ZDRAVÍ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/>
              <a:t>BIOMEDICÍNSKÝ MODEL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b="1" dirty="0" smtClean="0"/>
              <a:t>EKOLOGICKO SOCIÁLNÍ MODEL</a:t>
            </a:r>
          </a:p>
        </p:txBody>
      </p:sp>
      <p:sp>
        <p:nvSpPr>
          <p:cNvPr id="13312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9344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  <a:latin typeface="Arial" charset="0"/>
              </a:rPr>
              <a:t>Biomedicínský model zdraví</a:t>
            </a:r>
            <a:endParaRPr lang="en-GB" b="1" smtClean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7338"/>
            <a:ext cx="8229600" cy="4525962"/>
          </a:xfrm>
        </p:spPr>
        <p:txBody>
          <a:bodyPr/>
          <a:lstStyle/>
          <a:p>
            <a:pPr eaLnBrk="1" hangingPunct="1"/>
            <a:r>
              <a:rPr lang="cs-CZ" sz="2800" smtClean="0">
                <a:latin typeface="Arial" charset="0"/>
              </a:rPr>
              <a:t>Hlavní roli zde hrají symptomy nemoci, diagnostická kritéria, možnosti a dostupnost diagnostiky nemoci a vhodná terapie. Takové pojetí vychází z běžné klinické praxe.</a:t>
            </a:r>
          </a:p>
          <a:p>
            <a:pPr eaLnBrk="1" hangingPunct="1"/>
            <a:r>
              <a:rPr lang="cs-CZ" sz="2800" smtClean="0">
                <a:latin typeface="Arial" charset="0"/>
              </a:rPr>
              <a:t>Aby se podařilo účinně, hospodárně a humánně zvládat zdravotní problémy lidí, je nezbytné překročit hranice biomedicínského modelu zdraví a osvojit si poznatky začleňující zdraví a péči o ně do širších sociálních souvislostí.  </a:t>
            </a:r>
            <a:endParaRPr lang="en-GB" sz="280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52635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EKOLOGICKO SOCIÁLNÍ </a:t>
            </a:r>
            <a:br>
              <a:rPr lang="cs-CZ" sz="3600" b="1" dirty="0">
                <a:solidFill>
                  <a:srgbClr val="1B06BA"/>
                </a:solidFill>
                <a:latin typeface="Arial" charset="0"/>
              </a:rPr>
            </a:b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MODEL ZDRAVÍ (1)</a:t>
            </a:r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523875" y="1647825"/>
            <a:ext cx="8229600" cy="4802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Orientace na jedince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jako člena sociálních skupin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 (rodina, zaměstnání, společnost) v populačním kontextu.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Zájem o všechny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a zejména sociální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charakteristiky zdraví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(věk, vzdělání, příjem apod.).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Vnímavost ke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kulturním, sociálním i individuálním humánním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hodnotám 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a studium jejich vztahu ke zdraví.</a:t>
            </a:r>
          </a:p>
        </p:txBody>
      </p:sp>
    </p:spTree>
    <p:extLst>
      <p:ext uri="{BB962C8B-B14F-4D97-AF65-F5344CB8AC3E}">
        <p14:creationId xmlns:p14="http://schemas.microsoft.com/office/powerpoint/2010/main" val="150536985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ChangeArrowheads="1"/>
          </p:cNvSpPr>
          <p:nvPr/>
        </p:nvSpPr>
        <p:spPr bwMode="auto">
          <a:xfrm>
            <a:off x="485775" y="4746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EKOLOGICKO SOCIÁLNÍ </a:t>
            </a:r>
            <a:br>
              <a:rPr lang="cs-CZ" sz="3600" b="1" dirty="0">
                <a:solidFill>
                  <a:srgbClr val="1B06BA"/>
                </a:solidFill>
                <a:latin typeface="Arial" charset="0"/>
              </a:rPr>
            </a:b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MODEL ZDRAVÍ (2)</a:t>
            </a:r>
          </a:p>
        </p:txBody>
      </p:sp>
      <p:sp>
        <p:nvSpPr>
          <p:cNvPr id="141315" name="Rectangle 3"/>
          <p:cNvSpPr>
            <a:spLocks noChangeArrowheads="1"/>
          </p:cNvSpPr>
          <p:nvPr/>
        </p:nvSpPr>
        <p:spPr bwMode="auto">
          <a:xfrm>
            <a:off x="704850" y="2124075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Pozornost věnovaná jak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objektivní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, tak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subjektivní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 stránce zdraví a jeho poruch.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Studium vztahu jednání lidí a zdraví 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v kontextu každodenního života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Zdraví je podmíněno vztahy mnoha lidí a zdaleka nejde jen o důsledek vztahu lékaře a pacienta.    </a:t>
            </a:r>
          </a:p>
        </p:txBody>
      </p:sp>
    </p:spTree>
    <p:extLst>
      <p:ext uri="{BB962C8B-B14F-4D97-AF65-F5344CB8AC3E}">
        <p14:creationId xmlns:p14="http://schemas.microsoft.com/office/powerpoint/2010/main" val="3922609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ChangeArrowheads="1"/>
          </p:cNvSpPr>
          <p:nvPr/>
        </p:nvSpPr>
        <p:spPr bwMode="auto">
          <a:xfrm>
            <a:off x="485775" y="5127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>
              <a:defRPr/>
            </a:pP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EKOLOGICKO SOCIÁLNÍ </a:t>
            </a:r>
            <a:br>
              <a:rPr lang="cs-CZ" sz="3600" b="1" dirty="0">
                <a:solidFill>
                  <a:srgbClr val="1B06BA"/>
                </a:solidFill>
                <a:latin typeface="Arial" charset="0"/>
              </a:rPr>
            </a:br>
            <a:r>
              <a:rPr lang="cs-CZ" sz="3600" b="1" dirty="0">
                <a:solidFill>
                  <a:srgbClr val="1B06BA"/>
                </a:solidFill>
                <a:latin typeface="Arial" charset="0"/>
              </a:rPr>
              <a:t>MODEL ZDRAVÍ (3)</a:t>
            </a:r>
          </a:p>
        </p:txBody>
      </p:sp>
      <p:sp>
        <p:nvSpPr>
          <p:cNvPr id="142339" name="Rectangle 3"/>
          <p:cNvSpPr>
            <a:spLocks noChangeArrowheads="1"/>
          </p:cNvSpPr>
          <p:nvPr/>
        </p:nvSpPr>
        <p:spPr bwMode="auto">
          <a:xfrm>
            <a:off x="638175" y="1876425"/>
            <a:ext cx="8229600" cy="472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Vědomí vlastní důstojnosti, péče o sebe sama, pocit sounáležitosti a dobrá vůle pomoci ostatním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 tvoří základní východisko péče o  zdraví i poskytování zdravotnických služeb.</a:t>
            </a:r>
          </a:p>
          <a:p>
            <a:pPr marL="342900" indent="-342900">
              <a:spcBef>
                <a:spcPct val="20000"/>
              </a:spcBef>
              <a:buFontTx/>
              <a:buChar char="•"/>
              <a:defRPr/>
            </a:pPr>
            <a:r>
              <a:rPr lang="cs-CZ" sz="3200" dirty="0">
                <a:solidFill>
                  <a:prstClr val="black"/>
                </a:solidFill>
                <a:latin typeface="Arial" charset="0"/>
              </a:rPr>
              <a:t>Respektování skutečnosti, že lidé mohou příznivě reagovat na celou škálu metod péče o zdraví (</a:t>
            </a:r>
            <a:r>
              <a:rPr lang="cs-CZ" sz="3200" b="1" dirty="0">
                <a:solidFill>
                  <a:prstClr val="black"/>
                </a:solidFill>
                <a:latin typeface="Arial" charset="0"/>
              </a:rPr>
              <a:t>neexistuje jen jediná cesta</a:t>
            </a:r>
            <a:r>
              <a:rPr lang="cs-CZ" sz="3200" dirty="0">
                <a:solidFill>
                  <a:prstClr val="black"/>
                </a:solidFill>
                <a:latin typeface="Arial" charset="0"/>
              </a:rPr>
              <a:t>).  </a:t>
            </a:r>
          </a:p>
        </p:txBody>
      </p:sp>
    </p:spTree>
    <p:extLst>
      <p:ext uri="{BB962C8B-B14F-4D97-AF65-F5344CB8AC3E}">
        <p14:creationId xmlns:p14="http://schemas.microsoft.com/office/powerpoint/2010/main" val="368675030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NEMOC</a:t>
            </a: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Podobně jako u zdraví neexistuje jednoduchá definice.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Má složku psychologickou, tělesnou i sociální.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dirty="0" smtClean="0"/>
              <a:t>Lze ji pojímat z mnoha aspektů: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nemoc jako </a:t>
            </a:r>
            <a:r>
              <a:rPr lang="cs-CZ" b="1" dirty="0" smtClean="0"/>
              <a:t>objektivní porucha</a:t>
            </a:r>
            <a:r>
              <a:rPr lang="cs-CZ" dirty="0" smtClean="0"/>
              <a:t> zdraví,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nemoc jako </a:t>
            </a:r>
            <a:r>
              <a:rPr lang="cs-CZ" b="1" dirty="0" smtClean="0"/>
              <a:t>vnímaná porucha </a:t>
            </a:r>
            <a:r>
              <a:rPr lang="cs-CZ" dirty="0" smtClean="0"/>
              <a:t>zdraví,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nemoc jako </a:t>
            </a:r>
            <a:r>
              <a:rPr lang="cs-CZ" b="1" dirty="0" smtClean="0"/>
              <a:t>předmět zdravotnických služeb</a:t>
            </a:r>
            <a:r>
              <a:rPr lang="cs-CZ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3181889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  <a:latin typeface="Arial" charset="0"/>
              </a:rPr>
              <a:t>NEMOC</a:t>
            </a:r>
            <a:endParaRPr lang="en-GB" b="1" smtClean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4363" y="5256213"/>
            <a:ext cx="8229600" cy="1116012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Tx/>
              <a:buNone/>
            </a:pPr>
            <a:r>
              <a:rPr lang="cs-CZ" sz="2800" b="1" smtClean="0">
                <a:solidFill>
                  <a:srgbClr val="1B06BA"/>
                </a:solidFill>
                <a:latin typeface="Arial" charset="0"/>
              </a:rPr>
              <a:t>Nemoc jako objektivní porucha zdraví (A), subjektivně vnímaná (B) i jako předmět činnosti zdravotnictví (C)</a:t>
            </a:r>
          </a:p>
        </p:txBody>
      </p:sp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1" name="AutoShape 5"/>
          <p:cNvSpPr>
            <a:spLocks noChangeAspect="1" noChangeArrowheads="1" noTextEdit="1"/>
          </p:cNvSpPr>
          <p:nvPr/>
        </p:nvSpPr>
        <p:spPr bwMode="auto">
          <a:xfrm>
            <a:off x="2451100" y="1023938"/>
            <a:ext cx="4371975" cy="4041775"/>
          </a:xfrm>
          <a:prstGeom prst="rect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2" name="Rectangle 6"/>
          <p:cNvSpPr>
            <a:spLocks noChangeArrowheads="1"/>
          </p:cNvSpPr>
          <p:nvPr/>
        </p:nvSpPr>
        <p:spPr bwMode="auto">
          <a:xfrm>
            <a:off x="2468563" y="1041400"/>
            <a:ext cx="4337050" cy="4006850"/>
          </a:xfrm>
          <a:prstGeom prst="rect">
            <a:avLst/>
          </a:prstGeom>
          <a:solidFill>
            <a:srgbClr val="FFFFFF"/>
          </a:solidFill>
          <a:ln w="17463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3" name="Oval 7"/>
          <p:cNvSpPr>
            <a:spLocks noChangeArrowheads="1"/>
          </p:cNvSpPr>
          <p:nvPr/>
        </p:nvSpPr>
        <p:spPr bwMode="auto">
          <a:xfrm>
            <a:off x="2686050" y="2557463"/>
            <a:ext cx="2386013" cy="2274887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4" name="Oval 8"/>
          <p:cNvSpPr>
            <a:spLocks noChangeArrowheads="1"/>
          </p:cNvSpPr>
          <p:nvPr/>
        </p:nvSpPr>
        <p:spPr bwMode="auto">
          <a:xfrm>
            <a:off x="4202113" y="2557463"/>
            <a:ext cx="2386012" cy="2274887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5" name="Oval 9"/>
          <p:cNvSpPr>
            <a:spLocks noChangeArrowheads="1"/>
          </p:cNvSpPr>
          <p:nvPr/>
        </p:nvSpPr>
        <p:spPr bwMode="auto">
          <a:xfrm>
            <a:off x="3444875" y="1366838"/>
            <a:ext cx="2384425" cy="2273300"/>
          </a:xfrm>
          <a:prstGeom prst="ellipse">
            <a:avLst/>
          </a:prstGeom>
          <a:noFill/>
          <a:ln w="36513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42346" name="Rectangle 10"/>
          <p:cNvSpPr>
            <a:spLocks noChangeArrowheads="1"/>
          </p:cNvSpPr>
          <p:nvPr/>
        </p:nvSpPr>
        <p:spPr bwMode="auto">
          <a:xfrm>
            <a:off x="3622675" y="1930400"/>
            <a:ext cx="20716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nemoc jako objektivní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47" name="Rectangle 11"/>
          <p:cNvSpPr>
            <a:spLocks noChangeArrowheads="1"/>
          </p:cNvSpPr>
          <p:nvPr/>
        </p:nvSpPr>
        <p:spPr bwMode="auto">
          <a:xfrm>
            <a:off x="4516438" y="1606550"/>
            <a:ext cx="1555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A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48" name="Rectangle 12"/>
          <p:cNvSpPr>
            <a:spLocks noChangeArrowheads="1"/>
          </p:cNvSpPr>
          <p:nvPr/>
        </p:nvSpPr>
        <p:spPr bwMode="auto">
          <a:xfrm>
            <a:off x="4540250" y="2417763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6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49" name="Rectangle 13"/>
          <p:cNvSpPr>
            <a:spLocks noChangeArrowheads="1"/>
          </p:cNvSpPr>
          <p:nvPr/>
        </p:nvSpPr>
        <p:spPr bwMode="auto">
          <a:xfrm>
            <a:off x="5095875" y="2919413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3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0" name="Rectangle 14"/>
          <p:cNvSpPr>
            <a:spLocks noChangeArrowheads="1"/>
          </p:cNvSpPr>
          <p:nvPr/>
        </p:nvSpPr>
        <p:spPr bwMode="auto">
          <a:xfrm>
            <a:off x="4513263" y="3243263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1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1" name="Rectangle 15"/>
          <p:cNvSpPr>
            <a:spLocks noChangeArrowheads="1"/>
          </p:cNvSpPr>
          <p:nvPr/>
        </p:nvSpPr>
        <p:spPr bwMode="auto">
          <a:xfrm>
            <a:off x="4525963" y="3919538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4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2" name="Rectangle 16"/>
          <p:cNvSpPr>
            <a:spLocks noChangeArrowheads="1"/>
          </p:cNvSpPr>
          <p:nvPr/>
        </p:nvSpPr>
        <p:spPr bwMode="auto">
          <a:xfrm>
            <a:off x="3930650" y="2932113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2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3" name="Rectangle 17"/>
          <p:cNvSpPr>
            <a:spLocks noChangeArrowheads="1"/>
          </p:cNvSpPr>
          <p:nvPr/>
        </p:nvSpPr>
        <p:spPr bwMode="auto">
          <a:xfrm>
            <a:off x="3113088" y="3084513"/>
            <a:ext cx="144462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B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4" name="Rectangle 18"/>
          <p:cNvSpPr>
            <a:spLocks noChangeArrowheads="1"/>
          </p:cNvSpPr>
          <p:nvPr/>
        </p:nvSpPr>
        <p:spPr bwMode="auto">
          <a:xfrm>
            <a:off x="3930650" y="4448175"/>
            <a:ext cx="107950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5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5" name="Rectangle 19"/>
          <p:cNvSpPr>
            <a:spLocks noChangeArrowheads="1"/>
          </p:cNvSpPr>
          <p:nvPr/>
        </p:nvSpPr>
        <p:spPr bwMode="auto">
          <a:xfrm>
            <a:off x="5027613" y="4433888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7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6" name="Rectangle 20"/>
          <p:cNvSpPr>
            <a:spLocks noChangeArrowheads="1"/>
          </p:cNvSpPr>
          <p:nvPr/>
        </p:nvSpPr>
        <p:spPr bwMode="auto">
          <a:xfrm>
            <a:off x="5932488" y="3000375"/>
            <a:ext cx="155575" cy="25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C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7" name="Rectangle 21"/>
          <p:cNvSpPr>
            <a:spLocks noChangeArrowheads="1"/>
          </p:cNvSpPr>
          <p:nvPr/>
        </p:nvSpPr>
        <p:spPr bwMode="auto">
          <a:xfrm>
            <a:off x="6138863" y="1782763"/>
            <a:ext cx="107950" cy="258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8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8" name="Rectangle 22"/>
          <p:cNvSpPr>
            <a:spLocks noChangeArrowheads="1"/>
          </p:cNvSpPr>
          <p:nvPr/>
        </p:nvSpPr>
        <p:spPr bwMode="auto">
          <a:xfrm>
            <a:off x="3933825" y="2174875"/>
            <a:ext cx="14239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porucha zdraví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59" name="Rectangle 23"/>
          <p:cNvSpPr>
            <a:spLocks noChangeArrowheads="1"/>
          </p:cNvSpPr>
          <p:nvPr/>
        </p:nvSpPr>
        <p:spPr bwMode="auto">
          <a:xfrm>
            <a:off x="2906713" y="3454400"/>
            <a:ext cx="107156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nemoc jako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0" name="Rectangle 24"/>
          <p:cNvSpPr>
            <a:spLocks noChangeArrowheads="1"/>
          </p:cNvSpPr>
          <p:nvPr/>
        </p:nvSpPr>
        <p:spPr bwMode="auto">
          <a:xfrm>
            <a:off x="2897188" y="3716338"/>
            <a:ext cx="8128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vnímaná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1" name="Rectangle 25"/>
          <p:cNvSpPr>
            <a:spLocks noChangeArrowheads="1"/>
          </p:cNvSpPr>
          <p:nvPr/>
        </p:nvSpPr>
        <p:spPr bwMode="auto">
          <a:xfrm>
            <a:off x="2905125" y="3995738"/>
            <a:ext cx="142398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porucha zdraví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2" name="Rectangle 26"/>
          <p:cNvSpPr>
            <a:spLocks noChangeArrowheads="1"/>
          </p:cNvSpPr>
          <p:nvPr/>
        </p:nvSpPr>
        <p:spPr bwMode="auto">
          <a:xfrm>
            <a:off x="5430838" y="3311525"/>
            <a:ext cx="1125537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nemoc jako 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3" name="Rectangle 27"/>
          <p:cNvSpPr>
            <a:spLocks noChangeArrowheads="1"/>
          </p:cNvSpPr>
          <p:nvPr/>
        </p:nvSpPr>
        <p:spPr bwMode="auto">
          <a:xfrm>
            <a:off x="5429250" y="3568700"/>
            <a:ext cx="7858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předmět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4" name="Rectangle 28"/>
          <p:cNvSpPr>
            <a:spLocks noChangeArrowheads="1"/>
          </p:cNvSpPr>
          <p:nvPr/>
        </p:nvSpPr>
        <p:spPr bwMode="auto">
          <a:xfrm>
            <a:off x="5091113" y="3825875"/>
            <a:ext cx="1441450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zdravotnických</a:t>
            </a:r>
            <a:endParaRPr lang="en-GB" b="1">
              <a:solidFill>
                <a:prstClr val="black"/>
              </a:solidFill>
            </a:endParaRPr>
          </a:p>
        </p:txBody>
      </p:sp>
      <p:sp>
        <p:nvSpPr>
          <p:cNvPr id="142365" name="Rectangle 29"/>
          <p:cNvSpPr>
            <a:spLocks noChangeArrowheads="1"/>
          </p:cNvSpPr>
          <p:nvPr/>
        </p:nvSpPr>
        <p:spPr bwMode="auto">
          <a:xfrm>
            <a:off x="5118100" y="4095750"/>
            <a:ext cx="582613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sz="1700" b="1">
                <a:solidFill>
                  <a:srgbClr val="000000"/>
                </a:solidFill>
                <a:latin typeface="Times New Roman" pitchFamily="18" charset="0"/>
              </a:rPr>
              <a:t>služeb</a:t>
            </a:r>
            <a:endParaRPr lang="en-GB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70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smtClean="0">
                <a:solidFill>
                  <a:srgbClr val="1B06BA"/>
                </a:solidFill>
                <a:latin typeface="Arial" charset="0"/>
              </a:rPr>
              <a:t>FENOMÉN LEDOVCE</a:t>
            </a:r>
            <a:endParaRPr lang="en-GB" b="1" smtClean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143363" name="Rectangle 3"/>
          <p:cNvSpPr>
            <a:spLocks noChangeArrowheads="1"/>
          </p:cNvSpPr>
          <p:nvPr/>
        </p:nvSpPr>
        <p:spPr bwMode="auto">
          <a:xfrm>
            <a:off x="0" y="2295525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cs-CZ">
              <a:solidFill>
                <a:prstClr val="black"/>
              </a:solidFill>
            </a:endParaRPr>
          </a:p>
        </p:txBody>
      </p:sp>
      <p:grpSp>
        <p:nvGrpSpPr>
          <p:cNvPr id="143364" name="Group 4"/>
          <p:cNvGrpSpPr>
            <a:grpSpLocks noChangeAspect="1"/>
          </p:cNvGrpSpPr>
          <p:nvPr/>
        </p:nvGrpSpPr>
        <p:grpSpPr bwMode="auto">
          <a:xfrm>
            <a:off x="1898650" y="1757363"/>
            <a:ext cx="5186363" cy="4260850"/>
            <a:chOff x="1196" y="1107"/>
            <a:chExt cx="3267" cy="2684"/>
          </a:xfrm>
        </p:grpSpPr>
        <p:sp>
          <p:nvSpPr>
            <p:cNvPr id="143365" name="AutoShape 5"/>
            <p:cNvSpPr>
              <a:spLocks noChangeAspect="1" noChangeArrowheads="1" noTextEdit="1"/>
            </p:cNvSpPr>
            <p:nvPr/>
          </p:nvSpPr>
          <p:spPr bwMode="auto">
            <a:xfrm>
              <a:off x="1196" y="1110"/>
              <a:ext cx="3267" cy="26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66" name="Freeform 6"/>
            <p:cNvSpPr>
              <a:spLocks/>
            </p:cNvSpPr>
            <p:nvPr/>
          </p:nvSpPr>
          <p:spPr bwMode="auto">
            <a:xfrm>
              <a:off x="1317" y="1313"/>
              <a:ext cx="1916" cy="2456"/>
            </a:xfrm>
            <a:custGeom>
              <a:avLst/>
              <a:gdLst>
                <a:gd name="T0" fmla="*/ 1466 w 1916"/>
                <a:gd name="T1" fmla="*/ 58 h 2456"/>
                <a:gd name="T2" fmla="*/ 1539 w 1916"/>
                <a:gd name="T3" fmla="*/ 113 h 2456"/>
                <a:gd name="T4" fmla="*/ 1602 w 1916"/>
                <a:gd name="T5" fmla="*/ 155 h 2456"/>
                <a:gd name="T6" fmla="*/ 1707 w 1916"/>
                <a:gd name="T7" fmla="*/ 244 h 2456"/>
                <a:gd name="T8" fmla="*/ 1731 w 1916"/>
                <a:gd name="T9" fmla="*/ 333 h 2456"/>
                <a:gd name="T10" fmla="*/ 1787 w 1916"/>
                <a:gd name="T11" fmla="*/ 510 h 2456"/>
                <a:gd name="T12" fmla="*/ 1791 w 1916"/>
                <a:gd name="T13" fmla="*/ 646 h 2456"/>
                <a:gd name="T14" fmla="*/ 1789 w 1916"/>
                <a:gd name="T15" fmla="*/ 823 h 2456"/>
                <a:gd name="T16" fmla="*/ 1842 w 1916"/>
                <a:gd name="T17" fmla="*/ 963 h 2456"/>
                <a:gd name="T18" fmla="*/ 1884 w 1916"/>
                <a:gd name="T19" fmla="*/ 1076 h 2456"/>
                <a:gd name="T20" fmla="*/ 1912 w 1916"/>
                <a:gd name="T21" fmla="*/ 1207 h 2456"/>
                <a:gd name="T22" fmla="*/ 1912 w 1916"/>
                <a:gd name="T23" fmla="*/ 1311 h 2456"/>
                <a:gd name="T24" fmla="*/ 1892 w 1916"/>
                <a:gd name="T25" fmla="*/ 1447 h 2456"/>
                <a:gd name="T26" fmla="*/ 1892 w 1916"/>
                <a:gd name="T27" fmla="*/ 1528 h 2456"/>
                <a:gd name="T28" fmla="*/ 1892 w 1916"/>
                <a:gd name="T29" fmla="*/ 1649 h 2456"/>
                <a:gd name="T30" fmla="*/ 1892 w 1916"/>
                <a:gd name="T31" fmla="*/ 1730 h 2456"/>
                <a:gd name="T32" fmla="*/ 1897 w 1916"/>
                <a:gd name="T33" fmla="*/ 1802 h 2456"/>
                <a:gd name="T34" fmla="*/ 1908 w 1916"/>
                <a:gd name="T35" fmla="*/ 1899 h 2456"/>
                <a:gd name="T36" fmla="*/ 1916 w 1916"/>
                <a:gd name="T37" fmla="*/ 2020 h 2456"/>
                <a:gd name="T38" fmla="*/ 1916 w 1916"/>
                <a:gd name="T39" fmla="*/ 2109 h 2456"/>
                <a:gd name="T40" fmla="*/ 1912 w 1916"/>
                <a:gd name="T41" fmla="*/ 2228 h 2456"/>
                <a:gd name="T42" fmla="*/ 1860 w 1916"/>
                <a:gd name="T43" fmla="*/ 2384 h 2456"/>
                <a:gd name="T44" fmla="*/ 1602 w 1916"/>
                <a:gd name="T45" fmla="*/ 2451 h 2456"/>
                <a:gd name="T46" fmla="*/ 1345 w 1916"/>
                <a:gd name="T47" fmla="*/ 2456 h 2456"/>
                <a:gd name="T48" fmla="*/ 1048 w 1916"/>
                <a:gd name="T49" fmla="*/ 2456 h 2456"/>
                <a:gd name="T50" fmla="*/ 871 w 1916"/>
                <a:gd name="T51" fmla="*/ 2456 h 2456"/>
                <a:gd name="T52" fmla="*/ 678 w 1916"/>
                <a:gd name="T53" fmla="*/ 2432 h 2456"/>
                <a:gd name="T54" fmla="*/ 404 w 1916"/>
                <a:gd name="T55" fmla="*/ 2368 h 2456"/>
                <a:gd name="T56" fmla="*/ 211 w 1916"/>
                <a:gd name="T57" fmla="*/ 2287 h 2456"/>
                <a:gd name="T58" fmla="*/ 154 w 1916"/>
                <a:gd name="T59" fmla="*/ 2187 h 2456"/>
                <a:gd name="T60" fmla="*/ 104 w 1916"/>
                <a:gd name="T61" fmla="*/ 2078 h 2456"/>
                <a:gd name="T62" fmla="*/ 34 w 1916"/>
                <a:gd name="T63" fmla="*/ 1964 h 2456"/>
                <a:gd name="T64" fmla="*/ 1 w 1916"/>
                <a:gd name="T65" fmla="*/ 1836 h 2456"/>
                <a:gd name="T66" fmla="*/ 6 w 1916"/>
                <a:gd name="T67" fmla="*/ 1716 h 2456"/>
                <a:gd name="T68" fmla="*/ 59 w 1916"/>
                <a:gd name="T69" fmla="*/ 1600 h 2456"/>
                <a:gd name="T70" fmla="*/ 115 w 1916"/>
                <a:gd name="T71" fmla="*/ 1487 h 2456"/>
                <a:gd name="T72" fmla="*/ 148 w 1916"/>
                <a:gd name="T73" fmla="*/ 1317 h 2456"/>
                <a:gd name="T74" fmla="*/ 195 w 1916"/>
                <a:gd name="T75" fmla="*/ 1205 h 2456"/>
                <a:gd name="T76" fmla="*/ 337 w 1916"/>
                <a:gd name="T77" fmla="*/ 1097 h 2456"/>
                <a:gd name="T78" fmla="*/ 440 w 1916"/>
                <a:gd name="T79" fmla="*/ 1023 h 2456"/>
                <a:gd name="T80" fmla="*/ 499 w 1916"/>
                <a:gd name="T81" fmla="*/ 922 h 2456"/>
                <a:gd name="T82" fmla="*/ 549 w 1916"/>
                <a:gd name="T83" fmla="*/ 769 h 2456"/>
                <a:gd name="T84" fmla="*/ 624 w 1916"/>
                <a:gd name="T85" fmla="*/ 699 h 2456"/>
                <a:gd name="T86" fmla="*/ 710 w 1916"/>
                <a:gd name="T87" fmla="*/ 567 h 2456"/>
                <a:gd name="T88" fmla="*/ 758 w 1916"/>
                <a:gd name="T89" fmla="*/ 470 h 2456"/>
                <a:gd name="T90" fmla="*/ 830 w 1916"/>
                <a:gd name="T91" fmla="*/ 405 h 2456"/>
                <a:gd name="T92" fmla="*/ 871 w 1916"/>
                <a:gd name="T93" fmla="*/ 284 h 2456"/>
                <a:gd name="T94" fmla="*/ 887 w 1916"/>
                <a:gd name="T95" fmla="*/ 195 h 2456"/>
                <a:gd name="T96" fmla="*/ 955 w 1916"/>
                <a:gd name="T97" fmla="*/ 113 h 2456"/>
                <a:gd name="T98" fmla="*/ 1034 w 1916"/>
                <a:gd name="T99" fmla="*/ 54 h 2456"/>
                <a:gd name="T100" fmla="*/ 1212 w 1916"/>
                <a:gd name="T101" fmla="*/ 37 h 2456"/>
                <a:gd name="T102" fmla="*/ 1380 w 1916"/>
                <a:gd name="T103" fmla="*/ 4 h 245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1916" h="2456">
                  <a:moveTo>
                    <a:pt x="1420" y="22"/>
                  </a:moveTo>
                  <a:lnTo>
                    <a:pt x="1427" y="28"/>
                  </a:lnTo>
                  <a:lnTo>
                    <a:pt x="1433" y="34"/>
                  </a:lnTo>
                  <a:lnTo>
                    <a:pt x="1450" y="50"/>
                  </a:lnTo>
                  <a:lnTo>
                    <a:pt x="1466" y="58"/>
                  </a:lnTo>
                  <a:lnTo>
                    <a:pt x="1482" y="74"/>
                  </a:lnTo>
                  <a:lnTo>
                    <a:pt x="1498" y="82"/>
                  </a:lnTo>
                  <a:lnTo>
                    <a:pt x="1519" y="92"/>
                  </a:lnTo>
                  <a:lnTo>
                    <a:pt x="1534" y="104"/>
                  </a:lnTo>
                  <a:lnTo>
                    <a:pt x="1539" y="113"/>
                  </a:lnTo>
                  <a:lnTo>
                    <a:pt x="1549" y="120"/>
                  </a:lnTo>
                  <a:lnTo>
                    <a:pt x="1562" y="131"/>
                  </a:lnTo>
                  <a:lnTo>
                    <a:pt x="1571" y="139"/>
                  </a:lnTo>
                  <a:lnTo>
                    <a:pt x="1586" y="147"/>
                  </a:lnTo>
                  <a:lnTo>
                    <a:pt x="1602" y="155"/>
                  </a:lnTo>
                  <a:lnTo>
                    <a:pt x="1618" y="171"/>
                  </a:lnTo>
                  <a:lnTo>
                    <a:pt x="1647" y="191"/>
                  </a:lnTo>
                  <a:lnTo>
                    <a:pt x="1679" y="209"/>
                  </a:lnTo>
                  <a:lnTo>
                    <a:pt x="1699" y="228"/>
                  </a:lnTo>
                  <a:lnTo>
                    <a:pt x="1707" y="244"/>
                  </a:lnTo>
                  <a:lnTo>
                    <a:pt x="1715" y="260"/>
                  </a:lnTo>
                  <a:lnTo>
                    <a:pt x="1723" y="276"/>
                  </a:lnTo>
                  <a:lnTo>
                    <a:pt x="1723" y="292"/>
                  </a:lnTo>
                  <a:lnTo>
                    <a:pt x="1731" y="317"/>
                  </a:lnTo>
                  <a:lnTo>
                    <a:pt x="1731" y="333"/>
                  </a:lnTo>
                  <a:lnTo>
                    <a:pt x="1739" y="349"/>
                  </a:lnTo>
                  <a:lnTo>
                    <a:pt x="1750" y="395"/>
                  </a:lnTo>
                  <a:lnTo>
                    <a:pt x="1756" y="423"/>
                  </a:lnTo>
                  <a:lnTo>
                    <a:pt x="1771" y="462"/>
                  </a:lnTo>
                  <a:lnTo>
                    <a:pt x="1787" y="510"/>
                  </a:lnTo>
                  <a:lnTo>
                    <a:pt x="1790" y="532"/>
                  </a:lnTo>
                  <a:lnTo>
                    <a:pt x="1795" y="564"/>
                  </a:lnTo>
                  <a:lnTo>
                    <a:pt x="1795" y="588"/>
                  </a:lnTo>
                  <a:lnTo>
                    <a:pt x="1795" y="615"/>
                  </a:lnTo>
                  <a:lnTo>
                    <a:pt x="1791" y="646"/>
                  </a:lnTo>
                  <a:lnTo>
                    <a:pt x="1786" y="687"/>
                  </a:lnTo>
                  <a:lnTo>
                    <a:pt x="1785" y="736"/>
                  </a:lnTo>
                  <a:lnTo>
                    <a:pt x="1785" y="777"/>
                  </a:lnTo>
                  <a:lnTo>
                    <a:pt x="1786" y="800"/>
                  </a:lnTo>
                  <a:lnTo>
                    <a:pt x="1789" y="823"/>
                  </a:lnTo>
                  <a:lnTo>
                    <a:pt x="1787" y="847"/>
                  </a:lnTo>
                  <a:lnTo>
                    <a:pt x="1794" y="871"/>
                  </a:lnTo>
                  <a:lnTo>
                    <a:pt x="1807" y="901"/>
                  </a:lnTo>
                  <a:lnTo>
                    <a:pt x="1835" y="946"/>
                  </a:lnTo>
                  <a:lnTo>
                    <a:pt x="1842" y="963"/>
                  </a:lnTo>
                  <a:lnTo>
                    <a:pt x="1852" y="979"/>
                  </a:lnTo>
                  <a:lnTo>
                    <a:pt x="1860" y="995"/>
                  </a:lnTo>
                  <a:lnTo>
                    <a:pt x="1868" y="1011"/>
                  </a:lnTo>
                  <a:lnTo>
                    <a:pt x="1874" y="1034"/>
                  </a:lnTo>
                  <a:lnTo>
                    <a:pt x="1884" y="1076"/>
                  </a:lnTo>
                  <a:lnTo>
                    <a:pt x="1892" y="1105"/>
                  </a:lnTo>
                  <a:lnTo>
                    <a:pt x="1901" y="1136"/>
                  </a:lnTo>
                  <a:lnTo>
                    <a:pt x="1908" y="1172"/>
                  </a:lnTo>
                  <a:lnTo>
                    <a:pt x="1908" y="1189"/>
                  </a:lnTo>
                  <a:lnTo>
                    <a:pt x="1912" y="1207"/>
                  </a:lnTo>
                  <a:lnTo>
                    <a:pt x="1913" y="1222"/>
                  </a:lnTo>
                  <a:lnTo>
                    <a:pt x="1916" y="1238"/>
                  </a:lnTo>
                  <a:lnTo>
                    <a:pt x="1916" y="1253"/>
                  </a:lnTo>
                  <a:lnTo>
                    <a:pt x="1915" y="1277"/>
                  </a:lnTo>
                  <a:lnTo>
                    <a:pt x="1912" y="1311"/>
                  </a:lnTo>
                  <a:lnTo>
                    <a:pt x="1900" y="1334"/>
                  </a:lnTo>
                  <a:lnTo>
                    <a:pt x="1892" y="1358"/>
                  </a:lnTo>
                  <a:lnTo>
                    <a:pt x="1892" y="1382"/>
                  </a:lnTo>
                  <a:lnTo>
                    <a:pt x="1892" y="1399"/>
                  </a:lnTo>
                  <a:lnTo>
                    <a:pt x="1892" y="1447"/>
                  </a:lnTo>
                  <a:lnTo>
                    <a:pt x="1892" y="1463"/>
                  </a:lnTo>
                  <a:lnTo>
                    <a:pt x="1892" y="1479"/>
                  </a:lnTo>
                  <a:lnTo>
                    <a:pt x="1892" y="1496"/>
                  </a:lnTo>
                  <a:lnTo>
                    <a:pt x="1892" y="1512"/>
                  </a:lnTo>
                  <a:lnTo>
                    <a:pt x="1892" y="1528"/>
                  </a:lnTo>
                  <a:lnTo>
                    <a:pt x="1892" y="1544"/>
                  </a:lnTo>
                  <a:lnTo>
                    <a:pt x="1892" y="1560"/>
                  </a:lnTo>
                  <a:lnTo>
                    <a:pt x="1892" y="1584"/>
                  </a:lnTo>
                  <a:lnTo>
                    <a:pt x="1892" y="1600"/>
                  </a:lnTo>
                  <a:lnTo>
                    <a:pt x="1892" y="1649"/>
                  </a:lnTo>
                  <a:lnTo>
                    <a:pt x="1892" y="1665"/>
                  </a:lnTo>
                  <a:lnTo>
                    <a:pt x="1892" y="1681"/>
                  </a:lnTo>
                  <a:lnTo>
                    <a:pt x="1892" y="1697"/>
                  </a:lnTo>
                  <a:lnTo>
                    <a:pt x="1892" y="1714"/>
                  </a:lnTo>
                  <a:lnTo>
                    <a:pt x="1892" y="1730"/>
                  </a:lnTo>
                  <a:lnTo>
                    <a:pt x="1892" y="1746"/>
                  </a:lnTo>
                  <a:lnTo>
                    <a:pt x="1892" y="1762"/>
                  </a:lnTo>
                  <a:lnTo>
                    <a:pt x="1893" y="1770"/>
                  </a:lnTo>
                  <a:lnTo>
                    <a:pt x="1893" y="1782"/>
                  </a:lnTo>
                  <a:lnTo>
                    <a:pt x="1897" y="1802"/>
                  </a:lnTo>
                  <a:lnTo>
                    <a:pt x="1900" y="1827"/>
                  </a:lnTo>
                  <a:lnTo>
                    <a:pt x="1900" y="1843"/>
                  </a:lnTo>
                  <a:lnTo>
                    <a:pt x="1902" y="1867"/>
                  </a:lnTo>
                  <a:lnTo>
                    <a:pt x="1904" y="1883"/>
                  </a:lnTo>
                  <a:lnTo>
                    <a:pt x="1908" y="1899"/>
                  </a:lnTo>
                  <a:lnTo>
                    <a:pt x="1912" y="1923"/>
                  </a:lnTo>
                  <a:lnTo>
                    <a:pt x="1916" y="1940"/>
                  </a:lnTo>
                  <a:lnTo>
                    <a:pt x="1916" y="1956"/>
                  </a:lnTo>
                  <a:lnTo>
                    <a:pt x="1916" y="1972"/>
                  </a:lnTo>
                  <a:lnTo>
                    <a:pt x="1916" y="2020"/>
                  </a:lnTo>
                  <a:lnTo>
                    <a:pt x="1916" y="2045"/>
                  </a:lnTo>
                  <a:lnTo>
                    <a:pt x="1916" y="2061"/>
                  </a:lnTo>
                  <a:lnTo>
                    <a:pt x="1916" y="2077"/>
                  </a:lnTo>
                  <a:lnTo>
                    <a:pt x="1916" y="2093"/>
                  </a:lnTo>
                  <a:lnTo>
                    <a:pt x="1916" y="2109"/>
                  </a:lnTo>
                  <a:lnTo>
                    <a:pt x="1916" y="2125"/>
                  </a:lnTo>
                  <a:lnTo>
                    <a:pt x="1916" y="2142"/>
                  </a:lnTo>
                  <a:lnTo>
                    <a:pt x="1916" y="2158"/>
                  </a:lnTo>
                  <a:lnTo>
                    <a:pt x="1916" y="2206"/>
                  </a:lnTo>
                  <a:lnTo>
                    <a:pt x="1912" y="2228"/>
                  </a:lnTo>
                  <a:lnTo>
                    <a:pt x="1904" y="2248"/>
                  </a:lnTo>
                  <a:lnTo>
                    <a:pt x="1897" y="2268"/>
                  </a:lnTo>
                  <a:lnTo>
                    <a:pt x="1892" y="2287"/>
                  </a:lnTo>
                  <a:lnTo>
                    <a:pt x="1884" y="2335"/>
                  </a:lnTo>
                  <a:lnTo>
                    <a:pt x="1860" y="2384"/>
                  </a:lnTo>
                  <a:lnTo>
                    <a:pt x="1835" y="2408"/>
                  </a:lnTo>
                  <a:lnTo>
                    <a:pt x="1807" y="2419"/>
                  </a:lnTo>
                  <a:lnTo>
                    <a:pt x="1747" y="2432"/>
                  </a:lnTo>
                  <a:lnTo>
                    <a:pt x="1675" y="2440"/>
                  </a:lnTo>
                  <a:lnTo>
                    <a:pt x="1602" y="2451"/>
                  </a:lnTo>
                  <a:lnTo>
                    <a:pt x="1538" y="2456"/>
                  </a:lnTo>
                  <a:lnTo>
                    <a:pt x="1514" y="2456"/>
                  </a:lnTo>
                  <a:lnTo>
                    <a:pt x="1433" y="2456"/>
                  </a:lnTo>
                  <a:lnTo>
                    <a:pt x="1417" y="2456"/>
                  </a:lnTo>
                  <a:lnTo>
                    <a:pt x="1345" y="2456"/>
                  </a:lnTo>
                  <a:lnTo>
                    <a:pt x="1281" y="2456"/>
                  </a:lnTo>
                  <a:lnTo>
                    <a:pt x="1208" y="2456"/>
                  </a:lnTo>
                  <a:lnTo>
                    <a:pt x="1112" y="2456"/>
                  </a:lnTo>
                  <a:lnTo>
                    <a:pt x="1064" y="2456"/>
                  </a:lnTo>
                  <a:lnTo>
                    <a:pt x="1048" y="2456"/>
                  </a:lnTo>
                  <a:lnTo>
                    <a:pt x="983" y="2456"/>
                  </a:lnTo>
                  <a:lnTo>
                    <a:pt x="919" y="2456"/>
                  </a:lnTo>
                  <a:lnTo>
                    <a:pt x="903" y="2456"/>
                  </a:lnTo>
                  <a:lnTo>
                    <a:pt x="887" y="2456"/>
                  </a:lnTo>
                  <a:lnTo>
                    <a:pt x="871" y="2456"/>
                  </a:lnTo>
                  <a:lnTo>
                    <a:pt x="855" y="2456"/>
                  </a:lnTo>
                  <a:lnTo>
                    <a:pt x="838" y="2456"/>
                  </a:lnTo>
                  <a:lnTo>
                    <a:pt x="774" y="2448"/>
                  </a:lnTo>
                  <a:lnTo>
                    <a:pt x="711" y="2438"/>
                  </a:lnTo>
                  <a:lnTo>
                    <a:pt x="678" y="2432"/>
                  </a:lnTo>
                  <a:lnTo>
                    <a:pt x="605" y="2424"/>
                  </a:lnTo>
                  <a:lnTo>
                    <a:pt x="541" y="2415"/>
                  </a:lnTo>
                  <a:lnTo>
                    <a:pt x="485" y="2400"/>
                  </a:lnTo>
                  <a:lnTo>
                    <a:pt x="426" y="2380"/>
                  </a:lnTo>
                  <a:lnTo>
                    <a:pt x="404" y="2368"/>
                  </a:lnTo>
                  <a:lnTo>
                    <a:pt x="388" y="2360"/>
                  </a:lnTo>
                  <a:lnTo>
                    <a:pt x="324" y="2335"/>
                  </a:lnTo>
                  <a:lnTo>
                    <a:pt x="276" y="2319"/>
                  </a:lnTo>
                  <a:lnTo>
                    <a:pt x="237" y="2303"/>
                  </a:lnTo>
                  <a:lnTo>
                    <a:pt x="211" y="2287"/>
                  </a:lnTo>
                  <a:lnTo>
                    <a:pt x="195" y="2271"/>
                  </a:lnTo>
                  <a:lnTo>
                    <a:pt x="179" y="2255"/>
                  </a:lnTo>
                  <a:lnTo>
                    <a:pt x="170" y="2236"/>
                  </a:lnTo>
                  <a:lnTo>
                    <a:pt x="163" y="2222"/>
                  </a:lnTo>
                  <a:lnTo>
                    <a:pt x="154" y="2187"/>
                  </a:lnTo>
                  <a:lnTo>
                    <a:pt x="147" y="2158"/>
                  </a:lnTo>
                  <a:lnTo>
                    <a:pt x="139" y="2142"/>
                  </a:lnTo>
                  <a:lnTo>
                    <a:pt x="131" y="2125"/>
                  </a:lnTo>
                  <a:lnTo>
                    <a:pt x="123" y="2109"/>
                  </a:lnTo>
                  <a:lnTo>
                    <a:pt x="104" y="2078"/>
                  </a:lnTo>
                  <a:lnTo>
                    <a:pt x="81" y="2039"/>
                  </a:lnTo>
                  <a:lnTo>
                    <a:pt x="67" y="2020"/>
                  </a:lnTo>
                  <a:lnTo>
                    <a:pt x="51" y="1996"/>
                  </a:lnTo>
                  <a:lnTo>
                    <a:pt x="42" y="1980"/>
                  </a:lnTo>
                  <a:lnTo>
                    <a:pt x="34" y="1964"/>
                  </a:lnTo>
                  <a:lnTo>
                    <a:pt x="18" y="1907"/>
                  </a:lnTo>
                  <a:lnTo>
                    <a:pt x="10" y="1891"/>
                  </a:lnTo>
                  <a:lnTo>
                    <a:pt x="6" y="1875"/>
                  </a:lnTo>
                  <a:lnTo>
                    <a:pt x="4" y="1855"/>
                  </a:lnTo>
                  <a:lnTo>
                    <a:pt x="1" y="1836"/>
                  </a:lnTo>
                  <a:lnTo>
                    <a:pt x="0" y="1819"/>
                  </a:lnTo>
                  <a:lnTo>
                    <a:pt x="0" y="1793"/>
                  </a:lnTo>
                  <a:lnTo>
                    <a:pt x="1" y="1777"/>
                  </a:lnTo>
                  <a:lnTo>
                    <a:pt x="2" y="1746"/>
                  </a:lnTo>
                  <a:lnTo>
                    <a:pt x="6" y="1716"/>
                  </a:lnTo>
                  <a:lnTo>
                    <a:pt x="10" y="1681"/>
                  </a:lnTo>
                  <a:lnTo>
                    <a:pt x="20" y="1654"/>
                  </a:lnTo>
                  <a:lnTo>
                    <a:pt x="33" y="1630"/>
                  </a:lnTo>
                  <a:lnTo>
                    <a:pt x="42" y="1618"/>
                  </a:lnTo>
                  <a:lnTo>
                    <a:pt x="59" y="1600"/>
                  </a:lnTo>
                  <a:lnTo>
                    <a:pt x="71" y="1586"/>
                  </a:lnTo>
                  <a:lnTo>
                    <a:pt x="80" y="1571"/>
                  </a:lnTo>
                  <a:lnTo>
                    <a:pt x="91" y="1552"/>
                  </a:lnTo>
                  <a:lnTo>
                    <a:pt x="101" y="1526"/>
                  </a:lnTo>
                  <a:lnTo>
                    <a:pt x="115" y="1487"/>
                  </a:lnTo>
                  <a:lnTo>
                    <a:pt x="123" y="1463"/>
                  </a:lnTo>
                  <a:lnTo>
                    <a:pt x="132" y="1420"/>
                  </a:lnTo>
                  <a:lnTo>
                    <a:pt x="139" y="1382"/>
                  </a:lnTo>
                  <a:lnTo>
                    <a:pt x="147" y="1334"/>
                  </a:lnTo>
                  <a:lnTo>
                    <a:pt x="148" y="1317"/>
                  </a:lnTo>
                  <a:lnTo>
                    <a:pt x="151" y="1300"/>
                  </a:lnTo>
                  <a:lnTo>
                    <a:pt x="155" y="1286"/>
                  </a:lnTo>
                  <a:lnTo>
                    <a:pt x="170" y="1248"/>
                  </a:lnTo>
                  <a:lnTo>
                    <a:pt x="179" y="1229"/>
                  </a:lnTo>
                  <a:lnTo>
                    <a:pt x="195" y="1205"/>
                  </a:lnTo>
                  <a:lnTo>
                    <a:pt x="211" y="1189"/>
                  </a:lnTo>
                  <a:lnTo>
                    <a:pt x="276" y="1140"/>
                  </a:lnTo>
                  <a:lnTo>
                    <a:pt x="296" y="1124"/>
                  </a:lnTo>
                  <a:lnTo>
                    <a:pt x="319" y="1111"/>
                  </a:lnTo>
                  <a:lnTo>
                    <a:pt x="337" y="1097"/>
                  </a:lnTo>
                  <a:lnTo>
                    <a:pt x="364" y="1080"/>
                  </a:lnTo>
                  <a:lnTo>
                    <a:pt x="383" y="1068"/>
                  </a:lnTo>
                  <a:lnTo>
                    <a:pt x="396" y="1059"/>
                  </a:lnTo>
                  <a:lnTo>
                    <a:pt x="419" y="1042"/>
                  </a:lnTo>
                  <a:lnTo>
                    <a:pt x="440" y="1023"/>
                  </a:lnTo>
                  <a:lnTo>
                    <a:pt x="453" y="1011"/>
                  </a:lnTo>
                  <a:lnTo>
                    <a:pt x="463" y="995"/>
                  </a:lnTo>
                  <a:lnTo>
                    <a:pt x="479" y="967"/>
                  </a:lnTo>
                  <a:lnTo>
                    <a:pt x="490" y="946"/>
                  </a:lnTo>
                  <a:lnTo>
                    <a:pt x="499" y="922"/>
                  </a:lnTo>
                  <a:lnTo>
                    <a:pt x="509" y="898"/>
                  </a:lnTo>
                  <a:lnTo>
                    <a:pt x="517" y="863"/>
                  </a:lnTo>
                  <a:lnTo>
                    <a:pt x="525" y="833"/>
                  </a:lnTo>
                  <a:lnTo>
                    <a:pt x="541" y="785"/>
                  </a:lnTo>
                  <a:lnTo>
                    <a:pt x="549" y="769"/>
                  </a:lnTo>
                  <a:lnTo>
                    <a:pt x="557" y="753"/>
                  </a:lnTo>
                  <a:lnTo>
                    <a:pt x="573" y="736"/>
                  </a:lnTo>
                  <a:lnTo>
                    <a:pt x="588" y="723"/>
                  </a:lnTo>
                  <a:lnTo>
                    <a:pt x="605" y="708"/>
                  </a:lnTo>
                  <a:lnTo>
                    <a:pt x="624" y="699"/>
                  </a:lnTo>
                  <a:lnTo>
                    <a:pt x="637" y="688"/>
                  </a:lnTo>
                  <a:lnTo>
                    <a:pt x="654" y="664"/>
                  </a:lnTo>
                  <a:lnTo>
                    <a:pt x="678" y="607"/>
                  </a:lnTo>
                  <a:lnTo>
                    <a:pt x="694" y="583"/>
                  </a:lnTo>
                  <a:lnTo>
                    <a:pt x="710" y="567"/>
                  </a:lnTo>
                  <a:lnTo>
                    <a:pt x="718" y="543"/>
                  </a:lnTo>
                  <a:lnTo>
                    <a:pt x="734" y="526"/>
                  </a:lnTo>
                  <a:lnTo>
                    <a:pt x="742" y="510"/>
                  </a:lnTo>
                  <a:lnTo>
                    <a:pt x="750" y="486"/>
                  </a:lnTo>
                  <a:lnTo>
                    <a:pt x="758" y="470"/>
                  </a:lnTo>
                  <a:lnTo>
                    <a:pt x="774" y="454"/>
                  </a:lnTo>
                  <a:lnTo>
                    <a:pt x="790" y="438"/>
                  </a:lnTo>
                  <a:lnTo>
                    <a:pt x="806" y="430"/>
                  </a:lnTo>
                  <a:lnTo>
                    <a:pt x="822" y="421"/>
                  </a:lnTo>
                  <a:lnTo>
                    <a:pt x="830" y="405"/>
                  </a:lnTo>
                  <a:lnTo>
                    <a:pt x="847" y="389"/>
                  </a:lnTo>
                  <a:lnTo>
                    <a:pt x="855" y="373"/>
                  </a:lnTo>
                  <a:lnTo>
                    <a:pt x="863" y="317"/>
                  </a:lnTo>
                  <a:lnTo>
                    <a:pt x="871" y="300"/>
                  </a:lnTo>
                  <a:lnTo>
                    <a:pt x="871" y="284"/>
                  </a:lnTo>
                  <a:lnTo>
                    <a:pt x="879" y="268"/>
                  </a:lnTo>
                  <a:lnTo>
                    <a:pt x="879" y="252"/>
                  </a:lnTo>
                  <a:lnTo>
                    <a:pt x="879" y="236"/>
                  </a:lnTo>
                  <a:lnTo>
                    <a:pt x="879" y="220"/>
                  </a:lnTo>
                  <a:lnTo>
                    <a:pt x="887" y="195"/>
                  </a:lnTo>
                  <a:lnTo>
                    <a:pt x="895" y="179"/>
                  </a:lnTo>
                  <a:lnTo>
                    <a:pt x="903" y="163"/>
                  </a:lnTo>
                  <a:lnTo>
                    <a:pt x="919" y="147"/>
                  </a:lnTo>
                  <a:lnTo>
                    <a:pt x="935" y="131"/>
                  </a:lnTo>
                  <a:lnTo>
                    <a:pt x="955" y="113"/>
                  </a:lnTo>
                  <a:lnTo>
                    <a:pt x="967" y="98"/>
                  </a:lnTo>
                  <a:lnTo>
                    <a:pt x="985" y="88"/>
                  </a:lnTo>
                  <a:lnTo>
                    <a:pt x="1001" y="78"/>
                  </a:lnTo>
                  <a:lnTo>
                    <a:pt x="1015" y="66"/>
                  </a:lnTo>
                  <a:lnTo>
                    <a:pt x="1034" y="54"/>
                  </a:lnTo>
                  <a:lnTo>
                    <a:pt x="1052" y="42"/>
                  </a:lnTo>
                  <a:lnTo>
                    <a:pt x="1078" y="33"/>
                  </a:lnTo>
                  <a:lnTo>
                    <a:pt x="1120" y="30"/>
                  </a:lnTo>
                  <a:lnTo>
                    <a:pt x="1169" y="39"/>
                  </a:lnTo>
                  <a:lnTo>
                    <a:pt x="1212" y="37"/>
                  </a:lnTo>
                  <a:lnTo>
                    <a:pt x="1262" y="18"/>
                  </a:lnTo>
                  <a:lnTo>
                    <a:pt x="1314" y="10"/>
                  </a:lnTo>
                  <a:lnTo>
                    <a:pt x="1358" y="0"/>
                  </a:lnTo>
                  <a:lnTo>
                    <a:pt x="1369" y="0"/>
                  </a:lnTo>
                  <a:lnTo>
                    <a:pt x="1380" y="4"/>
                  </a:lnTo>
                  <a:lnTo>
                    <a:pt x="1396" y="10"/>
                  </a:lnTo>
                  <a:lnTo>
                    <a:pt x="1409" y="15"/>
                  </a:lnTo>
                  <a:lnTo>
                    <a:pt x="1420" y="22"/>
                  </a:lnTo>
                  <a:close/>
                </a:path>
              </a:pathLst>
            </a:custGeom>
            <a:solidFill>
              <a:srgbClr val="FFFFFF"/>
            </a:solidFill>
            <a:ln w="33338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67" name="Freeform 7"/>
            <p:cNvSpPr>
              <a:spLocks/>
            </p:cNvSpPr>
            <p:nvPr/>
          </p:nvSpPr>
          <p:spPr bwMode="auto">
            <a:xfrm>
              <a:off x="318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68" name="Freeform 8"/>
            <p:cNvSpPr>
              <a:spLocks/>
            </p:cNvSpPr>
            <p:nvPr/>
          </p:nvSpPr>
          <p:spPr bwMode="auto">
            <a:xfrm>
              <a:off x="305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69" name="Freeform 9"/>
            <p:cNvSpPr>
              <a:spLocks/>
            </p:cNvSpPr>
            <p:nvPr/>
          </p:nvSpPr>
          <p:spPr bwMode="auto">
            <a:xfrm>
              <a:off x="31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0" name="Freeform 10"/>
            <p:cNvSpPr>
              <a:spLocks/>
            </p:cNvSpPr>
            <p:nvPr/>
          </p:nvSpPr>
          <p:spPr bwMode="auto">
            <a:xfrm>
              <a:off x="326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1" name="Freeform 11"/>
            <p:cNvSpPr>
              <a:spLocks/>
            </p:cNvSpPr>
            <p:nvPr/>
          </p:nvSpPr>
          <p:spPr bwMode="auto">
            <a:xfrm>
              <a:off x="332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2" name="Freeform 12"/>
            <p:cNvSpPr>
              <a:spLocks/>
            </p:cNvSpPr>
            <p:nvPr/>
          </p:nvSpPr>
          <p:spPr bwMode="auto">
            <a:xfrm>
              <a:off x="339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3" name="Freeform 13"/>
            <p:cNvSpPr>
              <a:spLocks/>
            </p:cNvSpPr>
            <p:nvPr/>
          </p:nvSpPr>
          <p:spPr bwMode="auto">
            <a:xfrm>
              <a:off x="346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4" name="Freeform 14"/>
            <p:cNvSpPr>
              <a:spLocks/>
            </p:cNvSpPr>
            <p:nvPr/>
          </p:nvSpPr>
          <p:spPr bwMode="auto">
            <a:xfrm>
              <a:off x="36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5" name="Freeform 15"/>
            <p:cNvSpPr>
              <a:spLocks/>
            </p:cNvSpPr>
            <p:nvPr/>
          </p:nvSpPr>
          <p:spPr bwMode="auto">
            <a:xfrm>
              <a:off x="347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6" name="Freeform 16"/>
            <p:cNvSpPr>
              <a:spLocks/>
            </p:cNvSpPr>
            <p:nvPr/>
          </p:nvSpPr>
          <p:spPr bwMode="auto">
            <a:xfrm>
              <a:off x="353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7" name="Freeform 17"/>
            <p:cNvSpPr>
              <a:spLocks/>
            </p:cNvSpPr>
            <p:nvPr/>
          </p:nvSpPr>
          <p:spPr bwMode="auto">
            <a:xfrm>
              <a:off x="367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8" name="Freeform 18"/>
            <p:cNvSpPr>
              <a:spLocks/>
            </p:cNvSpPr>
            <p:nvPr/>
          </p:nvSpPr>
          <p:spPr bwMode="auto">
            <a:xfrm>
              <a:off x="374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79" name="Freeform 19"/>
            <p:cNvSpPr>
              <a:spLocks/>
            </p:cNvSpPr>
            <p:nvPr/>
          </p:nvSpPr>
          <p:spPr bwMode="auto">
            <a:xfrm>
              <a:off x="38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0" name="Freeform 20"/>
            <p:cNvSpPr>
              <a:spLocks/>
            </p:cNvSpPr>
            <p:nvPr/>
          </p:nvSpPr>
          <p:spPr bwMode="auto">
            <a:xfrm>
              <a:off x="388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1" name="Freeform 21"/>
            <p:cNvSpPr>
              <a:spLocks/>
            </p:cNvSpPr>
            <p:nvPr/>
          </p:nvSpPr>
          <p:spPr bwMode="auto">
            <a:xfrm>
              <a:off x="409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2" name="Freeform 22"/>
            <p:cNvSpPr>
              <a:spLocks/>
            </p:cNvSpPr>
            <p:nvPr/>
          </p:nvSpPr>
          <p:spPr bwMode="auto">
            <a:xfrm>
              <a:off x="3960" y="1634"/>
              <a:ext cx="72" cy="25"/>
            </a:xfrm>
            <a:custGeom>
              <a:avLst/>
              <a:gdLst>
                <a:gd name="T0" fmla="*/ 0 w 72"/>
                <a:gd name="T1" fmla="*/ 0 h 25"/>
                <a:gd name="T2" fmla="*/ 0 w 72"/>
                <a:gd name="T3" fmla="*/ 2 h 25"/>
                <a:gd name="T4" fmla="*/ 0 w 72"/>
                <a:gd name="T5" fmla="*/ 5 h 25"/>
                <a:gd name="T6" fmla="*/ 2 w 72"/>
                <a:gd name="T7" fmla="*/ 4 h 25"/>
                <a:gd name="T8" fmla="*/ 5 w 72"/>
                <a:gd name="T9" fmla="*/ 9 h 25"/>
                <a:gd name="T10" fmla="*/ 5 w 72"/>
                <a:gd name="T11" fmla="*/ 12 h 25"/>
                <a:gd name="T12" fmla="*/ 7 w 72"/>
                <a:gd name="T13" fmla="*/ 13 h 25"/>
                <a:gd name="T14" fmla="*/ 9 w 72"/>
                <a:gd name="T15" fmla="*/ 16 h 25"/>
                <a:gd name="T16" fmla="*/ 11 w 72"/>
                <a:gd name="T17" fmla="*/ 17 h 25"/>
                <a:gd name="T18" fmla="*/ 14 w 72"/>
                <a:gd name="T19" fmla="*/ 18 h 25"/>
                <a:gd name="T20" fmla="*/ 15 w 72"/>
                <a:gd name="T21" fmla="*/ 20 h 25"/>
                <a:gd name="T22" fmla="*/ 18 w 72"/>
                <a:gd name="T23" fmla="*/ 21 h 25"/>
                <a:gd name="T24" fmla="*/ 23 w 72"/>
                <a:gd name="T25" fmla="*/ 22 h 25"/>
                <a:gd name="T26" fmla="*/ 22 w 72"/>
                <a:gd name="T27" fmla="*/ 24 h 25"/>
                <a:gd name="T28" fmla="*/ 25 w 72"/>
                <a:gd name="T29" fmla="*/ 24 h 25"/>
                <a:gd name="T30" fmla="*/ 27 w 72"/>
                <a:gd name="T31" fmla="*/ 24 h 25"/>
                <a:gd name="T32" fmla="*/ 30 w 72"/>
                <a:gd name="T33" fmla="*/ 25 h 25"/>
                <a:gd name="T34" fmla="*/ 33 w 72"/>
                <a:gd name="T35" fmla="*/ 25 h 25"/>
                <a:gd name="T36" fmla="*/ 35 w 72"/>
                <a:gd name="T37" fmla="*/ 25 h 25"/>
                <a:gd name="T38" fmla="*/ 37 w 72"/>
                <a:gd name="T39" fmla="*/ 25 h 25"/>
                <a:gd name="T40" fmla="*/ 39 w 72"/>
                <a:gd name="T41" fmla="*/ 25 h 25"/>
                <a:gd name="T42" fmla="*/ 42 w 72"/>
                <a:gd name="T43" fmla="*/ 25 h 25"/>
                <a:gd name="T44" fmla="*/ 45 w 72"/>
                <a:gd name="T45" fmla="*/ 25 h 25"/>
                <a:gd name="T46" fmla="*/ 47 w 72"/>
                <a:gd name="T47" fmla="*/ 25 h 25"/>
                <a:gd name="T48" fmla="*/ 49 w 72"/>
                <a:gd name="T49" fmla="*/ 22 h 25"/>
                <a:gd name="T50" fmla="*/ 50 w 72"/>
                <a:gd name="T51" fmla="*/ 22 h 25"/>
                <a:gd name="T52" fmla="*/ 53 w 72"/>
                <a:gd name="T53" fmla="*/ 22 h 25"/>
                <a:gd name="T54" fmla="*/ 54 w 72"/>
                <a:gd name="T55" fmla="*/ 21 h 25"/>
                <a:gd name="T56" fmla="*/ 57 w 72"/>
                <a:gd name="T57" fmla="*/ 20 h 25"/>
                <a:gd name="T58" fmla="*/ 59 w 72"/>
                <a:gd name="T59" fmla="*/ 17 h 25"/>
                <a:gd name="T60" fmla="*/ 62 w 72"/>
                <a:gd name="T61" fmla="*/ 17 h 25"/>
                <a:gd name="T62" fmla="*/ 65 w 72"/>
                <a:gd name="T63" fmla="*/ 16 h 25"/>
                <a:gd name="T64" fmla="*/ 66 w 72"/>
                <a:gd name="T65" fmla="*/ 13 h 25"/>
                <a:gd name="T66" fmla="*/ 72 w 72"/>
                <a:gd name="T67" fmla="*/ 9 h 25"/>
                <a:gd name="T68" fmla="*/ 72 w 72"/>
                <a:gd name="T69" fmla="*/ 6 h 25"/>
                <a:gd name="T70" fmla="*/ 72 w 72"/>
                <a:gd name="T71" fmla="*/ 4 h 25"/>
                <a:gd name="T72" fmla="*/ 72 w 72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2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5" y="9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2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3" name="Freeform 23"/>
            <p:cNvSpPr>
              <a:spLocks/>
            </p:cNvSpPr>
            <p:nvPr/>
          </p:nvSpPr>
          <p:spPr bwMode="auto">
            <a:xfrm>
              <a:off x="402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4" name="Freeform 24"/>
            <p:cNvSpPr>
              <a:spLocks/>
            </p:cNvSpPr>
            <p:nvPr/>
          </p:nvSpPr>
          <p:spPr bwMode="auto">
            <a:xfrm>
              <a:off x="417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5" name="Freeform 25"/>
            <p:cNvSpPr>
              <a:spLocks/>
            </p:cNvSpPr>
            <p:nvPr/>
          </p:nvSpPr>
          <p:spPr bwMode="auto">
            <a:xfrm>
              <a:off x="423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6" name="Freeform 26"/>
            <p:cNvSpPr>
              <a:spLocks/>
            </p:cNvSpPr>
            <p:nvPr/>
          </p:nvSpPr>
          <p:spPr bwMode="auto">
            <a:xfrm>
              <a:off x="430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7" name="Freeform 27"/>
            <p:cNvSpPr>
              <a:spLocks/>
            </p:cNvSpPr>
            <p:nvPr/>
          </p:nvSpPr>
          <p:spPr bwMode="auto">
            <a:xfrm>
              <a:off x="43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8" name="Freeform 28"/>
            <p:cNvSpPr>
              <a:spLocks/>
            </p:cNvSpPr>
            <p:nvPr/>
          </p:nvSpPr>
          <p:spPr bwMode="auto">
            <a:xfrm>
              <a:off x="183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89" name="Freeform 29"/>
            <p:cNvSpPr>
              <a:spLocks/>
            </p:cNvSpPr>
            <p:nvPr/>
          </p:nvSpPr>
          <p:spPr bwMode="auto">
            <a:xfrm>
              <a:off x="169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0" name="Freeform 30"/>
            <p:cNvSpPr>
              <a:spLocks/>
            </p:cNvSpPr>
            <p:nvPr/>
          </p:nvSpPr>
          <p:spPr bwMode="auto">
            <a:xfrm>
              <a:off x="175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9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1" name="Freeform 31"/>
            <p:cNvSpPr>
              <a:spLocks/>
            </p:cNvSpPr>
            <p:nvPr/>
          </p:nvSpPr>
          <p:spPr bwMode="auto">
            <a:xfrm>
              <a:off x="190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2" name="Freeform 32"/>
            <p:cNvSpPr>
              <a:spLocks/>
            </p:cNvSpPr>
            <p:nvPr/>
          </p:nvSpPr>
          <p:spPr bwMode="auto">
            <a:xfrm>
              <a:off x="196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8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8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3" name="Freeform 33"/>
            <p:cNvSpPr>
              <a:spLocks/>
            </p:cNvSpPr>
            <p:nvPr/>
          </p:nvSpPr>
          <p:spPr bwMode="auto">
            <a:xfrm>
              <a:off x="203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4" name="Freeform 34"/>
            <p:cNvSpPr>
              <a:spLocks/>
            </p:cNvSpPr>
            <p:nvPr/>
          </p:nvSpPr>
          <p:spPr bwMode="auto">
            <a:xfrm>
              <a:off x="210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5" name="Freeform 35"/>
            <p:cNvSpPr>
              <a:spLocks/>
            </p:cNvSpPr>
            <p:nvPr/>
          </p:nvSpPr>
          <p:spPr bwMode="auto">
            <a:xfrm>
              <a:off x="1343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6" name="Freeform 36"/>
            <p:cNvSpPr>
              <a:spLocks/>
            </p:cNvSpPr>
            <p:nvPr/>
          </p:nvSpPr>
          <p:spPr bwMode="auto">
            <a:xfrm>
              <a:off x="12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7" name="Freeform 37"/>
            <p:cNvSpPr>
              <a:spLocks/>
            </p:cNvSpPr>
            <p:nvPr/>
          </p:nvSpPr>
          <p:spPr bwMode="auto">
            <a:xfrm>
              <a:off x="12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8" name="Freeform 38"/>
            <p:cNvSpPr>
              <a:spLocks/>
            </p:cNvSpPr>
            <p:nvPr/>
          </p:nvSpPr>
          <p:spPr bwMode="auto">
            <a:xfrm>
              <a:off x="141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399" name="Freeform 39"/>
            <p:cNvSpPr>
              <a:spLocks/>
            </p:cNvSpPr>
            <p:nvPr/>
          </p:nvSpPr>
          <p:spPr bwMode="auto">
            <a:xfrm>
              <a:off x="1480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0" name="Freeform 40"/>
            <p:cNvSpPr>
              <a:spLocks/>
            </p:cNvSpPr>
            <p:nvPr/>
          </p:nvSpPr>
          <p:spPr bwMode="auto">
            <a:xfrm>
              <a:off x="155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5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3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1" name="Freeform 41"/>
            <p:cNvSpPr>
              <a:spLocks/>
            </p:cNvSpPr>
            <p:nvPr/>
          </p:nvSpPr>
          <p:spPr bwMode="auto">
            <a:xfrm>
              <a:off x="161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2" name="Freeform 42"/>
            <p:cNvSpPr>
              <a:spLocks/>
            </p:cNvSpPr>
            <p:nvPr/>
          </p:nvSpPr>
          <p:spPr bwMode="auto">
            <a:xfrm>
              <a:off x="269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3" name="Freeform 43"/>
            <p:cNvSpPr>
              <a:spLocks/>
            </p:cNvSpPr>
            <p:nvPr/>
          </p:nvSpPr>
          <p:spPr bwMode="auto">
            <a:xfrm>
              <a:off x="2561" y="1634"/>
              <a:ext cx="72" cy="25"/>
            </a:xfrm>
            <a:custGeom>
              <a:avLst/>
              <a:gdLst>
                <a:gd name="T0" fmla="*/ 0 w 72"/>
                <a:gd name="T1" fmla="*/ 0 h 25"/>
                <a:gd name="T2" fmla="*/ 0 w 72"/>
                <a:gd name="T3" fmla="*/ 2 h 25"/>
                <a:gd name="T4" fmla="*/ 0 w 72"/>
                <a:gd name="T5" fmla="*/ 5 h 25"/>
                <a:gd name="T6" fmla="*/ 2 w 72"/>
                <a:gd name="T7" fmla="*/ 4 h 25"/>
                <a:gd name="T8" fmla="*/ 5 w 72"/>
                <a:gd name="T9" fmla="*/ 9 h 25"/>
                <a:gd name="T10" fmla="*/ 5 w 72"/>
                <a:gd name="T11" fmla="*/ 12 h 25"/>
                <a:gd name="T12" fmla="*/ 7 w 72"/>
                <a:gd name="T13" fmla="*/ 13 h 25"/>
                <a:gd name="T14" fmla="*/ 9 w 72"/>
                <a:gd name="T15" fmla="*/ 16 h 25"/>
                <a:gd name="T16" fmla="*/ 11 w 72"/>
                <a:gd name="T17" fmla="*/ 17 h 25"/>
                <a:gd name="T18" fmla="*/ 14 w 72"/>
                <a:gd name="T19" fmla="*/ 18 h 25"/>
                <a:gd name="T20" fmla="*/ 15 w 72"/>
                <a:gd name="T21" fmla="*/ 20 h 25"/>
                <a:gd name="T22" fmla="*/ 18 w 72"/>
                <a:gd name="T23" fmla="*/ 21 h 25"/>
                <a:gd name="T24" fmla="*/ 23 w 72"/>
                <a:gd name="T25" fmla="*/ 22 h 25"/>
                <a:gd name="T26" fmla="*/ 22 w 72"/>
                <a:gd name="T27" fmla="*/ 24 h 25"/>
                <a:gd name="T28" fmla="*/ 25 w 72"/>
                <a:gd name="T29" fmla="*/ 24 h 25"/>
                <a:gd name="T30" fmla="*/ 27 w 72"/>
                <a:gd name="T31" fmla="*/ 24 h 25"/>
                <a:gd name="T32" fmla="*/ 30 w 72"/>
                <a:gd name="T33" fmla="*/ 25 h 25"/>
                <a:gd name="T34" fmla="*/ 33 w 72"/>
                <a:gd name="T35" fmla="*/ 25 h 25"/>
                <a:gd name="T36" fmla="*/ 35 w 72"/>
                <a:gd name="T37" fmla="*/ 25 h 25"/>
                <a:gd name="T38" fmla="*/ 37 w 72"/>
                <a:gd name="T39" fmla="*/ 25 h 25"/>
                <a:gd name="T40" fmla="*/ 39 w 72"/>
                <a:gd name="T41" fmla="*/ 25 h 25"/>
                <a:gd name="T42" fmla="*/ 42 w 72"/>
                <a:gd name="T43" fmla="*/ 25 h 25"/>
                <a:gd name="T44" fmla="*/ 45 w 72"/>
                <a:gd name="T45" fmla="*/ 25 h 25"/>
                <a:gd name="T46" fmla="*/ 47 w 72"/>
                <a:gd name="T47" fmla="*/ 25 h 25"/>
                <a:gd name="T48" fmla="*/ 49 w 72"/>
                <a:gd name="T49" fmla="*/ 22 h 25"/>
                <a:gd name="T50" fmla="*/ 50 w 72"/>
                <a:gd name="T51" fmla="*/ 22 h 25"/>
                <a:gd name="T52" fmla="*/ 53 w 72"/>
                <a:gd name="T53" fmla="*/ 22 h 25"/>
                <a:gd name="T54" fmla="*/ 54 w 72"/>
                <a:gd name="T55" fmla="*/ 21 h 25"/>
                <a:gd name="T56" fmla="*/ 57 w 72"/>
                <a:gd name="T57" fmla="*/ 20 h 25"/>
                <a:gd name="T58" fmla="*/ 59 w 72"/>
                <a:gd name="T59" fmla="*/ 17 h 25"/>
                <a:gd name="T60" fmla="*/ 62 w 72"/>
                <a:gd name="T61" fmla="*/ 17 h 25"/>
                <a:gd name="T62" fmla="*/ 65 w 72"/>
                <a:gd name="T63" fmla="*/ 16 h 25"/>
                <a:gd name="T64" fmla="*/ 66 w 72"/>
                <a:gd name="T65" fmla="*/ 13 h 25"/>
                <a:gd name="T66" fmla="*/ 72 w 72"/>
                <a:gd name="T67" fmla="*/ 9 h 25"/>
                <a:gd name="T68" fmla="*/ 72 w 72"/>
                <a:gd name="T69" fmla="*/ 6 h 25"/>
                <a:gd name="T70" fmla="*/ 72 w 72"/>
                <a:gd name="T71" fmla="*/ 4 h 25"/>
                <a:gd name="T72" fmla="*/ 72 w 72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2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5" y="9"/>
                  </a:lnTo>
                  <a:lnTo>
                    <a:pt x="5" y="12"/>
                  </a:lnTo>
                  <a:lnTo>
                    <a:pt x="7" y="13"/>
                  </a:lnTo>
                  <a:lnTo>
                    <a:pt x="9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5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3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2" y="9"/>
                  </a:lnTo>
                  <a:lnTo>
                    <a:pt x="72" y="6"/>
                  </a:lnTo>
                  <a:lnTo>
                    <a:pt x="72" y="4"/>
                  </a:lnTo>
                  <a:lnTo>
                    <a:pt x="72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4" name="Freeform 44"/>
            <p:cNvSpPr>
              <a:spLocks/>
            </p:cNvSpPr>
            <p:nvPr/>
          </p:nvSpPr>
          <p:spPr bwMode="auto">
            <a:xfrm>
              <a:off x="262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5" name="Freeform 45"/>
            <p:cNvSpPr>
              <a:spLocks/>
            </p:cNvSpPr>
            <p:nvPr/>
          </p:nvSpPr>
          <p:spPr bwMode="auto">
            <a:xfrm>
              <a:off x="2771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6" name="Freeform 46"/>
            <p:cNvSpPr>
              <a:spLocks/>
            </p:cNvSpPr>
            <p:nvPr/>
          </p:nvSpPr>
          <p:spPr bwMode="auto">
            <a:xfrm>
              <a:off x="2835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7" name="Freeform 47"/>
            <p:cNvSpPr>
              <a:spLocks/>
            </p:cNvSpPr>
            <p:nvPr/>
          </p:nvSpPr>
          <p:spPr bwMode="auto">
            <a:xfrm>
              <a:off x="2907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8" name="Freeform 48"/>
            <p:cNvSpPr>
              <a:spLocks/>
            </p:cNvSpPr>
            <p:nvPr/>
          </p:nvSpPr>
          <p:spPr bwMode="auto">
            <a:xfrm>
              <a:off x="2972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6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6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09" name="Freeform 49"/>
            <p:cNvSpPr>
              <a:spLocks/>
            </p:cNvSpPr>
            <p:nvPr/>
          </p:nvSpPr>
          <p:spPr bwMode="auto">
            <a:xfrm>
              <a:off x="2256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3 w 71"/>
                <a:gd name="T19" fmla="*/ 18 h 25"/>
                <a:gd name="T20" fmla="*/ 15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3" y="18"/>
                  </a:lnTo>
                  <a:lnTo>
                    <a:pt x="15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10" name="Freeform 50"/>
            <p:cNvSpPr>
              <a:spLocks/>
            </p:cNvSpPr>
            <p:nvPr/>
          </p:nvSpPr>
          <p:spPr bwMode="auto">
            <a:xfrm>
              <a:off x="2184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2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6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4 w 71"/>
                <a:gd name="T37" fmla="*/ 25 h 25"/>
                <a:gd name="T38" fmla="*/ 36 w 71"/>
                <a:gd name="T39" fmla="*/ 25 h 25"/>
                <a:gd name="T40" fmla="*/ 38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2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6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4" y="25"/>
                  </a:lnTo>
                  <a:lnTo>
                    <a:pt x="36" y="25"/>
                  </a:lnTo>
                  <a:lnTo>
                    <a:pt x="38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11" name="Freeform 51"/>
            <p:cNvSpPr>
              <a:spLocks/>
            </p:cNvSpPr>
            <p:nvPr/>
          </p:nvSpPr>
          <p:spPr bwMode="auto">
            <a:xfrm>
              <a:off x="2328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2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7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5 w 71"/>
                <a:gd name="T45" fmla="*/ 25 h 25"/>
                <a:gd name="T46" fmla="*/ 47 w 71"/>
                <a:gd name="T47" fmla="*/ 25 h 25"/>
                <a:gd name="T48" fmla="*/ 49 w 71"/>
                <a:gd name="T49" fmla="*/ 22 h 25"/>
                <a:gd name="T50" fmla="*/ 50 w 71"/>
                <a:gd name="T51" fmla="*/ 22 h 25"/>
                <a:gd name="T52" fmla="*/ 53 w 71"/>
                <a:gd name="T53" fmla="*/ 22 h 25"/>
                <a:gd name="T54" fmla="*/ 54 w 71"/>
                <a:gd name="T55" fmla="*/ 21 h 25"/>
                <a:gd name="T56" fmla="*/ 57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5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2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7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5" y="25"/>
                  </a:lnTo>
                  <a:lnTo>
                    <a:pt x="47" y="25"/>
                  </a:lnTo>
                  <a:lnTo>
                    <a:pt x="49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4" y="21"/>
                  </a:lnTo>
                  <a:lnTo>
                    <a:pt x="57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5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12" name="Freeform 52"/>
            <p:cNvSpPr>
              <a:spLocks/>
            </p:cNvSpPr>
            <p:nvPr/>
          </p:nvSpPr>
          <p:spPr bwMode="auto">
            <a:xfrm>
              <a:off x="240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6 w 71"/>
                <a:gd name="T13" fmla="*/ 13 h 25"/>
                <a:gd name="T14" fmla="*/ 8 w 71"/>
                <a:gd name="T15" fmla="*/ 16 h 25"/>
                <a:gd name="T16" fmla="*/ 10 w 71"/>
                <a:gd name="T17" fmla="*/ 17 h 25"/>
                <a:gd name="T18" fmla="*/ 13 w 71"/>
                <a:gd name="T19" fmla="*/ 18 h 25"/>
                <a:gd name="T20" fmla="*/ 14 w 71"/>
                <a:gd name="T21" fmla="*/ 20 h 25"/>
                <a:gd name="T22" fmla="*/ 17 w 71"/>
                <a:gd name="T23" fmla="*/ 21 h 25"/>
                <a:gd name="T24" fmla="*/ 23 w 71"/>
                <a:gd name="T25" fmla="*/ 22 h 25"/>
                <a:gd name="T26" fmla="*/ 21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29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1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49 w 71"/>
                <a:gd name="T51" fmla="*/ 22 h 25"/>
                <a:gd name="T52" fmla="*/ 52 w 71"/>
                <a:gd name="T53" fmla="*/ 22 h 25"/>
                <a:gd name="T54" fmla="*/ 53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1 w 71"/>
                <a:gd name="T61" fmla="*/ 17 h 25"/>
                <a:gd name="T62" fmla="*/ 64 w 71"/>
                <a:gd name="T63" fmla="*/ 16 h 25"/>
                <a:gd name="T64" fmla="*/ 65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6" y="13"/>
                  </a:lnTo>
                  <a:lnTo>
                    <a:pt x="8" y="16"/>
                  </a:lnTo>
                  <a:lnTo>
                    <a:pt x="10" y="17"/>
                  </a:lnTo>
                  <a:lnTo>
                    <a:pt x="13" y="18"/>
                  </a:lnTo>
                  <a:lnTo>
                    <a:pt x="14" y="20"/>
                  </a:lnTo>
                  <a:lnTo>
                    <a:pt x="17" y="21"/>
                  </a:lnTo>
                  <a:lnTo>
                    <a:pt x="23" y="22"/>
                  </a:lnTo>
                  <a:lnTo>
                    <a:pt x="21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29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1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49" y="22"/>
                  </a:lnTo>
                  <a:lnTo>
                    <a:pt x="52" y="22"/>
                  </a:lnTo>
                  <a:lnTo>
                    <a:pt x="53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1" y="17"/>
                  </a:lnTo>
                  <a:lnTo>
                    <a:pt x="64" y="16"/>
                  </a:lnTo>
                  <a:lnTo>
                    <a:pt x="65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13" name="Freeform 53"/>
            <p:cNvSpPr>
              <a:spLocks/>
            </p:cNvSpPr>
            <p:nvPr/>
          </p:nvSpPr>
          <p:spPr bwMode="auto">
            <a:xfrm>
              <a:off x="2489" y="1634"/>
              <a:ext cx="71" cy="25"/>
            </a:xfrm>
            <a:custGeom>
              <a:avLst/>
              <a:gdLst>
                <a:gd name="T0" fmla="*/ 0 w 71"/>
                <a:gd name="T1" fmla="*/ 0 h 25"/>
                <a:gd name="T2" fmla="*/ 0 w 71"/>
                <a:gd name="T3" fmla="*/ 2 h 25"/>
                <a:gd name="T4" fmla="*/ 0 w 71"/>
                <a:gd name="T5" fmla="*/ 5 h 25"/>
                <a:gd name="T6" fmla="*/ 1 w 71"/>
                <a:gd name="T7" fmla="*/ 4 h 25"/>
                <a:gd name="T8" fmla="*/ 4 w 71"/>
                <a:gd name="T9" fmla="*/ 9 h 25"/>
                <a:gd name="T10" fmla="*/ 4 w 71"/>
                <a:gd name="T11" fmla="*/ 12 h 25"/>
                <a:gd name="T12" fmla="*/ 7 w 71"/>
                <a:gd name="T13" fmla="*/ 13 h 25"/>
                <a:gd name="T14" fmla="*/ 8 w 71"/>
                <a:gd name="T15" fmla="*/ 16 h 25"/>
                <a:gd name="T16" fmla="*/ 11 w 71"/>
                <a:gd name="T17" fmla="*/ 17 h 25"/>
                <a:gd name="T18" fmla="*/ 14 w 71"/>
                <a:gd name="T19" fmla="*/ 18 h 25"/>
                <a:gd name="T20" fmla="*/ 15 w 71"/>
                <a:gd name="T21" fmla="*/ 20 h 25"/>
                <a:gd name="T22" fmla="*/ 18 w 71"/>
                <a:gd name="T23" fmla="*/ 21 h 25"/>
                <a:gd name="T24" fmla="*/ 23 w 71"/>
                <a:gd name="T25" fmla="*/ 22 h 25"/>
                <a:gd name="T26" fmla="*/ 22 w 71"/>
                <a:gd name="T27" fmla="*/ 24 h 25"/>
                <a:gd name="T28" fmla="*/ 24 w 71"/>
                <a:gd name="T29" fmla="*/ 24 h 25"/>
                <a:gd name="T30" fmla="*/ 27 w 71"/>
                <a:gd name="T31" fmla="*/ 24 h 25"/>
                <a:gd name="T32" fmla="*/ 30 w 71"/>
                <a:gd name="T33" fmla="*/ 25 h 25"/>
                <a:gd name="T34" fmla="*/ 32 w 71"/>
                <a:gd name="T35" fmla="*/ 25 h 25"/>
                <a:gd name="T36" fmla="*/ 35 w 71"/>
                <a:gd name="T37" fmla="*/ 25 h 25"/>
                <a:gd name="T38" fmla="*/ 36 w 71"/>
                <a:gd name="T39" fmla="*/ 25 h 25"/>
                <a:gd name="T40" fmla="*/ 39 w 71"/>
                <a:gd name="T41" fmla="*/ 25 h 25"/>
                <a:gd name="T42" fmla="*/ 42 w 71"/>
                <a:gd name="T43" fmla="*/ 25 h 25"/>
                <a:gd name="T44" fmla="*/ 44 w 71"/>
                <a:gd name="T45" fmla="*/ 25 h 25"/>
                <a:gd name="T46" fmla="*/ 47 w 71"/>
                <a:gd name="T47" fmla="*/ 25 h 25"/>
                <a:gd name="T48" fmla="*/ 48 w 71"/>
                <a:gd name="T49" fmla="*/ 22 h 25"/>
                <a:gd name="T50" fmla="*/ 50 w 71"/>
                <a:gd name="T51" fmla="*/ 22 h 25"/>
                <a:gd name="T52" fmla="*/ 52 w 71"/>
                <a:gd name="T53" fmla="*/ 22 h 25"/>
                <a:gd name="T54" fmla="*/ 54 w 71"/>
                <a:gd name="T55" fmla="*/ 21 h 25"/>
                <a:gd name="T56" fmla="*/ 56 w 71"/>
                <a:gd name="T57" fmla="*/ 20 h 25"/>
                <a:gd name="T58" fmla="*/ 59 w 71"/>
                <a:gd name="T59" fmla="*/ 17 h 25"/>
                <a:gd name="T60" fmla="*/ 62 w 71"/>
                <a:gd name="T61" fmla="*/ 17 h 25"/>
                <a:gd name="T62" fmla="*/ 64 w 71"/>
                <a:gd name="T63" fmla="*/ 16 h 25"/>
                <a:gd name="T64" fmla="*/ 66 w 71"/>
                <a:gd name="T65" fmla="*/ 13 h 25"/>
                <a:gd name="T66" fmla="*/ 71 w 71"/>
                <a:gd name="T67" fmla="*/ 9 h 25"/>
                <a:gd name="T68" fmla="*/ 71 w 71"/>
                <a:gd name="T69" fmla="*/ 6 h 25"/>
                <a:gd name="T70" fmla="*/ 71 w 71"/>
                <a:gd name="T71" fmla="*/ 4 h 25"/>
                <a:gd name="T72" fmla="*/ 71 w 71"/>
                <a:gd name="T73" fmla="*/ 2 h 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71" h="25">
                  <a:moveTo>
                    <a:pt x="0" y="0"/>
                  </a:moveTo>
                  <a:lnTo>
                    <a:pt x="0" y="2"/>
                  </a:lnTo>
                  <a:lnTo>
                    <a:pt x="0" y="5"/>
                  </a:lnTo>
                  <a:lnTo>
                    <a:pt x="1" y="4"/>
                  </a:lnTo>
                  <a:lnTo>
                    <a:pt x="4" y="9"/>
                  </a:lnTo>
                  <a:lnTo>
                    <a:pt x="4" y="12"/>
                  </a:lnTo>
                  <a:lnTo>
                    <a:pt x="7" y="13"/>
                  </a:lnTo>
                  <a:lnTo>
                    <a:pt x="8" y="16"/>
                  </a:lnTo>
                  <a:lnTo>
                    <a:pt x="11" y="17"/>
                  </a:lnTo>
                  <a:lnTo>
                    <a:pt x="14" y="18"/>
                  </a:lnTo>
                  <a:lnTo>
                    <a:pt x="15" y="20"/>
                  </a:lnTo>
                  <a:lnTo>
                    <a:pt x="18" y="21"/>
                  </a:lnTo>
                  <a:lnTo>
                    <a:pt x="23" y="22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7" y="24"/>
                  </a:lnTo>
                  <a:lnTo>
                    <a:pt x="30" y="25"/>
                  </a:lnTo>
                  <a:lnTo>
                    <a:pt x="32" y="25"/>
                  </a:lnTo>
                  <a:lnTo>
                    <a:pt x="35" y="25"/>
                  </a:lnTo>
                  <a:lnTo>
                    <a:pt x="36" y="25"/>
                  </a:lnTo>
                  <a:lnTo>
                    <a:pt x="39" y="25"/>
                  </a:lnTo>
                  <a:lnTo>
                    <a:pt x="42" y="25"/>
                  </a:lnTo>
                  <a:lnTo>
                    <a:pt x="44" y="25"/>
                  </a:lnTo>
                  <a:lnTo>
                    <a:pt x="47" y="25"/>
                  </a:lnTo>
                  <a:lnTo>
                    <a:pt x="48" y="22"/>
                  </a:lnTo>
                  <a:lnTo>
                    <a:pt x="50" y="22"/>
                  </a:lnTo>
                  <a:lnTo>
                    <a:pt x="52" y="22"/>
                  </a:lnTo>
                  <a:lnTo>
                    <a:pt x="54" y="21"/>
                  </a:lnTo>
                  <a:lnTo>
                    <a:pt x="56" y="20"/>
                  </a:lnTo>
                  <a:lnTo>
                    <a:pt x="59" y="17"/>
                  </a:lnTo>
                  <a:lnTo>
                    <a:pt x="62" y="17"/>
                  </a:lnTo>
                  <a:lnTo>
                    <a:pt x="64" y="16"/>
                  </a:lnTo>
                  <a:lnTo>
                    <a:pt x="66" y="13"/>
                  </a:lnTo>
                  <a:lnTo>
                    <a:pt x="71" y="9"/>
                  </a:lnTo>
                  <a:lnTo>
                    <a:pt x="71" y="6"/>
                  </a:lnTo>
                  <a:lnTo>
                    <a:pt x="71" y="4"/>
                  </a:lnTo>
                  <a:lnTo>
                    <a:pt x="71" y="2"/>
                  </a:lnTo>
                </a:path>
              </a:pathLst>
            </a:custGeom>
            <a:noFill/>
            <a:ln w="174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cs-CZ">
                <a:solidFill>
                  <a:prstClr val="black"/>
                </a:solidFill>
              </a:endParaRPr>
            </a:p>
          </p:txBody>
        </p:sp>
        <p:sp>
          <p:nvSpPr>
            <p:cNvPr id="143414" name="Rectangle 54"/>
            <p:cNvSpPr>
              <a:spLocks noChangeArrowheads="1"/>
            </p:cNvSpPr>
            <p:nvPr/>
          </p:nvSpPr>
          <p:spPr bwMode="auto">
            <a:xfrm>
              <a:off x="3334" y="1107"/>
              <a:ext cx="106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osoby ošetřované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15" name="Rectangle 55"/>
            <p:cNvSpPr>
              <a:spLocks noChangeArrowheads="1"/>
            </p:cNvSpPr>
            <p:nvPr/>
          </p:nvSpPr>
          <p:spPr bwMode="auto">
            <a:xfrm>
              <a:off x="3276" y="1260"/>
              <a:ext cx="112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ve zdravotnických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16" name="Rectangle 56"/>
            <p:cNvSpPr>
              <a:spLocks noChangeArrowheads="1"/>
            </p:cNvSpPr>
            <p:nvPr/>
          </p:nvSpPr>
          <p:spPr bwMode="auto">
            <a:xfrm>
              <a:off x="1263" y="1220"/>
              <a:ext cx="53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viditelná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17" name="Rectangle 57"/>
            <p:cNvSpPr>
              <a:spLocks noChangeArrowheads="1"/>
            </p:cNvSpPr>
            <p:nvPr/>
          </p:nvSpPr>
          <p:spPr bwMode="auto">
            <a:xfrm>
              <a:off x="2139" y="1721"/>
              <a:ext cx="81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osoby nemoc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18" name="Rectangle 58"/>
            <p:cNvSpPr>
              <a:spLocks noChangeArrowheads="1"/>
            </p:cNvSpPr>
            <p:nvPr/>
          </p:nvSpPr>
          <p:spPr bwMode="auto">
            <a:xfrm>
              <a:off x="2147" y="1882"/>
              <a:ext cx="722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nevnímající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19" name="Rectangle 59"/>
            <p:cNvSpPr>
              <a:spLocks noChangeArrowheads="1"/>
            </p:cNvSpPr>
            <p:nvPr/>
          </p:nvSpPr>
          <p:spPr bwMode="auto">
            <a:xfrm>
              <a:off x="1954" y="2052"/>
              <a:ext cx="105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nebo ji ignorující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0" name="Rectangle 60"/>
            <p:cNvSpPr>
              <a:spLocks noChangeArrowheads="1"/>
            </p:cNvSpPr>
            <p:nvPr/>
          </p:nvSpPr>
          <p:spPr bwMode="auto">
            <a:xfrm>
              <a:off x="1987" y="2544"/>
              <a:ext cx="90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 formy nemocí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1" name="Rectangle 61"/>
            <p:cNvSpPr>
              <a:spLocks noChangeArrowheads="1"/>
            </p:cNvSpPr>
            <p:nvPr/>
          </p:nvSpPr>
          <p:spPr bwMode="auto">
            <a:xfrm>
              <a:off x="1858" y="2391"/>
              <a:ext cx="134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latentní a subklinické 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2" name="Rectangle 62"/>
            <p:cNvSpPr>
              <a:spLocks noChangeArrowheads="1"/>
            </p:cNvSpPr>
            <p:nvPr/>
          </p:nvSpPr>
          <p:spPr bwMode="auto">
            <a:xfrm>
              <a:off x="1263" y="1729"/>
              <a:ext cx="37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skrytá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3" name="Rectangle 63"/>
            <p:cNvSpPr>
              <a:spLocks noChangeArrowheads="1"/>
            </p:cNvSpPr>
            <p:nvPr/>
          </p:nvSpPr>
          <p:spPr bwMode="auto">
            <a:xfrm>
              <a:off x="1263" y="1898"/>
              <a:ext cx="2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část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4" name="Rectangle 64"/>
            <p:cNvSpPr>
              <a:spLocks noChangeArrowheads="1"/>
            </p:cNvSpPr>
            <p:nvPr/>
          </p:nvSpPr>
          <p:spPr bwMode="auto">
            <a:xfrm>
              <a:off x="1263" y="2060"/>
              <a:ext cx="47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ledovce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5" name="Rectangle 65"/>
            <p:cNvSpPr>
              <a:spLocks noChangeArrowheads="1"/>
            </p:cNvSpPr>
            <p:nvPr/>
          </p:nvSpPr>
          <p:spPr bwMode="auto">
            <a:xfrm>
              <a:off x="3772" y="1406"/>
              <a:ext cx="62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zařízeních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6" name="Rectangle 66"/>
            <p:cNvSpPr>
              <a:spLocks noChangeArrowheads="1"/>
            </p:cNvSpPr>
            <p:nvPr/>
          </p:nvSpPr>
          <p:spPr bwMode="auto">
            <a:xfrm>
              <a:off x="3275" y="1785"/>
              <a:ext cx="117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nemoci manifestní</a:t>
              </a:r>
              <a:r>
                <a:rPr lang="cs-CZ" sz="1900">
                  <a:solidFill>
                    <a:srgbClr val="000000"/>
                  </a:solidFill>
                  <a:latin typeface="Times New Roman" pitchFamily="18" charset="0"/>
                </a:rPr>
                <a:t>,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7" name="Rectangle 67"/>
            <p:cNvSpPr>
              <a:spLocks noChangeArrowheads="1"/>
            </p:cNvSpPr>
            <p:nvPr/>
          </p:nvSpPr>
          <p:spPr bwMode="auto">
            <a:xfrm>
              <a:off x="3114" y="1955"/>
              <a:ext cx="129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ale odborně neléčené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8" name="Rectangle 68"/>
            <p:cNvSpPr>
              <a:spLocks noChangeArrowheads="1"/>
            </p:cNvSpPr>
            <p:nvPr/>
          </p:nvSpPr>
          <p:spPr bwMode="auto">
            <a:xfrm>
              <a:off x="3327" y="2286"/>
              <a:ext cx="108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nemoc lze odhalit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29" name="Rectangle 69"/>
            <p:cNvSpPr>
              <a:spLocks noChangeArrowheads="1"/>
            </p:cNvSpPr>
            <p:nvPr/>
          </p:nvSpPr>
          <p:spPr bwMode="auto">
            <a:xfrm>
              <a:off x="3710" y="2447"/>
              <a:ext cx="69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preventivní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0" name="Rectangle 70"/>
            <p:cNvSpPr>
              <a:spLocks noChangeArrowheads="1"/>
            </p:cNvSpPr>
            <p:nvPr/>
          </p:nvSpPr>
          <p:spPr bwMode="auto">
            <a:xfrm>
              <a:off x="3296" y="2892"/>
              <a:ext cx="111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osoby se sníženou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1" name="Rectangle 71"/>
            <p:cNvSpPr>
              <a:spLocks noChangeArrowheads="1"/>
            </p:cNvSpPr>
            <p:nvPr/>
          </p:nvSpPr>
          <p:spPr bwMode="auto">
            <a:xfrm>
              <a:off x="3489" y="3069"/>
              <a:ext cx="923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kvalitou zdraví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2" name="Rectangle 72"/>
            <p:cNvSpPr>
              <a:spLocks noChangeArrowheads="1"/>
            </p:cNvSpPr>
            <p:nvPr/>
          </p:nvSpPr>
          <p:spPr bwMode="auto">
            <a:xfrm>
              <a:off x="1737" y="2892"/>
              <a:ext cx="145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trvalé následky nemocí,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3" name="Rectangle 73"/>
            <p:cNvSpPr>
              <a:spLocks noChangeArrowheads="1"/>
            </p:cNvSpPr>
            <p:nvPr/>
          </p:nvSpPr>
          <p:spPr bwMode="auto">
            <a:xfrm>
              <a:off x="1408" y="3069"/>
              <a:ext cx="176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vady, dysfunkce a handicapy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4" name="Rectangle 74"/>
            <p:cNvSpPr>
              <a:spLocks noChangeArrowheads="1"/>
            </p:cNvSpPr>
            <p:nvPr/>
          </p:nvSpPr>
          <p:spPr bwMode="auto">
            <a:xfrm>
              <a:off x="1665" y="3344"/>
              <a:ext cx="14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osoby zdravé, ohrožené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5" name="Rectangle 75"/>
            <p:cNvSpPr>
              <a:spLocks noChangeArrowheads="1"/>
            </p:cNvSpPr>
            <p:nvPr/>
          </p:nvSpPr>
          <p:spPr bwMode="auto">
            <a:xfrm>
              <a:off x="1979" y="3513"/>
              <a:ext cx="112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zvýšeným rizikem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6" name="Rectangle 76"/>
            <p:cNvSpPr>
              <a:spLocks noChangeArrowheads="1"/>
            </p:cNvSpPr>
            <p:nvPr/>
          </p:nvSpPr>
          <p:spPr bwMode="auto">
            <a:xfrm>
              <a:off x="3704" y="3352"/>
              <a:ext cx="705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potenciálně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7" name="Rectangle 77"/>
            <p:cNvSpPr>
              <a:spLocks noChangeArrowheads="1"/>
            </p:cNvSpPr>
            <p:nvPr/>
          </p:nvSpPr>
          <p:spPr bwMode="auto">
            <a:xfrm>
              <a:off x="3880" y="3513"/>
              <a:ext cx="52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nemocní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8" name="Rectangle 78"/>
            <p:cNvSpPr>
              <a:spLocks noChangeArrowheads="1"/>
            </p:cNvSpPr>
            <p:nvPr/>
          </p:nvSpPr>
          <p:spPr bwMode="auto">
            <a:xfrm>
              <a:off x="3733" y="2617"/>
              <a:ext cx="674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prohlídkou</a:t>
              </a:r>
              <a:endParaRPr lang="en-GB">
                <a:solidFill>
                  <a:prstClr val="black"/>
                </a:solidFill>
              </a:endParaRPr>
            </a:p>
          </p:txBody>
        </p:sp>
        <p:sp>
          <p:nvSpPr>
            <p:cNvPr id="143439" name="Rectangle 79"/>
            <p:cNvSpPr>
              <a:spLocks noChangeArrowheads="1"/>
            </p:cNvSpPr>
            <p:nvPr/>
          </p:nvSpPr>
          <p:spPr bwMode="auto">
            <a:xfrm>
              <a:off x="1263" y="1381"/>
              <a:ext cx="751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GB" sz="1900">
                  <a:solidFill>
                    <a:srgbClr val="000000"/>
                  </a:solidFill>
                  <a:latin typeface="Times New Roman" pitchFamily="18" charset="0"/>
                </a:rPr>
                <a:t>část ledovce</a:t>
              </a:r>
              <a:endParaRPr lang="en-GB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20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620713"/>
            <a:ext cx="8229600" cy="706437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  <a:latin typeface="Arial Black" pitchFamily="34" charset="0"/>
              </a:rPr>
              <a:t>Ekonomie, zdraví a zdravotnictví</a:t>
            </a:r>
            <a:endParaRPr lang="cs-CZ" dirty="0">
              <a:latin typeface="Arial Black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2113" y="1916113"/>
            <a:ext cx="8229600" cy="452596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  <a:latin typeface="Arial" pitchFamily="34" charset="0"/>
                <a:cs typeface="Arial" pitchFamily="34" charset="0"/>
              </a:rPr>
              <a:t>Ekonomie zdraví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Zdravotnictví je významný, ale ne jediný faktor, který ovlivňuje zdraví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Otázka přínosu investic do oblasti determinant zdraví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rgbClr val="1B06BA"/>
                </a:solidFill>
                <a:latin typeface="Arial" pitchFamily="34" charset="0"/>
                <a:cs typeface="Arial" pitchFamily="34" charset="0"/>
              </a:rPr>
              <a:t>Ekonomie zdravotnictví</a:t>
            </a:r>
          </a:p>
          <a:p>
            <a:pPr lvl="1" fontAlgn="auto">
              <a:spcAft>
                <a:spcPts val="0"/>
              </a:spcAft>
              <a:defRPr/>
            </a:pPr>
            <a:r>
              <a:rPr lang="cs-CZ" dirty="0" smtClean="0">
                <a:latin typeface="Arial" pitchFamily="34" charset="0"/>
                <a:cs typeface="Arial" pitchFamily="34" charset="0"/>
              </a:rPr>
              <a:t>Ekonomické faktory a procesy v rámci zdravotnického systému</a:t>
            </a:r>
          </a:p>
          <a:p>
            <a:pPr marL="914400" lvl="2" indent="0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/>
          </a:p>
          <a:p>
            <a:pPr marL="571500" indent="-457200" fontAlgn="auto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112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81013" y="839788"/>
            <a:ext cx="8229600" cy="1143000"/>
          </a:xfrm>
        </p:spPr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  <a:latin typeface="Arial" charset="0"/>
              </a:rPr>
              <a:t>NEMOC</a:t>
            </a:r>
            <a:r>
              <a:rPr lang="cs-CZ" sz="4000" smtClean="0">
                <a:solidFill>
                  <a:srgbClr val="1B06BA"/>
                </a:solidFill>
                <a:latin typeface="Arial" charset="0"/>
              </a:rPr>
              <a:t/>
            </a:r>
            <a:br>
              <a:rPr lang="cs-CZ" sz="4000" smtClean="0">
                <a:solidFill>
                  <a:srgbClr val="1B06BA"/>
                </a:solidFill>
                <a:latin typeface="Arial" charset="0"/>
              </a:rPr>
            </a:br>
            <a:r>
              <a:rPr lang="cs-CZ" sz="2400" b="1" smtClean="0">
                <a:solidFill>
                  <a:srgbClr val="1B06BA"/>
                </a:solidFill>
                <a:latin typeface="Arial" charset="0"/>
              </a:rPr>
              <a:t>JAKO DĚJ MAJÍCÍ ZAČÁTEK, PRŮBĚH A KONEC</a:t>
            </a:r>
            <a:endParaRPr lang="en-GB" sz="2400" b="1" smtClean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595971" name="AutoShape 3"/>
          <p:cNvSpPr>
            <a:spLocks noChangeArrowheads="1"/>
          </p:cNvSpPr>
          <p:nvPr/>
        </p:nvSpPr>
        <p:spPr bwMode="auto">
          <a:xfrm>
            <a:off x="2043113" y="2979738"/>
            <a:ext cx="293687" cy="1243012"/>
          </a:xfrm>
          <a:prstGeom prst="downArrow">
            <a:avLst>
              <a:gd name="adj1" fmla="val 50269"/>
              <a:gd name="adj2" fmla="val 71893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C0504D"/>
              </a:solidFill>
            </a:endParaRPr>
          </a:p>
        </p:txBody>
      </p:sp>
      <p:sp>
        <p:nvSpPr>
          <p:cNvPr id="595972" name="Text Box 4"/>
          <p:cNvSpPr txBox="1">
            <a:spLocks noChangeArrowheads="1"/>
          </p:cNvSpPr>
          <p:nvPr/>
        </p:nvSpPr>
        <p:spPr bwMode="auto">
          <a:xfrm>
            <a:off x="938213" y="2608263"/>
            <a:ext cx="24272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ZAČÁTEK NEMOCI</a:t>
            </a:r>
            <a:endParaRPr lang="en-GB" b="1">
              <a:solidFill>
                <a:srgbClr val="C0504D"/>
              </a:solidFill>
            </a:endParaRPr>
          </a:p>
        </p:txBody>
      </p:sp>
      <p:sp>
        <p:nvSpPr>
          <p:cNvPr id="144389" name="AutoShape 5"/>
          <p:cNvSpPr>
            <a:spLocks noChangeArrowheads="1"/>
          </p:cNvSpPr>
          <p:nvPr/>
        </p:nvSpPr>
        <p:spPr bwMode="auto">
          <a:xfrm>
            <a:off x="4246563" y="3514725"/>
            <a:ext cx="293687" cy="712788"/>
          </a:xfrm>
          <a:prstGeom prst="downArrow">
            <a:avLst>
              <a:gd name="adj1" fmla="val 50269"/>
              <a:gd name="adj2" fmla="val 80002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C0504D"/>
              </a:solidFill>
            </a:endParaRPr>
          </a:p>
        </p:txBody>
      </p:sp>
      <p:sp>
        <p:nvSpPr>
          <p:cNvPr id="144390" name="Text Box 6"/>
          <p:cNvSpPr txBox="1">
            <a:spLocks noChangeArrowheads="1"/>
          </p:cNvSpPr>
          <p:nvPr/>
        </p:nvSpPr>
        <p:spPr bwMode="auto">
          <a:xfrm>
            <a:off x="3940175" y="2911475"/>
            <a:ext cx="16700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KLINICKÁ DIAGNÓZA</a:t>
            </a:r>
            <a:endParaRPr lang="en-GB" b="1">
              <a:solidFill>
                <a:srgbClr val="C0504D"/>
              </a:solidFill>
            </a:endParaRPr>
          </a:p>
        </p:txBody>
      </p:sp>
      <p:sp>
        <p:nvSpPr>
          <p:cNvPr id="144391" name="AutoShape 7"/>
          <p:cNvSpPr>
            <a:spLocks noChangeArrowheads="1"/>
          </p:cNvSpPr>
          <p:nvPr/>
        </p:nvSpPr>
        <p:spPr bwMode="auto">
          <a:xfrm>
            <a:off x="6424613" y="2970213"/>
            <a:ext cx="293687" cy="1243012"/>
          </a:xfrm>
          <a:prstGeom prst="downArrow">
            <a:avLst>
              <a:gd name="adj1" fmla="val 50269"/>
              <a:gd name="adj2" fmla="val 74597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C0504D"/>
              </a:solidFill>
            </a:endParaRPr>
          </a:p>
        </p:txBody>
      </p:sp>
      <p:sp>
        <p:nvSpPr>
          <p:cNvPr id="144392" name="Text Box 8"/>
          <p:cNvSpPr txBox="1">
            <a:spLocks noChangeArrowheads="1"/>
          </p:cNvSpPr>
          <p:nvPr/>
        </p:nvSpPr>
        <p:spPr bwMode="auto">
          <a:xfrm>
            <a:off x="5362575" y="2586038"/>
            <a:ext cx="30924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KONEC NEMOCI (ÚMRTÍ)</a:t>
            </a:r>
            <a:endParaRPr lang="en-GB" b="1">
              <a:solidFill>
                <a:srgbClr val="C0504D"/>
              </a:solidFill>
            </a:endParaRPr>
          </a:p>
        </p:txBody>
      </p:sp>
      <p:sp>
        <p:nvSpPr>
          <p:cNvPr id="595977" name="AutoShape 9"/>
          <p:cNvSpPr>
            <a:spLocks noChangeArrowheads="1"/>
          </p:cNvSpPr>
          <p:nvPr/>
        </p:nvSpPr>
        <p:spPr bwMode="auto">
          <a:xfrm>
            <a:off x="3036888" y="4267200"/>
            <a:ext cx="304800" cy="881063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78" name="Text Box 10"/>
          <p:cNvSpPr txBox="1">
            <a:spLocks noChangeArrowheads="1"/>
          </p:cNvSpPr>
          <p:nvPr/>
        </p:nvSpPr>
        <p:spPr bwMode="auto">
          <a:xfrm>
            <a:off x="2789238" y="5203825"/>
            <a:ext cx="163671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FF9933"/>
                </a:solidFill>
              </a:rPr>
              <a:t>ČASNÁ DIAGNÓZA</a:t>
            </a:r>
            <a:endParaRPr lang="en-GB" b="1">
              <a:solidFill>
                <a:srgbClr val="FF9933"/>
              </a:solidFill>
            </a:endParaRPr>
          </a:p>
        </p:txBody>
      </p:sp>
      <p:sp>
        <p:nvSpPr>
          <p:cNvPr id="144395" name="Text Box 11"/>
          <p:cNvSpPr txBox="1">
            <a:spLocks noChangeArrowheads="1"/>
          </p:cNvSpPr>
          <p:nvPr/>
        </p:nvSpPr>
        <p:spPr bwMode="auto">
          <a:xfrm>
            <a:off x="7112000" y="3849688"/>
            <a:ext cx="125253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PRŮBĚH</a:t>
            </a:r>
          </a:p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ČASU</a:t>
            </a:r>
            <a:endParaRPr lang="en-GB" b="1">
              <a:solidFill>
                <a:srgbClr val="C0504D"/>
              </a:solidFill>
            </a:endParaRPr>
          </a:p>
        </p:txBody>
      </p:sp>
      <p:sp>
        <p:nvSpPr>
          <p:cNvPr id="144396" name="Line 12"/>
          <p:cNvSpPr>
            <a:spLocks noChangeShapeType="1"/>
          </p:cNvSpPr>
          <p:nvPr/>
        </p:nvSpPr>
        <p:spPr bwMode="auto">
          <a:xfrm flipV="1">
            <a:off x="460375" y="4233863"/>
            <a:ext cx="7623175" cy="365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81" name="AutoShape 13"/>
          <p:cNvSpPr>
            <a:spLocks noChangeArrowheads="1"/>
          </p:cNvSpPr>
          <p:nvPr/>
        </p:nvSpPr>
        <p:spPr bwMode="auto">
          <a:xfrm>
            <a:off x="5275263" y="4257675"/>
            <a:ext cx="304800" cy="881063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82" name="Text Box 14"/>
          <p:cNvSpPr txBox="1">
            <a:spLocks noChangeArrowheads="1"/>
          </p:cNvSpPr>
          <p:nvPr/>
        </p:nvSpPr>
        <p:spPr bwMode="auto">
          <a:xfrm>
            <a:off x="4583113" y="5218113"/>
            <a:ext cx="1817687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FF9933"/>
                </a:solidFill>
              </a:rPr>
              <a:t>UZDRAVENÍ</a:t>
            </a:r>
            <a:endParaRPr lang="en-GB" b="1">
              <a:solidFill>
                <a:srgbClr val="FF9933"/>
              </a:solidFill>
            </a:endParaRPr>
          </a:p>
        </p:txBody>
      </p:sp>
      <p:sp>
        <p:nvSpPr>
          <p:cNvPr id="595983" name="AutoShape 15"/>
          <p:cNvSpPr>
            <a:spLocks noChangeArrowheads="1"/>
          </p:cNvSpPr>
          <p:nvPr/>
        </p:nvSpPr>
        <p:spPr bwMode="auto">
          <a:xfrm>
            <a:off x="950913" y="4279900"/>
            <a:ext cx="304800" cy="881063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84" name="AutoShape 16"/>
          <p:cNvSpPr>
            <a:spLocks noChangeArrowheads="1"/>
          </p:cNvSpPr>
          <p:nvPr/>
        </p:nvSpPr>
        <p:spPr bwMode="auto">
          <a:xfrm>
            <a:off x="1289050" y="4292600"/>
            <a:ext cx="304800" cy="881063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85" name="AutoShape 17"/>
          <p:cNvSpPr>
            <a:spLocks noChangeArrowheads="1"/>
          </p:cNvSpPr>
          <p:nvPr/>
        </p:nvSpPr>
        <p:spPr bwMode="auto">
          <a:xfrm>
            <a:off x="6888163" y="4268788"/>
            <a:ext cx="304800" cy="881062"/>
          </a:xfrm>
          <a:prstGeom prst="upArrow">
            <a:avLst>
              <a:gd name="adj1" fmla="val 50000"/>
              <a:gd name="adj2" fmla="val 72266"/>
            </a:avLst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595986" name="Text Box 18"/>
          <p:cNvSpPr txBox="1">
            <a:spLocks noChangeArrowheads="1"/>
          </p:cNvSpPr>
          <p:nvPr/>
        </p:nvSpPr>
        <p:spPr bwMode="auto">
          <a:xfrm>
            <a:off x="6421438" y="5224463"/>
            <a:ext cx="1501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FF9933"/>
                </a:solidFill>
              </a:rPr>
              <a:t>ODLOŽENÍ ÚMRTÍ</a:t>
            </a:r>
            <a:endParaRPr lang="en-GB" b="1">
              <a:solidFill>
                <a:srgbClr val="FF9933"/>
              </a:solidFill>
            </a:endParaRPr>
          </a:p>
        </p:txBody>
      </p:sp>
      <p:sp>
        <p:nvSpPr>
          <p:cNvPr id="595987" name="Text Box 19"/>
          <p:cNvSpPr txBox="1">
            <a:spLocks noChangeArrowheads="1"/>
          </p:cNvSpPr>
          <p:nvPr/>
        </p:nvSpPr>
        <p:spPr bwMode="auto">
          <a:xfrm>
            <a:off x="417513" y="5194300"/>
            <a:ext cx="20208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FF9933"/>
                </a:solidFill>
              </a:rPr>
              <a:t>PREVENTIVNÍ OPATŘENÍ</a:t>
            </a:r>
            <a:endParaRPr lang="en-GB" b="1">
              <a:solidFill>
                <a:srgbClr val="FF9933"/>
              </a:solidFill>
            </a:endParaRPr>
          </a:p>
        </p:txBody>
      </p:sp>
      <p:sp>
        <p:nvSpPr>
          <p:cNvPr id="144404" name="AutoShape 20"/>
          <p:cNvSpPr>
            <a:spLocks noChangeArrowheads="1"/>
          </p:cNvSpPr>
          <p:nvPr/>
        </p:nvSpPr>
        <p:spPr bwMode="auto">
          <a:xfrm>
            <a:off x="3644900" y="2565400"/>
            <a:ext cx="293688" cy="1658938"/>
          </a:xfrm>
          <a:prstGeom prst="downArrow">
            <a:avLst>
              <a:gd name="adj1" fmla="val 51352"/>
              <a:gd name="adj2" fmla="val 71889"/>
            </a:avLst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endParaRPr lang="cs-CZ">
              <a:solidFill>
                <a:srgbClr val="C0504D"/>
              </a:solidFill>
            </a:endParaRPr>
          </a:p>
        </p:txBody>
      </p:sp>
      <p:sp>
        <p:nvSpPr>
          <p:cNvPr id="144405" name="Text Box 21"/>
          <p:cNvSpPr txBox="1">
            <a:spLocks noChangeArrowheads="1"/>
          </p:cNvSpPr>
          <p:nvPr/>
        </p:nvSpPr>
        <p:spPr bwMode="auto">
          <a:xfrm>
            <a:off x="2438400" y="2122488"/>
            <a:ext cx="41322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C0504D"/>
                </a:solidFill>
              </a:rPr>
              <a:t>ZAČÁTEK SUBJEKTIVNÍCH POTÍŽÍ</a:t>
            </a:r>
            <a:endParaRPr lang="en-GB" b="1">
              <a:solidFill>
                <a:srgbClr val="C0504D"/>
              </a:solidFill>
            </a:endParaRPr>
          </a:p>
        </p:txBody>
      </p:sp>
      <p:sp>
        <p:nvSpPr>
          <p:cNvPr id="595990" name="Text Box 22"/>
          <p:cNvSpPr txBox="1">
            <a:spLocks noChangeArrowheads="1"/>
          </p:cNvSpPr>
          <p:nvPr/>
        </p:nvSpPr>
        <p:spPr bwMode="auto">
          <a:xfrm>
            <a:off x="3238500" y="4673600"/>
            <a:ext cx="2190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b="1">
                <a:solidFill>
                  <a:srgbClr val="FF9933"/>
                </a:solidFill>
              </a:rPr>
              <a:t>ÚČINNÁ TERAPIE</a:t>
            </a:r>
            <a:endParaRPr lang="en-GB" b="1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578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5971" grpId="0" animBg="1"/>
      <p:bldP spid="595972" grpId="0"/>
      <p:bldP spid="595977" grpId="0" animBg="1"/>
      <p:bldP spid="595978" grpId="0"/>
      <p:bldP spid="595981" grpId="0" animBg="1"/>
      <p:bldP spid="595982" grpId="0"/>
      <p:bldP spid="595983" grpId="0" animBg="1"/>
      <p:bldP spid="595984" grpId="0" animBg="1"/>
      <p:bldP spid="595985" grpId="0" animBg="1"/>
      <p:bldP spid="595986" grpId="0"/>
      <p:bldP spid="595987" grpId="0"/>
      <p:bldP spid="59599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 smtClean="0">
                <a:solidFill>
                  <a:srgbClr val="1B06BA"/>
                </a:solidFill>
              </a:rPr>
              <a:t>PŘIROZENÁ HISTORIE NEMOCI</a:t>
            </a:r>
            <a:endParaRPr lang="en-GB" sz="4000" b="1" smtClean="0">
              <a:solidFill>
                <a:srgbClr val="1B06BA"/>
              </a:solidFill>
            </a:endParaRPr>
          </a:p>
        </p:txBody>
      </p:sp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0" y="18669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cs-CZ" dirty="0">
              <a:solidFill>
                <a:srgbClr val="000000"/>
              </a:solidFill>
              <a:latin typeface="Arial" charset="0"/>
            </a:endParaRPr>
          </a:p>
        </p:txBody>
      </p:sp>
      <p:graphicFrame>
        <p:nvGraphicFramePr>
          <p:cNvPr id="145412" name="Object 4"/>
          <p:cNvGraphicFramePr>
            <a:graphicFrameLocks noChangeAspect="1"/>
          </p:cNvGraphicFramePr>
          <p:nvPr/>
        </p:nvGraphicFramePr>
        <p:xfrm>
          <a:off x="292100" y="1433513"/>
          <a:ext cx="8659813" cy="5216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8492" r:id="rId3" imgW="6224588" imgH="3756025" progId="MSDraw">
                  <p:embed/>
                </p:oleObj>
              </mc:Choice>
              <mc:Fallback>
                <p:oleObj r:id="rId3" imgW="6224588" imgH="3756025" progId="MSDraw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1433513"/>
                        <a:ext cx="8659813" cy="5216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350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cs-CZ" sz="6600" b="1" dirty="0">
                <a:solidFill>
                  <a:schemeClr val="accent2"/>
                </a:solidFill>
              </a:rPr>
              <a:t>ZDRAVOTNÍ POTŘEBA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755576" y="5157192"/>
            <a:ext cx="7787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>
                <a:solidFill>
                  <a:srgbClr val="3333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POTŘEBA, POŽADAVKY (POPTÁVKA) A SPOTŘEBA  ZDR. SLUŽEB</a:t>
            </a:r>
            <a:endParaRPr lang="cs-CZ" b="1" dirty="0">
              <a:solidFill>
                <a:srgbClr val="3333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06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rgbClr val="333399"/>
                </a:solidFill>
              </a:rPr>
              <a:t>HODNOCENÍ ZDRAVOTNÍ SITUACE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687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476672"/>
            <a:ext cx="8250683" cy="6048375"/>
          </a:xfrm>
        </p:spPr>
        <p:txBody>
          <a:bodyPr/>
          <a:lstStyle/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cs-CZ" altLang="cs-CZ" sz="4000" b="1" dirty="0" smtClean="0">
                <a:solidFill>
                  <a:srgbClr val="333399"/>
                </a:solidFill>
              </a:rPr>
              <a:t>ZDRAVOTNÍ SITUACE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altLang="cs-CZ" sz="4000" b="1" dirty="0" smtClean="0">
              <a:solidFill>
                <a:srgbClr val="333399"/>
              </a:solidFill>
            </a:endParaRPr>
          </a:p>
          <a:p>
            <a:pPr eaLnBrk="1" hangingPunct="1"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Poptávka péče o zdraví</a:t>
            </a:r>
          </a:p>
          <a:p>
            <a:pPr lvl="1" eaLnBrk="1" hangingPunct="1">
              <a:defRPr/>
            </a:pPr>
            <a:r>
              <a:rPr lang="cs-CZ" altLang="cs-CZ" dirty="0" smtClean="0">
                <a:solidFill>
                  <a:srgbClr val="333399"/>
                </a:solidFill>
              </a:rPr>
              <a:t>Ekonomický pojem</a:t>
            </a:r>
          </a:p>
          <a:p>
            <a:pPr lvl="1" eaLnBrk="1" hangingPunct="1"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Objem zboží nebo služeb</a:t>
            </a:r>
            <a:r>
              <a:rPr lang="cs-CZ" altLang="cs-CZ" dirty="0" smtClean="0">
                <a:solidFill>
                  <a:srgbClr val="333399"/>
                </a:solidFill>
              </a:rPr>
              <a:t>, které jsou kupující ochotni a schopni koupit</a:t>
            </a:r>
          </a:p>
          <a:p>
            <a:pPr lvl="1" eaLnBrk="1" hangingPunct="1">
              <a:defRPr/>
            </a:pPr>
            <a:r>
              <a:rPr lang="cs-CZ" altLang="cs-CZ" dirty="0" smtClean="0">
                <a:solidFill>
                  <a:srgbClr val="333399"/>
                </a:solidFill>
              </a:rPr>
              <a:t>Je odvozena od poptávky po (dobrém) zdraví</a:t>
            </a:r>
          </a:p>
          <a:p>
            <a:pPr lvl="1" eaLnBrk="1" hangingPunct="1"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Individuální </a:t>
            </a:r>
            <a:r>
              <a:rPr lang="cs-CZ" altLang="cs-CZ" dirty="0" smtClean="0">
                <a:solidFill>
                  <a:srgbClr val="333399"/>
                </a:solidFill>
              </a:rPr>
              <a:t>– jedinec poptává určitou </a:t>
            </a:r>
            <a:r>
              <a:rPr lang="cs-CZ" altLang="cs-CZ" dirty="0" err="1" smtClean="0">
                <a:solidFill>
                  <a:srgbClr val="333399"/>
                </a:solidFill>
              </a:rPr>
              <a:t>zdr</a:t>
            </a:r>
            <a:r>
              <a:rPr lang="cs-CZ" altLang="cs-CZ" dirty="0" smtClean="0">
                <a:solidFill>
                  <a:srgbClr val="333399"/>
                </a:solidFill>
              </a:rPr>
              <a:t>. službu</a:t>
            </a:r>
            <a:endParaRPr lang="cs-CZ" altLang="cs-CZ" dirty="0">
              <a:solidFill>
                <a:srgbClr val="333399"/>
              </a:solidFill>
            </a:endParaRPr>
          </a:p>
          <a:p>
            <a:pPr lvl="1" eaLnBrk="1" hangingPunct="1"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Tržní</a:t>
            </a:r>
            <a:r>
              <a:rPr lang="cs-CZ" altLang="cs-CZ" dirty="0" smtClean="0">
                <a:solidFill>
                  <a:srgbClr val="333399"/>
                </a:solidFill>
              </a:rPr>
              <a:t> – součet všech individuálních poptávek</a:t>
            </a:r>
          </a:p>
        </p:txBody>
      </p:sp>
    </p:spTree>
    <p:extLst>
      <p:ext uri="{BB962C8B-B14F-4D97-AF65-F5344CB8AC3E}">
        <p14:creationId xmlns:p14="http://schemas.microsoft.com/office/powerpoint/2010/main" val="62438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Zástupný symbol pro obsah 2"/>
          <p:cNvSpPr>
            <a:spLocks noGrp="1"/>
          </p:cNvSpPr>
          <p:nvPr>
            <p:ph idx="4294967295"/>
          </p:nvPr>
        </p:nvSpPr>
        <p:spPr>
          <a:xfrm>
            <a:off x="785813" y="428625"/>
            <a:ext cx="7931150" cy="604837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cs-CZ" altLang="cs-CZ" sz="4000" b="1" cap="all" dirty="0">
                <a:solidFill>
                  <a:srgbClr val="333399"/>
                </a:solidFill>
              </a:rPr>
              <a:t>Velikost poptávky péče </a:t>
            </a:r>
            <a:r>
              <a:rPr lang="cs-CZ" altLang="cs-CZ" sz="4000" b="1" cap="all" dirty="0" smtClean="0">
                <a:solidFill>
                  <a:srgbClr val="333399"/>
                </a:solidFill>
              </a:rPr>
              <a:t>o zdraví</a:t>
            </a:r>
            <a:endParaRPr lang="cs-CZ" altLang="cs-CZ" sz="4000" b="1" cap="all" dirty="0">
              <a:solidFill>
                <a:srgbClr val="333399"/>
              </a:solidFill>
            </a:endParaRP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cs-CZ" altLang="cs-CZ" sz="4000" b="1" dirty="0" smtClean="0">
              <a:solidFill>
                <a:srgbClr val="333399"/>
              </a:solidFill>
            </a:endParaRPr>
          </a:p>
          <a:p>
            <a:pPr lvl="1" eaLnBrk="1" hangingPunct="1">
              <a:defRPr/>
            </a:pPr>
            <a:r>
              <a:rPr lang="cs-CZ" altLang="cs-CZ" dirty="0" smtClean="0">
                <a:solidFill>
                  <a:srgbClr val="333399"/>
                </a:solidFill>
              </a:rPr>
              <a:t>Cena, příjem, ceny statků, mezi kterými je vztah, preference, očekávání </a:t>
            </a:r>
          </a:p>
          <a:p>
            <a:pPr marL="457200" lvl="1" indent="0" algn="ctr" eaLnBrk="1" hangingPunct="1">
              <a:buNone/>
              <a:defRPr/>
            </a:pPr>
            <a:r>
              <a:rPr lang="cs-CZ" altLang="cs-CZ" dirty="0" smtClean="0">
                <a:solidFill>
                  <a:srgbClr val="333399"/>
                </a:solidFill>
              </a:rPr>
              <a:t>+ 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zdravotní stav populace</a:t>
            </a:r>
            <a:r>
              <a:rPr lang="cs-CZ" altLang="cs-CZ" dirty="0" smtClean="0">
                <a:solidFill>
                  <a:srgbClr val="333399"/>
                </a:solidFill>
              </a:rPr>
              <a:t>, </a:t>
            </a:r>
            <a:endParaRPr lang="cs-CZ" altLang="cs-CZ" dirty="0">
              <a:solidFill>
                <a:srgbClr val="333399"/>
              </a:solidFill>
            </a:endParaRP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velikost populace,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struktura </a:t>
            </a:r>
            <a:r>
              <a:rPr lang="cs-CZ" altLang="cs-CZ" b="1" dirty="0">
                <a:solidFill>
                  <a:srgbClr val="333399"/>
                </a:solidFill>
              </a:rPr>
              <a:t>populace</a:t>
            </a:r>
            <a:r>
              <a:rPr lang="cs-CZ" altLang="cs-CZ" b="1" dirty="0" smtClean="0">
                <a:solidFill>
                  <a:srgbClr val="333399"/>
                </a:solidFill>
              </a:rPr>
              <a:t>,</a:t>
            </a:r>
          </a:p>
          <a:p>
            <a:pPr lvl="1" eaLnBrk="1" hangingPunct="1">
              <a:buFont typeface="Arial" panose="020B0604020202020204" pitchFamily="34" charset="0"/>
              <a:buChar char="•"/>
              <a:defRPr/>
            </a:pPr>
            <a:r>
              <a:rPr lang="cs-CZ" altLang="cs-CZ" b="1" dirty="0" smtClean="0">
                <a:solidFill>
                  <a:srgbClr val="333399"/>
                </a:solidFill>
              </a:rPr>
              <a:t>determinanty zdraví</a:t>
            </a:r>
            <a:r>
              <a:rPr lang="cs-CZ" altLang="cs-CZ" dirty="0" smtClean="0">
                <a:solidFill>
                  <a:srgbClr val="333399"/>
                </a:solidFill>
              </a:rPr>
              <a:t>, historické a kulturní zvyklosti, nabídka zdravotnických služeb</a:t>
            </a:r>
          </a:p>
        </p:txBody>
      </p:sp>
    </p:spTree>
    <p:extLst>
      <p:ext uri="{BB962C8B-B14F-4D97-AF65-F5344CB8AC3E}">
        <p14:creationId xmlns:p14="http://schemas.microsoft.com/office/powerpoint/2010/main" val="174307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INDIVIDUÁLNÍ ZDRAVOTNÍ POTŘEBA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93204" y="1556792"/>
            <a:ext cx="8229600" cy="5073427"/>
          </a:xfrm>
        </p:spPr>
        <p:txBody>
          <a:bodyPr/>
          <a:lstStyle/>
          <a:p>
            <a:r>
              <a:rPr lang="cs-CZ" sz="2800" dirty="0" smtClean="0">
                <a:solidFill>
                  <a:srgbClr val="333399"/>
                </a:solidFill>
              </a:rPr>
              <a:t>složitý jev, má aspekty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biologické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psychologické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behaviorální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sociologické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ekonomické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morální</a:t>
            </a:r>
          </a:p>
          <a:p>
            <a:pPr lvl="1"/>
            <a:endParaRPr lang="cs-CZ" sz="24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cs-CZ" sz="2800" dirty="0">
                <a:solidFill>
                  <a:srgbClr val="333399"/>
                </a:solidFill>
              </a:rPr>
              <a:t>	</a:t>
            </a:r>
            <a:endParaRPr lang="cs-CZ" sz="2800" dirty="0" smtClean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95134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ZDRAVOTNÍ POTŘEBA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29600" cy="5073427"/>
          </a:xfrm>
        </p:spPr>
        <p:txBody>
          <a:bodyPr/>
          <a:lstStyle/>
          <a:p>
            <a:r>
              <a:rPr lang="cs-CZ" dirty="0" smtClean="0">
                <a:solidFill>
                  <a:srgbClr val="333399"/>
                </a:solidFill>
              </a:rPr>
              <a:t>Tři typy</a:t>
            </a:r>
          </a:p>
          <a:p>
            <a:pPr lvl="1"/>
            <a:r>
              <a:rPr lang="cs-CZ" sz="3200" b="1" dirty="0">
                <a:solidFill>
                  <a:srgbClr val="333399"/>
                </a:solidFill>
              </a:rPr>
              <a:t>s</a:t>
            </a:r>
            <a:r>
              <a:rPr lang="cs-CZ" sz="3200" b="1" dirty="0" smtClean="0">
                <a:solidFill>
                  <a:srgbClr val="333399"/>
                </a:solidFill>
              </a:rPr>
              <a:t>ubjektivně pociťovaná </a:t>
            </a:r>
            <a:r>
              <a:rPr lang="cs-CZ" sz="3200" dirty="0" smtClean="0">
                <a:solidFill>
                  <a:srgbClr val="333399"/>
                </a:solidFill>
              </a:rPr>
              <a:t>potřeba</a:t>
            </a:r>
          </a:p>
          <a:p>
            <a:pPr lvl="1"/>
            <a:r>
              <a:rPr lang="cs-CZ" sz="3200" b="1" dirty="0" smtClean="0">
                <a:solidFill>
                  <a:srgbClr val="333399"/>
                </a:solidFill>
              </a:rPr>
              <a:t>profesionálně definovaná </a:t>
            </a:r>
            <a:r>
              <a:rPr lang="cs-CZ" sz="3200" dirty="0" smtClean="0">
                <a:solidFill>
                  <a:srgbClr val="333399"/>
                </a:solidFill>
              </a:rPr>
              <a:t>potřeba</a:t>
            </a:r>
          </a:p>
          <a:p>
            <a:pPr lvl="1"/>
            <a:r>
              <a:rPr lang="cs-CZ" sz="3200" b="1" dirty="0" smtClean="0">
                <a:solidFill>
                  <a:srgbClr val="333399"/>
                </a:solidFill>
              </a:rPr>
              <a:t>normativní</a:t>
            </a:r>
            <a:r>
              <a:rPr lang="cs-CZ" sz="3200" dirty="0" smtClean="0">
                <a:solidFill>
                  <a:srgbClr val="333399"/>
                </a:solidFill>
              </a:rPr>
              <a:t> (objektivizovaná) potřeba</a:t>
            </a:r>
          </a:p>
          <a:p>
            <a:pPr lvl="1"/>
            <a:endParaRPr lang="cs-CZ" sz="3200" dirty="0" smtClean="0">
              <a:solidFill>
                <a:srgbClr val="333399"/>
              </a:solidFill>
            </a:endParaRPr>
          </a:p>
          <a:p>
            <a:pPr lvl="1"/>
            <a:endParaRPr lang="cs-CZ" sz="3200" dirty="0" smtClean="0">
              <a:solidFill>
                <a:srgbClr val="333399"/>
              </a:solidFill>
            </a:endParaRPr>
          </a:p>
          <a:p>
            <a:pPr marL="0" indent="0">
              <a:buNone/>
            </a:pPr>
            <a:r>
              <a:rPr lang="cs-CZ" sz="2800" dirty="0"/>
              <a:t>	</a:t>
            </a:r>
            <a:endParaRPr lang="cs-CZ" sz="2800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00349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SUBJEKTIVNĚ POCIŤOVANÁ POTŘEBA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493204" y="1988840"/>
            <a:ext cx="8229600" cy="4785395"/>
          </a:xfrm>
        </p:spPr>
        <p:txBody>
          <a:bodyPr/>
          <a:lstStyle/>
          <a:p>
            <a:r>
              <a:rPr lang="cs-CZ" sz="2800" b="1" dirty="0" smtClean="0">
                <a:solidFill>
                  <a:srgbClr val="333399"/>
                </a:solidFill>
              </a:rPr>
              <a:t>Psychický stav člověka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Necítí se zdráv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Pozoruje na sobě symptomy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Má potřebu vyhledat radu či pomoc</a:t>
            </a:r>
          </a:p>
          <a:p>
            <a:pPr lvl="1"/>
            <a:r>
              <a:rPr lang="cs-CZ" sz="2400" dirty="0" smtClean="0">
                <a:solidFill>
                  <a:srgbClr val="333399"/>
                </a:solidFill>
              </a:rPr>
              <a:t>Požaduje odbornou péči</a:t>
            </a:r>
          </a:p>
          <a:p>
            <a:pPr lvl="2"/>
            <a:r>
              <a:rPr lang="cs-CZ" b="1" dirty="0" smtClean="0">
                <a:solidFill>
                  <a:srgbClr val="333399"/>
                </a:solidFill>
              </a:rPr>
              <a:t>Intenzita</a:t>
            </a:r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dirty="0">
                <a:solidFill>
                  <a:srgbClr val="333399"/>
                </a:solidFill>
              </a:rPr>
              <a:t>pociťované potřeby</a:t>
            </a:r>
          </a:p>
          <a:p>
            <a:pPr lvl="2"/>
            <a:r>
              <a:rPr lang="cs-CZ" b="1" dirty="0">
                <a:solidFill>
                  <a:srgbClr val="333399"/>
                </a:solidFill>
              </a:rPr>
              <a:t>Postoj</a:t>
            </a:r>
            <a:r>
              <a:rPr lang="cs-CZ" dirty="0">
                <a:solidFill>
                  <a:srgbClr val="333399"/>
                </a:solidFill>
              </a:rPr>
              <a:t> samotného člověka k poruše zdraví</a:t>
            </a:r>
          </a:p>
          <a:p>
            <a:pPr lvl="2"/>
            <a:r>
              <a:rPr lang="cs-CZ" b="1" dirty="0">
                <a:solidFill>
                  <a:srgbClr val="333399"/>
                </a:solidFill>
              </a:rPr>
              <a:t>Dostupnost</a:t>
            </a:r>
            <a:r>
              <a:rPr lang="cs-CZ" dirty="0">
                <a:solidFill>
                  <a:srgbClr val="333399"/>
                </a:solidFill>
              </a:rPr>
              <a:t> zdravotnických </a:t>
            </a:r>
            <a:r>
              <a:rPr lang="cs-CZ" dirty="0" smtClean="0">
                <a:solidFill>
                  <a:srgbClr val="333399"/>
                </a:solidFill>
              </a:rPr>
              <a:t>služeb </a:t>
            </a:r>
            <a:endParaRPr lang="cs-CZ" dirty="0">
              <a:solidFill>
                <a:srgbClr val="333399"/>
              </a:solidFill>
            </a:endParaRPr>
          </a:p>
          <a:p>
            <a:pPr lvl="4"/>
            <a:endParaRPr lang="cs-CZ" sz="1600" dirty="0">
              <a:solidFill>
                <a:srgbClr val="333399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853957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PROFESIONÁLNĚ DEFINOVANÁ POTŘEBA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556792"/>
            <a:ext cx="8229600" cy="5073427"/>
          </a:xfrm>
        </p:spPr>
        <p:txBody>
          <a:bodyPr/>
          <a:lstStyle/>
          <a:p>
            <a:r>
              <a:rPr lang="cs-CZ" sz="2800" b="1" dirty="0" smtClean="0">
                <a:solidFill>
                  <a:srgbClr val="333399"/>
                </a:solidFill>
              </a:rPr>
              <a:t>Lékař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</a:rPr>
              <a:t>reviduje požadavky pacienta</a:t>
            </a:r>
          </a:p>
          <a:p>
            <a:pPr lvl="1"/>
            <a:r>
              <a:rPr lang="cs-CZ" dirty="0">
                <a:solidFill>
                  <a:srgbClr val="333399"/>
                </a:solidFill>
              </a:rPr>
              <a:t>d</a:t>
            </a:r>
            <a:r>
              <a:rPr lang="cs-CZ" dirty="0" smtClean="0">
                <a:solidFill>
                  <a:srgbClr val="333399"/>
                </a:solidFill>
              </a:rPr>
              <a:t>efinuje vlastní profesionálně odůvodněné požadavky</a:t>
            </a:r>
          </a:p>
          <a:p>
            <a:pPr lvl="1"/>
            <a:r>
              <a:rPr lang="cs-CZ" dirty="0" smtClean="0">
                <a:solidFill>
                  <a:srgbClr val="333399"/>
                </a:solidFill>
              </a:rPr>
              <a:t>v nich reflektuje zájmy pacienta, zájem svůj i zájem společnosti</a:t>
            </a:r>
          </a:p>
          <a:p>
            <a:pPr lvl="1"/>
            <a:r>
              <a:rPr lang="cs-CZ" dirty="0">
                <a:solidFill>
                  <a:srgbClr val="333399"/>
                </a:solidFill>
              </a:rPr>
              <a:t>n</a:t>
            </a:r>
            <a:r>
              <a:rPr lang="cs-CZ" dirty="0" smtClean="0">
                <a:solidFill>
                  <a:srgbClr val="333399"/>
                </a:solidFill>
              </a:rPr>
              <a:t>ejde o objektivní určení potřeby – názory lékařů se mohou lišit</a:t>
            </a:r>
          </a:p>
          <a:p>
            <a:pPr lvl="1"/>
            <a:endParaRPr lang="cs-CZ" dirty="0" smtClean="0">
              <a:solidFill>
                <a:srgbClr val="333399"/>
              </a:solidFill>
            </a:endParaRPr>
          </a:p>
          <a:p>
            <a:pPr lvl="1"/>
            <a:endParaRPr lang="cs-CZ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5512063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404813"/>
            <a:ext cx="8147248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>
                <a:solidFill>
                  <a:srgbClr val="1B06BA"/>
                </a:solidFill>
              </a:rPr>
              <a:t>Ekonomika zdraví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2800" dirty="0" smtClean="0"/>
              <a:t>Využívá výkladový rámec a teoretické pojmy celé řady dalších disciplín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cs-CZ" sz="2800" dirty="0" smtClean="0"/>
              <a:t>Zdraví a nemoc = nejdůležitější pojmy, se kterými se v rámci ekonomiky zdraví pracuje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271623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6512" y="188640"/>
            <a:ext cx="9289032" cy="1143000"/>
          </a:xfrm>
        </p:spPr>
        <p:txBody>
          <a:bodyPr/>
          <a:lstStyle/>
          <a:p>
            <a:r>
              <a:rPr lang="cs-CZ" sz="4000" b="1" dirty="0" smtClean="0">
                <a:solidFill>
                  <a:schemeClr val="accent2"/>
                </a:solidFill>
              </a:rPr>
              <a:t>NORMATIVNÍ POTŘEBA</a:t>
            </a:r>
            <a:endParaRPr lang="cs-CZ" sz="4000" b="1" dirty="0">
              <a:solidFill>
                <a:schemeClr val="accent2"/>
              </a:solidFill>
            </a:endParaRPr>
          </a:p>
        </p:txBody>
      </p:sp>
      <p:sp>
        <p:nvSpPr>
          <p:cNvPr id="21913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268760"/>
            <a:ext cx="8229600" cy="5073427"/>
          </a:xfrm>
        </p:spPr>
        <p:txBody>
          <a:bodyPr/>
          <a:lstStyle/>
          <a:p>
            <a:pPr marL="514350" indent="-457200"/>
            <a:r>
              <a:rPr lang="cs-CZ" b="1" dirty="0" smtClean="0">
                <a:solidFill>
                  <a:srgbClr val="333399"/>
                </a:solidFill>
              </a:rPr>
              <a:t>Teoretický koncept</a:t>
            </a:r>
          </a:p>
          <a:p>
            <a:pPr marL="914400" lvl="1" indent="-457200"/>
            <a:r>
              <a:rPr lang="cs-CZ" dirty="0" smtClean="0">
                <a:solidFill>
                  <a:srgbClr val="333399"/>
                </a:solidFill>
              </a:rPr>
              <a:t>Relativně objektivizovaná potřeba</a:t>
            </a:r>
          </a:p>
          <a:p>
            <a:pPr marL="914400" lvl="1" indent="-457200"/>
            <a:r>
              <a:rPr lang="cs-CZ" dirty="0" smtClean="0">
                <a:solidFill>
                  <a:srgbClr val="333399"/>
                </a:solidFill>
              </a:rPr>
              <a:t>Očištěná od neurčitosti a hodnotových postojů</a:t>
            </a:r>
          </a:p>
          <a:p>
            <a:pPr marL="914400" lvl="1" indent="-457200"/>
            <a:r>
              <a:rPr lang="cs-CZ" dirty="0" smtClean="0">
                <a:solidFill>
                  <a:srgbClr val="333399"/>
                </a:solidFill>
              </a:rPr>
              <a:t>Závisí na úrovni poznání o medicínské účinnosti a ekonomické efektivitě poskytované péče</a:t>
            </a:r>
          </a:p>
          <a:p>
            <a:pPr marL="914400" lvl="1" indent="-457200"/>
            <a:r>
              <a:rPr lang="cs-CZ" dirty="0" smtClean="0">
                <a:solidFill>
                  <a:srgbClr val="333399"/>
                </a:solidFill>
              </a:rPr>
              <a:t>Vytváření standardů a norem vycházejících ze seriózních epidemiologických výzkumů a klinických pokusů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178277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5350" y="952500"/>
            <a:ext cx="8248650" cy="5383213"/>
          </a:xfrm>
        </p:spPr>
        <p:txBody>
          <a:bodyPr/>
          <a:lstStyle/>
          <a:p>
            <a:pPr marL="0" indent="0">
              <a:lnSpc>
                <a:spcPct val="90000"/>
              </a:lnSpc>
              <a:buFontTx/>
              <a:buNone/>
            </a:pPr>
            <a:r>
              <a:rPr lang="cs-CZ" sz="4400" b="1" dirty="0">
                <a:solidFill>
                  <a:schemeClr val="accent2"/>
                </a:solidFill>
              </a:rPr>
              <a:t>Zdravotní potřeba vychází </a:t>
            </a:r>
            <a:r>
              <a:rPr lang="cs-CZ" sz="4400" b="1" dirty="0" smtClean="0">
                <a:solidFill>
                  <a:schemeClr val="accent2"/>
                </a:solidFill>
              </a:rPr>
              <a:t>z konkrétního </a:t>
            </a:r>
            <a:r>
              <a:rPr lang="cs-CZ" sz="4400" b="1" dirty="0">
                <a:solidFill>
                  <a:schemeClr val="accent2"/>
                </a:solidFill>
              </a:rPr>
              <a:t>zdravotního problému, který může </a:t>
            </a:r>
            <a:endParaRPr lang="cs-CZ" sz="4400" b="1" dirty="0" smtClean="0">
              <a:solidFill>
                <a:schemeClr val="accent2"/>
              </a:solidFill>
            </a:endParaRPr>
          </a:p>
          <a:p>
            <a:pPr marL="0" indent="0">
              <a:lnSpc>
                <a:spcPct val="90000"/>
              </a:lnSpc>
              <a:buFontTx/>
              <a:buNone/>
            </a:pPr>
            <a:endParaRPr lang="cs-CZ" sz="44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3600" b="1" dirty="0" smtClean="0">
                <a:solidFill>
                  <a:schemeClr val="accent2"/>
                </a:solidFill>
              </a:rPr>
              <a:t>existovat </a:t>
            </a:r>
            <a:r>
              <a:rPr lang="cs-CZ" sz="3600" b="1" dirty="0">
                <a:solidFill>
                  <a:schemeClr val="accent2"/>
                </a:solidFill>
              </a:rPr>
              <a:t>objektivně, </a:t>
            </a:r>
            <a:endParaRPr lang="cs-CZ" sz="3600" b="1" dirty="0" smtClean="0">
              <a:solidFill>
                <a:schemeClr val="accent2"/>
              </a:solidFill>
            </a:endParaRPr>
          </a:p>
          <a:p>
            <a:pPr>
              <a:lnSpc>
                <a:spcPct val="90000"/>
              </a:lnSpc>
            </a:pPr>
            <a:r>
              <a:rPr lang="cs-CZ" sz="3600" b="1" dirty="0" smtClean="0">
                <a:solidFill>
                  <a:schemeClr val="accent2"/>
                </a:solidFill>
              </a:rPr>
              <a:t>je </a:t>
            </a:r>
            <a:r>
              <a:rPr lang="cs-CZ" sz="3600" b="1" dirty="0">
                <a:solidFill>
                  <a:schemeClr val="accent2"/>
                </a:solidFill>
              </a:rPr>
              <a:t>subjektivně vnímán a </a:t>
            </a:r>
            <a:r>
              <a:rPr lang="cs-CZ" sz="3600" b="1" dirty="0" smtClean="0">
                <a:solidFill>
                  <a:schemeClr val="accent2"/>
                </a:solidFill>
              </a:rPr>
              <a:t>je</a:t>
            </a:r>
          </a:p>
          <a:p>
            <a:pPr>
              <a:lnSpc>
                <a:spcPct val="90000"/>
              </a:lnSpc>
            </a:pPr>
            <a:r>
              <a:rPr lang="cs-CZ" sz="3600" b="1" dirty="0" smtClean="0">
                <a:solidFill>
                  <a:schemeClr val="accent2"/>
                </a:solidFill>
              </a:rPr>
              <a:t>řešen</a:t>
            </a:r>
            <a:r>
              <a:rPr lang="cs-CZ" sz="3600" b="1" dirty="0">
                <a:solidFill>
                  <a:schemeClr val="accent2"/>
                </a:solidFill>
              </a:rPr>
              <a:t>, např. prostřednictvím poskytnuté zdravotnické služby. </a:t>
            </a:r>
            <a:endParaRPr lang="en-GB" sz="3600" b="1" dirty="0">
              <a:solidFill>
                <a:schemeClr val="accent2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745859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Oval 2"/>
          <p:cNvSpPr>
            <a:spLocks noChangeArrowheads="1"/>
          </p:cNvSpPr>
          <p:nvPr/>
        </p:nvSpPr>
        <p:spPr bwMode="auto">
          <a:xfrm>
            <a:off x="1657350" y="2609850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15" name="Oval 3"/>
          <p:cNvSpPr>
            <a:spLocks noChangeArrowheads="1"/>
          </p:cNvSpPr>
          <p:nvPr/>
        </p:nvSpPr>
        <p:spPr bwMode="auto">
          <a:xfrm>
            <a:off x="4094163" y="2647950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16" name="Oval 4"/>
          <p:cNvSpPr>
            <a:spLocks noChangeArrowheads="1"/>
          </p:cNvSpPr>
          <p:nvPr/>
        </p:nvSpPr>
        <p:spPr bwMode="auto">
          <a:xfrm>
            <a:off x="2894013" y="855663"/>
            <a:ext cx="3905250" cy="3676650"/>
          </a:xfrm>
          <a:prstGeom prst="ellipse">
            <a:avLst/>
          </a:prstGeom>
          <a:noFill/>
          <a:ln w="38100">
            <a:solidFill>
              <a:srgbClr val="4A5484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GB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</p:txBody>
      </p:sp>
      <p:sp>
        <p:nvSpPr>
          <p:cNvPr id="38917" name="WordArt 5"/>
          <p:cNvSpPr>
            <a:spLocks noChangeArrowheads="1" noChangeShapeType="1" noTextEdit="1"/>
          </p:cNvSpPr>
          <p:nvPr/>
        </p:nvSpPr>
        <p:spPr bwMode="auto">
          <a:xfrm>
            <a:off x="3400425" y="1143000"/>
            <a:ext cx="2819400" cy="1866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cs-CZ" sz="3600" b="1" kern="10" dirty="0">
                <a:ln w="3175">
                  <a:solidFill>
                    <a:srgbClr val="003366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OBJEKTIVNÍ POTŘEBA</a:t>
            </a:r>
          </a:p>
        </p:txBody>
      </p:sp>
      <p:sp>
        <p:nvSpPr>
          <p:cNvPr id="38918" name="WordArt 6"/>
          <p:cNvSpPr>
            <a:spLocks noChangeArrowheads="1" noChangeShapeType="1" noTextEdit="1"/>
          </p:cNvSpPr>
          <p:nvPr/>
        </p:nvSpPr>
        <p:spPr bwMode="auto">
          <a:xfrm rot="13535245" flipH="1" flipV="1">
            <a:off x="1724025" y="3552825"/>
            <a:ext cx="3038475" cy="233997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Down">
              <a:avLst>
                <a:gd name="adj" fmla="val 21592310"/>
              </a:avLst>
            </a:prstTxWarp>
          </a:bodyPr>
          <a:lstStyle/>
          <a:p>
            <a:pPr algn="ctr"/>
            <a:r>
              <a:rPr lang="cs-CZ" sz="3600" b="1" kern="10">
                <a:ln w="3175">
                  <a:solidFill>
                    <a:srgbClr val="434C77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SUBJEKTIVNÍ POTŘEBA</a:t>
            </a:r>
          </a:p>
        </p:txBody>
      </p:sp>
      <p:sp>
        <p:nvSpPr>
          <p:cNvPr id="38919" name="WordArt 7"/>
          <p:cNvSpPr>
            <a:spLocks noChangeArrowheads="1" noChangeShapeType="1" noTextEdit="1"/>
          </p:cNvSpPr>
          <p:nvPr/>
        </p:nvSpPr>
        <p:spPr bwMode="auto">
          <a:xfrm rot="-45937826">
            <a:off x="4830762" y="3452813"/>
            <a:ext cx="3044825" cy="24447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spcFirstLastPara="1" wrap="none" fromWordArt="1">
            <a:prstTxWarp prst="textArchDown">
              <a:avLst>
                <a:gd name="adj" fmla="val 0"/>
              </a:avLst>
            </a:prstTxWarp>
          </a:bodyPr>
          <a:lstStyle/>
          <a:p>
            <a:pPr algn="ctr"/>
            <a:r>
              <a:rPr lang="cs-CZ" sz="3600" b="1" kern="10">
                <a:ln w="3175">
                  <a:solidFill>
                    <a:srgbClr val="434C77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Arial"/>
                <a:cs typeface="Arial"/>
              </a:rPr>
              <a:t>USPOKOJOVANÁ POTŘEBA</a:t>
            </a:r>
          </a:p>
        </p:txBody>
      </p:sp>
      <p:sp>
        <p:nvSpPr>
          <p:cNvPr id="38920" name="Rectangle 8"/>
          <p:cNvSpPr>
            <a:spLocks noChangeArrowheads="1"/>
          </p:cNvSpPr>
          <p:nvPr/>
        </p:nvSpPr>
        <p:spPr bwMode="auto">
          <a:xfrm>
            <a:off x="895350" y="419100"/>
            <a:ext cx="7600950" cy="6172200"/>
          </a:xfrm>
          <a:prstGeom prst="rect">
            <a:avLst/>
          </a:prstGeom>
          <a:noFill/>
          <a:ln w="57150">
            <a:solidFill>
              <a:srgbClr val="4A5484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4591050" y="3581400"/>
            <a:ext cx="6477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1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4572000" y="4457700"/>
            <a:ext cx="704850" cy="1098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 b="1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Black" pitchFamily="34" charset="0"/>
            </a:endParaRPr>
          </a:p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2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3" name="Text Box 11"/>
          <p:cNvSpPr txBox="1">
            <a:spLocks noChangeArrowheads="1"/>
          </p:cNvSpPr>
          <p:nvPr/>
        </p:nvSpPr>
        <p:spPr bwMode="auto">
          <a:xfrm>
            <a:off x="5829300" y="2857500"/>
            <a:ext cx="10477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3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4" name="Text Box 12"/>
          <p:cNvSpPr txBox="1">
            <a:spLocks noChangeArrowheads="1"/>
          </p:cNvSpPr>
          <p:nvPr/>
        </p:nvSpPr>
        <p:spPr bwMode="auto">
          <a:xfrm>
            <a:off x="3409950" y="287655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4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5" name="Text Box 13"/>
          <p:cNvSpPr txBox="1">
            <a:spLocks noChangeArrowheads="1"/>
          </p:cNvSpPr>
          <p:nvPr/>
        </p:nvSpPr>
        <p:spPr bwMode="auto">
          <a:xfrm>
            <a:off x="2609850" y="4495800"/>
            <a:ext cx="95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5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6" name="Text Box 14"/>
          <p:cNvSpPr txBox="1">
            <a:spLocks noChangeArrowheads="1"/>
          </p:cNvSpPr>
          <p:nvPr/>
        </p:nvSpPr>
        <p:spPr bwMode="auto">
          <a:xfrm>
            <a:off x="6553200" y="4533900"/>
            <a:ext cx="4762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6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7" name="Text Box 15"/>
          <p:cNvSpPr txBox="1">
            <a:spLocks noChangeArrowheads="1"/>
          </p:cNvSpPr>
          <p:nvPr/>
        </p:nvSpPr>
        <p:spPr bwMode="auto">
          <a:xfrm>
            <a:off x="4552950" y="1676400"/>
            <a:ext cx="9525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7</a:t>
            </a:r>
            <a:endParaRPr lang="en-GB" sz="3200" b="1">
              <a:solidFill>
                <a:schemeClr val="accent2"/>
              </a:solidFill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1371600" y="800100"/>
            <a:ext cx="139065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3200" b="1">
                <a:solidFill>
                  <a:schemeClr val="accent2"/>
                </a:solidFill>
              </a:rPr>
              <a:t>8</a:t>
            </a:r>
            <a:endParaRPr lang="en-GB" sz="3200" b="1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092129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b="1" dirty="0">
                <a:solidFill>
                  <a:schemeClr val="accent2"/>
                </a:solidFill>
              </a:rPr>
              <a:t>DEMOGRAFICKÝ </a:t>
            </a:r>
            <a:r>
              <a:rPr lang="cs-CZ" sz="4400" b="1" dirty="0" smtClean="0">
                <a:solidFill>
                  <a:schemeClr val="accent2"/>
                </a:solidFill>
              </a:rPr>
              <a:t>TRANZIT A EPIDEMIOLOGICKÁ TRANSORMACE</a:t>
            </a:r>
            <a:endParaRPr lang="cs-CZ" sz="44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1621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1700808"/>
            <a:ext cx="8229600" cy="4680520"/>
          </a:xfrm>
        </p:spPr>
        <p:txBody>
          <a:bodyPr/>
          <a:lstStyle/>
          <a:p>
            <a:pPr marL="0" indent="0" algn="ctr">
              <a:buNone/>
            </a:pPr>
            <a:r>
              <a:rPr lang="cs-CZ" sz="4400" b="1" dirty="0">
                <a:solidFill>
                  <a:schemeClr val="accent2"/>
                </a:solidFill>
              </a:rPr>
              <a:t>DEMOGRAFICKÝ VÝVOJ </a:t>
            </a:r>
          </a:p>
          <a:p>
            <a:pPr marL="0" indent="0" algn="ctr">
              <a:buNone/>
            </a:pPr>
            <a:r>
              <a:rPr lang="cs-CZ" sz="4400" b="1" dirty="0">
                <a:solidFill>
                  <a:schemeClr val="accent2"/>
                </a:solidFill>
              </a:rPr>
              <a:t>A </a:t>
            </a:r>
          </a:p>
          <a:p>
            <a:pPr marL="0" indent="0" algn="ctr">
              <a:buNone/>
            </a:pPr>
            <a:r>
              <a:rPr lang="cs-CZ" sz="4400" b="1" dirty="0">
                <a:solidFill>
                  <a:schemeClr val="accent2"/>
                </a:solidFill>
              </a:rPr>
              <a:t>ZDRAVOTNÍ STAV POPULACE</a:t>
            </a:r>
          </a:p>
        </p:txBody>
      </p:sp>
    </p:spTree>
    <p:extLst>
      <p:ext uri="{BB962C8B-B14F-4D97-AF65-F5344CB8AC3E}">
        <p14:creationId xmlns:p14="http://schemas.microsoft.com/office/powerpoint/2010/main" val="35495473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79390" y="188913"/>
            <a:ext cx="8518525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1B06BA"/>
                </a:solidFill>
                <a:latin typeface="Arial" charset="0"/>
              </a:rPr>
              <a:t>Demografický vývoj a populační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7"/>
            <a:ext cx="8229600" cy="4968875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cs-CZ" sz="2400" b="1" dirty="0"/>
              <a:t>Systém péče o </a:t>
            </a:r>
            <a:r>
              <a:rPr lang="cs-CZ" sz="2400" b="1" dirty="0" smtClean="0"/>
              <a:t>zdraví </a:t>
            </a:r>
            <a:r>
              <a:rPr lang="cs-CZ" sz="2400" dirty="0"/>
              <a:t> </a:t>
            </a:r>
            <a:r>
              <a:rPr lang="cs-CZ" sz="2400" dirty="0" smtClean="0"/>
              <a:t>(vč. </a:t>
            </a:r>
            <a:r>
              <a:rPr lang="cs-CZ" sz="2400" b="1" dirty="0"/>
              <a:t>z</a:t>
            </a:r>
            <a:r>
              <a:rPr lang="cs-CZ" sz="2400" b="1" dirty="0" smtClean="0"/>
              <a:t>dravotnictví)  </a:t>
            </a:r>
            <a:r>
              <a:rPr lang="cs-CZ" sz="2400" dirty="0" smtClean="0"/>
              <a:t>reaguje </a:t>
            </a:r>
            <a:r>
              <a:rPr lang="cs-CZ" sz="2400" dirty="0"/>
              <a:t>na </a:t>
            </a:r>
            <a:r>
              <a:rPr lang="cs-CZ" sz="2400" b="1" dirty="0"/>
              <a:t>zdravotní potřeby </a:t>
            </a:r>
            <a:r>
              <a:rPr lang="cs-CZ" sz="2400" dirty="0"/>
              <a:t>populace.</a:t>
            </a:r>
          </a:p>
          <a:p>
            <a:pPr>
              <a:defRPr/>
            </a:pPr>
            <a:r>
              <a:rPr lang="cs-CZ" sz="2400" b="1" dirty="0"/>
              <a:t>Zdravotní potřeby se mění </a:t>
            </a:r>
            <a:r>
              <a:rPr lang="cs-CZ" sz="2400" dirty="0"/>
              <a:t>v souvislosti</a:t>
            </a:r>
          </a:p>
          <a:p>
            <a:pPr lvl="1">
              <a:defRPr/>
            </a:pPr>
            <a:r>
              <a:rPr lang="cs-CZ" sz="2400" dirty="0"/>
              <a:t>se změnou velikosti a složení populace</a:t>
            </a:r>
          </a:p>
          <a:p>
            <a:pPr lvl="1">
              <a:spcAft>
                <a:spcPts val="1200"/>
              </a:spcAft>
              <a:defRPr/>
            </a:pPr>
            <a:r>
              <a:rPr lang="cs-CZ" sz="2400" dirty="0"/>
              <a:t>se změnami ve vzorcích nemocnosti a příčin smrt</a:t>
            </a:r>
          </a:p>
          <a:p>
            <a:pPr marL="514350" indent="-457200">
              <a:spcAft>
                <a:spcPts val="1200"/>
              </a:spcAft>
              <a:defRPr/>
            </a:pPr>
            <a:r>
              <a:rPr lang="cs-CZ" sz="2400" dirty="0"/>
              <a:t>K demografickým a epidemiologickým změnám v populaci dochází </a:t>
            </a:r>
            <a:r>
              <a:rPr lang="cs-CZ" sz="2400" b="1" dirty="0"/>
              <a:t>v důsledku proměny socioekonomických a kulturních podmínek</a:t>
            </a:r>
            <a:r>
              <a:rPr lang="cs-CZ" sz="2400" dirty="0"/>
              <a:t>, které byly, jsou a budou významnými determinantami zdraví populace. </a:t>
            </a:r>
          </a:p>
        </p:txBody>
      </p:sp>
    </p:spTree>
    <p:extLst>
      <p:ext uri="{BB962C8B-B14F-4D97-AF65-F5344CB8AC3E}">
        <p14:creationId xmlns:p14="http://schemas.microsoft.com/office/powerpoint/2010/main" val="314666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>
          <a:xfrm>
            <a:off x="179390" y="188913"/>
            <a:ext cx="8518525" cy="1143000"/>
          </a:xfrm>
        </p:spPr>
        <p:txBody>
          <a:bodyPr/>
          <a:lstStyle/>
          <a:p>
            <a:r>
              <a:rPr lang="cs-CZ" altLang="cs-CZ" sz="3200" b="1" dirty="0">
                <a:solidFill>
                  <a:srgbClr val="1B06BA"/>
                </a:solidFill>
                <a:latin typeface="Arial" charset="0"/>
              </a:rPr>
              <a:t>Demografický vývoj a populační 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7"/>
            <a:ext cx="8229600" cy="4968875"/>
          </a:xfrm>
        </p:spPr>
        <p:txBody>
          <a:bodyPr/>
          <a:lstStyle/>
          <a:p>
            <a:pPr>
              <a:spcAft>
                <a:spcPts val="1200"/>
              </a:spcAft>
              <a:defRPr/>
            </a:pPr>
            <a:r>
              <a:rPr lang="cs-CZ" sz="2400" b="1" dirty="0" smtClean="0"/>
              <a:t>Populační stárnutí</a:t>
            </a:r>
          </a:p>
          <a:p>
            <a:pPr>
              <a:spcAft>
                <a:spcPts val="1200"/>
              </a:spcAft>
              <a:defRPr/>
            </a:pPr>
            <a:r>
              <a:rPr lang="cs-CZ" sz="2400" b="1" dirty="0"/>
              <a:t>Důsledky</a:t>
            </a:r>
            <a:r>
              <a:rPr lang="cs-CZ" sz="2400" dirty="0"/>
              <a:t> </a:t>
            </a:r>
            <a:r>
              <a:rPr lang="cs-CZ" sz="2400" b="1" dirty="0"/>
              <a:t>demografického stárnutí </a:t>
            </a:r>
            <a:endParaRPr lang="cs-CZ" sz="2400" b="1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000" dirty="0" smtClean="0"/>
              <a:t>všechny sféry </a:t>
            </a:r>
            <a:r>
              <a:rPr lang="cs-CZ" sz="2000" dirty="0"/>
              <a:t>sociálního a ekonomického vývoje </a:t>
            </a:r>
          </a:p>
          <a:p>
            <a:pPr>
              <a:spcAft>
                <a:spcPts val="1200"/>
              </a:spcAft>
              <a:defRPr/>
            </a:pPr>
            <a:r>
              <a:rPr lang="cs-CZ" sz="2400" b="1" dirty="0" smtClean="0"/>
              <a:t>Nejčastější</a:t>
            </a:r>
            <a:r>
              <a:rPr lang="cs-CZ" sz="2400" dirty="0" smtClean="0"/>
              <a:t> </a:t>
            </a:r>
            <a:r>
              <a:rPr lang="cs-CZ" sz="2400" b="1" dirty="0"/>
              <a:t>obavy </a:t>
            </a:r>
            <a:endParaRPr lang="cs-CZ" sz="2400" b="1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000" dirty="0" smtClean="0"/>
              <a:t>udržitelnost </a:t>
            </a:r>
            <a:r>
              <a:rPr lang="cs-CZ" sz="2000" dirty="0"/>
              <a:t>financování důchodového systému, </a:t>
            </a:r>
            <a:endParaRPr lang="cs-CZ" sz="2000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000" dirty="0" smtClean="0"/>
              <a:t>růstem </a:t>
            </a:r>
            <a:r>
              <a:rPr lang="cs-CZ" sz="2000" dirty="0"/>
              <a:t>nákladů na sociální zabezpečení a zdravotní péči </a:t>
            </a:r>
            <a:endParaRPr lang="cs-CZ" sz="2000" dirty="0" smtClean="0"/>
          </a:p>
          <a:p>
            <a:pPr lvl="1">
              <a:spcAft>
                <a:spcPts val="1200"/>
              </a:spcAft>
              <a:defRPr/>
            </a:pPr>
            <a:r>
              <a:rPr lang="cs-CZ" sz="2000" dirty="0" smtClean="0"/>
              <a:t>nedostatek </a:t>
            </a:r>
            <a:r>
              <a:rPr lang="cs-CZ" sz="2000" dirty="0"/>
              <a:t>pracovních sil na trhu práce. </a:t>
            </a:r>
            <a:endParaRPr lang="cs-CZ" sz="2000" dirty="0" smtClean="0"/>
          </a:p>
          <a:p>
            <a:pPr>
              <a:spcAft>
                <a:spcPts val="1200"/>
              </a:spcAft>
              <a:defRPr/>
            </a:pPr>
            <a:r>
              <a:rPr lang="cs-CZ" sz="2400" dirty="0" smtClean="0"/>
              <a:t>Otázka </a:t>
            </a:r>
            <a:r>
              <a:rPr lang="cs-CZ" sz="2400" b="1" dirty="0" smtClean="0"/>
              <a:t>postavení </a:t>
            </a:r>
            <a:r>
              <a:rPr lang="cs-CZ" sz="2400" b="1" dirty="0"/>
              <a:t>seniorů ve </a:t>
            </a:r>
            <a:r>
              <a:rPr lang="cs-CZ" sz="2400" b="1" dirty="0" smtClean="0"/>
              <a:t>společnosti</a:t>
            </a:r>
            <a:r>
              <a:rPr lang="cs-CZ" sz="2400" dirty="0" smtClean="0"/>
              <a:t>, soukromá sféra, </a:t>
            </a:r>
            <a:r>
              <a:rPr lang="cs-CZ" sz="2400" dirty="0"/>
              <a:t>do </a:t>
            </a:r>
            <a:r>
              <a:rPr lang="cs-CZ" sz="2400" dirty="0" smtClean="0"/>
              <a:t>mezigenerační vztahy </a:t>
            </a:r>
            <a:r>
              <a:rPr lang="cs-CZ" sz="2400" dirty="0"/>
              <a:t>a </a:t>
            </a:r>
            <a:r>
              <a:rPr lang="cs-CZ" sz="2400" dirty="0" smtClean="0"/>
              <a:t>vztahy </a:t>
            </a:r>
            <a:r>
              <a:rPr lang="cs-CZ" sz="2400" dirty="0"/>
              <a:t>uvnitř rodiny.</a:t>
            </a:r>
          </a:p>
        </p:txBody>
      </p:sp>
    </p:spTree>
    <p:extLst>
      <p:ext uri="{BB962C8B-B14F-4D97-AF65-F5344CB8AC3E}">
        <p14:creationId xmlns:p14="http://schemas.microsoft.com/office/powerpoint/2010/main" val="681615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179390" y="188913"/>
            <a:ext cx="8518525" cy="1143000"/>
          </a:xfrm>
        </p:spPr>
        <p:txBody>
          <a:bodyPr/>
          <a:lstStyle/>
          <a:p>
            <a:r>
              <a:rPr lang="cs-CZ" altLang="cs-CZ" sz="3200" b="1" dirty="0" smtClean="0">
                <a:solidFill>
                  <a:srgbClr val="1B06BA"/>
                </a:solidFill>
                <a:latin typeface="Arial" charset="0"/>
              </a:rPr>
              <a:t>Populační stárnutí a péče o zdraví</a:t>
            </a:r>
            <a:endParaRPr lang="cs-CZ" altLang="cs-CZ" sz="3200" b="1" dirty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3" y="1412877"/>
            <a:ext cx="8229600" cy="4968875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cs-CZ" altLang="cs-CZ" sz="2400" b="1" dirty="0" smtClean="0">
                <a:latin typeface="Arial" charset="0"/>
              </a:rPr>
              <a:t>Zdravotnictví</a:t>
            </a:r>
            <a:r>
              <a:rPr lang="cs-CZ" altLang="cs-CZ" sz="2400" dirty="0" smtClean="0">
                <a:latin typeface="Arial" charset="0"/>
              </a:rPr>
              <a:t> jako systém poskytující odborné zdravotnické služby  je závislý na stavu veřejných financí</a:t>
            </a:r>
          </a:p>
          <a:p>
            <a:pPr lvl="1"/>
            <a:r>
              <a:rPr lang="cs-CZ" altLang="cs-CZ" sz="2400" b="1" dirty="0" smtClean="0">
                <a:latin typeface="Arial" charset="0"/>
              </a:rPr>
              <a:t>růst nákladů </a:t>
            </a:r>
            <a:r>
              <a:rPr lang="cs-CZ" altLang="cs-CZ" sz="2400" dirty="0" smtClean="0">
                <a:latin typeface="Arial" charset="0"/>
              </a:rPr>
              <a:t>v souvislosti se stárnutím populace</a:t>
            </a:r>
          </a:p>
          <a:p>
            <a:pPr lvl="1"/>
            <a:r>
              <a:rPr lang="cs-CZ" altLang="cs-CZ" sz="2400" dirty="0" smtClean="0">
                <a:latin typeface="Arial" charset="0"/>
              </a:rPr>
              <a:t>otázka </a:t>
            </a:r>
            <a:r>
              <a:rPr lang="cs-CZ" altLang="cs-CZ" sz="2400" b="1" dirty="0" smtClean="0">
                <a:latin typeface="Arial" charset="0"/>
              </a:rPr>
              <a:t>způsobu financování </a:t>
            </a:r>
            <a:r>
              <a:rPr lang="cs-CZ" altLang="cs-CZ" sz="2400" dirty="0" smtClean="0">
                <a:latin typeface="Arial" charset="0"/>
              </a:rPr>
              <a:t>veřejných zdravotnických služeb (snižování počtu přispěvatelů)</a:t>
            </a:r>
          </a:p>
          <a:p>
            <a:pPr lvl="1">
              <a:spcAft>
                <a:spcPts val="1200"/>
              </a:spcAft>
            </a:pPr>
            <a:r>
              <a:rPr lang="cs-CZ" altLang="cs-CZ" sz="2400" b="1" dirty="0" smtClean="0">
                <a:latin typeface="Arial" charset="0"/>
              </a:rPr>
              <a:t>struktura a způsob </a:t>
            </a:r>
            <a:r>
              <a:rPr lang="cs-CZ" altLang="cs-CZ" sz="2400" dirty="0" smtClean="0">
                <a:latin typeface="Arial" charset="0"/>
              </a:rPr>
              <a:t>poskytování zdravotnických služeb</a:t>
            </a:r>
          </a:p>
          <a:p>
            <a:pPr lvl="1">
              <a:spcAft>
                <a:spcPts val="1200"/>
              </a:spcAft>
            </a:pPr>
            <a:endParaRPr lang="cs-CZ" altLang="cs-CZ" sz="24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762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</a:rPr>
              <a:t>Růst nákladů</a:t>
            </a:r>
            <a:endParaRPr lang="cs-CZ" b="1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>
                <a:latin typeface="Arial" charset="0"/>
              </a:rPr>
              <a:t>růst nákladů </a:t>
            </a:r>
            <a:r>
              <a:rPr lang="cs-CZ" altLang="cs-CZ" dirty="0">
                <a:latin typeface="Arial" charset="0"/>
              </a:rPr>
              <a:t>v souvislosti se stárnutím populace </a:t>
            </a:r>
            <a:r>
              <a:rPr lang="cs-CZ" altLang="cs-CZ" dirty="0" smtClean="0">
                <a:latin typeface="Arial" charset="0"/>
              </a:rPr>
              <a:t>= často </a:t>
            </a:r>
            <a:r>
              <a:rPr lang="cs-CZ" altLang="cs-CZ" dirty="0">
                <a:latin typeface="Arial" charset="0"/>
              </a:rPr>
              <a:t>přeceňovaná příčina růstu </a:t>
            </a:r>
            <a:r>
              <a:rPr lang="cs-CZ" altLang="cs-CZ" dirty="0" smtClean="0">
                <a:latin typeface="Arial" charset="0"/>
              </a:rPr>
              <a:t>nákladů</a:t>
            </a:r>
          </a:p>
          <a:p>
            <a:r>
              <a:rPr lang="cs-CZ" altLang="cs-CZ" b="1" dirty="0" smtClean="0">
                <a:latin typeface="Arial" charset="0"/>
              </a:rPr>
              <a:t>¼ </a:t>
            </a:r>
            <a:r>
              <a:rPr lang="cs-CZ" altLang="cs-CZ" b="1" dirty="0" err="1" smtClean="0">
                <a:latin typeface="Arial" charset="0"/>
              </a:rPr>
              <a:t>celoživ</a:t>
            </a:r>
            <a:r>
              <a:rPr lang="cs-CZ" altLang="cs-CZ" b="1" dirty="0" smtClean="0">
                <a:latin typeface="Arial" charset="0"/>
              </a:rPr>
              <a:t>. osobních nákladů</a:t>
            </a:r>
            <a:r>
              <a:rPr lang="cs-CZ" altLang="cs-CZ" dirty="0" smtClean="0">
                <a:latin typeface="Arial" charset="0"/>
              </a:rPr>
              <a:t> na ZP člověk spotřebuje 2 roky před smrtí </a:t>
            </a:r>
          </a:p>
          <a:p>
            <a:r>
              <a:rPr lang="cs-CZ" altLang="cs-CZ" dirty="0" smtClean="0">
                <a:latin typeface="Arial" charset="0"/>
              </a:rPr>
              <a:t>Lidé </a:t>
            </a:r>
            <a:r>
              <a:rPr lang="cs-CZ" altLang="cs-CZ" b="1" dirty="0" smtClean="0">
                <a:latin typeface="Arial" charset="0"/>
              </a:rPr>
              <a:t>stárnou zdravěji</a:t>
            </a:r>
            <a:r>
              <a:rPr lang="cs-CZ" altLang="cs-CZ" dirty="0" smtClean="0">
                <a:latin typeface="Arial" charset="0"/>
              </a:rPr>
              <a:t>, nemoci se objevují v pozdějším věku</a:t>
            </a:r>
          </a:p>
          <a:p>
            <a:endParaRPr lang="cs-CZ" altLang="cs-CZ" dirty="0">
              <a:latin typeface="Arial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028621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085" y="1205152"/>
            <a:ext cx="7548157" cy="4868845"/>
          </a:xfrm>
          <a:prstGeom prst="rect">
            <a:avLst/>
          </a:prstGeom>
        </p:spPr>
      </p:pic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0364" y="116632"/>
            <a:ext cx="8229600" cy="1143000"/>
          </a:xfrm>
        </p:spPr>
        <p:txBody>
          <a:bodyPr/>
          <a:lstStyle/>
          <a:p>
            <a:r>
              <a:rPr lang="cs-CZ" sz="3200" b="1" cap="all" dirty="0" smtClean="0">
                <a:solidFill>
                  <a:srgbClr val="0000CC"/>
                </a:solidFill>
              </a:rPr>
              <a:t>Předpokládaný vývoj počtu osob, za které platí ZP stát</a:t>
            </a:r>
            <a:endParaRPr lang="cs-CZ" sz="3200" b="1" cap="all" dirty="0">
              <a:solidFill>
                <a:srgbClr val="0000CC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1556792"/>
            <a:ext cx="8363272" cy="5141168"/>
          </a:xfrm>
        </p:spPr>
        <p:txBody>
          <a:bodyPr/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r>
              <a:rPr lang="cs-CZ" sz="1000" b="1" i="1" dirty="0" smtClean="0"/>
              <a:t>Zdroj:</a:t>
            </a:r>
            <a:r>
              <a:rPr lang="cs-CZ" sz="1000" dirty="0" smtClean="0"/>
              <a:t> </a:t>
            </a:r>
            <a:r>
              <a:rPr lang="cs-CZ" sz="1000" dirty="0"/>
              <a:t>Fiala T, </a:t>
            </a:r>
            <a:r>
              <a:rPr lang="cs-CZ" sz="1000" dirty="0" err="1"/>
              <a:t>Langhammerova</a:t>
            </a:r>
            <a:r>
              <a:rPr lang="cs-CZ" sz="1000" dirty="0"/>
              <a:t> J. (2010) </a:t>
            </a:r>
            <a:r>
              <a:rPr lang="cs-CZ" sz="1000" dirty="0" err="1"/>
              <a:t>Ekonomicke</a:t>
            </a:r>
            <a:r>
              <a:rPr lang="cs-CZ" sz="1000" dirty="0"/>
              <a:t> důsledky </a:t>
            </a:r>
            <a:r>
              <a:rPr lang="cs-CZ" sz="1000" dirty="0" err="1"/>
              <a:t>starnuti</a:t>
            </a:r>
            <a:r>
              <a:rPr lang="cs-CZ" sz="1000" dirty="0"/>
              <a:t> </a:t>
            </a:r>
            <a:r>
              <a:rPr lang="cs-CZ" sz="1000" dirty="0" smtClean="0"/>
              <a:t>populace </a:t>
            </a:r>
            <a:r>
              <a:rPr lang="cs-CZ" sz="1000" dirty="0" err="1" smtClean="0"/>
              <a:t>česke</a:t>
            </a:r>
            <a:r>
              <a:rPr lang="cs-CZ" sz="1000" dirty="0" smtClean="0"/>
              <a:t> </a:t>
            </a:r>
            <a:r>
              <a:rPr lang="cs-CZ" sz="1000" dirty="0"/>
              <a:t>republiky. In </a:t>
            </a:r>
            <a:r>
              <a:rPr lang="cs-CZ" sz="1000" dirty="0" err="1"/>
              <a:t>Sbornik</a:t>
            </a:r>
            <a:r>
              <a:rPr lang="cs-CZ" sz="1000" dirty="0"/>
              <a:t> Reprodukce </a:t>
            </a:r>
            <a:r>
              <a:rPr lang="cs-CZ" sz="1000" dirty="0" err="1"/>
              <a:t>lidskeho</a:t>
            </a:r>
            <a:r>
              <a:rPr lang="cs-CZ" sz="1000" dirty="0"/>
              <a:t> </a:t>
            </a:r>
            <a:r>
              <a:rPr lang="cs-CZ" sz="1000" dirty="0" err="1"/>
              <a:t>kapitalu</a:t>
            </a:r>
            <a:r>
              <a:rPr lang="cs-CZ" sz="1000" dirty="0"/>
              <a:t> </a:t>
            </a:r>
            <a:r>
              <a:rPr lang="cs-CZ" sz="1000" dirty="0" smtClean="0"/>
              <a:t>− </a:t>
            </a:r>
            <a:r>
              <a:rPr lang="cs-CZ" sz="1000" dirty="0" err="1" smtClean="0"/>
              <a:t>Vzajemne</a:t>
            </a:r>
            <a:r>
              <a:rPr lang="cs-CZ" sz="1000" dirty="0"/>
              <a:t> </a:t>
            </a:r>
            <a:r>
              <a:rPr lang="cs-CZ" sz="1000" dirty="0" smtClean="0"/>
              <a:t>vazby </a:t>
            </a:r>
            <a:r>
              <a:rPr lang="cs-CZ" sz="1000" dirty="0"/>
              <a:t>a souvislosti. Praha, 13. 12. 2010. Praha: Vysoka škola </a:t>
            </a:r>
            <a:r>
              <a:rPr lang="cs-CZ" sz="1000" dirty="0" err="1" smtClean="0"/>
              <a:t>ekonomickav</a:t>
            </a:r>
            <a:r>
              <a:rPr lang="cs-CZ" sz="1000" dirty="0" smtClean="0"/>
              <a:t> </a:t>
            </a:r>
            <a:r>
              <a:rPr lang="cs-CZ" sz="1000" dirty="0"/>
              <a:t>Praze a </a:t>
            </a:r>
            <a:r>
              <a:rPr lang="cs-CZ" sz="1000" dirty="0" err="1"/>
              <a:t>Oeconomica</a:t>
            </a:r>
            <a:r>
              <a:rPr lang="cs-CZ" sz="1000" dirty="0"/>
              <a:t>. </a:t>
            </a:r>
            <a:r>
              <a:rPr lang="cs-CZ" sz="1000" dirty="0" smtClean="0"/>
              <a:t>Fiala, T., </a:t>
            </a:r>
            <a:r>
              <a:rPr lang="cs-CZ" sz="1000" dirty="0" err="1" smtClean="0"/>
              <a:t>Langhamrová</a:t>
            </a:r>
            <a:r>
              <a:rPr lang="cs-CZ" sz="1000" dirty="0" smtClean="0"/>
              <a:t>, J.: Ekonomické důsledky stárnutí české populace.</a:t>
            </a:r>
            <a:endParaRPr lang="cs-CZ" sz="1000" dirty="0"/>
          </a:p>
        </p:txBody>
      </p:sp>
    </p:spTree>
    <p:extLst>
      <p:ext uri="{BB962C8B-B14F-4D97-AF65-F5344CB8AC3E}">
        <p14:creationId xmlns:p14="http://schemas.microsoft.com/office/powerpoint/2010/main" val="3009825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Nadpis 4"/>
          <p:cNvSpPr>
            <a:spLocks noGrp="1"/>
          </p:cNvSpPr>
          <p:nvPr>
            <p:ph type="ctrTitle"/>
          </p:nvPr>
        </p:nvSpPr>
        <p:spPr>
          <a:xfrm>
            <a:off x="1258888" y="2130425"/>
            <a:ext cx="6121400" cy="1470025"/>
          </a:xfrm>
        </p:spPr>
        <p:txBody>
          <a:bodyPr/>
          <a:lstStyle/>
          <a:p>
            <a:pPr eaLnBrk="1" hangingPunct="1"/>
            <a:r>
              <a:rPr lang="cs-CZ" b="1" dirty="0" smtClean="0">
                <a:solidFill>
                  <a:srgbClr val="1B06BA"/>
                </a:solidFill>
                <a:latin typeface="Arial" charset="0"/>
              </a:rPr>
              <a:t>ZDRAVÍ A NEMOC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28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DEMOGRAFIE              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6" name="Obdélník 5"/>
          <p:cNvSpPr/>
          <p:nvPr/>
        </p:nvSpPr>
        <p:spPr>
          <a:xfrm>
            <a:off x="684215" y="1341440"/>
            <a:ext cx="3887785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200" b="1" dirty="0">
                <a:solidFill>
                  <a:schemeClr val="accent6"/>
                </a:solidFill>
                <a:latin typeface="+mn-lt"/>
                <a:cs typeface="+mn-cs"/>
              </a:rPr>
              <a:t>UDÁLOSTI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3200" b="1" dirty="0">
              <a:latin typeface="+mn-lt"/>
              <a:cs typeface="+mn-cs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Narození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Úmrtí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Svatba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Rozvod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Ukončení studia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200" b="1" dirty="0">
                <a:latin typeface="+mn-lt"/>
                <a:cs typeface="+mn-cs"/>
              </a:rPr>
              <a:t>Změna bydliště</a:t>
            </a:r>
          </a:p>
        </p:txBody>
      </p:sp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4670427" y="1338262"/>
            <a:ext cx="3776663" cy="4394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50000"/>
              <a:buChar char="•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150000"/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150000"/>
              <a:buChar char="•"/>
              <a:defRPr sz="18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Clr>
                <a:schemeClr val="tx1"/>
              </a:buClr>
              <a:buSzPct val="100000"/>
              <a:buNone/>
              <a:defRPr/>
            </a:pPr>
            <a:r>
              <a:rPr lang="cs-CZ" sz="3200" b="1" dirty="0">
                <a:solidFill>
                  <a:schemeClr val="accent6"/>
                </a:solidFill>
              </a:rPr>
              <a:t>PROCESY</a:t>
            </a:r>
          </a:p>
          <a:p>
            <a:pPr marL="0" indent="0">
              <a:spcBef>
                <a:spcPts val="0"/>
              </a:spcBef>
              <a:buClr>
                <a:schemeClr val="tx1"/>
              </a:buClr>
              <a:buSzPct val="100000"/>
              <a:buNone/>
              <a:defRPr/>
            </a:pPr>
            <a:endParaRPr lang="cs-CZ" sz="3200" b="1" dirty="0"/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/>
              <a:t>Porodnost</a:t>
            </a:r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/>
              <a:t>Úmrtnost</a:t>
            </a:r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/>
              <a:t>Sňatečnost</a:t>
            </a:r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/>
              <a:t>Rozvodovost</a:t>
            </a:r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 smtClean="0"/>
              <a:t>Vzdělanost</a:t>
            </a:r>
            <a:endParaRPr lang="cs-CZ" sz="3200" b="1" dirty="0" smtClean="0"/>
          </a:p>
          <a:p>
            <a:pPr>
              <a:spcBef>
                <a:spcPts val="0"/>
              </a:spcBef>
              <a:buClr>
                <a:schemeClr val="tx1"/>
              </a:buClr>
              <a:buSzTx/>
              <a:buFont typeface="Arial" pitchFamily="34" charset="0"/>
              <a:buChar char="•"/>
              <a:defRPr/>
            </a:pPr>
            <a:r>
              <a:rPr lang="cs-CZ" sz="3200" b="1" dirty="0" smtClean="0"/>
              <a:t>Migrace</a:t>
            </a:r>
            <a:endParaRPr lang="cs-CZ" sz="3200" b="1" dirty="0"/>
          </a:p>
        </p:txBody>
      </p:sp>
      <p:sp>
        <p:nvSpPr>
          <p:cNvPr id="1229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9187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DEMOGRAFIE              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pic>
        <p:nvPicPr>
          <p:cNvPr id="13315" name="Picture 2" descr="graf_sezonnost_110867514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2" y="1125538"/>
            <a:ext cx="7993063" cy="516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35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DEMOGRAFIE   </a:t>
            </a:r>
          </a:p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           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b="1" dirty="0"/>
              <a:t>zabývá se </a:t>
            </a:r>
            <a:r>
              <a:rPr lang="cs-CZ" b="1" dirty="0">
                <a:solidFill>
                  <a:srgbClr val="C00000"/>
                </a:solidFill>
              </a:rPr>
              <a:t>REPRODUKCÍ LIDSKÝCH POPULACÍ</a:t>
            </a:r>
          </a:p>
          <a:p>
            <a:pPr>
              <a:buFont typeface="Wingdings" pitchFamily="2" charset="2"/>
              <a:buChar char="§"/>
              <a:defRPr/>
            </a:pPr>
            <a:endParaRPr lang="cs-CZ" b="1" dirty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odhaluje </a:t>
            </a:r>
            <a:r>
              <a:rPr lang="cs-CZ" b="1" dirty="0"/>
              <a:t>vazby mezi společenskými podmínkami </a:t>
            </a:r>
            <a:r>
              <a:rPr lang="cs-CZ" dirty="0"/>
              <a:t>(kulturní, ekonomické, politické)</a:t>
            </a:r>
            <a:r>
              <a:rPr lang="cs-CZ" b="1" dirty="0"/>
              <a:t> a populačním vývojem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14339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002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POPULAČNÍ ZÁKLADNA                          A POPULAČNÍ PROCESY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>
              <a:buFont typeface="Wingdings" pitchFamily="2" charset="2"/>
              <a:buChar char="§"/>
              <a:defRPr/>
            </a:pPr>
            <a:r>
              <a:rPr lang="cs-CZ" b="1" dirty="0"/>
              <a:t>Základna:</a:t>
            </a:r>
            <a:r>
              <a:rPr lang="cs-CZ" dirty="0"/>
              <a:t> velikost a struktura populace</a:t>
            </a:r>
          </a:p>
          <a:p>
            <a:pPr>
              <a:buFont typeface="Wingdings" pitchFamily="2" charset="2"/>
              <a:buChar char="§"/>
              <a:defRPr/>
            </a:pPr>
            <a:endParaRPr lang="cs-CZ" dirty="0"/>
          </a:p>
          <a:p>
            <a:pPr>
              <a:buFont typeface="Wingdings" pitchFamily="2" charset="2"/>
              <a:buChar char="§"/>
              <a:defRPr/>
            </a:pPr>
            <a:r>
              <a:rPr lang="cs-CZ" b="1" dirty="0"/>
              <a:t>Procesy:</a:t>
            </a:r>
            <a:r>
              <a:rPr lang="cs-CZ" dirty="0"/>
              <a:t> hromadné demografické události úzce související s velikostí </a:t>
            </a:r>
            <a:br>
              <a:rPr lang="cs-CZ" dirty="0"/>
            </a:br>
            <a:r>
              <a:rPr lang="cs-CZ" dirty="0"/>
              <a:t>a složením populace</a:t>
            </a:r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1536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67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 lnSpcReduction="10000"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PROMĚNA VĚKOVÉ STRUKTURY POPULACE – POPULAČNÍ STÁRNUTÍ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Populace nemá </a:t>
            </a:r>
            <a:r>
              <a:rPr lang="cs-CZ" dirty="0" smtClean="0"/>
              <a:t>žádný věk </a:t>
            </a:r>
            <a:r>
              <a:rPr lang="cs-CZ" dirty="0"/>
              <a:t>– jen věkovou </a:t>
            </a:r>
            <a:r>
              <a:rPr lang="cs-CZ" dirty="0" smtClean="0"/>
              <a:t>strukturu </a:t>
            </a:r>
            <a:endParaRPr lang="cs-CZ" dirty="0"/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Populace může mládnout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>
                <a:solidFill>
                  <a:srgbClr val="333399"/>
                </a:solidFill>
              </a:rPr>
              <a:t>Populační stárnutí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dirty="0">
                <a:solidFill>
                  <a:srgbClr val="333399"/>
                </a:solidFill>
              </a:rPr>
              <a:t>proces, kdy se mění věková struktura populace tak, že se zvyšuje podíl osob starších </a:t>
            </a:r>
            <a:r>
              <a:rPr lang="cs-CZ" dirty="0" smtClean="0">
                <a:solidFill>
                  <a:srgbClr val="333399"/>
                </a:solidFill>
              </a:rPr>
              <a:t>60 nebo 65 let a snižuje se podíl osob mladších 15 let.</a:t>
            </a:r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1343906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29600" cy="1143000"/>
          </a:xfrm>
        </p:spPr>
        <p:txBody>
          <a:bodyPr/>
          <a:lstStyle/>
          <a:p>
            <a:r>
              <a:rPr lang="cs-CZ" sz="4000" b="1" cap="all" dirty="0">
                <a:solidFill>
                  <a:srgbClr val="0000CC"/>
                </a:solidFill>
              </a:rPr>
              <a:t>Stárnutí a zdraví v globálním kontextu </a:t>
            </a:r>
            <a:r>
              <a:rPr lang="cs-CZ" sz="4000" cap="all" dirty="0">
                <a:solidFill>
                  <a:srgbClr val="0000CC"/>
                </a:solidFill>
              </a:rPr>
              <a:t/>
            </a:r>
            <a:br>
              <a:rPr lang="cs-CZ" sz="4000" cap="all" dirty="0">
                <a:solidFill>
                  <a:srgbClr val="0000CC"/>
                </a:solidFill>
              </a:rPr>
            </a:br>
            <a:endParaRPr lang="cs-CZ" sz="4000" cap="all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2480" y="1052736"/>
            <a:ext cx="8229600" cy="5832648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sz="4000" dirty="0"/>
              <a:t>Svět stárne rychle: </a:t>
            </a:r>
          </a:p>
          <a:p>
            <a:pPr lvl="1"/>
            <a:r>
              <a:rPr lang="cs-CZ" dirty="0"/>
              <a:t>počet lidí starších 60 </a:t>
            </a:r>
            <a:r>
              <a:rPr lang="cs-CZ" dirty="0" smtClean="0"/>
              <a:t>v celosvětové populaci se </a:t>
            </a:r>
            <a:r>
              <a:rPr lang="cs-CZ" dirty="0"/>
              <a:t>zvýší z 11% v </a:t>
            </a:r>
            <a:r>
              <a:rPr lang="cs-CZ" dirty="0" smtClean="0"/>
              <a:t>r. </a:t>
            </a:r>
            <a:r>
              <a:rPr lang="cs-CZ" dirty="0"/>
              <a:t>2000 na 22% do </a:t>
            </a:r>
            <a:r>
              <a:rPr lang="cs-CZ" dirty="0" smtClean="0"/>
              <a:t>r. 2050 </a:t>
            </a:r>
            <a:endParaRPr lang="cs-CZ" dirty="0"/>
          </a:p>
          <a:p>
            <a:pPr lvl="1"/>
            <a:r>
              <a:rPr lang="cs-CZ" dirty="0"/>
              <a:t>poprvé v lidských dějinách bude ve světové populaci více seniorů než dětí (do 14 let) </a:t>
            </a:r>
          </a:p>
          <a:p>
            <a:pPr lvl="1"/>
            <a:r>
              <a:rPr lang="cs-CZ" dirty="0"/>
              <a:t>rozvojové země stárnou mnohem rychleji než rozvinuté země: do padesáti let bude více než 80% seniorů žít v rozvojových zemích, zatímco v roce 2005 to bylo 60%.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307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268760"/>
            <a:ext cx="9144000" cy="5589240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143508" y="105232"/>
            <a:ext cx="8856984" cy="1143000"/>
          </a:xfrm>
        </p:spPr>
        <p:txBody>
          <a:bodyPr/>
          <a:lstStyle/>
          <a:p>
            <a:r>
              <a:rPr lang="cs-CZ" sz="4000" b="1" dirty="0">
                <a:solidFill>
                  <a:srgbClr val="0000CC"/>
                </a:solidFill>
              </a:rPr>
              <a:t>PODÍL OBVATEL </a:t>
            </a:r>
            <a:r>
              <a:rPr lang="cs-CZ" sz="4000" b="1" dirty="0" smtClean="0">
                <a:solidFill>
                  <a:srgbClr val="0000CC"/>
                </a:solidFill>
              </a:rPr>
              <a:t>STARŠÍCH </a:t>
            </a:r>
            <a:r>
              <a:rPr lang="cs-CZ" sz="4000" b="1" dirty="0">
                <a:solidFill>
                  <a:srgbClr val="0000CC"/>
                </a:solidFill>
              </a:rPr>
              <a:t>60 LET</a:t>
            </a:r>
          </a:p>
        </p:txBody>
      </p:sp>
    </p:spTree>
    <p:extLst>
      <p:ext uri="{BB962C8B-B14F-4D97-AF65-F5344CB8AC3E}">
        <p14:creationId xmlns:p14="http://schemas.microsoft.com/office/powerpoint/2010/main" val="206216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-72516" y="116632"/>
            <a:ext cx="9289032" cy="1143000"/>
          </a:xfrm>
        </p:spPr>
        <p:txBody>
          <a:bodyPr/>
          <a:lstStyle/>
          <a:p>
            <a:r>
              <a:rPr lang="cs-CZ" sz="3600" b="1" dirty="0">
                <a:solidFill>
                  <a:srgbClr val="0000CC"/>
                </a:solidFill>
              </a:rPr>
              <a:t>PODÍL OBVATEL </a:t>
            </a:r>
            <a:r>
              <a:rPr lang="cs-CZ" sz="3600" b="1" dirty="0" smtClean="0">
                <a:solidFill>
                  <a:srgbClr val="0000CC"/>
                </a:solidFill>
              </a:rPr>
              <a:t>STARŠÍCH </a:t>
            </a:r>
            <a:r>
              <a:rPr lang="cs-CZ" sz="3600" b="1" dirty="0">
                <a:solidFill>
                  <a:srgbClr val="0000CC"/>
                </a:solidFill>
              </a:rPr>
              <a:t>60 LET, 2050</a:t>
            </a: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752" y="1412776"/>
            <a:ext cx="9036496" cy="5445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2107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43000"/>
          </a:xfrm>
        </p:spPr>
        <p:txBody>
          <a:bodyPr/>
          <a:lstStyle/>
          <a:p>
            <a:r>
              <a:rPr lang="cs-CZ" sz="4000" b="1" cap="all" dirty="0" smtClean="0">
                <a:solidFill>
                  <a:srgbClr val="0000CC"/>
                </a:solidFill>
              </a:rPr>
              <a:t>Sociální a zdravotní Politika</a:t>
            </a:r>
            <a:r>
              <a:rPr lang="cs-CZ" sz="4000" cap="all" dirty="0">
                <a:solidFill>
                  <a:srgbClr val="0000CC"/>
                </a:solidFill>
              </a:rPr>
              <a:t/>
            </a:r>
            <a:br>
              <a:rPr lang="cs-CZ" sz="4000" cap="all" dirty="0">
                <a:solidFill>
                  <a:srgbClr val="0000CC"/>
                </a:solidFill>
              </a:rPr>
            </a:br>
            <a:endParaRPr lang="cs-CZ" sz="4000" cap="all" dirty="0">
              <a:solidFill>
                <a:srgbClr val="0000CC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2480" y="1835696"/>
            <a:ext cx="8229600" cy="5049688"/>
          </a:xfrm>
        </p:spPr>
        <p:txBody>
          <a:bodyPr/>
          <a:lstStyle/>
          <a:p>
            <a:endParaRPr lang="cs-CZ" dirty="0"/>
          </a:p>
          <a:p>
            <a:r>
              <a:rPr lang="cs-CZ" sz="2400" dirty="0" smtClean="0"/>
              <a:t>Využít </a:t>
            </a:r>
            <a:r>
              <a:rPr lang="cs-CZ" sz="2400" dirty="0"/>
              <a:t>smysluplně potenciál starších lidí je důležité pro každou společnost - podpora zdravého, aktivního a důstojného stárnutí 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cs-CZ" sz="2400" dirty="0" smtClean="0"/>
              <a:t>Řešit včas financování zdravotnictví a důchodového systému</a:t>
            </a:r>
          </a:p>
          <a:p>
            <a:endParaRPr lang="cs-CZ" sz="2400" dirty="0"/>
          </a:p>
          <a:p>
            <a:r>
              <a:rPr lang="cs-CZ" sz="2400" dirty="0" smtClean="0"/>
              <a:t>Zabývat se vhodnou imigrační politikou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679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SITUACE V ČR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dirty="0" smtClean="0">
                <a:hlinkClick r:id="rId3"/>
              </a:rPr>
              <a:t>Populační stárnutí</a:t>
            </a:r>
            <a:endParaRPr lang="cs-CZ" dirty="0" smtClean="0"/>
          </a:p>
          <a:p>
            <a:pPr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b="1" dirty="0" smtClean="0"/>
              <a:t>Aktuální podíl osob ve věku 65+: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dirty="0" smtClean="0"/>
              <a:t>18 %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dirty="0"/>
              <a:t>2030: </a:t>
            </a:r>
            <a:r>
              <a:rPr lang="cs-CZ" dirty="0" smtClean="0"/>
              <a:t>23,6 %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cs-CZ" dirty="0"/>
          </a:p>
          <a:p>
            <a:pPr marL="0" indent="0">
              <a:buClr>
                <a:schemeClr val="accent2"/>
              </a:buClr>
              <a:buNone/>
              <a:defRPr/>
            </a:pPr>
            <a:r>
              <a:rPr lang="cs-CZ" dirty="0" smtClean="0">
                <a:hlinkClick r:id="rId4"/>
              </a:rPr>
              <a:t>Projekce</a:t>
            </a:r>
            <a:r>
              <a:rPr lang="cs-CZ" dirty="0" smtClean="0">
                <a:hlinkClick r:id="rId5"/>
              </a:rPr>
              <a:t> </a:t>
            </a:r>
            <a:r>
              <a:rPr lang="cs-CZ" dirty="0" smtClean="0"/>
              <a:t>do roku 2101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18949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ZDRAVÍ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800" b="1" dirty="0" smtClean="0"/>
              <a:t>Pojetí zdraví</a:t>
            </a:r>
            <a:r>
              <a:rPr lang="cs-CZ" sz="2800" dirty="0" smtClean="0"/>
              <a:t> představuje východisko pro aktivity všech komponent systému péče o zdraví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je proto žádoucí se nejprve zamyslet nad tím, </a:t>
            </a:r>
            <a:r>
              <a:rPr lang="cs-CZ" sz="2400" b="1" dirty="0" smtClean="0"/>
              <a:t>co zdraví vlastně znamená</a:t>
            </a:r>
            <a:r>
              <a:rPr lang="cs-CZ" sz="2400" dirty="0" smtClean="0"/>
              <a:t>, jak jej chápat a hodnotit;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cs-CZ" sz="2400" dirty="0" smtClean="0"/>
              <a:t>to nám umožní a usnadní úvahy o tom, </a:t>
            </a:r>
            <a:r>
              <a:rPr lang="cs-CZ" sz="2400" b="1" dirty="0" smtClean="0"/>
              <a:t>co a jak se pro zdraví dá udělat.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</p:txBody>
      </p:sp>
    </p:spTree>
    <p:extLst>
      <p:ext uri="{BB962C8B-B14F-4D97-AF65-F5344CB8AC3E}">
        <p14:creationId xmlns:p14="http://schemas.microsoft.com/office/powerpoint/2010/main" val="154029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Zástupný symbol pro obsah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460500"/>
            <a:ext cx="9085263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19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395290" y="2130427"/>
            <a:ext cx="8353425" cy="147002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cs-CZ" b="1" dirty="0" smtClean="0">
                <a:solidFill>
                  <a:srgbClr val="1B06BA"/>
                </a:solidFill>
              </a:rPr>
              <a:t> </a:t>
            </a:r>
            <a:r>
              <a:rPr lang="cs-CZ" sz="4900" b="1" dirty="0">
                <a:solidFill>
                  <a:srgbClr val="000066"/>
                </a:solidFill>
              </a:rPr>
              <a:t>DEMOGRAFICKÝ TRANZIT                          A EPIDEMIOLOGICKÁ TRANSFORMACE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DEMOGRAFICKÝ TRANZIT </a:t>
            </a:r>
            <a:endParaRPr lang="cs-CZ" sz="4000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>
              <a:buNone/>
              <a:defRPr/>
            </a:pPr>
            <a:r>
              <a:rPr lang="cs-CZ" b="1" dirty="0"/>
              <a:t>Podstata:</a:t>
            </a:r>
          </a:p>
          <a:p>
            <a:pPr marL="0">
              <a:buNone/>
              <a:defRPr/>
            </a:pPr>
            <a:r>
              <a:rPr lang="cs-CZ" b="1" dirty="0" smtClean="0">
                <a:solidFill>
                  <a:srgbClr val="0000FF"/>
                </a:solidFill>
              </a:rPr>
              <a:t>PŘECHOD </a:t>
            </a:r>
            <a:r>
              <a:rPr lang="cs-CZ" b="1" dirty="0">
                <a:solidFill>
                  <a:srgbClr val="0000FF"/>
                </a:solidFill>
              </a:rPr>
              <a:t>OD VYSOKÝCH </a:t>
            </a:r>
            <a:r>
              <a:rPr lang="cs-CZ" b="1" dirty="0" smtClean="0">
                <a:solidFill>
                  <a:srgbClr val="0000FF"/>
                </a:solidFill>
              </a:rPr>
              <a:t>K </a:t>
            </a:r>
            <a:r>
              <a:rPr lang="cs-CZ" b="1" dirty="0">
                <a:solidFill>
                  <a:srgbClr val="0000FF"/>
                </a:solidFill>
              </a:rPr>
              <a:t>NÍZKÝM </a:t>
            </a:r>
            <a:r>
              <a:rPr lang="cs-CZ" b="1" dirty="0" smtClean="0">
                <a:solidFill>
                  <a:srgbClr val="0000FF"/>
                </a:solidFill>
              </a:rPr>
              <a:t>MÍRÁM PORODNOSTI </a:t>
            </a:r>
            <a:r>
              <a:rPr lang="cs-CZ" b="1" dirty="0">
                <a:solidFill>
                  <a:srgbClr val="0000FF"/>
                </a:solidFill>
              </a:rPr>
              <a:t>A ÚMRTNOSTI</a:t>
            </a:r>
          </a:p>
          <a:p>
            <a:pPr>
              <a:buNone/>
              <a:defRPr/>
            </a:pPr>
            <a:endParaRPr lang="cs-CZ" b="1" dirty="0"/>
          </a:p>
          <a:p>
            <a:pPr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</p:txBody>
      </p:sp>
      <p:sp>
        <p:nvSpPr>
          <p:cNvPr id="17411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37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HLAVNÍ CHARAKTERISTIKY DEMOGRAFICKÉHO TRANZITU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b="1" dirty="0"/>
              <a:t>Globální proces probíhající od pol. 18. st.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b="1" dirty="0"/>
              <a:t>pol. 18. st. (FRA, UK)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b="1" dirty="0"/>
              <a:t>České země: 1870-1930</a:t>
            </a:r>
          </a:p>
          <a:p>
            <a:pPr lvl="1">
              <a:lnSpc>
                <a:spcPct val="110000"/>
              </a:lnSpc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b="1" dirty="0"/>
              <a:t>Slovensko: 1900-1950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b="1" dirty="0"/>
              <a:t>Čím později začne, tím rychleji proběhne.</a:t>
            </a:r>
          </a:p>
          <a:p>
            <a:pPr>
              <a:lnSpc>
                <a:spcPct val="110000"/>
              </a:lnSpc>
              <a:buFont typeface="Wingdings" pitchFamily="2" charset="2"/>
              <a:buChar char="§"/>
              <a:defRPr/>
            </a:pPr>
            <a:r>
              <a:rPr lang="cs-CZ" b="1" dirty="0"/>
              <a:t>Kompletně bude završena v polovině </a:t>
            </a:r>
          </a:p>
          <a:p>
            <a:pPr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cs-CZ" b="1" dirty="0"/>
              <a:t>   21. st. 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b="1" dirty="0"/>
              <a:t>počet obyvatelstva Země by se měl ustálit </a:t>
            </a:r>
            <a:br>
              <a:rPr lang="cs-CZ" b="1" dirty="0"/>
            </a:br>
            <a:r>
              <a:rPr lang="cs-CZ" b="1" dirty="0"/>
              <a:t>na 9-10mld.</a:t>
            </a:r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84566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4000" b="1" dirty="0">
                <a:solidFill>
                  <a:srgbClr val="1B06BA"/>
                </a:solidFill>
                <a:latin typeface="Arial" charset="0"/>
              </a:rPr>
              <a:t>PRŮBĚH DEMOGRAFICKÉHO TRANZITU</a:t>
            </a: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  <a:p>
            <a:pPr marL="0" indent="0">
              <a:buNone/>
            </a:pPr>
            <a:r>
              <a:rPr lang="cs-CZ" altLang="cs-CZ" sz="4000" b="1" dirty="0">
                <a:latin typeface="Arial" charset="0"/>
              </a:rPr>
              <a:t>Demografický přechod má dvě komponenty: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3600" dirty="0">
                <a:latin typeface="Arial" charset="0"/>
              </a:rPr>
              <a:t>pokles úmrtnosti </a:t>
            </a:r>
            <a:r>
              <a:rPr lang="cs-CZ" altLang="cs-CZ" sz="3600" dirty="0" smtClean="0">
                <a:latin typeface="Arial" charset="0"/>
              </a:rPr>
              <a:t>(</a:t>
            </a:r>
            <a:r>
              <a:rPr lang="cs-CZ" altLang="cs-CZ" sz="3600" dirty="0" err="1" smtClean="0">
                <a:latin typeface="Arial" charset="0"/>
              </a:rPr>
              <a:t>hmú</a:t>
            </a:r>
            <a:r>
              <a:rPr lang="cs-CZ" altLang="cs-CZ" sz="3600" dirty="0" smtClean="0">
                <a:latin typeface="Arial" charset="0"/>
              </a:rPr>
              <a:t>)</a:t>
            </a:r>
          </a:p>
          <a:p>
            <a:pPr lvl="1" eaLnBrk="1" hangingPunct="1">
              <a:buFont typeface="Arial" charset="0"/>
              <a:buChar char="•"/>
            </a:pPr>
            <a:r>
              <a:rPr lang="cs-CZ" altLang="cs-CZ" sz="3600" dirty="0" smtClean="0">
                <a:latin typeface="Arial" charset="0"/>
              </a:rPr>
              <a:t>pokles porodnosti (</a:t>
            </a:r>
            <a:r>
              <a:rPr lang="cs-CZ" altLang="cs-CZ" sz="3600" dirty="0" err="1" smtClean="0">
                <a:latin typeface="Arial" charset="0"/>
              </a:rPr>
              <a:t>hmp</a:t>
            </a:r>
            <a:r>
              <a:rPr lang="cs-CZ" altLang="cs-CZ" sz="3600" dirty="0" smtClean="0">
                <a:latin typeface="Arial" charset="0"/>
              </a:rPr>
              <a:t>)</a:t>
            </a:r>
            <a:endParaRPr lang="cs-CZ" altLang="cs-CZ" sz="3600" dirty="0">
              <a:latin typeface="Arial" charset="0"/>
            </a:endParaRP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</p:txBody>
      </p:sp>
      <p:sp>
        <p:nvSpPr>
          <p:cNvPr id="1945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934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4000" b="1" dirty="0">
                <a:solidFill>
                  <a:srgbClr val="1B06BA"/>
                </a:solidFill>
                <a:latin typeface="Arial" charset="0"/>
              </a:rPr>
              <a:t>GRAFICKÉ ZNÁZORNĚNÍ PRŮBĚHU DEMOGRAFICKÉHO TRANZITU</a:t>
            </a: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777716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499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333377"/>
            <a:ext cx="8064500" cy="6480175"/>
          </a:xfrm>
        </p:spPr>
        <p:txBody>
          <a:bodyPr rtlCol="0">
            <a:normAutofit fontScale="47500" lnSpcReduction="20000"/>
          </a:bodyPr>
          <a:lstStyle/>
          <a:p>
            <a:pPr marL="0" indent="0">
              <a:buNone/>
              <a:defRPr/>
            </a:pPr>
            <a:r>
              <a:rPr lang="cs-CZ" sz="8000" b="1" dirty="0" smtClean="0">
                <a:solidFill>
                  <a:srgbClr val="1B06BA"/>
                </a:solidFill>
              </a:rPr>
              <a:t>PŘÍČINY </a:t>
            </a:r>
            <a:r>
              <a:rPr lang="cs-CZ" sz="8000" b="1" dirty="0">
                <a:solidFill>
                  <a:srgbClr val="1B06BA"/>
                </a:solidFill>
              </a:rPr>
              <a:t>POKLESU ÚMRTNOSTI -</a:t>
            </a:r>
            <a:r>
              <a:rPr lang="cs-CZ" sz="8000" b="1" dirty="0">
                <a:solidFill>
                  <a:srgbClr val="00B0F0"/>
                </a:solidFill>
              </a:rPr>
              <a:t>TEORIE EPIDEMIOLOGICKÉ TRANSFORMACE</a:t>
            </a:r>
          </a:p>
          <a:p>
            <a:pPr marL="0" indent="0">
              <a:buNone/>
              <a:defRPr/>
            </a:pPr>
            <a:endParaRPr lang="cs-CZ" sz="3900" b="1" dirty="0"/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5100" b="1" dirty="0"/>
              <a:t>Teorie</a:t>
            </a:r>
            <a:r>
              <a:rPr lang="cs-CZ" sz="5100" dirty="0"/>
              <a:t> o vlivu sociálních, kulturních a ekonomických změn na </a:t>
            </a:r>
            <a:r>
              <a:rPr lang="cs-CZ" sz="5100" b="1" dirty="0"/>
              <a:t>proměnu vzorců nemocnosti a úmrtnosti.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cs-CZ" sz="4200" dirty="0"/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5100" b="1" dirty="0"/>
              <a:t>Změny v nemocnosti a úmrtnosti</a:t>
            </a:r>
            <a:r>
              <a:rPr lang="cs-CZ" sz="5100" dirty="0"/>
              <a:t> jsou podmíněny změnami mnohých okolností, které ovlivňují existenci populačních </a:t>
            </a:r>
            <a:r>
              <a:rPr lang="cs-CZ" sz="5100" dirty="0" smtClean="0"/>
              <a:t>celků - </a:t>
            </a:r>
            <a:r>
              <a:rPr lang="cs-CZ" sz="5100" b="1" dirty="0" smtClean="0"/>
              <a:t>stárnutí </a:t>
            </a:r>
            <a:r>
              <a:rPr lang="cs-CZ" sz="5100" b="1" dirty="0"/>
              <a:t>populace, socioekonomické změny, technický rozvoj, životní styl, životní prostředí, politický vývoj apod</a:t>
            </a:r>
            <a:r>
              <a:rPr lang="cs-CZ" sz="5100" b="1" dirty="0" smtClean="0"/>
              <a:t>. </a:t>
            </a:r>
            <a:endParaRPr lang="cs-CZ" sz="5100" b="1" dirty="0"/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cs-CZ" sz="3800" dirty="0"/>
          </a:p>
          <a:p>
            <a:pPr marL="857250" lvl="1" indent="-457200">
              <a:defRPr/>
            </a:pPr>
            <a:endParaRPr lang="cs-CZ" sz="3600" b="1" dirty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315520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850" y="260352"/>
            <a:ext cx="8568630" cy="6697663"/>
          </a:xfrm>
        </p:spPr>
        <p:txBody>
          <a:bodyPr rtlCol="0">
            <a:normAutofit fontScale="40000" lnSpcReduction="20000"/>
          </a:bodyPr>
          <a:lstStyle/>
          <a:p>
            <a:pPr marL="0" indent="0">
              <a:buNone/>
              <a:defRPr/>
            </a:pPr>
            <a:r>
              <a:rPr lang="cs-CZ" sz="8000" b="1" dirty="0">
                <a:solidFill>
                  <a:srgbClr val="1B06BA"/>
                </a:solidFill>
              </a:rPr>
              <a:t>PŘÍČINY POKLESU </a:t>
            </a:r>
            <a:r>
              <a:rPr lang="cs-CZ" sz="8000" b="1" dirty="0" smtClean="0">
                <a:solidFill>
                  <a:srgbClr val="1B06BA"/>
                </a:solidFill>
              </a:rPr>
              <a:t>ÚMRTNOSTI:</a:t>
            </a:r>
          </a:p>
          <a:p>
            <a:pPr marL="0" indent="0">
              <a:buNone/>
              <a:defRPr/>
            </a:pPr>
            <a:r>
              <a:rPr lang="cs-CZ" sz="8000" b="1" dirty="0" smtClean="0">
                <a:solidFill>
                  <a:srgbClr val="00B0F0"/>
                </a:solidFill>
              </a:rPr>
              <a:t>TEORIE EPIDEMIOLOG. </a:t>
            </a:r>
            <a:r>
              <a:rPr lang="cs-CZ" sz="8000" b="1" dirty="0">
                <a:solidFill>
                  <a:srgbClr val="00B0F0"/>
                </a:solidFill>
              </a:rPr>
              <a:t>TRANSFORMACE</a:t>
            </a:r>
          </a:p>
          <a:p>
            <a:pPr marL="0" indent="0">
              <a:buNone/>
              <a:defRPr/>
            </a:pPr>
            <a:endParaRPr lang="cs-CZ" sz="3900" b="1" dirty="0"/>
          </a:p>
          <a:p>
            <a:pPr marL="457200" lvl="1" indent="0">
              <a:lnSpc>
                <a:spcPct val="120000"/>
              </a:lnSpc>
              <a:buNone/>
              <a:defRPr/>
            </a:pPr>
            <a:endParaRPr lang="cs-CZ" sz="3800" dirty="0"/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6000" dirty="0"/>
              <a:t>3 období s rozdílnými vzorci nemocnosti a úmrtnosti: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cs-CZ" sz="6000" dirty="0"/>
              <a:t>Přechod mezi obdobími = </a:t>
            </a:r>
            <a:r>
              <a:rPr lang="cs-CZ" sz="6000" b="1" dirty="0"/>
              <a:t>epidemiologická  transformace</a:t>
            </a:r>
          </a:p>
          <a:p>
            <a:pPr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cs-CZ" sz="6000" dirty="0"/>
          </a:p>
          <a:p>
            <a:pPr marL="1143000" lvl="1" indent="-742950">
              <a:lnSpc>
                <a:spcPct val="12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cs-CZ" sz="6000" b="1" dirty="0"/>
              <a:t>OBDOBÍ SMRTÍCÍCH EPIDEMIÍ, VÁLEK A HLADOMORŮ </a:t>
            </a:r>
            <a:endParaRPr lang="cs-CZ" sz="6000" dirty="0"/>
          </a:p>
          <a:p>
            <a:pPr marL="1143000" lvl="1" indent="-742950">
              <a:lnSpc>
                <a:spcPct val="12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cs-CZ" sz="6000" b="1" dirty="0"/>
              <a:t>OBDOBÍ PANDEMIÍ INFEKČNÍCH NEMOCÍ</a:t>
            </a:r>
          </a:p>
          <a:p>
            <a:pPr marL="1143000" lvl="1" indent="-742950">
              <a:lnSpc>
                <a:spcPct val="12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cs-CZ" sz="6000" b="1" dirty="0"/>
              <a:t>OBDOBÍ CHRONICKÝCH A DEGENERATIVNÍCH </a:t>
            </a:r>
            <a:r>
              <a:rPr lang="cs-CZ" sz="6000" b="1" dirty="0" smtClean="0"/>
              <a:t>ONEMOCNĚNÍ</a:t>
            </a:r>
            <a:endParaRPr lang="cs-CZ" sz="6000" dirty="0"/>
          </a:p>
          <a:p>
            <a:pPr marL="1143000" lvl="1" indent="-742950">
              <a:lnSpc>
                <a:spcPct val="120000"/>
              </a:lnSpc>
              <a:spcBef>
                <a:spcPct val="50000"/>
              </a:spcBef>
              <a:buFont typeface="+mj-lt"/>
              <a:buAutoNum type="arabicPeriod"/>
              <a:defRPr/>
            </a:pPr>
            <a:r>
              <a:rPr lang="cs-CZ" sz="6000" b="1" dirty="0" smtClean="0">
                <a:solidFill>
                  <a:srgbClr val="000066"/>
                </a:solidFill>
              </a:rPr>
              <a:t>OBDOBÍ </a:t>
            </a:r>
            <a:r>
              <a:rPr lang="cs-CZ" sz="6000" b="1" dirty="0">
                <a:solidFill>
                  <a:srgbClr val="000066"/>
                </a:solidFill>
              </a:rPr>
              <a:t>– NÁVRAT SMRTÍCÍCH EPIDEMIÍ </a:t>
            </a:r>
            <a:r>
              <a:rPr lang="cs-CZ" sz="6000" dirty="0">
                <a:solidFill>
                  <a:srgbClr val="000066"/>
                </a:solidFill>
              </a:rPr>
              <a:t>(AIDS, ptačí chřipka, prasečí chřipka, </a:t>
            </a:r>
            <a:r>
              <a:rPr lang="cs-CZ" sz="6000" dirty="0" err="1">
                <a:solidFill>
                  <a:srgbClr val="000066"/>
                </a:solidFill>
              </a:rPr>
              <a:t>ebola</a:t>
            </a:r>
            <a:r>
              <a:rPr lang="cs-CZ" sz="6000" dirty="0">
                <a:solidFill>
                  <a:srgbClr val="000066"/>
                </a:solidFill>
              </a:rPr>
              <a:t>)</a:t>
            </a:r>
          </a:p>
          <a:p>
            <a:pPr>
              <a:buNone/>
              <a:defRPr/>
            </a:pPr>
            <a:endParaRPr lang="cs-CZ" sz="3600" dirty="0"/>
          </a:p>
          <a:p>
            <a:pPr marL="0" indent="0">
              <a:lnSpc>
                <a:spcPct val="120000"/>
              </a:lnSpc>
              <a:buNone/>
              <a:defRPr/>
            </a:pPr>
            <a:endParaRPr lang="cs-CZ" sz="3600" b="1" dirty="0"/>
          </a:p>
          <a:p>
            <a:pPr marL="857250" lvl="1" indent="-457200">
              <a:defRPr/>
            </a:pPr>
            <a:endParaRPr lang="cs-CZ" sz="3600" b="1" dirty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190825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1476377" y="260352"/>
            <a:ext cx="6754813" cy="486251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107952" y="5734052"/>
            <a:ext cx="8856663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rgbClr val="1B06BA"/>
                </a:solidFill>
              </a:rPr>
              <a:t>Procento zemřelých na kardiovaskulární nemoci, nádory, infekční nemoci a tuberkulózu z celkového počtu zemřelých v českých zemích v letech 1919-2006</a:t>
            </a:r>
          </a:p>
        </p:txBody>
      </p:sp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3538540" y="703626"/>
            <a:ext cx="309562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rgbClr val="FF3300"/>
                </a:solidFill>
              </a:rPr>
              <a:t>kardiovaskulární</a:t>
            </a:r>
            <a:r>
              <a:rPr lang="cs-CZ" altLang="cs-CZ" b="1" dirty="0">
                <a:solidFill>
                  <a:srgbClr val="FF3300"/>
                </a:solidFill>
              </a:rPr>
              <a:t> </a:t>
            </a:r>
            <a:r>
              <a:rPr lang="cs-CZ" altLang="cs-CZ" sz="2400" b="1" dirty="0">
                <a:solidFill>
                  <a:srgbClr val="FF3300"/>
                </a:solidFill>
              </a:rPr>
              <a:t>nemoci</a:t>
            </a:r>
          </a:p>
        </p:txBody>
      </p:sp>
      <p:sp>
        <p:nvSpPr>
          <p:cNvPr id="25605" name="Line 5"/>
          <p:cNvSpPr>
            <a:spLocks noChangeShapeType="1"/>
          </p:cNvSpPr>
          <p:nvPr/>
        </p:nvSpPr>
        <p:spPr bwMode="auto">
          <a:xfrm>
            <a:off x="1482727" y="4348165"/>
            <a:ext cx="67548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1482727" y="3538540"/>
            <a:ext cx="67548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>
            <a:off x="1482727" y="2730500"/>
            <a:ext cx="67548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1482727" y="1911350"/>
            <a:ext cx="67548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1497650" y="1100137"/>
            <a:ext cx="67548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0" name="Line 10"/>
          <p:cNvSpPr>
            <a:spLocks noChangeShapeType="1"/>
          </p:cNvSpPr>
          <p:nvPr/>
        </p:nvSpPr>
        <p:spPr bwMode="auto">
          <a:xfrm>
            <a:off x="1482727" y="293690"/>
            <a:ext cx="6754813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1" name="Rectangle 11"/>
          <p:cNvSpPr>
            <a:spLocks noChangeArrowheads="1"/>
          </p:cNvSpPr>
          <p:nvPr/>
        </p:nvSpPr>
        <p:spPr bwMode="auto">
          <a:xfrm>
            <a:off x="1482727" y="293688"/>
            <a:ext cx="6754813" cy="4862512"/>
          </a:xfrm>
          <a:prstGeom prst="rect">
            <a:avLst/>
          </a:prstGeom>
          <a:noFill/>
          <a:ln w="9525">
            <a:solidFill>
              <a:srgbClr val="80808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612" name="Line 12"/>
          <p:cNvSpPr>
            <a:spLocks noChangeShapeType="1"/>
          </p:cNvSpPr>
          <p:nvPr/>
        </p:nvSpPr>
        <p:spPr bwMode="auto">
          <a:xfrm>
            <a:off x="1482725" y="293688"/>
            <a:ext cx="1588" cy="4862512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3" name="Line 13"/>
          <p:cNvSpPr>
            <a:spLocks noChangeShapeType="1"/>
          </p:cNvSpPr>
          <p:nvPr/>
        </p:nvSpPr>
        <p:spPr bwMode="auto">
          <a:xfrm>
            <a:off x="1431925" y="5156200"/>
            <a:ext cx="508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4" name="Line 14"/>
          <p:cNvSpPr>
            <a:spLocks noChangeShapeType="1"/>
          </p:cNvSpPr>
          <p:nvPr/>
        </p:nvSpPr>
        <p:spPr bwMode="auto">
          <a:xfrm>
            <a:off x="1431925" y="4348165"/>
            <a:ext cx="508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1431925" y="3538540"/>
            <a:ext cx="508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6" name="Line 16"/>
          <p:cNvSpPr>
            <a:spLocks noChangeShapeType="1"/>
          </p:cNvSpPr>
          <p:nvPr/>
        </p:nvSpPr>
        <p:spPr bwMode="auto">
          <a:xfrm>
            <a:off x="1431925" y="2730500"/>
            <a:ext cx="508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1431925" y="1911350"/>
            <a:ext cx="508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1431925" y="1101725"/>
            <a:ext cx="50800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1431925" y="293690"/>
            <a:ext cx="50800" cy="1587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>
            <a:off x="1482727" y="5156200"/>
            <a:ext cx="6754813" cy="1588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 flipV="1">
            <a:off x="14827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15541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3" name="Line 23"/>
          <p:cNvSpPr>
            <a:spLocks noChangeShapeType="1"/>
          </p:cNvSpPr>
          <p:nvPr/>
        </p:nvSpPr>
        <p:spPr bwMode="auto">
          <a:xfrm flipV="1">
            <a:off x="16240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4" name="Line 24"/>
          <p:cNvSpPr>
            <a:spLocks noChangeShapeType="1"/>
          </p:cNvSpPr>
          <p:nvPr/>
        </p:nvSpPr>
        <p:spPr bwMode="auto">
          <a:xfrm flipV="1">
            <a:off x="16954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 flipV="1">
            <a:off x="17653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6" name="Line 26"/>
          <p:cNvSpPr>
            <a:spLocks noChangeShapeType="1"/>
          </p:cNvSpPr>
          <p:nvPr/>
        </p:nvSpPr>
        <p:spPr bwMode="auto">
          <a:xfrm flipV="1">
            <a:off x="18367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 flipV="1">
            <a:off x="19081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 flipV="1">
            <a:off x="19780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 flipV="1">
            <a:off x="20494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0" name="Line 30"/>
          <p:cNvSpPr>
            <a:spLocks noChangeShapeType="1"/>
          </p:cNvSpPr>
          <p:nvPr/>
        </p:nvSpPr>
        <p:spPr bwMode="auto">
          <a:xfrm flipV="1">
            <a:off x="21193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1" name="Line 31"/>
          <p:cNvSpPr>
            <a:spLocks noChangeShapeType="1"/>
          </p:cNvSpPr>
          <p:nvPr/>
        </p:nvSpPr>
        <p:spPr bwMode="auto">
          <a:xfrm flipV="1">
            <a:off x="21907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2" name="Line 32"/>
          <p:cNvSpPr>
            <a:spLocks noChangeShapeType="1"/>
          </p:cNvSpPr>
          <p:nvPr/>
        </p:nvSpPr>
        <p:spPr bwMode="auto">
          <a:xfrm flipV="1">
            <a:off x="22621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3" name="Line 33"/>
          <p:cNvSpPr>
            <a:spLocks noChangeShapeType="1"/>
          </p:cNvSpPr>
          <p:nvPr/>
        </p:nvSpPr>
        <p:spPr bwMode="auto">
          <a:xfrm flipV="1">
            <a:off x="23320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4" name="Line 34"/>
          <p:cNvSpPr>
            <a:spLocks noChangeShapeType="1"/>
          </p:cNvSpPr>
          <p:nvPr/>
        </p:nvSpPr>
        <p:spPr bwMode="auto">
          <a:xfrm flipV="1">
            <a:off x="23923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5" name="Line 35"/>
          <p:cNvSpPr>
            <a:spLocks noChangeShapeType="1"/>
          </p:cNvSpPr>
          <p:nvPr/>
        </p:nvSpPr>
        <p:spPr bwMode="auto">
          <a:xfrm flipV="1">
            <a:off x="24638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6" name="Line 36"/>
          <p:cNvSpPr>
            <a:spLocks noChangeShapeType="1"/>
          </p:cNvSpPr>
          <p:nvPr/>
        </p:nvSpPr>
        <p:spPr bwMode="auto">
          <a:xfrm flipV="1">
            <a:off x="25336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7" name="Line 37"/>
          <p:cNvSpPr>
            <a:spLocks noChangeShapeType="1"/>
          </p:cNvSpPr>
          <p:nvPr/>
        </p:nvSpPr>
        <p:spPr bwMode="auto">
          <a:xfrm flipV="1">
            <a:off x="26050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8" name="Line 38"/>
          <p:cNvSpPr>
            <a:spLocks noChangeShapeType="1"/>
          </p:cNvSpPr>
          <p:nvPr/>
        </p:nvSpPr>
        <p:spPr bwMode="auto">
          <a:xfrm flipV="1">
            <a:off x="26765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39" name="Line 39"/>
          <p:cNvSpPr>
            <a:spLocks noChangeShapeType="1"/>
          </p:cNvSpPr>
          <p:nvPr/>
        </p:nvSpPr>
        <p:spPr bwMode="auto">
          <a:xfrm flipV="1">
            <a:off x="27463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0" name="Line 40"/>
          <p:cNvSpPr>
            <a:spLocks noChangeShapeType="1"/>
          </p:cNvSpPr>
          <p:nvPr/>
        </p:nvSpPr>
        <p:spPr bwMode="auto">
          <a:xfrm flipV="1">
            <a:off x="28178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1" name="Line 41"/>
          <p:cNvSpPr>
            <a:spLocks noChangeShapeType="1"/>
          </p:cNvSpPr>
          <p:nvPr/>
        </p:nvSpPr>
        <p:spPr bwMode="auto">
          <a:xfrm flipV="1">
            <a:off x="28876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2" name="Line 42"/>
          <p:cNvSpPr>
            <a:spLocks noChangeShapeType="1"/>
          </p:cNvSpPr>
          <p:nvPr/>
        </p:nvSpPr>
        <p:spPr bwMode="auto">
          <a:xfrm flipV="1">
            <a:off x="29591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3" name="Line 43"/>
          <p:cNvSpPr>
            <a:spLocks noChangeShapeType="1"/>
          </p:cNvSpPr>
          <p:nvPr/>
        </p:nvSpPr>
        <p:spPr bwMode="auto">
          <a:xfrm flipV="1">
            <a:off x="30305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4" name="Line 44"/>
          <p:cNvSpPr>
            <a:spLocks noChangeShapeType="1"/>
          </p:cNvSpPr>
          <p:nvPr/>
        </p:nvSpPr>
        <p:spPr bwMode="auto">
          <a:xfrm flipV="1">
            <a:off x="31003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5" name="Line 45"/>
          <p:cNvSpPr>
            <a:spLocks noChangeShapeType="1"/>
          </p:cNvSpPr>
          <p:nvPr/>
        </p:nvSpPr>
        <p:spPr bwMode="auto">
          <a:xfrm flipV="1">
            <a:off x="31718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6" name="Line 46"/>
          <p:cNvSpPr>
            <a:spLocks noChangeShapeType="1"/>
          </p:cNvSpPr>
          <p:nvPr/>
        </p:nvSpPr>
        <p:spPr bwMode="auto">
          <a:xfrm flipV="1">
            <a:off x="32416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7" name="Line 47"/>
          <p:cNvSpPr>
            <a:spLocks noChangeShapeType="1"/>
          </p:cNvSpPr>
          <p:nvPr/>
        </p:nvSpPr>
        <p:spPr bwMode="auto">
          <a:xfrm flipV="1">
            <a:off x="33131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8" name="Line 48"/>
          <p:cNvSpPr>
            <a:spLocks noChangeShapeType="1"/>
          </p:cNvSpPr>
          <p:nvPr/>
        </p:nvSpPr>
        <p:spPr bwMode="auto">
          <a:xfrm flipV="1">
            <a:off x="33829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49" name="Line 49"/>
          <p:cNvSpPr>
            <a:spLocks noChangeShapeType="1"/>
          </p:cNvSpPr>
          <p:nvPr/>
        </p:nvSpPr>
        <p:spPr bwMode="auto">
          <a:xfrm flipV="1">
            <a:off x="34544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0" name="Line 50"/>
          <p:cNvSpPr>
            <a:spLocks noChangeShapeType="1"/>
          </p:cNvSpPr>
          <p:nvPr/>
        </p:nvSpPr>
        <p:spPr bwMode="auto">
          <a:xfrm flipV="1">
            <a:off x="35258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1" name="Line 51"/>
          <p:cNvSpPr>
            <a:spLocks noChangeShapeType="1"/>
          </p:cNvSpPr>
          <p:nvPr/>
        </p:nvSpPr>
        <p:spPr bwMode="auto">
          <a:xfrm flipV="1">
            <a:off x="35956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2" name="Line 52"/>
          <p:cNvSpPr>
            <a:spLocks noChangeShapeType="1"/>
          </p:cNvSpPr>
          <p:nvPr/>
        </p:nvSpPr>
        <p:spPr bwMode="auto">
          <a:xfrm flipV="1">
            <a:off x="36671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3" name="Line 53"/>
          <p:cNvSpPr>
            <a:spLocks noChangeShapeType="1"/>
          </p:cNvSpPr>
          <p:nvPr/>
        </p:nvSpPr>
        <p:spPr bwMode="auto">
          <a:xfrm flipV="1">
            <a:off x="37369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4" name="Line 54"/>
          <p:cNvSpPr>
            <a:spLocks noChangeShapeType="1"/>
          </p:cNvSpPr>
          <p:nvPr/>
        </p:nvSpPr>
        <p:spPr bwMode="auto">
          <a:xfrm flipV="1">
            <a:off x="38084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5" name="Line 55"/>
          <p:cNvSpPr>
            <a:spLocks noChangeShapeType="1"/>
          </p:cNvSpPr>
          <p:nvPr/>
        </p:nvSpPr>
        <p:spPr bwMode="auto">
          <a:xfrm flipV="1">
            <a:off x="38798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6" name="Line 56"/>
          <p:cNvSpPr>
            <a:spLocks noChangeShapeType="1"/>
          </p:cNvSpPr>
          <p:nvPr/>
        </p:nvSpPr>
        <p:spPr bwMode="auto">
          <a:xfrm flipV="1">
            <a:off x="39497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7" name="Line 57"/>
          <p:cNvSpPr>
            <a:spLocks noChangeShapeType="1"/>
          </p:cNvSpPr>
          <p:nvPr/>
        </p:nvSpPr>
        <p:spPr bwMode="auto">
          <a:xfrm flipV="1">
            <a:off x="40211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8" name="Line 58"/>
          <p:cNvSpPr>
            <a:spLocks noChangeShapeType="1"/>
          </p:cNvSpPr>
          <p:nvPr/>
        </p:nvSpPr>
        <p:spPr bwMode="auto">
          <a:xfrm flipV="1">
            <a:off x="40814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59" name="Line 59"/>
          <p:cNvSpPr>
            <a:spLocks noChangeShapeType="1"/>
          </p:cNvSpPr>
          <p:nvPr/>
        </p:nvSpPr>
        <p:spPr bwMode="auto">
          <a:xfrm flipV="1">
            <a:off x="41529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0" name="Line 60"/>
          <p:cNvSpPr>
            <a:spLocks noChangeShapeType="1"/>
          </p:cNvSpPr>
          <p:nvPr/>
        </p:nvSpPr>
        <p:spPr bwMode="auto">
          <a:xfrm flipV="1">
            <a:off x="42227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1" name="Line 61"/>
          <p:cNvSpPr>
            <a:spLocks noChangeShapeType="1"/>
          </p:cNvSpPr>
          <p:nvPr/>
        </p:nvSpPr>
        <p:spPr bwMode="auto">
          <a:xfrm flipV="1">
            <a:off x="42941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2" name="Line 62"/>
          <p:cNvSpPr>
            <a:spLocks noChangeShapeType="1"/>
          </p:cNvSpPr>
          <p:nvPr/>
        </p:nvSpPr>
        <p:spPr bwMode="auto">
          <a:xfrm flipV="1">
            <a:off x="43640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3" name="Line 63"/>
          <p:cNvSpPr>
            <a:spLocks noChangeShapeType="1"/>
          </p:cNvSpPr>
          <p:nvPr/>
        </p:nvSpPr>
        <p:spPr bwMode="auto">
          <a:xfrm flipV="1">
            <a:off x="44354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4" name="Line 64"/>
          <p:cNvSpPr>
            <a:spLocks noChangeShapeType="1"/>
          </p:cNvSpPr>
          <p:nvPr/>
        </p:nvSpPr>
        <p:spPr bwMode="auto">
          <a:xfrm flipV="1">
            <a:off x="45053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5" name="Line 65"/>
          <p:cNvSpPr>
            <a:spLocks noChangeShapeType="1"/>
          </p:cNvSpPr>
          <p:nvPr/>
        </p:nvSpPr>
        <p:spPr bwMode="auto">
          <a:xfrm flipV="1">
            <a:off x="45767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6" name="Line 66"/>
          <p:cNvSpPr>
            <a:spLocks noChangeShapeType="1"/>
          </p:cNvSpPr>
          <p:nvPr/>
        </p:nvSpPr>
        <p:spPr bwMode="auto">
          <a:xfrm flipV="1">
            <a:off x="46482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7" name="Line 67"/>
          <p:cNvSpPr>
            <a:spLocks noChangeShapeType="1"/>
          </p:cNvSpPr>
          <p:nvPr/>
        </p:nvSpPr>
        <p:spPr bwMode="auto">
          <a:xfrm flipV="1">
            <a:off x="47180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8" name="Line 68"/>
          <p:cNvSpPr>
            <a:spLocks noChangeShapeType="1"/>
          </p:cNvSpPr>
          <p:nvPr/>
        </p:nvSpPr>
        <p:spPr bwMode="auto">
          <a:xfrm flipV="1">
            <a:off x="47894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69" name="Line 69"/>
          <p:cNvSpPr>
            <a:spLocks noChangeShapeType="1"/>
          </p:cNvSpPr>
          <p:nvPr/>
        </p:nvSpPr>
        <p:spPr bwMode="auto">
          <a:xfrm flipV="1">
            <a:off x="48593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0" name="Line 70"/>
          <p:cNvSpPr>
            <a:spLocks noChangeShapeType="1"/>
          </p:cNvSpPr>
          <p:nvPr/>
        </p:nvSpPr>
        <p:spPr bwMode="auto">
          <a:xfrm flipV="1">
            <a:off x="49307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1" name="Line 71"/>
          <p:cNvSpPr>
            <a:spLocks noChangeShapeType="1"/>
          </p:cNvSpPr>
          <p:nvPr/>
        </p:nvSpPr>
        <p:spPr bwMode="auto">
          <a:xfrm flipV="1">
            <a:off x="50006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2" name="Line 72"/>
          <p:cNvSpPr>
            <a:spLocks noChangeShapeType="1"/>
          </p:cNvSpPr>
          <p:nvPr/>
        </p:nvSpPr>
        <p:spPr bwMode="auto">
          <a:xfrm flipV="1">
            <a:off x="50720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3" name="Line 73"/>
          <p:cNvSpPr>
            <a:spLocks noChangeShapeType="1"/>
          </p:cNvSpPr>
          <p:nvPr/>
        </p:nvSpPr>
        <p:spPr bwMode="auto">
          <a:xfrm flipV="1">
            <a:off x="51435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4" name="Line 74"/>
          <p:cNvSpPr>
            <a:spLocks noChangeShapeType="1"/>
          </p:cNvSpPr>
          <p:nvPr/>
        </p:nvSpPr>
        <p:spPr bwMode="auto">
          <a:xfrm flipV="1">
            <a:off x="52133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5" name="Line 75"/>
          <p:cNvSpPr>
            <a:spLocks noChangeShapeType="1"/>
          </p:cNvSpPr>
          <p:nvPr/>
        </p:nvSpPr>
        <p:spPr bwMode="auto">
          <a:xfrm flipV="1">
            <a:off x="52847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6" name="Line 76"/>
          <p:cNvSpPr>
            <a:spLocks noChangeShapeType="1"/>
          </p:cNvSpPr>
          <p:nvPr/>
        </p:nvSpPr>
        <p:spPr bwMode="auto">
          <a:xfrm flipV="1">
            <a:off x="53546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7" name="Line 77"/>
          <p:cNvSpPr>
            <a:spLocks noChangeShapeType="1"/>
          </p:cNvSpPr>
          <p:nvPr/>
        </p:nvSpPr>
        <p:spPr bwMode="auto">
          <a:xfrm flipV="1">
            <a:off x="54260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8" name="Line 78"/>
          <p:cNvSpPr>
            <a:spLocks noChangeShapeType="1"/>
          </p:cNvSpPr>
          <p:nvPr/>
        </p:nvSpPr>
        <p:spPr bwMode="auto">
          <a:xfrm flipV="1">
            <a:off x="54975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79" name="Line 79"/>
          <p:cNvSpPr>
            <a:spLocks noChangeShapeType="1"/>
          </p:cNvSpPr>
          <p:nvPr/>
        </p:nvSpPr>
        <p:spPr bwMode="auto">
          <a:xfrm flipV="1">
            <a:off x="55673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0" name="Line 80"/>
          <p:cNvSpPr>
            <a:spLocks noChangeShapeType="1"/>
          </p:cNvSpPr>
          <p:nvPr/>
        </p:nvSpPr>
        <p:spPr bwMode="auto">
          <a:xfrm flipV="1">
            <a:off x="56388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1" name="Line 81"/>
          <p:cNvSpPr>
            <a:spLocks noChangeShapeType="1"/>
          </p:cNvSpPr>
          <p:nvPr/>
        </p:nvSpPr>
        <p:spPr bwMode="auto">
          <a:xfrm flipV="1">
            <a:off x="57086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2" name="Line 82"/>
          <p:cNvSpPr>
            <a:spLocks noChangeShapeType="1"/>
          </p:cNvSpPr>
          <p:nvPr/>
        </p:nvSpPr>
        <p:spPr bwMode="auto">
          <a:xfrm flipV="1">
            <a:off x="57705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3" name="Line 83"/>
          <p:cNvSpPr>
            <a:spLocks noChangeShapeType="1"/>
          </p:cNvSpPr>
          <p:nvPr/>
        </p:nvSpPr>
        <p:spPr bwMode="auto">
          <a:xfrm flipV="1">
            <a:off x="58404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4" name="Line 84"/>
          <p:cNvSpPr>
            <a:spLocks noChangeShapeType="1"/>
          </p:cNvSpPr>
          <p:nvPr/>
        </p:nvSpPr>
        <p:spPr bwMode="auto">
          <a:xfrm flipV="1">
            <a:off x="59118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5" name="Line 85"/>
          <p:cNvSpPr>
            <a:spLocks noChangeShapeType="1"/>
          </p:cNvSpPr>
          <p:nvPr/>
        </p:nvSpPr>
        <p:spPr bwMode="auto">
          <a:xfrm flipV="1">
            <a:off x="59817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6" name="Line 86"/>
          <p:cNvSpPr>
            <a:spLocks noChangeShapeType="1"/>
          </p:cNvSpPr>
          <p:nvPr/>
        </p:nvSpPr>
        <p:spPr bwMode="auto">
          <a:xfrm flipV="1">
            <a:off x="60531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7" name="Line 87"/>
          <p:cNvSpPr>
            <a:spLocks noChangeShapeType="1"/>
          </p:cNvSpPr>
          <p:nvPr/>
        </p:nvSpPr>
        <p:spPr bwMode="auto">
          <a:xfrm flipV="1">
            <a:off x="61229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8" name="Line 88"/>
          <p:cNvSpPr>
            <a:spLocks noChangeShapeType="1"/>
          </p:cNvSpPr>
          <p:nvPr/>
        </p:nvSpPr>
        <p:spPr bwMode="auto">
          <a:xfrm flipV="1">
            <a:off x="61944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89" name="Line 89"/>
          <p:cNvSpPr>
            <a:spLocks noChangeShapeType="1"/>
          </p:cNvSpPr>
          <p:nvPr/>
        </p:nvSpPr>
        <p:spPr bwMode="auto">
          <a:xfrm flipV="1">
            <a:off x="62658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0" name="Line 90"/>
          <p:cNvSpPr>
            <a:spLocks noChangeShapeType="1"/>
          </p:cNvSpPr>
          <p:nvPr/>
        </p:nvSpPr>
        <p:spPr bwMode="auto">
          <a:xfrm flipV="1">
            <a:off x="63357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1" name="Line 91"/>
          <p:cNvSpPr>
            <a:spLocks noChangeShapeType="1"/>
          </p:cNvSpPr>
          <p:nvPr/>
        </p:nvSpPr>
        <p:spPr bwMode="auto">
          <a:xfrm flipV="1">
            <a:off x="64071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2" name="Line 92"/>
          <p:cNvSpPr>
            <a:spLocks noChangeShapeType="1"/>
          </p:cNvSpPr>
          <p:nvPr/>
        </p:nvSpPr>
        <p:spPr bwMode="auto">
          <a:xfrm flipV="1">
            <a:off x="64770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3" name="Line 93"/>
          <p:cNvSpPr>
            <a:spLocks noChangeShapeType="1"/>
          </p:cNvSpPr>
          <p:nvPr/>
        </p:nvSpPr>
        <p:spPr bwMode="auto">
          <a:xfrm flipV="1">
            <a:off x="65484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4" name="Line 94"/>
          <p:cNvSpPr>
            <a:spLocks noChangeShapeType="1"/>
          </p:cNvSpPr>
          <p:nvPr/>
        </p:nvSpPr>
        <p:spPr bwMode="auto">
          <a:xfrm flipV="1">
            <a:off x="66198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5" name="Line 95"/>
          <p:cNvSpPr>
            <a:spLocks noChangeShapeType="1"/>
          </p:cNvSpPr>
          <p:nvPr/>
        </p:nvSpPr>
        <p:spPr bwMode="auto">
          <a:xfrm flipV="1">
            <a:off x="66897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6" name="Line 96"/>
          <p:cNvSpPr>
            <a:spLocks noChangeShapeType="1"/>
          </p:cNvSpPr>
          <p:nvPr/>
        </p:nvSpPr>
        <p:spPr bwMode="auto">
          <a:xfrm flipV="1">
            <a:off x="67611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7" name="Line 97"/>
          <p:cNvSpPr>
            <a:spLocks noChangeShapeType="1"/>
          </p:cNvSpPr>
          <p:nvPr/>
        </p:nvSpPr>
        <p:spPr bwMode="auto">
          <a:xfrm flipV="1">
            <a:off x="68310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8" name="Line 98"/>
          <p:cNvSpPr>
            <a:spLocks noChangeShapeType="1"/>
          </p:cNvSpPr>
          <p:nvPr/>
        </p:nvSpPr>
        <p:spPr bwMode="auto">
          <a:xfrm flipV="1">
            <a:off x="69024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99" name="Line 99"/>
          <p:cNvSpPr>
            <a:spLocks noChangeShapeType="1"/>
          </p:cNvSpPr>
          <p:nvPr/>
        </p:nvSpPr>
        <p:spPr bwMode="auto">
          <a:xfrm flipV="1">
            <a:off x="69723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0" name="Line 100"/>
          <p:cNvSpPr>
            <a:spLocks noChangeShapeType="1"/>
          </p:cNvSpPr>
          <p:nvPr/>
        </p:nvSpPr>
        <p:spPr bwMode="auto">
          <a:xfrm flipV="1">
            <a:off x="70437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1" name="Line 101"/>
          <p:cNvSpPr>
            <a:spLocks noChangeShapeType="1"/>
          </p:cNvSpPr>
          <p:nvPr/>
        </p:nvSpPr>
        <p:spPr bwMode="auto">
          <a:xfrm flipV="1">
            <a:off x="71151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2" name="Line 102"/>
          <p:cNvSpPr>
            <a:spLocks noChangeShapeType="1"/>
          </p:cNvSpPr>
          <p:nvPr/>
        </p:nvSpPr>
        <p:spPr bwMode="auto">
          <a:xfrm flipV="1">
            <a:off x="71850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3" name="Line 103"/>
          <p:cNvSpPr>
            <a:spLocks noChangeShapeType="1"/>
          </p:cNvSpPr>
          <p:nvPr/>
        </p:nvSpPr>
        <p:spPr bwMode="auto">
          <a:xfrm flipV="1">
            <a:off x="72564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4" name="Line 104"/>
          <p:cNvSpPr>
            <a:spLocks noChangeShapeType="1"/>
          </p:cNvSpPr>
          <p:nvPr/>
        </p:nvSpPr>
        <p:spPr bwMode="auto">
          <a:xfrm flipV="1">
            <a:off x="73263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5" name="Line 105"/>
          <p:cNvSpPr>
            <a:spLocks noChangeShapeType="1"/>
          </p:cNvSpPr>
          <p:nvPr/>
        </p:nvSpPr>
        <p:spPr bwMode="auto">
          <a:xfrm flipV="1">
            <a:off x="73977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6" name="Line 106"/>
          <p:cNvSpPr>
            <a:spLocks noChangeShapeType="1"/>
          </p:cNvSpPr>
          <p:nvPr/>
        </p:nvSpPr>
        <p:spPr bwMode="auto">
          <a:xfrm flipV="1">
            <a:off x="74580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7" name="Line 107"/>
          <p:cNvSpPr>
            <a:spLocks noChangeShapeType="1"/>
          </p:cNvSpPr>
          <p:nvPr/>
        </p:nvSpPr>
        <p:spPr bwMode="auto">
          <a:xfrm flipV="1">
            <a:off x="75295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8" name="Line 108"/>
          <p:cNvSpPr>
            <a:spLocks noChangeShapeType="1"/>
          </p:cNvSpPr>
          <p:nvPr/>
        </p:nvSpPr>
        <p:spPr bwMode="auto">
          <a:xfrm flipV="1">
            <a:off x="75993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09" name="Line 109"/>
          <p:cNvSpPr>
            <a:spLocks noChangeShapeType="1"/>
          </p:cNvSpPr>
          <p:nvPr/>
        </p:nvSpPr>
        <p:spPr bwMode="auto">
          <a:xfrm flipV="1">
            <a:off x="76708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0" name="Line 110"/>
          <p:cNvSpPr>
            <a:spLocks noChangeShapeType="1"/>
          </p:cNvSpPr>
          <p:nvPr/>
        </p:nvSpPr>
        <p:spPr bwMode="auto">
          <a:xfrm flipV="1">
            <a:off x="774065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1" name="Line 111"/>
          <p:cNvSpPr>
            <a:spLocks noChangeShapeType="1"/>
          </p:cNvSpPr>
          <p:nvPr/>
        </p:nvSpPr>
        <p:spPr bwMode="auto">
          <a:xfrm flipV="1">
            <a:off x="781209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2" name="Line 112"/>
          <p:cNvSpPr>
            <a:spLocks noChangeShapeType="1"/>
          </p:cNvSpPr>
          <p:nvPr/>
        </p:nvSpPr>
        <p:spPr bwMode="auto">
          <a:xfrm flipV="1">
            <a:off x="788352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3" name="Line 113"/>
          <p:cNvSpPr>
            <a:spLocks noChangeShapeType="1"/>
          </p:cNvSpPr>
          <p:nvPr/>
        </p:nvSpPr>
        <p:spPr bwMode="auto">
          <a:xfrm flipV="1">
            <a:off x="7953375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4" name="Line 114"/>
          <p:cNvSpPr>
            <a:spLocks noChangeShapeType="1"/>
          </p:cNvSpPr>
          <p:nvPr/>
        </p:nvSpPr>
        <p:spPr bwMode="auto">
          <a:xfrm flipV="1">
            <a:off x="802481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5" name="Line 115"/>
          <p:cNvSpPr>
            <a:spLocks noChangeShapeType="1"/>
          </p:cNvSpPr>
          <p:nvPr/>
        </p:nvSpPr>
        <p:spPr bwMode="auto">
          <a:xfrm flipV="1">
            <a:off x="8094665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6" name="Line 116"/>
          <p:cNvSpPr>
            <a:spLocks noChangeShapeType="1"/>
          </p:cNvSpPr>
          <p:nvPr/>
        </p:nvSpPr>
        <p:spPr bwMode="auto">
          <a:xfrm flipV="1">
            <a:off x="8166100" y="5156200"/>
            <a:ext cx="1588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7" name="Line 117"/>
          <p:cNvSpPr>
            <a:spLocks noChangeShapeType="1"/>
          </p:cNvSpPr>
          <p:nvPr/>
        </p:nvSpPr>
        <p:spPr bwMode="auto">
          <a:xfrm flipV="1">
            <a:off x="8237540" y="5156200"/>
            <a:ext cx="1587" cy="50800"/>
          </a:xfrm>
          <a:prstGeom prst="line">
            <a:avLst/>
          </a:prstGeom>
          <a:noFill/>
          <a:ln w="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8" name="Freeform 118"/>
          <p:cNvSpPr>
            <a:spLocks/>
          </p:cNvSpPr>
          <p:nvPr/>
        </p:nvSpPr>
        <p:spPr bwMode="auto">
          <a:xfrm>
            <a:off x="2149477" y="3144838"/>
            <a:ext cx="6056313" cy="1992312"/>
          </a:xfrm>
          <a:custGeom>
            <a:avLst/>
            <a:gdLst>
              <a:gd name="T0" fmla="*/ 2147483647 w 599"/>
              <a:gd name="T1" fmla="*/ 2147483647 h 197"/>
              <a:gd name="T2" fmla="*/ 2147483647 w 599"/>
              <a:gd name="T3" fmla="*/ 2147483647 h 197"/>
              <a:gd name="T4" fmla="*/ 2147483647 w 599"/>
              <a:gd name="T5" fmla="*/ 2147483647 h 197"/>
              <a:gd name="T6" fmla="*/ 2147483647 w 599"/>
              <a:gd name="T7" fmla="*/ 2147483647 h 197"/>
              <a:gd name="T8" fmla="*/ 2147483647 w 599"/>
              <a:gd name="T9" fmla="*/ 2147483647 h 197"/>
              <a:gd name="T10" fmla="*/ 2147483647 w 599"/>
              <a:gd name="T11" fmla="*/ 2147483647 h 197"/>
              <a:gd name="T12" fmla="*/ 2147483647 w 599"/>
              <a:gd name="T13" fmla="*/ 2147483647 h 197"/>
              <a:gd name="T14" fmla="*/ 2147483647 w 599"/>
              <a:gd name="T15" fmla="*/ 2147483647 h 197"/>
              <a:gd name="T16" fmla="*/ 2147483647 w 599"/>
              <a:gd name="T17" fmla="*/ 2147483647 h 197"/>
              <a:gd name="T18" fmla="*/ 2147483647 w 599"/>
              <a:gd name="T19" fmla="*/ 2147483647 h 197"/>
              <a:gd name="T20" fmla="*/ 2147483647 w 599"/>
              <a:gd name="T21" fmla="*/ 2147483647 h 197"/>
              <a:gd name="T22" fmla="*/ 2147483647 w 599"/>
              <a:gd name="T23" fmla="*/ 2147483647 h 197"/>
              <a:gd name="T24" fmla="*/ 2147483647 w 599"/>
              <a:gd name="T25" fmla="*/ 2147483647 h 197"/>
              <a:gd name="T26" fmla="*/ 2147483647 w 599"/>
              <a:gd name="T27" fmla="*/ 2147483647 h 197"/>
              <a:gd name="T28" fmla="*/ 2147483647 w 599"/>
              <a:gd name="T29" fmla="*/ 2147483647 h 197"/>
              <a:gd name="T30" fmla="*/ 2147483647 w 599"/>
              <a:gd name="T31" fmla="*/ 2147483647 h 197"/>
              <a:gd name="T32" fmla="*/ 2147483647 w 599"/>
              <a:gd name="T33" fmla="*/ 2147483647 h 197"/>
              <a:gd name="T34" fmla="*/ 2147483647 w 599"/>
              <a:gd name="T35" fmla="*/ 2147483647 h 197"/>
              <a:gd name="T36" fmla="*/ 2147483647 w 599"/>
              <a:gd name="T37" fmla="*/ 2147483647 h 197"/>
              <a:gd name="T38" fmla="*/ 2147483647 w 599"/>
              <a:gd name="T39" fmla="*/ 2147483647 h 197"/>
              <a:gd name="T40" fmla="*/ 2147483647 w 599"/>
              <a:gd name="T41" fmla="*/ 2147483647 h 197"/>
              <a:gd name="T42" fmla="*/ 2147483647 w 599"/>
              <a:gd name="T43" fmla="*/ 2147483647 h 197"/>
              <a:gd name="T44" fmla="*/ 2147483647 w 599"/>
              <a:gd name="T45" fmla="*/ 2147483647 h 197"/>
              <a:gd name="T46" fmla="*/ 2147483647 w 599"/>
              <a:gd name="T47" fmla="*/ 2147483647 h 197"/>
              <a:gd name="T48" fmla="*/ 2147483647 w 599"/>
              <a:gd name="T49" fmla="*/ 2147483647 h 197"/>
              <a:gd name="T50" fmla="*/ 2147483647 w 599"/>
              <a:gd name="T51" fmla="*/ 2147483647 h 197"/>
              <a:gd name="T52" fmla="*/ 2147483647 w 599"/>
              <a:gd name="T53" fmla="*/ 2147483647 h 197"/>
              <a:gd name="T54" fmla="*/ 2147483647 w 599"/>
              <a:gd name="T55" fmla="*/ 2147483647 h 197"/>
              <a:gd name="T56" fmla="*/ 2147483647 w 599"/>
              <a:gd name="T57" fmla="*/ 2147483647 h 197"/>
              <a:gd name="T58" fmla="*/ 2147483647 w 599"/>
              <a:gd name="T59" fmla="*/ 2147483647 h 197"/>
              <a:gd name="T60" fmla="*/ 2147483647 w 599"/>
              <a:gd name="T61" fmla="*/ 2147483647 h 197"/>
              <a:gd name="T62" fmla="*/ 2147483647 w 599"/>
              <a:gd name="T63" fmla="*/ 2147483647 h 197"/>
              <a:gd name="T64" fmla="*/ 2147483647 w 599"/>
              <a:gd name="T65" fmla="*/ 2147483647 h 197"/>
              <a:gd name="T66" fmla="*/ 2147483647 w 599"/>
              <a:gd name="T67" fmla="*/ 2147483647 h 197"/>
              <a:gd name="T68" fmla="*/ 2147483647 w 599"/>
              <a:gd name="T69" fmla="*/ 2147483647 h 197"/>
              <a:gd name="T70" fmla="*/ 2147483647 w 599"/>
              <a:gd name="T71" fmla="*/ 2147483647 h 197"/>
              <a:gd name="T72" fmla="*/ 2147483647 w 599"/>
              <a:gd name="T73" fmla="*/ 2147483647 h 197"/>
              <a:gd name="T74" fmla="*/ 2147483647 w 599"/>
              <a:gd name="T75" fmla="*/ 2147483647 h 197"/>
              <a:gd name="T76" fmla="*/ 2147483647 w 599"/>
              <a:gd name="T77" fmla="*/ 2147483647 h 197"/>
              <a:gd name="T78" fmla="*/ 2147483647 w 599"/>
              <a:gd name="T79" fmla="*/ 2147483647 h 197"/>
              <a:gd name="T80" fmla="*/ 2147483647 w 599"/>
              <a:gd name="T81" fmla="*/ 2147483647 h 197"/>
              <a:gd name="T82" fmla="*/ 2147483647 w 599"/>
              <a:gd name="T83" fmla="*/ 2147483647 h 197"/>
              <a:gd name="T84" fmla="*/ 2147483647 w 599"/>
              <a:gd name="T85" fmla="*/ 2147483647 h 19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99" h="197">
                <a:moveTo>
                  <a:pt x="0" y="0"/>
                </a:moveTo>
                <a:lnTo>
                  <a:pt x="7" y="27"/>
                </a:lnTo>
                <a:lnTo>
                  <a:pt x="14" y="64"/>
                </a:lnTo>
                <a:lnTo>
                  <a:pt x="21" y="61"/>
                </a:lnTo>
                <a:lnTo>
                  <a:pt x="28" y="64"/>
                </a:lnTo>
                <a:lnTo>
                  <a:pt x="35" y="69"/>
                </a:lnTo>
                <a:lnTo>
                  <a:pt x="42" y="67"/>
                </a:lnTo>
                <a:lnTo>
                  <a:pt x="49" y="65"/>
                </a:lnTo>
                <a:lnTo>
                  <a:pt x="56" y="59"/>
                </a:lnTo>
                <a:lnTo>
                  <a:pt x="63" y="72"/>
                </a:lnTo>
                <a:lnTo>
                  <a:pt x="70" y="71"/>
                </a:lnTo>
                <a:lnTo>
                  <a:pt x="77" y="72"/>
                </a:lnTo>
                <a:lnTo>
                  <a:pt x="84" y="74"/>
                </a:lnTo>
                <a:lnTo>
                  <a:pt x="91" y="80"/>
                </a:lnTo>
                <a:lnTo>
                  <a:pt x="98" y="78"/>
                </a:lnTo>
                <a:lnTo>
                  <a:pt x="104" y="81"/>
                </a:lnTo>
                <a:lnTo>
                  <a:pt x="111" y="84"/>
                </a:lnTo>
                <a:lnTo>
                  <a:pt x="118" y="90"/>
                </a:lnTo>
                <a:lnTo>
                  <a:pt x="125" y="92"/>
                </a:lnTo>
                <a:lnTo>
                  <a:pt x="132" y="96"/>
                </a:lnTo>
                <a:lnTo>
                  <a:pt x="139" y="90"/>
                </a:lnTo>
                <a:lnTo>
                  <a:pt x="146" y="94"/>
                </a:lnTo>
                <a:lnTo>
                  <a:pt x="153" y="75"/>
                </a:lnTo>
                <a:lnTo>
                  <a:pt x="160" y="72"/>
                </a:lnTo>
                <a:lnTo>
                  <a:pt x="167" y="72"/>
                </a:lnTo>
                <a:lnTo>
                  <a:pt x="174" y="83"/>
                </a:lnTo>
                <a:lnTo>
                  <a:pt x="181" y="92"/>
                </a:lnTo>
                <a:lnTo>
                  <a:pt x="188" y="94"/>
                </a:lnTo>
                <a:lnTo>
                  <a:pt x="195" y="113"/>
                </a:lnTo>
                <a:lnTo>
                  <a:pt x="202" y="113"/>
                </a:lnTo>
                <a:lnTo>
                  <a:pt x="209" y="122"/>
                </a:lnTo>
                <a:lnTo>
                  <a:pt x="216" y="133"/>
                </a:lnTo>
                <a:lnTo>
                  <a:pt x="223" y="133"/>
                </a:lnTo>
                <a:lnTo>
                  <a:pt x="230" y="139"/>
                </a:lnTo>
                <a:lnTo>
                  <a:pt x="237" y="144"/>
                </a:lnTo>
                <a:lnTo>
                  <a:pt x="244" y="152"/>
                </a:lnTo>
                <a:lnTo>
                  <a:pt x="251" y="154"/>
                </a:lnTo>
                <a:lnTo>
                  <a:pt x="258" y="158"/>
                </a:lnTo>
                <a:lnTo>
                  <a:pt x="265" y="164"/>
                </a:lnTo>
                <a:lnTo>
                  <a:pt x="271" y="165"/>
                </a:lnTo>
                <a:lnTo>
                  <a:pt x="278" y="170"/>
                </a:lnTo>
                <a:lnTo>
                  <a:pt x="285" y="173"/>
                </a:lnTo>
                <a:lnTo>
                  <a:pt x="292" y="176"/>
                </a:lnTo>
                <a:lnTo>
                  <a:pt x="299" y="178"/>
                </a:lnTo>
                <a:lnTo>
                  <a:pt x="306" y="181"/>
                </a:lnTo>
                <a:lnTo>
                  <a:pt x="313" y="184"/>
                </a:lnTo>
                <a:lnTo>
                  <a:pt x="320" y="186"/>
                </a:lnTo>
                <a:lnTo>
                  <a:pt x="327" y="188"/>
                </a:lnTo>
                <a:lnTo>
                  <a:pt x="334" y="189"/>
                </a:lnTo>
                <a:lnTo>
                  <a:pt x="341" y="190"/>
                </a:lnTo>
                <a:lnTo>
                  <a:pt x="348" y="191"/>
                </a:lnTo>
                <a:lnTo>
                  <a:pt x="355" y="192"/>
                </a:lnTo>
                <a:lnTo>
                  <a:pt x="362" y="192"/>
                </a:lnTo>
                <a:lnTo>
                  <a:pt x="369" y="192"/>
                </a:lnTo>
                <a:lnTo>
                  <a:pt x="376" y="193"/>
                </a:lnTo>
                <a:lnTo>
                  <a:pt x="383" y="193"/>
                </a:lnTo>
                <a:lnTo>
                  <a:pt x="390" y="193"/>
                </a:lnTo>
                <a:lnTo>
                  <a:pt x="397" y="193"/>
                </a:lnTo>
                <a:lnTo>
                  <a:pt x="404" y="193"/>
                </a:lnTo>
                <a:lnTo>
                  <a:pt x="411" y="194"/>
                </a:lnTo>
                <a:lnTo>
                  <a:pt x="418" y="194"/>
                </a:lnTo>
                <a:lnTo>
                  <a:pt x="425" y="195"/>
                </a:lnTo>
                <a:lnTo>
                  <a:pt x="432" y="195"/>
                </a:lnTo>
                <a:lnTo>
                  <a:pt x="438" y="196"/>
                </a:lnTo>
                <a:lnTo>
                  <a:pt x="445" y="195"/>
                </a:lnTo>
                <a:lnTo>
                  <a:pt x="452" y="196"/>
                </a:lnTo>
                <a:lnTo>
                  <a:pt x="459" y="196"/>
                </a:lnTo>
                <a:lnTo>
                  <a:pt x="466" y="196"/>
                </a:lnTo>
                <a:lnTo>
                  <a:pt x="473" y="197"/>
                </a:lnTo>
                <a:lnTo>
                  <a:pt x="480" y="196"/>
                </a:lnTo>
                <a:lnTo>
                  <a:pt x="487" y="197"/>
                </a:lnTo>
                <a:lnTo>
                  <a:pt x="494" y="196"/>
                </a:lnTo>
                <a:lnTo>
                  <a:pt x="501" y="197"/>
                </a:lnTo>
                <a:lnTo>
                  <a:pt x="508" y="196"/>
                </a:lnTo>
                <a:lnTo>
                  <a:pt x="515" y="197"/>
                </a:lnTo>
                <a:lnTo>
                  <a:pt x="522" y="197"/>
                </a:lnTo>
                <a:lnTo>
                  <a:pt x="529" y="197"/>
                </a:lnTo>
                <a:lnTo>
                  <a:pt x="536" y="197"/>
                </a:lnTo>
                <a:lnTo>
                  <a:pt x="543" y="197"/>
                </a:lnTo>
                <a:lnTo>
                  <a:pt x="550" y="197"/>
                </a:lnTo>
                <a:lnTo>
                  <a:pt x="557" y="197"/>
                </a:lnTo>
                <a:lnTo>
                  <a:pt x="564" y="197"/>
                </a:lnTo>
                <a:lnTo>
                  <a:pt x="571" y="197"/>
                </a:lnTo>
                <a:lnTo>
                  <a:pt x="578" y="197"/>
                </a:lnTo>
                <a:lnTo>
                  <a:pt x="585" y="197"/>
                </a:lnTo>
                <a:lnTo>
                  <a:pt x="592" y="197"/>
                </a:lnTo>
                <a:lnTo>
                  <a:pt x="599" y="196"/>
                </a:lnTo>
              </a:path>
            </a:pathLst>
          </a:custGeom>
          <a:noFill/>
          <a:ln w="38100" cmpd="sng">
            <a:solidFill>
              <a:srgbClr val="0080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19" name="Freeform 119"/>
          <p:cNvSpPr>
            <a:spLocks/>
          </p:cNvSpPr>
          <p:nvPr/>
        </p:nvSpPr>
        <p:spPr bwMode="auto">
          <a:xfrm>
            <a:off x="2149477" y="3660775"/>
            <a:ext cx="6056313" cy="1485900"/>
          </a:xfrm>
          <a:custGeom>
            <a:avLst/>
            <a:gdLst>
              <a:gd name="T0" fmla="*/ 2147483647 w 599"/>
              <a:gd name="T1" fmla="*/ 2147483647 h 147"/>
              <a:gd name="T2" fmla="*/ 2147483647 w 599"/>
              <a:gd name="T3" fmla="*/ 2147483647 h 147"/>
              <a:gd name="T4" fmla="*/ 2147483647 w 599"/>
              <a:gd name="T5" fmla="*/ 2147483647 h 147"/>
              <a:gd name="T6" fmla="*/ 2147483647 w 599"/>
              <a:gd name="T7" fmla="*/ 2147483647 h 147"/>
              <a:gd name="T8" fmla="*/ 2147483647 w 599"/>
              <a:gd name="T9" fmla="*/ 2147483647 h 147"/>
              <a:gd name="T10" fmla="*/ 2147483647 w 599"/>
              <a:gd name="T11" fmla="*/ 2147483647 h 147"/>
              <a:gd name="T12" fmla="*/ 2147483647 w 599"/>
              <a:gd name="T13" fmla="*/ 2147483647 h 147"/>
              <a:gd name="T14" fmla="*/ 2147483647 w 599"/>
              <a:gd name="T15" fmla="*/ 2147483647 h 147"/>
              <a:gd name="T16" fmla="*/ 2147483647 w 599"/>
              <a:gd name="T17" fmla="*/ 2147483647 h 147"/>
              <a:gd name="T18" fmla="*/ 2147483647 w 599"/>
              <a:gd name="T19" fmla="*/ 2147483647 h 147"/>
              <a:gd name="T20" fmla="*/ 2147483647 w 599"/>
              <a:gd name="T21" fmla="*/ 2147483647 h 147"/>
              <a:gd name="T22" fmla="*/ 2147483647 w 599"/>
              <a:gd name="T23" fmla="*/ 2147483647 h 147"/>
              <a:gd name="T24" fmla="*/ 2147483647 w 599"/>
              <a:gd name="T25" fmla="*/ 2147483647 h 147"/>
              <a:gd name="T26" fmla="*/ 2147483647 w 599"/>
              <a:gd name="T27" fmla="*/ 2147483647 h 147"/>
              <a:gd name="T28" fmla="*/ 2147483647 w 599"/>
              <a:gd name="T29" fmla="*/ 2147483647 h 147"/>
              <a:gd name="T30" fmla="*/ 2147483647 w 599"/>
              <a:gd name="T31" fmla="*/ 2147483647 h 147"/>
              <a:gd name="T32" fmla="*/ 2147483647 w 599"/>
              <a:gd name="T33" fmla="*/ 2147483647 h 147"/>
              <a:gd name="T34" fmla="*/ 2147483647 w 599"/>
              <a:gd name="T35" fmla="*/ 2147483647 h 147"/>
              <a:gd name="T36" fmla="*/ 2147483647 w 599"/>
              <a:gd name="T37" fmla="*/ 2147483647 h 147"/>
              <a:gd name="T38" fmla="*/ 2147483647 w 599"/>
              <a:gd name="T39" fmla="*/ 2147483647 h 147"/>
              <a:gd name="T40" fmla="*/ 2147483647 w 599"/>
              <a:gd name="T41" fmla="*/ 2147483647 h 147"/>
              <a:gd name="T42" fmla="*/ 2147483647 w 599"/>
              <a:gd name="T43" fmla="*/ 2147483647 h 147"/>
              <a:gd name="T44" fmla="*/ 2147483647 w 599"/>
              <a:gd name="T45" fmla="*/ 2147483647 h 147"/>
              <a:gd name="T46" fmla="*/ 2147483647 w 599"/>
              <a:gd name="T47" fmla="*/ 2147483647 h 147"/>
              <a:gd name="T48" fmla="*/ 2147483647 w 599"/>
              <a:gd name="T49" fmla="*/ 2147483647 h 147"/>
              <a:gd name="T50" fmla="*/ 2147483647 w 599"/>
              <a:gd name="T51" fmla="*/ 2147483647 h 147"/>
              <a:gd name="T52" fmla="*/ 2147483647 w 599"/>
              <a:gd name="T53" fmla="*/ 2147483647 h 147"/>
              <a:gd name="T54" fmla="*/ 2147483647 w 599"/>
              <a:gd name="T55" fmla="*/ 2147483647 h 147"/>
              <a:gd name="T56" fmla="*/ 2147483647 w 599"/>
              <a:gd name="T57" fmla="*/ 2147483647 h 147"/>
              <a:gd name="T58" fmla="*/ 2147483647 w 599"/>
              <a:gd name="T59" fmla="*/ 2147483647 h 147"/>
              <a:gd name="T60" fmla="*/ 2147483647 w 599"/>
              <a:gd name="T61" fmla="*/ 2147483647 h 147"/>
              <a:gd name="T62" fmla="*/ 2147483647 w 599"/>
              <a:gd name="T63" fmla="*/ 2147483647 h 147"/>
              <a:gd name="T64" fmla="*/ 2147483647 w 599"/>
              <a:gd name="T65" fmla="*/ 2147483647 h 147"/>
              <a:gd name="T66" fmla="*/ 2147483647 w 599"/>
              <a:gd name="T67" fmla="*/ 2147483647 h 147"/>
              <a:gd name="T68" fmla="*/ 2147483647 w 599"/>
              <a:gd name="T69" fmla="*/ 2147483647 h 147"/>
              <a:gd name="T70" fmla="*/ 2147483647 w 599"/>
              <a:gd name="T71" fmla="*/ 2147483647 h 147"/>
              <a:gd name="T72" fmla="*/ 2147483647 w 599"/>
              <a:gd name="T73" fmla="*/ 2147483647 h 147"/>
              <a:gd name="T74" fmla="*/ 2147483647 w 599"/>
              <a:gd name="T75" fmla="*/ 2147483647 h 147"/>
              <a:gd name="T76" fmla="*/ 2147483647 w 599"/>
              <a:gd name="T77" fmla="*/ 2147483647 h 147"/>
              <a:gd name="T78" fmla="*/ 2147483647 w 599"/>
              <a:gd name="T79" fmla="*/ 2147483647 h 147"/>
              <a:gd name="T80" fmla="*/ 2147483647 w 599"/>
              <a:gd name="T81" fmla="*/ 2147483647 h 147"/>
              <a:gd name="T82" fmla="*/ 2147483647 w 599"/>
              <a:gd name="T83" fmla="*/ 2147483647 h 147"/>
              <a:gd name="T84" fmla="*/ 2147483647 w 599"/>
              <a:gd name="T85" fmla="*/ 2147483647 h 147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99" h="147">
                <a:moveTo>
                  <a:pt x="0" y="0"/>
                </a:moveTo>
                <a:lnTo>
                  <a:pt x="7" y="28"/>
                </a:lnTo>
                <a:lnTo>
                  <a:pt x="14" y="44"/>
                </a:lnTo>
                <a:lnTo>
                  <a:pt x="21" y="44"/>
                </a:lnTo>
                <a:lnTo>
                  <a:pt x="28" y="42"/>
                </a:lnTo>
                <a:lnTo>
                  <a:pt x="35" y="46"/>
                </a:lnTo>
                <a:lnTo>
                  <a:pt x="42" y="44"/>
                </a:lnTo>
                <a:lnTo>
                  <a:pt x="49" y="45"/>
                </a:lnTo>
                <a:lnTo>
                  <a:pt x="56" y="49"/>
                </a:lnTo>
                <a:lnTo>
                  <a:pt x="63" y="51"/>
                </a:lnTo>
                <a:lnTo>
                  <a:pt x="70" y="56"/>
                </a:lnTo>
                <a:lnTo>
                  <a:pt x="77" y="57"/>
                </a:lnTo>
                <a:lnTo>
                  <a:pt x="84" y="55"/>
                </a:lnTo>
                <a:lnTo>
                  <a:pt x="91" y="64"/>
                </a:lnTo>
                <a:lnTo>
                  <a:pt x="98" y="66"/>
                </a:lnTo>
                <a:lnTo>
                  <a:pt x="104" y="66"/>
                </a:lnTo>
                <a:lnTo>
                  <a:pt x="111" y="70"/>
                </a:lnTo>
                <a:lnTo>
                  <a:pt x="118" y="71"/>
                </a:lnTo>
                <a:lnTo>
                  <a:pt x="125" y="74"/>
                </a:lnTo>
                <a:lnTo>
                  <a:pt x="132" y="73"/>
                </a:lnTo>
                <a:lnTo>
                  <a:pt x="139" y="73"/>
                </a:lnTo>
                <a:lnTo>
                  <a:pt x="146" y="67"/>
                </a:lnTo>
                <a:lnTo>
                  <a:pt x="153" y="64"/>
                </a:lnTo>
                <a:lnTo>
                  <a:pt x="160" y="58"/>
                </a:lnTo>
                <a:lnTo>
                  <a:pt x="167" y="61"/>
                </a:lnTo>
                <a:lnTo>
                  <a:pt x="174" y="61"/>
                </a:lnTo>
                <a:lnTo>
                  <a:pt x="181" y="76"/>
                </a:lnTo>
                <a:lnTo>
                  <a:pt x="188" y="73"/>
                </a:lnTo>
                <a:lnTo>
                  <a:pt x="195" y="85"/>
                </a:lnTo>
                <a:lnTo>
                  <a:pt x="202" y="85"/>
                </a:lnTo>
                <a:lnTo>
                  <a:pt x="209" y="89"/>
                </a:lnTo>
                <a:lnTo>
                  <a:pt x="216" y="97"/>
                </a:lnTo>
                <a:lnTo>
                  <a:pt x="223" y="99"/>
                </a:lnTo>
                <a:lnTo>
                  <a:pt x="230" y="102"/>
                </a:lnTo>
                <a:lnTo>
                  <a:pt x="237" y="106"/>
                </a:lnTo>
                <a:lnTo>
                  <a:pt x="244" y="111"/>
                </a:lnTo>
                <a:lnTo>
                  <a:pt x="251" y="112"/>
                </a:lnTo>
                <a:lnTo>
                  <a:pt x="258" y="116"/>
                </a:lnTo>
                <a:lnTo>
                  <a:pt x="265" y="120"/>
                </a:lnTo>
                <a:lnTo>
                  <a:pt x="271" y="121"/>
                </a:lnTo>
                <a:lnTo>
                  <a:pt x="278" y="126"/>
                </a:lnTo>
                <a:lnTo>
                  <a:pt x="285" y="127"/>
                </a:lnTo>
                <a:lnTo>
                  <a:pt x="292" y="130"/>
                </a:lnTo>
                <a:lnTo>
                  <a:pt x="299" y="131"/>
                </a:lnTo>
                <a:lnTo>
                  <a:pt x="306" y="135"/>
                </a:lnTo>
                <a:lnTo>
                  <a:pt x="313" y="137"/>
                </a:lnTo>
                <a:lnTo>
                  <a:pt x="320" y="139"/>
                </a:lnTo>
                <a:lnTo>
                  <a:pt x="327" y="140"/>
                </a:lnTo>
                <a:lnTo>
                  <a:pt x="334" y="142"/>
                </a:lnTo>
                <a:lnTo>
                  <a:pt x="341" y="142"/>
                </a:lnTo>
                <a:lnTo>
                  <a:pt x="348" y="142"/>
                </a:lnTo>
                <a:lnTo>
                  <a:pt x="355" y="143"/>
                </a:lnTo>
                <a:lnTo>
                  <a:pt x="362" y="143"/>
                </a:lnTo>
                <a:lnTo>
                  <a:pt x="369" y="143"/>
                </a:lnTo>
                <a:lnTo>
                  <a:pt x="376" y="144"/>
                </a:lnTo>
                <a:lnTo>
                  <a:pt x="383" y="144"/>
                </a:lnTo>
                <a:lnTo>
                  <a:pt x="390" y="145"/>
                </a:lnTo>
                <a:lnTo>
                  <a:pt x="397" y="144"/>
                </a:lnTo>
                <a:lnTo>
                  <a:pt x="404" y="145"/>
                </a:lnTo>
                <a:lnTo>
                  <a:pt x="411" y="145"/>
                </a:lnTo>
                <a:lnTo>
                  <a:pt x="418" y="145"/>
                </a:lnTo>
                <a:lnTo>
                  <a:pt x="425" y="146"/>
                </a:lnTo>
                <a:lnTo>
                  <a:pt x="432" y="146"/>
                </a:lnTo>
                <a:lnTo>
                  <a:pt x="438" y="146"/>
                </a:lnTo>
                <a:lnTo>
                  <a:pt x="445" y="147"/>
                </a:lnTo>
                <a:lnTo>
                  <a:pt x="452" y="147"/>
                </a:lnTo>
                <a:lnTo>
                  <a:pt x="459" y="147"/>
                </a:lnTo>
                <a:lnTo>
                  <a:pt x="466" y="147"/>
                </a:lnTo>
                <a:lnTo>
                  <a:pt x="473" y="147"/>
                </a:lnTo>
                <a:lnTo>
                  <a:pt x="480" y="147"/>
                </a:lnTo>
                <a:lnTo>
                  <a:pt x="487" y="147"/>
                </a:lnTo>
                <a:lnTo>
                  <a:pt x="494" y="147"/>
                </a:lnTo>
                <a:lnTo>
                  <a:pt x="501" y="147"/>
                </a:lnTo>
                <a:lnTo>
                  <a:pt x="508" y="147"/>
                </a:lnTo>
                <a:lnTo>
                  <a:pt x="515" y="147"/>
                </a:lnTo>
                <a:lnTo>
                  <a:pt x="522" y="147"/>
                </a:lnTo>
                <a:lnTo>
                  <a:pt x="529" y="147"/>
                </a:lnTo>
                <a:lnTo>
                  <a:pt x="536" y="147"/>
                </a:lnTo>
                <a:lnTo>
                  <a:pt x="543" y="147"/>
                </a:lnTo>
                <a:lnTo>
                  <a:pt x="550" y="147"/>
                </a:lnTo>
                <a:lnTo>
                  <a:pt x="557" y="147"/>
                </a:lnTo>
                <a:lnTo>
                  <a:pt x="564" y="147"/>
                </a:lnTo>
                <a:lnTo>
                  <a:pt x="571" y="147"/>
                </a:lnTo>
                <a:lnTo>
                  <a:pt x="578" y="147"/>
                </a:lnTo>
                <a:lnTo>
                  <a:pt x="585" y="147"/>
                </a:lnTo>
                <a:lnTo>
                  <a:pt x="592" y="147"/>
                </a:lnTo>
                <a:lnTo>
                  <a:pt x="599" y="147"/>
                </a:lnTo>
              </a:path>
            </a:pathLst>
          </a:custGeom>
          <a:noFill/>
          <a:ln w="38100" cmpd="sng">
            <a:solidFill>
              <a:srgbClr val="66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20" name="Freeform 120"/>
          <p:cNvSpPr>
            <a:spLocks/>
          </p:cNvSpPr>
          <p:nvPr/>
        </p:nvSpPr>
        <p:spPr bwMode="auto">
          <a:xfrm>
            <a:off x="2149477" y="566738"/>
            <a:ext cx="6056313" cy="3821112"/>
          </a:xfrm>
          <a:custGeom>
            <a:avLst/>
            <a:gdLst>
              <a:gd name="T0" fmla="*/ 2147483647 w 599"/>
              <a:gd name="T1" fmla="*/ 2147483647 h 378"/>
              <a:gd name="T2" fmla="*/ 2147483647 w 599"/>
              <a:gd name="T3" fmla="*/ 2147483647 h 378"/>
              <a:gd name="T4" fmla="*/ 2147483647 w 599"/>
              <a:gd name="T5" fmla="*/ 2147483647 h 378"/>
              <a:gd name="T6" fmla="*/ 2147483647 w 599"/>
              <a:gd name="T7" fmla="*/ 2147483647 h 378"/>
              <a:gd name="T8" fmla="*/ 2147483647 w 599"/>
              <a:gd name="T9" fmla="*/ 2147483647 h 378"/>
              <a:gd name="T10" fmla="*/ 2147483647 w 599"/>
              <a:gd name="T11" fmla="*/ 2147483647 h 378"/>
              <a:gd name="T12" fmla="*/ 2147483647 w 599"/>
              <a:gd name="T13" fmla="*/ 2147483647 h 378"/>
              <a:gd name="T14" fmla="*/ 2147483647 w 599"/>
              <a:gd name="T15" fmla="*/ 2147483647 h 378"/>
              <a:gd name="T16" fmla="*/ 2147483647 w 599"/>
              <a:gd name="T17" fmla="*/ 2147483647 h 378"/>
              <a:gd name="T18" fmla="*/ 2147483647 w 599"/>
              <a:gd name="T19" fmla="*/ 2147483647 h 378"/>
              <a:gd name="T20" fmla="*/ 2147483647 w 599"/>
              <a:gd name="T21" fmla="*/ 2147483647 h 378"/>
              <a:gd name="T22" fmla="*/ 2147483647 w 599"/>
              <a:gd name="T23" fmla="*/ 2147483647 h 378"/>
              <a:gd name="T24" fmla="*/ 2147483647 w 599"/>
              <a:gd name="T25" fmla="*/ 2147483647 h 378"/>
              <a:gd name="T26" fmla="*/ 2147483647 w 599"/>
              <a:gd name="T27" fmla="*/ 2147483647 h 378"/>
              <a:gd name="T28" fmla="*/ 2147483647 w 599"/>
              <a:gd name="T29" fmla="*/ 2147483647 h 378"/>
              <a:gd name="T30" fmla="*/ 2147483647 w 599"/>
              <a:gd name="T31" fmla="*/ 2147483647 h 378"/>
              <a:gd name="T32" fmla="*/ 2147483647 w 599"/>
              <a:gd name="T33" fmla="*/ 2147483647 h 378"/>
              <a:gd name="T34" fmla="*/ 2147483647 w 599"/>
              <a:gd name="T35" fmla="*/ 2147483647 h 378"/>
              <a:gd name="T36" fmla="*/ 2147483647 w 599"/>
              <a:gd name="T37" fmla="*/ 2147483647 h 378"/>
              <a:gd name="T38" fmla="*/ 2147483647 w 599"/>
              <a:gd name="T39" fmla="*/ 2147483647 h 378"/>
              <a:gd name="T40" fmla="*/ 2147483647 w 599"/>
              <a:gd name="T41" fmla="*/ 2147483647 h 378"/>
              <a:gd name="T42" fmla="*/ 2147483647 w 599"/>
              <a:gd name="T43" fmla="*/ 2147483647 h 378"/>
              <a:gd name="T44" fmla="*/ 2147483647 w 599"/>
              <a:gd name="T45" fmla="*/ 2147483647 h 378"/>
              <a:gd name="T46" fmla="*/ 2147483647 w 599"/>
              <a:gd name="T47" fmla="*/ 2147483647 h 378"/>
              <a:gd name="T48" fmla="*/ 2147483647 w 599"/>
              <a:gd name="T49" fmla="*/ 2147483647 h 378"/>
              <a:gd name="T50" fmla="*/ 2147483647 w 599"/>
              <a:gd name="T51" fmla="*/ 2147483647 h 378"/>
              <a:gd name="T52" fmla="*/ 2147483647 w 599"/>
              <a:gd name="T53" fmla="*/ 2147483647 h 378"/>
              <a:gd name="T54" fmla="*/ 2147483647 w 599"/>
              <a:gd name="T55" fmla="*/ 2147483647 h 378"/>
              <a:gd name="T56" fmla="*/ 2147483647 w 599"/>
              <a:gd name="T57" fmla="*/ 2147483647 h 378"/>
              <a:gd name="T58" fmla="*/ 2147483647 w 599"/>
              <a:gd name="T59" fmla="*/ 2147483647 h 378"/>
              <a:gd name="T60" fmla="*/ 2147483647 w 599"/>
              <a:gd name="T61" fmla="*/ 2147483647 h 378"/>
              <a:gd name="T62" fmla="*/ 2147483647 w 599"/>
              <a:gd name="T63" fmla="*/ 2147483647 h 378"/>
              <a:gd name="T64" fmla="*/ 2147483647 w 599"/>
              <a:gd name="T65" fmla="*/ 2147483647 h 378"/>
              <a:gd name="T66" fmla="*/ 2147483647 w 599"/>
              <a:gd name="T67" fmla="*/ 2147483647 h 378"/>
              <a:gd name="T68" fmla="*/ 2147483647 w 599"/>
              <a:gd name="T69" fmla="*/ 2147483647 h 378"/>
              <a:gd name="T70" fmla="*/ 2147483647 w 599"/>
              <a:gd name="T71" fmla="*/ 2147483647 h 378"/>
              <a:gd name="T72" fmla="*/ 2147483647 w 599"/>
              <a:gd name="T73" fmla="*/ 2147483647 h 378"/>
              <a:gd name="T74" fmla="*/ 2147483647 w 599"/>
              <a:gd name="T75" fmla="*/ 2147483647 h 378"/>
              <a:gd name="T76" fmla="*/ 2147483647 w 599"/>
              <a:gd name="T77" fmla="*/ 2147483647 h 378"/>
              <a:gd name="T78" fmla="*/ 2147483647 w 599"/>
              <a:gd name="T79" fmla="*/ 2147483647 h 378"/>
              <a:gd name="T80" fmla="*/ 2147483647 w 599"/>
              <a:gd name="T81" fmla="*/ 2147483647 h 378"/>
              <a:gd name="T82" fmla="*/ 2147483647 w 599"/>
              <a:gd name="T83" fmla="*/ 2147483647 h 378"/>
              <a:gd name="T84" fmla="*/ 2147483647 w 599"/>
              <a:gd name="T85" fmla="*/ 2147483647 h 378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99" h="378">
                <a:moveTo>
                  <a:pt x="0" y="377"/>
                </a:moveTo>
                <a:lnTo>
                  <a:pt x="7" y="378"/>
                </a:lnTo>
                <a:lnTo>
                  <a:pt x="14" y="376"/>
                </a:lnTo>
                <a:lnTo>
                  <a:pt x="21" y="372"/>
                </a:lnTo>
                <a:lnTo>
                  <a:pt x="28" y="360"/>
                </a:lnTo>
                <a:lnTo>
                  <a:pt x="35" y="352"/>
                </a:lnTo>
                <a:lnTo>
                  <a:pt x="42" y="351"/>
                </a:lnTo>
                <a:lnTo>
                  <a:pt x="49" y="340"/>
                </a:lnTo>
                <a:lnTo>
                  <a:pt x="56" y="336"/>
                </a:lnTo>
                <a:lnTo>
                  <a:pt x="63" y="329"/>
                </a:lnTo>
                <a:lnTo>
                  <a:pt x="70" y="322"/>
                </a:lnTo>
                <a:lnTo>
                  <a:pt x="77" y="320"/>
                </a:lnTo>
                <a:lnTo>
                  <a:pt x="84" y="314"/>
                </a:lnTo>
                <a:lnTo>
                  <a:pt x="91" y="310"/>
                </a:lnTo>
                <a:lnTo>
                  <a:pt x="98" y="306"/>
                </a:lnTo>
                <a:lnTo>
                  <a:pt x="104" y="303"/>
                </a:lnTo>
                <a:lnTo>
                  <a:pt x="111" y="294"/>
                </a:lnTo>
                <a:lnTo>
                  <a:pt x="118" y="287"/>
                </a:lnTo>
                <a:lnTo>
                  <a:pt x="125" y="280"/>
                </a:lnTo>
                <a:lnTo>
                  <a:pt x="132" y="278"/>
                </a:lnTo>
                <a:lnTo>
                  <a:pt x="139" y="271"/>
                </a:lnTo>
                <a:lnTo>
                  <a:pt x="146" y="266"/>
                </a:lnTo>
                <a:lnTo>
                  <a:pt x="153" y="266"/>
                </a:lnTo>
                <a:lnTo>
                  <a:pt x="160" y="270"/>
                </a:lnTo>
                <a:lnTo>
                  <a:pt x="167" y="267"/>
                </a:lnTo>
                <a:lnTo>
                  <a:pt x="174" y="262"/>
                </a:lnTo>
                <a:lnTo>
                  <a:pt x="181" y="293"/>
                </a:lnTo>
                <a:lnTo>
                  <a:pt x="188" y="252"/>
                </a:lnTo>
                <a:lnTo>
                  <a:pt x="195" y="238"/>
                </a:lnTo>
                <a:lnTo>
                  <a:pt x="202" y="230"/>
                </a:lnTo>
                <a:lnTo>
                  <a:pt x="209" y="213"/>
                </a:lnTo>
                <a:lnTo>
                  <a:pt x="216" y="204"/>
                </a:lnTo>
                <a:lnTo>
                  <a:pt x="223" y="201"/>
                </a:lnTo>
                <a:lnTo>
                  <a:pt x="230" y="193"/>
                </a:lnTo>
                <a:lnTo>
                  <a:pt x="237" y="180"/>
                </a:lnTo>
                <a:lnTo>
                  <a:pt x="244" y="168"/>
                </a:lnTo>
                <a:lnTo>
                  <a:pt x="251" y="179"/>
                </a:lnTo>
                <a:lnTo>
                  <a:pt x="258" y="178"/>
                </a:lnTo>
                <a:lnTo>
                  <a:pt x="265" y="173"/>
                </a:lnTo>
                <a:lnTo>
                  <a:pt x="271" y="180"/>
                </a:lnTo>
                <a:lnTo>
                  <a:pt x="278" y="179"/>
                </a:lnTo>
                <a:lnTo>
                  <a:pt x="285" y="175"/>
                </a:lnTo>
                <a:lnTo>
                  <a:pt x="292" y="175"/>
                </a:lnTo>
                <a:lnTo>
                  <a:pt x="299" y="164"/>
                </a:lnTo>
                <a:lnTo>
                  <a:pt x="306" y="178"/>
                </a:lnTo>
                <a:lnTo>
                  <a:pt x="313" y="182"/>
                </a:lnTo>
                <a:lnTo>
                  <a:pt x="320" y="186"/>
                </a:lnTo>
                <a:lnTo>
                  <a:pt x="327" y="183"/>
                </a:lnTo>
                <a:lnTo>
                  <a:pt x="334" y="177"/>
                </a:lnTo>
                <a:lnTo>
                  <a:pt x="341" y="66"/>
                </a:lnTo>
                <a:lnTo>
                  <a:pt x="348" y="56"/>
                </a:lnTo>
                <a:lnTo>
                  <a:pt x="355" y="57"/>
                </a:lnTo>
                <a:lnTo>
                  <a:pt x="362" y="51"/>
                </a:lnTo>
                <a:lnTo>
                  <a:pt x="369" y="52"/>
                </a:lnTo>
                <a:lnTo>
                  <a:pt x="376" y="50"/>
                </a:lnTo>
                <a:lnTo>
                  <a:pt x="383" y="53"/>
                </a:lnTo>
                <a:lnTo>
                  <a:pt x="390" y="45"/>
                </a:lnTo>
                <a:lnTo>
                  <a:pt x="397" y="54"/>
                </a:lnTo>
                <a:lnTo>
                  <a:pt x="404" y="50"/>
                </a:lnTo>
                <a:lnTo>
                  <a:pt x="411" y="61"/>
                </a:lnTo>
                <a:lnTo>
                  <a:pt x="418" y="50"/>
                </a:lnTo>
                <a:lnTo>
                  <a:pt x="425" y="35"/>
                </a:lnTo>
                <a:lnTo>
                  <a:pt x="432" y="23"/>
                </a:lnTo>
                <a:lnTo>
                  <a:pt x="438" y="14"/>
                </a:lnTo>
                <a:lnTo>
                  <a:pt x="445" y="10"/>
                </a:lnTo>
                <a:lnTo>
                  <a:pt x="452" y="6"/>
                </a:lnTo>
                <a:lnTo>
                  <a:pt x="459" y="3"/>
                </a:lnTo>
                <a:lnTo>
                  <a:pt x="466" y="5"/>
                </a:lnTo>
                <a:lnTo>
                  <a:pt x="473" y="0"/>
                </a:lnTo>
                <a:lnTo>
                  <a:pt x="480" y="7"/>
                </a:lnTo>
                <a:lnTo>
                  <a:pt x="487" y="3"/>
                </a:lnTo>
                <a:lnTo>
                  <a:pt x="494" y="5"/>
                </a:lnTo>
                <a:lnTo>
                  <a:pt x="501" y="6"/>
                </a:lnTo>
                <a:lnTo>
                  <a:pt x="508" y="7"/>
                </a:lnTo>
                <a:lnTo>
                  <a:pt x="515" y="6"/>
                </a:lnTo>
                <a:lnTo>
                  <a:pt x="522" y="9"/>
                </a:lnTo>
                <a:lnTo>
                  <a:pt x="529" y="6"/>
                </a:lnTo>
                <a:lnTo>
                  <a:pt x="536" y="5"/>
                </a:lnTo>
                <a:lnTo>
                  <a:pt x="543" y="4"/>
                </a:lnTo>
                <a:lnTo>
                  <a:pt x="550" y="12"/>
                </a:lnTo>
                <a:lnTo>
                  <a:pt x="557" y="14"/>
                </a:lnTo>
                <a:lnTo>
                  <a:pt x="564" y="26"/>
                </a:lnTo>
                <a:lnTo>
                  <a:pt x="571" y="27"/>
                </a:lnTo>
                <a:lnTo>
                  <a:pt x="578" y="31"/>
                </a:lnTo>
                <a:lnTo>
                  <a:pt x="585" y="36"/>
                </a:lnTo>
                <a:lnTo>
                  <a:pt x="592" y="42"/>
                </a:lnTo>
                <a:lnTo>
                  <a:pt x="599" y="44"/>
                </a:lnTo>
              </a:path>
            </a:pathLst>
          </a:custGeom>
          <a:noFill/>
          <a:ln w="38100" cmpd="sng">
            <a:solidFill>
              <a:srgbClr val="FF330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21" name="Freeform 121"/>
          <p:cNvSpPr>
            <a:spLocks/>
          </p:cNvSpPr>
          <p:nvPr/>
        </p:nvSpPr>
        <p:spPr bwMode="auto">
          <a:xfrm>
            <a:off x="2149477" y="2941640"/>
            <a:ext cx="6056313" cy="1749425"/>
          </a:xfrm>
          <a:custGeom>
            <a:avLst/>
            <a:gdLst>
              <a:gd name="T0" fmla="*/ 2147483647 w 599"/>
              <a:gd name="T1" fmla="*/ 2147483647 h 173"/>
              <a:gd name="T2" fmla="*/ 2147483647 w 599"/>
              <a:gd name="T3" fmla="*/ 2147483647 h 173"/>
              <a:gd name="T4" fmla="*/ 2147483647 w 599"/>
              <a:gd name="T5" fmla="*/ 2147483647 h 173"/>
              <a:gd name="T6" fmla="*/ 2147483647 w 599"/>
              <a:gd name="T7" fmla="*/ 2147483647 h 173"/>
              <a:gd name="T8" fmla="*/ 2147483647 w 599"/>
              <a:gd name="T9" fmla="*/ 2147483647 h 173"/>
              <a:gd name="T10" fmla="*/ 2147483647 w 599"/>
              <a:gd name="T11" fmla="*/ 2147483647 h 173"/>
              <a:gd name="T12" fmla="*/ 2147483647 w 599"/>
              <a:gd name="T13" fmla="*/ 2147483647 h 173"/>
              <a:gd name="T14" fmla="*/ 2147483647 w 599"/>
              <a:gd name="T15" fmla="*/ 2147483647 h 173"/>
              <a:gd name="T16" fmla="*/ 2147483647 w 599"/>
              <a:gd name="T17" fmla="*/ 2147483647 h 173"/>
              <a:gd name="T18" fmla="*/ 2147483647 w 599"/>
              <a:gd name="T19" fmla="*/ 2147483647 h 173"/>
              <a:gd name="T20" fmla="*/ 2147483647 w 599"/>
              <a:gd name="T21" fmla="*/ 2147483647 h 173"/>
              <a:gd name="T22" fmla="*/ 2147483647 w 599"/>
              <a:gd name="T23" fmla="*/ 2147483647 h 173"/>
              <a:gd name="T24" fmla="*/ 2147483647 w 599"/>
              <a:gd name="T25" fmla="*/ 2147483647 h 173"/>
              <a:gd name="T26" fmla="*/ 2147483647 w 599"/>
              <a:gd name="T27" fmla="*/ 2147483647 h 173"/>
              <a:gd name="T28" fmla="*/ 2147483647 w 599"/>
              <a:gd name="T29" fmla="*/ 2147483647 h 173"/>
              <a:gd name="T30" fmla="*/ 2147483647 w 599"/>
              <a:gd name="T31" fmla="*/ 2147483647 h 173"/>
              <a:gd name="T32" fmla="*/ 2147483647 w 599"/>
              <a:gd name="T33" fmla="*/ 2147483647 h 173"/>
              <a:gd name="T34" fmla="*/ 2147483647 w 599"/>
              <a:gd name="T35" fmla="*/ 2147483647 h 173"/>
              <a:gd name="T36" fmla="*/ 2147483647 w 599"/>
              <a:gd name="T37" fmla="*/ 2147483647 h 173"/>
              <a:gd name="T38" fmla="*/ 2147483647 w 599"/>
              <a:gd name="T39" fmla="*/ 2147483647 h 173"/>
              <a:gd name="T40" fmla="*/ 2147483647 w 599"/>
              <a:gd name="T41" fmla="*/ 2147483647 h 173"/>
              <a:gd name="T42" fmla="*/ 2147483647 w 599"/>
              <a:gd name="T43" fmla="*/ 2147483647 h 173"/>
              <a:gd name="T44" fmla="*/ 2147483647 w 599"/>
              <a:gd name="T45" fmla="*/ 2147483647 h 173"/>
              <a:gd name="T46" fmla="*/ 2147483647 w 599"/>
              <a:gd name="T47" fmla="*/ 2147483647 h 173"/>
              <a:gd name="T48" fmla="*/ 2147483647 w 599"/>
              <a:gd name="T49" fmla="*/ 2147483647 h 173"/>
              <a:gd name="T50" fmla="*/ 2147483647 w 599"/>
              <a:gd name="T51" fmla="*/ 2147483647 h 173"/>
              <a:gd name="T52" fmla="*/ 2147483647 w 599"/>
              <a:gd name="T53" fmla="*/ 2147483647 h 173"/>
              <a:gd name="T54" fmla="*/ 2147483647 w 599"/>
              <a:gd name="T55" fmla="*/ 2147483647 h 173"/>
              <a:gd name="T56" fmla="*/ 2147483647 w 599"/>
              <a:gd name="T57" fmla="*/ 2147483647 h 173"/>
              <a:gd name="T58" fmla="*/ 2147483647 w 599"/>
              <a:gd name="T59" fmla="*/ 2147483647 h 173"/>
              <a:gd name="T60" fmla="*/ 2147483647 w 599"/>
              <a:gd name="T61" fmla="*/ 2147483647 h 173"/>
              <a:gd name="T62" fmla="*/ 2147483647 w 599"/>
              <a:gd name="T63" fmla="*/ 2147483647 h 173"/>
              <a:gd name="T64" fmla="*/ 2147483647 w 599"/>
              <a:gd name="T65" fmla="*/ 2147483647 h 173"/>
              <a:gd name="T66" fmla="*/ 2147483647 w 599"/>
              <a:gd name="T67" fmla="*/ 2147483647 h 173"/>
              <a:gd name="T68" fmla="*/ 2147483647 w 599"/>
              <a:gd name="T69" fmla="*/ 2147483647 h 173"/>
              <a:gd name="T70" fmla="*/ 2147483647 w 599"/>
              <a:gd name="T71" fmla="*/ 2147483647 h 173"/>
              <a:gd name="T72" fmla="*/ 2147483647 w 599"/>
              <a:gd name="T73" fmla="*/ 2147483647 h 173"/>
              <a:gd name="T74" fmla="*/ 2147483647 w 599"/>
              <a:gd name="T75" fmla="*/ 2147483647 h 173"/>
              <a:gd name="T76" fmla="*/ 2147483647 w 599"/>
              <a:gd name="T77" fmla="*/ 2147483647 h 173"/>
              <a:gd name="T78" fmla="*/ 2147483647 w 599"/>
              <a:gd name="T79" fmla="*/ 2147483647 h 173"/>
              <a:gd name="T80" fmla="*/ 2147483647 w 599"/>
              <a:gd name="T81" fmla="*/ 2147483647 h 173"/>
              <a:gd name="T82" fmla="*/ 2147483647 w 599"/>
              <a:gd name="T83" fmla="*/ 2147483647 h 173"/>
              <a:gd name="T84" fmla="*/ 2147483647 w 599"/>
              <a:gd name="T85" fmla="*/ 0 h 173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599" h="173">
                <a:moveTo>
                  <a:pt x="0" y="173"/>
                </a:moveTo>
                <a:lnTo>
                  <a:pt x="7" y="172"/>
                </a:lnTo>
                <a:lnTo>
                  <a:pt x="14" y="166"/>
                </a:lnTo>
                <a:lnTo>
                  <a:pt x="21" y="165"/>
                </a:lnTo>
                <a:lnTo>
                  <a:pt x="28" y="155"/>
                </a:lnTo>
                <a:lnTo>
                  <a:pt x="35" y="152"/>
                </a:lnTo>
                <a:lnTo>
                  <a:pt x="42" y="150"/>
                </a:lnTo>
                <a:lnTo>
                  <a:pt x="49" y="147"/>
                </a:lnTo>
                <a:lnTo>
                  <a:pt x="56" y="149"/>
                </a:lnTo>
                <a:lnTo>
                  <a:pt x="63" y="143"/>
                </a:lnTo>
                <a:lnTo>
                  <a:pt x="70" y="146"/>
                </a:lnTo>
                <a:lnTo>
                  <a:pt x="77" y="138"/>
                </a:lnTo>
                <a:lnTo>
                  <a:pt x="84" y="134"/>
                </a:lnTo>
                <a:lnTo>
                  <a:pt x="91" y="131"/>
                </a:lnTo>
                <a:lnTo>
                  <a:pt x="98" y="129"/>
                </a:lnTo>
                <a:lnTo>
                  <a:pt x="104" y="125"/>
                </a:lnTo>
                <a:lnTo>
                  <a:pt x="111" y="127"/>
                </a:lnTo>
                <a:lnTo>
                  <a:pt x="118" y="122"/>
                </a:lnTo>
                <a:lnTo>
                  <a:pt x="125" y="124"/>
                </a:lnTo>
                <a:lnTo>
                  <a:pt x="132" y="126"/>
                </a:lnTo>
                <a:lnTo>
                  <a:pt x="139" y="126"/>
                </a:lnTo>
                <a:lnTo>
                  <a:pt x="146" y="127"/>
                </a:lnTo>
                <a:lnTo>
                  <a:pt x="153" y="123"/>
                </a:lnTo>
                <a:lnTo>
                  <a:pt x="160" y="125"/>
                </a:lnTo>
                <a:lnTo>
                  <a:pt x="167" y="127"/>
                </a:lnTo>
                <a:lnTo>
                  <a:pt x="174" y="126"/>
                </a:lnTo>
                <a:lnTo>
                  <a:pt x="181" y="139"/>
                </a:lnTo>
                <a:lnTo>
                  <a:pt x="188" y="121"/>
                </a:lnTo>
                <a:lnTo>
                  <a:pt x="195" y="110"/>
                </a:lnTo>
                <a:lnTo>
                  <a:pt x="202" y="100"/>
                </a:lnTo>
                <a:lnTo>
                  <a:pt x="209" y="100"/>
                </a:lnTo>
                <a:lnTo>
                  <a:pt x="216" y="98"/>
                </a:lnTo>
                <a:lnTo>
                  <a:pt x="223" y="96"/>
                </a:lnTo>
                <a:lnTo>
                  <a:pt x="230" y="86"/>
                </a:lnTo>
                <a:lnTo>
                  <a:pt x="237" y="86"/>
                </a:lnTo>
                <a:lnTo>
                  <a:pt x="244" y="81"/>
                </a:lnTo>
                <a:lnTo>
                  <a:pt x="251" y="67"/>
                </a:lnTo>
                <a:lnTo>
                  <a:pt x="258" y="64"/>
                </a:lnTo>
                <a:lnTo>
                  <a:pt x="265" y="68"/>
                </a:lnTo>
                <a:lnTo>
                  <a:pt x="271" y="57"/>
                </a:lnTo>
                <a:lnTo>
                  <a:pt x="278" y="58"/>
                </a:lnTo>
                <a:lnTo>
                  <a:pt x="285" y="48"/>
                </a:lnTo>
                <a:lnTo>
                  <a:pt x="292" y="46"/>
                </a:lnTo>
                <a:lnTo>
                  <a:pt x="299" y="57"/>
                </a:lnTo>
                <a:lnTo>
                  <a:pt x="306" y="44"/>
                </a:lnTo>
                <a:lnTo>
                  <a:pt x="313" y="40"/>
                </a:lnTo>
                <a:lnTo>
                  <a:pt x="320" y="43"/>
                </a:lnTo>
                <a:lnTo>
                  <a:pt x="327" y="40"/>
                </a:lnTo>
                <a:lnTo>
                  <a:pt x="334" y="41"/>
                </a:lnTo>
                <a:lnTo>
                  <a:pt x="341" y="48"/>
                </a:lnTo>
                <a:lnTo>
                  <a:pt x="348" y="55"/>
                </a:lnTo>
                <a:lnTo>
                  <a:pt x="355" y="58"/>
                </a:lnTo>
                <a:lnTo>
                  <a:pt x="362" y="52"/>
                </a:lnTo>
                <a:lnTo>
                  <a:pt x="369" y="47"/>
                </a:lnTo>
                <a:lnTo>
                  <a:pt x="376" y="53"/>
                </a:lnTo>
                <a:lnTo>
                  <a:pt x="383" y="54"/>
                </a:lnTo>
                <a:lnTo>
                  <a:pt x="390" y="52"/>
                </a:lnTo>
                <a:lnTo>
                  <a:pt x="397" y="55"/>
                </a:lnTo>
                <a:lnTo>
                  <a:pt x="404" y="51"/>
                </a:lnTo>
                <a:lnTo>
                  <a:pt x="411" y="52"/>
                </a:lnTo>
                <a:lnTo>
                  <a:pt x="418" y="52"/>
                </a:lnTo>
                <a:lnTo>
                  <a:pt x="425" y="60"/>
                </a:lnTo>
                <a:lnTo>
                  <a:pt x="432" y="54"/>
                </a:lnTo>
                <a:lnTo>
                  <a:pt x="438" y="57"/>
                </a:lnTo>
                <a:lnTo>
                  <a:pt x="445" y="56"/>
                </a:lnTo>
                <a:lnTo>
                  <a:pt x="452" y="53"/>
                </a:lnTo>
                <a:lnTo>
                  <a:pt x="459" y="55"/>
                </a:lnTo>
                <a:lnTo>
                  <a:pt x="466" y="51"/>
                </a:lnTo>
                <a:lnTo>
                  <a:pt x="473" y="46"/>
                </a:lnTo>
                <a:lnTo>
                  <a:pt x="480" y="40"/>
                </a:lnTo>
                <a:lnTo>
                  <a:pt x="487" y="43"/>
                </a:lnTo>
                <a:lnTo>
                  <a:pt x="494" y="43"/>
                </a:lnTo>
                <a:lnTo>
                  <a:pt x="501" y="37"/>
                </a:lnTo>
                <a:lnTo>
                  <a:pt x="508" y="32"/>
                </a:lnTo>
                <a:lnTo>
                  <a:pt x="515" y="28"/>
                </a:lnTo>
                <a:lnTo>
                  <a:pt x="522" y="26"/>
                </a:lnTo>
                <a:lnTo>
                  <a:pt x="529" y="24"/>
                </a:lnTo>
                <a:lnTo>
                  <a:pt x="536" y="21"/>
                </a:lnTo>
                <a:lnTo>
                  <a:pt x="543" y="20"/>
                </a:lnTo>
                <a:lnTo>
                  <a:pt x="550" y="14"/>
                </a:lnTo>
                <a:lnTo>
                  <a:pt x="557" y="13"/>
                </a:lnTo>
                <a:lnTo>
                  <a:pt x="564" y="8"/>
                </a:lnTo>
                <a:lnTo>
                  <a:pt x="571" y="7"/>
                </a:lnTo>
                <a:lnTo>
                  <a:pt x="578" y="5"/>
                </a:lnTo>
                <a:lnTo>
                  <a:pt x="585" y="7"/>
                </a:lnTo>
                <a:lnTo>
                  <a:pt x="592" y="0"/>
                </a:lnTo>
                <a:lnTo>
                  <a:pt x="599" y="9"/>
                </a:lnTo>
              </a:path>
            </a:pathLst>
          </a:custGeom>
          <a:noFill/>
          <a:ln w="38100" cmpd="sng">
            <a:solidFill>
              <a:schemeClr val="accent2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722" name="Rectangle 122"/>
          <p:cNvSpPr>
            <a:spLocks noChangeArrowheads="1"/>
          </p:cNvSpPr>
          <p:nvPr/>
        </p:nvSpPr>
        <p:spPr bwMode="auto">
          <a:xfrm>
            <a:off x="1260475" y="5065715"/>
            <a:ext cx="84960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0</a:t>
            </a:r>
            <a:endParaRPr lang="cs-CZ" altLang="cs-CZ"/>
          </a:p>
        </p:txBody>
      </p:sp>
      <p:sp>
        <p:nvSpPr>
          <p:cNvPr id="25723" name="Rectangle 123"/>
          <p:cNvSpPr>
            <a:spLocks noChangeArrowheads="1"/>
          </p:cNvSpPr>
          <p:nvPr/>
        </p:nvSpPr>
        <p:spPr bwMode="auto">
          <a:xfrm>
            <a:off x="1169988" y="4256090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10</a:t>
            </a:r>
            <a:endParaRPr lang="cs-CZ" altLang="cs-CZ"/>
          </a:p>
        </p:txBody>
      </p:sp>
      <p:sp>
        <p:nvSpPr>
          <p:cNvPr id="25724" name="Rectangle 124"/>
          <p:cNvSpPr>
            <a:spLocks noChangeArrowheads="1"/>
          </p:cNvSpPr>
          <p:nvPr/>
        </p:nvSpPr>
        <p:spPr bwMode="auto">
          <a:xfrm>
            <a:off x="1169988" y="3448052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20</a:t>
            </a:r>
            <a:endParaRPr lang="cs-CZ" altLang="cs-CZ"/>
          </a:p>
        </p:txBody>
      </p:sp>
      <p:sp>
        <p:nvSpPr>
          <p:cNvPr id="25725" name="Rectangle 125"/>
          <p:cNvSpPr>
            <a:spLocks noChangeArrowheads="1"/>
          </p:cNvSpPr>
          <p:nvPr/>
        </p:nvSpPr>
        <p:spPr bwMode="auto">
          <a:xfrm>
            <a:off x="1169988" y="2638427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30</a:t>
            </a:r>
            <a:endParaRPr lang="cs-CZ" altLang="cs-CZ"/>
          </a:p>
        </p:txBody>
      </p:sp>
      <p:sp>
        <p:nvSpPr>
          <p:cNvPr id="25726" name="Rectangle 126"/>
          <p:cNvSpPr>
            <a:spLocks noChangeArrowheads="1"/>
          </p:cNvSpPr>
          <p:nvPr/>
        </p:nvSpPr>
        <p:spPr bwMode="auto">
          <a:xfrm>
            <a:off x="1169988" y="1819277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40</a:t>
            </a:r>
            <a:endParaRPr lang="cs-CZ" altLang="cs-CZ"/>
          </a:p>
        </p:txBody>
      </p:sp>
      <p:sp>
        <p:nvSpPr>
          <p:cNvPr id="25727" name="Rectangle 127"/>
          <p:cNvSpPr>
            <a:spLocks noChangeArrowheads="1"/>
          </p:cNvSpPr>
          <p:nvPr/>
        </p:nvSpPr>
        <p:spPr bwMode="auto">
          <a:xfrm>
            <a:off x="1169988" y="1011240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50</a:t>
            </a:r>
            <a:endParaRPr lang="cs-CZ" altLang="cs-CZ"/>
          </a:p>
        </p:txBody>
      </p:sp>
      <p:sp>
        <p:nvSpPr>
          <p:cNvPr id="25728" name="Rectangle 128"/>
          <p:cNvSpPr>
            <a:spLocks noChangeArrowheads="1"/>
          </p:cNvSpPr>
          <p:nvPr/>
        </p:nvSpPr>
        <p:spPr bwMode="auto">
          <a:xfrm>
            <a:off x="1169988" y="201615"/>
            <a:ext cx="16991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60</a:t>
            </a:r>
            <a:endParaRPr lang="cs-CZ" altLang="cs-CZ"/>
          </a:p>
        </p:txBody>
      </p:sp>
      <p:sp>
        <p:nvSpPr>
          <p:cNvPr id="25729" name="Rectangle 129"/>
          <p:cNvSpPr>
            <a:spLocks noChangeArrowheads="1"/>
          </p:cNvSpPr>
          <p:nvPr/>
        </p:nvSpPr>
        <p:spPr bwMode="auto">
          <a:xfrm>
            <a:off x="1331915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1910</a:t>
            </a:r>
            <a:endParaRPr lang="cs-CZ" altLang="cs-CZ"/>
          </a:p>
        </p:txBody>
      </p:sp>
      <p:sp>
        <p:nvSpPr>
          <p:cNvPr id="25730" name="Rectangle 130"/>
          <p:cNvSpPr>
            <a:spLocks noChangeArrowheads="1"/>
          </p:cNvSpPr>
          <p:nvPr/>
        </p:nvSpPr>
        <p:spPr bwMode="auto">
          <a:xfrm>
            <a:off x="2038352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1920</a:t>
            </a:r>
            <a:endParaRPr lang="cs-CZ" altLang="cs-CZ"/>
          </a:p>
        </p:txBody>
      </p:sp>
      <p:sp>
        <p:nvSpPr>
          <p:cNvPr id="25731" name="Rectangle 131"/>
          <p:cNvSpPr>
            <a:spLocks noChangeArrowheads="1"/>
          </p:cNvSpPr>
          <p:nvPr/>
        </p:nvSpPr>
        <p:spPr bwMode="auto">
          <a:xfrm>
            <a:off x="2746377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1930</a:t>
            </a:r>
            <a:endParaRPr lang="cs-CZ" altLang="cs-CZ"/>
          </a:p>
        </p:txBody>
      </p:sp>
      <p:sp>
        <p:nvSpPr>
          <p:cNvPr id="25732" name="Rectangle 132"/>
          <p:cNvSpPr>
            <a:spLocks noChangeArrowheads="1"/>
          </p:cNvSpPr>
          <p:nvPr/>
        </p:nvSpPr>
        <p:spPr bwMode="auto">
          <a:xfrm>
            <a:off x="3444877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1940</a:t>
            </a:r>
            <a:endParaRPr lang="cs-CZ" altLang="cs-CZ"/>
          </a:p>
        </p:txBody>
      </p:sp>
      <p:sp>
        <p:nvSpPr>
          <p:cNvPr id="25733" name="Rectangle 133"/>
          <p:cNvSpPr>
            <a:spLocks noChangeArrowheads="1"/>
          </p:cNvSpPr>
          <p:nvPr/>
        </p:nvSpPr>
        <p:spPr bwMode="auto">
          <a:xfrm>
            <a:off x="4152902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1950</a:t>
            </a:r>
            <a:endParaRPr lang="cs-CZ" altLang="cs-CZ"/>
          </a:p>
        </p:txBody>
      </p:sp>
      <p:sp>
        <p:nvSpPr>
          <p:cNvPr id="25734" name="Rectangle 134"/>
          <p:cNvSpPr>
            <a:spLocks noChangeArrowheads="1"/>
          </p:cNvSpPr>
          <p:nvPr/>
        </p:nvSpPr>
        <p:spPr bwMode="auto">
          <a:xfrm>
            <a:off x="4849815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1960</a:t>
            </a:r>
            <a:endParaRPr lang="cs-CZ" altLang="cs-CZ"/>
          </a:p>
        </p:txBody>
      </p:sp>
      <p:sp>
        <p:nvSpPr>
          <p:cNvPr id="25735" name="Rectangle 135"/>
          <p:cNvSpPr>
            <a:spLocks noChangeArrowheads="1"/>
          </p:cNvSpPr>
          <p:nvPr/>
        </p:nvSpPr>
        <p:spPr bwMode="auto">
          <a:xfrm>
            <a:off x="5557840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1970</a:t>
            </a:r>
            <a:endParaRPr lang="cs-CZ" altLang="cs-CZ"/>
          </a:p>
        </p:txBody>
      </p:sp>
      <p:sp>
        <p:nvSpPr>
          <p:cNvPr id="25736" name="Rectangle 136"/>
          <p:cNvSpPr>
            <a:spLocks noChangeArrowheads="1"/>
          </p:cNvSpPr>
          <p:nvPr/>
        </p:nvSpPr>
        <p:spPr bwMode="auto">
          <a:xfrm>
            <a:off x="6265865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1980</a:t>
            </a:r>
            <a:endParaRPr lang="cs-CZ" altLang="cs-CZ"/>
          </a:p>
        </p:txBody>
      </p:sp>
      <p:sp>
        <p:nvSpPr>
          <p:cNvPr id="25737" name="Rectangle 137"/>
          <p:cNvSpPr>
            <a:spLocks noChangeArrowheads="1"/>
          </p:cNvSpPr>
          <p:nvPr/>
        </p:nvSpPr>
        <p:spPr bwMode="auto">
          <a:xfrm>
            <a:off x="6962777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1990</a:t>
            </a:r>
            <a:endParaRPr lang="cs-CZ" altLang="cs-CZ"/>
          </a:p>
        </p:txBody>
      </p:sp>
      <p:sp>
        <p:nvSpPr>
          <p:cNvPr id="25738" name="Rectangle 138"/>
          <p:cNvSpPr>
            <a:spLocks noChangeArrowheads="1"/>
          </p:cNvSpPr>
          <p:nvPr/>
        </p:nvSpPr>
        <p:spPr bwMode="auto">
          <a:xfrm>
            <a:off x="7670802" y="5308602"/>
            <a:ext cx="339837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2000</a:t>
            </a:r>
            <a:endParaRPr lang="cs-CZ" altLang="cs-CZ"/>
          </a:p>
        </p:txBody>
      </p:sp>
      <p:sp>
        <p:nvSpPr>
          <p:cNvPr id="25739" name="Rectangle 139"/>
          <p:cNvSpPr>
            <a:spLocks noChangeArrowheads="1"/>
          </p:cNvSpPr>
          <p:nvPr/>
        </p:nvSpPr>
        <p:spPr bwMode="auto">
          <a:xfrm>
            <a:off x="7235825" y="5516563"/>
            <a:ext cx="99815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200" b="1">
                <a:solidFill>
                  <a:srgbClr val="000000"/>
                </a:solidFill>
              </a:rPr>
              <a:t>kalendářní roky</a:t>
            </a:r>
            <a:endParaRPr lang="cs-CZ" altLang="cs-CZ"/>
          </a:p>
        </p:txBody>
      </p:sp>
      <p:sp>
        <p:nvSpPr>
          <p:cNvPr id="25740" name="Rectangle 140"/>
          <p:cNvSpPr>
            <a:spLocks noChangeArrowheads="1"/>
          </p:cNvSpPr>
          <p:nvPr/>
        </p:nvSpPr>
        <p:spPr bwMode="auto">
          <a:xfrm rot="-5400000">
            <a:off x="-86836" y="2609043"/>
            <a:ext cx="2140586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r>
              <a:rPr lang="cs-CZ" altLang="cs-CZ" sz="1300" b="1">
                <a:solidFill>
                  <a:srgbClr val="000000"/>
                </a:solidFill>
              </a:rPr>
              <a:t>% z celkového počtu zemřelých</a:t>
            </a:r>
            <a:endParaRPr lang="cs-CZ" altLang="cs-CZ"/>
          </a:p>
        </p:txBody>
      </p:sp>
      <p:sp>
        <p:nvSpPr>
          <p:cNvPr id="25741" name="Text Box 141"/>
          <p:cNvSpPr txBox="1">
            <a:spLocks noChangeArrowheads="1"/>
          </p:cNvSpPr>
          <p:nvPr/>
        </p:nvSpPr>
        <p:spPr bwMode="auto">
          <a:xfrm>
            <a:off x="5364165" y="2924175"/>
            <a:ext cx="2160587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>
                <a:solidFill>
                  <a:schemeClr val="accent2"/>
                </a:solidFill>
              </a:rPr>
              <a:t>zhoubné nádory</a:t>
            </a:r>
          </a:p>
        </p:txBody>
      </p:sp>
      <p:sp>
        <p:nvSpPr>
          <p:cNvPr id="25742" name="Text Box 142"/>
          <p:cNvSpPr txBox="1">
            <a:spLocks noChangeArrowheads="1"/>
          </p:cNvSpPr>
          <p:nvPr/>
        </p:nvSpPr>
        <p:spPr bwMode="auto">
          <a:xfrm>
            <a:off x="5435602" y="4652965"/>
            <a:ext cx="288131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>
                <a:solidFill>
                  <a:srgbClr val="008000"/>
                </a:solidFill>
              </a:rPr>
              <a:t>infekční nemoci</a:t>
            </a:r>
          </a:p>
        </p:txBody>
      </p:sp>
      <p:sp>
        <p:nvSpPr>
          <p:cNvPr id="25743" name="Text Box 143"/>
          <p:cNvSpPr txBox="1">
            <a:spLocks noChangeArrowheads="1"/>
          </p:cNvSpPr>
          <p:nvPr/>
        </p:nvSpPr>
        <p:spPr bwMode="auto">
          <a:xfrm>
            <a:off x="3203577" y="4724402"/>
            <a:ext cx="180022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sz="2400" b="1" dirty="0">
                <a:solidFill>
                  <a:srgbClr val="663300"/>
                </a:solidFill>
              </a:rPr>
              <a:t>tuberkulóza</a:t>
            </a:r>
          </a:p>
        </p:txBody>
      </p:sp>
      <p:sp>
        <p:nvSpPr>
          <p:cNvPr id="25744" name="AutoShape 144"/>
          <p:cNvSpPr>
            <a:spLocks noChangeArrowheads="1"/>
          </p:cNvSpPr>
          <p:nvPr/>
        </p:nvSpPr>
        <p:spPr bwMode="auto">
          <a:xfrm>
            <a:off x="2449513" y="1773238"/>
            <a:ext cx="215900" cy="3384550"/>
          </a:xfrm>
          <a:prstGeom prst="downArrow">
            <a:avLst>
              <a:gd name="adj1" fmla="val 20704"/>
              <a:gd name="adj2" fmla="val 72359"/>
            </a:avLst>
          </a:prstGeom>
          <a:solidFill>
            <a:srgbClr val="FF99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25745" name="Text Box 145"/>
          <p:cNvSpPr txBox="1">
            <a:spLocks noChangeArrowheads="1"/>
          </p:cNvSpPr>
          <p:nvPr/>
        </p:nvSpPr>
        <p:spPr bwMode="auto">
          <a:xfrm>
            <a:off x="1266825" y="1341438"/>
            <a:ext cx="25923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cs-CZ" altLang="cs-CZ" sz="2400">
                <a:solidFill>
                  <a:srgbClr val="FF9900"/>
                </a:solidFill>
                <a:latin typeface="Arial Black" pitchFamily="34" charset="0"/>
              </a:rPr>
              <a:t>1925 - 1926</a:t>
            </a:r>
          </a:p>
        </p:txBody>
      </p:sp>
    </p:spTree>
    <p:extLst>
      <p:ext uri="{BB962C8B-B14F-4D97-AF65-F5344CB8AC3E}">
        <p14:creationId xmlns:p14="http://schemas.microsoft.com/office/powerpoint/2010/main" val="20467450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4000" b="1" dirty="0">
                <a:solidFill>
                  <a:srgbClr val="1B06BA"/>
                </a:solidFill>
                <a:latin typeface="Arial" charset="0"/>
              </a:rPr>
              <a:t>GRAFICKÉ ZNÁZORNĚNÍ PRŮBĚHU DEMOGRAFICKÉHO TRANZITU</a:t>
            </a: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  <a:p>
            <a:pPr marL="0" indent="0">
              <a:buNone/>
            </a:pPr>
            <a:endParaRPr lang="cs-CZ" altLang="cs-CZ" sz="4000" b="1" dirty="0">
              <a:solidFill>
                <a:srgbClr val="1B06BA"/>
              </a:solidFill>
              <a:latin typeface="Arial" charset="0"/>
            </a:endParaRP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276872"/>
            <a:ext cx="7777163" cy="381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969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cs-CZ" sz="4000" b="1" smtClean="0">
                <a:solidFill>
                  <a:srgbClr val="1B06BA"/>
                </a:solidFill>
                <a:latin typeface="Arial" charset="0"/>
              </a:rPr>
              <a:t>DEFINICE ZDRAVÍ</a:t>
            </a:r>
          </a:p>
          <a:p>
            <a:pPr marL="0" indent="0" eaLnBrk="1" hangingPunct="1">
              <a:buFont typeface="Arial" charset="0"/>
              <a:buNone/>
            </a:pPr>
            <a:endParaRPr lang="cs-CZ" sz="2800" smtClean="0">
              <a:latin typeface="Arial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cs-CZ" sz="2800" smtClean="0">
                <a:latin typeface="Arial" charset="0"/>
              </a:rPr>
              <a:t>Klasická definice  - odstavec z Ústavy SZO:</a:t>
            </a:r>
          </a:p>
          <a:p>
            <a:pPr marL="0" indent="0" eaLnBrk="1" hangingPunct="1">
              <a:buFont typeface="Arial" charset="0"/>
              <a:buNone/>
            </a:pPr>
            <a:r>
              <a:rPr lang="cs-CZ" sz="2800" b="1" smtClean="0">
                <a:latin typeface="Arial" charset="0"/>
              </a:rPr>
              <a:t>„Zdraví je stav úplné tělesné, duševní a sociální pohody a nejen nepřítomnost nemoci nebo vady.“</a:t>
            </a:r>
          </a:p>
          <a:p>
            <a:pPr marL="0" indent="0" eaLnBrk="1" hangingPunct="1">
              <a:buFont typeface="Arial" charset="0"/>
              <a:buNone/>
            </a:pPr>
            <a:endParaRPr lang="cs-CZ" sz="2800" smtClean="0">
              <a:latin typeface="Arial" charset="0"/>
            </a:endParaRPr>
          </a:p>
          <a:p>
            <a:pPr marL="400050" lvl="1" indent="-341313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multidimenzionalita zdraví</a:t>
            </a:r>
          </a:p>
          <a:p>
            <a:pPr marL="400050" lvl="1" indent="-341313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„negativní“ i „pozitivní“  zdraví</a:t>
            </a:r>
          </a:p>
          <a:p>
            <a:pPr marL="400050" lvl="1" indent="-341313" eaLnBrk="1" hangingPunct="1">
              <a:buFont typeface="Arial" charset="0"/>
              <a:buChar char="•"/>
            </a:pPr>
            <a:r>
              <a:rPr lang="cs-CZ" smtClean="0">
                <a:latin typeface="Arial" charset="0"/>
              </a:rPr>
              <a:t>orientace na optimální stav </a:t>
            </a:r>
          </a:p>
        </p:txBody>
      </p:sp>
      <p:sp>
        <p:nvSpPr>
          <p:cNvPr id="126979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353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315" y="404815"/>
            <a:ext cx="8218487" cy="6048375"/>
          </a:xfrm>
        </p:spPr>
        <p:txBody>
          <a:bodyPr rtlCol="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cs-CZ" sz="3500" b="1" dirty="0" smtClean="0">
                <a:solidFill>
                  <a:srgbClr val="1B06BA"/>
                </a:solidFill>
                <a:latin typeface="Arial Black" pitchFamily="34" charset="0"/>
              </a:rPr>
              <a:t>PŘÍČINY </a:t>
            </a:r>
            <a:r>
              <a:rPr lang="cs-CZ" sz="3500" b="1" dirty="0">
                <a:solidFill>
                  <a:srgbClr val="1B06BA"/>
                </a:solidFill>
                <a:latin typeface="Arial Black" pitchFamily="34" charset="0"/>
              </a:rPr>
              <a:t>POKLESU PORODNOSTI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cs-CZ" b="1" dirty="0" smtClean="0">
                <a:solidFill>
                  <a:srgbClr val="1B06BA"/>
                </a:solidFill>
                <a:cs typeface="Arial" pitchFamily="34" charset="0"/>
              </a:rPr>
              <a:t>proměna </a:t>
            </a:r>
            <a:r>
              <a:rPr lang="cs-CZ" b="1" dirty="0">
                <a:solidFill>
                  <a:srgbClr val="1B06BA"/>
                </a:solidFill>
                <a:cs typeface="Arial" pitchFamily="34" charset="0"/>
              </a:rPr>
              <a:t>socioekonomických poměrů</a:t>
            </a:r>
            <a:r>
              <a:rPr lang="cs-CZ" dirty="0">
                <a:solidFill>
                  <a:srgbClr val="1B06BA"/>
                </a:solidFill>
                <a:cs typeface="Arial" pitchFamily="34" charset="0"/>
              </a:rPr>
              <a:t> </a:t>
            </a:r>
            <a:r>
              <a:rPr lang="cs-CZ" dirty="0">
                <a:latin typeface="Arial Black" pitchFamily="34" charset="0"/>
                <a:sym typeface="Wingdings" pitchFamily="2" charset="2"/>
              </a:rPr>
              <a:t> </a:t>
            </a:r>
            <a:r>
              <a:rPr lang="cs-CZ" dirty="0">
                <a:sym typeface="Wingdings" pitchFamily="2" charset="2"/>
              </a:rPr>
              <a:t>nižší kojenecká a dětská úmrtnost  nebylo třeba rodit tolik dětí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1B06BA"/>
                </a:solidFill>
                <a:sym typeface="Wingdings" pitchFamily="2" charset="2"/>
              </a:rPr>
              <a:t>proměna životního stylu</a:t>
            </a:r>
            <a:r>
              <a:rPr lang="cs-CZ" dirty="0">
                <a:solidFill>
                  <a:srgbClr val="1B06BA"/>
                </a:solidFill>
                <a:sym typeface="Wingdings" pitchFamily="2" charset="2"/>
              </a:rPr>
              <a:t> </a:t>
            </a:r>
            <a:r>
              <a:rPr lang="cs-CZ" dirty="0">
                <a:sym typeface="Wingdings" pitchFamily="2" charset="2"/>
              </a:rPr>
              <a:t> povinná školní docházka  snížení užitečnosti dětí jako pracovní síly (do dětí se musí hodně </a:t>
            </a:r>
            <a:r>
              <a:rPr lang="cs-CZ" dirty="0" smtClean="0">
                <a:sym typeface="Wingdings" pitchFamily="2" charset="2"/>
              </a:rPr>
              <a:t>a dlouhodobě </a:t>
            </a:r>
            <a:r>
              <a:rPr lang="cs-CZ" dirty="0">
                <a:sym typeface="Wingdings" pitchFamily="2" charset="2"/>
              </a:rPr>
              <a:t>investovat, mnohdy s nejistým výsledkem)  kontrola počtu </a:t>
            </a:r>
            <a:r>
              <a:rPr lang="cs-CZ" dirty="0" smtClean="0">
                <a:sym typeface="Wingdings" pitchFamily="2" charset="2"/>
              </a:rPr>
              <a:t>dětí. </a:t>
            </a:r>
          </a:p>
          <a:p>
            <a:pPr>
              <a:buClr>
                <a:schemeClr val="tx2"/>
              </a:buClr>
              <a:buFont typeface="Wingdings" pitchFamily="2" charset="2"/>
              <a:buChar char="§"/>
              <a:defRPr/>
            </a:pPr>
            <a:r>
              <a:rPr lang="cs-CZ" b="1" dirty="0" smtClean="0">
                <a:solidFill>
                  <a:srgbClr val="1B06BA"/>
                </a:solidFill>
                <a:sym typeface="Wingdings" pitchFamily="2" charset="2"/>
              </a:rPr>
              <a:t>kulturní proměna </a:t>
            </a:r>
            <a:r>
              <a:rPr lang="cs-CZ" dirty="0" smtClean="0">
                <a:sym typeface="Wingdings" pitchFamily="2" charset="2"/>
              </a:rPr>
              <a:t> klesá vliv náboženství  individualizace  </a:t>
            </a:r>
            <a:r>
              <a:rPr lang="cs-CZ" dirty="0" err="1" smtClean="0">
                <a:sym typeface="Wingdings" pitchFamily="2" charset="2"/>
              </a:rPr>
              <a:t>seberealiazce</a:t>
            </a:r>
            <a:r>
              <a:rPr lang="cs-CZ" dirty="0" smtClean="0">
                <a:sym typeface="Wingdings" pitchFamily="2" charset="2"/>
              </a:rPr>
              <a:t> kontrola počtu dětí </a:t>
            </a:r>
            <a:r>
              <a:rPr lang="cs-CZ" dirty="0">
                <a:sym typeface="Wingdings" pitchFamily="2" charset="2"/>
              </a:rPr>
              <a:t>(rozhodnutí o ukončení rození dětí</a:t>
            </a:r>
            <a:r>
              <a:rPr lang="cs-CZ" dirty="0" smtClean="0">
                <a:sym typeface="Wingdings" pitchFamily="2" charset="2"/>
              </a:rPr>
              <a:t>)  plánované rodičovství (antikoncepce).</a:t>
            </a: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396522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291" y="1628800"/>
            <a:ext cx="6647219" cy="3261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Obdélník 18"/>
          <p:cNvSpPr/>
          <p:nvPr/>
        </p:nvSpPr>
        <p:spPr>
          <a:xfrm>
            <a:off x="6627107" y="1496321"/>
            <a:ext cx="1522113" cy="3228823"/>
          </a:xfrm>
          <a:prstGeom prst="rect">
            <a:avLst/>
          </a:prstGeom>
          <a:solidFill>
            <a:srgbClr val="00B0F0">
              <a:alpha val="2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388" y="116633"/>
            <a:ext cx="8964612" cy="6912768"/>
          </a:xfrm>
          <a:ln w="6350"/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3000" b="1" dirty="0">
                <a:solidFill>
                  <a:srgbClr val="00B0F0"/>
                </a:solidFill>
              </a:rPr>
              <a:t>DALŠÍ VÝVOJ: </a:t>
            </a:r>
            <a:r>
              <a:rPr lang="cs-CZ" sz="3000" b="1" dirty="0">
                <a:solidFill>
                  <a:srgbClr val="1B06BA"/>
                </a:solidFill>
              </a:rPr>
              <a:t>DRUHÝ DEMOGRAFICKÝ PŘECHOD</a:t>
            </a:r>
          </a:p>
          <a:p>
            <a:pPr marL="0" indent="0">
              <a:buNone/>
              <a:defRPr/>
            </a:pPr>
            <a:endParaRPr lang="cs-CZ" b="1" dirty="0" smtClean="0"/>
          </a:p>
          <a:p>
            <a:pPr>
              <a:defRPr/>
            </a:pPr>
            <a:endParaRPr lang="cs-CZ" dirty="0" smtClean="0"/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  <a:p>
            <a:pPr>
              <a:defRPr/>
            </a:pPr>
            <a:endParaRPr lang="cs-CZ" sz="1900" dirty="0"/>
          </a:p>
          <a:p>
            <a:pPr marL="0" indent="0">
              <a:buNone/>
              <a:defRPr/>
            </a:pPr>
            <a:endParaRPr lang="cs-CZ" sz="2400" b="1" dirty="0">
              <a:solidFill>
                <a:schemeClr val="accent2"/>
              </a:solidFill>
            </a:endParaRPr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6" name="Volný tvar 5"/>
          <p:cNvSpPr/>
          <p:nvPr/>
        </p:nvSpPr>
        <p:spPr>
          <a:xfrm>
            <a:off x="6637572" y="4252206"/>
            <a:ext cx="1175219" cy="327412"/>
          </a:xfrm>
          <a:custGeom>
            <a:avLst/>
            <a:gdLst>
              <a:gd name="connsiteX0" fmla="*/ 0 w 1443392"/>
              <a:gd name="connsiteY0" fmla="*/ 0 h 377851"/>
              <a:gd name="connsiteX1" fmla="*/ 581891 w 1443392"/>
              <a:gd name="connsiteY1" fmla="*/ 60456 h 377851"/>
              <a:gd name="connsiteX2" fmla="*/ 1088212 w 1443392"/>
              <a:gd name="connsiteY2" fmla="*/ 211596 h 377851"/>
              <a:gd name="connsiteX3" fmla="*/ 1443392 w 1443392"/>
              <a:gd name="connsiteY3" fmla="*/ 377851 h 37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3392" h="377851">
                <a:moveTo>
                  <a:pt x="0" y="0"/>
                </a:moveTo>
                <a:cubicBezTo>
                  <a:pt x="200261" y="12595"/>
                  <a:pt x="400522" y="25190"/>
                  <a:pt x="581891" y="60456"/>
                </a:cubicBezTo>
                <a:cubicBezTo>
                  <a:pt x="763260" y="95722"/>
                  <a:pt x="944629" y="158697"/>
                  <a:pt x="1088212" y="211596"/>
                </a:cubicBezTo>
                <a:cubicBezTo>
                  <a:pt x="1231795" y="264495"/>
                  <a:pt x="1337593" y="321173"/>
                  <a:pt x="1443392" y="377851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7" name="Volný tvar 6"/>
          <p:cNvSpPr/>
          <p:nvPr/>
        </p:nvSpPr>
        <p:spPr>
          <a:xfrm>
            <a:off x="6623071" y="4310668"/>
            <a:ext cx="1368425" cy="154758"/>
          </a:xfrm>
          <a:custGeom>
            <a:avLst/>
            <a:gdLst>
              <a:gd name="connsiteX0" fmla="*/ 0 w 1608230"/>
              <a:gd name="connsiteY0" fmla="*/ 5532 h 249299"/>
              <a:gd name="connsiteX1" fmla="*/ 332509 w 1608230"/>
              <a:gd name="connsiteY1" fmla="*/ 28203 h 249299"/>
              <a:gd name="connsiteX2" fmla="*/ 1473620 w 1608230"/>
              <a:gd name="connsiteY2" fmla="*/ 224686 h 249299"/>
              <a:gd name="connsiteX3" fmla="*/ 1541633 w 1608230"/>
              <a:gd name="connsiteY3" fmla="*/ 239800 h 249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8230" h="249299">
                <a:moveTo>
                  <a:pt x="0" y="5532"/>
                </a:moveTo>
                <a:cubicBezTo>
                  <a:pt x="43453" y="-1396"/>
                  <a:pt x="86906" y="-8323"/>
                  <a:pt x="332509" y="28203"/>
                </a:cubicBezTo>
                <a:cubicBezTo>
                  <a:pt x="578112" y="64729"/>
                  <a:pt x="1272099" y="189420"/>
                  <a:pt x="1473620" y="224686"/>
                </a:cubicBezTo>
                <a:cubicBezTo>
                  <a:pt x="1675141" y="259952"/>
                  <a:pt x="1608387" y="249876"/>
                  <a:pt x="1541633" y="239800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12" name="Přímá spojnice 11"/>
          <p:cNvCxnSpPr/>
          <p:nvPr/>
        </p:nvCxnSpPr>
        <p:spPr>
          <a:xfrm>
            <a:off x="6627196" y="1496321"/>
            <a:ext cx="10376" cy="324036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>
            <a:off x="6637572" y="4725144"/>
            <a:ext cx="13684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ovéPole 3"/>
          <p:cNvSpPr txBox="1"/>
          <p:nvPr/>
        </p:nvSpPr>
        <p:spPr>
          <a:xfrm>
            <a:off x="7194734" y="4465426"/>
            <a:ext cx="40355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dirty="0">
                <a:solidFill>
                  <a:srgbClr val="FF0000"/>
                </a:solidFill>
              </a:rPr>
              <a:t>F</a:t>
            </a:r>
          </a:p>
        </p:txBody>
      </p:sp>
      <p:sp>
        <p:nvSpPr>
          <p:cNvPr id="10" name="Volný tvar 9"/>
          <p:cNvSpPr/>
          <p:nvPr/>
        </p:nvSpPr>
        <p:spPr>
          <a:xfrm rot="528357">
            <a:off x="6640938" y="2651961"/>
            <a:ext cx="1572437" cy="370831"/>
          </a:xfrm>
          <a:custGeom>
            <a:avLst/>
            <a:gdLst>
              <a:gd name="connsiteX0" fmla="*/ 0 w 1443392"/>
              <a:gd name="connsiteY0" fmla="*/ 0 h 377851"/>
              <a:gd name="connsiteX1" fmla="*/ 581891 w 1443392"/>
              <a:gd name="connsiteY1" fmla="*/ 60456 h 377851"/>
              <a:gd name="connsiteX2" fmla="*/ 1088212 w 1443392"/>
              <a:gd name="connsiteY2" fmla="*/ 211596 h 377851"/>
              <a:gd name="connsiteX3" fmla="*/ 1443392 w 1443392"/>
              <a:gd name="connsiteY3" fmla="*/ 377851 h 37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43392" h="377851">
                <a:moveTo>
                  <a:pt x="0" y="0"/>
                </a:moveTo>
                <a:cubicBezTo>
                  <a:pt x="200261" y="12595"/>
                  <a:pt x="400522" y="25190"/>
                  <a:pt x="581891" y="60456"/>
                </a:cubicBezTo>
                <a:cubicBezTo>
                  <a:pt x="763260" y="95722"/>
                  <a:pt x="944629" y="158697"/>
                  <a:pt x="1088212" y="211596"/>
                </a:cubicBezTo>
                <a:cubicBezTo>
                  <a:pt x="1231795" y="264495"/>
                  <a:pt x="1337593" y="321173"/>
                  <a:pt x="1443392" y="377851"/>
                </a:cubicBezTo>
              </a:path>
            </a:pathLst>
          </a:cu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dirty="0"/>
          </a:p>
        </p:txBody>
      </p:sp>
      <p:sp>
        <p:nvSpPr>
          <p:cNvPr id="11" name="Volný tvar 10"/>
          <p:cNvSpPr/>
          <p:nvPr/>
        </p:nvSpPr>
        <p:spPr>
          <a:xfrm>
            <a:off x="6650288" y="3140968"/>
            <a:ext cx="1498931" cy="686730"/>
          </a:xfrm>
          <a:custGeom>
            <a:avLst/>
            <a:gdLst>
              <a:gd name="connsiteX0" fmla="*/ 0 w 1608230"/>
              <a:gd name="connsiteY0" fmla="*/ 5532 h 249299"/>
              <a:gd name="connsiteX1" fmla="*/ 332509 w 1608230"/>
              <a:gd name="connsiteY1" fmla="*/ 28203 h 249299"/>
              <a:gd name="connsiteX2" fmla="*/ 1473620 w 1608230"/>
              <a:gd name="connsiteY2" fmla="*/ 224686 h 249299"/>
              <a:gd name="connsiteX3" fmla="*/ 1541633 w 1608230"/>
              <a:gd name="connsiteY3" fmla="*/ 239800 h 249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08230" h="249299">
                <a:moveTo>
                  <a:pt x="0" y="5532"/>
                </a:moveTo>
                <a:cubicBezTo>
                  <a:pt x="43453" y="-1396"/>
                  <a:pt x="86906" y="-8323"/>
                  <a:pt x="332509" y="28203"/>
                </a:cubicBezTo>
                <a:cubicBezTo>
                  <a:pt x="578112" y="64729"/>
                  <a:pt x="1272099" y="189420"/>
                  <a:pt x="1473620" y="224686"/>
                </a:cubicBezTo>
                <a:cubicBezTo>
                  <a:pt x="1675141" y="259952"/>
                  <a:pt x="1608387" y="249876"/>
                  <a:pt x="1541633" y="239800"/>
                </a:cubicBezTo>
              </a:path>
            </a:pathLst>
          </a:cu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 fontScale="92500"/>
          </a:bodyPr>
          <a:lstStyle/>
          <a:p>
            <a:pPr marL="0" indent="0">
              <a:buNone/>
              <a:defRPr/>
            </a:pPr>
            <a:r>
              <a:rPr lang="cs-CZ" sz="4000" b="1" dirty="0">
                <a:solidFill>
                  <a:srgbClr val="1B06BA"/>
                </a:solidFill>
              </a:rPr>
              <a:t>VLIV NÍZKÉ ÚMRTNOSTI NA STÁRNUTÍ POPULACE</a:t>
            </a:r>
            <a:endParaRPr lang="cs-CZ" b="1" dirty="0"/>
          </a:p>
          <a:p>
            <a:pPr>
              <a:buFont typeface="Wingdings" pitchFamily="2" charset="2"/>
              <a:buChar char="§"/>
              <a:defRPr/>
            </a:pPr>
            <a:r>
              <a:rPr lang="cs-CZ" b="1" dirty="0"/>
              <a:t>Dlouho platilo, že prodlužování SDŽ vedlo </a:t>
            </a:r>
            <a:r>
              <a:rPr lang="cs-CZ" b="1" dirty="0" smtClean="0"/>
              <a:t>k mládnutí </a:t>
            </a:r>
            <a:r>
              <a:rPr lang="cs-CZ" b="1" dirty="0"/>
              <a:t>populace: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dirty="0"/>
              <a:t>prodlužování SDŽ bylo důsledkem snížení kojenecké a dětské úmrtnosti;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r>
              <a:rPr lang="cs-CZ" dirty="0"/>
              <a:t>více dětí se dožilo dospělého věku =</a:t>
            </a:r>
            <a:r>
              <a:rPr lang="en-US" dirty="0">
                <a:cs typeface="Arial" charset="0"/>
              </a:rPr>
              <a:t>&gt;</a:t>
            </a:r>
            <a:r>
              <a:rPr lang="cs-CZ" dirty="0">
                <a:cs typeface="Arial" charset="0"/>
              </a:rPr>
              <a:t> narodilo se jim více dětí </a:t>
            </a:r>
            <a:r>
              <a:rPr lang="cs-CZ" dirty="0"/>
              <a:t>=</a:t>
            </a:r>
            <a:r>
              <a:rPr lang="en-US" dirty="0">
                <a:cs typeface="Arial" charset="0"/>
              </a:rPr>
              <a:t>&gt;</a:t>
            </a:r>
            <a:r>
              <a:rPr lang="cs-CZ" dirty="0">
                <a:cs typeface="Arial" charset="0"/>
              </a:rPr>
              <a:t> vzrostl podíl </a:t>
            </a:r>
            <a:r>
              <a:rPr lang="cs-CZ" dirty="0" smtClean="0">
                <a:cs typeface="Arial" charset="0"/>
              </a:rPr>
              <a:t>mladých lidí v populaci = </a:t>
            </a:r>
            <a:r>
              <a:rPr lang="cs-CZ" b="1" dirty="0" smtClean="0">
                <a:cs typeface="Arial" charset="0"/>
              </a:rPr>
              <a:t>mládnutí populace</a:t>
            </a:r>
            <a:r>
              <a:rPr lang="cs-CZ" dirty="0" smtClean="0">
                <a:cs typeface="Arial" charset="0"/>
              </a:rPr>
              <a:t>.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b="1" dirty="0" smtClean="0">
                <a:cs typeface="Arial" charset="0"/>
              </a:rPr>
              <a:t>Dnes </a:t>
            </a:r>
            <a:r>
              <a:rPr lang="cs-CZ" b="1" dirty="0">
                <a:cs typeface="Arial" charset="0"/>
              </a:rPr>
              <a:t>je růst SDŽ důsledkem toho, že lidé umírají později </a:t>
            </a:r>
            <a:r>
              <a:rPr lang="cs-CZ" b="1" dirty="0"/>
              <a:t>=</a:t>
            </a:r>
            <a:r>
              <a:rPr lang="en-US" b="1" dirty="0">
                <a:cs typeface="Arial" charset="0"/>
              </a:rPr>
              <a:t>&gt;</a:t>
            </a:r>
            <a:r>
              <a:rPr lang="cs-CZ" b="1" dirty="0">
                <a:cs typeface="Arial" charset="0"/>
              </a:rPr>
              <a:t> </a:t>
            </a:r>
            <a:r>
              <a:rPr lang="cs-CZ" b="1" dirty="0" smtClean="0">
                <a:cs typeface="Arial" charset="0"/>
              </a:rPr>
              <a:t>stále více lidí se dožívá vysokého věku.</a:t>
            </a:r>
            <a:endParaRPr lang="en-US" b="1" dirty="0">
              <a:cs typeface="Arial" charset="0"/>
            </a:endParaRPr>
          </a:p>
          <a:p>
            <a:pPr lvl="2">
              <a:buSzPct val="80000"/>
              <a:buFont typeface="Wingdings" pitchFamily="2" charset="2"/>
              <a:buChar char="Ø"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3686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155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323528" y="188640"/>
          <a:ext cx="8568952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25882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r>
              <a:rPr lang="cs-CZ" b="1" dirty="0" smtClean="0">
                <a:solidFill>
                  <a:srgbClr val="0000CC"/>
                </a:solidFill>
              </a:rPr>
              <a:t>KOJENECKÁ ÚMRTNOST</a:t>
            </a:r>
            <a:endParaRPr lang="cs-CZ" b="1" dirty="0">
              <a:solidFill>
                <a:srgbClr val="0000CC"/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528" y="5733256"/>
            <a:ext cx="88228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1899:</a:t>
            </a:r>
            <a:r>
              <a:rPr lang="cs-CZ" sz="2000" dirty="0" smtClean="0"/>
              <a:t> 235,6 (4.)</a:t>
            </a:r>
            <a:r>
              <a:rPr lang="cs-CZ" sz="2000" dirty="0"/>
              <a:t> </a:t>
            </a:r>
            <a:r>
              <a:rPr lang="cs-CZ" sz="2000" dirty="0" smtClean="0"/>
              <a:t>  </a:t>
            </a:r>
            <a:r>
              <a:rPr lang="cs-CZ" sz="2000" b="1" dirty="0" smtClean="0"/>
              <a:t>1940:</a:t>
            </a:r>
            <a:r>
              <a:rPr lang="cs-CZ" sz="2000" dirty="0" smtClean="0"/>
              <a:t> 82,5 (12.)   </a:t>
            </a:r>
            <a:r>
              <a:rPr lang="cs-CZ" sz="2000" b="1" dirty="0" smtClean="0"/>
              <a:t>1974:</a:t>
            </a:r>
            <a:r>
              <a:rPr lang="cs-CZ" sz="2000" dirty="0" smtClean="0"/>
              <a:t> 19,3 (52.)   </a:t>
            </a:r>
            <a:r>
              <a:rPr lang="cs-CZ" sz="2000" b="1" dirty="0" smtClean="0"/>
              <a:t>2008:</a:t>
            </a:r>
            <a:r>
              <a:rPr lang="cs-CZ" sz="2000" dirty="0" smtClean="0"/>
              <a:t> 2,8 (357.)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7296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5" y="404815"/>
            <a:ext cx="8002587" cy="6048375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r>
              <a:rPr lang="cs-CZ" sz="4000" b="1" cap="all" dirty="0">
                <a:solidFill>
                  <a:srgbClr val="1B06BA"/>
                </a:solidFill>
              </a:rPr>
              <a:t>Vliv nízké porodnosti na stárnutí populace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Věková struktura populace závisí především na počtu narozených dětí</a:t>
            </a:r>
          </a:p>
          <a:p>
            <a:pPr>
              <a:buFont typeface="Wingdings" pitchFamily="2" charset="2"/>
              <a:buChar char="§"/>
              <a:defRPr/>
            </a:pPr>
            <a:r>
              <a:rPr lang="cs-CZ" dirty="0"/>
              <a:t>Vysoká porodnost = mladá populace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cs-CZ" dirty="0"/>
              <a:t>Nízká porodnost + nízká úmrtnost </a:t>
            </a:r>
          </a:p>
          <a:p>
            <a:pPr>
              <a:spcBef>
                <a:spcPct val="0"/>
              </a:spcBef>
              <a:buNone/>
              <a:defRPr/>
            </a:pPr>
            <a:r>
              <a:rPr lang="cs-CZ" dirty="0"/>
              <a:t>   = stabilní věková struktura</a:t>
            </a:r>
          </a:p>
          <a:p>
            <a:pPr>
              <a:spcBef>
                <a:spcPct val="50000"/>
              </a:spcBef>
              <a:buFont typeface="Wingdings" pitchFamily="2" charset="2"/>
              <a:buChar char="§"/>
              <a:defRPr/>
            </a:pPr>
            <a:r>
              <a:rPr lang="cs-CZ" b="1" dirty="0">
                <a:solidFill>
                  <a:srgbClr val="0070C0"/>
                </a:solidFill>
              </a:rPr>
              <a:t>Stále se snižující porodnost + nízká úmrtnost = stárnutí </a:t>
            </a:r>
            <a:r>
              <a:rPr lang="cs-CZ" b="1" dirty="0" smtClean="0">
                <a:solidFill>
                  <a:srgbClr val="0070C0"/>
                </a:solidFill>
              </a:rPr>
              <a:t>populace a přirozený úbytek</a:t>
            </a:r>
            <a:endParaRPr lang="cs-CZ" b="1" dirty="0">
              <a:solidFill>
                <a:srgbClr val="0070C0"/>
              </a:solidFill>
            </a:endParaRP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sp>
        <p:nvSpPr>
          <p:cNvPr id="3584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alt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3328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6"/>
                </a:solidFill>
              </a:rPr>
              <a:t>PLODNOST V ČR</a:t>
            </a:r>
            <a:endParaRPr lang="cs-CZ" b="1" dirty="0">
              <a:solidFill>
                <a:schemeClr val="accent6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457200">
              <a:buFont typeface="Wingdings" panose="05000000000000000000" pitchFamily="2" charset="2"/>
              <a:buChar char="§"/>
              <a:defRPr/>
            </a:pPr>
            <a:r>
              <a:rPr lang="cs-CZ" dirty="0"/>
              <a:t>Úhrnná plodnost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cs-CZ" dirty="0"/>
              <a:t>Průměrný počet dětí na 1 ženu ve fertilním věku (15 – 49 let)</a:t>
            </a:r>
          </a:p>
          <a:p>
            <a:pPr marL="914400" lvl="1" indent="-457200">
              <a:buFont typeface="Wingdings" panose="05000000000000000000" pitchFamily="2" charset="2"/>
              <a:buChar char="§"/>
              <a:defRPr/>
            </a:pPr>
            <a:r>
              <a:rPr lang="cs-CZ" dirty="0"/>
              <a:t>Záchovná úroveň 2,1</a:t>
            </a:r>
          </a:p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340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467544" y="404664"/>
            <a:ext cx="8002587" cy="6048375"/>
          </a:xfrm>
        </p:spPr>
        <p:txBody>
          <a:bodyPr rtlCol="0">
            <a:normAutofit/>
          </a:bodyPr>
          <a:lstStyle/>
          <a:p>
            <a:pPr lvl="1">
              <a:buClr>
                <a:schemeClr val="accent2"/>
              </a:buClr>
              <a:buFont typeface="Wingdings" pitchFamily="2" charset="2"/>
              <a:buChar char="§"/>
              <a:defRPr/>
            </a:pPr>
            <a:endParaRPr lang="cs-CZ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graphicFrame>
        <p:nvGraphicFramePr>
          <p:cNvPr id="4" name="Graf 3"/>
          <p:cNvGraphicFramePr>
            <a:graphicFrameLocks noGrp="1"/>
          </p:cNvGraphicFramePr>
          <p:nvPr>
            <p:extLst/>
          </p:nvPr>
        </p:nvGraphicFramePr>
        <p:xfrm>
          <a:off x="45156" y="433843"/>
          <a:ext cx="8919332" cy="5875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6" name="Přímá spojnice 5"/>
          <p:cNvCxnSpPr/>
          <p:nvPr/>
        </p:nvCxnSpPr>
        <p:spPr>
          <a:xfrm flipH="1" flipV="1">
            <a:off x="755576" y="2852936"/>
            <a:ext cx="7395002" cy="14442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204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www.czso.cz/documents/10180/28532303/-1882769546.png/5fc49a49-8b5e-4c20-b102-aa14222eba2c?version=1.0&amp;t=143512907686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620688"/>
            <a:ext cx="7477752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4379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sz="4000" b="1" dirty="0">
                <a:solidFill>
                  <a:srgbClr val="1B06BA"/>
                </a:solidFill>
              </a:rPr>
              <a:t>PODÍL OBYVATEL VE VĚKU </a:t>
            </a:r>
            <a:br>
              <a:rPr lang="cs-CZ" sz="4000" b="1" dirty="0">
                <a:solidFill>
                  <a:srgbClr val="1B06BA"/>
                </a:solidFill>
              </a:rPr>
            </a:br>
            <a:r>
              <a:rPr lang="cs-CZ" sz="4000" b="1" dirty="0">
                <a:solidFill>
                  <a:srgbClr val="1B06BA"/>
                </a:solidFill>
              </a:rPr>
              <a:t>0-14 A 65+</a:t>
            </a:r>
            <a:br>
              <a:rPr lang="cs-CZ" sz="4000" b="1" dirty="0">
                <a:solidFill>
                  <a:srgbClr val="1B06BA"/>
                </a:solidFill>
              </a:rPr>
            </a:b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581050" y="1412776"/>
            <a:ext cx="8002588" cy="5106987"/>
          </a:xfrm>
        </p:spPr>
        <p:txBody>
          <a:bodyPr rtlCol="0">
            <a:normAutofit/>
          </a:bodyPr>
          <a:lstStyle/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endParaRPr lang="cs-CZ" b="1" dirty="0" smtClean="0"/>
          </a:p>
          <a:p>
            <a:pPr marL="857250" lvl="1" indent="-457200">
              <a:defRPr/>
            </a:pPr>
            <a:endParaRPr lang="cs-CZ" b="1" dirty="0" smtClean="0"/>
          </a:p>
          <a:p>
            <a:pPr>
              <a:defRPr/>
            </a:pPr>
            <a:endParaRPr lang="cs-CZ" b="1" dirty="0" smtClean="0"/>
          </a:p>
        </p:txBody>
      </p:sp>
      <p:pic>
        <p:nvPicPr>
          <p:cNvPr id="1026" name="Picture 2" descr="https://www.czso.cz/documents/10180/28532303/217505812.png/a918555a-cd26-423e-a2b6-a1701b581a81?version=1.0&amp;t=14351313048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850"/>
            <a:ext cx="7425805" cy="5216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301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 fontScale="92500"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DEFINICE ZDRAVÍ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600" b="1" dirty="0" smtClean="0">
                <a:solidFill>
                  <a:srgbClr val="1B06BA"/>
                </a:solidFill>
              </a:rPr>
              <a:t>- multidimenzionlita zdraví</a:t>
            </a: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Duševní zdraví  </a:t>
            </a:r>
            <a:r>
              <a:rPr lang="cs-CZ" dirty="0" smtClean="0"/>
              <a:t>–  zahrnuje i emocionální zdraví, vztahuje se k intelektuálním schopnostem                a k subjektivnímu hodnocení vlastního zdravotního stavu.</a:t>
            </a: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Tělesné zdraví</a:t>
            </a:r>
            <a:r>
              <a:rPr lang="cs-CZ" dirty="0" smtClean="0"/>
              <a:t> – souvisí s nepřítomností nemoci nebo vady. Znamená udržení fyziologických orgánů, biologickou integritu jedince jako celku              a nenarušenost tělesných funkcí.</a:t>
            </a: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Sociální zdraví </a:t>
            </a:r>
            <a:r>
              <a:rPr lang="cs-CZ" dirty="0" smtClean="0"/>
              <a:t>– týká se schopnosti navazovat sociální kontakty, rozvíjet uspokojivé mezilidské vztahy a zvládat sociální role. 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128003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6346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DEFINICE ZDRAVÍ</a:t>
            </a:r>
          </a:p>
          <a:p>
            <a:pPr marL="400050" lvl="1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600" b="1" dirty="0" smtClean="0">
                <a:solidFill>
                  <a:srgbClr val="1B06BA"/>
                </a:solidFill>
              </a:rPr>
              <a:t> negativní i pozitivní zdraví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3600" b="1" dirty="0" smtClean="0">
              <a:solidFill>
                <a:srgbClr val="1B06BA"/>
              </a:solidFill>
            </a:endParaRP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Negativní  zdraví  </a:t>
            </a:r>
            <a:r>
              <a:rPr lang="cs-CZ" dirty="0" smtClean="0"/>
              <a:t>–  nepřítomnost nemoci nebo vady</a:t>
            </a: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b="1" dirty="0" smtClean="0"/>
              <a:t>Pozitivní zdraví</a:t>
            </a:r>
            <a:r>
              <a:rPr lang="cs-CZ" dirty="0" smtClean="0"/>
              <a:t> – stav pohody </a:t>
            </a:r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neříká se však, co se myslí pohodou (</a:t>
            </a:r>
            <a:r>
              <a:rPr lang="cs-CZ" i="1" dirty="0" smtClean="0"/>
              <a:t>well-being</a:t>
            </a:r>
            <a:r>
              <a:rPr lang="cs-CZ" dirty="0" smtClean="0"/>
              <a:t>).  Významnou roli má subjektivní pocit pohody, ale jen na něj se pojem zdraví omezit nedá (pohoda navozená např. drogou představě zdraví neodpovídá).</a:t>
            </a: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12902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208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650" y="404813"/>
            <a:ext cx="7931150" cy="6048375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000" b="1" dirty="0" smtClean="0">
                <a:solidFill>
                  <a:srgbClr val="1B06BA"/>
                </a:solidFill>
              </a:rPr>
              <a:t>DEFINICE ZDRAVÍ </a:t>
            </a:r>
          </a:p>
          <a:p>
            <a:pPr marL="400050" lvl="1" indent="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600" b="1" dirty="0" smtClean="0">
                <a:solidFill>
                  <a:srgbClr val="1B06BA"/>
                </a:solidFill>
              </a:rPr>
              <a:t> orientace na optimální stav</a:t>
            </a:r>
          </a:p>
          <a:p>
            <a:pPr marL="40005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3600" b="1" dirty="0" smtClean="0">
              <a:solidFill>
                <a:srgbClr val="1B06BA"/>
              </a:solidFill>
            </a:endParaRPr>
          </a:p>
          <a:p>
            <a:pPr marL="400050" lvl="1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Pomíjí celou škálu stupňů zdraví od úplného zdraví až k úmrtí.</a:t>
            </a:r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Je to dáno skutečností, že ve skutečnosti nejde o definici, ale o definici záměru, ideálního cíle, ke kterému bychom se měli přiblížit.</a:t>
            </a:r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800100" lvl="2" indent="-342000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4000" b="1" dirty="0" smtClean="0">
              <a:solidFill>
                <a:srgbClr val="1B06BA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sz="2800" dirty="0" smtClean="0"/>
          </a:p>
          <a:p>
            <a:pPr marL="0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</p:txBody>
      </p:sp>
      <p:sp>
        <p:nvSpPr>
          <p:cNvPr id="130051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0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SLIDE_DUENO" val="100"/>
  <p:tag name="ARS_SLIDE_PARTICIPANTNUM" val="100"/>
  <p:tag name="ARS_SLIDE_SUBMITNUM" val="0"/>
  <p:tag name="ARS_SLIDE_CORRECTNUM" val="0"/>
  <p:tag name="ARS_SLIDE_VOTEMEAN" val="0"/>
  <p:tag name="ARS_RESPONSETYPE" val="Slide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</p:tagLst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2513</TotalTime>
  <Words>1754</Words>
  <Application>Microsoft Office PowerPoint</Application>
  <PresentationFormat>Předvádění na obrazovce (4:3)</PresentationFormat>
  <Paragraphs>451</Paragraphs>
  <Slides>69</Slides>
  <Notes>34</Notes>
  <HiddenSlides>0</HiddenSlides>
  <MMClips>0</MMClips>
  <ScaleCrop>false</ScaleCrop>
  <HeadingPairs>
    <vt:vector size="8" baseType="variant">
      <vt:variant>
        <vt:lpstr>Použitá písma</vt:lpstr>
      </vt:variant>
      <vt:variant>
        <vt:i4>6</vt:i4>
      </vt:variant>
      <vt:variant>
        <vt:lpstr>Motiv</vt:lpstr>
      </vt:variant>
      <vt:variant>
        <vt:i4>4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69</vt:i4>
      </vt:variant>
    </vt:vector>
  </HeadingPairs>
  <TitlesOfParts>
    <vt:vector size="80" baseType="lpstr">
      <vt:lpstr>Arial</vt:lpstr>
      <vt:lpstr>Arial Black</vt:lpstr>
      <vt:lpstr>Arial CE</vt:lpstr>
      <vt:lpstr>Calibri</vt:lpstr>
      <vt:lpstr>Times New Roman</vt:lpstr>
      <vt:lpstr>Wingdings</vt:lpstr>
      <vt:lpstr>Motiv systému Office</vt:lpstr>
      <vt:lpstr>Výchozí návrh</vt:lpstr>
      <vt:lpstr>2_Motiv systému Office</vt:lpstr>
      <vt:lpstr>1_Motiv systému Office</vt:lpstr>
      <vt:lpstr>MSDraw</vt:lpstr>
      <vt:lpstr>Ekonomika v oblasti péče o zdraví</vt:lpstr>
      <vt:lpstr>Ekonomie, zdraví a zdravotnictví</vt:lpstr>
      <vt:lpstr>Prezentace aplikace PowerPoint</vt:lpstr>
      <vt:lpstr>ZDRAVÍ A NEMOC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Biomedicínský model zdraví</vt:lpstr>
      <vt:lpstr>Prezentace aplikace PowerPoint</vt:lpstr>
      <vt:lpstr>Prezentace aplikace PowerPoint</vt:lpstr>
      <vt:lpstr>Prezentace aplikace PowerPoint</vt:lpstr>
      <vt:lpstr>Prezentace aplikace PowerPoint</vt:lpstr>
      <vt:lpstr>NEMOC</vt:lpstr>
      <vt:lpstr>FENOMÉN LEDOVCE</vt:lpstr>
      <vt:lpstr>NEMOC JAKO DĚJ MAJÍCÍ ZAČÁTEK, PRŮBĚH A KONEC</vt:lpstr>
      <vt:lpstr>PŘIROZENÁ HISTORIE NEMOCI</vt:lpstr>
      <vt:lpstr>Prezentace aplikace PowerPoint</vt:lpstr>
      <vt:lpstr>HODNOCENÍ ZDRAVOTNÍ SITUACE</vt:lpstr>
      <vt:lpstr>Prezentace aplikace PowerPoint</vt:lpstr>
      <vt:lpstr>Prezentace aplikace PowerPoint</vt:lpstr>
      <vt:lpstr>INDIVIDUÁLNÍ ZDRAVOTNÍ POTŘEBA</vt:lpstr>
      <vt:lpstr>ZDRAVOTNÍ POTŘEBA</vt:lpstr>
      <vt:lpstr>SUBJEKTIVNĚ POCIŤOVANÁ POTŘEBA</vt:lpstr>
      <vt:lpstr>PROFESIONÁLNĚ DEFINOVANÁ POTŘEBA</vt:lpstr>
      <vt:lpstr>NORMATIVNÍ POTŘEBA</vt:lpstr>
      <vt:lpstr>Prezentace aplikace PowerPoint</vt:lpstr>
      <vt:lpstr>Prezentace aplikace PowerPoint</vt:lpstr>
      <vt:lpstr>Prezentace aplikace PowerPoint</vt:lpstr>
      <vt:lpstr>Prezentace aplikace PowerPoint</vt:lpstr>
      <vt:lpstr>Demografický vývoj a populační zdraví</vt:lpstr>
      <vt:lpstr>Demografický vývoj a populační zdraví</vt:lpstr>
      <vt:lpstr>Populační stárnutí a péče o zdraví</vt:lpstr>
      <vt:lpstr>Růst nákladů</vt:lpstr>
      <vt:lpstr>Předpokládaný vývoj počtu osob, za které platí ZP stát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Stárnutí a zdraví v globálním kontextu  </vt:lpstr>
      <vt:lpstr>PODÍL OBVATEL STARŠÍCH 60 LET</vt:lpstr>
      <vt:lpstr>PODÍL OBVATEL STARŠÍCH 60 LET, 2050</vt:lpstr>
      <vt:lpstr>Sociální a zdravotní Politika </vt:lpstr>
      <vt:lpstr>Prezentace aplikace PowerPoint</vt:lpstr>
      <vt:lpstr>Prezentace aplikace PowerPoint</vt:lpstr>
      <vt:lpstr> DEMOGRAFICKÝ TRANZIT                          A EPIDEMIOLOGICKÁ TRANSFORMACE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KOJENECKÁ ÚMRTNOST</vt:lpstr>
      <vt:lpstr>Prezentace aplikace PowerPoint</vt:lpstr>
      <vt:lpstr>PLODNOST V ČR</vt:lpstr>
      <vt:lpstr>Prezentace aplikace PowerPoint</vt:lpstr>
      <vt:lpstr>Prezentace aplikace PowerPoint</vt:lpstr>
      <vt:lpstr>PODÍL OBYVATEL VE VĚKU  0-14 A 65+ </vt:lpstr>
    </vt:vector>
  </TitlesOfParts>
  <Company>UVT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 a pojišťovnictví</dc:title>
  <dc:creator>Pavlína Kaňová</dc:creator>
  <cp:lastModifiedBy>Pavlína Kaňová</cp:lastModifiedBy>
  <cp:revision>130</cp:revision>
  <cp:lastPrinted>2014-02-24T08:05:44Z</cp:lastPrinted>
  <dcterms:created xsi:type="dcterms:W3CDTF">2012-01-06T13:27:55Z</dcterms:created>
  <dcterms:modified xsi:type="dcterms:W3CDTF">2018-02-26T13:59:44Z</dcterms:modified>
</cp:coreProperties>
</file>