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168" r:id="rId2"/>
  </p:sldMasterIdLst>
  <p:notesMasterIdLst>
    <p:notesMasterId r:id="rId72"/>
  </p:notesMasterIdLst>
  <p:handoutMasterIdLst>
    <p:handoutMasterId r:id="rId73"/>
  </p:handoutMasterIdLst>
  <p:sldIdLst>
    <p:sldId id="616" r:id="rId3"/>
    <p:sldId id="617" r:id="rId4"/>
    <p:sldId id="618" r:id="rId5"/>
    <p:sldId id="619" r:id="rId6"/>
    <p:sldId id="620" r:id="rId7"/>
    <p:sldId id="621" r:id="rId8"/>
    <p:sldId id="687" r:id="rId9"/>
    <p:sldId id="688" r:id="rId10"/>
    <p:sldId id="689" r:id="rId11"/>
    <p:sldId id="690" r:id="rId12"/>
    <p:sldId id="691" r:id="rId13"/>
    <p:sldId id="692" r:id="rId14"/>
    <p:sldId id="693" r:id="rId15"/>
    <p:sldId id="694" r:id="rId16"/>
    <p:sldId id="695" r:id="rId17"/>
    <p:sldId id="696" r:id="rId18"/>
    <p:sldId id="697" r:id="rId19"/>
    <p:sldId id="698" r:id="rId20"/>
    <p:sldId id="699" r:id="rId21"/>
    <p:sldId id="700" r:id="rId22"/>
    <p:sldId id="701" r:id="rId23"/>
    <p:sldId id="702" r:id="rId24"/>
    <p:sldId id="703" r:id="rId25"/>
    <p:sldId id="704" r:id="rId26"/>
    <p:sldId id="705" r:id="rId27"/>
    <p:sldId id="706" r:id="rId28"/>
    <p:sldId id="707" r:id="rId29"/>
    <p:sldId id="708" r:id="rId30"/>
    <p:sldId id="709" r:id="rId31"/>
    <p:sldId id="710" r:id="rId32"/>
    <p:sldId id="711" r:id="rId33"/>
    <p:sldId id="712" r:id="rId34"/>
    <p:sldId id="713" r:id="rId35"/>
    <p:sldId id="714" r:id="rId36"/>
    <p:sldId id="715" r:id="rId37"/>
    <p:sldId id="716" r:id="rId38"/>
    <p:sldId id="717" r:id="rId39"/>
    <p:sldId id="718" r:id="rId40"/>
    <p:sldId id="719" r:id="rId41"/>
    <p:sldId id="720" r:id="rId42"/>
    <p:sldId id="721" r:id="rId43"/>
    <p:sldId id="724" r:id="rId44"/>
    <p:sldId id="725" r:id="rId45"/>
    <p:sldId id="726" r:id="rId46"/>
    <p:sldId id="727" r:id="rId47"/>
    <p:sldId id="728" r:id="rId48"/>
    <p:sldId id="729" r:id="rId49"/>
    <p:sldId id="730" r:id="rId50"/>
    <p:sldId id="731" r:id="rId51"/>
    <p:sldId id="732" r:id="rId52"/>
    <p:sldId id="733" r:id="rId53"/>
    <p:sldId id="734" r:id="rId54"/>
    <p:sldId id="735" r:id="rId55"/>
    <p:sldId id="736" r:id="rId56"/>
    <p:sldId id="737" r:id="rId57"/>
    <p:sldId id="738" r:id="rId58"/>
    <p:sldId id="739" r:id="rId59"/>
    <p:sldId id="740" r:id="rId60"/>
    <p:sldId id="741" r:id="rId61"/>
    <p:sldId id="742" r:id="rId62"/>
    <p:sldId id="743" r:id="rId63"/>
    <p:sldId id="744" r:id="rId64"/>
    <p:sldId id="745" r:id="rId65"/>
    <p:sldId id="746" r:id="rId66"/>
    <p:sldId id="748" r:id="rId67"/>
    <p:sldId id="749" r:id="rId68"/>
    <p:sldId id="751" r:id="rId69"/>
    <p:sldId id="750" r:id="rId70"/>
    <p:sldId id="389" r:id="rId71"/>
  </p:sldIdLst>
  <p:sldSz cx="9144000" cy="6858000" type="screen4x3"/>
  <p:notesSz cx="6735763" cy="98694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1B06BA"/>
    <a:srgbClr val="FDE58D"/>
    <a:srgbClr val="C4F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846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437779836343986E-2"/>
                  <c:y val="7.78099818974362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359477124183009E-3"/>
                  <c:y val="7.521631583418836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699346405228763E-3"/>
                  <c:y val="7.26226497709404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1699346405228763E-3"/>
                  <c:y val="7.78099818974362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63.8</c:v>
                </c:pt>
                <c:pt idx="1">
                  <c:v>72.7</c:v>
                </c:pt>
                <c:pt idx="2">
                  <c:v>76.2</c:v>
                </c:pt>
                <c:pt idx="3">
                  <c:v>79.599999999999994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77.2</c:v>
                </c:pt>
                <c:pt idx="1">
                  <c:v>78.400000000000006</c:v>
                </c:pt>
                <c:pt idx="2">
                  <c:v>81.099999999999994</c:v>
                </c:pt>
                <c:pt idx="3">
                  <c:v>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348291584"/>
        <c:axId val="348291976"/>
        <c:axId val="347885776"/>
      </c:bar3DChart>
      <c:catAx>
        <c:axId val="34829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8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Nejvyšší dosažené vzdělání</a:t>
                </a:r>
              </a:p>
            </c:rich>
          </c:tx>
          <c:layout>
            <c:manualLayout>
              <c:xMode val="edge"/>
              <c:yMode val="edge"/>
              <c:x val="0.14018944273352613"/>
              <c:y val="0.8849416528247978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48291976"/>
        <c:crosses val="autoZero"/>
        <c:auto val="1"/>
        <c:lblAlgn val="ctr"/>
        <c:lblOffset val="100"/>
        <c:noMultiLvlLbl val="0"/>
      </c:catAx>
      <c:valAx>
        <c:axId val="34829197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78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Střední délka života</a:t>
                </a:r>
              </a:p>
            </c:rich>
          </c:tx>
          <c:layout>
            <c:manualLayout>
              <c:xMode val="edge"/>
              <c:yMode val="edge"/>
              <c:x val="2.1670861023195504E-2"/>
              <c:y val="0.101210392179238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48291584"/>
        <c:crosses val="autoZero"/>
        <c:crossBetween val="between"/>
      </c:valAx>
      <c:serAx>
        <c:axId val="347885776"/>
        <c:scaling>
          <c:orientation val="minMax"/>
        </c:scaling>
        <c:delete val="1"/>
        <c:axPos val="b"/>
        <c:majorTickMark val="out"/>
        <c:minorTickMark val="none"/>
        <c:tickLblPos val="nextTo"/>
        <c:crossAx val="348291976"/>
        <c:crosses val="autoZero"/>
      </c:serAx>
      <c:spPr>
        <a:noFill/>
        <a:ln w="25386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6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87FFC-C0AC-44D0-A41D-9C92A4C668B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34ECF5-EB82-4D72-AF12-AC5A916F72EE}">
      <dgm:prSet phldrT="[Text]" phldr="1"/>
      <dgm:spPr>
        <a:solidFill>
          <a:srgbClr val="FFCC00"/>
        </a:solidFill>
      </dgm:spPr>
      <dgm:t>
        <a:bodyPr/>
        <a:lstStyle/>
        <a:p>
          <a:endParaRPr lang="cs-CZ" dirty="0"/>
        </a:p>
      </dgm:t>
    </dgm:pt>
    <dgm:pt modelId="{E169D9C5-05CE-43D3-9387-AA61B4094FF1}" type="parTrans" cxnId="{F11DF450-0A33-4C66-9ED2-F4C396C34DBB}">
      <dgm:prSet/>
      <dgm:spPr/>
      <dgm:t>
        <a:bodyPr/>
        <a:lstStyle/>
        <a:p>
          <a:endParaRPr lang="cs-CZ"/>
        </a:p>
      </dgm:t>
    </dgm:pt>
    <dgm:pt modelId="{1C287407-6093-40F2-834F-5907CFB4F5A9}" type="sibTrans" cxnId="{F11DF450-0A33-4C66-9ED2-F4C396C34DBB}">
      <dgm:prSet/>
      <dgm:spPr/>
      <dgm:t>
        <a:bodyPr/>
        <a:lstStyle/>
        <a:p>
          <a:endParaRPr lang="cs-CZ"/>
        </a:p>
      </dgm:t>
    </dgm:pt>
    <dgm:pt modelId="{68766482-9786-4122-8844-8AD69FAD86F2}">
      <dgm:prSet phldrT="[Text]" phldr="1"/>
      <dgm:spPr>
        <a:solidFill>
          <a:srgbClr val="92D050"/>
        </a:solidFill>
      </dgm:spPr>
      <dgm:t>
        <a:bodyPr/>
        <a:lstStyle/>
        <a:p>
          <a:endParaRPr lang="cs-CZ" dirty="0"/>
        </a:p>
      </dgm:t>
    </dgm:pt>
    <dgm:pt modelId="{02B64B4A-592A-48F8-9030-29E922E6EA7F}" type="parTrans" cxnId="{F79ADEA2-3141-431A-9237-116A141E4168}">
      <dgm:prSet/>
      <dgm:spPr/>
      <dgm:t>
        <a:bodyPr/>
        <a:lstStyle/>
        <a:p>
          <a:endParaRPr lang="cs-CZ"/>
        </a:p>
      </dgm:t>
    </dgm:pt>
    <dgm:pt modelId="{776599F6-2952-4786-A248-ABDDB272CE36}" type="sibTrans" cxnId="{F79ADEA2-3141-431A-9237-116A141E4168}">
      <dgm:prSet/>
      <dgm:spPr/>
      <dgm:t>
        <a:bodyPr/>
        <a:lstStyle/>
        <a:p>
          <a:endParaRPr lang="cs-CZ"/>
        </a:p>
      </dgm:t>
    </dgm:pt>
    <dgm:pt modelId="{2205E441-73C7-436B-ADF2-B6C8F7373AD2}">
      <dgm:prSet phldrT="[Text]" phldr="1"/>
      <dgm:spPr>
        <a:solidFill>
          <a:srgbClr val="FDAE67"/>
        </a:solidFill>
        <a:effectLst/>
      </dgm:spPr>
      <dgm:t>
        <a:bodyPr/>
        <a:lstStyle/>
        <a:p>
          <a:endParaRPr lang="cs-CZ"/>
        </a:p>
      </dgm:t>
    </dgm:pt>
    <dgm:pt modelId="{B7B6DB79-4452-45ED-B859-5943D5146518}" type="parTrans" cxnId="{A610CDB8-308E-4819-9AE7-431949C1EBB2}">
      <dgm:prSet/>
      <dgm:spPr/>
      <dgm:t>
        <a:bodyPr/>
        <a:lstStyle/>
        <a:p>
          <a:endParaRPr lang="cs-CZ"/>
        </a:p>
      </dgm:t>
    </dgm:pt>
    <dgm:pt modelId="{303D8AAD-82E3-4BB6-94A8-1DEB28674123}" type="sibTrans" cxnId="{A610CDB8-308E-4819-9AE7-431949C1EBB2}">
      <dgm:prSet/>
      <dgm:spPr/>
      <dgm:t>
        <a:bodyPr/>
        <a:lstStyle/>
        <a:p>
          <a:endParaRPr lang="cs-CZ"/>
        </a:p>
      </dgm:t>
    </dgm:pt>
    <dgm:pt modelId="{DB5DE27F-DFDD-4F4D-AE31-9DB8AE785D80}">
      <dgm:prSet phldrT="[Text]" phldr="1"/>
      <dgm:spPr>
        <a:solidFill>
          <a:schemeClr val="bg1"/>
        </a:solidFill>
      </dgm:spPr>
      <dgm:t>
        <a:bodyPr/>
        <a:lstStyle/>
        <a:p>
          <a:endParaRPr lang="cs-CZ" dirty="0"/>
        </a:p>
      </dgm:t>
    </dgm:pt>
    <dgm:pt modelId="{FEDC9389-5C48-448B-931D-1C4D62D883EB}" type="parTrans" cxnId="{12C307BE-B94D-4253-8CF0-E4EE40489DB5}">
      <dgm:prSet/>
      <dgm:spPr/>
      <dgm:t>
        <a:bodyPr/>
        <a:lstStyle/>
        <a:p>
          <a:endParaRPr lang="cs-CZ"/>
        </a:p>
      </dgm:t>
    </dgm:pt>
    <dgm:pt modelId="{E46DD851-3A1C-40CF-A598-66AFD544B82B}" type="sibTrans" cxnId="{12C307BE-B94D-4253-8CF0-E4EE40489DB5}">
      <dgm:prSet/>
      <dgm:spPr/>
      <dgm:t>
        <a:bodyPr/>
        <a:lstStyle/>
        <a:p>
          <a:endParaRPr lang="cs-CZ"/>
        </a:p>
      </dgm:t>
    </dgm:pt>
    <dgm:pt modelId="{8672EAD3-05E1-4187-87D3-1DA2A01F570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cs-CZ" dirty="0"/>
        </a:p>
      </dgm:t>
    </dgm:pt>
    <dgm:pt modelId="{96A27389-7AEB-4DBB-A339-6B5B22D28DE0}" type="parTrans" cxnId="{43503406-A794-4E65-BCB8-5A4B83D2B08B}">
      <dgm:prSet/>
      <dgm:spPr/>
      <dgm:t>
        <a:bodyPr/>
        <a:lstStyle/>
        <a:p>
          <a:endParaRPr lang="cs-CZ"/>
        </a:p>
      </dgm:t>
    </dgm:pt>
    <dgm:pt modelId="{1E95DCE6-4908-4BAA-8111-7610B492D9FF}" type="sibTrans" cxnId="{43503406-A794-4E65-BCB8-5A4B83D2B08B}">
      <dgm:prSet/>
      <dgm:spPr/>
      <dgm:t>
        <a:bodyPr/>
        <a:lstStyle/>
        <a:p>
          <a:endParaRPr lang="cs-CZ"/>
        </a:p>
      </dgm:t>
    </dgm:pt>
    <dgm:pt modelId="{E10BBC79-2B8A-46EA-966A-F29603F5E1CA}" type="pres">
      <dgm:prSet presAssocID="{5B187FFC-C0AC-44D0-A41D-9C92A4C668B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AE43905-106D-4FFF-BE14-9628E244AD69}" type="pres">
      <dgm:prSet presAssocID="{5B187FFC-C0AC-44D0-A41D-9C92A4C668B8}" presName="comp1" presStyleCnt="0"/>
      <dgm:spPr/>
    </dgm:pt>
    <dgm:pt modelId="{130A90EC-A2BD-4DED-9E3B-A9C24221AEA1}" type="pres">
      <dgm:prSet presAssocID="{5B187FFC-C0AC-44D0-A41D-9C92A4C668B8}" presName="circle1" presStyleLbl="node1" presStyleIdx="0" presStyleCnt="5" custAng="6740144" custLinFactNeighborX="134" custLinFactNeighborY="-6436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29E20F03-3ED2-4C54-ABF3-329390FCF587}" type="pres">
      <dgm:prSet presAssocID="{5B187FFC-C0AC-44D0-A41D-9C92A4C668B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20623A-2599-46DD-AF52-98BB236527A1}" type="pres">
      <dgm:prSet presAssocID="{5B187FFC-C0AC-44D0-A41D-9C92A4C668B8}" presName="comp2" presStyleCnt="0"/>
      <dgm:spPr/>
    </dgm:pt>
    <dgm:pt modelId="{A3FFB657-D5B8-4493-9346-5AB0AE30D83E}" type="pres">
      <dgm:prSet presAssocID="{5B187FFC-C0AC-44D0-A41D-9C92A4C668B8}" presName="circle2" presStyleLbl="node1" presStyleIdx="1" presStyleCnt="5" custAng="6745332" custLinFactNeighborX="-619" custLinFactNeighborY="-13695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C3217CA4-34A7-4824-8986-FC3594A3EB5E}" type="pres">
      <dgm:prSet presAssocID="{5B187FFC-C0AC-44D0-A41D-9C92A4C668B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91E894-A25F-43DC-A187-43F456061CFA}" type="pres">
      <dgm:prSet presAssocID="{5B187FFC-C0AC-44D0-A41D-9C92A4C668B8}" presName="comp3" presStyleCnt="0"/>
      <dgm:spPr/>
    </dgm:pt>
    <dgm:pt modelId="{73B2018F-7E12-4C6A-83A2-D2BAD44F3A10}" type="pres">
      <dgm:prSet presAssocID="{5B187FFC-C0AC-44D0-A41D-9C92A4C668B8}" presName="circle3" presStyleLbl="node1" presStyleIdx="2" presStyleCnt="5" custAng="6768801" custLinFactNeighborX="192" custLinFactNeighborY="-23076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FA4A2432-EB46-4D17-ACE5-40EE00381623}" type="pres">
      <dgm:prSet presAssocID="{5B187FFC-C0AC-44D0-A41D-9C92A4C668B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BFBECF-4E6D-47DB-8B56-D73BA487E2BF}" type="pres">
      <dgm:prSet presAssocID="{5B187FFC-C0AC-44D0-A41D-9C92A4C668B8}" presName="comp4" presStyleCnt="0"/>
      <dgm:spPr/>
    </dgm:pt>
    <dgm:pt modelId="{84859408-E004-4C50-B85F-DABB585ED53C}" type="pres">
      <dgm:prSet presAssocID="{5B187FFC-C0AC-44D0-A41D-9C92A4C668B8}" presName="circle4" presStyleLbl="node1" presStyleIdx="3" presStyleCnt="5" custAng="6754071" custLinFactNeighborX="244" custLinFactNeighborY="-37980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34402812-8825-44D2-A9AF-BC59BFC15CBC}" type="pres">
      <dgm:prSet presAssocID="{5B187FFC-C0AC-44D0-A41D-9C92A4C668B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539633-1F53-473B-A7DD-0D44649630C9}" type="pres">
      <dgm:prSet presAssocID="{5B187FFC-C0AC-44D0-A41D-9C92A4C668B8}" presName="comp5" presStyleCnt="0"/>
      <dgm:spPr/>
    </dgm:pt>
    <dgm:pt modelId="{BF01E83B-CEA7-4F86-8AAA-E2C885218F42}" type="pres">
      <dgm:prSet presAssocID="{5B187FFC-C0AC-44D0-A41D-9C92A4C668B8}" presName="circle5" presStyleLbl="node1" presStyleIdx="4" presStyleCnt="5" custAng="6780000" custLinFactNeighborX="335" custLinFactNeighborY="-62149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66EC075F-725B-48D3-93AC-880E8E47F8F0}" type="pres">
      <dgm:prSet presAssocID="{5B187FFC-C0AC-44D0-A41D-9C92A4C668B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D2726D5-AEDC-4E53-851B-B897651D51E0}" type="presOf" srcId="{DB5DE27F-DFDD-4F4D-AE31-9DB8AE785D80}" destId="{66EC075F-725B-48D3-93AC-880E8E47F8F0}" srcOrd="1" destOrd="0" presId="urn:microsoft.com/office/officeart/2005/8/layout/venn2"/>
    <dgm:cxn modelId="{F79ADEA2-3141-431A-9237-116A141E4168}" srcId="{5B187FFC-C0AC-44D0-A41D-9C92A4C668B8}" destId="{68766482-9786-4122-8844-8AD69FAD86F2}" srcOrd="2" destOrd="0" parTransId="{02B64B4A-592A-48F8-9030-29E922E6EA7F}" sibTransId="{776599F6-2952-4786-A248-ABDDB272CE36}"/>
    <dgm:cxn modelId="{64B28759-C6B1-48D2-8FAD-805931652069}" type="presOf" srcId="{DA34ECF5-EB82-4D72-AF12-AC5A916F72EE}" destId="{29E20F03-3ED2-4C54-ABF3-329390FCF587}" srcOrd="1" destOrd="0" presId="urn:microsoft.com/office/officeart/2005/8/layout/venn2"/>
    <dgm:cxn modelId="{0BDF11FB-8325-4409-A392-90C053953567}" type="presOf" srcId="{DB5DE27F-DFDD-4F4D-AE31-9DB8AE785D80}" destId="{BF01E83B-CEA7-4F86-8AAA-E2C885218F42}" srcOrd="0" destOrd="0" presId="urn:microsoft.com/office/officeart/2005/8/layout/venn2"/>
    <dgm:cxn modelId="{E6B923DC-AE47-4781-A659-73C5B8B2E88B}" type="presOf" srcId="{68766482-9786-4122-8844-8AD69FAD86F2}" destId="{73B2018F-7E12-4C6A-83A2-D2BAD44F3A10}" srcOrd="0" destOrd="0" presId="urn:microsoft.com/office/officeart/2005/8/layout/venn2"/>
    <dgm:cxn modelId="{1977552C-6D09-4083-BF69-CE8C099F17CB}" type="presOf" srcId="{DA34ECF5-EB82-4D72-AF12-AC5A916F72EE}" destId="{130A90EC-A2BD-4DED-9E3B-A9C24221AEA1}" srcOrd="0" destOrd="0" presId="urn:microsoft.com/office/officeart/2005/8/layout/venn2"/>
    <dgm:cxn modelId="{B2533A97-5B7B-420A-8D03-EB0D99AEED30}" type="presOf" srcId="{68766482-9786-4122-8844-8AD69FAD86F2}" destId="{FA4A2432-EB46-4D17-ACE5-40EE00381623}" srcOrd="1" destOrd="0" presId="urn:microsoft.com/office/officeart/2005/8/layout/venn2"/>
    <dgm:cxn modelId="{F11DF450-0A33-4C66-9ED2-F4C396C34DBB}" srcId="{5B187FFC-C0AC-44D0-A41D-9C92A4C668B8}" destId="{DA34ECF5-EB82-4D72-AF12-AC5A916F72EE}" srcOrd="0" destOrd="0" parTransId="{E169D9C5-05CE-43D3-9387-AA61B4094FF1}" sibTransId="{1C287407-6093-40F2-834F-5907CFB4F5A9}"/>
    <dgm:cxn modelId="{0B8E9995-6AD5-4525-9F40-54CCBD4E9312}" type="presOf" srcId="{8672EAD3-05E1-4187-87D3-1DA2A01F5703}" destId="{C3217CA4-34A7-4824-8986-FC3594A3EB5E}" srcOrd="1" destOrd="0" presId="urn:microsoft.com/office/officeart/2005/8/layout/venn2"/>
    <dgm:cxn modelId="{A610CDB8-308E-4819-9AE7-431949C1EBB2}" srcId="{5B187FFC-C0AC-44D0-A41D-9C92A4C668B8}" destId="{2205E441-73C7-436B-ADF2-B6C8F7373AD2}" srcOrd="3" destOrd="0" parTransId="{B7B6DB79-4452-45ED-B859-5943D5146518}" sibTransId="{303D8AAD-82E3-4BB6-94A8-1DEB28674123}"/>
    <dgm:cxn modelId="{12C307BE-B94D-4253-8CF0-E4EE40489DB5}" srcId="{5B187FFC-C0AC-44D0-A41D-9C92A4C668B8}" destId="{DB5DE27F-DFDD-4F4D-AE31-9DB8AE785D80}" srcOrd="4" destOrd="0" parTransId="{FEDC9389-5C48-448B-931D-1C4D62D883EB}" sibTransId="{E46DD851-3A1C-40CF-A598-66AFD544B82B}"/>
    <dgm:cxn modelId="{16078511-FBC5-4BDD-AA4D-0D3EF11468FA}" type="presOf" srcId="{2205E441-73C7-436B-ADF2-B6C8F7373AD2}" destId="{34402812-8825-44D2-A9AF-BC59BFC15CBC}" srcOrd="1" destOrd="0" presId="urn:microsoft.com/office/officeart/2005/8/layout/venn2"/>
    <dgm:cxn modelId="{1856E792-E8C5-4C35-8E65-9ED068D0F1AA}" type="presOf" srcId="{2205E441-73C7-436B-ADF2-B6C8F7373AD2}" destId="{84859408-E004-4C50-B85F-DABB585ED53C}" srcOrd="0" destOrd="0" presId="urn:microsoft.com/office/officeart/2005/8/layout/venn2"/>
    <dgm:cxn modelId="{2B76CFDC-6614-4D45-A03D-8269DD6774D5}" type="presOf" srcId="{8672EAD3-05E1-4187-87D3-1DA2A01F5703}" destId="{A3FFB657-D5B8-4493-9346-5AB0AE30D83E}" srcOrd="0" destOrd="0" presId="urn:microsoft.com/office/officeart/2005/8/layout/venn2"/>
    <dgm:cxn modelId="{F9C4C6D1-9E09-4182-BBEB-E6BA71ECAF85}" type="presOf" srcId="{5B187FFC-C0AC-44D0-A41D-9C92A4C668B8}" destId="{E10BBC79-2B8A-46EA-966A-F29603F5E1CA}" srcOrd="0" destOrd="0" presId="urn:microsoft.com/office/officeart/2005/8/layout/venn2"/>
    <dgm:cxn modelId="{43503406-A794-4E65-BCB8-5A4B83D2B08B}" srcId="{5B187FFC-C0AC-44D0-A41D-9C92A4C668B8}" destId="{8672EAD3-05E1-4187-87D3-1DA2A01F5703}" srcOrd="1" destOrd="0" parTransId="{96A27389-7AEB-4DBB-A339-6B5B22D28DE0}" sibTransId="{1E95DCE6-4908-4BAA-8111-7610B492D9FF}"/>
    <dgm:cxn modelId="{1542D7F3-0011-448F-9DE4-148E42A12F18}" type="presParOf" srcId="{E10BBC79-2B8A-46EA-966A-F29603F5E1CA}" destId="{DAE43905-106D-4FFF-BE14-9628E244AD69}" srcOrd="0" destOrd="0" presId="urn:microsoft.com/office/officeart/2005/8/layout/venn2"/>
    <dgm:cxn modelId="{601FCDD3-2151-4FF4-9F5D-636A8BA7A593}" type="presParOf" srcId="{DAE43905-106D-4FFF-BE14-9628E244AD69}" destId="{130A90EC-A2BD-4DED-9E3B-A9C24221AEA1}" srcOrd="0" destOrd="0" presId="urn:microsoft.com/office/officeart/2005/8/layout/venn2"/>
    <dgm:cxn modelId="{3C858F08-D7F3-4633-B92F-ED0BE3EE9A4A}" type="presParOf" srcId="{DAE43905-106D-4FFF-BE14-9628E244AD69}" destId="{29E20F03-3ED2-4C54-ABF3-329390FCF587}" srcOrd="1" destOrd="0" presId="urn:microsoft.com/office/officeart/2005/8/layout/venn2"/>
    <dgm:cxn modelId="{4DC46D9C-A00A-4473-BA17-FEB6FD2B2917}" type="presParOf" srcId="{E10BBC79-2B8A-46EA-966A-F29603F5E1CA}" destId="{6A20623A-2599-46DD-AF52-98BB236527A1}" srcOrd="1" destOrd="0" presId="urn:microsoft.com/office/officeart/2005/8/layout/venn2"/>
    <dgm:cxn modelId="{4CDFD372-5D4E-41E6-A34E-790EFE02D1AA}" type="presParOf" srcId="{6A20623A-2599-46DD-AF52-98BB236527A1}" destId="{A3FFB657-D5B8-4493-9346-5AB0AE30D83E}" srcOrd="0" destOrd="0" presId="urn:microsoft.com/office/officeart/2005/8/layout/venn2"/>
    <dgm:cxn modelId="{556D5F8C-F94D-4A3C-94E9-46AC0ADD7405}" type="presParOf" srcId="{6A20623A-2599-46DD-AF52-98BB236527A1}" destId="{C3217CA4-34A7-4824-8986-FC3594A3EB5E}" srcOrd="1" destOrd="0" presId="urn:microsoft.com/office/officeart/2005/8/layout/venn2"/>
    <dgm:cxn modelId="{04D0E8FA-0B32-48B8-85EB-66826E45FB14}" type="presParOf" srcId="{E10BBC79-2B8A-46EA-966A-F29603F5E1CA}" destId="{1D91E894-A25F-43DC-A187-43F456061CFA}" srcOrd="2" destOrd="0" presId="urn:microsoft.com/office/officeart/2005/8/layout/venn2"/>
    <dgm:cxn modelId="{2CB7FD3E-84B8-407A-A14B-14831C5FF613}" type="presParOf" srcId="{1D91E894-A25F-43DC-A187-43F456061CFA}" destId="{73B2018F-7E12-4C6A-83A2-D2BAD44F3A10}" srcOrd="0" destOrd="0" presId="urn:microsoft.com/office/officeart/2005/8/layout/venn2"/>
    <dgm:cxn modelId="{FDAF3601-ADA3-445B-94FD-842433F2595B}" type="presParOf" srcId="{1D91E894-A25F-43DC-A187-43F456061CFA}" destId="{FA4A2432-EB46-4D17-ACE5-40EE00381623}" srcOrd="1" destOrd="0" presId="urn:microsoft.com/office/officeart/2005/8/layout/venn2"/>
    <dgm:cxn modelId="{CB97890C-79D1-413A-B381-188CF76BC7E2}" type="presParOf" srcId="{E10BBC79-2B8A-46EA-966A-F29603F5E1CA}" destId="{06BFBECF-4E6D-47DB-8B56-D73BA487E2BF}" srcOrd="3" destOrd="0" presId="urn:microsoft.com/office/officeart/2005/8/layout/venn2"/>
    <dgm:cxn modelId="{839726B1-CA6A-4396-B76A-C9B4109DC011}" type="presParOf" srcId="{06BFBECF-4E6D-47DB-8B56-D73BA487E2BF}" destId="{84859408-E004-4C50-B85F-DABB585ED53C}" srcOrd="0" destOrd="0" presId="urn:microsoft.com/office/officeart/2005/8/layout/venn2"/>
    <dgm:cxn modelId="{C88A82F8-D702-4629-AFAB-55C169C7B5E6}" type="presParOf" srcId="{06BFBECF-4E6D-47DB-8B56-D73BA487E2BF}" destId="{34402812-8825-44D2-A9AF-BC59BFC15CBC}" srcOrd="1" destOrd="0" presId="urn:microsoft.com/office/officeart/2005/8/layout/venn2"/>
    <dgm:cxn modelId="{092CB249-59BE-4ED3-B6C9-8E12F1445C7C}" type="presParOf" srcId="{E10BBC79-2B8A-46EA-966A-F29603F5E1CA}" destId="{4B539633-1F53-473B-A7DD-0D44649630C9}" srcOrd="4" destOrd="0" presId="urn:microsoft.com/office/officeart/2005/8/layout/venn2"/>
    <dgm:cxn modelId="{815327C5-1CD1-452C-BECB-295F7FA054FE}" type="presParOf" srcId="{4B539633-1F53-473B-A7DD-0D44649630C9}" destId="{BF01E83B-CEA7-4F86-8AAA-E2C885218F42}" srcOrd="0" destOrd="0" presId="urn:microsoft.com/office/officeart/2005/8/layout/venn2"/>
    <dgm:cxn modelId="{EE1D4A0C-58D5-4EF4-9870-AC15B3470CE5}" type="presParOf" srcId="{4B539633-1F53-473B-A7DD-0D44649630C9}" destId="{66EC075F-725B-48D3-93AC-880E8E47F8F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19954-74F1-4D4E-BCC5-1AD81651A5E3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AF200A8-9E06-42F9-9478-822C4D704E73}">
      <dgm:prSet phldrT="[Text]" phldr="1"/>
      <dgm:spPr/>
      <dgm:t>
        <a:bodyPr/>
        <a:lstStyle/>
        <a:p>
          <a:endParaRPr lang="cs-CZ"/>
        </a:p>
      </dgm:t>
    </dgm:pt>
    <dgm:pt modelId="{E54C8DFA-7E6E-447A-BFF5-1DF19F292514}" type="parTrans" cxnId="{052682B7-B976-42E0-B5F8-814F2B7A0BC0}">
      <dgm:prSet/>
      <dgm:spPr/>
      <dgm:t>
        <a:bodyPr/>
        <a:lstStyle/>
        <a:p>
          <a:endParaRPr lang="cs-CZ"/>
        </a:p>
      </dgm:t>
    </dgm:pt>
    <dgm:pt modelId="{A160638B-EDC7-45E3-9B60-2218B8D54C36}" type="sibTrans" cxnId="{052682B7-B976-42E0-B5F8-814F2B7A0BC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5F8A5C88-928A-4CC2-9EDC-ACE269B7CEFA}">
      <dgm:prSet phldrT="[Text]" phldr="1"/>
      <dgm:spPr/>
      <dgm:t>
        <a:bodyPr/>
        <a:lstStyle/>
        <a:p>
          <a:endParaRPr lang="cs-CZ"/>
        </a:p>
      </dgm:t>
    </dgm:pt>
    <dgm:pt modelId="{80680A9D-45F6-422B-A136-DD57A6A9E213}" type="parTrans" cxnId="{CCFA5A2C-E55A-4592-A650-C89D5758B71A}">
      <dgm:prSet/>
      <dgm:spPr/>
      <dgm:t>
        <a:bodyPr/>
        <a:lstStyle/>
        <a:p>
          <a:endParaRPr lang="cs-CZ"/>
        </a:p>
      </dgm:t>
    </dgm:pt>
    <dgm:pt modelId="{7689CCD2-C20D-4BB1-B4EA-0A9142D30E67}" type="sibTrans" cxnId="{CCFA5A2C-E55A-4592-A650-C89D5758B71A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82760DC4-9183-4E5C-AA54-265735F0D05E}">
      <dgm:prSet phldrT="[Text]" phldr="1"/>
      <dgm:spPr/>
      <dgm:t>
        <a:bodyPr/>
        <a:lstStyle/>
        <a:p>
          <a:endParaRPr lang="cs-CZ"/>
        </a:p>
      </dgm:t>
    </dgm:pt>
    <dgm:pt modelId="{1445F3AC-55A8-4503-9BE9-87767029B998}" type="parTrans" cxnId="{F3367F04-FF45-42C1-8FCB-CB09A3083140}">
      <dgm:prSet/>
      <dgm:spPr/>
      <dgm:t>
        <a:bodyPr/>
        <a:lstStyle/>
        <a:p>
          <a:endParaRPr lang="cs-CZ"/>
        </a:p>
      </dgm:t>
    </dgm:pt>
    <dgm:pt modelId="{A63753C1-6D9B-413F-A185-8AE91E040D3C}" type="sibTrans" cxnId="{F3367F04-FF45-42C1-8FCB-CB09A308314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2121EC1E-D81E-4B19-9D21-81C950E232F7}">
      <dgm:prSet phldrT="[Text]" phldr="1"/>
      <dgm:spPr/>
      <dgm:t>
        <a:bodyPr/>
        <a:lstStyle/>
        <a:p>
          <a:endParaRPr lang="cs-CZ"/>
        </a:p>
      </dgm:t>
    </dgm:pt>
    <dgm:pt modelId="{3787BD39-F0BD-4BEE-BC9D-EA96C41866EB}" type="parTrans" cxnId="{BC8C7743-692D-46C6-B499-D29D134BD7AF}">
      <dgm:prSet/>
      <dgm:spPr/>
      <dgm:t>
        <a:bodyPr/>
        <a:lstStyle/>
        <a:p>
          <a:endParaRPr lang="cs-CZ"/>
        </a:p>
      </dgm:t>
    </dgm:pt>
    <dgm:pt modelId="{F2FAF36D-2ED5-4B58-BD8F-A03F7FB47F72}" type="sibTrans" cxnId="{BC8C7743-692D-46C6-B499-D29D134BD7A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DDF84963-7ACE-477E-AED1-9DD1FF3AF6D4}">
      <dgm:prSet phldrT="[Text]" phldr="1"/>
      <dgm:spPr/>
      <dgm:t>
        <a:bodyPr/>
        <a:lstStyle/>
        <a:p>
          <a:endParaRPr lang="cs-CZ"/>
        </a:p>
      </dgm:t>
    </dgm:pt>
    <dgm:pt modelId="{959580EC-575E-4FE4-94ED-ECCF6F79C661}" type="parTrans" cxnId="{463BA9D9-DBDD-4E60-9041-50B2993E474F}">
      <dgm:prSet/>
      <dgm:spPr/>
      <dgm:t>
        <a:bodyPr/>
        <a:lstStyle/>
        <a:p>
          <a:endParaRPr lang="cs-CZ"/>
        </a:p>
      </dgm:t>
    </dgm:pt>
    <dgm:pt modelId="{4DBDC599-D5B3-4EB7-A7E7-984F43C8A42E}" type="sibTrans" cxnId="{463BA9D9-DBDD-4E60-9041-50B2993E474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FC85C2EB-18D5-4F0E-8210-91E5E4EEF471}" type="pres">
      <dgm:prSet presAssocID="{F7A19954-74F1-4D4E-BCC5-1AD81651A5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6FF1822-FD60-41F1-A7CD-698FEBB20883}" type="pres">
      <dgm:prSet presAssocID="{5AF200A8-9E06-42F9-9478-822C4D704E73}" presName="dummy" presStyleCnt="0"/>
      <dgm:spPr/>
    </dgm:pt>
    <dgm:pt modelId="{B3FB4AAB-A6FA-4E54-9DA3-1FF9F4A96E65}" type="pres">
      <dgm:prSet presAssocID="{5AF200A8-9E06-42F9-9478-822C4D704E7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91AB13-5127-433E-AF8B-DCB05D1CECC7}" type="pres">
      <dgm:prSet presAssocID="{A160638B-EDC7-45E3-9B60-2218B8D54C36}" presName="sibTrans" presStyleLbl="node1" presStyleIdx="0" presStyleCnt="5"/>
      <dgm:spPr/>
      <dgm:t>
        <a:bodyPr/>
        <a:lstStyle/>
        <a:p>
          <a:endParaRPr lang="cs-CZ"/>
        </a:p>
      </dgm:t>
    </dgm:pt>
    <dgm:pt modelId="{27A442A0-420C-487B-A22E-D356D0A189E1}" type="pres">
      <dgm:prSet presAssocID="{5F8A5C88-928A-4CC2-9EDC-ACE269B7CEFA}" presName="dummy" presStyleCnt="0"/>
      <dgm:spPr/>
    </dgm:pt>
    <dgm:pt modelId="{845D28AA-DF72-4EC7-8497-986974A14A05}" type="pres">
      <dgm:prSet presAssocID="{5F8A5C88-928A-4CC2-9EDC-ACE269B7CEFA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B898B2-B022-429F-968C-D0C0026923CF}" type="pres">
      <dgm:prSet presAssocID="{7689CCD2-C20D-4BB1-B4EA-0A9142D30E67}" presName="sibTrans" presStyleLbl="node1" presStyleIdx="1" presStyleCnt="5"/>
      <dgm:spPr/>
      <dgm:t>
        <a:bodyPr/>
        <a:lstStyle/>
        <a:p>
          <a:endParaRPr lang="cs-CZ"/>
        </a:p>
      </dgm:t>
    </dgm:pt>
    <dgm:pt modelId="{45137D9B-DC89-407F-8D10-CCF8E067E440}" type="pres">
      <dgm:prSet presAssocID="{82760DC4-9183-4E5C-AA54-265735F0D05E}" presName="dummy" presStyleCnt="0"/>
      <dgm:spPr/>
    </dgm:pt>
    <dgm:pt modelId="{44234778-97C6-4001-AF95-5AEBEEA64433}" type="pres">
      <dgm:prSet presAssocID="{82760DC4-9183-4E5C-AA54-265735F0D05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A3B5ED-61BF-4F66-B30A-837BF397C287}" type="pres">
      <dgm:prSet presAssocID="{A63753C1-6D9B-413F-A185-8AE91E040D3C}" presName="sibTrans" presStyleLbl="node1" presStyleIdx="2" presStyleCnt="5"/>
      <dgm:spPr/>
      <dgm:t>
        <a:bodyPr/>
        <a:lstStyle/>
        <a:p>
          <a:endParaRPr lang="cs-CZ"/>
        </a:p>
      </dgm:t>
    </dgm:pt>
    <dgm:pt modelId="{9298156D-EDE9-46F4-9FEF-D889445C412B}" type="pres">
      <dgm:prSet presAssocID="{2121EC1E-D81E-4B19-9D21-81C950E232F7}" presName="dummy" presStyleCnt="0"/>
      <dgm:spPr/>
    </dgm:pt>
    <dgm:pt modelId="{D62E6711-B5CE-4513-8BDF-2BA8981D75ED}" type="pres">
      <dgm:prSet presAssocID="{2121EC1E-D81E-4B19-9D21-81C950E232F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80BAB0-4900-4BDD-B60D-E4E437666A34}" type="pres">
      <dgm:prSet presAssocID="{F2FAF36D-2ED5-4B58-BD8F-A03F7FB47F72}" presName="sibTrans" presStyleLbl="node1" presStyleIdx="3" presStyleCnt="5"/>
      <dgm:spPr/>
      <dgm:t>
        <a:bodyPr/>
        <a:lstStyle/>
        <a:p>
          <a:endParaRPr lang="cs-CZ"/>
        </a:p>
      </dgm:t>
    </dgm:pt>
    <dgm:pt modelId="{20C4C0F3-1A60-4042-9029-B9190A6175AF}" type="pres">
      <dgm:prSet presAssocID="{DDF84963-7ACE-477E-AED1-9DD1FF3AF6D4}" presName="dummy" presStyleCnt="0"/>
      <dgm:spPr/>
    </dgm:pt>
    <dgm:pt modelId="{91B6A1C9-6E8B-4485-B3C7-3EF9AA03193D}" type="pres">
      <dgm:prSet presAssocID="{DDF84963-7ACE-477E-AED1-9DD1FF3AF6D4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FCDCA3-BECE-42FE-9F17-D24C36F40C00}" type="pres">
      <dgm:prSet presAssocID="{4DBDC599-D5B3-4EB7-A7E7-984F43C8A42E}" presName="sibTrans" presStyleLbl="node1" presStyleIdx="4" presStyleCnt="5"/>
      <dgm:spPr/>
      <dgm:t>
        <a:bodyPr/>
        <a:lstStyle/>
        <a:p>
          <a:endParaRPr lang="cs-CZ"/>
        </a:p>
      </dgm:t>
    </dgm:pt>
  </dgm:ptLst>
  <dgm:cxnLst>
    <dgm:cxn modelId="{F3367F04-FF45-42C1-8FCB-CB09A3083140}" srcId="{F7A19954-74F1-4D4E-BCC5-1AD81651A5E3}" destId="{82760DC4-9183-4E5C-AA54-265735F0D05E}" srcOrd="2" destOrd="0" parTransId="{1445F3AC-55A8-4503-9BE9-87767029B998}" sibTransId="{A63753C1-6D9B-413F-A185-8AE91E040D3C}"/>
    <dgm:cxn modelId="{92013D29-CC90-4DE9-B714-ED4E5115A4DC}" type="presOf" srcId="{A63753C1-6D9B-413F-A185-8AE91E040D3C}" destId="{B3A3B5ED-61BF-4F66-B30A-837BF397C287}" srcOrd="0" destOrd="0" presId="urn:microsoft.com/office/officeart/2005/8/layout/cycle1"/>
    <dgm:cxn modelId="{BC8C7743-692D-46C6-B499-D29D134BD7AF}" srcId="{F7A19954-74F1-4D4E-BCC5-1AD81651A5E3}" destId="{2121EC1E-D81E-4B19-9D21-81C950E232F7}" srcOrd="3" destOrd="0" parTransId="{3787BD39-F0BD-4BEE-BC9D-EA96C41866EB}" sibTransId="{F2FAF36D-2ED5-4B58-BD8F-A03F7FB47F72}"/>
    <dgm:cxn modelId="{F9680B0B-9854-4883-925C-445282AA0E31}" type="presOf" srcId="{7689CCD2-C20D-4BB1-B4EA-0A9142D30E67}" destId="{90B898B2-B022-429F-968C-D0C0026923CF}" srcOrd="0" destOrd="0" presId="urn:microsoft.com/office/officeart/2005/8/layout/cycle1"/>
    <dgm:cxn modelId="{CCFA5A2C-E55A-4592-A650-C89D5758B71A}" srcId="{F7A19954-74F1-4D4E-BCC5-1AD81651A5E3}" destId="{5F8A5C88-928A-4CC2-9EDC-ACE269B7CEFA}" srcOrd="1" destOrd="0" parTransId="{80680A9D-45F6-422B-A136-DD57A6A9E213}" sibTransId="{7689CCD2-C20D-4BB1-B4EA-0A9142D30E67}"/>
    <dgm:cxn modelId="{AEBD58AD-CC55-4CAE-8456-E28817199F70}" type="presOf" srcId="{5AF200A8-9E06-42F9-9478-822C4D704E73}" destId="{B3FB4AAB-A6FA-4E54-9DA3-1FF9F4A96E65}" srcOrd="0" destOrd="0" presId="urn:microsoft.com/office/officeart/2005/8/layout/cycle1"/>
    <dgm:cxn modelId="{E8499AF6-D7AD-450F-9FEE-2C615F1E8CBB}" type="presOf" srcId="{82760DC4-9183-4E5C-AA54-265735F0D05E}" destId="{44234778-97C6-4001-AF95-5AEBEEA64433}" srcOrd="0" destOrd="0" presId="urn:microsoft.com/office/officeart/2005/8/layout/cycle1"/>
    <dgm:cxn modelId="{AE25CE4D-6985-4EA2-82A5-0DAE2B0D8ACE}" type="presOf" srcId="{F2FAF36D-2ED5-4B58-BD8F-A03F7FB47F72}" destId="{FF80BAB0-4900-4BDD-B60D-E4E437666A34}" srcOrd="0" destOrd="0" presId="urn:microsoft.com/office/officeart/2005/8/layout/cycle1"/>
    <dgm:cxn modelId="{CEE78E20-B3A3-43F1-AECD-260D736034FD}" type="presOf" srcId="{2121EC1E-D81E-4B19-9D21-81C950E232F7}" destId="{D62E6711-B5CE-4513-8BDF-2BA8981D75ED}" srcOrd="0" destOrd="0" presId="urn:microsoft.com/office/officeart/2005/8/layout/cycle1"/>
    <dgm:cxn modelId="{B9FD1CEF-7930-4703-9EB1-E8DB73204BE1}" type="presOf" srcId="{A160638B-EDC7-45E3-9B60-2218B8D54C36}" destId="{CE91AB13-5127-433E-AF8B-DCB05D1CECC7}" srcOrd="0" destOrd="0" presId="urn:microsoft.com/office/officeart/2005/8/layout/cycle1"/>
    <dgm:cxn modelId="{EF6D7BEE-B165-4C5A-951F-A392E2076831}" type="presOf" srcId="{5F8A5C88-928A-4CC2-9EDC-ACE269B7CEFA}" destId="{845D28AA-DF72-4EC7-8497-986974A14A05}" srcOrd="0" destOrd="0" presId="urn:microsoft.com/office/officeart/2005/8/layout/cycle1"/>
    <dgm:cxn modelId="{463BA9D9-DBDD-4E60-9041-50B2993E474F}" srcId="{F7A19954-74F1-4D4E-BCC5-1AD81651A5E3}" destId="{DDF84963-7ACE-477E-AED1-9DD1FF3AF6D4}" srcOrd="4" destOrd="0" parTransId="{959580EC-575E-4FE4-94ED-ECCF6F79C661}" sibTransId="{4DBDC599-D5B3-4EB7-A7E7-984F43C8A42E}"/>
    <dgm:cxn modelId="{A96D6E31-B721-4F84-90D4-EE315EC5C321}" type="presOf" srcId="{4DBDC599-D5B3-4EB7-A7E7-984F43C8A42E}" destId="{01FCDCA3-BECE-42FE-9F17-D24C36F40C00}" srcOrd="0" destOrd="0" presId="urn:microsoft.com/office/officeart/2005/8/layout/cycle1"/>
    <dgm:cxn modelId="{052682B7-B976-42E0-B5F8-814F2B7A0BC0}" srcId="{F7A19954-74F1-4D4E-BCC5-1AD81651A5E3}" destId="{5AF200A8-9E06-42F9-9478-822C4D704E73}" srcOrd="0" destOrd="0" parTransId="{E54C8DFA-7E6E-447A-BFF5-1DF19F292514}" sibTransId="{A160638B-EDC7-45E3-9B60-2218B8D54C36}"/>
    <dgm:cxn modelId="{989876BF-1E13-48C4-8645-BEAEC748F9FA}" type="presOf" srcId="{F7A19954-74F1-4D4E-BCC5-1AD81651A5E3}" destId="{FC85C2EB-18D5-4F0E-8210-91E5E4EEF471}" srcOrd="0" destOrd="0" presId="urn:microsoft.com/office/officeart/2005/8/layout/cycle1"/>
    <dgm:cxn modelId="{FF277688-CBE4-4C06-8F59-B011742D8384}" type="presOf" srcId="{DDF84963-7ACE-477E-AED1-9DD1FF3AF6D4}" destId="{91B6A1C9-6E8B-4485-B3C7-3EF9AA03193D}" srcOrd="0" destOrd="0" presId="urn:microsoft.com/office/officeart/2005/8/layout/cycle1"/>
    <dgm:cxn modelId="{24F1129E-36E7-4C7F-B7A0-CE8ABFB07472}" type="presParOf" srcId="{FC85C2EB-18D5-4F0E-8210-91E5E4EEF471}" destId="{E6FF1822-FD60-41F1-A7CD-698FEBB20883}" srcOrd="0" destOrd="0" presId="urn:microsoft.com/office/officeart/2005/8/layout/cycle1"/>
    <dgm:cxn modelId="{0FCF97E9-C5B1-46BF-868B-4B4E0A1A76DC}" type="presParOf" srcId="{FC85C2EB-18D5-4F0E-8210-91E5E4EEF471}" destId="{B3FB4AAB-A6FA-4E54-9DA3-1FF9F4A96E65}" srcOrd="1" destOrd="0" presId="urn:microsoft.com/office/officeart/2005/8/layout/cycle1"/>
    <dgm:cxn modelId="{366A213E-B887-45F8-B978-8D79F268E47E}" type="presParOf" srcId="{FC85C2EB-18D5-4F0E-8210-91E5E4EEF471}" destId="{CE91AB13-5127-433E-AF8B-DCB05D1CECC7}" srcOrd="2" destOrd="0" presId="urn:microsoft.com/office/officeart/2005/8/layout/cycle1"/>
    <dgm:cxn modelId="{2A7609DA-4DFD-4898-90EB-36E7C3A4256F}" type="presParOf" srcId="{FC85C2EB-18D5-4F0E-8210-91E5E4EEF471}" destId="{27A442A0-420C-487B-A22E-D356D0A189E1}" srcOrd="3" destOrd="0" presId="urn:microsoft.com/office/officeart/2005/8/layout/cycle1"/>
    <dgm:cxn modelId="{5B442C88-676B-49DE-ACA5-D632D1E01E6D}" type="presParOf" srcId="{FC85C2EB-18D5-4F0E-8210-91E5E4EEF471}" destId="{845D28AA-DF72-4EC7-8497-986974A14A05}" srcOrd="4" destOrd="0" presId="urn:microsoft.com/office/officeart/2005/8/layout/cycle1"/>
    <dgm:cxn modelId="{B37DC38B-B3B9-4AFE-9C50-3283C30B6CEF}" type="presParOf" srcId="{FC85C2EB-18D5-4F0E-8210-91E5E4EEF471}" destId="{90B898B2-B022-429F-968C-D0C0026923CF}" srcOrd="5" destOrd="0" presId="urn:microsoft.com/office/officeart/2005/8/layout/cycle1"/>
    <dgm:cxn modelId="{C8992A3F-6197-4ADC-85F0-E04DF74DF1E1}" type="presParOf" srcId="{FC85C2EB-18D5-4F0E-8210-91E5E4EEF471}" destId="{45137D9B-DC89-407F-8D10-CCF8E067E440}" srcOrd="6" destOrd="0" presId="urn:microsoft.com/office/officeart/2005/8/layout/cycle1"/>
    <dgm:cxn modelId="{19244A62-FA6B-4AB7-8BCE-F9D7B9DFEB09}" type="presParOf" srcId="{FC85C2EB-18D5-4F0E-8210-91E5E4EEF471}" destId="{44234778-97C6-4001-AF95-5AEBEEA64433}" srcOrd="7" destOrd="0" presId="urn:microsoft.com/office/officeart/2005/8/layout/cycle1"/>
    <dgm:cxn modelId="{CB43651E-A7FC-457A-B01A-E65BEFC1F8CB}" type="presParOf" srcId="{FC85C2EB-18D5-4F0E-8210-91E5E4EEF471}" destId="{B3A3B5ED-61BF-4F66-B30A-837BF397C287}" srcOrd="8" destOrd="0" presId="urn:microsoft.com/office/officeart/2005/8/layout/cycle1"/>
    <dgm:cxn modelId="{AAB7D477-F73D-471A-91BC-B2246F740547}" type="presParOf" srcId="{FC85C2EB-18D5-4F0E-8210-91E5E4EEF471}" destId="{9298156D-EDE9-46F4-9FEF-D889445C412B}" srcOrd="9" destOrd="0" presId="urn:microsoft.com/office/officeart/2005/8/layout/cycle1"/>
    <dgm:cxn modelId="{287A7ACD-F6F7-408C-A094-EBC7912A040E}" type="presParOf" srcId="{FC85C2EB-18D5-4F0E-8210-91E5E4EEF471}" destId="{D62E6711-B5CE-4513-8BDF-2BA8981D75ED}" srcOrd="10" destOrd="0" presId="urn:microsoft.com/office/officeart/2005/8/layout/cycle1"/>
    <dgm:cxn modelId="{F2C6EBC2-3DFF-47DE-9DCD-ACE4D39123F0}" type="presParOf" srcId="{FC85C2EB-18D5-4F0E-8210-91E5E4EEF471}" destId="{FF80BAB0-4900-4BDD-B60D-E4E437666A34}" srcOrd="11" destOrd="0" presId="urn:microsoft.com/office/officeart/2005/8/layout/cycle1"/>
    <dgm:cxn modelId="{F1179E6E-6E18-4E4D-9C86-DFD053C73258}" type="presParOf" srcId="{FC85C2EB-18D5-4F0E-8210-91E5E4EEF471}" destId="{20C4C0F3-1A60-4042-9029-B9190A6175AF}" srcOrd="12" destOrd="0" presId="urn:microsoft.com/office/officeart/2005/8/layout/cycle1"/>
    <dgm:cxn modelId="{2C745B74-26CB-444F-B436-A31F2BC17E48}" type="presParOf" srcId="{FC85C2EB-18D5-4F0E-8210-91E5E4EEF471}" destId="{91B6A1C9-6E8B-4485-B3C7-3EF9AA03193D}" srcOrd="13" destOrd="0" presId="urn:microsoft.com/office/officeart/2005/8/layout/cycle1"/>
    <dgm:cxn modelId="{0303AB05-67E8-4BE3-A934-BD04C1999E73}" type="presParOf" srcId="{FC85C2EB-18D5-4F0E-8210-91E5E4EEF471}" destId="{01FCDCA3-BECE-42FE-9F17-D24C36F40C0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A90EC-A2BD-4DED-9E3B-A9C24221AEA1}">
      <dsp:nvSpPr>
        <dsp:cNvPr id="0" name=""/>
        <dsp:cNvSpPr/>
      </dsp:nvSpPr>
      <dsp:spPr>
        <a:xfrm rot="6740144">
          <a:off x="2600296" y="-384658"/>
          <a:ext cx="5976664" cy="5976664"/>
        </a:xfrm>
        <a:prstGeom prst="chord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 dirty="0"/>
        </a:p>
      </dsp:txBody>
      <dsp:txXfrm>
        <a:off x="6679304" y="3213373"/>
        <a:ext cx="2241249" cy="597666"/>
      </dsp:txXfrm>
    </dsp:sp>
    <dsp:sp modelId="{A3FFB657-D5B8-4493-9346-5AB0AE30D83E}">
      <dsp:nvSpPr>
        <dsp:cNvPr id="0" name=""/>
        <dsp:cNvSpPr/>
      </dsp:nvSpPr>
      <dsp:spPr>
        <a:xfrm rot="6745332">
          <a:off x="3009091" y="200771"/>
          <a:ext cx="5080164" cy="5080164"/>
        </a:xfrm>
        <a:prstGeom prst="chord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 dirty="0"/>
        </a:p>
      </dsp:txBody>
      <dsp:txXfrm>
        <a:off x="6261760" y="3194766"/>
        <a:ext cx="2190820" cy="584218"/>
      </dsp:txXfrm>
    </dsp:sp>
    <dsp:sp modelId="{73B2018F-7E12-4C6A-83A2-D2BAD44F3A10}">
      <dsp:nvSpPr>
        <dsp:cNvPr id="0" name=""/>
        <dsp:cNvSpPr/>
      </dsp:nvSpPr>
      <dsp:spPr>
        <a:xfrm rot="6768801">
          <a:off x="3496820" y="827576"/>
          <a:ext cx="4183664" cy="4183664"/>
        </a:xfrm>
        <a:prstGeom prst="chord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 dirty="0"/>
        </a:p>
      </dsp:txBody>
      <dsp:txXfrm>
        <a:off x="5902142" y="3217949"/>
        <a:ext cx="2165046" cy="577345"/>
      </dsp:txXfrm>
    </dsp:sp>
    <dsp:sp modelId="{84859408-E004-4C50-B85F-DABB585ED53C}">
      <dsp:nvSpPr>
        <dsp:cNvPr id="0" name=""/>
        <dsp:cNvSpPr/>
      </dsp:nvSpPr>
      <dsp:spPr>
        <a:xfrm rot="6754071">
          <a:off x="3945058" y="1441033"/>
          <a:ext cx="3287165" cy="3287165"/>
        </a:xfrm>
        <a:prstGeom prst="chord">
          <a:avLst/>
        </a:prstGeom>
        <a:solidFill>
          <a:srgbClr val="FDAE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/>
        </a:p>
      </dsp:txBody>
      <dsp:txXfrm>
        <a:off x="5672451" y="3192464"/>
        <a:ext cx="1775069" cy="591689"/>
      </dsp:txXfrm>
    </dsp:sp>
    <dsp:sp modelId="{BF01E83B-CEA7-4F86-8AAA-E2C885218F42}">
      <dsp:nvSpPr>
        <dsp:cNvPr id="0" name=""/>
        <dsp:cNvSpPr/>
      </dsp:nvSpPr>
      <dsp:spPr>
        <a:xfrm rot="6780000">
          <a:off x="4393295" y="2100223"/>
          <a:ext cx="2390665" cy="2390665"/>
        </a:xfrm>
        <a:prstGeom prst="chord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700" kern="1200" dirty="0"/>
        </a:p>
      </dsp:txBody>
      <dsp:txXfrm>
        <a:off x="4743399" y="2697889"/>
        <a:ext cx="1690455" cy="1195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B4AAB-A6FA-4E54-9DA3-1FF9F4A96E65}">
      <dsp:nvSpPr>
        <dsp:cNvPr id="0" name=""/>
        <dsp:cNvSpPr/>
      </dsp:nvSpPr>
      <dsp:spPr>
        <a:xfrm>
          <a:off x="3528499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000" kern="1200"/>
        </a:p>
      </dsp:txBody>
      <dsp:txXfrm>
        <a:off x="3528499" y="29355"/>
        <a:ext cx="1006078" cy="1006078"/>
      </dsp:txXfrm>
    </dsp:sp>
    <dsp:sp modelId="{CE91AB13-5127-433E-AF8B-DCB05D1CECC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5D28AA-DF72-4EC7-8497-986974A14A05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000" kern="1200"/>
        </a:p>
      </dsp:txBody>
      <dsp:txXfrm>
        <a:off x="4136359" y="1900156"/>
        <a:ext cx="1006078" cy="1006078"/>
      </dsp:txXfrm>
    </dsp:sp>
    <dsp:sp modelId="{90B898B2-B022-429F-968C-D0C0026923CF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234778-97C6-4001-AF95-5AEBEEA64433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000" kern="1200"/>
        </a:p>
      </dsp:txBody>
      <dsp:txXfrm>
        <a:off x="2544960" y="3056374"/>
        <a:ext cx="1006078" cy="1006078"/>
      </dsp:txXfrm>
    </dsp:sp>
    <dsp:sp modelId="{B3A3B5ED-61BF-4F66-B30A-837BF397C28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2E6711-B5CE-4513-8BDF-2BA8981D75ED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000" kern="1200"/>
        </a:p>
      </dsp:txBody>
      <dsp:txXfrm>
        <a:off x="953562" y="1900156"/>
        <a:ext cx="1006078" cy="1006078"/>
      </dsp:txXfrm>
    </dsp:sp>
    <dsp:sp modelId="{FF80BAB0-4900-4BDD-B60D-E4E437666A34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B6A1C9-6E8B-4485-B3C7-3EF9AA03193D}">
      <dsp:nvSpPr>
        <dsp:cNvPr id="0" name=""/>
        <dsp:cNvSpPr/>
      </dsp:nvSpPr>
      <dsp:spPr>
        <a:xfrm>
          <a:off x="1561422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000" kern="1200"/>
        </a:p>
      </dsp:txBody>
      <dsp:txXfrm>
        <a:off x="1561422" y="29355"/>
        <a:ext cx="1006078" cy="1006078"/>
      </dsp:txXfrm>
    </dsp:sp>
    <dsp:sp modelId="{01FCDCA3-BECE-42FE-9F17-D24C36F40C00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BA4763-925D-4964-AE18-9C6B0D981CFA}" type="datetimeFigureOut">
              <a:rPr lang="cs-CZ"/>
              <a:pPr>
                <a:defRPr/>
              </a:pPr>
              <a:t>5.3.2018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E13A4D-1499-40C5-9B05-EEA5CBFB8A2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5282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433CC9-9BB3-4C11-9AA5-94D30D435FAB}" type="datetimeFigureOut">
              <a:rPr lang="cs-CZ"/>
              <a:pPr>
                <a:defRPr/>
              </a:pPr>
              <a:t>5.3.2018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BDDD72-2E84-40E0-B583-5197F147C65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1728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4046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3582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1846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920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59660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46459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56680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11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A7738-9256-4936-9EE2-73472785453D}" type="datetimeFigureOut">
              <a:rPr lang="cs-CZ"/>
              <a:pPr>
                <a:defRPr/>
              </a:pPr>
              <a:t>5.3.2018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1B52-2DF1-4F82-B262-A0416E21B67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77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8314-083C-4BE4-B8F2-8C16E3577240}" type="datetimeFigureOut">
              <a:rPr lang="cs-CZ"/>
              <a:pPr>
                <a:defRPr/>
              </a:pPr>
              <a:t>5.3.2018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01DC-467E-4868-8349-0FA6AFDA08B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50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665-B098-445C-8808-FFD5C52407EC}" type="datetimeFigureOut">
              <a:rPr lang="cs-CZ"/>
              <a:pPr>
                <a:defRPr/>
              </a:pPr>
              <a:t>5.3.2018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5BF3D-DFCB-40AF-8AFF-0818ABB19E2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751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63C9870-7BCF-4EFA-B990-F15A9B6370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757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032B7D-4E53-43CE-85EE-9E71F54A26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948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4969D3F-B26E-44DA-949D-55BB50F1B3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98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8106896-A9E0-4211-94FB-246CC51630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388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40D3CB7-E75D-4E20-AAC9-12460215ED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306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06AEFEB-1C4D-4112-A02D-639C8D532D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944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1554A16-6E36-421B-A81C-9B52D13E93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193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25C0679-D3BA-4676-AE83-FFFA5100AC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32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6435-FE3E-4FD5-8ABA-F080B3472578}" type="datetimeFigureOut">
              <a:rPr lang="cs-CZ"/>
              <a:pPr>
                <a:defRPr/>
              </a:pPr>
              <a:t>5.3.2018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7318-C963-4F9F-99CA-5AA6F1DF12C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285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3B2B34F-E0F0-4FBB-B7DD-38AEB417FE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684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2D2E15C-EF46-47C4-87B0-B3E0DABF2F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378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BA4FD1B-B1FF-4190-9CE4-F550E7F587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728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A9A05B2-E7B3-40F7-9A93-C19E726E66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12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6D88439-BFA3-40F1-BA63-D4C77A2E1E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939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1922AC0-6C00-46B4-A20C-8C5B121CD3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299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8E534-AB43-49FD-9C27-2315E1F63F0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1827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6D14-FDD6-482A-8D0D-B657A097AA0F}" type="datetimeFigureOut">
              <a:rPr lang="cs-CZ"/>
              <a:pPr>
                <a:defRPr/>
              </a:pPr>
              <a:t>5.3.2018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1B716-71A3-496A-949B-5D005E76507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24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69E9-14E4-4B7F-A9E8-080466F869DA}" type="datetimeFigureOut">
              <a:rPr lang="cs-CZ"/>
              <a:pPr>
                <a:defRPr/>
              </a:pPr>
              <a:t>5.3.2018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93DD-25C9-48CB-A427-6659273A37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1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FC8C-C603-4CB2-9B30-7106C712595F}" type="datetimeFigureOut">
              <a:rPr lang="cs-CZ"/>
              <a:pPr>
                <a:defRPr/>
              </a:pPr>
              <a:t>5.3.2018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6637-2A20-4EE2-AD8F-44A07A03C38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91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5F6B-D7B2-4A01-B2B8-BDB0268D82CF}" type="datetimeFigureOut">
              <a:rPr lang="cs-CZ"/>
              <a:pPr>
                <a:defRPr/>
              </a:pPr>
              <a:t>5.3.2018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5E93-39AF-44F4-82B6-08B5B3C6953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01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608E8-F507-4D2D-949F-ECBBCC46EFB0}" type="datetimeFigureOut">
              <a:rPr lang="cs-CZ"/>
              <a:pPr>
                <a:defRPr/>
              </a:pPr>
              <a:t>5.3.2018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57FE1-F84E-4B5B-9CDD-0C9CC92CE60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77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1420-BA23-44A6-AD58-F1312F5E3BFD}" type="datetimeFigureOut">
              <a:rPr lang="cs-CZ"/>
              <a:pPr>
                <a:defRPr/>
              </a:pPr>
              <a:t>5.3.2018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4B5B-A35B-4DCA-9F1B-5242B7D49F3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7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80A9-C6CE-444C-B986-67CDBE00DD40}" type="datetimeFigureOut">
              <a:rPr lang="cs-CZ"/>
              <a:pPr>
                <a:defRPr/>
              </a:pPr>
              <a:t>5.3.2018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C438-0611-4B92-8604-8C8132C62A9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247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696B7B-EFFC-4903-A2DD-2D94DC13AAA6}" type="datetimeFigureOut">
              <a:rPr lang="cs-CZ"/>
              <a:pPr>
                <a:defRPr/>
              </a:pPr>
              <a:t>5.3.2018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200F56-54B9-4CD6-AC55-9384E51373E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  <p:sldLayoutId id="21474852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2BF04E-256D-4F6C-9862-B2B31AA55D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8" r:id="rId1"/>
    <p:sldLayoutId id="2147485289" r:id="rId2"/>
    <p:sldLayoutId id="2147485290" r:id="rId3"/>
    <p:sldLayoutId id="2147485291" r:id="rId4"/>
    <p:sldLayoutId id="2147485292" r:id="rId5"/>
    <p:sldLayoutId id="2147485293" r:id="rId6"/>
    <p:sldLayoutId id="2147485294" r:id="rId7"/>
    <p:sldLayoutId id="2147485295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1" r:id="rId14"/>
    <p:sldLayoutId id="214748530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file:///C:\WINWORD\CLIPART\CROWD.WMF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oleObject" Target="../embeddings/List_aplikace_Microsoft_Excel_97_20031.xls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dk/document/e81384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cap="all" dirty="0" smtClean="0">
                <a:solidFill>
                  <a:srgbClr val="1B06BA"/>
                </a:solidFill>
              </a:rPr>
              <a:t>Hlavní determinanty zdraví</a:t>
            </a:r>
            <a:endParaRPr lang="cs-CZ" b="1" cap="all" dirty="0">
              <a:solidFill>
                <a:srgbClr val="1B06B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37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91440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84313"/>
            <a:ext cx="2873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005263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4605338" y="1327150"/>
            <a:ext cx="66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91%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5059363" y="3946525"/>
            <a:ext cx="665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10%</a:t>
            </a:r>
          </a:p>
        </p:txBody>
      </p:sp>
      <p:cxnSp>
        <p:nvCxnSpPr>
          <p:cNvPr id="139271" name="Přímá spojnice se šipkou 9"/>
          <p:cNvCxnSpPr>
            <a:cxnSpLocks noChangeShapeType="1"/>
            <a:stCxn id="7" idx="0"/>
          </p:cNvCxnSpPr>
          <p:nvPr/>
        </p:nvCxnSpPr>
        <p:spPr bwMode="auto">
          <a:xfrm flipV="1">
            <a:off x="4916488" y="2611438"/>
            <a:ext cx="569912" cy="1393825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184592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  <p:pic>
        <p:nvPicPr>
          <p:cNvPr id="140291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3684587" cy="5924550"/>
          </a:xfrm>
        </p:spPr>
      </p:pic>
      <p:pic>
        <p:nvPicPr>
          <p:cNvPr id="140292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276475"/>
            <a:ext cx="4567238" cy="2846388"/>
          </a:xfrm>
        </p:spPr>
      </p:pic>
    </p:spTree>
    <p:extLst>
      <p:ext uri="{BB962C8B-B14F-4D97-AF65-F5344CB8AC3E}">
        <p14:creationId xmlns:p14="http://schemas.microsoft.com/office/powerpoint/2010/main" val="345819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8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Co způsobuje tento rozdíl?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73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mtClean="0">
                <a:latin typeface="Arial" charset="0"/>
              </a:rPr>
              <a:t>Sociální podmínky, ve kterých žijí:</a:t>
            </a:r>
          </a:p>
          <a:p>
            <a:pPr eaLnBrk="1" hangingPunct="1"/>
            <a:r>
              <a:rPr lang="cs-CZ" smtClean="0">
                <a:latin typeface="Arial" charset="0"/>
              </a:rPr>
              <a:t>bydlení</a:t>
            </a:r>
          </a:p>
          <a:p>
            <a:pPr eaLnBrk="1" hangingPunct="1"/>
            <a:r>
              <a:rPr lang="cs-CZ" smtClean="0">
                <a:latin typeface="Arial" charset="0"/>
              </a:rPr>
              <a:t>strava</a:t>
            </a:r>
          </a:p>
          <a:p>
            <a:pPr eaLnBrk="1" hangingPunct="1"/>
            <a:r>
              <a:rPr lang="cs-CZ" smtClean="0">
                <a:latin typeface="Arial" charset="0"/>
              </a:rPr>
              <a:t>vzdělání</a:t>
            </a:r>
          </a:p>
          <a:p>
            <a:pPr eaLnBrk="1" hangingPunct="1"/>
            <a:r>
              <a:rPr lang="cs-CZ" smtClean="0">
                <a:latin typeface="Arial" charset="0"/>
              </a:rPr>
              <a:t>zaměstnání</a:t>
            </a:r>
          </a:p>
          <a:p>
            <a:pPr eaLnBrk="1" hangingPunct="1"/>
            <a:r>
              <a:rPr lang="cs-CZ" smtClean="0">
                <a:latin typeface="Arial" charset="0"/>
              </a:rPr>
              <a:t>dostupnost zdravotní péče</a:t>
            </a:r>
          </a:p>
          <a:p>
            <a:pPr eaLnBrk="1" hangingPunct="1"/>
            <a:r>
              <a:rPr lang="cs-CZ" smtClean="0">
                <a:latin typeface="Arial" charset="0"/>
              </a:rPr>
              <a:t>celková životní úroveň </a:t>
            </a:r>
          </a:p>
        </p:txBody>
      </p:sp>
    </p:spTree>
    <p:extLst>
      <p:ext uri="{BB962C8B-B14F-4D97-AF65-F5344CB8AC3E}">
        <p14:creationId xmlns:p14="http://schemas.microsoft.com/office/powerpoint/2010/main" val="2755164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/>
      <p:bldP spid="3563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93037" cy="1209675"/>
          </a:xfrm>
        </p:spPr>
        <p:txBody>
          <a:bodyPr/>
          <a:lstStyle/>
          <a:p>
            <a:pPr eaLnBrk="1" hangingPunct="1"/>
            <a:r>
              <a:rPr lang="cs-CZ" sz="3600" b="1" smtClean="0">
                <a:latin typeface="Arial" charset="0"/>
              </a:rPr>
              <a:t>Jak lze pozorovat vliv sociálních podmínek na zdraví?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9888" y="2127250"/>
            <a:ext cx="1449387" cy="101282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005263"/>
            <a:ext cx="7772400" cy="1684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b="1" i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i="1" smtClean="0">
                <a:latin typeface="Arial" charset="0"/>
              </a:rPr>
              <a:t>	</a:t>
            </a:r>
            <a:r>
              <a:rPr lang="cs-CZ" b="1" smtClean="0">
                <a:latin typeface="Arial" charset="0"/>
              </a:rPr>
              <a:t>„Buřinky a deštníky zvyšují naději svých nositelů na zdraví a vysoký věk</a:t>
            </a:r>
            <a:r>
              <a:rPr lang="cs-CZ" b="1" i="1" smtClean="0">
                <a:latin typeface="Arial" charset="0"/>
              </a:rPr>
              <a:t>“</a:t>
            </a:r>
            <a:r>
              <a:rPr lang="cs-CZ" b="1" smtClean="0">
                <a:latin typeface="Arial" charset="0"/>
              </a:rPr>
              <a:t>.   </a:t>
            </a:r>
            <a:r>
              <a:rPr lang="cs-CZ" smtClean="0">
                <a:latin typeface="Arial" charset="0"/>
              </a:rPr>
              <a:t>                                  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mtClean="0">
                <a:latin typeface="Arial" charset="0"/>
              </a:rPr>
              <a:t>G. B. Shaw</a:t>
            </a:r>
          </a:p>
        </p:txBody>
      </p:sp>
      <p:pic>
        <p:nvPicPr>
          <p:cNvPr id="10245" name="Picture 9" descr="5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28775"/>
            <a:ext cx="4465638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53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635000"/>
            <a:ext cx="6264275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4724400" y="3419475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b="1"/>
              <a:t>57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5014913" y="1123950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b="1"/>
              <a:t>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068638"/>
            <a:ext cx="87471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104616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678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  <p:pic>
        <p:nvPicPr>
          <p:cNvPr id="144387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3684587" cy="5924550"/>
          </a:xfrm>
        </p:spPr>
      </p:pic>
      <p:pic>
        <p:nvPicPr>
          <p:cNvPr id="144388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051050"/>
            <a:ext cx="4341812" cy="2890838"/>
          </a:xfrm>
        </p:spPr>
      </p:pic>
    </p:spTree>
    <p:extLst>
      <p:ext uri="{BB962C8B-B14F-4D97-AF65-F5344CB8AC3E}">
        <p14:creationId xmlns:p14="http://schemas.microsoft.com/office/powerpoint/2010/main" val="254721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Pokus o srovnání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493000" cy="41148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Je pozice chudého chlapce z Lesotha srovnatelná s pozicí chudého obyvatele Washingtonu?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Chudoba je RELATIVNÍ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životní situaci člověka musíme srovnávat se „standardem“ společnosti, ve které žije.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722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/>
      <p:bldP spid="3553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Rozdíly ve zdraví mezi zeměmi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Bohatství a zdraví</a:t>
            </a:r>
          </a:p>
          <a:p>
            <a:pPr lvl="1" eaLnBrk="1" hangingPunct="1"/>
            <a:r>
              <a:rPr lang="cs-CZ" smtClean="0">
                <a:latin typeface="Arial" charset="0"/>
                <a:hlinkClick r:id="rId2"/>
              </a:rPr>
              <a:t>Materiální vysvětlení nerovností</a:t>
            </a:r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Sociální soudržnost a zdraví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Psychosociální vysvětlení nerovností </a:t>
            </a:r>
          </a:p>
        </p:txBody>
      </p:sp>
    </p:spTree>
    <p:extLst>
      <p:ext uri="{BB962C8B-B14F-4D97-AF65-F5344CB8AC3E}">
        <p14:creationId xmlns:p14="http://schemas.microsoft.com/office/powerpoint/2010/main" val="391352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 smtClean="0">
                <a:latin typeface="Arial" charset="0"/>
              </a:rPr>
              <a:t>Chudé v bohaté země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488238" cy="471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61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3388"/>
            <a:ext cx="6032500" cy="168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80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792163"/>
          </a:xfrm>
        </p:spPr>
        <p:txBody>
          <a:bodyPr/>
          <a:lstStyle/>
          <a:p>
            <a:pPr eaLnBrk="1" hangingPunct="1"/>
            <a:r>
              <a:rPr lang="cs-CZ" sz="3600" b="1" smtClean="0">
                <a:latin typeface="Arial" charset="0"/>
              </a:rPr>
              <a:t>Bohaté země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062912" cy="5111750"/>
          </a:xfrm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  <p:pic>
        <p:nvPicPr>
          <p:cNvPr id="14848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6673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TextovéPole 2"/>
          <p:cNvSpPr txBox="1">
            <a:spLocks noChangeArrowheads="1"/>
          </p:cNvSpPr>
          <p:nvPr/>
        </p:nvSpPr>
        <p:spPr bwMode="auto">
          <a:xfrm>
            <a:off x="4284663" y="5894388"/>
            <a:ext cx="1511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148486" name="Obdélník 3"/>
          <p:cNvSpPr>
            <a:spLocks noChangeArrowheads="1"/>
          </p:cNvSpPr>
          <p:nvPr/>
        </p:nvSpPr>
        <p:spPr bwMode="auto">
          <a:xfrm>
            <a:off x="2124075" y="5013325"/>
            <a:ext cx="2592388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60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549275"/>
            <a:ext cx="7931150" cy="58562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DETERMINANTY ZDRAVÍ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všechny okolnosti a faktory, které určitým způsobem posilují a upevňují nebo naopak ohrožují a oslabují zdraví.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367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 smtClean="0">
                <a:latin typeface="Arial" charset="0"/>
              </a:rPr>
              <a:t>Bohaté země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062912" cy="5040313"/>
          </a:xfrm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Není důležité, jak velký je koláč, ale jak je rozdělen.</a:t>
            </a:r>
          </a:p>
        </p:txBody>
      </p:sp>
    </p:spTree>
    <p:extLst>
      <p:ext uri="{BB962C8B-B14F-4D97-AF65-F5344CB8AC3E}">
        <p14:creationId xmlns:p14="http://schemas.microsoft.com/office/powerpoint/2010/main" val="281753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7848600" cy="1008063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</a:rPr>
              <a:t>Kolikrát bohatší je 20% nejbohatší populace ve srovnání s 20% nejchudší populace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062912" cy="5400675"/>
          </a:xfrm>
        </p:spPr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Zdroj: </a:t>
            </a:r>
            <a:r>
              <a:rPr lang="cs-CZ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Wilkinson</a:t>
            </a:r>
            <a:r>
              <a:rPr lang="cs-CZ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R., </a:t>
            </a:r>
            <a:r>
              <a:rPr lang="cs-CZ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Pickett</a:t>
            </a:r>
            <a:r>
              <a:rPr lang="cs-CZ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cs-CZ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cs-CZ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Spirit </a:t>
            </a:r>
            <a:r>
              <a:rPr lang="cs-CZ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</a:t>
            </a:r>
            <a:r>
              <a:rPr lang="cs-CZ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 smtClean="0"/>
          </a:p>
        </p:txBody>
      </p:sp>
      <p:sp>
        <p:nvSpPr>
          <p:cNvPr id="150532" name="TextovéPole 1"/>
          <p:cNvSpPr txBox="1">
            <a:spLocks noChangeArrowheads="1"/>
          </p:cNvSpPr>
          <p:nvPr/>
        </p:nvSpPr>
        <p:spPr bwMode="auto">
          <a:xfrm>
            <a:off x="3419475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/>
          </a:p>
        </p:txBody>
      </p:sp>
      <p:pic>
        <p:nvPicPr>
          <p:cNvPr id="150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349500"/>
            <a:ext cx="79327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569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 </a:t>
            </a:r>
            <a:r>
              <a:rPr lang="cs-CZ" sz="4000" b="1" smtClean="0">
                <a:solidFill>
                  <a:srgbClr val="1B06BA"/>
                </a:solidFill>
                <a:latin typeface="Arial" charset="0"/>
              </a:rPr>
              <a:t>Nerovnost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Nerovnost jako nestejnost</a:t>
            </a:r>
          </a:p>
          <a:p>
            <a:pPr eaLnBrk="1" hangingPunct="1"/>
            <a:r>
              <a:rPr lang="cs-CZ" smtClean="0">
                <a:latin typeface="Arial" charset="0"/>
              </a:rPr>
              <a:t>Nerovnost jako systematické znevýhodnění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Třídní nerovnost v moderních společnostech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Nerovnost a spravedlnost (rovnost šancí)</a:t>
            </a:r>
          </a:p>
        </p:txBody>
      </p:sp>
    </p:spTree>
    <p:extLst>
      <p:ext uri="{BB962C8B-B14F-4D97-AF65-F5344CB8AC3E}">
        <p14:creationId xmlns:p14="http://schemas.microsoft.com/office/powerpoint/2010/main" val="2532088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Ekvita (spravedlnost) ve zdraví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7772400" cy="4114800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Arial" charset="0"/>
              </a:rPr>
              <a:t>Cílem není a nemůže být odstranění rozdílů ve zdraví, ale redukce těch rozdílů ve zdraví, které jsou vnímány jako </a:t>
            </a:r>
            <a:r>
              <a:rPr lang="cs-CZ" sz="2800" b="1" smtClean="0">
                <a:latin typeface="Arial" charset="0"/>
              </a:rPr>
              <a:t>nepřirozené</a:t>
            </a:r>
            <a:r>
              <a:rPr lang="cs-CZ" sz="2800" smtClean="0">
                <a:latin typeface="Arial" charset="0"/>
              </a:rPr>
              <a:t>, </a:t>
            </a:r>
            <a:r>
              <a:rPr lang="cs-CZ" sz="2800" b="1" smtClean="0">
                <a:latin typeface="Arial" charset="0"/>
              </a:rPr>
              <a:t>nespravedlivé</a:t>
            </a:r>
            <a:r>
              <a:rPr lang="cs-CZ" sz="2800" smtClean="0">
                <a:latin typeface="Arial" charset="0"/>
              </a:rPr>
              <a:t> a </a:t>
            </a:r>
            <a:r>
              <a:rPr lang="cs-CZ" sz="2800" b="1" smtClean="0">
                <a:latin typeface="Arial" charset="0"/>
              </a:rPr>
              <a:t>odstranitelné.</a:t>
            </a: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/>
            <a:r>
              <a:rPr lang="cs-CZ" sz="2800" smtClean="0">
                <a:latin typeface="Arial" charset="0"/>
              </a:rPr>
              <a:t>Pocit nespravedlnosti existuje zejména tam, kde jsou rozdíly </a:t>
            </a:r>
            <a:r>
              <a:rPr lang="cs-CZ" sz="2800" b="1" smtClean="0">
                <a:latin typeface="Arial" charset="0"/>
              </a:rPr>
              <a:t>neúnosně velké</a:t>
            </a:r>
            <a:r>
              <a:rPr lang="cs-CZ" sz="2800" smtClean="0">
                <a:latin typeface="Arial" charset="0"/>
              </a:rPr>
              <a:t> </a:t>
            </a:r>
            <a:br>
              <a:rPr lang="cs-CZ" sz="2800" smtClean="0">
                <a:latin typeface="Arial" charset="0"/>
              </a:rPr>
            </a:br>
            <a:r>
              <a:rPr lang="cs-CZ" sz="2800" smtClean="0">
                <a:latin typeface="Arial" charset="0"/>
              </a:rPr>
              <a:t>či způsobené nerovnými příležitostmi např. v důsledku diskriminace.</a:t>
            </a:r>
          </a:p>
          <a:p>
            <a:pPr eaLnBrk="1" hangingPunct="1"/>
            <a:endParaRPr lang="cs-CZ" sz="28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891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100013"/>
            <a:ext cx="7793037" cy="1008063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Příčiny rozdílů ve zdraví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836613"/>
            <a:ext cx="7772400" cy="5688012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Přirozená, biologická odlišnost.</a:t>
            </a:r>
          </a:p>
          <a:p>
            <a:pPr>
              <a:defRPr/>
            </a:pPr>
            <a:r>
              <a:rPr lang="cs-CZ" sz="2400" dirty="0" smtClean="0"/>
              <a:t>Svobodně zvolené chování, které poškozuje zdraví (např. některé sportovní aktivity).</a:t>
            </a:r>
          </a:p>
          <a:p>
            <a:pPr>
              <a:defRPr/>
            </a:pPr>
            <a:r>
              <a:rPr lang="cs-CZ" sz="2400" dirty="0" smtClean="0"/>
              <a:t>Svobodně zvolené chování podporující zdraví (za předpokladu, že všichni mají stejnou příležitost k osvojení takového chování).</a:t>
            </a:r>
          </a:p>
          <a:p>
            <a:pPr>
              <a:defRPr/>
            </a:pPr>
            <a:endParaRPr lang="cs-CZ" sz="2400" dirty="0" smtClean="0">
              <a:solidFill>
                <a:srgbClr val="1B06BA"/>
              </a:solidFill>
            </a:endParaRPr>
          </a:p>
          <a:p>
            <a:pPr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Chování, které poškozuje zdraví, ale nelze ho považovat za výsledek svobodné volby. </a:t>
            </a:r>
          </a:p>
          <a:p>
            <a:pPr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Vystavení  stresu a jiným zdraví škodlivým životním a pracovním podmínkám.</a:t>
            </a:r>
          </a:p>
          <a:p>
            <a:pPr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Nerovný přístup ke zdravotní péči a dalším veřejným službám.</a:t>
            </a:r>
          </a:p>
          <a:p>
            <a:pPr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Nemoc jako příčina sestupné sociální mobility.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400" dirty="0" smtClean="0"/>
              <a:t> </a:t>
            </a:r>
          </a:p>
          <a:p>
            <a:pPr eaLnBrk="1" hangingPunct="1">
              <a:defRPr/>
            </a:pPr>
            <a:endParaRPr lang="cs-CZ" sz="24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755650" y="836613"/>
            <a:ext cx="7632700" cy="2447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755650" y="3541713"/>
            <a:ext cx="7632700" cy="2982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 rot="16200000">
            <a:off x="7416800" y="1808163"/>
            <a:ext cx="2447925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cap="all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Nerovnost jako nestejnost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 rot="16200000">
            <a:off x="7132789" y="4817912"/>
            <a:ext cx="3055637" cy="503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1600" cap="all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Nerovnost jako </a:t>
            </a:r>
            <a:r>
              <a:rPr lang="cs-CZ" sz="1600" cap="all" dirty="0" err="1">
                <a:solidFill>
                  <a:srgbClr val="1B06BA"/>
                </a:solidFill>
                <a:latin typeface="+mj-lt"/>
                <a:ea typeface="+mj-ea"/>
                <a:cs typeface="+mj-cs"/>
              </a:rPr>
              <a:t>Inekvita</a:t>
            </a:r>
            <a:r>
              <a:rPr lang="cs-CZ" sz="1600" cap="all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 (nespravedlivé rozdíly)</a:t>
            </a:r>
          </a:p>
        </p:txBody>
      </p:sp>
    </p:spTree>
    <p:extLst>
      <p:ext uri="{BB962C8B-B14F-4D97-AF65-F5344CB8AC3E}">
        <p14:creationId xmlns:p14="http://schemas.microsoft.com/office/powerpoint/2010/main" val="2192952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 Inekvita (nerovnost) ve zdraví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772400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Je důsledkem systematických rozdílů 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v </a:t>
            </a:r>
            <a:r>
              <a:rPr lang="cs-CZ" b="1" smtClean="0">
                <a:latin typeface="Arial" charset="0"/>
              </a:rPr>
              <a:t>životních šancích.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b="1" smtClean="0">
                <a:latin typeface="Arial" charset="0"/>
              </a:rPr>
              <a:t>Životní šance </a:t>
            </a:r>
            <a:r>
              <a:rPr lang="cs-CZ" sz="2800" smtClean="0">
                <a:latin typeface="Arial" charset="0"/>
              </a:rPr>
              <a:t>jsou určovány celkovou </a:t>
            </a:r>
            <a:r>
              <a:rPr lang="cs-CZ" sz="2800" b="1" smtClean="0">
                <a:latin typeface="Arial" charset="0"/>
              </a:rPr>
              <a:t>sociální pozicí</a:t>
            </a:r>
            <a:r>
              <a:rPr lang="cs-CZ" sz="2800" smtClean="0">
                <a:latin typeface="Arial" charset="0"/>
              </a:rPr>
              <a:t> člověka ve společnosti a představují </a:t>
            </a:r>
            <a:r>
              <a:rPr lang="cs-CZ" sz="2800" b="1" smtClean="0">
                <a:latin typeface="Arial" charset="0"/>
              </a:rPr>
              <a:t>naději člověka, že dosáhne společensky ceněných statků </a:t>
            </a:r>
            <a:r>
              <a:rPr lang="cs-CZ" sz="2800" smtClean="0">
                <a:latin typeface="Arial" charset="0"/>
              </a:rPr>
              <a:t>(vzdělání, peníze, prestiž, moc).</a:t>
            </a:r>
          </a:p>
          <a:p>
            <a:pPr eaLnBrk="1" hangingPunct="1">
              <a:lnSpc>
                <a:spcPct val="90000"/>
              </a:lnSpc>
            </a:pPr>
            <a:endParaRPr lang="cs-CZ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</a:rPr>
              <a:t>Sociální pozice je dána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b="1" smtClean="0">
                <a:latin typeface="Arial" charset="0"/>
              </a:rPr>
              <a:t>Socioekonomickým statusem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>
                <a:latin typeface="Arial" charset="0"/>
              </a:rPr>
              <a:t>Genderem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>
                <a:latin typeface="Arial" charset="0"/>
              </a:rPr>
              <a:t>Etnickou příslušností</a:t>
            </a:r>
          </a:p>
        </p:txBody>
      </p:sp>
    </p:spTree>
    <p:extLst>
      <p:ext uri="{BB962C8B-B14F-4D97-AF65-F5344CB8AC3E}">
        <p14:creationId xmlns:p14="http://schemas.microsoft.com/office/powerpoint/2010/main" val="12208143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/>
      <p:bldP spid="3737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SOCIÁLNÍ DETERMINANTY ZDRAVÍ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693025" cy="4968875"/>
          </a:xfrm>
        </p:spPr>
        <p:txBody>
          <a:bodyPr/>
          <a:lstStyle/>
          <a:p>
            <a:pPr eaLnBrk="1" hangingPunct="1"/>
            <a:r>
              <a:rPr lang="cs-CZ" sz="2400" smtClean="0">
                <a:latin typeface="Arial" charset="0"/>
              </a:rPr>
              <a:t>Mají </a:t>
            </a:r>
            <a:r>
              <a:rPr lang="cs-CZ" sz="2400" b="1" smtClean="0">
                <a:latin typeface="Arial" charset="0"/>
              </a:rPr>
              <a:t>původ v uspořádání společnosti </a:t>
            </a:r>
            <a:r>
              <a:rPr lang="cs-CZ" sz="2400" smtClean="0">
                <a:latin typeface="Arial" charset="0"/>
              </a:rPr>
              <a:t>(na jakých principech a hodnotách je založen politický, ekonomický, kulturní a sociální život lidí dané společnosti).</a:t>
            </a:r>
          </a:p>
          <a:p>
            <a:pPr eaLnBrk="1" hangingPunct="1"/>
            <a:endParaRPr lang="cs-CZ" sz="2400" smtClean="0">
              <a:latin typeface="Arial" charset="0"/>
            </a:endParaRPr>
          </a:p>
          <a:p>
            <a:pPr eaLnBrk="1" hangingPunct="1"/>
            <a:r>
              <a:rPr lang="cs-CZ" sz="2400" smtClean="0">
                <a:latin typeface="Arial" charset="0"/>
              </a:rPr>
              <a:t>Nejsou distribuovány náhodně, ale </a:t>
            </a:r>
            <a:r>
              <a:rPr lang="cs-CZ" sz="2400" b="1" smtClean="0">
                <a:latin typeface="Arial" charset="0"/>
              </a:rPr>
              <a:t>kopírují sociální nerovnosti</a:t>
            </a:r>
            <a:r>
              <a:rPr lang="cs-CZ" sz="2400" smtClean="0">
                <a:latin typeface="Arial" charset="0"/>
              </a:rPr>
              <a:t>.</a:t>
            </a:r>
          </a:p>
          <a:p>
            <a:pPr eaLnBrk="1" hangingPunct="1"/>
            <a:endParaRPr lang="cs-CZ" sz="2400" smtClean="0">
              <a:latin typeface="Arial" charset="0"/>
            </a:endParaRPr>
          </a:p>
          <a:p>
            <a:pPr eaLnBrk="1" hangingPunct="1"/>
            <a:r>
              <a:rPr lang="cs-CZ" sz="2400" smtClean="0">
                <a:latin typeface="Arial" charset="0"/>
              </a:rPr>
              <a:t>Nejde o bezprostřední zdravotní rizika, ale </a:t>
            </a:r>
            <a:br>
              <a:rPr lang="cs-CZ" sz="2400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>o </a:t>
            </a:r>
            <a:r>
              <a:rPr lang="cs-CZ" sz="2400" b="1" smtClean="0">
                <a:latin typeface="Arial" charset="0"/>
              </a:rPr>
              <a:t>sociální podmínky ovlivňující přítomnost či absenci zdravotních rizik</a:t>
            </a:r>
            <a:r>
              <a:rPr lang="cs-CZ" sz="2400" smtClean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8300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129463" cy="1462088"/>
          </a:xfrm>
        </p:spPr>
        <p:txBody>
          <a:bodyPr/>
          <a:lstStyle/>
          <a:p>
            <a:pPr eaLnBrk="1" hangingPunct="1"/>
            <a:r>
              <a:rPr lang="cs-CZ" sz="3200" b="1" smtClean="0"/>
              <a:t>Význam sociálních determinant zdraví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772400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>
                <a:cs typeface="Times New Roman" pitchFamily="18" charset="0"/>
              </a:rPr>
              <a:t>Mají přímý vliv na zdraví.</a:t>
            </a:r>
          </a:p>
          <a:p>
            <a:pPr>
              <a:lnSpc>
                <a:spcPct val="90000"/>
              </a:lnSpc>
            </a:pPr>
            <a:endParaRPr lang="en-CA" sz="280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smtClean="0">
                <a:cs typeface="Times New Roman" pitchFamily="18" charset="0"/>
              </a:rPr>
              <a:t>Vysvětlují největší část rozdílů ve zdraví mezi populačními skupinami.</a:t>
            </a:r>
          </a:p>
          <a:p>
            <a:pPr>
              <a:lnSpc>
                <a:spcPct val="90000"/>
              </a:lnSpc>
            </a:pPr>
            <a:endParaRPr lang="en-US" sz="280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smtClean="0">
                <a:cs typeface="Times New Roman" pitchFamily="18" charset="0"/>
              </a:rPr>
              <a:t>Strukturují chování vzhledem ke zdraví.</a:t>
            </a:r>
          </a:p>
          <a:p>
            <a:pPr>
              <a:lnSpc>
                <a:spcPct val="90000"/>
              </a:lnSpc>
            </a:pPr>
            <a:endParaRPr lang="en-US" sz="280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smtClean="0">
                <a:cs typeface="Times New Roman" pitchFamily="18" charset="0"/>
              </a:rPr>
              <a:t>Navzájem se ovlivňují při působení na zdraví.</a:t>
            </a:r>
            <a:endParaRPr lang="en-US" sz="2800" smtClean="0">
              <a:cs typeface="Times New Roman" pitchFamily="18" charset="0"/>
            </a:endParaRPr>
          </a:p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45403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Nadpis 1"/>
          <p:cNvSpPr>
            <a:spLocks noGrp="1"/>
          </p:cNvSpPr>
          <p:nvPr>
            <p:ph type="title"/>
          </p:nvPr>
        </p:nvSpPr>
        <p:spPr>
          <a:xfrm>
            <a:off x="539750" y="20638"/>
            <a:ext cx="7793038" cy="1198562"/>
          </a:xfrm>
        </p:spPr>
        <p:txBody>
          <a:bodyPr/>
          <a:lstStyle/>
          <a:p>
            <a:r>
              <a:rPr lang="cs-CZ" sz="2800" b="1" smtClean="0"/>
              <a:t>Schematické znázornění vlivu sociálních determinant na zdraví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-756250" y="1736812"/>
          <a:ext cx="111612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4221163"/>
            <a:ext cx="17319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116388" y="3940175"/>
            <a:ext cx="16240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Tahoma" pitchFamily="34" charset="0"/>
                <a:cs typeface="+mn-cs"/>
              </a:rPr>
              <a:t>Pohlaví, věk, dědičné faktory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246563" y="3486150"/>
            <a:ext cx="1625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Tahoma" pitchFamily="34" charset="0"/>
                <a:cs typeface="+mn-cs"/>
              </a:rPr>
              <a:t>Životní styl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60813" y="2828925"/>
            <a:ext cx="1727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Tahoma" pitchFamily="34" charset="0"/>
                <a:cs typeface="+mn-cs"/>
              </a:rPr>
              <a:t>Sociální prostředí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563938" y="2228850"/>
            <a:ext cx="2990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Tahoma" pitchFamily="34" charset="0"/>
                <a:cs typeface="+mn-cs"/>
              </a:rPr>
              <a:t>Životní a pracovní podmínky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622675" y="1412875"/>
            <a:ext cx="29908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Arial" charset="0"/>
                <a:cs typeface="+mn-cs"/>
              </a:rPr>
              <a:t>Celkové sociální, kulturní </a:t>
            </a:r>
            <a:br>
              <a:rPr lang="cs-CZ" sz="1600" dirty="0">
                <a:solidFill>
                  <a:srgbClr val="000000"/>
                </a:solidFill>
                <a:latin typeface="Arial" charset="0"/>
                <a:cs typeface="+mn-cs"/>
              </a:rPr>
            </a:br>
            <a:r>
              <a:rPr lang="cs-CZ" sz="1600" dirty="0">
                <a:solidFill>
                  <a:srgbClr val="000000"/>
                </a:solidFill>
                <a:latin typeface="Arial" charset="0"/>
                <a:cs typeface="+mn-cs"/>
              </a:rPr>
              <a:t>a ekonomické prostředí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38555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srgbClr val="1B06BA"/>
                </a:solidFill>
              </a:rPr>
              <a:t>10 nejvýznamnějších sociálních determinant zdraví</a:t>
            </a:r>
            <a:r>
              <a:rPr lang="cs-CZ" b="1" dirty="0">
                <a:solidFill>
                  <a:srgbClr val="1B06BA"/>
                </a:solidFill>
              </a:rPr>
              <a:t>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989138"/>
            <a:ext cx="6838950" cy="43211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>
                <a:latin typeface="Arial" charset="0"/>
              </a:rPr>
              <a:t>1.  </a:t>
            </a:r>
            <a:r>
              <a:rPr lang="cs-CZ" sz="2400" b="1" smtClean="0">
                <a:latin typeface="Arial" charset="0"/>
              </a:rPr>
              <a:t>SOCIÁLNÍ GRADIENT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2.   STRES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3.   ČASNÉ OBDOBÍ ŽIVOTA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4.   SOCIÁLNÍ EXKLUZE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5.   PRÁCE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6.   NEZAMĚSTNANOST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7.   SOCIÁLNÍ OPORA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8.   DROGOVÁ ZÁVISLOST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9.   VÝŽIVA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smtClean="0">
                <a:latin typeface="Arial" charset="0"/>
              </a:rPr>
              <a:t>10. DOPRAVA</a:t>
            </a:r>
          </a:p>
        </p:txBody>
      </p:sp>
    </p:spTree>
    <p:extLst>
      <p:ext uri="{BB962C8B-B14F-4D97-AF65-F5344CB8AC3E}">
        <p14:creationId xmlns:p14="http://schemas.microsoft.com/office/powerpoint/2010/main" val="9302224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549275"/>
            <a:ext cx="7931150" cy="58562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DETERMINANTY 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Zdravotní </a:t>
            </a:r>
            <a:r>
              <a:rPr lang="cs-CZ" sz="2800" dirty="0"/>
              <a:t>stav  populace je výsledkem působení celé řady determinant různé povahy a různého </a:t>
            </a:r>
            <a:r>
              <a:rPr lang="cs-CZ" sz="2800" dirty="0" smtClean="0"/>
              <a:t>původu.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249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GRADIENT</a:t>
            </a:r>
          </a:p>
        </p:txBody>
      </p:sp>
      <p:sp>
        <p:nvSpPr>
          <p:cNvPr id="1597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721350" cy="1752600"/>
          </a:xfrm>
        </p:spPr>
        <p:txBody>
          <a:bodyPr/>
          <a:lstStyle/>
          <a:p>
            <a:pPr eaLnBrk="1" hangingPunct="1"/>
            <a:r>
              <a:rPr lang="cs-CZ" sz="2800" smtClean="0">
                <a:solidFill>
                  <a:schemeClr val="tx1"/>
                </a:solidFill>
                <a:latin typeface="Arial" charset="0"/>
              </a:rPr>
              <a:t>Nejde o rozdíly ve zdraví mezi chudými a bohatými nebo mezi chudými a zbytkem společnosti.</a:t>
            </a:r>
          </a:p>
          <a:p>
            <a:pPr algn="l" eaLnBrk="1" hangingPunct="1"/>
            <a:endParaRPr lang="cs-CZ" sz="28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98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SOCIÁLNÍ GRADIENT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017713"/>
            <a:ext cx="7772400" cy="4840287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Dokládá, že sociální podmínky výrazně ovlivňují zdraví lidí.</a:t>
            </a:r>
          </a:p>
          <a:p>
            <a:pPr eaLnBrk="1" hangingPunct="1"/>
            <a:r>
              <a:rPr lang="cs-CZ" smtClean="0">
                <a:latin typeface="Arial" charset="0"/>
              </a:rPr>
              <a:t>Čím horší socioekonomické podmínky, tím: 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vyšší riziko předčasného úmrtí (kratší SDŽ)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vyšší riziko vážného onemocnění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menší naděje na uzdravení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vyšší výskyt nemocí typických pro minulá období</a:t>
            </a:r>
          </a:p>
        </p:txBody>
      </p:sp>
    </p:spTree>
    <p:extLst>
      <p:ext uri="{BB962C8B-B14F-4D97-AF65-F5344CB8AC3E}">
        <p14:creationId xmlns:p14="http://schemas.microsoft.com/office/powerpoint/2010/main" val="23038041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Sociální gradient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205038"/>
            <a:ext cx="7772400" cy="41148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Sociální gradient je všudypřítomný: 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ve všech společnostech, 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ve všech věkových skupinách, 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u většiny nemocí.</a:t>
            </a:r>
          </a:p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11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20938"/>
            <a:ext cx="88106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19" name="Obdélník 1"/>
          <p:cNvSpPr>
            <a:spLocks noChangeArrowheads="1"/>
          </p:cNvSpPr>
          <p:nvPr/>
        </p:nvSpPr>
        <p:spPr bwMode="auto">
          <a:xfrm>
            <a:off x="4211638" y="5589588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162820" name="Obdélník 2"/>
          <p:cNvSpPr>
            <a:spLocks noChangeArrowheads="1"/>
          </p:cNvSpPr>
          <p:nvPr/>
        </p:nvSpPr>
        <p:spPr bwMode="auto">
          <a:xfrm>
            <a:off x="4211638" y="5589588"/>
            <a:ext cx="30162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162821" name="Obdélník 5"/>
          <p:cNvSpPr>
            <a:spLocks noChangeArrowheads="1"/>
          </p:cNvSpPr>
          <p:nvPr/>
        </p:nvSpPr>
        <p:spPr bwMode="auto">
          <a:xfrm>
            <a:off x="7380288" y="5572125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162822" name="Nadpis 3"/>
          <p:cNvSpPr>
            <a:spLocks noGrp="1"/>
          </p:cNvSpPr>
          <p:nvPr>
            <p:ph type="title"/>
          </p:nvPr>
        </p:nvSpPr>
        <p:spPr>
          <a:xfrm>
            <a:off x="179388" y="260350"/>
            <a:ext cx="8667750" cy="1081088"/>
          </a:xfrm>
        </p:spPr>
        <p:txBody>
          <a:bodyPr/>
          <a:lstStyle/>
          <a:p>
            <a:r>
              <a:rPr lang="cs-CZ" sz="4000" b="1" smtClean="0">
                <a:latin typeface="Arial" charset="0"/>
              </a:rPr>
              <a:t>Subjektivní zdraví podle vzdělání</a:t>
            </a:r>
          </a:p>
        </p:txBody>
      </p:sp>
      <p:sp>
        <p:nvSpPr>
          <p:cNvPr id="162823" name="Zástupný symbol pro obsah 4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5037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643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2413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3" name="Obdélník 1"/>
          <p:cNvSpPr>
            <a:spLocks noChangeArrowheads="1"/>
          </p:cNvSpPr>
          <p:nvPr/>
        </p:nvSpPr>
        <p:spPr bwMode="auto">
          <a:xfrm>
            <a:off x="1042988" y="17002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163844" name="Obdélník 3"/>
          <p:cNvSpPr>
            <a:spLocks noChangeArrowheads="1"/>
          </p:cNvSpPr>
          <p:nvPr/>
        </p:nvSpPr>
        <p:spPr bwMode="auto">
          <a:xfrm>
            <a:off x="900113" y="16287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163845" name="Obdélník 5"/>
          <p:cNvSpPr>
            <a:spLocks noChangeArrowheads="1"/>
          </p:cNvSpPr>
          <p:nvPr/>
        </p:nvSpPr>
        <p:spPr bwMode="auto">
          <a:xfrm>
            <a:off x="2109788" y="15986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163846" name="Obdélník 6"/>
          <p:cNvSpPr>
            <a:spLocks noChangeArrowheads="1"/>
          </p:cNvSpPr>
          <p:nvPr/>
        </p:nvSpPr>
        <p:spPr bwMode="auto">
          <a:xfrm>
            <a:off x="3216275" y="16430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163847" name="Obdélník 7"/>
          <p:cNvSpPr>
            <a:spLocks noChangeArrowheads="1"/>
          </p:cNvSpPr>
          <p:nvPr/>
        </p:nvSpPr>
        <p:spPr bwMode="auto">
          <a:xfrm>
            <a:off x="4932363" y="170338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  <p:sp>
        <p:nvSpPr>
          <p:cNvPr id="163848" name="Nadpis 4"/>
          <p:cNvSpPr>
            <a:spLocks noGrp="1"/>
          </p:cNvSpPr>
          <p:nvPr>
            <p:ph type="title"/>
          </p:nvPr>
        </p:nvSpPr>
        <p:spPr>
          <a:xfrm>
            <a:off x="1076325" y="241300"/>
            <a:ext cx="7793038" cy="1462088"/>
          </a:xfrm>
        </p:spPr>
        <p:txBody>
          <a:bodyPr/>
          <a:lstStyle/>
          <a:p>
            <a:r>
              <a:rPr lang="cs-CZ" sz="3600" b="1" smtClean="0">
                <a:latin typeface="Arial" charset="0"/>
              </a:rPr>
              <a:t>Subjektivní zdraví podle věku a příjmu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0" y="1989138"/>
            <a:ext cx="9467850" cy="4392612"/>
          </a:xfrm>
        </p:spPr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 marL="0" indent="0">
              <a:buFont typeface="Arial" charset="0"/>
              <a:buNone/>
              <a:defRPr/>
            </a:pPr>
            <a:r>
              <a:rPr lang="cs-CZ" sz="1800" dirty="0" smtClean="0"/>
              <a:t>Zdroj: ÚZIS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40727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Nadpis 3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93038" cy="911225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Nerovnost ve zdraví v ČR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</p:nvPr>
        </p:nvGraphicFramePr>
        <p:xfrm>
          <a:off x="196850" y="709613"/>
          <a:ext cx="8890000" cy="601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0181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El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Stres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886200"/>
            <a:ext cx="6048375" cy="1752600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Stres v důsledku negativních   životních událostí a zejména chronických obtíží ohrožuje zdraví</a:t>
            </a:r>
            <a:r>
              <a:rPr lang="cs-CZ" dirty="0"/>
              <a:t>.</a:t>
            </a:r>
          </a:p>
        </p:txBody>
      </p:sp>
      <p:pic>
        <p:nvPicPr>
          <p:cNvPr id="1658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3"/>
            <a:ext cx="34290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70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Stres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je považován za hlavní „převodní“ mechanismus, jehož prostřednictvím 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se psychosociální podmínky odrážejí 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ve fyzickém a psychickém zdraví</a:t>
            </a:r>
          </a:p>
        </p:txBody>
      </p:sp>
    </p:spTree>
    <p:extLst>
      <p:ext uri="{BB962C8B-B14F-4D97-AF65-F5344CB8AC3E}">
        <p14:creationId xmlns:p14="http://schemas.microsoft.com/office/powerpoint/2010/main" val="3386224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Přímý a nepřímý vliv stresu </a:t>
            </a:r>
            <a:br>
              <a:rPr lang="cs-CZ" sz="3600" b="1" smtClean="0">
                <a:solidFill>
                  <a:srgbClr val="1B06BA"/>
                </a:solidFill>
                <a:latin typeface="Arial" charset="0"/>
              </a:rPr>
            </a:br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na zdraví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921625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přímý vliv stresu na duševní zdraví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úzkost, neurózy, deprese</a:t>
            </a:r>
            <a:r>
              <a:rPr lang="cs-CZ" dirty="0"/>
              <a:t>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přímý vliv na fyzické zdraví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obranyschopnost organismu, vnímavosti vůči infekčním nemocem, riziko cukrovky, hladina lipidů v krvi, krevní tlak, riziko infarktu a mozkové mrtvice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nepřímý vliv na zdraví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kouření, alkohol, sladkosti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57514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  <p:bldP spid="99331" grpI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Výzkumy stresu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latin typeface="Arial" charset="0"/>
              </a:rPr>
              <a:t>stresory	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 </a:t>
            </a:r>
            <a:r>
              <a:rPr lang="cs-CZ" sz="3200" smtClean="0">
                <a:latin typeface="Arial" charset="0"/>
              </a:rPr>
              <a:t>negativní životní události</a:t>
            </a:r>
          </a:p>
          <a:p>
            <a:pPr lvl="1" eaLnBrk="1" hangingPunct="1"/>
            <a:r>
              <a:rPr lang="cs-CZ" sz="3200" smtClean="0">
                <a:latin typeface="Arial" charset="0"/>
              </a:rPr>
              <a:t> chronické životní obtíže</a:t>
            </a:r>
          </a:p>
          <a:p>
            <a:pPr eaLnBrk="1" hangingPunct="1"/>
            <a:r>
              <a:rPr lang="cs-CZ" b="1" smtClean="0">
                <a:latin typeface="Arial" charset="0"/>
              </a:rPr>
              <a:t>ochranné faktory</a:t>
            </a:r>
          </a:p>
          <a:p>
            <a:pPr lvl="1" eaLnBrk="1" hangingPunct="1"/>
            <a:r>
              <a:rPr lang="cs-CZ" sz="3200" smtClean="0">
                <a:latin typeface="Arial" charset="0"/>
              </a:rPr>
              <a:t>kontrola nad životem </a:t>
            </a:r>
          </a:p>
          <a:p>
            <a:pPr lvl="1" eaLnBrk="1" hangingPunct="1"/>
            <a:r>
              <a:rPr lang="cs-CZ" sz="3200" smtClean="0">
                <a:latin typeface="Arial" charset="0"/>
              </a:rPr>
              <a:t>sociální opora a jiné zdroje ze sociálních sítí</a:t>
            </a:r>
            <a:r>
              <a:rPr lang="cs-CZ" smtClean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278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549275"/>
            <a:ext cx="7931150" cy="5856288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ZDRAVOTNICTVÍ JAKO DETRMINANTA ZDRAVÍ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Úspěchy medicíny v potlačování infekčních nemocí (hygienická opatření, očkování).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Rozdíly ve zdraví lidí jako odraz rozdílů v dostupnosti zdravotnických služeb.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Poválečný rozvoj zdravotnických systémů a veřejného zdravotního pojištění v Evropě.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70. léta 20. století – 3 základní zdravotní problémy: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/>
              <a:t>Růst výdajů na zdravotní péči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/>
              <a:t>Stagnace zdravotního stavu obyvatelstva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/>
              <a:t>Otázka ovlivnitelnosti známých rizikových faktorů na individuální úrovni</a:t>
            </a:r>
          </a:p>
        </p:txBody>
      </p:sp>
    </p:spTree>
    <p:extLst>
      <p:ext uri="{BB962C8B-B14F-4D97-AF65-F5344CB8AC3E}">
        <p14:creationId xmlns:p14="http://schemas.microsoft.com/office/powerpoint/2010/main" val="23773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cs-CZ" sz="4000" b="1" smtClean="0">
                <a:solidFill>
                  <a:srgbClr val="1B06BA"/>
                </a:solidFill>
                <a:latin typeface="Arial" charset="0"/>
              </a:rPr>
              <a:t>Časné období života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73463"/>
            <a:ext cx="6769100" cy="23034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Je důležité, aby rodiče byli oporou svým dětem: zdravotní důsledky raného vývoje a výchovy trvají po celý život. </a:t>
            </a:r>
          </a:p>
        </p:txBody>
      </p:sp>
      <p:pic>
        <p:nvPicPr>
          <p:cNvPr id="1699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5"/>
            <a:ext cx="31813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702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1B06BA"/>
                </a:solidFill>
                <a:latin typeface="Arial" charset="0"/>
              </a:rPr>
              <a:t>Časné období života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693025" cy="5472112"/>
          </a:xfrm>
        </p:spPr>
        <p:txBody>
          <a:bodyPr/>
          <a:lstStyle/>
          <a:p>
            <a:pPr eaLnBrk="1" hangingPunct="1"/>
            <a:r>
              <a:rPr lang="cs-CZ" sz="2400" smtClean="0">
                <a:latin typeface="Arial" charset="0"/>
              </a:rPr>
              <a:t>počáteční stadia života předznamenávají další zdravotní osudy jedince v dospělosti</a:t>
            </a:r>
          </a:p>
          <a:p>
            <a:pPr eaLnBrk="1" hangingPunct="1"/>
            <a:r>
              <a:rPr lang="cs-CZ" sz="2400" smtClean="0">
                <a:latin typeface="Arial" charset="0"/>
              </a:rPr>
              <a:t>důležitá je péče o těhotné a rodiny s malými dětmi </a:t>
            </a:r>
          </a:p>
          <a:p>
            <a:pPr eaLnBrk="1" hangingPunct="1">
              <a:lnSpc>
                <a:spcPct val="80000"/>
              </a:lnSpc>
            </a:pPr>
            <a:endParaRPr lang="cs-CZ" sz="24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b="1" smtClean="0">
                <a:latin typeface="Arial" charset="0"/>
              </a:rPr>
              <a:t>špatné socioekonomické podmínky</a:t>
            </a:r>
            <a:r>
              <a:rPr lang="cs-CZ" sz="2400" smtClean="0">
                <a:latin typeface="Arial" charset="0"/>
              </a:rPr>
              <a:t> </a:t>
            </a:r>
            <a:br>
              <a:rPr lang="cs-CZ" sz="2400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>v dětství vedou: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>
                <a:latin typeface="Arial" charset="0"/>
              </a:rPr>
              <a:t>ke zpomalení růstu,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>
                <a:latin typeface="Arial" charset="0"/>
              </a:rPr>
              <a:t>k vyššímu riziku emočních, výchovných </a:t>
            </a:r>
            <a:br>
              <a:rPr lang="cs-CZ" sz="2400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>a zdravotních problémů</a:t>
            </a:r>
          </a:p>
          <a:p>
            <a:pPr eaLnBrk="1" hangingPunct="1"/>
            <a:endParaRPr lang="cs-CZ" sz="2400" b="1" smtClean="0">
              <a:latin typeface="Arial" charset="0"/>
            </a:endParaRPr>
          </a:p>
          <a:p>
            <a:pPr eaLnBrk="1" hangingPunct="1"/>
            <a:r>
              <a:rPr lang="cs-CZ" sz="2400" b="1" smtClean="0">
                <a:latin typeface="Arial" charset="0"/>
              </a:rPr>
              <a:t>kumulace nevýhod: chudoba rodičů</a:t>
            </a:r>
            <a:r>
              <a:rPr lang="cs-CZ" sz="2400" smtClean="0">
                <a:latin typeface="Arial" charset="0"/>
              </a:rPr>
              <a:t> ovlivňuje vztah dítěte ke škole </a:t>
            </a:r>
            <a:r>
              <a:rPr lang="cs-CZ" sz="2400" smtClean="0">
                <a:latin typeface="Arial" charset="0"/>
                <a:sym typeface="Wingdings" pitchFamily="2" charset="2"/>
              </a:rPr>
              <a:t></a:t>
            </a:r>
            <a:r>
              <a:rPr lang="cs-CZ" sz="2400" smtClean="0">
                <a:latin typeface="Arial" charset="0"/>
              </a:rPr>
              <a:t>následně nízké dosažené vzdělání </a:t>
            </a:r>
            <a:r>
              <a:rPr lang="cs-CZ" sz="2400" smtClean="0">
                <a:latin typeface="Arial" charset="0"/>
                <a:sym typeface="Wingdings" pitchFamily="2" charset="2"/>
              </a:rPr>
              <a:t></a:t>
            </a:r>
            <a:r>
              <a:rPr lang="cs-CZ" sz="2400" smtClean="0">
                <a:latin typeface="Arial" charset="0"/>
              </a:rPr>
              <a:t> riziko nejisté práce a nezaměstnanosti </a:t>
            </a:r>
            <a:r>
              <a:rPr lang="cs-CZ" sz="2400" smtClean="0">
                <a:latin typeface="Arial" charset="0"/>
                <a:sym typeface="Wingdings" pitchFamily="2" charset="2"/>
              </a:rPr>
              <a:t> </a:t>
            </a:r>
            <a:r>
              <a:rPr lang="cs-CZ" sz="2400" smtClean="0">
                <a:latin typeface="Arial" charset="0"/>
              </a:rPr>
              <a:t>a vyvolává pocit, že člověk sám nemůže příliš ovlivnit svůj život </a:t>
            </a:r>
          </a:p>
          <a:p>
            <a:pPr eaLnBrk="1" hangingPunct="1"/>
            <a:endParaRPr 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243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 Chudoba, rasismus, diskriminace, stigmatizace či nezaměstnanost vedou </a:t>
            </a:r>
            <a:r>
              <a:rPr lang="cs-CZ" dirty="0" smtClean="0">
                <a:solidFill>
                  <a:schemeClr val="tx1"/>
                </a:solidFill>
              </a:rPr>
              <a:t>k sociální </a:t>
            </a:r>
            <a:r>
              <a:rPr lang="cs-CZ" dirty="0">
                <a:solidFill>
                  <a:schemeClr val="tx1"/>
                </a:solidFill>
              </a:rPr>
              <a:t>izolaci a zvyšují riziko onemocnění a předčasného úmrtí.</a:t>
            </a:r>
          </a:p>
        </p:txBody>
      </p:sp>
      <p:pic>
        <p:nvPicPr>
          <p:cNvPr id="1740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52513"/>
            <a:ext cx="23050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477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Nerovnost a chudoba</a:t>
            </a:r>
            <a:r>
              <a:rPr lang="cs-CZ" smtClean="0">
                <a:solidFill>
                  <a:srgbClr val="1B06BA"/>
                </a:solidFill>
                <a:latin typeface="Arial" charset="0"/>
              </a:rPr>
              <a:t>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772400" cy="4114800"/>
          </a:xfrm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Chudoba neznamená jen pozici na nejnižší příčce společenského žebříčku.</a:t>
            </a:r>
          </a:p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Chudoba je stav odlišující chudé od zbytku společnosti.</a:t>
            </a:r>
          </a:p>
        </p:txBody>
      </p:sp>
    </p:spTree>
    <p:extLst>
      <p:ext uri="{BB962C8B-B14F-4D97-AF65-F5344CB8AC3E}">
        <p14:creationId xmlns:p14="http://schemas.microsoft.com/office/powerpoint/2010/main" val="3409010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Absolutní chudoba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12875"/>
            <a:ext cx="7205663" cy="4114800"/>
          </a:xfrm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nedostatek prostředků k uspokojení základních potřeb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fyzické strádání a přímé ohrožení zdraví a života</a:t>
            </a:r>
          </a:p>
          <a:p>
            <a:pPr eaLnBrk="1" hangingPunct="1"/>
            <a:r>
              <a:rPr lang="cs-CZ" smtClean="0">
                <a:latin typeface="Arial" charset="0"/>
              </a:rPr>
              <a:t>její hranice se nemění se změnou standardu života ve společnosti </a:t>
            </a:r>
          </a:p>
          <a:p>
            <a:pPr eaLnBrk="1" hangingPunct="1"/>
            <a:endParaRPr 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877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/>
      <p:bldP spid="34099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Relativní chudoba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484313"/>
            <a:ext cx="7170737" cy="40909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/>
              <a:t>   </a:t>
            </a:r>
            <a:r>
              <a:rPr lang="cs-CZ" sz="2800" dirty="0">
                <a:latin typeface="Arial" charset="0"/>
              </a:rPr>
              <a:t>„Chudými nejsou jen ti, kdo jsou na úplném dně celé společnosti, ale chudobu lze nalézt  v každé sociální vrstvě.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800" dirty="0">
                <a:latin typeface="Arial" charset="0"/>
              </a:rPr>
              <a:t>	Jestliže totiž část příslušníků určité sociální vrstvy má méně, než její ostatní příslušníci, je pravděpodobné, že se ve srovnání s nimi budou cítit chudými.“          </a:t>
            </a: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800" i="1" dirty="0">
                <a:latin typeface="Arial" charset="0"/>
              </a:rPr>
              <a:t>George Simmel</a:t>
            </a:r>
          </a:p>
        </p:txBody>
      </p:sp>
    </p:spTree>
    <p:extLst>
      <p:ext uri="{BB962C8B-B14F-4D97-AF65-F5344CB8AC3E}">
        <p14:creationId xmlns:p14="http://schemas.microsoft.com/office/powerpoint/2010/main" val="2381444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8229600" cy="5543550"/>
          </a:xfrm>
        </p:spPr>
        <p:txBody>
          <a:bodyPr/>
          <a:lstStyle/>
          <a:p>
            <a:pPr eaLnBrk="1" hangingPunct="1"/>
            <a:r>
              <a:rPr lang="cs-CZ" sz="2400" smtClean="0">
                <a:latin typeface="Arial" charset="0"/>
              </a:rPr>
              <a:t>nový pojem pro chudobu</a:t>
            </a:r>
          </a:p>
          <a:p>
            <a:pPr eaLnBrk="1" hangingPunct="1"/>
            <a:r>
              <a:rPr lang="cs-CZ" sz="2400" smtClean="0">
                <a:latin typeface="Arial" charset="0"/>
              </a:rPr>
              <a:t>chudoba ve vyspělých zemích nemá podobu fyzického strádání, ale vyloučení člověka ze základních aktivit společnosti (občané druhé kategorie)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zaměstnání, konzum, volnočasové aktivity</a:t>
            </a:r>
          </a:p>
          <a:p>
            <a:pPr eaLnBrk="1" hangingPunct="1"/>
            <a:r>
              <a:rPr lang="cs-CZ" sz="2400" smtClean="0">
                <a:latin typeface="Arial" charset="0"/>
              </a:rPr>
              <a:t>má mnoho dimenzí, které mají tendenci se kumulovat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ekonomická (nezaměstnanost, nízký příjem, chudoba)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sociální (rozpad manželství, sociální izolace, patologické jevy) 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politická (neschopnost participace, nízká účast ve volbách)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komunitní (devastované prostředí a obydlí, absence služeb)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individuální (fyzický nebo mentální handicap, nízké vzdělání, ztráta sebeúcty)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skupinová (koncentrace do určitých skupin – etnikum, profese)</a:t>
            </a:r>
          </a:p>
          <a:p>
            <a:pPr lvl="1" eaLnBrk="1" hangingPunct="1"/>
            <a:r>
              <a:rPr lang="cs-CZ" sz="2000" smtClean="0">
                <a:latin typeface="Arial" charset="0"/>
              </a:rPr>
              <a:t>prostorová (koncentrace v jistém území)</a:t>
            </a:r>
          </a:p>
        </p:txBody>
      </p:sp>
    </p:spTree>
    <p:extLst>
      <p:ext uri="{BB962C8B-B14F-4D97-AF65-F5344CB8AC3E}">
        <p14:creationId xmlns:p14="http://schemas.microsoft.com/office/powerpoint/2010/main" val="4276515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3"/>
            <a:ext cx="7772400" cy="4906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týká se zejména: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přistěhovalců,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uprchlíků,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etnických menšin,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ale i lidí nemocných, postižených a emočně zranitelných (dětské domovy, věznice, psychiatrické léčebny</a:t>
            </a:r>
            <a:r>
              <a:rPr lang="cs-CZ" sz="2000" dirty="0" smtClean="0"/>
              <a:t>)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pojí </a:t>
            </a:r>
            <a:r>
              <a:rPr lang="cs-CZ" sz="2400" dirty="0"/>
              <a:t>se obvykle s diskriminací, rasismem </a:t>
            </a:r>
            <a:br>
              <a:rPr lang="cs-CZ" sz="2400" dirty="0"/>
            </a:br>
            <a:r>
              <a:rPr lang="cs-CZ" sz="2400" dirty="0"/>
              <a:t>a </a:t>
            </a:r>
            <a:r>
              <a:rPr lang="cs-CZ" sz="2400" dirty="0" smtClean="0"/>
              <a:t>nepřátelstvím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Opatření:</a:t>
            </a:r>
          </a:p>
          <a:p>
            <a:pPr lvl="1" eaLnBrk="1" hangingPunct="1">
              <a:defRPr/>
            </a:pPr>
            <a:r>
              <a:rPr lang="cs-CZ" sz="1800" dirty="0" smtClean="0"/>
              <a:t>ochrana proti diskriminaci</a:t>
            </a:r>
          </a:p>
          <a:p>
            <a:pPr lvl="1" eaLnBrk="1" hangingPunct="1">
              <a:defRPr/>
            </a:pPr>
            <a:r>
              <a:rPr lang="cs-CZ" sz="1800" dirty="0" smtClean="0"/>
              <a:t>dodržování práv přistěhovalců a menšin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1353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773238"/>
            <a:ext cx="6461125" cy="2589212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Povaha práce </a:t>
            </a:r>
            <a:br>
              <a:rPr lang="cs-CZ" b="1" smtClean="0">
                <a:solidFill>
                  <a:srgbClr val="1B06BA"/>
                </a:solidFill>
                <a:latin typeface="Arial" charset="0"/>
              </a:rPr>
            </a:br>
            <a:r>
              <a:rPr lang="cs-CZ" b="1" smtClean="0">
                <a:solidFill>
                  <a:srgbClr val="1B06BA"/>
                </a:solidFill>
                <a:latin typeface="Arial" charset="0"/>
              </a:rPr>
              <a:t>a pracovní prostředí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292600"/>
            <a:ext cx="6400800" cy="17526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  <a:latin typeface="Arial" charset="0"/>
              </a:rPr>
              <a:t> Stres na pracovišti a nedostatek kontroly nad vlastní prací zhoršují zdraví.</a:t>
            </a: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29718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519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Povaha práce a pracovní prostředí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centrální postavení práce v životě člověka</a:t>
            </a:r>
          </a:p>
          <a:p>
            <a:pPr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změny zaměstnanosti v jednotlivých ekonomických sektorech</a:t>
            </a:r>
          </a:p>
          <a:p>
            <a:pPr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mění se forma pracovní zátěže</a:t>
            </a:r>
          </a:p>
          <a:p>
            <a:pPr lvl="1"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model pracovního napětí</a:t>
            </a:r>
          </a:p>
          <a:p>
            <a:pPr lvl="1" eaLnBrk="1" hangingPunct="1"/>
            <a:r>
              <a:rPr lang="cs-CZ" smtClean="0">
                <a:solidFill>
                  <a:srgbClr val="000000"/>
                </a:solidFill>
                <a:latin typeface="Arial" charset="0"/>
              </a:rPr>
              <a:t>model nerovnováhy mezi úsilím </a:t>
            </a:r>
            <a:br>
              <a:rPr lang="cs-CZ" smtClean="0">
                <a:solidFill>
                  <a:srgbClr val="000000"/>
                </a:solidFill>
                <a:latin typeface="Arial" charset="0"/>
              </a:rPr>
            </a:br>
            <a:r>
              <a:rPr lang="cs-CZ" smtClean="0">
                <a:solidFill>
                  <a:srgbClr val="000000"/>
                </a:solidFill>
                <a:latin typeface="Arial" charset="0"/>
              </a:rPr>
              <a:t>a odměnou</a:t>
            </a:r>
          </a:p>
        </p:txBody>
      </p:sp>
    </p:spTree>
    <p:extLst>
      <p:ext uri="{BB962C8B-B14F-4D97-AF65-F5344CB8AC3E}">
        <p14:creationId xmlns:p14="http://schemas.microsoft.com/office/powerpoint/2010/main" val="4193908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4213" y="296863"/>
            <a:ext cx="7931150" cy="6264275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HLAVNÍ DETERMINANTY ZDRAVÍ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Lalondova zpráva – vymezuje čtyři základní okruhy determinant zdraví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Smyslem </a:t>
            </a:r>
            <a:r>
              <a:rPr lang="cs-CZ" sz="2800" dirty="0"/>
              <a:t>této kvantifikace však bylo především ukázat, že kromě vliv zdravotní péče na zdraví populace byl přeceňován. </a:t>
            </a: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Nejvýznamnější </a:t>
            </a:r>
            <a:r>
              <a:rPr lang="cs-CZ" sz="2800" dirty="0"/>
              <a:t>determinanty zdraví leží mimo tradičně chápaný sektor </a:t>
            </a:r>
            <a:r>
              <a:rPr lang="cs-CZ" sz="2800" dirty="0" smtClean="0"/>
              <a:t>zdravotnictví</a:t>
            </a:r>
            <a:endParaRPr lang="cs-CZ" sz="2800" dirty="0"/>
          </a:p>
        </p:txBody>
      </p:sp>
      <p:graphicFrame>
        <p:nvGraphicFramePr>
          <p:cNvPr id="103427" name="Graf 5"/>
          <p:cNvGraphicFramePr>
            <a:graphicFrameLocks/>
          </p:cNvGraphicFramePr>
          <p:nvPr/>
        </p:nvGraphicFramePr>
        <p:xfrm>
          <a:off x="1446213" y="1382713"/>
          <a:ext cx="6540500" cy="333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4" r:id="rId4" imgW="6541575" imgH="3328704" progId="Excel.Chart.8">
                  <p:embed/>
                </p:oleObj>
              </mc:Choice>
              <mc:Fallback>
                <p:oleObj r:id="rId4" imgW="6541575" imgH="332870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1382713"/>
                        <a:ext cx="6540500" cy="333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1" descr="C:\WINWORD\CLIPART\CROWD.WM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08275"/>
            <a:ext cx="15128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7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Povaha práce a pracovní prostředí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  <a:latin typeface="Arial" charset="0"/>
              </a:rPr>
              <a:t>pracovní stres je významnou příčinou rozdílů ve zdraví</a:t>
            </a:r>
          </a:p>
          <a:p>
            <a:pPr lvl="1"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  <a:latin typeface="Arial" charset="0"/>
              </a:rPr>
              <a:t>uplatnění kvalifikace, rozhodovací schopnosti</a:t>
            </a:r>
          </a:p>
          <a:p>
            <a:pPr lvl="1"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  <a:latin typeface="Arial" charset="0"/>
              </a:rPr>
              <a:t>ocenění práce</a:t>
            </a:r>
          </a:p>
        </p:txBody>
      </p:sp>
    </p:spTree>
    <p:extLst>
      <p:ext uri="{BB962C8B-B14F-4D97-AF65-F5344CB8AC3E}">
        <p14:creationId xmlns:p14="http://schemas.microsoft.com/office/powerpoint/2010/main" val="1759429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412875"/>
            <a:ext cx="7772400" cy="1470025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Nezaměstnanost </a:t>
            </a:r>
            <a:br>
              <a:rPr lang="cs-CZ" b="1" smtClean="0">
                <a:solidFill>
                  <a:srgbClr val="1B06BA"/>
                </a:solidFill>
                <a:latin typeface="Arial" charset="0"/>
              </a:rPr>
            </a:br>
            <a:r>
              <a:rPr lang="cs-CZ" b="1" smtClean="0">
                <a:solidFill>
                  <a:srgbClr val="1B06BA"/>
                </a:solidFill>
                <a:latin typeface="Arial" charset="0"/>
              </a:rPr>
              <a:t>a nejistota zaměstnání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211638" y="3709988"/>
            <a:ext cx="4419600" cy="175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Nezaměstnanost snižuje životní úroveň, stigmatizuje a vede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k sociální izolaci</a:t>
            </a:r>
            <a:r>
              <a:rPr lang="cs-CZ" dirty="0"/>
              <a:t>.</a:t>
            </a:r>
          </a:p>
        </p:txBody>
      </p:sp>
      <p:pic>
        <p:nvPicPr>
          <p:cNvPr id="1833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484563"/>
            <a:ext cx="2879725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3819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Nezaměstnanost a nejistota zaměstnání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06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povaha nezaměstnanosti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strukturální a dlouhodobá</a:t>
            </a:r>
          </a:p>
          <a:p>
            <a:pPr lvl="1" eaLnBrk="1" hangingPunct="1">
              <a:lnSpc>
                <a:spcPct val="90000"/>
              </a:lnSpc>
            </a:pPr>
            <a:endParaRPr lang="cs-CZ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koncentrace nezaměstnanosti do: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určitých SE skupin (osoby s nízkou kvalifikací, mladí lidé, ženy, členové etnických menšin, imigranti)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stejných rodin (tzv. jobless family) – nebezpečí polarizace společnosti.</a:t>
            </a:r>
          </a:p>
        </p:txBody>
      </p:sp>
    </p:spTree>
    <p:extLst>
      <p:ext uri="{BB962C8B-B14F-4D97-AF65-F5344CB8AC3E}">
        <p14:creationId xmlns:p14="http://schemas.microsoft.com/office/powerpoint/2010/main" val="2177507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Nezaměstnanost a nejistota zaměstnání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snížení životní úrovně, omezení sociálních kontaktů, stigmatizace, pocit méněcennosti, sociální vyloučení</a:t>
            </a:r>
          </a:p>
        </p:txBody>
      </p:sp>
    </p:spTree>
    <p:extLst>
      <p:ext uri="{BB962C8B-B14F-4D97-AF65-F5344CB8AC3E}">
        <p14:creationId xmlns:p14="http://schemas.microsoft.com/office/powerpoint/2010/main" val="28008658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588" y="1844675"/>
            <a:ext cx="7772401" cy="1462088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opora</a:t>
            </a:r>
          </a:p>
        </p:txBody>
      </p:sp>
      <p:sp>
        <p:nvSpPr>
          <p:cNvPr id="18637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  <a:latin typeface="Arial" charset="0"/>
              </a:rPr>
              <a:t>Přátelství, dobré mezilidské vztahy a pevné sociální sítě zlepšují zdraví.</a:t>
            </a:r>
          </a:p>
        </p:txBody>
      </p:sp>
      <p:pic>
        <p:nvPicPr>
          <p:cNvPr id="1863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2955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342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opora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Zdroj získávaný ze sociálních sítí</a:t>
            </a:r>
          </a:p>
          <a:p>
            <a:pPr eaLnBrk="1" hangingPunct="1">
              <a:lnSpc>
                <a:spcPct val="90000"/>
              </a:lnSpc>
            </a:pPr>
            <a:endParaRPr lang="cs-CZ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Sociální síť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3200" smtClean="0">
                <a:latin typeface="Arial" charset="0"/>
              </a:rPr>
              <a:t>systém formálních a neformálních vztahů, prostřednictvím kterých získává člověk zdroje ke zvládnutí obtížných životních situací</a:t>
            </a:r>
          </a:p>
        </p:txBody>
      </p:sp>
    </p:spTree>
    <p:extLst>
      <p:ext uri="{BB962C8B-B14F-4D97-AF65-F5344CB8AC3E}">
        <p14:creationId xmlns:p14="http://schemas.microsoft.com/office/powerpoint/2010/main" val="1175845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Typy sociální opory: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837488" cy="43068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silná pouta</a:t>
            </a:r>
          </a:p>
          <a:p>
            <a:pPr lvl="1" eaLnBrk="1" hangingPunct="1">
              <a:defRPr/>
            </a:pPr>
            <a:r>
              <a:rPr lang="cs-CZ" dirty="0" smtClean="0"/>
              <a:t>instrumentální </a:t>
            </a:r>
          </a:p>
          <a:p>
            <a:pPr lvl="1" eaLnBrk="1" hangingPunct="1">
              <a:defRPr/>
            </a:pPr>
            <a:r>
              <a:rPr lang="cs-CZ" dirty="0" smtClean="0"/>
              <a:t>Emociální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b="1" dirty="0" smtClean="0"/>
              <a:t>slabá pouta</a:t>
            </a:r>
          </a:p>
          <a:p>
            <a:pPr lvl="1" eaLnBrk="1" hangingPunct="1">
              <a:defRPr/>
            </a:pPr>
            <a:r>
              <a:rPr lang="cs-CZ" dirty="0" smtClean="0"/>
              <a:t>informační</a:t>
            </a:r>
          </a:p>
          <a:p>
            <a:pPr lvl="1" eaLnBrk="1" hangingPunct="1">
              <a:defRPr/>
            </a:pPr>
            <a:r>
              <a:rPr lang="cs-CZ" dirty="0" smtClean="0"/>
              <a:t>poradní			</a:t>
            </a:r>
          </a:p>
        </p:txBody>
      </p:sp>
    </p:spTree>
    <p:extLst>
      <p:ext uri="{BB962C8B-B14F-4D97-AF65-F5344CB8AC3E}">
        <p14:creationId xmlns:p14="http://schemas.microsoft.com/office/powerpoint/2010/main" val="95304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opora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přátelství, dobré sociální vztahy </a:t>
            </a:r>
            <a:br>
              <a:rPr lang="cs-CZ" sz="2800" smtClean="0">
                <a:latin typeface="Arial" charset="0"/>
              </a:rPr>
            </a:br>
            <a:r>
              <a:rPr lang="cs-CZ" sz="2800" smtClean="0">
                <a:latin typeface="Arial" charset="0"/>
              </a:rPr>
              <a:t>a podpůrné sociální sítě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přispívá k řešení citových i materiálních problémů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sociální koheze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 b="1" smtClean="0">
                <a:latin typeface="Arial" charset="0"/>
              </a:rPr>
              <a:t>Nedostatečná sociální opora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deprese, komplikace v těhotenství, častější a závažnější nemoci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sociální izolace</a:t>
            </a:r>
          </a:p>
          <a:p>
            <a:pPr eaLnBrk="1" hangingPunct="1">
              <a:lnSpc>
                <a:spcPct val="80000"/>
              </a:lnSpc>
            </a:pPr>
            <a:endParaRPr lang="cs-CZ" sz="28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34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opora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i="1" smtClean="0">
              <a:latin typeface="Arial" charset="0"/>
            </a:endParaRPr>
          </a:p>
          <a:p>
            <a:pPr eaLnBrk="1" hangingPunct="1"/>
            <a:r>
              <a:rPr lang="cs-CZ" i="1" smtClean="0">
                <a:latin typeface="Arial" charset="0"/>
              </a:rPr>
              <a:t>Ženatí muži nežijí déle než svobodní, to se jim jen zdá.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smtClean="0">
                <a:latin typeface="Arial" charset="0"/>
              </a:rPr>
              <a:t>Franklin</a:t>
            </a:r>
          </a:p>
        </p:txBody>
      </p:sp>
    </p:spTree>
    <p:extLst>
      <p:ext uri="{BB962C8B-B14F-4D97-AF65-F5344CB8AC3E}">
        <p14:creationId xmlns:p14="http://schemas.microsoft.com/office/powerpoint/2010/main" val="1397148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80975" y="1812925"/>
            <a:ext cx="7772400" cy="1608138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  </a:t>
            </a:r>
            <a:r>
              <a:rPr lang="cs-CZ" b="1" smtClean="0">
                <a:solidFill>
                  <a:srgbClr val="1B06BA"/>
                </a:solidFill>
                <a:latin typeface="Arial" charset="0"/>
              </a:rPr>
              <a:t>Drogy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Zneužívání drog není jen otázkou individuální volby, ale je do značné míry ovlivněno širším sociálním prostředím.</a:t>
            </a:r>
          </a:p>
        </p:txBody>
      </p:sp>
      <p:pic>
        <p:nvPicPr>
          <p:cNvPr id="1914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5"/>
            <a:ext cx="30003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6639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549275"/>
            <a:ext cx="7931150" cy="585628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HLAVNÍ DETERMINANTY 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dirty="0" smtClean="0"/>
              <a:t>Se změnou životních podmínek se v průběhu času mění jak význam jednotlivých determinant zdraví, tak hlavní zdravotní problémy (nemoci, příčiny smrti).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/>
              <a:t>Dříve: chybějící kanalizace, splašky, špatná voda, odpady a záchody.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/>
              <a:t>Dnes: drogy (kouření, alkohol), patologické hráčství, pohlavní nemoci, rostoucí sociální rozdíly.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33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1B06BA"/>
                </a:solidFill>
                <a:latin typeface="Arial" charset="0"/>
              </a:rPr>
              <a:t> </a:t>
            </a:r>
            <a:r>
              <a:rPr lang="cs-CZ" b="1" smtClean="0">
                <a:solidFill>
                  <a:srgbClr val="1B06BA"/>
                </a:solidFill>
                <a:latin typeface="Arial" charset="0"/>
              </a:rPr>
              <a:t>Drogy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kouření, alkoholismus či jiná  drogová závislost  vedou k zdravotním potížím</a:t>
            </a:r>
          </a:p>
          <a:p>
            <a:pPr eaLnBrk="1" hangingPunct="1"/>
            <a:r>
              <a:rPr lang="cs-CZ" smtClean="0">
                <a:latin typeface="Arial" charset="0"/>
              </a:rPr>
              <a:t>často jde o reakci na neutěšené sociální 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a ekonomické podmínky, které se v důsledku užívání drog ještě zhoršují</a:t>
            </a:r>
          </a:p>
          <a:p>
            <a:pPr eaLnBrk="1" hangingPunct="1"/>
            <a:r>
              <a:rPr lang="cs-CZ" smtClean="0">
                <a:latin typeface="Arial" charset="0"/>
              </a:rPr>
              <a:t>pojí se s násilím, nehodami, otravami, poraněními a sebevraždami</a:t>
            </a:r>
          </a:p>
        </p:txBody>
      </p:sp>
    </p:spTree>
    <p:extLst>
      <p:ext uri="{BB962C8B-B14F-4D97-AF65-F5344CB8AC3E}">
        <p14:creationId xmlns:p14="http://schemas.microsoft.com/office/powerpoint/2010/main" val="3706386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 </a:t>
            </a:r>
            <a:r>
              <a:rPr lang="cs-CZ" b="1" smtClean="0">
                <a:solidFill>
                  <a:srgbClr val="1B06BA"/>
                </a:solidFill>
                <a:latin typeface="Arial" charset="0"/>
              </a:rPr>
              <a:t>Výživa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Dostupnost a cena zdravé stravy je politickým problémem.</a:t>
            </a:r>
          </a:p>
        </p:txBody>
      </p:sp>
      <p:pic>
        <p:nvPicPr>
          <p:cNvPr id="193540" name="Picture 6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08050"/>
            <a:ext cx="25209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884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 </a:t>
            </a:r>
            <a:r>
              <a:rPr lang="cs-CZ" b="1" smtClean="0">
                <a:solidFill>
                  <a:srgbClr val="1B06BA"/>
                </a:solidFill>
                <a:latin typeface="Arial" charset="0"/>
              </a:rPr>
              <a:t>Výživa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772400" cy="4114800"/>
          </a:xfrm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zejména problém složení a pestrosti stravy</a:t>
            </a:r>
          </a:p>
          <a:p>
            <a:pPr eaLnBrk="1" hangingPunct="1"/>
            <a:r>
              <a:rPr lang="cs-CZ" smtClean="0">
                <a:latin typeface="Arial" charset="0"/>
              </a:rPr>
              <a:t>obezita jako nemoc chudých</a:t>
            </a:r>
          </a:p>
          <a:p>
            <a:pPr eaLnBrk="1" hangingPunct="1"/>
            <a:r>
              <a:rPr lang="cs-CZ" smtClean="0">
                <a:latin typeface="Arial" charset="0"/>
              </a:rPr>
              <a:t>dostupnost a cenová přijatelnost výživného 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a kvalitního jídla má větší vliv než zdravotní výchova</a:t>
            </a:r>
          </a:p>
        </p:txBody>
      </p:sp>
    </p:spTree>
    <p:extLst>
      <p:ext uri="{BB962C8B-B14F-4D97-AF65-F5344CB8AC3E}">
        <p14:creationId xmlns:p14="http://schemas.microsoft.com/office/powerpoint/2010/main" val="1295842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7772400" cy="1470025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Doprava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Chůze, jízda na kole a využívání veřejné dopravy znamená lepší zdraví.</a:t>
            </a:r>
          </a:p>
        </p:txBody>
      </p:sp>
      <p:pic>
        <p:nvPicPr>
          <p:cNvPr id="1955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444500"/>
            <a:ext cx="20986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443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Doprava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omezení pohybu</a:t>
            </a:r>
          </a:p>
          <a:p>
            <a:pPr eaLnBrk="1" hangingPunct="1"/>
            <a:r>
              <a:rPr lang="cs-CZ" smtClean="0">
                <a:latin typeface="Arial" charset="0"/>
              </a:rPr>
              <a:t>dopravní nehody</a:t>
            </a:r>
          </a:p>
          <a:p>
            <a:pPr eaLnBrk="1" hangingPunct="1"/>
            <a:r>
              <a:rPr lang="cs-CZ" smtClean="0">
                <a:latin typeface="Arial" charset="0"/>
              </a:rPr>
              <a:t>omezení sociálních kontaktů</a:t>
            </a:r>
          </a:p>
          <a:p>
            <a:pPr eaLnBrk="1" hangingPunct="1"/>
            <a:r>
              <a:rPr lang="cs-CZ" smtClean="0">
                <a:latin typeface="Arial" charset="0"/>
              </a:rPr>
              <a:t>znečištění ovzduší, hluk</a:t>
            </a:r>
          </a:p>
        </p:txBody>
      </p:sp>
    </p:spTree>
    <p:extLst>
      <p:ext uri="{BB962C8B-B14F-4D97-AF65-F5344CB8AC3E}">
        <p14:creationId xmlns:p14="http://schemas.microsoft.com/office/powerpoint/2010/main" val="2512433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52400"/>
            <a:ext cx="7793038" cy="576263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ZJIŠTĚNÍ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765175"/>
            <a:ext cx="7772400" cy="5976938"/>
          </a:xfrm>
        </p:spPr>
        <p:txBody>
          <a:bodyPr/>
          <a:lstStyle/>
          <a:p>
            <a:pPr eaLnBrk="1" hangingPunct="1"/>
            <a:r>
              <a:rPr lang="cs-CZ" sz="2200" smtClean="0">
                <a:latin typeface="Arial" charset="0"/>
              </a:rPr>
              <a:t>Špatné sociální a ekonomické podmínky výrazně ovlivňují zdraví lidí. </a:t>
            </a:r>
          </a:p>
          <a:p>
            <a:pPr eaLnBrk="1" hangingPunct="1"/>
            <a:r>
              <a:rPr lang="cs-CZ" sz="2200" smtClean="0">
                <a:latin typeface="Arial" charset="0"/>
              </a:rPr>
              <a:t>Sociální podmínky působí na zdraví lidí 3 základními cestami:</a:t>
            </a:r>
          </a:p>
          <a:p>
            <a:pPr lvl="1" eaLnBrk="1" hangingPunct="1"/>
            <a:r>
              <a:rPr lang="cs-CZ" sz="2200" smtClean="0">
                <a:latin typeface="Arial" charset="0"/>
              </a:rPr>
              <a:t>materiální podmínky – přímo;</a:t>
            </a:r>
          </a:p>
          <a:p>
            <a:pPr lvl="1" eaLnBrk="1" hangingPunct="1"/>
            <a:r>
              <a:rPr lang="cs-CZ" sz="2200" smtClean="0">
                <a:latin typeface="Arial" charset="0"/>
              </a:rPr>
              <a:t>pracovní prostředí – skrze stres a chování;</a:t>
            </a:r>
          </a:p>
          <a:p>
            <a:pPr lvl="1" eaLnBrk="1" hangingPunct="1"/>
            <a:r>
              <a:rPr lang="cs-CZ" sz="2200" smtClean="0">
                <a:latin typeface="Arial" charset="0"/>
              </a:rPr>
              <a:t>sociální prostředí – skrze stres a chování.</a:t>
            </a:r>
          </a:p>
          <a:p>
            <a:pPr eaLnBrk="1" hangingPunct="1"/>
            <a:r>
              <a:rPr lang="cs-CZ" sz="2200" smtClean="0">
                <a:latin typeface="Arial" charset="0"/>
              </a:rPr>
              <a:t>SDZ působí na zdraví lidí ve všech sociálních vrstvách, avšak pravděpodobnost výskytu většiny rizikových faktorů a horších důsledků roste se snižující se sociální pozicí.</a:t>
            </a:r>
          </a:p>
          <a:p>
            <a:pPr eaLnBrk="1" hangingPunct="1"/>
            <a:r>
              <a:rPr lang="cs-CZ" sz="2200" smtClean="0">
                <a:latin typeface="Arial" charset="0"/>
              </a:rPr>
              <a:t>Nerovnosti ve zdraví se netýkají rozdílu mezi chudými a bohatými/chudými a zbytkem společnosti.</a:t>
            </a:r>
          </a:p>
          <a:p>
            <a:pPr eaLnBrk="1" hangingPunct="1"/>
            <a:r>
              <a:rPr lang="cs-CZ" sz="2200" smtClean="0">
                <a:latin typeface="Arial" charset="0"/>
              </a:rPr>
              <a:t>V evropských zemích narůstá význam relativní chudoby.</a:t>
            </a:r>
          </a:p>
          <a:p>
            <a:pPr eaLnBrk="1" hangingPunct="1"/>
            <a:r>
              <a:rPr lang="cs-CZ" sz="2200" smtClean="0">
                <a:latin typeface="Arial" charset="0"/>
              </a:rPr>
              <a:t>Zdraví lidí jako veřejný zájem je předmětem veřejné politiky, nejen politiky zdravotní nebo zdravotnického systému.</a:t>
            </a:r>
          </a:p>
        </p:txBody>
      </p:sp>
    </p:spTree>
    <p:extLst>
      <p:ext uri="{BB962C8B-B14F-4D97-AF65-F5344CB8AC3E}">
        <p14:creationId xmlns:p14="http://schemas.microsoft.com/office/powerpoint/2010/main" val="13885772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069262" cy="608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8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i="1" dirty="0"/>
              <a:t/>
            </a:r>
            <a:br>
              <a:rPr lang="cs-CZ" sz="4000" b="1" i="1" dirty="0"/>
            </a:br>
            <a:r>
              <a:rPr lang="cs-CZ" sz="4000" b="1" dirty="0">
                <a:solidFill>
                  <a:srgbClr val="1B06BA"/>
                </a:solidFill>
              </a:rPr>
              <a:t>DOPORUČENÍ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>
                <a:latin typeface="Arial" charset="0"/>
              </a:rPr>
              <a:t>Při snaze o dosažení co nejlepšího zdraví hrají největší roli všechna opatření týkající se: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vzdělání,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pracovních podmínek </a:t>
            </a:r>
            <a:br>
              <a:rPr lang="cs-CZ" b="1" smtClean="0">
                <a:latin typeface="Arial" charset="0"/>
              </a:rPr>
            </a:br>
            <a:r>
              <a:rPr lang="cs-CZ" b="1" smtClean="0">
                <a:latin typeface="Arial" charset="0"/>
              </a:rPr>
              <a:t>a zaměstnanosti,  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sociálního zabezpečení a pomoci,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péče o rodiny s dětmi,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bydlení,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dodržování lidských práv.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 smtClean="0">
                <a:latin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994554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7793037" cy="576262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latin typeface="Calibri" pitchFamily="34" charset="0"/>
                <a:cs typeface="Calibri" pitchFamily="34" charset="0"/>
              </a:rPr>
              <a:t>Deset rad pro zdraví</a:t>
            </a:r>
            <a:br>
              <a:rPr lang="cs-CZ" sz="3600" b="1" dirty="0" smtClean="0">
                <a:latin typeface="Calibri" pitchFamily="34" charset="0"/>
                <a:cs typeface="Calibri" pitchFamily="34" charset="0"/>
              </a:rPr>
            </a:br>
            <a:r>
              <a:rPr lang="en-IE" sz="2000" dirty="0" smtClean="0">
                <a:latin typeface="Calibri" pitchFamily="34" charset="0"/>
                <a:cs typeface="Calibri" pitchFamily="34" charset="0"/>
              </a:rPr>
              <a:t>David Gordon, Centre for Poverty Research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  <a:cs typeface="Calibri" pitchFamily="34" charset="0"/>
              </a:rPr>
            </a:br>
            <a:endParaRPr lang="cs-CZ" sz="3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7772400" cy="57610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Nebuďte chudí. Pokud nemůžete přestat, snažte se nebýt chudí dlouho.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Nebydlete v chudé, deprivované oblasti, pokud je to možné, odstěhujte se. 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Pořiďte si vlastní auto.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Neberte zaměstnání, které vás stresuje, je málo placené nebo vyžaduje manuální práci.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Nebydlete ve špinavých a nekvalitních domech či bytech, nestaňte se bezdomovcem.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Jeďte jednou za rok na dovolenou.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Nebuďte rodič – samoživitel.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Požadujte všechny dávky, na které máte nárok.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Nebydlete blízko frekventované silnice nebo blízko továrny, která znečišťuje ovzduší.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Využijte vzdělání ke zlepšení své socioekonomické pozice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cs-CZ" sz="1800" dirty="0" smtClean="0">
              <a:latin typeface="Calibri" pitchFamily="34" charset="0"/>
              <a:cs typeface="Calibri" pitchFamily="34" charset="0"/>
            </a:endParaRPr>
          </a:p>
          <a:p>
            <a:pPr algn="r" eaLnBrk="1" hangingPunct="1">
              <a:lnSpc>
                <a:spcPts val="3000"/>
              </a:lnSpc>
              <a:buClr>
                <a:schemeClr val="tx1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cs-CZ" sz="2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35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1B06BA"/>
                </a:solidFill>
                <a:latin typeface="Arial" charset="0"/>
              </a:rPr>
              <a:t>Doporučená četba k SDZ:</a:t>
            </a:r>
            <a:r>
              <a:rPr lang="cs-CZ" smtClean="0">
                <a:solidFill>
                  <a:srgbClr val="1B06BA"/>
                </a:solidFill>
                <a:latin typeface="Arial" charset="0"/>
              </a:rPr>
              <a:t>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89138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2400" smtClean="0">
              <a:latin typeface="Arial" charset="0"/>
            </a:endParaRPr>
          </a:p>
          <a:p>
            <a:pPr eaLnBrk="1" hangingPunct="1"/>
            <a:r>
              <a:rPr lang="cs-CZ" sz="2400" smtClean="0">
                <a:latin typeface="Arial" charset="0"/>
              </a:rPr>
              <a:t>Wilkinson, R., Marmot, M.</a:t>
            </a:r>
            <a:r>
              <a:rPr lang="en-US" sz="2400" smtClean="0">
                <a:latin typeface="Arial" charset="0"/>
              </a:rPr>
              <a:t> (eds.)</a:t>
            </a:r>
            <a:r>
              <a:rPr lang="cs-CZ" sz="2400" smtClean="0">
                <a:latin typeface="Arial" charset="0"/>
              </a:rPr>
              <a:t>: Social Determinants of Health. The Solid Facts. Copenhagen, WHO 2003. URL: </a:t>
            </a:r>
            <a:r>
              <a:rPr lang="cs-CZ" sz="2400" smtClean="0">
                <a:latin typeface="Arial" charset="0"/>
                <a:hlinkClick r:id="rId2"/>
              </a:rPr>
              <a:t>http://www.who.dk/document/e81384.pdf</a:t>
            </a:r>
            <a:r>
              <a:rPr lang="cs-CZ" sz="2400" smtClean="0">
                <a:latin typeface="Arial" charset="0"/>
              </a:rPr>
              <a:t> </a:t>
            </a:r>
            <a:r>
              <a:rPr lang="en-US" sz="2400" smtClean="0">
                <a:latin typeface="Arial" charset="0"/>
              </a:rPr>
              <a:t>[cit. 12. 10. 2005].</a:t>
            </a:r>
            <a:endParaRPr lang="cs-CZ" sz="2400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  <a:latin typeface="Arial" charset="0"/>
              </a:rPr>
              <a:t>SOCIÁLNÍ DETERMINANTY ZDRAVÍ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8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6450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  <a:latin typeface="Arial Black" pitchFamily="34" charset="0"/>
              </a:rPr>
              <a:t>ZÁJEM O SOCIÁLNÍ DETERMINANTY 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70. léta 20. století: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ZÁKLADNÍ ZDRAVOTNÍ PROBLÉMY: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/>
              <a:t>Rychlý </a:t>
            </a:r>
            <a:r>
              <a:rPr lang="cs-CZ" sz="2800" b="1" dirty="0" smtClean="0"/>
              <a:t>růst výdajů </a:t>
            </a:r>
            <a:r>
              <a:rPr lang="cs-CZ" sz="2800" dirty="0" smtClean="0"/>
              <a:t>na zdravotní péči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 smtClean="0"/>
              <a:t>Stagnace</a:t>
            </a:r>
            <a:r>
              <a:rPr lang="cs-CZ" sz="2800" dirty="0" smtClean="0"/>
              <a:t> zdravotní úrovně společnosti (a přetrvávání a nárůst nerovností ve zdraví)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/>
              <a:t>Obtíže při kontrole a redukci zdravotně </a:t>
            </a:r>
            <a:r>
              <a:rPr lang="cs-CZ" sz="2800" b="1" dirty="0" smtClean="0"/>
              <a:t>rizikových faktorů </a:t>
            </a:r>
            <a:r>
              <a:rPr lang="cs-CZ" sz="2800" dirty="0" smtClean="0"/>
              <a:t>(většina z nich působí mimo tradiční resortní hranice zdravotnictví)</a:t>
            </a:r>
            <a:endParaRPr lang="cs-CZ" sz="2800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522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038" y="333375"/>
            <a:ext cx="7793037" cy="622300"/>
          </a:xfrm>
        </p:spPr>
        <p:txBody>
          <a:bodyPr/>
          <a:lstStyle/>
          <a:p>
            <a:pPr eaLnBrk="1" hangingPunct="1"/>
            <a:r>
              <a:rPr lang="cs-CZ" sz="4000" b="1" smtClean="0">
                <a:latin typeface="Arial" charset="0"/>
              </a:rPr>
              <a:t>Střední délka života</a:t>
            </a:r>
          </a:p>
        </p:txBody>
      </p:sp>
      <p:sp>
        <p:nvSpPr>
          <p:cNvPr id="138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</p:txBody>
      </p:sp>
      <p:pic>
        <p:nvPicPr>
          <p:cNvPr id="13824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693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1472</Words>
  <Application>Microsoft Office PowerPoint</Application>
  <PresentationFormat>Předvádění na obrazovce (4:3)</PresentationFormat>
  <Paragraphs>359</Paragraphs>
  <Slides>69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8" baseType="lpstr">
      <vt:lpstr>Arial</vt:lpstr>
      <vt:lpstr>Arial Black</vt:lpstr>
      <vt:lpstr>Calibri</vt:lpstr>
      <vt:lpstr>Tahoma</vt:lpstr>
      <vt:lpstr>Times New Roman</vt:lpstr>
      <vt:lpstr>Wingdings</vt:lpstr>
      <vt:lpstr>Motiv systému Office</vt:lpstr>
      <vt:lpstr>Výchozí návrh</vt:lpstr>
      <vt:lpstr>Graf aplikace Microsoft Excel</vt:lpstr>
      <vt:lpstr>Hlavní determinanty zdraví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SOCIÁLNÍ DETERMINANTY ZDRAVÍ</vt:lpstr>
      <vt:lpstr>Prezentace aplikace PowerPoint</vt:lpstr>
      <vt:lpstr>Střední délka života</vt:lpstr>
      <vt:lpstr>Prezentace aplikace PowerPoint</vt:lpstr>
      <vt:lpstr>Prezentace aplikace PowerPoint</vt:lpstr>
      <vt:lpstr>Co způsobuje tento rozdíl?</vt:lpstr>
      <vt:lpstr>Jak lze pozorovat vliv sociálních podmínek na zdraví?</vt:lpstr>
      <vt:lpstr>Prezentace aplikace PowerPoint</vt:lpstr>
      <vt:lpstr>Prezentace aplikace PowerPoint</vt:lpstr>
      <vt:lpstr>Pokus o srovnání</vt:lpstr>
      <vt:lpstr>Rozdíly ve zdraví mezi zeměmi</vt:lpstr>
      <vt:lpstr>Chudé v bohaté země</vt:lpstr>
      <vt:lpstr>Bohaté země</vt:lpstr>
      <vt:lpstr>Bohaté země</vt:lpstr>
      <vt:lpstr>Kolikrát bohatší je 20% nejbohatší populace ve srovnání s 20% nejchudší populace</vt:lpstr>
      <vt:lpstr> Nerovnost</vt:lpstr>
      <vt:lpstr>Ekvita (spravedlnost) ve zdraví</vt:lpstr>
      <vt:lpstr>Příčiny rozdílů ve zdraví</vt:lpstr>
      <vt:lpstr> Inekvita (nerovnost) ve zdraví</vt:lpstr>
      <vt:lpstr>SOCIÁLNÍ DETERMINANTY ZDRAVÍ</vt:lpstr>
      <vt:lpstr>Význam sociálních determinant zdraví</vt:lpstr>
      <vt:lpstr>Schematické znázornění vlivu sociálních determinant na zdraví </vt:lpstr>
      <vt:lpstr>10 nejvýznamnějších sociálních determinant zdraví </vt:lpstr>
      <vt:lpstr>SOCIÁLNÍ GRADIENT</vt:lpstr>
      <vt:lpstr>SOCIÁLNÍ GRADIENT</vt:lpstr>
      <vt:lpstr>Sociální gradient</vt:lpstr>
      <vt:lpstr>Subjektivní zdraví podle vzdělání</vt:lpstr>
      <vt:lpstr>Subjektivní zdraví podle věku a příjmu</vt:lpstr>
      <vt:lpstr>Nerovnost ve zdraví v ČR</vt:lpstr>
      <vt:lpstr>Stres</vt:lpstr>
      <vt:lpstr>Stres</vt:lpstr>
      <vt:lpstr>Přímý a nepřímý vliv stresu  na zdraví</vt:lpstr>
      <vt:lpstr>Výzkumy stresu</vt:lpstr>
      <vt:lpstr>Časné období života</vt:lpstr>
      <vt:lpstr>Časné období života</vt:lpstr>
      <vt:lpstr>Sociální vyloučení</vt:lpstr>
      <vt:lpstr>Nerovnost a chudoba </vt:lpstr>
      <vt:lpstr>Absolutní chudoba</vt:lpstr>
      <vt:lpstr>Relativní chudoba</vt:lpstr>
      <vt:lpstr>Sociální vyloučení</vt:lpstr>
      <vt:lpstr>Sociální vyloučení</vt:lpstr>
      <vt:lpstr>Povaha práce  a pracovní prostředí</vt:lpstr>
      <vt:lpstr>Povaha práce a pracovní prostředí</vt:lpstr>
      <vt:lpstr>Povaha práce a pracovní prostředí</vt:lpstr>
      <vt:lpstr>Nezaměstnanost  a nejistota zaměstnání</vt:lpstr>
      <vt:lpstr>Nezaměstnanost a nejistota zaměstnání</vt:lpstr>
      <vt:lpstr>Nezaměstnanost a nejistota zaměstnání</vt:lpstr>
      <vt:lpstr>Sociální opora</vt:lpstr>
      <vt:lpstr>Sociální opora</vt:lpstr>
      <vt:lpstr>Typy sociální opory:</vt:lpstr>
      <vt:lpstr>Sociální opora</vt:lpstr>
      <vt:lpstr>Sociální opora</vt:lpstr>
      <vt:lpstr>  Drogy</vt:lpstr>
      <vt:lpstr> Drogy</vt:lpstr>
      <vt:lpstr> Výživa</vt:lpstr>
      <vt:lpstr> Výživa</vt:lpstr>
      <vt:lpstr>Doprava</vt:lpstr>
      <vt:lpstr>Doprava</vt:lpstr>
      <vt:lpstr>ZJIŠTĚNÍ</vt:lpstr>
      <vt:lpstr>Prezentace aplikace PowerPoint</vt:lpstr>
      <vt:lpstr> DOPORUČENÍ</vt:lpstr>
      <vt:lpstr>Deset rad pro zdraví David Gordon, Centre for Poverty Research </vt:lpstr>
      <vt:lpstr>Doporučená četba k SDZ: 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a pojišťovnictví</dc:title>
  <dc:creator>Pavlína Kaňová</dc:creator>
  <cp:lastModifiedBy>Pavlína Kaňová</cp:lastModifiedBy>
  <cp:revision>142</cp:revision>
  <cp:lastPrinted>2014-02-24T08:05:44Z</cp:lastPrinted>
  <dcterms:created xsi:type="dcterms:W3CDTF">2012-01-06T13:27:55Z</dcterms:created>
  <dcterms:modified xsi:type="dcterms:W3CDTF">2018-03-05T13:42:14Z</dcterms:modified>
</cp:coreProperties>
</file>