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92" r:id="rId2"/>
    <p:sldId id="406" r:id="rId3"/>
    <p:sldId id="408" r:id="rId4"/>
    <p:sldId id="410" r:id="rId5"/>
    <p:sldId id="407" r:id="rId6"/>
    <p:sldId id="468" r:id="rId7"/>
    <p:sldId id="469" r:id="rId8"/>
    <p:sldId id="409" r:id="rId9"/>
    <p:sldId id="443" r:id="rId10"/>
    <p:sldId id="453" r:id="rId11"/>
    <p:sldId id="454" r:id="rId12"/>
    <p:sldId id="455" r:id="rId13"/>
    <p:sldId id="458" r:id="rId14"/>
    <p:sldId id="470" r:id="rId15"/>
    <p:sldId id="495" r:id="rId16"/>
    <p:sldId id="498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480" r:id="rId25"/>
    <p:sldId id="481" r:id="rId26"/>
    <p:sldId id="482" r:id="rId27"/>
    <p:sldId id="483" r:id="rId28"/>
    <p:sldId id="484" r:id="rId29"/>
    <p:sldId id="485" r:id="rId30"/>
    <p:sldId id="486" r:id="rId31"/>
    <p:sldId id="487" r:id="rId32"/>
    <p:sldId id="488" r:id="rId33"/>
    <p:sldId id="489" r:id="rId34"/>
    <p:sldId id="490" r:id="rId35"/>
    <p:sldId id="491" r:id="rId36"/>
    <p:sldId id="492" r:id="rId37"/>
    <p:sldId id="493" r:id="rId38"/>
    <p:sldId id="494" r:id="rId39"/>
    <p:sldId id="466" r:id="rId40"/>
    <p:sldId id="459" r:id="rId41"/>
    <p:sldId id="460" r:id="rId42"/>
    <p:sldId id="461" r:id="rId43"/>
    <p:sldId id="462" r:id="rId44"/>
    <p:sldId id="463" r:id="rId45"/>
    <p:sldId id="464" r:id="rId46"/>
    <p:sldId id="465" r:id="rId4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1B06BA"/>
    <a:srgbClr val="FDE58D"/>
    <a:srgbClr val="C4F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471B39-8B35-495E-9DD6-8024FD6A939F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E60DCD-1E47-42BC-9466-1077AA2E5A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922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16F3A2-DA0A-4500-9295-419AEAC57C74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1596FC-87F1-4D81-8709-239BB11145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064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BA1-BCAB-496D-8B86-86BBECB7BC8B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201F3-A9B2-46E9-89C0-F1E551DBA7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1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51E7-5167-428F-B5BE-908A7A40ECC1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AD3B-E8A4-49F6-9660-627E436DEC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98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77B5-824B-4DD6-B41A-4D8E2374C30E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ACD6A-4B2B-48C1-8D34-6A0F0C70DD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63ECF-8A7B-43C1-85AE-53914E89B965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4831-D328-46A8-8DE5-B7605331EF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1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B3428-4546-4181-874B-BBDE84658C0B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A83E-6FA3-462A-A73D-100E888609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6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1347-08EC-4640-BA3C-1A1C20CB0077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412C2-C63A-4EE1-8BCB-EDA1A31B336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5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AE946-6DBB-401B-9845-0DAEFDB9F785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91E0-FE09-4CB0-899A-072CB5DE31D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11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0F0E-5556-4576-A8A1-7E870EF1F652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C653-8A7D-4C5D-9256-8DC96A7956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82537-D58D-4BF8-81EF-CF41E2D4CF4F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6A2A-C710-4D6E-B03B-32BD6A9C2F0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060C-8DE7-45EB-B623-59FAF34E3E7E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2851-7567-4419-B7FC-F29913AA2D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98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0D22-8B4C-4642-ACF8-8A3A5C267AB4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5787-DC65-4C7D-90A7-BA70185514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2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E3BCC-6ED0-4A80-A6E7-3E7DFB8AD544}" type="datetimeFigureOut">
              <a:rPr lang="cs-CZ"/>
              <a:pPr>
                <a:defRPr/>
              </a:pPr>
              <a:t>12.3.2018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4CC522-9718-4691-A6AE-5D51771505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5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Ekonomika a pojišťovnictví</a:t>
            </a:r>
            <a:br>
              <a:rPr lang="cs-CZ" b="1" dirty="0" smtClean="0">
                <a:solidFill>
                  <a:srgbClr val="000099"/>
                </a:solidFill>
              </a:rPr>
            </a:br>
            <a:r>
              <a:rPr lang="cs-CZ" b="1" dirty="0" smtClean="0">
                <a:solidFill>
                  <a:srgbClr val="000099"/>
                </a:solidFill>
              </a:rPr>
              <a:t>4. přednáška</a:t>
            </a:r>
          </a:p>
        </p:txBody>
      </p:sp>
      <p:sp>
        <p:nvSpPr>
          <p:cNvPr id="2051" name="Podnadpis 6"/>
          <p:cNvSpPr>
            <a:spLocks noGrp="1"/>
          </p:cNvSpPr>
          <p:nvPr>
            <p:ph type="subTitle" idx="1"/>
          </p:nvPr>
        </p:nvSpPr>
        <p:spPr>
          <a:xfrm>
            <a:off x="1403350" y="3644900"/>
            <a:ext cx="6697042" cy="175260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 smtClean="0">
                <a:solidFill>
                  <a:schemeClr val="tx1"/>
                </a:solidFill>
              </a:rPr>
              <a:t>Etické hodnoty v péči o zdraví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 smtClean="0">
                <a:solidFill>
                  <a:schemeClr val="tx1"/>
                </a:solidFill>
              </a:rPr>
              <a:t>Trh a zdravotní péče (tržní selhání)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b="1" dirty="0">
                <a:solidFill>
                  <a:schemeClr val="tx1"/>
                </a:solidFill>
              </a:rPr>
              <a:t>Příčiny nárůstu výdajů na zdravotní </a:t>
            </a:r>
            <a:r>
              <a:rPr lang="cs-CZ" sz="2800" b="1" dirty="0" smtClean="0">
                <a:solidFill>
                  <a:schemeClr val="tx1"/>
                </a:solidFill>
              </a:rPr>
              <a:t>péči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Ekonomie zkoumá hospodaření s materiálními zdroji, vytváření a rozdělování bohatství, výrobu a spotřebu zboží a služeb.</a:t>
            </a:r>
          </a:p>
          <a:p>
            <a:pPr eaLnBrk="1" hangingPunct="1"/>
            <a:r>
              <a:rPr lang="cs-CZ" sz="2800" smtClean="0"/>
              <a:t>Základní pojmy: „</a:t>
            </a:r>
            <a:r>
              <a:rPr lang="cs-CZ" sz="2800" b="1" smtClean="0"/>
              <a:t>nedostatek</a:t>
            </a:r>
            <a:r>
              <a:rPr lang="cs-CZ" sz="2800" smtClean="0"/>
              <a:t>“ a „</a:t>
            </a:r>
            <a:r>
              <a:rPr lang="cs-CZ" sz="2800" b="1" smtClean="0"/>
              <a:t>volba</a:t>
            </a:r>
            <a:r>
              <a:rPr lang="cs-CZ" sz="2800" smtClean="0"/>
              <a:t>“.</a:t>
            </a:r>
          </a:p>
          <a:p>
            <a:pPr lvl="1" eaLnBrk="1" hangingPunct="1"/>
            <a:r>
              <a:rPr lang="cs-CZ" sz="2400" smtClean="0"/>
              <a:t>V podmínkách </a:t>
            </a:r>
            <a:r>
              <a:rPr lang="cs-CZ" sz="2400" b="1" smtClean="0"/>
              <a:t>omezených zdrojů </a:t>
            </a:r>
            <a:r>
              <a:rPr lang="cs-CZ" sz="2400" smtClean="0"/>
              <a:t>je nutno provádět </a:t>
            </a:r>
            <a:r>
              <a:rPr lang="cs-CZ" sz="2400" b="1" smtClean="0"/>
              <a:t>volbu (výběr) mezi konkurenčními požadavky</a:t>
            </a:r>
            <a:r>
              <a:rPr lang="cs-CZ" sz="2400" smtClean="0"/>
              <a:t> souvisejícími se spotřebou zdrojů.</a:t>
            </a:r>
          </a:p>
          <a:p>
            <a:pPr lvl="1" eaLnBrk="1" hangingPunct="1"/>
            <a:r>
              <a:rPr lang="cs-CZ" sz="2400" smtClean="0"/>
              <a:t>Kdyby všechny zdroje byly v potřebné míře k dispozici, ztratil by ekonomický přístup své opodstatnění.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971550" y="1196975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 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/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/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/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/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/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/>
              <a:t>další aspekty </a:t>
            </a:r>
            <a:r>
              <a:rPr lang="cs-CZ" sz="2400" dirty="0" smtClean="0"/>
              <a:t>– </a:t>
            </a:r>
            <a:r>
              <a:rPr lang="cs-CZ" sz="2400" b="1" dirty="0" smtClean="0"/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smtClean="0"/>
              <a:t>faktory nabídky a poptávky po zdravotních službách, 	</a:t>
            </a:r>
          </a:p>
          <a:p>
            <a:pPr eaLnBrk="1" hangingPunct="1"/>
            <a:r>
              <a:rPr lang="cs-CZ" sz="2400" smtClean="0"/>
              <a:t>zdravotní potřeby, </a:t>
            </a:r>
          </a:p>
          <a:p>
            <a:pPr eaLnBrk="1" hangingPunct="1"/>
            <a:r>
              <a:rPr lang="cs-CZ" sz="2400" smtClean="0"/>
              <a:t>financování zdravotní péče, </a:t>
            </a:r>
          </a:p>
          <a:p>
            <a:pPr eaLnBrk="1" hangingPunct="1"/>
            <a:r>
              <a:rPr lang="cs-CZ" sz="2400" smtClean="0"/>
              <a:t>náklady zdravotní péče, </a:t>
            </a:r>
          </a:p>
          <a:p>
            <a:pPr eaLnBrk="1" hangingPunct="1"/>
            <a:r>
              <a:rPr lang="cs-CZ" sz="2400" smtClean="0"/>
              <a:t>měření výsledků a výstupů zdravotní péče, </a:t>
            </a:r>
          </a:p>
          <a:p>
            <a:pPr eaLnBrk="1" hangingPunct="1"/>
            <a:r>
              <a:rPr lang="cs-CZ" sz="240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smtClean="0"/>
              <a:t>analýza efektivnosti různých zdravotnických systémů, </a:t>
            </a:r>
          </a:p>
          <a:p>
            <a:pPr eaLnBrk="1" hangingPunct="1"/>
            <a:r>
              <a:rPr lang="cs-CZ" sz="2400" smtClean="0"/>
              <a:t>ekonomické vyhodnocování medicínských intervencí.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smtClean="0"/>
              <a:t>V demokratických společnostech s tržním hospodářstvím základní otázka zní: Jsou zdravotnické služby běžným zbožím?</a:t>
            </a:r>
          </a:p>
          <a:p>
            <a:r>
              <a:rPr lang="cs-CZ" smtClean="0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486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(tržní selhání)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63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54360" y="1124744"/>
            <a:ext cx="8435280" cy="561590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 smtClean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Ideální model </a:t>
            </a:r>
            <a:r>
              <a:rPr lang="cs-CZ" sz="2400" dirty="0" smtClean="0"/>
              <a:t>(</a:t>
            </a:r>
            <a:r>
              <a:rPr lang="cs-CZ" sz="2400" dirty="0"/>
              <a:t>m</a:t>
            </a:r>
            <a:r>
              <a:rPr lang="cs-CZ" sz="2400" dirty="0" smtClean="0"/>
              <a:t>yšlenková konstrukce</a:t>
            </a:r>
            <a:r>
              <a:rPr lang="cs-CZ" sz="2400" dirty="0"/>
              <a:t>) </a:t>
            </a:r>
            <a:endParaRPr lang="cs-CZ" sz="2400" dirty="0" smtClean="0"/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Dokonalý </a:t>
            </a:r>
            <a:r>
              <a:rPr lang="cs-CZ" sz="2400" b="1" dirty="0">
                <a:solidFill>
                  <a:srgbClr val="333399"/>
                </a:solidFill>
              </a:rPr>
              <a:t>tržní systém</a:t>
            </a:r>
            <a:r>
              <a:rPr lang="cs-CZ" sz="2400" dirty="0">
                <a:solidFill>
                  <a:srgbClr val="333399"/>
                </a:solidFill>
              </a:rPr>
              <a:t> </a:t>
            </a:r>
            <a:r>
              <a:rPr lang="cs-CZ" sz="2400" dirty="0"/>
              <a:t>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400" dirty="0"/>
              <a:t>Podmínkou je, že </a:t>
            </a:r>
            <a:r>
              <a:rPr lang="cs-CZ" sz="2400" dirty="0" smtClean="0"/>
              <a:t>všechny činnosti v systému probíhají za podmínek </a:t>
            </a:r>
            <a:r>
              <a:rPr lang="cs-CZ" sz="2400" b="1" dirty="0" smtClean="0">
                <a:solidFill>
                  <a:srgbClr val="333399"/>
                </a:solidFill>
              </a:rPr>
              <a:t>dokonalé konkurence (volné soutěže)</a:t>
            </a:r>
            <a:r>
              <a:rPr lang="cs-CZ" sz="2400" dirty="0" smtClean="0"/>
              <a:t>, </a:t>
            </a:r>
            <a:r>
              <a:rPr lang="cs-CZ" sz="2400" dirty="0"/>
              <a:t>jejímž jádrem je teorie nabídky </a:t>
            </a:r>
            <a:r>
              <a:rPr lang="cs-CZ" sz="2400" dirty="0" smtClean="0"/>
              <a:t>a poptávky.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V dnešních podmínkách je možné se k tomuto modelu  jen přibližovat – nejsou splněny </a:t>
            </a:r>
            <a:r>
              <a:rPr lang="cs-CZ" sz="2400" b="1" dirty="0" smtClean="0">
                <a:solidFill>
                  <a:srgbClr val="333399"/>
                </a:solidFill>
              </a:rPr>
              <a:t>podmínky dokonalé konkurence</a:t>
            </a:r>
            <a:r>
              <a:rPr lang="cs-CZ" sz="2400" dirty="0" smtClean="0">
                <a:solidFill>
                  <a:srgbClr val="333399"/>
                </a:solidFill>
              </a:rPr>
              <a:t>.</a:t>
            </a:r>
          </a:p>
          <a:p>
            <a:pPr lvl="1" eaLnBrk="1" hangingPunct="1">
              <a:defRPr/>
            </a:pPr>
            <a:r>
              <a:rPr lang="cs-CZ" sz="2400" dirty="0" smtClean="0"/>
              <a:t>V některých oblastech jsou překážky pro splnění podmínek dokonalé konkurence tak velké, že se hovoří o </a:t>
            </a:r>
            <a:r>
              <a:rPr lang="cs-CZ" sz="2400" b="1" dirty="0" smtClean="0">
                <a:solidFill>
                  <a:srgbClr val="333399"/>
                </a:solidFill>
              </a:rPr>
              <a:t>„tržním selhání“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399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58888"/>
            <a:ext cx="8229600" cy="5183187"/>
          </a:xfrm>
        </p:spPr>
        <p:txBody>
          <a:bodyPr/>
          <a:lstStyle/>
          <a:p>
            <a:r>
              <a:rPr lang="cs-CZ" altLang="cs-CZ" sz="2800" smtClean="0"/>
              <a:t>vysvětlení a zdůvodnění vládních zásahů, ve všech zdravotních systémech</a:t>
            </a:r>
          </a:p>
          <a:p>
            <a:r>
              <a:rPr lang="cs-CZ" altLang="cs-CZ" sz="2800" smtClean="0"/>
              <a:t>základní příčina: </a:t>
            </a:r>
            <a:r>
              <a:rPr lang="cs-CZ" altLang="cs-CZ" sz="2800" b="1" smtClean="0">
                <a:solidFill>
                  <a:srgbClr val="333399"/>
                </a:solidFill>
              </a:rPr>
              <a:t>selhání trhu zdravotní péče: 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asymetrie informací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povaha poptávky po zdravotních službách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očekávané chování lékařů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nejistota výsledku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podmínky na straně nabídky zdravotních služeb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tvorba cen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externality</a:t>
            </a:r>
          </a:p>
          <a:p>
            <a:pPr marL="971550" lvl="1" indent="-514350">
              <a:buFontTx/>
              <a:buAutoNum type="arabicPeriod"/>
            </a:pPr>
            <a:r>
              <a:rPr lang="cs-CZ" altLang="cs-CZ" sz="2400" smtClean="0"/>
              <a:t>Riziko inekvity ve zdraví</a:t>
            </a:r>
          </a:p>
          <a:p>
            <a:pPr marL="971550" lvl="1" indent="-514350">
              <a:buFontTx/>
              <a:buNone/>
            </a:pPr>
            <a:endParaRPr lang="cs-CZ" altLang="cs-CZ" sz="2400" smtClean="0"/>
          </a:p>
          <a:p>
            <a:pPr marL="971550" lvl="1" indent="-51435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8713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6563" y="17732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služeb.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Pacient neví:</a:t>
            </a:r>
          </a:p>
          <a:p>
            <a:pPr marL="1200150" lvl="2" eaLnBrk="1" hangingPunct="1">
              <a:defRPr/>
            </a:pPr>
            <a:r>
              <a:rPr lang="cs-CZ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dirty="0" smtClean="0"/>
              <a:t>Jaké zdravotnické služby potřebuje</a:t>
            </a:r>
          </a:p>
          <a:p>
            <a:pPr marL="1200150" lvl="2" eaLnBrk="1" hangingPunct="1">
              <a:defRPr/>
            </a:pPr>
            <a:r>
              <a:rPr lang="cs-CZ" dirty="0"/>
              <a:t>K</a:t>
            </a:r>
            <a:r>
              <a:rPr lang="cs-CZ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dirty="0" smtClean="0"/>
              <a:t>Jakou cenu by měl za služby zaplatit</a:t>
            </a:r>
            <a:r>
              <a:rPr lang="cs-CZ" dirty="0"/>
              <a:t>	</a:t>
            </a:r>
            <a:endParaRPr lang="cs-CZ" dirty="0" smtClean="0"/>
          </a:p>
          <a:p>
            <a:pPr marL="1200150" lvl="2" eaLnBrk="1" hangingPunct="1">
              <a:defRPr/>
            </a:pPr>
            <a:r>
              <a:rPr lang="cs-CZ" dirty="0" smtClean="0"/>
              <a:t>Jaký přínos či prospěch může očekávat od poskytnuté péče</a:t>
            </a:r>
            <a:endParaRPr lang="cs-CZ" dirty="0"/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017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5183188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Povaha poptávky</a:t>
            </a:r>
          </a:p>
          <a:p>
            <a:pPr marL="800100" lvl="1" eaLnBrk="1" hangingPunct="1">
              <a:defRPr/>
            </a:pPr>
            <a:r>
              <a:rPr lang="cs-CZ" sz="2400" b="1" dirty="0" smtClean="0">
                <a:solidFill>
                  <a:srgbClr val="333399"/>
                </a:solidFill>
              </a:rPr>
              <a:t>spotřebu </a:t>
            </a:r>
            <a:r>
              <a:rPr lang="cs-CZ" sz="2400" b="1" dirty="0" err="1" smtClean="0">
                <a:solidFill>
                  <a:srgbClr val="333399"/>
                </a:solidFill>
              </a:rPr>
              <a:t>zdr</a:t>
            </a:r>
            <a:r>
              <a:rPr lang="cs-CZ" sz="2400" b="1" dirty="0" smtClean="0">
                <a:solidFill>
                  <a:srgbClr val="333399"/>
                </a:solidFill>
              </a:rPr>
              <a:t>. služeb nelze plánovat nebo odložit:</a:t>
            </a:r>
          </a:p>
          <a:p>
            <a:pPr marL="1200150" lvl="2" eaLnBrk="1" hangingPunct="1">
              <a:defRPr/>
            </a:pPr>
            <a:endParaRPr lang="cs-CZ" dirty="0" smtClean="0"/>
          </a:p>
          <a:p>
            <a:pPr marL="1200150" lvl="2" eaLnBrk="1" hangingPunct="1">
              <a:defRPr/>
            </a:pPr>
            <a:r>
              <a:rPr lang="cs-CZ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dirty="0" smtClean="0"/>
              <a:t>Potřeba zdravotnických služeb je často nezbytná a neodkladná</a:t>
            </a:r>
          </a:p>
          <a:p>
            <a:pPr marL="1200150" lvl="2" eaLnBrk="1" hangingPunct="1">
              <a:defRPr/>
            </a:pPr>
            <a:r>
              <a:rPr lang="cs-CZ" dirty="0" smtClean="0"/>
              <a:t>Je spojena s rizikem úmrtí, omezení funkčnosti (vč. snížení schopnosti vydělávat peníze)</a:t>
            </a:r>
          </a:p>
          <a:p>
            <a:pPr marL="1200150" lvl="2" eaLnBrk="1" hangingPunct="1">
              <a:defRPr/>
            </a:pPr>
            <a:r>
              <a:rPr lang="cs-CZ" dirty="0" smtClean="0"/>
              <a:t>Nemoc = velmi nákladné riziko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0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ETICKÉ HODNOTY V PÉČI O 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0099"/>
                </a:solidFill>
              </a:rPr>
              <a:t>Ekonomické a etické aspekty péče </a:t>
            </a:r>
            <a:r>
              <a:rPr lang="cs-CZ" b="1" dirty="0" smtClean="0">
                <a:solidFill>
                  <a:srgbClr val="000099"/>
                </a:solidFill>
              </a:rPr>
              <a:t>o zdraví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 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Očekávané chování lékařů - omezená soutěž</a:t>
            </a:r>
          </a:p>
          <a:p>
            <a:pPr marL="800100" lvl="1" eaLnBrk="1" hangingPunct="1">
              <a:defRPr/>
            </a:pP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zdravotnickými zařízeními prakticky nedochází ke konkurenci prostřednictvím reklamy a 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= informovaný expert, jím navrhovaná léčba je odrazem objektivní potřeby pacienta, nikoli finančními potřebami lékaře (důvěra).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 (bydliště, záchranka</a:t>
            </a:r>
            <a:r>
              <a:rPr lang="cs-CZ" sz="2400" dirty="0" smtClean="0"/>
              <a:t>)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Pacient nemá vždy možnost výběru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</a:t>
            </a:r>
            <a:endParaRPr lang="cs-CZ" sz="2400" dirty="0" smtClean="0"/>
          </a:p>
          <a:p>
            <a:pPr marL="514350" lvl="1" indent="0" eaLnBrk="1" hangingPunct="1">
              <a:buFontTx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91748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Podmínky na straně nabídky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Vstup do profese je omezen (nákladné vzdělání = omezený počet studentů)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Vede to k omezení nabídky a k růstu nákladů (x zajištění kvality)</a:t>
            </a:r>
          </a:p>
          <a:p>
            <a:pPr marL="800100" lvl="1" eaLnBrk="1" hangingPunct="1">
              <a:defRPr/>
            </a:pPr>
            <a:endParaRPr lang="cs-CZ" sz="2400" dirty="0"/>
          </a:p>
          <a:p>
            <a:pPr marL="571500" indent="-457200" eaLnBrk="1" hangingPunct="1">
              <a:defRPr/>
            </a:pPr>
            <a:r>
              <a:rPr lang="cs-CZ" b="1" dirty="0" smtClean="0">
                <a:solidFill>
                  <a:srgbClr val="333399"/>
                </a:solidFill>
              </a:rPr>
              <a:t>Tvorba cen</a:t>
            </a:r>
          </a:p>
          <a:p>
            <a:pPr marL="971550" lvl="1" indent="-457200" eaLnBrk="1" hangingPunct="1">
              <a:defRPr/>
            </a:pPr>
            <a:r>
              <a:rPr lang="cs-CZ" sz="2400" dirty="0" smtClean="0"/>
              <a:t>administrativní tvorba cen = nepružnost nabídky</a:t>
            </a:r>
          </a:p>
          <a:p>
            <a:pPr marL="971550" lvl="1" indent="-457200" eaLnBrk="1" hangingPunct="1">
              <a:defRPr/>
            </a:pPr>
            <a:r>
              <a:rPr lang="cs-CZ" sz="2400" dirty="0" smtClean="0"/>
              <a:t>existence </a:t>
            </a:r>
            <a:r>
              <a:rPr lang="cs-CZ" sz="2400" dirty="0"/>
              <a:t>zdravotního pojištění omezuje cenovou konkurenci pouze na částku, kterou pacient hradí přímou platbou.</a:t>
            </a:r>
          </a:p>
          <a:p>
            <a:pPr marL="971550" lvl="1" indent="-457200"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2701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>
                <a:solidFill>
                  <a:srgbClr val="333399"/>
                </a:solidFill>
              </a:rPr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lvl="2" eaLnBrk="1" hangingPunct="1">
              <a:defRPr/>
            </a:pPr>
            <a:r>
              <a:rPr lang="cs-CZ" b="1" dirty="0" smtClean="0"/>
              <a:t>Negativní externalita</a:t>
            </a:r>
          </a:p>
          <a:p>
            <a:pPr lvl="3" eaLnBrk="1" hangingPunct="1">
              <a:defRPr/>
            </a:pPr>
            <a:r>
              <a:rPr lang="cs-CZ" sz="2400" dirty="0" smtClean="0"/>
              <a:t>Výrobní podniky znečišťující ovzduší </a:t>
            </a:r>
            <a:endParaRPr lang="cs-CZ" sz="2400" dirty="0"/>
          </a:p>
          <a:p>
            <a:pPr lvl="2" eaLnBrk="1" hangingPunct="1">
              <a:defRPr/>
            </a:pPr>
            <a:r>
              <a:rPr lang="cs-CZ" b="1" dirty="0" smtClean="0"/>
              <a:t>Pozitivní externalita</a:t>
            </a:r>
          </a:p>
          <a:p>
            <a:pPr lvl="3" eaLnBrk="1" hangingPunct="1">
              <a:defRPr/>
            </a:pPr>
            <a:r>
              <a:rPr lang="cs-CZ" sz="2400" dirty="0" smtClean="0"/>
              <a:t>Prevence nemocí (užitek má celá společnost)</a:t>
            </a:r>
          </a:p>
          <a:p>
            <a:pPr lvl="3" eaLnBrk="1" hangingPunct="1">
              <a:defRPr/>
            </a:pPr>
            <a:r>
              <a:rPr lang="cs-CZ" sz="2400" dirty="0" smtClean="0"/>
              <a:t>Očkování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48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Problémy aplikace tržního mechanismu </a:t>
            </a:r>
            <a:br>
              <a:rPr lang="cs-CZ" sz="3600" b="1" dirty="0" smtClean="0">
                <a:solidFill>
                  <a:srgbClr val="000099"/>
                </a:solidFill>
              </a:rPr>
            </a:br>
            <a:r>
              <a:rPr lang="cs-CZ" sz="3600" b="1" dirty="0" smtClean="0">
                <a:solidFill>
                  <a:srgbClr val="000099"/>
                </a:solidFill>
              </a:rPr>
              <a:t>v péči o zdraví</a:t>
            </a:r>
          </a:p>
        </p:txBody>
      </p:sp>
      <p:sp>
        <p:nvSpPr>
          <p:cNvPr id="1884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altLang="cs-CZ" sz="2800" b="1" smtClean="0">
                <a:solidFill>
                  <a:srgbClr val="333399"/>
                </a:solidFill>
              </a:rPr>
              <a:t>Zajištění ekvity ve zdravotní péči</a:t>
            </a:r>
          </a:p>
          <a:p>
            <a:pPr marL="914400" lvl="1" eaLnBrk="1" hangingPunct="1"/>
            <a:r>
              <a:rPr lang="cs-CZ" altLang="cs-CZ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altLang="cs-CZ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altLang="cs-CZ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altLang="cs-CZ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7790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>
                <a:solidFill>
                  <a:srgbClr val="000099"/>
                </a:solidFill>
              </a:rPr>
              <a:t>Příčiny růstu nákladů na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7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Zájem ekonomie o zdravotní péči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mtClean="0"/>
              <a:t>Systematický zájem o ekonomickou problematiku zdravotnictví od 60. let 20. století.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Zdravotnictví se stalo významným hospodářským odvětvím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Růst výdajů na zdravotnictví (začal předstihovat růst HDP)</a:t>
            </a:r>
          </a:p>
          <a:p>
            <a:pPr lvl="2" eaLnBrk="1" hangingPunct="1"/>
            <a:r>
              <a:rPr lang="cs-CZ" smtClean="0"/>
              <a:t>Začaly být analyzovány hlavní příčiny růstu výdajů na zdravotní péči</a:t>
            </a:r>
          </a:p>
        </p:txBody>
      </p:sp>
    </p:spTree>
    <p:extLst>
      <p:ext uri="{BB962C8B-B14F-4D97-AF65-F5344CB8AC3E}">
        <p14:creationId xmlns:p14="http://schemas.microsoft.com/office/powerpoint/2010/main" val="42587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750" y="765175"/>
            <a:ext cx="8229600" cy="5716588"/>
          </a:xfrm>
        </p:spPr>
        <p:txBody>
          <a:bodyPr/>
          <a:lstStyle/>
          <a:p>
            <a:pPr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 smtClean="0"/>
              <a:t>Nárůst nákladů na zdravotnictví má několik příčin, které lze jen těžko seřadit podle pořadí nebo je navzájem oddělit.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Demografické změny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000" dirty="0" smtClean="0"/>
              <a:t>Stárnutí populace není tak závažným faktorem, jak se obecně myslí (roční růst výdajů v ČR je cca 7% a pouze jeden procentní bod připadá na populační stárnutí, zbylých 6 má příčinu jinde).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Struktura a charakter nemocnosti a úmrtnosti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Hromadný výskyt chronických nemocí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Nové a staronové choroby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AIDS, TBC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závislosti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Léčiva a technologie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drahý výzkum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odstraňují následky, nikoli příčiny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odhalování nemocí v časnějších stádiích = delší život s nemocí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4942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88067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Nárůst výkonů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Z rizikových metod se stávají metody relativně bezpečné (roste poptávka).</a:t>
            </a:r>
          </a:p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Zaměření na nejtěžší stavy a nemoci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Chybné zaměření,  lepší by bylo zaměřit se na předcházení nemocem (sociální determinanty zdraví).</a:t>
            </a:r>
          </a:p>
        </p:txBody>
      </p:sp>
    </p:spTree>
    <p:extLst>
      <p:ext uri="{BB962C8B-B14F-4D97-AF65-F5344CB8AC3E}">
        <p14:creationId xmlns:p14="http://schemas.microsoft.com/office/powerpoint/2010/main" val="10913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804988"/>
            <a:ext cx="72104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3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Nárůst výkonů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Z rizikových metod se stávají metody relativně bezpečné (roste poptávka).</a:t>
            </a:r>
          </a:p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Zaměření na nejtěžší stavy a nemoci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Chybné zaměření,  lepší by bylo zaměřit se na předcházení nemocem.</a:t>
            </a:r>
          </a:p>
          <a:p>
            <a:pPr marL="457200" indent="-457200" eaLnBrk="1" hangingPunct="1">
              <a:buFont typeface="+mj-lt"/>
              <a:buAutoNum type="arabicPeriod" startAt="7"/>
              <a:defRPr/>
            </a:pPr>
            <a:r>
              <a:rPr lang="cs-CZ" sz="2400" b="1" dirty="0" smtClean="0"/>
              <a:t>Očekávání lidí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 informačním věku roste „informovanost“  a očekávání lidí, kteří požadují stále více (z hlediska kvantity i kvality).</a:t>
            </a:r>
          </a:p>
        </p:txBody>
      </p:sp>
    </p:spTree>
    <p:extLst>
      <p:ext uri="{BB962C8B-B14F-4D97-AF65-F5344CB8AC3E}">
        <p14:creationId xmlns:p14="http://schemas.microsoft.com/office/powerpoint/2010/main" val="143277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 v péči o zdraví</a:t>
            </a:r>
          </a:p>
        </p:txBody>
      </p:sp>
      <p:sp>
        <p:nvSpPr>
          <p:cNvPr id="19459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z="2000" smtClean="0"/>
              <a:t>Jádro zdravotnického systému (zdroje, aktivity, meziprodukty) je vystaveno působení dvou základních (jakoby protchůdných) společenských sil, kterými jsou:</a:t>
            </a:r>
          </a:p>
          <a:p>
            <a:pPr lvl="1"/>
            <a:r>
              <a:rPr lang="cs-CZ" sz="1600" smtClean="0"/>
              <a:t>ekonomie, technologie a věda o řízení (</a:t>
            </a:r>
            <a:r>
              <a:rPr lang="cs-CZ" sz="1600" i="1" smtClean="0"/>
              <a:t>management</a:t>
            </a:r>
            <a:r>
              <a:rPr lang="cs-CZ" sz="1600" smtClean="0"/>
              <a:t>)</a:t>
            </a:r>
          </a:p>
          <a:p>
            <a:pPr lvl="1"/>
            <a:r>
              <a:rPr lang="cs-CZ" sz="1600" smtClean="0"/>
              <a:t>etika, hodnotové postoje a ekvita (</a:t>
            </a:r>
            <a:r>
              <a:rPr lang="cs-CZ" sz="1600" i="1" smtClean="0"/>
              <a:t>společenská spravedlnost</a:t>
            </a:r>
            <a:r>
              <a:rPr lang="cs-CZ" sz="1600" smtClean="0"/>
              <a:t>)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614363"/>
            <a:ext cx="705643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indent="-457200" eaLnBrk="1" hangingPunct="1">
              <a:buFont typeface="+mj-lt"/>
              <a:buAutoNum type="arabicPeriod" startAt="8"/>
              <a:defRPr/>
            </a:pPr>
            <a:r>
              <a:rPr lang="cs-CZ" sz="2400" b="1" dirty="0" smtClean="0"/>
              <a:t>Chybějící kontrolní mechanismy</a:t>
            </a:r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r>
              <a:rPr lang="cs-CZ" sz="2400" b="1" dirty="0" smtClean="0"/>
              <a:t>Komercionalizace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vstup komerčních zájmů a podnikatelských aktivit za účelem zisku (výrobci a obchodníci s technikou, materiály, léky, službami)</a:t>
            </a:r>
          </a:p>
          <a:p>
            <a:pPr indent="-45720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65470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MOŽNOSTI ŘEŠENÍ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47825"/>
            <a:ext cx="80645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Další peníze do systému zdravotnictví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Zvýšení hospodárnosti zdravotnictví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Omezení dostupnosti zdravotnických služeb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Všeobecné zlepšení zdraví lidí</a:t>
            </a:r>
          </a:p>
        </p:txBody>
      </p:sp>
    </p:spTree>
    <p:extLst>
      <p:ext uri="{BB962C8B-B14F-4D97-AF65-F5344CB8AC3E}">
        <p14:creationId xmlns:p14="http://schemas.microsoft.com/office/powerpoint/2010/main" val="18500580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3175"/>
            <a:ext cx="903605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1.</a:t>
            </a:r>
            <a:r>
              <a:rPr lang="cs-CZ" sz="4000" smtClean="0">
                <a:solidFill>
                  <a:srgbClr val="000099"/>
                </a:solidFill>
              </a:rPr>
              <a:t> </a:t>
            </a:r>
            <a:r>
              <a:rPr lang="cs-CZ" sz="4000" b="1" smtClean="0">
                <a:solidFill>
                  <a:srgbClr val="000099"/>
                </a:solidFill>
              </a:rPr>
              <a:t>Další peníze do systému zdravotnictví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2296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600" dirty="0" smtClean="0"/>
              <a:t>Množství peněz vkládané do zdravotnictví nelze neustále zvyšovat: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b="1" i="1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b="1" i="1" dirty="0" smtClean="0"/>
              <a:t>Žádný stát na světě nedokáže vyprodukovat tolik zdrojů, kolik by lékaři dokázali utratit v dobré víře, že pomáhají pacientům.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Růst výdajů má své hranice, které jsou jednak dány výkonností ekonomiky a jednak naléhavostí nákladů v jiných rezortech.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Pouhým navýšením peněz plynoucích do zdravotnictví se zmíněné problémy nedají vyřešit.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Když chybí peníze, může se na první pohled zdát, že je to ekonomický problém. Ale i když ekonomické poznatky a metody hrají v oblasti péče o zdraví důležitou roli, zdaleka to není problém, na jehož vyřešení stačí ekonomie. 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92208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716963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2. Zvýšení hospodárnosti zdravotnictví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57338"/>
            <a:ext cx="8229600" cy="4743450"/>
          </a:xfrm>
        </p:spPr>
        <p:txBody>
          <a:bodyPr/>
          <a:lstStyle/>
          <a:p>
            <a:pPr eaLnBrk="1" hangingPunct="1"/>
            <a:r>
              <a:rPr lang="cs-CZ" sz="2400" smtClean="0"/>
              <a:t>Snahy o zvýšení hospodárnosti nelze omezovat na jedno zdravotnické zařízení, výsledky bývají zpravidla horší, než se očekávalo. </a:t>
            </a:r>
          </a:p>
          <a:p>
            <a:pPr lvl="1" eaLnBrk="1" hangingPunct="1"/>
            <a:r>
              <a:rPr lang="cs-CZ" sz="2000" smtClean="0"/>
              <a:t>Nejde totiž o to, aby všechny zdravotnické služby, které nemocnice zvládá, byly poskytovány hospodárně. Důležité je, aby zbytečné zdravotnické služby nebyly poskytovány vůbec. </a:t>
            </a:r>
          </a:p>
          <a:p>
            <a:pPr eaLnBrk="1" hangingPunct="1"/>
            <a:r>
              <a:rPr lang="cs-CZ" sz="2400" smtClean="0"/>
              <a:t>Pokud se např. peníze v nemocnici vynaloží na zvládnutí zdravotního problému, na který by stačil praktický lékař nebo ambulantní specialista, pak jde o </a:t>
            </a:r>
            <a:r>
              <a:rPr lang="cs-CZ" sz="2400" b="1" smtClean="0"/>
              <a:t>plýtvání</a:t>
            </a:r>
            <a:r>
              <a:rPr lang="cs-CZ" sz="2400" smtClean="0"/>
              <a:t>. Proto je tak důležité, aby zdravotnická zařízení byla skloubena do funkčního systému a aby nebyla jen „samostatnými“ a „konkurujícími“ subjekty.</a:t>
            </a:r>
          </a:p>
        </p:txBody>
      </p:sp>
    </p:spTree>
    <p:extLst>
      <p:ext uri="{BB962C8B-B14F-4D97-AF65-F5344CB8AC3E}">
        <p14:creationId xmlns:p14="http://schemas.microsoft.com/office/powerpoint/2010/main" val="32711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843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Omezenost dostupných finančních prostředků vs. nové léky a technologie (a tedy i tlak na vyšší výdaje).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Všude na světě pokulhává zdravotnictví za medicínou a jejími možnostmi.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Otázka:</a:t>
            </a:r>
            <a:r>
              <a:rPr lang="cs-CZ" sz="2800" dirty="0" smtClean="0"/>
              <a:t> Co z dostupných lékařských metod chceme a můžeme obyvatelstvu poskytnout, kolik na to chceme vynaložit a kde tyto prostředky vzít?</a:t>
            </a:r>
          </a:p>
          <a:p>
            <a:pPr marL="0" indent="0" eaLnBrk="1" hangingPunct="1">
              <a:buFontTx/>
              <a:buNone/>
              <a:defRPr/>
            </a:pP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464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Je to krok nepopulární a nebývá deklarován ve volebních programech politických stran. Ve všech státech však k tomu dochází a jsou používány nejrůznější metody. </a:t>
            </a:r>
          </a:p>
          <a:p>
            <a:pPr lvl="1" eaLnBrk="1" hangingPunct="1">
              <a:defRPr/>
            </a:pPr>
            <a:r>
              <a:rPr lang="cs-CZ" sz="2000" dirty="0" smtClean="0"/>
              <a:t>Bývají např. určovány ekonomické limity, jejichž překročení je provázeno sankcemi, zdůvodňováním a přijetím „nápravných“ opatření. Jsou aplikovány </a:t>
            </a:r>
            <a:r>
              <a:rPr lang="cs-CZ" sz="2000" b="1" dirty="0" smtClean="0"/>
              <a:t>metody řízeného poskytování služeb</a:t>
            </a:r>
            <a:r>
              <a:rPr lang="cs-CZ" sz="2000" dirty="0" smtClean="0"/>
              <a:t> (</a:t>
            </a:r>
            <a:r>
              <a:rPr lang="cs-CZ" sz="2000" i="1" dirty="0" smtClean="0"/>
              <a:t>rationing</a:t>
            </a:r>
            <a:r>
              <a:rPr lang="cs-CZ" sz="2000" dirty="0" smtClean="0"/>
              <a:t>), jehož podstatou je </a:t>
            </a:r>
            <a:r>
              <a:rPr lang="cs-CZ" sz="2000" b="1" dirty="0" smtClean="0"/>
              <a:t>přidělování vzácných prostředků v případě nouze</a:t>
            </a:r>
            <a:r>
              <a:rPr lang="cs-CZ" sz="2000" dirty="0" smtClean="0"/>
              <a:t>. </a:t>
            </a:r>
          </a:p>
          <a:p>
            <a:pPr eaLnBrk="1" hangingPunct="1">
              <a:defRPr/>
            </a:pPr>
            <a:r>
              <a:rPr lang="cs-CZ" sz="2400" b="1" dirty="0" smtClean="0"/>
              <a:t>Rationing </a:t>
            </a:r>
            <a:r>
              <a:rPr lang="cs-CZ" sz="2400" dirty="0" smtClean="0"/>
              <a:t>v oblasti zdravotní péče:</a:t>
            </a:r>
          </a:p>
          <a:p>
            <a:pPr lvl="2" eaLnBrk="1" hangingPunct="1">
              <a:defRPr/>
            </a:pPr>
            <a:r>
              <a:rPr lang="cs-CZ" dirty="0" smtClean="0"/>
              <a:t>Nalézání a ospravedlňování důvodů pro přidělování a nepřidělování vzácných zdrojů (nákladných zdravotnických služeb) některým lidem, kterým by mohly přinést užitek.</a:t>
            </a:r>
          </a:p>
          <a:p>
            <a:pPr marL="0" indent="0" eaLnBrk="1" hangingPunct="1">
              <a:buFontTx/>
              <a:buNone/>
              <a:defRPr/>
            </a:pPr>
            <a:endParaRPr lang="cs-CZ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445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84313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Explicitní rationing 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je obvykle založen na rozhodnutí, </a:t>
            </a:r>
            <a:r>
              <a:rPr lang="cs-CZ" sz="2000" b="1" dirty="0" smtClean="0"/>
              <a:t>které služby budou běžně poskytovány</a:t>
            </a:r>
            <a:r>
              <a:rPr lang="cs-CZ" sz="2000" dirty="0" smtClean="0"/>
              <a:t> (např. hrazeny ze zdravotního pojištění) </a:t>
            </a:r>
            <a:r>
              <a:rPr lang="cs-CZ" sz="2000" b="1" dirty="0" smtClean="0"/>
              <a:t>a které budou spojeny s určitým omezením </a:t>
            </a:r>
            <a:r>
              <a:rPr lang="cs-CZ" sz="2000" dirty="0" smtClean="0"/>
              <a:t>(budou např. hrazeny pacientem, budou poskytovány jen v několika málo zdravotnických zařízeních, popřípadě jejich poskytování bude zastaveno, a to třeba jen dočasně). 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dobrý podklad pro </a:t>
            </a:r>
            <a:r>
              <a:rPr lang="cs-CZ" sz="2000" b="1" dirty="0" smtClean="0"/>
              <a:t>stanovení priorit zdravotní péče na populační úrovni</a:t>
            </a:r>
            <a:r>
              <a:rPr lang="cs-CZ" sz="2000" dirty="0" smtClean="0"/>
              <a:t>, ale v individuálních případech vždy záleží na konkrétních okolnostech indikace určité zdr. služby.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 smtClean="0"/>
              <a:t>odpovědnost</a:t>
            </a:r>
            <a:r>
              <a:rPr lang="cs-CZ" sz="2000" dirty="0" smtClean="0"/>
              <a:t> nese ten, kdo sestavil a schválil seznam omezující poskytování některých zdravotnických služeb. Takový seznam nebývá veřejností dobře přijímán, a proto se politické strany této metodě vyhýbají, a to přesto, že jsou tomu zdravotnickou veřejností čas od času vyzývány.</a:t>
            </a:r>
          </a:p>
        </p:txBody>
      </p:sp>
    </p:spTree>
    <p:extLst>
      <p:ext uri="{BB962C8B-B14F-4D97-AF65-F5344CB8AC3E}">
        <p14:creationId xmlns:p14="http://schemas.microsoft.com/office/powerpoint/2010/main" val="15628357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46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smtClean="0"/>
              <a:t>Ideální řešení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méně lidí by v důsledku chronických nemocí požadovalo zdravotnické služby,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zdravotnictví by se orientovalo převážně na akutní zdravotní problémy.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Takový záměr úzce souvisí s determinantami zdraví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mnohé však leží vně tradiční působnosti zdravotnictví.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Jestliže je např. v České republice dvojnásobná spotřeba alkoholu a cigaret než ve Švédsku, pak je vhodné připomenout, že neexistuje medicínská technologie, která by tak velký rozdíl dokázala vykompenzovat.</a:t>
            </a:r>
          </a:p>
        </p:txBody>
      </p:sp>
    </p:spTree>
    <p:extLst>
      <p:ext uri="{BB962C8B-B14F-4D97-AF65-F5344CB8AC3E}">
        <p14:creationId xmlns:p14="http://schemas.microsoft.com/office/powerpoint/2010/main" val="33279973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Své zdraví mohou do značné míry ovlivnit </a:t>
            </a:r>
            <a:r>
              <a:rPr lang="cs-CZ" sz="2800" b="1" dirty="0" smtClean="0"/>
              <a:t>jednotliví lidé</a:t>
            </a:r>
            <a:r>
              <a:rPr lang="cs-CZ" sz="2800" dirty="0" smtClean="0"/>
              <a:t>. Proto se občas správně připomíná, že každý má pečovat o své zdraví.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Poněkud se pomíjí skutečnost, že každá </a:t>
            </a:r>
            <a:r>
              <a:rPr lang="cs-CZ" sz="2800" b="1" dirty="0" smtClean="0"/>
              <a:t>organizace a instituce i každá úroveň veřejné správy</a:t>
            </a:r>
            <a:r>
              <a:rPr lang="cs-CZ" sz="2800" dirty="0" smtClean="0"/>
              <a:t> přijímá rozhodnutí, které mají větší nebo menší dopad na zdraví lidí.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I když je nesporné, že zdravotnictví má v tomto ohledu výrazné úkoly (výzkum, motivace a vzdělávání, koordinace, kontrola a hodnocení) je zřejmé, že </a:t>
            </a:r>
            <a:r>
              <a:rPr lang="cs-CZ" sz="2800" b="1" dirty="0" smtClean="0"/>
              <a:t>těžiště realizačních aktivit se přesouvá do široce pojímané společenské praxe</a:t>
            </a:r>
            <a:r>
              <a:rPr lang="cs-CZ" sz="2800" dirty="0" smtClean="0"/>
              <a:t>.</a:t>
            </a:r>
          </a:p>
          <a:p>
            <a:pPr marL="0" indent="0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824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Ekonomická logika a lékařská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Konflikt mezi etikou a ekonomickým přístupem k hodnocení zdravotnických služeb….</a:t>
            </a:r>
            <a:endParaRPr lang="cs-CZ" sz="2800" dirty="0"/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…výsledek  nepochopení toho, </a:t>
            </a:r>
            <a:r>
              <a:rPr lang="cs-CZ" sz="2400" b="1" dirty="0" smtClean="0">
                <a:solidFill>
                  <a:srgbClr val="333399"/>
                </a:solidFill>
              </a:rPr>
              <a:t>co je smyslem zavádění ekonomického pohledu </a:t>
            </a:r>
            <a:r>
              <a:rPr lang="cs-CZ" sz="2400" dirty="0" smtClean="0"/>
              <a:t>na poskytování zdravotnických služeb.</a:t>
            </a:r>
          </a:p>
          <a:p>
            <a:pPr lvl="1" eaLnBrk="1" hangingPunct="1">
              <a:defRPr/>
            </a:pPr>
            <a:r>
              <a:rPr lang="cs-CZ" sz="2000" dirty="0" smtClean="0"/>
              <a:t>Ekonomie pomáhá přijímat závěry, </a:t>
            </a:r>
            <a:r>
              <a:rPr lang="cs-CZ" sz="2000" dirty="0" smtClean="0">
                <a:solidFill>
                  <a:srgbClr val="333399"/>
                </a:solidFill>
              </a:rPr>
              <a:t>jak optimálně alokovat zdroje</a:t>
            </a:r>
            <a:r>
              <a:rPr lang="cs-CZ" sz="2000" dirty="0" smtClean="0"/>
              <a:t>, a to tak, aby přinesly lidem co největší možný přínos. </a:t>
            </a:r>
          </a:p>
          <a:p>
            <a:pPr lvl="1" eaLnBrk="1" hangingPunct="1">
              <a:defRPr/>
            </a:pPr>
            <a:r>
              <a:rPr lang="cs-CZ" sz="2000" dirty="0" smtClean="0"/>
              <a:t>Ekonomie a její metody by měly být </a:t>
            </a:r>
            <a:r>
              <a:rPr lang="cs-CZ" sz="2000" dirty="0" smtClean="0">
                <a:solidFill>
                  <a:srgbClr val="333399"/>
                </a:solidFill>
              </a:rPr>
              <a:t>jedním z nástrojů řízení </a:t>
            </a:r>
            <a:r>
              <a:rPr lang="cs-CZ" sz="2000" dirty="0" smtClean="0"/>
              <a:t>zdravotnického systému.</a:t>
            </a:r>
          </a:p>
          <a:p>
            <a:pPr lvl="1" eaLnBrk="1" hangingPunct="1">
              <a:defRPr/>
            </a:pPr>
            <a:r>
              <a:rPr lang="cs-CZ" sz="2000" dirty="0" smtClean="0"/>
              <a:t>Jejich vhodnost by měla být posuzována podle toho, zda a do jaké míry </a:t>
            </a:r>
            <a:r>
              <a:rPr lang="cs-CZ" sz="2000" dirty="0" smtClean="0">
                <a:solidFill>
                  <a:srgbClr val="333399"/>
                </a:solidFill>
              </a:rPr>
              <a:t>pomáhají naplnit zvolené cíle</a:t>
            </a:r>
            <a:r>
              <a:rPr lang="cs-CZ" sz="2000" dirty="0" smtClean="0"/>
              <a:t>, hájit a rozvíjet hodnoty a zda respektují stanovené priority.</a:t>
            </a:r>
          </a:p>
          <a:p>
            <a:pPr>
              <a:defRPr/>
            </a:pPr>
            <a:endParaRPr lang="cs-CZ" sz="2400" dirty="0" smtClean="0"/>
          </a:p>
          <a:p>
            <a:pPr lvl="1"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smtClean="0"/>
              <a:t>Různost zdravotnických systémů</a:t>
            </a:r>
          </a:p>
          <a:p>
            <a:pPr marL="514350" eaLnBrk="1" hangingPunct="1"/>
            <a:r>
              <a:rPr lang="cs-CZ" sz="2000" smtClean="0"/>
              <a:t>Možnost </a:t>
            </a:r>
            <a:r>
              <a:rPr lang="cs-CZ" sz="2000" b="1" smtClean="0"/>
              <a:t>klasifikace podle</a:t>
            </a:r>
            <a:r>
              <a:rPr lang="cs-CZ" sz="2000" smtClean="0"/>
              <a:t>:</a:t>
            </a:r>
          </a:p>
          <a:p>
            <a:pPr marL="914400" lvl="1" eaLnBrk="1" hangingPunct="1"/>
            <a:r>
              <a:rPr lang="cs-CZ" sz="200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smtClean="0"/>
              <a:t>míry sociální solidarity;</a:t>
            </a:r>
          </a:p>
          <a:p>
            <a:pPr marL="914400" lvl="1" eaLnBrk="1" hangingPunct="1"/>
            <a:r>
              <a:rPr lang="cs-CZ" sz="2000" smtClean="0"/>
              <a:t>způsobu financování zdravotní péče.</a:t>
            </a:r>
          </a:p>
          <a:p>
            <a:pPr marL="914400" lvl="1" eaLnBrk="1" hangingPunct="1"/>
            <a:endParaRPr lang="cs-CZ" sz="2000" smtClean="0"/>
          </a:p>
          <a:p>
            <a:pPr marL="514350" eaLnBrk="1" hangingPunct="1"/>
            <a:r>
              <a:rPr lang="cs-CZ" sz="2000" b="1" smtClean="0"/>
              <a:t>Základní typy </a:t>
            </a:r>
            <a:r>
              <a:rPr lang="cs-CZ" sz="2000" smtClean="0"/>
              <a:t>zdravotnických systémů:</a:t>
            </a:r>
          </a:p>
          <a:p>
            <a:pPr marL="914400" lvl="1" eaLnBrk="1" hangingPunct="1"/>
            <a:r>
              <a:rPr lang="cs-CZ" sz="2000" smtClean="0"/>
              <a:t>Komerční</a:t>
            </a:r>
          </a:p>
          <a:p>
            <a:pPr marL="914400" lvl="1" eaLnBrk="1" hangingPunct="1"/>
            <a:r>
              <a:rPr lang="cs-CZ" sz="2000" b="1" smtClean="0"/>
              <a:t>Liberalistický</a:t>
            </a:r>
          </a:p>
          <a:p>
            <a:pPr marL="914400" lvl="1" eaLnBrk="1" hangingPunct="1"/>
            <a:r>
              <a:rPr lang="cs-CZ" sz="2000" b="1" smtClean="0"/>
              <a:t>Pojišťovnický (pluralitní, smíšený)</a:t>
            </a:r>
          </a:p>
          <a:p>
            <a:pPr marL="914400" lvl="1" eaLnBrk="1" hangingPunct="1"/>
            <a:r>
              <a:rPr lang="cs-CZ" sz="2000" b="1" smtClean="0"/>
              <a:t>Národní zdravotní služba</a:t>
            </a:r>
          </a:p>
          <a:p>
            <a:pPr marL="914400" lvl="1" eaLnBrk="1" hangingPunct="1"/>
            <a:r>
              <a:rPr lang="cs-CZ" sz="2000" smtClean="0"/>
              <a:t>Státní</a:t>
            </a:r>
          </a:p>
          <a:p>
            <a:pPr marL="914400" lvl="1" eaLnBrk="1" hangingPunct="1"/>
            <a:r>
              <a:rPr lang="cs-CZ" sz="2000" smtClean="0"/>
              <a:t>Totalitní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smtClean="0"/>
              <a:t>Ani jedna z vyspělých zemí dnes není čistým typem</a:t>
            </a:r>
          </a:p>
          <a:p>
            <a:pPr marL="571500" eaLnBrk="1" hangingPunct="1"/>
            <a:r>
              <a:rPr lang="cs-CZ" sz="240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4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4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b="1" dirty="0" smtClean="0"/>
              <a:t>Narůstající komplexita a návaznost služeb i potřeba týmové práce takový typ zdravotnictví prakticky znemožňuje.    </a:t>
            </a:r>
            <a:endParaRPr lang="en-GB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40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40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40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40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40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400" smtClean="0"/>
              <a:t>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4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4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4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r>
              <a:rPr lang="cs-CZ" sz="200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smtClean="0"/>
              <a:t>Většina specializovaných ambulantních zařízení, laboratoře a rtg pracoviště jsou součástí nemocnic.</a:t>
            </a:r>
          </a:p>
          <a:p>
            <a:pPr eaLnBrk="1" hangingPunct="1"/>
            <a:r>
              <a:rPr lang="cs-CZ" sz="200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Velká Británie, Norsko, Španělsko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Ekonomické hledisko je důležité a užitečné, ale jeho role v systému péče o zdraví a ve zdravotnictví je spíše pomocná.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V péči o zdraví není cílem dosahovat co nejlepších ekonomických výsledků jako takových, ale co nejlepších výsledků vzhledem k definovaným cílům a prioritám.</a:t>
            </a:r>
          </a:p>
          <a:p>
            <a:r>
              <a:rPr lang="cs-CZ" sz="2400" dirty="0" smtClean="0"/>
              <a:t>Primárně bychom se měli ptát v jaké společnosti chceme žít, co proto dokážeme udělat, zda a do jaké míry se chceme starat o děti, nemocné a seniory?</a:t>
            </a:r>
          </a:p>
          <a:p>
            <a:r>
              <a:rPr lang="cs-CZ" sz="2400" dirty="0" smtClean="0"/>
              <a:t>„</a:t>
            </a:r>
            <a:r>
              <a:rPr lang="cs-CZ" sz="2400" i="1" dirty="0" smtClean="0"/>
              <a:t>Ekonomie je jako dobrá cestovní kancelář. Vy, jako cestující, si musíte vybrat, zda chcete slunce u moře, nebo sníh na horách. Když jste si vybrali, cestovní kancelář vám pomůže dostat se rychle a levně na místo určení.</a:t>
            </a:r>
            <a:r>
              <a:rPr lang="cs-CZ" sz="2400" dirty="0" smtClean="0"/>
              <a:t>“</a:t>
            </a:r>
          </a:p>
          <a:p>
            <a:pPr lvl="1"/>
            <a:r>
              <a:rPr lang="cs-CZ" sz="2000" dirty="0" smtClean="0"/>
              <a:t>Jde jen o to, abychom věděli, kam chceme směřovat….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Etické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NEŠKODIT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Nikdo by neměl nikoho poškozovat, ať už tělesně nebo psychicky.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b="1" dirty="0" smtClean="0"/>
              <a:t>POMÁHAT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Každý by měl pomáhat komukoli, kdo potřebuje pomoc.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b="1" dirty="0" smtClean="0"/>
              <a:t>SPRAVEDLNOST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S každým by se mělo jednat podle zákona, stejně </a:t>
            </a:r>
            <a:r>
              <a:rPr lang="cs-CZ" dirty="0" smtClean="0"/>
              <a:t>slušně.</a:t>
            </a: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b="1" dirty="0" smtClean="0"/>
              <a:t>AUTONOMIE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Každý by si měl nade vše vážit lidské bytosti.</a:t>
            </a:r>
          </a:p>
        </p:txBody>
      </p:sp>
    </p:spTree>
    <p:extLst>
      <p:ext uri="{BB962C8B-B14F-4D97-AF65-F5344CB8AC3E}">
        <p14:creationId xmlns:p14="http://schemas.microsoft.com/office/powerpoint/2010/main" val="408669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EKVITA - d</a:t>
            </a:r>
            <a:r>
              <a:rPr lang="cs-CZ" b="1" dirty="0" smtClean="0">
                <a:solidFill>
                  <a:srgbClr val="000099"/>
                </a:solidFill>
              </a:rPr>
              <a:t>efinice </a:t>
            </a:r>
            <a:r>
              <a:rPr lang="cs-CZ" b="1" dirty="0" smtClean="0">
                <a:solidFill>
                  <a:srgbClr val="000099"/>
                </a:solidFill>
              </a:rPr>
              <a:t>ekvity dle WHO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Arial" charset="0"/>
              <a:buNone/>
            </a:pPr>
            <a:r>
              <a:rPr lang="cs-CZ" smtClean="0"/>
              <a:t>Ekvita ve zdraví znamená, že v ideálních podmínkách by měl mít každý stejnou příležitost dosáhnout svého plného zdravotního potenciálu – řečeno pragmatičtěji – nikdo by neměl být znevýhodněn při jeho dosahování, lze-li se ovšem takovému znevýhodnění vyhnout.</a:t>
            </a:r>
          </a:p>
        </p:txBody>
      </p:sp>
    </p:spTree>
    <p:extLst>
      <p:ext uri="{BB962C8B-B14F-4D97-AF65-F5344CB8AC3E}">
        <p14:creationId xmlns:p14="http://schemas.microsoft.com/office/powerpoint/2010/main" val="239208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smtClean="0"/>
              <a:t>V demokratických společnostech s tržním hospodářstvím základní otázka zní: Jsou zdravotnické služby běžným zbožím?</a:t>
            </a:r>
          </a:p>
          <a:p>
            <a:r>
              <a:rPr lang="cs-CZ" smtClean="0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1504</Words>
  <Application>Microsoft Office PowerPoint</Application>
  <PresentationFormat>Předvádění na obrazovce (4:3)</PresentationFormat>
  <Paragraphs>299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Motiv systému Office</vt:lpstr>
      <vt:lpstr>Ekonomika a pojišťovnictví 4. přednáška</vt:lpstr>
      <vt:lpstr>ETICKÉ HODNOTY V PÉČI O ZDRAVÍ</vt:lpstr>
      <vt:lpstr>Ekonomie a etika v péči o zdraví</vt:lpstr>
      <vt:lpstr>Ekonomická logika a lékařská etika</vt:lpstr>
      <vt:lpstr>Ekonomie a etika</vt:lpstr>
      <vt:lpstr>Etické principy</vt:lpstr>
      <vt:lpstr>EKVITA - definice ekvity dle WHO</vt:lpstr>
      <vt:lpstr>Specifika zdravotnických služeb</vt:lpstr>
      <vt:lpstr>Ekonomika zdravotnictví</vt:lpstr>
      <vt:lpstr>Ekonomie</vt:lpstr>
      <vt:lpstr>Ekonomika zdravotnictví - definice</vt:lpstr>
      <vt:lpstr>Ekonomika zdravotnictví</vt:lpstr>
      <vt:lpstr>Hlavní oblasti ekonomiky zdravotnictví</vt:lpstr>
      <vt:lpstr>Specifika zdravotnických služeb</vt:lpstr>
      <vt:lpstr>Trh a zdravotní péče (tržní selhání)</vt:lpstr>
      <vt:lpstr>Idea „dokonalého“ trhu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  <vt:lpstr>Problémy aplikace tržního mechanismu  v péči o zdraví</vt:lpstr>
      <vt:lpstr>Problémy aplikace tržního mechanismu  v péči o zdraví</vt:lpstr>
      <vt:lpstr>Problémy aplikace tržního mechanismu  v péči o zdraví</vt:lpstr>
      <vt:lpstr>Problémy aplikace tržního mechanismu  v péči o zdraví</vt:lpstr>
      <vt:lpstr>Příčiny růstu nákladů na zdravotnictví</vt:lpstr>
      <vt:lpstr>Zájem ekonomie o zdravotní péči</vt:lpstr>
      <vt:lpstr>Hlavní příčiny růstu nákladů</vt:lpstr>
      <vt:lpstr>Hlavní příčiny růstu nákladů</vt:lpstr>
      <vt:lpstr>Prezentace aplikace PowerPoint</vt:lpstr>
      <vt:lpstr>Hlavní příčiny růstu nákladů</vt:lpstr>
      <vt:lpstr>Hlavní příčiny růstu nákladů</vt:lpstr>
      <vt:lpstr>MOŽNOSTI ŘEŠENÍ</vt:lpstr>
      <vt:lpstr>1. Další peníze do systému zdravotnictví </vt:lpstr>
      <vt:lpstr>2. Zvýšení hospodárnosti zdravotnictví</vt:lpstr>
      <vt:lpstr>3. Omezení dostupnosti zdravotnických služeb</vt:lpstr>
      <vt:lpstr>3. Omezení dostupnosti zdravotnických služeb</vt:lpstr>
      <vt:lpstr>3. Omezení dostupnosti zdravotnických služeb</vt:lpstr>
      <vt:lpstr>4. Všeobecné zlepšení zdraví lidí</vt:lpstr>
      <vt:lpstr>4. Všeobecné zlepšení zdraví lidí</vt:lpstr>
      <vt:lpstr>Základní typy zdravotnických systémů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a pojišťovnictví</dc:title>
  <dc:creator>Pavlína Kaňová</dc:creator>
  <cp:lastModifiedBy>Pavlína Kaňová</cp:lastModifiedBy>
  <cp:revision>106</cp:revision>
  <cp:lastPrinted>2013-02-25T12:13:51Z</cp:lastPrinted>
  <dcterms:created xsi:type="dcterms:W3CDTF">2012-01-06T13:27:55Z</dcterms:created>
  <dcterms:modified xsi:type="dcterms:W3CDTF">2018-03-12T13:53:29Z</dcterms:modified>
</cp:coreProperties>
</file>