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  <p:sldMasterId id="2147483727" r:id="rId2"/>
  </p:sldMasterIdLst>
  <p:notesMasterIdLst>
    <p:notesMasterId r:id="rId41"/>
  </p:notesMasterIdLst>
  <p:sldIdLst>
    <p:sldId id="467" r:id="rId3"/>
    <p:sldId id="539" r:id="rId4"/>
    <p:sldId id="478" r:id="rId5"/>
    <p:sldId id="564" r:id="rId6"/>
    <p:sldId id="572" r:id="rId7"/>
    <p:sldId id="565" r:id="rId8"/>
    <p:sldId id="480" r:id="rId9"/>
    <p:sldId id="571" r:id="rId10"/>
    <p:sldId id="573" r:id="rId11"/>
    <p:sldId id="574" r:id="rId12"/>
    <p:sldId id="575" r:id="rId13"/>
    <p:sldId id="540" r:id="rId14"/>
    <p:sldId id="541" r:id="rId15"/>
    <p:sldId id="542" r:id="rId16"/>
    <p:sldId id="543" r:id="rId17"/>
    <p:sldId id="544" r:id="rId18"/>
    <p:sldId id="547" r:id="rId19"/>
    <p:sldId id="545" r:id="rId20"/>
    <p:sldId id="548" r:id="rId21"/>
    <p:sldId id="549" r:id="rId22"/>
    <p:sldId id="550" r:id="rId23"/>
    <p:sldId id="551" r:id="rId24"/>
    <p:sldId id="566" r:id="rId25"/>
    <p:sldId id="567" r:id="rId26"/>
    <p:sldId id="568" r:id="rId27"/>
    <p:sldId id="555" r:id="rId28"/>
    <p:sldId id="569" r:id="rId29"/>
    <p:sldId id="570" r:id="rId30"/>
    <p:sldId id="558" r:id="rId31"/>
    <p:sldId id="559" r:id="rId32"/>
    <p:sldId id="560" r:id="rId33"/>
    <p:sldId id="561" r:id="rId34"/>
    <p:sldId id="562" r:id="rId35"/>
    <p:sldId id="563" r:id="rId36"/>
    <p:sldId id="535" r:id="rId37"/>
    <p:sldId id="536" r:id="rId38"/>
    <p:sldId id="537" r:id="rId39"/>
    <p:sldId id="538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F8E1"/>
    <a:srgbClr val="3333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23" autoAdjust="0"/>
    <p:restoredTop sz="94660"/>
  </p:normalViewPr>
  <p:slideViewPr>
    <p:cSldViewPr>
      <p:cViewPr varScale="1">
        <p:scale>
          <a:sx n="122" d="100"/>
          <a:sy n="122" d="100"/>
        </p:scale>
        <p:origin x="97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6419650043744572"/>
          <c:y val="1.095495593171336E-2"/>
          <c:w val="0.59059755030621075"/>
          <c:h val="0.9410524889208125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'Graf 3.4 a 3.5'!$G$34</c:f>
              <c:strCache>
                <c:ptCount val="1"/>
                <c:pt idx="0">
                  <c:v> 2015</c:v>
                </c:pt>
              </c:strCache>
            </c:strRef>
          </c:tx>
          <c:spPr>
            <a:solidFill>
              <a:srgbClr val="CD3F49"/>
            </a:solidFill>
            <a:ln>
              <a:solidFill>
                <a:srgbClr val="C0504D">
                  <a:lumMod val="75000"/>
                </a:srgbClr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3.4 a 3.5'!$E$35:$E$54</c:f>
              <c:strCache>
                <c:ptCount val="20"/>
                <c:pt idx="0">
                  <c:v>Vrozené vady a deformace</c:v>
                </c:pt>
                <c:pt idx="1">
                  <c:v>Nemoci ucha</c:v>
                </c:pt>
                <c:pt idx="2">
                  <c:v>Stavy vzniklé v perinatálním období</c:v>
                </c:pt>
                <c:pt idx="3">
                  <c:v>Nemoci kůže</c:v>
                </c:pt>
                <c:pt idx="4">
                  <c:v>Nemoci krve a krvetvorných orgánů</c:v>
                </c:pt>
                <c:pt idx="5">
                  <c:v>Infekční a parazitární nemoci</c:v>
                </c:pt>
                <c:pt idx="6">
                  <c:v>Nemoci oka</c:v>
                </c:pt>
                <c:pt idx="7">
                  <c:v>Těhotenství, porod a šestinedělí</c:v>
                </c:pt>
                <c:pt idx="8">
                  <c:v>Příznaky, znaky</c:v>
                </c:pt>
                <c:pt idx="9">
                  <c:v>Nemoci endokrinní a metabolické</c:v>
                </c:pt>
                <c:pt idx="10">
                  <c:v>Nemoci nervové soustavy</c:v>
                </c:pt>
                <c:pt idx="11">
                  <c:v>Poranění, otravy aj.</c:v>
                </c:pt>
                <c:pt idx="12">
                  <c:v>Poruchy duševní a poruchy chování</c:v>
                </c:pt>
                <c:pt idx="13">
                  <c:v>Nemoci dýchací soustavy</c:v>
                </c:pt>
                <c:pt idx="14">
                  <c:v>Nemoci svalové, kosterní a pojivové tkáně</c:v>
                </c:pt>
                <c:pt idx="15">
                  <c:v>Nemoci močové a pohlavní soustavy</c:v>
                </c:pt>
                <c:pt idx="16">
                  <c:v>Faktory ovlivňující zdravotní stav</c:v>
                </c:pt>
                <c:pt idx="17">
                  <c:v>Nemoci trávicí soustavy</c:v>
                </c:pt>
                <c:pt idx="18">
                  <c:v>Novotvary</c:v>
                </c:pt>
                <c:pt idx="19">
                  <c:v>Nemoci oběhové soustavy</c:v>
                </c:pt>
              </c:strCache>
            </c:strRef>
          </c:cat>
          <c:val>
            <c:numRef>
              <c:f>'Graf 3.4 a 3.5'!$G$35:$G$54</c:f>
              <c:numCache>
                <c:formatCode>#,##0</c:formatCode>
                <c:ptCount val="20"/>
                <c:pt idx="0">
                  <c:v>1201.4293448428177</c:v>
                </c:pt>
                <c:pt idx="1">
                  <c:v>1417.6391505174747</c:v>
                </c:pt>
                <c:pt idx="2">
                  <c:v>1771.3729862755904</c:v>
                </c:pt>
                <c:pt idx="3">
                  <c:v>2797.7689961758383</c:v>
                </c:pt>
                <c:pt idx="4">
                  <c:v>3197.8610094676637</c:v>
                </c:pt>
                <c:pt idx="5">
                  <c:v>3375.7819070559981</c:v>
                </c:pt>
                <c:pt idx="6">
                  <c:v>4159.1263870335606</c:v>
                </c:pt>
                <c:pt idx="7">
                  <c:v>2748.8073783201621</c:v>
                </c:pt>
                <c:pt idx="8">
                  <c:v>7535.7771239163467</c:v>
                </c:pt>
                <c:pt idx="9">
                  <c:v>7468.677461125324</c:v>
                </c:pt>
                <c:pt idx="10">
                  <c:v>8463.3690048472927</c:v>
                </c:pt>
                <c:pt idx="11">
                  <c:v>11037.191725627548</c:v>
                </c:pt>
                <c:pt idx="12">
                  <c:v>9267.5188066852788</c:v>
                </c:pt>
                <c:pt idx="13">
                  <c:v>9947.7918879325898</c:v>
                </c:pt>
                <c:pt idx="14">
                  <c:v>16439.760057246302</c:v>
                </c:pt>
                <c:pt idx="15">
                  <c:v>14317.204315261326</c:v>
                </c:pt>
                <c:pt idx="16">
                  <c:v>17911.983730564447</c:v>
                </c:pt>
                <c:pt idx="17">
                  <c:v>14942.67622371691</c:v>
                </c:pt>
                <c:pt idx="18">
                  <c:v>23681.904304970201</c:v>
                </c:pt>
                <c:pt idx="19">
                  <c:v>27131.935570015543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350892624"/>
        <c:axId val="350893016"/>
      </c:barChart>
      <c:barChart>
        <c:barDir val="bar"/>
        <c:grouping val="clustered"/>
        <c:varyColors val="0"/>
        <c:ser>
          <c:idx val="0"/>
          <c:order val="1"/>
          <c:tx>
            <c:strRef>
              <c:f>'Graf 3.4 a 3.5'!$F$34</c:f>
              <c:strCache>
                <c:ptCount val="1"/>
                <c:pt idx="0">
                  <c:v> 2010</c:v>
                </c:pt>
              </c:strCache>
            </c:strRef>
          </c:tx>
          <c:spPr>
            <a:solidFill>
              <a:srgbClr val="7DA9DF"/>
            </a:solidFill>
            <a:ln>
              <a:solidFill>
                <a:srgbClr val="4F81BD">
                  <a:lumMod val="75000"/>
                </a:srgbClr>
              </a:solidFill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cs-CZ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3.4 a 3.5'!$E$35:$E$54</c:f>
              <c:strCache>
                <c:ptCount val="20"/>
                <c:pt idx="0">
                  <c:v>Vrozené vady a deformace</c:v>
                </c:pt>
                <c:pt idx="1">
                  <c:v>Nemoci ucha</c:v>
                </c:pt>
                <c:pt idx="2">
                  <c:v>Stavy vzniklé v perinatálním období</c:v>
                </c:pt>
                <c:pt idx="3">
                  <c:v>Nemoci kůže</c:v>
                </c:pt>
                <c:pt idx="4">
                  <c:v>Nemoci krve a krvetvorných orgánů</c:v>
                </c:pt>
                <c:pt idx="5">
                  <c:v>Infekční a parazitární nemoci</c:v>
                </c:pt>
                <c:pt idx="6">
                  <c:v>Nemoci oka</c:v>
                </c:pt>
                <c:pt idx="7">
                  <c:v>Těhotenství, porod a šestinedělí</c:v>
                </c:pt>
                <c:pt idx="8">
                  <c:v>Příznaky, znaky</c:v>
                </c:pt>
                <c:pt idx="9">
                  <c:v>Nemoci endokrinní a metabolické</c:v>
                </c:pt>
                <c:pt idx="10">
                  <c:v>Nemoci nervové soustavy</c:v>
                </c:pt>
                <c:pt idx="11">
                  <c:v>Poranění, otravy aj.</c:v>
                </c:pt>
                <c:pt idx="12">
                  <c:v>Poruchy duševní a poruchy chování</c:v>
                </c:pt>
                <c:pt idx="13">
                  <c:v>Nemoci dýchací soustavy</c:v>
                </c:pt>
                <c:pt idx="14">
                  <c:v>Nemoci svalové, kosterní a pojivové tkáně</c:v>
                </c:pt>
                <c:pt idx="15">
                  <c:v>Nemoci močové a pohlavní soustavy</c:v>
                </c:pt>
                <c:pt idx="16">
                  <c:v>Faktory ovlivňující zdravotní stav</c:v>
                </c:pt>
                <c:pt idx="17">
                  <c:v>Nemoci trávicí soustavy</c:v>
                </c:pt>
                <c:pt idx="18">
                  <c:v>Novotvary</c:v>
                </c:pt>
                <c:pt idx="19">
                  <c:v>Nemoci oběhové soustavy</c:v>
                </c:pt>
              </c:strCache>
            </c:strRef>
          </c:cat>
          <c:val>
            <c:numRef>
              <c:f>'Graf 3.4 a 3.5'!$F$35:$F$54</c:f>
              <c:numCache>
                <c:formatCode>General</c:formatCode>
                <c:ptCount val="20"/>
                <c:pt idx="0">
                  <c:v>932</c:v>
                </c:pt>
                <c:pt idx="1">
                  <c:v>940</c:v>
                </c:pt>
                <c:pt idx="2" formatCode="#,##0">
                  <c:v>2091</c:v>
                </c:pt>
                <c:pt idx="3" formatCode="#,##0">
                  <c:v>2096</c:v>
                </c:pt>
                <c:pt idx="4" formatCode="#,##0">
                  <c:v>2359</c:v>
                </c:pt>
                <c:pt idx="5" formatCode="#,##0">
                  <c:v>2384</c:v>
                </c:pt>
                <c:pt idx="6" formatCode="#,##0">
                  <c:v>2816</c:v>
                </c:pt>
                <c:pt idx="7" formatCode="#,##0">
                  <c:v>2884</c:v>
                </c:pt>
                <c:pt idx="8" formatCode="#,##0">
                  <c:v>5400</c:v>
                </c:pt>
                <c:pt idx="9" formatCode="#,##0">
                  <c:v>5690</c:v>
                </c:pt>
                <c:pt idx="10" formatCode="#,##0">
                  <c:v>5832</c:v>
                </c:pt>
                <c:pt idx="11" formatCode="#,##0">
                  <c:v>6627</c:v>
                </c:pt>
                <c:pt idx="12" formatCode="#,##0">
                  <c:v>7783</c:v>
                </c:pt>
                <c:pt idx="13" formatCode="#,##0">
                  <c:v>8551</c:v>
                </c:pt>
                <c:pt idx="14" formatCode="#,##0">
                  <c:v>10659</c:v>
                </c:pt>
                <c:pt idx="15" formatCode="#,##0">
                  <c:v>11355</c:v>
                </c:pt>
                <c:pt idx="16" formatCode="#,##0">
                  <c:v>12614</c:v>
                </c:pt>
                <c:pt idx="17" formatCode="#,##0">
                  <c:v>13213</c:v>
                </c:pt>
                <c:pt idx="18" formatCode="#,##0">
                  <c:v>19217</c:v>
                </c:pt>
                <c:pt idx="19" formatCode="#,##0">
                  <c:v>26758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9"/>
        <c:overlap val="100"/>
        <c:axId val="299219032"/>
        <c:axId val="350893408"/>
      </c:barChart>
      <c:catAx>
        <c:axId val="3508926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3175"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350893016"/>
        <c:crosses val="autoZero"/>
        <c:auto val="1"/>
        <c:lblAlgn val="ctr"/>
        <c:lblOffset val="100"/>
        <c:noMultiLvlLbl val="0"/>
      </c:catAx>
      <c:valAx>
        <c:axId val="350893016"/>
        <c:scaling>
          <c:orientation val="minMax"/>
          <c:max val="29000"/>
          <c:min val="0"/>
        </c:scaling>
        <c:delete val="0"/>
        <c:axPos val="b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ot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350892624"/>
        <c:crosses val="autoZero"/>
        <c:crossBetween val="between"/>
        <c:majorUnit val="5000"/>
        <c:minorUnit val="1000"/>
      </c:valAx>
      <c:valAx>
        <c:axId val="35089340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299219032"/>
        <c:crosses val="max"/>
        <c:crossBetween val="between"/>
      </c:valAx>
      <c:catAx>
        <c:axId val="2992190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50893408"/>
        <c:crosses val="autoZero"/>
        <c:auto val="1"/>
        <c:lblAlgn val="ctr"/>
        <c:lblOffset val="100"/>
        <c:noMultiLvlLbl val="0"/>
      </c:catAx>
    </c:plotArea>
    <c:legend>
      <c:legendPos val="tr"/>
      <c:layout>
        <c:manualLayout>
          <c:xMode val="edge"/>
          <c:yMode val="edge"/>
          <c:x val="0.76384328141947666"/>
          <c:y val="0.49784523922461543"/>
          <c:w val="0.10409219525945848"/>
          <c:h val="8.0931329366961707E-2"/>
        </c:manualLayout>
      </c:layout>
      <c:overlay val="1"/>
      <c:txPr>
        <a:bodyPr/>
        <a:lstStyle/>
        <a:p>
          <a:pPr>
            <a:defRPr sz="800"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34D3A-8C24-4012-9028-76191985204E}" type="datetimeFigureOut">
              <a:rPr lang="cs-CZ" smtClean="0"/>
              <a:t>19.3.2018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B718D-3C6D-467E-9833-06EBFD4D3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65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B718D-3C6D-467E-9833-06EBFD4D376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948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B718D-3C6D-467E-9833-06EBFD4D376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65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71A9F-BC8E-4F5C-93D4-8B0298EAA8A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68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DEA96-4D87-4881-B19C-6902490E007B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62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382B3-7989-451D-A887-FCF7141B6BC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824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55A2E96-9F9C-4229-860A-12CC033C459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556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A695AFC-AD12-449B-910A-0E8119D56B5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350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A1C7AEB-80B1-48BF-89B7-7405C2795CF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437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0EB9C-AECE-4C88-8CA7-1E7E623F320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39507"/>
      </p:ext>
    </p:extLst>
  </p:cSld>
  <p:clrMapOvr>
    <a:masterClrMapping/>
  </p:clrMapOvr>
  <p:transition>
    <p:blinds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19.3.2018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859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19.3.2018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9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19.3.2018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243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19.3.2018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03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D0F08-7304-4CC6-BA61-C63EFF2F134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1739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19.3.2018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1700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19.3.2018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988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19.3.2018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2283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19.3.2018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0451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19.3.2018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4514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19.3.2018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0297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19.3.2018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050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ABCC8-CBDF-4AFF-B324-50F0065B1FD3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19.3.2018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2155E-9C02-471E-AA10-DECB65E35EA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7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7BF77-9855-48A2-814A-647E1A204873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03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3D5DA-F13F-42C0-ACAB-D8DC37D1422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0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43FA3-42C1-4DEC-8BA7-E96F4ED5941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6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7A8FF-E799-4F64-8BC1-6ED04B4B84C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56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4CD9F-39AF-4140-B7AA-585E1AA95BC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11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CCE17-A377-4C11-BAC0-1FF120188B6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5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C7685-2FF5-4DBA-BD41-FC7B0F4B6F3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73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D6EACF-015B-46AB-A3F6-AC034F0A983F}" type="slidenum">
              <a:rPr lang="en-GB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71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19.3.2018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czso/vysledky-zdravotnickych-uctu-cr-201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6600" b="1" cap="all" dirty="0" smtClean="0">
                <a:solidFill>
                  <a:srgbClr val="00B0F0"/>
                </a:solidFill>
              </a:rPr>
              <a:t>Financování zdravotnictví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07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2233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Výdaje </a:t>
            </a:r>
            <a:r>
              <a:rPr lang="cs-CZ" sz="28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pojišťoven na </a:t>
            </a:r>
            <a:r>
              <a:rPr lang="cs-CZ" sz="28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zdravotní </a:t>
            </a:r>
            <a:r>
              <a:rPr lang="cs-CZ" sz="28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péči podle diagnóz MKN-10</a:t>
            </a:r>
            <a:endParaRPr lang="cs-CZ" sz="2800" b="1" dirty="0" smtClean="0">
              <a:solidFill>
                <a:srgbClr val="333399"/>
              </a:solidFill>
              <a:cs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403648" y="12687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3194770297"/>
              </p:ext>
            </p:extLst>
          </p:nvPr>
        </p:nvGraphicFramePr>
        <p:xfrm>
          <a:off x="539552" y="922336"/>
          <a:ext cx="7056784" cy="5891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03648" y="715521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85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4239" y="116632"/>
            <a:ext cx="8229600" cy="1143000"/>
          </a:xfrm>
        </p:spPr>
        <p:txBody>
          <a:bodyPr/>
          <a:lstStyle/>
          <a:p>
            <a:pPr algn="l"/>
            <a:r>
              <a:rPr lang="cs-CZ" sz="1800" b="1" dirty="0"/>
              <a:t>Porovnání průměrných výdajů zdravotních pojišťoven na zdravotní péči na jednoho pojištěnce podle věku a pohlaví v letech 2010 a 2015 (v Kč</a:t>
            </a:r>
            <a:r>
              <a:rPr lang="cs-CZ" sz="1800" b="1" dirty="0" smtClean="0"/>
              <a:t>)</a:t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000" dirty="0" smtClean="0"/>
              <a:t>Celkově </a:t>
            </a:r>
            <a:r>
              <a:rPr lang="cs-CZ" sz="1000" dirty="0"/>
              <a:t>byly v roce 2015 průměrné výdaje zdravotních pojišťoven na jednu pojištěnou ženu (23 326 Kč) o 7,6 % vyšší než průměrné výdaje na jednoho pojištěného muže (21 677 Kč).</a:t>
            </a:r>
            <a:br>
              <a:rPr lang="cs-CZ" sz="1000" dirty="0"/>
            </a:br>
            <a:endParaRPr lang="cs-CZ" sz="10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252179"/>
              </p:ext>
            </p:extLst>
          </p:nvPr>
        </p:nvGraphicFramePr>
        <p:xfrm>
          <a:off x="470246" y="1412776"/>
          <a:ext cx="7977586" cy="5184585"/>
        </p:xfrm>
        <a:graphic>
          <a:graphicData uri="http://schemas.openxmlformats.org/drawingml/2006/table">
            <a:tbl>
              <a:tblPr firstRow="1" firstCol="1" bandRow="1"/>
              <a:tblGrid>
                <a:gridCol w="1571681"/>
                <a:gridCol w="1128068"/>
                <a:gridCol w="1128068"/>
                <a:gridCol w="1128068"/>
                <a:gridCol w="1128068"/>
                <a:gridCol w="1128068"/>
                <a:gridCol w="765565"/>
              </a:tblGrid>
              <a:tr h="246885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Věková skupina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2010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68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Muži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Ženy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Muži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Ženy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 4 let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17 666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14 361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32 027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19 113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16 672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35 785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5-9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11 156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9 514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20 670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10 089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8 520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18 609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10-14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11 014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11 822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22 836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10 280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10 357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20 637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15-19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9 667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11 659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21 326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10 219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12 329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22 548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20-24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8 345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11 412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19 757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8 409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11 554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19 963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25-29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9 618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15 907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25 525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9 271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15 103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24 374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30-34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10 281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17 854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28 135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10 318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16 860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27 178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35-39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10 922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14 566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25 488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11 794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16 307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28 101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40-44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15 088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17 168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32 256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13 352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16 630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29 982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45-49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15 761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18 675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34 436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16 261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19 279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35 540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50-54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23 815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25 436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49 251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20 960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22 598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43 558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55-59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28 516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26 057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54 573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28 125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26 195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54 320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60-64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39 756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30 036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69 792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37 220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30 109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67 329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65-69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45 612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40 172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85 784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47 511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28 332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75 843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70-74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54 245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47 241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101 486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47 879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45 525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93 404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75-79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62 624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50 086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112 710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63 113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51 353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114 465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80-84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65 217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53 670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118 887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65 115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57 337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122 452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85+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68 462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60 030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128 492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65 975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63 088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129 063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21 267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23 445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44 712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21 677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23 326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45 003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0" marR="6846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059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333399"/>
                </a:solidFill>
                <a:cs typeface="Arial" panose="020B0604020202020204" pitchFamily="34" charset="0"/>
              </a:rPr>
              <a:t>Veřejné zdravotní pojištění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1052513"/>
            <a:ext cx="7466012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altLang="cs-CZ" b="1" dirty="0" err="1" smtClean="0">
                <a:solidFill>
                  <a:srgbClr val="333399"/>
                </a:solidFill>
                <a:cs typeface="Arial" panose="020B0604020202020204" pitchFamily="34" charset="0"/>
              </a:rPr>
              <a:t>Bismarckovský</a:t>
            </a:r>
            <a:r>
              <a:rPr lang="cs-CZ" altLang="cs-CZ" b="1" dirty="0" smtClean="0">
                <a:solidFill>
                  <a:srgbClr val="333399"/>
                </a:solidFill>
                <a:cs typeface="Arial" panose="020B0604020202020204" pitchFamily="34" charset="0"/>
              </a:rPr>
              <a:t> model </a:t>
            </a:r>
            <a:r>
              <a:rPr lang="cs-CZ" altLang="cs-CZ" dirty="0" smtClean="0">
                <a:solidFill>
                  <a:srgbClr val="333399"/>
                </a:solidFill>
                <a:cs typeface="Arial" panose="020B0604020202020204" pitchFamily="34" charset="0"/>
              </a:rPr>
              <a:t>financování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altLang="cs-CZ" dirty="0" smtClean="0">
                <a:solidFill>
                  <a:srgbClr val="333399"/>
                </a:solidFill>
                <a:cs typeface="Arial" panose="020B0604020202020204" pitchFamily="34" charset="0"/>
              </a:rPr>
              <a:t>Vychází z křesťanských hodnot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altLang="cs-CZ" dirty="0" smtClean="0">
                <a:solidFill>
                  <a:srgbClr val="333399"/>
                </a:solidFill>
                <a:cs typeface="Arial" panose="020B0604020202020204" pitchFamily="34" charset="0"/>
              </a:rPr>
              <a:t>Výraz sociálního cítění a humánních </a:t>
            </a:r>
            <a:r>
              <a:rPr lang="cs-CZ" altLang="cs-CZ" b="1" dirty="0" smtClean="0">
                <a:solidFill>
                  <a:srgbClr val="333399"/>
                </a:solidFill>
                <a:cs typeface="Arial" panose="020B0604020202020204" pitchFamily="34" charset="0"/>
              </a:rPr>
              <a:t>hodnot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altLang="cs-CZ" dirty="0" smtClean="0">
                <a:solidFill>
                  <a:srgbClr val="333399"/>
                </a:solidFill>
                <a:cs typeface="Arial" panose="020B0604020202020204" pitchFamily="34" charset="0"/>
              </a:rPr>
              <a:t>Zdravotní péče jako jedno ze zákl. </a:t>
            </a:r>
            <a:r>
              <a:rPr lang="cs-CZ" altLang="cs-CZ" b="1" dirty="0" smtClean="0">
                <a:solidFill>
                  <a:srgbClr val="333399"/>
                </a:solidFill>
                <a:cs typeface="Arial" panose="020B0604020202020204" pitchFamily="34" charset="0"/>
              </a:rPr>
              <a:t>lidských práv</a:t>
            </a:r>
            <a:r>
              <a:rPr lang="cs-CZ" altLang="cs-CZ" dirty="0" smtClean="0">
                <a:solidFill>
                  <a:srgbClr val="333399"/>
                </a:solidFill>
                <a:cs typeface="Arial" panose="020B0604020202020204" pitchFamily="34" charset="0"/>
              </a:rPr>
              <a:t>, jehož garantem je stát</a:t>
            </a:r>
          </a:p>
        </p:txBody>
      </p:sp>
    </p:spTree>
    <p:extLst>
      <p:ext uri="{BB962C8B-B14F-4D97-AF65-F5344CB8AC3E}">
        <p14:creationId xmlns:p14="http://schemas.microsoft.com/office/powerpoint/2010/main" val="362655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333399"/>
                </a:solidFill>
                <a:cs typeface="Arial" panose="020B0604020202020204" pitchFamily="34" charset="0"/>
              </a:rPr>
              <a:t>Veřejné zdravotní pojištění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1052513"/>
            <a:ext cx="7466012" cy="55451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dirty="0" smtClean="0">
              <a:solidFill>
                <a:srgbClr val="333399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>
                <a:solidFill>
                  <a:srgbClr val="333399"/>
                </a:solidFill>
              </a:rPr>
              <a:t>„Železný kancléř“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>
                <a:solidFill>
                  <a:srgbClr val="333399"/>
                </a:solidFill>
              </a:rPr>
              <a:t>Otto von Bismarck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>
                <a:solidFill>
                  <a:srgbClr val="333399"/>
                </a:solidFill>
              </a:rPr>
              <a:t>„</a:t>
            </a:r>
            <a:r>
              <a:rPr lang="cs-CZ" altLang="cs-CZ" i="1" dirty="0" smtClean="0">
                <a:solidFill>
                  <a:srgbClr val="333399"/>
                </a:solidFill>
              </a:rPr>
              <a:t>Moje myšlenka si klade za cíl získat pracující třídu. Můžu dokonce říct – uplatit ji státem.“ </a:t>
            </a:r>
          </a:p>
        </p:txBody>
      </p:sp>
      <p:pic>
        <p:nvPicPr>
          <p:cNvPr id="6349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268413"/>
            <a:ext cx="2632075" cy="339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81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6600" b="1" cap="all" dirty="0" smtClean="0">
                <a:solidFill>
                  <a:srgbClr val="00B0F0"/>
                </a:solidFill>
              </a:rPr>
              <a:t>Zdravotní pojištění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76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333399"/>
                </a:solidFill>
              </a:rPr>
              <a:t>VEŘEJNOPRÁVNÍ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63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Veřejné zdravotní pojištění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Povinné</a:t>
            </a:r>
            <a:r>
              <a:rPr lang="cs-CZ" sz="2800" dirty="0" smtClean="0">
                <a:solidFill>
                  <a:srgbClr val="333399"/>
                </a:solidFill>
              </a:rPr>
              <a:t> (dáno zákonem) pro každého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Garance zdravotní péče</a:t>
            </a:r>
            <a:r>
              <a:rPr lang="cs-CZ" sz="2800" dirty="0" smtClean="0">
                <a:solidFill>
                  <a:srgbClr val="333399"/>
                </a:solidFill>
              </a:rPr>
              <a:t> pomocí povinně předplacených služeb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Odstranění finančních bariér </a:t>
            </a:r>
            <a:r>
              <a:rPr lang="cs-CZ" sz="2800" dirty="0" smtClean="0">
                <a:solidFill>
                  <a:srgbClr val="333399"/>
                </a:solidFill>
              </a:rPr>
              <a:t>v dostupnosti ZP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 smtClean="0">
                <a:solidFill>
                  <a:srgbClr val="333399"/>
                </a:solidFill>
              </a:rPr>
              <a:t>Souvisí s pojetím </a:t>
            </a:r>
            <a:r>
              <a:rPr lang="cs-CZ" sz="2800" b="1" dirty="0" smtClean="0">
                <a:solidFill>
                  <a:srgbClr val="333399"/>
                </a:solidFill>
              </a:rPr>
              <a:t>úlohy státu </a:t>
            </a:r>
            <a:r>
              <a:rPr lang="cs-CZ" sz="2800" dirty="0" smtClean="0">
                <a:solidFill>
                  <a:srgbClr val="333399"/>
                </a:solidFill>
              </a:rPr>
              <a:t>v péči o zdraví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 smtClean="0">
                <a:solidFill>
                  <a:srgbClr val="333399"/>
                </a:solidFill>
              </a:rPr>
              <a:t>Základním principem je </a:t>
            </a:r>
            <a:r>
              <a:rPr lang="cs-CZ" sz="2800" b="1" dirty="0" smtClean="0">
                <a:solidFill>
                  <a:srgbClr val="333399"/>
                </a:solidFill>
              </a:rPr>
              <a:t>solidarita</a:t>
            </a:r>
            <a:r>
              <a:rPr lang="cs-CZ" sz="2800" dirty="0" smtClean="0">
                <a:solidFill>
                  <a:srgbClr val="333399"/>
                </a:solidFill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buFont typeface="Arial" charset="0"/>
              <a:buNone/>
              <a:defRPr/>
            </a:pPr>
            <a:endParaRPr lang="cs-CZ" sz="280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05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Veřejné zdravotní pojištění jako výraz sociální solidarity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967287"/>
          </a:xfrm>
        </p:spPr>
        <p:txBody>
          <a:bodyPr/>
          <a:lstStyle/>
          <a:p>
            <a:pPr eaLnBrk="1" hangingPunct="1"/>
            <a:endParaRPr lang="cs-CZ" sz="2800" dirty="0" smtClean="0">
              <a:latin typeface="Arial" charset="0"/>
            </a:endParaRPr>
          </a:p>
          <a:p>
            <a:pPr eaLnBrk="1" hangingPunct="1"/>
            <a:r>
              <a:rPr lang="cs-CZ" sz="2800" b="1" dirty="0" smtClean="0">
                <a:solidFill>
                  <a:srgbClr val="333399"/>
                </a:solidFill>
              </a:rPr>
              <a:t>Odděluje poskytování </a:t>
            </a:r>
            <a:r>
              <a:rPr lang="cs-CZ" sz="2800" dirty="0" smtClean="0">
                <a:solidFill>
                  <a:srgbClr val="333399"/>
                </a:solidFill>
              </a:rPr>
              <a:t>zdravotní péče </a:t>
            </a:r>
            <a:r>
              <a:rPr lang="cs-CZ" sz="2800" b="1" dirty="0" smtClean="0">
                <a:solidFill>
                  <a:srgbClr val="333399"/>
                </a:solidFill>
              </a:rPr>
              <a:t>od schopnosti </a:t>
            </a:r>
            <a:r>
              <a:rPr lang="cs-CZ" sz="2800" dirty="0" smtClean="0">
                <a:solidFill>
                  <a:srgbClr val="333399"/>
                </a:solidFill>
              </a:rPr>
              <a:t>za ni </a:t>
            </a:r>
            <a:r>
              <a:rPr lang="cs-CZ" sz="2800" b="1" dirty="0" smtClean="0">
                <a:solidFill>
                  <a:srgbClr val="333399"/>
                </a:solidFill>
              </a:rPr>
              <a:t>platit</a:t>
            </a:r>
            <a:r>
              <a:rPr lang="cs-CZ" sz="2800" dirty="0" smtClean="0">
                <a:solidFill>
                  <a:srgbClr val="333399"/>
                </a:solidFill>
              </a:rPr>
              <a:t>.</a:t>
            </a:r>
          </a:p>
          <a:p>
            <a:pPr eaLnBrk="1" hangingPunct="1"/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sz="2800" b="1" dirty="0" smtClean="0">
                <a:solidFill>
                  <a:srgbClr val="333399"/>
                </a:solidFill>
              </a:rPr>
              <a:t>Příspěvky</a:t>
            </a:r>
            <a:r>
              <a:rPr lang="cs-CZ" sz="2800" dirty="0" smtClean="0">
                <a:solidFill>
                  <a:srgbClr val="333399"/>
                </a:solidFill>
              </a:rPr>
              <a:t> na zdravotní péči stanovuje </a:t>
            </a:r>
            <a:r>
              <a:rPr lang="cs-CZ" sz="2800" b="1" dirty="0" smtClean="0">
                <a:solidFill>
                  <a:srgbClr val="333399"/>
                </a:solidFill>
              </a:rPr>
              <a:t>podle finančních možností </a:t>
            </a:r>
            <a:r>
              <a:rPr lang="cs-CZ" sz="2800" dirty="0" smtClean="0">
                <a:solidFill>
                  <a:srgbClr val="333399"/>
                </a:solidFill>
              </a:rPr>
              <a:t>(procentuální částka  </a:t>
            </a:r>
            <a:br>
              <a:rPr lang="cs-CZ" sz="2800" dirty="0" smtClean="0">
                <a:solidFill>
                  <a:srgbClr val="333399"/>
                </a:solidFill>
              </a:rPr>
            </a:br>
            <a:r>
              <a:rPr lang="cs-CZ" sz="2800" dirty="0" smtClean="0">
                <a:solidFill>
                  <a:srgbClr val="333399"/>
                </a:solidFill>
              </a:rPr>
              <a:t>z příjmu, nikoli pevná částka).</a:t>
            </a:r>
          </a:p>
          <a:p>
            <a:pPr eaLnBrk="1" hangingPunct="1"/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sz="2800" b="1" dirty="0" smtClean="0">
                <a:solidFill>
                  <a:srgbClr val="333399"/>
                </a:solidFill>
              </a:rPr>
              <a:t>Přerozděluje</a:t>
            </a:r>
            <a:r>
              <a:rPr lang="cs-CZ" sz="2800" dirty="0" smtClean="0">
                <a:solidFill>
                  <a:srgbClr val="333399"/>
                </a:solidFill>
              </a:rPr>
              <a:t> shromážděné finance </a:t>
            </a:r>
            <a:br>
              <a:rPr lang="cs-CZ" sz="2800" dirty="0" smtClean="0">
                <a:solidFill>
                  <a:srgbClr val="333399"/>
                </a:solidFill>
              </a:rPr>
            </a:br>
            <a:r>
              <a:rPr lang="cs-CZ" sz="2800" dirty="0" smtClean="0">
                <a:solidFill>
                  <a:srgbClr val="333399"/>
                </a:solidFill>
              </a:rPr>
              <a:t>ve prospěch sociálně slabých a nemocných.</a:t>
            </a:r>
          </a:p>
        </p:txBody>
      </p:sp>
    </p:spTree>
    <p:extLst>
      <p:ext uri="{BB962C8B-B14F-4D97-AF65-F5344CB8AC3E}">
        <p14:creationId xmlns:p14="http://schemas.microsoft.com/office/powerpoint/2010/main" val="136282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333399"/>
                </a:solidFill>
              </a:rPr>
              <a:t>Veřejné zdravotní pojištění </a:t>
            </a:r>
            <a:br>
              <a:rPr lang="cs-CZ" sz="4000" b="1" dirty="0" smtClean="0">
                <a:solidFill>
                  <a:srgbClr val="333399"/>
                </a:solidFill>
              </a:rPr>
            </a:br>
            <a:r>
              <a:rPr lang="cs-CZ" sz="4000" b="1" dirty="0" smtClean="0">
                <a:solidFill>
                  <a:srgbClr val="333399"/>
                </a:solidFill>
              </a:rPr>
              <a:t>– jde o solidaritu: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bohatých s chudými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zdravých s nemocnými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mladých se staršími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jedinců s rodinami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ekonomicky aktivních s ekonomicky neaktivními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mužů se ženami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zodpovědných s nezodpovědnými …</a:t>
            </a:r>
          </a:p>
          <a:p>
            <a:pPr eaLnBrk="1" hangingPunct="1">
              <a:lnSpc>
                <a:spcPct val="90000"/>
              </a:lnSpc>
            </a:pPr>
            <a:endParaRPr lang="cs-CZ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78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>
                <a:solidFill>
                  <a:srgbClr val="333399"/>
                </a:solidFill>
              </a:rPr>
              <a:t>Zavedeno </a:t>
            </a:r>
            <a:r>
              <a:rPr lang="cs-CZ" b="1" dirty="0" smtClean="0">
                <a:solidFill>
                  <a:srgbClr val="333399"/>
                </a:solidFill>
              </a:rPr>
              <a:t>v roce 1992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 smtClean="0">
                <a:solidFill>
                  <a:srgbClr val="333399"/>
                </a:solidFill>
              </a:rPr>
              <a:t> 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rgbClr val="333399"/>
                </a:solidFill>
              </a:rPr>
              <a:t>Na počátku 90. velký počet zdravotních pojišťoven (až 27)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>
              <a:solidFill>
                <a:srgbClr val="333399"/>
              </a:solidFill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rgbClr val="333399"/>
                </a:solidFill>
              </a:rPr>
              <a:t>V současnosti je v ČR </a:t>
            </a:r>
            <a:r>
              <a:rPr lang="cs-CZ" b="1" dirty="0" smtClean="0">
                <a:solidFill>
                  <a:srgbClr val="333399"/>
                </a:solidFill>
              </a:rPr>
              <a:t>7 zdravotních pojišťoven</a:t>
            </a:r>
          </a:p>
        </p:txBody>
      </p:sp>
    </p:spTree>
    <p:extLst>
      <p:ext uri="{BB962C8B-B14F-4D97-AF65-F5344CB8AC3E}">
        <p14:creationId xmlns:p14="http://schemas.microsoft.com/office/powerpoint/2010/main" val="411686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b="1" cap="all" dirty="0" smtClean="0">
                <a:solidFill>
                  <a:srgbClr val="333399"/>
                </a:solidFill>
                <a:cs typeface="Arial" panose="020B0604020202020204" pitchFamily="34" charset="0"/>
              </a:rPr>
              <a:t>Formy financování zdravotnických služeb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FontTx/>
              <a:buNone/>
            </a:pPr>
            <a:r>
              <a:rPr lang="cs-CZ" altLang="cs-CZ" b="1" smtClean="0">
                <a:solidFill>
                  <a:srgbClr val="333399"/>
                </a:solidFill>
                <a:cs typeface="Arial" panose="020B0604020202020204" pitchFamily="34" charset="0"/>
              </a:rPr>
              <a:t>Nepřímé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veřejné rozpočty (státní, krajské, městské) 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povinné (veřejnoprávní) pojištění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dobrovolné (soukromoprávní) pojištění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zaměstnanecké pojištění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charita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zahraniční pomoc</a:t>
            </a:r>
          </a:p>
          <a:p>
            <a:pPr marL="457200" lvl="1" indent="0" eaLnBrk="1" hangingPunct="1">
              <a:buFontTx/>
              <a:buNone/>
            </a:pPr>
            <a:r>
              <a:rPr lang="cs-CZ" altLang="cs-CZ" b="1" smtClean="0">
                <a:solidFill>
                  <a:srgbClr val="333399"/>
                </a:solidFill>
                <a:cs typeface="Arial" panose="020B0604020202020204" pitchFamily="34" charset="0"/>
              </a:rPr>
              <a:t>Přímé</a:t>
            </a:r>
          </a:p>
          <a:p>
            <a:pPr lvl="2" eaLnBrk="1" hangingPunct="1"/>
            <a:r>
              <a:rPr lang="cs-CZ" altLang="cs-CZ" smtClean="0">
                <a:solidFill>
                  <a:srgbClr val="000000"/>
                </a:solidFill>
                <a:cs typeface="Arial" panose="020B0604020202020204" pitchFamily="34" charset="0"/>
              </a:rPr>
              <a:t>přímé platby od příjemců služeb</a:t>
            </a:r>
          </a:p>
          <a:p>
            <a:pPr eaLnBrk="1" hangingPunct="1"/>
            <a:endParaRPr lang="cs-CZ" altLang="cs-CZ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56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Plátci veřejného zdravotního pojištění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Zaměstnavatelé a zaměstnanci</a:t>
            </a:r>
          </a:p>
          <a:p>
            <a:pPr eaLnBrk="1" hangingPunct="1"/>
            <a:endParaRPr lang="cs-CZ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Osoby samostatně výdělečně činné</a:t>
            </a:r>
          </a:p>
          <a:p>
            <a:pPr eaLnBrk="1" hangingPunct="1"/>
            <a:endParaRPr lang="cs-CZ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Stát</a:t>
            </a:r>
          </a:p>
        </p:txBody>
      </p:sp>
    </p:spTree>
    <p:extLst>
      <p:ext uri="{BB962C8B-B14F-4D97-AF65-F5344CB8AC3E}">
        <p14:creationId xmlns:p14="http://schemas.microsoft.com/office/powerpoint/2010/main" val="35164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1B06BA"/>
                </a:solidFill>
                <a:latin typeface="+mn-lt"/>
              </a:rPr>
              <a:t>Z povinného zdravotního pojištění se hradí: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Nezbytné lékařské úkony</a:t>
            </a: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Zdravotnický materiál</a:t>
            </a: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Některé léky</a:t>
            </a:r>
          </a:p>
        </p:txBody>
      </p:sp>
    </p:spTree>
    <p:extLst>
      <p:ext uri="{BB962C8B-B14F-4D97-AF65-F5344CB8AC3E}">
        <p14:creationId xmlns:p14="http://schemas.microsoft.com/office/powerpoint/2010/main" val="343856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333399"/>
                </a:solidFill>
              </a:rPr>
              <a:t>Zaměstnanci a zaměstnavatelé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>
              <a:latin typeface="Arial" charset="0"/>
            </a:endParaRPr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Zaměstnanec</a:t>
            </a:r>
            <a:r>
              <a:rPr lang="cs-CZ" dirty="0" smtClean="0">
                <a:solidFill>
                  <a:srgbClr val="333399"/>
                </a:solidFill>
              </a:rPr>
              <a:t> platí </a:t>
            </a:r>
            <a:r>
              <a:rPr lang="cs-CZ" b="1" dirty="0" smtClean="0">
                <a:solidFill>
                  <a:srgbClr val="333399"/>
                </a:solidFill>
              </a:rPr>
              <a:t>4,5 %</a:t>
            </a:r>
            <a:r>
              <a:rPr lang="cs-CZ" dirty="0" smtClean="0">
                <a:solidFill>
                  <a:srgbClr val="333399"/>
                </a:solidFill>
              </a:rPr>
              <a:t> z hrubé mzdy.</a:t>
            </a:r>
          </a:p>
          <a:p>
            <a:pPr eaLnBrk="1" hangingPunct="1"/>
            <a:endParaRPr lang="cs-CZ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Zaměstnavatel</a:t>
            </a:r>
            <a:r>
              <a:rPr lang="cs-CZ" dirty="0" smtClean="0">
                <a:solidFill>
                  <a:srgbClr val="333399"/>
                </a:solidFill>
              </a:rPr>
              <a:t> platí </a:t>
            </a:r>
            <a:r>
              <a:rPr lang="cs-CZ" b="1" dirty="0" smtClean="0">
                <a:solidFill>
                  <a:srgbClr val="333399"/>
                </a:solidFill>
              </a:rPr>
              <a:t>9 % </a:t>
            </a:r>
            <a:r>
              <a:rPr lang="cs-CZ" dirty="0" smtClean="0">
                <a:solidFill>
                  <a:srgbClr val="333399"/>
                </a:solidFill>
              </a:rPr>
              <a:t>z hrubé mzdy – lze to brát jako </a:t>
            </a:r>
            <a:r>
              <a:rPr lang="cs-CZ" b="1" dirty="0" smtClean="0">
                <a:solidFill>
                  <a:srgbClr val="333399"/>
                </a:solidFill>
              </a:rPr>
              <a:t>část nevyplacené mzdy</a:t>
            </a:r>
            <a:r>
              <a:rPr lang="cs-CZ" dirty="0" smtClean="0">
                <a:solidFill>
                  <a:srgbClr val="333399"/>
                </a:solidFill>
              </a:rPr>
              <a:t>.</a:t>
            </a:r>
          </a:p>
          <a:p>
            <a:pPr eaLnBrk="1" hangingPunct="1"/>
            <a:endParaRPr lang="cs-CZ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41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OSVČ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13,5%</a:t>
            </a:r>
            <a:r>
              <a:rPr lang="cs-CZ" dirty="0" smtClean="0">
                <a:solidFill>
                  <a:srgbClr val="333399"/>
                </a:solidFill>
              </a:rPr>
              <a:t> </a:t>
            </a:r>
            <a:r>
              <a:rPr lang="cs-CZ" b="1" dirty="0" smtClean="0">
                <a:solidFill>
                  <a:srgbClr val="333399"/>
                </a:solidFill>
              </a:rPr>
              <a:t>z vyměřovacího základu</a:t>
            </a:r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Vyměřovacím základem</a:t>
            </a:r>
            <a:r>
              <a:rPr lang="cs-CZ" dirty="0" smtClean="0">
                <a:solidFill>
                  <a:srgbClr val="333399"/>
                </a:solidFill>
              </a:rPr>
              <a:t> je (od r. 2006) 50 % příjmu ze SVČ po odpočtu výdajů nutných na jeho dosažení, zajištění a udržení.</a:t>
            </a: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Je stanovena </a:t>
            </a:r>
            <a:r>
              <a:rPr lang="cs-CZ" b="1" dirty="0" smtClean="0">
                <a:solidFill>
                  <a:srgbClr val="333399"/>
                </a:solidFill>
              </a:rPr>
              <a:t>minimální měsíční záloha </a:t>
            </a:r>
            <a:r>
              <a:rPr lang="cs-CZ" dirty="0" smtClean="0">
                <a:solidFill>
                  <a:srgbClr val="333399"/>
                </a:solidFill>
              </a:rPr>
              <a:t>na </a:t>
            </a:r>
            <a:r>
              <a:rPr lang="cs-CZ" dirty="0" err="1" smtClean="0">
                <a:solidFill>
                  <a:srgbClr val="333399"/>
                </a:solidFill>
              </a:rPr>
              <a:t>zdr</a:t>
            </a:r>
            <a:r>
              <a:rPr lang="cs-CZ" dirty="0" smtClean="0">
                <a:solidFill>
                  <a:srgbClr val="333399"/>
                </a:solidFill>
              </a:rPr>
              <a:t>. pojištění (v r. 2018 = 2 024 Kč)</a:t>
            </a:r>
          </a:p>
        </p:txBody>
      </p:sp>
    </p:spTree>
    <p:extLst>
      <p:ext uri="{BB962C8B-B14F-4D97-AF65-F5344CB8AC3E}">
        <p14:creationId xmlns:p14="http://schemas.microsoft.com/office/powerpoint/2010/main" val="27259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Osoba bez zdanitelných příjmů (OBZP)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4895949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cs-CZ" sz="2400" dirty="0">
                <a:solidFill>
                  <a:srgbClr val="333399"/>
                </a:solidFill>
              </a:rPr>
              <a:t>O</a:t>
            </a:r>
            <a:r>
              <a:rPr lang="cs-CZ" sz="2400" dirty="0" smtClean="0">
                <a:solidFill>
                  <a:srgbClr val="333399"/>
                </a:solidFill>
              </a:rPr>
              <a:t>soba, která má na území ČR trvalý pobyt,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není však zaměstnancem,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nemá příjmy ze samostatné výdělečné činnosti,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ani nepatří do kategorie, za kterou platí pojistné stát,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    a uvedené skutečnosti trvají celý kalendářní  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    měsíc.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1800" dirty="0" smtClean="0">
                <a:solidFill>
                  <a:srgbClr val="333399"/>
                </a:solidFill>
              </a:rPr>
              <a:t>Např. žena v domácnosti, student školy, která neposkytuje soustavnou přípravu na budoucí povolání, člen náboženského řádu bez příjmu, nezaměstnaný neevidovaný na ÚP, absolvent SŠ, který ihned po prázdninách nenastoupí do zaměstnání + neeviduje se na ÚP + nezačne podnikat.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cs-CZ" sz="1800" dirty="0">
              <a:solidFill>
                <a:srgbClr val="333399"/>
              </a:solidFill>
            </a:endParaRPr>
          </a:p>
          <a:p>
            <a:pPr marL="342000" eaLnBrk="1">
              <a:lnSpc>
                <a:spcPct val="87000"/>
              </a:lnSpc>
              <a:buSzPct val="100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410700" algn="l"/>
              </a:tabLst>
              <a:defRPr/>
            </a:pPr>
            <a:r>
              <a:rPr lang="en-GB" sz="2400" b="1" dirty="0" smtClean="0">
                <a:solidFill>
                  <a:srgbClr val="333399"/>
                </a:solidFill>
              </a:rPr>
              <a:t>OBZP </a:t>
            </a:r>
            <a:r>
              <a:rPr lang="cs-CZ" sz="2400" b="1" dirty="0" smtClean="0">
                <a:solidFill>
                  <a:srgbClr val="333399"/>
                </a:solidFill>
              </a:rPr>
              <a:t>platí 13,5 % z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minimální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mzd</a:t>
            </a:r>
            <a:r>
              <a:rPr lang="cs-CZ" sz="2400" b="1" dirty="0" smtClean="0">
                <a:solidFill>
                  <a:srgbClr val="333399"/>
                </a:solidFill>
              </a:rPr>
              <a:t>y </a:t>
            </a:r>
            <a:r>
              <a:rPr lang="cs-CZ" sz="2400" dirty="0" smtClean="0">
                <a:solidFill>
                  <a:srgbClr val="333399"/>
                </a:solidFill>
              </a:rPr>
              <a:t>v měsíci, za které se platí pojistné. </a:t>
            </a:r>
          </a:p>
          <a:p>
            <a:pPr marL="342000" eaLnBrk="1">
              <a:lnSpc>
                <a:spcPct val="87000"/>
              </a:lnSpc>
              <a:buSzPct val="100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410700" algn="l"/>
              </a:tabLst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Aktuálně je minimální mzda 12 200 Kč, výše měsíční platby tedy činí </a:t>
            </a:r>
            <a:r>
              <a:rPr lang="cs-CZ" sz="2400" b="1" dirty="0" smtClean="0">
                <a:solidFill>
                  <a:srgbClr val="333399"/>
                </a:solidFill>
              </a:rPr>
              <a:t>1 647 Kč</a:t>
            </a:r>
            <a:r>
              <a:rPr lang="cs-CZ" sz="2400" dirty="0" smtClean="0">
                <a:solidFill>
                  <a:srgbClr val="333399"/>
                </a:solidFill>
              </a:rPr>
              <a:t>.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</a:p>
          <a:p>
            <a:pPr eaLnBrk="1" hangingPunct="1">
              <a:spcBef>
                <a:spcPts val="0"/>
              </a:spcBef>
              <a:defRPr/>
            </a:pPr>
            <a:endParaRPr lang="cs-CZ" sz="2200" dirty="0" smtClean="0"/>
          </a:p>
          <a:p>
            <a:pPr eaLnBrk="1" hangingPunct="1"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56391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Osoby, za které je plátcem stát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1847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b="1" dirty="0" smtClean="0">
                <a:solidFill>
                  <a:srgbClr val="333399"/>
                </a:solidFill>
                <a:cs typeface="Arial" charset="0"/>
              </a:rPr>
              <a:t>Nezaopatřené děti (i PGS studenti nad 26 let)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333399"/>
                </a:solidFill>
                <a:cs typeface="Arial" charset="0"/>
              </a:rPr>
              <a:t>Poživatelé důchodů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333399"/>
                </a:solidFill>
                <a:cs typeface="Arial" charset="0"/>
              </a:rPr>
              <a:t>Osoby na mateřské a rodičovské dovolené 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333399"/>
                </a:solidFill>
                <a:cs typeface="Arial" charset="0"/>
              </a:rPr>
              <a:t>Uchazeči o zaměstnání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Osoby pobírající dávky sociální péče </a:t>
            </a:r>
            <a:r>
              <a:rPr lang="cs-CZ" sz="2400" dirty="0" smtClean="0">
                <a:solidFill>
                  <a:srgbClr val="333399"/>
                </a:solidFill>
              </a:rPr>
              <a:t/>
            </a:r>
            <a:br>
              <a:rPr lang="cs-CZ" sz="2400" dirty="0" smtClean="0">
                <a:solidFill>
                  <a:srgbClr val="333399"/>
                </a:solidFill>
              </a:rPr>
            </a:b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z důvodu sociální potřebnosti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Osoby převážně nebo úplně bezmocné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Osoby pečující o </a:t>
            </a:r>
            <a:r>
              <a:rPr lang="cs-CZ" sz="2400" dirty="0" smtClean="0">
                <a:solidFill>
                  <a:srgbClr val="333399"/>
                </a:solidFill>
              </a:rPr>
              <a:t>blízkou osobu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Osoby </a:t>
            </a:r>
            <a:r>
              <a:rPr lang="cs-CZ" sz="2400" dirty="0" smtClean="0">
                <a:solidFill>
                  <a:srgbClr val="333399"/>
                </a:solidFill>
              </a:rPr>
              <a:t>ve vazbě nebo ve výkonu trestu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Stát za vyjmenované osoby platí zálohu na zdravotní pojištění ve výši </a:t>
            </a:r>
            <a:r>
              <a:rPr lang="cs-CZ" sz="2400" b="1" dirty="0" smtClean="0">
                <a:solidFill>
                  <a:srgbClr val="333399"/>
                </a:solidFill>
              </a:rPr>
              <a:t>969 Kč </a:t>
            </a:r>
            <a:r>
              <a:rPr lang="cs-CZ" sz="2400" dirty="0" smtClean="0">
                <a:solidFill>
                  <a:srgbClr val="333399"/>
                </a:solidFill>
              </a:rPr>
              <a:t>měsíčně  (od r. 2018).</a:t>
            </a:r>
          </a:p>
          <a:p>
            <a:pPr eaLnBrk="1" hangingPunct="1">
              <a:defRPr/>
            </a:pPr>
            <a:endParaRPr lang="cs-CZ" sz="2400" dirty="0" smtClean="0">
              <a:solidFill>
                <a:srgbClr val="333399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68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Zdravotní pojišťovny v ČR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84775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2400" b="1" dirty="0">
                <a:solidFill>
                  <a:srgbClr val="333399"/>
                </a:solidFill>
              </a:rPr>
              <a:t>v</a:t>
            </a:r>
            <a:r>
              <a:rPr lang="cs-CZ" sz="2400" b="1" dirty="0" smtClean="0">
                <a:solidFill>
                  <a:srgbClr val="333399"/>
                </a:solidFill>
              </a:rPr>
              <a:t>eřejnoprávní neziskové organizace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mají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úkol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2000" dirty="0" err="1" smtClean="0">
                <a:solidFill>
                  <a:srgbClr val="333399"/>
                </a:solidFill>
              </a:rPr>
              <a:t>vybírat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zdravotní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pojištění</a:t>
            </a:r>
            <a:r>
              <a:rPr lang="en-GB" sz="2000" dirty="0" smtClean="0">
                <a:solidFill>
                  <a:srgbClr val="333399"/>
                </a:solidFill>
              </a:rPr>
              <a:t> v </a:t>
            </a:r>
            <a:r>
              <a:rPr lang="en-GB" sz="2000" dirty="0" err="1" smtClean="0">
                <a:solidFill>
                  <a:srgbClr val="333399"/>
                </a:solidFill>
              </a:rPr>
              <a:t>zákonem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stanovené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výši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endParaRPr lang="cs-CZ" sz="2000" dirty="0" smtClean="0">
              <a:solidFill>
                <a:srgbClr val="333399"/>
              </a:solidFill>
            </a:endParaRPr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2000" dirty="0" smtClean="0">
                <a:solidFill>
                  <a:srgbClr val="333399"/>
                </a:solidFill>
              </a:rPr>
              <a:t>a </a:t>
            </a:r>
            <a:r>
              <a:rPr lang="en-GB" sz="2000" dirty="0" err="1" smtClean="0">
                <a:solidFill>
                  <a:srgbClr val="333399"/>
                </a:solidFill>
              </a:rPr>
              <a:t>zajišťovat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za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vybrané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prostředky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úhrady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zdravotní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péče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tak</a:t>
            </a:r>
            <a:r>
              <a:rPr lang="en-GB" sz="2000" dirty="0" smtClean="0">
                <a:solidFill>
                  <a:srgbClr val="333399"/>
                </a:solidFill>
              </a:rPr>
              <a:t>, </a:t>
            </a:r>
            <a:r>
              <a:rPr lang="en-GB" sz="2000" dirty="0" err="1" smtClean="0">
                <a:solidFill>
                  <a:srgbClr val="333399"/>
                </a:solidFill>
              </a:rPr>
              <a:t>aby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vybrané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pojistné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bylo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vynakládáno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účelně</a:t>
            </a:r>
            <a:r>
              <a:rPr lang="en-GB" sz="2000" dirty="0" smtClean="0">
                <a:solidFill>
                  <a:srgbClr val="333399"/>
                </a:solidFill>
              </a:rPr>
              <a:t> a </a:t>
            </a:r>
            <a:r>
              <a:rPr lang="en-GB" sz="2000" dirty="0" err="1" smtClean="0">
                <a:solidFill>
                  <a:srgbClr val="333399"/>
                </a:solidFill>
              </a:rPr>
              <a:t>fektivně</a:t>
            </a:r>
            <a:r>
              <a:rPr lang="en-GB" sz="2000" dirty="0" smtClean="0">
                <a:solidFill>
                  <a:srgbClr val="333399"/>
                </a:solidFill>
              </a:rPr>
              <a:t>.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uzavření/neuzavření smlouvy se zdravotnickým zařízením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výše a forma úhrad (</a:t>
            </a:r>
            <a:r>
              <a:rPr lang="cs-CZ" sz="2400" dirty="0" err="1" smtClean="0">
                <a:solidFill>
                  <a:srgbClr val="333399"/>
                </a:solidFill>
                <a:cs typeface="Arial" charset="0"/>
              </a:rPr>
              <a:t>kapitace</a:t>
            </a: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, výkon, paušál, DRG )</a:t>
            </a:r>
          </a:p>
          <a:p>
            <a:pPr eaLnBrk="1" hangingPunct="1">
              <a:defRPr/>
            </a:pPr>
            <a:r>
              <a:rPr lang="cs-CZ" sz="2400" dirty="0">
                <a:solidFill>
                  <a:srgbClr val="333399"/>
                </a:solidFill>
                <a:cs typeface="Arial" charset="0"/>
              </a:rPr>
              <a:t>f</a:t>
            </a: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inancování zdravotní péče  se stanovuje na základě tzv. dohodovacího řízení </a:t>
            </a:r>
          </a:p>
          <a:p>
            <a:pPr lvl="1" eaLnBrk="1" hangingPunct="1">
              <a:defRPr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mezi zdravotními pojišťovnami</a:t>
            </a:r>
          </a:p>
          <a:p>
            <a:pPr lvl="1" eaLnBrk="1" hangingPunct="1">
              <a:defRPr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Českou lékařskou komorou</a:t>
            </a:r>
          </a:p>
          <a:p>
            <a:pPr lvl="1" eaLnBrk="1" hangingPunct="1">
              <a:defRPr/>
            </a:pPr>
            <a:r>
              <a:rPr lang="cs-CZ" sz="2000" dirty="0">
                <a:solidFill>
                  <a:srgbClr val="333399"/>
                </a:solidFill>
                <a:cs typeface="Arial" charset="0"/>
              </a:rPr>
              <a:t>p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říp. vládou  (MZ)</a:t>
            </a:r>
          </a:p>
        </p:txBody>
      </p:sp>
    </p:spTree>
    <p:extLst>
      <p:ext uri="{BB962C8B-B14F-4D97-AF65-F5344CB8AC3E}">
        <p14:creationId xmlns:p14="http://schemas.microsoft.com/office/powerpoint/2010/main" val="362155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Autofit/>
          </a:bodyPr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Výběr zdravotní pojišťovny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4744"/>
            <a:ext cx="8229600" cy="5544344"/>
          </a:xfrm>
        </p:spPr>
        <p:txBody>
          <a:bodyPr/>
          <a:lstStyle/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333399"/>
                </a:solidFill>
              </a:rPr>
              <a:t>Volba</a:t>
            </a:r>
            <a:r>
              <a:rPr lang="en-GB" sz="2800" b="1" dirty="0" smtClean="0">
                <a:solidFill>
                  <a:srgbClr val="333399"/>
                </a:solidFill>
              </a:rPr>
              <a:t> </a:t>
            </a:r>
            <a:r>
              <a:rPr lang="en-GB" sz="2800" b="1" dirty="0" err="1" smtClean="0">
                <a:solidFill>
                  <a:srgbClr val="333399"/>
                </a:solidFill>
              </a:rPr>
              <a:t>zdravotní</a:t>
            </a:r>
            <a:r>
              <a:rPr lang="en-GB" sz="2800" b="1" dirty="0" smtClean="0">
                <a:solidFill>
                  <a:srgbClr val="333399"/>
                </a:solidFill>
              </a:rPr>
              <a:t> </a:t>
            </a:r>
            <a:r>
              <a:rPr lang="en-GB" sz="2800" b="1" dirty="0" err="1" smtClean="0">
                <a:solidFill>
                  <a:srgbClr val="333399"/>
                </a:solidFill>
              </a:rPr>
              <a:t>pojišťovny</a:t>
            </a:r>
            <a:endParaRPr lang="en-GB" sz="2800" b="1" dirty="0" smtClean="0">
              <a:solidFill>
                <a:srgbClr val="333399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výběr</a:t>
            </a:r>
            <a:r>
              <a:rPr lang="en-GB" sz="2400" dirty="0" smtClean="0">
                <a:solidFill>
                  <a:srgbClr val="333399"/>
                </a:solidFill>
              </a:rPr>
              <a:t> z</a:t>
            </a:r>
            <a:r>
              <a:rPr lang="cs-CZ" sz="2400" dirty="0" smtClean="0">
                <a:solidFill>
                  <a:srgbClr val="333399"/>
                </a:solidFill>
              </a:rPr>
              <a:t>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7</a:t>
            </a:r>
            <a:r>
              <a:rPr lang="cs-CZ" sz="2400" dirty="0" smtClean="0">
                <a:solidFill>
                  <a:srgbClr val="333399"/>
                </a:solidFill>
                <a:cs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zdravotních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pojišťoven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novorozenec</a:t>
            </a:r>
            <a:r>
              <a:rPr lang="en-GB" sz="2400" dirty="0" smtClean="0">
                <a:solidFill>
                  <a:srgbClr val="333399"/>
                </a:solidFill>
              </a:rPr>
              <a:t> se </a:t>
            </a:r>
            <a:r>
              <a:rPr lang="en-GB" sz="2400" dirty="0" err="1" smtClean="0">
                <a:solidFill>
                  <a:srgbClr val="333399"/>
                </a:solidFill>
              </a:rPr>
              <a:t>stává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automaticky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pojištěncem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té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zdravotní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pojišťovny</a:t>
            </a:r>
            <a:r>
              <a:rPr lang="en-GB" sz="2400" dirty="0" smtClean="0">
                <a:solidFill>
                  <a:srgbClr val="333399"/>
                </a:solidFill>
              </a:rPr>
              <a:t>, u </a:t>
            </a:r>
            <a:r>
              <a:rPr lang="en-GB" sz="2400" dirty="0" err="1" smtClean="0">
                <a:solidFill>
                  <a:srgbClr val="333399"/>
                </a:solidFill>
              </a:rPr>
              <a:t>níž</a:t>
            </a:r>
            <a:r>
              <a:rPr lang="en-GB" sz="2400" dirty="0" smtClean="0">
                <a:solidFill>
                  <a:srgbClr val="333399"/>
                </a:solidFill>
              </a:rPr>
              <a:t> je </a:t>
            </a:r>
            <a:r>
              <a:rPr lang="en-GB" sz="2400" dirty="0" err="1" smtClean="0">
                <a:solidFill>
                  <a:srgbClr val="333399"/>
                </a:solidFill>
              </a:rPr>
              <a:t>pojištěna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jeho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matka</a:t>
            </a:r>
            <a:endParaRPr lang="en-GB" sz="2400" dirty="0" smtClean="0">
              <a:solidFill>
                <a:srgbClr val="333399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 smtClean="0">
              <a:solidFill>
                <a:srgbClr val="333399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333399"/>
                </a:solidFill>
              </a:rPr>
              <a:t>Změna</a:t>
            </a:r>
            <a:r>
              <a:rPr lang="en-GB" sz="2800" b="1" dirty="0" smtClean="0">
                <a:solidFill>
                  <a:srgbClr val="333399"/>
                </a:solidFill>
              </a:rPr>
              <a:t> </a:t>
            </a:r>
            <a:r>
              <a:rPr lang="en-GB" sz="2800" b="1" dirty="0" err="1" smtClean="0">
                <a:solidFill>
                  <a:srgbClr val="333399"/>
                </a:solidFill>
              </a:rPr>
              <a:t>zdravotní</a:t>
            </a:r>
            <a:r>
              <a:rPr lang="en-GB" sz="2800" b="1" dirty="0" smtClean="0">
                <a:solidFill>
                  <a:srgbClr val="333399"/>
                </a:solidFill>
              </a:rPr>
              <a:t> </a:t>
            </a:r>
            <a:r>
              <a:rPr lang="en-GB" sz="2800" b="1" dirty="0" err="1" smtClean="0">
                <a:solidFill>
                  <a:srgbClr val="333399"/>
                </a:solidFill>
              </a:rPr>
              <a:t>pojišťovny</a:t>
            </a:r>
            <a:endParaRPr lang="en-GB" sz="2800" b="1" dirty="0" smtClean="0">
              <a:solidFill>
                <a:srgbClr val="333399"/>
              </a:solidFill>
            </a:endParaRPr>
          </a:p>
          <a:p>
            <a:pPr marL="534988" lvl="1" indent="-342900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ze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zákona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lze </a:t>
            </a:r>
            <a:r>
              <a:rPr lang="en-GB" sz="2400" dirty="0" smtClean="0">
                <a:solidFill>
                  <a:srgbClr val="333399"/>
                </a:solidFill>
              </a:rPr>
              <a:t>1x </a:t>
            </a:r>
            <a:r>
              <a:rPr lang="en-GB" sz="2400" dirty="0" err="1" smtClean="0">
                <a:solidFill>
                  <a:srgbClr val="333399"/>
                </a:solidFill>
              </a:rPr>
              <a:t>za</a:t>
            </a:r>
            <a:r>
              <a:rPr lang="en-GB" sz="2400" dirty="0" smtClean="0">
                <a:solidFill>
                  <a:srgbClr val="333399"/>
                </a:solidFill>
              </a:rPr>
              <a:t> 12 </a:t>
            </a:r>
            <a:r>
              <a:rPr lang="en-GB" sz="2400" dirty="0" err="1" smtClean="0">
                <a:solidFill>
                  <a:srgbClr val="333399"/>
                </a:solidFill>
              </a:rPr>
              <a:t>měsíců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534988" lvl="1" indent="-342900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 smtClean="0">
              <a:solidFill>
                <a:srgbClr val="333399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cs-CZ" sz="2800" b="1" dirty="0" smtClean="0">
                <a:solidFill>
                  <a:srgbClr val="333399"/>
                </a:solidFill>
              </a:rPr>
              <a:t>K</a:t>
            </a:r>
            <a:r>
              <a:rPr lang="en-GB" sz="2800" b="1" dirty="0" err="1" smtClean="0">
                <a:solidFill>
                  <a:srgbClr val="333399"/>
                </a:solidFill>
              </a:rPr>
              <a:t>ritéri</a:t>
            </a:r>
            <a:r>
              <a:rPr lang="cs-CZ" sz="2800" b="1" dirty="0" smtClean="0">
                <a:solidFill>
                  <a:srgbClr val="333399"/>
                </a:solidFill>
              </a:rPr>
              <a:t>a</a:t>
            </a:r>
            <a:endParaRPr lang="en-GB" sz="2800" b="1" dirty="0" smtClean="0">
              <a:solidFill>
                <a:srgbClr val="333399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dostupnost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smluvní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lékařské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péče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pojišťovny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praktická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využitelnost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nabízených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výhod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z fondu prevence</a:t>
            </a:r>
            <a:endParaRPr lang="cs-CZ" sz="2400" dirty="0" smtClean="0">
              <a:solidFill>
                <a:srgbClr val="333399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95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706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333399"/>
                </a:solidFill>
              </a:rPr>
              <a:t>Zdravotní pojišťovny a počet jejich pojištěnců v r. 2017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637" y="1844824"/>
            <a:ext cx="8568952" cy="4680520"/>
          </a:xfrm>
        </p:spPr>
        <p:txBody>
          <a:bodyPr/>
          <a:lstStyle/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Česká průmyslová zdravotní pojišťovna: 	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1,24 mil.    (11,6 %)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Oborová </a:t>
            </a:r>
            <a:r>
              <a:rPr lang="cs-CZ" sz="2000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. pojišťovna zaměstnanců </a:t>
            </a:r>
          </a:p>
          <a:p>
            <a:pPr marL="0" lvl="1" indent="0" eaLnBrk="1" hangingPunct="1">
              <a:spcBef>
                <a:spcPts val="1800"/>
              </a:spcBef>
              <a:buNone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    bank, pojišťoven a stavebnictví: 	</a:t>
            </a:r>
            <a:r>
              <a:rPr lang="cs-CZ" sz="2000" dirty="0">
                <a:solidFill>
                  <a:srgbClr val="333399"/>
                </a:solidFill>
                <a:cs typeface="Arial" charset="0"/>
              </a:rPr>
              <a:t>	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728 tis.	      (7,1 %)	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Revírní bratrská pokladna: 			 431 tis.	      (4,1 %)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Vojenská zdravotní pojišťovna:		 700 tis.      (6,8 %)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Všeobecná zdravotní pojišťovna:		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5,91 mil.    (57,0 %)	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         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Zaměstnanecká pojišťovna Škoda:		 142 tis.       (1,3 %)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. pojišťovna Ministerstva vnitra:             	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1,30 mil. </a:t>
            </a:r>
            <a:r>
              <a:rPr lang="cs-CZ" sz="2000" b="1" dirty="0">
                <a:solidFill>
                  <a:srgbClr val="333399"/>
                </a:solidFill>
                <a:cs typeface="Arial" charset="0"/>
              </a:rPr>
              <a:t> 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   (12,1 %)</a:t>
            </a:r>
          </a:p>
        </p:txBody>
      </p:sp>
    </p:spTree>
    <p:extLst>
      <p:ext uri="{BB962C8B-B14F-4D97-AF65-F5344CB8AC3E}">
        <p14:creationId xmlns:p14="http://schemas.microsoft.com/office/powerpoint/2010/main" val="29345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333399"/>
                </a:solidFill>
              </a:rPr>
              <a:t>SOUKROMOPRÁVNÍ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07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</a:rPr>
              <a:t>Hlavní zdroje financování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2010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Veřejné zdravotní pojištění </a:t>
            </a:r>
            <a:r>
              <a:rPr lang="cs-CZ" sz="2400" dirty="0" smtClean="0">
                <a:solidFill>
                  <a:srgbClr val="333399"/>
                </a:solidFill>
              </a:rPr>
              <a:t>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občané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z</a:t>
            </a:r>
            <a:r>
              <a:rPr lang="cs-CZ" sz="2000" dirty="0" smtClean="0">
                <a:solidFill>
                  <a:srgbClr val="333399"/>
                </a:solidFill>
              </a:rPr>
              <a:t>aměstnavatelé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 smtClean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333399"/>
                </a:solidFill>
              </a:rPr>
              <a:t>Státní a místní rozpočty 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státní  </a:t>
            </a:r>
            <a:r>
              <a:rPr lang="cs-CZ" sz="2000" dirty="0">
                <a:solidFill>
                  <a:srgbClr val="333399"/>
                </a:solidFill>
              </a:rPr>
              <a:t>(státní rozpočet)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krajské </a:t>
            </a:r>
            <a:r>
              <a:rPr lang="cs-CZ" sz="2000" dirty="0">
                <a:solidFill>
                  <a:srgbClr val="333399"/>
                </a:solidFill>
              </a:rPr>
              <a:t>a obecní (krajský, obecní rozpočet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Soukromé </a:t>
            </a:r>
            <a:r>
              <a:rPr lang="cs-CZ" sz="2400" b="1" dirty="0">
                <a:solidFill>
                  <a:srgbClr val="333399"/>
                </a:solidFill>
              </a:rPr>
              <a:t>platby 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přímé platby za péči, léky, pomůcky …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regulační poplatky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soukromé zdravotní pojištění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další soukromé platby (dary, sbírky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  <a:endParaRPr lang="cs-CZ" dirty="0">
              <a:solidFill>
                <a:srgbClr val="333399"/>
              </a:solidFill>
            </a:endParaRPr>
          </a:p>
          <a:p>
            <a:pPr>
              <a:defRPr/>
            </a:pPr>
            <a:endParaRPr lang="cs-CZ" sz="24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1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333399"/>
                </a:solidFill>
              </a:rPr>
              <a:t>Co lze pojistit?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5040312"/>
          </a:xfrm>
        </p:spPr>
        <p:txBody>
          <a:bodyPr/>
          <a:lstStyle/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b="1" dirty="0" err="1" smtClean="0">
                <a:solidFill>
                  <a:srgbClr val="333399"/>
                </a:solidFill>
              </a:rPr>
              <a:t>Typy</a:t>
            </a:r>
            <a:r>
              <a:rPr lang="en-GB" b="1" dirty="0" smtClean="0">
                <a:solidFill>
                  <a:srgbClr val="333399"/>
                </a:solidFill>
              </a:rPr>
              <a:t> </a:t>
            </a:r>
            <a:r>
              <a:rPr lang="en-GB" b="1" dirty="0" err="1" smtClean="0">
                <a:solidFill>
                  <a:srgbClr val="333399"/>
                </a:solidFill>
              </a:rPr>
              <a:t>soukromého</a:t>
            </a:r>
            <a:r>
              <a:rPr lang="en-GB" b="1" dirty="0" smtClean="0">
                <a:solidFill>
                  <a:srgbClr val="333399"/>
                </a:solidFill>
              </a:rPr>
              <a:t> </a:t>
            </a:r>
            <a:r>
              <a:rPr lang="en-GB" b="1" dirty="0" err="1" smtClean="0">
                <a:solidFill>
                  <a:srgbClr val="333399"/>
                </a:solidFill>
              </a:rPr>
              <a:t>zdravotního</a:t>
            </a:r>
            <a:r>
              <a:rPr lang="en-GB" b="1" dirty="0" smtClean="0">
                <a:solidFill>
                  <a:srgbClr val="333399"/>
                </a:solidFill>
              </a:rPr>
              <a:t> </a:t>
            </a:r>
            <a:r>
              <a:rPr lang="en-GB" b="1" dirty="0" err="1" smtClean="0">
                <a:solidFill>
                  <a:srgbClr val="333399"/>
                </a:solidFill>
              </a:rPr>
              <a:t>pojištění</a:t>
            </a:r>
            <a:r>
              <a:rPr lang="en-GB" b="1" dirty="0" smtClean="0">
                <a:solidFill>
                  <a:srgbClr val="333399"/>
                </a:solidFill>
              </a:rPr>
              <a:t>: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b="1" i="1" dirty="0" smtClean="0">
              <a:solidFill>
                <a:srgbClr val="333399"/>
              </a:solidFill>
            </a:endParaRP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-   </a:t>
            </a: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denní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dávky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při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pracovní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neschopnosti</a:t>
            </a:r>
            <a:endParaRPr lang="en-GB" sz="2400" dirty="0" smtClean="0">
              <a:solidFill>
                <a:srgbClr val="333399"/>
              </a:solidFill>
            </a:endParaRPr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pobytu</a:t>
            </a:r>
            <a:r>
              <a:rPr lang="en-GB" sz="2400" dirty="0" smtClean="0">
                <a:solidFill>
                  <a:srgbClr val="333399"/>
                </a:solidFill>
              </a:rPr>
              <a:t> v </a:t>
            </a:r>
            <a:r>
              <a:rPr lang="en-GB" sz="2400" dirty="0" err="1" smtClean="0">
                <a:solidFill>
                  <a:srgbClr val="333399"/>
                </a:solidFill>
              </a:rPr>
              <a:t>nemocnici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Ušlý příjem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Nadstandard</a:t>
            </a:r>
            <a:endParaRPr lang="en-GB" sz="2000" dirty="0" smtClean="0">
              <a:solidFill>
                <a:srgbClr val="333399"/>
              </a:solidFill>
            </a:endParaRPr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stomatologické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péče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vážných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onemocněn</a:t>
            </a:r>
            <a:r>
              <a:rPr lang="cs-CZ" sz="2400" dirty="0" smtClean="0">
                <a:solidFill>
                  <a:srgbClr val="333399"/>
                </a:solidFill>
              </a:rPr>
              <a:t>í a </a:t>
            </a:r>
            <a:r>
              <a:rPr lang="en-GB" sz="2400" dirty="0" smtClean="0">
                <a:solidFill>
                  <a:srgbClr val="333399"/>
                </a:solidFill>
              </a:rPr>
              <a:t>invalidity</a:t>
            </a:r>
            <a:endParaRPr lang="cs-CZ" sz="2400" dirty="0">
              <a:solidFill>
                <a:srgbClr val="333399"/>
              </a:solidFill>
            </a:endParaRP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Dlouhodobá pracovní neschopnost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Výdaje spojené s léčením, výdaje na nadstandardní péči, na jednorázové splacení závazků např. úvěr, leasing nebo na úpravu prostředí (bezbariérový byt).</a:t>
            </a:r>
            <a:endParaRPr lang="cs-CZ" dirty="0">
              <a:solidFill>
                <a:srgbClr val="333399"/>
              </a:solidFill>
            </a:endParaRP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- </a:t>
            </a: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dlouhodobé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péče</a:t>
            </a:r>
            <a:r>
              <a:rPr lang="cs-CZ" sz="2400" dirty="0" smtClean="0">
                <a:solidFill>
                  <a:srgbClr val="333399"/>
                </a:solidFill>
              </a:rPr>
              <a:t> (potřeba pečovatele)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- Léčebné výlohy při cestách do zahraničí</a:t>
            </a:r>
            <a:endParaRPr lang="en-GB" sz="240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5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333399"/>
                </a:solidFill>
              </a:rPr>
              <a:t>Charakteristiky soukromého zdravotního pojištění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Nedochází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ke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spoření</a:t>
            </a:r>
            <a:r>
              <a:rPr lang="en-GB" sz="2400" dirty="0" smtClean="0">
                <a:solidFill>
                  <a:srgbClr val="333399"/>
                </a:solidFill>
              </a:rPr>
              <a:t>, </a:t>
            </a:r>
            <a:r>
              <a:rPr lang="en-GB" sz="2400" dirty="0" err="1" smtClean="0">
                <a:solidFill>
                  <a:srgbClr val="333399"/>
                </a:solidFill>
              </a:rPr>
              <a:t>celou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vloženou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částku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pojišťovna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používá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pokrytí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rizik</a:t>
            </a:r>
            <a:r>
              <a:rPr lang="en-GB" sz="2400" dirty="0" smtClean="0">
                <a:solidFill>
                  <a:srgbClr val="333399"/>
                </a:solidFill>
              </a:rPr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solidFill>
                <a:srgbClr val="333399"/>
              </a:solidFill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Výše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plnění</a:t>
            </a:r>
            <a:r>
              <a:rPr lang="en-GB" sz="2400" dirty="0" smtClean="0">
                <a:solidFill>
                  <a:srgbClr val="333399"/>
                </a:solidFill>
              </a:rPr>
              <a:t> se </a:t>
            </a:r>
            <a:r>
              <a:rPr lang="en-GB" sz="2400" dirty="0" err="1" smtClean="0">
                <a:solidFill>
                  <a:srgbClr val="333399"/>
                </a:solidFill>
              </a:rPr>
              <a:t>zpravidla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stanovuje</a:t>
            </a:r>
            <a:r>
              <a:rPr lang="en-GB" sz="2400" dirty="0" smtClean="0">
                <a:solidFill>
                  <a:srgbClr val="333399"/>
                </a:solidFill>
              </a:rPr>
              <a:t> v </a:t>
            </a:r>
            <a:r>
              <a:rPr lang="en-GB" sz="2400" dirty="0" err="1" smtClean="0">
                <a:solidFill>
                  <a:srgbClr val="333399"/>
                </a:solidFill>
              </a:rPr>
              <a:t>závislosti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na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počtu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dní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pracovní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neschopnosti</a:t>
            </a:r>
            <a:r>
              <a:rPr lang="en-GB" sz="2400" dirty="0" smtClean="0">
                <a:solidFill>
                  <a:srgbClr val="333399"/>
                </a:solidFill>
              </a:rPr>
              <a:t>, </a:t>
            </a:r>
            <a:r>
              <a:rPr lang="en-GB" sz="2400" dirty="0" err="1" smtClean="0">
                <a:solidFill>
                  <a:srgbClr val="333399"/>
                </a:solidFill>
              </a:rPr>
              <a:t>nikoli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základě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bodového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ohodnocení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jako</a:t>
            </a:r>
            <a:r>
              <a:rPr lang="en-GB" sz="2400" dirty="0" smtClean="0">
                <a:solidFill>
                  <a:srgbClr val="333399"/>
                </a:solidFill>
              </a:rPr>
              <a:t> u </a:t>
            </a:r>
            <a:r>
              <a:rPr lang="en-GB" sz="2400" dirty="0" err="1" smtClean="0">
                <a:solidFill>
                  <a:srgbClr val="333399"/>
                </a:solidFill>
              </a:rPr>
              <a:t>úrazového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solidFill>
                <a:srgbClr val="333399"/>
              </a:solidFill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Pojišťovna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zpravidla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plní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žádost</a:t>
            </a:r>
            <a:r>
              <a:rPr lang="en-GB" sz="2400" dirty="0" smtClean="0">
                <a:solidFill>
                  <a:srgbClr val="333399"/>
                </a:solidFill>
              </a:rPr>
              <a:t> o </a:t>
            </a:r>
            <a:r>
              <a:rPr lang="en-GB" sz="2400" dirty="0" err="1" smtClean="0">
                <a:solidFill>
                  <a:srgbClr val="333399"/>
                </a:solidFill>
              </a:rPr>
              <a:t>plnění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až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uplynutí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čekací</a:t>
            </a:r>
            <a:r>
              <a:rPr lang="cs-CZ" sz="2400" b="1" dirty="0" smtClean="0">
                <a:solidFill>
                  <a:srgbClr val="333399"/>
                </a:solidFill>
              </a:rPr>
              <a:t> (karenční)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doby</a:t>
            </a:r>
            <a:r>
              <a:rPr lang="en-GB" sz="2400" dirty="0" smtClean="0">
                <a:solidFill>
                  <a:srgbClr val="333399"/>
                </a:solidFill>
              </a:rPr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solidFill>
                <a:srgbClr val="333399"/>
              </a:solidFill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b="1" dirty="0" err="1" smtClean="0">
                <a:solidFill>
                  <a:srgbClr val="333399"/>
                </a:solidFill>
              </a:rPr>
              <a:t>Nelze</a:t>
            </a:r>
            <a:r>
              <a:rPr lang="en-GB" sz="2400" b="1" dirty="0" smtClean="0">
                <a:solidFill>
                  <a:srgbClr val="333399"/>
                </a:solidFill>
              </a:rPr>
              <a:t> se </a:t>
            </a:r>
            <a:r>
              <a:rPr lang="en-GB" sz="2400" b="1" dirty="0" err="1" smtClean="0">
                <a:solidFill>
                  <a:srgbClr val="333399"/>
                </a:solidFill>
              </a:rPr>
              <a:t>pojistit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na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smrt</a:t>
            </a:r>
            <a:r>
              <a:rPr lang="en-GB" sz="2400" dirty="0" smtClean="0">
                <a:solidFill>
                  <a:srgbClr val="333399"/>
                </a:solidFill>
              </a:rPr>
              <a:t>, pro </a:t>
            </a:r>
            <a:r>
              <a:rPr lang="en-GB" sz="2400" dirty="0" err="1" smtClean="0">
                <a:solidFill>
                  <a:srgbClr val="333399"/>
                </a:solidFill>
              </a:rPr>
              <a:t>případ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smrti</a:t>
            </a:r>
            <a:r>
              <a:rPr lang="en-GB" sz="2400" dirty="0" smtClean="0">
                <a:solidFill>
                  <a:srgbClr val="333399"/>
                </a:solidFill>
              </a:rPr>
              <a:t> je </a:t>
            </a:r>
            <a:r>
              <a:rPr lang="en-GB" sz="2400" dirty="0" err="1" smtClean="0">
                <a:solidFill>
                  <a:srgbClr val="333399"/>
                </a:solidFill>
              </a:rPr>
              <a:t>nutné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br>
              <a:rPr lang="en-GB" sz="2400" dirty="0" smtClean="0">
                <a:solidFill>
                  <a:srgbClr val="333399"/>
                </a:solidFill>
              </a:rPr>
            </a:br>
            <a:r>
              <a:rPr lang="en-GB" sz="2400" dirty="0" err="1" smtClean="0">
                <a:solidFill>
                  <a:srgbClr val="333399"/>
                </a:solidFill>
              </a:rPr>
              <a:t>využít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jiné produkty </a:t>
            </a:r>
            <a:r>
              <a:rPr lang="en-GB" sz="2400" dirty="0" smtClean="0">
                <a:solidFill>
                  <a:srgbClr val="333399"/>
                </a:solidFill>
              </a:rPr>
              <a:t>(</a:t>
            </a:r>
            <a:r>
              <a:rPr lang="cs-CZ" sz="2400" dirty="0" smtClean="0">
                <a:solidFill>
                  <a:srgbClr val="333399"/>
                </a:solidFill>
              </a:rPr>
              <a:t>např. </a:t>
            </a:r>
            <a:r>
              <a:rPr lang="en-GB" sz="2400" dirty="0" err="1" smtClean="0">
                <a:solidFill>
                  <a:srgbClr val="333399"/>
                </a:solidFill>
              </a:rPr>
              <a:t>rizikové</a:t>
            </a:r>
            <a:r>
              <a:rPr lang="en-GB" sz="2400" dirty="0" smtClean="0">
                <a:solidFill>
                  <a:srgbClr val="333399"/>
                </a:solidFill>
              </a:rPr>
              <a:t>, </a:t>
            </a:r>
            <a:r>
              <a:rPr lang="en-GB" sz="2400" dirty="0" err="1" smtClean="0">
                <a:solidFill>
                  <a:srgbClr val="333399"/>
                </a:solidFill>
              </a:rPr>
              <a:t>životní</a:t>
            </a:r>
            <a:r>
              <a:rPr lang="cs-CZ" sz="2400" dirty="0" smtClean="0">
                <a:solidFill>
                  <a:srgbClr val="333399"/>
                </a:solidFill>
              </a:rPr>
              <a:t> nebo </a:t>
            </a:r>
            <a:r>
              <a:rPr lang="en-GB" sz="2400" dirty="0" err="1" smtClean="0">
                <a:solidFill>
                  <a:srgbClr val="333399"/>
                </a:solidFill>
              </a:rPr>
              <a:t>kapitálové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životní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).</a:t>
            </a:r>
          </a:p>
          <a:p>
            <a:pPr>
              <a:defRPr/>
            </a:pPr>
            <a:endParaRPr lang="cs-CZ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53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333399"/>
                </a:solidFill>
              </a:rPr>
              <a:t>Cizinci odkázáni na komerční ZP</a:t>
            </a:r>
            <a:endParaRPr lang="cs-CZ" sz="3200" dirty="0" smtClean="0">
              <a:solidFill>
                <a:srgbClr val="333399"/>
              </a:solidFill>
            </a:endParaRP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569200" cy="5256213"/>
          </a:xfrm>
        </p:spPr>
        <p:txBody>
          <a:bodyPr/>
          <a:lstStyle/>
          <a:p>
            <a:r>
              <a:rPr lang="cs-CZ" sz="2200" b="1" dirty="0" smtClean="0">
                <a:solidFill>
                  <a:srgbClr val="333399"/>
                </a:solidFill>
              </a:rPr>
              <a:t>Občané ze „třetích zemí“</a:t>
            </a:r>
            <a:r>
              <a:rPr lang="cs-CZ" sz="2200" dirty="0" smtClean="0">
                <a:solidFill>
                  <a:srgbClr val="333399"/>
                </a:solidFill>
              </a:rPr>
              <a:t> se účastní veřejného zdravotního pojištění,  pokud pracují </a:t>
            </a:r>
            <a:r>
              <a:rPr lang="cs-CZ" sz="2200" b="1" dirty="0" smtClean="0">
                <a:solidFill>
                  <a:srgbClr val="333399"/>
                </a:solidFill>
              </a:rPr>
              <a:t>jako zaměstnanci u zaměstnavatele se sídlem v ČR. </a:t>
            </a:r>
          </a:p>
          <a:p>
            <a:r>
              <a:rPr lang="cs-CZ" sz="2200" b="1" dirty="0" smtClean="0">
                <a:solidFill>
                  <a:srgbClr val="333399"/>
                </a:solidFill>
              </a:rPr>
              <a:t>Ostatní cizinci ze zemí mimo EU </a:t>
            </a:r>
            <a:r>
              <a:rPr lang="cs-CZ" sz="2200" dirty="0" smtClean="0">
                <a:solidFill>
                  <a:srgbClr val="333399"/>
                </a:solidFill>
              </a:rPr>
              <a:t>s dlouhodobým pobytem v ČR si musí zdravotní pojištění obstarat jiným způsobem. </a:t>
            </a:r>
          </a:p>
          <a:p>
            <a:r>
              <a:rPr lang="cs-CZ" sz="2200" dirty="0" smtClean="0">
                <a:solidFill>
                  <a:srgbClr val="333399"/>
                </a:solidFill>
              </a:rPr>
              <a:t>Týká se to cizinců, kteří v ČR:</a:t>
            </a:r>
          </a:p>
          <a:p>
            <a:pPr lvl="1"/>
            <a:r>
              <a:rPr lang="cs-CZ" sz="2200" dirty="0" smtClean="0">
                <a:solidFill>
                  <a:srgbClr val="333399"/>
                </a:solidFill>
              </a:rPr>
              <a:t>působí jako živnostníci či podnikatelé (OSVČ) a nemají trvalý pobyt</a:t>
            </a:r>
          </a:p>
          <a:p>
            <a:pPr lvl="1"/>
            <a:r>
              <a:rPr lang="cs-CZ" sz="2200" dirty="0" smtClean="0">
                <a:solidFill>
                  <a:srgbClr val="333399"/>
                </a:solidFill>
              </a:rPr>
              <a:t>jsou rodinnými příslušníky (děti, a to včetně zde narozených dětí, manželé, starší rodiče) všech cizinců ze třetích zemí, tj. i cizinců s trvalým pobytem; dokonce sem spadají i rodinní příslušníci českých občanů, pokud ještě nemají trvalý pobyt (do dvou let po sňatku) a nejsou v ČR ani zaměstnanci</a:t>
            </a:r>
          </a:p>
          <a:p>
            <a:pPr lvl="1"/>
            <a:r>
              <a:rPr lang="cs-CZ" sz="2200" dirty="0" smtClean="0">
                <a:solidFill>
                  <a:srgbClr val="333399"/>
                </a:solidFill>
              </a:rPr>
              <a:t>studenti </a:t>
            </a:r>
          </a:p>
          <a:p>
            <a:pPr marL="457200" lvl="1" indent="0">
              <a:buNone/>
            </a:pPr>
            <a:endParaRPr lang="cs-CZ" sz="2200" dirty="0" smtClean="0">
              <a:solidFill>
                <a:srgbClr val="333399"/>
              </a:solidFill>
            </a:endParaRPr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83427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333399"/>
                </a:solidFill>
              </a:rPr>
              <a:t>Cizinci odkázáni na komerční ZP</a:t>
            </a:r>
            <a:endParaRPr lang="cs-CZ" sz="3200" dirty="0" smtClean="0">
              <a:solidFill>
                <a:srgbClr val="333399"/>
              </a:solidFill>
            </a:endParaRPr>
          </a:p>
        </p:txBody>
      </p:sp>
      <p:sp>
        <p:nvSpPr>
          <p:cNvPr id="69635" name="Zástupný symbol pro obsah 2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5256213"/>
          </a:xfrm>
        </p:spPr>
        <p:txBody>
          <a:bodyPr>
            <a:normAutofit fontScale="92500"/>
          </a:bodyPr>
          <a:lstStyle/>
          <a:p>
            <a:r>
              <a:rPr lang="cs-CZ" sz="2000" dirty="0" smtClean="0">
                <a:solidFill>
                  <a:srgbClr val="333399"/>
                </a:solidFill>
              </a:rPr>
              <a:t>Jedná se odhadem o </a:t>
            </a:r>
            <a:r>
              <a:rPr lang="cs-CZ" sz="2000" b="1" dirty="0" smtClean="0">
                <a:solidFill>
                  <a:srgbClr val="333399"/>
                </a:solidFill>
              </a:rPr>
              <a:t>150 000 cizinců s legálním pobytem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Minimální pojistné krytí je do 30 000 EUR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Jsou povinni si sjednat komerční zdravotní pojištění, které však není nijak regulováno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uzavření smlouvy o komerčním zdravotním pojištění totiž cizinci nikterak negarantuje, že mu příslušná pojišťovna zdravotní péči skutečně proplatí. Oproti veřejnému zdravotnímu pojištění jsou pro všechny druhy komerčního pojištění charakteristické </a:t>
            </a:r>
            <a:r>
              <a:rPr lang="cs-CZ" sz="1600" b="1" dirty="0" smtClean="0">
                <a:solidFill>
                  <a:srgbClr val="333399"/>
                </a:solidFill>
              </a:rPr>
              <a:t>četné výluky </a:t>
            </a:r>
            <a:r>
              <a:rPr lang="cs-CZ" sz="1600" dirty="0" smtClean="0">
                <a:solidFill>
                  <a:srgbClr val="333399"/>
                </a:solidFill>
              </a:rPr>
              <a:t>z pojištění </a:t>
            </a:r>
            <a:r>
              <a:rPr lang="cs-CZ" sz="1600" b="1" dirty="0" smtClean="0">
                <a:solidFill>
                  <a:srgbClr val="333399"/>
                </a:solidFill>
              </a:rPr>
              <a:t>a limity </a:t>
            </a:r>
            <a:r>
              <a:rPr lang="cs-CZ" sz="1600" dirty="0" smtClean="0">
                <a:solidFill>
                  <a:srgbClr val="333399"/>
                </a:solidFill>
              </a:rPr>
              <a:t>pojistného plnění, které účelnost tohoto pojištění velmi zpochybňují.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2 typy balíčků: Základní péče nebo Komplexní péče 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Od r. 2010 je možnost pojištění omezena na pojišťovny se sídlem v ČR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Problémem jsou zejména </a:t>
            </a:r>
            <a:r>
              <a:rPr lang="cs-CZ" sz="2000" b="1" dirty="0" smtClean="0">
                <a:solidFill>
                  <a:srgbClr val="333399"/>
                </a:solidFill>
              </a:rPr>
              <a:t>následující omezení: </a:t>
            </a:r>
            <a:endParaRPr lang="cs-CZ" sz="2000" dirty="0" smtClean="0">
              <a:solidFill>
                <a:srgbClr val="333399"/>
              </a:solidFill>
            </a:endParaRP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výluky z pojištění vztahující se k druhům onemocnění a k druhům lékařské péče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výluky z pojištění vztahující se k příčinám či jiným okolnostem vzniku pojistné události, tj. onemocnění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maximální limit pojistného plnění (na 1 událost vs. celkový roční limit – malý rozdíl)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podmínka dodržení dalších povinností vyplývajících ze smlouvy 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možnost pojišťoven </a:t>
            </a:r>
            <a:r>
              <a:rPr lang="cs-CZ" sz="1600" b="1" dirty="0" smtClean="0">
                <a:solidFill>
                  <a:srgbClr val="333399"/>
                </a:solidFill>
              </a:rPr>
              <a:t>kdykoliv </a:t>
            </a:r>
            <a:r>
              <a:rPr lang="cs-CZ" sz="1600" dirty="0" smtClean="0">
                <a:solidFill>
                  <a:srgbClr val="333399"/>
                </a:solidFill>
              </a:rPr>
              <a:t>odstoupit od smlouvy. </a:t>
            </a:r>
          </a:p>
          <a:p>
            <a:endParaRPr lang="cs-CZ" sz="200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2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Nadpis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b="1" cap="all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Formy úhrad ze ZP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84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Formy úhrady </a:t>
            </a:r>
            <a:br>
              <a:rPr lang="cs-CZ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</a:br>
            <a:endParaRPr lang="cs-CZ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257155"/>
          </a:xfrm>
        </p:spPr>
        <p:txBody>
          <a:bodyPr/>
          <a:lstStyle/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neměly </a:t>
            </a:r>
            <a:r>
              <a:rPr lang="cs-CZ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by motivovat poskytovatele k nabídce </a:t>
            </a: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„nadbytečných“  zdravotnických výkonů</a:t>
            </a:r>
          </a:p>
          <a:p>
            <a:pPr marL="0" indent="0">
              <a:buNone/>
              <a:defRPr/>
            </a:pPr>
            <a:endParaRPr lang="cs-CZ" sz="28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neměly </a:t>
            </a:r>
            <a:r>
              <a:rPr lang="cs-CZ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by motivovat poskytovatele k "</a:t>
            </a: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nedostatečnému„ poskytování </a:t>
            </a:r>
            <a:r>
              <a:rPr lang="cs-CZ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zdravotní péče (systém paušálních </a:t>
            </a: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plateb)</a:t>
            </a:r>
          </a:p>
          <a:p>
            <a:pPr marL="0" indent="0">
              <a:buNone/>
              <a:defRPr/>
            </a:pPr>
            <a:endParaRPr lang="cs-CZ" sz="28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měly </a:t>
            </a:r>
            <a:r>
              <a:rPr lang="cs-CZ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by garantovat úhradu oprávněných (nutných) nákladů poskytnuté zdravotní </a:t>
            </a: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péče</a:t>
            </a:r>
            <a:endParaRPr lang="cs-CZ" sz="28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sz="28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54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777875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Formy úhrady </a:t>
            </a:r>
            <a:br>
              <a:rPr lang="cs-CZ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</a:br>
            <a:endParaRPr lang="cs-CZ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7920880" cy="525715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2800" b="1" dirty="0" err="1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Kapitace</a:t>
            </a:r>
            <a:endParaRPr lang="cs-CZ" sz="28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Platba za registrovaného pacienta</a:t>
            </a:r>
          </a:p>
          <a:p>
            <a:pPr>
              <a:defRPr/>
            </a:pPr>
            <a:r>
              <a:rPr lang="cs-CZ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Platba za výkon</a:t>
            </a: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Bodové hodnoty výkonů v sazebníku „Seznam zdravotních výkonů“</a:t>
            </a: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Hodnota bodu je výsledkem dohodovacího řízení mezi ZP a ČLK, stanovuje se pro nadcházející čtvrtletí</a:t>
            </a:r>
          </a:p>
          <a:p>
            <a:pPr>
              <a:defRPr/>
            </a:pPr>
            <a:r>
              <a:rPr lang="cs-CZ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Paušál</a:t>
            </a: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Stanovený pro daný typ </a:t>
            </a:r>
            <a:r>
              <a:rPr lang="cs-CZ" sz="2400" dirty="0" err="1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zdr</a:t>
            </a: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. zařízení na základě veškeré vykázané a uznané péče v předcházejícím roce</a:t>
            </a:r>
          </a:p>
          <a:p>
            <a:pPr>
              <a:defRPr/>
            </a:pPr>
            <a:r>
              <a:rPr lang="cs-CZ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DRG</a:t>
            </a: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Definování skupin </a:t>
            </a:r>
            <a:r>
              <a:rPr lang="cs-CZ" sz="24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 klinicky a nákladově shodnými případy.</a:t>
            </a:r>
            <a:endParaRPr lang="cs-CZ" sz="24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31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Formy úhrady: </a:t>
            </a:r>
            <a:br>
              <a:rPr lang="cs-CZ" sz="36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</a:br>
            <a:r>
              <a:rPr lang="cs-CZ" sz="36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Ambulantní zdravotní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13384"/>
            <a:ext cx="8496944" cy="5544616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Praktičtí lékaři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 </a:t>
            </a:r>
            <a:r>
              <a:rPr lang="cs-CZ" sz="2400" dirty="0" err="1" smtClean="0">
                <a:solidFill>
                  <a:srgbClr val="333399"/>
                </a:solidFill>
              </a:rPr>
              <a:t>kapitace</a:t>
            </a:r>
            <a:r>
              <a:rPr lang="cs-CZ" sz="2400" dirty="0" smtClean="0">
                <a:solidFill>
                  <a:srgbClr val="333399"/>
                </a:solidFill>
              </a:rPr>
              <a:t> + platba za výkon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b="1" dirty="0" smtClean="0">
              <a:solidFill>
                <a:srgbClr val="333399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Stomatologové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platba za výkon (zvláštní sazebník, výkony v Kč, </a:t>
            </a:r>
            <a:r>
              <a:rPr lang="cs-CZ" sz="2400" dirty="0">
                <a:solidFill>
                  <a:srgbClr val="333399"/>
                </a:solidFill>
              </a:rPr>
              <a:t>n</a:t>
            </a:r>
            <a:r>
              <a:rPr lang="cs-CZ" sz="2400" dirty="0" smtClean="0">
                <a:solidFill>
                  <a:srgbClr val="333399"/>
                </a:solidFill>
              </a:rPr>
              <a:t>e v bodech)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>
                <a:solidFill>
                  <a:srgbClr val="333399"/>
                </a:solidFill>
              </a:rPr>
              <a:t>p</a:t>
            </a:r>
            <a:r>
              <a:rPr lang="cs-CZ" sz="2400" dirty="0" smtClean="0">
                <a:solidFill>
                  <a:srgbClr val="333399"/>
                </a:solidFill>
              </a:rPr>
              <a:t>římé platby (definice nadstandardu)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>
              <a:solidFill>
                <a:srgbClr val="333399"/>
              </a:solidFill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Ambulantní specialisté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platba za výkon (hodnota bodu dle specializace)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maximální úhrada na jednoho ošetřeného pacienta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>
              <a:solidFill>
                <a:srgbClr val="333399"/>
              </a:solidFill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Laboratoře a RTG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>
                <a:solidFill>
                  <a:srgbClr val="333399"/>
                </a:solidFill>
              </a:rPr>
              <a:t>p</a:t>
            </a:r>
            <a:r>
              <a:rPr lang="cs-CZ" sz="2400" dirty="0" smtClean="0">
                <a:solidFill>
                  <a:srgbClr val="333399"/>
                </a:solidFill>
              </a:rPr>
              <a:t>aušální sazba (odhad potřeby financí na základě referenčního období), výjimečně platba za výkon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66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</a:rPr>
              <a:t>Formy úhrady </a:t>
            </a:r>
            <a:br>
              <a:rPr lang="cs-CZ" b="1" dirty="0" smtClean="0">
                <a:solidFill>
                  <a:srgbClr val="333399"/>
                </a:solidFill>
              </a:rPr>
            </a:br>
            <a:r>
              <a:rPr lang="cs-CZ" b="1" dirty="0" smtClean="0">
                <a:solidFill>
                  <a:srgbClr val="333399"/>
                </a:solidFill>
              </a:rPr>
              <a:t>Nemocnice</a:t>
            </a:r>
            <a:endParaRPr lang="cs-CZ" dirty="0" smtClean="0">
              <a:solidFill>
                <a:srgbClr val="3333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Od roku 2012 postupný přechod na systém DRG</a:t>
            </a:r>
          </a:p>
          <a:p>
            <a:pPr lvl="1"/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Definování skupin s klinicky a nákladově shodnými případy.</a:t>
            </a:r>
          </a:p>
          <a:p>
            <a:pPr lvl="1"/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Platba za </a:t>
            </a:r>
            <a:r>
              <a:rPr lang="cs-CZ" dirty="0" err="1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odléčeného</a:t>
            </a:r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pacienta, nikoli za provedené výkony.</a:t>
            </a:r>
          </a:p>
          <a:p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Platby:  cca 80 % péče placeno DRG, 20 % hrazeno paušálem</a:t>
            </a:r>
          </a:p>
        </p:txBody>
      </p:sp>
    </p:spTree>
    <p:extLst>
      <p:ext uri="{BB962C8B-B14F-4D97-AF65-F5344CB8AC3E}">
        <p14:creationId xmlns:p14="http://schemas.microsoft.com/office/powerpoint/2010/main" val="394615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b="1" cap="all" dirty="0" smtClean="0">
                <a:solidFill>
                  <a:srgbClr val="333399"/>
                </a:solidFill>
                <a:cs typeface="Arial" panose="020B0604020202020204" pitchFamily="34" charset="0"/>
              </a:rPr>
              <a:t>financování zdravotnických služeb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000000"/>
                </a:solidFill>
                <a:cs typeface="Arial" charset="0"/>
              </a:rPr>
              <a:t>ČSÚ: </a:t>
            </a:r>
            <a:r>
              <a:rPr lang="cs-CZ" altLang="cs-CZ" dirty="0" smtClean="0">
                <a:solidFill>
                  <a:srgbClr val="000000"/>
                </a:solidFill>
                <a:cs typeface="Arial" charset="0"/>
                <a:hlinkClick r:id="rId3"/>
              </a:rPr>
              <a:t>Výsledky financování zdravotnických služeb ČR v letech 2010 - 2015</a:t>
            </a:r>
            <a:endParaRPr lang="cs-CZ" altLang="cs-CZ" dirty="0" smtClean="0">
              <a:solidFill>
                <a:srgbClr val="000000"/>
              </a:solidFill>
              <a:cs typeface="Arial" charset="0"/>
            </a:endParaRPr>
          </a:p>
          <a:p>
            <a:pPr eaLnBrk="1" hangingPunct="1"/>
            <a:r>
              <a:rPr lang="cs-CZ" altLang="cs-CZ" dirty="0" smtClean="0">
                <a:solidFill>
                  <a:srgbClr val="000000"/>
                </a:solidFill>
                <a:cs typeface="Arial" charset="0"/>
              </a:rPr>
              <a:t>Mezinárodní metodika: OECD, WHO, </a:t>
            </a:r>
            <a:r>
              <a:rPr lang="cs-CZ" altLang="cs-CZ" dirty="0" err="1" smtClean="0">
                <a:solidFill>
                  <a:srgbClr val="000000"/>
                </a:solidFill>
                <a:cs typeface="Arial" charset="0"/>
              </a:rPr>
              <a:t>Eurostat</a:t>
            </a:r>
            <a:endParaRPr lang="cs-CZ" altLang="cs-CZ" dirty="0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95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01" y="548680"/>
            <a:ext cx="8966875" cy="526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01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439730"/>
              </p:ext>
            </p:extLst>
          </p:nvPr>
        </p:nvGraphicFramePr>
        <p:xfrm>
          <a:off x="467544" y="404664"/>
          <a:ext cx="8280920" cy="6074191"/>
        </p:xfrm>
        <a:graphic>
          <a:graphicData uri="http://schemas.openxmlformats.org/drawingml/2006/table">
            <a:tbl>
              <a:tblPr firstRow="1" firstCol="1" bandRow="1"/>
              <a:tblGrid>
                <a:gridCol w="3213686">
                  <a:extLst>
                    <a:ext uri="{9D8B030D-6E8A-4147-A177-3AD203B41FA5}">
                      <a16:colId xmlns="" xmlns:a16="http://schemas.microsoft.com/office/drawing/2014/main" val="3132686495"/>
                    </a:ext>
                  </a:extLst>
                </a:gridCol>
                <a:gridCol w="689369">
                  <a:extLst>
                    <a:ext uri="{9D8B030D-6E8A-4147-A177-3AD203B41FA5}">
                      <a16:colId xmlns="" xmlns:a16="http://schemas.microsoft.com/office/drawing/2014/main" val="3017092995"/>
                    </a:ext>
                  </a:extLst>
                </a:gridCol>
                <a:gridCol w="689369">
                  <a:extLst>
                    <a:ext uri="{9D8B030D-6E8A-4147-A177-3AD203B41FA5}">
                      <a16:colId xmlns="" xmlns:a16="http://schemas.microsoft.com/office/drawing/2014/main" val="683169330"/>
                    </a:ext>
                  </a:extLst>
                </a:gridCol>
                <a:gridCol w="689369">
                  <a:extLst>
                    <a:ext uri="{9D8B030D-6E8A-4147-A177-3AD203B41FA5}">
                      <a16:colId xmlns="" xmlns:a16="http://schemas.microsoft.com/office/drawing/2014/main" val="205356308"/>
                    </a:ext>
                  </a:extLst>
                </a:gridCol>
                <a:gridCol w="689369">
                  <a:extLst>
                    <a:ext uri="{9D8B030D-6E8A-4147-A177-3AD203B41FA5}">
                      <a16:colId xmlns="" xmlns:a16="http://schemas.microsoft.com/office/drawing/2014/main" val="3087890277"/>
                    </a:ext>
                  </a:extLst>
                </a:gridCol>
                <a:gridCol w="689369">
                  <a:extLst>
                    <a:ext uri="{9D8B030D-6E8A-4147-A177-3AD203B41FA5}">
                      <a16:colId xmlns="" xmlns:a16="http://schemas.microsoft.com/office/drawing/2014/main" val="3448345845"/>
                    </a:ext>
                  </a:extLst>
                </a:gridCol>
                <a:gridCol w="689369">
                  <a:extLst>
                    <a:ext uri="{9D8B030D-6E8A-4147-A177-3AD203B41FA5}">
                      <a16:colId xmlns="" xmlns:a16="http://schemas.microsoft.com/office/drawing/2014/main" val="3781255405"/>
                    </a:ext>
                  </a:extLst>
                </a:gridCol>
                <a:gridCol w="931020">
                  <a:extLst>
                    <a:ext uri="{9D8B030D-6E8A-4147-A177-3AD203B41FA5}">
                      <a16:colId xmlns="" xmlns:a16="http://schemas.microsoft.com/office/drawing/2014/main" val="1958709288"/>
                    </a:ext>
                  </a:extLst>
                </a:gridCol>
              </a:tblGrid>
              <a:tr h="76262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Systém (konečný zdroj) financování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zdravotní péče - HF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2011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2012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2013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2014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Index 2015/2014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6909672"/>
                  </a:ext>
                </a:extLst>
              </a:tr>
              <a:tr h="70252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Vládní systémy a povinné příspěvkové systémy zdravotní péče (veřejné zdroje)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288 768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291 272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294 861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297 412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296 641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299 362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100,9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8438906"/>
                  </a:ext>
                </a:extLst>
              </a:tr>
              <a:tr h="38349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 Vládní systémy (veřejné rozpočty)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56 879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56 935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56 934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59 058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62 039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64 656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104,2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74581092"/>
                  </a:ext>
                </a:extLst>
              </a:tr>
              <a:tr h="38349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1.1.1 Státní rozpočet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48 835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47 692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47 079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49 360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52 546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54 889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104,5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4969465"/>
                  </a:ext>
                </a:extLst>
              </a:tr>
              <a:tr h="38349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1.1.2 Místní rozpočty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8 044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9 243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9 855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9 698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9 493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9 766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102,9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0807889"/>
                  </a:ext>
                </a:extLst>
              </a:tr>
              <a:tr h="50037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 Zdravotní pojišťovny 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231 889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234 337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237 927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238 354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234 602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234 706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73988376"/>
                  </a:ext>
                </a:extLst>
              </a:tr>
              <a:tr h="70252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Systém dobrovolných plateb na zdravotní péči (soukromé zdroje bez přímých plateb domácností)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9 217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9 205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9 110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9 202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10 668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9 322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87,4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91530"/>
                  </a:ext>
                </a:extLst>
              </a:tr>
              <a:tr h="38349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 Soukromé pojištění 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427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477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537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478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89,1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391985"/>
                  </a:ext>
                </a:extLst>
              </a:tr>
              <a:tr h="38349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 Neziskové organizace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7 888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7 820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7 719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7 726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7 757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7 929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102,2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9709996"/>
                  </a:ext>
                </a:extLst>
              </a:tr>
              <a:tr h="38349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2.3 Podniky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901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908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871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1 001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2 374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915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38,5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8487306"/>
                  </a:ext>
                </a:extLst>
              </a:tr>
              <a:tr h="52576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Domácnosti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42 705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44 028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44 239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43 465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46 490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45 043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96,9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4620031"/>
                  </a:ext>
                </a:extLst>
              </a:tr>
              <a:tr h="576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Celkový součet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340 690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344 506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348 210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350 079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353 799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353 727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4432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63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</a:rPr>
              <a:t>Hlavní zdroje financování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Veřejné zdravotní pojištění </a:t>
            </a:r>
            <a:r>
              <a:rPr lang="cs-CZ" sz="2400" dirty="0" smtClean="0">
                <a:solidFill>
                  <a:srgbClr val="333399"/>
                </a:solidFill>
              </a:rPr>
              <a:t>(</a:t>
            </a:r>
            <a:r>
              <a:rPr lang="cs-CZ" sz="2400" dirty="0" smtClean="0">
                <a:solidFill>
                  <a:srgbClr val="333399"/>
                </a:solidFill>
              </a:rPr>
              <a:t>68 </a:t>
            </a:r>
            <a:r>
              <a:rPr lang="cs-CZ" sz="2400" dirty="0" smtClean="0">
                <a:solidFill>
                  <a:srgbClr val="333399"/>
                </a:solidFill>
              </a:rPr>
              <a:t>%)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občané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z</a:t>
            </a:r>
            <a:r>
              <a:rPr lang="cs-CZ" sz="2000" dirty="0" smtClean="0">
                <a:solidFill>
                  <a:srgbClr val="333399"/>
                </a:solidFill>
              </a:rPr>
              <a:t>aměstnavatelé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 smtClean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333399"/>
                </a:solidFill>
              </a:rPr>
              <a:t>Státní a místní rozpočty </a:t>
            </a:r>
            <a:r>
              <a:rPr lang="cs-CZ" sz="2400" dirty="0" smtClean="0">
                <a:solidFill>
                  <a:srgbClr val="333399"/>
                </a:solidFill>
              </a:rPr>
              <a:t>(</a:t>
            </a:r>
            <a:r>
              <a:rPr lang="cs-CZ" sz="2400" dirty="0" smtClean="0">
                <a:solidFill>
                  <a:srgbClr val="333399"/>
                </a:solidFill>
              </a:rPr>
              <a:t>17 </a:t>
            </a:r>
            <a:r>
              <a:rPr lang="cs-CZ" sz="2400" dirty="0" smtClean="0">
                <a:solidFill>
                  <a:srgbClr val="333399"/>
                </a:solidFill>
              </a:rPr>
              <a:t>%)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státní  </a:t>
            </a:r>
            <a:r>
              <a:rPr lang="cs-CZ" sz="2000" dirty="0" smtClean="0">
                <a:solidFill>
                  <a:srgbClr val="333399"/>
                </a:solidFill>
              </a:rPr>
              <a:t>(státní rozpočet – výzkum a vývoj, vzdělávání </a:t>
            </a:r>
            <a:r>
              <a:rPr lang="cs-CZ" sz="2000" dirty="0" err="1" smtClean="0">
                <a:solidFill>
                  <a:srgbClr val="333399"/>
                </a:solidFill>
              </a:rPr>
              <a:t>zdr</a:t>
            </a:r>
            <a:r>
              <a:rPr lang="cs-CZ" sz="2000" dirty="0" smtClean="0">
                <a:solidFill>
                  <a:srgbClr val="333399"/>
                </a:solidFill>
              </a:rPr>
              <a:t>. </a:t>
            </a:r>
            <a:r>
              <a:rPr lang="cs-CZ" sz="2000" dirty="0" err="1" smtClean="0">
                <a:solidFill>
                  <a:srgbClr val="333399"/>
                </a:solidFill>
              </a:rPr>
              <a:t>prac</a:t>
            </a:r>
            <a:r>
              <a:rPr lang="cs-CZ" sz="2000" dirty="0" smtClean="0">
                <a:solidFill>
                  <a:srgbClr val="333399"/>
                </a:solidFill>
              </a:rPr>
              <a:t>., provoz MZ, dotace pro ZZ, odbory zdravotnictví jednotlivých krajů, SZÚ, ÚZIS, SÚKL, hlavní hygienik …..)</a:t>
            </a:r>
            <a:endParaRPr lang="cs-CZ" sz="20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krajské </a:t>
            </a:r>
            <a:r>
              <a:rPr lang="cs-CZ" sz="2000" dirty="0">
                <a:solidFill>
                  <a:srgbClr val="333399"/>
                </a:solidFill>
              </a:rPr>
              <a:t>a obecní (krajský, obecní </a:t>
            </a:r>
            <a:r>
              <a:rPr lang="cs-CZ" sz="2000" dirty="0" smtClean="0">
                <a:solidFill>
                  <a:srgbClr val="333399"/>
                </a:solidFill>
              </a:rPr>
              <a:t>rozpočet – ZZ, preventivní a výchovn</a:t>
            </a:r>
            <a:r>
              <a:rPr lang="cs-CZ" sz="2000" dirty="0" smtClean="0">
                <a:solidFill>
                  <a:srgbClr val="333399"/>
                </a:solidFill>
              </a:rPr>
              <a:t>é programy, </a:t>
            </a:r>
            <a:r>
              <a:rPr lang="cs-CZ" sz="2000" dirty="0">
                <a:solidFill>
                  <a:srgbClr val="333399"/>
                </a:solidFill>
              </a:rPr>
              <a:t>dotace pro </a:t>
            </a:r>
            <a:r>
              <a:rPr lang="cs-CZ" sz="2000" dirty="0" smtClean="0">
                <a:solidFill>
                  <a:srgbClr val="333399"/>
                </a:solidFill>
              </a:rPr>
              <a:t>ZZ … )</a:t>
            </a:r>
            <a:endParaRPr lang="cs-CZ" sz="2000" dirty="0" smtClean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Soukromé </a:t>
            </a:r>
            <a:r>
              <a:rPr lang="cs-CZ" sz="2400" b="1" dirty="0">
                <a:solidFill>
                  <a:srgbClr val="333399"/>
                </a:solidFill>
              </a:rPr>
              <a:t>platby </a:t>
            </a:r>
            <a:r>
              <a:rPr lang="cs-CZ" sz="2400" dirty="0" smtClean="0">
                <a:solidFill>
                  <a:srgbClr val="333399"/>
                </a:solidFill>
              </a:rPr>
              <a:t>(15 %)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přímé platby za péči, léky, pomůcky …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regulační poplatky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soukromé zdravotní pojištění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další soukromé platby (dary, sbírky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  <a:endParaRPr lang="cs-CZ" dirty="0">
              <a:solidFill>
                <a:srgbClr val="333399"/>
              </a:solidFill>
            </a:endParaRPr>
          </a:p>
          <a:p>
            <a:pPr>
              <a:defRPr/>
            </a:pPr>
            <a:endParaRPr lang="cs-CZ" sz="24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84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223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Výdaje na zdravotní péči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22337"/>
            <a:ext cx="8568952" cy="5935663"/>
          </a:xfrm>
        </p:spPr>
        <p:txBody>
          <a:bodyPr/>
          <a:lstStyle/>
          <a:p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40 % z celkových výdajů na </a:t>
            </a:r>
            <a:r>
              <a:rPr lang="cs-CZ" altLang="cs-CZ" sz="2400" b="1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. péči </a:t>
            </a:r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jdou na léčebnou péči </a:t>
            </a:r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(142 </a:t>
            </a:r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mld. Kč)</a:t>
            </a:r>
          </a:p>
          <a:p>
            <a:pPr lvl="1"/>
            <a:r>
              <a:rPr lang="cs-CZ" altLang="cs-CZ" sz="1600" b="1" dirty="0" smtClean="0">
                <a:solidFill>
                  <a:srgbClr val="333399"/>
                </a:solidFill>
                <a:cs typeface="Arial" charset="0"/>
              </a:rPr>
              <a:t>60 </a:t>
            </a:r>
            <a:r>
              <a:rPr lang="cs-CZ" altLang="cs-CZ" sz="1600" b="1" dirty="0" smtClean="0">
                <a:solidFill>
                  <a:srgbClr val="333399"/>
                </a:solidFill>
                <a:cs typeface="Arial" charset="0"/>
              </a:rPr>
              <a:t>% z toho jde na péči ambulantní (84 mld. Kč)</a:t>
            </a:r>
          </a:p>
          <a:p>
            <a:pPr lvl="1"/>
            <a:r>
              <a:rPr lang="cs-CZ" altLang="cs-CZ" sz="1600" b="1" dirty="0" smtClean="0">
                <a:solidFill>
                  <a:srgbClr val="333399"/>
                </a:solidFill>
                <a:cs typeface="Arial" charset="0"/>
              </a:rPr>
              <a:t>36 </a:t>
            </a:r>
            <a:r>
              <a:rPr lang="cs-CZ" altLang="cs-CZ" sz="1600" b="1" dirty="0" smtClean="0">
                <a:solidFill>
                  <a:srgbClr val="333399"/>
                </a:solidFill>
                <a:cs typeface="Arial" charset="0"/>
              </a:rPr>
              <a:t>% z toho jde na péči lůžkovou (51 mld. Kč)</a:t>
            </a:r>
          </a:p>
          <a:p>
            <a:pPr lvl="1"/>
            <a:r>
              <a:rPr lang="cs-CZ" altLang="cs-CZ" sz="1600" b="1" dirty="0" smtClean="0">
                <a:solidFill>
                  <a:srgbClr val="333399"/>
                </a:solidFill>
                <a:cs typeface="Arial" charset="0"/>
              </a:rPr>
              <a:t>4 % ostatní léčebná péče (denní, domácí</a:t>
            </a:r>
            <a:r>
              <a:rPr lang="cs-CZ" altLang="cs-CZ" sz="1600" b="1" dirty="0" smtClean="0">
                <a:solidFill>
                  <a:srgbClr val="333399"/>
                </a:solidFill>
                <a:cs typeface="Arial" charset="0"/>
              </a:rPr>
              <a:t>)</a:t>
            </a:r>
          </a:p>
          <a:p>
            <a:pPr lvl="1"/>
            <a:endParaRPr lang="cs-CZ" altLang="cs-CZ" sz="1600" b="1" dirty="0" smtClean="0">
              <a:solidFill>
                <a:srgbClr val="333399"/>
              </a:solidFill>
              <a:cs typeface="Arial" charset="0"/>
            </a:endParaRPr>
          </a:p>
          <a:p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19 % </a:t>
            </a:r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výdajů jde </a:t>
            </a:r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na léčiva a ostatní zdravotnické </a:t>
            </a:r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pomůcky (68 mld. Kč)</a:t>
            </a:r>
          </a:p>
          <a:p>
            <a:pPr lvl="1"/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86 % léčiva a jiné zdravotnické výrobky</a:t>
            </a:r>
          </a:p>
          <a:p>
            <a:pPr lvl="1"/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14 % výdaje na pomůcka (brýle, naslouchadla, berle, invalidní vozíky apod.)</a:t>
            </a:r>
          </a:p>
          <a:p>
            <a:pPr marL="457200" lvl="1" indent="0">
              <a:buNone/>
            </a:pPr>
            <a:endParaRPr lang="cs-CZ" altLang="cs-CZ" sz="1800" b="1" dirty="0" smtClean="0">
              <a:solidFill>
                <a:srgbClr val="333399"/>
              </a:solidFill>
              <a:cs typeface="Arial" charset="0"/>
            </a:endParaRPr>
          </a:p>
          <a:p>
            <a:pPr marL="400050"/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12 % výdajů jde na dlouhodobou </a:t>
            </a:r>
            <a:r>
              <a:rPr lang="cs-CZ" altLang="cs-CZ" sz="2400" b="1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. péči (42 mld. Kč)</a:t>
            </a:r>
          </a:p>
          <a:p>
            <a:pPr marL="800100" lvl="1"/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82 % d</a:t>
            </a:r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louhodobá lůžková </a:t>
            </a:r>
            <a:r>
              <a:rPr lang="cs-CZ" altLang="cs-CZ" sz="1800" b="1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. péče</a:t>
            </a:r>
          </a:p>
          <a:p>
            <a:pPr marL="800100" lvl="1"/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14 % </a:t>
            </a:r>
            <a:r>
              <a:rPr lang="cs-CZ" altLang="cs-CZ" sz="1800" b="1" dirty="0">
                <a:solidFill>
                  <a:srgbClr val="333399"/>
                </a:solidFill>
                <a:cs typeface="Arial" charset="0"/>
              </a:rPr>
              <a:t>dlouhodobá </a:t>
            </a:r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domácí </a:t>
            </a:r>
            <a:r>
              <a:rPr lang="cs-CZ" altLang="cs-CZ" sz="1800" b="1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. péče</a:t>
            </a:r>
            <a:endParaRPr lang="cs-CZ" altLang="cs-CZ" sz="1800" b="1" dirty="0">
              <a:solidFill>
                <a:srgbClr val="333399"/>
              </a:solidFill>
              <a:cs typeface="Arial" charset="0"/>
            </a:endParaRPr>
          </a:p>
          <a:p>
            <a:pPr marL="800100" lvl="1"/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4 % </a:t>
            </a:r>
            <a:r>
              <a:rPr lang="cs-CZ" altLang="cs-CZ" sz="1800" b="1" dirty="0">
                <a:solidFill>
                  <a:srgbClr val="333399"/>
                </a:solidFill>
                <a:cs typeface="Arial" charset="0"/>
              </a:rPr>
              <a:t>denní dlouhodobá </a:t>
            </a:r>
            <a:r>
              <a:rPr lang="cs-CZ" altLang="cs-CZ" sz="1800" b="1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altLang="cs-CZ" sz="1800" b="1" dirty="0" smtClean="0">
                <a:solidFill>
                  <a:srgbClr val="333399"/>
                </a:solidFill>
                <a:cs typeface="Arial" charset="0"/>
              </a:rPr>
              <a:t>. </a:t>
            </a:r>
            <a:r>
              <a:rPr lang="cs-CZ" altLang="cs-CZ" sz="1800" b="1" dirty="0">
                <a:solidFill>
                  <a:srgbClr val="333399"/>
                </a:solidFill>
                <a:cs typeface="Arial" charset="0"/>
              </a:rPr>
              <a:t>péče</a:t>
            </a:r>
          </a:p>
          <a:p>
            <a:pPr marL="800100" lvl="1"/>
            <a:endParaRPr lang="cs-CZ" altLang="cs-CZ" sz="2000" b="1" dirty="0">
              <a:solidFill>
                <a:srgbClr val="333399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22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223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Výdaje </a:t>
            </a:r>
            <a:r>
              <a:rPr lang="cs-CZ" sz="40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na </a:t>
            </a:r>
            <a:r>
              <a:rPr lang="cs-CZ" sz="40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zdravotní </a:t>
            </a:r>
            <a:r>
              <a:rPr lang="cs-CZ" sz="40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péči podle typu poskytovatele</a:t>
            </a:r>
            <a:endParaRPr lang="cs-CZ" sz="4000" b="1" dirty="0" smtClean="0">
              <a:solidFill>
                <a:srgbClr val="333399"/>
              </a:solidFill>
              <a:cs typeface="Arial" panose="020B0604020202020204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412776"/>
            <a:ext cx="8241391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45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1612</TotalTime>
  <Words>1821</Words>
  <Application>Microsoft Office PowerPoint</Application>
  <PresentationFormat>Předvádění na obrazovce (4:3)</PresentationFormat>
  <Paragraphs>505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Arial Black</vt:lpstr>
      <vt:lpstr>Calibri</vt:lpstr>
      <vt:lpstr>Times New Roman</vt:lpstr>
      <vt:lpstr>1_Výchozí návrh</vt:lpstr>
      <vt:lpstr>3_Motiv systému Office</vt:lpstr>
      <vt:lpstr>Financování zdravotnictví</vt:lpstr>
      <vt:lpstr>Formy financování zdravotnických služeb</vt:lpstr>
      <vt:lpstr>Hlavní zdroje financování zdravotnictví</vt:lpstr>
      <vt:lpstr>financování zdravotnických služeb</vt:lpstr>
      <vt:lpstr>Prezentace aplikace PowerPoint</vt:lpstr>
      <vt:lpstr>Prezentace aplikace PowerPoint</vt:lpstr>
      <vt:lpstr>Hlavní zdroje financování zdravotnictví</vt:lpstr>
      <vt:lpstr>Výdaje na zdravotní péči</vt:lpstr>
      <vt:lpstr>Výdaje na zdravotní péči podle typu poskytovatele</vt:lpstr>
      <vt:lpstr>Výdaje pojišťoven na zdravotní péči podle diagnóz MKN-10</vt:lpstr>
      <vt:lpstr>Porovnání průměrných výdajů zdravotních pojišťoven na zdravotní péči na jednoho pojištěnce podle věku a pohlaví v letech 2010 a 2015 (v Kč)  Celkově byly v roce 2015 průměrné výdaje zdravotních pojišťoven na jednu pojištěnou ženu (23 326 Kč) o 7,6 % vyšší než průměrné výdaje na jednoho pojištěného muže (21 677 Kč). </vt:lpstr>
      <vt:lpstr>Veřejné zdravotní pojištění</vt:lpstr>
      <vt:lpstr>Veřejné zdravotní pojištění</vt:lpstr>
      <vt:lpstr>Zdravotní pojištění</vt:lpstr>
      <vt:lpstr>VEŘEJNOPRÁVNÍ POJIŠTĚNÍ</vt:lpstr>
      <vt:lpstr>Veřejné zdravotní pojištění</vt:lpstr>
      <vt:lpstr>Veřejné zdravotní pojištění jako výraz sociální solidarity</vt:lpstr>
      <vt:lpstr>Veřejné zdravotní pojištění  – jde o solidaritu:</vt:lpstr>
      <vt:lpstr>Veřejné zdravotní pojištění</vt:lpstr>
      <vt:lpstr>Plátci veřejného zdravotního pojištění</vt:lpstr>
      <vt:lpstr>Z povinného zdravotního pojištění se hradí:</vt:lpstr>
      <vt:lpstr>Zaměstnanci a zaměstnavatelé</vt:lpstr>
      <vt:lpstr>OSVČ</vt:lpstr>
      <vt:lpstr>Osoba bez zdanitelných příjmů (OBZP)</vt:lpstr>
      <vt:lpstr>Osoby, za které je plátcem stát</vt:lpstr>
      <vt:lpstr>Zdravotní pojišťovny v ČR</vt:lpstr>
      <vt:lpstr>Výběr zdravotní pojišťovny</vt:lpstr>
      <vt:lpstr>Zdravotní pojišťovny a počet jejich pojištěnců v r. 2017</vt:lpstr>
      <vt:lpstr>SOUKROMOPRÁVNÍ POJIŠTĚNÍ</vt:lpstr>
      <vt:lpstr>Co lze pojistit?</vt:lpstr>
      <vt:lpstr>Charakteristiky soukromého zdravotního pojištění</vt:lpstr>
      <vt:lpstr>Cizinci odkázáni na komerční ZP</vt:lpstr>
      <vt:lpstr>Cizinci odkázáni na komerční ZP</vt:lpstr>
      <vt:lpstr>Formy úhrad ze ZP</vt:lpstr>
      <vt:lpstr>Formy úhrady  </vt:lpstr>
      <vt:lpstr>Formy úhrady  </vt:lpstr>
      <vt:lpstr>Formy úhrady:  Ambulantní zdravotní péče</vt:lpstr>
      <vt:lpstr>Formy úhrady  Nemocnice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Pavlína Kaňová</cp:lastModifiedBy>
  <cp:revision>72</cp:revision>
  <dcterms:created xsi:type="dcterms:W3CDTF">2014-02-19T08:35:58Z</dcterms:created>
  <dcterms:modified xsi:type="dcterms:W3CDTF">2018-03-19T14:16:34Z</dcterms:modified>
</cp:coreProperties>
</file>