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5" r:id="rId2"/>
    <p:sldMasterId id="2147483761" r:id="rId3"/>
  </p:sldMasterIdLst>
  <p:notesMasterIdLst>
    <p:notesMasterId r:id="rId46"/>
  </p:notesMasterIdLst>
  <p:handoutMasterIdLst>
    <p:handoutMasterId r:id="rId47"/>
  </p:handoutMasterIdLst>
  <p:sldIdLst>
    <p:sldId id="291" r:id="rId4"/>
    <p:sldId id="292" r:id="rId5"/>
    <p:sldId id="351" r:id="rId6"/>
    <p:sldId id="350" r:id="rId7"/>
    <p:sldId id="352" r:id="rId8"/>
    <p:sldId id="353" r:id="rId9"/>
    <p:sldId id="295" r:id="rId10"/>
    <p:sldId id="296" r:id="rId11"/>
    <p:sldId id="297" r:id="rId12"/>
    <p:sldId id="325" r:id="rId13"/>
    <p:sldId id="357" r:id="rId14"/>
    <p:sldId id="354" r:id="rId15"/>
    <p:sldId id="355" r:id="rId16"/>
    <p:sldId id="356" r:id="rId17"/>
    <p:sldId id="358" r:id="rId18"/>
    <p:sldId id="298" r:id="rId19"/>
    <p:sldId id="299" r:id="rId20"/>
    <p:sldId id="31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401" r:id="rId37"/>
    <p:sldId id="393" r:id="rId38"/>
    <p:sldId id="394" r:id="rId39"/>
    <p:sldId id="395" r:id="rId40"/>
    <p:sldId id="396" r:id="rId41"/>
    <p:sldId id="397" r:id="rId42"/>
    <p:sldId id="398" r:id="rId43"/>
    <p:sldId id="399" r:id="rId44"/>
    <p:sldId id="400" r:id="rId45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0066"/>
    <a:srgbClr val="1B0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120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2F9F495-6E93-48F2-B2CB-14C23F28B598}" type="datetimeFigureOut">
              <a:rPr lang="cs-CZ"/>
              <a:pPr>
                <a:defRPr/>
              </a:pPr>
              <a:t>26.3.2018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0324E7A-6506-499C-8331-81FED521F88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8447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4D7AD67-4532-4D7C-A8D7-09458731144C}" type="datetimeFigureOut">
              <a:rPr lang="cs-CZ"/>
              <a:pPr>
                <a:defRPr/>
              </a:pPr>
              <a:t>26.3.2018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C5AD3A-7B87-4444-B8CC-00B55BD1C17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57617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45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AF741A-4554-4281-AC3A-5C209FA6F72A}" type="slidenum">
              <a:rPr lang="cs-CZ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cs-CZ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42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45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AF741A-4554-4281-AC3A-5C209FA6F72A}" type="slidenum">
              <a:rPr lang="cs-CZ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cs-CZ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81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53454-850B-4029-9907-BF889D77006E}" type="datetimeFigureOut">
              <a:rPr lang="cs-CZ"/>
              <a:pPr>
                <a:defRPr/>
              </a:pPr>
              <a:t>26.3.2018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92FFE-44D1-47D7-A511-9D62223C19D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9800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E2E06-A18A-463D-B81E-5A0A5E8F9BA0}" type="datetimeFigureOut">
              <a:rPr lang="cs-CZ"/>
              <a:pPr>
                <a:defRPr/>
              </a:pPr>
              <a:t>26.3.2018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446BE-20A0-46AB-9C9D-4C4316D3B79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3369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30CCE-084B-4FC4-B7F0-62E1C1175EF7}" type="datetimeFigureOut">
              <a:rPr lang="cs-CZ"/>
              <a:pPr>
                <a:defRPr/>
              </a:pPr>
              <a:t>26.3.2018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0890C-F3A0-4F62-B5D8-0D30563BF9D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0577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71A9F-BC8E-4F5C-93D4-8B0298EAA8A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858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D0F08-7304-4CC6-BA61-C63EFF2F134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079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7BF77-9855-48A2-814A-647E1A20487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877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3D5DA-F13F-42C0-ACAB-D8DC37D1422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36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43FA3-42C1-4DEC-8BA7-E96F4ED5941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31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7A8FF-E799-4F64-8BC1-6ED04B4B84C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940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4CD9F-39AF-4140-B7AA-585E1AA95BC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52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CCE17-A377-4C11-BAC0-1FF120188B6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887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4742-F15E-476D-AD0A-7F5FAAE065E6}" type="datetimeFigureOut">
              <a:rPr lang="cs-CZ"/>
              <a:pPr>
                <a:defRPr/>
              </a:pPr>
              <a:t>26.3.2018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ED27E-0F53-4260-A44B-A454E0FA6E6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3076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C7685-2FF5-4DBA-BD41-FC7B0F4B6F3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852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DEA96-4D87-4881-B19C-6902490E007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566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382B3-7989-451D-A887-FCF7141B6BC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7666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55A2E96-9F9C-4229-860A-12CC033C459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86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A695AFC-AD12-449B-910A-0E8119D56B5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167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A1C7AEB-80B1-48BF-89B7-7405C2795CF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834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0EB9C-AECE-4C88-8CA7-1E7E623F320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53787"/>
      </p:ext>
    </p:extLst>
  </p:cSld>
  <p:clrMapOvr>
    <a:masterClrMapping/>
  </p:clrMapOvr>
  <p:transition>
    <p:blinds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DEDA0-042E-4B80-A087-C03AEDF74E6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D41E0-593F-410E-B5B0-EBE4FB66F2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8562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80B5A-B81B-406A-BDF8-871D9C6221B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18DCA-B4F6-469E-B1BF-E24E9BA439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0374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A7901-45AB-4AEB-ACF6-7974F2E394C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6C846-33D0-40F2-A518-CEDE377330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675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B4D1E-B4D2-4854-81DB-4CE97DB213F4}" type="datetimeFigureOut">
              <a:rPr lang="cs-CZ"/>
              <a:pPr>
                <a:defRPr/>
              </a:pPr>
              <a:t>26.3.2018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EE54A-AA21-4D61-9A2B-988B224DAD9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10468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2CF47-2261-4F21-958C-8EF00FC94D1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DDE8B-B09F-4EC3-A6CB-CE9E20A72A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1632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7CE09-123E-4E27-81E6-92EEC61E201E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49E86-8C82-4E72-A37C-8CAF3ABDE4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9269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062EC-36F8-4324-9605-1EE3900379F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BABC1-A193-462F-9DE5-C112399A5B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41167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2B852-87F8-4C82-9CD5-B401F3022AA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C8BA1-EC21-439F-93CD-A5684B2795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2870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5D97D-10E2-4293-B6CB-1F1BF5C1627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37620-A3E5-4E34-8010-D317E2FD6D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7676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6EDB0-6FFB-4C3C-9EA6-A5A483ADFABA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79166-804D-4979-9424-FE16703F61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02499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BC82B-1E6A-4161-BB87-50D1DE5B238A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AD26C-0CE1-46C6-89AB-9246D90280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8844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0919B-9982-4259-834B-95316034FB8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E3CD3-8557-444A-A248-EAD2059701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6406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36EEC-3E7F-4965-8482-8722715445E9}" type="datetimeFigureOut">
              <a:rPr lang="cs-CZ"/>
              <a:pPr>
                <a:defRPr/>
              </a:pPr>
              <a:t>26.3.2018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E54BF-C181-478B-B890-C2565F3A1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3959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35DFB-8485-4395-B0B1-22B1DE3FDBBB}" type="datetimeFigureOut">
              <a:rPr lang="cs-CZ"/>
              <a:pPr>
                <a:defRPr/>
              </a:pPr>
              <a:t>26.3.2018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143A7-FF16-4AEA-87B8-42DBB46F7F8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5515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C4356-16E5-4E36-AB1A-875311A043FD}" type="datetimeFigureOut">
              <a:rPr lang="cs-CZ"/>
              <a:pPr>
                <a:defRPr/>
              </a:pPr>
              <a:t>26.3.2018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E29A5-1238-45A6-86FF-780B233A6AC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561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29B5C-D25E-4774-99C7-6899F9C8F417}" type="datetimeFigureOut">
              <a:rPr lang="cs-CZ"/>
              <a:pPr>
                <a:defRPr/>
              </a:pPr>
              <a:t>26.3.2018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F0F8E-0EB4-4CA2-9CAB-21C118ADF49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596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3490F-F8BD-4F83-9C52-2F2E6E711C83}" type="datetimeFigureOut">
              <a:rPr lang="cs-CZ"/>
              <a:pPr>
                <a:defRPr/>
              </a:pPr>
              <a:t>26.3.2018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19FD2-64F4-426D-8E64-E359A6ECF37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8355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0CBA1-A34A-41DA-9B60-3F6F506EDD7F}" type="datetimeFigureOut">
              <a:rPr lang="cs-CZ"/>
              <a:pPr>
                <a:defRPr/>
              </a:pPr>
              <a:t>26.3.2018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71827-1DEF-443D-BF35-85B20AEBC58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5231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949C32-1C5A-4423-93A3-66A8C5556292}" type="datetimeFigureOut">
              <a:rPr lang="cs-CZ"/>
              <a:pPr>
                <a:defRPr/>
              </a:pPr>
              <a:t>26.3.2018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FCCE96-0472-42EC-AD82-6D36B54E5F6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3D6EACF-015B-46AB-A3F6-AC034F0A983F}" type="slidenum">
              <a:rPr lang="en-GB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925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108272-72C9-4A38-8E5F-C9B1656C42E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26.3.2018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787863C-DC1B-4D3C-8B1D-1678177CA066}" type="slidenum">
              <a:rPr lang="cs-CZ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cs-CZ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1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z="4000" b="1" dirty="0" smtClean="0">
                <a:solidFill>
                  <a:srgbClr val="1B06BA"/>
                </a:solidFill>
              </a:rPr>
              <a:t>ROLE STÁTU VE ZDRAVOTNÍ PÉČI A ZDRAVOTNÍ POLITIKA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</a:rPr>
              <a:t>Hlavní cíl zdravotní politiky</a:t>
            </a:r>
            <a:endParaRPr lang="cs-CZ" smtClean="0"/>
          </a:p>
        </p:txBody>
      </p:sp>
      <p:sp>
        <p:nvSpPr>
          <p:cNvPr id="389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vytvořit a rozvíjet </a:t>
            </a:r>
            <a:r>
              <a:rPr lang="cs-CZ" b="1" dirty="0" smtClean="0"/>
              <a:t>příznivé zdravotní prostředí</a:t>
            </a:r>
            <a:r>
              <a:rPr lang="cs-CZ" dirty="0" smtClean="0"/>
              <a:t>, v němž by lidé mohli žít zdravě: </a:t>
            </a:r>
          </a:p>
          <a:p>
            <a:pPr lvl="1" eaLnBrk="1" hangingPunct="1"/>
            <a:r>
              <a:rPr lang="cs-CZ" dirty="0" smtClean="0"/>
              <a:t>usnadnění správné volby zdravého způsobu života</a:t>
            </a:r>
          </a:p>
          <a:p>
            <a:pPr lvl="1" eaLnBrk="1" hangingPunct="1"/>
            <a:r>
              <a:rPr lang="cs-CZ" dirty="0" smtClean="0"/>
              <a:t>důraz na příznivé přírodní a sociální prostředí</a:t>
            </a:r>
          </a:p>
          <a:p>
            <a:pPr lvl="1" eaLnBrk="1" hangingPunct="1"/>
            <a:r>
              <a:rPr lang="cs-CZ" dirty="0" smtClean="0"/>
              <a:t>odpovědnost všech rezortů za zdravotní důsledky jejich rozhodnutí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z="4000" b="1" smtClean="0">
                <a:solidFill>
                  <a:srgbClr val="1B06BA"/>
                </a:solidFill>
              </a:rPr>
              <a:t>KONCEPCE ZDRAVOTNÍ POLITIKY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1B06BA"/>
                </a:solidFill>
              </a:rPr>
              <a:t>Základy pro vytváření koncepce zdravotní politiky</a:t>
            </a:r>
            <a:endParaRPr lang="cs-CZ" dirty="0" smtClean="0"/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33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300" dirty="0" smtClean="0"/>
              <a:t>Východiska, popis a analýza současného stavu, vymezení problémů a posouzení možností jejich zvládnutí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300" dirty="0" smtClean="0"/>
              <a:t>Hodnoty, záměry a cíle péče o zdraví a zdravotnictví</a:t>
            </a:r>
            <a:endParaRPr lang="cs-CZ" sz="3300" dirty="0"/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Orientace na občana, svébytnost, spravedlnost, demokratické principy, hodnota zdraví, 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zdravotní péče jako individuální i sociální hodnota, politické, ekonomické, kulturní a sociální okolnosti  </a:t>
            </a:r>
            <a:endParaRPr lang="cs-CZ" dirty="0" smtClean="0"/>
          </a:p>
          <a:p>
            <a:pPr marL="457200" lvl="1" indent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dirty="0" smtClean="0"/>
              <a:t>Teorie péče o zdraví a zdravotnictví, systémové interdisciplinární pojetí</a:t>
            </a:r>
            <a:endParaRPr lang="cs-CZ" sz="3600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Jaké je zdraví? Proč je takové? Čím lze přispět k jeho zlepšení?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8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1B06BA"/>
                </a:solidFill>
              </a:rPr>
              <a:t>Nástroje pro realizaci koncepce zdravotní politiky</a:t>
            </a:r>
            <a:endParaRPr lang="cs-CZ" dirty="0" smtClean="0"/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8244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dirty="0" smtClean="0"/>
              <a:t>Financování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dirty="0" smtClean="0"/>
              <a:t>Legislativa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dirty="0" smtClean="0"/>
              <a:t>Lidé a jejich výchova ke zdraví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dirty="0" smtClean="0"/>
              <a:t>Dobré řízení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dirty="0" smtClean="0"/>
              <a:t>Informace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dirty="0" smtClean="0"/>
              <a:t>Věda, výzkum a rozvoj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6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dirty="0" smtClean="0"/>
              <a:t>Regionalizace</a:t>
            </a:r>
            <a:r>
              <a:rPr lang="cs-CZ" sz="2600" dirty="0"/>
              <a:t>, decentralizace, recenetralizace, komunikace, tvůrčí partnerství, podíl </a:t>
            </a:r>
            <a:r>
              <a:rPr lang="cs-CZ" sz="2600" dirty="0" smtClean="0"/>
              <a:t>odborné a široké </a:t>
            </a:r>
            <a:r>
              <a:rPr lang="cs-CZ" sz="2600" dirty="0"/>
              <a:t>občanské veřejnosti na rozvoji péče o zdraví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</a:rPr>
              <a:t>Cíle koncepce zdravotní politiky</a:t>
            </a:r>
            <a:endParaRPr lang="cs-CZ" smtClean="0"/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Dobrá péče o zdraví a výkonný systém zdravotnictví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/>
              <a:t>ZDRAVÍ LIDÉ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z="4000" b="1" smtClean="0">
                <a:solidFill>
                  <a:srgbClr val="1B06BA"/>
                </a:solidFill>
              </a:rPr>
              <a:t>EVROPSKÁ ZDRAVOTNÍ POLITIKA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</a:rPr>
              <a:t>Evropská zdravotní politika</a:t>
            </a:r>
            <a:endParaRPr lang="cs-CZ" smtClean="0"/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mnoho rozličných podkladových materiálů</a:t>
            </a:r>
          </a:p>
          <a:p>
            <a:pPr eaLnBrk="1" hangingPunct="1"/>
            <a:r>
              <a:rPr lang="cs-CZ" smtClean="0"/>
              <a:t>principy a hodnoty</a:t>
            </a:r>
          </a:p>
          <a:p>
            <a:pPr eaLnBrk="1" hangingPunct="1"/>
            <a:r>
              <a:rPr lang="cs-CZ" smtClean="0"/>
              <a:t>inspirace pro jednotlivé státy a jejich specifickou situaci</a:t>
            </a:r>
          </a:p>
          <a:p>
            <a:pPr eaLnBrk="1" hangingPunct="1"/>
            <a:r>
              <a:rPr lang="cs-CZ" smtClean="0"/>
              <a:t>důraz na participaci občanů (jednotlivců, rodin, sociálních skupin, dobrovolných a zájmových organizací)</a:t>
            </a:r>
          </a:p>
          <a:p>
            <a:pPr eaLnBrk="1" hangingPunct="1">
              <a:buFont typeface="Arial" charset="0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1B06BA"/>
                </a:solidFill>
              </a:rPr>
              <a:t>Historický vývoj evropské zdravotní politiky</a:t>
            </a:r>
            <a:endParaRPr lang="cs-CZ" dirty="0" smtClean="0"/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000" b="1" dirty="0" smtClean="0"/>
              <a:t>1851</a:t>
            </a:r>
          </a:p>
          <a:p>
            <a:pPr eaLnBrk="1" fontAlgn="auto" hangingPunct="1"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000" dirty="0" smtClean="0"/>
              <a:t> I. evropská zdravotní konference v Paříži</a:t>
            </a:r>
          </a:p>
          <a:p>
            <a:pPr marL="0" indent="0" eaLnBrk="1" fontAlgn="auto" hangingPunct="1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3000" dirty="0" smtClean="0"/>
          </a:p>
          <a:p>
            <a:pPr marL="0" indent="0" eaLnBrk="1" fontAlgn="auto" hangingPunct="1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000" b="1" dirty="0" smtClean="0"/>
              <a:t>1907</a:t>
            </a:r>
          </a:p>
          <a:p>
            <a:pPr eaLnBrk="1" fontAlgn="auto" hangingPunct="1"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000" dirty="0" smtClean="0"/>
              <a:t>založen Mezinárodní úřad veřejné hygieny v Paříži</a:t>
            </a:r>
          </a:p>
          <a:p>
            <a:pPr marL="0" indent="0" eaLnBrk="1" fontAlgn="auto" hangingPunct="1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3000" dirty="0" smtClean="0"/>
          </a:p>
          <a:p>
            <a:pPr marL="0" indent="0" eaLnBrk="1" fontAlgn="auto" hangingPunct="1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000" b="1" dirty="0" smtClean="0"/>
              <a:t>1948</a:t>
            </a:r>
          </a:p>
          <a:p>
            <a:pPr eaLnBrk="1" fontAlgn="auto" hangingPunct="1"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000" dirty="0" smtClean="0"/>
              <a:t>založení Světové zdravotnické organizace</a:t>
            </a:r>
          </a:p>
          <a:p>
            <a:pPr eaLnBrk="1" fontAlgn="auto" hangingPunct="1"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1B06BA"/>
                </a:solidFill>
              </a:rPr>
              <a:t>Základní programové dokumenty evropské zdravotní politiky</a:t>
            </a:r>
            <a:endParaRPr lang="cs-CZ" dirty="0" smtClean="0"/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>
          <a:xfrm>
            <a:off x="500063" y="1928813"/>
            <a:ext cx="8229600" cy="45259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/>
              <a:t>SZO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nová strategie </a:t>
            </a:r>
            <a:r>
              <a:rPr lang="cs-CZ" b="1" dirty="0" smtClean="0">
                <a:solidFill>
                  <a:srgbClr val="FF0000"/>
                </a:solidFill>
              </a:rPr>
              <a:t>Zdraví 2020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/>
              <a:t>EU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FF0000"/>
                </a:solidFill>
              </a:rPr>
              <a:t>Společně pro zdraví </a:t>
            </a:r>
            <a:r>
              <a:rPr lang="cs-CZ" dirty="0" smtClean="0"/>
              <a:t>(součást komplexní strategie rozvoje </a:t>
            </a:r>
            <a:r>
              <a:rPr lang="cs-CZ" smtClean="0"/>
              <a:t>EU Evropa 2020)</a:t>
            </a:r>
            <a:endParaRPr lang="cs-CZ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9388" y="2133600"/>
            <a:ext cx="8964612" cy="2592388"/>
          </a:xfrm>
        </p:spPr>
        <p:txBody>
          <a:bodyPr/>
          <a:lstStyle/>
          <a:p>
            <a:pPr eaLnBrk="1" hangingPunct="1"/>
            <a:r>
              <a:rPr lang="cs-CZ" sz="4000" b="1" dirty="0" smtClean="0">
                <a:solidFill>
                  <a:schemeClr val="accent2"/>
                </a:solidFill>
              </a:rPr>
              <a:t>  </a:t>
            </a:r>
            <a:br>
              <a:rPr lang="cs-CZ" sz="4000" b="1" dirty="0" smtClean="0">
                <a:solidFill>
                  <a:schemeClr val="accent2"/>
                </a:solidFill>
              </a:rPr>
            </a:br>
            <a:r>
              <a:rPr lang="cs-CZ" sz="4000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Aktuální program</a:t>
            </a:r>
            <a:br>
              <a:rPr lang="cs-CZ" sz="4000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</a:br>
            <a:r>
              <a:rPr lang="cs-CZ" sz="4100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ZDRAVÍ 2020</a:t>
            </a:r>
            <a:br>
              <a:rPr lang="cs-CZ" sz="4100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</a:br>
            <a:endParaRPr lang="cs-CZ" sz="4100" b="1" dirty="0" smtClean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04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</a:rPr>
              <a:t>Odpovědnost za zdraví</a:t>
            </a:r>
            <a:endParaRPr lang="cs-CZ" smtClean="0"/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Péče o zdraví není jen záležitostí jednotlivce ani jen záležitostí státu. V odpovědnosti za zdraví je třeba hledat </a:t>
            </a:r>
            <a:r>
              <a:rPr lang="cs-CZ" b="1" dirty="0" smtClean="0"/>
              <a:t>rovnováhu</a:t>
            </a:r>
            <a:r>
              <a:rPr lang="cs-CZ" dirty="0" smtClean="0"/>
              <a:t> </a:t>
            </a:r>
            <a:r>
              <a:rPr lang="cs-CZ" b="1" dirty="0" smtClean="0"/>
              <a:t>mezi rolí občanů a státu.</a:t>
            </a:r>
            <a:endParaRPr lang="cs-CZ" b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8488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019" name="Text Box 3"/>
          <p:cNvSpPr txBox="1">
            <a:spLocks noChangeArrowheads="1"/>
          </p:cNvSpPr>
          <p:nvPr/>
        </p:nvSpPr>
        <p:spPr bwMode="auto">
          <a:xfrm>
            <a:off x="1166813" y="4745038"/>
            <a:ext cx="72215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0" y="4149725"/>
            <a:ext cx="9144000" cy="2708275"/>
          </a:xfrm>
          <a:prstGeom prst="rect">
            <a:avLst/>
          </a:prstGeom>
          <a:solidFill>
            <a:srgbClr val="2F5F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214021" name="Rectangle 5"/>
          <p:cNvSpPr>
            <a:spLocks noChangeArrowheads="1"/>
          </p:cNvSpPr>
          <p:nvPr/>
        </p:nvSpPr>
        <p:spPr bwMode="auto">
          <a:xfrm>
            <a:off x="582613" y="4221163"/>
            <a:ext cx="8102600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FFFFFF"/>
                </a:solidFill>
                <a:latin typeface="Arial" charset="0"/>
                <a:cs typeface="+mn-cs"/>
              </a:rPr>
              <a:t>60. zasedání Evropského regionálního výboru SZO</a:t>
            </a:r>
            <a:r>
              <a:rPr lang="cs-CZ" sz="2400" b="1" dirty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r>
              <a:rPr lang="cs-CZ" sz="2400" b="1" dirty="0">
                <a:solidFill>
                  <a:srgbClr val="FFFFFF"/>
                </a:solidFill>
                <a:latin typeface="Arial" charset="0"/>
                <a:cs typeface="+mn-cs"/>
              </a:rPr>
              <a:t>(září 2010)</a:t>
            </a:r>
            <a:r>
              <a:rPr lang="cs-CZ" sz="2400" b="1" dirty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endParaRPr lang="cs-CZ" sz="2400" b="1" dirty="0">
              <a:solidFill>
                <a:srgbClr val="FFFFFF"/>
              </a:solidFill>
              <a:latin typeface="Arial" charset="0"/>
              <a:cs typeface="+mn-cs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>
                <a:solidFill>
                  <a:srgbClr val="FFFFFF"/>
                </a:solidFill>
                <a:latin typeface="Arial" charset="0"/>
                <a:cs typeface="+mn-cs"/>
              </a:rPr>
              <a:t>Evropská úřadovna SZO - připravit novou evropskou zdravotní politiku, </a:t>
            </a:r>
            <a:r>
              <a:rPr lang="cs-CZ" sz="2400" b="1" dirty="0">
                <a:solidFill>
                  <a:srgbClr val="FFFFCC"/>
                </a:solidFill>
                <a:latin typeface="Arial" charset="0"/>
                <a:cs typeface="+mn-cs"/>
              </a:rPr>
              <a:t>ZDRAVÍ 2020.</a:t>
            </a:r>
          </a:p>
        </p:txBody>
      </p:sp>
      <p:sp>
        <p:nvSpPr>
          <p:cNvPr id="214022" name="Rectangle 6"/>
          <p:cNvSpPr>
            <a:spLocks noChangeArrowheads="1"/>
          </p:cNvSpPr>
          <p:nvPr/>
        </p:nvSpPr>
        <p:spPr bwMode="auto">
          <a:xfrm>
            <a:off x="6948488" y="0"/>
            <a:ext cx="2195512" cy="4149725"/>
          </a:xfrm>
          <a:prstGeom prst="rect">
            <a:avLst/>
          </a:prstGeom>
          <a:solidFill>
            <a:srgbClr val="2F5F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76250"/>
            <a:ext cx="1655763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024" name="Rectangle 8"/>
          <p:cNvSpPr>
            <a:spLocks noChangeArrowheads="1"/>
          </p:cNvSpPr>
          <p:nvPr/>
        </p:nvSpPr>
        <p:spPr bwMode="auto">
          <a:xfrm>
            <a:off x="0" y="2636838"/>
            <a:ext cx="684213" cy="1584325"/>
          </a:xfrm>
          <a:prstGeom prst="rect">
            <a:avLst/>
          </a:prstGeom>
          <a:solidFill>
            <a:srgbClr val="2F5F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9161" name="WordArt 9"/>
          <p:cNvSpPr>
            <a:spLocks noChangeArrowheads="1" noChangeShapeType="1" noTextEdit="1"/>
          </p:cNvSpPr>
          <p:nvPr/>
        </p:nvSpPr>
        <p:spPr bwMode="auto">
          <a:xfrm>
            <a:off x="7221538" y="3005138"/>
            <a:ext cx="1728787" cy="9223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3600" b="1" kern="10">
                <a:solidFill>
                  <a:srgbClr val="FFFFFF"/>
                </a:solidFill>
                <a:latin typeface="Arial"/>
                <a:cs typeface="Arial"/>
              </a:rPr>
              <a:t>HEALTH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3600" b="1" kern="10">
                <a:solidFill>
                  <a:srgbClr val="FFFFFF"/>
                </a:solidFill>
                <a:latin typeface="Arial"/>
                <a:cs typeface="Arial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420859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F5F8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569913"/>
            <a:ext cx="8229600" cy="1143000"/>
          </a:xfrm>
        </p:spPr>
        <p:txBody>
          <a:bodyPr/>
          <a:lstStyle/>
          <a:p>
            <a:pPr algn="l" eaLnBrk="1" hangingPunct="1"/>
            <a:r>
              <a:rPr lang="cs-CZ" b="1" smtClean="0">
                <a:solidFill>
                  <a:schemeClr val="bg1"/>
                </a:solidFill>
              </a:rPr>
              <a:t>ZDRAVÍ 2020  </a:t>
            </a:r>
            <a:br>
              <a:rPr lang="cs-CZ" b="1" smtClean="0">
                <a:solidFill>
                  <a:schemeClr val="bg1"/>
                </a:solidFill>
              </a:rPr>
            </a:br>
            <a:r>
              <a:rPr lang="cs-CZ" b="1" smtClean="0">
                <a:solidFill>
                  <a:schemeClr val="bg1"/>
                </a:solidFill>
              </a:rPr>
              <a:t>HISTORICKÁ NÁVAZNOST</a:t>
            </a:r>
            <a:r>
              <a:rPr lang="cs-CZ" sz="4000" smtClean="0"/>
              <a:t> </a:t>
            </a:r>
          </a:p>
        </p:txBody>
      </p:sp>
      <p:pic>
        <p:nvPicPr>
          <p:cNvPr id="5018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16650" y="2128838"/>
            <a:ext cx="2133600" cy="1897062"/>
          </a:xfrm>
        </p:spPr>
      </p:pic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876300" y="2495550"/>
            <a:ext cx="592455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sz="4400" b="1">
                <a:solidFill>
                  <a:srgbClr val="FFFFFF"/>
                </a:solidFill>
                <a:latin typeface="Arial" charset="0"/>
                <a:cs typeface="+mn-cs"/>
              </a:rPr>
              <a:t>1977</a:t>
            </a:r>
            <a:r>
              <a:rPr lang="cs-CZ" sz="2000" b="1">
                <a:solidFill>
                  <a:srgbClr val="FFFFFF"/>
                </a:solidFill>
                <a:latin typeface="Arial" charset="0"/>
                <a:cs typeface="+mn-cs"/>
              </a:rPr>
              <a:t>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>
                <a:solidFill>
                  <a:srgbClr val="FFFFFF"/>
                </a:solidFill>
                <a:latin typeface="Arial" charset="0"/>
                <a:cs typeface="+mn-cs"/>
              </a:rPr>
              <a:t>ZDRAVÍ PRO VŠECHNY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>
                <a:solidFill>
                  <a:srgbClr val="FFFFFF"/>
                </a:solidFill>
                <a:latin typeface="Arial" charset="0"/>
                <a:cs typeface="+mn-cs"/>
              </a:rPr>
              <a:t>DO ROKU 2000</a:t>
            </a:r>
          </a:p>
        </p:txBody>
      </p:sp>
      <p:sp>
        <p:nvSpPr>
          <p:cNvPr id="215046" name="Text Box 6"/>
          <p:cNvSpPr txBox="1">
            <a:spLocks noChangeArrowheads="1"/>
          </p:cNvSpPr>
          <p:nvPr/>
        </p:nvSpPr>
        <p:spPr bwMode="auto">
          <a:xfrm>
            <a:off x="952500" y="4819650"/>
            <a:ext cx="61817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400" b="1">
                <a:solidFill>
                  <a:srgbClr val="FFFFFF"/>
                </a:solidFill>
                <a:latin typeface="Arial" charset="0"/>
                <a:cs typeface="+mn-cs"/>
              </a:rPr>
              <a:t>1986</a:t>
            </a:r>
            <a:r>
              <a:rPr lang="cs-CZ" sz="2000" b="1">
                <a:solidFill>
                  <a:srgbClr val="FFFFFF"/>
                </a:solidFill>
                <a:latin typeface="Arial" charset="0"/>
                <a:cs typeface="+mn-cs"/>
              </a:rPr>
              <a:t>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>
                <a:solidFill>
                  <a:srgbClr val="FFFFFF"/>
                </a:solidFill>
                <a:latin typeface="Arial" charset="0"/>
                <a:cs typeface="+mn-cs"/>
              </a:rPr>
              <a:t>OTTAWSKÁ CHARTA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>
                <a:solidFill>
                  <a:srgbClr val="FFFFFF"/>
                </a:solidFill>
                <a:latin typeface="Arial" charset="0"/>
                <a:cs typeface="+mn-cs"/>
              </a:rPr>
              <a:t>PODPORY ZDRAVÍ</a:t>
            </a:r>
          </a:p>
        </p:txBody>
      </p:sp>
      <p:pic>
        <p:nvPicPr>
          <p:cNvPr id="50183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08713" y="4478338"/>
            <a:ext cx="2144712" cy="1897062"/>
          </a:xfrm>
        </p:spPr>
      </p:pic>
    </p:spTree>
    <p:extLst>
      <p:ext uri="{BB962C8B-B14F-4D97-AF65-F5344CB8AC3E}">
        <p14:creationId xmlns:p14="http://schemas.microsoft.com/office/powerpoint/2010/main" val="271290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F5F8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xfrm>
            <a:off x="1238250" y="360363"/>
            <a:ext cx="8334375" cy="1943100"/>
          </a:xfrm>
        </p:spPr>
        <p:txBody>
          <a:bodyPr/>
          <a:lstStyle/>
          <a:p>
            <a:pPr algn="l" eaLnBrk="1" hangingPunct="1"/>
            <a:r>
              <a:rPr lang="cs-CZ" b="1" smtClean="0">
                <a:solidFill>
                  <a:schemeClr val="bg1"/>
                </a:solidFill>
              </a:rPr>
              <a:t>ZDRAVÍ 2020  </a:t>
            </a:r>
            <a:br>
              <a:rPr lang="cs-CZ" b="1" smtClean="0">
                <a:solidFill>
                  <a:schemeClr val="bg1"/>
                </a:solidFill>
              </a:rPr>
            </a:br>
            <a:r>
              <a:rPr lang="cs-CZ" b="1" smtClean="0">
                <a:solidFill>
                  <a:schemeClr val="bg1"/>
                </a:solidFill>
              </a:rPr>
              <a:t>HISTORICKÁ </a:t>
            </a:r>
            <a:br>
              <a:rPr lang="cs-CZ" b="1" smtClean="0">
                <a:solidFill>
                  <a:schemeClr val="bg1"/>
                </a:solidFill>
              </a:rPr>
            </a:br>
            <a:r>
              <a:rPr lang="cs-CZ" b="1" smtClean="0">
                <a:solidFill>
                  <a:schemeClr val="bg1"/>
                </a:solidFill>
              </a:rPr>
              <a:t>NÁVAZNOST</a:t>
            </a:r>
            <a:r>
              <a:rPr lang="cs-CZ" sz="4000" smtClean="0"/>
              <a:t> </a:t>
            </a:r>
          </a:p>
        </p:txBody>
      </p:sp>
      <p:pic>
        <p:nvPicPr>
          <p:cNvPr id="5120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1225" y="1268413"/>
            <a:ext cx="2052638" cy="2473325"/>
          </a:xfrm>
        </p:spPr>
      </p:pic>
      <p:sp>
        <p:nvSpPr>
          <p:cNvPr id="216069" name="Text Box 5"/>
          <p:cNvSpPr txBox="1">
            <a:spLocks noChangeArrowheads="1"/>
          </p:cNvSpPr>
          <p:nvPr/>
        </p:nvSpPr>
        <p:spPr bwMode="auto">
          <a:xfrm>
            <a:off x="1285875" y="2638425"/>
            <a:ext cx="41243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sz="4400" b="1">
                <a:solidFill>
                  <a:srgbClr val="FFFFFF"/>
                </a:solidFill>
                <a:latin typeface="Arial" charset="0"/>
                <a:cs typeface="+mn-cs"/>
              </a:rPr>
              <a:t>1998</a:t>
            </a:r>
            <a:r>
              <a:rPr lang="cs-CZ" sz="2000" b="1">
                <a:solidFill>
                  <a:srgbClr val="FFFFFF"/>
                </a:solidFill>
                <a:latin typeface="Arial" charset="0"/>
                <a:cs typeface="+mn-cs"/>
              </a:rPr>
              <a:t>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>
                <a:solidFill>
                  <a:srgbClr val="FFFFFF"/>
                </a:solidFill>
                <a:latin typeface="Arial" charset="0"/>
                <a:cs typeface="+mn-cs"/>
              </a:rPr>
              <a:t>ZDRAVÍ 21</a:t>
            </a:r>
          </a:p>
        </p:txBody>
      </p:sp>
      <p:sp>
        <p:nvSpPr>
          <p:cNvPr id="216070" name="Text Box 6"/>
          <p:cNvSpPr txBox="1">
            <a:spLocks noChangeArrowheads="1"/>
          </p:cNvSpPr>
          <p:nvPr/>
        </p:nvSpPr>
        <p:spPr bwMode="auto">
          <a:xfrm>
            <a:off x="1333500" y="4505325"/>
            <a:ext cx="61817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400" b="1">
                <a:solidFill>
                  <a:srgbClr val="FFFFFF"/>
                </a:solidFill>
                <a:latin typeface="Arial" charset="0"/>
                <a:cs typeface="+mn-cs"/>
              </a:rPr>
              <a:t>2008</a:t>
            </a:r>
            <a:r>
              <a:rPr lang="cs-CZ" sz="2000" b="1">
                <a:solidFill>
                  <a:srgbClr val="FFFFFF"/>
                </a:solidFill>
                <a:latin typeface="Arial" charset="0"/>
                <a:cs typeface="+mn-cs"/>
              </a:rPr>
              <a:t>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>
                <a:solidFill>
                  <a:srgbClr val="FFFFFF"/>
                </a:solidFill>
                <a:latin typeface="Arial" charset="0"/>
                <a:cs typeface="+mn-cs"/>
              </a:rPr>
              <a:t>TALLINNSKÁ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>
                <a:solidFill>
                  <a:srgbClr val="FFFFFF"/>
                </a:solidFill>
                <a:latin typeface="Arial" charset="0"/>
                <a:cs typeface="+mn-cs"/>
              </a:rPr>
              <a:t>KONFERENCE</a:t>
            </a:r>
          </a:p>
        </p:txBody>
      </p:sp>
      <p:pic>
        <p:nvPicPr>
          <p:cNvPr id="51207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88050" y="4014788"/>
            <a:ext cx="2065338" cy="2574925"/>
          </a:xfrm>
        </p:spPr>
      </p:pic>
      <p:sp>
        <p:nvSpPr>
          <p:cNvPr id="216072" name="Rectangle 8"/>
          <p:cNvSpPr>
            <a:spLocks noChangeArrowheads="1"/>
          </p:cNvSpPr>
          <p:nvPr/>
        </p:nvSpPr>
        <p:spPr bwMode="auto">
          <a:xfrm>
            <a:off x="5991225" y="4029075"/>
            <a:ext cx="2047875" cy="25431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216073" name="Rectangle 9"/>
          <p:cNvSpPr>
            <a:spLocks noChangeArrowheads="1"/>
          </p:cNvSpPr>
          <p:nvPr/>
        </p:nvSpPr>
        <p:spPr bwMode="auto">
          <a:xfrm>
            <a:off x="5999163" y="1246188"/>
            <a:ext cx="2047875" cy="25431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20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cs-CZ" sz="4000" b="1" smtClean="0">
                <a:solidFill>
                  <a:srgbClr val="CC3300"/>
                </a:solidFill>
              </a:rPr>
              <a:t>ZDRAVÍ 2020</a:t>
            </a:r>
            <a:r>
              <a:rPr lang="cs-CZ" sz="4000" b="1" smtClean="0">
                <a:solidFill>
                  <a:srgbClr val="2F5F8F"/>
                </a:solidFill>
              </a:rPr>
              <a:t> – VÝCHOZÍ HODNOTY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4925" y="1676400"/>
            <a:ext cx="6372225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sz="2800" b="1" dirty="0" smtClean="0">
                <a:solidFill>
                  <a:srgbClr val="2F5F8F"/>
                </a:solidFill>
              </a:rPr>
              <a:t>VŠEOBECNÉ PRÁVO NA ZDRAVÍ A NA ZDRAVOTNÍ PÉČI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sz="2800" b="1" dirty="0" smtClean="0">
                <a:solidFill>
                  <a:srgbClr val="2F5F8F"/>
                </a:solidFill>
              </a:rPr>
              <a:t>SPRAVEDLNOST (EKVITA)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sz="2800" b="1" dirty="0" smtClean="0">
                <a:solidFill>
                  <a:srgbClr val="2F5F8F"/>
                </a:solidFill>
              </a:rPr>
              <a:t>SOLIDARITA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sz="2800" b="1" dirty="0" smtClean="0">
                <a:solidFill>
                  <a:srgbClr val="2F5F8F"/>
                </a:solidFill>
              </a:rPr>
              <a:t>TRVALÁ UDRŽITELNOST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sz="2800" b="1" dirty="0" smtClean="0">
                <a:solidFill>
                  <a:srgbClr val="2F5F8F"/>
                </a:solidFill>
              </a:rPr>
              <a:t>DŮSTOJNOST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sz="2800" b="1" dirty="0" smtClean="0">
                <a:solidFill>
                  <a:srgbClr val="2F5F8F"/>
                </a:solidFill>
              </a:rPr>
              <a:t>PRÁVO PODÍLET SE NA ROZHODOVÁNÍ O VLASTNÍM ZDRAVÍ I O ZDRAVÍ SPOLEČNOSTI, V NÍŽ LIDÉ ŽIJÍ</a:t>
            </a:r>
          </a:p>
        </p:txBody>
      </p:sp>
    </p:spTree>
    <p:extLst>
      <p:ext uri="{BB962C8B-B14F-4D97-AF65-F5344CB8AC3E}">
        <p14:creationId xmlns:p14="http://schemas.microsoft.com/office/powerpoint/2010/main" val="3869080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CC3300"/>
                </a:solidFill>
              </a:rPr>
              <a:t>ZDRAVÍ 2020</a:t>
            </a:r>
            <a:r>
              <a:rPr lang="cs-CZ" b="1" smtClean="0">
                <a:solidFill>
                  <a:srgbClr val="2F5F8F"/>
                </a:solidFill>
              </a:rPr>
              <a:t> – PROBLÉMY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2F5F8F"/>
                </a:solidFill>
              </a:rPr>
              <a:t>CHRONICKÉ NEINFEKČNÍ NEMOCI JSOU PŘÍČINOU 86 % ÚMRTÍ V EVROPSKÉM REGIONU</a:t>
            </a:r>
          </a:p>
          <a:p>
            <a:pPr eaLnBrk="1" hangingPunct="1"/>
            <a:r>
              <a:rPr lang="cs-CZ" b="1" dirty="0" smtClean="0">
                <a:solidFill>
                  <a:srgbClr val="2F5F8F"/>
                </a:solidFill>
              </a:rPr>
              <a:t>POLITICKÉ PRIORITY SE OBVYKLE TÝKAJÍ JEN KRÁTKÉHO VOLEBNÍHO OBDOBÍ</a:t>
            </a:r>
          </a:p>
          <a:p>
            <a:pPr eaLnBrk="1" hangingPunct="1"/>
            <a:r>
              <a:rPr lang="cs-CZ" b="1" dirty="0" smtClean="0">
                <a:solidFill>
                  <a:srgbClr val="2F5F8F"/>
                </a:solidFill>
              </a:rPr>
              <a:t>DLOUHODOBÝ ZDRAVOTNÍ PŘÍNOS NENÍ DOCEŇOVÁN</a:t>
            </a:r>
          </a:p>
        </p:txBody>
      </p:sp>
    </p:spTree>
    <p:extLst>
      <p:ext uri="{BB962C8B-B14F-4D97-AF65-F5344CB8AC3E}">
        <p14:creationId xmlns:p14="http://schemas.microsoft.com/office/powerpoint/2010/main" val="461914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CC3300"/>
                </a:solidFill>
              </a:rPr>
              <a:t>ZDRAVÍ 2020</a:t>
            </a:r>
            <a:r>
              <a:rPr lang="cs-CZ" b="1" smtClean="0">
                <a:solidFill>
                  <a:srgbClr val="2F5F8F"/>
                </a:solidFill>
              </a:rPr>
              <a:t> – HLAVNÍ METODY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352550"/>
            <a:ext cx="8553450" cy="47910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sz="2800" b="1" dirty="0" smtClean="0">
                <a:solidFill>
                  <a:srgbClr val="2F5F8F"/>
                </a:solidFill>
              </a:rPr>
              <a:t>HODNOTA ZDRAVÍ MUSÍ BÝT DŮLEŽITÁ PRO VŠECHNY VLÁDNÍ REZORTY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sz="2800" b="1" dirty="0" smtClean="0">
                <a:solidFill>
                  <a:srgbClr val="2F5F8F"/>
                </a:solidFill>
              </a:rPr>
              <a:t>    (</a:t>
            </a:r>
            <a:r>
              <a:rPr lang="cs-CZ" sz="2800" b="1" dirty="0" err="1" smtClean="0">
                <a:solidFill>
                  <a:srgbClr val="2F5F8F"/>
                </a:solidFill>
              </a:rPr>
              <a:t>whole-of-government</a:t>
            </a:r>
            <a:r>
              <a:rPr lang="cs-CZ" sz="2800" b="1" dirty="0" smtClean="0">
                <a:solidFill>
                  <a:srgbClr val="2F5F8F"/>
                </a:solidFill>
              </a:rPr>
              <a:t> </a:t>
            </a:r>
            <a:r>
              <a:rPr lang="cs-CZ" sz="2800" b="1" dirty="0" err="1" smtClean="0">
                <a:solidFill>
                  <a:srgbClr val="2F5F8F"/>
                </a:solidFill>
              </a:rPr>
              <a:t>approach</a:t>
            </a:r>
            <a:r>
              <a:rPr lang="cs-CZ" sz="2800" b="1" dirty="0" smtClean="0">
                <a:solidFill>
                  <a:srgbClr val="2F5F8F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sz="2800" b="1" dirty="0" smtClean="0">
                <a:solidFill>
                  <a:srgbClr val="2F5F8F"/>
                </a:solidFill>
              </a:rPr>
              <a:t>ZÁKLADEM JE PARTNERSVÍ A SPOLUPRÁCE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sz="2800" b="1" dirty="0" smtClean="0">
                <a:solidFill>
                  <a:srgbClr val="2F5F8F"/>
                </a:solidFill>
              </a:rPr>
              <a:t>JE NEZBYTNÉ PRŮBĚŽNÉ SLEDOVÁNÍ A HODNOCENÍ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sz="2800" b="1" dirty="0" smtClean="0">
                <a:solidFill>
                  <a:srgbClr val="2F5F8F"/>
                </a:solidFill>
              </a:rPr>
              <a:t>OBČANÉ MUSÍ MÍT PODÍL NA ROZHODOVÁNÍ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sz="2800" b="1" dirty="0" smtClean="0">
                <a:solidFill>
                  <a:srgbClr val="2F5F8F"/>
                </a:solidFill>
              </a:rPr>
              <a:t>DŮRAZ NA PREVENCI A PODPORU ZDRAVÍ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sz="2800" b="1" dirty="0" smtClean="0">
                <a:solidFill>
                  <a:srgbClr val="2F5F8F"/>
                </a:solidFill>
              </a:rPr>
              <a:t>VÝZNAMNÁ POZORNOST MUSÍ BÝT VĚNOVÁNA SOCIÁLNÍM DETERMINANTÁM ZDRAVÍ A ZDRAVOTNÍM ROZDÍLŮM MEZI SOCIÁLNÍMI SKUPINAMI</a:t>
            </a:r>
          </a:p>
        </p:txBody>
      </p:sp>
    </p:spTree>
    <p:extLst>
      <p:ext uri="{BB962C8B-B14F-4D97-AF65-F5344CB8AC3E}">
        <p14:creationId xmlns:p14="http://schemas.microsoft.com/office/powerpoint/2010/main" val="397970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50" y="379413"/>
            <a:ext cx="7486650" cy="1143000"/>
          </a:xfrm>
        </p:spPr>
        <p:txBody>
          <a:bodyPr/>
          <a:lstStyle/>
          <a:p>
            <a:pPr eaLnBrk="1" hangingPunct="1"/>
            <a:r>
              <a:rPr lang="cs-CZ" sz="4000" b="1" smtClean="0">
                <a:solidFill>
                  <a:srgbClr val="CC3300"/>
                </a:solidFill>
              </a:rPr>
              <a:t>ZDRAVÍ 2020</a:t>
            </a:r>
            <a:r>
              <a:rPr lang="cs-CZ" sz="4000" b="1" smtClean="0">
                <a:solidFill>
                  <a:srgbClr val="2F5F8F"/>
                </a:solidFill>
              </a:rPr>
              <a:t> </a:t>
            </a:r>
            <a:br>
              <a:rPr lang="cs-CZ" sz="4000" b="1" smtClean="0">
                <a:solidFill>
                  <a:srgbClr val="2F5F8F"/>
                </a:solidFill>
              </a:rPr>
            </a:br>
            <a:r>
              <a:rPr lang="cs-CZ" sz="4000" b="1" smtClean="0">
                <a:solidFill>
                  <a:srgbClr val="2F5F8F"/>
                </a:solidFill>
              </a:rPr>
              <a:t> </a:t>
            </a:r>
            <a:r>
              <a:rPr lang="cs-CZ" sz="3600" b="1" smtClean="0">
                <a:solidFill>
                  <a:srgbClr val="2F5F8F"/>
                </a:solidFill>
              </a:rPr>
              <a:t>DLOUHODOBÝ PROGRAM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550" y="1828800"/>
            <a:ext cx="8553450" cy="5029200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cs-CZ" sz="2800" b="1" dirty="0" smtClean="0">
                <a:solidFill>
                  <a:srgbClr val="2F5F8F"/>
                </a:solidFill>
              </a:rPr>
              <a:t>ZDRAVÍ 2020 MÁ KOŘENY V MINULOSTI.</a:t>
            </a:r>
          </a:p>
          <a:p>
            <a:pPr eaLnBrk="1" hangingPunct="1">
              <a:spcBef>
                <a:spcPct val="30000"/>
              </a:spcBef>
            </a:pPr>
            <a:r>
              <a:rPr lang="cs-CZ" sz="2800" b="1" dirty="0" smtClean="0">
                <a:solidFill>
                  <a:srgbClr val="2F5F8F"/>
                </a:solidFill>
              </a:rPr>
              <a:t>JE PŘIPRAVOVÁN NA ZÁKLADĚ SOUČASNÉ SITUACE S VYUŽITÍM POZNATKŮ O VŠECH OKOLNOSTECH, KTERÉ OVLIVŇUJÍ ZDRAVÍ LIDÍ A PŘEDZNAMENÁVAJÍ DALŠÍ VÝVOJ ZDRAVOTNÍ SITUACE.</a:t>
            </a:r>
          </a:p>
          <a:p>
            <a:pPr eaLnBrk="1" hangingPunct="1">
              <a:spcBef>
                <a:spcPct val="30000"/>
              </a:spcBef>
            </a:pPr>
            <a:r>
              <a:rPr lang="cs-CZ" sz="2800" b="1" dirty="0" smtClean="0">
                <a:solidFill>
                  <a:srgbClr val="2F5F8F"/>
                </a:solidFill>
              </a:rPr>
              <a:t>JEHO DOPAD JE ZAMĚŘEN NA BLIŽŠÍ I VZDÁLENOU BUDOUCNOST.</a:t>
            </a:r>
          </a:p>
          <a:p>
            <a:pPr marL="0" indent="0" eaLnBrk="1" hangingPunct="1">
              <a:spcBef>
                <a:spcPct val="30000"/>
              </a:spcBef>
              <a:buNone/>
            </a:pPr>
            <a:endParaRPr lang="cs-CZ" sz="2800" b="1" dirty="0" smtClean="0">
              <a:solidFill>
                <a:srgbClr val="2F5F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85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4863" y="-2032000"/>
            <a:ext cx="15594013" cy="974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3" name="WordArt 3"/>
          <p:cNvSpPr>
            <a:spLocks noChangeArrowheads="1" noChangeShapeType="1" noTextEdit="1"/>
          </p:cNvSpPr>
          <p:nvPr/>
        </p:nvSpPr>
        <p:spPr bwMode="auto">
          <a:xfrm rot="-623008">
            <a:off x="762000" y="2082800"/>
            <a:ext cx="6907213" cy="162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347"/>
              </a:avLst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3600" b="1" kern="10">
                <a:solidFill>
                  <a:srgbClr val="FFFFFF"/>
                </a:solidFill>
                <a:latin typeface="Arial"/>
                <a:cs typeface="Arial"/>
              </a:rPr>
              <a:t>V Evropském regionu, budou všichni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3600" b="1" kern="10">
                <a:solidFill>
                  <a:srgbClr val="FFFFFF"/>
                </a:solidFill>
                <a:latin typeface="Arial"/>
                <a:cs typeface="Arial"/>
              </a:rPr>
              <a:t>lidé podporováni v dosahování svého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3600" b="1" kern="10">
                <a:solidFill>
                  <a:srgbClr val="FFFFFF"/>
                </a:solidFill>
                <a:latin typeface="Arial"/>
                <a:cs typeface="Arial"/>
              </a:rPr>
              <a:t>plného zdravotního potenciálu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3600" b="1" kern="10">
                <a:solidFill>
                  <a:srgbClr val="FFFFFF"/>
                </a:solidFill>
                <a:latin typeface="Arial"/>
                <a:cs typeface="Arial"/>
              </a:rPr>
              <a:t>a země budou individuálně i společně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3600" b="1" kern="10">
                <a:solidFill>
                  <a:srgbClr val="FFFFFF"/>
                </a:solidFill>
                <a:latin typeface="Arial"/>
                <a:cs typeface="Arial"/>
              </a:rPr>
              <a:t>usilovat o snížení nerovností ve zdraví</a:t>
            </a:r>
          </a:p>
        </p:txBody>
      </p:sp>
    </p:spTree>
    <p:extLst>
      <p:ext uri="{BB962C8B-B14F-4D97-AF65-F5344CB8AC3E}">
        <p14:creationId xmlns:p14="http://schemas.microsoft.com/office/powerpoint/2010/main" val="1970507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 eaLnBrk="1" hangingPunct="1"/>
            <a:r>
              <a:rPr lang="cs-CZ" b="1" dirty="0" smtClean="0">
                <a:solidFill>
                  <a:srgbClr val="333399"/>
                </a:solidFill>
              </a:rPr>
              <a:t>Strategické cíle programu Zdraví 2020</a:t>
            </a:r>
          </a:p>
        </p:txBody>
      </p:sp>
      <p:sp>
        <p:nvSpPr>
          <p:cNvPr id="69635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85775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cs-CZ" b="1" dirty="0" smtClean="0">
                <a:solidFill>
                  <a:srgbClr val="333399"/>
                </a:solidFill>
              </a:rPr>
              <a:t>Zlepšení zdraví pro všechny a snižování nerovností ve zdraví</a:t>
            </a:r>
          </a:p>
          <a:p>
            <a:pPr marL="0" indent="0" eaLnBrk="1" hangingPunct="1">
              <a:buNone/>
            </a:pPr>
            <a:endParaRPr lang="cs-CZ" b="1" dirty="0" smtClean="0">
              <a:solidFill>
                <a:srgbClr val="333399"/>
              </a:solidFill>
            </a:endParaRPr>
          </a:p>
          <a:p>
            <a:pPr marL="514350" indent="-514350" eaLnBrk="1" hangingPunct="1">
              <a:buFont typeface="+mj-lt"/>
              <a:buAutoNum type="arabicPeriod" startAt="2"/>
            </a:pPr>
            <a:r>
              <a:rPr lang="cs-CZ" b="1" dirty="0" smtClean="0">
                <a:solidFill>
                  <a:srgbClr val="333399"/>
                </a:solidFill>
              </a:rPr>
              <a:t>Posílení role veřejné správy v péči o zdraví a  </a:t>
            </a:r>
            <a:r>
              <a:rPr lang="cs-CZ" b="1" dirty="0">
                <a:solidFill>
                  <a:srgbClr val="333399"/>
                </a:solidFill>
              </a:rPr>
              <a:t>přizvat k řízení </a:t>
            </a:r>
            <a:r>
              <a:rPr lang="cs-CZ" b="1" dirty="0" smtClean="0">
                <a:solidFill>
                  <a:srgbClr val="333399"/>
                </a:solidFill>
              </a:rPr>
              <a:t>a rozhodování </a:t>
            </a:r>
            <a:r>
              <a:rPr lang="cs-CZ" b="1" dirty="0">
                <a:solidFill>
                  <a:srgbClr val="333399"/>
                </a:solidFill>
              </a:rPr>
              <a:t>všechny složky společnosti, sociální skupiny </a:t>
            </a:r>
            <a:r>
              <a:rPr lang="cs-CZ" b="1" dirty="0" smtClean="0">
                <a:solidFill>
                  <a:srgbClr val="333399"/>
                </a:solidFill>
              </a:rPr>
              <a:t>i jednotlivce.</a:t>
            </a:r>
          </a:p>
        </p:txBody>
      </p:sp>
    </p:spTree>
    <p:extLst>
      <p:ext uri="{BB962C8B-B14F-4D97-AF65-F5344CB8AC3E}">
        <p14:creationId xmlns:p14="http://schemas.microsoft.com/office/powerpoint/2010/main" val="238899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Prioritní oblast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333399"/>
                </a:solidFill>
              </a:rPr>
              <a:t>celoživotní </a:t>
            </a:r>
            <a:r>
              <a:rPr lang="cs-CZ" b="1" dirty="0">
                <a:solidFill>
                  <a:srgbClr val="333399"/>
                </a:solidFill>
              </a:rPr>
              <a:t>investice do zdraví a prevence </a:t>
            </a:r>
            <a:r>
              <a:rPr lang="cs-CZ" b="1" dirty="0" smtClean="0">
                <a:solidFill>
                  <a:srgbClr val="333399"/>
                </a:solidFill>
              </a:rPr>
              <a:t>nemocí</a:t>
            </a:r>
          </a:p>
          <a:p>
            <a:r>
              <a:rPr lang="cs-CZ" b="1" dirty="0">
                <a:solidFill>
                  <a:srgbClr val="333399"/>
                </a:solidFill>
              </a:rPr>
              <a:t>p</a:t>
            </a:r>
            <a:r>
              <a:rPr lang="cs-CZ" b="1" dirty="0" smtClean="0">
                <a:solidFill>
                  <a:srgbClr val="333399"/>
                </a:solidFill>
              </a:rPr>
              <a:t>osilování role </a:t>
            </a:r>
            <a:r>
              <a:rPr lang="cs-CZ" b="1" dirty="0">
                <a:solidFill>
                  <a:srgbClr val="333399"/>
                </a:solidFill>
              </a:rPr>
              <a:t>občanů </a:t>
            </a:r>
            <a:endParaRPr lang="cs-CZ" b="1" dirty="0" smtClean="0">
              <a:solidFill>
                <a:srgbClr val="333399"/>
              </a:solidFill>
            </a:endParaRPr>
          </a:p>
          <a:p>
            <a:r>
              <a:rPr lang="cs-CZ" b="1" dirty="0" smtClean="0">
                <a:solidFill>
                  <a:srgbClr val="333399"/>
                </a:solidFill>
              </a:rPr>
              <a:t>vytváření podmínek </a:t>
            </a:r>
            <a:r>
              <a:rPr lang="cs-CZ" b="1" dirty="0">
                <a:solidFill>
                  <a:srgbClr val="333399"/>
                </a:solidFill>
              </a:rPr>
              <a:t>pro </a:t>
            </a:r>
            <a:r>
              <a:rPr lang="cs-CZ" b="1" dirty="0" smtClean="0">
                <a:solidFill>
                  <a:srgbClr val="333399"/>
                </a:solidFill>
              </a:rPr>
              <a:t>naplňování jejich </a:t>
            </a:r>
            <a:r>
              <a:rPr lang="cs-CZ" b="1" dirty="0">
                <a:solidFill>
                  <a:srgbClr val="333399"/>
                </a:solidFill>
              </a:rPr>
              <a:t>zdravotního potenciálu</a:t>
            </a:r>
          </a:p>
        </p:txBody>
      </p:sp>
    </p:spTree>
    <p:extLst>
      <p:ext uri="{BB962C8B-B14F-4D97-AF65-F5344CB8AC3E}">
        <p14:creationId xmlns:p14="http://schemas.microsoft.com/office/powerpoint/2010/main" val="11120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</a:rPr>
              <a:t>Právo na zdraví</a:t>
            </a:r>
            <a:endParaRPr lang="cs-CZ" smtClean="0"/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Právo na život</a:t>
            </a:r>
          </a:p>
          <a:p>
            <a:pPr eaLnBrk="1" hangingPunct="1"/>
            <a:r>
              <a:rPr lang="cs-CZ" smtClean="0"/>
              <a:t>Právo na ochranu zdraví</a:t>
            </a:r>
          </a:p>
          <a:p>
            <a:pPr eaLnBrk="1" hangingPunct="1"/>
            <a:r>
              <a:rPr lang="cs-CZ" smtClean="0"/>
              <a:t>Právo na bezplatnou zdravotní péči a na zdravotní pomůcky na základě veřejného pojištění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Prioritní oblast 2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333399"/>
                </a:solidFill>
              </a:rPr>
              <a:t>čelit </a:t>
            </a:r>
            <a:r>
              <a:rPr lang="cs-CZ" b="1" dirty="0">
                <a:solidFill>
                  <a:srgbClr val="333399"/>
                </a:solidFill>
              </a:rPr>
              <a:t>závažným zdravotním problémům v oblasti neinfekčních i infekčních </a:t>
            </a:r>
            <a:r>
              <a:rPr lang="cs-CZ" b="1" dirty="0" smtClean="0">
                <a:solidFill>
                  <a:srgbClr val="333399"/>
                </a:solidFill>
              </a:rPr>
              <a:t>nemocí</a:t>
            </a:r>
          </a:p>
          <a:p>
            <a:r>
              <a:rPr lang="cs-CZ" b="1" dirty="0" smtClean="0">
                <a:solidFill>
                  <a:srgbClr val="333399"/>
                </a:solidFill>
              </a:rPr>
              <a:t>průběžně </a:t>
            </a:r>
            <a:r>
              <a:rPr lang="cs-CZ" b="1" dirty="0">
                <a:solidFill>
                  <a:srgbClr val="333399"/>
                </a:solidFill>
              </a:rPr>
              <a:t>monitorovat zdravotní stav obyvatel</a:t>
            </a:r>
          </a:p>
        </p:txBody>
      </p:sp>
    </p:spTree>
    <p:extLst>
      <p:ext uri="{BB962C8B-B14F-4D97-AF65-F5344CB8AC3E}">
        <p14:creationId xmlns:p14="http://schemas.microsoft.com/office/powerpoint/2010/main" val="180609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Prioritní oblast 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rgbClr val="333399"/>
                </a:solidFill>
              </a:rPr>
              <a:t>posilovat </a:t>
            </a:r>
            <a:r>
              <a:rPr lang="cs-CZ" sz="2800" b="1" dirty="0">
                <a:solidFill>
                  <a:srgbClr val="333399"/>
                </a:solidFill>
              </a:rPr>
              <a:t>zdravotnické </a:t>
            </a:r>
            <a:r>
              <a:rPr lang="cs-CZ" sz="2800" b="1" dirty="0" smtClean="0">
                <a:solidFill>
                  <a:srgbClr val="333399"/>
                </a:solidFill>
              </a:rPr>
              <a:t>systémy</a:t>
            </a:r>
          </a:p>
          <a:p>
            <a:r>
              <a:rPr lang="cs-CZ" sz="2800" b="1" dirty="0" smtClean="0">
                <a:solidFill>
                  <a:srgbClr val="333399"/>
                </a:solidFill>
              </a:rPr>
              <a:t>zajistit </a:t>
            </a:r>
            <a:r>
              <a:rPr lang="cs-CZ" sz="2800" b="1" dirty="0">
                <a:solidFill>
                  <a:srgbClr val="333399"/>
                </a:solidFill>
              </a:rPr>
              <a:t>použitelnost a dostupnost zdravotních služeb z hlediska </a:t>
            </a:r>
            <a:r>
              <a:rPr lang="cs-CZ" sz="2800" b="1" dirty="0" smtClean="0">
                <a:solidFill>
                  <a:srgbClr val="333399"/>
                </a:solidFill>
              </a:rPr>
              <a:t>příjemců</a:t>
            </a:r>
          </a:p>
          <a:p>
            <a:r>
              <a:rPr lang="cs-CZ" sz="2800" b="1" dirty="0" smtClean="0">
                <a:solidFill>
                  <a:srgbClr val="333399"/>
                </a:solidFill>
              </a:rPr>
              <a:t>soustředit </a:t>
            </a:r>
            <a:r>
              <a:rPr lang="cs-CZ" sz="2800" b="1" dirty="0">
                <a:solidFill>
                  <a:srgbClr val="333399"/>
                </a:solidFill>
              </a:rPr>
              <a:t>se na ochranu a podporu zdraví a na prevenci </a:t>
            </a:r>
            <a:r>
              <a:rPr lang="cs-CZ" sz="2800" b="1" dirty="0" smtClean="0">
                <a:solidFill>
                  <a:srgbClr val="333399"/>
                </a:solidFill>
              </a:rPr>
              <a:t>nemocí</a:t>
            </a:r>
          </a:p>
          <a:p>
            <a:r>
              <a:rPr lang="cs-CZ" sz="2800" b="1" dirty="0" smtClean="0">
                <a:solidFill>
                  <a:srgbClr val="333399"/>
                </a:solidFill>
              </a:rPr>
              <a:t>rozvíjet </a:t>
            </a:r>
            <a:r>
              <a:rPr lang="cs-CZ" sz="2800" b="1" dirty="0">
                <a:solidFill>
                  <a:srgbClr val="333399"/>
                </a:solidFill>
              </a:rPr>
              <a:t>kapacity veřejného zdravotnictví, </a:t>
            </a:r>
            <a:endParaRPr lang="cs-CZ" sz="2800" b="1" dirty="0" smtClean="0">
              <a:solidFill>
                <a:srgbClr val="333399"/>
              </a:solidFill>
            </a:endParaRPr>
          </a:p>
          <a:p>
            <a:r>
              <a:rPr lang="cs-CZ" sz="2800" b="1" dirty="0" smtClean="0">
                <a:solidFill>
                  <a:srgbClr val="333399"/>
                </a:solidFill>
              </a:rPr>
              <a:t>zajistit </a:t>
            </a:r>
            <a:r>
              <a:rPr lang="cs-CZ" sz="2800" b="1" dirty="0">
                <a:solidFill>
                  <a:srgbClr val="333399"/>
                </a:solidFill>
              </a:rPr>
              <a:t>krizovou připravenost, </a:t>
            </a:r>
            <a:endParaRPr lang="cs-CZ" sz="2800" b="1" dirty="0" smtClean="0">
              <a:solidFill>
                <a:srgbClr val="333399"/>
              </a:solidFill>
            </a:endParaRPr>
          </a:p>
          <a:p>
            <a:r>
              <a:rPr lang="cs-CZ" sz="2800" b="1" dirty="0" smtClean="0">
                <a:solidFill>
                  <a:srgbClr val="333399"/>
                </a:solidFill>
              </a:rPr>
              <a:t>průběžně </a:t>
            </a:r>
            <a:r>
              <a:rPr lang="cs-CZ" sz="2800" b="1" dirty="0">
                <a:solidFill>
                  <a:srgbClr val="333399"/>
                </a:solidFill>
              </a:rPr>
              <a:t>monitorovat zdravotní situaci a zajistit vhodnou reakci při mimořádných situacích</a:t>
            </a:r>
          </a:p>
        </p:txBody>
      </p:sp>
    </p:spTree>
    <p:extLst>
      <p:ext uri="{BB962C8B-B14F-4D97-AF65-F5344CB8AC3E}">
        <p14:creationId xmlns:p14="http://schemas.microsoft.com/office/powerpoint/2010/main" val="303729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Prioritní oblast 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333399"/>
                </a:solidFill>
              </a:rPr>
              <a:t>vytváření </a:t>
            </a:r>
            <a:r>
              <a:rPr lang="cs-CZ" b="1" dirty="0">
                <a:solidFill>
                  <a:srgbClr val="333399"/>
                </a:solidFill>
              </a:rPr>
              <a:t>podmínek pro rozvoj odolných sociálních skupin, </a:t>
            </a:r>
            <a:r>
              <a:rPr lang="cs-CZ" b="1" dirty="0" smtClean="0">
                <a:solidFill>
                  <a:srgbClr val="333399"/>
                </a:solidFill>
              </a:rPr>
              <a:t>komunit, žijících </a:t>
            </a:r>
            <a:r>
              <a:rPr lang="cs-CZ" b="1" dirty="0">
                <a:solidFill>
                  <a:srgbClr val="333399"/>
                </a:solidFill>
              </a:rPr>
              <a:t>v prostředí, které je příznivé pro jejich zdraví</a:t>
            </a:r>
          </a:p>
        </p:txBody>
      </p:sp>
    </p:spTree>
    <p:extLst>
      <p:ext uri="{BB962C8B-B14F-4D97-AF65-F5344CB8AC3E}">
        <p14:creationId xmlns:p14="http://schemas.microsoft.com/office/powerpoint/2010/main" val="109021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 eaLnBrk="1" hangingPunct="1"/>
            <a:r>
              <a:rPr lang="cs-CZ" b="1" dirty="0" smtClean="0">
                <a:solidFill>
                  <a:srgbClr val="333399"/>
                </a:solidFill>
              </a:rPr>
              <a:t>Součinnost SZO a EU</a:t>
            </a:r>
            <a:endParaRPr lang="cs-CZ" dirty="0" smtClean="0">
              <a:solidFill>
                <a:srgbClr val="333399"/>
              </a:solidFill>
            </a:endParaRPr>
          </a:p>
        </p:txBody>
      </p:sp>
      <p:sp>
        <p:nvSpPr>
          <p:cNvPr id="69635" name="Zástupný symbol pro obsah 2"/>
          <p:cNvSpPr>
            <a:spLocks noGrp="1"/>
          </p:cNvSpPr>
          <p:nvPr>
            <p:ph idx="1"/>
          </p:nvPr>
        </p:nvSpPr>
        <p:spPr>
          <a:xfrm>
            <a:off x="428625" y="1857375"/>
            <a:ext cx="8229600" cy="4857750"/>
          </a:xfrm>
        </p:spPr>
        <p:txBody>
          <a:bodyPr/>
          <a:lstStyle/>
          <a:p>
            <a:pPr marL="514350" indent="-514350" eaLnBrk="1" hangingPunct="1"/>
            <a:r>
              <a:rPr lang="cs-CZ" b="1" dirty="0" smtClean="0">
                <a:solidFill>
                  <a:srgbClr val="333399"/>
                </a:solidFill>
              </a:rPr>
              <a:t>Evropské centrum pro zdravotní politiku v Bruselu (pracoviště SZO)</a:t>
            </a:r>
          </a:p>
          <a:p>
            <a:pPr marL="914400" lvl="1" indent="-514350" eaLnBrk="1" hangingPunct="1"/>
            <a:r>
              <a:rPr lang="cs-CZ" b="1" dirty="0" smtClean="0">
                <a:solidFill>
                  <a:srgbClr val="333399"/>
                </a:solidFill>
              </a:rPr>
              <a:t>příprava podkladů pro jednotlivé oblasti zdravotní politiky, jako např. nemocniční systém, primární péče, financování zdravotnictví, zdravotnická legislativa apod.</a:t>
            </a:r>
          </a:p>
        </p:txBody>
      </p:sp>
    </p:spTree>
    <p:extLst>
      <p:ext uri="{BB962C8B-B14F-4D97-AF65-F5344CB8AC3E}">
        <p14:creationId xmlns:p14="http://schemas.microsoft.com/office/powerpoint/2010/main" val="200085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55576" y="2204864"/>
            <a:ext cx="8229600" cy="1143000"/>
          </a:xfrm>
          <a:prstGeom prst="rect">
            <a:avLst/>
          </a:prstGeom>
        </p:spPr>
        <p:txBody>
          <a:bodyPr rtlCol="0">
            <a:normAutofit fontScale="90000" lnSpcReduction="1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4000" b="1" kern="0" cap="all" dirty="0" smtClean="0">
                <a:solidFill>
                  <a:srgbClr val="333399"/>
                </a:solidFill>
              </a:rPr>
              <a:t>Charakteristické </a:t>
            </a:r>
            <a:r>
              <a:rPr lang="cs-CZ" sz="4000" b="1" kern="0" cap="all" dirty="0">
                <a:solidFill>
                  <a:srgbClr val="333399"/>
                </a:solidFill>
              </a:rPr>
              <a:t>rysy </a:t>
            </a:r>
            <a:r>
              <a:rPr lang="cs-CZ" sz="4000" b="1" kern="0" cap="all" dirty="0" smtClean="0">
                <a:solidFill>
                  <a:srgbClr val="333399"/>
                </a:solidFill>
              </a:rPr>
              <a:t>evropské zdravotní politiky</a:t>
            </a:r>
          </a:p>
        </p:txBody>
      </p:sp>
    </p:spTree>
    <p:extLst>
      <p:ext uri="{BB962C8B-B14F-4D97-AF65-F5344CB8AC3E}">
        <p14:creationId xmlns:p14="http://schemas.microsoft.com/office/powerpoint/2010/main" val="36949240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692696"/>
            <a:ext cx="8229600" cy="4525962"/>
          </a:xfrm>
        </p:spPr>
        <p:txBody>
          <a:bodyPr/>
          <a:lstStyle/>
          <a:p>
            <a:pPr marL="447675" indent="-447675" eaLnBrk="1" hangingPunct="1">
              <a:spcBef>
                <a:spcPct val="0"/>
              </a:spcBef>
              <a:buFontTx/>
              <a:buNone/>
            </a:pPr>
            <a:r>
              <a:rPr lang="cs-CZ" altLang="cs-CZ" sz="3600" b="1" dirty="0" smtClean="0">
                <a:solidFill>
                  <a:srgbClr val="333399"/>
                </a:solidFill>
              </a:rPr>
              <a:t>1. Je založena na spolupráci </a:t>
            </a:r>
            <a:r>
              <a:rPr lang="cs-CZ" altLang="cs-CZ" sz="3600" dirty="0" smtClean="0">
                <a:solidFill>
                  <a:srgbClr val="333399"/>
                </a:solidFill>
              </a:rPr>
              <a:t>a plně respektuje relativní autonomii zúčastněných subjektů, které se podílejí na její tvorbě, realizaci, hodnocení i dalším vývoji. Neopírá se jen o autorizované instituce, ale o všechny organizace, skupiny i jednotlivé občany.</a:t>
            </a:r>
          </a:p>
        </p:txBody>
      </p:sp>
    </p:spTree>
    <p:extLst>
      <p:ext uri="{BB962C8B-B14F-4D97-AF65-F5344CB8AC3E}">
        <p14:creationId xmlns:p14="http://schemas.microsoft.com/office/powerpoint/2010/main" val="4294260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6263" y="466725"/>
            <a:ext cx="8434387" cy="6121400"/>
          </a:xfrm>
        </p:spPr>
        <p:txBody>
          <a:bodyPr/>
          <a:lstStyle/>
          <a:p>
            <a:pPr marL="447675" indent="-447675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447675" algn="l"/>
              </a:tabLst>
            </a:pPr>
            <a:r>
              <a:rPr lang="cs-CZ" altLang="cs-CZ" sz="3600" b="1" dirty="0" smtClean="0">
                <a:solidFill>
                  <a:srgbClr val="333399"/>
                </a:solidFill>
              </a:rPr>
              <a:t>2. Je společná a hodnotově orientovaná</a:t>
            </a:r>
            <a:r>
              <a:rPr lang="cs-CZ" altLang="cs-CZ" sz="3600" dirty="0" smtClean="0">
                <a:solidFill>
                  <a:srgbClr val="333399"/>
                </a:solidFill>
              </a:rPr>
              <a:t>, tzn. respektuje, hájí i rozvíjí základní humánní hodnoty, mezi které patří například zdraví, autonomie, solidarita a důstojnost.</a:t>
            </a:r>
          </a:p>
          <a:p>
            <a:pPr marL="447675" indent="-447675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447675" algn="l"/>
              </a:tabLst>
            </a:pPr>
            <a:endParaRPr lang="cs-CZ" altLang="cs-CZ" sz="3600" dirty="0" smtClean="0">
              <a:solidFill>
                <a:srgbClr val="333399"/>
              </a:solidFill>
            </a:endParaRPr>
          </a:p>
          <a:p>
            <a:pPr marL="447675" indent="-447675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447675" algn="l"/>
              </a:tabLst>
            </a:pPr>
            <a:r>
              <a:rPr lang="cs-CZ" altLang="cs-CZ" sz="3600" b="1" dirty="0" smtClean="0">
                <a:solidFill>
                  <a:srgbClr val="333399"/>
                </a:solidFill>
              </a:rPr>
              <a:t>3. Je věrohodná a informačně podložená</a:t>
            </a:r>
            <a:r>
              <a:rPr lang="cs-CZ" altLang="cs-CZ" sz="3600" dirty="0" smtClean="0">
                <a:solidFill>
                  <a:srgbClr val="333399"/>
                </a:solidFill>
              </a:rPr>
              <a:t>, neboť se důsledně opírá o ověřená data, o jejich kvalifikované analýzy a o kompetentní rozhodování. Využívá nashromážděné zkušenosti i konkrétní vědecké poznatky.</a:t>
            </a:r>
          </a:p>
        </p:txBody>
      </p:sp>
    </p:spTree>
    <p:extLst>
      <p:ext uri="{BB962C8B-B14F-4D97-AF65-F5344CB8AC3E}">
        <p14:creationId xmlns:p14="http://schemas.microsoft.com/office/powerpoint/2010/main" val="1724763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765175"/>
            <a:ext cx="8280400" cy="5616575"/>
          </a:xfrm>
        </p:spPr>
        <p:txBody>
          <a:bodyPr/>
          <a:lstStyle/>
          <a:p>
            <a:pPr marL="447675" indent="-447675" eaLnBrk="1" hangingPunct="1">
              <a:spcBef>
                <a:spcPct val="0"/>
              </a:spcBef>
              <a:buFontTx/>
              <a:buNone/>
            </a:pPr>
            <a:r>
              <a:rPr lang="cs-CZ" altLang="cs-CZ" b="1" dirty="0" smtClean="0">
                <a:solidFill>
                  <a:srgbClr val="333399"/>
                </a:solidFill>
              </a:rPr>
              <a:t>4.</a:t>
            </a:r>
            <a:r>
              <a:rPr lang="cs-CZ" altLang="cs-CZ" dirty="0" smtClean="0">
                <a:solidFill>
                  <a:srgbClr val="333399"/>
                </a:solidFill>
              </a:rPr>
              <a:t> </a:t>
            </a:r>
            <a:r>
              <a:rPr lang="cs-CZ" altLang="cs-CZ" sz="3600" b="1" dirty="0" smtClean="0">
                <a:solidFill>
                  <a:srgbClr val="333399"/>
                </a:solidFill>
              </a:rPr>
              <a:t>Je dynamická</a:t>
            </a:r>
            <a:r>
              <a:rPr lang="cs-CZ" altLang="cs-CZ" sz="3600" dirty="0" smtClean="0">
                <a:solidFill>
                  <a:srgbClr val="333399"/>
                </a:solidFill>
              </a:rPr>
              <a:t>, usiluje o včasnou reakci na nová zdravotní rizika a na aktuální zdravotní problémy. K jejich zvládání pohotově využívá nových možností.</a:t>
            </a:r>
          </a:p>
          <a:p>
            <a:pPr marL="447675" indent="-447675" eaLnBrk="1" hangingPunct="1">
              <a:spcBef>
                <a:spcPct val="0"/>
              </a:spcBef>
              <a:buFontTx/>
              <a:buNone/>
            </a:pPr>
            <a:r>
              <a:rPr lang="cs-CZ" altLang="cs-CZ" sz="3600" b="1" dirty="0" smtClean="0">
                <a:solidFill>
                  <a:srgbClr val="333399"/>
                </a:solidFill>
              </a:rPr>
              <a:t>5.</a:t>
            </a:r>
            <a:r>
              <a:rPr lang="cs-CZ" altLang="cs-CZ" sz="3600" dirty="0" smtClean="0">
                <a:solidFill>
                  <a:srgbClr val="333399"/>
                </a:solidFill>
              </a:rPr>
              <a:t> </a:t>
            </a:r>
            <a:r>
              <a:rPr lang="cs-CZ" altLang="cs-CZ" sz="3600" b="1" dirty="0" smtClean="0">
                <a:solidFill>
                  <a:srgbClr val="333399"/>
                </a:solidFill>
              </a:rPr>
              <a:t>Je koncepčně pojímaná</a:t>
            </a:r>
            <a:r>
              <a:rPr lang="cs-CZ" altLang="cs-CZ" sz="3600" dirty="0" smtClean="0">
                <a:solidFill>
                  <a:srgbClr val="333399"/>
                </a:solidFill>
              </a:rPr>
              <a:t>, tzn., že bere v úvahu nejen bezprostřední, ale i dlouhodobé důsledky jednotlivých programů a aktivit institucí.</a:t>
            </a:r>
          </a:p>
        </p:txBody>
      </p:sp>
    </p:spTree>
    <p:extLst>
      <p:ext uri="{BB962C8B-B14F-4D97-AF65-F5344CB8AC3E}">
        <p14:creationId xmlns:p14="http://schemas.microsoft.com/office/powerpoint/2010/main" val="3944822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549275"/>
            <a:ext cx="8316912" cy="5040313"/>
          </a:xfrm>
        </p:spPr>
        <p:txBody>
          <a:bodyPr/>
          <a:lstStyle/>
          <a:p>
            <a:pPr marL="447675" indent="-447675" eaLnBrk="1" hangingPunct="1">
              <a:buFontTx/>
              <a:buNone/>
            </a:pPr>
            <a:r>
              <a:rPr lang="cs-CZ" altLang="cs-CZ" sz="3600" b="1" dirty="0" smtClean="0">
                <a:solidFill>
                  <a:srgbClr val="333399"/>
                </a:solidFill>
              </a:rPr>
              <a:t>6. Poskytuje informace všem, kterých se to týká</a:t>
            </a:r>
            <a:r>
              <a:rPr lang="cs-CZ" altLang="cs-CZ" sz="3600" dirty="0" smtClean="0">
                <a:solidFill>
                  <a:srgbClr val="333399"/>
                </a:solidFill>
              </a:rPr>
              <a:t>,</a:t>
            </a:r>
            <a:r>
              <a:rPr lang="cs-CZ" altLang="cs-CZ" sz="3600" b="1" dirty="0" smtClean="0">
                <a:solidFill>
                  <a:srgbClr val="333399"/>
                </a:solidFill>
              </a:rPr>
              <a:t> </a:t>
            </a:r>
            <a:r>
              <a:rPr lang="cs-CZ" altLang="cs-CZ" sz="3600" dirty="0" smtClean="0">
                <a:solidFill>
                  <a:srgbClr val="333399"/>
                </a:solidFill>
              </a:rPr>
              <a:t>staví na</a:t>
            </a:r>
            <a:r>
              <a:rPr lang="cs-CZ" altLang="cs-CZ" sz="3600" b="1" dirty="0" smtClean="0">
                <a:solidFill>
                  <a:srgbClr val="333399"/>
                </a:solidFill>
              </a:rPr>
              <a:t> </a:t>
            </a:r>
            <a:r>
              <a:rPr lang="cs-CZ" altLang="cs-CZ" sz="3600" dirty="0" smtClean="0">
                <a:solidFill>
                  <a:srgbClr val="333399"/>
                </a:solidFill>
              </a:rPr>
              <a:t>možnostech moderní výpočetní a komunikační techniky.</a:t>
            </a:r>
          </a:p>
          <a:p>
            <a:pPr marL="447675" indent="-447675" eaLnBrk="1" hangingPunct="1">
              <a:buFontTx/>
              <a:buNone/>
            </a:pPr>
            <a:r>
              <a:rPr lang="cs-CZ" altLang="cs-CZ" sz="1200" dirty="0" smtClean="0">
                <a:solidFill>
                  <a:srgbClr val="333399"/>
                </a:solidFill>
              </a:rPr>
              <a:t> </a:t>
            </a:r>
          </a:p>
          <a:p>
            <a:pPr marL="447675" indent="-447675" eaLnBrk="1" hangingPunct="1">
              <a:buFontTx/>
              <a:buNone/>
            </a:pPr>
            <a:r>
              <a:rPr lang="cs-CZ" altLang="cs-CZ" sz="3600" b="1" dirty="0" smtClean="0">
                <a:solidFill>
                  <a:srgbClr val="333399"/>
                </a:solidFill>
              </a:rPr>
              <a:t>7. Využívá celou škálu sociálních regulací</a:t>
            </a:r>
            <a:r>
              <a:rPr lang="cs-CZ" altLang="cs-CZ" sz="3600" dirty="0" smtClean="0">
                <a:solidFill>
                  <a:srgbClr val="333399"/>
                </a:solidFill>
              </a:rPr>
              <a:t>, např. politické mechanizmy, informační strategii, legislativu, výchovu a financování.</a:t>
            </a:r>
          </a:p>
          <a:p>
            <a:pPr marL="447675" indent="-447675" eaLnBrk="1" hangingPunct="1"/>
            <a:endParaRPr lang="cs-CZ" altLang="cs-CZ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449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196975"/>
            <a:ext cx="7761288" cy="4968875"/>
          </a:xfrm>
        </p:spPr>
        <p:txBody>
          <a:bodyPr/>
          <a:lstStyle/>
          <a:p>
            <a:pPr marL="361950" indent="-361950" eaLnBrk="1" hangingPunct="1">
              <a:buFontTx/>
              <a:buNone/>
            </a:pPr>
            <a:r>
              <a:rPr lang="cs-CZ" altLang="cs-CZ" sz="3600" b="1" dirty="0" smtClean="0">
                <a:solidFill>
                  <a:srgbClr val="333399"/>
                </a:solidFill>
              </a:rPr>
              <a:t>8. Není jednosměrná </a:t>
            </a:r>
            <a:r>
              <a:rPr lang="cs-CZ" altLang="cs-CZ" sz="3600" dirty="0" smtClean="0">
                <a:solidFill>
                  <a:srgbClr val="333399"/>
                </a:solidFill>
              </a:rPr>
              <a:t>a zajímá se o potřeby a názory orgánů, institucí i jednotlivých občanů a o priority jednotlivých států a regionů. Ve své podstatě tedy autoritativně neurčuje, co se musí udělat, ale poskytuje věrohodné motivy pro to, co je dobré udělat. </a:t>
            </a:r>
          </a:p>
          <a:p>
            <a:pPr marL="361950" indent="-361950" eaLnBrk="1" hangingPunct="1"/>
            <a:endParaRPr lang="cs-CZ" altLang="cs-CZ" sz="3600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989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</a:rPr>
              <a:t>Úkoly státu v péči o zdraví</a:t>
            </a:r>
            <a:endParaRPr lang="cs-CZ" smtClean="0"/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tvorba </a:t>
            </a:r>
            <a:r>
              <a:rPr lang="cs-CZ" b="1" smtClean="0"/>
              <a:t>koncepce</a:t>
            </a:r>
            <a:r>
              <a:rPr lang="cs-CZ" smtClean="0"/>
              <a:t> systému péče o zdraví</a:t>
            </a:r>
          </a:p>
          <a:p>
            <a:pPr eaLnBrk="1" hangingPunct="1"/>
            <a:r>
              <a:rPr lang="cs-CZ" smtClean="0"/>
              <a:t>zajištění </a:t>
            </a:r>
            <a:r>
              <a:rPr lang="cs-CZ" b="1" smtClean="0"/>
              <a:t>dostupnosti </a:t>
            </a:r>
            <a:r>
              <a:rPr lang="cs-CZ" smtClean="0"/>
              <a:t>zdravotní péče</a:t>
            </a:r>
          </a:p>
          <a:p>
            <a:pPr eaLnBrk="1" hangingPunct="1"/>
            <a:r>
              <a:rPr lang="cs-CZ" b="1" smtClean="0"/>
              <a:t>slaďování zájmů </a:t>
            </a:r>
            <a:r>
              <a:rPr lang="cs-CZ" smtClean="0"/>
              <a:t>různých účastníků zdravotní péče</a:t>
            </a:r>
          </a:p>
          <a:p>
            <a:pPr eaLnBrk="1" hangingPunct="1"/>
            <a:r>
              <a:rPr lang="cs-CZ" smtClean="0"/>
              <a:t>odpovědnost za </a:t>
            </a:r>
            <a:r>
              <a:rPr lang="cs-CZ" b="1" smtClean="0"/>
              <a:t>efektivní využívání prostředků </a:t>
            </a:r>
            <a:r>
              <a:rPr lang="cs-CZ" smtClean="0"/>
              <a:t>určených na zdravotní péči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692150"/>
            <a:ext cx="8229600" cy="50736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b="1" dirty="0" smtClean="0">
                <a:solidFill>
                  <a:srgbClr val="333399"/>
                </a:solidFill>
              </a:rPr>
              <a:t>9. </a:t>
            </a:r>
            <a:r>
              <a:rPr lang="cs-CZ" altLang="cs-CZ" sz="3600" b="1" dirty="0" smtClean="0">
                <a:solidFill>
                  <a:srgbClr val="333399"/>
                </a:solidFill>
              </a:rPr>
              <a:t>Respektuje zásadu subsidiarity</a:t>
            </a:r>
            <a:r>
              <a:rPr lang="cs-CZ" altLang="cs-CZ" sz="3600" dirty="0" smtClean="0">
                <a:solidFill>
                  <a:srgbClr val="333399"/>
                </a:solidFill>
              </a:rPr>
              <a:t>, podle níž to, co mohou učinit jednotliví lidé na vlastní odpovědnost a vlastním přičiněním, nemá se jim brát z rukou a přenášet na společnost. Rovněž se nemá přenášet na vyšší společenský útvar to, co může vykonat společenský útvar menší a nižší. </a:t>
            </a:r>
          </a:p>
          <a:p>
            <a:pPr eaLnBrk="1" hangingPunct="1"/>
            <a:endParaRPr lang="cs-CZ" altLang="cs-CZ" sz="3600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681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1268413"/>
            <a:ext cx="7775575" cy="4525962"/>
          </a:xfrm>
        </p:spPr>
        <p:txBody>
          <a:bodyPr/>
          <a:lstStyle/>
          <a:p>
            <a:pPr marL="542925" indent="-542925" eaLnBrk="1" hangingPunct="1">
              <a:buFontTx/>
              <a:buNone/>
            </a:pPr>
            <a:r>
              <a:rPr lang="cs-CZ" altLang="cs-CZ" sz="3600" b="1" dirty="0" smtClean="0">
                <a:solidFill>
                  <a:srgbClr val="333399"/>
                </a:solidFill>
              </a:rPr>
              <a:t>10. Snaží se využívat intelektuální potenciál Evropy</a:t>
            </a:r>
            <a:r>
              <a:rPr lang="cs-CZ" altLang="cs-CZ" sz="3600" dirty="0" smtClean="0">
                <a:solidFill>
                  <a:srgbClr val="333399"/>
                </a:solidFill>
              </a:rPr>
              <a:t> tím, že se obrací na odborné organizace, experty, univerzity, přispívá k rozvoji výzkumu v oblasti péče o zdraví, usnadňuje výměnu zkušeností.</a:t>
            </a:r>
          </a:p>
        </p:txBody>
      </p:sp>
    </p:spTree>
    <p:extLst>
      <p:ext uri="{BB962C8B-B14F-4D97-AF65-F5344CB8AC3E}">
        <p14:creationId xmlns:p14="http://schemas.microsoft.com/office/powerpoint/2010/main" val="4254776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692150"/>
            <a:ext cx="8362950" cy="5832475"/>
          </a:xfrm>
        </p:spPr>
        <p:txBody>
          <a:bodyPr/>
          <a:lstStyle/>
          <a:p>
            <a:pPr marL="542925" indent="-542925" eaLnBrk="1" hangingPunct="1">
              <a:buFontTx/>
              <a:buNone/>
            </a:pPr>
            <a:r>
              <a:rPr lang="cs-CZ" altLang="cs-CZ" sz="3600" b="1" dirty="0" smtClean="0">
                <a:solidFill>
                  <a:srgbClr val="333399"/>
                </a:solidFill>
              </a:rPr>
              <a:t>11. Usiluje o zlepšení dosavadního stavu evropské zdravotní politiky</a:t>
            </a:r>
            <a:r>
              <a:rPr lang="cs-CZ" altLang="cs-CZ" sz="3600" dirty="0" smtClean="0">
                <a:solidFill>
                  <a:srgbClr val="333399"/>
                </a:solidFill>
              </a:rPr>
              <a:t>, vychází ze zásady, že každý sociální systém, nemá-li degradovat, musí se vyvíjet a citlivě reagovat na měnící se potřeby, problémy i okolí systému. Při návrhu změn se evropská zdravotní politika snaží získávat a respektovat věrohodné důkazy (</a:t>
            </a:r>
            <a:r>
              <a:rPr lang="cs-CZ" altLang="cs-CZ" sz="3600" i="1" dirty="0" smtClean="0">
                <a:solidFill>
                  <a:srgbClr val="333399"/>
                </a:solidFill>
              </a:rPr>
              <a:t>evidence </a:t>
            </a:r>
            <a:r>
              <a:rPr lang="cs-CZ" altLang="cs-CZ" sz="3600" i="1" dirty="0" err="1" smtClean="0">
                <a:solidFill>
                  <a:srgbClr val="333399"/>
                </a:solidFill>
              </a:rPr>
              <a:t>based</a:t>
            </a:r>
            <a:r>
              <a:rPr lang="cs-CZ" altLang="cs-CZ" sz="3600" i="1" dirty="0" smtClean="0">
                <a:solidFill>
                  <a:srgbClr val="333399"/>
                </a:solidFill>
              </a:rPr>
              <a:t> </a:t>
            </a:r>
            <a:r>
              <a:rPr lang="cs-CZ" altLang="cs-CZ" sz="3600" i="1" dirty="0" err="1" smtClean="0">
                <a:solidFill>
                  <a:srgbClr val="333399"/>
                </a:solidFill>
              </a:rPr>
              <a:t>health</a:t>
            </a:r>
            <a:r>
              <a:rPr lang="cs-CZ" altLang="cs-CZ" sz="3600" i="1" dirty="0" smtClean="0">
                <a:solidFill>
                  <a:srgbClr val="333399"/>
                </a:solidFill>
              </a:rPr>
              <a:t> </a:t>
            </a:r>
            <a:r>
              <a:rPr lang="cs-CZ" altLang="cs-CZ" sz="3600" i="1" dirty="0" err="1" smtClean="0">
                <a:solidFill>
                  <a:srgbClr val="333399"/>
                </a:solidFill>
              </a:rPr>
              <a:t>policy</a:t>
            </a:r>
            <a:r>
              <a:rPr lang="cs-CZ" altLang="cs-CZ" sz="3600" dirty="0" smtClean="0">
                <a:solidFill>
                  <a:srgbClr val="333399"/>
                </a:solidFill>
              </a:rPr>
              <a:t>).</a:t>
            </a:r>
            <a:r>
              <a:rPr lang="cs-CZ" altLang="cs-CZ" dirty="0" smtClean="0">
                <a:solidFill>
                  <a:srgbClr val="333399"/>
                </a:solidFill>
              </a:rPr>
              <a:t>             </a:t>
            </a:r>
          </a:p>
          <a:p>
            <a:pPr marL="542925" indent="-542925" eaLnBrk="1" hangingPunct="1"/>
            <a:endParaRPr lang="cs-CZ" altLang="cs-CZ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371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</a:rPr>
              <a:t>Role státu v péči o zdraví dle WHO</a:t>
            </a:r>
            <a:endParaRPr lang="cs-CZ" smtClean="0"/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457200" indent="-457200" eaLnBrk="1" fontAlgn="auto" hangingPunct="1">
              <a:spcAft>
                <a:spcPts val="0"/>
              </a:spcAft>
              <a:buFont typeface="Wingdings 2" pitchFamily="18" charset="2"/>
              <a:buAutoNum type="arabicParenR"/>
              <a:defRPr/>
            </a:pPr>
            <a:r>
              <a:rPr lang="cs-CZ" b="1" dirty="0"/>
              <a:t>garantuje dostupnost </a:t>
            </a:r>
            <a:r>
              <a:rPr lang="cs-CZ" dirty="0"/>
              <a:t>základní zdravotní péče pro všechny občany a stanoví pravidla za jakých jsou různé druhy péče poskytovány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 pitchFamily="18" charset="2"/>
              <a:buAutoNum type="arabicParenR"/>
              <a:defRPr/>
            </a:pPr>
            <a:r>
              <a:rPr lang="cs-CZ" dirty="0"/>
              <a:t>v různé míře se </a:t>
            </a:r>
            <a:r>
              <a:rPr lang="cs-CZ" b="1" dirty="0"/>
              <a:t>podílí na financování </a:t>
            </a:r>
            <a:r>
              <a:rPr lang="cs-CZ" dirty="0"/>
              <a:t>zdravotní péče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 pitchFamily="18" charset="2"/>
              <a:buAutoNum type="arabicParenR"/>
              <a:defRPr/>
            </a:pPr>
            <a:r>
              <a:rPr lang="cs-CZ" dirty="0"/>
              <a:t>je v různé míře </a:t>
            </a:r>
            <a:r>
              <a:rPr lang="cs-CZ" b="1" dirty="0"/>
              <a:t>vlastníkem </a:t>
            </a:r>
            <a:r>
              <a:rPr lang="cs-CZ" dirty="0"/>
              <a:t>zdravotnických zařízení 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 pitchFamily="18" charset="2"/>
              <a:buAutoNum type="arabicParenR"/>
              <a:defRPr/>
            </a:pPr>
            <a:r>
              <a:rPr lang="cs-CZ" b="1" dirty="0"/>
              <a:t>rozhoduje</a:t>
            </a:r>
            <a:r>
              <a:rPr lang="cs-CZ" dirty="0"/>
              <a:t> či spolurozhoduje </a:t>
            </a:r>
            <a:r>
              <a:rPr lang="cs-CZ" b="1" dirty="0"/>
              <a:t>o podmínkách pro výkon lékařského povolání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 pitchFamily="18" charset="2"/>
              <a:buAutoNum type="arabicParenR"/>
              <a:defRPr/>
            </a:pPr>
            <a:r>
              <a:rPr lang="cs-CZ" b="1" dirty="0"/>
              <a:t>reguluje</a:t>
            </a:r>
            <a:r>
              <a:rPr lang="cs-CZ" dirty="0"/>
              <a:t> přímo nebo nepřímo </a:t>
            </a:r>
            <a:r>
              <a:rPr lang="cs-CZ" b="1" dirty="0"/>
              <a:t>ceny</a:t>
            </a:r>
            <a:r>
              <a:rPr lang="cs-CZ" dirty="0"/>
              <a:t> lékařských služeb </a:t>
            </a:r>
            <a:r>
              <a:rPr lang="cs-CZ" dirty="0" smtClean="0"/>
              <a:t>a usměrňuje </a:t>
            </a:r>
            <a:r>
              <a:rPr lang="cs-CZ" dirty="0"/>
              <a:t>konkurenci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</a:rPr>
              <a:t>Role státu v péči o zdraví dle WHO</a:t>
            </a:r>
            <a:endParaRPr lang="cs-CZ" smtClean="0"/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 rtlCol="0">
            <a:normAutofit fontScale="85000"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 startAt="6"/>
              <a:defRPr/>
            </a:pPr>
            <a:r>
              <a:rPr lang="cs-CZ" b="1" dirty="0"/>
              <a:t>zajišťuje protiepidemickou službu </a:t>
            </a:r>
            <a:r>
              <a:rPr lang="cs-CZ" dirty="0"/>
              <a:t>a významně se podílí na snižování environmentálních rizik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 startAt="6"/>
              <a:defRPr/>
            </a:pPr>
            <a:r>
              <a:rPr lang="cs-CZ" dirty="0"/>
              <a:t>významně </a:t>
            </a:r>
            <a:r>
              <a:rPr lang="cs-CZ" b="1" dirty="0"/>
              <a:t>podílí na výchově lékařů a ostatních odborníků </a:t>
            </a:r>
            <a:r>
              <a:rPr lang="cs-CZ" dirty="0"/>
              <a:t>ve zdravotnictví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 startAt="6"/>
              <a:defRPr/>
            </a:pPr>
            <a:r>
              <a:rPr lang="cs-CZ" dirty="0"/>
              <a:t>prostřednictvím různých orgánů </a:t>
            </a:r>
            <a:r>
              <a:rPr lang="cs-CZ" b="1" dirty="0"/>
              <a:t>monitoruje zdravotní stav populace</a:t>
            </a:r>
            <a:r>
              <a:rPr lang="cs-CZ" dirty="0"/>
              <a:t>, aktuální problémy populačního zdraví řeší ve spolupráci s odborníky a občanskými sdruženími, či samosprávnými orgán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 startAt="6"/>
              <a:defRPr/>
            </a:pPr>
            <a:r>
              <a:rPr lang="cs-CZ" dirty="0"/>
              <a:t>přímo nebo nepřímo </a:t>
            </a:r>
            <a:r>
              <a:rPr lang="cs-CZ" b="1" dirty="0"/>
              <a:t>podporuje lékařský výzkum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 startAt="6"/>
              <a:defRPr/>
            </a:pPr>
            <a:r>
              <a:rPr lang="cs-CZ" dirty="0"/>
              <a:t>prostřednictvím svých orgánů </a:t>
            </a:r>
            <a:r>
              <a:rPr lang="cs-CZ" b="1" dirty="0"/>
              <a:t>spolupracuje s WHO </a:t>
            </a:r>
            <a:r>
              <a:rPr lang="cs-CZ" dirty="0" smtClean="0"/>
              <a:t>v oblasti </a:t>
            </a:r>
            <a:r>
              <a:rPr lang="cs-CZ" dirty="0"/>
              <a:t>ochrany zdraví mezi zeměmi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z="4000" b="1" dirty="0" smtClean="0">
                <a:solidFill>
                  <a:srgbClr val="1B06BA"/>
                </a:solidFill>
              </a:rPr>
              <a:t>ZDRAVOTNÍ POLITIKA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</a:rPr>
              <a:t>Zdravotní politika</a:t>
            </a:r>
            <a:endParaRPr lang="cs-CZ" smtClean="0"/>
          </a:p>
        </p:txBody>
      </p:sp>
      <p:sp>
        <p:nvSpPr>
          <p:cNvPr id="358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projev </a:t>
            </a:r>
            <a:r>
              <a:rPr lang="cs-CZ" b="1" smtClean="0"/>
              <a:t>zájmu</a:t>
            </a:r>
            <a:r>
              <a:rPr lang="cs-CZ" smtClean="0"/>
              <a:t> a </a:t>
            </a:r>
            <a:r>
              <a:rPr lang="cs-CZ" b="1" smtClean="0"/>
              <a:t>odpovědnosti</a:t>
            </a:r>
            <a:r>
              <a:rPr lang="cs-CZ" smtClean="0"/>
              <a:t> za zdraví lidí a  výraz touhy po </a:t>
            </a:r>
            <a:r>
              <a:rPr lang="cs-CZ" b="1" smtClean="0"/>
              <a:t>spravedlnosti</a:t>
            </a:r>
            <a:r>
              <a:rPr lang="cs-CZ" smtClean="0"/>
              <a:t> při spravování záležitostí obce.</a:t>
            </a:r>
          </a:p>
          <a:p>
            <a:pPr lvl="1" algn="r" eaLnBrk="1" hangingPunct="1">
              <a:buFont typeface="Arial" charset="0"/>
              <a:buNone/>
            </a:pPr>
            <a:r>
              <a:rPr lang="cs-CZ" smtClean="0"/>
              <a:t>(</a:t>
            </a:r>
            <a:r>
              <a:rPr lang="cs-CZ" i="1" smtClean="0"/>
              <a:t>Konference SZO v Adelaide 1988</a:t>
            </a:r>
            <a:r>
              <a:rPr lang="cs-CZ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</a:rPr>
              <a:t>Zdravotní politika</a:t>
            </a:r>
            <a:endParaRPr lang="cs-CZ" smtClean="0"/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opatření, která se navrhují, realizují a hodnotí v oblasti péče o zdraví.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není jen to, co se udělá, ale i to, co se neudělá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1104</Words>
  <Application>Microsoft Office PowerPoint</Application>
  <PresentationFormat>Předvádění na obrazovce (4:3)</PresentationFormat>
  <Paragraphs>168</Paragraphs>
  <Slides>42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42</vt:i4>
      </vt:variant>
    </vt:vector>
  </HeadingPairs>
  <TitlesOfParts>
    <vt:vector size="49" baseType="lpstr">
      <vt:lpstr>Arial</vt:lpstr>
      <vt:lpstr>Arial Black</vt:lpstr>
      <vt:lpstr>Calibri</vt:lpstr>
      <vt:lpstr>Wingdings 2</vt:lpstr>
      <vt:lpstr>Motiv systému Office</vt:lpstr>
      <vt:lpstr>2_Výchozí návrh</vt:lpstr>
      <vt:lpstr>1_Motiv systému Office</vt:lpstr>
      <vt:lpstr>ROLE STÁTU VE ZDRAVOTNÍ PÉČI A ZDRAVOTNÍ POLITIKA</vt:lpstr>
      <vt:lpstr>Odpovědnost za zdraví</vt:lpstr>
      <vt:lpstr>Právo na zdraví</vt:lpstr>
      <vt:lpstr>Úkoly státu v péči o zdraví</vt:lpstr>
      <vt:lpstr>Role státu v péči o zdraví dle WHO</vt:lpstr>
      <vt:lpstr>Role státu v péči o zdraví dle WHO</vt:lpstr>
      <vt:lpstr>ZDRAVOTNÍ POLITIKA</vt:lpstr>
      <vt:lpstr>Zdravotní politika</vt:lpstr>
      <vt:lpstr>Zdravotní politika</vt:lpstr>
      <vt:lpstr>Hlavní cíl zdravotní politiky</vt:lpstr>
      <vt:lpstr>KONCEPCE ZDRAVOTNÍ POLITIKY</vt:lpstr>
      <vt:lpstr>Základy pro vytváření koncepce zdravotní politiky</vt:lpstr>
      <vt:lpstr>Nástroje pro realizaci koncepce zdravotní politiky</vt:lpstr>
      <vt:lpstr>Cíle koncepce zdravotní politiky</vt:lpstr>
      <vt:lpstr>EVROPSKÁ ZDRAVOTNÍ POLITIKA</vt:lpstr>
      <vt:lpstr>Evropská zdravotní politika</vt:lpstr>
      <vt:lpstr>Historický vývoj evropské zdravotní politiky</vt:lpstr>
      <vt:lpstr>Základní programové dokumenty evropské zdravotní politiky</vt:lpstr>
      <vt:lpstr>   Aktuální program ZDRAVÍ 2020 </vt:lpstr>
      <vt:lpstr>Prezentace aplikace PowerPoint</vt:lpstr>
      <vt:lpstr>ZDRAVÍ 2020   HISTORICKÁ NÁVAZNOST </vt:lpstr>
      <vt:lpstr>ZDRAVÍ 2020   HISTORICKÁ  NÁVAZNOST </vt:lpstr>
      <vt:lpstr>ZDRAVÍ 2020 – VÝCHOZÍ HODNOTY</vt:lpstr>
      <vt:lpstr>ZDRAVÍ 2020 – PROBLÉMY</vt:lpstr>
      <vt:lpstr>ZDRAVÍ 2020 – HLAVNÍ METODY</vt:lpstr>
      <vt:lpstr>ZDRAVÍ 2020   DLOUHODOBÝ PROGRAM</vt:lpstr>
      <vt:lpstr>Prezentace aplikace PowerPoint</vt:lpstr>
      <vt:lpstr>Strategické cíle programu Zdraví 2020</vt:lpstr>
      <vt:lpstr>Prioritní oblast 1</vt:lpstr>
      <vt:lpstr>Prioritní oblast 2</vt:lpstr>
      <vt:lpstr>Prioritní oblast 3</vt:lpstr>
      <vt:lpstr>Prioritní oblast 4</vt:lpstr>
      <vt:lpstr>Součinnost SZO a EU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UVT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Pavlína Kaňová</dc:creator>
  <cp:lastModifiedBy>Pavlína Kaňová</cp:lastModifiedBy>
  <cp:revision>76</cp:revision>
  <cp:lastPrinted>2012-04-02T07:44:36Z</cp:lastPrinted>
  <dcterms:created xsi:type="dcterms:W3CDTF">2012-03-19T07:24:37Z</dcterms:created>
  <dcterms:modified xsi:type="dcterms:W3CDTF">2018-03-26T13:17:51Z</dcterms:modified>
</cp:coreProperties>
</file>