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77" r:id="rId6"/>
    <p:sldId id="278" r:id="rId7"/>
    <p:sldId id="276" r:id="rId8"/>
    <p:sldId id="259" r:id="rId9"/>
    <p:sldId id="269" r:id="rId10"/>
    <p:sldId id="263" r:id="rId11"/>
    <p:sldId id="279" r:id="rId12"/>
    <p:sldId id="266" r:id="rId13"/>
    <p:sldId id="268" r:id="rId14"/>
    <p:sldId id="260" r:id="rId15"/>
    <p:sldId id="261" r:id="rId16"/>
    <p:sldId id="264" r:id="rId17"/>
    <p:sldId id="265" r:id="rId18"/>
    <p:sldId id="262" r:id="rId19"/>
    <p:sldId id="267" r:id="rId20"/>
    <p:sldId id="270" r:id="rId21"/>
    <p:sldId id="271" r:id="rId22"/>
    <p:sldId id="272" r:id="rId23"/>
    <p:sldId id="273" r:id="rId24"/>
    <p:sldId id="274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0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45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37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178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2817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89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346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50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55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88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95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3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98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31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11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85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F39A-E1C0-4A6D-B86F-7C49D7490CE4}" type="datetimeFigureOut">
              <a:rPr lang="cs-CZ" smtClean="0"/>
              <a:t>18.02.2018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F6AE19-3171-4E2F-AA36-8182F64E7A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4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Oční patologie</a:t>
            </a:r>
            <a:br>
              <a:rPr lang="cs-CZ" dirty="0"/>
            </a:br>
            <a:r>
              <a:rPr lang="cs-CZ" dirty="0"/>
              <a:t>víčka a spojivka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Synek S.</a:t>
            </a:r>
          </a:p>
          <a:p>
            <a:r>
              <a:rPr lang="cs-CZ" dirty="0"/>
              <a:t>KOO</a:t>
            </a:r>
          </a:p>
        </p:txBody>
      </p:sp>
    </p:spTree>
    <p:extLst>
      <p:ext uri="{BB962C8B-B14F-4D97-AF65-F5344CB8AC3E}">
        <p14:creationId xmlns:p14="http://schemas.microsoft.com/office/powerpoint/2010/main" val="307015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mazových a potních žlázek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Meibomovy</a:t>
            </a:r>
            <a:r>
              <a:rPr lang="cs-CZ" dirty="0"/>
              <a:t> žlázy: chalazion</a:t>
            </a:r>
          </a:p>
          <a:p>
            <a:r>
              <a:rPr lang="cs-CZ" dirty="0"/>
              <a:t>Mollovy žlázky: </a:t>
            </a:r>
            <a:r>
              <a:rPr lang="cs-CZ" dirty="0" err="1"/>
              <a:t>hordeolum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473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Onemocnění kůže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Infekční dermatitidy</a:t>
            </a:r>
          </a:p>
          <a:p>
            <a:r>
              <a:rPr lang="cs-CZ" dirty="0"/>
              <a:t>Herpes simplex</a:t>
            </a:r>
          </a:p>
          <a:p>
            <a:r>
              <a:rPr lang="cs-CZ" dirty="0"/>
              <a:t>Pásový opar</a:t>
            </a:r>
          </a:p>
          <a:p>
            <a:r>
              <a:rPr lang="cs-CZ" dirty="0"/>
              <a:t>Flegmóna a absces víček</a:t>
            </a:r>
          </a:p>
        </p:txBody>
      </p:sp>
    </p:spTree>
    <p:extLst>
      <p:ext uri="{BB962C8B-B14F-4D97-AF65-F5344CB8AC3E}">
        <p14:creationId xmlns:p14="http://schemas.microsoft.com/office/powerpoint/2010/main" val="3276930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Alergické záněty víček, spojivky a okolí oka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Kontaktní alergie</a:t>
            </a:r>
          </a:p>
          <a:p>
            <a:pPr lvl="1"/>
            <a:r>
              <a:rPr lang="cs-CZ" dirty="0"/>
              <a:t>Kapky</a:t>
            </a:r>
          </a:p>
          <a:p>
            <a:pPr lvl="1"/>
            <a:r>
              <a:rPr lang="cs-CZ" dirty="0"/>
              <a:t>Náplast</a:t>
            </a:r>
          </a:p>
          <a:p>
            <a:pPr lvl="1"/>
            <a:r>
              <a:rPr lang="cs-CZ" dirty="0"/>
              <a:t>Kosmetika</a:t>
            </a:r>
          </a:p>
          <a:p>
            <a:pPr lvl="1"/>
            <a:r>
              <a:rPr lang="cs-CZ" dirty="0"/>
              <a:t>masti</a:t>
            </a:r>
          </a:p>
        </p:txBody>
      </p:sp>
    </p:spTree>
    <p:extLst>
      <p:ext uri="{BB962C8B-B14F-4D97-AF65-F5344CB8AC3E}">
        <p14:creationId xmlns:p14="http://schemas.microsoft.com/office/powerpoint/2010/main" val="305006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Úrazy víčka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Odtržení- chirurgická korekce, nutno zachovat polohu víčka i řas</a:t>
            </a:r>
          </a:p>
          <a:p>
            <a:r>
              <a:rPr lang="cs-CZ" dirty="0"/>
              <a:t>Poranění slzných kanálků- rekonstrukce, zajištění odvodu slz </a:t>
            </a:r>
          </a:p>
          <a:p>
            <a:r>
              <a:rPr lang="cs-CZ" dirty="0"/>
              <a:t>Při pohmoždění krvácení do víček, spojivky, nebezpečí poranění oka!</a:t>
            </a:r>
          </a:p>
        </p:txBody>
      </p:sp>
    </p:spTree>
    <p:extLst>
      <p:ext uri="{BB962C8B-B14F-4D97-AF65-F5344CB8AC3E}">
        <p14:creationId xmlns:p14="http://schemas.microsoft.com/office/powerpoint/2010/main" val="198599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Nádory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Benigní</a:t>
            </a:r>
          </a:p>
          <a:p>
            <a:pPr lvl="1"/>
            <a:r>
              <a:rPr lang="cs-CZ" dirty="0" err="1"/>
              <a:t>Veruka</a:t>
            </a:r>
            <a:endParaRPr lang="cs-CZ" dirty="0"/>
          </a:p>
          <a:p>
            <a:pPr lvl="1"/>
            <a:r>
              <a:rPr lang="cs-CZ" dirty="0" err="1"/>
              <a:t>Papiloma</a:t>
            </a:r>
            <a:endParaRPr lang="cs-CZ" dirty="0"/>
          </a:p>
          <a:p>
            <a:pPr lvl="1"/>
            <a:r>
              <a:rPr lang="cs-CZ" dirty="0" err="1"/>
              <a:t>Cornu</a:t>
            </a:r>
            <a:r>
              <a:rPr lang="cs-CZ" dirty="0"/>
              <a:t> </a:t>
            </a:r>
            <a:r>
              <a:rPr lang="cs-CZ" dirty="0" err="1"/>
              <a:t>cutaneum</a:t>
            </a:r>
            <a:endParaRPr lang="cs-CZ" dirty="0"/>
          </a:p>
          <a:p>
            <a:pPr lvl="1"/>
            <a:r>
              <a:rPr lang="cs-CZ" dirty="0"/>
              <a:t>Hemangiom</a:t>
            </a:r>
          </a:p>
          <a:p>
            <a:pPr lvl="1"/>
            <a:r>
              <a:rPr lang="cs-CZ" dirty="0" err="1"/>
              <a:t>Xanthelasmata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nevus</a:t>
            </a:r>
            <a:endParaRPr lang="cs-CZ" dirty="0"/>
          </a:p>
          <a:p>
            <a:r>
              <a:rPr lang="cs-CZ" dirty="0"/>
              <a:t>Maligní</a:t>
            </a:r>
          </a:p>
          <a:p>
            <a:pPr lvl="1"/>
            <a:r>
              <a:rPr lang="cs-CZ" dirty="0" err="1"/>
              <a:t>Bazocelulární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Spinocelulární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melanom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28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Chalazeon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807210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Chemóza</a:t>
            </a:r>
            <a:r>
              <a:rPr lang="cs-CZ" dirty="0"/>
              <a:t> spojivky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55865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Kontaktní alergie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979636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Chalazeon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702551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Odtržení dolního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75" y="2812002"/>
            <a:ext cx="2913888" cy="2578608"/>
          </a:xfrm>
        </p:spPr>
      </p:pic>
    </p:spTree>
    <p:extLst>
      <p:ext uri="{BB962C8B-B14F-4D97-AF65-F5344CB8AC3E}">
        <p14:creationId xmlns:p14="http://schemas.microsoft.com/office/powerpoint/2010/main" val="79052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Onemocnění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Vývojové vady</a:t>
            </a:r>
          </a:p>
          <a:p>
            <a:pPr lvl="1"/>
            <a:r>
              <a:rPr lang="cs-CZ" dirty="0" err="1"/>
              <a:t>Kolobom</a:t>
            </a:r>
            <a:r>
              <a:rPr lang="cs-CZ" dirty="0"/>
              <a:t> víček</a:t>
            </a:r>
          </a:p>
          <a:p>
            <a:pPr lvl="1"/>
            <a:r>
              <a:rPr lang="cs-CZ" dirty="0"/>
              <a:t>Srůsty víček- </a:t>
            </a:r>
            <a:r>
              <a:rPr lang="cs-CZ" dirty="0" err="1"/>
              <a:t>symblefaron</a:t>
            </a:r>
            <a:endParaRPr lang="cs-CZ" dirty="0"/>
          </a:p>
          <a:p>
            <a:pPr lvl="1"/>
            <a:r>
              <a:rPr lang="cs-CZ" dirty="0"/>
              <a:t>Epikantus- mongolská řasa</a:t>
            </a:r>
          </a:p>
        </p:txBody>
      </p:sp>
    </p:spTree>
    <p:extLst>
      <p:ext uri="{BB962C8B-B14F-4D97-AF65-F5344CB8AC3E}">
        <p14:creationId xmlns:p14="http://schemas.microsoft.com/office/powerpoint/2010/main" val="1899033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Podspojivkové</a:t>
            </a:r>
            <a:r>
              <a:rPr lang="cs-CZ" dirty="0"/>
              <a:t> krvácení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31" y="2690082"/>
            <a:ext cx="4227576" cy="2822448"/>
          </a:xfrm>
        </p:spPr>
      </p:pic>
    </p:spTree>
    <p:extLst>
      <p:ext uri="{BB962C8B-B14F-4D97-AF65-F5344CB8AC3E}">
        <p14:creationId xmlns:p14="http://schemas.microsoft.com/office/powerpoint/2010/main" val="94229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Poúrazový otok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71" y="2293749"/>
            <a:ext cx="4873865" cy="3130658"/>
          </a:xfrm>
        </p:spPr>
      </p:pic>
    </p:spTree>
    <p:extLst>
      <p:ext uri="{BB962C8B-B14F-4D97-AF65-F5344CB8AC3E}">
        <p14:creationId xmlns:p14="http://schemas.microsoft.com/office/powerpoint/2010/main" val="961118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Sutura dolního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67" y="2247254"/>
            <a:ext cx="4110540" cy="3637570"/>
          </a:xfrm>
        </p:spPr>
      </p:pic>
    </p:spTree>
    <p:extLst>
      <p:ext uri="{BB962C8B-B14F-4D97-AF65-F5344CB8AC3E}">
        <p14:creationId xmlns:p14="http://schemas.microsoft.com/office/powerpoint/2010/main" val="1017273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Technika korekce poraněného víčka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63" y="2501106"/>
            <a:ext cx="3182112" cy="3200400"/>
          </a:xfrm>
        </p:spPr>
      </p:pic>
    </p:spTree>
    <p:extLst>
      <p:ext uri="{BB962C8B-B14F-4D97-AF65-F5344CB8AC3E}">
        <p14:creationId xmlns:p14="http://schemas.microsoft.com/office/powerpoint/2010/main" val="1216707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Ptóza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0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94070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Lagophtalmus</a:t>
            </a:r>
            <a:r>
              <a:rPr lang="cs-CZ" dirty="0"/>
              <a:t>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12068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</a:t>
            </a:r>
            <a:r>
              <a:rPr lang="cs-CZ" dirty="0" err="1"/>
              <a:t>protruse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131733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Tarsorhafie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51811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Tarsorhafie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429919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Myastenia</a:t>
            </a:r>
            <a:r>
              <a:rPr lang="cs-CZ" dirty="0"/>
              <a:t> gravis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44701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polohy víčka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Ektropium</a:t>
            </a:r>
          </a:p>
          <a:p>
            <a:pPr lvl="2"/>
            <a:r>
              <a:rPr lang="cs-CZ" dirty="0"/>
              <a:t>Senilní</a:t>
            </a:r>
          </a:p>
          <a:p>
            <a:pPr lvl="2"/>
            <a:r>
              <a:rPr lang="cs-CZ" dirty="0"/>
              <a:t>Jizevnaté</a:t>
            </a:r>
          </a:p>
          <a:p>
            <a:pPr lvl="2"/>
            <a:r>
              <a:rPr lang="cs-CZ" dirty="0"/>
              <a:t>Paralytické</a:t>
            </a:r>
          </a:p>
          <a:p>
            <a:pPr lvl="1"/>
            <a:r>
              <a:rPr lang="cs-CZ" dirty="0"/>
              <a:t>Entropium</a:t>
            </a:r>
          </a:p>
          <a:p>
            <a:pPr lvl="2"/>
            <a:r>
              <a:rPr lang="cs-CZ" dirty="0"/>
              <a:t>Spastické</a:t>
            </a:r>
          </a:p>
          <a:p>
            <a:pPr lvl="2"/>
            <a:r>
              <a:rPr lang="cs-CZ" dirty="0"/>
              <a:t>Jizevnaté</a:t>
            </a:r>
          </a:p>
          <a:p>
            <a:pPr marL="914400" lvl="2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36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aplikaci </a:t>
            </a:r>
            <a:r>
              <a:rPr lang="cs-CZ"/>
              <a:t>syntostigminu</a:t>
            </a:r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03655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Pokles víčka- ptosis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Senilní</a:t>
            </a:r>
          </a:p>
          <a:p>
            <a:r>
              <a:rPr lang="cs-CZ" dirty="0" err="1"/>
              <a:t>myogenní</a:t>
            </a:r>
            <a:endParaRPr lang="cs-CZ" dirty="0"/>
          </a:p>
          <a:p>
            <a:r>
              <a:rPr lang="cs-CZ" dirty="0"/>
              <a:t>Paralytická</a:t>
            </a:r>
          </a:p>
          <a:p>
            <a:r>
              <a:rPr lang="cs-CZ" dirty="0"/>
              <a:t>Spastická</a:t>
            </a:r>
          </a:p>
          <a:p>
            <a:r>
              <a:rPr lang="cs-CZ" dirty="0"/>
              <a:t>Mechanická –například nádorem, zánětem</a:t>
            </a:r>
          </a:p>
          <a:p>
            <a:r>
              <a:rPr lang="cs-CZ" dirty="0"/>
              <a:t>Vrozená- jaw </a:t>
            </a:r>
            <a:r>
              <a:rPr lang="cs-CZ" dirty="0" err="1"/>
              <a:t>winking</a:t>
            </a:r>
            <a:r>
              <a:rPr lang="cs-CZ" dirty="0"/>
              <a:t> </a:t>
            </a:r>
          </a:p>
          <a:p>
            <a:r>
              <a:rPr lang="cs-CZ" dirty="0" err="1"/>
              <a:t>Myastenia</a:t>
            </a:r>
            <a:r>
              <a:rPr lang="cs-CZ" dirty="0"/>
              <a:t> gravis</a:t>
            </a:r>
          </a:p>
        </p:txBody>
      </p:sp>
    </p:spTree>
    <p:extLst>
      <p:ext uri="{BB962C8B-B14F-4D97-AF65-F5344CB8AC3E}">
        <p14:creationId xmlns:p14="http://schemas.microsoft.com/office/powerpoint/2010/main" val="107029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Blefarochalazis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Ztráta elasticity kůže, řasa je převislá, může omezovat vidění při omezení zorného pole</a:t>
            </a:r>
          </a:p>
        </p:txBody>
      </p:sp>
    </p:spTree>
    <p:extLst>
      <p:ext uri="{BB962C8B-B14F-4D97-AF65-F5344CB8AC3E}">
        <p14:creationId xmlns:p14="http://schemas.microsoft.com/office/powerpoint/2010/main" val="357951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Onemocnění </a:t>
            </a:r>
            <a:r>
              <a:rPr lang="cs-CZ" dirty="0" err="1"/>
              <a:t>musculi</a:t>
            </a:r>
            <a:r>
              <a:rPr lang="cs-CZ" dirty="0"/>
              <a:t>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r>
              <a:rPr lang="cs-CZ" dirty="0"/>
              <a:t>- zavírač víčka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1x za 5 vteřin</a:t>
            </a:r>
          </a:p>
          <a:p>
            <a:r>
              <a:rPr lang="cs-CZ" dirty="0"/>
              <a:t>Snížené mrkání- Parkinsonova choroba, onemocnění štítné žlázy- vyvolá </a:t>
            </a:r>
            <a:r>
              <a:rPr lang="cs-CZ" dirty="0" err="1"/>
              <a:t>keratokonjunktivitis</a:t>
            </a:r>
            <a:r>
              <a:rPr lang="cs-CZ" dirty="0"/>
              <a:t> </a:t>
            </a:r>
            <a:r>
              <a:rPr lang="cs-CZ" dirty="0" err="1"/>
              <a:t>sicca</a:t>
            </a:r>
            <a:endParaRPr lang="cs-CZ" dirty="0"/>
          </a:p>
          <a:p>
            <a:r>
              <a:rPr lang="cs-CZ" dirty="0" err="1"/>
              <a:t>Blefaroklonus</a:t>
            </a:r>
            <a:r>
              <a:rPr lang="cs-CZ" dirty="0"/>
              <a:t>- nadměrné reflexní mrkání, například zánětem okrajů víček nebo spojivky</a:t>
            </a:r>
          </a:p>
          <a:p>
            <a:r>
              <a:rPr lang="cs-CZ" dirty="0"/>
              <a:t>Tremor svalu- únava, otrava</a:t>
            </a:r>
          </a:p>
          <a:p>
            <a:r>
              <a:rPr lang="cs-CZ" dirty="0" err="1"/>
              <a:t>Blefarospamus</a:t>
            </a:r>
            <a:r>
              <a:rPr lang="cs-CZ" dirty="0"/>
              <a:t>- tonická kontrakce- po obrnách, při dráždění v oblasti předního segmentu oka</a:t>
            </a:r>
          </a:p>
        </p:txBody>
      </p:sp>
    </p:spTree>
    <p:extLst>
      <p:ext uri="{BB962C8B-B14F-4D97-AF65-F5344CB8AC3E}">
        <p14:creationId xmlns:p14="http://schemas.microsoft.com/office/powerpoint/2010/main" val="187506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Lagophtalmus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Nedovírání víček- obrna lícního nervu</a:t>
            </a:r>
          </a:p>
          <a:p>
            <a:r>
              <a:rPr lang="cs-CZ" dirty="0"/>
              <a:t>Zkrácením víčka</a:t>
            </a:r>
          </a:p>
          <a:p>
            <a:r>
              <a:rPr lang="cs-CZ" dirty="0"/>
              <a:t>Vysunutím oka například při nádoru</a:t>
            </a:r>
          </a:p>
          <a:p>
            <a:r>
              <a:rPr lang="cs-CZ" dirty="0"/>
              <a:t>Komplikace keratitis e </a:t>
            </a:r>
            <a:r>
              <a:rPr lang="cs-CZ" dirty="0" err="1"/>
              <a:t>lagophtalmo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01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víček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Blefaritida</a:t>
            </a:r>
          </a:p>
          <a:p>
            <a:pPr lvl="1"/>
            <a:r>
              <a:rPr lang="cs-CZ" dirty="0"/>
              <a:t>Squamózní- etiologie podobná seboreické dermatitidě</a:t>
            </a:r>
          </a:p>
          <a:p>
            <a:pPr lvl="1"/>
            <a:r>
              <a:rPr lang="cs-CZ" dirty="0"/>
              <a:t>Ulcerózní záněty mazových a potních žlázek</a:t>
            </a:r>
          </a:p>
        </p:txBody>
      </p:sp>
    </p:spTree>
    <p:extLst>
      <p:ext uri="{BB962C8B-B14F-4D97-AF65-F5344CB8AC3E}">
        <p14:creationId xmlns:p14="http://schemas.microsoft.com/office/powerpoint/2010/main" val="409842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růstu a polohy řas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Trichiasis</a:t>
            </a:r>
            <a:r>
              <a:rPr lang="cs-CZ" dirty="0"/>
              <a:t>- řasy se otáčejí proti oku- nebezpečí oděrky rohovky a spojivky</a:t>
            </a:r>
          </a:p>
          <a:p>
            <a:r>
              <a:rPr lang="cs-CZ" dirty="0" err="1"/>
              <a:t>Madaróza</a:t>
            </a:r>
            <a:r>
              <a:rPr lang="cs-CZ" dirty="0"/>
              <a:t>- řasy scházejí</a:t>
            </a:r>
          </a:p>
          <a:p>
            <a:r>
              <a:rPr lang="cs-CZ" dirty="0" err="1"/>
              <a:t>Distichiasis</a:t>
            </a:r>
            <a:r>
              <a:rPr lang="cs-CZ" dirty="0"/>
              <a:t>- řasy rostou ve dvou řadách</a:t>
            </a:r>
          </a:p>
        </p:txBody>
      </p:sp>
    </p:spTree>
    <p:extLst>
      <p:ext uri="{BB962C8B-B14F-4D97-AF65-F5344CB8AC3E}">
        <p14:creationId xmlns:p14="http://schemas.microsoft.com/office/powerpoint/2010/main" val="276002092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</TotalTime>
  <Words>289</Words>
  <Application>Microsoft Office PowerPoint</Application>
  <PresentationFormat>Širokoúhlá obrazovka</PresentationFormat>
  <Paragraphs>91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Trebuchet MS</vt:lpstr>
      <vt:lpstr>Wingdings 3</vt:lpstr>
      <vt:lpstr>Fazeta</vt:lpstr>
      <vt:lpstr>Oční patologie víčka a spojivka</vt:lpstr>
      <vt:lpstr>Onemocnění víček</vt:lpstr>
      <vt:lpstr>Poruchy polohy víčka </vt:lpstr>
      <vt:lpstr>Pokles víčka- ptosis</vt:lpstr>
      <vt:lpstr>Blefarochalazis</vt:lpstr>
      <vt:lpstr>Onemocnění musculi orbicularis oculi- zavírač víčka</vt:lpstr>
      <vt:lpstr>Lagophtalmus </vt:lpstr>
      <vt:lpstr>Záněty víček</vt:lpstr>
      <vt:lpstr>Poruchy růstu a polohy řas</vt:lpstr>
      <vt:lpstr>Záněty mazových a potních žlázek</vt:lpstr>
      <vt:lpstr>Onemocnění kůže víček</vt:lpstr>
      <vt:lpstr>Alergické záněty víček, spojivky a okolí oka</vt:lpstr>
      <vt:lpstr>Úrazy víčka</vt:lpstr>
      <vt:lpstr>Nádory víček</vt:lpstr>
      <vt:lpstr>Chalazeon </vt:lpstr>
      <vt:lpstr>Chemóza spojivky</vt:lpstr>
      <vt:lpstr>Kontaktní alergie</vt:lpstr>
      <vt:lpstr>Chalazeon</vt:lpstr>
      <vt:lpstr>Odtržení dolního víčka</vt:lpstr>
      <vt:lpstr>Podspojivkové krvácení</vt:lpstr>
      <vt:lpstr>Poúrazový otok víčka</vt:lpstr>
      <vt:lpstr>Sutura dolního víčka</vt:lpstr>
      <vt:lpstr>Technika korekce poraněného víčka</vt:lpstr>
      <vt:lpstr>Ptóza</vt:lpstr>
      <vt:lpstr>Lagophtalmus </vt:lpstr>
      <vt:lpstr>Měření protruse</vt:lpstr>
      <vt:lpstr>Tarsorhafie</vt:lpstr>
      <vt:lpstr>Tarsorhafie</vt:lpstr>
      <vt:lpstr>Myastenia gravis</vt:lpstr>
      <vt:lpstr>Po aplikaci syntostigminu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Oční patologie víčka a spojivka</dc:title>
  <dc:creator>Svatopluk Synek</dc:creator>
  <cp:lastModifiedBy>Svatopluk Synek</cp:lastModifiedBy>
  <cp:revision>9</cp:revision>
  <dcterms:created xsi:type="dcterms:W3CDTF">2018-02-18T10:10:49Z</dcterms:created>
  <dcterms:modified xsi:type="dcterms:W3CDTF">2018-02-18T14:10:05Z</dcterms:modified>
</cp:coreProperties>
</file>