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4" r:id="rId7"/>
    <p:sldId id="262" r:id="rId8"/>
    <p:sldId id="267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7.3.2017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prstClr val="white"/>
                </a:solidFill>
              </a:rPr>
              <a:t>Míry polohy – hodnota, kolem které se data soustřeďují („střed“)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Průměr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Modus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Medián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Geometrický průměr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66682" y="12953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Platy ve dvou podnicích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691680" y="270892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A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B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12000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Medián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15000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20000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13286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14143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Průměr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Modus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Medián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Průměr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Aritmetický průměr -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Kvantitativní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Nevhodný pro ordinální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Citlivý na odlehlé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Součet pozorování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Počet pozorování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357686" y="1357298"/>
          <a:ext cx="285752" cy="465140"/>
        </p:xfrm>
        <a:graphic>
          <a:graphicData uri="http://schemas.openxmlformats.org/presentationml/2006/ole">
            <p:oleObj spid="_x0000_s1026" name="Rovnice" r:id="rId3" imgW="126720" imgH="21564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000496" y="3429000"/>
          <a:ext cx="3643338" cy="945598"/>
        </p:xfrm>
        <a:graphic>
          <a:graphicData uri="http://schemas.openxmlformats.org/presentationml/2006/ole">
            <p:oleObj spid="_x0000_s1027" name="Rovnice" r:id="rId4" imgW="1663560" imgH="43164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214546" y="4572008"/>
          <a:ext cx="1857388" cy="1148203"/>
        </p:xfrm>
        <a:graphic>
          <a:graphicData uri="http://schemas.openxmlformats.org/presentationml/2006/ole">
            <p:oleObj spid="_x0000_s1028" name="Rovnice" r:id="rId5" imgW="698400" imgH="43164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14348" y="600076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Měření: 39, 42, 73, 67, 24, 55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Vážený 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Roztříděná data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z hodnot středů třídy (</a:t>
            </a:r>
            <a:r>
              <a:rPr lang="cs-CZ" sz="3200" dirty="0" err="1" smtClean="0">
                <a:solidFill>
                  <a:schemeClr val="bg1"/>
                </a:solidFill>
              </a:rPr>
              <a:t>x</a:t>
            </a:r>
            <a:r>
              <a:rPr lang="cs-CZ" sz="3200" baseline="-25000" dirty="0" err="1" smtClean="0">
                <a:solidFill>
                  <a:schemeClr val="bg1"/>
                </a:solidFill>
              </a:rPr>
              <a:t>i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428992" y="2143116"/>
          <a:ext cx="2160588" cy="1147762"/>
        </p:xfrm>
        <a:graphic>
          <a:graphicData uri="http://schemas.openxmlformats.org/presentationml/2006/ole">
            <p:oleObj spid="_x0000_s2050" name="Rovnice" r:id="rId3" imgW="812520" imgH="431640" progId="Equation.3">
              <p:embed/>
            </p:oleObj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14282" y="3571876"/>
          <a:ext cx="8715437" cy="2980800"/>
        </p:xfrm>
        <a:graphic>
          <a:graphicData uri="http://schemas.openxmlformats.org/drawingml/2006/table">
            <a:tbl>
              <a:tblPr/>
              <a:tblGrid>
                <a:gridCol w="1089407"/>
                <a:gridCol w="1702246"/>
                <a:gridCol w="2383144"/>
                <a:gridCol w="1797553"/>
                <a:gridCol w="1743087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Střed třídy </a:t>
                      </a:r>
                      <a:r>
                        <a:rPr lang="cs-CZ" sz="1500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sz="1500" i="1" baseline="-25000" dirty="0" err="1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Kumulativní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Relativní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Kumulativní relativní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108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0,0294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0,0334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414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522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0,1281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0,1615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880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1402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0,2724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0,4339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1013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2415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0,3135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0,7474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582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2997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0,1801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0,9275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199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3196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0,0616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0,9891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0,0090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0,9981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160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0,0019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Celkem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Hodnota, která rozdělí pozorování na dvě stejně velké skupiny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a ordinální veličiny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1: 73, 25, 15, 22, 50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2: 61, 49, 35, 74, 53, 82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Vzdělání: bez základního vzdělání, absolvent ZŠ, vyučen, </a:t>
            </a:r>
            <a:r>
              <a:rPr lang="cs-CZ" sz="3200" dirty="0" err="1" smtClean="0">
                <a:solidFill>
                  <a:schemeClr val="bg1"/>
                </a:solidFill>
              </a:rPr>
              <a:t>vyučen</a:t>
            </a:r>
            <a:r>
              <a:rPr lang="cs-CZ" sz="3200" dirty="0" smtClean="0">
                <a:solidFill>
                  <a:schemeClr val="bg1"/>
                </a:solidFill>
              </a:rPr>
              <a:t> s maturitou, vysokoškolák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Není ovlivněn odlehlými pozorováními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685800" y="1143000"/>
          <a:ext cx="652463" cy="642938"/>
        </p:xfrm>
        <a:graphic>
          <a:graphicData uri="http://schemas.openxmlformats.org/presentationml/2006/ole">
            <p:oleObj spid="_x0000_s4098" name="Rovnice" r:id="rId3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Nejčastěji se vyskytující hodnota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Kvalitativní (ordinální znaky)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znaky – modální interval =&gt; modus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Vystižení nejtypičtější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Jablko, pomeranč, hruška, pomeranč, jablko, </a:t>
            </a:r>
            <a:r>
              <a:rPr lang="cs-CZ" sz="3200" dirty="0" err="1" smtClean="0">
                <a:solidFill>
                  <a:schemeClr val="bg1"/>
                </a:solidFill>
              </a:rPr>
              <a:t>jablko</a:t>
            </a:r>
            <a:r>
              <a:rPr lang="cs-CZ" sz="3200" dirty="0" smtClean="0">
                <a:solidFill>
                  <a:schemeClr val="bg1"/>
                </a:solidFill>
              </a:rPr>
              <a:t>, hruška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714348" y="1142984"/>
          <a:ext cx="593841" cy="642942"/>
        </p:xfrm>
        <a:graphic>
          <a:graphicData uri="http://schemas.openxmlformats.org/presentationml/2006/ole">
            <p:oleObj spid="_x0000_s3074" name="Rovnice" r:id="rId3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0" y="762000"/>
          <a:ext cx="7696200" cy="5494338"/>
        </p:xfrm>
        <a:graphic>
          <a:graphicData uri="http://schemas.openxmlformats.org/presentationml/2006/ole">
            <p:oleObj spid="_x0000_s6146" name="dokument" r:id="rId3" imgW="5740920" imgH="40989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Geometrický průměr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928662" y="1285860"/>
          <a:ext cx="7237413" cy="1746250"/>
        </p:xfrm>
        <a:graphic>
          <a:graphicData uri="http://schemas.openxmlformats.org/presentationml/2006/ole">
            <p:oleObj spid="_x0000_s5122" name="Rovnice" r:id="rId3" imgW="1549080" imgH="482400" progId="Equation.3">
              <p:embed/>
            </p:oleObj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2714620"/>
            <a:ext cx="8686800" cy="414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Veličiny měřené na logaritmické stupnici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Tempo růstu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Průměrný koeficient růstu produkce jednoho podniku za celý rok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 jednotlivých čtvrtletích byl koeficient růstu: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0,98; 1,02; 1,12; 1,05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Geometrická interpretace geometrického průměru</a:t>
            </a:r>
            <a:endParaRPr lang="cs-CZ" sz="36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90872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2 a 18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043608" y="1988840"/>
            <a:ext cx="3240000" cy="3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580112" y="1988840"/>
            <a:ext cx="1080000" cy="108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11560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18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58822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868144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79912" y="335699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2x18     =       6x6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198884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8" name="Krychle 17"/>
          <p:cNvSpPr/>
          <p:nvPr/>
        </p:nvSpPr>
        <p:spPr>
          <a:xfrm>
            <a:off x="683568" y="4437112"/>
            <a:ext cx="3744416" cy="72008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51520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10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051720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51,2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" name="Krychle 21"/>
          <p:cNvSpPr/>
          <p:nvPr/>
        </p:nvSpPr>
        <p:spPr>
          <a:xfrm>
            <a:off x="5724128" y="4221088"/>
            <a:ext cx="1944216" cy="18002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5984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452320" y="5661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457200" y="342900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10 a 51,2 a 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03848" y="6396335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10x51,2x8     =       16x16x16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44008" y="4293096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Počet hodin týdně strávených u televize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5, 7, 3, 38, 7, 200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3251</TotalTime>
  <Words>385</Words>
  <Application>Microsoft Office PowerPoint</Application>
  <PresentationFormat>Předvádění na obrazovce (4:3)</PresentationFormat>
  <Paragraphs>162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1_Motiv sady Office</vt:lpstr>
      <vt:lpstr>Rovnice</vt:lpstr>
      <vt:lpstr>dokument</vt:lpstr>
      <vt:lpstr>4. Výběrové charakteristiky </vt:lpstr>
      <vt:lpstr>Průměr</vt:lpstr>
      <vt:lpstr>Vážený průměr</vt:lpstr>
      <vt:lpstr>Medián</vt:lpstr>
      <vt:lpstr>Modus</vt:lpstr>
      <vt:lpstr>Snímek 6</vt:lpstr>
      <vt:lpstr>Geometrický průměr</vt:lpstr>
      <vt:lpstr>Geometrická interpretace geometrického průměru</vt:lpstr>
      <vt:lpstr>Snímek 9</vt:lpstr>
      <vt:lpstr>Snímek 10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Výběrové charakteristiky </dc:title>
  <dc:creator>Lucie Buresova</dc:creator>
  <cp:lastModifiedBy>Lucie Buresova</cp:lastModifiedBy>
  <cp:revision>7</cp:revision>
  <dcterms:created xsi:type="dcterms:W3CDTF">2016-02-28T15:38:51Z</dcterms:created>
  <dcterms:modified xsi:type="dcterms:W3CDTF">2017-03-07T19:21:50Z</dcterms:modified>
</cp:coreProperties>
</file>