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86" r:id="rId2"/>
    <p:sldId id="287" r:id="rId3"/>
    <p:sldId id="288" r:id="rId4"/>
    <p:sldId id="290" r:id="rId5"/>
    <p:sldId id="289" r:id="rId6"/>
    <p:sldId id="291" r:id="rId7"/>
    <p:sldId id="292" r:id="rId8"/>
    <p:sldId id="299" r:id="rId9"/>
    <p:sldId id="294" r:id="rId10"/>
    <p:sldId id="293" r:id="rId11"/>
    <p:sldId id="295" r:id="rId12"/>
    <p:sldId id="296" r:id="rId13"/>
    <p:sldId id="297" r:id="rId14"/>
    <p:sldId id="298" r:id="rId15"/>
    <p:sldId id="30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4D7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B82C8-6092-4764-9C5A-20732C08AB29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706AD-3236-4B10-8510-23A4EC87E0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0"/>
              </a:schemeClr>
            </a:gs>
            <a:gs pos="75000">
              <a:schemeClr val="accent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9DA1B-54BD-4C37-9E79-AA4704A746E4}" type="datetimeFigureOut">
              <a:rPr lang="cs-CZ" smtClean="0"/>
              <a:pPr/>
              <a:t>7.3.2017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C298-9075-4FC1-9EBB-3D3544D458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4. Výběrové charakteristiky 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Míry variability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Rozpětí (variační šíře,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range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Rozptyl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Směrodatná odchylka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rgbClr val="FFC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rgbClr val="FFC000"/>
                </a:solidFill>
              </a:rPr>
              <a:t>Variační koeficient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Kvantily,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kvartily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decily a percentily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cs-CZ" dirty="0" smtClean="0"/>
              <a:t>Kvantitativní a kvalitativní znaky</a:t>
            </a:r>
            <a:endParaRPr lang="cs-CZ" dirty="0"/>
          </a:p>
        </p:txBody>
      </p:sp>
      <p:sp>
        <p:nvSpPr>
          <p:cNvPr id="3" name="TextovéPole 2"/>
          <p:cNvSpPr txBox="1"/>
          <p:nvPr/>
        </p:nvSpPr>
        <p:spPr>
          <a:xfrm>
            <a:off x="785786" y="5857892"/>
            <a:ext cx="2643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nominální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(pohlaví, typ operace)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500570"/>
            <a:ext cx="29289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ordinální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(závažnost onemocnění)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785786" y="3143248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intervalová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(teplota ve °C)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785786" y="1785926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bg1"/>
                </a:solidFill>
              </a:rPr>
              <a:t>Data poměrová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(výška, hmotnost)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Šipka doprava 6"/>
          <p:cNvSpPr/>
          <p:nvPr/>
        </p:nvSpPr>
        <p:spPr>
          <a:xfrm rot="16200000">
            <a:off x="1321571" y="4893479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 doprava 7"/>
          <p:cNvSpPr/>
          <p:nvPr/>
        </p:nvSpPr>
        <p:spPr>
          <a:xfrm rot="16200000">
            <a:off x="1321571" y="3536157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 doprava 8"/>
          <p:cNvSpPr/>
          <p:nvPr/>
        </p:nvSpPr>
        <p:spPr>
          <a:xfrm rot="16200000">
            <a:off x="1321571" y="2178835"/>
            <a:ext cx="785818" cy="1143008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Zaoblený obdélník 9"/>
          <p:cNvSpPr/>
          <p:nvPr/>
        </p:nvSpPr>
        <p:spPr>
          <a:xfrm>
            <a:off x="3714744" y="6000768"/>
            <a:ext cx="4457656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Entropie, </a:t>
            </a:r>
            <a:r>
              <a:rPr lang="cs-CZ" b="1" dirty="0" err="1" smtClean="0">
                <a:solidFill>
                  <a:schemeClr val="tx1"/>
                </a:solidFill>
              </a:rPr>
              <a:t>variation</a:t>
            </a:r>
            <a:r>
              <a:rPr lang="cs-CZ" b="1" dirty="0" smtClean="0">
                <a:solidFill>
                  <a:schemeClr val="tx1"/>
                </a:solidFill>
              </a:rPr>
              <a:t> ratio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3714744" y="464344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Rozmezí, </a:t>
            </a:r>
            <a:r>
              <a:rPr lang="cs-CZ" b="1" dirty="0" err="1" smtClean="0">
                <a:solidFill>
                  <a:schemeClr val="tx1"/>
                </a:solidFill>
              </a:rPr>
              <a:t>kvartilové</a:t>
            </a:r>
            <a:r>
              <a:rPr lang="cs-CZ" b="1" dirty="0" smtClean="0">
                <a:solidFill>
                  <a:schemeClr val="tx1"/>
                </a:solidFill>
              </a:rPr>
              <a:t> rozpětí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12" name="Zaoblený obdélník 11"/>
          <p:cNvSpPr/>
          <p:nvPr/>
        </p:nvSpPr>
        <p:spPr>
          <a:xfrm>
            <a:off x="3714744" y="2500306"/>
            <a:ext cx="4385648" cy="50006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</a:rPr>
              <a:t>Rozptyl, směrodatná odchylka, variační koeficient </a:t>
            </a:r>
            <a:endParaRPr lang="cs-CZ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1. příklad</a:t>
            </a:r>
            <a:endParaRPr lang="cs-CZ" dirty="0"/>
          </a:p>
        </p:txBody>
      </p:sp>
      <p:sp>
        <p:nvSpPr>
          <p:cNvPr id="5123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Stanovte rozpětí měsíčního příjmu a průměr obyvatel malé obce A a B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5" name="Tabulka 4"/>
          <p:cNvGraphicFramePr>
            <a:graphicFrameLocks noGrp="1"/>
          </p:cNvGraphicFramePr>
          <p:nvPr/>
        </p:nvGraphicFramePr>
        <p:xfrm>
          <a:off x="2786063" y="3071813"/>
          <a:ext cx="4085106" cy="2178944"/>
        </p:xfrm>
        <a:graphic>
          <a:graphicData uri="http://schemas.openxmlformats.org/drawingml/2006/table">
            <a:tbl>
              <a:tblPr/>
              <a:tblGrid>
                <a:gridCol w="2042553"/>
                <a:gridCol w="2042553"/>
              </a:tblGrid>
              <a:tr h="427544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Obec A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Obec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B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4 000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6 000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8 000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10 000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11 000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14 000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4476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16 000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r>
                        <a:rPr lang="cs-CZ" sz="1500" baseline="0" dirty="0" smtClean="0">
                          <a:solidFill>
                            <a:schemeClr val="bg1"/>
                          </a:solidFill>
                        </a:rPr>
                        <a:t> 000 Kč</a:t>
                      </a:r>
                      <a:endParaRPr lang="cs-CZ" sz="1500" dirty="0">
                        <a:solidFill>
                          <a:schemeClr val="bg1"/>
                        </a:solidFill>
                      </a:endParaRPr>
                    </a:p>
                  </a:txBody>
                  <a:tcPr marL="76679" marR="76679" marT="10800" marB="108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2. příklad</a:t>
            </a:r>
            <a:endParaRPr lang="cs-CZ" dirty="0"/>
          </a:p>
        </p:txBody>
      </p:sp>
      <p:sp>
        <p:nvSpPr>
          <p:cNvPr id="6147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Stanovte rozptyl a směrodatnou odchylku hmotností myší:</a:t>
            </a: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1,2; 1,4; 1,6; 1,8; 2,0; 2,4; 3,8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3. příklad</a:t>
            </a:r>
            <a:endParaRPr lang="cs-CZ" dirty="0"/>
          </a:p>
        </p:txBody>
      </p:sp>
      <p:sp>
        <p:nvSpPr>
          <p:cNvPr id="7171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>
                <a:solidFill>
                  <a:schemeClr val="bg1"/>
                </a:solidFill>
                <a:latin typeface="Calibri" pitchFamily="34" charset="0"/>
              </a:rPr>
              <a:t>	V nemocnici bylo hospitalizováno celkem 340 osob s průměrnou délkou hospitalizace 13,6 dnů a směrodatnou odchylkou 6,08 dne. Spočtěte variační koeficient.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4. příklad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Stanovte </a:t>
            </a:r>
            <a:r>
              <a:rPr lang="cs-CZ" sz="3200" dirty="0" err="1">
                <a:solidFill>
                  <a:schemeClr val="bg1"/>
                </a:solidFill>
                <a:latin typeface="Calibri" pitchFamily="34" charset="0"/>
              </a:rPr>
              <a:t>kvartilové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 rozpětí hmotností:</a:t>
            </a: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58, 64, 79, 82, 47, 52, 60, 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81, </a:t>
            </a: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75, 69, 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88 </a:t>
            </a: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5. příklad</a:t>
            </a:r>
            <a:endParaRPr lang="cs-CZ" dirty="0"/>
          </a:p>
        </p:txBody>
      </p:sp>
      <p:sp>
        <p:nvSpPr>
          <p:cNvPr id="8195" name="Zástupný symbol pro obsah 2"/>
          <p:cNvSpPr txBox="1">
            <a:spLocks/>
          </p:cNvSpPr>
          <p:nvPr/>
        </p:nvSpPr>
        <p:spPr bwMode="auto">
          <a:xfrm>
            <a:off x="214313" y="1071563"/>
            <a:ext cx="86868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dirty="0">
                <a:solidFill>
                  <a:schemeClr val="bg1"/>
                </a:solidFill>
                <a:latin typeface="Calibri" pitchFamily="34" charset="0"/>
              </a:rPr>
              <a:t>	</a:t>
            </a:r>
            <a:r>
              <a:rPr lang="cs-CZ" sz="3200" dirty="0" smtClean="0">
                <a:solidFill>
                  <a:schemeClr val="bg1"/>
                </a:solidFill>
                <a:latin typeface="Calibri" pitchFamily="34" charset="0"/>
              </a:rPr>
              <a:t>Výška dívek: n = 12</a:t>
            </a: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  <a:p>
            <a:pPr marL="514350" indent="-514350">
              <a:spcBef>
                <a:spcPct val="20000"/>
              </a:spcBef>
            </a:pPr>
            <a:endParaRPr lang="cs-CZ" sz="3200" dirty="0">
              <a:solidFill>
                <a:schemeClr val="bg1"/>
              </a:solidFill>
              <a:latin typeface="Calibri" pitchFamily="34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755576" y="2348880"/>
          <a:ext cx="777686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  <a:gridCol w="86409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146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151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cs-CZ" baseline="-25000" dirty="0" smtClean="0">
                          <a:solidFill>
                            <a:schemeClr val="bg1"/>
                          </a:solidFill>
                        </a:rPr>
                        <a:t>j</a:t>
                      </a:r>
                      <a:endParaRPr lang="cs-CZ" baseline="-25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pořadí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5,5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9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10,5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bg1"/>
                          </a:solidFill>
                        </a:rPr>
                        <a:t>12</a:t>
                      </a:r>
                      <a:endParaRPr lang="cs-CZ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Rozpětí (variační šíře, </a:t>
            </a:r>
            <a:r>
              <a:rPr lang="cs-CZ" dirty="0" err="1" smtClean="0"/>
              <a:t>range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285860"/>
            <a:ext cx="8686800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Rozdíl mezi nejvyšší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max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a nejnižší hodnotou (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x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min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v souboru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Závisí na extrémních hodnotách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Vhodný pro malé výběry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/>
        </p:nvGraphicFramePr>
        <p:xfrm>
          <a:off x="785786" y="2571744"/>
          <a:ext cx="3071834" cy="778775"/>
        </p:xfrm>
        <a:graphic>
          <a:graphicData uri="http://schemas.openxmlformats.org/presentationml/2006/ole">
            <p:oleObj spid="_x0000_s30725" name="Rovnice" r:id="rId3" imgW="901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Rozptyl, směrodatná odchylka a variační koeficient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2000240"/>
            <a:ext cx="8686800" cy="41434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Odchylky pozorování od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Blízké průměru =&gt; malá variabilita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Roztroušená daleko od průměru =&gt; velká variabilita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Rozptyl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857232"/>
            <a:ext cx="8929718" cy="60007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Průměr čtverců odchylek jednotlivých pozorování od aritmetického průměru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Pro roztříděná data nebo opakovaná pozorování:</a:t>
            </a: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indent="-514350">
              <a:spcBef>
                <a:spcPct val="20000"/>
              </a:spcBef>
            </a:pPr>
            <a:r>
              <a:rPr lang="cs-CZ" sz="3200" i="1" dirty="0" smtClean="0">
                <a:solidFill>
                  <a:schemeClr val="bg1"/>
                </a:solidFill>
              </a:rPr>
              <a:t>k </a:t>
            </a:r>
            <a:r>
              <a:rPr lang="cs-CZ" sz="3200" dirty="0" smtClean="0">
                <a:solidFill>
                  <a:schemeClr val="bg1"/>
                </a:solidFill>
              </a:rPr>
              <a:t>– počet tříd (různých hodnot); </a:t>
            </a:r>
            <a:r>
              <a:rPr lang="cs-CZ" sz="3200" i="1" dirty="0" smtClean="0">
                <a:solidFill>
                  <a:schemeClr val="bg1"/>
                </a:solidFill>
              </a:rPr>
              <a:t>n</a:t>
            </a:r>
            <a:r>
              <a:rPr lang="cs-CZ" sz="3200" i="1" baseline="-25000" dirty="0" smtClean="0">
                <a:solidFill>
                  <a:schemeClr val="bg1"/>
                </a:solidFill>
              </a:rPr>
              <a:t>i</a:t>
            </a:r>
            <a:r>
              <a:rPr lang="cs-CZ" sz="3200" baseline="-25000" dirty="0" smtClean="0">
                <a:solidFill>
                  <a:schemeClr val="bg1"/>
                </a:solidFill>
              </a:rPr>
              <a:t> </a:t>
            </a:r>
            <a:r>
              <a:rPr lang="cs-CZ" sz="3200" dirty="0" smtClean="0">
                <a:solidFill>
                  <a:schemeClr val="bg1"/>
                </a:solidFill>
              </a:rPr>
              <a:t>– četnosti hodnot </a:t>
            </a:r>
            <a:r>
              <a:rPr lang="cs-CZ" sz="3200" i="1" dirty="0" err="1" smtClean="0">
                <a:solidFill>
                  <a:schemeClr val="bg1"/>
                </a:solidFill>
              </a:rPr>
              <a:t>x</a:t>
            </a:r>
            <a:r>
              <a:rPr lang="cs-CZ" sz="3200" i="1" baseline="-25000" dirty="0" err="1" smtClean="0">
                <a:solidFill>
                  <a:schemeClr val="bg1"/>
                </a:solidFill>
              </a:rPr>
              <a:t>i</a:t>
            </a:r>
            <a:endParaRPr lang="cs-CZ" sz="3200" i="1" baseline="-250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8" name="Objekt 7"/>
          <p:cNvGraphicFramePr>
            <a:graphicFrameLocks noChangeAspect="1"/>
          </p:cNvGraphicFramePr>
          <p:nvPr/>
        </p:nvGraphicFramePr>
        <p:xfrm>
          <a:off x="785786" y="2214554"/>
          <a:ext cx="4214842" cy="1377608"/>
        </p:xfrm>
        <a:graphic>
          <a:graphicData uri="http://schemas.openxmlformats.org/presentationml/2006/ole">
            <p:oleObj spid="_x0000_s47107" name="Rovnice" r:id="rId3" imgW="1320480" imgH="431640" progId="Equation.3">
              <p:embed/>
            </p:oleObj>
          </a:graphicData>
        </a:graphic>
      </p:graphicFrame>
      <p:graphicFrame>
        <p:nvGraphicFramePr>
          <p:cNvPr id="47109" name="Object 5"/>
          <p:cNvGraphicFramePr>
            <a:graphicFrameLocks noChangeAspect="1"/>
          </p:cNvGraphicFramePr>
          <p:nvPr/>
        </p:nvGraphicFramePr>
        <p:xfrm>
          <a:off x="785786" y="3857628"/>
          <a:ext cx="4579937" cy="1377950"/>
        </p:xfrm>
        <a:graphic>
          <a:graphicData uri="http://schemas.openxmlformats.org/presentationml/2006/ole">
            <p:oleObj spid="_x0000_s47109" name="Rovnice" r:id="rId4" imgW="1434960" imgH="431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Směrodatná odchylka</a:t>
            </a:r>
            <a:endParaRPr lang="cs-CZ" dirty="0"/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214282" y="1142984"/>
            <a:ext cx="8929718" cy="50006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Nejčastěji používaná míra variability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Druhá odmocnina z rozptylu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Stejné jednotky jako původní hodnoty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Variační koeficient</a:t>
            </a:r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Relativní rozptýlení dat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Podíl směrodatné odchylky k průměru v procentech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 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Kontrola kvality laboratorních testů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Objekt 6"/>
          <p:cNvGraphicFramePr>
            <a:graphicFrameLocks noChangeAspect="1"/>
          </p:cNvGraphicFramePr>
          <p:nvPr/>
        </p:nvGraphicFramePr>
        <p:xfrm>
          <a:off x="785786" y="2928934"/>
          <a:ext cx="3000396" cy="1476385"/>
        </p:xfrm>
        <a:graphic>
          <a:graphicData uri="http://schemas.openxmlformats.org/presentationml/2006/ole">
            <p:oleObj spid="_x0000_s48131" name="Rovnice" r:id="rId3" imgW="79992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Kvantily, </a:t>
            </a:r>
            <a:r>
              <a:rPr lang="cs-CZ" dirty="0" err="1" smtClean="0">
                <a:effectLst/>
              </a:rPr>
              <a:t>kvartily</a:t>
            </a:r>
            <a:r>
              <a:rPr lang="cs-CZ" dirty="0" smtClean="0">
                <a:effectLst/>
              </a:rPr>
              <a:t>, decily a percentily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14282" y="857232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100P% kvantil = hodnota, kdy 100P% hodnot ve výběru má hodnotu menší nebo rovnou tomuto kvantilu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25% =&gt; </a:t>
            </a:r>
            <a:r>
              <a:rPr lang="cs-CZ" sz="3200" dirty="0" err="1" smtClean="0">
                <a:solidFill>
                  <a:schemeClr val="bg1"/>
                </a:solidFill>
              </a:rPr>
              <a:t>kvartily</a:t>
            </a:r>
            <a:r>
              <a:rPr lang="cs-CZ" sz="3200" dirty="0" smtClean="0">
                <a:solidFill>
                  <a:schemeClr val="bg1"/>
                </a:solidFill>
              </a:rPr>
              <a:t> (1.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25% kvantil (dolní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), 2.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50% kvantil = medián, 3.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 = 75% kvantil (horní </a:t>
            </a:r>
            <a:r>
              <a:rPr lang="cs-CZ" sz="3200" dirty="0" err="1" smtClean="0">
                <a:solidFill>
                  <a:schemeClr val="bg1"/>
                </a:solidFill>
              </a:rPr>
              <a:t>kvartil</a:t>
            </a:r>
            <a:r>
              <a:rPr lang="cs-CZ" sz="3200" dirty="0" smtClean="0">
                <a:solidFill>
                  <a:schemeClr val="bg1"/>
                </a:solidFill>
              </a:rPr>
              <a:t>))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10% =&gt; decily (1. decil = 10% kvantil, 5. decil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1% =&gt; percentily (1. percentil = 1% kvantil, 50. percentil = medián, …)</a:t>
            </a: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err="1" smtClean="0">
                <a:solidFill>
                  <a:schemeClr val="bg1"/>
                </a:solidFill>
              </a:rPr>
              <a:t>kvartilové</a:t>
            </a:r>
            <a:r>
              <a:rPr lang="cs-CZ" sz="3200" dirty="0" smtClean="0">
                <a:solidFill>
                  <a:schemeClr val="bg1"/>
                </a:solidFill>
              </a:rPr>
              <a:t> rozpětí – rozdíl mezi 3.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r>
              <a:rPr lang="cs-CZ" sz="3200" dirty="0" smtClean="0">
                <a:solidFill>
                  <a:schemeClr val="bg1"/>
                </a:solidFill>
              </a:rPr>
              <a:t> a 1. </a:t>
            </a:r>
            <a:r>
              <a:rPr lang="cs-CZ" sz="3200" dirty="0" err="1" smtClean="0">
                <a:solidFill>
                  <a:schemeClr val="bg1"/>
                </a:solidFill>
              </a:rPr>
              <a:t>kvartilem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R</a:t>
            </a:r>
            <a:r>
              <a:rPr lang="cs-CZ" sz="3200" baseline="-25000" dirty="0" smtClean="0">
                <a:solidFill>
                  <a:schemeClr val="bg1"/>
                </a:solidFill>
              </a:rPr>
              <a:t>Q</a:t>
            </a:r>
            <a:r>
              <a:rPr lang="cs-CZ" sz="3200" dirty="0" smtClean="0">
                <a:solidFill>
                  <a:schemeClr val="bg1"/>
                </a:solidFill>
              </a:rPr>
              <a:t> = Q</a:t>
            </a:r>
            <a:r>
              <a:rPr lang="cs-CZ" sz="3200" baseline="-25000" dirty="0" smtClean="0">
                <a:solidFill>
                  <a:schemeClr val="bg1"/>
                </a:solidFill>
              </a:rPr>
              <a:t>3</a:t>
            </a:r>
            <a:r>
              <a:rPr lang="cs-CZ" sz="3200" dirty="0" smtClean="0">
                <a:solidFill>
                  <a:schemeClr val="bg1"/>
                </a:solidFill>
              </a:rPr>
              <a:t> – Q</a:t>
            </a:r>
            <a:r>
              <a:rPr lang="cs-CZ" sz="3200" baseline="-25000" dirty="0" smtClean="0">
                <a:solidFill>
                  <a:schemeClr val="bg1"/>
                </a:solidFill>
              </a:rPr>
              <a:t>1</a:t>
            </a:r>
          </a:p>
          <a:p>
            <a:pPr marL="514350" lvl="0" indent="-514350">
              <a:spcBef>
                <a:spcPct val="20000"/>
              </a:spcBef>
            </a:pPr>
            <a:endParaRPr kumimoji="0" lang="cs-CZ" sz="3200" b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pPr marL="514350" lvl="0" indent="-514350">
              <a:spcBef>
                <a:spcPct val="20000"/>
              </a:spcBef>
            </a:pPr>
            <a:r>
              <a:rPr lang="cs-CZ" dirty="0" smtClean="0">
                <a:effectLst/>
              </a:rPr>
              <a:t>Výpočet percentilu</a:t>
            </a: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1571588"/>
            <a:ext cx="8686800" cy="5286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Pořadí prvku: 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Z</a:t>
            </a:r>
            <a:r>
              <a:rPr kumimoji="0" lang="cs-CZ" sz="3200" b="0" i="0" u="none" strike="noStrike" kern="1200" cap="none" spc="0" normalizeH="0" baseline="-2500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=</a:t>
            </a:r>
            <a:r>
              <a:rPr kumimoji="0" lang="cs-CZ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n.p</a:t>
            </a: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+0,5</a:t>
            </a:r>
            <a:endParaRPr kumimoji="0" lang="cs-CZ" sz="3200" b="0" i="0" u="none" strike="noStrike" kern="1200" cap="none" spc="0" normalizeH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514350" lvl="0" indent="-514350">
              <a:spcBef>
                <a:spcPct val="20000"/>
              </a:spcBef>
              <a:buFontTx/>
              <a:buChar char="-"/>
            </a:pPr>
            <a:r>
              <a:rPr lang="cs-CZ" sz="3200" dirty="0" smtClean="0">
                <a:solidFill>
                  <a:schemeClr val="bg1"/>
                </a:solidFill>
              </a:rPr>
              <a:t>Percentilem je hodnota prvku vypočteného pořadí</a:t>
            </a:r>
            <a:endParaRPr lang="cs-CZ" sz="3200" dirty="0" smtClean="0">
              <a:solidFill>
                <a:schemeClr val="bg1"/>
              </a:solidFill>
            </a:endParaRPr>
          </a:p>
          <a:p>
            <a:pPr marL="514350" lvl="0" indent="-514350">
              <a:spcBef>
                <a:spcPct val="20000"/>
              </a:spcBef>
            </a:pPr>
            <a:r>
              <a:rPr kumimoji="0" lang="cs-CZ" sz="32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</a:p>
          <a:p>
            <a:pPr marL="514350" lvl="0" indent="-514350">
              <a:spcBef>
                <a:spcPct val="20000"/>
              </a:spcBef>
            </a:pPr>
            <a:r>
              <a:rPr lang="cs-CZ" sz="3200" dirty="0" smtClean="0">
                <a:solidFill>
                  <a:schemeClr val="bg1"/>
                </a:solidFill>
              </a:rPr>
              <a:t>	</a:t>
            </a:r>
            <a:endParaRPr kumimoji="0" lang="cs-CZ" sz="3200" b="0" i="0" u="none" strike="noStrike" kern="1200" cap="none" spc="0" normalizeH="0" baseline="-2500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Variabilita systolického a diastolického krevního tlaku</a:t>
            </a:r>
            <a:endParaRPr lang="cs-CZ" dirty="0"/>
          </a:p>
        </p:txBody>
      </p:sp>
      <p:pic>
        <p:nvPicPr>
          <p:cNvPr id="51202" name="Picture 2" descr="http://blogs.sas.com/content/graphicallyspeaking/files/2014/08/Grouped_Histogram_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772816"/>
            <a:ext cx="7400925" cy="44386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17485</TotalTime>
  <Words>421</Words>
  <Application>Microsoft Office PowerPoint</Application>
  <PresentationFormat>Předvádění na obrazovce (4:3)</PresentationFormat>
  <Paragraphs>151</Paragraphs>
  <Slides>15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7" baseType="lpstr">
      <vt:lpstr>Motiv sady Office</vt:lpstr>
      <vt:lpstr>Rovnice</vt:lpstr>
      <vt:lpstr>4. Výběrové charakteristiky </vt:lpstr>
      <vt:lpstr>Rozpětí (variační šíře, range)</vt:lpstr>
      <vt:lpstr>Rozptyl, směrodatná odchylka a variační koeficient</vt:lpstr>
      <vt:lpstr>Rozptyl</vt:lpstr>
      <vt:lpstr>Směrodatná odchylka</vt:lpstr>
      <vt:lpstr>Variační koeficient</vt:lpstr>
      <vt:lpstr>Kvantily, kvartily, decily a percentily</vt:lpstr>
      <vt:lpstr>Výpočet percentilu</vt:lpstr>
      <vt:lpstr>Variabilita systolického a diastolického krevního tlaku</vt:lpstr>
      <vt:lpstr>Kvantitativní a kvalitativní znaky</vt:lpstr>
      <vt:lpstr>1. příklad</vt:lpstr>
      <vt:lpstr>2. příklad</vt:lpstr>
      <vt:lpstr>3. příklad</vt:lpstr>
      <vt:lpstr>4. příklad</vt:lpstr>
      <vt:lpstr>5. příklad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Statistika</dc:title>
  <dc:creator>Lucinka</dc:creator>
  <cp:lastModifiedBy>Lucie Buresova</cp:lastModifiedBy>
  <cp:revision>45</cp:revision>
  <dcterms:created xsi:type="dcterms:W3CDTF">2010-01-04T11:16:54Z</dcterms:created>
  <dcterms:modified xsi:type="dcterms:W3CDTF">2017-03-07T19:16:55Z</dcterms:modified>
</cp:coreProperties>
</file>