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83" r:id="rId3"/>
    <p:sldId id="281" r:id="rId4"/>
    <p:sldId id="282" r:id="rId5"/>
    <p:sldId id="257" r:id="rId6"/>
    <p:sldId id="284" r:id="rId7"/>
    <p:sldId id="285" r:id="rId8"/>
    <p:sldId id="286" r:id="rId9"/>
    <p:sldId id="288" r:id="rId10"/>
    <p:sldId id="287" r:id="rId11"/>
    <p:sldId id="289" r:id="rId12"/>
    <p:sldId id="290" r:id="rId13"/>
    <p:sldId id="258" r:id="rId14"/>
    <p:sldId id="259" r:id="rId15"/>
    <p:sldId id="260" r:id="rId16"/>
    <p:sldId id="261" r:id="rId17"/>
    <p:sldId id="291" r:id="rId18"/>
    <p:sldId id="262" r:id="rId19"/>
    <p:sldId id="292" r:id="rId20"/>
    <p:sldId id="293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95" r:id="rId37"/>
    <p:sldId id="294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82" d="100"/>
          <a:sy n="82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42A3-90F9-4056-8485-37B6987F2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A419-7F58-4ED4-A55C-182B0CDE6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3251-D0C9-4DBC-A04F-5980C8DB6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D821-BD35-4244-B8E4-A043E263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C760-1386-4C63-8766-922614182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DC4B-CE88-438D-8F90-7E52B9D95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3CD7-1888-45E5-B099-47D039A656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1A7C-D533-47AE-91B0-53ABE010A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13CD-095A-4A82-B614-24C3E6C83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DE06-DF23-4175-AA14-BCBD351BF7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F1-7679-4616-93AE-8832FC3B7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4F70-6A95-4006-A2F8-CF5B485919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E116C-499E-47D0-93AD-F43758374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898594-udalosti-komentare/21041100037090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22711478-duchovni-kuchyne/307298380030009-hinduismus/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3988" cy="3530600"/>
          </a:xfrm>
        </p:spPr>
        <p:txBody>
          <a:bodyPr/>
          <a:lstStyle/>
          <a:p>
            <a:pPr eaLnBrk="1" hangingPunct="1"/>
            <a:br>
              <a:rPr lang="cs-CZ" sz="4000" b="1" dirty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br>
              <a:rPr lang="cs-CZ" sz="4000" b="1" dirty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br>
              <a:rPr lang="cs-CZ" sz="4000" b="1" dirty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dirty="0">
                <a:latin typeface="Comic Sans MS" pitchFamily="66" charset="0"/>
                <a:ea typeface="Calibri" pitchFamily="34" charset="0"/>
                <a:cs typeface="Calibri" pitchFamily="34" charset="0"/>
              </a:rPr>
              <a:t>   </a:t>
            </a:r>
            <a:r>
              <a:rPr lang="cs-CZ" sz="4000" b="1" dirty="0">
                <a:solidFill>
                  <a:srgbClr val="403152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Nutriční aspekty světových náboženství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8188" cy="2135188"/>
          </a:xfrm>
        </p:spPr>
        <p:txBody>
          <a:bodyPr rtlCol="0">
            <a:normAutofit/>
          </a:bodyPr>
          <a:lstStyle/>
          <a:p>
            <a:pPr marL="1066800" lvl="1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/>
              <a:t>                                         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i="1" dirty="0">
              <a:latin typeface="Comic Sans MS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>
                <a:latin typeface="Comic Sans MS" pitchFamily="66" charset="0"/>
              </a:rPr>
              <a:t>           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/>
              <a:t>		                                </a:t>
            </a:r>
            <a:r>
              <a:rPr lang="cs-CZ" sz="2400" b="1" i="1" dirty="0">
                <a:latin typeface="Comic Sans MS" pitchFamily="66" charset="0"/>
              </a:rPr>
              <a:t>Martina Nevrlá</a:t>
            </a:r>
            <a:r>
              <a:rPr lang="cs-CZ" sz="2400" i="1" dirty="0"/>
              <a:t> 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Mnohoznačný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 pokrm má pro různé osoby různý význam: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Oslava etnické identity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Nízký sociální status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2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Změny významu při změně okolností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>
                <a:latin typeface="Comic Sans MS" pitchFamily="66" charset="0"/>
              </a:rPr>
              <a:t>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např. cukr – nejdříve symbol blahobytu, po rozšíření ztráta hodnoty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Někdy rozdílné vnímání mužského a ženského principu (steak x jahody)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Potrava jako etnický znak a symbol 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Italové v Americe</a:t>
            </a:r>
          </a:p>
          <a:p>
            <a:pPr>
              <a:buFont typeface="Arial" charset="0"/>
              <a:buNone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Alkoholdehydrogenáza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Laktátdehydrogenáza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Etnocentrismus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Přesvědčení, že moje postoje a chování jsou „přirozené“ a nejlepší, odlišné je „divné“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Kanibalismus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>
                <a:hlinkClick r:id="rId2"/>
              </a:rPr>
              <a:t>http://www.</a:t>
            </a:r>
            <a:r>
              <a:rPr lang="cs-CZ" sz="2400" dirty="0" err="1">
                <a:hlinkClick r:id="rId2"/>
              </a:rPr>
              <a:t>ceskatelevize.cz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ivysilani</a:t>
            </a:r>
            <a:r>
              <a:rPr lang="cs-CZ" sz="2400" dirty="0">
                <a:hlinkClick r:id="rId2"/>
              </a:rPr>
              <a:t>/1096898594-</a:t>
            </a:r>
            <a:r>
              <a:rPr lang="cs-CZ" sz="2400" dirty="0" err="1">
                <a:hlinkClick r:id="rId2"/>
              </a:rPr>
              <a:t>udalosti</a:t>
            </a:r>
            <a:r>
              <a:rPr lang="cs-CZ" sz="2400" dirty="0">
                <a:hlinkClick r:id="rId2"/>
              </a:rPr>
              <a:t>-</a:t>
            </a:r>
            <a:r>
              <a:rPr lang="cs-CZ" sz="2400" dirty="0" err="1">
                <a:hlinkClick r:id="rId2"/>
              </a:rPr>
              <a:t>komentare</a:t>
            </a:r>
            <a:r>
              <a:rPr lang="cs-CZ" sz="2400" dirty="0">
                <a:hlinkClick r:id="rId2"/>
              </a:rPr>
              <a:t>/210411000370902/</a:t>
            </a:r>
            <a:endParaRPr lang="cs-CZ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relativismus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Všechny kultury jsou stejně dobré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620713"/>
            <a:ext cx="728345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římských katolíků</a:t>
            </a:r>
          </a:p>
          <a:p>
            <a:pPr eaLnBrk="1" hangingPunct="1"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</a:t>
            </a:r>
          </a:p>
          <a:p>
            <a:pPr eaLnBrk="1" hangingPunct="1"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a křesťanství</a:t>
            </a:r>
            <a:b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sz="40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u římských katolíků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Do roku 1966 zákaz v pátek konzumovat maso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Některé řeholní řády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Snaha odlišit se od římských katolíků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Adventisté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	   </a:t>
            </a: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lakto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ovo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vegetariáni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nekonzumují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(maso, ryby, alkohol, čaj, kávu,tabák)</a:t>
            </a: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88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29600" cy="5030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Přísné dodržování půstu v pátek a ve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středu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Před významnými svátky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Ostatní křesťanské církve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Církev Ježíše Krista Svatých posledních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dnů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a mentální anorexie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Kateřina Sienská</a:t>
            </a:r>
          </a:p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Alžběta z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Reutte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Kateřina z Janova</a:t>
            </a:r>
          </a:p>
          <a:p>
            <a:pPr>
              <a:defRPr/>
            </a:pP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Domenica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Paradiso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Mikuláš z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Fl</a:t>
            </a:r>
            <a:r>
              <a:rPr lang="hu-HU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űte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0" y="-614363"/>
            <a:ext cx="201613" cy="2243138"/>
          </a:xfrm>
        </p:spPr>
        <p:txBody>
          <a:bodyPr/>
          <a:lstStyle/>
          <a:p>
            <a:pPr eaLnBrk="1" hangingPunct="1"/>
            <a:endParaRPr lang="cs-CZ" sz="3200" b="1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619125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latin typeface="Comic Sans MS" pitchFamily="66" charset="0"/>
              </a:rPr>
              <a:t> 			</a:t>
            </a:r>
            <a:r>
              <a:rPr lang="cs-CZ" sz="36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 a jídlo</a:t>
            </a:r>
            <a:r>
              <a:rPr lang="cs-CZ" sz="2800" b="1" dirty="0">
                <a:latin typeface="Comic Sans MS" pitchFamily="66" charset="0"/>
              </a:rPr>
              <a:t>		</a:t>
            </a: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Podobné předpisy se židovskými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Potraviny se zvláštní mocí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Rituály při vykrvení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Ramadán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b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50514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kolem roku 1000 n.l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Kastovní systém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 uctívání krávy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Hnutí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Hare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Krišna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ochutnávání</a:t>
            </a:r>
            <a:endParaRPr lang="cs-CZ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Počty věřících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2,1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1,5 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900 milionů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376 milionů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r>
              <a:rPr lang="cs-CZ" sz="4000" b="1" dirty="0">
                <a:latin typeface="Comic Sans MS" pitchFamily="66" charset="0"/>
              </a:rPr>
              <a:t> </a:t>
            </a:r>
            <a:r>
              <a:rPr lang="cs-CZ" sz="4000" b="1" dirty="0">
                <a:solidFill>
                  <a:srgbClr val="00B050"/>
                </a:solidFill>
                <a:latin typeface="Comic Sans MS" pitchFamily="66" charset="0"/>
              </a:rPr>
              <a:t>14 milionů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Ašramová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kuchyně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Pořad duchovní kuchyně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čt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2, 2007,  Režie S. Zeman.</a:t>
            </a:r>
          </a:p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new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age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katolicismus, pravoslaví, čínská náboženství…)</a:t>
            </a:r>
          </a:p>
          <a:p>
            <a:pPr>
              <a:buFont typeface="Arial" charset="0"/>
              <a:buNone/>
              <a:defRPr/>
            </a:pPr>
            <a:r>
              <a:rPr lang="cs-CZ" b="1" dirty="0"/>
              <a:t> </a:t>
            </a:r>
            <a:r>
              <a:rPr lang="cs-CZ" dirty="0">
                <a:hlinkClick r:id="rId2"/>
              </a:rPr>
              <a:t> http://www.</a:t>
            </a:r>
            <a:r>
              <a:rPr lang="cs-CZ" dirty="0" err="1">
                <a:hlinkClick r:id="rId2"/>
              </a:rPr>
              <a:t>ceskatelevize.cz</a:t>
            </a:r>
            <a:r>
              <a:rPr lang="cs-CZ" dirty="0">
                <a:hlinkClick r:id="rId2"/>
              </a:rPr>
              <a:t>/porady/10122711478-duchovni-</a:t>
            </a:r>
            <a:r>
              <a:rPr lang="cs-CZ" dirty="0" err="1">
                <a:hlinkClick r:id="rId2"/>
              </a:rPr>
              <a:t>kuchyne</a:t>
            </a:r>
            <a:r>
              <a:rPr lang="cs-CZ" dirty="0">
                <a:hlinkClick r:id="rId2"/>
              </a:rPr>
              <a:t>/307298380030009-hinduismus/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Font typeface="Arial" charset="0"/>
              <a:buNone/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53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8101013" y="1600200"/>
            <a:ext cx="585787" cy="2185988"/>
          </a:xfrm>
        </p:spPr>
        <p:txBody>
          <a:bodyPr/>
          <a:lstStyle/>
          <a:p>
            <a:endParaRPr lang="cs-CZ"/>
          </a:p>
        </p:txBody>
      </p:sp>
      <p:sp>
        <p:nvSpPr>
          <p:cNvPr id="22533" name="Zástupný symbol pro obsah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 a jídlo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  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Vegetariánství? Mniši žebrání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Geografické poměry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Peklo, jako hrozba po požití masa?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>
                <a:latin typeface="Comic Sans MS" pitchFamily="66" charset="0"/>
              </a:rPr>
              <a:t>                  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8388424" y="1600200"/>
            <a:ext cx="298376" cy="21859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br>
              <a:rPr lang="cs-CZ" sz="4000" b="1" dirty="0">
                <a:latin typeface="Comic Sans MS" pitchFamily="66" charset="0"/>
              </a:rPr>
            </a:br>
            <a:endParaRPr lang="cs-CZ" sz="4000" b="1" dirty="0">
              <a:latin typeface="Comic Sans MS" pitchFamily="66" charset="0"/>
            </a:endParaRP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8147050" cy="5289550"/>
          </a:xfrm>
        </p:spPr>
        <p:txBody>
          <a:bodyPr/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Nejkomplikovanější soubor stravovacích norem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základní pravidla: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Povolené druhy masa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Zákon </a:t>
            </a:r>
            <a:r>
              <a:rPr lang="cs-CZ" sz="1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Kashrutu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(skot, ovce, kozy, buvoli, jeleni, srnci, </a:t>
            </a:r>
            <a:r>
              <a:rPr lang="cs-CZ" sz="1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daňci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kamzíci, losi, husa, kachna, slepice, bažant, křepelka koroptev, okoun cejn, lín, kapr, losos..) Zakázáno: vepř, osel, kůň, zajíc, králík, velbloud, úhoř. </a:t>
            </a: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Správná příprava</a:t>
            </a:r>
          </a:p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Masité X Mléčné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6hodin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1498600"/>
          </a:xfrm>
        </p:spPr>
        <p:txBody>
          <a:bodyPr/>
          <a:lstStyle/>
          <a:p>
            <a:pPr eaLnBrk="1" hangingPunct="1"/>
            <a:endParaRPr lang="cs-CZ" sz="36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dirty="0"/>
              <a:t> </a:t>
            </a:r>
            <a:r>
              <a:rPr lang="cs-CZ" sz="4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mohou stravovací návyky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4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ovlivnit zdravotní stav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věřících??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Hinduismus, buddhismus, Církev Adventistů sedmého dne - </a:t>
            </a:r>
            <a:r>
              <a:rPr lang="cs-CZ" sz="32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cs-CZ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Stanovisko ADA: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Správně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rozvržená vegetariánská strava je zdravá, nutričně vyvážená a může být dokonce zdravotně přínosná</a:t>
            </a:r>
            <a:r>
              <a:rPr lang="cs-CZ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provedená u Adventistů: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Bylo </a:t>
            </a:r>
            <a:r>
              <a:rPr lang="cs-CZ" sz="28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zjištěno: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zelenina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Méně častý výskyt diabetu 2.typu a hypertenze.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Prevence kolorektálního karcinomu a aterosklerózy.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Pravoslavné křesťanství a stravování během půstu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folátu</a:t>
            </a: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Fe</a:t>
            </a: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luštěnin, ovoce , zeleniny a brambor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a trans MK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energetický příjem se v jednotlivých studiích liší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příjem T a B, ↑ S !!!!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Ramadánu na věřící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jednotlivých studií se velmi liší.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Měřené parametry (HDL, LDL, celkový CH, TAG, glukóza) zřejmě závisí na stravování v povolených denních hodinách.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Komplikace?? 			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Diabetes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stravování Židů na jejich zdravotní stav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Pouze malý počet studií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 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HDL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MK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S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(kostní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denzita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a vitamin D)??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Praktická 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ovlivní půst pravoslavných věřících hodnoty antropometrické a biochemické.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Filipovský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půst před Vánocemi (40 dnů).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Vyšetřované osoby a metodika: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 ženy (22 a 54let), 2muži (57 a 76let).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Tělesná hmotnost, BMI, procento tělesného tuku, obvod paže pasu a boků, KT.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b="1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 b="1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  <p:pic>
        <p:nvPicPr>
          <p:cNvPr id="5124" name="Obrázek 5" descr="Religion_distribu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91512" cy="5649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Biochemie: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bilirubin, ALT, AST, glukóza, alfa-amyláza,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lipáza, celkový CH, HDL-CH, LDL-CH. 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zjištění energetického příjmu bílkovin, sacharidů, tuků a cholesterolu byla použita metoda 24h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recallu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praktické části: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 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BMI, % tělesného tuku, obvod paže pasu a boků se výrazně nelišily před a po skončení půstu.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Nebyl zjištěn ani rozdíl v příjmu S, B, T. Převládala konzumace rostlinných bílkovin.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Zastoupení jednotlivých aminokyselin ve stravě se velmi lišilo a nedá se jednoznačně říci, že by některé byly deficitní, či by jejich příjem byl zvýšený.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biochemických hodnot došlo k výrazné změně hladin bilirubinu u všech vyšetřovaných osob.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Při restrikci energetického příjmu může být způsobeno mutací genu UGT1A1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Gilbertův syndrom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Zvýšená konzumace ovsa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bilirubinu však byly v normě</a:t>
            </a:r>
            <a:r>
              <a:rPr lang="cs-CZ" sz="2800" dirty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16938" cy="4454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celkového cholesterolu u tří osob klesly u ženy (1956) však stouply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Endogenní tvorba.</a:t>
            </a:r>
          </a:p>
          <a:p>
            <a:pPr eaLnBrk="1" hangingPunct="1">
              <a:buFontTx/>
              <a:buNone/>
              <a:defRPr/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Nedošlo k výrazným změnám hodnot ALT, AST, lipázy a alfa-amylázy, hladina glukózy se také nezměnila.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 praktické části: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výsledků praktické části vyplývá, že dodržování půstu nemá negativní vliv na zdravotní stav věřících. Strava je kvalitativně i kvantitativně plnohodnotná.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Důležitá je celková pestrost stravy a dostatek všech makro i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mikronutrienů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hraje v náboženství významnou roli.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Každí náboženství je specifické svými stravovacími praktikami a rituály .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však splňuje zásady správné výživy a obsahuje dostatečné množství všech makro i </a:t>
            </a: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mikronutrientů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ve svých stravovacích předpisech zohledňuje potřeby u rizikových skupin.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provedené v posledních letech dokonce zdůrazňují příznivé účinky některých náboženských stravovacích praktik na zdraví.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>
                <a:latin typeface="Comic Sans MS" pitchFamily="66" charset="0"/>
              </a:rPr>
            </a:br>
            <a:r>
              <a:rPr lang="cs-CZ" dirty="0">
                <a:latin typeface="Comic Sans MS" pitchFamily="66" charset="0"/>
              </a:rPr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1600" dirty="0"/>
              <a:t>STOJANOVIČOVÁ, M. Vliv náboženství na stravovací návyky. Brno, 2010. 60 s. Bakalářská práce na Lékařské fakultě Masarykovy univerzity. Vedoucí bakalářské práce: Prof. MUDr. Zuzana </a:t>
            </a:r>
            <a:r>
              <a:rPr lang="cs-CZ" sz="1600" dirty="0" err="1"/>
              <a:t>Derflerová</a:t>
            </a:r>
            <a:r>
              <a:rPr lang="cs-CZ" sz="1600" dirty="0"/>
              <a:t> Brázdová, DrSc.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</a:t>
            </a:r>
          </a:p>
          <a:p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Děkuji za pozornost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Aktuálnost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době globalizace je nutné se zajímat o ostatní kultury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Lepší spolupráce pacientů při terapii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496300" cy="5749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latin typeface="Comic Sans MS" pitchFamily="66" charset="0"/>
              </a:rPr>
              <a:t>		    </a:t>
            </a:r>
            <a:r>
              <a:rPr lang="cs-CZ" sz="40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kompetence 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principy: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Vůle dovědět se o kultuře klientů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Sebereflexe - jsou si vědomi, jak jsou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jejich vlastní výživové zvyklosti ovlivněny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kulturou, ve které žijí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Použití znalostí při poskytování péče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Důsledky začlenění kulturních kompetencí</a:t>
            </a: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Pacienti/klienti cítí porozumění a respekt, nebojí se vyhledat zdravotní péči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Odborníci mohou získat přesnější informace a lépe určit diagnózu, pokud rozumějí a dobře komunikují s pacienty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 jsou s péčí více spokojeni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Spokojení pacienti lépe spolupracují a dodržují doporučení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Rodina více spolupracuje a podporuje pacienta, pokud doporučení jsou kompatibilní s jejich přesvědčením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Co můžete udělat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Dovědět se co nejvíce z knih a článků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Strávit čas v jejich kulturním prostředí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Kurzy, workshopy interkulturní komunikace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Organizace:</a:t>
            </a:r>
          </a:p>
          <a:p>
            <a:pPr eaLnBrk="1" hangingPunct="1">
              <a:defRPr/>
            </a:pPr>
            <a:r>
              <a:rPr lang="cs-CZ" dirty="0"/>
              <a:t> </a:t>
            </a:r>
            <a:r>
              <a:rPr lang="cs-CZ" sz="2400" b="1" dirty="0">
                <a:latin typeface="Comic Sans MS" pitchFamily="66" charset="0"/>
              </a:rPr>
              <a:t>Zaměstnat tlumočníka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>
                <a:latin typeface="Comic Sans MS" pitchFamily="66" charset="0"/>
              </a:rPr>
              <a:t>Materiály v jazyce klienta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>
                <a:latin typeface="Comic Sans MS" pitchFamily="66" charset="0"/>
              </a:rPr>
              <a:t>Zaměstnat členy komunity	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>
                <a:latin typeface="Comic Sans MS" pitchFamily="66" charset="0"/>
              </a:rPr>
              <a:t>Pomoc při tvorbě edukačních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b="1" dirty="0">
                <a:latin typeface="Comic Sans MS" pitchFamily="66" charset="0"/>
              </a:rPr>
              <a:t>   materiálů</a:t>
            </a:r>
          </a:p>
          <a:p>
            <a:pPr eaLnBrk="1" hangingPunct="1"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podmíněnost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pokrmu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Hamburger, hranolky, nápoj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Japonce jídlo v </a:t>
            </a:r>
            <a:r>
              <a:rPr lang="cs-CZ" sz="1800" b="1" dirty="0" err="1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McDonald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's –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bez rýže pouze svačina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1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denních jídel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denní jídla s nejbohatším večer – produkt průmyslové revoluce a prodlouženého školního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Rodiny farmářů – největší jídlo uprostřed dne, aby pracovníci vydrželi až do konce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některých kulturách jsou považována za ideální 2 denní jídla</a:t>
            </a:r>
          </a:p>
          <a:p>
            <a:pPr eaLnBrk="1" hangingPunct="1"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týdenních jídel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Nedělní oběd – symbol kultury</a:t>
            </a:r>
          </a:p>
          <a:p>
            <a:pPr lvl="1" eaLnBrk="1" hangingPunct="1">
              <a:defRPr/>
            </a:pP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Oslavy během roku spojené s hostinami</a:t>
            </a:r>
          </a:p>
          <a:p>
            <a:pPr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1135</Words>
  <Application>Microsoft Office PowerPoint</Application>
  <PresentationFormat>Předvádění na obrazovce (4:3)</PresentationFormat>
  <Paragraphs>279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Comic Sans MS</vt:lpstr>
      <vt:lpstr>Courier New</vt:lpstr>
      <vt:lpstr>Wingdings</vt:lpstr>
      <vt:lpstr>Motiv sady Office</vt:lpstr>
      <vt:lpstr>      Nutriční aspekty světových náboženství</vt:lpstr>
      <vt:lpstr>Počty věřících </vt:lpstr>
      <vt:lpstr>Prezentace aplikace PowerPoint</vt:lpstr>
      <vt:lpstr>Prezentace aplikace PowerPoint</vt:lpstr>
      <vt:lpstr>Prezentace aplikace PowerPoint</vt:lpstr>
      <vt:lpstr>Důsledky začlenění kulturních kompetencí </vt:lpstr>
      <vt:lpstr>Co můžete udělat</vt:lpstr>
      <vt:lpstr>Kulturní podmíněnost</vt:lpstr>
      <vt:lpstr>Prezentace aplikace PowerPoint</vt:lpstr>
      <vt:lpstr>Mnohoznačný význam</vt:lpstr>
      <vt:lpstr>Potrava jako etnický znak a symbol moci</vt:lpstr>
      <vt:lpstr>Etnocentrismus</vt:lpstr>
      <vt:lpstr>Prezentace aplikace PowerPoint</vt:lpstr>
      <vt:lpstr>Křesťanství</vt:lpstr>
      <vt:lpstr>Historie stravování a křesťanství </vt:lpstr>
      <vt:lpstr>Prezentace aplikace PowerPoint</vt:lpstr>
      <vt:lpstr>Křesťanství a mentální anorexie</vt:lpstr>
      <vt:lpstr>Prezentace aplikace PowerPoint</vt:lpstr>
      <vt:lpstr>Hinduismus </vt:lpstr>
      <vt:lpstr>Ašramová kuchyně</vt:lpstr>
      <vt:lpstr>Buddhismus a jídlo</vt:lpstr>
      <vt:lpstr>Judaismus </vt:lpstr>
      <vt:lpstr>Prezentace aplikace PowerPoint</vt:lpstr>
      <vt:lpstr>Hinduismus, buddhismus, Církev Adventistů sedmého dne - Vegetariánství</vt:lpstr>
      <vt:lpstr>Studie provedená u Adventistů:</vt:lpstr>
      <vt:lpstr>Pravoslavné křesťanství a stravování během půstu</vt:lpstr>
      <vt:lpstr>Vliv Ramadánu na věřící</vt:lpstr>
      <vt:lpstr>Vliv stravování Židů na jejich zdravotní stav</vt:lpstr>
      <vt:lpstr>Praktická část</vt:lpstr>
      <vt:lpstr>Prezentace aplikace PowerPoint</vt:lpstr>
      <vt:lpstr>Výsledky praktické části:</vt:lpstr>
      <vt:lpstr>Prezentace aplikace PowerPoint</vt:lpstr>
      <vt:lpstr>Prezentace aplikace PowerPoint</vt:lpstr>
      <vt:lpstr>Závěr praktické části:</vt:lpstr>
      <vt:lpstr>Závěr</vt:lpstr>
      <vt:lpstr> Zdroje: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náboženství na stravovací návyky</dc:title>
  <dc:creator>Martina</dc:creator>
  <cp:lastModifiedBy>M Nevrlá</cp:lastModifiedBy>
  <cp:revision>96</cp:revision>
  <dcterms:created xsi:type="dcterms:W3CDTF">2010-05-30T20:15:53Z</dcterms:created>
  <dcterms:modified xsi:type="dcterms:W3CDTF">2018-05-04T19:44:29Z</dcterms:modified>
</cp:coreProperties>
</file>