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6" r:id="rId2"/>
    <p:sldId id="434" r:id="rId3"/>
    <p:sldId id="435" r:id="rId4"/>
    <p:sldId id="397" r:id="rId5"/>
    <p:sldId id="470" r:id="rId6"/>
    <p:sldId id="448" r:id="rId7"/>
    <p:sldId id="485" r:id="rId8"/>
    <p:sldId id="471" r:id="rId9"/>
    <p:sldId id="436" r:id="rId10"/>
    <p:sldId id="441" r:id="rId11"/>
    <p:sldId id="498" r:id="rId12"/>
    <p:sldId id="484" r:id="rId13"/>
    <p:sldId id="443" r:id="rId14"/>
    <p:sldId id="444" r:id="rId15"/>
    <p:sldId id="445" r:id="rId16"/>
    <p:sldId id="446" r:id="rId17"/>
    <p:sldId id="447" r:id="rId18"/>
    <p:sldId id="437" r:id="rId19"/>
    <p:sldId id="462" r:id="rId20"/>
    <p:sldId id="463" r:id="rId21"/>
    <p:sldId id="472" r:id="rId22"/>
    <p:sldId id="465" r:id="rId23"/>
    <p:sldId id="468" r:id="rId24"/>
    <p:sldId id="483" r:id="rId25"/>
    <p:sldId id="438" r:id="rId26"/>
    <p:sldId id="449" r:id="rId27"/>
    <p:sldId id="450" r:id="rId28"/>
    <p:sldId id="451" r:id="rId29"/>
    <p:sldId id="479" r:id="rId30"/>
    <p:sldId id="480" r:id="rId31"/>
    <p:sldId id="481" r:id="rId32"/>
    <p:sldId id="482" r:id="rId33"/>
    <p:sldId id="478" r:id="rId34"/>
    <p:sldId id="497" r:id="rId35"/>
    <p:sldId id="454" r:id="rId36"/>
    <p:sldId id="455" r:id="rId37"/>
    <p:sldId id="457" r:id="rId38"/>
    <p:sldId id="458" r:id="rId39"/>
    <p:sldId id="486" r:id="rId40"/>
    <p:sldId id="460" r:id="rId41"/>
    <p:sldId id="461" r:id="rId42"/>
    <p:sldId id="487" r:id="rId43"/>
    <p:sldId id="488" r:id="rId44"/>
    <p:sldId id="489" r:id="rId45"/>
    <p:sldId id="490" r:id="rId46"/>
    <p:sldId id="491" r:id="rId47"/>
    <p:sldId id="492" r:id="rId48"/>
    <p:sldId id="493" r:id="rId49"/>
    <p:sldId id="494" r:id="rId50"/>
    <p:sldId id="495" r:id="rId51"/>
    <p:sldId id="496" r:id="rId52"/>
    <p:sldId id="499" r:id="rId53"/>
    <p:sldId id="439" r:id="rId54"/>
    <p:sldId id="475" r:id="rId55"/>
    <p:sldId id="440" r:id="rId56"/>
    <p:sldId id="473" r:id="rId57"/>
    <p:sldId id="476" r:id="rId58"/>
    <p:sldId id="474" r:id="rId59"/>
    <p:sldId id="477" r:id="rId60"/>
    <p:sldId id="429" r:id="rId61"/>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F0A22E"/>
    <a:srgbClr val="99CCFF"/>
    <a:srgbClr val="824100"/>
    <a:srgbClr val="898989"/>
    <a:srgbClr val="663300"/>
    <a:srgbClr val="A50021"/>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0" autoAdjust="0"/>
    <p:restoredTop sz="80884" autoAdjust="0"/>
  </p:normalViewPr>
  <p:slideViewPr>
    <p:cSldViewPr>
      <p:cViewPr varScale="1">
        <p:scale>
          <a:sx n="87" d="100"/>
          <a:sy n="87" d="100"/>
        </p:scale>
        <p:origin x="2268" y="78"/>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1308"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862" cy="495714"/>
          </a:xfrm>
          <a:prstGeom prst="rect">
            <a:avLst/>
          </a:prstGeom>
        </p:spPr>
        <p:txBody>
          <a:bodyPr vert="horz" lIns="88212" tIns="44106" rIns="88212" bIns="44106" rtlCol="0"/>
          <a:lstStyle>
            <a:lvl1pPr algn="l">
              <a:defRPr sz="1200"/>
            </a:lvl1pPr>
          </a:lstStyle>
          <a:p>
            <a:endParaRPr lang="cs-CZ"/>
          </a:p>
        </p:txBody>
      </p:sp>
      <p:sp>
        <p:nvSpPr>
          <p:cNvPr id="3" name="Zástupný symbol pro datum 2"/>
          <p:cNvSpPr>
            <a:spLocks noGrp="1"/>
          </p:cNvSpPr>
          <p:nvPr>
            <p:ph type="dt" sz="quarter" idx="1"/>
          </p:nvPr>
        </p:nvSpPr>
        <p:spPr>
          <a:xfrm>
            <a:off x="3850294" y="0"/>
            <a:ext cx="2945862" cy="495714"/>
          </a:xfrm>
          <a:prstGeom prst="rect">
            <a:avLst/>
          </a:prstGeom>
        </p:spPr>
        <p:txBody>
          <a:bodyPr vert="horz" lIns="88212" tIns="44106" rIns="88212" bIns="44106" rtlCol="0"/>
          <a:lstStyle>
            <a:lvl1pPr algn="r">
              <a:defRPr sz="1200"/>
            </a:lvl1pPr>
          </a:lstStyle>
          <a:p>
            <a:fld id="{3014343A-3176-4FE2-8018-ADCF018403D1}" type="datetimeFigureOut">
              <a:rPr lang="cs-CZ" smtClean="0"/>
              <a:t>14.03.2018</a:t>
            </a:fld>
            <a:endParaRPr lang="cs-CZ"/>
          </a:p>
        </p:txBody>
      </p:sp>
      <p:sp>
        <p:nvSpPr>
          <p:cNvPr id="4" name="Zástupný symbol pro zápatí 3"/>
          <p:cNvSpPr>
            <a:spLocks noGrp="1"/>
          </p:cNvSpPr>
          <p:nvPr>
            <p:ph type="ftr" sz="quarter" idx="2"/>
          </p:nvPr>
        </p:nvSpPr>
        <p:spPr>
          <a:xfrm>
            <a:off x="0" y="9427797"/>
            <a:ext cx="2945862" cy="495714"/>
          </a:xfrm>
          <a:prstGeom prst="rect">
            <a:avLst/>
          </a:prstGeom>
        </p:spPr>
        <p:txBody>
          <a:bodyPr vert="horz" lIns="88212" tIns="44106" rIns="88212" bIns="44106"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294" y="9427797"/>
            <a:ext cx="2945862" cy="495714"/>
          </a:xfrm>
          <a:prstGeom prst="rect">
            <a:avLst/>
          </a:prstGeom>
        </p:spPr>
        <p:txBody>
          <a:bodyPr vert="horz" lIns="88212" tIns="44106" rIns="88212" bIns="44106" rtlCol="0" anchor="b"/>
          <a:lstStyle>
            <a:lvl1pPr algn="r">
              <a:defRPr sz="1200"/>
            </a:lvl1pPr>
          </a:lstStyle>
          <a:p>
            <a:fld id="{B101A72C-99B5-46BB-BAF3-4E3B551006C3}" type="slidenum">
              <a:rPr lang="cs-CZ" smtClean="0"/>
              <a:t>‹#›</a:t>
            </a:fld>
            <a:endParaRPr lang="cs-CZ"/>
          </a:p>
        </p:txBody>
      </p:sp>
    </p:spTree>
    <p:extLst>
      <p:ext uri="{BB962C8B-B14F-4D97-AF65-F5344CB8AC3E}">
        <p14:creationId xmlns:p14="http://schemas.microsoft.com/office/powerpoint/2010/main" val="383539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6253"/>
          </a:xfrm>
          <a:prstGeom prst="rect">
            <a:avLst/>
          </a:prstGeom>
        </p:spPr>
        <p:txBody>
          <a:bodyPr vert="horz" lIns="95552" tIns="47776" rIns="95552" bIns="47776" rtlCol="0"/>
          <a:lstStyle>
            <a:lvl1pPr algn="l">
              <a:defRPr sz="1300"/>
            </a:lvl1pPr>
          </a:lstStyle>
          <a:p>
            <a:endParaRPr lang="cs-CZ"/>
          </a:p>
        </p:txBody>
      </p:sp>
      <p:sp>
        <p:nvSpPr>
          <p:cNvPr id="3" name="Zástupný symbol pro datum 2"/>
          <p:cNvSpPr>
            <a:spLocks noGrp="1"/>
          </p:cNvSpPr>
          <p:nvPr>
            <p:ph type="dt" idx="1"/>
          </p:nvPr>
        </p:nvSpPr>
        <p:spPr>
          <a:xfrm>
            <a:off x="3850444" y="1"/>
            <a:ext cx="2945659" cy="496253"/>
          </a:xfrm>
          <a:prstGeom prst="rect">
            <a:avLst/>
          </a:prstGeom>
        </p:spPr>
        <p:txBody>
          <a:bodyPr vert="horz" lIns="95552" tIns="47776" rIns="95552" bIns="47776" rtlCol="0"/>
          <a:lstStyle>
            <a:lvl1pPr algn="r">
              <a:defRPr sz="1300"/>
            </a:lvl1pPr>
          </a:lstStyle>
          <a:p>
            <a:fld id="{5D0E8244-B60C-4AC0-9A32-90D49118D22D}" type="datetimeFigureOut">
              <a:rPr lang="cs-CZ" smtClean="0"/>
              <a:t>14.03.2018</a:t>
            </a:fld>
            <a:endParaRPr lang="cs-CZ"/>
          </a:p>
        </p:txBody>
      </p:sp>
      <p:sp>
        <p:nvSpPr>
          <p:cNvPr id="4" name="Zástupný symbol pro obrázek snímku 3"/>
          <p:cNvSpPr>
            <a:spLocks noGrp="1" noRot="1" noChangeAspect="1"/>
          </p:cNvSpPr>
          <p:nvPr>
            <p:ph type="sldImg" idx="2"/>
          </p:nvPr>
        </p:nvSpPr>
        <p:spPr>
          <a:xfrm>
            <a:off x="862013" y="214313"/>
            <a:ext cx="5073650" cy="3805237"/>
          </a:xfrm>
          <a:prstGeom prst="rect">
            <a:avLst/>
          </a:prstGeom>
          <a:noFill/>
          <a:ln w="12700">
            <a:solidFill>
              <a:prstClr val="black"/>
            </a:solidFill>
          </a:ln>
        </p:spPr>
        <p:txBody>
          <a:bodyPr vert="horz" lIns="95552" tIns="47776" rIns="95552" bIns="47776" rtlCol="0" anchor="ctr"/>
          <a:lstStyle/>
          <a:p>
            <a:endParaRPr lang="cs-CZ"/>
          </a:p>
        </p:txBody>
      </p:sp>
      <p:sp>
        <p:nvSpPr>
          <p:cNvPr id="5" name="Zástupný symbol pro poznámky 4"/>
          <p:cNvSpPr>
            <a:spLocks noGrp="1"/>
          </p:cNvSpPr>
          <p:nvPr>
            <p:ph type="body" sz="quarter" idx="3"/>
          </p:nvPr>
        </p:nvSpPr>
        <p:spPr>
          <a:xfrm>
            <a:off x="365098" y="4124564"/>
            <a:ext cx="6067479" cy="5516570"/>
          </a:xfrm>
          <a:prstGeom prst="rect">
            <a:avLst/>
          </a:prstGeom>
        </p:spPr>
        <p:txBody>
          <a:bodyPr vert="horz" lIns="95552" tIns="47776" rIns="95552" bIns="47776"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1" y="9427076"/>
            <a:ext cx="2945659" cy="496253"/>
          </a:xfrm>
          <a:prstGeom prst="rect">
            <a:avLst/>
          </a:prstGeom>
        </p:spPr>
        <p:txBody>
          <a:bodyPr vert="horz" lIns="95552" tIns="47776" rIns="95552" bIns="47776"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50444" y="9427076"/>
            <a:ext cx="2945659" cy="496253"/>
          </a:xfrm>
          <a:prstGeom prst="rect">
            <a:avLst/>
          </a:prstGeom>
        </p:spPr>
        <p:txBody>
          <a:bodyPr vert="horz" lIns="95552" tIns="47776" rIns="95552" bIns="47776" rtlCol="0" anchor="b"/>
          <a:lstStyle>
            <a:lvl1pPr algn="r">
              <a:defRPr sz="1300"/>
            </a:lvl1pPr>
          </a:lstStyle>
          <a:p>
            <a:fld id="{0B3B9C39-6EF1-4BC3-BFC8-CDBBDA39E388}" type="slidenum">
              <a:rPr lang="cs-CZ" smtClean="0"/>
              <a:t>‹#›</a:t>
            </a:fld>
            <a:endParaRPr lang="cs-CZ"/>
          </a:p>
        </p:txBody>
      </p:sp>
    </p:spTree>
    <p:extLst>
      <p:ext uri="{BB962C8B-B14F-4D97-AF65-F5344CB8AC3E}">
        <p14:creationId xmlns:p14="http://schemas.microsoft.com/office/powerpoint/2010/main" val="55033245"/>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a:t>
            </a:fld>
            <a:endParaRPr lang="cs-CZ"/>
          </a:p>
        </p:txBody>
      </p:sp>
    </p:spTree>
    <p:extLst>
      <p:ext uri="{BB962C8B-B14F-4D97-AF65-F5344CB8AC3E}">
        <p14:creationId xmlns:p14="http://schemas.microsoft.com/office/powerpoint/2010/main" val="3540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13</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14</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15</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noProof="0" dirty="0" smtClean="0"/>
              <a:t>ukazovat na objemu hipokampu a amygdaly</a:t>
            </a:r>
            <a:r>
              <a:rPr lang="cs-CZ" baseline="0" noProof="0" dirty="0" smtClean="0"/>
              <a:t> </a:t>
            </a:r>
            <a:r>
              <a:rPr lang="cs-CZ" noProof="0" dirty="0" smtClean="0"/>
              <a:t>zvlášť</a:t>
            </a:r>
            <a:r>
              <a:rPr lang="cs-CZ" baseline="0" noProof="0" dirty="0" smtClean="0"/>
              <a:t> u jednotlivých skupin subjektů:</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cs-CZ" baseline="0" noProof="0" dirty="0" smtClean="0"/>
              <a:t>není vhodné </a:t>
            </a:r>
            <a:r>
              <a:rPr lang="cs-CZ" baseline="0" noProof="0" dirty="0" err="1" smtClean="0"/>
              <a:t>použí</a:t>
            </a:r>
            <a:r>
              <a:rPr lang="cs-CZ" baseline="0" noProof="0" dirty="0" smtClean="0"/>
              <a:t> </a:t>
            </a:r>
            <a:r>
              <a:rPr lang="cs-CZ" baseline="0" noProof="0" dirty="0" err="1" smtClean="0"/>
              <a:t>Categorized</a:t>
            </a:r>
            <a:r>
              <a:rPr lang="cs-CZ" baseline="0" noProof="0" dirty="0" smtClean="0"/>
              <a:t> pro vykreslení skupin, protože ty grafy jsou pak velmi malé</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cs-CZ" baseline="0" noProof="0" dirty="0" smtClean="0"/>
              <a:t>lepší je použít By Group (zatrhnout „Output to single </a:t>
            </a:r>
            <a:r>
              <a:rPr lang="cs-CZ" baseline="0" noProof="0" dirty="0" err="1" smtClean="0"/>
              <a:t>folder</a:t>
            </a:r>
            <a:r>
              <a:rPr lang="cs-CZ" baseline="0" noProof="0" dirty="0" smtClean="0"/>
              <a:t>“ a případně „</a:t>
            </a:r>
            <a:r>
              <a:rPr lang="cs-CZ" baseline="0" noProof="0" dirty="0" err="1" smtClean="0"/>
              <a:t>Ascending</a:t>
            </a:r>
            <a:r>
              <a:rPr lang="cs-CZ"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podle</a:t>
            </a:r>
            <a:r>
              <a:rPr lang="cs-CZ" baseline="0" dirty="0" smtClean="0"/>
              <a:t> </a:t>
            </a:r>
            <a:r>
              <a:rPr lang="cs-CZ" baseline="0" dirty="0" err="1" smtClean="0"/>
              <a:t>bag</a:t>
            </a:r>
            <a:r>
              <a:rPr lang="cs-CZ" baseline="0" dirty="0" smtClean="0"/>
              <a:t> plotu je tam hodně odlehlých hodnot, </a:t>
            </a:r>
            <a:r>
              <a:rPr lang="cs-CZ" baseline="0" dirty="0" err="1" smtClean="0"/>
              <a:t>bag</a:t>
            </a:r>
            <a:r>
              <a:rPr lang="cs-CZ" baseline="0" dirty="0" smtClean="0"/>
              <a:t> plot je však až příliš přísný</a:t>
            </a:r>
            <a:endParaRPr lang="cs-CZ" dirty="0" smtClean="0"/>
          </a:p>
          <a:p>
            <a:pPr marL="342900" indent="-342900">
              <a:buFontTx/>
              <a:buChar char="-"/>
            </a:pPr>
            <a:endParaRPr lang="cs-CZ" baseline="0"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16</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data tvoří  elipsu a do elipsy má spadat 95% hodnot</a:t>
            </a:r>
            <a:r>
              <a:rPr lang="cs-CZ" baseline="0" dirty="0" smtClean="0"/>
              <a:t>, což spadá (mimo elipsu jen 15 hodnot z 406, což je 3.7%), a hodnoty mimo elipsu nejsou daleko od elipsy –</a:t>
            </a:r>
            <a:r>
              <a:rPr lang="en-US" baseline="0" dirty="0" smtClean="0"/>
              <a:t>&gt;</a:t>
            </a:r>
            <a:r>
              <a:rPr lang="cs-CZ" baseline="0" dirty="0" smtClean="0"/>
              <a:t> data mají vícerozměrné normální </a:t>
            </a:r>
            <a:r>
              <a:rPr lang="cs-CZ" baseline="0" dirty="0" smtClean="0"/>
              <a:t>rozdělení</a:t>
            </a:r>
          </a:p>
          <a:p>
            <a:r>
              <a:rPr lang="cs-CZ" baseline="0" dirty="0" smtClean="0"/>
              <a:t>(obdobně i u CN – tam je to 8 z 230 (3.5%) a u AD 9 z 197 (4.6%))</a:t>
            </a:r>
            <a:endParaRPr lang="cs-CZ" dirty="0" smtClean="0"/>
          </a:p>
          <a:p>
            <a:endParaRPr lang="cs-CZ" dirty="0" smtClean="0"/>
          </a:p>
          <a:p>
            <a:r>
              <a:rPr lang="cs-CZ" dirty="0" smtClean="0"/>
              <a:t>http://documentation.statsoft.com/STATISTICAHelp.aspx?path=Graphs/Graph/ModifyingGraphs/Dialogs/PlotEllipseTab</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17</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18</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Kolik</a:t>
            </a:r>
            <a:r>
              <a:rPr lang="cs-CZ" baseline="0" dirty="0" smtClean="0"/>
              <a:t> skupin srovnáváme pomocí </a:t>
            </a:r>
            <a:r>
              <a:rPr lang="cs-CZ" baseline="0" dirty="0" err="1" smtClean="0"/>
              <a:t>dvouvýb</a:t>
            </a:r>
            <a:r>
              <a:rPr lang="cs-CZ" baseline="0" dirty="0" smtClean="0"/>
              <a:t>. t-testu?</a:t>
            </a:r>
          </a:p>
          <a:p>
            <a:r>
              <a:rPr lang="cs-CZ" baseline="0" dirty="0" smtClean="0"/>
              <a:t>Nějaký příklad?</a:t>
            </a:r>
          </a:p>
          <a:p>
            <a:r>
              <a:rPr lang="cs-CZ" baseline="0" dirty="0" smtClean="0"/>
              <a:t>Jaké jsou předpoklady tohoto testu?</a:t>
            </a:r>
            <a:endParaRPr lang="cs-CZ"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19</a:t>
            </a:fld>
            <a:endParaRPr lang="cs-CZ"/>
          </a:p>
        </p:txBody>
      </p:sp>
    </p:spTree>
    <p:extLst>
      <p:ext uri="{BB962C8B-B14F-4D97-AF65-F5344CB8AC3E}">
        <p14:creationId xmlns:p14="http://schemas.microsoft.com/office/powerpoint/2010/main" val="144786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20</a:t>
            </a:fld>
            <a:endParaRPr lang="cs-CZ"/>
          </a:p>
        </p:txBody>
      </p:sp>
    </p:spTree>
    <p:extLst>
      <p:ext uri="{BB962C8B-B14F-4D97-AF65-F5344CB8AC3E}">
        <p14:creationId xmlns:p14="http://schemas.microsoft.com/office/powerpoint/2010/main" val="14478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21</a:t>
            </a:fld>
            <a:endParaRPr lang="cs-CZ"/>
          </a:p>
        </p:txBody>
      </p:sp>
    </p:spTree>
    <p:extLst>
      <p:ext uri="{BB962C8B-B14F-4D97-AF65-F5344CB8AC3E}">
        <p14:creationId xmlns:p14="http://schemas.microsoft.com/office/powerpoint/2010/main" val="144786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2000" b="0" i="0" kern="1200" dirty="0" smtClean="0">
                <a:solidFill>
                  <a:schemeClr val="tx1"/>
                </a:solidFill>
                <a:effectLst/>
                <a:latin typeface="+mn-lt"/>
                <a:ea typeface="+mn-ea"/>
                <a:cs typeface="+mn-cs"/>
              </a:rPr>
              <a:t>v </a:t>
            </a:r>
            <a:r>
              <a:rPr lang="cs-CZ" sz="2000" b="0" i="0" kern="1200" dirty="0" err="1" smtClean="0">
                <a:solidFill>
                  <a:schemeClr val="tx1"/>
                </a:solidFill>
                <a:effectLst/>
                <a:latin typeface="+mn-lt"/>
                <a:ea typeface="+mn-ea"/>
                <a:cs typeface="+mn-cs"/>
              </a:rPr>
              <a:t>Rku</a:t>
            </a:r>
            <a:r>
              <a:rPr lang="cs-CZ" sz="2000" b="0" i="0" kern="1200" dirty="0" smtClean="0">
                <a:solidFill>
                  <a:schemeClr val="tx1"/>
                </a:solidFill>
                <a:effectLst/>
                <a:latin typeface="+mn-lt"/>
                <a:ea typeface="+mn-ea"/>
                <a:cs typeface="+mn-cs"/>
              </a:rPr>
              <a:t> (použití </a:t>
            </a:r>
            <a:r>
              <a:rPr lang="cs-CZ" sz="2000" b="0" i="0" kern="1200" dirty="0" err="1" smtClean="0">
                <a:solidFill>
                  <a:schemeClr val="tx1"/>
                </a:solidFill>
                <a:effectLst/>
                <a:latin typeface="+mn-lt"/>
                <a:ea typeface="+mn-ea"/>
                <a:cs typeface="+mn-cs"/>
              </a:rPr>
              <a:t>Rka</a:t>
            </a:r>
            <a:r>
              <a:rPr lang="cs-CZ" sz="2000" b="0" i="0" kern="1200" dirty="0" smtClean="0">
                <a:solidFill>
                  <a:schemeClr val="tx1"/>
                </a:solidFill>
                <a:effectLst/>
                <a:latin typeface="+mn-lt"/>
                <a:ea typeface="+mn-ea"/>
                <a:cs typeface="+mn-cs"/>
              </a:rPr>
              <a:t> jako kalkulačku):</a:t>
            </a:r>
          </a:p>
          <a:p>
            <a:r>
              <a:rPr lang="cs-CZ" sz="2000" b="0" i="0" kern="1200" dirty="0" smtClean="0">
                <a:solidFill>
                  <a:schemeClr val="tx1"/>
                </a:solidFill>
                <a:effectLst/>
                <a:latin typeface="+mn-lt"/>
                <a:ea typeface="+mn-ea"/>
                <a:cs typeface="+mn-cs"/>
              </a:rPr>
              <a:t>S</a:t>
            </a:r>
            <a:r>
              <a:rPr lang="en-US" sz="2000" b="0" i="0" kern="1200" dirty="0" smtClean="0">
                <a:solidFill>
                  <a:schemeClr val="tx1"/>
                </a:solidFill>
                <a:effectLst/>
                <a:latin typeface="+mn-lt"/>
                <a:ea typeface="+mn-ea"/>
                <a:cs typeface="+mn-cs"/>
              </a:rPr>
              <a:t>=solve(2/3*matrix(c(1,-1,-1,4),2,2))</a:t>
            </a:r>
          </a:p>
          <a:p>
            <a:r>
              <a:rPr lang="en-US" sz="2000" b="0" i="0" kern="1200" dirty="0" smtClean="0">
                <a:solidFill>
                  <a:schemeClr val="tx1"/>
                </a:solidFill>
                <a:effectLst/>
                <a:latin typeface="+mn-lt"/>
                <a:ea typeface="+mn-ea"/>
                <a:cs typeface="+mn-cs"/>
              </a:rPr>
              <a:t>b=matrix(c(-1,3),1,2)</a:t>
            </a:r>
          </a:p>
          <a:p>
            <a:r>
              <a:rPr lang="en-US" sz="2000" b="0" i="0" kern="1200" dirty="0" smtClean="0">
                <a:solidFill>
                  <a:schemeClr val="tx1"/>
                </a:solidFill>
                <a:effectLst/>
                <a:latin typeface="+mn-lt"/>
                <a:ea typeface="+mn-ea"/>
                <a:cs typeface="+mn-cs"/>
              </a:rPr>
              <a:t>b%*%</a:t>
            </a:r>
            <a:r>
              <a:rPr lang="cs-CZ" sz="2000" b="0" i="0" kern="1200" dirty="0" smtClean="0">
                <a:solidFill>
                  <a:schemeClr val="tx1"/>
                </a:solidFill>
                <a:effectLst/>
                <a:latin typeface="+mn-lt"/>
                <a:ea typeface="+mn-ea"/>
                <a:cs typeface="+mn-cs"/>
              </a:rPr>
              <a:t>S</a:t>
            </a:r>
            <a:r>
              <a:rPr lang="en-US" sz="2000" b="0" i="0" kern="1200" dirty="0" smtClean="0">
                <a:solidFill>
                  <a:schemeClr val="tx1"/>
                </a:solidFill>
                <a:effectLst/>
                <a:latin typeface="+mn-lt"/>
                <a:ea typeface="+mn-ea"/>
                <a:cs typeface="+mn-cs"/>
              </a:rPr>
              <a:t>%*%t(b)</a:t>
            </a:r>
          </a:p>
          <a:p>
            <a:r>
              <a:rPr lang="en-US" dirty="0" err="1" smtClean="0"/>
              <a:t>qf</a:t>
            </a:r>
            <a:r>
              <a:rPr lang="en-US" dirty="0" smtClean="0"/>
              <a:t>(0.95,2,3)</a:t>
            </a:r>
            <a:endParaRPr lang="cs-CZ" dirty="0" smtClean="0"/>
          </a:p>
          <a:p>
            <a:r>
              <a:rPr lang="en-US" dirty="0" smtClean="0"/>
              <a:t>1-pf(1.3125,2,3)</a:t>
            </a:r>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23</a:t>
            </a:fld>
            <a:endParaRPr lang="cs-CZ"/>
          </a:p>
        </p:txBody>
      </p:sp>
    </p:spTree>
    <p:extLst>
      <p:ext uri="{BB962C8B-B14F-4D97-AF65-F5344CB8AC3E}">
        <p14:creationId xmlns:p14="http://schemas.microsoft.com/office/powerpoint/2010/main" val="22137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Výsledek:</a:t>
            </a:r>
            <a:r>
              <a:rPr lang="cs-CZ" baseline="0" dirty="0" smtClean="0"/>
              <a:t> není statisticky významný rozdíl mezi skupinami (je to ale hlavně kvůli malému N)</a:t>
            </a:r>
            <a:endParaRPr lang="cs-CZ"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 Excelu (</a:t>
            </a:r>
            <a:r>
              <a:rPr lang="cs-CZ" dirty="0" err="1" smtClean="0"/>
              <a:t>Vicerozmerny</a:t>
            </a:r>
            <a:r>
              <a:rPr lang="cs-CZ" dirty="0" smtClean="0"/>
              <a:t> t-test - demo.xlsx) – je to ale asi k ničemu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kovarianční</a:t>
            </a:r>
            <a:r>
              <a:rPr lang="cs-CZ" dirty="0" smtClean="0"/>
              <a:t> matice by také šly počítat maticově</a:t>
            </a:r>
            <a:endParaRPr lang="en-US"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24</a:t>
            </a:fld>
            <a:endParaRPr lang="cs-CZ"/>
          </a:p>
        </p:txBody>
      </p:sp>
    </p:spTree>
    <p:extLst>
      <p:ext uri="{BB962C8B-B14F-4D97-AF65-F5344CB8AC3E}">
        <p14:creationId xmlns:p14="http://schemas.microsoft.com/office/powerpoint/2010/main" val="2213780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25</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b="0" dirty="0" smtClean="0"/>
              <a:t>Nezávislost jednotlivých pozorování </a:t>
            </a:r>
            <a:r>
              <a:rPr lang="cs-CZ" dirty="0" smtClean="0"/>
              <a:t>– sice téměř automatický předpoklad, nicméně je třeba se nad ním alespoň zamyslet.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dirty="0" smtClean="0"/>
              <a:t>ANOVA má souvislost s F-testem</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cs-CZ"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dirty="0" smtClean="0"/>
              <a:t>nezávislost především ve smyslu nezávislosti hodnot (nejen, že hodnoty byly zjišťovány nezávisle na sobě) – např.:</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cs-CZ" dirty="0" smtClean="0"/>
              <a:t>když srovnáváme účinnost dvou léků, aby ve skupinách léčených lékem A </a:t>
            </a:r>
            <a:r>
              <a:rPr lang="cs-CZ" dirty="0" err="1" smtClean="0"/>
              <a:t>a</a:t>
            </a:r>
            <a:r>
              <a:rPr lang="cs-CZ" dirty="0" smtClean="0"/>
              <a:t> lékem B byli různí lidé</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cs-CZ" dirty="0" smtClean="0"/>
              <a:t>když srovnáváme dvě země podle procenta studujících lidí, aby se pokud možno nestávalo, že studenti budou studovat ve dvou zemích současně, čímž by zkreslovali výsledky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dirty="0" smtClean="0"/>
              <a:t>u nezávislosti se každopádně nejedná o nezávislost proměnných</a:t>
            </a:r>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26</a:t>
            </a:fld>
            <a:endParaRPr lang="cs-CZ"/>
          </a:p>
        </p:txBody>
      </p:sp>
    </p:spTree>
    <p:extLst>
      <p:ext uri="{BB962C8B-B14F-4D97-AF65-F5344CB8AC3E}">
        <p14:creationId xmlns:p14="http://schemas.microsoft.com/office/powerpoint/2010/main" val="40411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k je počet skupin</a:t>
            </a:r>
          </a:p>
          <a:p>
            <a:pPr marL="171450" indent="-171450">
              <a:buFontTx/>
              <a:buChar char="-"/>
            </a:pPr>
            <a:r>
              <a:rPr lang="cs-CZ" dirty="0" smtClean="0"/>
              <a:t>vzpomínají si, na čtverce,</a:t>
            </a:r>
            <a:r>
              <a:rPr lang="cs-CZ" baseline="0" dirty="0" smtClean="0"/>
              <a:t> které jsme kreslili u směrodatné odchylky?</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27</a:t>
            </a:fld>
            <a:endParaRPr lang="cs-CZ"/>
          </a:p>
        </p:txBody>
      </p:sp>
    </p:spTree>
    <p:extLst>
      <p:ext uri="{BB962C8B-B14F-4D97-AF65-F5344CB8AC3E}">
        <p14:creationId xmlns:p14="http://schemas.microsoft.com/office/powerpoint/2010/main" val="193990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30</a:t>
            </a:fld>
            <a:endParaRPr lang="cs-CZ"/>
          </a:p>
        </p:txBody>
      </p:sp>
    </p:spTree>
    <p:extLst>
      <p:ext uri="{BB962C8B-B14F-4D97-AF65-F5344CB8AC3E}">
        <p14:creationId xmlns:p14="http://schemas.microsoft.com/office/powerpoint/2010/main" val="1634679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smtClean="0"/>
              <a:t>stupn</a:t>
            </a:r>
            <a:r>
              <a:rPr lang="cs-CZ" dirty="0" smtClean="0"/>
              <a:t>ě</a:t>
            </a:r>
            <a:r>
              <a:rPr lang="cs-CZ" baseline="0" dirty="0" smtClean="0"/>
              <a:t> volnosti u Celkem – n=ab by byl jen speciální případ !</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31</a:t>
            </a:fld>
            <a:endParaRPr lang="cs-CZ"/>
          </a:p>
        </p:txBody>
      </p:sp>
    </p:spTree>
    <p:extLst>
      <p:ext uri="{BB962C8B-B14F-4D97-AF65-F5344CB8AC3E}">
        <p14:creationId xmlns:p14="http://schemas.microsoft.com/office/powerpoint/2010/main" val="313426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tady jsou stupně volnosti</a:t>
            </a:r>
            <a:r>
              <a:rPr lang="cs-CZ" baseline="0" dirty="0" smtClean="0"/>
              <a:t> správně, protože opravdu vychází, že: n</a:t>
            </a:r>
            <a:r>
              <a:rPr lang="en-US" baseline="0" dirty="0" smtClean="0"/>
              <a:t>-1=n-</a:t>
            </a:r>
            <a:r>
              <a:rPr lang="cs-CZ" baseline="0" dirty="0" smtClean="0"/>
              <a:t>ab</a:t>
            </a:r>
            <a:r>
              <a:rPr lang="en-US" baseline="0" dirty="0" smtClean="0"/>
              <a:t> + (</a:t>
            </a:r>
            <a:r>
              <a:rPr lang="cs-CZ" baseline="0" dirty="0" smtClean="0"/>
              <a:t>a</a:t>
            </a:r>
            <a:r>
              <a:rPr lang="en-US" baseline="0" dirty="0" smtClean="0"/>
              <a:t>-1)*(</a:t>
            </a:r>
            <a:r>
              <a:rPr lang="cs-CZ" baseline="0" dirty="0" smtClean="0"/>
              <a:t>b</a:t>
            </a:r>
            <a:r>
              <a:rPr lang="en-US" baseline="0" dirty="0" smtClean="0"/>
              <a:t>-1) + (</a:t>
            </a:r>
            <a:r>
              <a:rPr lang="cs-CZ" baseline="0" dirty="0" smtClean="0"/>
              <a:t>a</a:t>
            </a:r>
            <a:r>
              <a:rPr lang="en-US" baseline="0" dirty="0" smtClean="0"/>
              <a:t>-1) + (</a:t>
            </a:r>
            <a:r>
              <a:rPr lang="cs-CZ" baseline="0" dirty="0" smtClean="0"/>
              <a:t>b</a:t>
            </a:r>
            <a:r>
              <a:rPr lang="en-US" baseline="0" dirty="0" smtClean="0"/>
              <a:t>-1)</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32</a:t>
            </a:fld>
            <a:endParaRPr lang="cs-CZ"/>
          </a:p>
        </p:txBody>
      </p:sp>
    </p:spTree>
    <p:extLst>
      <p:ext uri="{BB962C8B-B14F-4D97-AF65-F5344CB8AC3E}">
        <p14:creationId xmlns:p14="http://schemas.microsoft.com/office/powerpoint/2010/main" val="1095150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t>- pokud</a:t>
            </a:r>
            <a:r>
              <a:rPr lang="cs-CZ" b="0" baseline="0" dirty="0" smtClean="0"/>
              <a:t> se čáry v grafu kříží, ukazuje to, že tam nějaká </a:t>
            </a:r>
            <a:r>
              <a:rPr lang="cs-CZ" b="0" baseline="0" dirty="0" err="1" smtClean="0"/>
              <a:t>intrakce</a:t>
            </a:r>
            <a:r>
              <a:rPr lang="cs-CZ" b="0" baseline="0" dirty="0" smtClean="0"/>
              <a:t> je (nebo přesněji, když čáry nejsou rovnoběžné – viz 6. situace), ale může být tak slabá, že to nemusí vycházet statisticky významně (nebo můžeme mít příliš málo subjektů na to, aby interakce vycházela statisticky významně)</a:t>
            </a:r>
            <a:endParaRPr lang="cs-CZ" b="0" dirty="0" smtClean="0"/>
          </a:p>
          <a:p>
            <a:endParaRPr lang="cs-CZ" b="1" dirty="0" smtClean="0"/>
          </a:p>
          <a:p>
            <a:r>
              <a:rPr lang="cs-CZ" b="1" dirty="0" smtClean="0"/>
              <a:t>situace</a:t>
            </a:r>
            <a:r>
              <a:rPr lang="cs-CZ" b="1" baseline="0" dirty="0" smtClean="0"/>
              <a:t> 3</a:t>
            </a:r>
            <a:r>
              <a:rPr lang="cs-CZ" b="0" baseline="0" dirty="0" smtClean="0"/>
              <a:t> – u mužů o cca 10 vyšší hodnoty u léku B než A i u žen o cca 10 vyšší hodnoty u léku B než A </a:t>
            </a:r>
            <a:r>
              <a:rPr lang="cs-CZ" baseline="0" dirty="0" smtClean="0">
                <a:latin typeface="+mn-lt"/>
              </a:rPr>
              <a:t>→ není tam interakce</a:t>
            </a:r>
            <a:endParaRPr lang="cs-CZ" b="0" dirty="0" smtClean="0"/>
          </a:p>
          <a:p>
            <a:r>
              <a:rPr lang="cs-CZ" b="1" dirty="0" smtClean="0"/>
              <a:t>situace</a:t>
            </a:r>
            <a:r>
              <a:rPr lang="cs-CZ" b="1" baseline="0" dirty="0" smtClean="0"/>
              <a:t> 4 </a:t>
            </a:r>
            <a:r>
              <a:rPr lang="cs-CZ" baseline="0" dirty="0" smtClean="0"/>
              <a:t>– když si uděláme společný </a:t>
            </a:r>
            <a:r>
              <a:rPr lang="cs-CZ" baseline="0" dirty="0" err="1" smtClean="0"/>
              <a:t>boxplot</a:t>
            </a:r>
            <a:r>
              <a:rPr lang="cs-CZ" baseline="0" dirty="0" smtClean="0"/>
              <a:t> pro muže a společný </a:t>
            </a:r>
            <a:r>
              <a:rPr lang="cs-CZ" baseline="0" dirty="0" err="1" smtClean="0"/>
              <a:t>boxplot</a:t>
            </a:r>
            <a:r>
              <a:rPr lang="cs-CZ" baseline="0" dirty="0" smtClean="0"/>
              <a:t> u žen (bez ohledu na lék), budou ve stejné výšce </a:t>
            </a:r>
            <a:r>
              <a:rPr lang="cs-CZ" baseline="0" dirty="0" smtClean="0">
                <a:latin typeface="+mn-lt"/>
              </a:rPr>
              <a:t>→ efekt pohlaví tam nebude; společný </a:t>
            </a:r>
            <a:r>
              <a:rPr lang="cs-CZ" baseline="0" dirty="0" err="1" smtClean="0">
                <a:latin typeface="+mn-lt"/>
              </a:rPr>
              <a:t>boxplot</a:t>
            </a:r>
            <a:r>
              <a:rPr lang="cs-CZ" baseline="0" dirty="0" smtClean="0">
                <a:latin typeface="+mn-lt"/>
              </a:rPr>
              <a:t> u léku A </a:t>
            </a:r>
            <a:r>
              <a:rPr lang="cs-CZ" baseline="0" dirty="0" err="1" smtClean="0">
                <a:latin typeface="+mn-lt"/>
              </a:rPr>
              <a:t>a</a:t>
            </a:r>
            <a:r>
              <a:rPr lang="cs-CZ" baseline="0" dirty="0" smtClean="0">
                <a:latin typeface="+mn-lt"/>
              </a:rPr>
              <a:t> společný </a:t>
            </a:r>
            <a:r>
              <a:rPr lang="cs-CZ" baseline="0" dirty="0" err="1" smtClean="0">
                <a:latin typeface="+mn-lt"/>
              </a:rPr>
              <a:t>boxplot</a:t>
            </a:r>
            <a:r>
              <a:rPr lang="cs-CZ" baseline="0" dirty="0" smtClean="0">
                <a:latin typeface="+mn-lt"/>
              </a:rPr>
              <a:t> u léku B (bez ohledu na pohlaví) budou také ve stejné výšce → efekt léku tam nebude</a:t>
            </a:r>
          </a:p>
          <a:p>
            <a:pPr marL="0" marR="0" indent="0" algn="l" defTabSz="914400" rtl="0" eaLnBrk="1" fontAlgn="auto" latinLnBrk="0" hangingPunct="1">
              <a:lnSpc>
                <a:spcPct val="100000"/>
              </a:lnSpc>
              <a:spcBef>
                <a:spcPts val="0"/>
              </a:spcBef>
              <a:spcAft>
                <a:spcPts val="0"/>
              </a:spcAft>
              <a:buClrTx/>
              <a:buSzTx/>
              <a:buFontTx/>
              <a:buNone/>
              <a:tabLst/>
              <a:defRPr/>
            </a:pPr>
            <a:r>
              <a:rPr lang="cs-CZ" b="1" baseline="0" dirty="0" smtClean="0">
                <a:latin typeface="+mn-lt"/>
              </a:rPr>
              <a:t>situace 5 </a:t>
            </a:r>
            <a:r>
              <a:rPr lang="cs-CZ" baseline="0" dirty="0" smtClean="0">
                <a:latin typeface="+mn-lt"/>
              </a:rPr>
              <a:t>– společný </a:t>
            </a:r>
            <a:r>
              <a:rPr lang="cs-CZ" baseline="0" dirty="0" err="1" smtClean="0">
                <a:latin typeface="+mn-lt"/>
              </a:rPr>
              <a:t>boxplot</a:t>
            </a:r>
            <a:r>
              <a:rPr lang="cs-CZ" baseline="0" dirty="0" smtClean="0">
                <a:latin typeface="+mn-lt"/>
              </a:rPr>
              <a:t> pro muže a společný </a:t>
            </a:r>
            <a:r>
              <a:rPr lang="cs-CZ" baseline="0" dirty="0" err="1" smtClean="0">
                <a:latin typeface="+mn-lt"/>
              </a:rPr>
              <a:t>boxplot</a:t>
            </a:r>
            <a:r>
              <a:rPr lang="cs-CZ" baseline="0" dirty="0" smtClean="0">
                <a:latin typeface="+mn-lt"/>
              </a:rPr>
              <a:t> pro ženy ve stejné výšce → efekt pohlaví tam nebude; společný </a:t>
            </a:r>
            <a:r>
              <a:rPr lang="cs-CZ" baseline="0" dirty="0" err="1" smtClean="0">
                <a:latin typeface="+mn-lt"/>
              </a:rPr>
              <a:t>boxplot</a:t>
            </a:r>
            <a:r>
              <a:rPr lang="cs-CZ" baseline="0" dirty="0" smtClean="0">
                <a:latin typeface="+mn-lt"/>
              </a:rPr>
              <a:t> u léku A níže než společný </a:t>
            </a:r>
            <a:r>
              <a:rPr lang="cs-CZ" baseline="0" dirty="0" err="1" smtClean="0">
                <a:latin typeface="+mn-lt"/>
              </a:rPr>
              <a:t>boxplot</a:t>
            </a:r>
            <a:r>
              <a:rPr lang="cs-CZ" baseline="0" dirty="0" smtClean="0">
                <a:latin typeface="+mn-lt"/>
              </a:rPr>
              <a:t> u léku B → efekt léku tam bude</a:t>
            </a:r>
          </a:p>
          <a:p>
            <a:pPr marL="0" marR="0" indent="0" algn="l" defTabSz="914400" rtl="0" eaLnBrk="1" fontAlgn="auto" latinLnBrk="0" hangingPunct="1">
              <a:lnSpc>
                <a:spcPct val="100000"/>
              </a:lnSpc>
              <a:spcBef>
                <a:spcPts val="0"/>
              </a:spcBef>
              <a:spcAft>
                <a:spcPts val="0"/>
              </a:spcAft>
              <a:buClrTx/>
              <a:buSzTx/>
              <a:buFontTx/>
              <a:buNone/>
              <a:tabLst/>
              <a:defRPr/>
            </a:pPr>
            <a:r>
              <a:rPr lang="cs-CZ" b="1" baseline="0" dirty="0" smtClean="0">
                <a:latin typeface="+mn-lt"/>
              </a:rPr>
              <a:t>situace 6 </a:t>
            </a:r>
            <a:r>
              <a:rPr lang="cs-CZ" baseline="0" dirty="0" smtClean="0">
                <a:latin typeface="+mn-lt"/>
              </a:rPr>
              <a:t>– je tam interakce, i když se na první pohled čáry neprotínají (kdybychom ale nakreslili krabici pro ženy více doleva než pro muže, tak by se protínaly)</a:t>
            </a:r>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33</a:t>
            </a:fld>
            <a:endParaRPr lang="cs-CZ"/>
          </a:p>
        </p:txBody>
      </p:sp>
    </p:spTree>
    <p:extLst>
      <p:ext uri="{BB962C8B-B14F-4D97-AF65-F5344CB8AC3E}">
        <p14:creationId xmlns:p14="http://schemas.microsoft.com/office/powerpoint/2010/main" val="2704780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noProof="0" dirty="0" smtClean="0"/>
              <a:t>když je ANOVA s interakcemi, je</a:t>
            </a:r>
            <a:r>
              <a:rPr lang="cs-CZ" baseline="0" noProof="0" dirty="0" smtClean="0"/>
              <a:t> potřebné</a:t>
            </a:r>
            <a:r>
              <a:rPr lang="cs-CZ" noProof="0" dirty="0" smtClean="0"/>
              <a:t> testovat post-hoc testem všechny skupiny mezi sebou, aby se zjistilo, mezi kterými skupinami je statisticky významný rozdíl, protože sice informace, že se statisticky významně liší skupina pod 30 let od skupiny nad 50 let je užitečná (na základě post-hoc testu pro věk), ale když je tam interakce, tak to neříká všechno</a:t>
            </a:r>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34</a:t>
            </a:fld>
            <a:endParaRPr lang="cs-CZ"/>
          </a:p>
        </p:txBody>
      </p:sp>
    </p:spTree>
    <p:extLst>
      <p:ext uri="{BB962C8B-B14F-4D97-AF65-F5344CB8AC3E}">
        <p14:creationId xmlns:p14="http://schemas.microsoft.com/office/powerpoint/2010/main" val="2107539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proč</a:t>
            </a:r>
            <a:r>
              <a:rPr lang="en-US" dirty="0" smtClean="0"/>
              <a:t> se </a:t>
            </a:r>
            <a:r>
              <a:rPr lang="en-US" dirty="0" err="1" smtClean="0"/>
              <a:t>ověřuje</a:t>
            </a:r>
            <a:r>
              <a:rPr lang="en-US" dirty="0" smtClean="0"/>
              <a:t> </a:t>
            </a:r>
            <a:r>
              <a:rPr lang="en-US" dirty="0" err="1" smtClean="0"/>
              <a:t>normalita</a:t>
            </a:r>
            <a:r>
              <a:rPr lang="en-US" dirty="0" smtClean="0"/>
              <a:t> </a:t>
            </a:r>
            <a:r>
              <a:rPr lang="en-US" dirty="0" err="1" smtClean="0"/>
              <a:t>ve</a:t>
            </a:r>
            <a:r>
              <a:rPr lang="en-US" dirty="0" smtClean="0"/>
              <a:t> </a:t>
            </a:r>
            <a:r>
              <a:rPr lang="en-US" dirty="0" err="1" smtClean="0"/>
              <a:t>všech</a:t>
            </a:r>
            <a:r>
              <a:rPr lang="en-US" dirty="0" smtClean="0"/>
              <a:t> 2</a:t>
            </a:r>
            <a:r>
              <a:rPr lang="cs-CZ" dirty="0" smtClean="0"/>
              <a:t>*3</a:t>
            </a:r>
            <a:r>
              <a:rPr lang="en-US" dirty="0" smtClean="0"/>
              <a:t> </a:t>
            </a:r>
            <a:r>
              <a:rPr lang="en-US" dirty="0" err="1" smtClean="0"/>
              <a:t>podskupinách</a:t>
            </a:r>
            <a:r>
              <a:rPr lang="cs-CZ" dirty="0" smtClean="0"/>
              <a:t>, kdy</a:t>
            </a:r>
            <a:r>
              <a:rPr lang="en-US" dirty="0" smtClean="0"/>
              <a:t>ž</a:t>
            </a:r>
            <a:r>
              <a:rPr lang="en-US" baseline="0" dirty="0" smtClean="0"/>
              <a:t> se </a:t>
            </a:r>
            <a:r>
              <a:rPr lang="en-US" baseline="0" dirty="0" err="1" smtClean="0"/>
              <a:t>průměry</a:t>
            </a:r>
            <a:r>
              <a:rPr lang="en-US" baseline="0" dirty="0" smtClean="0"/>
              <a:t> </a:t>
            </a:r>
            <a:r>
              <a:rPr lang="en-US" baseline="0" dirty="0" err="1" smtClean="0"/>
              <a:t>dělají</a:t>
            </a:r>
            <a:r>
              <a:rPr lang="en-US" baseline="0" dirty="0" smtClean="0"/>
              <a:t> </a:t>
            </a:r>
            <a:r>
              <a:rPr lang="en-US" baseline="0" dirty="0" err="1" smtClean="0"/>
              <a:t>za</a:t>
            </a:r>
            <a:r>
              <a:rPr lang="en-US" baseline="0" dirty="0" smtClean="0"/>
              <a:t> </a:t>
            </a:r>
            <a:r>
              <a:rPr lang="en-US" baseline="0" dirty="0" err="1" smtClean="0"/>
              <a:t>každou</a:t>
            </a:r>
            <a:r>
              <a:rPr lang="en-US" baseline="0" dirty="0" smtClean="0"/>
              <a:t> </a:t>
            </a:r>
            <a:r>
              <a:rPr lang="en-US" baseline="0" dirty="0" err="1" smtClean="0"/>
              <a:t>podskupinu</a:t>
            </a:r>
            <a:r>
              <a:rPr lang="en-US" baseline="0" dirty="0" smtClean="0"/>
              <a:t> </a:t>
            </a:r>
            <a:r>
              <a:rPr lang="en-US" baseline="0" dirty="0" err="1" smtClean="0"/>
              <a:t>dané</a:t>
            </a:r>
            <a:r>
              <a:rPr lang="en-US" baseline="0" dirty="0" smtClean="0"/>
              <a:t> </a:t>
            </a:r>
            <a:r>
              <a:rPr lang="en-US" baseline="0" dirty="0" err="1" smtClean="0"/>
              <a:t>proměnné</a:t>
            </a:r>
            <a:r>
              <a:rPr lang="en-US" baseline="0" dirty="0" smtClean="0"/>
              <a:t> </a:t>
            </a:r>
            <a:r>
              <a:rPr lang="en-US" baseline="0" dirty="0" err="1" smtClean="0"/>
              <a:t>zvlášť</a:t>
            </a:r>
            <a:r>
              <a:rPr lang="en-US" baseline="0" dirty="0" smtClean="0"/>
              <a:t>?</a:t>
            </a:r>
            <a:endParaRPr lang="en-US" dirty="0" smtClean="0"/>
          </a:p>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37</a:t>
            </a:fld>
            <a:endParaRPr lang="cs-CZ"/>
          </a:p>
        </p:txBody>
      </p:sp>
    </p:spTree>
    <p:extLst>
      <p:ext uri="{BB962C8B-B14F-4D97-AF65-F5344CB8AC3E}">
        <p14:creationId xmlns:p14="http://schemas.microsoft.com/office/powerpoint/2010/main" val="36712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6</a:t>
            </a:fld>
            <a:endParaRPr lang="cs-CZ"/>
          </a:p>
        </p:txBody>
      </p:sp>
    </p:spTree>
    <p:extLst>
      <p:ext uri="{BB962C8B-B14F-4D97-AF65-F5344CB8AC3E}">
        <p14:creationId xmlns:p14="http://schemas.microsoft.com/office/powerpoint/2010/main" val="2115876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tomto okamžiku bychom měli zjistit, které skupiny u faktoru B se od sebe liší – šlo</a:t>
            </a:r>
            <a:r>
              <a:rPr lang="cs-CZ" baseline="0" dirty="0" smtClean="0"/>
              <a:t> by to počítat ručně, je to ale trochu náročnější, proto si to ukážeme pouze v softwaru.</a:t>
            </a:r>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38</a:t>
            </a:fld>
            <a:endParaRPr lang="cs-CZ"/>
          </a:p>
        </p:txBody>
      </p:sp>
    </p:spTree>
    <p:extLst>
      <p:ext uri="{BB962C8B-B14F-4D97-AF65-F5344CB8AC3E}">
        <p14:creationId xmlns:p14="http://schemas.microsoft.com/office/powerpoint/2010/main" val="282345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by </a:t>
            </a:r>
            <a:r>
              <a:rPr lang="cs-CZ" baseline="0" dirty="0" err="1" smtClean="0"/>
              <a:t>group</a:t>
            </a:r>
            <a:r>
              <a:rPr lang="cs-CZ" baseline="0" dirty="0" smtClean="0"/>
              <a:t> umožňuje vybrat 2 proměnné – vykreslí to rovnou 6 histogramů</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větší smysl má ukázky v softwarech dělat rovnou na souboru Data_neuro.xlsx než tady na tom malém ukázkovém souboru</a:t>
            </a:r>
            <a:endParaRPr lang="en-US"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39</a:t>
            </a:fld>
            <a:endParaRPr lang="cs-CZ"/>
          </a:p>
        </p:txBody>
      </p:sp>
    </p:spTree>
    <p:extLst>
      <p:ext uri="{BB962C8B-B14F-4D97-AF65-F5344CB8AC3E}">
        <p14:creationId xmlns:p14="http://schemas.microsoft.com/office/powerpoint/2010/main" val="3250533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do budoucna zjistit, jak vypsat p-hodnoty</a:t>
            </a:r>
            <a:r>
              <a:rPr lang="cs-CZ" baseline="0" dirty="0" smtClean="0"/>
              <a:t> u modelu s interakcí</a:t>
            </a:r>
            <a:endParaRPr lang="en-US" dirty="0" smtClean="0"/>
          </a:p>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41</a:t>
            </a:fld>
            <a:endParaRPr lang="cs-CZ"/>
          </a:p>
        </p:txBody>
      </p:sp>
    </p:spTree>
    <p:extLst>
      <p:ext uri="{BB962C8B-B14F-4D97-AF65-F5344CB8AC3E}">
        <p14:creationId xmlns:p14="http://schemas.microsoft.com/office/powerpoint/2010/main" val="46790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42</a:t>
            </a:fld>
            <a:endParaRPr lang="cs-CZ"/>
          </a:p>
        </p:txBody>
      </p:sp>
    </p:spTree>
    <p:extLst>
      <p:ext uri="{BB962C8B-B14F-4D97-AF65-F5344CB8AC3E}">
        <p14:creationId xmlns:p14="http://schemas.microsoft.com/office/powerpoint/2010/main" val="743703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si propojíme mediány,</a:t>
            </a:r>
            <a:r>
              <a:rPr lang="cs-CZ" baseline="0" dirty="0" smtClean="0"/>
              <a:t> vypadá to, že interakci tu spíš očekávat nebudeme</a:t>
            </a:r>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44</a:t>
            </a:fld>
            <a:endParaRPr lang="cs-CZ"/>
          </a:p>
        </p:txBody>
      </p:sp>
    </p:spTree>
    <p:extLst>
      <p:ext uri="{BB962C8B-B14F-4D97-AF65-F5344CB8AC3E}">
        <p14:creationId xmlns:p14="http://schemas.microsoft.com/office/powerpoint/2010/main" val="969073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smtClean="0"/>
              <a:t>na dořešení:</a:t>
            </a:r>
          </a:p>
          <a:p>
            <a:pPr marL="171450" indent="-171450">
              <a:buFont typeface="Arial" panose="020B0604020202020204" pitchFamily="34" charset="0"/>
              <a:buChar char="•"/>
            </a:pPr>
            <a:r>
              <a:rPr lang="cs-CZ" noProof="0" dirty="0" smtClean="0"/>
              <a:t>jak by se počítala MANOVA? – to určitě není separátní zhodnocení dvou spojitých proměnných podle stejných kategoriálních proměnných...</a:t>
            </a:r>
          </a:p>
          <a:p>
            <a:endParaRPr lang="cs-CZ" noProof="0" dirty="0"/>
          </a:p>
        </p:txBody>
      </p:sp>
      <p:sp>
        <p:nvSpPr>
          <p:cNvPr id="4" name="Zástupný symbol pro číslo snímku 3"/>
          <p:cNvSpPr>
            <a:spLocks noGrp="1"/>
          </p:cNvSpPr>
          <p:nvPr>
            <p:ph type="sldNum" sz="quarter" idx="10"/>
          </p:nvPr>
        </p:nvSpPr>
        <p:spPr/>
        <p:txBody>
          <a:bodyPr/>
          <a:lstStyle/>
          <a:p>
            <a:fld id="{74A4E704-0FB2-4B6C-A965-90E33E106148}" type="slidenum">
              <a:rPr lang="en-US" smtClean="0"/>
              <a:t>51</a:t>
            </a:fld>
            <a:endParaRPr lang="en-US"/>
          </a:p>
        </p:txBody>
      </p:sp>
    </p:spTree>
    <p:extLst>
      <p:ext uri="{BB962C8B-B14F-4D97-AF65-F5344CB8AC3E}">
        <p14:creationId xmlns:p14="http://schemas.microsoft.com/office/powerpoint/2010/main" val="4200385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noProof="0" dirty="0" smtClean="0"/>
              <a:t>Není vhodné</a:t>
            </a:r>
            <a:r>
              <a:rPr lang="cs-CZ" baseline="0" noProof="0" dirty="0" smtClean="0"/>
              <a:t> jen udělat post-hoc test jen pro živočišný druh, musí se udělat kombinace! Protože pokud se neudělají, je zkreslující, že je tam statisticky významný vliv pohlaví, protože u kočky vliv pohlaví není, u bource morušového vyšší hodnoty bílkovinu u F a u karase u 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noProof="0" dirty="0" smtClean="0"/>
              <a:t>- V SPSS je nutno ručně udělat novou proměnnou se sloučenými kategoriemi! V softwaru STATISTICA a R bez problémů, tam to rovnou udělá všechny kombinace.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noProof="0"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52</a:t>
            </a:fld>
            <a:endParaRPr lang="cs-CZ"/>
          </a:p>
        </p:txBody>
      </p:sp>
    </p:spTree>
    <p:extLst>
      <p:ext uri="{BB962C8B-B14F-4D97-AF65-F5344CB8AC3E}">
        <p14:creationId xmlns:p14="http://schemas.microsoft.com/office/powerpoint/2010/main" val="146545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53</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buFontTx/>
              <a:buChar char="-"/>
            </a:pPr>
            <a:r>
              <a:rPr lang="cs-CZ" dirty="0" smtClean="0"/>
              <a:t>Logaritmická transformace nevhodná u dat, která</a:t>
            </a:r>
            <a:r>
              <a:rPr lang="cs-CZ" baseline="0" dirty="0" smtClean="0"/>
              <a:t> jsou již v logaritmické tvaru (např. pH) a u nalevo zešikmených rozložení (nízké odlehlé hodnoty – nepomůže tady ale –log?)</a:t>
            </a:r>
          </a:p>
          <a:p>
            <a:pPr marL="342900" indent="-342900">
              <a:buFontTx/>
              <a:buChar char="-"/>
            </a:pPr>
            <a:r>
              <a:rPr lang="cs-CZ" baseline="0" dirty="0" smtClean="0"/>
              <a:t>Pokud se pak výsledky (průměr a intervaly spolehlivosti) vrací zpátky (tzn. pomocí exponenciální </a:t>
            </a:r>
            <a:r>
              <a:rPr lang="cs-CZ" baseline="0" dirty="0" err="1" smtClean="0"/>
              <a:t>fce</a:t>
            </a:r>
            <a:r>
              <a:rPr lang="cs-CZ" baseline="0" dirty="0" smtClean="0"/>
              <a:t>) a prezentuje se pak geometrický průměr a intervaly spolehlivosti, tak stačí použít přirozený logaritmus (většinou je </a:t>
            </a:r>
            <a:r>
              <a:rPr lang="cs-CZ" baseline="0" dirty="0" err="1" smtClean="0"/>
              <a:t>ln</a:t>
            </a:r>
            <a:r>
              <a:rPr lang="cs-CZ" baseline="0" dirty="0" smtClean="0"/>
              <a:t> dostačující, aby tvar dat měl normální rozdělení)</a:t>
            </a:r>
          </a:p>
          <a:p>
            <a:pPr marL="342900" indent="-342900">
              <a:buFontTx/>
              <a:buChar char="-"/>
            </a:pPr>
            <a:r>
              <a:rPr lang="cs-CZ" baseline="0" dirty="0" smtClean="0"/>
              <a:t>pokud bychom ale chtěli prezentovat data s logaritmickou osou, bylo by lepší použít dekadický logaritmus, protože ten má lepší interpretaci osy (10x, 100x, 1000x větší...)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55</a:t>
            </a:fld>
            <a:endParaRPr lang="cs-CZ"/>
          </a:p>
        </p:txBody>
      </p:sp>
    </p:spTree>
    <p:extLst>
      <p:ext uri="{BB962C8B-B14F-4D97-AF65-F5344CB8AC3E}">
        <p14:creationId xmlns:p14="http://schemas.microsoft.com/office/powerpoint/2010/main" val="1470140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buFontTx/>
              <a:buChar char="-"/>
            </a:pPr>
            <a:r>
              <a:rPr lang="cs-CZ" dirty="0" smtClean="0"/>
              <a:t>souvislost ze z-skóre – to bych</a:t>
            </a:r>
            <a:r>
              <a:rPr lang="cs-CZ" baseline="0" dirty="0" smtClean="0"/>
              <a:t> dostala, pokud bych odečítala populační průměr a dělila populační SD</a:t>
            </a:r>
          </a:p>
          <a:p>
            <a:pPr marL="342900" indent="-342900">
              <a:buFontTx/>
              <a:buChar char="-"/>
            </a:pPr>
            <a:r>
              <a:rPr lang="cs-CZ" baseline="0" dirty="0" smtClean="0"/>
              <a:t>využití při modelování (aby proměnné byly srovnatelné)</a:t>
            </a:r>
          </a:p>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56</a:t>
            </a:fld>
            <a:endParaRPr lang="cs-CZ"/>
          </a:p>
        </p:txBody>
      </p:sp>
    </p:spTree>
    <p:extLst>
      <p:ext uri="{BB962C8B-B14F-4D97-AF65-F5344CB8AC3E}">
        <p14:creationId xmlns:p14="http://schemas.microsoft.com/office/powerpoint/2010/main" val="418225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7</a:t>
            </a:fld>
            <a:endParaRPr lang="cs-CZ"/>
          </a:p>
        </p:txBody>
      </p:sp>
    </p:spTree>
    <p:extLst>
      <p:ext uri="{BB962C8B-B14F-4D97-AF65-F5344CB8AC3E}">
        <p14:creationId xmlns:p14="http://schemas.microsoft.com/office/powerpoint/2010/main" val="2115876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např. </a:t>
            </a:r>
            <a:r>
              <a:rPr lang="cs-CZ" dirty="0" smtClean="0"/>
              <a:t>u lineární regrese – pokud</a:t>
            </a:r>
            <a:r>
              <a:rPr lang="cs-CZ" baseline="0" dirty="0" smtClean="0"/>
              <a:t> jsou hodnoty centrované, nemusíme uvažovat </a:t>
            </a:r>
            <a:r>
              <a:rPr lang="cs-CZ" baseline="0" dirty="0" err="1" smtClean="0"/>
              <a:t>intercept</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58</a:t>
            </a:fld>
            <a:endParaRPr lang="cs-CZ"/>
          </a:p>
        </p:txBody>
      </p:sp>
    </p:spTree>
    <p:extLst>
      <p:ext uri="{BB962C8B-B14F-4D97-AF65-F5344CB8AC3E}">
        <p14:creationId xmlns:p14="http://schemas.microsoft.com/office/powerpoint/2010/main" val="149548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8</a:t>
            </a:fld>
            <a:endParaRPr lang="cs-CZ"/>
          </a:p>
        </p:txBody>
      </p:sp>
    </p:spTree>
    <p:extLst>
      <p:ext uri="{BB962C8B-B14F-4D97-AF65-F5344CB8AC3E}">
        <p14:creationId xmlns:p14="http://schemas.microsoft.com/office/powerpoint/2010/main" val="211587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9</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p>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10</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ať si to představí jako klobouk – nekorelované proměnné jsou buřinka pana Tau, korelované</a:t>
            </a:r>
            <a:r>
              <a:rPr lang="cs-CZ" baseline="0" dirty="0" smtClean="0"/>
              <a:t> proměnné jsou v extrémním případě Napoleonova čepice</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11</a:t>
            </a:fld>
            <a:endParaRPr lang="cs-CZ"/>
          </a:p>
        </p:txBody>
      </p:sp>
    </p:spTree>
    <p:extLst>
      <p:ext uri="{BB962C8B-B14F-4D97-AF65-F5344CB8AC3E}">
        <p14:creationId xmlns:p14="http://schemas.microsoft.com/office/powerpoint/2010/main" val="130171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12</a:t>
            </a:fld>
            <a:endParaRPr lang="cs-CZ"/>
          </a:p>
        </p:txBody>
      </p:sp>
    </p:spTree>
    <p:extLst>
      <p:ext uri="{BB962C8B-B14F-4D97-AF65-F5344CB8AC3E}">
        <p14:creationId xmlns:p14="http://schemas.microsoft.com/office/powerpoint/2010/main" val="3108324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76872"/>
            <a:ext cx="7859216" cy="1143000"/>
          </a:xfrm>
        </p:spPr>
        <p:txBody>
          <a:bodyPr/>
          <a:lstStyle/>
          <a:p>
            <a:r>
              <a:rPr lang="cs-CZ" smtClean="0"/>
              <a:t>Kliknutím lze upravit styl.</a:t>
            </a:r>
            <a:endParaRPr lang="cs-CZ"/>
          </a:p>
        </p:txBody>
      </p:sp>
      <p:sp>
        <p:nvSpPr>
          <p:cNvPr id="4" name="Zástupný symbol pro zápatí 3"/>
          <p:cNvSpPr>
            <a:spLocks noGrp="1"/>
          </p:cNvSpPr>
          <p:nvPr>
            <p:ph type="ftr" sz="quarter" idx="11"/>
          </p:nvPr>
        </p:nvSpPr>
        <p:spPr>
          <a:xfrm>
            <a:off x="4860032" y="6514586"/>
            <a:ext cx="3111624" cy="332656"/>
          </a:xfrm>
          <a:prstGeom prst="rect">
            <a:avLst/>
          </a:prstGeom>
        </p:spPr>
        <p:txBody>
          <a:bodyPr/>
          <a:lstStyle/>
          <a:p>
            <a:r>
              <a:rPr lang="nl-NL" dirty="0" smtClean="0"/>
              <a:t>Koriťáková, Dušek: Analýza dat pro neurovědy</a:t>
            </a:r>
            <a:endParaRPr lang="cs-CZ" dirty="0"/>
          </a:p>
        </p:txBody>
      </p:sp>
      <p:sp>
        <p:nvSpPr>
          <p:cNvPr id="5" name="Zástupný symbol pro číslo snímku 4"/>
          <p:cNvSpPr>
            <a:spLocks noGrp="1"/>
          </p:cNvSpPr>
          <p:nvPr>
            <p:ph type="sldNum" sz="quarter" idx="12"/>
          </p:nvPr>
        </p:nvSpPr>
        <p:spPr/>
        <p:txBody>
          <a:bodyPr/>
          <a:lstStyle/>
          <a:p>
            <a:fld id="{2E6427A6-24A6-4246-A352-D268563853F6}" type="slidenum">
              <a:rPr lang="cs-CZ" smtClean="0"/>
              <a:t>‹#›</a:t>
            </a:fld>
            <a:endParaRPr lang="cs-CZ"/>
          </a:p>
        </p:txBody>
      </p:sp>
      <p:sp>
        <p:nvSpPr>
          <p:cNvPr id="7" name="AutoShape 62"/>
          <p:cNvSpPr>
            <a:spLocks noChangeArrowheads="1"/>
          </p:cNvSpPr>
          <p:nvPr userDrawn="1"/>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p>
        </p:txBody>
      </p:sp>
      <p:sp>
        <p:nvSpPr>
          <p:cNvPr id="8" name="Rectangle 51"/>
          <p:cNvSpPr>
            <a:spLocks noChangeArrowheads="1"/>
          </p:cNvSpPr>
          <p:nvPr userDrawn="1"/>
        </p:nvSpPr>
        <p:spPr bwMode="auto">
          <a:xfrm>
            <a:off x="0" y="1752696"/>
            <a:ext cx="9144000" cy="2232025"/>
          </a:xfrm>
          <a:prstGeom prst="rect">
            <a:avLst/>
          </a:prstGeom>
          <a:solidFill>
            <a:srgbClr val="F0A22E"/>
          </a:solidFill>
          <a:ln w="9525">
            <a:noFill/>
            <a:miter lim="800000"/>
            <a:headEnd/>
            <a:tailEnd/>
          </a:ln>
          <a:effectLst/>
        </p:spPr>
        <p:txBody>
          <a:bodyPr wrap="none" anchor="ctr"/>
          <a:lstStyle/>
          <a:p>
            <a:pPr>
              <a:defRPr/>
            </a:pPr>
            <a:endParaRPr lang="cs-CZ"/>
          </a:p>
        </p:txBody>
      </p:sp>
      <p:pic>
        <p:nvPicPr>
          <p:cNvPr id="9" name="Picture 50" descr="zahlavi-IBA"/>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394" r="4548"/>
          <a:stretch/>
        </p:blipFill>
        <p:spPr bwMode="auto">
          <a:xfrm>
            <a:off x="0" y="0"/>
            <a:ext cx="9144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4" descr="logo-IB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4221163"/>
            <a:ext cx="1219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9"/>
          <p:cNvSpPr>
            <a:spLocks noChangeArrowheads="1"/>
          </p:cNvSpPr>
          <p:nvPr userDrawn="1"/>
        </p:nvSpPr>
        <p:spPr bwMode="auto">
          <a:xfrm>
            <a:off x="0" y="3860800"/>
            <a:ext cx="8675688" cy="100013"/>
          </a:xfrm>
          <a:prstGeom prst="parallelogram">
            <a:avLst>
              <a:gd name="adj" fmla="val 199595"/>
            </a:avLst>
          </a:prstGeom>
          <a:gradFill rotWithShape="1">
            <a:gsLst>
              <a:gs pos="0">
                <a:srgbClr val="FAE0B9"/>
              </a:gs>
              <a:gs pos="100000">
                <a:srgbClr val="F0A22E"/>
              </a:gs>
            </a:gsLst>
            <a:lin ang="0" scaled="1"/>
          </a:gradFill>
          <a:ln w="9525" algn="ctr">
            <a:noFill/>
            <a:miter lim="800000"/>
            <a:headEnd/>
            <a:tailEnd/>
          </a:ln>
          <a:effectLst/>
        </p:spPr>
        <p:txBody>
          <a:bodyPr wrap="none" anchor="ctr"/>
          <a:lstStyle/>
          <a:p>
            <a:pPr>
              <a:defRPr/>
            </a:pPr>
            <a:endParaRPr lang="cs-CZ"/>
          </a:p>
        </p:txBody>
      </p:sp>
      <p:pic>
        <p:nvPicPr>
          <p:cNvPr id="13" name="Picture 67" descr="logo-MU"/>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67625" y="260350"/>
            <a:ext cx="8715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1"/>
          <p:cNvSpPr txBox="1">
            <a:spLocks noChangeArrowheads="1"/>
          </p:cNvSpPr>
          <p:nvPr userDrawn="1"/>
        </p:nvSpPr>
        <p:spPr bwMode="auto">
          <a:xfrm>
            <a:off x="1979613" y="6446838"/>
            <a:ext cx="5184775" cy="366712"/>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rPr>
              <a:t>© Institut biostatistiky a analýz</a:t>
            </a:r>
            <a:endParaRPr lang="en-US" dirty="0">
              <a:solidFill>
                <a:schemeClr val="bg1"/>
              </a:solidFill>
            </a:endParaRPr>
          </a:p>
        </p:txBody>
      </p:sp>
      <p:sp>
        <p:nvSpPr>
          <p:cNvPr id="15" name="Line 75"/>
          <p:cNvSpPr>
            <a:spLocks noChangeShapeType="1"/>
          </p:cNvSpPr>
          <p:nvPr userDrawn="1"/>
        </p:nvSpPr>
        <p:spPr bwMode="auto">
          <a:xfrm>
            <a:off x="2000250" y="5334000"/>
            <a:ext cx="7143750" cy="0"/>
          </a:xfrm>
          <a:prstGeom prst="line">
            <a:avLst/>
          </a:prstGeom>
          <a:noFill/>
          <a:ln w="19050">
            <a:solidFill>
              <a:srgbClr val="EEA320"/>
            </a:solidFill>
            <a:round/>
            <a:headEnd/>
            <a:tailEnd/>
          </a:ln>
          <a:effectLst/>
        </p:spPr>
        <p:txBody>
          <a:bodyPr/>
          <a:lstStyle/>
          <a:p>
            <a:pPr>
              <a:defRPr/>
            </a:pPr>
            <a:endParaRPr lang="cs-CZ"/>
          </a:p>
        </p:txBody>
      </p:sp>
      <p:sp>
        <p:nvSpPr>
          <p:cNvPr id="16" name="Line 76"/>
          <p:cNvSpPr>
            <a:spLocks noChangeShapeType="1"/>
          </p:cNvSpPr>
          <p:nvPr userDrawn="1"/>
        </p:nvSpPr>
        <p:spPr bwMode="auto">
          <a:xfrm>
            <a:off x="1754188" y="5403850"/>
            <a:ext cx="7389812" cy="0"/>
          </a:xfrm>
          <a:prstGeom prst="line">
            <a:avLst/>
          </a:prstGeom>
          <a:noFill/>
          <a:ln w="19050">
            <a:solidFill>
              <a:srgbClr val="EEA320"/>
            </a:solidFill>
            <a:round/>
            <a:headEnd/>
            <a:tailEnd/>
          </a:ln>
          <a:effectLst/>
        </p:spPr>
        <p:txBody>
          <a:bodyPr/>
          <a:lstStyle/>
          <a:p>
            <a:pPr>
              <a:defRPr/>
            </a:pPr>
            <a:endParaRPr lang="cs-CZ"/>
          </a:p>
        </p:txBody>
      </p:sp>
      <p:sp>
        <p:nvSpPr>
          <p:cNvPr id="17" name="Oval 77"/>
          <p:cNvSpPr>
            <a:spLocks noChangeArrowheads="1"/>
          </p:cNvSpPr>
          <p:nvPr userDrawn="1"/>
        </p:nvSpPr>
        <p:spPr bwMode="auto">
          <a:xfrm>
            <a:off x="1673225" y="5300663"/>
            <a:ext cx="206375" cy="206375"/>
          </a:xfrm>
          <a:prstGeom prst="ellipse">
            <a:avLst/>
          </a:prstGeom>
          <a:solidFill>
            <a:srgbClr val="7E542A"/>
          </a:solidFill>
          <a:ln w="28575">
            <a:solidFill>
              <a:srgbClr val="EEA320"/>
            </a:solidFill>
            <a:round/>
            <a:headEnd/>
            <a:tailEnd/>
          </a:ln>
          <a:effectLst/>
        </p:spPr>
        <p:txBody>
          <a:bodyPr wrap="none" anchor="ctr"/>
          <a:lstStyle/>
          <a:p>
            <a:pPr>
              <a:defRPr/>
            </a:pPr>
            <a:endParaRPr lang="cs-CZ"/>
          </a:p>
        </p:txBody>
      </p:sp>
      <p:sp>
        <p:nvSpPr>
          <p:cNvPr id="19" name="Subtitle 8"/>
          <p:cNvSpPr>
            <a:spLocks noGrp="1"/>
          </p:cNvSpPr>
          <p:nvPr>
            <p:ph type="subTitle" idx="1"/>
          </p:nvPr>
        </p:nvSpPr>
        <p:spPr>
          <a:xfrm>
            <a:off x="2374796" y="4232434"/>
            <a:ext cx="5923384" cy="914400"/>
          </a:xfrm>
        </p:spPr>
        <p:txBody>
          <a:bodyPr anchor="ctr" anchorCtr="0"/>
          <a:lstStyle>
            <a:lvl1pPr marL="0" indent="0" algn="l">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2" name="Lichoběžník 21"/>
          <p:cNvSpPr/>
          <p:nvPr userDrawn="1"/>
        </p:nvSpPr>
        <p:spPr>
          <a:xfrm rot="16200000">
            <a:off x="7614391" y="2678850"/>
            <a:ext cx="2664372" cy="394853"/>
          </a:xfrm>
          <a:prstGeom prst="trapezoid">
            <a:avLst>
              <a:gd name="adj" fmla="val 56360"/>
            </a:avLst>
          </a:prstGeom>
          <a:gradFill>
            <a:gsLst>
              <a:gs pos="0">
                <a:srgbClr val="DDD4C6"/>
              </a:gs>
              <a:gs pos="100000">
                <a:srgbClr val="F0A22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370345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Zástupný symbol pro číslo snímku 6"/>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36756641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Zástupný symbol pro číslo snímku 6"/>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7604036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986743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2098550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76809"/>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332584"/>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Kliknutím lze upravit styl předlohy.</a:t>
            </a:r>
            <a:endParaRPr lang="cs-CZ" dirty="0"/>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pic>
        <p:nvPicPr>
          <p:cNvPr id="9" name="Picture 67" descr="logo-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2860" y="6556910"/>
            <a:ext cx="262080"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4" descr="logo-IB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2328" y="6541568"/>
            <a:ext cx="288032" cy="2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zápatí 4"/>
          <p:cNvSpPr txBox="1">
            <a:spLocks/>
          </p:cNvSpPr>
          <p:nvPr userDrawn="1"/>
        </p:nvSpPr>
        <p:spPr>
          <a:xfrm>
            <a:off x="3635896" y="6529100"/>
            <a:ext cx="4191744" cy="3326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smtClean="0">
                <a:solidFill>
                  <a:srgbClr val="898989"/>
                </a:solidFill>
              </a:rPr>
              <a:t>Koriťáková, </a:t>
            </a:r>
            <a:r>
              <a:rPr lang="nl-NL" dirty="0">
                <a:solidFill>
                  <a:srgbClr val="898989"/>
                </a:solidFill>
              </a:rPr>
              <a:t>Dušek: Pokročilé metody analýzy dat v neurovědách</a:t>
            </a:r>
            <a:endParaRPr lang="cs-CZ" dirty="0">
              <a:solidFill>
                <a:srgbClr val="898989"/>
              </a:solidFill>
            </a:endParaRPr>
          </a:p>
        </p:txBody>
      </p:sp>
    </p:spTree>
    <p:extLst>
      <p:ext uri="{BB962C8B-B14F-4D97-AF65-F5344CB8AC3E}">
        <p14:creationId xmlns:p14="http://schemas.microsoft.com/office/powerpoint/2010/main" val="3477747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52736" y="2060848"/>
            <a:ext cx="6838528" cy="1470025"/>
          </a:xfrm>
        </p:spPr>
        <p:txBody>
          <a:bodyPr/>
          <a:lstStyle>
            <a:lvl1pPr>
              <a:lnSpc>
                <a:spcPct val="114000"/>
              </a:lnSpc>
              <a:defRPr/>
            </a:lvl1pPr>
          </a:lstStyle>
          <a:p>
            <a:r>
              <a:rPr lang="cs-CZ" dirty="0" smtClean="0"/>
              <a:t>Kliknutím lze upravit styl.</a:t>
            </a:r>
            <a:endParaRPr lang="cs-CZ" dirty="0"/>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pic>
        <p:nvPicPr>
          <p:cNvPr id="9" name="Picture 67" descr="logo-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2860" y="6556910"/>
            <a:ext cx="262080"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4" descr="logo-IB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2328" y="6541568"/>
            <a:ext cx="288032" cy="2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zápatí 4"/>
          <p:cNvSpPr txBox="1">
            <a:spLocks/>
          </p:cNvSpPr>
          <p:nvPr userDrawn="1"/>
        </p:nvSpPr>
        <p:spPr>
          <a:xfrm>
            <a:off x="3635896" y="6529100"/>
            <a:ext cx="4191744" cy="3326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smtClean="0">
                <a:solidFill>
                  <a:srgbClr val="898989"/>
                </a:solidFill>
              </a:rPr>
              <a:t>Koriťáková, </a:t>
            </a:r>
            <a:r>
              <a:rPr lang="nl-NL" dirty="0">
                <a:solidFill>
                  <a:srgbClr val="898989"/>
                </a:solidFill>
              </a:rPr>
              <a:t>Dušek: Pokročilé metody analýzy dat v neurovědách</a:t>
            </a:r>
            <a:endParaRPr lang="cs-CZ" dirty="0">
              <a:solidFill>
                <a:srgbClr val="898989"/>
              </a:solidFill>
            </a:endParaRPr>
          </a:p>
        </p:txBody>
      </p:sp>
    </p:spTree>
    <p:extLst>
      <p:ext uri="{BB962C8B-B14F-4D97-AF65-F5344CB8AC3E}">
        <p14:creationId xmlns:p14="http://schemas.microsoft.com/office/powerpoint/2010/main" val="32161898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19136" y="274638"/>
            <a:ext cx="8167663" cy="706090"/>
          </a:xfrm>
        </p:spPr>
        <p:txBody>
          <a:bodyPr>
            <a:normAutofit/>
          </a:bodyPr>
          <a:lstStyle>
            <a:lvl1pPr algn="l">
              <a:defRPr sz="3200"/>
            </a:lvl1pPr>
          </a:lstStyle>
          <a:p>
            <a:r>
              <a:rPr lang="cs-CZ" dirty="0" smtClean="0"/>
              <a:t>Kliknutím lze upravit styl.</a:t>
            </a:r>
            <a:endParaRPr lang="cs-CZ" dirty="0"/>
          </a:p>
        </p:txBody>
      </p:sp>
      <p:sp>
        <p:nvSpPr>
          <p:cNvPr id="3" name="Zástupný symbol pro obsah 2"/>
          <p:cNvSpPr>
            <a:spLocks noGrp="1"/>
          </p:cNvSpPr>
          <p:nvPr>
            <p:ph idx="1"/>
          </p:nvPr>
        </p:nvSpPr>
        <p:spPr>
          <a:xfrm>
            <a:off x="457200" y="1196752"/>
            <a:ext cx="8229600" cy="4929411"/>
          </a:xfrm>
        </p:spPr>
        <p:txBody>
          <a:bodyPr/>
          <a:lstStyle>
            <a:lvl1pPr algn="just">
              <a:lnSpc>
                <a:spcPct val="100000"/>
              </a:lnSpc>
              <a:defRPr sz="2000"/>
            </a:lvl1pPr>
            <a:lvl2pPr algn="just">
              <a:lnSpc>
                <a:spcPct val="100000"/>
              </a:lnSpc>
              <a:defRPr sz="1800"/>
            </a:lvl2pPr>
            <a:lvl3pPr marL="1143000" indent="-228600" algn="just">
              <a:lnSpc>
                <a:spcPct val="100000"/>
              </a:lnSpc>
              <a:buFont typeface="Calibri" pitchFamily="34" charset="0"/>
              <a:buChar char="‐"/>
              <a:defRPr sz="2000"/>
            </a:lvl3pPr>
            <a:lvl4pPr algn="just">
              <a:lnSpc>
                <a:spcPct val="100000"/>
              </a:lnSpc>
              <a:defRPr sz="1600"/>
            </a:lvl4pPr>
            <a:lvl5pPr algn="just">
              <a:lnSpc>
                <a:spcPct val="100000"/>
              </a:lnSpc>
              <a:defRPr sz="16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dirty="0"/>
          </a:p>
        </p:txBody>
      </p:sp>
      <p:pic>
        <p:nvPicPr>
          <p:cNvPr id="7" name="Picture 67" descr="logo-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2860" y="6556910"/>
            <a:ext cx="262080"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4" descr="logo-IB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2328" y="6541568"/>
            <a:ext cx="288032" cy="2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Skupina 10"/>
          <p:cNvGrpSpPr/>
          <p:nvPr userDrawn="1"/>
        </p:nvGrpSpPr>
        <p:grpSpPr>
          <a:xfrm>
            <a:off x="467544" y="930754"/>
            <a:ext cx="8676456" cy="103188"/>
            <a:chOff x="467544" y="1309588"/>
            <a:chExt cx="8676456" cy="103188"/>
          </a:xfrm>
        </p:grpSpPr>
        <p:sp>
          <p:nvSpPr>
            <p:cNvPr id="9" name="Line 76"/>
            <p:cNvSpPr>
              <a:spLocks noChangeShapeType="1"/>
            </p:cNvSpPr>
            <p:nvPr userDrawn="1"/>
          </p:nvSpPr>
          <p:spPr bwMode="auto">
            <a:xfrm flipV="1">
              <a:off x="570731" y="1358890"/>
              <a:ext cx="8573269" cy="2292"/>
            </a:xfrm>
            <a:prstGeom prst="line">
              <a:avLst/>
            </a:prstGeom>
            <a:noFill/>
            <a:ln w="19050">
              <a:solidFill>
                <a:srgbClr val="EEA320"/>
              </a:solidFill>
              <a:round/>
              <a:headEnd/>
              <a:tailEnd/>
            </a:ln>
            <a:effectLst/>
          </p:spPr>
          <p:txBody>
            <a:bodyPr/>
            <a:lstStyle/>
            <a:p>
              <a:pPr>
                <a:defRPr/>
              </a:pPr>
              <a:endParaRPr lang="cs-CZ"/>
            </a:p>
          </p:txBody>
        </p:sp>
        <p:sp>
          <p:nvSpPr>
            <p:cNvPr id="10" name="Oval 77"/>
            <p:cNvSpPr>
              <a:spLocks noChangeArrowheads="1"/>
            </p:cNvSpPr>
            <p:nvPr userDrawn="1"/>
          </p:nvSpPr>
          <p:spPr bwMode="auto">
            <a:xfrm>
              <a:off x="467544" y="1309588"/>
              <a:ext cx="103187" cy="103188"/>
            </a:xfrm>
            <a:prstGeom prst="ellipse">
              <a:avLst/>
            </a:prstGeom>
            <a:solidFill>
              <a:srgbClr val="7E542A"/>
            </a:solidFill>
            <a:ln w="28575">
              <a:solidFill>
                <a:srgbClr val="EEA320"/>
              </a:solidFill>
              <a:round/>
              <a:headEnd/>
              <a:tailEnd/>
            </a:ln>
            <a:effectLst/>
          </p:spPr>
          <p:txBody>
            <a:bodyPr wrap="none" anchor="ctr"/>
            <a:lstStyle/>
            <a:p>
              <a:pPr>
                <a:defRPr/>
              </a:pPr>
              <a:endParaRPr lang="cs-CZ"/>
            </a:p>
          </p:txBody>
        </p:sp>
      </p:grpSp>
      <p:sp>
        <p:nvSpPr>
          <p:cNvPr id="12" name="Zástupný symbol pro zápatí 4"/>
          <p:cNvSpPr txBox="1">
            <a:spLocks/>
          </p:cNvSpPr>
          <p:nvPr userDrawn="1"/>
        </p:nvSpPr>
        <p:spPr>
          <a:xfrm>
            <a:off x="3635896" y="6529100"/>
            <a:ext cx="4191744" cy="3326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smtClean="0">
                <a:solidFill>
                  <a:srgbClr val="898989"/>
                </a:solidFill>
              </a:rPr>
              <a:t>Koriťáková, </a:t>
            </a:r>
            <a:r>
              <a:rPr lang="nl-NL" dirty="0">
                <a:solidFill>
                  <a:srgbClr val="898989"/>
                </a:solidFill>
              </a:rPr>
              <a:t>Dušek: Pokročilé metody analýzy dat v neurovědách</a:t>
            </a:r>
            <a:endParaRPr lang="cs-CZ" dirty="0">
              <a:solidFill>
                <a:srgbClr val="898989"/>
              </a:solidFill>
            </a:endParaRPr>
          </a:p>
        </p:txBody>
      </p:sp>
    </p:spTree>
    <p:extLst>
      <p:ext uri="{BB962C8B-B14F-4D97-AF65-F5344CB8AC3E}">
        <p14:creationId xmlns:p14="http://schemas.microsoft.com/office/powerpoint/2010/main" val="18807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30343299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2915238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9" name="Zástupný symbol pro číslo snímku 8"/>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961476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5" name="Zástupný symbol pro číslo snímku 4"/>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1613362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0"/>
            <a:ext cx="21336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443630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4"/>
          </p:nvPr>
        </p:nvSpPr>
        <p:spPr>
          <a:xfrm>
            <a:off x="6902896" y="6536102"/>
            <a:ext cx="2133600" cy="318517"/>
          </a:xfrm>
          <a:prstGeom prst="rect">
            <a:avLst/>
          </a:prstGeom>
        </p:spPr>
        <p:txBody>
          <a:bodyPr vert="horz" lIns="91440" tIns="45720" rIns="91440" bIns="45720" rtlCol="0" anchor="ctr"/>
          <a:lstStyle>
            <a:lvl1pPr algn="r">
              <a:defRPr sz="1400">
                <a:solidFill>
                  <a:schemeClr val="tx1">
                    <a:tint val="75000"/>
                  </a:schemeClr>
                </a:solidFill>
              </a:defRPr>
            </a:lvl1pPr>
          </a:lstStyle>
          <a:p>
            <a:fld id="{2E6427A6-24A6-4246-A352-D268563853F6}" type="slidenum">
              <a:rPr lang="cs-CZ" smtClean="0"/>
              <a:pPr/>
              <a:t>‹#›</a:t>
            </a:fld>
            <a:endParaRPr lang="cs-CZ" dirty="0"/>
          </a:p>
        </p:txBody>
      </p:sp>
    </p:spTree>
    <p:extLst>
      <p:ext uri="{BB962C8B-B14F-4D97-AF65-F5344CB8AC3E}">
        <p14:creationId xmlns:p14="http://schemas.microsoft.com/office/powerpoint/2010/main" val="392169409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8.png"/><Relationship Id="rId9" Type="http://schemas.openxmlformats.org/officeDocument/2006/relationships/image" Target="../media/image13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wmf"/><Relationship Id="rId4" Type="http://schemas.openxmlformats.org/officeDocument/2006/relationships/oleObject" Target="../embeddings/oleObject2.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6.xml"/><Relationship Id="rId7"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90.png"/><Relationship Id="rId5" Type="http://schemas.openxmlformats.org/officeDocument/2006/relationships/image" Target="../media/image80.png"/><Relationship Id="rId10" Type="http://schemas.openxmlformats.org/officeDocument/2006/relationships/image" Target="../media/image27.emf"/><Relationship Id="rId4" Type="http://schemas.openxmlformats.org/officeDocument/2006/relationships/image" Target="../media/image27.png"/><Relationship Id="rId9"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22.xml"/><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40.png"/><Relationship Id="rId5" Type="http://schemas.openxmlformats.org/officeDocument/2006/relationships/image" Target="../media/image130.png"/><Relationship Id="rId10" Type="http://schemas.openxmlformats.org/officeDocument/2006/relationships/image" Target="../media/image31.wmf"/><Relationship Id="rId4" Type="http://schemas.openxmlformats.org/officeDocument/2006/relationships/image" Target="../media/image120.png"/><Relationship Id="rId9"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32.w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36.png"/><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5.xml"/><Relationship Id="rId7" Type="http://schemas.openxmlformats.org/officeDocument/2006/relationships/image" Target="../media/image38.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6.xml"/><Relationship Id="rId7" Type="http://schemas.openxmlformats.org/officeDocument/2006/relationships/image" Target="../media/image42.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41.wmf"/><Relationship Id="rId10" Type="http://schemas.openxmlformats.org/officeDocument/2006/relationships/image" Target="../media/image44.png"/><Relationship Id="rId4" Type="http://schemas.openxmlformats.org/officeDocument/2006/relationships/oleObject" Target="../embeddings/oleObject21.bin"/><Relationship Id="rId9" Type="http://schemas.openxmlformats.org/officeDocument/2006/relationships/image" Target="../media/image43.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9.wmf"/><Relationship Id="rId3" Type="http://schemas.openxmlformats.org/officeDocument/2006/relationships/notesSlide" Target="../notesSlides/notesSlide27.xml"/><Relationship Id="rId7" Type="http://schemas.openxmlformats.org/officeDocument/2006/relationships/image" Target="../media/image46.wmf"/><Relationship Id="rId12"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25.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7.wmf"/><Relationship Id="rId1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70.png"/><Relationship Id="rId18" Type="http://schemas.openxmlformats.org/officeDocument/2006/relationships/image" Target="../media/image62.png"/><Relationship Id="rId3" Type="http://schemas.openxmlformats.org/officeDocument/2006/relationships/image" Target="../media/image51.png"/><Relationship Id="rId21" Type="http://schemas.openxmlformats.org/officeDocument/2006/relationships/image" Target="../media/image78.png"/><Relationship Id="rId7" Type="http://schemas.openxmlformats.org/officeDocument/2006/relationships/image" Target="../media/image55.png"/><Relationship Id="rId12" Type="http://schemas.openxmlformats.org/officeDocument/2006/relationships/image" Target="../media/image69.png"/><Relationship Id="rId17" Type="http://schemas.openxmlformats.org/officeDocument/2006/relationships/image" Target="../media/image61.png"/><Relationship Id="rId2" Type="http://schemas.openxmlformats.org/officeDocument/2006/relationships/notesSlide" Target="../notesSlides/notesSlide29.xml"/><Relationship Id="rId16" Type="http://schemas.openxmlformats.org/officeDocument/2006/relationships/image" Target="../media/image60.png"/><Relationship Id="rId20"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82.png"/><Relationship Id="rId5" Type="http://schemas.openxmlformats.org/officeDocument/2006/relationships/image" Target="../media/image53.png"/><Relationship Id="rId15" Type="http://schemas.openxmlformats.org/officeDocument/2006/relationships/image" Target="../media/image72.png"/><Relationship Id="rId23" Type="http://schemas.openxmlformats.org/officeDocument/2006/relationships/image" Target="../media/image81.png"/><Relationship Id="rId10" Type="http://schemas.openxmlformats.org/officeDocument/2006/relationships/image" Target="../media/image58.png"/><Relationship Id="rId19" Type="http://schemas.openxmlformats.org/officeDocument/2006/relationships/image" Target="../media/image76.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71.png"/><Relationship Id="rId22"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87.tmp"/><Relationship Id="rId4" Type="http://schemas.openxmlformats.org/officeDocument/2006/relationships/image" Target="../media/image86.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89.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88.wmf"/><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92.png"/><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70.png"/><Relationship Id="rId1" Type="http://schemas.openxmlformats.org/officeDocument/2006/relationships/slideLayout" Target="../slideLayouts/slideLayout4.xml"/><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94.png"/><Relationship Id="rId4" Type="http://schemas.openxmlformats.org/officeDocument/2006/relationships/image" Target="../media/image91.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9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76872"/>
            <a:ext cx="7859216" cy="1143000"/>
          </a:xfrm>
        </p:spPr>
        <p:txBody>
          <a:bodyPr>
            <a:noAutofit/>
          </a:bodyPr>
          <a:lstStyle/>
          <a:p>
            <a:r>
              <a:rPr lang="cs-CZ" b="1" dirty="0" smtClean="0">
                <a:solidFill>
                  <a:srgbClr val="5F3F1F"/>
                </a:solidFill>
              </a:rPr>
              <a:t>Pokročilé metody analýzy dat </a:t>
            </a:r>
            <a:br>
              <a:rPr lang="cs-CZ" b="1" dirty="0" smtClean="0">
                <a:solidFill>
                  <a:srgbClr val="5F3F1F"/>
                </a:solidFill>
              </a:rPr>
            </a:br>
            <a:r>
              <a:rPr lang="cs-CZ" b="1" dirty="0" smtClean="0">
                <a:solidFill>
                  <a:srgbClr val="5F3F1F"/>
                </a:solidFill>
              </a:rPr>
              <a:t>v neurovědách</a:t>
            </a:r>
            <a:endParaRPr lang="cs-CZ" b="1" dirty="0">
              <a:solidFill>
                <a:srgbClr val="5F3F1F"/>
              </a:solidFill>
            </a:endParaRPr>
          </a:p>
        </p:txBody>
      </p:sp>
      <p:sp>
        <p:nvSpPr>
          <p:cNvPr id="6" name="Podnadpis 4"/>
          <p:cNvSpPr>
            <a:spLocks noGrp="1"/>
          </p:cNvSpPr>
          <p:nvPr>
            <p:ph type="subTitle" idx="1"/>
          </p:nvPr>
        </p:nvSpPr>
        <p:spPr>
          <a:xfrm>
            <a:off x="1425116" y="4232434"/>
            <a:ext cx="5923384" cy="914400"/>
          </a:xfrm>
        </p:spPr>
        <p:txBody>
          <a:bodyPr/>
          <a:lstStyle/>
          <a:p>
            <a:pPr algn="ctr"/>
            <a:r>
              <a:rPr lang="cs-CZ" dirty="0" smtClean="0"/>
              <a:t>RNDr. Eva Koriťáková, Ph.D.</a:t>
            </a:r>
          </a:p>
          <a:p>
            <a:pPr algn="ctr"/>
            <a:r>
              <a:rPr lang="cs-CZ" dirty="0" smtClean="0"/>
              <a:t>doc. RNDr. </a:t>
            </a:r>
            <a:r>
              <a:rPr lang="cs-CZ" dirty="0"/>
              <a:t>Ladislav Dušek, </a:t>
            </a:r>
            <a:r>
              <a:rPr lang="cs-CZ" dirty="0" smtClean="0"/>
              <a:t>Dr.</a:t>
            </a:r>
            <a:endParaRPr lang="cs-CZ" dirty="0"/>
          </a:p>
        </p:txBody>
      </p:sp>
    </p:spTree>
    <p:extLst>
      <p:ext uri="{BB962C8B-B14F-4D97-AF65-F5344CB8AC3E}">
        <p14:creationId xmlns:p14="http://schemas.microsoft.com/office/powerpoint/2010/main" val="2848367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Motivace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10</a:t>
            </a:fld>
            <a:endParaRPr lang="cs-CZ" dirty="0"/>
          </a:p>
        </p:txBody>
      </p:sp>
      <p:pic>
        <p:nvPicPr>
          <p:cNvPr id="1003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94" t="9643" r="17094" b="10300"/>
          <a:stretch/>
        </p:blipFill>
        <p:spPr bwMode="auto">
          <a:xfrm>
            <a:off x="95920" y="1878208"/>
            <a:ext cx="4620096" cy="421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1475656" y="1136938"/>
            <a:ext cx="2088232" cy="707886"/>
          </a:xfrm>
          <a:prstGeom prst="rect">
            <a:avLst/>
          </a:prstGeom>
          <a:noFill/>
        </p:spPr>
        <p:txBody>
          <a:bodyPr wrap="square" rtlCol="0">
            <a:spAutoFit/>
          </a:bodyPr>
          <a:lstStyle/>
          <a:p>
            <a:pPr algn="ctr"/>
            <a:r>
              <a:rPr lang="cs-CZ" sz="2000" dirty="0" smtClean="0"/>
              <a:t>Dvourozměrný histogram</a:t>
            </a:r>
            <a:endParaRPr lang="cs-CZ" sz="2000" dirty="0"/>
          </a:p>
        </p:txBody>
      </p:sp>
      <p:sp>
        <p:nvSpPr>
          <p:cNvPr id="11" name="TextovéPole 10"/>
          <p:cNvSpPr txBox="1"/>
          <p:nvPr/>
        </p:nvSpPr>
        <p:spPr>
          <a:xfrm>
            <a:off x="5436096" y="1136938"/>
            <a:ext cx="3240360" cy="707886"/>
          </a:xfrm>
          <a:prstGeom prst="rect">
            <a:avLst/>
          </a:prstGeom>
          <a:noFill/>
        </p:spPr>
        <p:txBody>
          <a:bodyPr wrap="square" rtlCol="0">
            <a:spAutoFit/>
          </a:bodyPr>
          <a:lstStyle/>
          <a:p>
            <a:pPr algn="ctr"/>
            <a:r>
              <a:rPr lang="cs-CZ" sz="2000" dirty="0" smtClean="0"/>
              <a:t>Hustota dvourozměrného normálního rozdělení</a:t>
            </a:r>
            <a:endParaRPr lang="cs-CZ" sz="2000" dirty="0"/>
          </a:p>
        </p:txBody>
      </p:sp>
      <p:pic>
        <p:nvPicPr>
          <p:cNvPr id="3" name="Obrázek 2"/>
          <p:cNvPicPr>
            <a:picLocks noChangeAspect="1"/>
          </p:cNvPicPr>
          <p:nvPr/>
        </p:nvPicPr>
        <p:blipFill>
          <a:blip r:embed="rId4"/>
          <a:stretch>
            <a:fillRect/>
          </a:stretch>
        </p:blipFill>
        <p:spPr>
          <a:xfrm>
            <a:off x="4427984" y="1653830"/>
            <a:ext cx="4499238" cy="4663844"/>
          </a:xfrm>
          <a:prstGeom prst="rect">
            <a:avLst/>
          </a:prstGeom>
        </p:spPr>
      </p:pic>
    </p:spTree>
    <p:extLst>
      <p:ext uri="{BB962C8B-B14F-4D97-AF65-F5344CB8AC3E}">
        <p14:creationId xmlns:p14="http://schemas.microsoft.com/office/powerpoint/2010/main" val="31840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373344" cy="706090"/>
          </a:xfrm>
        </p:spPr>
        <p:txBody>
          <a:bodyPr>
            <a:normAutofit fontScale="90000"/>
          </a:bodyPr>
          <a:lstStyle/>
          <a:p>
            <a:r>
              <a:rPr lang="cs-CZ" dirty="0" smtClean="0"/>
              <a:t>Hustota u nekorelovaných a korelovaných proměnných</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11</a:t>
            </a:fld>
            <a:endParaRPr lang="cs-CZ" dirty="0"/>
          </a:p>
        </p:txBody>
      </p:sp>
      <p:pic>
        <p:nvPicPr>
          <p:cNvPr id="11" name="Obrázek 10"/>
          <p:cNvPicPr/>
          <p:nvPr/>
        </p:nvPicPr>
        <p:blipFill rotWithShape="1">
          <a:blip r:embed="rId3" cstate="print">
            <a:extLst>
              <a:ext uri="{28A0092B-C50C-407E-A947-70E740481C1C}">
                <a14:useLocalDpi xmlns:a14="http://schemas.microsoft.com/office/drawing/2010/main" val="0"/>
              </a:ext>
            </a:extLst>
          </a:blip>
          <a:srcRect b="51410"/>
          <a:stretch/>
        </p:blipFill>
        <p:spPr bwMode="auto">
          <a:xfrm>
            <a:off x="2843728" y="1212971"/>
            <a:ext cx="5760720" cy="2576069"/>
          </a:xfrm>
          <a:prstGeom prst="rect">
            <a:avLst/>
          </a:prstGeom>
          <a:noFill/>
          <a:ln>
            <a:noFill/>
          </a:ln>
        </p:spPr>
      </p:pic>
      <p:pic>
        <p:nvPicPr>
          <p:cNvPr id="15" name="Obrázek 14"/>
          <p:cNvPicPr/>
          <p:nvPr/>
        </p:nvPicPr>
        <p:blipFill rotWithShape="1">
          <a:blip r:embed="rId3" cstate="print">
            <a:extLst>
              <a:ext uri="{28A0092B-C50C-407E-A947-70E740481C1C}">
                <a14:useLocalDpi xmlns:a14="http://schemas.microsoft.com/office/drawing/2010/main" val="0"/>
              </a:ext>
            </a:extLst>
          </a:blip>
          <a:srcRect t="48896"/>
          <a:stretch/>
        </p:blipFill>
        <p:spPr bwMode="auto">
          <a:xfrm>
            <a:off x="2843728" y="3949039"/>
            <a:ext cx="5760720" cy="2709327"/>
          </a:xfrm>
          <a:prstGeom prst="rect">
            <a:avLst/>
          </a:prstGeom>
          <a:noFill/>
          <a:ln>
            <a:noFill/>
          </a:ln>
        </p:spPr>
      </p:pic>
      <p:sp>
        <p:nvSpPr>
          <p:cNvPr id="3" name="TextovéPole 2"/>
          <p:cNvSpPr txBox="1"/>
          <p:nvPr/>
        </p:nvSpPr>
        <p:spPr>
          <a:xfrm>
            <a:off x="519136" y="1817239"/>
            <a:ext cx="2555776" cy="923330"/>
          </a:xfrm>
          <a:prstGeom prst="rect">
            <a:avLst/>
          </a:prstGeom>
          <a:noFill/>
        </p:spPr>
        <p:txBody>
          <a:bodyPr wrap="square" rtlCol="0">
            <a:spAutoFit/>
          </a:bodyPr>
          <a:lstStyle/>
          <a:p>
            <a:r>
              <a:rPr lang="cs-CZ" dirty="0" smtClean="0"/>
              <a:t>Nekorelované proměnné </a:t>
            </a:r>
            <a:br>
              <a:rPr lang="cs-CZ" dirty="0" smtClean="0"/>
            </a:br>
            <a:r>
              <a:rPr lang="cs-CZ" dirty="0" smtClean="0"/>
              <a:t>(</a:t>
            </a:r>
            <a:r>
              <a:rPr lang="cs-CZ" dirty="0"/>
              <a:t>μ</a:t>
            </a:r>
            <a:r>
              <a:rPr lang="cs-CZ" baseline="-25000" dirty="0"/>
              <a:t>1</a:t>
            </a:r>
            <a:r>
              <a:rPr lang="cs-CZ" dirty="0"/>
              <a:t> = μ</a:t>
            </a:r>
            <a:r>
              <a:rPr lang="cs-CZ" baseline="-25000" dirty="0"/>
              <a:t>2</a:t>
            </a:r>
            <a:r>
              <a:rPr lang="cs-CZ" dirty="0"/>
              <a:t> = 0, σ</a:t>
            </a:r>
            <a:r>
              <a:rPr lang="cs-CZ" baseline="-25000" dirty="0"/>
              <a:t>1</a:t>
            </a:r>
            <a:r>
              <a:rPr lang="cs-CZ" dirty="0"/>
              <a:t> = σ</a:t>
            </a:r>
            <a:r>
              <a:rPr lang="cs-CZ" baseline="-25000" dirty="0"/>
              <a:t>2</a:t>
            </a:r>
            <a:r>
              <a:rPr lang="cs-CZ" dirty="0"/>
              <a:t> =1, ρ= </a:t>
            </a:r>
            <a:r>
              <a:rPr lang="cs-CZ" dirty="0" smtClean="0"/>
              <a:t>0)</a:t>
            </a:r>
            <a:endParaRPr lang="cs-CZ" dirty="0"/>
          </a:p>
        </p:txBody>
      </p:sp>
      <p:sp>
        <p:nvSpPr>
          <p:cNvPr id="16" name="TextovéPole 15"/>
          <p:cNvSpPr txBox="1"/>
          <p:nvPr/>
        </p:nvSpPr>
        <p:spPr>
          <a:xfrm>
            <a:off x="519136" y="4678385"/>
            <a:ext cx="2483768" cy="923330"/>
          </a:xfrm>
          <a:prstGeom prst="rect">
            <a:avLst/>
          </a:prstGeom>
          <a:noFill/>
        </p:spPr>
        <p:txBody>
          <a:bodyPr wrap="square" rtlCol="0">
            <a:spAutoFit/>
          </a:bodyPr>
          <a:lstStyle/>
          <a:p>
            <a:r>
              <a:rPr lang="cs-CZ" dirty="0" smtClean="0"/>
              <a:t>Korelované proměnné </a:t>
            </a:r>
            <a:br>
              <a:rPr lang="cs-CZ" dirty="0" smtClean="0"/>
            </a:br>
            <a:r>
              <a:rPr lang="cs-CZ" dirty="0" smtClean="0"/>
              <a:t>(</a:t>
            </a:r>
            <a:r>
              <a:rPr lang="cs-CZ" dirty="0"/>
              <a:t>μ</a:t>
            </a:r>
            <a:r>
              <a:rPr lang="cs-CZ" baseline="-25000" dirty="0"/>
              <a:t>1</a:t>
            </a:r>
            <a:r>
              <a:rPr lang="cs-CZ" dirty="0"/>
              <a:t> = μ</a:t>
            </a:r>
            <a:r>
              <a:rPr lang="cs-CZ" baseline="-25000" dirty="0"/>
              <a:t>2</a:t>
            </a:r>
            <a:r>
              <a:rPr lang="cs-CZ" dirty="0"/>
              <a:t> = 0, σ</a:t>
            </a:r>
            <a:r>
              <a:rPr lang="cs-CZ" baseline="-25000" dirty="0"/>
              <a:t>1</a:t>
            </a:r>
            <a:r>
              <a:rPr lang="cs-CZ" dirty="0"/>
              <a:t> = σ</a:t>
            </a:r>
            <a:r>
              <a:rPr lang="cs-CZ" baseline="-25000" dirty="0"/>
              <a:t>2</a:t>
            </a:r>
            <a:r>
              <a:rPr lang="cs-CZ" dirty="0"/>
              <a:t> =1, ρ= </a:t>
            </a:r>
            <a:r>
              <a:rPr lang="cs-CZ" dirty="0" smtClean="0"/>
              <a:t>0,5)</a:t>
            </a:r>
            <a:endParaRPr lang="cs-CZ" dirty="0"/>
          </a:p>
        </p:txBody>
      </p:sp>
    </p:spTree>
    <p:extLst>
      <p:ext uri="{BB962C8B-B14F-4D97-AF65-F5344CB8AC3E}">
        <p14:creationId xmlns:p14="http://schemas.microsoft.com/office/powerpoint/2010/main" val="14588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Vícerozměrné normální rozdělení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12</a:t>
            </a:fld>
            <a:endParaRPr lang="cs-CZ" dirty="0"/>
          </a:p>
        </p:txBody>
      </p:sp>
      <mc:AlternateContent xmlns:mc="http://schemas.openxmlformats.org/markup-compatibility/2006" xmlns:a14="http://schemas.microsoft.com/office/drawing/2010/main">
        <mc:Choice Requires="a14">
          <p:sp>
            <p:nvSpPr>
              <p:cNvPr id="3" name="Obdélník 2"/>
              <p:cNvSpPr/>
              <p:nvPr/>
            </p:nvSpPr>
            <p:spPr>
              <a:xfrm>
                <a:off x="683568" y="3217480"/>
                <a:ext cx="6984776" cy="7587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b="0" i="1" smtClean="0">
                          <a:latin typeface="Cambria Math"/>
                        </a:rPr>
                        <m:t>𝑓</m:t>
                      </m:r>
                      <m:d>
                        <m:dPr>
                          <m:ctrlPr>
                            <a:rPr lang="cs-CZ" i="1" smtClean="0">
                              <a:latin typeface="Cambria Math" panose="02040503050406030204" pitchFamily="18" charset="0"/>
                            </a:rPr>
                          </m:ctrlPr>
                        </m:dPr>
                        <m:e>
                          <m:sSub>
                            <m:sSubPr>
                              <m:ctrlPr>
                                <a:rPr lang="cs-CZ" i="1" smtClean="0">
                                  <a:latin typeface="Cambria Math" panose="02040503050406030204" pitchFamily="18" charset="0"/>
                                </a:rPr>
                              </m:ctrlPr>
                            </m:sSubPr>
                            <m:e>
                              <m:r>
                                <m:rPr>
                                  <m:sty m:val="p"/>
                                </m:rPr>
                                <a:rPr lang="cs-CZ" b="0" i="0" smtClean="0">
                                  <a:latin typeface="Cambria Math"/>
                                </a:rPr>
                                <m:t>x</m:t>
                              </m:r>
                            </m:e>
                            <m:sub>
                              <m:r>
                                <a:rPr lang="cs-CZ" b="0" i="1" smtClean="0">
                                  <a:latin typeface="Cambria Math"/>
                                </a:rPr>
                                <m:t>1</m:t>
                              </m:r>
                            </m:sub>
                          </m:sSub>
                          <m:r>
                            <a:rPr lang="cs-CZ" b="0" i="1" smtClean="0">
                              <a:latin typeface="Cambria Math"/>
                            </a:rPr>
                            <m:t>,…,</m:t>
                          </m:r>
                          <m:sSub>
                            <m:sSubPr>
                              <m:ctrlPr>
                                <a:rPr lang="cs-CZ" i="1">
                                  <a:latin typeface="Cambria Math" panose="02040503050406030204" pitchFamily="18" charset="0"/>
                                </a:rPr>
                              </m:ctrlPr>
                            </m:sSubPr>
                            <m:e>
                              <m:r>
                                <m:rPr>
                                  <m:sty m:val="p"/>
                                </m:rPr>
                                <a:rPr lang="cs-CZ">
                                  <a:latin typeface="Cambria Math"/>
                                </a:rPr>
                                <m:t>x</m:t>
                              </m:r>
                            </m:e>
                            <m:sub>
                              <m:r>
                                <a:rPr lang="cs-CZ" b="0" i="1" smtClean="0">
                                  <a:latin typeface="Cambria Math"/>
                                </a:rPr>
                                <m:t>𝑘</m:t>
                              </m:r>
                            </m:sub>
                          </m:sSub>
                        </m:e>
                      </m:d>
                      <m:r>
                        <a:rPr lang="cs-CZ" i="1">
                          <a:latin typeface="Cambria Math"/>
                        </a:rPr>
                        <m:t>=</m:t>
                      </m:r>
                      <m:f>
                        <m:fPr>
                          <m:ctrlPr>
                            <a:rPr lang="cs-CZ" i="1">
                              <a:latin typeface="Cambria Math" panose="02040503050406030204" pitchFamily="18" charset="0"/>
                            </a:rPr>
                          </m:ctrlPr>
                        </m:fPr>
                        <m:num>
                          <m:r>
                            <a:rPr lang="cs-CZ" i="1">
                              <a:latin typeface="Cambria Math"/>
                            </a:rPr>
                            <m:t>1</m:t>
                          </m:r>
                        </m:num>
                        <m:den>
                          <m:rad>
                            <m:radPr>
                              <m:degHide m:val="on"/>
                              <m:ctrlPr>
                                <a:rPr lang="cs-CZ" i="1">
                                  <a:latin typeface="Cambria Math" panose="02040503050406030204" pitchFamily="18" charset="0"/>
                                </a:rPr>
                              </m:ctrlPr>
                            </m:radPr>
                            <m:deg/>
                            <m:e>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a:rPr>
                                        <m:t>2</m:t>
                                      </m:r>
                                      <m:r>
                                        <a:rPr lang="cs-CZ" i="1">
                                          <a:latin typeface="Cambria Math"/>
                                          <a:ea typeface="Cambria Math"/>
                                        </a:rPr>
                                        <m:t>𝜋</m:t>
                                      </m:r>
                                    </m:e>
                                  </m:d>
                                </m:e>
                                <m:sup>
                                  <m:r>
                                    <a:rPr lang="cs-CZ" b="0" i="1" smtClean="0">
                                      <a:latin typeface="Cambria Math"/>
                                    </a:rPr>
                                    <m:t>𝑘</m:t>
                                  </m:r>
                                </m:sup>
                              </m:sSup>
                              <m:d>
                                <m:dPr>
                                  <m:begChr m:val="|"/>
                                  <m:endChr m:val="|"/>
                                  <m:ctrlPr>
                                    <a:rPr lang="cs-CZ" i="1">
                                      <a:latin typeface="Cambria Math" panose="02040503050406030204" pitchFamily="18" charset="0"/>
                                    </a:rPr>
                                  </m:ctrlPr>
                                </m:dPr>
                                <m:e>
                                  <m:r>
                                    <m:rPr>
                                      <m:sty m:val="p"/>
                                    </m:rPr>
                                    <a:rPr lang="el-GR" i="1" smtClean="0">
                                      <a:latin typeface="Cambria Math"/>
                                    </a:rPr>
                                    <m:t>Σ</m:t>
                                  </m:r>
                                </m:e>
                              </m:d>
                            </m:e>
                          </m:rad>
                        </m:den>
                      </m:f>
                      <m:r>
                        <a:rPr lang="cs-CZ" i="1">
                          <a:latin typeface="Cambria Math"/>
                          <a:ea typeface="Cambria Math"/>
                        </a:rPr>
                        <m:t>∙</m:t>
                      </m:r>
                      <m:r>
                        <m:rPr>
                          <m:sty m:val="p"/>
                        </m:rPr>
                        <a:rPr lang="cs-CZ">
                          <a:latin typeface="Cambria Math"/>
                          <a:ea typeface="Cambria Math"/>
                        </a:rPr>
                        <m:t>exp</m:t>
                      </m:r>
                      <m:d>
                        <m:dPr>
                          <m:ctrlPr>
                            <a:rPr lang="cs-CZ" i="1">
                              <a:latin typeface="Cambria Math" panose="02040503050406030204" pitchFamily="18" charset="0"/>
                              <a:ea typeface="Cambria Math"/>
                            </a:rPr>
                          </m:ctrlPr>
                        </m:dPr>
                        <m:e>
                          <m:r>
                            <a:rPr lang="cs-CZ" i="1">
                              <a:latin typeface="Cambria Math"/>
                              <a:ea typeface="Cambria Math"/>
                            </a:rPr>
                            <m:t>−</m:t>
                          </m:r>
                          <m:f>
                            <m:fPr>
                              <m:ctrlPr>
                                <a:rPr lang="cs-CZ" i="1">
                                  <a:latin typeface="Cambria Math" panose="02040503050406030204" pitchFamily="18" charset="0"/>
                                  <a:ea typeface="Cambria Math"/>
                                </a:rPr>
                              </m:ctrlPr>
                            </m:fPr>
                            <m:num>
                              <m:r>
                                <a:rPr lang="cs-CZ" i="1">
                                  <a:latin typeface="Cambria Math"/>
                                  <a:ea typeface="Cambria Math"/>
                                </a:rPr>
                                <m:t>1</m:t>
                              </m:r>
                            </m:num>
                            <m:den>
                              <m:r>
                                <a:rPr lang="cs-CZ" i="1">
                                  <a:latin typeface="Cambria Math"/>
                                  <a:ea typeface="Cambria Math"/>
                                </a:rPr>
                                <m:t>2</m:t>
                              </m:r>
                            </m:den>
                          </m:f>
                          <m:sSup>
                            <m:sSupPr>
                              <m:ctrlPr>
                                <a:rPr lang="cs-CZ" i="1">
                                  <a:latin typeface="Cambria Math" panose="02040503050406030204" pitchFamily="18" charset="0"/>
                                  <a:ea typeface="Cambria Math"/>
                                </a:rPr>
                              </m:ctrlPr>
                            </m:sSupPr>
                            <m:e>
                              <m:d>
                                <m:dPr>
                                  <m:ctrlPr>
                                    <a:rPr lang="cs-CZ" i="1">
                                      <a:latin typeface="Cambria Math" panose="02040503050406030204" pitchFamily="18" charset="0"/>
                                      <a:ea typeface="Cambria Math"/>
                                    </a:rPr>
                                  </m:ctrlPr>
                                </m:dPr>
                                <m:e>
                                  <m:r>
                                    <a:rPr lang="cs-CZ" b="1">
                                      <a:latin typeface="Cambria Math"/>
                                      <a:ea typeface="Cambria Math"/>
                                    </a:rPr>
                                    <m:t>𝐱</m:t>
                                  </m:r>
                                  <m:r>
                                    <a:rPr lang="cs-CZ" i="1">
                                      <a:latin typeface="Cambria Math"/>
                                      <a:ea typeface="Cambria Math"/>
                                    </a:rPr>
                                    <m:t>−</m:t>
                                  </m:r>
                                  <m:r>
                                    <a:rPr lang="el-GR" b="1" i="1" smtClean="0">
                                      <a:latin typeface="Cambria Math"/>
                                      <a:ea typeface="Cambria Math"/>
                                    </a:rPr>
                                    <m:t>𝝁</m:t>
                                  </m:r>
                                </m:e>
                              </m:d>
                            </m:e>
                            <m:sup>
                              <m:r>
                                <a:rPr lang="cs-CZ" i="1">
                                  <a:latin typeface="Cambria Math"/>
                                  <a:ea typeface="Cambria Math"/>
                                </a:rPr>
                                <m:t>𝑇</m:t>
                              </m:r>
                              <m:r>
                                <a:rPr lang="cs-CZ" i="1">
                                  <a:latin typeface="Cambria Math"/>
                                  <a:ea typeface="Cambria Math"/>
                                </a:rPr>
                                <m:t> </m:t>
                              </m:r>
                            </m:sup>
                          </m:sSup>
                          <m:sSup>
                            <m:sSupPr>
                              <m:ctrlPr>
                                <a:rPr lang="cs-CZ" i="1">
                                  <a:latin typeface="Cambria Math" panose="02040503050406030204" pitchFamily="18" charset="0"/>
                                </a:rPr>
                              </m:ctrlPr>
                            </m:sSupPr>
                            <m:e>
                              <m:r>
                                <m:rPr>
                                  <m:sty m:val="p"/>
                                </m:rPr>
                                <a:rPr lang="el-GR" i="1">
                                  <a:latin typeface="Cambria Math"/>
                                </a:rPr>
                                <m:t>Σ</m:t>
                              </m:r>
                            </m:e>
                            <m:sup>
                              <m:r>
                                <a:rPr lang="cs-CZ" i="1">
                                  <a:latin typeface="Cambria Math"/>
                                </a:rPr>
                                <m:t>−1</m:t>
                              </m:r>
                            </m:sup>
                          </m:sSup>
                          <m:d>
                            <m:dPr>
                              <m:ctrlPr>
                                <a:rPr lang="cs-CZ" i="1">
                                  <a:latin typeface="Cambria Math" panose="02040503050406030204" pitchFamily="18" charset="0"/>
                                </a:rPr>
                              </m:ctrlPr>
                            </m:dPr>
                            <m:e>
                              <m:r>
                                <a:rPr lang="cs-CZ" b="1">
                                  <a:latin typeface="Cambria Math"/>
                                  <a:ea typeface="Cambria Math"/>
                                </a:rPr>
                                <m:t>𝐱</m:t>
                              </m:r>
                              <m:r>
                                <a:rPr lang="cs-CZ" i="1">
                                  <a:latin typeface="Cambria Math"/>
                                  <a:ea typeface="Cambria Math"/>
                                </a:rPr>
                                <m:t>−</m:t>
                              </m:r>
                              <m:r>
                                <a:rPr lang="cs-CZ" b="1" i="0" smtClean="0">
                                  <a:latin typeface="Cambria Math"/>
                                  <a:ea typeface="Cambria Math"/>
                                </a:rPr>
                                <m:t>𝛍</m:t>
                              </m:r>
                            </m:e>
                          </m:d>
                        </m:e>
                      </m:d>
                    </m:oMath>
                  </m:oMathPara>
                </a14:m>
                <a:endParaRPr lang="cs-CZ" dirty="0"/>
              </a:p>
            </p:txBody>
          </p:sp>
        </mc:Choice>
        <mc:Fallback xmlns="">
          <p:sp>
            <p:nvSpPr>
              <p:cNvPr id="3" name="Obdélník 2"/>
              <p:cNvSpPr>
                <a:spLocks noRot="1" noChangeAspect="1" noMove="1" noResize="1" noEditPoints="1" noAdjustHandles="1" noChangeArrowheads="1" noChangeShapeType="1" noTextEdit="1"/>
              </p:cNvSpPr>
              <p:nvPr/>
            </p:nvSpPr>
            <p:spPr>
              <a:xfrm>
                <a:off x="683568" y="3217480"/>
                <a:ext cx="6984776" cy="758797"/>
              </a:xfrm>
              <a:prstGeom prst="rect">
                <a:avLst/>
              </a:prstGeom>
              <a:blipFill rotWithShape="1">
                <a:blip r:embed="rId3"/>
                <a:stretch>
                  <a:fillRect/>
                </a:stretch>
              </a:blipFill>
            </p:spPr>
            <p:txBody>
              <a:bodyPr/>
              <a:lstStyle/>
              <a:p>
                <a:r>
                  <a:rPr lang="en-US">
                    <a:noFill/>
                  </a:rPr>
                  <a:t> </a:t>
                </a:r>
              </a:p>
            </p:txBody>
          </p:sp>
        </mc:Fallback>
      </mc:AlternateContent>
      <p:sp>
        <p:nvSpPr>
          <p:cNvPr id="5" name="TextovéPole 4"/>
          <p:cNvSpPr txBox="1"/>
          <p:nvPr/>
        </p:nvSpPr>
        <p:spPr>
          <a:xfrm>
            <a:off x="683568" y="2881964"/>
            <a:ext cx="5616624" cy="400110"/>
          </a:xfrm>
          <a:prstGeom prst="rect">
            <a:avLst/>
          </a:prstGeom>
          <a:noFill/>
        </p:spPr>
        <p:txBody>
          <a:bodyPr wrap="square" rtlCol="0">
            <a:spAutoFit/>
          </a:bodyPr>
          <a:lstStyle/>
          <a:p>
            <a:r>
              <a:rPr lang="cs-CZ" sz="2000" b="1" dirty="0" smtClean="0"/>
              <a:t>Hustota vícerozměrného normálního rozdělení:</a:t>
            </a:r>
            <a:endParaRPr lang="cs-CZ" sz="2000" b="1" dirty="0"/>
          </a:p>
        </p:txBody>
      </p:sp>
      <mc:AlternateContent xmlns:mc="http://schemas.openxmlformats.org/markup-compatibility/2006" xmlns:a14="http://schemas.microsoft.com/office/drawing/2010/main">
        <mc:Choice Requires="a14">
          <p:sp>
            <p:nvSpPr>
              <p:cNvPr id="8" name="TextovéPole 7"/>
              <p:cNvSpPr txBox="1"/>
              <p:nvPr/>
            </p:nvSpPr>
            <p:spPr>
              <a:xfrm>
                <a:off x="683568" y="3993701"/>
                <a:ext cx="6624736" cy="400110"/>
              </a:xfrm>
              <a:prstGeom prst="rect">
                <a:avLst/>
              </a:prstGeom>
              <a:noFill/>
            </p:spPr>
            <p:txBody>
              <a:bodyPr wrap="square" rtlCol="0">
                <a:spAutoFit/>
              </a:bodyPr>
              <a:lstStyle/>
              <a:p>
                <a14:m>
                  <m:oMath xmlns:m="http://schemas.openxmlformats.org/officeDocument/2006/math">
                    <m:r>
                      <a:rPr lang="cs-CZ" sz="2000" b="1" i="1" smtClean="0">
                        <a:latin typeface="Cambria Math"/>
                        <a:ea typeface="Cambria Math"/>
                      </a:rPr>
                      <m:t>𝛍</m:t>
                    </m:r>
                    <m:r>
                      <a:rPr lang="cs-CZ" sz="2000" i="1">
                        <a:latin typeface="Cambria Math"/>
                        <a:ea typeface="Cambria Math"/>
                      </a:rPr>
                      <m:t> </m:t>
                    </m:r>
                  </m:oMath>
                </a14:m>
                <a:r>
                  <a:rPr lang="cs-CZ" sz="2000" dirty="0" smtClean="0"/>
                  <a:t> - vektor středních hodnot	</a:t>
                </a:r>
                <a14:m>
                  <m:oMath xmlns:m="http://schemas.openxmlformats.org/officeDocument/2006/math">
                    <m:r>
                      <m:rPr>
                        <m:sty m:val="p"/>
                      </m:rPr>
                      <a:rPr lang="cs-CZ" sz="2000" i="1">
                        <a:latin typeface="Cambria Math"/>
                      </a:rPr>
                      <m:t>Σ</m:t>
                    </m:r>
                  </m:oMath>
                </a14:m>
                <a:r>
                  <a:rPr lang="cs-CZ" sz="2000" dirty="0" smtClean="0"/>
                  <a:t> - kovarianční matice</a:t>
                </a:r>
                <a:endParaRPr lang="cs-CZ" sz="20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683568" y="3993701"/>
                <a:ext cx="6624736" cy="400110"/>
              </a:xfrm>
              <a:prstGeom prst="rect">
                <a:avLst/>
              </a:prstGeom>
              <a:blipFill rotWithShape="1">
                <a:blip r:embed="rId4"/>
                <a:stretch>
                  <a:fillRect t="-7576" b="-25758"/>
                </a:stretch>
              </a:blipFill>
            </p:spPr>
            <p:txBody>
              <a:bodyPr/>
              <a:lstStyle/>
              <a:p>
                <a:r>
                  <a:rPr lang="en-US">
                    <a:noFill/>
                  </a:rPr>
                  <a:t> </a:t>
                </a:r>
              </a:p>
            </p:txBody>
          </p:sp>
        </mc:Fallback>
      </mc:AlternateContent>
      <p:sp>
        <p:nvSpPr>
          <p:cNvPr id="9" name="TextovéPole 8"/>
          <p:cNvSpPr txBox="1"/>
          <p:nvPr/>
        </p:nvSpPr>
        <p:spPr>
          <a:xfrm>
            <a:off x="683568" y="4610266"/>
            <a:ext cx="5616624" cy="400110"/>
          </a:xfrm>
          <a:prstGeom prst="rect">
            <a:avLst/>
          </a:prstGeom>
          <a:noFill/>
        </p:spPr>
        <p:txBody>
          <a:bodyPr wrap="square" rtlCol="0">
            <a:spAutoFit/>
          </a:bodyPr>
          <a:lstStyle/>
          <a:p>
            <a:r>
              <a:rPr lang="cs-CZ" sz="2000" b="1" dirty="0" smtClean="0"/>
              <a:t>Hustota dvourozměrného normálního rozdělení:</a:t>
            </a:r>
            <a:endParaRPr lang="cs-CZ" sz="2000" b="1" dirty="0"/>
          </a:p>
        </p:txBody>
      </p:sp>
      <p:pic>
        <p:nvPicPr>
          <p:cNvPr id="6" name="Obrázek 5" descr="Výřez obrazov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5071833"/>
            <a:ext cx="8244408" cy="658623"/>
          </a:xfrm>
          <a:prstGeom prst="rect">
            <a:avLst/>
          </a:prstGeom>
        </p:spPr>
      </p:pic>
      <p:pic>
        <p:nvPicPr>
          <p:cNvPr id="10" name="Obrázek 9" descr="Výřez obrazovky"/>
          <p:cNvPicPr>
            <a:picLocks noChangeAspect="1"/>
          </p:cNvPicPr>
          <p:nvPr/>
        </p:nvPicPr>
        <p:blipFill rotWithShape="1">
          <a:blip r:embed="rId6">
            <a:extLst>
              <a:ext uri="{28A0092B-C50C-407E-A947-70E740481C1C}">
                <a14:useLocalDpi xmlns:a14="http://schemas.microsoft.com/office/drawing/2010/main" val="0"/>
              </a:ext>
            </a:extLst>
          </a:blip>
          <a:srcRect r="3357"/>
          <a:stretch/>
        </p:blipFill>
        <p:spPr>
          <a:xfrm>
            <a:off x="683569" y="5730456"/>
            <a:ext cx="4032448" cy="866896"/>
          </a:xfrm>
          <a:prstGeom prst="rect">
            <a:avLst/>
          </a:prstGeom>
        </p:spPr>
      </p:pic>
      <mc:AlternateContent xmlns:mc="http://schemas.openxmlformats.org/markup-compatibility/2006" xmlns:a14="http://schemas.microsoft.com/office/drawing/2010/main">
        <mc:Choice Requires="a14">
          <p:sp>
            <p:nvSpPr>
              <p:cNvPr id="11" name="Obdélník 10"/>
              <p:cNvSpPr/>
              <p:nvPr/>
            </p:nvSpPr>
            <p:spPr>
              <a:xfrm>
                <a:off x="5220072" y="5816978"/>
                <a:ext cx="2578206" cy="646331"/>
              </a:xfrm>
              <a:prstGeom prst="rect">
                <a:avLst/>
              </a:prstGeom>
            </p:spPr>
            <p:txBody>
              <a:bodyPr wrap="none">
                <a:spAutoFit/>
              </a:bodyPr>
              <a:lstStyle/>
              <a:p>
                <a14:m>
                  <m:oMath xmlns:m="http://schemas.openxmlformats.org/officeDocument/2006/math">
                    <m:r>
                      <m:rPr>
                        <m:sty m:val="p"/>
                      </m:rPr>
                      <a:rPr lang="cs-CZ" smtClean="0">
                        <a:latin typeface="Cambria Math"/>
                        <a:ea typeface="Cambria Math"/>
                      </a:rPr>
                      <m:t>ρ</m:t>
                    </m:r>
                    <m:r>
                      <a:rPr lang="cs-CZ" i="1">
                        <a:latin typeface="Cambria Math"/>
                        <a:ea typeface="Cambria Math"/>
                      </a:rPr>
                      <m:t> </m:t>
                    </m:r>
                  </m:oMath>
                </a14:m>
                <a:r>
                  <a:rPr lang="cs-CZ" dirty="0"/>
                  <a:t> - </a:t>
                </a:r>
                <a:r>
                  <a:rPr lang="cs-CZ" dirty="0" smtClean="0"/>
                  <a:t>korelace mezi X a Y;    </a:t>
                </a:r>
                <a:r>
                  <a:rPr lang="en-US" dirty="0" smtClean="0"/>
                  <a:t/>
                </a:r>
                <a:br>
                  <a:rPr lang="en-US" dirty="0" smtClean="0"/>
                </a:br>
                <a:r>
                  <a:rPr lang="el-GR" dirty="0" smtClean="0"/>
                  <a:t>σ</a:t>
                </a:r>
                <a:r>
                  <a:rPr lang="cs-CZ" dirty="0" smtClean="0"/>
                  <a:t> – směrodatná odchylka</a:t>
                </a:r>
                <a:endParaRPr lang="cs-CZ" dirty="0"/>
              </a:p>
            </p:txBody>
          </p:sp>
        </mc:Choice>
        <mc:Fallback xmlns="">
          <p:sp>
            <p:nvSpPr>
              <p:cNvPr id="11" name="Obdélník 10"/>
              <p:cNvSpPr>
                <a:spLocks noRot="1" noChangeAspect="1" noMove="1" noResize="1" noEditPoints="1" noAdjustHandles="1" noChangeArrowheads="1" noChangeShapeType="1" noTextEdit="1"/>
              </p:cNvSpPr>
              <p:nvPr/>
            </p:nvSpPr>
            <p:spPr>
              <a:xfrm>
                <a:off x="5220072" y="5816978"/>
                <a:ext cx="2578206" cy="646331"/>
              </a:xfrm>
              <a:prstGeom prst="rect">
                <a:avLst/>
              </a:prstGeom>
              <a:blipFill rotWithShape="1">
                <a:blip r:embed="rId7"/>
                <a:stretch>
                  <a:fillRect l="-1891" t="-4717" r="-946"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délník 11"/>
              <p:cNvSpPr/>
              <p:nvPr/>
            </p:nvSpPr>
            <p:spPr>
              <a:xfrm>
                <a:off x="683568" y="1460260"/>
                <a:ext cx="4536504" cy="7644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b="0" i="1" smtClean="0">
                          <a:latin typeface="Cambria Math"/>
                        </a:rPr>
                        <m:t>𝑓</m:t>
                      </m:r>
                      <m:d>
                        <m:dPr>
                          <m:ctrlPr>
                            <a:rPr lang="cs-CZ" i="1" smtClean="0">
                              <a:latin typeface="Cambria Math" panose="02040503050406030204" pitchFamily="18" charset="0"/>
                            </a:rPr>
                          </m:ctrlPr>
                        </m:dPr>
                        <m:e>
                          <m:r>
                            <m:rPr>
                              <m:sty m:val="p"/>
                            </m:rPr>
                            <a:rPr lang="cs-CZ" b="0" i="0" smtClean="0">
                              <a:latin typeface="Cambria Math"/>
                            </a:rPr>
                            <m:t>x</m:t>
                          </m:r>
                        </m:e>
                      </m:d>
                      <m:r>
                        <a:rPr lang="cs-CZ" i="1">
                          <a:latin typeface="Cambria Math"/>
                        </a:rPr>
                        <m:t>=</m:t>
                      </m:r>
                      <m:f>
                        <m:fPr>
                          <m:ctrlPr>
                            <a:rPr lang="cs-CZ" i="1">
                              <a:latin typeface="Cambria Math" panose="02040503050406030204" pitchFamily="18" charset="0"/>
                            </a:rPr>
                          </m:ctrlPr>
                        </m:fPr>
                        <m:num>
                          <m:r>
                            <a:rPr lang="cs-CZ" i="1">
                              <a:latin typeface="Cambria Math"/>
                            </a:rPr>
                            <m:t>1</m:t>
                          </m:r>
                        </m:num>
                        <m:den>
                          <m:rad>
                            <m:radPr>
                              <m:degHide m:val="on"/>
                              <m:ctrlPr>
                                <a:rPr lang="cs-CZ" i="1">
                                  <a:latin typeface="Cambria Math" panose="02040503050406030204" pitchFamily="18" charset="0"/>
                                </a:rPr>
                              </m:ctrlPr>
                            </m:radPr>
                            <m:deg/>
                            <m:e>
                              <m:d>
                                <m:dPr>
                                  <m:ctrlPr>
                                    <a:rPr lang="cs-CZ" i="1">
                                      <a:latin typeface="Cambria Math" panose="02040503050406030204" pitchFamily="18" charset="0"/>
                                    </a:rPr>
                                  </m:ctrlPr>
                                </m:dPr>
                                <m:e>
                                  <m:r>
                                    <a:rPr lang="cs-CZ" i="1">
                                      <a:latin typeface="Cambria Math"/>
                                    </a:rPr>
                                    <m:t>2</m:t>
                                  </m:r>
                                  <m:r>
                                    <a:rPr lang="cs-CZ" i="1">
                                      <a:latin typeface="Cambria Math"/>
                                      <a:ea typeface="Cambria Math"/>
                                    </a:rPr>
                                    <m:t>𝜋</m:t>
                                  </m:r>
                                </m:e>
                              </m:d>
                              <m:sSup>
                                <m:sSupPr>
                                  <m:ctrlPr>
                                    <a:rPr lang="cs-CZ" b="0" i="1" smtClean="0">
                                      <a:latin typeface="Cambria Math" panose="02040503050406030204" pitchFamily="18" charset="0"/>
                                    </a:rPr>
                                  </m:ctrlPr>
                                </m:sSupPr>
                                <m:e>
                                  <m:r>
                                    <a:rPr lang="cs-CZ" i="1">
                                      <a:latin typeface="Cambria Math"/>
                                      <a:ea typeface="Cambria Math"/>
                                    </a:rPr>
                                    <m:t>𝜎</m:t>
                                  </m:r>
                                </m:e>
                                <m:sup>
                                  <m:r>
                                    <a:rPr lang="en-US" b="0" i="1" smtClean="0">
                                      <a:latin typeface="Cambria Math"/>
                                    </a:rPr>
                                    <m:t>2</m:t>
                                  </m:r>
                                </m:sup>
                              </m:sSup>
                            </m:e>
                          </m:rad>
                        </m:den>
                      </m:f>
                      <m:r>
                        <a:rPr lang="cs-CZ" i="1">
                          <a:latin typeface="Cambria Math"/>
                          <a:ea typeface="Cambria Math"/>
                        </a:rPr>
                        <m:t>∙</m:t>
                      </m:r>
                      <m:r>
                        <m:rPr>
                          <m:sty m:val="p"/>
                        </m:rPr>
                        <a:rPr lang="cs-CZ">
                          <a:latin typeface="Cambria Math"/>
                          <a:ea typeface="Cambria Math"/>
                        </a:rPr>
                        <m:t>exp</m:t>
                      </m:r>
                      <m:d>
                        <m:dPr>
                          <m:ctrlPr>
                            <a:rPr lang="cs-CZ" i="1">
                              <a:latin typeface="Cambria Math" panose="02040503050406030204" pitchFamily="18" charset="0"/>
                              <a:ea typeface="Cambria Math"/>
                            </a:rPr>
                          </m:ctrlPr>
                        </m:dPr>
                        <m:e>
                          <m:r>
                            <a:rPr lang="cs-CZ" i="1">
                              <a:latin typeface="Cambria Math"/>
                              <a:ea typeface="Cambria Math"/>
                            </a:rPr>
                            <m:t>−</m:t>
                          </m:r>
                          <m:f>
                            <m:fPr>
                              <m:ctrlPr>
                                <a:rPr lang="cs-CZ" i="1">
                                  <a:latin typeface="Cambria Math" panose="02040503050406030204" pitchFamily="18" charset="0"/>
                                  <a:ea typeface="Cambria Math"/>
                                </a:rPr>
                              </m:ctrlPr>
                            </m:fPr>
                            <m:num>
                              <m:sSup>
                                <m:sSupPr>
                                  <m:ctrlPr>
                                    <a:rPr lang="cs-CZ" i="1">
                                      <a:latin typeface="Cambria Math" panose="02040503050406030204" pitchFamily="18" charset="0"/>
                                      <a:ea typeface="Cambria Math"/>
                                    </a:rPr>
                                  </m:ctrlPr>
                                </m:sSupPr>
                                <m:e>
                                  <m:d>
                                    <m:dPr>
                                      <m:ctrlPr>
                                        <a:rPr lang="cs-CZ" i="1">
                                          <a:latin typeface="Cambria Math" panose="02040503050406030204" pitchFamily="18" charset="0"/>
                                          <a:ea typeface="Cambria Math"/>
                                        </a:rPr>
                                      </m:ctrlPr>
                                    </m:dPr>
                                    <m:e>
                                      <m:r>
                                        <m:rPr>
                                          <m:sty m:val="p"/>
                                        </m:rPr>
                                        <a:rPr lang="cs-CZ" b="0" i="1">
                                          <a:latin typeface="Cambria Math"/>
                                          <a:ea typeface="Cambria Math"/>
                                        </a:rPr>
                                        <m:t>x</m:t>
                                      </m:r>
                                      <m:r>
                                        <a:rPr lang="cs-CZ" i="1">
                                          <a:latin typeface="Cambria Math"/>
                                          <a:ea typeface="Cambria Math"/>
                                        </a:rPr>
                                        <m:t>−</m:t>
                                      </m:r>
                                      <m:r>
                                        <m:rPr>
                                          <m:sty m:val="p"/>
                                        </m:rPr>
                                        <a:rPr lang="el-GR" i="1">
                                          <a:latin typeface="Cambria Math"/>
                                          <a:ea typeface="Cambria Math"/>
                                        </a:rPr>
                                        <m:t>μ</m:t>
                                      </m:r>
                                    </m:e>
                                  </m:d>
                                </m:e>
                                <m:sup>
                                  <m:r>
                                    <a:rPr lang="en-US" b="0" i="1" smtClean="0">
                                      <a:latin typeface="Cambria Math"/>
                                      <a:ea typeface="Cambria Math"/>
                                    </a:rPr>
                                    <m:t>2</m:t>
                                  </m:r>
                                  <m:r>
                                    <a:rPr lang="cs-CZ" i="1">
                                      <a:latin typeface="Cambria Math"/>
                                      <a:ea typeface="Cambria Math"/>
                                    </a:rPr>
                                    <m:t> </m:t>
                                  </m:r>
                                </m:sup>
                              </m:sSup>
                            </m:num>
                            <m:den>
                              <m:r>
                                <a:rPr lang="cs-CZ" i="1">
                                  <a:latin typeface="Cambria Math"/>
                                  <a:ea typeface="Cambria Math"/>
                                </a:rPr>
                                <m:t>2</m:t>
                              </m:r>
                              <m:sSup>
                                <m:sSupPr>
                                  <m:ctrlPr>
                                    <a:rPr lang="cs-CZ" i="1" smtClean="0">
                                      <a:latin typeface="Cambria Math" panose="02040503050406030204" pitchFamily="18" charset="0"/>
                                      <a:ea typeface="Cambria Math"/>
                                    </a:rPr>
                                  </m:ctrlPr>
                                </m:sSupPr>
                                <m:e>
                                  <m:r>
                                    <a:rPr lang="cs-CZ" i="1" smtClean="0">
                                      <a:latin typeface="Cambria Math"/>
                                      <a:ea typeface="Cambria Math"/>
                                    </a:rPr>
                                    <m:t>𝜎</m:t>
                                  </m:r>
                                </m:e>
                                <m:sup>
                                  <m:r>
                                    <a:rPr lang="en-US" b="0" i="1" smtClean="0">
                                      <a:latin typeface="Cambria Math"/>
                                      <a:ea typeface="Cambria Math"/>
                                    </a:rPr>
                                    <m:t>2</m:t>
                                  </m:r>
                                </m:sup>
                              </m:sSup>
                            </m:den>
                          </m:f>
                        </m:e>
                      </m:d>
                    </m:oMath>
                  </m:oMathPara>
                </a14:m>
                <a:endParaRPr lang="cs-CZ" dirty="0"/>
              </a:p>
            </p:txBody>
          </p:sp>
        </mc:Choice>
        <mc:Fallback xmlns="">
          <p:sp>
            <p:nvSpPr>
              <p:cNvPr id="12" name="Obdélník 11"/>
              <p:cNvSpPr>
                <a:spLocks noRot="1" noChangeAspect="1" noMove="1" noResize="1" noEditPoints="1" noAdjustHandles="1" noChangeArrowheads="1" noChangeShapeType="1" noTextEdit="1"/>
              </p:cNvSpPr>
              <p:nvPr/>
            </p:nvSpPr>
            <p:spPr>
              <a:xfrm>
                <a:off x="683568" y="1460260"/>
                <a:ext cx="4536504" cy="764440"/>
              </a:xfrm>
              <a:prstGeom prst="rect">
                <a:avLst/>
              </a:prstGeom>
              <a:blipFill rotWithShape="1">
                <a:blip r:embed="rId8"/>
                <a:stretch>
                  <a:fillRect/>
                </a:stretch>
              </a:blipFill>
            </p:spPr>
            <p:txBody>
              <a:bodyPr/>
              <a:lstStyle/>
              <a:p>
                <a:r>
                  <a:rPr lang="en-US">
                    <a:noFill/>
                  </a:rPr>
                  <a:t> </a:t>
                </a:r>
              </a:p>
            </p:txBody>
          </p:sp>
        </mc:Fallback>
      </mc:AlternateContent>
      <p:sp>
        <p:nvSpPr>
          <p:cNvPr id="13" name="TextovéPole 12"/>
          <p:cNvSpPr txBox="1"/>
          <p:nvPr/>
        </p:nvSpPr>
        <p:spPr>
          <a:xfrm>
            <a:off x="683568" y="1124744"/>
            <a:ext cx="5616624" cy="400110"/>
          </a:xfrm>
          <a:prstGeom prst="rect">
            <a:avLst/>
          </a:prstGeom>
          <a:noFill/>
        </p:spPr>
        <p:txBody>
          <a:bodyPr wrap="square" rtlCol="0">
            <a:spAutoFit/>
          </a:bodyPr>
          <a:lstStyle/>
          <a:p>
            <a:r>
              <a:rPr lang="cs-CZ" sz="2000" b="1" dirty="0" smtClean="0"/>
              <a:t>Hustota </a:t>
            </a:r>
            <a:r>
              <a:rPr lang="cs-CZ" sz="2000" b="1" dirty="0" err="1" smtClean="0"/>
              <a:t>jednozměrného</a:t>
            </a:r>
            <a:r>
              <a:rPr lang="cs-CZ" sz="2000" b="1" dirty="0" smtClean="0"/>
              <a:t> normálního rozdělení:</a:t>
            </a:r>
            <a:endParaRPr lang="cs-CZ" sz="2000" b="1" dirty="0"/>
          </a:p>
        </p:txBody>
      </p:sp>
      <mc:AlternateContent xmlns:mc="http://schemas.openxmlformats.org/markup-compatibility/2006" xmlns:a14="http://schemas.microsoft.com/office/drawing/2010/main">
        <mc:Choice Requires="a14">
          <p:sp>
            <p:nvSpPr>
              <p:cNvPr id="14" name="TextovéPole 13"/>
              <p:cNvSpPr txBox="1"/>
              <p:nvPr/>
            </p:nvSpPr>
            <p:spPr>
              <a:xfrm>
                <a:off x="683568" y="2236481"/>
                <a:ext cx="5616624" cy="400110"/>
              </a:xfrm>
              <a:prstGeom prst="rect">
                <a:avLst/>
              </a:prstGeom>
              <a:noFill/>
            </p:spPr>
            <p:txBody>
              <a:bodyPr wrap="square" rtlCol="0">
                <a:spAutoFit/>
              </a:bodyPr>
              <a:lstStyle/>
              <a:p>
                <a14:m>
                  <m:oMath xmlns:m="http://schemas.openxmlformats.org/officeDocument/2006/math">
                    <m:r>
                      <m:rPr>
                        <m:sty m:val="p"/>
                      </m:rPr>
                      <a:rPr lang="cs-CZ" sz="2000" smtClean="0">
                        <a:latin typeface="Cambria Math"/>
                        <a:ea typeface="Cambria Math"/>
                      </a:rPr>
                      <m:t>μ</m:t>
                    </m:r>
                    <m:r>
                      <a:rPr lang="cs-CZ" sz="2000" i="1">
                        <a:latin typeface="Cambria Math"/>
                        <a:ea typeface="Cambria Math"/>
                      </a:rPr>
                      <m:t> </m:t>
                    </m:r>
                  </m:oMath>
                </a14:m>
                <a:r>
                  <a:rPr lang="cs-CZ" sz="2000" dirty="0" smtClean="0"/>
                  <a:t> - střední hodnota	</a:t>
                </a:r>
                <a:r>
                  <a:rPr lang="cs-CZ" sz="2000" dirty="0"/>
                  <a:t> </a:t>
                </a:r>
                <a:r>
                  <a:rPr lang="cs-CZ" sz="2000" dirty="0" smtClean="0"/>
                  <a:t>σ</a:t>
                </a:r>
                <a:r>
                  <a:rPr lang="cs-CZ" sz="2000" baseline="30000" dirty="0" smtClean="0"/>
                  <a:t>2</a:t>
                </a:r>
                <a:r>
                  <a:rPr lang="cs-CZ" sz="2000" dirty="0" smtClean="0"/>
                  <a:t> – rozptyl</a:t>
                </a:r>
                <a:endParaRPr lang="cs-CZ" sz="2000"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683568" y="2236481"/>
                <a:ext cx="5616624" cy="400110"/>
              </a:xfrm>
              <a:prstGeom prst="rect">
                <a:avLst/>
              </a:prstGeom>
              <a:blipFill rotWithShape="1">
                <a:blip r:embed="rId9"/>
                <a:stretch>
                  <a:fillRect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26637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fontScale="90000"/>
          </a:bodyPr>
          <a:lstStyle/>
          <a:p>
            <a:r>
              <a:rPr lang="cs-CZ" dirty="0"/>
              <a:t>Je normalita v jednorozměrném prostoru jedinou podmínkou vícerozměrné normality? </a:t>
            </a:r>
            <a:r>
              <a:rPr lang="cs-CZ" dirty="0" smtClean="0"/>
              <a:t>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13</a:t>
            </a:fld>
            <a:endParaRPr lang="cs-CZ" dirty="0"/>
          </a:p>
        </p:txBody>
      </p:sp>
      <p:sp>
        <p:nvSpPr>
          <p:cNvPr id="10" name="TextBox 5"/>
          <p:cNvSpPr txBox="1"/>
          <p:nvPr/>
        </p:nvSpPr>
        <p:spPr>
          <a:xfrm>
            <a:off x="4355976" y="2077100"/>
            <a:ext cx="490840" cy="830997"/>
          </a:xfrm>
          <a:prstGeom prst="rect">
            <a:avLst/>
          </a:prstGeom>
          <a:noFill/>
        </p:spPr>
        <p:txBody>
          <a:bodyPr wrap="none" rtlCol="0">
            <a:spAutoFit/>
          </a:bodyPr>
          <a:lstStyle/>
          <a:p>
            <a:r>
              <a:rPr lang="cs-CZ" sz="4800" dirty="0" smtClean="0"/>
              <a:t>+</a:t>
            </a:r>
            <a:endParaRPr lang="cs-CZ" sz="4800" dirty="0"/>
          </a:p>
        </p:txBody>
      </p:sp>
      <p:graphicFrame>
        <p:nvGraphicFramePr>
          <p:cNvPr id="12" name="Object 4"/>
          <p:cNvGraphicFramePr>
            <a:graphicFrameLocks noChangeAspect="1"/>
          </p:cNvGraphicFramePr>
          <p:nvPr>
            <p:extLst>
              <p:ext uri="{D42A27DB-BD31-4B8C-83A1-F6EECF244321}">
                <p14:modId xmlns:p14="http://schemas.microsoft.com/office/powerpoint/2010/main" val="2114852727"/>
              </p:ext>
            </p:extLst>
          </p:nvPr>
        </p:nvGraphicFramePr>
        <p:xfrm>
          <a:off x="2412653" y="3789635"/>
          <a:ext cx="4319587" cy="2879725"/>
        </p:xfrm>
        <a:graphic>
          <a:graphicData uri="http://schemas.openxmlformats.org/presentationml/2006/ole">
            <mc:AlternateContent xmlns:mc="http://schemas.openxmlformats.org/markup-compatibility/2006">
              <mc:Choice xmlns:v="urn:schemas-microsoft-com:vml" Requires="v">
                <p:oleObj spid="_x0000_s1458" name="Graph" r:id="rId4" imgW="4320000" imgH="2880000" progId="STATISTICA.Graph">
                  <p:embed/>
                </p:oleObj>
              </mc:Choice>
              <mc:Fallback>
                <p:oleObj name="Graph" r:id="rId4" imgW="4320000" imgH="288000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653" y="3789635"/>
                        <a:ext cx="43195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905504035"/>
              </p:ext>
            </p:extLst>
          </p:nvPr>
        </p:nvGraphicFramePr>
        <p:xfrm>
          <a:off x="539552" y="1340768"/>
          <a:ext cx="3600450" cy="2519363"/>
        </p:xfrm>
        <a:graphic>
          <a:graphicData uri="http://schemas.openxmlformats.org/presentationml/2006/ole">
            <mc:AlternateContent xmlns:mc="http://schemas.openxmlformats.org/markup-compatibility/2006">
              <mc:Choice xmlns:v="urn:schemas-microsoft-com:vml" Requires="v">
                <p:oleObj spid="_x0000_s1459" name="Graph" r:id="rId6" imgW="3600000" imgH="2520000" progId="STATISTICA.Graph">
                  <p:embed/>
                </p:oleObj>
              </mc:Choice>
              <mc:Fallback>
                <p:oleObj name="Graph" r:id="rId6" imgW="3600000" imgH="2520000" progId="STATISTICA.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340768"/>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474049930"/>
              </p:ext>
            </p:extLst>
          </p:nvPr>
        </p:nvGraphicFramePr>
        <p:xfrm>
          <a:off x="5076006" y="1341685"/>
          <a:ext cx="3600450" cy="2519363"/>
        </p:xfrm>
        <a:graphic>
          <a:graphicData uri="http://schemas.openxmlformats.org/presentationml/2006/ole">
            <mc:AlternateContent xmlns:mc="http://schemas.openxmlformats.org/markup-compatibility/2006">
              <mc:Choice xmlns:v="urn:schemas-microsoft-com:vml" Requires="v">
                <p:oleObj spid="_x0000_s1460" name="Graph" r:id="rId8" imgW="3600000" imgH="2520000" progId="STATISTICA.Graph">
                  <p:embed/>
                </p:oleObj>
              </mc:Choice>
              <mc:Fallback>
                <p:oleObj name="Graph" r:id="rId8" imgW="3600000" imgH="2520000" progId="STATISTICA.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06" y="1341685"/>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65858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fontScale="90000"/>
          </a:bodyPr>
          <a:lstStyle/>
          <a:p>
            <a:r>
              <a:rPr lang="cs-CZ" dirty="0"/>
              <a:t>Je normalita v jednorozměrném prostoru jedinou podmínkou vícerozměrné normality? </a:t>
            </a:r>
            <a:r>
              <a:rPr lang="cs-CZ" dirty="0" smtClean="0"/>
              <a:t>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14</a:t>
            </a:fld>
            <a:endParaRPr lang="cs-CZ" dirty="0"/>
          </a:p>
        </p:txBody>
      </p:sp>
      <p:sp>
        <p:nvSpPr>
          <p:cNvPr id="9" name="TextBox 5"/>
          <p:cNvSpPr txBox="1"/>
          <p:nvPr/>
        </p:nvSpPr>
        <p:spPr>
          <a:xfrm>
            <a:off x="4355976" y="2077050"/>
            <a:ext cx="490840" cy="830997"/>
          </a:xfrm>
          <a:prstGeom prst="rect">
            <a:avLst/>
          </a:prstGeom>
          <a:noFill/>
        </p:spPr>
        <p:txBody>
          <a:bodyPr wrap="none" rtlCol="0">
            <a:spAutoFit/>
          </a:bodyPr>
          <a:lstStyle/>
          <a:p>
            <a:r>
              <a:rPr lang="cs-CZ" sz="4800" dirty="0" smtClean="0"/>
              <a:t>+</a:t>
            </a:r>
            <a:endParaRPr lang="cs-CZ" sz="4800" dirty="0"/>
          </a:p>
        </p:txBody>
      </p:sp>
      <p:graphicFrame>
        <p:nvGraphicFramePr>
          <p:cNvPr id="11" name="Object 5"/>
          <p:cNvGraphicFramePr>
            <a:graphicFrameLocks noChangeAspect="1"/>
          </p:cNvGraphicFramePr>
          <p:nvPr>
            <p:extLst>
              <p:ext uri="{D42A27DB-BD31-4B8C-83A1-F6EECF244321}">
                <p14:modId xmlns:p14="http://schemas.microsoft.com/office/powerpoint/2010/main" val="2614087463"/>
              </p:ext>
            </p:extLst>
          </p:nvPr>
        </p:nvGraphicFramePr>
        <p:xfrm>
          <a:off x="2340645" y="3212926"/>
          <a:ext cx="4319587" cy="3600450"/>
        </p:xfrm>
        <a:graphic>
          <a:graphicData uri="http://schemas.openxmlformats.org/presentationml/2006/ole">
            <mc:AlternateContent xmlns:mc="http://schemas.openxmlformats.org/markup-compatibility/2006">
              <mc:Choice xmlns:v="urn:schemas-microsoft-com:vml" Requires="v">
                <p:oleObj spid="_x0000_s2482" name="Graph" r:id="rId4" imgW="4320000" imgH="3600000" progId="STATISTICA.Graph">
                  <p:embed/>
                </p:oleObj>
              </mc:Choice>
              <mc:Fallback>
                <p:oleObj name="Graph" r:id="rId4" imgW="4320000" imgH="360000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645" y="3212926"/>
                        <a:ext cx="43195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773880420"/>
              </p:ext>
            </p:extLst>
          </p:nvPr>
        </p:nvGraphicFramePr>
        <p:xfrm>
          <a:off x="107504" y="1124694"/>
          <a:ext cx="3600450" cy="2519363"/>
        </p:xfrm>
        <a:graphic>
          <a:graphicData uri="http://schemas.openxmlformats.org/presentationml/2006/ole">
            <mc:AlternateContent xmlns:mc="http://schemas.openxmlformats.org/markup-compatibility/2006">
              <mc:Choice xmlns:v="urn:schemas-microsoft-com:vml" Requires="v">
                <p:oleObj spid="_x0000_s2483" name="Graph" r:id="rId6" imgW="3600000" imgH="2520000" progId="STATISTICA.Graph">
                  <p:embed/>
                </p:oleObj>
              </mc:Choice>
              <mc:Fallback>
                <p:oleObj name="Graph" r:id="rId6" imgW="3600000" imgH="2520000" progId="STATISTICA.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124694"/>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613136299"/>
              </p:ext>
            </p:extLst>
          </p:nvPr>
        </p:nvGraphicFramePr>
        <p:xfrm>
          <a:off x="5292030" y="1124694"/>
          <a:ext cx="3600450" cy="2519363"/>
        </p:xfrm>
        <a:graphic>
          <a:graphicData uri="http://schemas.openxmlformats.org/presentationml/2006/ole">
            <mc:AlternateContent xmlns:mc="http://schemas.openxmlformats.org/markup-compatibility/2006">
              <mc:Choice xmlns:v="urn:schemas-microsoft-com:vml" Requires="v">
                <p:oleObj spid="_x0000_s2484" name="Graph" r:id="rId8" imgW="3600000" imgH="2520000" progId="STATISTICA.Graph">
                  <p:embed/>
                </p:oleObj>
              </mc:Choice>
              <mc:Fallback>
                <p:oleObj name="Graph" r:id="rId8" imgW="3600000" imgH="2520000" progId="STATISTICA.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30" y="1124694"/>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124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fontScale="90000"/>
          </a:bodyPr>
          <a:lstStyle/>
          <a:p>
            <a:r>
              <a:rPr lang="cs-CZ" dirty="0"/>
              <a:t>Je normalita v jednorozměrném prostoru jedinou podmínkou vícerozměrné normality? </a:t>
            </a:r>
            <a:r>
              <a:rPr lang="cs-CZ" dirty="0" smtClean="0"/>
              <a:t>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15</a:t>
            </a:fld>
            <a:endParaRPr lang="cs-CZ" dirty="0"/>
          </a:p>
        </p:txBody>
      </p:sp>
      <p:sp>
        <p:nvSpPr>
          <p:cNvPr id="10" name="TextBox 5"/>
          <p:cNvSpPr txBox="1"/>
          <p:nvPr/>
        </p:nvSpPr>
        <p:spPr>
          <a:xfrm>
            <a:off x="4355976" y="1861076"/>
            <a:ext cx="490840" cy="830997"/>
          </a:xfrm>
          <a:prstGeom prst="rect">
            <a:avLst/>
          </a:prstGeom>
          <a:noFill/>
        </p:spPr>
        <p:txBody>
          <a:bodyPr wrap="none" rtlCol="0">
            <a:spAutoFit/>
          </a:bodyPr>
          <a:lstStyle/>
          <a:p>
            <a:r>
              <a:rPr lang="cs-CZ" sz="4800" dirty="0" smtClean="0"/>
              <a:t>+</a:t>
            </a:r>
            <a:endParaRPr lang="cs-CZ" sz="4800" dirty="0"/>
          </a:p>
        </p:txBody>
      </p:sp>
      <p:graphicFrame>
        <p:nvGraphicFramePr>
          <p:cNvPr id="12" name="Object 5"/>
          <p:cNvGraphicFramePr>
            <a:graphicFrameLocks noChangeAspect="1"/>
          </p:cNvGraphicFramePr>
          <p:nvPr>
            <p:extLst>
              <p:ext uri="{D42A27DB-BD31-4B8C-83A1-F6EECF244321}">
                <p14:modId xmlns:p14="http://schemas.microsoft.com/office/powerpoint/2010/main" val="735689902"/>
              </p:ext>
            </p:extLst>
          </p:nvPr>
        </p:nvGraphicFramePr>
        <p:xfrm>
          <a:off x="539750" y="980728"/>
          <a:ext cx="3600450" cy="2519363"/>
        </p:xfrm>
        <a:graphic>
          <a:graphicData uri="http://schemas.openxmlformats.org/presentationml/2006/ole">
            <mc:AlternateContent xmlns:mc="http://schemas.openxmlformats.org/markup-compatibility/2006">
              <mc:Choice xmlns:v="urn:schemas-microsoft-com:vml" Requires="v">
                <p:oleObj spid="_x0000_s3506" name="Graph" r:id="rId4" imgW="3600000" imgH="2520000" progId="STATISTICA.Graph">
                  <p:embed/>
                </p:oleObj>
              </mc:Choice>
              <mc:Fallback>
                <p:oleObj name="Graph" r:id="rId4" imgW="3600000" imgH="252000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80728"/>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897036516"/>
              </p:ext>
            </p:extLst>
          </p:nvPr>
        </p:nvGraphicFramePr>
        <p:xfrm>
          <a:off x="5075238" y="980728"/>
          <a:ext cx="3600450" cy="2519363"/>
        </p:xfrm>
        <a:graphic>
          <a:graphicData uri="http://schemas.openxmlformats.org/presentationml/2006/ole">
            <mc:AlternateContent xmlns:mc="http://schemas.openxmlformats.org/markup-compatibility/2006">
              <mc:Choice xmlns:v="urn:schemas-microsoft-com:vml" Requires="v">
                <p:oleObj spid="_x0000_s3507" name="Graph" r:id="rId6" imgW="3600000" imgH="2520000" progId="STATISTICA.Graph">
                  <p:embed/>
                </p:oleObj>
              </mc:Choice>
              <mc:Fallback>
                <p:oleObj name="Graph" r:id="rId6" imgW="3600000" imgH="2520000" progId="STATISTICA.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238" y="980728"/>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460369871"/>
              </p:ext>
            </p:extLst>
          </p:nvPr>
        </p:nvGraphicFramePr>
        <p:xfrm>
          <a:off x="2556669" y="3140918"/>
          <a:ext cx="4319587" cy="3600450"/>
        </p:xfrm>
        <a:graphic>
          <a:graphicData uri="http://schemas.openxmlformats.org/presentationml/2006/ole">
            <mc:AlternateContent xmlns:mc="http://schemas.openxmlformats.org/markup-compatibility/2006">
              <mc:Choice xmlns:v="urn:schemas-microsoft-com:vml" Requires="v">
                <p:oleObj spid="_x0000_s3508" name="Graph" r:id="rId8" imgW="4320000" imgH="3600000" progId="STATISTICA.Graph">
                  <p:embed/>
                </p:oleObj>
              </mc:Choice>
              <mc:Fallback>
                <p:oleObj name="Graph" r:id="rId8" imgW="4320000" imgH="3600000" progId="STATISTICA.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6669" y="3140918"/>
                        <a:ext cx="43195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0"/>
          <p:cNvSpPr/>
          <p:nvPr/>
        </p:nvSpPr>
        <p:spPr>
          <a:xfrm>
            <a:off x="5436096" y="537321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6516216" y="5578783"/>
            <a:ext cx="1584176" cy="646331"/>
          </a:xfrm>
          <a:prstGeom prst="rect">
            <a:avLst/>
          </a:prstGeom>
          <a:noFill/>
        </p:spPr>
        <p:txBody>
          <a:bodyPr wrap="square" rtlCol="0">
            <a:spAutoFit/>
          </a:bodyPr>
          <a:lstStyle/>
          <a:p>
            <a:r>
              <a:rPr lang="cs-CZ" dirty="0" smtClean="0">
                <a:solidFill>
                  <a:srgbClr val="FF0000"/>
                </a:solidFill>
              </a:rPr>
              <a:t>Vícerozměrný </a:t>
            </a:r>
            <a:r>
              <a:rPr lang="cs-CZ" dirty="0" err="1" smtClean="0">
                <a:solidFill>
                  <a:srgbClr val="FF0000"/>
                </a:solidFill>
              </a:rPr>
              <a:t>outlier</a:t>
            </a:r>
            <a:endParaRPr lang="cs-CZ" dirty="0">
              <a:solidFill>
                <a:srgbClr val="FF0000"/>
              </a:solidFill>
            </a:endParaRPr>
          </a:p>
        </p:txBody>
      </p:sp>
      <p:cxnSp>
        <p:nvCxnSpPr>
          <p:cNvPr id="6" name="Přímá spojnice se šipkou 5"/>
          <p:cNvCxnSpPr/>
          <p:nvPr/>
        </p:nvCxnSpPr>
        <p:spPr>
          <a:xfrm flipH="1" flipV="1">
            <a:off x="5724128" y="5589240"/>
            <a:ext cx="75608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19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Ověření dvourozměrné normality</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16</a:t>
            </a:fld>
            <a:endParaRPr lang="cs-CZ" dirty="0"/>
          </a:p>
        </p:txBody>
      </p:sp>
      <p:sp>
        <p:nvSpPr>
          <p:cNvPr id="3" name="TextovéPole 2"/>
          <p:cNvSpPr txBox="1"/>
          <p:nvPr/>
        </p:nvSpPr>
        <p:spPr>
          <a:xfrm>
            <a:off x="467544" y="1228690"/>
            <a:ext cx="7344816" cy="400110"/>
          </a:xfrm>
          <a:prstGeom prst="rect">
            <a:avLst/>
          </a:prstGeom>
          <a:noFill/>
        </p:spPr>
        <p:txBody>
          <a:bodyPr wrap="square" rtlCol="0">
            <a:spAutoFit/>
          </a:bodyPr>
          <a:lstStyle/>
          <a:p>
            <a:pPr algn="ctr"/>
            <a:r>
              <a:rPr lang="cs-CZ" sz="2000" dirty="0" err="1" smtClean="0"/>
              <a:t>Bagplot</a:t>
            </a:r>
            <a:r>
              <a:rPr lang="cs-CZ" sz="2000" dirty="0" smtClean="0"/>
              <a:t> = „</a:t>
            </a:r>
            <a:r>
              <a:rPr lang="cs-CZ" sz="2000" dirty="0" err="1" smtClean="0"/>
              <a:t>bivariate</a:t>
            </a:r>
            <a:r>
              <a:rPr lang="cs-CZ" sz="2000" dirty="0" smtClean="0"/>
              <a:t> </a:t>
            </a:r>
            <a:r>
              <a:rPr lang="cs-CZ" sz="2000" dirty="0" err="1" smtClean="0"/>
              <a:t>boxplot</a:t>
            </a:r>
            <a:r>
              <a:rPr lang="cs-CZ" sz="2000" dirty="0" smtClean="0"/>
              <a:t>“ (tzn. „dvourozměrný krabicový graf“)</a:t>
            </a:r>
            <a:endParaRPr lang="cs-CZ" sz="2000" dirty="0"/>
          </a:p>
        </p:txBody>
      </p:sp>
      <p:sp>
        <p:nvSpPr>
          <p:cNvPr id="5" name="Obdélník 4"/>
          <p:cNvSpPr/>
          <p:nvPr/>
        </p:nvSpPr>
        <p:spPr>
          <a:xfrm>
            <a:off x="467544" y="6156012"/>
            <a:ext cx="6168032" cy="369332"/>
          </a:xfrm>
          <a:prstGeom prst="rect">
            <a:avLst/>
          </a:prstGeom>
        </p:spPr>
        <p:txBody>
          <a:bodyPr wrap="square">
            <a:spAutoFit/>
          </a:bodyPr>
          <a:lstStyle/>
          <a:p>
            <a:r>
              <a:rPr lang="cs-CZ" dirty="0"/>
              <a:t>v softwaru </a:t>
            </a:r>
            <a:r>
              <a:rPr lang="cs-CZ" dirty="0" err="1"/>
              <a:t>Statistica</a:t>
            </a:r>
            <a:r>
              <a:rPr lang="cs-CZ" dirty="0"/>
              <a:t>: </a:t>
            </a:r>
            <a:r>
              <a:rPr lang="cs-CZ" dirty="0" err="1"/>
              <a:t>Graphs</a:t>
            </a:r>
            <a:r>
              <a:rPr lang="cs-CZ" dirty="0"/>
              <a:t> – </a:t>
            </a:r>
            <a:r>
              <a:rPr lang="cs-CZ" dirty="0" smtClean="0"/>
              <a:t>2D </a:t>
            </a:r>
            <a:r>
              <a:rPr lang="cs-CZ" dirty="0" err="1" smtClean="0"/>
              <a:t>Graphs</a:t>
            </a:r>
            <a:r>
              <a:rPr lang="cs-CZ" dirty="0" smtClean="0"/>
              <a:t> – </a:t>
            </a:r>
            <a:r>
              <a:rPr lang="cs-CZ" dirty="0" err="1" smtClean="0"/>
              <a:t>Bag</a:t>
            </a:r>
            <a:r>
              <a:rPr lang="cs-CZ" dirty="0" smtClean="0"/>
              <a:t> </a:t>
            </a:r>
            <a:r>
              <a:rPr lang="cs-CZ" dirty="0" err="1" smtClean="0"/>
              <a:t>Plots</a:t>
            </a:r>
            <a:r>
              <a:rPr lang="cs-CZ" dirty="0" smtClean="0"/>
              <a:t> </a:t>
            </a:r>
            <a:endParaRPr lang="cs-CZ" dirty="0"/>
          </a:p>
        </p:txBody>
      </p:sp>
      <p:graphicFrame>
        <p:nvGraphicFramePr>
          <p:cNvPr id="7" name="Objekt 6"/>
          <p:cNvGraphicFramePr>
            <a:graphicFrameLocks noChangeAspect="1"/>
          </p:cNvGraphicFramePr>
          <p:nvPr>
            <p:extLst>
              <p:ext uri="{D42A27DB-BD31-4B8C-83A1-F6EECF244321}">
                <p14:modId xmlns:p14="http://schemas.microsoft.com/office/powerpoint/2010/main" val="1782437698"/>
              </p:ext>
            </p:extLst>
          </p:nvPr>
        </p:nvGraphicFramePr>
        <p:xfrm>
          <a:off x="1577280" y="1628800"/>
          <a:ext cx="7315200" cy="4457700"/>
        </p:xfrm>
        <a:graphic>
          <a:graphicData uri="http://schemas.openxmlformats.org/presentationml/2006/ole">
            <mc:AlternateContent xmlns:mc="http://schemas.openxmlformats.org/markup-compatibility/2006">
              <mc:Choice xmlns:v="urn:schemas-microsoft-com:vml" Requires="v">
                <p:oleObj spid="_x0000_s15381" name="Graph" r:id="rId4" imgW="7315200" imgH="4457880" progId="STATISTICA.Graph">
                  <p:embed/>
                </p:oleObj>
              </mc:Choice>
              <mc:Fallback>
                <p:oleObj name="Graph" r:id="rId4" imgW="7315200" imgH="4457880" progId="STATISTICA.Graph">
                  <p:embed/>
                  <p:pic>
                    <p:nvPicPr>
                      <p:cNvPr id="0" name=""/>
                      <p:cNvPicPr/>
                      <p:nvPr/>
                    </p:nvPicPr>
                    <p:blipFill>
                      <a:blip r:embed="rId5"/>
                      <a:stretch>
                        <a:fillRect/>
                      </a:stretch>
                    </p:blipFill>
                    <p:spPr>
                      <a:xfrm>
                        <a:off x="1577280" y="1628800"/>
                        <a:ext cx="7315200" cy="4457700"/>
                      </a:xfrm>
                      <a:prstGeom prst="rect">
                        <a:avLst/>
                      </a:prstGeom>
                    </p:spPr>
                  </p:pic>
                </p:oleObj>
              </mc:Fallback>
            </mc:AlternateContent>
          </a:graphicData>
        </a:graphic>
      </p:graphicFrame>
    </p:spTree>
    <p:extLst>
      <p:ext uri="{BB962C8B-B14F-4D97-AF65-F5344CB8AC3E}">
        <p14:creationId xmlns:p14="http://schemas.microsoft.com/office/powerpoint/2010/main" val="5895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Ověření dvourozměrné normality</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17</a:t>
            </a:fld>
            <a:endParaRPr lang="cs-CZ" dirty="0"/>
          </a:p>
        </p:txBody>
      </p:sp>
      <p:sp>
        <p:nvSpPr>
          <p:cNvPr id="3" name="TextovéPole 2"/>
          <p:cNvSpPr txBox="1"/>
          <p:nvPr/>
        </p:nvSpPr>
        <p:spPr>
          <a:xfrm>
            <a:off x="467544" y="1228690"/>
            <a:ext cx="7344816" cy="400110"/>
          </a:xfrm>
          <a:prstGeom prst="rect">
            <a:avLst/>
          </a:prstGeom>
          <a:noFill/>
        </p:spPr>
        <p:txBody>
          <a:bodyPr wrap="square" rtlCol="0">
            <a:spAutoFit/>
          </a:bodyPr>
          <a:lstStyle/>
          <a:p>
            <a:r>
              <a:rPr lang="cs-CZ" sz="2000" dirty="0" smtClean="0"/>
              <a:t>Vykreslení regulační elipsy („</a:t>
            </a:r>
            <a:r>
              <a:rPr lang="cs-CZ" sz="2000" dirty="0" err="1" smtClean="0"/>
              <a:t>control</a:t>
            </a:r>
            <a:r>
              <a:rPr lang="cs-CZ" sz="2000" dirty="0" smtClean="0"/>
              <a:t>“ elipse):</a:t>
            </a:r>
            <a:endParaRPr lang="cs-CZ" sz="2000" dirty="0"/>
          </a:p>
        </p:txBody>
      </p:sp>
      <p:sp>
        <p:nvSpPr>
          <p:cNvPr id="5" name="Obdélník 4"/>
          <p:cNvSpPr/>
          <p:nvPr/>
        </p:nvSpPr>
        <p:spPr>
          <a:xfrm>
            <a:off x="467544" y="6156012"/>
            <a:ext cx="8496944" cy="369332"/>
          </a:xfrm>
          <a:prstGeom prst="rect">
            <a:avLst/>
          </a:prstGeom>
        </p:spPr>
        <p:txBody>
          <a:bodyPr wrap="square">
            <a:spAutoFit/>
          </a:bodyPr>
          <a:lstStyle/>
          <a:p>
            <a:r>
              <a:rPr lang="cs-CZ" dirty="0"/>
              <a:t>v softwaru </a:t>
            </a:r>
            <a:r>
              <a:rPr lang="cs-CZ" dirty="0" err="1"/>
              <a:t>Statistica</a:t>
            </a:r>
            <a:r>
              <a:rPr lang="cs-CZ" dirty="0"/>
              <a:t>: </a:t>
            </a:r>
            <a:r>
              <a:rPr lang="cs-CZ" dirty="0" err="1"/>
              <a:t>Graphs</a:t>
            </a:r>
            <a:r>
              <a:rPr lang="cs-CZ" dirty="0"/>
              <a:t> – </a:t>
            </a:r>
            <a:r>
              <a:rPr lang="cs-CZ" dirty="0" err="1" smtClean="0"/>
              <a:t>Scatterplots</a:t>
            </a:r>
            <a:r>
              <a:rPr lang="cs-CZ" dirty="0" smtClean="0"/>
              <a:t> – na záložce </a:t>
            </a:r>
            <a:r>
              <a:rPr lang="cs-CZ" dirty="0" err="1" smtClean="0"/>
              <a:t>Advanced</a:t>
            </a:r>
            <a:r>
              <a:rPr lang="cs-CZ" dirty="0" smtClean="0"/>
              <a:t> zvolit Elipse </a:t>
            </a:r>
            <a:r>
              <a:rPr lang="cs-CZ" dirty="0" err="1" smtClean="0"/>
              <a:t>Normal</a:t>
            </a:r>
            <a:endParaRPr lang="cs-CZ" dirty="0"/>
          </a:p>
        </p:txBody>
      </p:sp>
      <p:graphicFrame>
        <p:nvGraphicFramePr>
          <p:cNvPr id="6" name="Objekt 5"/>
          <p:cNvGraphicFramePr>
            <a:graphicFrameLocks noChangeAspect="1"/>
          </p:cNvGraphicFramePr>
          <p:nvPr>
            <p:extLst>
              <p:ext uri="{D42A27DB-BD31-4B8C-83A1-F6EECF244321}">
                <p14:modId xmlns:p14="http://schemas.microsoft.com/office/powerpoint/2010/main" val="3026829754"/>
              </p:ext>
            </p:extLst>
          </p:nvPr>
        </p:nvGraphicFramePr>
        <p:xfrm>
          <a:off x="1547664" y="1663306"/>
          <a:ext cx="5943600" cy="4457700"/>
        </p:xfrm>
        <a:graphic>
          <a:graphicData uri="http://schemas.openxmlformats.org/presentationml/2006/ole">
            <mc:AlternateContent xmlns:mc="http://schemas.openxmlformats.org/markup-compatibility/2006">
              <mc:Choice xmlns:v="urn:schemas-microsoft-com:vml" Requires="v">
                <p:oleObj spid="_x0000_s16405" name="Graph" r:id="rId4" imgW="5943600" imgH="4457880" progId="STATISTICA.Graph">
                  <p:embed/>
                </p:oleObj>
              </mc:Choice>
              <mc:Fallback>
                <p:oleObj name="Graph" r:id="rId4" imgW="5943600" imgH="4457880" progId="STATISTICA.Graph">
                  <p:embed/>
                  <p:pic>
                    <p:nvPicPr>
                      <p:cNvPr id="0" name=""/>
                      <p:cNvPicPr/>
                      <p:nvPr/>
                    </p:nvPicPr>
                    <p:blipFill>
                      <a:blip r:embed="rId5"/>
                      <a:stretch>
                        <a:fillRect/>
                      </a:stretch>
                    </p:blipFill>
                    <p:spPr>
                      <a:xfrm>
                        <a:off x="1547664" y="1663306"/>
                        <a:ext cx="5943600" cy="4457700"/>
                      </a:xfrm>
                      <a:prstGeom prst="rect">
                        <a:avLst/>
                      </a:prstGeom>
                    </p:spPr>
                  </p:pic>
                </p:oleObj>
              </mc:Fallback>
            </mc:AlternateContent>
          </a:graphicData>
        </a:graphic>
      </p:graphicFrame>
    </p:spTree>
    <p:extLst>
      <p:ext uri="{BB962C8B-B14F-4D97-AF65-F5344CB8AC3E}">
        <p14:creationId xmlns:p14="http://schemas.microsoft.com/office/powerpoint/2010/main" val="41945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pPr marL="457200" indent="-457200"/>
            <a:r>
              <a:rPr lang="cs-CZ" dirty="0"/>
              <a:t>Vícerozměrný t-test</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18</a:t>
            </a:fld>
            <a:endParaRPr lang="cs-CZ"/>
          </a:p>
        </p:txBody>
      </p:sp>
    </p:spTree>
    <p:extLst>
      <p:ext uri="{BB962C8B-B14F-4D97-AF65-F5344CB8AC3E}">
        <p14:creationId xmlns:p14="http://schemas.microsoft.com/office/powerpoint/2010/main" val="4001946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Jednorozměrný </a:t>
            </a:r>
            <a:r>
              <a:rPr lang="cs-CZ" dirty="0" err="1" smtClean="0"/>
              <a:t>dvouvýběrový</a:t>
            </a:r>
            <a:r>
              <a:rPr lang="cs-CZ" dirty="0" smtClean="0"/>
              <a:t> t-test</a:t>
            </a:r>
            <a:endParaRPr lang="cs-CZ" dirty="0"/>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457200" y="1196752"/>
                <a:ext cx="8229600" cy="5400600"/>
              </a:xfrm>
            </p:spPr>
            <p:txBody>
              <a:bodyPr>
                <a:normAutofit/>
              </a:bodyPr>
              <a:lstStyle/>
              <a:p>
                <a:r>
                  <a:rPr lang="cs-CZ" b="1" dirty="0" smtClean="0"/>
                  <a:t>Srovnáváme dvě skupiny dat, které jsou na sobě nezávislé – mezi objekty neexistuje vazba.</a:t>
                </a:r>
                <a:endParaRPr lang="en-US" sz="800" b="1" dirty="0"/>
              </a:p>
              <a:p>
                <a:r>
                  <a:rPr lang="cs-CZ" dirty="0" smtClean="0"/>
                  <a:t>Příklady: srovnání objem hipokampu u mužů a u žen, </a:t>
                </a:r>
                <a:r>
                  <a:rPr lang="cs-CZ" dirty="0"/>
                  <a:t>srovnání kognitivního výkonu </a:t>
                </a:r>
                <a:r>
                  <a:rPr lang="cs-CZ" dirty="0" smtClean="0"/>
                  <a:t>podle dvou kategorií věku</a:t>
                </a:r>
                <a:r>
                  <a:rPr lang="en-US" dirty="0" smtClean="0"/>
                  <a:t>,...</a:t>
                </a:r>
                <a:endParaRPr lang="cs-CZ" dirty="0" smtClean="0"/>
              </a:p>
              <a:p>
                <a:endParaRPr lang="cs-CZ" sz="800" dirty="0"/>
              </a:p>
              <a:p>
                <a:endParaRPr lang="cs-CZ" dirty="0" smtClean="0"/>
              </a:p>
              <a:p>
                <a:endParaRPr lang="cs-CZ" dirty="0" smtClean="0"/>
              </a:p>
              <a:p>
                <a:endParaRPr lang="cs-CZ" dirty="0"/>
              </a:p>
              <a:p>
                <a:endParaRPr lang="cs-CZ" dirty="0"/>
              </a:p>
              <a:p>
                <a:endParaRPr lang="cs-CZ" dirty="0" smtClean="0"/>
              </a:p>
              <a:p>
                <a:endParaRPr lang="cs-CZ" sz="800" dirty="0"/>
              </a:p>
              <a:p>
                <a:r>
                  <a:rPr lang="cs-CZ" dirty="0" smtClean="0"/>
                  <a:t>Předpoklad</a:t>
                </a:r>
                <a:r>
                  <a:rPr lang="cs-CZ" dirty="0"/>
                  <a:t>: </a:t>
                </a:r>
                <a:r>
                  <a:rPr lang="cs-CZ" b="1" dirty="0" smtClean="0"/>
                  <a:t>normalita dat v OBOU skupinách, shodnost (homogenita) rozptylů </a:t>
                </a:r>
                <a:r>
                  <a:rPr lang="cs-CZ" dirty="0" smtClean="0"/>
                  <a:t>v obou skupinách</a:t>
                </a:r>
                <a:endParaRPr lang="cs-CZ" sz="800" dirty="0"/>
              </a:p>
              <a:p>
                <a:pPr algn="l"/>
                <a:r>
                  <a:rPr lang="cs-CZ" dirty="0"/>
                  <a:t>Testová statistika</a:t>
                </a:r>
                <a:r>
                  <a:rPr lang="cs-CZ" dirty="0" smtClean="0"/>
                  <a:t>:                               , </a:t>
                </a:r>
                <a:r>
                  <a:rPr lang="cs-CZ" dirty="0"/>
                  <a:t>kde </a:t>
                </a:r>
                <a14:m>
                  <m:oMath xmlns:m="http://schemas.openxmlformats.org/officeDocument/2006/math">
                    <m:sSub>
                      <m:sSubPr>
                        <m:ctrlPr>
                          <a:rPr lang="cs-CZ" b="0" i="1" smtClean="0">
                            <a:latin typeface="Cambria Math" panose="02040503050406030204" pitchFamily="18" charset="0"/>
                          </a:rPr>
                        </m:ctrlPr>
                      </m:sSubPr>
                      <m:e>
                        <m:r>
                          <a:rPr lang="en-US" b="0" i="1" smtClean="0">
                            <a:latin typeface="Cambria Math"/>
                          </a:rPr>
                          <m:t>𝑠</m:t>
                        </m:r>
                      </m:e>
                      <m:sub>
                        <m:r>
                          <a:rPr lang="en-US" b="0" i="1" smtClean="0">
                            <a:latin typeface="Cambria Math"/>
                          </a:rPr>
                          <m:t>∗</m:t>
                        </m:r>
                      </m:sub>
                    </m:sSub>
                  </m:oMath>
                </a14:m>
                <a:r>
                  <a:rPr lang="cs-CZ" dirty="0"/>
                  <a:t> je </a:t>
                </a:r>
                <a:r>
                  <a:rPr lang="cs-CZ" dirty="0" smtClean="0"/>
                  <a:t>vážená směrodatná odchylka, </a:t>
                </a:r>
                <a:br>
                  <a:rPr lang="cs-CZ" dirty="0" smtClean="0"/>
                </a:br>
                <a:r>
                  <a:rPr lang="cs-CZ" dirty="0" smtClean="0"/>
                  <a:t/>
                </a:r>
                <a:br>
                  <a:rPr lang="cs-CZ" dirty="0" smtClean="0"/>
                </a:br>
                <a14:m>
                  <m:oMath xmlns:m="http://schemas.openxmlformats.org/officeDocument/2006/math">
                    <m:r>
                      <m:rPr>
                        <m:sty m:val="p"/>
                      </m:rPr>
                      <a:rPr lang="cs-CZ" b="0" i="0" smtClean="0">
                        <a:latin typeface="Cambria Math"/>
                      </a:rPr>
                      <m:t>c</m:t>
                    </m:r>
                  </m:oMath>
                </a14:m>
                <a:r>
                  <a:rPr lang="cs-CZ" dirty="0" smtClean="0"/>
                  <a:t> je konstanta, o kterou se rozdíl průměrů má lišit (většinou rovna 0) </a:t>
                </a:r>
                <a:endParaRPr lang="cs-CZ" dirty="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457200" y="1196752"/>
                <a:ext cx="8229600" cy="5400600"/>
              </a:xfrm>
              <a:blipFill rotWithShape="1">
                <a:blip r:embed="rId4"/>
                <a:stretch>
                  <a:fillRect l="-593" t="-564" r="-1185"/>
                </a:stretch>
              </a:blipFill>
            </p:spPr>
            <p:txBody>
              <a:bodyPr/>
              <a:lstStyle/>
              <a:p>
                <a:r>
                  <a:rPr lang="en-US">
                    <a:noFill/>
                  </a:rPr>
                  <a:t> </a:t>
                </a:r>
              </a:p>
            </p:txBody>
          </p:sp>
        </mc:Fallback>
      </mc:AlternateContent>
      <p:sp>
        <p:nvSpPr>
          <p:cNvPr id="3" name="Zástupný symbol pro číslo snímku 2"/>
          <p:cNvSpPr>
            <a:spLocks noGrp="1"/>
          </p:cNvSpPr>
          <p:nvPr>
            <p:ph type="sldNum" sz="quarter" idx="12"/>
          </p:nvPr>
        </p:nvSpPr>
        <p:spPr/>
        <p:txBody>
          <a:bodyPr/>
          <a:lstStyle/>
          <a:p>
            <a:fld id="{2E6427A6-24A6-4246-A352-D268563853F6}" type="slidenum">
              <a:rPr lang="cs-CZ" smtClean="0"/>
              <a:t>19</a:t>
            </a:fld>
            <a:endParaRPr lang="cs-CZ"/>
          </a:p>
        </p:txBody>
      </p:sp>
      <p:sp>
        <p:nvSpPr>
          <p:cNvPr id="27" name="Line 29"/>
          <p:cNvSpPr>
            <a:spLocks noChangeShapeType="1"/>
          </p:cNvSpPr>
          <p:nvPr/>
        </p:nvSpPr>
        <p:spPr bwMode="auto">
          <a:xfrm>
            <a:off x="1619672" y="2658068"/>
            <a:ext cx="0" cy="1428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 name="Line 30"/>
          <p:cNvSpPr>
            <a:spLocks noChangeShapeType="1"/>
          </p:cNvSpPr>
          <p:nvPr/>
        </p:nvSpPr>
        <p:spPr bwMode="auto">
          <a:xfrm>
            <a:off x="1619672" y="4086818"/>
            <a:ext cx="349220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29" name="Skupina 28"/>
          <p:cNvGrpSpPr/>
          <p:nvPr/>
        </p:nvGrpSpPr>
        <p:grpSpPr>
          <a:xfrm>
            <a:off x="1726704" y="3028021"/>
            <a:ext cx="2305050" cy="984250"/>
            <a:chOff x="1929036" y="4313668"/>
            <a:chExt cx="2305050" cy="984250"/>
          </a:xfrm>
        </p:grpSpPr>
        <p:sp>
          <p:nvSpPr>
            <p:cNvPr id="31"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4"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5"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7"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8"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9"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0"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grpSp>
        <p:nvGrpSpPr>
          <p:cNvPr id="45" name="Skupina 44"/>
          <p:cNvGrpSpPr/>
          <p:nvPr/>
        </p:nvGrpSpPr>
        <p:grpSpPr>
          <a:xfrm>
            <a:off x="2590800" y="3037158"/>
            <a:ext cx="2305050" cy="984250"/>
            <a:chOff x="1929036" y="4313668"/>
            <a:chExt cx="2305050" cy="984250"/>
          </a:xfrm>
        </p:grpSpPr>
        <p:sp>
          <p:nvSpPr>
            <p:cNvPr id="46"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mc:AlternateContent xmlns:mc="http://schemas.openxmlformats.org/markup-compatibility/2006" xmlns:a14="http://schemas.microsoft.com/office/drawing/2010/main">
        <mc:Choice Requires="a14">
          <p:sp>
            <p:nvSpPr>
              <p:cNvPr id="60" name="TextovéPole 59"/>
              <p:cNvSpPr txBox="1"/>
              <p:nvPr/>
            </p:nvSpPr>
            <p:spPr>
              <a:xfrm>
                <a:off x="2631603" y="4233005"/>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acc>
                            <m:accPr>
                              <m:chr m:val="̅"/>
                              <m:ctrlPr>
                                <a:rPr lang="cs-CZ" i="1" smtClean="0">
                                  <a:solidFill>
                                    <a:srgbClr val="0000FF"/>
                                  </a:solidFill>
                                  <a:latin typeface="Cambria Math" panose="02040503050406030204" pitchFamily="18" charset="0"/>
                                </a:rPr>
                              </m:ctrlPr>
                            </m:accPr>
                            <m:e>
                              <m:r>
                                <a:rPr lang="cs-CZ" b="0" i="1" smtClean="0">
                                  <a:solidFill>
                                    <a:srgbClr val="0000FF"/>
                                  </a:solidFill>
                                  <a:latin typeface="Cambria Math"/>
                                </a:rPr>
                                <m:t>𝑥</m:t>
                              </m:r>
                            </m:e>
                          </m:acc>
                        </m:e>
                        <m:sub>
                          <m:r>
                            <a:rPr lang="cs-CZ" b="0" i="1" smtClean="0">
                              <a:solidFill>
                                <a:srgbClr val="0000FF"/>
                              </a:solidFill>
                              <a:latin typeface="Cambria Math"/>
                            </a:rPr>
                            <m:t>1</m:t>
                          </m:r>
                        </m:sub>
                      </m:sSub>
                    </m:oMath>
                  </m:oMathPara>
                </a14:m>
                <a:endParaRPr lang="cs-CZ" dirty="0">
                  <a:solidFill>
                    <a:srgbClr val="0000FF"/>
                  </a:solidFill>
                </a:endParaRPr>
              </a:p>
            </p:txBody>
          </p:sp>
        </mc:Choice>
        <mc:Fallback xmlns="">
          <p:sp>
            <p:nvSpPr>
              <p:cNvPr id="60" name="TextovéPole 59"/>
              <p:cNvSpPr txBox="1">
                <a:spLocks noRot="1" noChangeAspect="1" noMove="1" noResize="1" noEditPoints="1" noAdjustHandles="1" noChangeArrowheads="1" noChangeShapeType="1" noTextEdit="1"/>
              </p:cNvSpPr>
              <p:nvPr/>
            </p:nvSpPr>
            <p:spPr>
              <a:xfrm>
                <a:off x="2631603" y="4233005"/>
                <a:ext cx="446225" cy="369332"/>
              </a:xfrm>
              <a:prstGeom prst="rect">
                <a:avLst/>
              </a:prstGeom>
              <a:blipFill rotWithShape="1">
                <a:blip r:embed="rId5"/>
                <a:stretch>
                  <a:fillRect r="-15068"/>
                </a:stretch>
              </a:blipFill>
            </p:spPr>
            <p:txBody>
              <a:bodyPr/>
              <a:lstStyle/>
              <a:p>
                <a:r>
                  <a:rPr lang="en-US">
                    <a:noFill/>
                  </a:rPr>
                  <a:t> </a:t>
                </a:r>
              </a:p>
            </p:txBody>
          </p:sp>
        </mc:Fallback>
      </mc:AlternateContent>
      <p:cxnSp>
        <p:nvCxnSpPr>
          <p:cNvPr id="61" name="Přímá spojnice 60"/>
          <p:cNvCxnSpPr/>
          <p:nvPr/>
        </p:nvCxnSpPr>
        <p:spPr>
          <a:xfrm>
            <a:off x="2869324" y="2924944"/>
            <a:ext cx="0" cy="1281163"/>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ovéPole 61"/>
              <p:cNvSpPr txBox="1"/>
              <p:nvPr/>
            </p:nvSpPr>
            <p:spPr>
              <a:xfrm>
                <a:off x="3585529" y="4238021"/>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7030A0"/>
                              </a:solidFill>
                              <a:latin typeface="Cambria Math" panose="02040503050406030204" pitchFamily="18" charset="0"/>
                            </a:rPr>
                          </m:ctrlPr>
                        </m:sSubPr>
                        <m:e>
                          <m:acc>
                            <m:accPr>
                              <m:chr m:val="̅"/>
                              <m:ctrlPr>
                                <a:rPr lang="cs-CZ" i="1" smtClean="0">
                                  <a:solidFill>
                                    <a:srgbClr val="7030A0"/>
                                  </a:solidFill>
                                  <a:latin typeface="Cambria Math" panose="02040503050406030204" pitchFamily="18" charset="0"/>
                                </a:rPr>
                              </m:ctrlPr>
                            </m:accPr>
                            <m:e>
                              <m:r>
                                <a:rPr lang="cs-CZ" b="0" i="1" smtClean="0">
                                  <a:solidFill>
                                    <a:srgbClr val="7030A0"/>
                                  </a:solidFill>
                                  <a:latin typeface="Cambria Math"/>
                                </a:rPr>
                                <m:t>𝑥</m:t>
                              </m:r>
                            </m:e>
                          </m:acc>
                        </m:e>
                        <m:sub>
                          <m:r>
                            <a:rPr lang="cs-CZ" b="0" i="1" smtClean="0">
                              <a:solidFill>
                                <a:srgbClr val="7030A0"/>
                              </a:solidFill>
                              <a:latin typeface="Cambria Math"/>
                            </a:rPr>
                            <m:t>2</m:t>
                          </m:r>
                        </m:sub>
                      </m:sSub>
                    </m:oMath>
                  </m:oMathPara>
                </a14:m>
                <a:endParaRPr lang="cs-CZ" dirty="0">
                  <a:solidFill>
                    <a:srgbClr val="7030A0"/>
                  </a:solidFill>
                </a:endParaRPr>
              </a:p>
            </p:txBody>
          </p:sp>
        </mc:Choice>
        <mc:Fallback xmlns="">
          <p:sp>
            <p:nvSpPr>
              <p:cNvPr id="62" name="TextovéPole 61"/>
              <p:cNvSpPr txBox="1">
                <a:spLocks noRot="1" noChangeAspect="1" noMove="1" noResize="1" noEditPoints="1" noAdjustHandles="1" noChangeArrowheads="1" noChangeShapeType="1" noTextEdit="1"/>
              </p:cNvSpPr>
              <p:nvPr/>
            </p:nvSpPr>
            <p:spPr>
              <a:xfrm>
                <a:off x="3585529" y="4238021"/>
                <a:ext cx="446225" cy="369332"/>
              </a:xfrm>
              <a:prstGeom prst="rect">
                <a:avLst/>
              </a:prstGeom>
              <a:blipFill rotWithShape="1">
                <a:blip r:embed="rId6"/>
                <a:stretch>
                  <a:fillRect r="-16438"/>
                </a:stretch>
              </a:blipFill>
            </p:spPr>
            <p:txBody>
              <a:bodyPr/>
              <a:lstStyle/>
              <a:p>
                <a:r>
                  <a:rPr lang="en-US">
                    <a:noFill/>
                  </a:rPr>
                  <a:t> </a:t>
                </a:r>
              </a:p>
            </p:txBody>
          </p:sp>
        </mc:Fallback>
      </mc:AlternateContent>
      <p:cxnSp>
        <p:nvCxnSpPr>
          <p:cNvPr id="63" name="Přímá spojnice 62"/>
          <p:cNvCxnSpPr/>
          <p:nvPr/>
        </p:nvCxnSpPr>
        <p:spPr>
          <a:xfrm>
            <a:off x="3743722" y="2924944"/>
            <a:ext cx="0" cy="128116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Objekt 1"/>
          <p:cNvGraphicFramePr>
            <a:graphicFrameLocks noChangeAspect="1"/>
          </p:cNvGraphicFramePr>
          <p:nvPr>
            <p:extLst>
              <p:ext uri="{D42A27DB-BD31-4B8C-83A1-F6EECF244321}">
                <p14:modId xmlns:p14="http://schemas.microsoft.com/office/powerpoint/2010/main" val="1145064608"/>
              </p:ext>
            </p:extLst>
          </p:nvPr>
        </p:nvGraphicFramePr>
        <p:xfrm>
          <a:off x="2946400" y="5249863"/>
          <a:ext cx="1358900" cy="760412"/>
        </p:xfrm>
        <a:graphic>
          <a:graphicData uri="http://schemas.openxmlformats.org/presentationml/2006/ole">
            <mc:AlternateContent xmlns:mc="http://schemas.openxmlformats.org/markup-compatibility/2006">
              <mc:Choice xmlns:v="urn:schemas-microsoft-com:vml" Requires="v">
                <p:oleObj spid="_x0000_s4388" name="Rovnice" r:id="rId7" imgW="863280" imgH="482400" progId="Equation.3">
                  <p:embed/>
                </p:oleObj>
              </mc:Choice>
              <mc:Fallback>
                <p:oleObj name="Rovnice" r:id="rId7" imgW="863280" imgH="482400" progId="Equation.3">
                  <p:embed/>
                  <p:pic>
                    <p:nvPicPr>
                      <p:cNvPr id="0" name=""/>
                      <p:cNvPicPr>
                        <a:picLocks noChangeAspect="1" noChangeArrowheads="1"/>
                      </p:cNvPicPr>
                      <p:nvPr/>
                    </p:nvPicPr>
                    <p:blipFill>
                      <a:blip r:embed="rId8"/>
                      <a:srcRect/>
                      <a:stretch>
                        <a:fillRect/>
                      </a:stretch>
                    </p:blipFill>
                    <p:spPr bwMode="auto">
                      <a:xfrm>
                        <a:off x="2946400" y="5249863"/>
                        <a:ext cx="13589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977759037"/>
              </p:ext>
            </p:extLst>
          </p:nvPr>
        </p:nvGraphicFramePr>
        <p:xfrm>
          <a:off x="5679901" y="2623416"/>
          <a:ext cx="2276475" cy="2043113"/>
        </p:xfrm>
        <a:graphic>
          <a:graphicData uri="http://schemas.openxmlformats.org/presentationml/2006/ole">
            <mc:AlternateContent xmlns:mc="http://schemas.openxmlformats.org/markup-compatibility/2006">
              <mc:Choice xmlns:v="urn:schemas-microsoft-com:vml" Requires="v">
                <p:oleObj spid="_x0000_s4389" name="Graf" r:id="rId9" imgW="2876646" imgH="2571750" progId="MSGraph.Chart.8">
                  <p:embed/>
                </p:oleObj>
              </mc:Choice>
              <mc:Fallback>
                <p:oleObj name="Graf" r:id="rId9" imgW="2876646" imgH="2571750" progId="MSGraph.Chart.8">
                  <p:embed/>
                  <p:pic>
                    <p:nvPicPr>
                      <p:cNvPr id="0" name=""/>
                      <p:cNvPicPr>
                        <a:picLocks noChangeAspect="1" noChangeArrowheads="1"/>
                      </p:cNvPicPr>
                      <p:nvPr/>
                    </p:nvPicPr>
                    <p:blipFill>
                      <a:blip r:embed="rId10"/>
                      <a:srcRect/>
                      <a:stretch>
                        <a:fillRect/>
                      </a:stretch>
                    </p:blipFill>
                    <p:spPr bwMode="auto">
                      <a:xfrm>
                        <a:off x="5679901" y="2623416"/>
                        <a:ext cx="2276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91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r>
              <a:rPr lang="cs-CZ" dirty="0" smtClean="0"/>
              <a:t>Blok </a:t>
            </a:r>
            <a:r>
              <a:rPr lang="en-US" dirty="0" smtClean="0"/>
              <a:t>2</a:t>
            </a:r>
            <a:endParaRPr lang="en-US" dirty="0"/>
          </a:p>
        </p:txBody>
      </p:sp>
      <p:sp>
        <p:nvSpPr>
          <p:cNvPr id="6" name="Podnadpis 5"/>
          <p:cNvSpPr>
            <a:spLocks noGrp="1"/>
          </p:cNvSpPr>
          <p:nvPr>
            <p:ph type="subTitle" idx="1"/>
          </p:nvPr>
        </p:nvSpPr>
        <p:spPr/>
        <p:txBody>
          <a:bodyPr/>
          <a:lstStyle/>
          <a:p>
            <a:r>
              <a:rPr lang="cs-CZ" dirty="0"/>
              <a:t>Vícerozměrné statistické testy </a:t>
            </a:r>
            <a:r>
              <a:rPr lang="en-US" dirty="0" smtClean="0"/>
              <a:t/>
            </a:r>
            <a:br>
              <a:rPr lang="en-US" dirty="0" smtClean="0"/>
            </a:br>
            <a:r>
              <a:rPr lang="cs-CZ" dirty="0" smtClean="0"/>
              <a:t>a </a:t>
            </a:r>
            <a:r>
              <a:rPr lang="cs-CZ" dirty="0"/>
              <a:t>rozložení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a:t>
            </a:fld>
            <a:endParaRPr lang="cs-CZ" dirty="0"/>
          </a:p>
        </p:txBody>
      </p:sp>
    </p:spTree>
    <p:extLst>
      <p:ext uri="{BB962C8B-B14F-4D97-AF65-F5344CB8AC3E}">
        <p14:creationId xmlns:p14="http://schemas.microsoft.com/office/powerpoint/2010/main" val="3025225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err="1" smtClean="0"/>
              <a:t>Vícerozměrný</a:t>
            </a:r>
            <a:r>
              <a:rPr lang="en-US" dirty="0" smtClean="0"/>
              <a:t> </a:t>
            </a:r>
            <a:r>
              <a:rPr lang="cs-CZ" dirty="0" smtClean="0"/>
              <a:t>t-test</a:t>
            </a:r>
            <a:endParaRPr lang="cs-CZ" dirty="0"/>
          </a:p>
        </p:txBody>
      </p:sp>
      <p:sp>
        <p:nvSpPr>
          <p:cNvPr id="5" name="Zástupný symbol pro obsah 4"/>
          <p:cNvSpPr>
            <a:spLocks noGrp="1"/>
          </p:cNvSpPr>
          <p:nvPr>
            <p:ph idx="1"/>
          </p:nvPr>
        </p:nvSpPr>
        <p:spPr>
          <a:xfrm>
            <a:off x="457200" y="1196752"/>
            <a:ext cx="8229600" cy="5400600"/>
          </a:xfrm>
        </p:spPr>
        <p:txBody>
          <a:bodyPr>
            <a:normAutofit/>
          </a:bodyPr>
          <a:lstStyle/>
          <a:p>
            <a:r>
              <a:rPr lang="cs-CZ" b="1" dirty="0" smtClean="0"/>
              <a:t>Srovnáváme dvě skupiny dat, které jsou na sobě nezávislé – mezi objekty neexistuje vazba.</a:t>
            </a:r>
            <a:endParaRPr lang="en-US" sz="800" b="1" dirty="0"/>
          </a:p>
          <a:p>
            <a:r>
              <a:rPr lang="cs-CZ" dirty="0" smtClean="0"/>
              <a:t>Na rozdíl od jednorozměrného </a:t>
            </a:r>
            <a:r>
              <a:rPr lang="cs-CZ" dirty="0" err="1" smtClean="0"/>
              <a:t>dvouvýběrového</a:t>
            </a:r>
            <a:r>
              <a:rPr lang="cs-CZ" dirty="0" smtClean="0"/>
              <a:t> t-testu jsou dvě skupiny dat popsány více proměnnými.</a:t>
            </a:r>
          </a:p>
          <a:p>
            <a:endParaRPr lang="cs-CZ" sz="800" dirty="0"/>
          </a:p>
          <a:p>
            <a:endParaRPr lang="cs-CZ" dirty="0" smtClean="0"/>
          </a:p>
          <a:p>
            <a:endParaRPr lang="cs-CZ" dirty="0" smtClean="0"/>
          </a:p>
          <a:p>
            <a:endParaRPr lang="cs-CZ" dirty="0"/>
          </a:p>
          <a:p>
            <a:endParaRPr lang="cs-CZ" dirty="0"/>
          </a:p>
        </p:txBody>
      </p:sp>
      <p:sp>
        <p:nvSpPr>
          <p:cNvPr id="3" name="Zástupný symbol pro číslo snímku 2"/>
          <p:cNvSpPr>
            <a:spLocks noGrp="1"/>
          </p:cNvSpPr>
          <p:nvPr>
            <p:ph type="sldNum" sz="quarter" idx="12"/>
          </p:nvPr>
        </p:nvSpPr>
        <p:spPr/>
        <p:txBody>
          <a:bodyPr/>
          <a:lstStyle/>
          <a:p>
            <a:fld id="{2E6427A6-24A6-4246-A352-D268563853F6}" type="slidenum">
              <a:rPr lang="cs-CZ" smtClean="0"/>
              <a:t>20</a:t>
            </a:fld>
            <a:endParaRPr lang="cs-CZ"/>
          </a:p>
        </p:txBody>
      </p:sp>
      <p:pic>
        <p:nvPicPr>
          <p:cNvPr id="65" name="Picture 60321"/>
          <p:cNvPicPr>
            <a:picLocks noChangeAspect="1" noChangeArrowheads="1"/>
          </p:cNvPicPr>
          <p:nvPr/>
        </p:nvPicPr>
        <p:blipFill rotWithShape="1">
          <a:blip r:embed="rId3">
            <a:extLst>
              <a:ext uri="{28A0092B-C50C-407E-A947-70E740481C1C}">
                <a14:useLocalDpi xmlns:a14="http://schemas.microsoft.com/office/drawing/2010/main" val="0"/>
              </a:ext>
            </a:extLst>
          </a:blip>
          <a:srcRect r="4053" b="3968"/>
          <a:stretch/>
        </p:blipFill>
        <p:spPr bwMode="auto">
          <a:xfrm>
            <a:off x="2051720" y="2492896"/>
            <a:ext cx="4772383" cy="384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ovéPole 65"/>
          <p:cNvSpPr txBox="1"/>
          <p:nvPr/>
        </p:nvSpPr>
        <p:spPr>
          <a:xfrm rot="19593264">
            <a:off x="5173687" y="5591194"/>
            <a:ext cx="1527810" cy="401737"/>
          </a:xfrm>
          <a:prstGeom prst="rect">
            <a:avLst/>
          </a:prstGeom>
          <a:solidFill>
            <a:schemeClr val="bg1"/>
          </a:solidFill>
        </p:spPr>
        <p:txBody>
          <a:bodyPr wrap="square" rtlCol="0">
            <a:noAutofit/>
          </a:bodyPr>
          <a:lstStyle/>
          <a:p>
            <a:pPr algn="ctr"/>
            <a:r>
              <a:rPr lang="cs-CZ" sz="1400" dirty="0" smtClean="0"/>
              <a:t>Objem hipokampu</a:t>
            </a:r>
            <a:endParaRPr lang="cs-CZ" sz="1400" dirty="0"/>
          </a:p>
        </p:txBody>
      </p:sp>
      <p:sp>
        <p:nvSpPr>
          <p:cNvPr id="67" name="TextovéPole 66"/>
          <p:cNvSpPr txBox="1"/>
          <p:nvPr/>
        </p:nvSpPr>
        <p:spPr>
          <a:xfrm rot="2006684">
            <a:off x="2372869" y="5592888"/>
            <a:ext cx="2012453" cy="411309"/>
          </a:xfrm>
          <a:prstGeom prst="rect">
            <a:avLst/>
          </a:prstGeom>
          <a:solidFill>
            <a:schemeClr val="bg1"/>
          </a:solidFill>
        </p:spPr>
        <p:txBody>
          <a:bodyPr wrap="square" rtlCol="0">
            <a:noAutofit/>
          </a:bodyPr>
          <a:lstStyle/>
          <a:p>
            <a:pPr algn="ctr"/>
            <a:r>
              <a:rPr lang="cs-CZ" sz="1400" dirty="0" smtClean="0"/>
              <a:t>Objem mozkových komor</a:t>
            </a:r>
            <a:endParaRPr lang="cs-CZ" sz="1400" dirty="0"/>
          </a:p>
        </p:txBody>
      </p:sp>
      <p:cxnSp>
        <p:nvCxnSpPr>
          <p:cNvPr id="68" name="Přímá spojnice 67"/>
          <p:cNvCxnSpPr/>
          <p:nvPr/>
        </p:nvCxnSpPr>
        <p:spPr>
          <a:xfrm>
            <a:off x="4283968" y="3573016"/>
            <a:ext cx="0" cy="5798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5076056" y="3725416"/>
            <a:ext cx="0" cy="5798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a:off x="4629719" y="4108949"/>
            <a:ext cx="0" cy="122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95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07904" y="6597352"/>
            <a:ext cx="4093992" cy="253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p:txBody>
          <a:bodyPr/>
          <a:lstStyle/>
          <a:p>
            <a:r>
              <a:rPr lang="en-US" dirty="0" err="1" smtClean="0"/>
              <a:t>Vícerozměrný</a:t>
            </a:r>
            <a:r>
              <a:rPr lang="en-US" dirty="0" smtClean="0"/>
              <a:t> </a:t>
            </a:r>
            <a:r>
              <a:rPr lang="cs-CZ" dirty="0" smtClean="0"/>
              <a:t>t-test</a:t>
            </a:r>
            <a:endParaRPr lang="cs-CZ" dirty="0"/>
          </a:p>
        </p:txBody>
      </p:sp>
      <p:sp>
        <p:nvSpPr>
          <p:cNvPr id="3" name="Zástupný symbol pro číslo snímku 2"/>
          <p:cNvSpPr>
            <a:spLocks noGrp="1"/>
          </p:cNvSpPr>
          <p:nvPr>
            <p:ph type="sldNum" sz="quarter" idx="12"/>
          </p:nvPr>
        </p:nvSpPr>
        <p:spPr/>
        <p:txBody>
          <a:bodyPr/>
          <a:lstStyle/>
          <a:p>
            <a:fld id="{2E6427A6-24A6-4246-A352-D268563853F6}" type="slidenum">
              <a:rPr lang="cs-CZ" smtClean="0"/>
              <a:t>21</a:t>
            </a:fld>
            <a:endParaRPr lang="cs-CZ" dirty="0"/>
          </a:p>
        </p:txBody>
      </p:sp>
      <mc:AlternateContent xmlns:mc="http://schemas.openxmlformats.org/markup-compatibility/2006" xmlns:a14="http://schemas.microsoft.com/office/drawing/2010/main">
        <mc:Choice Requires="a14">
          <p:sp>
            <p:nvSpPr>
              <p:cNvPr id="35" name="Zástupný symbol pro obsah 4"/>
              <p:cNvSpPr>
                <a:spLocks noGrp="1"/>
              </p:cNvSpPr>
              <p:nvPr>
                <p:ph idx="1"/>
              </p:nvPr>
            </p:nvSpPr>
            <p:spPr>
              <a:xfrm>
                <a:off x="457200" y="1071355"/>
                <a:ext cx="8291264" cy="2487147"/>
              </a:xfrm>
            </p:spPr>
            <p:txBody>
              <a:bodyPr>
                <a:normAutofit lnSpcReduction="10000"/>
              </a:bodyPr>
              <a:lstStyle/>
              <a:p>
                <a:pPr marL="0" indent="0">
                  <a:buNone/>
                </a:pPr>
                <a:r>
                  <a:rPr lang="cs-CZ" b="1" dirty="0" smtClean="0"/>
                  <a:t>Jednorozměrný </a:t>
                </a:r>
                <a:r>
                  <a:rPr lang="cs-CZ" b="1" dirty="0" err="1" smtClean="0"/>
                  <a:t>dvouvýběrový</a:t>
                </a:r>
                <a:r>
                  <a:rPr lang="cs-CZ" b="1" dirty="0" smtClean="0"/>
                  <a:t> t-test:</a:t>
                </a:r>
              </a:p>
              <a:p>
                <a:r>
                  <a:rPr lang="cs-CZ" dirty="0"/>
                  <a:t>t</a:t>
                </a:r>
                <a:r>
                  <a:rPr lang="cs-CZ" dirty="0" smtClean="0"/>
                  <a:t>estová </a:t>
                </a:r>
                <a:r>
                  <a:rPr lang="cs-CZ" dirty="0"/>
                  <a:t>statistika: </a:t>
                </a:r>
                <a:r>
                  <a:rPr lang="cs-CZ" dirty="0" smtClean="0"/>
                  <a:t> </a:t>
                </a:r>
                <a14:m>
                  <m:oMath xmlns:m="http://schemas.openxmlformats.org/officeDocument/2006/math">
                    <m:r>
                      <a:rPr lang="cs-CZ" i="1">
                        <a:latin typeface="Cambria Math"/>
                      </a:rPr>
                      <m:t>𝑇</m:t>
                    </m:r>
                    <m:r>
                      <a:rPr lang="cs-CZ" i="1">
                        <a:latin typeface="Cambria Math"/>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𝐷</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𝐻</m:t>
                                </m:r>
                              </m:sub>
                            </m:sSub>
                          </m:e>
                        </m:d>
                        <m:r>
                          <a:rPr lang="cs-CZ" i="1">
                            <a:latin typeface="Cambria Math"/>
                          </a:rPr>
                          <m:t>−</m:t>
                        </m:r>
                        <m:r>
                          <a:rPr lang="cs-CZ" i="1">
                            <a:latin typeface="Cambria Math"/>
                          </a:rPr>
                          <m:t>𝑐</m:t>
                        </m:r>
                      </m:num>
                      <m:den>
                        <m:sSub>
                          <m:sSubPr>
                            <m:ctrlPr>
                              <a:rPr lang="en-US" i="1">
                                <a:latin typeface="Cambria Math" panose="02040503050406030204" pitchFamily="18" charset="0"/>
                              </a:rPr>
                            </m:ctrlPr>
                          </m:sSubPr>
                          <m:e>
                            <m:r>
                              <a:rPr lang="cs-CZ" i="1">
                                <a:latin typeface="Cambria Math"/>
                              </a:rPr>
                              <m:t>𝑠</m:t>
                            </m:r>
                          </m:e>
                          <m:sub>
                            <m:r>
                              <a:rPr lang="cs-CZ" i="1">
                                <a:latin typeface="Cambria Math"/>
                              </a:rPr>
                              <m:t>∗</m:t>
                            </m:r>
                          </m:sub>
                        </m:sSub>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den>
                            </m:f>
                            <m:r>
                              <a:rPr lang="cs-CZ" i="1">
                                <a:latin typeface="Cambria Math"/>
                              </a:rPr>
                              <m:t>+</m:t>
                            </m:r>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den>
                            </m:f>
                          </m:e>
                        </m:rad>
                      </m:den>
                    </m:f>
                  </m:oMath>
                </a14:m>
                <a:r>
                  <a:rPr lang="cs-CZ" dirty="0" smtClean="0"/>
                  <a:t>, kde </a:t>
                </a:r>
                <a14:m>
                  <m:oMath xmlns:m="http://schemas.openxmlformats.org/officeDocument/2006/math">
                    <m:r>
                      <a:rPr lang="cs-CZ" sz="1800" i="1">
                        <a:latin typeface="Cambria Math"/>
                      </a:rPr>
                      <m:t>𝑇</m:t>
                    </m:r>
                    <m:r>
                      <a:rPr lang="cs-CZ" sz="1800" i="1">
                        <a:latin typeface="Cambria Math"/>
                      </a:rPr>
                      <m:t>~</m:t>
                    </m:r>
                    <m:r>
                      <a:rPr lang="cs-CZ" sz="1800" i="1">
                        <a:latin typeface="Cambria Math"/>
                      </a:rPr>
                      <m:t>𝑡</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m:t>
                        </m:r>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−2</m:t>
                        </m:r>
                      </m:e>
                    </m:d>
                  </m:oMath>
                </a14:m>
                <a:endParaRPr lang="cs-CZ" dirty="0" smtClean="0"/>
              </a:p>
              <a:p>
                <a14:m>
                  <m:oMath xmlns:m="http://schemas.openxmlformats.org/officeDocument/2006/math">
                    <m:sSubSup>
                      <m:sSubSupPr>
                        <m:ctrlPr>
                          <a:rPr lang="en-US" i="1">
                            <a:latin typeface="Cambria Math" panose="02040503050406030204" pitchFamily="18" charset="0"/>
                          </a:rPr>
                        </m:ctrlPr>
                      </m:sSubSupPr>
                      <m:e>
                        <m:r>
                          <a:rPr lang="cs-CZ" i="1">
                            <a:latin typeface="Cambria Math"/>
                          </a:rPr>
                          <m:t>𝑠</m:t>
                        </m:r>
                      </m:e>
                      <m:sub>
                        <m:r>
                          <a:rPr lang="cs-CZ" i="1">
                            <a:latin typeface="Cambria Math"/>
                          </a:rPr>
                          <m:t>∗</m:t>
                        </m:r>
                      </m:sub>
                      <m:sup>
                        <m:r>
                          <a:rPr lang="cs-CZ" i="1">
                            <a:latin typeface="Cambria Math"/>
                          </a:rPr>
                          <m:t>2</m:t>
                        </m:r>
                      </m:sup>
                    </m:sSubSup>
                  </m:oMath>
                </a14:m>
                <a:r>
                  <a:rPr lang="cs-CZ" dirty="0"/>
                  <a:t> je vážený rozptyl vypočtený jako </a:t>
                </a:r>
                <a14:m>
                  <m:oMath xmlns:m="http://schemas.openxmlformats.org/officeDocument/2006/math">
                    <m:sSubSup>
                      <m:sSubSupPr>
                        <m:ctrlPr>
                          <a:rPr lang="en-US" sz="1800" i="1">
                            <a:latin typeface="Cambria Math" panose="02040503050406030204" pitchFamily="18" charset="0"/>
                          </a:rPr>
                        </m:ctrlPr>
                      </m:sSubSupPr>
                      <m:e>
                        <m:r>
                          <a:rPr lang="cs-CZ" sz="1800" i="1">
                            <a:latin typeface="Cambria Math"/>
                          </a:rPr>
                          <m:t>𝑠</m:t>
                        </m:r>
                      </m:e>
                      <m:sub>
                        <m:r>
                          <a:rPr lang="cs-CZ" sz="1800" i="1">
                            <a:latin typeface="Cambria Math"/>
                          </a:rPr>
                          <m:t>∗</m:t>
                        </m:r>
                      </m:sub>
                      <m:sup>
                        <m:r>
                          <a:rPr lang="cs-CZ" sz="1800" i="1">
                            <a:latin typeface="Cambria Math"/>
                          </a:rPr>
                          <m:t>2</m:t>
                        </m:r>
                      </m:sup>
                    </m:sSubSup>
                    <m:r>
                      <a:rPr lang="cs-CZ" sz="1800" i="1">
                        <a:latin typeface="Cambria Math"/>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−1</m:t>
                            </m:r>
                          </m:e>
                        </m:d>
                        <m:sSubSup>
                          <m:sSubSupPr>
                            <m:ctrlPr>
                              <a:rPr lang="en-US" sz="1800" i="1">
                                <a:latin typeface="Cambria Math" panose="02040503050406030204" pitchFamily="18" charset="0"/>
                              </a:rPr>
                            </m:ctrlPr>
                          </m:sSubSupPr>
                          <m:e>
                            <m:r>
                              <a:rPr lang="cs-CZ" sz="1800" i="1">
                                <a:latin typeface="Cambria Math"/>
                              </a:rPr>
                              <m:t>𝑠</m:t>
                            </m:r>
                          </m:e>
                          <m:sub>
                            <m:r>
                              <a:rPr lang="cs-CZ" sz="1800" i="1">
                                <a:latin typeface="Cambria Math"/>
                              </a:rPr>
                              <m:t>𝐷</m:t>
                            </m:r>
                          </m:sub>
                          <m:sup>
                            <m:r>
                              <a:rPr lang="cs-CZ" sz="1800" i="1">
                                <a:latin typeface="Cambria Math"/>
                              </a:rPr>
                              <m:t>2</m:t>
                            </m:r>
                          </m:sup>
                        </m:sSubSup>
                        <m:r>
                          <a:rPr lang="cs-CZ" sz="1800" i="1">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−1</m:t>
                            </m:r>
                          </m:e>
                        </m:d>
                        <m:sSubSup>
                          <m:sSubSupPr>
                            <m:ctrlPr>
                              <a:rPr lang="en-US" sz="1800" i="1">
                                <a:latin typeface="Cambria Math" panose="02040503050406030204" pitchFamily="18" charset="0"/>
                              </a:rPr>
                            </m:ctrlPr>
                          </m:sSubSupPr>
                          <m:e>
                            <m:r>
                              <a:rPr lang="cs-CZ" sz="1800" i="1">
                                <a:latin typeface="Cambria Math"/>
                              </a:rPr>
                              <m:t>𝑠</m:t>
                            </m:r>
                          </m:e>
                          <m:sub>
                            <m:r>
                              <a:rPr lang="cs-CZ" sz="1800" i="1">
                                <a:latin typeface="Cambria Math"/>
                              </a:rPr>
                              <m:t>𝐻</m:t>
                            </m:r>
                          </m:sub>
                          <m:sup>
                            <m:r>
                              <a:rPr lang="cs-CZ" sz="1800" i="1">
                                <a:latin typeface="Cambria Math"/>
                              </a:rPr>
                              <m:t>2</m:t>
                            </m:r>
                          </m:sup>
                        </m:sSubSup>
                      </m:num>
                      <m:den>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−1</m:t>
                            </m:r>
                          </m:e>
                        </m:d>
                        <m:r>
                          <a:rPr lang="cs-CZ" sz="1800" i="1">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−1</m:t>
                            </m:r>
                          </m:e>
                        </m:d>
                      </m:den>
                    </m:f>
                  </m:oMath>
                </a14:m>
                <a:endParaRPr lang="cs-CZ" i="1" dirty="0" smtClean="0"/>
              </a:p>
              <a:p>
                <a14:m>
                  <m:oMath xmlns:m="http://schemas.openxmlformats.org/officeDocument/2006/math">
                    <m:r>
                      <m:rPr>
                        <m:sty m:val="p"/>
                      </m:rPr>
                      <a:rPr lang="cs-CZ" sz="1800">
                        <a:latin typeface="Cambria Math"/>
                      </a:rPr>
                      <m:t>c</m:t>
                    </m:r>
                  </m:oMath>
                </a14:m>
                <a:r>
                  <a:rPr lang="cs-CZ" sz="1800" dirty="0"/>
                  <a:t> </a:t>
                </a:r>
                <a:r>
                  <a:rPr lang="cs-CZ" dirty="0"/>
                  <a:t>je konstanta, o kterou se rozdíl průměrů má lišit (</a:t>
                </a:r>
                <a:r>
                  <a:rPr lang="cs-CZ" dirty="0" smtClean="0"/>
                  <a:t>většinou </a:t>
                </a:r>
                <a14:m>
                  <m:oMath xmlns:m="http://schemas.openxmlformats.org/officeDocument/2006/math">
                    <m:r>
                      <m:rPr>
                        <m:sty m:val="p"/>
                      </m:rPr>
                      <a:rPr lang="cs-CZ" sz="1800">
                        <a:latin typeface="Cambria Math"/>
                      </a:rPr>
                      <m:t>c</m:t>
                    </m:r>
                    <m:r>
                      <a:rPr lang="cs-CZ" sz="1800" b="0" i="1" smtClean="0">
                        <a:latin typeface="Cambria Math"/>
                      </a:rPr>
                      <m:t>=0</m:t>
                    </m:r>
                  </m:oMath>
                </a14:m>
                <a:r>
                  <a:rPr lang="cs-CZ" dirty="0"/>
                  <a:t>) </a:t>
                </a:r>
                <a:endParaRPr lang="cs-CZ" dirty="0" smtClean="0"/>
              </a:p>
              <a:p>
                <a:r>
                  <a:rPr lang="cs-CZ" dirty="0" smtClean="0"/>
                  <a:t>nulová hypotéza zamítnuta, pokud </a:t>
                </a:r>
                <a14:m>
                  <m:oMath xmlns:m="http://schemas.openxmlformats.org/officeDocument/2006/math">
                    <m:d>
                      <m:dPr>
                        <m:begChr m:val="|"/>
                        <m:endChr m:val="|"/>
                        <m:ctrlPr>
                          <a:rPr lang="en-US" sz="1800" i="1">
                            <a:latin typeface="Cambria Math" panose="02040503050406030204" pitchFamily="18" charset="0"/>
                          </a:rPr>
                        </m:ctrlPr>
                      </m:dPr>
                      <m:e>
                        <m:r>
                          <a:rPr lang="cs-CZ" sz="1800" i="1">
                            <a:latin typeface="Cambria Math"/>
                          </a:rPr>
                          <m:t>𝑇</m:t>
                        </m:r>
                      </m:e>
                    </m:d>
                    <m:r>
                      <a:rPr lang="cs-CZ" sz="1800" i="1">
                        <a:latin typeface="Cambria Math"/>
                      </a:rPr>
                      <m:t>&gt;</m:t>
                    </m:r>
                    <m:sSub>
                      <m:sSubPr>
                        <m:ctrlPr>
                          <a:rPr lang="en-US" sz="1800" i="1">
                            <a:latin typeface="Cambria Math" panose="02040503050406030204" pitchFamily="18" charset="0"/>
                          </a:rPr>
                        </m:ctrlPr>
                      </m:sSubPr>
                      <m:e>
                        <m:r>
                          <a:rPr lang="cs-CZ" sz="1800" i="1">
                            <a:latin typeface="Cambria Math"/>
                          </a:rPr>
                          <m:t>𝑡</m:t>
                        </m:r>
                      </m:e>
                      <m:sub>
                        <m:r>
                          <a:rPr lang="cs-CZ" sz="1800" i="1">
                            <a:latin typeface="Cambria Math"/>
                          </a:rPr>
                          <m:t>1−</m:t>
                        </m:r>
                        <m:f>
                          <m:fPr>
                            <m:type m:val="lin"/>
                            <m:ctrlPr>
                              <a:rPr lang="en-US" sz="1800" i="1">
                                <a:latin typeface="Cambria Math" panose="02040503050406030204" pitchFamily="18" charset="0"/>
                              </a:rPr>
                            </m:ctrlPr>
                          </m:fPr>
                          <m:num>
                            <m:r>
                              <a:rPr lang="cs-CZ" sz="1800" i="1">
                                <a:latin typeface="Cambria Math"/>
                              </a:rPr>
                              <m:t>𝛼</m:t>
                            </m:r>
                          </m:num>
                          <m:den>
                            <m:r>
                              <a:rPr lang="cs-CZ" sz="1800" i="1">
                                <a:latin typeface="Cambria Math"/>
                              </a:rPr>
                              <m:t>2</m:t>
                            </m:r>
                          </m:den>
                        </m:f>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m:t>
                        </m:r>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−2</m:t>
                        </m:r>
                      </m:e>
                    </m:d>
                  </m:oMath>
                </a14:m>
                <a:endParaRPr lang="cs-CZ" i="1" baseline="-25000" dirty="0"/>
              </a:p>
            </p:txBody>
          </p:sp>
        </mc:Choice>
        <mc:Fallback xmlns="">
          <p:sp>
            <p:nvSpPr>
              <p:cNvPr id="35" name="Zástupný symbol pro obsah 4"/>
              <p:cNvSpPr>
                <a:spLocks noGrp="1" noRot="1" noChangeAspect="1" noMove="1" noResize="1" noEditPoints="1" noAdjustHandles="1" noChangeArrowheads="1" noChangeShapeType="1" noTextEdit="1"/>
              </p:cNvSpPr>
              <p:nvPr>
                <p:ph idx="1"/>
              </p:nvPr>
            </p:nvSpPr>
            <p:spPr>
              <a:xfrm>
                <a:off x="457200" y="1071355"/>
                <a:ext cx="8291264" cy="2487147"/>
              </a:xfrm>
              <a:blipFill rotWithShape="1">
                <a:blip r:embed="rId3"/>
                <a:stretch>
                  <a:fillRect l="-735" t="-2451" b="-14216"/>
                </a:stretch>
              </a:blipFill>
            </p:spPr>
            <p:txBody>
              <a:bodyPr/>
              <a:lstStyle/>
              <a:p>
                <a:r>
                  <a:rPr lang="en-US">
                    <a:noFill/>
                  </a:rPr>
                  <a:t> </a:t>
                </a:r>
              </a:p>
            </p:txBody>
          </p:sp>
        </mc:Fallback>
      </mc:AlternateContent>
      <p:cxnSp>
        <p:nvCxnSpPr>
          <p:cNvPr id="36" name="Přímá spojnice se šipkou 35"/>
          <p:cNvCxnSpPr/>
          <p:nvPr/>
        </p:nvCxnSpPr>
        <p:spPr>
          <a:xfrm flipV="1">
            <a:off x="5292080" y="1364351"/>
            <a:ext cx="468052" cy="17792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5773385" y="1172945"/>
            <a:ext cx="2232248" cy="369332"/>
          </a:xfrm>
          <a:prstGeom prst="rect">
            <a:avLst/>
          </a:prstGeom>
          <a:noFill/>
        </p:spPr>
        <p:txBody>
          <a:bodyPr wrap="square" rtlCol="0">
            <a:spAutoFit/>
          </a:bodyPr>
          <a:lstStyle/>
          <a:p>
            <a:r>
              <a:rPr lang="cs-CZ" dirty="0" smtClean="0">
                <a:solidFill>
                  <a:srgbClr val="FF0000"/>
                </a:solidFill>
              </a:rPr>
              <a:t>Studentovo rozdělení</a:t>
            </a:r>
            <a:endParaRPr lang="cs-CZ" dirty="0">
              <a:solidFill>
                <a:srgbClr val="FF0000"/>
              </a:solidFill>
            </a:endParaRPr>
          </a:p>
        </p:txBody>
      </p:sp>
      <mc:AlternateContent xmlns:mc="http://schemas.openxmlformats.org/markup-compatibility/2006" xmlns:a14="http://schemas.microsoft.com/office/drawing/2010/main">
        <mc:Choice Requires="a14">
          <p:sp>
            <p:nvSpPr>
              <p:cNvPr id="38" name="Obdélník 37"/>
              <p:cNvSpPr/>
              <p:nvPr/>
            </p:nvSpPr>
            <p:spPr>
              <a:xfrm>
                <a:off x="393909" y="4739658"/>
                <a:ext cx="8570579" cy="2110771"/>
              </a:xfrm>
              <a:prstGeom prst="rect">
                <a:avLst/>
              </a:prstGeom>
            </p:spPr>
            <p:txBody>
              <a:bodyPr wrap="square">
                <a:spAutoFit/>
              </a:bodyPr>
              <a:lstStyle/>
              <a:p>
                <a:r>
                  <a:rPr lang="cs-CZ" sz="2000" b="1" dirty="0" smtClean="0"/>
                  <a:t>Vícerozměrný t-test:</a:t>
                </a:r>
              </a:p>
              <a:p>
                <a:pPr marL="342900" indent="-342900">
                  <a:buFont typeface="Arial" panose="020B0604020202020204" pitchFamily="34" charset="0"/>
                  <a:buChar char="•"/>
                </a:pPr>
                <a:r>
                  <a:rPr lang="cs-CZ" sz="2000" dirty="0" err="1" smtClean="0"/>
                  <a:t>Hotellingova</a:t>
                </a:r>
                <a:r>
                  <a:rPr lang="cs-CZ" sz="2000" dirty="0" smtClean="0"/>
                  <a:t> T</a:t>
                </a:r>
                <a:r>
                  <a:rPr lang="cs-CZ" sz="2000" baseline="30000" dirty="0" smtClean="0"/>
                  <a:t>2</a:t>
                </a:r>
                <a:r>
                  <a:rPr lang="cs-CZ" sz="2000" dirty="0" smtClean="0"/>
                  <a:t> testová statistika: </a:t>
                </a:r>
                <a14:m>
                  <m:oMath xmlns:m="http://schemas.openxmlformats.org/officeDocument/2006/math">
                    <m:sSup>
                      <m:sSupPr>
                        <m:ctrlPr>
                          <a:rPr lang="en-US" sz="1600" i="1">
                            <a:latin typeface="Cambria Math" panose="02040503050406030204" pitchFamily="18" charset="0"/>
                          </a:rPr>
                        </m:ctrlPr>
                      </m:sSupPr>
                      <m:e>
                        <m:r>
                          <a:rPr lang="cs-CZ" sz="1600" i="1">
                            <a:latin typeface="Cambria Math"/>
                          </a:rPr>
                          <m:t>𝑇</m:t>
                        </m:r>
                      </m:e>
                      <m:sup>
                        <m:r>
                          <a:rPr lang="cs-CZ" sz="1600" i="1">
                            <a:latin typeface="Cambria Math"/>
                          </a:rPr>
                          <m:t>2</m:t>
                        </m:r>
                      </m:sup>
                    </m:sSup>
                    <m:r>
                      <a:rPr lang="cs-CZ" sz="1600" i="1">
                        <a:latin typeface="Cambria Math"/>
                      </a:rPr>
                      <m:t>=</m:t>
                    </m:r>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e>
                          <m:sup>
                            <m:r>
                              <a:rPr lang="cs-CZ" sz="1600" i="1">
                                <a:latin typeface="Cambria Math"/>
                              </a:rPr>
                              <m:t>𝑇</m:t>
                            </m:r>
                          </m:sup>
                        </m:sSup>
                        <m:d>
                          <m:dPr>
                            <m:begChr m:val="["/>
                            <m:endChr m:val="]"/>
                            <m:ctrlPr>
                              <a:rPr lang="en-US" sz="1600" i="1">
                                <a:latin typeface="Cambria Math" panose="02040503050406030204" pitchFamily="18" charset="0"/>
                              </a:rPr>
                            </m:ctrlPr>
                          </m:dPr>
                          <m:e>
                            <m:sSub>
                              <m:sSubPr>
                                <m:ctrlPr>
                                  <a:rPr lang="en-US" sz="1600" b="1" i="1">
                                    <a:latin typeface="Cambria Math" panose="02040503050406030204" pitchFamily="18" charset="0"/>
                                  </a:rPr>
                                </m:ctrlPr>
                              </m:sSubPr>
                              <m:e>
                                <m:r>
                                  <m:rPr>
                                    <m:nor/>
                                  </m:rPr>
                                  <a:rPr lang="cs-CZ" sz="1600" b="1"/>
                                  <m:t>S</m:t>
                                </m:r>
                              </m:e>
                              <m:sub>
                                <m:r>
                                  <a:rPr lang="cs-CZ" sz="1600" i="1">
                                    <a:latin typeface="Cambria Math"/>
                                  </a:rPr>
                                  <m:t>∗</m:t>
                                </m:r>
                              </m:sub>
                            </m:sSub>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𝐷</m:t>
                                        </m:r>
                                      </m:sub>
                                    </m:sSub>
                                  </m:den>
                                </m:f>
                                <m:r>
                                  <a:rPr lang="cs-CZ" sz="1600" i="1">
                                    <a:latin typeface="Cambria Math"/>
                                  </a:rPr>
                                  <m:t>+</m:t>
                                </m:r>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𝐻</m:t>
                                        </m:r>
                                      </m:sub>
                                    </m:sSub>
                                  </m:den>
                                </m:f>
                              </m:e>
                            </m:d>
                          </m:e>
                        </m:d>
                      </m:e>
                      <m:sup>
                        <m:r>
                          <a:rPr lang="cs-CZ" sz="1600" i="1">
                            <a:latin typeface="Cambria Math"/>
                          </a:rPr>
                          <m:t>−1</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oMath>
                </a14:m>
                <a:r>
                  <a:rPr lang="cs-CZ" sz="2000" dirty="0" smtClean="0"/>
                  <a:t> </a:t>
                </a:r>
              </a:p>
              <a:p>
                <a:pPr marL="342900" indent="-342900">
                  <a:buFont typeface="Arial" panose="020B0604020202020204" pitchFamily="34" charset="0"/>
                  <a:buChar char="•"/>
                </a:pPr>
                <a:r>
                  <a:rPr lang="cs-CZ" sz="2000" dirty="0" smtClean="0"/>
                  <a:t>kde </a:t>
                </a:r>
                <a14:m>
                  <m:oMath xmlns:m="http://schemas.openxmlformats.org/officeDocument/2006/math">
                    <m:sSub>
                      <m:sSubPr>
                        <m:ctrlPr>
                          <a:rPr lang="en-US" sz="2000" i="1">
                            <a:latin typeface="Cambria Math" panose="02040503050406030204" pitchFamily="18" charset="0"/>
                          </a:rPr>
                        </m:ctrlPr>
                      </m:sSubPr>
                      <m:e>
                        <m:r>
                          <m:rPr>
                            <m:nor/>
                          </m:rPr>
                          <a:rPr lang="cs-CZ" sz="2000" b="1"/>
                          <m:t>S</m:t>
                        </m:r>
                      </m:e>
                      <m:sub>
                        <m:r>
                          <a:rPr lang="cs-CZ" sz="2000" i="1">
                            <a:latin typeface="Cambria Math"/>
                          </a:rPr>
                          <m:t>∗</m:t>
                        </m:r>
                      </m:sub>
                    </m:sSub>
                  </m:oMath>
                </a14:m>
                <a:r>
                  <a:rPr lang="cs-CZ" sz="2000" dirty="0" smtClean="0"/>
                  <a:t> je vážená kovarianční matice: </a:t>
                </a:r>
                <a14:m>
                  <m:oMath xmlns:m="http://schemas.openxmlformats.org/officeDocument/2006/math">
                    <m:sSub>
                      <m:sSubPr>
                        <m:ctrlPr>
                          <a:rPr lang="en-US" i="1">
                            <a:latin typeface="Cambria Math" panose="02040503050406030204" pitchFamily="18" charset="0"/>
                          </a:rPr>
                        </m:ctrlPr>
                      </m:sSubPr>
                      <m:e>
                        <m:r>
                          <m:rPr>
                            <m:nor/>
                          </m:rPr>
                          <a:rPr lang="cs-CZ" b="1"/>
                          <m:t>S</m:t>
                        </m:r>
                      </m:e>
                      <m:sub>
                        <m:r>
                          <a:rPr lang="cs-CZ" i="1">
                            <a:latin typeface="Cambria Math"/>
                          </a:rPr>
                          <m:t>∗</m:t>
                        </m:r>
                      </m:sub>
                    </m:sSub>
                    <m:r>
                      <a:rPr lang="cs-CZ" i="1">
                        <a:latin typeface="Cambria Math"/>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r>
                              <a:rPr lang="cs-CZ" i="1">
                                <a:latin typeface="Cambria Math"/>
                              </a:rPr>
                              <m:t>−1</m:t>
                            </m:r>
                          </m:e>
                        </m:d>
                        <m:sSub>
                          <m:sSubPr>
                            <m:ctrlPr>
                              <a:rPr lang="en-US" i="1">
                                <a:latin typeface="Cambria Math" panose="02040503050406030204" pitchFamily="18" charset="0"/>
                              </a:rPr>
                            </m:ctrlPr>
                          </m:sSubPr>
                          <m:e>
                            <m:r>
                              <m:rPr>
                                <m:nor/>
                              </m:rPr>
                              <a:rPr lang="cs-CZ" b="1"/>
                              <m:t>S</m:t>
                            </m:r>
                          </m:e>
                          <m:sub>
                            <m:r>
                              <a:rPr lang="cs-CZ" i="1">
                                <a:latin typeface="Cambria Math"/>
                              </a:rPr>
                              <m:t>𝐷</m:t>
                            </m:r>
                          </m:sub>
                        </m:sSub>
                        <m:r>
                          <a:rPr lang="cs-CZ"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r>
                              <a:rPr lang="cs-CZ" i="1">
                                <a:latin typeface="Cambria Math"/>
                              </a:rPr>
                              <m:t>−1</m:t>
                            </m:r>
                          </m:e>
                        </m:d>
                        <m:sSub>
                          <m:sSubPr>
                            <m:ctrlPr>
                              <a:rPr lang="en-US" i="1">
                                <a:latin typeface="Cambria Math" panose="02040503050406030204" pitchFamily="18" charset="0"/>
                              </a:rPr>
                            </m:ctrlPr>
                          </m:sSubPr>
                          <m:e>
                            <m:r>
                              <m:rPr>
                                <m:nor/>
                              </m:rPr>
                              <a:rPr lang="cs-CZ" b="1"/>
                              <m:t>S</m:t>
                            </m:r>
                          </m:e>
                          <m:sub>
                            <m:r>
                              <a:rPr lang="cs-CZ" i="1">
                                <a:latin typeface="Cambria Math"/>
                              </a:rPr>
                              <m:t>𝐻</m:t>
                            </m:r>
                          </m:sub>
                        </m:sSub>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r>
                              <a:rPr lang="cs-CZ" i="1">
                                <a:latin typeface="Cambria Math"/>
                              </a:rPr>
                              <m:t>−1</m:t>
                            </m:r>
                          </m:e>
                        </m:d>
                        <m:r>
                          <a:rPr lang="cs-CZ"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r>
                              <a:rPr lang="cs-CZ" i="1">
                                <a:latin typeface="Cambria Math"/>
                              </a:rPr>
                              <m:t>−1</m:t>
                            </m:r>
                          </m:e>
                        </m:d>
                      </m:den>
                    </m:f>
                  </m:oMath>
                </a14:m>
                <a:endParaRPr lang="cs-CZ" sz="2000" i="1" dirty="0" smtClean="0"/>
              </a:p>
              <a:p>
                <a:pPr marL="342900" indent="-342900">
                  <a:buFont typeface="Arial" panose="020B0604020202020204" pitchFamily="34" charset="0"/>
                  <a:buChar char="•"/>
                </a:pPr>
                <a:r>
                  <a:rPr lang="cs-CZ" sz="2000" i="1" dirty="0" smtClean="0"/>
                  <a:t>T</a:t>
                </a:r>
                <a:r>
                  <a:rPr lang="cs-CZ" sz="2000" baseline="30000" dirty="0" smtClean="0"/>
                  <a:t>2</a:t>
                </a:r>
                <a:r>
                  <a:rPr lang="cs-CZ" sz="2000" dirty="0" smtClean="0"/>
                  <a:t> ~ </a:t>
                </a:r>
                <a:r>
                  <a:rPr lang="cs-CZ" sz="2000" i="1" dirty="0" smtClean="0"/>
                  <a:t>T</a:t>
                </a:r>
                <a:r>
                  <a:rPr lang="cs-CZ" sz="2000" baseline="30000" dirty="0" smtClean="0"/>
                  <a:t>2</a:t>
                </a:r>
                <a:r>
                  <a:rPr lang="cs-CZ" sz="2000" dirty="0" smtClean="0"/>
                  <a:t>(</a:t>
                </a:r>
                <a:r>
                  <a:rPr lang="cs-CZ" sz="2000" i="1" dirty="0" smtClean="0"/>
                  <a:t>p</a:t>
                </a:r>
                <a:r>
                  <a:rPr lang="cs-CZ" sz="2000" dirty="0" smtClean="0"/>
                  <a:t>,</a:t>
                </a:r>
                <a:r>
                  <a:rPr lang="cs-CZ" sz="2000" i="1" dirty="0" smtClean="0"/>
                  <a:t>n-p</a:t>
                </a:r>
                <a:r>
                  <a:rPr lang="cs-CZ" sz="2000" dirty="0" smtClean="0"/>
                  <a:t>-1) ; pro malé </a:t>
                </a:r>
                <a:r>
                  <a:rPr lang="cs-CZ" sz="2000" i="1" dirty="0" err="1" smtClean="0"/>
                  <a:t>n</a:t>
                </a:r>
                <a:r>
                  <a:rPr lang="cs-CZ" sz="2000" i="1" baseline="-25000" dirty="0" err="1" smtClean="0"/>
                  <a:t>D</a:t>
                </a:r>
                <a:r>
                  <a:rPr lang="cs-CZ" sz="2000" dirty="0" smtClean="0"/>
                  <a:t> a </a:t>
                </a:r>
                <a:r>
                  <a:rPr lang="cs-CZ" sz="2000" i="1" dirty="0" err="1" smtClean="0"/>
                  <a:t>n</a:t>
                </a:r>
                <a:r>
                  <a:rPr lang="cs-CZ" sz="2000" i="1" baseline="-25000" dirty="0" err="1" smtClean="0"/>
                  <a:t>H</a:t>
                </a:r>
                <a:r>
                  <a:rPr lang="cs-CZ" sz="2000" baseline="-25000" dirty="0" smtClean="0"/>
                  <a:t> </a:t>
                </a:r>
                <a:r>
                  <a:rPr lang="cs-CZ" sz="2000" dirty="0" smtClean="0"/>
                  <a:t>je lepší použít: </a:t>
                </a:r>
                <a14:m>
                  <m:oMath xmlns:m="http://schemas.openxmlformats.org/officeDocument/2006/math">
                    <m:r>
                      <a:rPr lang="cs-CZ" i="1">
                        <a:latin typeface="Cambria Math"/>
                      </a:rPr>
                      <m:t>𝐹</m:t>
                    </m:r>
                    <m:r>
                      <a:rPr lang="cs-CZ" i="1">
                        <a:latin typeface="Cambria Math"/>
                      </a:rPr>
                      <m:t>=</m:t>
                    </m:r>
                    <m:f>
                      <m:fPr>
                        <m:ctrlPr>
                          <a:rPr lang="en-US" i="1">
                            <a:latin typeface="Cambria Math" panose="02040503050406030204" pitchFamily="18" charset="0"/>
                          </a:rPr>
                        </m:ctrlPr>
                      </m:fPr>
                      <m:num>
                        <m:r>
                          <a:rPr lang="cs-CZ" i="1">
                            <a:latin typeface="Cambria Math"/>
                          </a:rPr>
                          <m:t>𝑛</m:t>
                        </m:r>
                        <m:r>
                          <a:rPr lang="cs-CZ" i="1">
                            <a:latin typeface="Cambria Math"/>
                          </a:rPr>
                          <m:t>−</m:t>
                        </m:r>
                        <m:r>
                          <a:rPr lang="cs-CZ" i="1">
                            <a:latin typeface="Cambria Math"/>
                          </a:rPr>
                          <m:t>𝑝</m:t>
                        </m:r>
                        <m:r>
                          <a:rPr lang="cs-CZ" i="1">
                            <a:latin typeface="Cambria Math"/>
                          </a:rPr>
                          <m:t>−1</m:t>
                        </m:r>
                      </m:num>
                      <m:den>
                        <m:r>
                          <a:rPr lang="cs-CZ" i="1">
                            <a:latin typeface="Cambria Math"/>
                          </a:rPr>
                          <m:t>𝑝</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cs-CZ" i="1">
                                <a:latin typeface="Cambria Math"/>
                              </a:rPr>
                              <m:t>𝑇</m:t>
                            </m:r>
                          </m:e>
                          <m:sup>
                            <m:r>
                              <a:rPr lang="cs-CZ" i="1">
                                <a:latin typeface="Cambria Math"/>
                              </a:rPr>
                              <m:t>2</m:t>
                            </m:r>
                          </m:sup>
                        </m:sSup>
                        <m:r>
                          <a:rPr lang="cs-CZ">
                            <a:latin typeface="Cambria Math"/>
                          </a:rPr>
                          <m:t> </m:t>
                        </m:r>
                      </m:num>
                      <m:den>
                        <m:r>
                          <a:rPr lang="cs-CZ" i="1">
                            <a:latin typeface="Cambria Math"/>
                          </a:rPr>
                          <m:t>𝑛</m:t>
                        </m:r>
                        <m:r>
                          <a:rPr lang="cs-CZ" i="1">
                            <a:latin typeface="Cambria Math"/>
                          </a:rPr>
                          <m:t>−2</m:t>
                        </m:r>
                      </m:den>
                    </m:f>
                  </m:oMath>
                </a14:m>
                <a:r>
                  <a:rPr lang="cs-CZ" sz="2000" dirty="0" smtClean="0"/>
                  <a:t>,</a:t>
                </a:r>
                <a:r>
                  <a:rPr lang="en-US" sz="2000" dirty="0"/>
                  <a:t> </a:t>
                </a:r>
                <a:r>
                  <a:rPr lang="en-US" sz="2000" dirty="0" err="1"/>
                  <a:t>kde</a:t>
                </a:r>
                <a:r>
                  <a:rPr lang="en-US" sz="2000" dirty="0"/>
                  <a:t> </a:t>
                </a:r>
                <a:r>
                  <a:rPr lang="en-US" sz="2000" i="1" dirty="0" smtClean="0"/>
                  <a:t>n</a:t>
                </a:r>
                <a:r>
                  <a:rPr lang="en-US" sz="2000" dirty="0" smtClean="0"/>
                  <a:t>=</a:t>
                </a:r>
                <a:r>
                  <a:rPr lang="en-US" sz="2000" i="1" dirty="0" smtClean="0"/>
                  <a:t>n</a:t>
                </a:r>
                <a:r>
                  <a:rPr lang="cs-CZ" sz="2000" i="1" baseline="-25000" dirty="0" smtClean="0"/>
                  <a:t>D</a:t>
                </a:r>
                <a:r>
                  <a:rPr lang="en-US" sz="2000" i="1" dirty="0" smtClean="0"/>
                  <a:t>+n</a:t>
                </a:r>
                <a:r>
                  <a:rPr lang="cs-CZ" sz="2000" i="1" baseline="-25000" dirty="0" smtClean="0"/>
                  <a:t>H</a:t>
                </a:r>
                <a:endParaRPr lang="cs-CZ" sz="2000" dirty="0" smtClean="0"/>
              </a:p>
              <a:p>
                <a:pPr marL="342900" indent="-342900">
                  <a:buFont typeface="Arial" panose="020B0604020202020204" pitchFamily="34" charset="0"/>
                  <a:buChar char="•"/>
                </a:pPr>
                <a:r>
                  <a:rPr lang="cs-CZ" sz="2000" dirty="0" smtClean="0"/>
                  <a:t>nulová hypotéza zamítnuta, když</a:t>
                </a:r>
                <a14:m>
                  <m:oMath xmlns:m="http://schemas.openxmlformats.org/officeDocument/2006/math">
                    <m:r>
                      <a:rPr lang="cs-CZ" b="0" i="0" smtClean="0">
                        <a:latin typeface="Cambria Math"/>
                      </a:rPr>
                      <m:t> </m:t>
                    </m:r>
                    <m:r>
                      <a:rPr lang="cs-CZ" i="1">
                        <a:latin typeface="Cambria Math"/>
                      </a:rPr>
                      <m:t>𝐹</m:t>
                    </m:r>
                    <m:r>
                      <a:rPr lang="cs-CZ" i="1">
                        <a:latin typeface="Cambria Math"/>
                      </a:rPr>
                      <m:t>&gt;</m:t>
                    </m:r>
                    <m:sSub>
                      <m:sSubPr>
                        <m:ctrlPr>
                          <a:rPr lang="en-US" i="1">
                            <a:latin typeface="Cambria Math" panose="02040503050406030204" pitchFamily="18" charset="0"/>
                          </a:rPr>
                        </m:ctrlPr>
                      </m:sSubPr>
                      <m:e>
                        <m:r>
                          <a:rPr lang="cs-CZ" i="1">
                            <a:latin typeface="Cambria Math"/>
                          </a:rPr>
                          <m:t>𝐹</m:t>
                        </m:r>
                      </m:e>
                      <m:sub>
                        <m:r>
                          <a:rPr lang="cs-CZ" i="1">
                            <a:latin typeface="Cambria Math"/>
                          </a:rPr>
                          <m:t>1−</m:t>
                        </m:r>
                        <m:r>
                          <a:rPr lang="cs-CZ" i="1">
                            <a:latin typeface="Cambria Math"/>
                          </a:rPr>
                          <m:t>𝛼</m:t>
                        </m:r>
                      </m:sub>
                    </m:sSub>
                    <m:d>
                      <m:dPr>
                        <m:ctrlPr>
                          <a:rPr lang="en-US" i="1">
                            <a:latin typeface="Cambria Math" panose="02040503050406030204" pitchFamily="18" charset="0"/>
                          </a:rPr>
                        </m:ctrlPr>
                      </m:dPr>
                      <m:e>
                        <m:r>
                          <a:rPr lang="cs-CZ" i="1">
                            <a:latin typeface="Cambria Math"/>
                          </a:rPr>
                          <m:t>𝑝</m:t>
                        </m:r>
                        <m:r>
                          <a:rPr lang="cs-CZ" i="1">
                            <a:latin typeface="Cambria Math"/>
                          </a:rPr>
                          <m:t>,</m:t>
                        </m:r>
                        <m:r>
                          <a:rPr lang="cs-CZ" i="1">
                            <a:latin typeface="Cambria Math"/>
                          </a:rPr>
                          <m:t>𝑛</m:t>
                        </m:r>
                        <m:r>
                          <a:rPr lang="cs-CZ" i="1">
                            <a:latin typeface="Cambria Math"/>
                          </a:rPr>
                          <m:t>−</m:t>
                        </m:r>
                        <m:r>
                          <a:rPr lang="cs-CZ" i="1">
                            <a:latin typeface="Cambria Math"/>
                          </a:rPr>
                          <m:t>𝑝</m:t>
                        </m:r>
                        <m:r>
                          <a:rPr lang="cs-CZ" i="1">
                            <a:latin typeface="Cambria Math"/>
                          </a:rPr>
                          <m:t>−1</m:t>
                        </m:r>
                      </m:e>
                    </m:d>
                  </m:oMath>
                </a14:m>
                <a:endParaRPr lang="cs-CZ" sz="2000" dirty="0"/>
              </a:p>
            </p:txBody>
          </p:sp>
        </mc:Choice>
        <mc:Fallback xmlns="">
          <p:sp>
            <p:nvSpPr>
              <p:cNvPr id="38" name="Obdélník 37"/>
              <p:cNvSpPr>
                <a:spLocks noRot="1" noChangeAspect="1" noMove="1" noResize="1" noEditPoints="1" noAdjustHandles="1" noChangeArrowheads="1" noChangeShapeType="1" noTextEdit="1"/>
              </p:cNvSpPr>
              <p:nvPr/>
            </p:nvSpPr>
            <p:spPr>
              <a:xfrm>
                <a:off x="393909" y="4739658"/>
                <a:ext cx="8570579" cy="2110771"/>
              </a:xfrm>
              <a:prstGeom prst="rect">
                <a:avLst/>
              </a:prstGeom>
              <a:blipFill rotWithShape="1">
                <a:blip r:embed="rId4"/>
                <a:stretch>
                  <a:fillRect l="-782" t="-1445" b="-4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bdélník 38"/>
              <p:cNvSpPr/>
              <p:nvPr/>
            </p:nvSpPr>
            <p:spPr>
              <a:xfrm>
                <a:off x="457200" y="3501008"/>
                <a:ext cx="8686800" cy="1100238"/>
              </a:xfrm>
              <a:prstGeom prst="rect">
                <a:avLst/>
              </a:prstGeom>
            </p:spPr>
            <p:txBody>
              <a:bodyPr wrap="square">
                <a:spAutoFit/>
              </a:bodyPr>
              <a:lstStyle/>
              <a:p>
                <a:r>
                  <a:rPr lang="cs-CZ" sz="2000" b="1" dirty="0"/>
                  <a:t>Je ekvivalentní testu</a:t>
                </a:r>
                <a:r>
                  <a:rPr lang="cs-CZ" sz="2000" b="1" dirty="0" smtClean="0"/>
                  <a:t>:</a:t>
                </a:r>
              </a:p>
              <a:p>
                <a14:m>
                  <m:oMath xmlns:m="http://schemas.openxmlformats.org/officeDocument/2006/math">
                    <m:sSup>
                      <m:sSupPr>
                        <m:ctrlPr>
                          <a:rPr lang="en-US" i="1">
                            <a:latin typeface="Cambria Math" panose="02040503050406030204" pitchFamily="18" charset="0"/>
                          </a:rPr>
                        </m:ctrlPr>
                      </m:sSupPr>
                      <m:e>
                        <m:r>
                          <a:rPr lang="cs-CZ" i="1">
                            <a:latin typeface="Cambria Math"/>
                          </a:rPr>
                          <m:t>𝑇</m:t>
                        </m:r>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𝐷</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𝐻</m:t>
                                        </m:r>
                                      </m:sub>
                                    </m:sSub>
                                  </m:e>
                                </m:d>
                                <m:r>
                                  <a:rPr lang="cs-CZ" i="1">
                                    <a:latin typeface="Cambria Math"/>
                                  </a:rPr>
                                  <m:t>−</m:t>
                                </m:r>
                                <m:r>
                                  <a:rPr lang="cs-CZ" i="1">
                                    <a:latin typeface="Cambria Math"/>
                                  </a:rPr>
                                  <m:t>𝑐</m:t>
                                </m:r>
                              </m:num>
                              <m:den>
                                <m:sSub>
                                  <m:sSubPr>
                                    <m:ctrlPr>
                                      <a:rPr lang="en-US" i="1">
                                        <a:latin typeface="Cambria Math" panose="02040503050406030204" pitchFamily="18" charset="0"/>
                                      </a:rPr>
                                    </m:ctrlPr>
                                  </m:sSubPr>
                                  <m:e>
                                    <m:r>
                                      <a:rPr lang="cs-CZ" i="1">
                                        <a:latin typeface="Cambria Math"/>
                                      </a:rPr>
                                      <m:t>𝑠</m:t>
                                    </m:r>
                                  </m:e>
                                  <m:sub>
                                    <m:r>
                                      <a:rPr lang="cs-CZ" i="1">
                                        <a:latin typeface="Cambria Math"/>
                                      </a:rPr>
                                      <m:t>∗</m:t>
                                    </m:r>
                                  </m:sub>
                                </m:sSub>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den>
                                    </m:f>
                                    <m:r>
                                      <a:rPr lang="cs-CZ" i="1">
                                        <a:latin typeface="Cambria Math"/>
                                      </a:rPr>
                                      <m:t>+</m:t>
                                    </m:r>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den>
                                    </m:f>
                                  </m:e>
                                </m:rad>
                              </m:den>
                            </m:f>
                          </m:e>
                        </m:d>
                      </m:e>
                      <m:sup>
                        <m:r>
                          <a:rPr lang="cs-CZ" i="1">
                            <a:latin typeface="Cambria Math"/>
                          </a:rPr>
                          <m:t>2</m:t>
                        </m:r>
                      </m:sup>
                    </m:sSup>
                    <m:r>
                      <a:rPr lang="cs-CZ" i="1">
                        <a:latin typeface="Cambria Math"/>
                      </a:rPr>
                      <m:t>=</m:t>
                    </m:r>
                  </m:oMath>
                </a14:m>
                <a:r>
                  <a:rPr lang="cs-CZ" sz="2000" dirty="0" smtClean="0"/>
                  <a:t>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𝐻</m:t>
                                </m:r>
                              </m:sub>
                            </m:sSub>
                            <m:r>
                              <a:rPr lang="cs-CZ" sz="1600" i="1">
                                <a:latin typeface="Cambria Math"/>
                              </a:rPr>
                              <m:t>−</m:t>
                            </m:r>
                            <m:r>
                              <a:rPr lang="cs-CZ" sz="1600" i="1">
                                <a:latin typeface="Cambria Math"/>
                              </a:rPr>
                              <m:t>𝑐</m:t>
                            </m:r>
                          </m:e>
                        </m:d>
                        <m:d>
                          <m:dPr>
                            <m:begChr m:val="["/>
                            <m:endChr m:val="]"/>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cs-CZ" sz="1600" i="1">
                                    <a:latin typeface="Cambria Math"/>
                                  </a:rPr>
                                  <m:t>𝑠</m:t>
                                </m:r>
                              </m:e>
                              <m:sub>
                                <m:r>
                                  <a:rPr lang="cs-CZ" sz="1600" i="1">
                                    <a:latin typeface="Cambria Math"/>
                                  </a:rPr>
                                  <m:t>∗</m:t>
                                </m:r>
                              </m:sub>
                              <m:sup>
                                <m:r>
                                  <a:rPr lang="cs-CZ" sz="1600" i="1">
                                    <a:latin typeface="Cambria Math"/>
                                  </a:rPr>
                                  <m:t>2</m:t>
                                </m:r>
                              </m:sup>
                            </m:sSubSup>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𝐷</m:t>
                                        </m:r>
                                      </m:sub>
                                    </m:sSub>
                                  </m:den>
                                </m:f>
                                <m:r>
                                  <a:rPr lang="cs-CZ" sz="1600" i="1">
                                    <a:latin typeface="Cambria Math"/>
                                  </a:rPr>
                                  <m:t>+</m:t>
                                </m:r>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𝐻</m:t>
                                        </m:r>
                                      </m:sub>
                                    </m:sSub>
                                  </m:den>
                                </m:f>
                              </m:e>
                            </m:d>
                          </m:e>
                        </m:d>
                      </m:e>
                      <m:sup>
                        <m:r>
                          <a:rPr lang="cs-CZ" sz="1600" i="1">
                            <a:latin typeface="Cambria Math"/>
                          </a:rPr>
                          <m:t>−1</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𝐻</m:t>
                            </m:r>
                          </m:sub>
                        </m:sSub>
                        <m:r>
                          <a:rPr lang="cs-CZ" sz="1600" i="1">
                            <a:latin typeface="Cambria Math"/>
                          </a:rPr>
                          <m:t>−</m:t>
                        </m:r>
                        <m:r>
                          <a:rPr lang="cs-CZ" sz="1600" i="1">
                            <a:latin typeface="Cambria Math"/>
                          </a:rPr>
                          <m:t>𝑐</m:t>
                        </m:r>
                      </m:e>
                    </m:d>
                  </m:oMath>
                </a14:m>
                <a:r>
                  <a:rPr lang="cs-CZ" sz="2000" dirty="0" smtClean="0"/>
                  <a:t>, kde</a:t>
                </a:r>
                <a:r>
                  <a:rPr lang="cs-CZ" sz="2000" i="1" dirty="0"/>
                  <a:t> T</a:t>
                </a:r>
                <a:r>
                  <a:rPr lang="cs-CZ" sz="2000" baseline="30000" dirty="0"/>
                  <a:t>2</a:t>
                </a:r>
                <a:r>
                  <a:rPr lang="cs-CZ" sz="2000" dirty="0"/>
                  <a:t> ~ </a:t>
                </a:r>
                <a:r>
                  <a:rPr lang="cs-CZ" sz="2000" i="1" dirty="0"/>
                  <a:t>F</a:t>
                </a:r>
                <a:r>
                  <a:rPr lang="cs-CZ" sz="2000" baseline="30000" dirty="0" smtClean="0"/>
                  <a:t> </a:t>
                </a:r>
                <a:r>
                  <a:rPr lang="cs-CZ" sz="2000" dirty="0" smtClean="0"/>
                  <a:t>(1,</a:t>
                </a:r>
                <a:r>
                  <a:rPr lang="cs-CZ" sz="2000" i="1" dirty="0"/>
                  <a:t> </a:t>
                </a:r>
                <a:r>
                  <a:rPr lang="cs-CZ" sz="2000" i="1" dirty="0" err="1" smtClean="0"/>
                  <a:t>n</a:t>
                </a:r>
                <a:r>
                  <a:rPr lang="cs-CZ" sz="2000" i="1" baseline="-25000" dirty="0" err="1" smtClean="0"/>
                  <a:t>D</a:t>
                </a:r>
                <a:r>
                  <a:rPr lang="cs-CZ" sz="2000" dirty="0" err="1" smtClean="0"/>
                  <a:t>+</a:t>
                </a:r>
                <a:r>
                  <a:rPr lang="cs-CZ" sz="2000" i="1" dirty="0" err="1" smtClean="0"/>
                  <a:t>n</a:t>
                </a:r>
                <a:r>
                  <a:rPr lang="cs-CZ" sz="2000" i="1" baseline="-25000" dirty="0" err="1" smtClean="0"/>
                  <a:t>H</a:t>
                </a:r>
                <a:r>
                  <a:rPr lang="cs-CZ" sz="2000" baseline="-25000" dirty="0" smtClean="0"/>
                  <a:t> </a:t>
                </a:r>
                <a:r>
                  <a:rPr lang="cs-CZ" sz="2000" dirty="0" smtClean="0"/>
                  <a:t>-2)</a:t>
                </a:r>
                <a:endParaRPr lang="cs-CZ" sz="2000" dirty="0"/>
              </a:p>
            </p:txBody>
          </p:sp>
        </mc:Choice>
        <mc:Fallback xmlns="">
          <p:sp>
            <p:nvSpPr>
              <p:cNvPr id="39" name="Obdélník 38"/>
              <p:cNvSpPr>
                <a:spLocks noRot="1" noChangeAspect="1" noMove="1" noResize="1" noEditPoints="1" noAdjustHandles="1" noChangeArrowheads="1" noChangeShapeType="1" noTextEdit="1"/>
              </p:cNvSpPr>
              <p:nvPr/>
            </p:nvSpPr>
            <p:spPr>
              <a:xfrm>
                <a:off x="457200" y="3501008"/>
                <a:ext cx="8686800" cy="1100238"/>
              </a:xfrm>
              <a:prstGeom prst="rect">
                <a:avLst/>
              </a:prstGeom>
              <a:blipFill rotWithShape="1">
                <a:blip r:embed="rId5"/>
                <a:stretch>
                  <a:fillRect l="-702" t="-2762"/>
                </a:stretch>
              </a:blipFill>
            </p:spPr>
            <p:txBody>
              <a:bodyPr/>
              <a:lstStyle/>
              <a:p>
                <a:r>
                  <a:rPr lang="en-US">
                    <a:noFill/>
                  </a:rPr>
                  <a:t> </a:t>
                </a:r>
              </a:p>
            </p:txBody>
          </p:sp>
        </mc:Fallback>
      </mc:AlternateContent>
      <p:cxnSp>
        <p:nvCxnSpPr>
          <p:cNvPr id="42" name="Přímá spojnice se šipkou 41"/>
          <p:cNvCxnSpPr/>
          <p:nvPr/>
        </p:nvCxnSpPr>
        <p:spPr>
          <a:xfrm flipV="1">
            <a:off x="7639878" y="3769345"/>
            <a:ext cx="324036" cy="17792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933625" y="3577937"/>
            <a:ext cx="1217080" cy="369332"/>
          </a:xfrm>
          <a:prstGeom prst="rect">
            <a:avLst/>
          </a:prstGeom>
          <a:noFill/>
        </p:spPr>
        <p:txBody>
          <a:bodyPr wrap="square" rtlCol="0">
            <a:spAutoFit/>
          </a:bodyPr>
          <a:lstStyle/>
          <a:p>
            <a:r>
              <a:rPr lang="cs-CZ" dirty="0" smtClean="0">
                <a:solidFill>
                  <a:srgbClr val="FF0000"/>
                </a:solidFill>
              </a:rPr>
              <a:t>F rozdělení</a:t>
            </a:r>
            <a:endParaRPr lang="cs-CZ" dirty="0">
              <a:solidFill>
                <a:srgbClr val="FF0000"/>
              </a:solidFill>
            </a:endParaRPr>
          </a:p>
        </p:txBody>
      </p:sp>
      <p:cxnSp>
        <p:nvCxnSpPr>
          <p:cNvPr id="44" name="Přímá spojnice se šipkou 43"/>
          <p:cNvCxnSpPr/>
          <p:nvPr/>
        </p:nvCxnSpPr>
        <p:spPr>
          <a:xfrm>
            <a:off x="6573710" y="6667030"/>
            <a:ext cx="21600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6732240" y="6482364"/>
            <a:ext cx="1346071" cy="369332"/>
          </a:xfrm>
          <a:prstGeom prst="rect">
            <a:avLst/>
          </a:prstGeom>
          <a:noFill/>
        </p:spPr>
        <p:txBody>
          <a:bodyPr wrap="square" rtlCol="0">
            <a:spAutoFit/>
          </a:bodyPr>
          <a:lstStyle/>
          <a:p>
            <a:r>
              <a:rPr lang="cs-CZ" dirty="0" smtClean="0">
                <a:solidFill>
                  <a:srgbClr val="FF0000"/>
                </a:solidFill>
              </a:rPr>
              <a:t>F rozdělení</a:t>
            </a:r>
            <a:endParaRPr lang="cs-CZ" dirty="0">
              <a:solidFill>
                <a:srgbClr val="FF0000"/>
              </a:solidFill>
            </a:endParaRPr>
          </a:p>
        </p:txBody>
      </p:sp>
      <p:cxnSp>
        <p:nvCxnSpPr>
          <p:cNvPr id="46" name="Přímá spojnice se šipkou 45"/>
          <p:cNvCxnSpPr/>
          <p:nvPr/>
        </p:nvCxnSpPr>
        <p:spPr>
          <a:xfrm flipV="1">
            <a:off x="1475656" y="5989247"/>
            <a:ext cx="324036" cy="8896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1769402" y="5797839"/>
            <a:ext cx="2337076" cy="369332"/>
          </a:xfrm>
          <a:prstGeom prst="rect">
            <a:avLst/>
          </a:prstGeom>
          <a:noFill/>
        </p:spPr>
        <p:txBody>
          <a:bodyPr wrap="square" rtlCol="0">
            <a:spAutoFit/>
          </a:bodyPr>
          <a:lstStyle/>
          <a:p>
            <a:r>
              <a:rPr lang="cs-CZ" dirty="0" err="1" smtClean="0">
                <a:solidFill>
                  <a:srgbClr val="FF0000"/>
                </a:solidFill>
              </a:rPr>
              <a:t>Hotellingovo</a:t>
            </a:r>
            <a:r>
              <a:rPr lang="cs-CZ" dirty="0" smtClean="0">
                <a:solidFill>
                  <a:srgbClr val="FF0000"/>
                </a:solidFill>
              </a:rPr>
              <a:t> rozdělení</a:t>
            </a:r>
            <a:endParaRPr lang="cs-CZ" dirty="0">
              <a:solidFill>
                <a:srgbClr val="FF0000"/>
              </a:solidFill>
            </a:endParaRPr>
          </a:p>
        </p:txBody>
      </p:sp>
    </p:spTree>
    <p:extLst>
      <p:ext uri="{BB962C8B-B14F-4D97-AF65-F5344CB8AC3E}">
        <p14:creationId xmlns:p14="http://schemas.microsoft.com/office/powerpoint/2010/main" val="156303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3" grpId="0"/>
      <p:bldP spid="45"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1</a:t>
            </a:r>
            <a:endParaRPr lang="en-US" dirty="0"/>
          </a:p>
        </p:txBody>
      </p:sp>
      <p:sp>
        <p:nvSpPr>
          <p:cNvPr id="3" name="Zástupný symbol pro obsah 2"/>
          <p:cNvSpPr>
            <a:spLocks noGrp="1"/>
          </p:cNvSpPr>
          <p:nvPr>
            <p:ph idx="1"/>
          </p:nvPr>
        </p:nvSpPr>
        <p:spPr/>
        <p:txBody>
          <a:bodyPr/>
          <a:lstStyle/>
          <a:p>
            <a:r>
              <a:rPr lang="cs-CZ" dirty="0" smtClean="0"/>
              <a:t>Zjistěte, zda se liší skupina pacientů se schizofrenií od zdravých subjektů na základě parametrů popisujících objem mozkových struktur subjektů.</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22</a:t>
            </a:fld>
            <a:endParaRPr lang="cs-CZ" dirty="0"/>
          </a:p>
        </p:txBody>
      </p:sp>
      <mc:AlternateContent xmlns:mc="http://schemas.openxmlformats.org/markup-compatibility/2006" xmlns:a14="http://schemas.microsoft.com/office/drawing/2010/main">
        <mc:Choice Requires="a14">
          <p:sp>
            <p:nvSpPr>
              <p:cNvPr id="6" name="Obdélník 5"/>
              <p:cNvSpPr/>
              <p:nvPr/>
            </p:nvSpPr>
            <p:spPr>
              <a:xfrm>
                <a:off x="3003933" y="2183178"/>
                <a:ext cx="3088217"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b="1" i="1">
                              <a:latin typeface="Cambria Math"/>
                            </a:rPr>
                            <m:t>𝐗</m:t>
                          </m:r>
                        </m:e>
                        <m:sub>
                          <m:r>
                            <a:rPr lang="cs-CZ" i="1">
                              <a:latin typeface="Cambria Math"/>
                            </a:rPr>
                            <m:t>𝐷</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2</m:t>
                                </m:r>
                              </m:e>
                              <m:e>
                                <m:r>
                                  <a:rPr lang="cs-CZ" i="1">
                                    <a:latin typeface="Cambria Math"/>
                                  </a:rPr>
                                  <m:t>12</m:t>
                                </m:r>
                              </m:e>
                            </m:mr>
                            <m:mr>
                              <m:e>
                                <m:r>
                                  <a:rPr lang="cs-CZ" i="1">
                                    <a:latin typeface="Cambria Math"/>
                                  </a:rPr>
                                  <m:t>4</m:t>
                                </m:r>
                              </m:e>
                              <m:e>
                                <m:r>
                                  <a:rPr lang="cs-CZ" i="1">
                                    <a:latin typeface="Cambria Math"/>
                                  </a:rPr>
                                  <m:t>10</m:t>
                                </m:r>
                              </m:e>
                            </m:mr>
                            <m:mr>
                              <m:e>
                                <m:r>
                                  <a:rPr lang="cs-CZ" i="1">
                                    <a:latin typeface="Cambria Math"/>
                                  </a:rPr>
                                  <m:t>3</m:t>
                                </m:r>
                              </m:e>
                              <m:e>
                                <m:r>
                                  <a:rPr lang="cs-CZ" i="1">
                                    <a:latin typeface="Cambria Math"/>
                                  </a:rPr>
                                  <m:t>8</m:t>
                                </m:r>
                              </m:e>
                            </m:mr>
                          </m:m>
                        </m:e>
                      </m:d>
                      <m:r>
                        <a:rPr lang="cs-CZ" i="1">
                          <a:latin typeface="Cambria Math"/>
                        </a:rPr>
                        <m:t>,</m:t>
                      </m:r>
                      <m:r>
                        <a:rPr lang="cs-CZ">
                          <a:latin typeface="Cambria Math"/>
                        </a:rPr>
                        <m:t> </m:t>
                      </m:r>
                      <m:sSub>
                        <m:sSubPr>
                          <m:ctrlPr>
                            <a:rPr lang="cs-CZ" i="1">
                              <a:latin typeface="Cambria Math" panose="02040503050406030204" pitchFamily="18" charset="0"/>
                            </a:rPr>
                          </m:ctrlPr>
                        </m:sSubPr>
                        <m:e>
                          <m:r>
                            <a:rPr lang="cs-CZ" b="1" i="1">
                              <a:latin typeface="Cambria Math"/>
                            </a:rPr>
                            <m:t> </m:t>
                          </m:r>
                          <m:r>
                            <a:rPr lang="cs-CZ" b="1" i="1">
                              <a:latin typeface="Cambria Math"/>
                            </a:rPr>
                            <m:t>𝐗</m:t>
                          </m:r>
                        </m:e>
                        <m:sub>
                          <m:r>
                            <a:rPr lang="cs-CZ" i="1">
                              <a:latin typeface="Cambria Math"/>
                            </a:rPr>
                            <m:t>𝐻</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5</m:t>
                                </m:r>
                              </m:e>
                              <m:e>
                                <m:r>
                                  <a:rPr lang="cs-CZ" i="1">
                                    <a:latin typeface="Cambria Math"/>
                                  </a:rPr>
                                  <m:t>7</m:t>
                                </m:r>
                              </m:e>
                            </m:mr>
                            <m:mr>
                              <m:e>
                                <m:r>
                                  <a:rPr lang="cs-CZ" i="1">
                                    <a:latin typeface="Cambria Math"/>
                                  </a:rPr>
                                  <m:t>3</m:t>
                                </m:r>
                              </m:e>
                              <m:e>
                                <m:r>
                                  <a:rPr lang="cs-CZ" i="1">
                                    <a:latin typeface="Cambria Math"/>
                                  </a:rPr>
                                  <m:t>9</m:t>
                                </m:r>
                              </m:e>
                            </m:mr>
                            <m:mr>
                              <m:e>
                                <m:r>
                                  <a:rPr lang="cs-CZ" i="1">
                                    <a:latin typeface="Cambria Math"/>
                                  </a:rPr>
                                  <m:t>4</m:t>
                                </m:r>
                              </m:e>
                              <m:e>
                                <m:r>
                                  <a:rPr lang="cs-CZ" i="1">
                                    <a:latin typeface="Cambria Math"/>
                                  </a:rPr>
                                  <m:t>5</m:t>
                                </m:r>
                              </m:e>
                            </m:mr>
                          </m:m>
                        </m:e>
                      </m:d>
                    </m:oMath>
                  </m:oMathPara>
                </a14:m>
                <a:endParaRPr lang="en-US" dirty="0"/>
              </a:p>
            </p:txBody>
          </p:sp>
        </mc:Choice>
        <mc:Fallback xmlns="">
          <p:sp>
            <p:nvSpPr>
              <p:cNvPr id="6" name="Obdélník 5"/>
              <p:cNvSpPr>
                <a:spLocks noRot="1" noChangeAspect="1" noMove="1" noResize="1" noEditPoints="1" noAdjustHandles="1" noChangeArrowheads="1" noChangeShapeType="1" noTextEdit="1"/>
              </p:cNvSpPr>
              <p:nvPr/>
            </p:nvSpPr>
            <p:spPr>
              <a:xfrm>
                <a:off x="3003933" y="2183178"/>
                <a:ext cx="3088217" cy="830548"/>
              </a:xfrm>
              <a:prstGeom prst="rect">
                <a:avLst/>
              </a:prstGeom>
              <a:blipFill rotWithShape="1">
                <a:blip r:embed="rId2"/>
                <a:stretch>
                  <a:fillRect/>
                </a:stretch>
              </a:blipFill>
            </p:spPr>
            <p:txBody>
              <a:bodyPr/>
              <a:lstStyle/>
              <a:p>
                <a:r>
                  <a:rPr lang="en-US">
                    <a:noFill/>
                  </a:rPr>
                  <a:t> </a:t>
                </a:r>
              </a:p>
            </p:txBody>
          </p:sp>
        </mc:Fallback>
      </mc:AlternateContent>
      <p:grpSp>
        <p:nvGrpSpPr>
          <p:cNvPr id="7" name="Skupina 6"/>
          <p:cNvGrpSpPr/>
          <p:nvPr/>
        </p:nvGrpSpPr>
        <p:grpSpPr>
          <a:xfrm>
            <a:off x="6228977" y="3594502"/>
            <a:ext cx="1598663" cy="590582"/>
            <a:chOff x="6228977" y="3594502"/>
            <a:chExt cx="1598663" cy="590582"/>
          </a:xfrm>
        </p:grpSpPr>
        <p:sp>
          <p:nvSpPr>
            <p:cNvPr id="8" name="Oval 69"/>
            <p:cNvSpPr>
              <a:spLocks noChangeArrowheads="1"/>
            </p:cNvSpPr>
            <p:nvPr/>
          </p:nvSpPr>
          <p:spPr bwMode="auto">
            <a:xfrm>
              <a:off x="6228977" y="3744804"/>
              <a:ext cx="72000" cy="72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Oval 73"/>
            <p:cNvSpPr>
              <a:spLocks noChangeArrowheads="1"/>
            </p:cNvSpPr>
            <p:nvPr/>
          </p:nvSpPr>
          <p:spPr bwMode="auto">
            <a:xfrm>
              <a:off x="6228977" y="3990324"/>
              <a:ext cx="72000" cy="72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TextovéPole 10"/>
            <p:cNvSpPr txBox="1"/>
            <p:nvPr/>
          </p:nvSpPr>
          <p:spPr>
            <a:xfrm>
              <a:off x="6323578" y="3594502"/>
              <a:ext cx="1056734" cy="338554"/>
            </a:xfrm>
            <a:prstGeom prst="rect">
              <a:avLst/>
            </a:prstGeom>
            <a:noFill/>
          </p:spPr>
          <p:txBody>
            <a:bodyPr wrap="square" rtlCol="0">
              <a:spAutoFit/>
            </a:bodyPr>
            <a:lstStyle/>
            <a:p>
              <a:r>
                <a:rPr lang="cs-CZ" sz="1600" dirty="0" smtClean="0"/>
                <a:t>pacienti</a:t>
              </a:r>
              <a:endParaRPr lang="cs-CZ" sz="1600" dirty="0"/>
            </a:p>
          </p:txBody>
        </p:sp>
        <p:sp>
          <p:nvSpPr>
            <p:cNvPr id="12" name="TextovéPole 11"/>
            <p:cNvSpPr txBox="1"/>
            <p:nvPr/>
          </p:nvSpPr>
          <p:spPr>
            <a:xfrm>
              <a:off x="6323578" y="3846530"/>
              <a:ext cx="1504062" cy="338554"/>
            </a:xfrm>
            <a:prstGeom prst="rect">
              <a:avLst/>
            </a:prstGeom>
            <a:noFill/>
          </p:spPr>
          <p:txBody>
            <a:bodyPr wrap="square" rtlCol="0">
              <a:spAutoFit/>
            </a:bodyPr>
            <a:lstStyle/>
            <a:p>
              <a:r>
                <a:rPr lang="cs-CZ" sz="1600" dirty="0" smtClean="0"/>
                <a:t>kontroly</a:t>
              </a:r>
              <a:endParaRPr lang="cs-CZ" sz="1600" dirty="0"/>
            </a:p>
          </p:txBody>
        </p:sp>
      </p:grpSp>
      <p:grpSp>
        <p:nvGrpSpPr>
          <p:cNvPr id="14" name="Skupina 13"/>
          <p:cNvGrpSpPr/>
          <p:nvPr/>
        </p:nvGrpSpPr>
        <p:grpSpPr>
          <a:xfrm>
            <a:off x="2001198" y="3343986"/>
            <a:ext cx="4090171" cy="3253366"/>
            <a:chOff x="2001198" y="3242482"/>
            <a:chExt cx="4090171" cy="3253366"/>
          </a:xfrm>
        </p:grpSpPr>
        <p:sp>
          <p:nvSpPr>
            <p:cNvPr id="15" name="Line 100"/>
            <p:cNvSpPr>
              <a:spLocks noChangeShapeType="1"/>
            </p:cNvSpPr>
            <p:nvPr/>
          </p:nvSpPr>
          <p:spPr bwMode="auto">
            <a:xfrm>
              <a:off x="2789329" y="5909482"/>
              <a:ext cx="3248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Line 102"/>
            <p:cNvSpPr>
              <a:spLocks noChangeShapeType="1"/>
            </p:cNvSpPr>
            <p:nvPr/>
          </p:nvSpPr>
          <p:spPr bwMode="auto">
            <a:xfrm flipV="1">
              <a:off x="2789329" y="3318682"/>
              <a:ext cx="0" cy="25908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7" name="Line 105"/>
            <p:cNvSpPr>
              <a:spLocks noChangeShapeType="1"/>
            </p:cNvSpPr>
            <p:nvPr/>
          </p:nvSpPr>
          <p:spPr bwMode="auto">
            <a:xfrm flipV="1">
              <a:off x="27893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8" name="Line 106"/>
            <p:cNvSpPr>
              <a:spLocks noChangeShapeType="1"/>
            </p:cNvSpPr>
            <p:nvPr/>
          </p:nvSpPr>
          <p:spPr bwMode="auto">
            <a:xfrm>
              <a:off x="2789329" y="3318682"/>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9" name="Rectangle 107"/>
            <p:cNvSpPr>
              <a:spLocks noChangeArrowheads="1"/>
            </p:cNvSpPr>
            <p:nvPr/>
          </p:nvSpPr>
          <p:spPr bwMode="auto">
            <a:xfrm>
              <a:off x="27439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1</a:t>
              </a:r>
              <a:endParaRPr kumimoji="0" lang="en-US" altLang="en-US" sz="1400" b="0" i="0" u="none" strike="noStrike" cap="none" normalizeH="0" baseline="0" smtClean="0">
                <a:ln>
                  <a:noFill/>
                </a:ln>
                <a:solidFill>
                  <a:schemeClr val="tx1"/>
                </a:solidFill>
                <a:effectLst/>
              </a:endParaRPr>
            </a:p>
          </p:txBody>
        </p:sp>
        <p:sp>
          <p:nvSpPr>
            <p:cNvPr id="20" name="Line 108"/>
            <p:cNvSpPr>
              <a:spLocks noChangeShapeType="1"/>
            </p:cNvSpPr>
            <p:nvPr/>
          </p:nvSpPr>
          <p:spPr bwMode="auto">
            <a:xfrm flipV="1">
              <a:off x="34370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1" name="Rectangle 110"/>
            <p:cNvSpPr>
              <a:spLocks noChangeArrowheads="1"/>
            </p:cNvSpPr>
            <p:nvPr/>
          </p:nvSpPr>
          <p:spPr bwMode="auto">
            <a:xfrm>
              <a:off x="33916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2</a:t>
              </a:r>
              <a:endParaRPr kumimoji="0" lang="en-US" altLang="en-US" sz="1400" b="0" i="0" u="none" strike="noStrike" cap="none" normalizeH="0" baseline="0" dirty="0" smtClean="0">
                <a:ln>
                  <a:noFill/>
                </a:ln>
                <a:solidFill>
                  <a:schemeClr val="tx1"/>
                </a:solidFill>
                <a:effectLst/>
              </a:endParaRPr>
            </a:p>
          </p:txBody>
        </p:sp>
        <p:sp>
          <p:nvSpPr>
            <p:cNvPr id="22" name="Line 111"/>
            <p:cNvSpPr>
              <a:spLocks noChangeShapeType="1"/>
            </p:cNvSpPr>
            <p:nvPr/>
          </p:nvSpPr>
          <p:spPr bwMode="auto">
            <a:xfrm flipV="1">
              <a:off x="40847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3" name="Rectangle 113"/>
            <p:cNvSpPr>
              <a:spLocks noChangeArrowheads="1"/>
            </p:cNvSpPr>
            <p:nvPr/>
          </p:nvSpPr>
          <p:spPr bwMode="auto">
            <a:xfrm>
              <a:off x="40393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3</a:t>
              </a:r>
              <a:endParaRPr kumimoji="0" lang="en-US" altLang="en-US" sz="1400" b="0" i="0" u="none" strike="noStrike" cap="none" normalizeH="0" baseline="0" smtClean="0">
                <a:ln>
                  <a:noFill/>
                </a:ln>
                <a:solidFill>
                  <a:schemeClr val="tx1"/>
                </a:solidFill>
                <a:effectLst/>
              </a:endParaRPr>
            </a:p>
          </p:txBody>
        </p:sp>
        <p:sp>
          <p:nvSpPr>
            <p:cNvPr id="24" name="Line 114"/>
            <p:cNvSpPr>
              <a:spLocks noChangeShapeType="1"/>
            </p:cNvSpPr>
            <p:nvPr/>
          </p:nvSpPr>
          <p:spPr bwMode="auto">
            <a:xfrm flipV="1">
              <a:off x="47324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5" name="Rectangle 116"/>
            <p:cNvSpPr>
              <a:spLocks noChangeArrowheads="1"/>
            </p:cNvSpPr>
            <p:nvPr/>
          </p:nvSpPr>
          <p:spPr bwMode="auto">
            <a:xfrm>
              <a:off x="46870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4</a:t>
              </a:r>
              <a:endParaRPr kumimoji="0" lang="en-US" altLang="en-US" sz="1400" b="0" i="0" u="none" strike="noStrike" cap="none" normalizeH="0" baseline="0" smtClean="0">
                <a:ln>
                  <a:noFill/>
                </a:ln>
                <a:solidFill>
                  <a:schemeClr val="tx1"/>
                </a:solidFill>
                <a:effectLst/>
              </a:endParaRPr>
            </a:p>
          </p:txBody>
        </p:sp>
        <p:sp>
          <p:nvSpPr>
            <p:cNvPr id="26" name="Line 117"/>
            <p:cNvSpPr>
              <a:spLocks noChangeShapeType="1"/>
            </p:cNvSpPr>
            <p:nvPr/>
          </p:nvSpPr>
          <p:spPr bwMode="auto">
            <a:xfrm flipV="1">
              <a:off x="53801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7" name="Rectangle 119"/>
            <p:cNvSpPr>
              <a:spLocks noChangeArrowheads="1"/>
            </p:cNvSpPr>
            <p:nvPr/>
          </p:nvSpPr>
          <p:spPr bwMode="auto">
            <a:xfrm>
              <a:off x="53347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5</a:t>
              </a:r>
              <a:endParaRPr kumimoji="0" lang="en-US" altLang="en-US" sz="1400" b="0" i="0" u="none" strike="noStrike" cap="none" normalizeH="0" baseline="0" smtClean="0">
                <a:ln>
                  <a:noFill/>
                </a:ln>
                <a:solidFill>
                  <a:schemeClr val="tx1"/>
                </a:solidFill>
                <a:effectLst/>
              </a:endParaRPr>
            </a:p>
          </p:txBody>
        </p:sp>
        <p:sp>
          <p:nvSpPr>
            <p:cNvPr id="28" name="Line 120"/>
            <p:cNvSpPr>
              <a:spLocks noChangeShapeType="1"/>
            </p:cNvSpPr>
            <p:nvPr/>
          </p:nvSpPr>
          <p:spPr bwMode="auto">
            <a:xfrm flipV="1">
              <a:off x="6037354"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9" name="Rectangle 122"/>
            <p:cNvSpPr>
              <a:spLocks noChangeArrowheads="1"/>
            </p:cNvSpPr>
            <p:nvPr/>
          </p:nvSpPr>
          <p:spPr bwMode="auto">
            <a:xfrm>
              <a:off x="5991983"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6</a:t>
              </a:r>
              <a:endParaRPr kumimoji="0" lang="en-US" altLang="en-US" sz="1400" b="0" i="0" u="none" strike="noStrike" cap="none" normalizeH="0" baseline="0" smtClean="0">
                <a:ln>
                  <a:noFill/>
                </a:ln>
                <a:solidFill>
                  <a:schemeClr val="tx1"/>
                </a:solidFill>
                <a:effectLst/>
              </a:endParaRPr>
            </a:p>
          </p:txBody>
        </p:sp>
        <p:sp>
          <p:nvSpPr>
            <p:cNvPr id="30" name="Line 123"/>
            <p:cNvSpPr>
              <a:spLocks noChangeShapeType="1"/>
            </p:cNvSpPr>
            <p:nvPr/>
          </p:nvSpPr>
          <p:spPr bwMode="auto">
            <a:xfrm>
              <a:off x="2789329" y="59094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1" name="Line 124"/>
            <p:cNvSpPr>
              <a:spLocks noChangeShapeType="1"/>
            </p:cNvSpPr>
            <p:nvPr/>
          </p:nvSpPr>
          <p:spPr bwMode="auto">
            <a:xfrm flipH="1">
              <a:off x="5999254" y="5909482"/>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2" name="Rectangle 125"/>
            <p:cNvSpPr>
              <a:spLocks noChangeArrowheads="1"/>
            </p:cNvSpPr>
            <p:nvPr/>
          </p:nvSpPr>
          <p:spPr bwMode="auto">
            <a:xfrm>
              <a:off x="2550443" y="583328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4</a:t>
              </a:r>
              <a:endParaRPr kumimoji="0" lang="en-US" altLang="en-US" sz="1400" b="0" i="0" u="none" strike="noStrike" cap="none" normalizeH="0" baseline="0" smtClean="0">
                <a:ln>
                  <a:noFill/>
                </a:ln>
                <a:solidFill>
                  <a:schemeClr val="tx1"/>
                </a:solidFill>
                <a:effectLst/>
              </a:endParaRPr>
            </a:p>
          </p:txBody>
        </p:sp>
        <p:sp>
          <p:nvSpPr>
            <p:cNvPr id="33" name="Line 126"/>
            <p:cNvSpPr>
              <a:spLocks noChangeShapeType="1"/>
            </p:cNvSpPr>
            <p:nvPr/>
          </p:nvSpPr>
          <p:spPr bwMode="auto">
            <a:xfrm>
              <a:off x="2789329" y="561420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4" name="Rectangle 128"/>
            <p:cNvSpPr>
              <a:spLocks noChangeArrowheads="1"/>
            </p:cNvSpPr>
            <p:nvPr/>
          </p:nvSpPr>
          <p:spPr bwMode="auto">
            <a:xfrm>
              <a:off x="2550443" y="553800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5</a:t>
              </a:r>
              <a:endParaRPr kumimoji="0" lang="en-US" altLang="en-US" sz="1400" b="0" i="0" u="none" strike="noStrike" cap="none" normalizeH="0" baseline="0" smtClean="0">
                <a:ln>
                  <a:noFill/>
                </a:ln>
                <a:solidFill>
                  <a:schemeClr val="tx1"/>
                </a:solidFill>
                <a:effectLst/>
              </a:endParaRPr>
            </a:p>
          </p:txBody>
        </p:sp>
        <p:sp>
          <p:nvSpPr>
            <p:cNvPr id="35" name="Line 129"/>
            <p:cNvSpPr>
              <a:spLocks noChangeShapeType="1"/>
            </p:cNvSpPr>
            <p:nvPr/>
          </p:nvSpPr>
          <p:spPr bwMode="auto">
            <a:xfrm>
              <a:off x="2789329" y="532845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6" name="Rectangle 131"/>
            <p:cNvSpPr>
              <a:spLocks noChangeArrowheads="1"/>
            </p:cNvSpPr>
            <p:nvPr/>
          </p:nvSpPr>
          <p:spPr bwMode="auto">
            <a:xfrm>
              <a:off x="2550443" y="52522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6</a:t>
              </a:r>
              <a:endParaRPr kumimoji="0" lang="en-US" altLang="en-US" sz="1400" b="0" i="0" u="none" strike="noStrike" cap="none" normalizeH="0" baseline="0" smtClean="0">
                <a:ln>
                  <a:noFill/>
                </a:ln>
                <a:solidFill>
                  <a:schemeClr val="tx1"/>
                </a:solidFill>
                <a:effectLst/>
              </a:endParaRPr>
            </a:p>
          </p:txBody>
        </p:sp>
        <p:sp>
          <p:nvSpPr>
            <p:cNvPr id="37" name="Line 132"/>
            <p:cNvSpPr>
              <a:spLocks noChangeShapeType="1"/>
            </p:cNvSpPr>
            <p:nvPr/>
          </p:nvSpPr>
          <p:spPr bwMode="auto">
            <a:xfrm>
              <a:off x="2789329" y="504270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8" name="Rectangle 134"/>
            <p:cNvSpPr>
              <a:spLocks noChangeArrowheads="1"/>
            </p:cNvSpPr>
            <p:nvPr/>
          </p:nvSpPr>
          <p:spPr bwMode="auto">
            <a:xfrm>
              <a:off x="2550443" y="496650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7</a:t>
              </a:r>
              <a:endParaRPr kumimoji="0" lang="en-US" altLang="en-US" sz="1400" b="0" i="0" u="none" strike="noStrike" cap="none" normalizeH="0" baseline="0" smtClean="0">
                <a:ln>
                  <a:noFill/>
                </a:ln>
                <a:solidFill>
                  <a:schemeClr val="tx1"/>
                </a:solidFill>
                <a:effectLst/>
              </a:endParaRPr>
            </a:p>
          </p:txBody>
        </p:sp>
        <p:sp>
          <p:nvSpPr>
            <p:cNvPr id="39" name="Line 135"/>
            <p:cNvSpPr>
              <a:spLocks noChangeShapeType="1"/>
            </p:cNvSpPr>
            <p:nvPr/>
          </p:nvSpPr>
          <p:spPr bwMode="auto">
            <a:xfrm>
              <a:off x="2789329" y="475695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0" name="Rectangle 137"/>
            <p:cNvSpPr>
              <a:spLocks noChangeArrowheads="1"/>
            </p:cNvSpPr>
            <p:nvPr/>
          </p:nvSpPr>
          <p:spPr bwMode="auto">
            <a:xfrm>
              <a:off x="2550443" y="46807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8</a:t>
              </a:r>
              <a:endParaRPr kumimoji="0" lang="en-US" altLang="en-US" sz="1400" b="0" i="0" u="none" strike="noStrike" cap="none" normalizeH="0" baseline="0" smtClean="0">
                <a:ln>
                  <a:noFill/>
                </a:ln>
                <a:solidFill>
                  <a:schemeClr val="tx1"/>
                </a:solidFill>
                <a:effectLst/>
              </a:endParaRPr>
            </a:p>
          </p:txBody>
        </p:sp>
        <p:sp>
          <p:nvSpPr>
            <p:cNvPr id="41" name="Line 138"/>
            <p:cNvSpPr>
              <a:spLocks noChangeShapeType="1"/>
            </p:cNvSpPr>
            <p:nvPr/>
          </p:nvSpPr>
          <p:spPr bwMode="auto">
            <a:xfrm>
              <a:off x="2789329" y="44616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2" name="Rectangle 140"/>
            <p:cNvSpPr>
              <a:spLocks noChangeArrowheads="1"/>
            </p:cNvSpPr>
            <p:nvPr/>
          </p:nvSpPr>
          <p:spPr bwMode="auto">
            <a:xfrm>
              <a:off x="2550443" y="438548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9</a:t>
              </a:r>
              <a:endParaRPr kumimoji="0" lang="en-US" altLang="en-US" sz="1400" b="0" i="0" u="none" strike="noStrike" cap="none" normalizeH="0" baseline="0" smtClean="0">
                <a:ln>
                  <a:noFill/>
                </a:ln>
                <a:solidFill>
                  <a:schemeClr val="tx1"/>
                </a:solidFill>
                <a:effectLst/>
              </a:endParaRPr>
            </a:p>
          </p:txBody>
        </p:sp>
        <p:sp>
          <p:nvSpPr>
            <p:cNvPr id="43" name="Line 141"/>
            <p:cNvSpPr>
              <a:spLocks noChangeShapeType="1"/>
            </p:cNvSpPr>
            <p:nvPr/>
          </p:nvSpPr>
          <p:spPr bwMode="auto">
            <a:xfrm>
              <a:off x="2789329" y="417593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4" name="Rectangle 143"/>
            <p:cNvSpPr>
              <a:spLocks noChangeArrowheads="1"/>
            </p:cNvSpPr>
            <p:nvPr/>
          </p:nvSpPr>
          <p:spPr bwMode="auto">
            <a:xfrm>
              <a:off x="2483768" y="409973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10</a:t>
              </a:r>
              <a:endParaRPr kumimoji="0" lang="en-US" altLang="en-US" sz="1400" b="0" i="0" u="none" strike="noStrike" cap="none" normalizeH="0" baseline="0" smtClean="0">
                <a:ln>
                  <a:noFill/>
                </a:ln>
                <a:solidFill>
                  <a:schemeClr val="tx1"/>
                </a:solidFill>
                <a:effectLst/>
              </a:endParaRPr>
            </a:p>
          </p:txBody>
        </p:sp>
        <p:sp>
          <p:nvSpPr>
            <p:cNvPr id="45" name="Line 144"/>
            <p:cNvSpPr>
              <a:spLocks noChangeShapeType="1"/>
            </p:cNvSpPr>
            <p:nvPr/>
          </p:nvSpPr>
          <p:spPr bwMode="auto">
            <a:xfrm>
              <a:off x="2789329" y="38901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6" name="Rectangle 146"/>
            <p:cNvSpPr>
              <a:spLocks noChangeArrowheads="1"/>
            </p:cNvSpPr>
            <p:nvPr/>
          </p:nvSpPr>
          <p:spPr bwMode="auto">
            <a:xfrm>
              <a:off x="2483768" y="3813982"/>
              <a:ext cx="1854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11</a:t>
              </a:r>
              <a:endParaRPr kumimoji="0" lang="en-US" altLang="en-US" sz="1400" b="0" i="0" u="none" strike="noStrike" cap="none" normalizeH="0" baseline="0" smtClean="0">
                <a:ln>
                  <a:noFill/>
                </a:ln>
                <a:solidFill>
                  <a:schemeClr val="tx1"/>
                </a:solidFill>
                <a:effectLst/>
              </a:endParaRPr>
            </a:p>
          </p:txBody>
        </p:sp>
        <p:sp>
          <p:nvSpPr>
            <p:cNvPr id="47" name="Line 147"/>
            <p:cNvSpPr>
              <a:spLocks noChangeShapeType="1"/>
            </p:cNvSpPr>
            <p:nvPr/>
          </p:nvSpPr>
          <p:spPr bwMode="auto">
            <a:xfrm>
              <a:off x="2789329" y="360443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8" name="Rectangle 149"/>
            <p:cNvSpPr>
              <a:spLocks noChangeArrowheads="1"/>
            </p:cNvSpPr>
            <p:nvPr/>
          </p:nvSpPr>
          <p:spPr bwMode="auto">
            <a:xfrm>
              <a:off x="2483768" y="352823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12</a:t>
              </a:r>
              <a:endParaRPr kumimoji="0" lang="en-US" altLang="en-US" sz="1400" b="0" i="0" u="none" strike="noStrike" cap="none" normalizeH="0" baseline="0" dirty="0" smtClean="0">
                <a:ln>
                  <a:noFill/>
                </a:ln>
                <a:solidFill>
                  <a:schemeClr val="tx1"/>
                </a:solidFill>
                <a:effectLst/>
              </a:endParaRPr>
            </a:p>
          </p:txBody>
        </p:sp>
        <p:sp>
          <p:nvSpPr>
            <p:cNvPr id="49" name="Line 150"/>
            <p:cNvSpPr>
              <a:spLocks noChangeShapeType="1"/>
            </p:cNvSpPr>
            <p:nvPr/>
          </p:nvSpPr>
          <p:spPr bwMode="auto">
            <a:xfrm>
              <a:off x="2789329" y="33186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50" name="Rectangle 152"/>
            <p:cNvSpPr>
              <a:spLocks noChangeArrowheads="1"/>
            </p:cNvSpPr>
            <p:nvPr/>
          </p:nvSpPr>
          <p:spPr bwMode="auto">
            <a:xfrm>
              <a:off x="2483768" y="324248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13</a:t>
              </a:r>
              <a:endParaRPr kumimoji="0" lang="en-US" altLang="en-US" sz="1400" b="0" i="0" u="none" strike="noStrike" cap="none" normalizeH="0" baseline="0" dirty="0" smtClean="0">
                <a:ln>
                  <a:noFill/>
                </a:ln>
                <a:solidFill>
                  <a:schemeClr val="tx1"/>
                </a:solidFill>
                <a:effectLst/>
              </a:endParaRPr>
            </a:p>
          </p:txBody>
        </p:sp>
        <p:sp>
          <p:nvSpPr>
            <p:cNvPr id="51" name="Oval 157"/>
            <p:cNvSpPr>
              <a:spLocks noChangeArrowheads="1"/>
            </p:cNvSpPr>
            <p:nvPr/>
          </p:nvSpPr>
          <p:spPr bwMode="auto">
            <a:xfrm>
              <a:off x="3398928" y="3566331"/>
              <a:ext cx="108000" cy="108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Oval 158"/>
            <p:cNvSpPr>
              <a:spLocks noChangeArrowheads="1"/>
            </p:cNvSpPr>
            <p:nvPr/>
          </p:nvSpPr>
          <p:spPr bwMode="auto">
            <a:xfrm>
              <a:off x="4694328" y="4137831"/>
              <a:ext cx="108000" cy="108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Oval 159"/>
            <p:cNvSpPr>
              <a:spLocks noChangeArrowheads="1"/>
            </p:cNvSpPr>
            <p:nvPr/>
          </p:nvSpPr>
          <p:spPr bwMode="auto">
            <a:xfrm>
              <a:off x="4046628" y="4718856"/>
              <a:ext cx="108000" cy="108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Oval 160"/>
            <p:cNvSpPr>
              <a:spLocks noChangeArrowheads="1"/>
            </p:cNvSpPr>
            <p:nvPr/>
          </p:nvSpPr>
          <p:spPr bwMode="auto">
            <a:xfrm>
              <a:off x="5342028" y="5004606"/>
              <a:ext cx="108000" cy="108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Oval 161"/>
            <p:cNvSpPr>
              <a:spLocks noChangeArrowheads="1"/>
            </p:cNvSpPr>
            <p:nvPr/>
          </p:nvSpPr>
          <p:spPr bwMode="auto">
            <a:xfrm>
              <a:off x="4046628" y="4423581"/>
              <a:ext cx="108000" cy="108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6" name="Oval 162"/>
            <p:cNvSpPr>
              <a:spLocks noChangeArrowheads="1"/>
            </p:cNvSpPr>
            <p:nvPr/>
          </p:nvSpPr>
          <p:spPr bwMode="auto">
            <a:xfrm>
              <a:off x="4694328" y="5576106"/>
              <a:ext cx="108000" cy="108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8" name="TextovéPole 57"/>
            <p:cNvSpPr txBox="1"/>
            <p:nvPr/>
          </p:nvSpPr>
          <p:spPr>
            <a:xfrm>
              <a:off x="3419872" y="6157294"/>
              <a:ext cx="2002684" cy="338554"/>
            </a:xfrm>
            <a:prstGeom prst="rect">
              <a:avLst/>
            </a:prstGeom>
            <a:noFill/>
          </p:spPr>
          <p:txBody>
            <a:bodyPr wrap="square" rtlCol="0">
              <a:spAutoFit/>
            </a:bodyPr>
            <a:lstStyle/>
            <a:p>
              <a:pPr algn="ctr"/>
              <a:r>
                <a:rPr lang="cs-CZ" sz="1600" dirty="0" smtClean="0"/>
                <a:t>Objem hipokampu</a:t>
              </a:r>
              <a:endParaRPr lang="cs-CZ" sz="1600" dirty="0"/>
            </a:p>
          </p:txBody>
        </p:sp>
        <p:sp>
          <p:nvSpPr>
            <p:cNvPr id="59" name="TextovéPole 58"/>
            <p:cNvSpPr txBox="1"/>
            <p:nvPr/>
          </p:nvSpPr>
          <p:spPr>
            <a:xfrm rot="16200000">
              <a:off x="943954" y="4486244"/>
              <a:ext cx="2453042" cy="338554"/>
            </a:xfrm>
            <a:prstGeom prst="rect">
              <a:avLst/>
            </a:prstGeom>
            <a:noFill/>
          </p:spPr>
          <p:txBody>
            <a:bodyPr wrap="square" rtlCol="0">
              <a:spAutoFit/>
            </a:bodyPr>
            <a:lstStyle/>
            <a:p>
              <a:pPr algn="ctr"/>
              <a:r>
                <a:rPr lang="cs-CZ" sz="1600" dirty="0" smtClean="0"/>
                <a:t>Objem mozkových komor</a:t>
              </a:r>
              <a:endParaRPr lang="cs-CZ" sz="1600" dirty="0"/>
            </a:p>
          </p:txBody>
        </p:sp>
      </p:grpSp>
    </p:spTree>
    <p:extLst>
      <p:ext uri="{BB962C8B-B14F-4D97-AF65-F5344CB8AC3E}">
        <p14:creationId xmlns:p14="http://schemas.microsoft.com/office/powerpoint/2010/main" val="309954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1 - řešení</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23</a:t>
            </a:fld>
            <a:endParaRPr lang="cs-CZ" dirty="0"/>
          </a:p>
        </p:txBody>
      </p:sp>
      <mc:AlternateContent xmlns:mc="http://schemas.openxmlformats.org/markup-compatibility/2006" xmlns:a14="http://schemas.microsoft.com/office/drawing/2010/main">
        <mc:Choice Requires="a14">
          <p:sp>
            <p:nvSpPr>
              <p:cNvPr id="60" name="Obdélník 59"/>
              <p:cNvSpPr/>
              <p:nvPr/>
            </p:nvSpPr>
            <p:spPr>
              <a:xfrm>
                <a:off x="611560" y="1077492"/>
                <a:ext cx="4572000" cy="1464119"/>
              </a:xfrm>
              <a:prstGeom prst="rect">
                <a:avLst/>
              </a:prstGeom>
            </p:spPr>
            <p:txBody>
              <a:bodyPr>
                <a:spAutoFit/>
              </a:bodyPr>
              <a:lstStyle/>
              <a:p>
                <a:pPr>
                  <a:lnSpc>
                    <a:spcPct val="120000"/>
                  </a:lnSpc>
                </a:pPr>
                <a:r>
                  <a:rPr lang="cs-CZ" dirty="0"/>
                  <a:t>Vícerozměrné </a:t>
                </a:r>
                <a:r>
                  <a:rPr lang="cs-CZ" dirty="0" smtClean="0"/>
                  <a:t>průměry: </a:t>
                </a:r>
                <a14:m>
                  <m:oMath xmlns:m="http://schemas.openxmlformats.org/officeDocument/2006/math">
                    <m:sSub>
                      <m:sSubPr>
                        <m:ctrlPr>
                          <a:rPr lang="cs-CZ" i="1">
                            <a:latin typeface="Cambria Math" panose="02040503050406030204" pitchFamily="18" charset="0"/>
                          </a:rPr>
                        </m:ctrlPr>
                      </m:sSubPr>
                      <m:e>
                        <m:acc>
                          <m:accPr>
                            <m:chr m:val="̅"/>
                            <m:ctrlPr>
                              <a:rPr lang="cs-CZ" b="1" i="1">
                                <a:latin typeface="Cambria Math" panose="02040503050406030204" pitchFamily="18" charset="0"/>
                              </a:rPr>
                            </m:ctrlPr>
                          </m:accPr>
                          <m:e>
                            <m:r>
                              <a:rPr lang="cs-CZ" b="1" i="1">
                                <a:latin typeface="Cambria Math"/>
                              </a:rPr>
                              <m:t>𝐱</m:t>
                            </m:r>
                          </m:e>
                        </m:acc>
                      </m:e>
                      <m:sub>
                        <m:r>
                          <a:rPr lang="cs-CZ" i="1">
                            <a:latin typeface="Cambria Math"/>
                          </a:rPr>
                          <m:t>𝐷</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3</m:t>
                              </m:r>
                            </m:e>
                            <m:e>
                              <m:r>
                                <a:rPr lang="cs-CZ" i="1">
                                  <a:latin typeface="Cambria Math"/>
                                </a:rPr>
                                <m:t>10</m:t>
                              </m:r>
                            </m:e>
                          </m:mr>
                        </m:m>
                      </m:e>
                    </m:d>
                  </m:oMath>
                </a14:m>
                <a:r>
                  <a:rPr lang="cs-CZ" dirty="0"/>
                  <a:t> </a:t>
                </a:r>
              </a:p>
              <a:p>
                <a:pPr>
                  <a:lnSpc>
                    <a:spcPct val="120000"/>
                  </a:lnSpc>
                </a:pPr>
                <a:r>
                  <a:rPr lang="cs-CZ" dirty="0"/>
                  <a:t> </a:t>
                </a:r>
                <a14:m>
                  <m:oMath xmlns:m="http://schemas.openxmlformats.org/officeDocument/2006/math">
                    <m:sSub>
                      <m:sSubPr>
                        <m:ctrlPr>
                          <a:rPr lang="cs-CZ" i="1">
                            <a:latin typeface="Cambria Math" panose="02040503050406030204" pitchFamily="18" charset="0"/>
                          </a:rPr>
                        </m:ctrlPr>
                      </m:sSubPr>
                      <m:e>
                        <m:acc>
                          <m:accPr>
                            <m:chr m:val="̅"/>
                            <m:ctrlPr>
                              <a:rPr lang="cs-CZ" b="1" i="1">
                                <a:latin typeface="Cambria Math" panose="02040503050406030204" pitchFamily="18" charset="0"/>
                              </a:rPr>
                            </m:ctrlPr>
                          </m:accPr>
                          <m:e>
                            <m:r>
                              <a:rPr lang="cs-CZ" b="1" i="1">
                                <a:latin typeface="Cambria Math"/>
                              </a:rPr>
                              <m:t>𝐱</m:t>
                            </m:r>
                          </m:e>
                        </m:acc>
                      </m:e>
                      <m:sub>
                        <m:r>
                          <a:rPr lang="cs-CZ" i="1">
                            <a:latin typeface="Cambria Math"/>
                          </a:rPr>
                          <m:t>𝐻</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4</m:t>
                              </m:r>
                            </m:e>
                            <m:e>
                              <m:r>
                                <a:rPr lang="cs-CZ" i="1">
                                  <a:latin typeface="Cambria Math"/>
                                </a:rPr>
                                <m:t>7</m:t>
                              </m:r>
                            </m:e>
                          </m:mr>
                        </m:m>
                      </m:e>
                    </m:d>
                  </m:oMath>
                </a14:m>
                <a:endParaRPr lang="cs-CZ" dirty="0"/>
              </a:p>
            </p:txBody>
          </p:sp>
        </mc:Choice>
        <mc:Fallback xmlns="">
          <p:sp>
            <p:nvSpPr>
              <p:cNvPr id="60" name="Obdélník 59"/>
              <p:cNvSpPr>
                <a:spLocks noRot="1" noChangeAspect="1" noMove="1" noResize="1" noEditPoints="1" noAdjustHandles="1" noChangeArrowheads="1" noChangeShapeType="1" noTextEdit="1"/>
              </p:cNvSpPr>
              <p:nvPr/>
            </p:nvSpPr>
            <p:spPr>
              <a:xfrm>
                <a:off x="611560" y="1077492"/>
                <a:ext cx="4572000" cy="1464119"/>
              </a:xfrm>
              <a:prstGeom prst="rect">
                <a:avLst/>
              </a:prstGeom>
              <a:blipFill rotWithShape="1">
                <a:blip r:embed="rId3"/>
                <a:stretch>
                  <a:fillRect l="-1067" b="-3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bdélník 60"/>
              <p:cNvSpPr/>
              <p:nvPr/>
            </p:nvSpPr>
            <p:spPr>
              <a:xfrm>
                <a:off x="611560" y="2748646"/>
                <a:ext cx="3200294" cy="1904111"/>
              </a:xfrm>
              <a:prstGeom prst="rect">
                <a:avLst/>
              </a:prstGeom>
            </p:spPr>
            <p:txBody>
              <a:bodyPr wrap="square">
                <a:spAutoFit/>
              </a:bodyPr>
              <a:lstStyle/>
              <a:p>
                <a:pPr>
                  <a:lnSpc>
                    <a:spcPct val="120000"/>
                  </a:lnSpc>
                </a:pPr>
                <a:r>
                  <a:rPr lang="cs-CZ" dirty="0" smtClean="0"/>
                  <a:t>Výběrové </a:t>
                </a:r>
                <a:r>
                  <a:rPr lang="cs-CZ" dirty="0" err="1"/>
                  <a:t>kovarianční</a:t>
                </a:r>
                <a:r>
                  <a:rPr lang="cs-CZ" dirty="0"/>
                  <a:t> matice: </a:t>
                </a:r>
                <a:r>
                  <a:rPr lang="cs-CZ" dirty="0" smtClean="0"/>
                  <a:t> </a:t>
                </a:r>
              </a:p>
              <a:p>
                <a:pPr>
                  <a:lnSpc>
                    <a:spcPct val="120000"/>
                  </a:lnSpc>
                </a:pPr>
                <a:r>
                  <a:rPr lang="cs-CZ" dirty="0" smtClean="0"/>
                  <a:t> </a:t>
                </a:r>
                <a14:m>
                  <m:oMath xmlns:m="http://schemas.openxmlformats.org/officeDocument/2006/math">
                    <m:sSub>
                      <m:sSubPr>
                        <m:ctrlPr>
                          <a:rPr lang="cs-CZ" i="1">
                            <a:latin typeface="Cambria Math" panose="02040503050406030204" pitchFamily="18" charset="0"/>
                          </a:rPr>
                        </m:ctrlPr>
                      </m:sSubPr>
                      <m:e>
                        <m:r>
                          <a:rPr lang="cs-CZ" b="1" i="1">
                            <a:latin typeface="Cambria Math"/>
                          </a:rPr>
                          <m:t>𝐒</m:t>
                        </m:r>
                      </m:e>
                      <m:sub>
                        <m:r>
                          <a:rPr lang="cs-CZ" i="1">
                            <a:latin typeface="Cambria Math"/>
                          </a:rPr>
                          <m:t>𝐷</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11</m:t>
                                  </m:r>
                                </m:sub>
                                <m:sup>
                                  <m:r>
                                    <a:rPr lang="cs-CZ" i="1">
                                      <a:latin typeface="Cambria Math"/>
                                    </a:rPr>
                                    <m:t>𝐷</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12</m:t>
                                  </m:r>
                                </m:sub>
                                <m:sup>
                                  <m:r>
                                    <a:rPr lang="cs-CZ" i="1">
                                      <a:latin typeface="Cambria Math"/>
                                    </a:rPr>
                                    <m:t>𝐷</m:t>
                                  </m:r>
                                </m:sup>
                              </m:sSubSup>
                            </m:e>
                          </m:m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21</m:t>
                                  </m:r>
                                </m:sub>
                                <m:sup>
                                  <m:r>
                                    <a:rPr lang="cs-CZ" i="1">
                                      <a:latin typeface="Cambria Math"/>
                                    </a:rPr>
                                    <m:t>𝐷</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22</m:t>
                                  </m:r>
                                </m:sub>
                                <m:sup>
                                  <m:r>
                                    <a:rPr lang="cs-CZ" i="1">
                                      <a:latin typeface="Cambria Math"/>
                                    </a:rPr>
                                    <m:t>𝐷</m:t>
                                  </m:r>
                                </m:sup>
                              </m:sSubSup>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1</m:t>
                              </m:r>
                            </m:e>
                            <m:e>
                              <m:r>
                                <a:rPr lang="cs-CZ" i="1">
                                  <a:latin typeface="Cambria Math"/>
                                </a:rPr>
                                <m:t>−1</m:t>
                              </m:r>
                            </m:e>
                          </m:mr>
                          <m:mr>
                            <m:e>
                              <m:r>
                                <a:rPr lang="cs-CZ" i="1">
                                  <a:latin typeface="Cambria Math"/>
                                </a:rPr>
                                <m:t>−1</m:t>
                              </m:r>
                            </m:e>
                            <m:e>
                              <m:r>
                                <a:rPr lang="cs-CZ" i="1">
                                  <a:latin typeface="Cambria Math"/>
                                </a:rPr>
                                <m:t>4</m:t>
                              </m:r>
                            </m:e>
                          </m:mr>
                        </m:m>
                      </m:e>
                    </m:d>
                  </m:oMath>
                </a14:m>
                <a:endParaRPr lang="cs-CZ" dirty="0" smtClean="0"/>
              </a:p>
              <a:p>
                <a:pPr>
                  <a:lnSpc>
                    <a:spcPct val="120000"/>
                  </a:lnSpc>
                </a:pPr>
                <a:r>
                  <a:rPr lang="cs-CZ" dirty="0" smtClean="0"/>
                  <a:t> </a:t>
                </a:r>
                <a14:m>
                  <m:oMath xmlns:m="http://schemas.openxmlformats.org/officeDocument/2006/math">
                    <m:sSub>
                      <m:sSubPr>
                        <m:ctrlPr>
                          <a:rPr lang="cs-CZ" i="1">
                            <a:latin typeface="Cambria Math" panose="02040503050406030204" pitchFamily="18" charset="0"/>
                          </a:rPr>
                        </m:ctrlPr>
                      </m:sSubPr>
                      <m:e>
                        <m:r>
                          <a:rPr lang="cs-CZ" b="1" i="1">
                            <a:latin typeface="Cambria Math"/>
                          </a:rPr>
                          <m:t>𝐒</m:t>
                        </m:r>
                      </m:e>
                      <m:sub>
                        <m:r>
                          <a:rPr lang="cs-CZ" i="1">
                            <a:latin typeface="Cambria Math"/>
                          </a:rPr>
                          <m:t>𝐻</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11</m:t>
                                  </m:r>
                                </m:sub>
                                <m:sup>
                                  <m:r>
                                    <a:rPr lang="cs-CZ" i="1">
                                      <a:latin typeface="Cambria Math"/>
                                    </a:rPr>
                                    <m:t>𝐻</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12</m:t>
                                  </m:r>
                                </m:sub>
                                <m:sup>
                                  <m:r>
                                    <a:rPr lang="cs-CZ" i="1">
                                      <a:latin typeface="Cambria Math"/>
                                    </a:rPr>
                                    <m:t>𝐻</m:t>
                                  </m:r>
                                </m:sup>
                              </m:sSubSup>
                            </m:e>
                          </m:m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21</m:t>
                                  </m:r>
                                </m:sub>
                                <m:sup>
                                  <m:r>
                                    <a:rPr lang="cs-CZ" i="1">
                                      <a:latin typeface="Cambria Math"/>
                                    </a:rPr>
                                    <m:t>𝐻</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22</m:t>
                                  </m:r>
                                </m:sub>
                                <m:sup>
                                  <m:r>
                                    <a:rPr lang="cs-CZ" i="1">
                                      <a:latin typeface="Cambria Math"/>
                                    </a:rPr>
                                    <m:t>𝐻</m:t>
                                  </m:r>
                                </m:sup>
                              </m:sSubSup>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1</m:t>
                              </m:r>
                            </m:e>
                            <m:e>
                              <m:r>
                                <a:rPr lang="cs-CZ" i="1">
                                  <a:latin typeface="Cambria Math"/>
                                </a:rPr>
                                <m:t>−1</m:t>
                              </m:r>
                            </m:e>
                          </m:mr>
                          <m:mr>
                            <m:e>
                              <m:r>
                                <a:rPr lang="cs-CZ" i="1">
                                  <a:latin typeface="Cambria Math"/>
                                </a:rPr>
                                <m:t>−1</m:t>
                              </m:r>
                            </m:e>
                            <m:e>
                              <m:r>
                                <a:rPr lang="cs-CZ" i="1">
                                  <a:latin typeface="Cambria Math"/>
                                </a:rPr>
                                <m:t>4</m:t>
                              </m:r>
                            </m:e>
                          </m:mr>
                        </m:m>
                      </m:e>
                    </m:d>
                  </m:oMath>
                </a14:m>
                <a:endParaRPr lang="en-US" dirty="0" smtClean="0"/>
              </a:p>
            </p:txBody>
          </p:sp>
        </mc:Choice>
        <mc:Fallback xmlns="">
          <p:sp>
            <p:nvSpPr>
              <p:cNvPr id="61" name="Obdélník 60"/>
              <p:cNvSpPr>
                <a:spLocks noRot="1" noChangeAspect="1" noMove="1" noResize="1" noEditPoints="1" noAdjustHandles="1" noChangeArrowheads="1" noChangeShapeType="1" noTextEdit="1"/>
              </p:cNvSpPr>
              <p:nvPr/>
            </p:nvSpPr>
            <p:spPr>
              <a:xfrm>
                <a:off x="611560" y="2748646"/>
                <a:ext cx="3200294" cy="1904111"/>
              </a:xfrm>
              <a:prstGeom prst="rect">
                <a:avLst/>
              </a:prstGeom>
              <a:blipFill rotWithShape="1">
                <a:blip r:embed="rId4"/>
                <a:stretch>
                  <a:fillRect l="-1524"/>
                </a:stretch>
              </a:blipFill>
            </p:spPr>
            <p:txBody>
              <a:bodyPr/>
              <a:lstStyle/>
              <a:p>
                <a:r>
                  <a:rPr lang="en-US">
                    <a:noFill/>
                  </a:rPr>
                  <a:t> </a:t>
                </a:r>
              </a:p>
            </p:txBody>
          </p:sp>
        </mc:Fallback>
      </mc:AlternateContent>
      <p:graphicFrame>
        <p:nvGraphicFramePr>
          <p:cNvPr id="13" name="Tabulka 12"/>
          <p:cNvGraphicFramePr>
            <a:graphicFrameLocks noGrp="1"/>
          </p:cNvGraphicFramePr>
          <p:nvPr>
            <p:extLst>
              <p:ext uri="{D42A27DB-BD31-4B8C-83A1-F6EECF244321}">
                <p14:modId xmlns:p14="http://schemas.microsoft.com/office/powerpoint/2010/main" val="4053280208"/>
              </p:ext>
            </p:extLst>
          </p:nvPr>
        </p:nvGraphicFramePr>
        <p:xfrm>
          <a:off x="6012160" y="1149500"/>
          <a:ext cx="2259271" cy="3600400"/>
        </p:xfrm>
        <a:graphic>
          <a:graphicData uri="http://schemas.openxmlformats.org/drawingml/2006/table">
            <a:tbl>
              <a:tblPr>
                <a:tableStyleId>{2D5ABB26-0587-4C30-8999-92F81FD0307C}</a:tableStyleId>
              </a:tblPr>
              <a:tblGrid>
                <a:gridCol w="1516497">
                  <a:extLst>
                    <a:ext uri="{9D8B030D-6E8A-4147-A177-3AD203B41FA5}">
                      <a16:colId xmlns:a16="http://schemas.microsoft.com/office/drawing/2014/main" val="20000"/>
                    </a:ext>
                  </a:extLst>
                </a:gridCol>
                <a:gridCol w="742774">
                  <a:extLst>
                    <a:ext uri="{9D8B030D-6E8A-4147-A177-3AD203B41FA5}">
                      <a16:colId xmlns:a16="http://schemas.microsoft.com/office/drawing/2014/main" val="20001"/>
                    </a:ext>
                  </a:extLst>
                </a:gridCol>
              </a:tblGrid>
              <a:tr h="360040">
                <a:tc gridSpan="2">
                  <a:txBody>
                    <a:bodyPr/>
                    <a:lstStyle/>
                    <a:p>
                      <a:pPr algn="l" fontAlgn="b"/>
                      <a:r>
                        <a:rPr lang="en-US" sz="1800" u="none" strike="noStrike" dirty="0" err="1">
                          <a:effectLst/>
                          <a:latin typeface="+mn-lt"/>
                        </a:rPr>
                        <a:t>Vícerozměrný</a:t>
                      </a:r>
                      <a:r>
                        <a:rPr lang="en-US" sz="1800" u="none" strike="noStrike" dirty="0">
                          <a:effectLst/>
                          <a:latin typeface="+mn-lt"/>
                        </a:rPr>
                        <a:t> </a:t>
                      </a:r>
                      <a:r>
                        <a:rPr lang="en-US" sz="1800" u="none" strike="noStrike" dirty="0" smtClean="0">
                          <a:effectLst/>
                          <a:latin typeface="+mn-lt"/>
                        </a:rPr>
                        <a:t>t-test:</a:t>
                      </a:r>
                      <a:endParaRPr lang="en-US" sz="1800" b="1" i="0" u="none" strike="noStrike" dirty="0">
                        <a:solidFill>
                          <a:srgbClr val="000000"/>
                        </a:solidFill>
                        <a:effectLst/>
                        <a:latin typeface="+mn-lt"/>
                      </a:endParaRPr>
                    </a:p>
                  </a:txBody>
                  <a:tcPr marL="9525" marR="9525" marT="9525" marB="0" anchor="b"/>
                </a:tc>
                <a:tc hMerge="1">
                  <a:txBody>
                    <a:bodyPr/>
                    <a:lstStyle/>
                    <a:p>
                      <a:pPr algn="l" fontAlgn="b"/>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360040">
                <a:tc>
                  <a:txBody>
                    <a:bodyPr/>
                    <a:lstStyle/>
                    <a:p>
                      <a:pPr algn="l" fontAlgn="b"/>
                      <a:r>
                        <a:rPr lang="en-US" sz="1800" u="none" strike="noStrike">
                          <a:effectLst/>
                          <a:latin typeface="+mn-lt"/>
                        </a:rPr>
                        <a:t>n</a:t>
                      </a:r>
                      <a:endParaRPr lang="en-US" sz="1800" b="0" i="0" u="none" strike="noStrike">
                        <a:solidFill>
                          <a:srgbClr val="000000"/>
                        </a:solidFill>
                        <a:effectLst/>
                        <a:latin typeface="+mn-lt"/>
                      </a:endParaRPr>
                    </a:p>
                  </a:txBody>
                  <a:tcPr marL="9525" marR="9525" marT="9525" marB="0" anchor="b"/>
                </a:tc>
                <a:tc>
                  <a:txBody>
                    <a:bodyPr/>
                    <a:lstStyle/>
                    <a:p>
                      <a:pPr algn="r" fontAlgn="b"/>
                      <a:r>
                        <a:rPr lang="cs-CZ" sz="1800" b="0" i="0" u="none" strike="noStrike" dirty="0" smtClean="0">
                          <a:solidFill>
                            <a:schemeClr val="tx1"/>
                          </a:solidFill>
                          <a:effectLst/>
                          <a:latin typeface="+mn-lt"/>
                        </a:rPr>
                        <a:t>6</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360040">
                <a:tc>
                  <a:txBody>
                    <a:bodyPr/>
                    <a:lstStyle/>
                    <a:p>
                      <a:pPr algn="l" fontAlgn="b"/>
                      <a:r>
                        <a:rPr lang="cs-CZ" sz="1800" u="none" strike="noStrike" dirty="0" smtClean="0">
                          <a:effectLst/>
                          <a:latin typeface="+mn-lt"/>
                        </a:rPr>
                        <a:t>p</a:t>
                      </a:r>
                      <a:endParaRPr lang="en-US" sz="1800" b="0" i="0" u="none" strike="noStrike" dirty="0">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2</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360040">
                <a:tc>
                  <a:txBody>
                    <a:bodyPr/>
                    <a:lstStyle/>
                    <a:p>
                      <a:pPr algn="l" fontAlgn="b"/>
                      <a:r>
                        <a:rPr lang="en-US" sz="1800" u="none" strike="noStrike">
                          <a:effectLst/>
                          <a:latin typeface="+mn-lt"/>
                        </a:rPr>
                        <a:t>T</a:t>
                      </a:r>
                      <a:r>
                        <a:rPr lang="en-US" sz="1800" u="none" strike="noStrike" baseline="30000">
                          <a:effectLst/>
                          <a:latin typeface="+mn-lt"/>
                        </a:rPr>
                        <a:t>2</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3,5</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360040">
                <a:tc>
                  <a:txBody>
                    <a:bodyPr/>
                    <a:lstStyle/>
                    <a:p>
                      <a:pPr algn="l" fontAlgn="b"/>
                      <a:r>
                        <a:rPr lang="en-US" sz="1800" u="none" strike="noStrike">
                          <a:effectLst/>
                          <a:latin typeface="+mn-lt"/>
                        </a:rPr>
                        <a:t>F</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1,31</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360040">
                <a:tc>
                  <a:txBody>
                    <a:bodyPr/>
                    <a:lstStyle/>
                    <a:p>
                      <a:pPr algn="l" fontAlgn="b"/>
                      <a:r>
                        <a:rPr lang="en-US" sz="1800" u="none" strike="noStrike" dirty="0" smtClean="0">
                          <a:effectLst/>
                          <a:latin typeface="+mn-lt"/>
                        </a:rPr>
                        <a:t>df1</a:t>
                      </a:r>
                      <a:r>
                        <a:rPr lang="cs-CZ" sz="1800" u="none" strike="noStrike" dirty="0" smtClean="0">
                          <a:effectLst/>
                          <a:latin typeface="+mn-lt"/>
                        </a:rPr>
                        <a:t>= p</a:t>
                      </a:r>
                      <a:endParaRPr lang="en-US" sz="1800" b="0" i="0" u="none" strike="noStrike" dirty="0">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2</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3600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df2</a:t>
                      </a:r>
                      <a:r>
                        <a:rPr lang="cs-CZ" sz="1800" u="none" strike="noStrike" dirty="0" smtClean="0">
                          <a:effectLst/>
                          <a:latin typeface="+mn-lt"/>
                        </a:rPr>
                        <a:t> </a:t>
                      </a:r>
                      <a:r>
                        <a:rPr lang="cs-CZ" sz="1800" u="none" strike="noStrike" baseline="0" dirty="0" smtClean="0">
                          <a:effectLst/>
                          <a:latin typeface="+mn-lt"/>
                        </a:rPr>
                        <a:t>= n-p-1</a:t>
                      </a:r>
                      <a:endParaRPr lang="en-US" sz="1800" b="0" i="0" u="none" strike="noStrike" dirty="0" smtClean="0">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3</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360040">
                <a:tc>
                  <a:txBody>
                    <a:bodyPr/>
                    <a:lstStyle/>
                    <a:p>
                      <a:pPr algn="l" fontAlgn="b"/>
                      <a:r>
                        <a:rPr lang="el-GR" sz="1800" u="none" strike="noStrike">
                          <a:effectLst/>
                          <a:latin typeface="+mn-lt"/>
                        </a:rPr>
                        <a:t>α</a:t>
                      </a:r>
                      <a:endParaRPr lang="el-GR"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0,05</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r h="360040">
                <a:tc>
                  <a:txBody>
                    <a:bodyPr/>
                    <a:lstStyle/>
                    <a:p>
                      <a:pPr algn="l" fontAlgn="b"/>
                      <a:r>
                        <a:rPr lang="en-US" sz="1800" u="none" strike="noStrike">
                          <a:effectLst/>
                          <a:latin typeface="+mn-lt"/>
                        </a:rPr>
                        <a:t>F-crit</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9,55</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360040">
                <a:tc>
                  <a:txBody>
                    <a:bodyPr/>
                    <a:lstStyle/>
                    <a:p>
                      <a:pPr algn="l" fontAlgn="b"/>
                      <a:r>
                        <a:rPr lang="en-US" sz="1800" u="none" strike="noStrike">
                          <a:effectLst/>
                          <a:latin typeface="+mn-lt"/>
                        </a:rPr>
                        <a:t>p-hodnota</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dirty="0">
                          <a:effectLst/>
                          <a:latin typeface="+mn-lt"/>
                        </a:rPr>
                        <a:t>0,389</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3" name="Obdélník 2"/>
              <p:cNvSpPr/>
              <p:nvPr/>
            </p:nvSpPr>
            <p:spPr>
              <a:xfrm>
                <a:off x="4171894" y="4869160"/>
                <a:ext cx="4864602" cy="532005"/>
              </a:xfrm>
              <a:prstGeom prst="rect">
                <a:avLst/>
              </a:prstGeom>
            </p:spPr>
            <p:txBody>
              <a:bodyPr wrap="square">
                <a:spAutoFit/>
              </a:bodyPr>
              <a:lstStyle/>
              <a:p>
                <a14:m>
                  <m:oMath xmlns:m="http://schemas.openxmlformats.org/officeDocument/2006/math">
                    <m:sSup>
                      <m:sSupPr>
                        <m:ctrlPr>
                          <a:rPr lang="en-US" sz="1600" i="1">
                            <a:latin typeface="Cambria Math" panose="02040503050406030204" pitchFamily="18" charset="0"/>
                          </a:rPr>
                        </m:ctrlPr>
                      </m:sSupPr>
                      <m:e>
                        <m:r>
                          <a:rPr lang="cs-CZ" sz="1600" i="1">
                            <a:latin typeface="Cambria Math"/>
                          </a:rPr>
                          <m:t>𝑇</m:t>
                        </m:r>
                      </m:e>
                      <m:sup>
                        <m:r>
                          <a:rPr lang="cs-CZ" sz="1600" i="1">
                            <a:latin typeface="Cambria Math"/>
                          </a:rPr>
                          <m:t>2</m:t>
                        </m:r>
                      </m:sup>
                    </m:sSup>
                    <m:r>
                      <a:rPr lang="cs-CZ" sz="1600" i="1">
                        <a:latin typeface="Cambria Math"/>
                      </a:rPr>
                      <m:t>=</m:t>
                    </m:r>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e>
                          <m:sup>
                            <m:r>
                              <a:rPr lang="cs-CZ" sz="1600" i="1">
                                <a:latin typeface="Cambria Math"/>
                              </a:rPr>
                              <m:t>𝑇</m:t>
                            </m:r>
                          </m:sup>
                        </m:sSup>
                        <m:d>
                          <m:dPr>
                            <m:begChr m:val="["/>
                            <m:endChr m:val="]"/>
                            <m:ctrlPr>
                              <a:rPr lang="en-US" sz="1600" i="1">
                                <a:latin typeface="Cambria Math" panose="02040503050406030204" pitchFamily="18" charset="0"/>
                              </a:rPr>
                            </m:ctrlPr>
                          </m:dPr>
                          <m:e>
                            <m:sSub>
                              <m:sSubPr>
                                <m:ctrlPr>
                                  <a:rPr lang="en-US" sz="1600" b="1" i="1">
                                    <a:latin typeface="Cambria Math" panose="02040503050406030204" pitchFamily="18" charset="0"/>
                                  </a:rPr>
                                </m:ctrlPr>
                              </m:sSubPr>
                              <m:e>
                                <m:r>
                                  <m:rPr>
                                    <m:nor/>
                                  </m:rPr>
                                  <a:rPr lang="cs-CZ" sz="1600" b="1"/>
                                  <m:t>S</m:t>
                                </m:r>
                              </m:e>
                              <m:sub>
                                <m:r>
                                  <a:rPr lang="cs-CZ" sz="1600" i="1">
                                    <a:latin typeface="Cambria Math"/>
                                  </a:rPr>
                                  <m:t>∗</m:t>
                                </m:r>
                              </m:sub>
                            </m:sSub>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𝐷</m:t>
                                        </m:r>
                                      </m:sub>
                                    </m:sSub>
                                  </m:den>
                                </m:f>
                                <m:r>
                                  <a:rPr lang="cs-CZ" sz="1600" i="1">
                                    <a:latin typeface="Cambria Math"/>
                                  </a:rPr>
                                  <m:t>+</m:t>
                                </m:r>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𝐻</m:t>
                                        </m:r>
                                      </m:sub>
                                    </m:sSub>
                                  </m:den>
                                </m:f>
                              </m:e>
                            </m:d>
                          </m:e>
                        </m:d>
                      </m:e>
                      <m:sup>
                        <m:r>
                          <a:rPr lang="cs-CZ" sz="1600" i="1">
                            <a:latin typeface="Cambria Math"/>
                          </a:rPr>
                          <m:t>−1</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oMath>
                </a14:m>
                <a:r>
                  <a:rPr lang="cs-CZ" sz="2000" dirty="0"/>
                  <a:t> </a:t>
                </a:r>
                <a:endParaRPr lang="en-US" sz="1600" dirty="0"/>
              </a:p>
            </p:txBody>
          </p:sp>
        </mc:Choice>
        <mc:Fallback xmlns="">
          <p:sp>
            <p:nvSpPr>
              <p:cNvPr id="3" name="Obdélník 2"/>
              <p:cNvSpPr>
                <a:spLocks noRot="1" noChangeAspect="1" noMove="1" noResize="1" noEditPoints="1" noAdjustHandles="1" noChangeArrowheads="1" noChangeShapeType="1" noTextEdit="1"/>
              </p:cNvSpPr>
              <p:nvPr/>
            </p:nvSpPr>
            <p:spPr>
              <a:xfrm>
                <a:off x="4171894" y="4869160"/>
                <a:ext cx="4864602" cy="53200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4120302" y="5391614"/>
                <a:ext cx="1760034" cy="560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400" i="1">
                          <a:latin typeface="Cambria Math"/>
                        </a:rPr>
                        <m:t>𝐹</m:t>
                      </m:r>
                      <m:r>
                        <a:rPr lang="cs-CZ" sz="1400" i="1">
                          <a:latin typeface="Cambria Math"/>
                        </a:rPr>
                        <m:t>=</m:t>
                      </m:r>
                      <m:f>
                        <m:fPr>
                          <m:ctrlPr>
                            <a:rPr lang="en-US" sz="1400" i="1">
                              <a:latin typeface="Cambria Math" panose="02040503050406030204" pitchFamily="18" charset="0"/>
                            </a:rPr>
                          </m:ctrlPr>
                        </m:fPr>
                        <m:num>
                          <m:r>
                            <a:rPr lang="cs-CZ" sz="1400" i="1">
                              <a:latin typeface="Cambria Math"/>
                            </a:rPr>
                            <m:t>𝑛</m:t>
                          </m:r>
                          <m:r>
                            <a:rPr lang="cs-CZ" sz="1400" i="1">
                              <a:latin typeface="Cambria Math"/>
                            </a:rPr>
                            <m:t>−</m:t>
                          </m:r>
                          <m:r>
                            <a:rPr lang="cs-CZ" sz="1400" i="1">
                              <a:latin typeface="Cambria Math"/>
                            </a:rPr>
                            <m:t>𝑝</m:t>
                          </m:r>
                          <m:r>
                            <a:rPr lang="cs-CZ" sz="1400" i="1">
                              <a:latin typeface="Cambria Math"/>
                            </a:rPr>
                            <m:t>−1</m:t>
                          </m:r>
                        </m:num>
                        <m:den>
                          <m:r>
                            <a:rPr lang="cs-CZ" sz="1400" i="1">
                              <a:latin typeface="Cambria Math"/>
                            </a:rPr>
                            <m:t>𝑝</m:t>
                          </m:r>
                        </m:den>
                      </m:f>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cs-CZ" sz="1400" i="1">
                                  <a:latin typeface="Cambria Math"/>
                                </a:rPr>
                                <m:t>𝑇</m:t>
                              </m:r>
                            </m:e>
                            <m:sup>
                              <m:r>
                                <a:rPr lang="cs-CZ" sz="1400" i="1">
                                  <a:latin typeface="Cambria Math"/>
                                </a:rPr>
                                <m:t>2</m:t>
                              </m:r>
                            </m:sup>
                          </m:sSup>
                          <m:r>
                            <a:rPr lang="cs-CZ" sz="1400">
                              <a:latin typeface="Cambria Math"/>
                            </a:rPr>
                            <m:t> </m:t>
                          </m:r>
                        </m:num>
                        <m:den>
                          <m:r>
                            <a:rPr lang="cs-CZ" sz="1400" i="1">
                              <a:latin typeface="Cambria Math"/>
                            </a:rPr>
                            <m:t>𝑛</m:t>
                          </m:r>
                          <m:r>
                            <a:rPr lang="cs-CZ" sz="1400" i="1">
                              <a:latin typeface="Cambria Math"/>
                            </a:rPr>
                            <m:t>−2</m:t>
                          </m:r>
                        </m:den>
                      </m:f>
                    </m:oMath>
                  </m:oMathPara>
                </a14:m>
                <a:endParaRPr lang="en-US" sz="1400" dirty="0"/>
              </a:p>
            </p:txBody>
          </p:sp>
        </mc:Choice>
        <mc:Fallback xmlns="">
          <p:sp>
            <p:nvSpPr>
              <p:cNvPr id="5" name="Obdélník 4"/>
              <p:cNvSpPr>
                <a:spLocks noRot="1" noChangeAspect="1" noMove="1" noResize="1" noEditPoints="1" noAdjustHandles="1" noChangeArrowheads="1" noChangeShapeType="1" noTextEdit="1"/>
              </p:cNvSpPr>
              <p:nvPr/>
            </p:nvSpPr>
            <p:spPr>
              <a:xfrm>
                <a:off x="4120302" y="5391614"/>
                <a:ext cx="1760034" cy="56085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délník 11"/>
              <p:cNvSpPr/>
              <p:nvPr/>
            </p:nvSpPr>
            <p:spPr>
              <a:xfrm>
                <a:off x="611560" y="4893916"/>
                <a:ext cx="3200294" cy="976870"/>
              </a:xfrm>
              <a:prstGeom prst="rect">
                <a:avLst/>
              </a:prstGeom>
            </p:spPr>
            <p:txBody>
              <a:bodyPr wrap="square">
                <a:spAutoFit/>
              </a:bodyPr>
              <a:lstStyle/>
              <a:p>
                <a:pPr>
                  <a:lnSpc>
                    <a:spcPct val="120000"/>
                  </a:lnSpc>
                </a:pPr>
                <a:r>
                  <a:rPr lang="en-US" dirty="0" smtClean="0"/>
                  <a:t>Vážená</a:t>
                </a:r>
                <a:r>
                  <a:rPr lang="cs-CZ" dirty="0" smtClean="0"/>
                  <a:t> </a:t>
                </a:r>
                <a:r>
                  <a:rPr lang="cs-CZ" dirty="0"/>
                  <a:t>kovarianční matice: </a:t>
                </a:r>
                <a:r>
                  <a:rPr lang="cs-CZ" dirty="0" smtClean="0"/>
                  <a:t> </a:t>
                </a:r>
              </a:p>
              <a:p>
                <a:pPr>
                  <a:lnSpc>
                    <a:spcPct val="120000"/>
                  </a:lnSpc>
                </a:pPr>
                <a:r>
                  <a:rPr lang="cs-CZ" dirty="0" smtClean="0"/>
                  <a:t> </a:t>
                </a:r>
                <a14:m>
                  <m:oMath xmlns:m="http://schemas.openxmlformats.org/officeDocument/2006/math">
                    <m:sSub>
                      <m:sSubPr>
                        <m:ctrlPr>
                          <a:rPr lang="cs-CZ" b="1" i="1" smtClean="0">
                            <a:latin typeface="Cambria Math" panose="02040503050406030204" pitchFamily="18" charset="0"/>
                          </a:rPr>
                        </m:ctrlPr>
                      </m:sSubPr>
                      <m:e>
                        <m:r>
                          <a:rPr lang="en-US" b="1" i="0" smtClean="0">
                            <a:latin typeface="Cambria Math"/>
                          </a:rPr>
                          <m:t>𝐒</m:t>
                        </m:r>
                      </m:e>
                      <m:sub>
                        <m:r>
                          <a:rPr lang="en-US" b="1" i="1" smtClean="0">
                            <a:latin typeface="Cambria Math"/>
                          </a:rPr>
                          <m:t>∗</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1</m:t>
                              </m:r>
                            </m:e>
                            <m:e>
                              <m:r>
                                <a:rPr lang="cs-CZ" i="1">
                                  <a:latin typeface="Cambria Math"/>
                                </a:rPr>
                                <m:t>−1</m:t>
                              </m:r>
                            </m:e>
                          </m:mr>
                          <m:mr>
                            <m:e>
                              <m:r>
                                <a:rPr lang="cs-CZ" i="1">
                                  <a:latin typeface="Cambria Math"/>
                                </a:rPr>
                                <m:t>−1</m:t>
                              </m:r>
                            </m:e>
                            <m:e>
                              <m:r>
                                <a:rPr lang="cs-CZ" i="1">
                                  <a:latin typeface="Cambria Math"/>
                                </a:rPr>
                                <m:t>4</m:t>
                              </m:r>
                            </m:e>
                          </m:mr>
                        </m:m>
                      </m:e>
                    </m:d>
                  </m:oMath>
                </a14:m>
                <a:endParaRPr lang="cs-CZ" dirty="0" smtClean="0"/>
              </a:p>
            </p:txBody>
          </p:sp>
        </mc:Choice>
        <mc:Fallback xmlns="">
          <p:sp>
            <p:nvSpPr>
              <p:cNvPr id="12" name="Obdélník 11"/>
              <p:cNvSpPr>
                <a:spLocks noRot="1" noChangeAspect="1" noMove="1" noResize="1" noEditPoints="1" noAdjustHandles="1" noChangeArrowheads="1" noChangeShapeType="1" noTextEdit="1"/>
              </p:cNvSpPr>
              <p:nvPr/>
            </p:nvSpPr>
            <p:spPr>
              <a:xfrm>
                <a:off x="611560" y="4893916"/>
                <a:ext cx="3200294" cy="976870"/>
              </a:xfrm>
              <a:prstGeom prst="rect">
                <a:avLst/>
              </a:prstGeom>
              <a:blipFill rotWithShape="1">
                <a:blip r:embed="rId7"/>
                <a:stretch>
                  <a:fillRect l="-1524"/>
                </a:stretch>
              </a:blipFill>
            </p:spPr>
            <p:txBody>
              <a:bodyPr/>
              <a:lstStyle/>
              <a:p>
                <a:r>
                  <a:rPr lang="en-US">
                    <a:noFill/>
                  </a:rPr>
                  <a:t> </a:t>
                </a:r>
              </a:p>
            </p:txBody>
          </p:sp>
        </mc:Fallback>
      </mc:AlternateContent>
    </p:spTree>
    <p:extLst>
      <p:ext uri="{BB962C8B-B14F-4D97-AF65-F5344CB8AC3E}">
        <p14:creationId xmlns:p14="http://schemas.microsoft.com/office/powerpoint/2010/main" val="4083605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1 – řešení v software R</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24</a:t>
            </a:fld>
            <a:endParaRPr lang="cs-CZ" dirty="0"/>
          </a:p>
        </p:txBody>
      </p:sp>
      <p:sp>
        <p:nvSpPr>
          <p:cNvPr id="6" name="Obdélník 5"/>
          <p:cNvSpPr/>
          <p:nvPr/>
        </p:nvSpPr>
        <p:spPr>
          <a:xfrm>
            <a:off x="576064" y="1196752"/>
            <a:ext cx="4572000" cy="1711366"/>
          </a:xfrm>
          <a:prstGeom prst="rect">
            <a:avLst/>
          </a:prstGeom>
        </p:spPr>
        <p:txBody>
          <a:bodyPr>
            <a:spAutoFit/>
          </a:bodyPr>
          <a:lstStyle/>
          <a:p>
            <a:pPr>
              <a:lnSpc>
                <a:spcPct val="150000"/>
              </a:lnSpc>
            </a:pPr>
            <a:r>
              <a:rPr lang="en-US" dirty="0"/>
              <a:t>library("</a:t>
            </a:r>
            <a:r>
              <a:rPr lang="en-US" dirty="0" err="1"/>
              <a:t>ICSNP</a:t>
            </a:r>
            <a:r>
              <a:rPr lang="en-US" dirty="0"/>
              <a:t>")</a:t>
            </a:r>
          </a:p>
          <a:p>
            <a:pPr>
              <a:lnSpc>
                <a:spcPct val="150000"/>
              </a:lnSpc>
            </a:pPr>
            <a:r>
              <a:rPr lang="fr-FR" dirty="0"/>
              <a:t>X=matrix(c(2 4 3 12 10 8),3,2)</a:t>
            </a:r>
          </a:p>
          <a:p>
            <a:pPr>
              <a:lnSpc>
                <a:spcPct val="150000"/>
              </a:lnSpc>
            </a:pPr>
            <a:r>
              <a:rPr lang="en-US" dirty="0"/>
              <a:t>Y=matrix(c(5,3,4,7,9,5),3,2)</a:t>
            </a:r>
          </a:p>
          <a:p>
            <a:pPr>
              <a:lnSpc>
                <a:spcPct val="150000"/>
              </a:lnSpc>
            </a:pPr>
            <a:r>
              <a:rPr lang="en-US" dirty="0"/>
              <a:t>HotellingsT2(X, Y)</a:t>
            </a:r>
          </a:p>
        </p:txBody>
      </p:sp>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573016"/>
            <a:ext cx="7659268" cy="1240962"/>
          </a:xfrm>
          <a:prstGeom prst="rect">
            <a:avLst/>
          </a:prstGeom>
        </p:spPr>
      </p:pic>
    </p:spTree>
    <p:extLst>
      <p:ext uri="{BB962C8B-B14F-4D97-AF65-F5344CB8AC3E}">
        <p14:creationId xmlns:p14="http://schemas.microsoft.com/office/powerpoint/2010/main" val="56525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Autofit/>
          </a:bodyPr>
          <a:lstStyle/>
          <a:p>
            <a:pPr marL="457200" indent="-457200"/>
            <a:r>
              <a:rPr lang="cs-CZ" dirty="0" smtClean="0"/>
              <a:t>Analýza rozptylu </a:t>
            </a:r>
            <a:br>
              <a:rPr lang="cs-CZ" dirty="0" smtClean="0"/>
            </a:br>
            <a:r>
              <a:rPr lang="cs-CZ" dirty="0" smtClean="0"/>
              <a:t>pro vícerozměrná data</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25</a:t>
            </a:fld>
            <a:endParaRPr lang="cs-CZ"/>
          </a:p>
        </p:txBody>
      </p:sp>
    </p:spTree>
    <p:extLst>
      <p:ext uri="{BB962C8B-B14F-4D97-AF65-F5344CB8AC3E}">
        <p14:creationId xmlns:p14="http://schemas.microsoft.com/office/powerpoint/2010/main" val="4048869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Analýza rozptylu (ANOVA) jednoduchého třídění</a:t>
            </a:r>
            <a:endParaRPr lang="cs-CZ" dirty="0"/>
          </a:p>
        </p:txBody>
      </p:sp>
      <p:sp>
        <p:nvSpPr>
          <p:cNvPr id="5" name="Zástupný symbol pro obsah 4"/>
          <p:cNvSpPr>
            <a:spLocks noGrp="1"/>
          </p:cNvSpPr>
          <p:nvPr>
            <p:ph idx="1"/>
          </p:nvPr>
        </p:nvSpPr>
        <p:spPr>
          <a:xfrm>
            <a:off x="457200" y="1196752"/>
            <a:ext cx="8229600" cy="5472608"/>
          </a:xfrm>
        </p:spPr>
        <p:txBody>
          <a:bodyPr/>
          <a:lstStyle/>
          <a:p>
            <a:r>
              <a:rPr lang="cs-CZ" b="1" dirty="0" smtClean="0"/>
              <a:t>Srovnáváme tři a více skupin dat, které jsou na sobě nezávislé </a:t>
            </a:r>
            <a:r>
              <a:rPr lang="cs-CZ" dirty="0" smtClean="0"/>
              <a:t>(mezi objekty neexistuje vazba).</a:t>
            </a:r>
          </a:p>
          <a:p>
            <a:r>
              <a:rPr lang="cs-CZ" dirty="0" smtClean="0"/>
              <a:t>Příklady: srovnání objemu hipokampu u pacientů s AD, pacientů s MCI a kontrol; srovnání kognitivního výkonu podle čtyř kategorií věku.</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Předpoklady: </a:t>
            </a:r>
            <a:r>
              <a:rPr lang="cs-CZ" b="1" dirty="0" smtClean="0"/>
              <a:t>normalita dat ve VŠECH skupinách</a:t>
            </a:r>
            <a:r>
              <a:rPr lang="cs-CZ" dirty="0" smtClean="0"/>
              <a:t>, </a:t>
            </a:r>
            <a:r>
              <a:rPr lang="cs-CZ" b="1" dirty="0" smtClean="0"/>
              <a:t>shodnost (homogenita) rozptylů VŠECH srovnávaných skupin</a:t>
            </a:r>
            <a:r>
              <a:rPr lang="cs-CZ" dirty="0" smtClean="0"/>
              <a:t>, nezávislost jednotlivých pozorování.</a:t>
            </a:r>
          </a:p>
          <a:p>
            <a:endParaRPr lang="cs-CZ" sz="800" dirty="0" smtClean="0"/>
          </a:p>
          <a:p>
            <a:r>
              <a:rPr lang="cs-CZ" dirty="0" smtClean="0"/>
              <a:t>Testová statistika:</a:t>
            </a:r>
            <a:endParaRPr lang="cs-CZ" dirty="0"/>
          </a:p>
        </p:txBody>
      </p:sp>
      <p:sp>
        <p:nvSpPr>
          <p:cNvPr id="3" name="Zástupný symbol pro číslo snímku 2"/>
          <p:cNvSpPr>
            <a:spLocks noGrp="1"/>
          </p:cNvSpPr>
          <p:nvPr>
            <p:ph type="sldNum" sz="quarter" idx="12"/>
          </p:nvPr>
        </p:nvSpPr>
        <p:spPr/>
        <p:txBody>
          <a:bodyPr/>
          <a:lstStyle/>
          <a:p>
            <a:fld id="{2E6427A6-24A6-4246-A352-D268563853F6}" type="slidenum">
              <a:rPr lang="cs-CZ" smtClean="0"/>
              <a:t>26</a:t>
            </a:fld>
            <a:endParaRPr lang="cs-CZ"/>
          </a:p>
        </p:txBody>
      </p:sp>
      <p:sp>
        <p:nvSpPr>
          <p:cNvPr id="6" name="Line 29"/>
          <p:cNvSpPr>
            <a:spLocks noChangeShapeType="1"/>
          </p:cNvSpPr>
          <p:nvPr/>
        </p:nvSpPr>
        <p:spPr bwMode="auto">
          <a:xfrm>
            <a:off x="971600" y="2852936"/>
            <a:ext cx="0" cy="1428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 name="Line 30"/>
          <p:cNvSpPr>
            <a:spLocks noChangeShapeType="1"/>
          </p:cNvSpPr>
          <p:nvPr/>
        </p:nvSpPr>
        <p:spPr bwMode="auto">
          <a:xfrm>
            <a:off x="971600" y="4281686"/>
            <a:ext cx="3960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8" name="Skupina 7"/>
          <p:cNvGrpSpPr/>
          <p:nvPr/>
        </p:nvGrpSpPr>
        <p:grpSpPr>
          <a:xfrm>
            <a:off x="1078632" y="3222889"/>
            <a:ext cx="2305050" cy="984250"/>
            <a:chOff x="1929036" y="4313668"/>
            <a:chExt cx="2305050" cy="984250"/>
          </a:xfrm>
        </p:grpSpPr>
        <p:sp>
          <p:nvSpPr>
            <p:cNvPr id="9"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grpSp>
        <p:nvGrpSpPr>
          <p:cNvPr id="23" name="Skupina 22"/>
          <p:cNvGrpSpPr/>
          <p:nvPr/>
        </p:nvGrpSpPr>
        <p:grpSpPr>
          <a:xfrm>
            <a:off x="1619672" y="3232026"/>
            <a:ext cx="2305050" cy="984250"/>
            <a:chOff x="1929036" y="4313668"/>
            <a:chExt cx="2305050" cy="984250"/>
          </a:xfrm>
        </p:grpSpPr>
        <p:sp>
          <p:nvSpPr>
            <p:cNvPr id="24"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5"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8"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4"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5"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7"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mc:AlternateContent xmlns:mc="http://schemas.openxmlformats.org/markup-compatibility/2006" xmlns:a14="http://schemas.microsoft.com/office/drawing/2010/main">
        <mc:Choice Requires="a14">
          <p:sp>
            <p:nvSpPr>
              <p:cNvPr id="38" name="TextovéPole 37"/>
              <p:cNvSpPr txBox="1"/>
              <p:nvPr/>
            </p:nvSpPr>
            <p:spPr>
              <a:xfrm>
                <a:off x="1983531" y="4427873"/>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acc>
                            <m:accPr>
                              <m:chr m:val="̅"/>
                              <m:ctrlPr>
                                <a:rPr lang="cs-CZ" i="1" smtClean="0">
                                  <a:solidFill>
                                    <a:srgbClr val="0000FF"/>
                                  </a:solidFill>
                                  <a:latin typeface="Cambria Math" panose="02040503050406030204" pitchFamily="18" charset="0"/>
                                </a:rPr>
                              </m:ctrlPr>
                            </m:accPr>
                            <m:e>
                              <m:r>
                                <a:rPr lang="cs-CZ" b="0" i="1" smtClean="0">
                                  <a:solidFill>
                                    <a:srgbClr val="0000FF"/>
                                  </a:solidFill>
                                  <a:latin typeface="Cambria Math"/>
                                </a:rPr>
                                <m:t>𝑥</m:t>
                              </m:r>
                            </m:e>
                          </m:acc>
                        </m:e>
                        <m:sub>
                          <m:r>
                            <a:rPr lang="cs-CZ" b="0" i="1" smtClean="0">
                              <a:solidFill>
                                <a:srgbClr val="0000FF"/>
                              </a:solidFill>
                              <a:latin typeface="Cambria Math"/>
                            </a:rPr>
                            <m:t>1</m:t>
                          </m:r>
                        </m:sub>
                      </m:sSub>
                    </m:oMath>
                  </m:oMathPara>
                </a14:m>
                <a:endParaRPr lang="cs-CZ" dirty="0">
                  <a:solidFill>
                    <a:srgbClr val="0000FF"/>
                  </a:solidFill>
                </a:endParaRPr>
              </a:p>
            </p:txBody>
          </p:sp>
        </mc:Choice>
        <mc:Fallback xmlns="">
          <p:sp>
            <p:nvSpPr>
              <p:cNvPr id="38" name="TextovéPole 37"/>
              <p:cNvSpPr txBox="1">
                <a:spLocks noRot="1" noChangeAspect="1" noMove="1" noResize="1" noEditPoints="1" noAdjustHandles="1" noChangeArrowheads="1" noChangeShapeType="1" noTextEdit="1"/>
              </p:cNvSpPr>
              <p:nvPr/>
            </p:nvSpPr>
            <p:spPr>
              <a:xfrm>
                <a:off x="1983531" y="4427873"/>
                <a:ext cx="446225" cy="369332"/>
              </a:xfrm>
              <a:prstGeom prst="rect">
                <a:avLst/>
              </a:prstGeom>
              <a:blipFill rotWithShape="1">
                <a:blip r:embed="rId4"/>
                <a:stretch>
                  <a:fillRect r="-14865"/>
                </a:stretch>
              </a:blipFill>
            </p:spPr>
            <p:txBody>
              <a:bodyPr/>
              <a:lstStyle/>
              <a:p>
                <a:r>
                  <a:rPr lang="cs-CZ">
                    <a:noFill/>
                  </a:rPr>
                  <a:t> </a:t>
                </a:r>
              </a:p>
            </p:txBody>
          </p:sp>
        </mc:Fallback>
      </mc:AlternateContent>
      <p:cxnSp>
        <p:nvCxnSpPr>
          <p:cNvPr id="39" name="Přímá spojnice 38"/>
          <p:cNvCxnSpPr/>
          <p:nvPr/>
        </p:nvCxnSpPr>
        <p:spPr>
          <a:xfrm>
            <a:off x="2221252" y="3119812"/>
            <a:ext cx="0" cy="1281163"/>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ovéPole 39"/>
              <p:cNvSpPr txBox="1"/>
              <p:nvPr/>
            </p:nvSpPr>
            <p:spPr>
              <a:xfrm>
                <a:off x="2556345" y="4432889"/>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7030A0"/>
                              </a:solidFill>
                              <a:latin typeface="Cambria Math" panose="02040503050406030204" pitchFamily="18" charset="0"/>
                            </a:rPr>
                          </m:ctrlPr>
                        </m:sSubPr>
                        <m:e>
                          <m:acc>
                            <m:accPr>
                              <m:chr m:val="̅"/>
                              <m:ctrlPr>
                                <a:rPr lang="cs-CZ" i="1" smtClean="0">
                                  <a:solidFill>
                                    <a:srgbClr val="7030A0"/>
                                  </a:solidFill>
                                  <a:latin typeface="Cambria Math" panose="02040503050406030204" pitchFamily="18" charset="0"/>
                                </a:rPr>
                              </m:ctrlPr>
                            </m:accPr>
                            <m:e>
                              <m:r>
                                <a:rPr lang="cs-CZ" b="0" i="1" smtClean="0">
                                  <a:solidFill>
                                    <a:srgbClr val="7030A0"/>
                                  </a:solidFill>
                                  <a:latin typeface="Cambria Math"/>
                                </a:rPr>
                                <m:t>𝑥</m:t>
                              </m:r>
                            </m:e>
                          </m:acc>
                        </m:e>
                        <m:sub>
                          <m:r>
                            <a:rPr lang="cs-CZ" b="0" i="1" smtClean="0">
                              <a:solidFill>
                                <a:srgbClr val="7030A0"/>
                              </a:solidFill>
                              <a:latin typeface="Cambria Math"/>
                            </a:rPr>
                            <m:t>2</m:t>
                          </m:r>
                        </m:sub>
                      </m:sSub>
                    </m:oMath>
                  </m:oMathPara>
                </a14:m>
                <a:endParaRPr lang="cs-CZ" dirty="0">
                  <a:solidFill>
                    <a:srgbClr val="7030A0"/>
                  </a:solidFill>
                </a:endParaRPr>
              </a:p>
            </p:txBody>
          </p:sp>
        </mc:Choice>
        <mc:Fallback xmlns="">
          <p:sp>
            <p:nvSpPr>
              <p:cNvPr id="40" name="TextovéPole 39"/>
              <p:cNvSpPr txBox="1">
                <a:spLocks noRot="1" noChangeAspect="1" noMove="1" noResize="1" noEditPoints="1" noAdjustHandles="1" noChangeArrowheads="1" noChangeShapeType="1" noTextEdit="1"/>
              </p:cNvSpPr>
              <p:nvPr/>
            </p:nvSpPr>
            <p:spPr>
              <a:xfrm>
                <a:off x="2556345" y="4432889"/>
                <a:ext cx="446225" cy="369332"/>
              </a:xfrm>
              <a:prstGeom prst="rect">
                <a:avLst/>
              </a:prstGeom>
              <a:blipFill rotWithShape="1">
                <a:blip r:embed="rId5"/>
                <a:stretch>
                  <a:fillRect r="-14865"/>
                </a:stretch>
              </a:blipFill>
            </p:spPr>
            <p:txBody>
              <a:bodyPr/>
              <a:lstStyle/>
              <a:p>
                <a:r>
                  <a:rPr lang="cs-CZ">
                    <a:noFill/>
                  </a:rPr>
                  <a:t> </a:t>
                </a:r>
              </a:p>
            </p:txBody>
          </p:sp>
        </mc:Fallback>
      </mc:AlternateContent>
      <p:cxnSp>
        <p:nvCxnSpPr>
          <p:cNvPr id="41" name="Přímá spojnice 40"/>
          <p:cNvCxnSpPr/>
          <p:nvPr/>
        </p:nvCxnSpPr>
        <p:spPr>
          <a:xfrm>
            <a:off x="2772594" y="3119812"/>
            <a:ext cx="0" cy="128116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42" name="Skupina 41"/>
          <p:cNvGrpSpPr/>
          <p:nvPr/>
        </p:nvGrpSpPr>
        <p:grpSpPr>
          <a:xfrm>
            <a:off x="2599086" y="3232026"/>
            <a:ext cx="2305050" cy="984250"/>
            <a:chOff x="1929036" y="4313668"/>
            <a:chExt cx="2305050" cy="984250"/>
          </a:xfrm>
        </p:grpSpPr>
        <p:sp>
          <p:nvSpPr>
            <p:cNvPr id="43"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5"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mc:AlternateContent xmlns:mc="http://schemas.openxmlformats.org/markup-compatibility/2006" xmlns:a14="http://schemas.microsoft.com/office/drawing/2010/main">
        <mc:Choice Requires="a14">
          <p:sp>
            <p:nvSpPr>
              <p:cNvPr id="57" name="TextovéPole 56"/>
              <p:cNvSpPr txBox="1"/>
              <p:nvPr/>
            </p:nvSpPr>
            <p:spPr>
              <a:xfrm>
                <a:off x="3535759" y="4432889"/>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B050"/>
                              </a:solidFill>
                              <a:latin typeface="Cambria Math" panose="02040503050406030204" pitchFamily="18" charset="0"/>
                            </a:rPr>
                          </m:ctrlPr>
                        </m:sSubPr>
                        <m:e>
                          <m:acc>
                            <m:accPr>
                              <m:chr m:val="̅"/>
                              <m:ctrlPr>
                                <a:rPr lang="cs-CZ" i="1" smtClean="0">
                                  <a:solidFill>
                                    <a:srgbClr val="00B050"/>
                                  </a:solidFill>
                                  <a:latin typeface="Cambria Math" panose="02040503050406030204" pitchFamily="18" charset="0"/>
                                </a:rPr>
                              </m:ctrlPr>
                            </m:accPr>
                            <m:e>
                              <m:r>
                                <a:rPr lang="cs-CZ" b="0" i="1" smtClean="0">
                                  <a:solidFill>
                                    <a:srgbClr val="00B050"/>
                                  </a:solidFill>
                                  <a:latin typeface="Cambria Math"/>
                                </a:rPr>
                                <m:t>𝑥</m:t>
                              </m:r>
                            </m:e>
                          </m:acc>
                        </m:e>
                        <m:sub>
                          <m:r>
                            <a:rPr lang="cs-CZ" b="0" i="1" smtClean="0">
                              <a:solidFill>
                                <a:srgbClr val="00B050"/>
                              </a:solidFill>
                              <a:latin typeface="Cambria Math"/>
                            </a:rPr>
                            <m:t>3</m:t>
                          </m:r>
                        </m:sub>
                      </m:sSub>
                    </m:oMath>
                  </m:oMathPara>
                </a14:m>
                <a:endParaRPr lang="cs-CZ" dirty="0">
                  <a:solidFill>
                    <a:srgbClr val="00B050"/>
                  </a:solidFill>
                </a:endParaRPr>
              </a:p>
            </p:txBody>
          </p:sp>
        </mc:Choice>
        <mc:Fallback xmlns="">
          <p:sp>
            <p:nvSpPr>
              <p:cNvPr id="57" name="TextovéPole 56"/>
              <p:cNvSpPr txBox="1">
                <a:spLocks noRot="1" noChangeAspect="1" noMove="1" noResize="1" noEditPoints="1" noAdjustHandles="1" noChangeArrowheads="1" noChangeShapeType="1" noTextEdit="1"/>
              </p:cNvSpPr>
              <p:nvPr/>
            </p:nvSpPr>
            <p:spPr>
              <a:xfrm>
                <a:off x="3535759" y="4432889"/>
                <a:ext cx="446225" cy="369332"/>
              </a:xfrm>
              <a:prstGeom prst="rect">
                <a:avLst/>
              </a:prstGeom>
              <a:blipFill rotWithShape="1">
                <a:blip r:embed="rId6"/>
                <a:stretch>
                  <a:fillRect r="-16438"/>
                </a:stretch>
              </a:blipFill>
            </p:spPr>
            <p:txBody>
              <a:bodyPr/>
              <a:lstStyle/>
              <a:p>
                <a:r>
                  <a:rPr lang="cs-CZ">
                    <a:noFill/>
                  </a:rPr>
                  <a:t> </a:t>
                </a:r>
              </a:p>
            </p:txBody>
          </p:sp>
        </mc:Fallback>
      </mc:AlternateContent>
      <p:cxnSp>
        <p:nvCxnSpPr>
          <p:cNvPr id="58" name="Přímá spojnice 57"/>
          <p:cNvCxnSpPr/>
          <p:nvPr/>
        </p:nvCxnSpPr>
        <p:spPr>
          <a:xfrm>
            <a:off x="3752008" y="3119812"/>
            <a:ext cx="0" cy="12811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9" name="Objekt 58"/>
          <p:cNvGraphicFramePr>
            <a:graphicFrameLocks noChangeAspect="1"/>
          </p:cNvGraphicFramePr>
          <p:nvPr>
            <p:extLst>
              <p:ext uri="{D42A27DB-BD31-4B8C-83A1-F6EECF244321}">
                <p14:modId xmlns:p14="http://schemas.microsoft.com/office/powerpoint/2010/main" val="1972858050"/>
              </p:ext>
            </p:extLst>
          </p:nvPr>
        </p:nvGraphicFramePr>
        <p:xfrm>
          <a:off x="5364088" y="2858005"/>
          <a:ext cx="2276475" cy="2043113"/>
        </p:xfrm>
        <a:graphic>
          <a:graphicData uri="http://schemas.openxmlformats.org/presentationml/2006/ole">
            <mc:AlternateContent xmlns:mc="http://schemas.openxmlformats.org/markup-compatibility/2006">
              <mc:Choice xmlns:v="urn:schemas-microsoft-com:vml" Requires="v">
                <p:oleObj spid="_x0000_s5412" name="Graf" r:id="rId7" imgW="2886159" imgH="2581200" progId="MSGraph.Chart.8">
                  <p:embed/>
                </p:oleObj>
              </mc:Choice>
              <mc:Fallback>
                <p:oleObj name="Graf" r:id="rId7" imgW="2886159" imgH="2581200" progId="MSGraph.Chart.8">
                  <p:embed/>
                  <p:pic>
                    <p:nvPicPr>
                      <p:cNvPr id="0" name=""/>
                      <p:cNvPicPr>
                        <a:picLocks noChangeAspect="1" noChangeArrowheads="1"/>
                      </p:cNvPicPr>
                      <p:nvPr/>
                    </p:nvPicPr>
                    <p:blipFill>
                      <a:blip r:embed="rId8"/>
                      <a:srcRect/>
                      <a:stretch>
                        <a:fillRect/>
                      </a:stretch>
                    </p:blipFill>
                    <p:spPr bwMode="auto">
                      <a:xfrm>
                        <a:off x="5364088" y="2858005"/>
                        <a:ext cx="2276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kt 59"/>
          <p:cNvGraphicFramePr>
            <a:graphicFrameLocks noChangeAspect="1"/>
          </p:cNvGraphicFramePr>
          <p:nvPr>
            <p:extLst>
              <p:ext uri="{D42A27DB-BD31-4B8C-83A1-F6EECF244321}">
                <p14:modId xmlns:p14="http://schemas.microsoft.com/office/powerpoint/2010/main" val="1335395291"/>
              </p:ext>
            </p:extLst>
          </p:nvPr>
        </p:nvGraphicFramePr>
        <p:xfrm>
          <a:off x="2771800" y="5809129"/>
          <a:ext cx="1338263" cy="684213"/>
        </p:xfrm>
        <a:graphic>
          <a:graphicData uri="http://schemas.openxmlformats.org/presentationml/2006/ole">
            <mc:AlternateContent xmlns:mc="http://schemas.openxmlformats.org/markup-compatibility/2006">
              <mc:Choice xmlns:v="urn:schemas-microsoft-com:vml" Requires="v">
                <p:oleObj spid="_x0000_s5413" name="Rovnice" r:id="rId9" imgW="850680" imgH="431640" progId="Equation.3">
                  <p:embed/>
                </p:oleObj>
              </mc:Choice>
              <mc:Fallback>
                <p:oleObj name="Rovnice" r:id="rId9" imgW="850680" imgH="431640" progId="Equation.3">
                  <p:embed/>
                  <p:pic>
                    <p:nvPicPr>
                      <p:cNvPr id="0" name=""/>
                      <p:cNvPicPr>
                        <a:picLocks noChangeAspect="1" noChangeArrowheads="1"/>
                      </p:cNvPicPr>
                      <p:nvPr/>
                    </p:nvPicPr>
                    <p:blipFill>
                      <a:blip r:embed="rId10"/>
                      <a:srcRect/>
                      <a:stretch>
                        <a:fillRect/>
                      </a:stretch>
                    </p:blipFill>
                    <p:spPr bwMode="auto">
                      <a:xfrm>
                        <a:off x="2771800" y="5809129"/>
                        <a:ext cx="133826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4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19869"/>
            <a:ext cx="8229600" cy="4929411"/>
          </a:xfrm>
        </p:spPr>
        <p:txBody>
          <a:bodyPr/>
          <a:lstStyle/>
          <a:p>
            <a:pPr algn="l"/>
            <a:r>
              <a:rPr lang="cs-CZ" dirty="0" smtClean="0"/>
              <a:t>Srovnání </a:t>
            </a:r>
            <a:r>
              <a:rPr lang="cs-CZ" dirty="0" smtClean="0">
                <a:solidFill>
                  <a:schemeClr val="accent1">
                    <a:lumMod val="75000"/>
                  </a:schemeClr>
                </a:solidFill>
              </a:rPr>
              <a:t>variability (rozptylu) mezi výběry </a:t>
            </a:r>
            <a:r>
              <a:rPr lang="cs-CZ" dirty="0" smtClean="0"/>
              <a:t>s </a:t>
            </a:r>
            <a:r>
              <a:rPr lang="cs-CZ" dirty="0" smtClean="0">
                <a:solidFill>
                  <a:srgbClr val="00B050"/>
                </a:solidFill>
              </a:rPr>
              <a:t>variabilitou uvnitř výběrů</a:t>
            </a:r>
            <a:r>
              <a:rPr lang="cs-CZ" dirty="0" smtClean="0"/>
              <a:t>.</a:t>
            </a:r>
            <a:endParaRPr lang="en-US" dirty="0" smtClean="0"/>
          </a:p>
          <a:p>
            <a:endParaRPr lang="en-US" dirty="0" smtClean="0"/>
          </a:p>
          <a:p>
            <a:endParaRPr lang="en-US" dirty="0"/>
          </a:p>
          <a:p>
            <a:endParaRPr lang="en-US" dirty="0" smtClean="0"/>
          </a:p>
          <a:p>
            <a:endParaRPr lang="en-US" dirty="0"/>
          </a:p>
          <a:p>
            <a:endParaRPr lang="en-US" dirty="0" smtClean="0"/>
          </a:p>
          <a:p>
            <a:endParaRPr lang="cs-CZ" dirty="0" smtClean="0"/>
          </a:p>
          <a:p>
            <a:endParaRPr lang="cs-CZ" dirty="0"/>
          </a:p>
          <a:p>
            <a:r>
              <a:rPr lang="cs-CZ" dirty="0" smtClean="0"/>
              <a:t>Tabulka analýzy rozptylu jednoduchého třídění (</a:t>
            </a:r>
            <a:r>
              <a:rPr lang="cs-CZ" dirty="0" err="1" smtClean="0"/>
              <a:t>One-Way</a:t>
            </a:r>
            <a:r>
              <a:rPr lang="cs-CZ" dirty="0" smtClean="0"/>
              <a:t> ANOVA):</a:t>
            </a:r>
            <a:endParaRPr lang="cs-CZ" dirty="0"/>
          </a:p>
        </p:txBody>
      </p:sp>
      <p:sp>
        <p:nvSpPr>
          <p:cNvPr id="2" name="Nadpis 1"/>
          <p:cNvSpPr>
            <a:spLocks noGrp="1"/>
          </p:cNvSpPr>
          <p:nvPr>
            <p:ph type="title"/>
          </p:nvPr>
        </p:nvSpPr>
        <p:spPr/>
        <p:txBody>
          <a:bodyPr/>
          <a:lstStyle/>
          <a:p>
            <a:r>
              <a:rPr lang="cs-CZ" dirty="0" smtClean="0"/>
              <a:t>Analýza rozptylu (ANOVA) – princip</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27</a:t>
            </a:fld>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757807167"/>
              </p:ext>
            </p:extLst>
          </p:nvPr>
        </p:nvGraphicFramePr>
        <p:xfrm>
          <a:off x="597694" y="4437112"/>
          <a:ext cx="7430690" cy="2050936"/>
        </p:xfrm>
        <a:graphic>
          <a:graphicData uri="http://schemas.openxmlformats.org/drawingml/2006/table">
            <a:tbl>
              <a:tblPr firstRow="1" bandRow="1">
                <a:tableStyleId>{2D5ABB26-0587-4C30-8999-92F81FD0307C}</a:tableStyleId>
              </a:tblPr>
              <a:tblGrid>
                <a:gridCol w="1501340">
                  <a:extLst>
                    <a:ext uri="{9D8B030D-6E8A-4147-A177-3AD203B41FA5}">
                      <a16:colId xmlns:a16="http://schemas.microsoft.com/office/drawing/2014/main" val="20000"/>
                    </a:ext>
                  </a:extLst>
                </a:gridCol>
                <a:gridCol w="946931">
                  <a:extLst>
                    <a:ext uri="{9D8B030D-6E8A-4147-A177-3AD203B41FA5}">
                      <a16:colId xmlns:a16="http://schemas.microsoft.com/office/drawing/2014/main" val="20001"/>
                    </a:ext>
                  </a:extLst>
                </a:gridCol>
                <a:gridCol w="1424809">
                  <a:extLst>
                    <a:ext uri="{9D8B030D-6E8A-4147-A177-3AD203B41FA5}">
                      <a16:colId xmlns:a16="http://schemas.microsoft.com/office/drawing/2014/main" val="20002"/>
                    </a:ext>
                  </a:extLst>
                </a:gridCol>
                <a:gridCol w="1383503">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93987">
                  <a:extLst>
                    <a:ext uri="{9D8B030D-6E8A-4147-A177-3AD203B41FA5}">
                      <a16:colId xmlns:a16="http://schemas.microsoft.com/office/drawing/2014/main" val="20005"/>
                    </a:ext>
                  </a:extLst>
                </a:gridCol>
              </a:tblGrid>
              <a:tr h="542168">
                <a:tc>
                  <a:txBody>
                    <a:bodyPr/>
                    <a:lstStyle/>
                    <a:p>
                      <a:r>
                        <a:rPr lang="cs-CZ" sz="1600" dirty="0" smtClean="0"/>
                        <a:t>Variabilita</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Součet čtverců</a:t>
                      </a:r>
                      <a:endParaRPr lang="cs-CZ"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Počet stupňů</a:t>
                      </a:r>
                      <a:r>
                        <a:rPr lang="cs-CZ" sz="1600" baseline="0" dirty="0" smtClean="0"/>
                        <a:t> volnosti</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Průměrný čtverec</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F statistika</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p-hodnota</a:t>
                      </a:r>
                      <a:endParaRPr lang="cs-CZ"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57416">
                <a:tc>
                  <a:txBody>
                    <a:bodyPr/>
                    <a:lstStyle/>
                    <a:p>
                      <a:r>
                        <a:rPr lang="cs-CZ" sz="1600" dirty="0" smtClean="0">
                          <a:solidFill>
                            <a:schemeClr val="accent1">
                              <a:lumMod val="75000"/>
                            </a:schemeClr>
                          </a:solidFill>
                        </a:rPr>
                        <a:t>Mezi skupinami</a:t>
                      </a:r>
                      <a:endParaRPr lang="cs-CZ" sz="160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600" dirty="0" smtClean="0"/>
                        <a:t>S</a:t>
                      </a:r>
                      <a:r>
                        <a:rPr lang="cs-CZ" sz="1600" baseline="-25000" dirty="0" smtClean="0"/>
                        <a:t>A</a:t>
                      </a:r>
                      <a:endParaRPr lang="cs-CZ"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600" dirty="0" err="1" smtClean="0"/>
                        <a:t>df</a:t>
                      </a:r>
                      <a:r>
                        <a:rPr lang="cs-CZ" sz="1600" baseline="-25000" dirty="0" err="1" smtClean="0"/>
                        <a:t>A</a:t>
                      </a:r>
                      <a:r>
                        <a:rPr lang="cs-CZ" sz="1600" dirty="0" smtClean="0"/>
                        <a:t> = k – 1</a:t>
                      </a:r>
                      <a:endParaRPr lang="cs-CZ" sz="1600" dirty="0"/>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smtClean="0"/>
                        <a:t>MS</a:t>
                      </a:r>
                      <a:r>
                        <a:rPr lang="cs-CZ" sz="1600" baseline="-25000" dirty="0" smtClean="0"/>
                        <a:t>A</a:t>
                      </a:r>
                      <a:r>
                        <a:rPr lang="cs-CZ" sz="1600" dirty="0" smtClean="0"/>
                        <a:t> = S</a:t>
                      </a:r>
                      <a:r>
                        <a:rPr lang="cs-CZ" sz="1600" baseline="-25000" dirty="0" smtClean="0"/>
                        <a:t>A</a:t>
                      </a:r>
                      <a:r>
                        <a:rPr lang="en-US" sz="1600" baseline="0" dirty="0" smtClean="0"/>
                        <a:t>/</a:t>
                      </a:r>
                      <a:r>
                        <a:rPr lang="en-US" sz="1600" baseline="0" dirty="0" err="1" smtClean="0"/>
                        <a:t>df</a:t>
                      </a:r>
                      <a:r>
                        <a:rPr lang="en-US" sz="1600" baseline="-25000" dirty="0" err="1" smtClean="0"/>
                        <a:t>A</a:t>
                      </a:r>
                      <a:endParaRPr lang="cs-CZ" sz="1600" dirty="0" smtClean="0"/>
                    </a:p>
                  </a:txBody>
                  <a:tcPr anchor="ctr">
                    <a:lnT w="12700" cap="flat" cmpd="sng" algn="ctr">
                      <a:solidFill>
                        <a:schemeClr val="tx1"/>
                      </a:solidFill>
                      <a:prstDash val="solid"/>
                      <a:round/>
                      <a:headEnd type="none" w="med" len="med"/>
                      <a:tailEnd type="none" w="med" len="med"/>
                    </a:lnT>
                  </a:tcPr>
                </a:tc>
                <a:tc>
                  <a:txBody>
                    <a:bodyPr/>
                    <a:lstStyle/>
                    <a:p>
                      <a:pPr algn="ctr"/>
                      <a:endParaRPr lang="cs-CZ" sz="1600" b="1"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b="0" i="1" dirty="0" smtClean="0"/>
                        <a:t>p</a:t>
                      </a:r>
                      <a:endParaRPr lang="cs-CZ" sz="1600" b="0" i="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42168">
                <a:tc>
                  <a:txBody>
                    <a:bodyPr/>
                    <a:lstStyle/>
                    <a:p>
                      <a:r>
                        <a:rPr lang="cs-CZ" sz="1600" dirty="0" smtClean="0">
                          <a:solidFill>
                            <a:srgbClr val="00B050"/>
                          </a:solidFill>
                        </a:rPr>
                        <a:t>Uvnitř skupin (reziduální var.)</a:t>
                      </a:r>
                      <a:endParaRPr lang="cs-CZ" sz="16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cs-CZ" sz="1600" dirty="0" smtClean="0"/>
                        <a:t>S</a:t>
                      </a:r>
                      <a:r>
                        <a:rPr lang="cs-CZ" sz="1600" baseline="-25000" dirty="0" smtClean="0"/>
                        <a:t>e</a:t>
                      </a:r>
                      <a:endParaRPr lang="cs-CZ"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err="1" smtClean="0"/>
                        <a:t>df</a:t>
                      </a:r>
                      <a:r>
                        <a:rPr lang="cs-CZ" sz="1600" baseline="-25000" dirty="0" err="1" smtClean="0"/>
                        <a:t>e</a:t>
                      </a:r>
                      <a:r>
                        <a:rPr lang="cs-CZ" sz="1600" dirty="0" smtClean="0"/>
                        <a:t> = n – k</a:t>
                      </a:r>
                      <a:endParaRPr lang="cs-CZ" sz="1600" dirty="0"/>
                    </a:p>
                  </a:txBody>
                  <a:tcPr anchor="ctr"/>
                </a:tc>
                <a:tc>
                  <a:txBody>
                    <a:bodyPr/>
                    <a:lstStyle/>
                    <a:p>
                      <a:pPr algn="ctr"/>
                      <a:r>
                        <a:rPr lang="cs-CZ" sz="1600" dirty="0" err="1" smtClean="0"/>
                        <a:t>MS</a:t>
                      </a:r>
                      <a:r>
                        <a:rPr lang="cs-CZ" sz="1600" baseline="-25000" dirty="0" err="1" smtClean="0"/>
                        <a:t>e</a:t>
                      </a:r>
                      <a:r>
                        <a:rPr lang="cs-CZ" sz="1600" dirty="0" smtClean="0"/>
                        <a:t> = S</a:t>
                      </a:r>
                      <a:r>
                        <a:rPr lang="en-US" sz="1600" baseline="-25000" dirty="0" smtClean="0"/>
                        <a:t>e</a:t>
                      </a:r>
                      <a:r>
                        <a:rPr lang="en-US" sz="1600" baseline="0" dirty="0" smtClean="0"/>
                        <a:t>/</a:t>
                      </a:r>
                      <a:r>
                        <a:rPr lang="en-US" sz="1600" baseline="0" dirty="0" err="1" smtClean="0"/>
                        <a:t>df</a:t>
                      </a:r>
                      <a:r>
                        <a:rPr lang="en-US" sz="1600" baseline="-25000" dirty="0" err="1" smtClean="0"/>
                        <a:t>e</a:t>
                      </a:r>
                      <a:endParaRPr lang="cs-CZ" sz="1600" dirty="0"/>
                    </a:p>
                  </a:txBody>
                  <a:tcPr anchor="ctr"/>
                </a:tc>
                <a:tc>
                  <a:txBody>
                    <a:bodyPr/>
                    <a:lstStyle/>
                    <a:p>
                      <a:pPr algn="ctr"/>
                      <a:endParaRPr lang="cs-CZ" sz="1600" dirty="0"/>
                    </a:p>
                  </a:txBody>
                  <a:tcPr anchor="ctr"/>
                </a:tc>
                <a:tc>
                  <a:txBody>
                    <a:bodyPr/>
                    <a:lstStyle/>
                    <a:p>
                      <a:pPr algn="ctr"/>
                      <a:endParaRPr lang="cs-CZ" sz="16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84976">
                <a:tc>
                  <a:txBody>
                    <a:bodyPr/>
                    <a:lstStyle/>
                    <a:p>
                      <a:r>
                        <a:rPr lang="cs-CZ" sz="1600" dirty="0" smtClean="0"/>
                        <a:t>Celkem</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600" dirty="0" smtClean="0"/>
                        <a:t>S</a:t>
                      </a:r>
                      <a:r>
                        <a:rPr lang="cs-CZ" sz="1600" baseline="-25000" dirty="0" smtClean="0"/>
                        <a:t>T</a:t>
                      </a:r>
                      <a:endParaRPr lang="cs-CZ"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err="1" smtClean="0"/>
                        <a:t>df</a:t>
                      </a:r>
                      <a:r>
                        <a:rPr lang="cs-CZ" sz="1600" baseline="-25000" dirty="0" err="1" smtClean="0"/>
                        <a:t>T</a:t>
                      </a:r>
                      <a:r>
                        <a:rPr lang="cs-CZ" sz="1600" dirty="0" smtClean="0"/>
                        <a:t> = n – 1</a:t>
                      </a:r>
                    </a:p>
                  </a:txBody>
                  <a:tcPr anchor="ctr">
                    <a:lnB w="12700" cap="flat" cmpd="sng" algn="ctr">
                      <a:solidFill>
                        <a:schemeClr val="tx1"/>
                      </a:solidFill>
                      <a:prstDash val="solid"/>
                      <a:round/>
                      <a:headEnd type="none" w="med" len="med"/>
                      <a:tailEnd type="none" w="med" len="med"/>
                    </a:lnB>
                  </a:tcPr>
                </a:tc>
                <a:tc>
                  <a:txBody>
                    <a:bodyPr/>
                    <a:lstStyle/>
                    <a:p>
                      <a:pPr algn="ctr"/>
                      <a:endParaRPr lang="cs-CZ" sz="1600" dirty="0"/>
                    </a:p>
                  </a:txBody>
                  <a:tcPr anchor="ctr">
                    <a:lnB w="12700" cap="flat" cmpd="sng" algn="ctr">
                      <a:solidFill>
                        <a:schemeClr val="tx1"/>
                      </a:solidFill>
                      <a:prstDash val="solid"/>
                      <a:round/>
                      <a:headEnd type="none" w="med" len="med"/>
                      <a:tailEnd type="none" w="med" len="med"/>
                    </a:lnB>
                  </a:tcPr>
                </a:tc>
                <a:tc>
                  <a:txBody>
                    <a:bodyPr/>
                    <a:lstStyle/>
                    <a:p>
                      <a:pPr algn="ctr"/>
                      <a:endParaRPr lang="cs-CZ" sz="1600" dirty="0"/>
                    </a:p>
                  </a:txBody>
                  <a:tcPr anchor="ctr">
                    <a:lnB w="12700" cap="flat" cmpd="sng" algn="ctr">
                      <a:solidFill>
                        <a:schemeClr val="tx1"/>
                      </a:solidFill>
                      <a:prstDash val="solid"/>
                      <a:round/>
                      <a:headEnd type="none" w="med" len="med"/>
                      <a:tailEnd type="none" w="med" len="med"/>
                    </a:lnB>
                  </a:tcPr>
                </a:tc>
                <a:tc>
                  <a:txBody>
                    <a:bodyPr/>
                    <a:lstStyle/>
                    <a:p>
                      <a:pPr algn="ctr"/>
                      <a:endParaRPr lang="cs-CZ"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521703892"/>
              </p:ext>
            </p:extLst>
          </p:nvPr>
        </p:nvGraphicFramePr>
        <p:xfrm>
          <a:off x="5723836" y="5360300"/>
          <a:ext cx="1106003" cy="565465"/>
        </p:xfrm>
        <a:graphic>
          <a:graphicData uri="http://schemas.openxmlformats.org/presentationml/2006/ole">
            <mc:AlternateContent xmlns:mc="http://schemas.openxmlformats.org/markup-compatibility/2006">
              <mc:Choice xmlns:v="urn:schemas-microsoft-com:vml" Requires="v">
                <p:oleObj spid="_x0000_s6290" name="Rovnice" r:id="rId4" imgW="850680" imgH="431640" progId="Equation.3">
                  <p:embed/>
                </p:oleObj>
              </mc:Choice>
              <mc:Fallback>
                <p:oleObj name="Rovnice" r:id="rId4" imgW="850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836" y="5360300"/>
                        <a:ext cx="1106003" cy="56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 name="TextovéPole 97"/>
          <p:cNvSpPr txBox="1"/>
          <p:nvPr/>
        </p:nvSpPr>
        <p:spPr>
          <a:xfrm>
            <a:off x="7944653" y="2240033"/>
            <a:ext cx="813129" cy="584775"/>
          </a:xfrm>
          <a:prstGeom prst="rect">
            <a:avLst/>
          </a:prstGeom>
          <a:noFill/>
        </p:spPr>
        <p:txBody>
          <a:bodyPr wrap="square" rtlCol="0">
            <a:spAutoFit/>
          </a:bodyPr>
          <a:lstStyle/>
          <a:p>
            <a:r>
              <a:rPr lang="cs-CZ" sz="1600" dirty="0" smtClean="0"/>
              <a:t>celkový průměr</a:t>
            </a:r>
            <a:endParaRPr lang="cs-CZ" sz="1600" dirty="0"/>
          </a:p>
        </p:txBody>
      </p:sp>
      <p:grpSp>
        <p:nvGrpSpPr>
          <p:cNvPr id="5" name="Skupina 4"/>
          <p:cNvGrpSpPr/>
          <p:nvPr/>
        </p:nvGrpSpPr>
        <p:grpSpPr>
          <a:xfrm>
            <a:off x="1168366" y="1459464"/>
            <a:ext cx="3113092" cy="2366972"/>
            <a:chOff x="1168366" y="1459464"/>
            <a:chExt cx="3113092" cy="2366972"/>
          </a:xfrm>
        </p:grpSpPr>
        <p:sp>
          <p:nvSpPr>
            <p:cNvPr id="123" name="TextovéPole 122"/>
            <p:cNvSpPr txBox="1"/>
            <p:nvPr/>
          </p:nvSpPr>
          <p:spPr>
            <a:xfrm>
              <a:off x="1446199" y="3506955"/>
              <a:ext cx="510625" cy="319481"/>
            </a:xfrm>
            <a:prstGeom prst="rect">
              <a:avLst/>
            </a:prstGeom>
            <a:noFill/>
          </p:spPr>
          <p:txBody>
            <a:bodyPr wrap="square" rtlCol="0">
              <a:spAutoFit/>
            </a:bodyPr>
            <a:lstStyle/>
            <a:p>
              <a:pPr algn="ctr"/>
              <a:r>
                <a:rPr lang="cs-CZ" dirty="0" smtClean="0"/>
                <a:t>AD</a:t>
              </a:r>
              <a:endParaRPr lang="cs-CZ" dirty="0"/>
            </a:p>
          </p:txBody>
        </p:sp>
        <p:sp>
          <p:nvSpPr>
            <p:cNvPr id="124" name="TextovéPole 123"/>
            <p:cNvSpPr txBox="1"/>
            <p:nvPr/>
          </p:nvSpPr>
          <p:spPr>
            <a:xfrm>
              <a:off x="2367756" y="3506955"/>
              <a:ext cx="561689" cy="319481"/>
            </a:xfrm>
            <a:prstGeom prst="rect">
              <a:avLst/>
            </a:prstGeom>
            <a:noFill/>
          </p:spPr>
          <p:txBody>
            <a:bodyPr wrap="square" rtlCol="0">
              <a:spAutoFit/>
            </a:bodyPr>
            <a:lstStyle/>
            <a:p>
              <a:pPr algn="ctr"/>
              <a:r>
                <a:rPr lang="cs-CZ" dirty="0" smtClean="0"/>
                <a:t>MCI</a:t>
              </a:r>
              <a:endParaRPr lang="cs-CZ" dirty="0"/>
            </a:p>
          </p:txBody>
        </p:sp>
        <p:sp>
          <p:nvSpPr>
            <p:cNvPr id="125" name="TextovéPole 124"/>
            <p:cNvSpPr txBox="1"/>
            <p:nvPr/>
          </p:nvSpPr>
          <p:spPr>
            <a:xfrm>
              <a:off x="3320966" y="3506955"/>
              <a:ext cx="510625" cy="319481"/>
            </a:xfrm>
            <a:prstGeom prst="rect">
              <a:avLst/>
            </a:prstGeom>
            <a:noFill/>
          </p:spPr>
          <p:txBody>
            <a:bodyPr wrap="square" rtlCol="0">
              <a:spAutoFit/>
            </a:bodyPr>
            <a:lstStyle/>
            <a:p>
              <a:pPr algn="ctr"/>
              <a:r>
                <a:rPr lang="cs-CZ" dirty="0" smtClean="0"/>
                <a:t>CN</a:t>
              </a:r>
              <a:endParaRPr lang="cs-CZ" dirty="0"/>
            </a:p>
          </p:txBody>
        </p:sp>
        <p:cxnSp>
          <p:nvCxnSpPr>
            <p:cNvPr id="126" name="Přímá spojnice 125"/>
            <p:cNvCxnSpPr/>
            <p:nvPr/>
          </p:nvCxnSpPr>
          <p:spPr>
            <a:xfrm>
              <a:off x="1168366" y="1459464"/>
              <a:ext cx="0" cy="2047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a:off x="1168366" y="3514992"/>
              <a:ext cx="2846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ál 127"/>
            <p:cNvSpPr/>
            <p:nvPr/>
          </p:nvSpPr>
          <p:spPr>
            <a:xfrm>
              <a:off x="1643783" y="274918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9" name="Ovál 128"/>
            <p:cNvSpPr/>
            <p:nvPr/>
          </p:nvSpPr>
          <p:spPr>
            <a:xfrm>
              <a:off x="1643783" y="288101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0" name="Ovál 129"/>
            <p:cNvSpPr/>
            <p:nvPr/>
          </p:nvSpPr>
          <p:spPr>
            <a:xfrm>
              <a:off x="1643783" y="301284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1" name="Ovál 130"/>
            <p:cNvSpPr/>
            <p:nvPr/>
          </p:nvSpPr>
          <p:spPr>
            <a:xfrm>
              <a:off x="1643783" y="310072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2" name="Ovál 131"/>
            <p:cNvSpPr/>
            <p:nvPr/>
          </p:nvSpPr>
          <p:spPr>
            <a:xfrm>
              <a:off x="1643783" y="316664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3" name="Ovál 132"/>
            <p:cNvSpPr/>
            <p:nvPr/>
          </p:nvSpPr>
          <p:spPr>
            <a:xfrm>
              <a:off x="1643783" y="3309459"/>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Ovál 133"/>
            <p:cNvSpPr/>
            <p:nvPr/>
          </p:nvSpPr>
          <p:spPr>
            <a:xfrm>
              <a:off x="2623568" y="232413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5" name="Ovál 134"/>
            <p:cNvSpPr/>
            <p:nvPr/>
          </p:nvSpPr>
          <p:spPr>
            <a:xfrm>
              <a:off x="2623568" y="245596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6" name="Ovál 135"/>
            <p:cNvSpPr/>
            <p:nvPr/>
          </p:nvSpPr>
          <p:spPr>
            <a:xfrm>
              <a:off x="2623568" y="258779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7" name="Ovál 136"/>
            <p:cNvSpPr/>
            <p:nvPr/>
          </p:nvSpPr>
          <p:spPr>
            <a:xfrm>
              <a:off x="2623568" y="267568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8" name="Ovál 137"/>
            <p:cNvSpPr/>
            <p:nvPr/>
          </p:nvSpPr>
          <p:spPr>
            <a:xfrm>
              <a:off x="2623568" y="2741597"/>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9" name="Ovál 138"/>
            <p:cNvSpPr/>
            <p:nvPr/>
          </p:nvSpPr>
          <p:spPr>
            <a:xfrm>
              <a:off x="2623568" y="288441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0" name="Ovál 139"/>
            <p:cNvSpPr/>
            <p:nvPr/>
          </p:nvSpPr>
          <p:spPr>
            <a:xfrm>
              <a:off x="3553758" y="158404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1" name="Ovál 140"/>
            <p:cNvSpPr/>
            <p:nvPr/>
          </p:nvSpPr>
          <p:spPr>
            <a:xfrm>
              <a:off x="3553758" y="171587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2" name="Ovál 141"/>
            <p:cNvSpPr/>
            <p:nvPr/>
          </p:nvSpPr>
          <p:spPr>
            <a:xfrm>
              <a:off x="3553758" y="184770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3" name="Ovál 142"/>
            <p:cNvSpPr/>
            <p:nvPr/>
          </p:nvSpPr>
          <p:spPr>
            <a:xfrm>
              <a:off x="3553758" y="193558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4" name="Ovál 143"/>
            <p:cNvSpPr/>
            <p:nvPr/>
          </p:nvSpPr>
          <p:spPr>
            <a:xfrm>
              <a:off x="3553758" y="200150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5" name="Ovál 144"/>
            <p:cNvSpPr/>
            <p:nvPr/>
          </p:nvSpPr>
          <p:spPr>
            <a:xfrm>
              <a:off x="3553758" y="214431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6" name="Přímá spojnice 145"/>
            <p:cNvCxnSpPr/>
            <p:nvPr/>
          </p:nvCxnSpPr>
          <p:spPr>
            <a:xfrm flipH="1">
              <a:off x="1429758" y="2518373"/>
              <a:ext cx="23524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Přímá spojnice 146"/>
            <p:cNvCxnSpPr/>
            <p:nvPr/>
          </p:nvCxnSpPr>
          <p:spPr>
            <a:xfrm flipH="1">
              <a:off x="2511402" y="2661295"/>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Přímá spojnice 147"/>
            <p:cNvCxnSpPr/>
            <p:nvPr/>
          </p:nvCxnSpPr>
          <p:spPr>
            <a:xfrm flipH="1">
              <a:off x="1535292" y="3078971"/>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Přímá spojnice 148"/>
            <p:cNvCxnSpPr/>
            <p:nvPr/>
          </p:nvCxnSpPr>
          <p:spPr>
            <a:xfrm flipH="1">
              <a:off x="3441433" y="1917457"/>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bdélník 149"/>
            <p:cNvSpPr/>
            <p:nvPr/>
          </p:nvSpPr>
          <p:spPr>
            <a:xfrm>
              <a:off x="1750574" y="2525947"/>
              <a:ext cx="584618" cy="552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Obdélník 150"/>
            <p:cNvSpPr/>
            <p:nvPr/>
          </p:nvSpPr>
          <p:spPr>
            <a:xfrm>
              <a:off x="2745999" y="2523199"/>
              <a:ext cx="146015" cy="138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2" name="Obdélník 151"/>
            <p:cNvSpPr/>
            <p:nvPr/>
          </p:nvSpPr>
          <p:spPr>
            <a:xfrm>
              <a:off x="3654789" y="1925696"/>
              <a:ext cx="626669" cy="592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 name="Skupina 5"/>
          <p:cNvGrpSpPr/>
          <p:nvPr/>
        </p:nvGrpSpPr>
        <p:grpSpPr>
          <a:xfrm>
            <a:off x="4859820" y="1459464"/>
            <a:ext cx="2846421" cy="2366972"/>
            <a:chOff x="4859820" y="1459464"/>
            <a:chExt cx="2846421" cy="2366972"/>
          </a:xfrm>
        </p:grpSpPr>
        <p:sp>
          <p:nvSpPr>
            <p:cNvPr id="99" name="TextovéPole 98"/>
            <p:cNvSpPr txBox="1"/>
            <p:nvPr/>
          </p:nvSpPr>
          <p:spPr>
            <a:xfrm>
              <a:off x="5137653" y="3506955"/>
              <a:ext cx="510625" cy="319481"/>
            </a:xfrm>
            <a:prstGeom prst="rect">
              <a:avLst/>
            </a:prstGeom>
            <a:noFill/>
          </p:spPr>
          <p:txBody>
            <a:bodyPr wrap="square" rtlCol="0">
              <a:spAutoFit/>
            </a:bodyPr>
            <a:lstStyle/>
            <a:p>
              <a:pPr algn="ctr"/>
              <a:r>
                <a:rPr lang="cs-CZ" dirty="0" smtClean="0"/>
                <a:t>AD</a:t>
              </a:r>
              <a:endParaRPr lang="cs-CZ" dirty="0"/>
            </a:p>
          </p:txBody>
        </p:sp>
        <p:sp>
          <p:nvSpPr>
            <p:cNvPr id="100" name="TextovéPole 99"/>
            <p:cNvSpPr txBox="1"/>
            <p:nvPr/>
          </p:nvSpPr>
          <p:spPr>
            <a:xfrm>
              <a:off x="6059210" y="3506955"/>
              <a:ext cx="561689" cy="319481"/>
            </a:xfrm>
            <a:prstGeom prst="rect">
              <a:avLst/>
            </a:prstGeom>
            <a:noFill/>
          </p:spPr>
          <p:txBody>
            <a:bodyPr wrap="square" rtlCol="0">
              <a:spAutoFit/>
            </a:bodyPr>
            <a:lstStyle/>
            <a:p>
              <a:pPr algn="ctr"/>
              <a:r>
                <a:rPr lang="cs-CZ" dirty="0" smtClean="0"/>
                <a:t>MCI</a:t>
              </a:r>
              <a:endParaRPr lang="cs-CZ" dirty="0"/>
            </a:p>
          </p:txBody>
        </p:sp>
        <p:sp>
          <p:nvSpPr>
            <p:cNvPr id="101" name="TextovéPole 100"/>
            <p:cNvSpPr txBox="1"/>
            <p:nvPr/>
          </p:nvSpPr>
          <p:spPr>
            <a:xfrm>
              <a:off x="7012421" y="3506955"/>
              <a:ext cx="510625" cy="319481"/>
            </a:xfrm>
            <a:prstGeom prst="rect">
              <a:avLst/>
            </a:prstGeom>
            <a:noFill/>
          </p:spPr>
          <p:txBody>
            <a:bodyPr wrap="square" rtlCol="0">
              <a:spAutoFit/>
            </a:bodyPr>
            <a:lstStyle/>
            <a:p>
              <a:pPr algn="ctr"/>
              <a:r>
                <a:rPr lang="cs-CZ" dirty="0" smtClean="0"/>
                <a:t>CN</a:t>
              </a:r>
              <a:endParaRPr lang="cs-CZ" dirty="0"/>
            </a:p>
          </p:txBody>
        </p:sp>
        <p:cxnSp>
          <p:nvCxnSpPr>
            <p:cNvPr id="102" name="Přímá spojnice 101"/>
            <p:cNvCxnSpPr/>
            <p:nvPr/>
          </p:nvCxnSpPr>
          <p:spPr>
            <a:xfrm>
              <a:off x="4859820" y="1459464"/>
              <a:ext cx="0" cy="2047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flipH="1">
              <a:off x="4859820" y="3514992"/>
              <a:ext cx="2846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ál 103"/>
            <p:cNvSpPr/>
            <p:nvPr/>
          </p:nvSpPr>
          <p:spPr>
            <a:xfrm>
              <a:off x="5335237" y="274918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5" name="Ovál 104"/>
            <p:cNvSpPr/>
            <p:nvPr/>
          </p:nvSpPr>
          <p:spPr>
            <a:xfrm>
              <a:off x="5335237" y="288101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Ovál 105"/>
            <p:cNvSpPr/>
            <p:nvPr/>
          </p:nvSpPr>
          <p:spPr>
            <a:xfrm>
              <a:off x="5335237" y="301284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Ovál 106"/>
            <p:cNvSpPr/>
            <p:nvPr/>
          </p:nvSpPr>
          <p:spPr>
            <a:xfrm>
              <a:off x="5335237" y="310072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a:off x="5335237" y="316664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9" name="Ovál 108"/>
            <p:cNvSpPr/>
            <p:nvPr/>
          </p:nvSpPr>
          <p:spPr>
            <a:xfrm>
              <a:off x="5335237" y="3309459"/>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0" name="Ovál 109"/>
            <p:cNvSpPr/>
            <p:nvPr/>
          </p:nvSpPr>
          <p:spPr>
            <a:xfrm>
              <a:off x="6315023" y="232413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1" name="Ovál 110"/>
            <p:cNvSpPr/>
            <p:nvPr/>
          </p:nvSpPr>
          <p:spPr>
            <a:xfrm>
              <a:off x="6315023" y="245596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2" name="Ovál 111"/>
            <p:cNvSpPr/>
            <p:nvPr/>
          </p:nvSpPr>
          <p:spPr>
            <a:xfrm>
              <a:off x="6315023" y="258779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Ovál 112"/>
            <p:cNvSpPr/>
            <p:nvPr/>
          </p:nvSpPr>
          <p:spPr>
            <a:xfrm>
              <a:off x="6315023" y="267568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a:off x="6315023" y="2741597"/>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5" name="Ovál 114"/>
            <p:cNvSpPr/>
            <p:nvPr/>
          </p:nvSpPr>
          <p:spPr>
            <a:xfrm>
              <a:off x="6315023" y="288441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vál 115"/>
            <p:cNvSpPr/>
            <p:nvPr/>
          </p:nvSpPr>
          <p:spPr>
            <a:xfrm>
              <a:off x="7245213" y="158404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7" name="Ovál 116"/>
            <p:cNvSpPr/>
            <p:nvPr/>
          </p:nvSpPr>
          <p:spPr>
            <a:xfrm>
              <a:off x="7245213" y="171587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 name="Ovál 117"/>
            <p:cNvSpPr/>
            <p:nvPr/>
          </p:nvSpPr>
          <p:spPr>
            <a:xfrm>
              <a:off x="7245213" y="184770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9" name="Ovál 118"/>
            <p:cNvSpPr/>
            <p:nvPr/>
          </p:nvSpPr>
          <p:spPr>
            <a:xfrm>
              <a:off x="7245213" y="193558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0" name="Ovál 119"/>
            <p:cNvSpPr/>
            <p:nvPr/>
          </p:nvSpPr>
          <p:spPr>
            <a:xfrm>
              <a:off x="7245213" y="200150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1" name="Ovál 120"/>
            <p:cNvSpPr/>
            <p:nvPr/>
          </p:nvSpPr>
          <p:spPr>
            <a:xfrm>
              <a:off x="7245213" y="214431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2" name="Přímá spojnice 121"/>
            <p:cNvCxnSpPr/>
            <p:nvPr/>
          </p:nvCxnSpPr>
          <p:spPr>
            <a:xfrm flipH="1">
              <a:off x="5121212" y="2518373"/>
              <a:ext cx="23524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Skupina 152"/>
            <p:cNvGrpSpPr/>
            <p:nvPr/>
          </p:nvGrpSpPr>
          <p:grpSpPr>
            <a:xfrm>
              <a:off x="5202128" y="2783454"/>
              <a:ext cx="479662" cy="556875"/>
              <a:chOff x="5578596" y="2799340"/>
              <a:chExt cx="524429" cy="643767"/>
            </a:xfrm>
          </p:grpSpPr>
          <p:sp>
            <p:nvSpPr>
              <p:cNvPr id="154" name="Obdélník 153"/>
              <p:cNvSpPr/>
              <p:nvPr/>
            </p:nvSpPr>
            <p:spPr>
              <a:xfrm>
                <a:off x="5761955" y="2799340"/>
                <a:ext cx="341070" cy="341070"/>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5" name="Obdélník 154"/>
              <p:cNvSpPr/>
              <p:nvPr/>
            </p:nvSpPr>
            <p:spPr>
              <a:xfrm>
                <a:off x="5620589" y="3143609"/>
                <a:ext cx="143924" cy="143924"/>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6" name="Obdélník 155"/>
              <p:cNvSpPr/>
              <p:nvPr/>
            </p:nvSpPr>
            <p:spPr>
              <a:xfrm>
                <a:off x="5578596" y="2952569"/>
                <a:ext cx="183635" cy="183635"/>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7" name="Obdélník 156"/>
              <p:cNvSpPr/>
              <p:nvPr/>
            </p:nvSpPr>
            <p:spPr>
              <a:xfrm>
                <a:off x="5767476" y="3140886"/>
                <a:ext cx="302221" cy="302221"/>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8" name="Obdélník 157"/>
              <p:cNvSpPr/>
              <p:nvPr/>
            </p:nvSpPr>
            <p:spPr>
              <a:xfrm>
                <a:off x="5772989" y="3140968"/>
                <a:ext cx="71962" cy="71962"/>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9" name="Obdélník 158"/>
              <p:cNvSpPr/>
              <p:nvPr/>
            </p:nvSpPr>
            <p:spPr>
              <a:xfrm>
                <a:off x="5714389" y="3090847"/>
                <a:ext cx="45719" cy="45719"/>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60" name="Skupina 159"/>
            <p:cNvGrpSpPr/>
            <p:nvPr/>
          </p:nvGrpSpPr>
          <p:grpSpPr>
            <a:xfrm>
              <a:off x="6182721" y="2364562"/>
              <a:ext cx="479662" cy="556875"/>
              <a:chOff x="5730996" y="2951740"/>
              <a:chExt cx="524429" cy="643767"/>
            </a:xfrm>
          </p:grpSpPr>
          <p:sp>
            <p:nvSpPr>
              <p:cNvPr id="161" name="Obdélník 160"/>
              <p:cNvSpPr/>
              <p:nvPr/>
            </p:nvSpPr>
            <p:spPr>
              <a:xfrm>
                <a:off x="5914355" y="2951740"/>
                <a:ext cx="341070" cy="341070"/>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2" name="Obdélník 161"/>
              <p:cNvSpPr/>
              <p:nvPr/>
            </p:nvSpPr>
            <p:spPr>
              <a:xfrm>
                <a:off x="5772989" y="3296009"/>
                <a:ext cx="143924" cy="143924"/>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3" name="Obdélník 162"/>
              <p:cNvSpPr/>
              <p:nvPr/>
            </p:nvSpPr>
            <p:spPr>
              <a:xfrm>
                <a:off x="5730996" y="3104969"/>
                <a:ext cx="183635" cy="183635"/>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4" name="Obdélník 163"/>
              <p:cNvSpPr/>
              <p:nvPr/>
            </p:nvSpPr>
            <p:spPr>
              <a:xfrm>
                <a:off x="5919876" y="3293286"/>
                <a:ext cx="302221" cy="302221"/>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Obdélník 164"/>
              <p:cNvSpPr/>
              <p:nvPr/>
            </p:nvSpPr>
            <p:spPr>
              <a:xfrm>
                <a:off x="5925389" y="3293368"/>
                <a:ext cx="71962" cy="71962"/>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6" name="Obdélník 165"/>
              <p:cNvSpPr/>
              <p:nvPr/>
            </p:nvSpPr>
            <p:spPr>
              <a:xfrm>
                <a:off x="5866789" y="3243247"/>
                <a:ext cx="45719" cy="45719"/>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67" name="Skupina 166"/>
            <p:cNvGrpSpPr/>
            <p:nvPr/>
          </p:nvGrpSpPr>
          <p:grpSpPr>
            <a:xfrm>
              <a:off x="7113490" y="1625238"/>
              <a:ext cx="479662" cy="556875"/>
              <a:chOff x="5730996" y="2951740"/>
              <a:chExt cx="524429" cy="643767"/>
            </a:xfrm>
          </p:grpSpPr>
          <p:sp>
            <p:nvSpPr>
              <p:cNvPr id="168" name="Obdélník 167"/>
              <p:cNvSpPr/>
              <p:nvPr/>
            </p:nvSpPr>
            <p:spPr>
              <a:xfrm>
                <a:off x="5914355" y="2951740"/>
                <a:ext cx="341070" cy="341070"/>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9" name="Obdélník 168"/>
              <p:cNvSpPr/>
              <p:nvPr/>
            </p:nvSpPr>
            <p:spPr>
              <a:xfrm>
                <a:off x="5772989" y="3296009"/>
                <a:ext cx="143924" cy="143924"/>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0" name="Obdélník 169"/>
              <p:cNvSpPr/>
              <p:nvPr/>
            </p:nvSpPr>
            <p:spPr>
              <a:xfrm>
                <a:off x="5730996" y="3104969"/>
                <a:ext cx="183635" cy="183635"/>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1" name="Obdélník 170"/>
              <p:cNvSpPr/>
              <p:nvPr/>
            </p:nvSpPr>
            <p:spPr>
              <a:xfrm>
                <a:off x="5919876" y="3293286"/>
                <a:ext cx="302221" cy="302221"/>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2" name="Obdélník 171"/>
              <p:cNvSpPr/>
              <p:nvPr/>
            </p:nvSpPr>
            <p:spPr>
              <a:xfrm>
                <a:off x="5925389" y="3293368"/>
                <a:ext cx="71962" cy="71962"/>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3" name="Obdélník 172"/>
              <p:cNvSpPr/>
              <p:nvPr/>
            </p:nvSpPr>
            <p:spPr>
              <a:xfrm>
                <a:off x="5866789" y="3243247"/>
                <a:ext cx="45719" cy="45719"/>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74" name="Přímá spojnice 173"/>
            <p:cNvCxnSpPr/>
            <p:nvPr/>
          </p:nvCxnSpPr>
          <p:spPr>
            <a:xfrm flipH="1">
              <a:off x="5226746" y="3078971"/>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Přímá spojnice 174"/>
            <p:cNvCxnSpPr/>
            <p:nvPr/>
          </p:nvCxnSpPr>
          <p:spPr>
            <a:xfrm flipH="1">
              <a:off x="6202857" y="2661295"/>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7132888" y="1917457"/>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22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jako lineární model</a:t>
            </a:r>
          </a:p>
        </p:txBody>
      </p:sp>
      <p:sp>
        <p:nvSpPr>
          <p:cNvPr id="3" name="Zástupný symbol pro obsah 2"/>
          <p:cNvSpPr>
            <a:spLocks noGrp="1"/>
          </p:cNvSpPr>
          <p:nvPr>
            <p:ph idx="1"/>
          </p:nvPr>
        </p:nvSpPr>
        <p:spPr/>
        <p:txBody>
          <a:bodyPr/>
          <a:lstStyle/>
          <a:p>
            <a:r>
              <a:rPr lang="cs-CZ" dirty="0"/>
              <a:t>Analýza rozptylu pro jednu vysvětlující proměnnou (jednoduché třídění) lze zapsat jako lineární model:</a:t>
            </a:r>
          </a:p>
          <a:p>
            <a:endParaRPr lang="cs-CZ" dirty="0"/>
          </a:p>
          <a:p>
            <a:endParaRPr lang="cs-CZ" dirty="0"/>
          </a:p>
          <a:p>
            <a:endParaRPr lang="cs-CZ" dirty="0"/>
          </a:p>
          <a:p>
            <a:endParaRPr lang="cs-CZ" dirty="0"/>
          </a:p>
          <a:p>
            <a:endParaRPr lang="cs-CZ" dirty="0"/>
          </a:p>
          <a:p>
            <a:r>
              <a:rPr lang="cs-CZ" dirty="0"/>
              <a:t>Nulovou hypotézu pak lze vyjádřit jako:</a:t>
            </a:r>
          </a:p>
          <a:p>
            <a:endParaRPr lang="cs-CZ" dirty="0"/>
          </a:p>
          <a:p>
            <a:r>
              <a:rPr lang="cs-CZ" b="1" dirty="0"/>
              <a:t>Rozšířením tohoto zápisu můžeme definovat další modely ANOVA</a:t>
            </a:r>
            <a:r>
              <a:rPr lang="cs-CZ" dirty="0"/>
              <a:t>: více faktorů, hodnocení interakcí, opakovaná měření na jednom subjektu.</a:t>
            </a:r>
          </a:p>
          <a:p>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28</a:t>
            </a:fld>
            <a:endParaRPr lang="cs-CZ" dirty="0"/>
          </a:p>
        </p:txBody>
      </p:sp>
      <p:graphicFrame>
        <p:nvGraphicFramePr>
          <p:cNvPr id="13" name="Objekt 12"/>
          <p:cNvGraphicFramePr>
            <a:graphicFrameLocks noChangeAspect="1"/>
          </p:cNvGraphicFramePr>
          <p:nvPr>
            <p:extLst>
              <p:ext uri="{D42A27DB-BD31-4B8C-83A1-F6EECF244321}">
                <p14:modId xmlns:p14="http://schemas.microsoft.com/office/powerpoint/2010/main" val="3429298725"/>
              </p:ext>
            </p:extLst>
          </p:nvPr>
        </p:nvGraphicFramePr>
        <p:xfrm>
          <a:off x="5027513" y="3760574"/>
          <a:ext cx="2136775" cy="361950"/>
        </p:xfrm>
        <a:graphic>
          <a:graphicData uri="http://schemas.openxmlformats.org/presentationml/2006/ole">
            <mc:AlternateContent xmlns:mc="http://schemas.openxmlformats.org/markup-compatibility/2006">
              <mc:Choice xmlns:v="urn:schemas-microsoft-com:vml" Requires="v">
                <p:oleObj spid="_x0000_s7314" name="Rovnice" r:id="rId3" imgW="1358900" imgH="228600" progId="Equation.3">
                  <p:embed/>
                </p:oleObj>
              </mc:Choice>
              <mc:Fallback>
                <p:oleObj name="Rovnice" r:id="rId3" imgW="1358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513" y="3760574"/>
                        <a:ext cx="21367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5083" name="Picture 1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75" y="2132856"/>
            <a:ext cx="51752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3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rozptylu pro vícerozměrná data</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29</a:t>
            </a:fld>
            <a:endParaRPr lang="cs-CZ" dirty="0"/>
          </a:p>
        </p:txBody>
      </p:sp>
      <p:sp>
        <p:nvSpPr>
          <p:cNvPr id="8" name="Zástupný symbol pro obsah 2"/>
          <p:cNvSpPr>
            <a:spLocks noGrp="1"/>
          </p:cNvSpPr>
          <p:nvPr>
            <p:ph idx="1"/>
          </p:nvPr>
        </p:nvSpPr>
        <p:spPr>
          <a:xfrm>
            <a:off x="457200" y="2420888"/>
            <a:ext cx="8229600" cy="1440160"/>
          </a:xfrm>
        </p:spPr>
        <p:txBody>
          <a:bodyPr/>
          <a:lstStyle/>
          <a:p>
            <a:r>
              <a:rPr lang="cs-CZ" dirty="0" smtClean="0"/>
              <a:t>podle počtu faktorů:</a:t>
            </a:r>
          </a:p>
          <a:p>
            <a:pPr lvl="1"/>
            <a:r>
              <a:rPr lang="cs-CZ" dirty="0" smtClean="0"/>
              <a:t>1 faktor – </a:t>
            </a:r>
            <a:r>
              <a:rPr lang="cs-CZ" dirty="0" err="1" smtClean="0"/>
              <a:t>ANOVA</a:t>
            </a:r>
            <a:r>
              <a:rPr lang="cs-CZ" dirty="0" smtClean="0"/>
              <a:t> jednoduchého třídění (</a:t>
            </a:r>
            <a:r>
              <a:rPr lang="cs-CZ" dirty="0" err="1" smtClean="0"/>
              <a:t>jednofaktorová</a:t>
            </a:r>
            <a:r>
              <a:rPr lang="cs-CZ" dirty="0" smtClean="0"/>
              <a:t> </a:t>
            </a:r>
            <a:r>
              <a:rPr lang="cs-CZ" dirty="0" err="1" smtClean="0"/>
              <a:t>ANOVA</a:t>
            </a:r>
            <a:r>
              <a:rPr lang="cs-CZ" dirty="0" smtClean="0"/>
              <a:t>)</a:t>
            </a:r>
          </a:p>
          <a:p>
            <a:pPr lvl="1"/>
            <a:r>
              <a:rPr lang="cs-CZ" dirty="0" smtClean="0"/>
              <a:t>2 faktory – </a:t>
            </a:r>
            <a:r>
              <a:rPr lang="cs-CZ" dirty="0" err="1" smtClean="0"/>
              <a:t>ANOVA</a:t>
            </a:r>
            <a:r>
              <a:rPr lang="cs-CZ" dirty="0" smtClean="0"/>
              <a:t> dvojného třídění (</a:t>
            </a:r>
            <a:r>
              <a:rPr lang="cs-CZ" dirty="0" err="1" smtClean="0"/>
              <a:t>dvoufaktorová</a:t>
            </a:r>
            <a:r>
              <a:rPr lang="cs-CZ" dirty="0" smtClean="0"/>
              <a:t> </a:t>
            </a:r>
            <a:r>
              <a:rPr lang="cs-CZ" dirty="0" err="1" smtClean="0"/>
              <a:t>ANOVA</a:t>
            </a:r>
            <a:r>
              <a:rPr lang="cs-CZ" dirty="0" smtClean="0"/>
              <a:t>)</a:t>
            </a:r>
          </a:p>
          <a:p>
            <a:pPr lvl="1"/>
            <a:r>
              <a:rPr lang="cs-CZ" dirty="0" smtClean="0"/>
              <a:t>...</a:t>
            </a:r>
          </a:p>
        </p:txBody>
      </p:sp>
      <p:sp>
        <p:nvSpPr>
          <p:cNvPr id="9" name="Zástupný symbol pro obsah 2"/>
          <p:cNvSpPr txBox="1">
            <a:spLocks/>
          </p:cNvSpPr>
          <p:nvPr/>
        </p:nvSpPr>
        <p:spPr>
          <a:xfrm>
            <a:off x="457200" y="1196752"/>
            <a:ext cx="8363272" cy="1080120"/>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podle počtu vysvětlovaných proměnných:</a:t>
            </a:r>
          </a:p>
          <a:p>
            <a:pPr lvl="1"/>
            <a:r>
              <a:rPr lang="cs-CZ" dirty="0" smtClean="0"/>
              <a:t>1 vysvětlovaná proměnná – jednorozměrná analýza rozptylu (</a:t>
            </a:r>
            <a:r>
              <a:rPr lang="cs-CZ" dirty="0" err="1" smtClean="0"/>
              <a:t>ANOVA</a:t>
            </a:r>
            <a:r>
              <a:rPr lang="cs-CZ" dirty="0" smtClean="0"/>
              <a:t>)</a:t>
            </a:r>
          </a:p>
          <a:p>
            <a:pPr lvl="1"/>
            <a:r>
              <a:rPr lang="cs-CZ" dirty="0" smtClean="0"/>
              <a:t>2 a více vysvětlovaných proměnných – </a:t>
            </a:r>
            <a:r>
              <a:rPr lang="cs-CZ" dirty="0" err="1" smtClean="0"/>
              <a:t>vícerozměná</a:t>
            </a:r>
            <a:r>
              <a:rPr lang="cs-CZ" dirty="0" smtClean="0"/>
              <a:t> analýza rozptylu (MANOVA)</a:t>
            </a:r>
          </a:p>
        </p:txBody>
      </p:sp>
      <p:sp>
        <p:nvSpPr>
          <p:cNvPr id="10" name="Zástupný symbol pro obsah 2"/>
          <p:cNvSpPr txBox="1">
            <a:spLocks/>
          </p:cNvSpPr>
          <p:nvPr/>
        </p:nvSpPr>
        <p:spPr>
          <a:xfrm>
            <a:off x="457200" y="4005064"/>
            <a:ext cx="8229600" cy="115212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podle toho, zda se faktory ovlivňují či nikoliv:</a:t>
            </a:r>
          </a:p>
          <a:p>
            <a:pPr lvl="1"/>
            <a:r>
              <a:rPr lang="cs-CZ" dirty="0" smtClean="0"/>
              <a:t>faktory se mohou ovlivňovat – model s interakcí</a:t>
            </a:r>
          </a:p>
          <a:p>
            <a:pPr lvl="1"/>
            <a:r>
              <a:rPr lang="cs-CZ" dirty="0" smtClean="0"/>
              <a:t>faktory se neovlivňují – model bez interakce</a:t>
            </a:r>
          </a:p>
        </p:txBody>
      </p:sp>
    </p:spTree>
    <p:extLst>
      <p:ext uri="{BB962C8B-B14F-4D97-AF65-F5344CB8AC3E}">
        <p14:creationId xmlns:p14="http://schemas.microsoft.com/office/powerpoint/2010/main" val="34576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Osnova</a:t>
            </a:r>
            <a:endParaRPr lang="en-US" dirty="0"/>
          </a:p>
        </p:txBody>
      </p:sp>
      <p:sp>
        <p:nvSpPr>
          <p:cNvPr id="6" name="Zástupný symbol pro obsah 5"/>
          <p:cNvSpPr>
            <a:spLocks noGrp="1"/>
          </p:cNvSpPr>
          <p:nvPr>
            <p:ph idx="1"/>
          </p:nvPr>
        </p:nvSpPr>
        <p:spPr/>
        <p:txBody>
          <a:bodyPr/>
          <a:lstStyle/>
          <a:p>
            <a:pPr marL="457200" indent="-457200">
              <a:buFont typeface="+mj-lt"/>
              <a:buAutoNum type="arabicPeriod"/>
            </a:pPr>
            <a:r>
              <a:rPr lang="cs-CZ" dirty="0"/>
              <a:t>Vícerozměrné </a:t>
            </a:r>
            <a:r>
              <a:rPr lang="cs-CZ" dirty="0" smtClean="0"/>
              <a:t>charakteristiky</a:t>
            </a:r>
            <a:endParaRPr lang="en-US" dirty="0" smtClean="0"/>
          </a:p>
          <a:p>
            <a:pPr marL="457200" indent="-457200">
              <a:buFont typeface="+mj-lt"/>
              <a:buAutoNum type="arabicPeriod"/>
            </a:pPr>
            <a:r>
              <a:rPr lang="cs-CZ" dirty="0"/>
              <a:t>Vícerozměrné normální </a:t>
            </a:r>
            <a:r>
              <a:rPr lang="cs-CZ" dirty="0" smtClean="0"/>
              <a:t>rozdělení</a:t>
            </a:r>
            <a:endParaRPr lang="en-US" dirty="0" smtClean="0"/>
          </a:p>
          <a:p>
            <a:pPr marL="457200" indent="-457200">
              <a:buFont typeface="+mj-lt"/>
              <a:buAutoNum type="arabicPeriod"/>
            </a:pPr>
            <a:r>
              <a:rPr lang="cs-CZ" dirty="0" smtClean="0"/>
              <a:t>Vícerozměrný t-test</a:t>
            </a:r>
            <a:endParaRPr lang="en-US" dirty="0" smtClean="0"/>
          </a:p>
          <a:p>
            <a:pPr marL="457200" indent="-457200">
              <a:buFont typeface="+mj-lt"/>
              <a:buAutoNum type="arabicPeriod"/>
            </a:pPr>
            <a:r>
              <a:rPr lang="cs-CZ" dirty="0" smtClean="0"/>
              <a:t>Vícerozměrná </a:t>
            </a:r>
            <a:r>
              <a:rPr lang="cs-CZ" dirty="0"/>
              <a:t>analýza </a:t>
            </a:r>
            <a:r>
              <a:rPr lang="cs-CZ" dirty="0" smtClean="0"/>
              <a:t>rozptylu</a:t>
            </a:r>
            <a:endParaRPr lang="en-US" dirty="0" smtClean="0"/>
          </a:p>
          <a:p>
            <a:pPr marL="457200" indent="-457200">
              <a:buFont typeface="+mj-lt"/>
              <a:buAutoNum type="arabicPeriod"/>
            </a:pPr>
            <a:r>
              <a:rPr lang="cs-CZ" dirty="0" smtClean="0"/>
              <a:t>Transformace </a:t>
            </a:r>
            <a:r>
              <a:rPr lang="cs-CZ" dirty="0"/>
              <a:t>a jiné úpravy vícerozměrných </a:t>
            </a:r>
            <a:r>
              <a:rPr lang="cs-CZ" dirty="0" smtClean="0"/>
              <a:t>dat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a:t>
            </a:fld>
            <a:endParaRPr lang="cs-CZ"/>
          </a:p>
        </p:txBody>
      </p:sp>
    </p:spTree>
    <p:extLst>
      <p:ext uri="{BB962C8B-B14F-4D97-AF65-F5344CB8AC3E}">
        <p14:creationId xmlns:p14="http://schemas.microsoft.com/office/powerpoint/2010/main" val="3862409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dirty="0"/>
              <a:t>Analýza rozptylu pro vícerozměrná </a:t>
            </a:r>
            <a:r>
              <a:rPr lang="cs-CZ" sz="3000" dirty="0" smtClean="0"/>
              <a:t>data - příklady</a:t>
            </a:r>
            <a:endParaRPr lang="en-US" sz="3000"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30</a:t>
            </a:fld>
            <a:endParaRPr lang="cs-CZ" dirty="0"/>
          </a:p>
        </p:txBody>
      </p:sp>
      <p:sp>
        <p:nvSpPr>
          <p:cNvPr id="18" name="TextovéPole 17"/>
          <p:cNvSpPr txBox="1"/>
          <p:nvPr/>
        </p:nvSpPr>
        <p:spPr>
          <a:xfrm>
            <a:off x="514152" y="1318597"/>
            <a:ext cx="6059016" cy="369332"/>
          </a:xfrm>
          <a:prstGeom prst="rect">
            <a:avLst/>
          </a:prstGeom>
          <a:noFill/>
        </p:spPr>
        <p:txBody>
          <a:bodyPr wrap="square" rtlCol="0">
            <a:spAutoFit/>
          </a:bodyPr>
          <a:lstStyle/>
          <a:p>
            <a:r>
              <a:rPr lang="cs-CZ" b="1" dirty="0" smtClean="0"/>
              <a:t>Počet faktorů: </a:t>
            </a:r>
            <a:r>
              <a:rPr lang="cs-CZ" dirty="0" smtClean="0"/>
              <a:t>jednoduché x dvojné x trojné, ... třídění</a:t>
            </a:r>
            <a:endParaRPr lang="en-US" dirty="0"/>
          </a:p>
        </p:txBody>
      </p:sp>
      <p:sp>
        <p:nvSpPr>
          <p:cNvPr id="20" name="TextovéPole 19"/>
          <p:cNvSpPr txBox="1"/>
          <p:nvPr/>
        </p:nvSpPr>
        <p:spPr>
          <a:xfrm>
            <a:off x="514152" y="1030565"/>
            <a:ext cx="6984776" cy="369332"/>
          </a:xfrm>
          <a:prstGeom prst="rect">
            <a:avLst/>
          </a:prstGeom>
          <a:noFill/>
        </p:spPr>
        <p:txBody>
          <a:bodyPr wrap="square" rtlCol="0">
            <a:spAutoFit/>
          </a:bodyPr>
          <a:lstStyle/>
          <a:p>
            <a:r>
              <a:rPr lang="cs-CZ" b="1" dirty="0" smtClean="0"/>
              <a:t>Počet proměnných:</a:t>
            </a:r>
            <a:r>
              <a:rPr lang="cs-CZ" dirty="0" smtClean="0"/>
              <a:t> jednorozměrná x vícerozměrná analýza rozptylu</a:t>
            </a:r>
            <a:endParaRPr lang="en-US" dirty="0"/>
          </a:p>
        </p:txBody>
      </p:sp>
      <p:sp>
        <p:nvSpPr>
          <p:cNvPr id="21" name="TextovéPole 20"/>
          <p:cNvSpPr txBox="1"/>
          <p:nvPr/>
        </p:nvSpPr>
        <p:spPr>
          <a:xfrm>
            <a:off x="514152" y="1606629"/>
            <a:ext cx="6984776" cy="369332"/>
          </a:xfrm>
          <a:prstGeom prst="rect">
            <a:avLst/>
          </a:prstGeom>
          <a:noFill/>
        </p:spPr>
        <p:txBody>
          <a:bodyPr wrap="square" rtlCol="0">
            <a:spAutoFit/>
          </a:bodyPr>
          <a:lstStyle/>
          <a:p>
            <a:r>
              <a:rPr lang="cs-CZ" b="1" dirty="0" smtClean="0"/>
              <a:t>Faktory se ovlivňují či neovlivňují: </a:t>
            </a:r>
            <a:r>
              <a:rPr lang="cs-CZ" dirty="0" smtClean="0"/>
              <a:t>s interakcí x bez interakce</a:t>
            </a:r>
            <a:endParaRPr lang="en-US" dirty="0"/>
          </a:p>
        </p:txBody>
      </p:sp>
      <p:sp>
        <p:nvSpPr>
          <p:cNvPr id="22" name="Obdélník 21"/>
          <p:cNvSpPr/>
          <p:nvPr/>
        </p:nvSpPr>
        <p:spPr>
          <a:xfrm>
            <a:off x="539552" y="2548378"/>
            <a:ext cx="8365855" cy="1200329"/>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tlaku u </a:t>
            </a:r>
            <a:r>
              <a:rPr lang="cs-CZ" dirty="0" smtClean="0"/>
              <a:t>stovky osob</a:t>
            </a:r>
            <a:r>
              <a:rPr lang="cs-CZ" dirty="0"/>
              <a:t>, přičemž chceme zkoumat i vliv pohlaví, předpokládáme však, že ženy i muži reagují na jednotlivé léky obdobně (tzn. např. ženy s léky A </a:t>
            </a:r>
            <a:r>
              <a:rPr lang="cs-CZ" dirty="0" err="1"/>
              <a:t>a</a:t>
            </a:r>
            <a:r>
              <a:rPr lang="cs-CZ" dirty="0"/>
              <a:t> C budou mít nižší tlak než ženy s lékem B a muži s léky A </a:t>
            </a:r>
            <a:r>
              <a:rPr lang="cs-CZ" dirty="0" err="1"/>
              <a:t>a</a:t>
            </a:r>
            <a:r>
              <a:rPr lang="cs-CZ" dirty="0"/>
              <a:t> C budou mít také nižší tlak než muži s lékem B apod</a:t>
            </a:r>
            <a:r>
              <a:rPr lang="cs-CZ" dirty="0" smtClean="0"/>
              <a:t>.)</a:t>
            </a:r>
            <a:endParaRPr lang="cs-CZ" dirty="0"/>
          </a:p>
        </p:txBody>
      </p:sp>
      <p:sp>
        <p:nvSpPr>
          <p:cNvPr id="23" name="Obdélník 22"/>
          <p:cNvSpPr/>
          <p:nvPr/>
        </p:nvSpPr>
        <p:spPr>
          <a:xfrm>
            <a:off x="539552" y="3953698"/>
            <a:ext cx="8424936" cy="1200329"/>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tlaku u </a:t>
            </a:r>
            <a:r>
              <a:rPr lang="cs-CZ" dirty="0" smtClean="0"/>
              <a:t>stovky osob</a:t>
            </a:r>
            <a:r>
              <a:rPr lang="cs-CZ" dirty="0"/>
              <a:t>, přičemž chceme zkoumat i vliv pohlaví, a předpokládáme, že ženy a muži budou reagovat na léky různě (tzn. např. ženy s léky A </a:t>
            </a:r>
            <a:r>
              <a:rPr lang="cs-CZ" dirty="0" err="1"/>
              <a:t>a</a:t>
            </a:r>
            <a:r>
              <a:rPr lang="cs-CZ" dirty="0"/>
              <a:t> C budou mít nižší tlak než ženy s lékem B, zatímco muži s léky A </a:t>
            </a:r>
            <a:r>
              <a:rPr lang="cs-CZ" dirty="0" err="1"/>
              <a:t>a</a:t>
            </a:r>
            <a:r>
              <a:rPr lang="cs-CZ" dirty="0"/>
              <a:t> </a:t>
            </a:r>
            <a:r>
              <a:rPr lang="cs-CZ" dirty="0" smtClean="0"/>
              <a:t>B </a:t>
            </a:r>
            <a:r>
              <a:rPr lang="cs-CZ" dirty="0"/>
              <a:t>budou mít vyšší tlak než muži s lékem </a:t>
            </a:r>
            <a:r>
              <a:rPr lang="cs-CZ" dirty="0" smtClean="0"/>
              <a:t>C </a:t>
            </a:r>
            <a:r>
              <a:rPr lang="cs-CZ" dirty="0"/>
              <a:t>apod</a:t>
            </a:r>
            <a:r>
              <a:rPr lang="cs-CZ" dirty="0" smtClean="0"/>
              <a:t>.)</a:t>
            </a:r>
            <a:endParaRPr lang="cs-CZ" dirty="0"/>
          </a:p>
        </p:txBody>
      </p:sp>
      <p:sp>
        <p:nvSpPr>
          <p:cNvPr id="24" name="Obdélník 23"/>
          <p:cNvSpPr/>
          <p:nvPr/>
        </p:nvSpPr>
        <p:spPr>
          <a:xfrm>
            <a:off x="539552" y="5360516"/>
            <a:ext cx="8424936" cy="646331"/>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a diastolického tlaku u </a:t>
            </a:r>
            <a:r>
              <a:rPr lang="cs-CZ" dirty="0" smtClean="0"/>
              <a:t>stovky osob</a:t>
            </a:r>
            <a:endParaRPr lang="cs-CZ" dirty="0"/>
          </a:p>
        </p:txBody>
      </p:sp>
      <p:sp>
        <p:nvSpPr>
          <p:cNvPr id="25" name="Obdélník 24"/>
          <p:cNvSpPr/>
          <p:nvPr/>
        </p:nvSpPr>
        <p:spPr>
          <a:xfrm>
            <a:off x="539552" y="5945088"/>
            <a:ext cx="8365855" cy="646331"/>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a vliv pohlaví na hodnoty systolického a diastolického tlaku u </a:t>
            </a:r>
            <a:r>
              <a:rPr lang="cs-CZ" dirty="0" smtClean="0"/>
              <a:t>stovky osob</a:t>
            </a:r>
            <a:endParaRPr lang="cs-CZ" dirty="0"/>
          </a:p>
        </p:txBody>
      </p:sp>
      <p:sp>
        <p:nvSpPr>
          <p:cNvPr id="26" name="Obdélník 25"/>
          <p:cNvSpPr/>
          <p:nvPr/>
        </p:nvSpPr>
        <p:spPr>
          <a:xfrm>
            <a:off x="861492" y="3643674"/>
            <a:ext cx="7344816" cy="369332"/>
          </a:xfrm>
          <a:prstGeom prst="rect">
            <a:avLst/>
          </a:prstGeom>
        </p:spPr>
        <p:txBody>
          <a:bodyPr wrap="square">
            <a:spAutoFit/>
          </a:bodyPr>
          <a:lstStyle/>
          <a:p>
            <a:r>
              <a:rPr lang="cs-CZ" dirty="0" smtClean="0">
                <a:solidFill>
                  <a:srgbClr val="A50021"/>
                </a:solidFill>
              </a:rPr>
              <a:t>– jednorozměrná analýza </a:t>
            </a:r>
            <a:r>
              <a:rPr lang="cs-CZ" dirty="0">
                <a:solidFill>
                  <a:srgbClr val="A50021"/>
                </a:solidFill>
              </a:rPr>
              <a:t>rozptylu dvojného třídění bez </a:t>
            </a:r>
            <a:r>
              <a:rPr lang="cs-CZ" dirty="0" smtClean="0">
                <a:solidFill>
                  <a:srgbClr val="A50021"/>
                </a:solidFill>
              </a:rPr>
              <a:t>interakce</a:t>
            </a:r>
            <a:endParaRPr lang="cs-CZ" dirty="0">
              <a:solidFill>
                <a:srgbClr val="A50021"/>
              </a:solidFill>
            </a:endParaRPr>
          </a:p>
        </p:txBody>
      </p:sp>
      <p:sp>
        <p:nvSpPr>
          <p:cNvPr id="27" name="Obdélník 26"/>
          <p:cNvSpPr/>
          <p:nvPr/>
        </p:nvSpPr>
        <p:spPr>
          <a:xfrm>
            <a:off x="861492" y="5046518"/>
            <a:ext cx="7632848" cy="369332"/>
          </a:xfrm>
          <a:prstGeom prst="rect">
            <a:avLst/>
          </a:prstGeom>
        </p:spPr>
        <p:txBody>
          <a:bodyPr wrap="square">
            <a:spAutoFit/>
          </a:bodyPr>
          <a:lstStyle/>
          <a:p>
            <a:r>
              <a:rPr lang="cs-CZ" dirty="0" smtClean="0">
                <a:solidFill>
                  <a:srgbClr val="A50021"/>
                </a:solidFill>
              </a:rPr>
              <a:t>– jednorozměrná analýza </a:t>
            </a:r>
            <a:r>
              <a:rPr lang="cs-CZ" dirty="0">
                <a:solidFill>
                  <a:srgbClr val="A50021"/>
                </a:solidFill>
              </a:rPr>
              <a:t>rozptylu dvojného třídění s </a:t>
            </a:r>
            <a:r>
              <a:rPr lang="cs-CZ" dirty="0" smtClean="0">
                <a:solidFill>
                  <a:srgbClr val="A50021"/>
                </a:solidFill>
              </a:rPr>
              <a:t>interakcí</a:t>
            </a:r>
            <a:endParaRPr lang="en-US" dirty="0">
              <a:solidFill>
                <a:srgbClr val="A50021"/>
              </a:solidFill>
            </a:endParaRPr>
          </a:p>
        </p:txBody>
      </p:sp>
      <p:sp>
        <p:nvSpPr>
          <p:cNvPr id="28" name="Obdélník 27"/>
          <p:cNvSpPr/>
          <p:nvPr/>
        </p:nvSpPr>
        <p:spPr>
          <a:xfrm>
            <a:off x="2051720" y="5634250"/>
            <a:ext cx="5382344" cy="369332"/>
          </a:xfrm>
          <a:prstGeom prst="rect">
            <a:avLst/>
          </a:prstGeom>
        </p:spPr>
        <p:txBody>
          <a:bodyPr wrap="square">
            <a:spAutoFit/>
          </a:bodyPr>
          <a:lstStyle/>
          <a:p>
            <a:r>
              <a:rPr lang="cs-CZ" dirty="0" smtClean="0">
                <a:solidFill>
                  <a:srgbClr val="A50021"/>
                </a:solidFill>
              </a:rPr>
              <a:t>– vícerozměrná analýza </a:t>
            </a:r>
            <a:r>
              <a:rPr lang="cs-CZ" dirty="0">
                <a:solidFill>
                  <a:srgbClr val="A50021"/>
                </a:solidFill>
              </a:rPr>
              <a:t>rozptylu jednoduchého </a:t>
            </a:r>
            <a:r>
              <a:rPr lang="cs-CZ" dirty="0" smtClean="0">
                <a:solidFill>
                  <a:srgbClr val="A50021"/>
                </a:solidFill>
              </a:rPr>
              <a:t>třídění</a:t>
            </a:r>
            <a:endParaRPr lang="cs-CZ" dirty="0">
              <a:solidFill>
                <a:srgbClr val="A50021"/>
              </a:solidFill>
            </a:endParaRPr>
          </a:p>
        </p:txBody>
      </p:sp>
      <p:sp>
        <p:nvSpPr>
          <p:cNvPr id="29" name="Obdélník 28"/>
          <p:cNvSpPr/>
          <p:nvPr/>
        </p:nvSpPr>
        <p:spPr>
          <a:xfrm>
            <a:off x="3995936" y="6206995"/>
            <a:ext cx="4875088" cy="369332"/>
          </a:xfrm>
          <a:prstGeom prst="rect">
            <a:avLst/>
          </a:prstGeom>
        </p:spPr>
        <p:txBody>
          <a:bodyPr wrap="square">
            <a:spAutoFit/>
          </a:bodyPr>
          <a:lstStyle/>
          <a:p>
            <a:r>
              <a:rPr lang="cs-CZ" dirty="0" smtClean="0">
                <a:solidFill>
                  <a:srgbClr val="A50021"/>
                </a:solidFill>
              </a:rPr>
              <a:t>– vícerozměrná analýza </a:t>
            </a:r>
            <a:r>
              <a:rPr lang="cs-CZ" dirty="0">
                <a:solidFill>
                  <a:srgbClr val="A50021"/>
                </a:solidFill>
              </a:rPr>
              <a:t>rozptylu dvojného </a:t>
            </a:r>
            <a:r>
              <a:rPr lang="cs-CZ" dirty="0" smtClean="0">
                <a:solidFill>
                  <a:srgbClr val="A50021"/>
                </a:solidFill>
              </a:rPr>
              <a:t>třídění</a:t>
            </a:r>
            <a:endParaRPr lang="cs-CZ" dirty="0">
              <a:solidFill>
                <a:srgbClr val="A50021"/>
              </a:solidFill>
            </a:endParaRPr>
          </a:p>
        </p:txBody>
      </p:sp>
      <p:sp>
        <p:nvSpPr>
          <p:cNvPr id="30" name="Obdélník 29"/>
          <p:cNvSpPr/>
          <p:nvPr/>
        </p:nvSpPr>
        <p:spPr>
          <a:xfrm>
            <a:off x="539552" y="1988840"/>
            <a:ext cx="8365855" cy="369332"/>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tlaku u </a:t>
            </a:r>
            <a:r>
              <a:rPr lang="cs-CZ" dirty="0" smtClean="0"/>
              <a:t>stovky osob</a:t>
            </a:r>
            <a:endParaRPr lang="cs-CZ" dirty="0"/>
          </a:p>
        </p:txBody>
      </p:sp>
      <p:sp>
        <p:nvSpPr>
          <p:cNvPr id="31" name="Obdélník 30"/>
          <p:cNvSpPr/>
          <p:nvPr/>
        </p:nvSpPr>
        <p:spPr>
          <a:xfrm>
            <a:off x="861492" y="2253139"/>
            <a:ext cx="6709671" cy="369332"/>
          </a:xfrm>
          <a:prstGeom prst="rect">
            <a:avLst/>
          </a:prstGeom>
        </p:spPr>
        <p:txBody>
          <a:bodyPr wrap="square">
            <a:spAutoFit/>
          </a:bodyPr>
          <a:lstStyle/>
          <a:p>
            <a:r>
              <a:rPr lang="cs-CZ" dirty="0" smtClean="0">
                <a:solidFill>
                  <a:srgbClr val="A50021"/>
                </a:solidFill>
              </a:rPr>
              <a:t>– jednorozměrná analýza </a:t>
            </a:r>
            <a:r>
              <a:rPr lang="cs-CZ" dirty="0">
                <a:solidFill>
                  <a:srgbClr val="A50021"/>
                </a:solidFill>
              </a:rPr>
              <a:t>rozptylu jednoduchého </a:t>
            </a:r>
            <a:r>
              <a:rPr lang="cs-CZ" dirty="0" smtClean="0">
                <a:solidFill>
                  <a:srgbClr val="A50021"/>
                </a:solidFill>
              </a:rPr>
              <a:t>třídění</a:t>
            </a:r>
            <a:endParaRPr lang="en-US" dirty="0">
              <a:solidFill>
                <a:srgbClr val="A50021"/>
              </a:solidFill>
            </a:endParaRPr>
          </a:p>
        </p:txBody>
      </p:sp>
    </p:spTree>
    <p:extLst>
      <p:ext uri="{BB962C8B-B14F-4D97-AF65-F5344CB8AC3E}">
        <p14:creationId xmlns:p14="http://schemas.microsoft.com/office/powerpoint/2010/main" val="8099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dvojného třídění</a:t>
            </a:r>
          </a:p>
        </p:txBody>
      </p:sp>
      <p:sp>
        <p:nvSpPr>
          <p:cNvPr id="3" name="Zástupný symbol pro obsah 2"/>
          <p:cNvSpPr>
            <a:spLocks noGrp="1"/>
          </p:cNvSpPr>
          <p:nvPr>
            <p:ph idx="1"/>
          </p:nvPr>
        </p:nvSpPr>
        <p:spPr/>
        <p:txBody>
          <a:bodyPr/>
          <a:lstStyle/>
          <a:p>
            <a:r>
              <a:rPr lang="cs-CZ" dirty="0"/>
              <a:t>Uvažujeme dvě vysvětlující proměnné zároveň.</a:t>
            </a:r>
          </a:p>
          <a:p>
            <a:r>
              <a:rPr lang="cs-CZ" dirty="0"/>
              <a:t>Zápis modelu:</a:t>
            </a:r>
          </a:p>
          <a:p>
            <a:endParaRPr lang="cs-CZ" dirty="0"/>
          </a:p>
          <a:p>
            <a:endParaRPr lang="cs-CZ" dirty="0"/>
          </a:p>
          <a:p>
            <a:endParaRPr lang="cs-CZ" dirty="0"/>
          </a:p>
          <a:p>
            <a:endParaRPr lang="cs-CZ" dirty="0" smtClean="0"/>
          </a:p>
          <a:p>
            <a:endParaRPr lang="cs-CZ" dirty="0"/>
          </a:p>
          <a:p>
            <a:r>
              <a:rPr lang="cs-CZ" dirty="0"/>
              <a:t>Nulové hypotézy pak máme dvě:	</a:t>
            </a: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31</a:t>
            </a:fld>
            <a:endParaRPr lang="cs-CZ" dirty="0"/>
          </a:p>
        </p:txBody>
      </p:sp>
      <p:graphicFrame>
        <p:nvGraphicFramePr>
          <p:cNvPr id="15" name="Objekt 14"/>
          <p:cNvGraphicFramePr>
            <a:graphicFrameLocks noChangeAspect="1"/>
          </p:cNvGraphicFramePr>
          <p:nvPr>
            <p:extLst>
              <p:ext uri="{D42A27DB-BD31-4B8C-83A1-F6EECF244321}">
                <p14:modId xmlns:p14="http://schemas.microsoft.com/office/powerpoint/2010/main" val="2967491296"/>
              </p:ext>
            </p:extLst>
          </p:nvPr>
        </p:nvGraphicFramePr>
        <p:xfrm>
          <a:off x="4298495" y="3801644"/>
          <a:ext cx="2195513" cy="361950"/>
        </p:xfrm>
        <a:graphic>
          <a:graphicData uri="http://schemas.openxmlformats.org/presentationml/2006/ole">
            <mc:AlternateContent xmlns:mc="http://schemas.openxmlformats.org/markup-compatibility/2006">
              <mc:Choice xmlns:v="urn:schemas-microsoft-com:vml" Requires="v">
                <p:oleObj spid="_x0000_s13432" name="Rovnice" r:id="rId4" imgW="1397000" imgH="228600" progId="Equation.3">
                  <p:embed/>
                </p:oleObj>
              </mc:Choice>
              <mc:Fallback>
                <p:oleObj name="Rovnice" r:id="rId4" imgW="1397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495" y="3801644"/>
                        <a:ext cx="21955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736390305"/>
              </p:ext>
            </p:extLst>
          </p:nvPr>
        </p:nvGraphicFramePr>
        <p:xfrm>
          <a:off x="6624183" y="3801644"/>
          <a:ext cx="2195512" cy="361950"/>
        </p:xfrm>
        <a:graphic>
          <a:graphicData uri="http://schemas.openxmlformats.org/presentationml/2006/ole">
            <mc:AlternateContent xmlns:mc="http://schemas.openxmlformats.org/markup-compatibility/2006">
              <mc:Choice xmlns:v="urn:schemas-microsoft-com:vml" Requires="v">
                <p:oleObj spid="_x0000_s13433" name="Rovnice" r:id="rId6" imgW="1397000" imgH="228600" progId="Equation.3">
                  <p:embed/>
                </p:oleObj>
              </mc:Choice>
              <mc:Fallback>
                <p:oleObj name="Rovnice" r:id="rId6" imgW="1397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4183" y="3801644"/>
                        <a:ext cx="21955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447598802"/>
              </p:ext>
            </p:extLst>
          </p:nvPr>
        </p:nvGraphicFramePr>
        <p:xfrm>
          <a:off x="714347" y="4498504"/>
          <a:ext cx="7715306" cy="1737360"/>
        </p:xfrm>
        <a:graphic>
          <a:graphicData uri="http://schemas.openxmlformats.org/drawingml/2006/table">
            <a:tbl>
              <a:tblPr firstRow="1" bandRow="1">
                <a:tableStyleId>{5C22544A-7EE6-4342-B048-85BDC9FD1C3A}</a:tableStyleId>
              </a:tblPr>
              <a:tblGrid>
                <a:gridCol w="1000133">
                  <a:extLst>
                    <a:ext uri="{9D8B030D-6E8A-4147-A177-3AD203B41FA5}">
                      <a16:colId xmlns:a16="http://schemas.microsoft.com/office/drawing/2014/main" val="20000"/>
                    </a:ext>
                  </a:extLst>
                </a:gridCol>
                <a:gridCol w="1000132">
                  <a:extLst>
                    <a:ext uri="{9D8B030D-6E8A-4147-A177-3AD203B41FA5}">
                      <a16:colId xmlns:a16="http://schemas.microsoft.com/office/drawing/2014/main" val="20001"/>
                    </a:ext>
                  </a:extLst>
                </a:gridCol>
                <a:gridCol w="1948157">
                  <a:extLst>
                    <a:ext uri="{9D8B030D-6E8A-4147-A177-3AD203B41FA5}">
                      <a16:colId xmlns:a16="http://schemas.microsoft.com/office/drawing/2014/main" val="20002"/>
                    </a:ext>
                  </a:extLst>
                </a:gridCol>
                <a:gridCol w="1480867">
                  <a:extLst>
                    <a:ext uri="{9D8B030D-6E8A-4147-A177-3AD203B41FA5}">
                      <a16:colId xmlns:a16="http://schemas.microsoft.com/office/drawing/2014/main" val="20003"/>
                    </a:ext>
                  </a:extLst>
                </a:gridCol>
                <a:gridCol w="1143008">
                  <a:extLst>
                    <a:ext uri="{9D8B030D-6E8A-4147-A177-3AD203B41FA5}">
                      <a16:colId xmlns:a16="http://schemas.microsoft.com/office/drawing/2014/main" val="20004"/>
                    </a:ext>
                  </a:extLst>
                </a:gridCol>
                <a:gridCol w="1143009">
                  <a:extLst>
                    <a:ext uri="{9D8B030D-6E8A-4147-A177-3AD203B41FA5}">
                      <a16:colId xmlns:a16="http://schemas.microsoft.com/office/drawing/2014/main" val="20005"/>
                    </a:ext>
                  </a:extLst>
                </a:gridCol>
              </a:tblGrid>
              <a:tr h="303612">
                <a:tc>
                  <a:txBody>
                    <a:bodyPr/>
                    <a:lstStyle/>
                    <a:p>
                      <a:r>
                        <a:rPr lang="cs-CZ" sz="1400" dirty="0" smtClean="0"/>
                        <a:t>Variabilita</a:t>
                      </a:r>
                      <a:endParaRPr lang="cs-CZ" sz="1400" dirty="0"/>
                    </a:p>
                  </a:txBody>
                  <a:tcPr anchor="ctr"/>
                </a:tc>
                <a:tc>
                  <a:txBody>
                    <a:bodyPr/>
                    <a:lstStyle/>
                    <a:p>
                      <a:pPr algn="ctr"/>
                      <a:r>
                        <a:rPr lang="cs-CZ" sz="1400" dirty="0" smtClean="0"/>
                        <a:t>Součet čtverců</a:t>
                      </a:r>
                      <a:endParaRPr lang="cs-CZ" sz="1400" dirty="0"/>
                    </a:p>
                  </a:txBody>
                  <a:tcPr anchor="ctr"/>
                </a:tc>
                <a:tc>
                  <a:txBody>
                    <a:bodyPr/>
                    <a:lstStyle/>
                    <a:p>
                      <a:pPr algn="ctr"/>
                      <a:r>
                        <a:rPr lang="cs-CZ" sz="1400" dirty="0" smtClean="0"/>
                        <a:t>Počet stupňů</a:t>
                      </a:r>
                      <a:r>
                        <a:rPr lang="cs-CZ" sz="1400" baseline="0" dirty="0" smtClean="0"/>
                        <a:t> volnosti</a:t>
                      </a:r>
                      <a:endParaRPr lang="cs-CZ" sz="1400" dirty="0"/>
                    </a:p>
                  </a:txBody>
                  <a:tcPr anchor="ctr"/>
                </a:tc>
                <a:tc>
                  <a:txBody>
                    <a:bodyPr/>
                    <a:lstStyle/>
                    <a:p>
                      <a:pPr algn="ctr"/>
                      <a:r>
                        <a:rPr lang="cs-CZ" sz="1400" dirty="0" smtClean="0"/>
                        <a:t>Průměrný čtverec</a:t>
                      </a:r>
                      <a:endParaRPr lang="cs-CZ" sz="1400" dirty="0"/>
                    </a:p>
                  </a:txBody>
                  <a:tcPr anchor="ctr"/>
                </a:tc>
                <a:tc>
                  <a:txBody>
                    <a:bodyPr/>
                    <a:lstStyle/>
                    <a:p>
                      <a:pPr algn="ctr"/>
                      <a:r>
                        <a:rPr lang="cs-CZ" sz="1400" i="1" dirty="0" smtClean="0"/>
                        <a:t>F</a:t>
                      </a:r>
                      <a:r>
                        <a:rPr lang="cs-CZ" sz="1400" dirty="0" smtClean="0"/>
                        <a:t> statistika</a:t>
                      </a:r>
                      <a:endParaRPr lang="cs-CZ" sz="1400" dirty="0"/>
                    </a:p>
                  </a:txBody>
                  <a:tcPr anchor="ctr"/>
                </a:tc>
                <a:tc>
                  <a:txBody>
                    <a:bodyPr/>
                    <a:lstStyle/>
                    <a:p>
                      <a:pPr algn="ctr"/>
                      <a:r>
                        <a:rPr lang="cs-CZ" sz="1400" i="1" dirty="0" smtClean="0"/>
                        <a:t>p</a:t>
                      </a:r>
                      <a:r>
                        <a:rPr lang="cs-CZ" sz="1400" dirty="0" smtClean="0"/>
                        <a:t>-hodnota</a:t>
                      </a:r>
                      <a:endParaRPr lang="cs-CZ" sz="1400" dirty="0"/>
                    </a:p>
                  </a:txBody>
                  <a:tcPr anchor="ctr"/>
                </a:tc>
                <a:extLst>
                  <a:ext uri="{0D108BD9-81ED-4DB2-BD59-A6C34878D82A}">
                    <a16:rowId xmlns:a16="http://schemas.microsoft.com/office/drawing/2014/main" val="10000"/>
                  </a:ext>
                </a:extLst>
              </a:tr>
              <a:tr h="303612">
                <a:tc>
                  <a:txBody>
                    <a:bodyPr/>
                    <a:lstStyle/>
                    <a:p>
                      <a:r>
                        <a:rPr lang="cs-CZ" sz="1400" dirty="0" smtClean="0"/>
                        <a:t>Faktor A</a:t>
                      </a:r>
                      <a:endParaRPr lang="cs-CZ" sz="1400" dirty="0"/>
                    </a:p>
                  </a:txBody>
                  <a:tcPr anchor="ctr"/>
                </a:tc>
                <a:tc>
                  <a:txBody>
                    <a:bodyPr/>
                    <a:lstStyle/>
                    <a:p>
                      <a:pPr algn="ctr"/>
                      <a:r>
                        <a:rPr lang="cs-CZ" sz="1400" i="1" dirty="0" smtClean="0"/>
                        <a:t>S</a:t>
                      </a:r>
                      <a:r>
                        <a:rPr lang="cs-CZ" sz="1400" baseline="-25000" dirty="0" smtClean="0"/>
                        <a:t>A</a:t>
                      </a:r>
                      <a:endParaRPr lang="cs-CZ" sz="1400" dirty="0"/>
                    </a:p>
                  </a:txBody>
                  <a:tcPr anchor="ctr"/>
                </a:tc>
                <a:tc>
                  <a:txBody>
                    <a:bodyPr/>
                    <a:lstStyle/>
                    <a:p>
                      <a:pPr algn="ctr"/>
                      <a:r>
                        <a:rPr lang="cs-CZ" sz="1400" i="1" dirty="0" err="1" smtClean="0"/>
                        <a:t>df</a:t>
                      </a:r>
                      <a:r>
                        <a:rPr lang="cs-CZ" sz="1400" i="0" baseline="-25000" dirty="0" err="1" smtClean="0"/>
                        <a:t>A</a:t>
                      </a:r>
                      <a:r>
                        <a:rPr lang="cs-CZ" sz="1400" i="0" dirty="0" smtClean="0"/>
                        <a:t> = </a:t>
                      </a:r>
                      <a:r>
                        <a:rPr lang="cs-CZ" sz="1400" i="1" dirty="0" smtClean="0"/>
                        <a:t>a</a:t>
                      </a:r>
                      <a:r>
                        <a:rPr lang="cs-CZ" sz="1400" dirty="0" smtClean="0"/>
                        <a:t> – 1</a:t>
                      </a:r>
                      <a:endParaRPr lang="cs-CZ" sz="1400" dirty="0"/>
                    </a:p>
                  </a:txBody>
                  <a:tcPr anchor="ctr"/>
                </a:tc>
                <a:tc>
                  <a:txBody>
                    <a:bodyPr/>
                    <a:lstStyle/>
                    <a:p>
                      <a:pPr algn="ctr"/>
                      <a:r>
                        <a:rPr lang="cs-CZ" sz="1400" i="1" dirty="0" smtClean="0"/>
                        <a:t>MS</a:t>
                      </a:r>
                      <a:r>
                        <a:rPr lang="cs-CZ" sz="1400" baseline="-25000" dirty="0" smtClean="0"/>
                        <a:t>A</a:t>
                      </a:r>
                      <a:r>
                        <a:rPr lang="cs-CZ" sz="1400" baseline="0" dirty="0" smtClean="0"/>
                        <a:t> = </a:t>
                      </a:r>
                      <a:r>
                        <a:rPr lang="cs-CZ" sz="1400" i="1" dirty="0" smtClean="0"/>
                        <a:t>S</a:t>
                      </a:r>
                      <a:r>
                        <a:rPr lang="cs-CZ" sz="1400" baseline="-25000" dirty="0" smtClean="0"/>
                        <a:t>A</a:t>
                      </a:r>
                      <a:r>
                        <a:rPr lang="cs-CZ" sz="1400" baseline="0" dirty="0" smtClean="0"/>
                        <a:t> / </a:t>
                      </a:r>
                      <a:r>
                        <a:rPr lang="cs-CZ" sz="1400" i="1" dirty="0" err="1" smtClean="0"/>
                        <a:t>df</a:t>
                      </a:r>
                      <a:r>
                        <a:rPr lang="cs-CZ" sz="1400" i="0" baseline="-25000" dirty="0" err="1" smtClean="0"/>
                        <a:t>A</a:t>
                      </a:r>
                      <a:endParaRPr lang="cs-CZ" sz="1400" dirty="0"/>
                    </a:p>
                  </a:txBody>
                  <a:tcPr anchor="ctr"/>
                </a:tc>
                <a:tc>
                  <a:txBody>
                    <a:bodyPr/>
                    <a:lstStyle/>
                    <a:p>
                      <a:pPr algn="ctr"/>
                      <a:r>
                        <a:rPr lang="cs-CZ" sz="1400" i="1" dirty="0" smtClean="0"/>
                        <a:t>F</a:t>
                      </a:r>
                      <a:r>
                        <a:rPr lang="cs-CZ" sz="1400" i="0" baseline="-25000" dirty="0" smtClean="0"/>
                        <a:t>A</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1"/>
                  </a:ext>
                </a:extLst>
              </a:tr>
              <a:tr h="303612">
                <a:tc>
                  <a:txBody>
                    <a:bodyPr/>
                    <a:lstStyle/>
                    <a:p>
                      <a:r>
                        <a:rPr lang="cs-CZ" sz="1400" dirty="0" smtClean="0"/>
                        <a:t>Faktor 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S</a:t>
                      </a:r>
                      <a:r>
                        <a:rPr lang="cs-CZ" sz="1400" baseline="-25000" dirty="0" smtClean="0"/>
                        <a:t>B</a:t>
                      </a:r>
                      <a:endParaRPr lang="cs-CZ" sz="1400" dirty="0" smtClean="0"/>
                    </a:p>
                  </a:txBody>
                  <a:tcPr anchor="ctr"/>
                </a:tc>
                <a:tc>
                  <a:txBody>
                    <a:bodyPr/>
                    <a:lstStyle/>
                    <a:p>
                      <a:pPr algn="ctr"/>
                      <a:r>
                        <a:rPr lang="cs-CZ" sz="1400" i="1" dirty="0" err="1" smtClean="0"/>
                        <a:t>df</a:t>
                      </a:r>
                      <a:r>
                        <a:rPr lang="cs-CZ" sz="1400" i="0" baseline="-25000" dirty="0" err="1" smtClean="0"/>
                        <a:t>A</a:t>
                      </a:r>
                      <a:r>
                        <a:rPr lang="cs-CZ" sz="1400" i="0" dirty="0" smtClean="0"/>
                        <a:t> = b</a:t>
                      </a:r>
                      <a:r>
                        <a:rPr lang="cs-CZ" sz="1400" dirty="0" smtClean="0"/>
                        <a:t> – 1</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MS</a:t>
                      </a:r>
                      <a:r>
                        <a:rPr lang="cs-CZ" sz="1400" baseline="-25000" dirty="0" smtClean="0"/>
                        <a:t>B</a:t>
                      </a:r>
                      <a:r>
                        <a:rPr lang="cs-CZ" sz="1400" baseline="0" dirty="0" smtClean="0"/>
                        <a:t> = </a:t>
                      </a:r>
                      <a:r>
                        <a:rPr lang="cs-CZ" sz="1400" i="1" dirty="0" smtClean="0"/>
                        <a:t>S</a:t>
                      </a:r>
                      <a:r>
                        <a:rPr lang="cs-CZ" sz="1400" baseline="-25000" dirty="0" smtClean="0"/>
                        <a:t>B</a:t>
                      </a:r>
                      <a:r>
                        <a:rPr lang="cs-CZ" sz="1400" baseline="0" dirty="0" smtClean="0"/>
                        <a:t> / </a:t>
                      </a:r>
                      <a:r>
                        <a:rPr lang="cs-CZ" sz="1400" i="1" dirty="0" err="1" smtClean="0"/>
                        <a:t>df</a:t>
                      </a:r>
                      <a:r>
                        <a:rPr lang="cs-CZ" sz="1400" i="0" baseline="-25000" dirty="0" err="1" smtClean="0"/>
                        <a:t>B</a:t>
                      </a:r>
                      <a:endParaRPr lang="cs-CZ" sz="1400" dirty="0" smtClean="0"/>
                    </a:p>
                  </a:txBody>
                  <a:tcPr anchor="ctr"/>
                </a:tc>
                <a:tc>
                  <a:txBody>
                    <a:bodyPr/>
                    <a:lstStyle/>
                    <a:p>
                      <a:pPr algn="ctr"/>
                      <a:r>
                        <a:rPr lang="cs-CZ" sz="1400" i="1" dirty="0" smtClean="0"/>
                        <a:t>F</a:t>
                      </a:r>
                      <a:r>
                        <a:rPr lang="cs-CZ" sz="1400" i="0" baseline="-25000" dirty="0" smtClean="0"/>
                        <a:t>B</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2"/>
                  </a:ext>
                </a:extLst>
              </a:tr>
              <a:tr h="303612">
                <a:tc>
                  <a:txBody>
                    <a:bodyPr/>
                    <a:lstStyle/>
                    <a:p>
                      <a:r>
                        <a:rPr lang="cs-CZ" sz="1400" dirty="0" smtClean="0"/>
                        <a:t>Rezidua</a:t>
                      </a:r>
                      <a:endParaRPr lang="cs-CZ" sz="1400" dirty="0"/>
                    </a:p>
                  </a:txBody>
                  <a:tcPr anchor="ctr"/>
                </a:tc>
                <a:tc>
                  <a:txBody>
                    <a:bodyPr/>
                    <a:lstStyle/>
                    <a:p>
                      <a:pPr algn="ctr"/>
                      <a:r>
                        <a:rPr lang="cs-CZ" sz="1400" i="1" dirty="0" smtClean="0"/>
                        <a:t>S</a:t>
                      </a:r>
                      <a:r>
                        <a:rPr lang="cs-CZ" sz="1400" baseline="-25000" dirty="0" smtClean="0"/>
                        <a:t>e</a:t>
                      </a:r>
                      <a:endParaRPr lang="cs-CZ" sz="1400" dirty="0"/>
                    </a:p>
                  </a:txBody>
                  <a:tcPr anchor="ctr"/>
                </a:tc>
                <a:tc>
                  <a:txBody>
                    <a:bodyPr/>
                    <a:lstStyle/>
                    <a:p>
                      <a:pPr algn="ctr"/>
                      <a:r>
                        <a:rPr lang="cs-CZ" sz="1400" i="1" dirty="0" err="1" smtClean="0"/>
                        <a:t>df</a:t>
                      </a:r>
                      <a:r>
                        <a:rPr lang="cs-CZ" sz="1400" i="0" baseline="-25000" dirty="0" err="1" smtClean="0"/>
                        <a:t>e</a:t>
                      </a:r>
                      <a:r>
                        <a:rPr lang="cs-CZ" sz="1400" i="0" dirty="0" smtClean="0"/>
                        <a:t> = </a:t>
                      </a:r>
                      <a:r>
                        <a:rPr lang="cs-CZ" sz="1400" i="1" dirty="0" smtClean="0"/>
                        <a:t>n – a – b</a:t>
                      </a:r>
                      <a:r>
                        <a:rPr lang="cs-CZ" sz="1400" i="0" dirty="0" smtClean="0"/>
                        <a:t> + 1</a:t>
                      </a:r>
                      <a:endParaRPr lang="cs-CZ" sz="14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MS</a:t>
                      </a:r>
                      <a:r>
                        <a:rPr lang="cs-CZ" sz="1400" i="0" baseline="-25000" dirty="0" err="1" smtClean="0"/>
                        <a:t>e</a:t>
                      </a:r>
                      <a:r>
                        <a:rPr lang="cs-CZ" sz="1400" baseline="0" dirty="0" smtClean="0"/>
                        <a:t>= </a:t>
                      </a:r>
                      <a:r>
                        <a:rPr lang="cs-CZ" sz="1400" i="1" dirty="0" smtClean="0"/>
                        <a:t>S</a:t>
                      </a:r>
                      <a:r>
                        <a:rPr lang="cs-CZ" sz="1400" baseline="-25000" dirty="0" smtClean="0"/>
                        <a:t>e</a:t>
                      </a:r>
                      <a:r>
                        <a:rPr lang="cs-CZ" sz="1400" baseline="0" dirty="0" smtClean="0"/>
                        <a:t> / </a:t>
                      </a:r>
                      <a:r>
                        <a:rPr lang="cs-CZ" sz="1400" i="1" dirty="0" err="1" smtClean="0"/>
                        <a:t>df</a:t>
                      </a:r>
                      <a:r>
                        <a:rPr lang="cs-CZ" sz="1400" i="0" baseline="-25000" dirty="0" err="1" smtClean="0"/>
                        <a:t>e</a:t>
                      </a:r>
                      <a:endParaRPr lang="cs-CZ" sz="1400" dirty="0" smtClean="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3"/>
                  </a:ext>
                </a:extLst>
              </a:tr>
              <a:tr h="303612">
                <a:tc>
                  <a:txBody>
                    <a:bodyPr/>
                    <a:lstStyle/>
                    <a:p>
                      <a:r>
                        <a:rPr lang="cs-CZ" sz="1400" dirty="0" smtClean="0"/>
                        <a:t>Celkem</a:t>
                      </a:r>
                      <a:endParaRPr lang="cs-CZ" sz="1400" dirty="0"/>
                    </a:p>
                  </a:txBody>
                  <a:tcPr anchor="ctr"/>
                </a:tc>
                <a:tc>
                  <a:txBody>
                    <a:bodyPr/>
                    <a:lstStyle/>
                    <a:p>
                      <a:pPr algn="ctr"/>
                      <a:r>
                        <a:rPr lang="cs-CZ" sz="1400" i="1" dirty="0" smtClean="0"/>
                        <a:t>S</a:t>
                      </a:r>
                      <a:r>
                        <a:rPr lang="cs-CZ" sz="1400" baseline="-25000" dirty="0" smtClean="0"/>
                        <a:t>T</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df</a:t>
                      </a:r>
                      <a:r>
                        <a:rPr lang="cs-CZ" sz="1400" i="0" baseline="-25000" dirty="0" err="1" smtClean="0"/>
                        <a:t>T</a:t>
                      </a:r>
                      <a:r>
                        <a:rPr lang="cs-CZ" sz="1400" i="0" dirty="0" smtClean="0"/>
                        <a:t> = </a:t>
                      </a:r>
                      <a:r>
                        <a:rPr lang="cs-CZ" sz="1400" i="1" dirty="0" smtClean="0"/>
                        <a:t>n</a:t>
                      </a:r>
                      <a:r>
                        <a:rPr lang="cs-CZ" sz="1400" dirty="0" smtClean="0"/>
                        <a:t> – 1</a:t>
                      </a:r>
                      <a:endParaRPr lang="cs-CZ" sz="1400" i="1" dirty="0" smtClean="0"/>
                    </a:p>
                  </a:txBody>
                  <a:tcPr anchor="ctr"/>
                </a:tc>
                <a:tc>
                  <a:txBody>
                    <a:bodyPr/>
                    <a:lstStyle/>
                    <a:p>
                      <a:pPr algn="ctr"/>
                      <a:endParaRPr lang="cs-CZ" sz="1400" dirty="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4"/>
                  </a:ext>
                </a:extLst>
              </a:tr>
            </a:tbl>
          </a:graphicData>
        </a:graphic>
      </p:graphicFrame>
      <p:pic>
        <p:nvPicPr>
          <p:cNvPr id="126184" name="Picture 2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0195" y="1832992"/>
            <a:ext cx="5572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7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dvojného třídění s interakcí</a:t>
            </a:r>
          </a:p>
        </p:txBody>
      </p:sp>
      <p:sp>
        <p:nvSpPr>
          <p:cNvPr id="3" name="Zástupný symbol pro obsah 2"/>
          <p:cNvSpPr>
            <a:spLocks noGrp="1"/>
          </p:cNvSpPr>
          <p:nvPr>
            <p:ph idx="1"/>
          </p:nvPr>
        </p:nvSpPr>
        <p:spPr/>
        <p:txBody>
          <a:bodyPr/>
          <a:lstStyle/>
          <a:p>
            <a:r>
              <a:rPr lang="cs-CZ" dirty="0"/>
              <a:t>Uvažujeme dvě vysvětlující proměnné a zároveň i jejich společné působení.</a:t>
            </a:r>
          </a:p>
          <a:p>
            <a:r>
              <a:rPr lang="cs-CZ" dirty="0"/>
              <a:t>Zápis modelu:</a:t>
            </a:r>
          </a:p>
          <a:p>
            <a:endParaRPr lang="cs-CZ" dirty="0"/>
          </a:p>
          <a:p>
            <a:endParaRPr lang="cs-CZ" dirty="0"/>
          </a:p>
          <a:p>
            <a:endParaRPr lang="cs-CZ" sz="2800" dirty="0" smtClean="0"/>
          </a:p>
          <a:p>
            <a:r>
              <a:rPr lang="cs-CZ" dirty="0" smtClean="0"/>
              <a:t>Nulové </a:t>
            </a:r>
            <a:r>
              <a:rPr lang="cs-CZ" dirty="0"/>
              <a:t>hypotézy pak máme tři:</a:t>
            </a:r>
          </a:p>
          <a:p>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32</a:t>
            </a:fld>
            <a:endParaRPr lang="cs-CZ" dirty="0"/>
          </a:p>
        </p:txBody>
      </p:sp>
      <p:graphicFrame>
        <p:nvGraphicFramePr>
          <p:cNvPr id="17" name="Object 3"/>
          <p:cNvGraphicFramePr>
            <a:graphicFrameLocks noChangeAspect="1"/>
          </p:cNvGraphicFramePr>
          <p:nvPr>
            <p:extLst>
              <p:ext uri="{D42A27DB-BD31-4B8C-83A1-F6EECF244321}">
                <p14:modId xmlns:p14="http://schemas.microsoft.com/office/powerpoint/2010/main" val="3790675564"/>
              </p:ext>
            </p:extLst>
          </p:nvPr>
        </p:nvGraphicFramePr>
        <p:xfrm>
          <a:off x="3662371" y="3861390"/>
          <a:ext cx="2195513" cy="361950"/>
        </p:xfrm>
        <a:graphic>
          <a:graphicData uri="http://schemas.openxmlformats.org/presentationml/2006/ole">
            <mc:AlternateContent xmlns:mc="http://schemas.openxmlformats.org/markup-compatibility/2006">
              <mc:Choice xmlns:v="urn:schemas-microsoft-com:vml" Requires="v">
                <p:oleObj spid="_x0000_s14515" name="Rovnice" r:id="rId4" imgW="1396800" imgH="228600" progId="Equation.3">
                  <p:embed/>
                </p:oleObj>
              </mc:Choice>
              <mc:Fallback>
                <p:oleObj name="Rovnice" r:id="rId4" imgW="1396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371" y="3861390"/>
                        <a:ext cx="219551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631196768"/>
              </p:ext>
            </p:extLst>
          </p:nvPr>
        </p:nvGraphicFramePr>
        <p:xfrm>
          <a:off x="1154105" y="3861325"/>
          <a:ext cx="2274887" cy="361950"/>
        </p:xfrm>
        <a:graphic>
          <a:graphicData uri="http://schemas.openxmlformats.org/presentationml/2006/ole">
            <mc:AlternateContent xmlns:mc="http://schemas.openxmlformats.org/markup-compatibility/2006">
              <mc:Choice xmlns:v="urn:schemas-microsoft-com:vml" Requires="v">
                <p:oleObj spid="_x0000_s14516" name="Rovnice" r:id="rId6" imgW="1447560" imgH="228600" progId="Equation.3">
                  <p:embed/>
                </p:oleObj>
              </mc:Choice>
              <mc:Fallback>
                <p:oleObj name="Rovnice" r:id="rId6" imgW="14475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105" y="3861325"/>
                        <a:ext cx="227488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1591107299"/>
              </p:ext>
            </p:extLst>
          </p:nvPr>
        </p:nvGraphicFramePr>
        <p:xfrm>
          <a:off x="714347" y="4339168"/>
          <a:ext cx="7715306" cy="2042160"/>
        </p:xfrm>
        <a:graphic>
          <a:graphicData uri="http://schemas.openxmlformats.org/drawingml/2006/table">
            <a:tbl>
              <a:tblPr firstRow="1" bandRow="1">
                <a:tableStyleId>{5C22544A-7EE6-4342-B048-85BDC9FD1C3A}</a:tableStyleId>
              </a:tblPr>
              <a:tblGrid>
                <a:gridCol w="1214447">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1876719">
                  <a:extLst>
                    <a:ext uri="{9D8B030D-6E8A-4147-A177-3AD203B41FA5}">
                      <a16:colId xmlns:a16="http://schemas.microsoft.com/office/drawing/2014/main" val="20002"/>
                    </a:ext>
                  </a:extLst>
                </a:gridCol>
                <a:gridCol w="1480867">
                  <a:extLst>
                    <a:ext uri="{9D8B030D-6E8A-4147-A177-3AD203B41FA5}">
                      <a16:colId xmlns:a16="http://schemas.microsoft.com/office/drawing/2014/main" val="20003"/>
                    </a:ext>
                  </a:extLst>
                </a:gridCol>
                <a:gridCol w="1143008">
                  <a:extLst>
                    <a:ext uri="{9D8B030D-6E8A-4147-A177-3AD203B41FA5}">
                      <a16:colId xmlns:a16="http://schemas.microsoft.com/office/drawing/2014/main" val="20004"/>
                    </a:ext>
                  </a:extLst>
                </a:gridCol>
                <a:gridCol w="1143009">
                  <a:extLst>
                    <a:ext uri="{9D8B030D-6E8A-4147-A177-3AD203B41FA5}">
                      <a16:colId xmlns:a16="http://schemas.microsoft.com/office/drawing/2014/main" val="20005"/>
                    </a:ext>
                  </a:extLst>
                </a:gridCol>
              </a:tblGrid>
              <a:tr h="427530">
                <a:tc>
                  <a:txBody>
                    <a:bodyPr/>
                    <a:lstStyle/>
                    <a:p>
                      <a:r>
                        <a:rPr lang="cs-CZ" sz="1400" dirty="0" smtClean="0"/>
                        <a:t>Variabilita</a:t>
                      </a:r>
                      <a:endParaRPr lang="cs-CZ" sz="1400" dirty="0"/>
                    </a:p>
                  </a:txBody>
                  <a:tcPr anchor="ctr"/>
                </a:tc>
                <a:tc>
                  <a:txBody>
                    <a:bodyPr/>
                    <a:lstStyle/>
                    <a:p>
                      <a:pPr algn="ctr"/>
                      <a:r>
                        <a:rPr lang="cs-CZ" sz="1400" dirty="0" smtClean="0"/>
                        <a:t>Součet čtverců</a:t>
                      </a:r>
                      <a:endParaRPr lang="cs-CZ" sz="1400" dirty="0"/>
                    </a:p>
                  </a:txBody>
                  <a:tcPr anchor="ctr"/>
                </a:tc>
                <a:tc>
                  <a:txBody>
                    <a:bodyPr/>
                    <a:lstStyle/>
                    <a:p>
                      <a:pPr algn="ctr"/>
                      <a:r>
                        <a:rPr lang="cs-CZ" sz="1400" dirty="0" smtClean="0"/>
                        <a:t>Počet stupňů</a:t>
                      </a:r>
                      <a:r>
                        <a:rPr lang="cs-CZ" sz="1400" baseline="0" dirty="0" smtClean="0"/>
                        <a:t> volnosti</a:t>
                      </a:r>
                      <a:endParaRPr lang="cs-CZ" sz="1400" dirty="0"/>
                    </a:p>
                  </a:txBody>
                  <a:tcPr anchor="ctr"/>
                </a:tc>
                <a:tc>
                  <a:txBody>
                    <a:bodyPr/>
                    <a:lstStyle/>
                    <a:p>
                      <a:pPr algn="ctr"/>
                      <a:r>
                        <a:rPr lang="cs-CZ" sz="1400" dirty="0" smtClean="0"/>
                        <a:t>Průměrný čtverec</a:t>
                      </a:r>
                      <a:endParaRPr lang="cs-CZ" sz="1400" dirty="0"/>
                    </a:p>
                  </a:txBody>
                  <a:tcPr anchor="ctr"/>
                </a:tc>
                <a:tc>
                  <a:txBody>
                    <a:bodyPr/>
                    <a:lstStyle/>
                    <a:p>
                      <a:pPr algn="ctr"/>
                      <a:r>
                        <a:rPr lang="cs-CZ" sz="1400" i="1" dirty="0" smtClean="0"/>
                        <a:t>F</a:t>
                      </a:r>
                      <a:r>
                        <a:rPr lang="cs-CZ" sz="1400" dirty="0" smtClean="0"/>
                        <a:t> statistika</a:t>
                      </a:r>
                      <a:endParaRPr lang="cs-CZ" sz="1400" dirty="0"/>
                    </a:p>
                  </a:txBody>
                  <a:tcPr anchor="ctr"/>
                </a:tc>
                <a:tc>
                  <a:txBody>
                    <a:bodyPr/>
                    <a:lstStyle/>
                    <a:p>
                      <a:pPr algn="ctr"/>
                      <a:r>
                        <a:rPr lang="cs-CZ" sz="1400" i="1" dirty="0" smtClean="0"/>
                        <a:t>p</a:t>
                      </a:r>
                      <a:r>
                        <a:rPr lang="cs-CZ" sz="1400" dirty="0" smtClean="0"/>
                        <a:t>-hodnota</a:t>
                      </a:r>
                      <a:endParaRPr lang="cs-CZ" sz="1400" dirty="0"/>
                    </a:p>
                  </a:txBody>
                  <a:tcPr anchor="ctr"/>
                </a:tc>
                <a:extLst>
                  <a:ext uri="{0D108BD9-81ED-4DB2-BD59-A6C34878D82A}">
                    <a16:rowId xmlns:a16="http://schemas.microsoft.com/office/drawing/2014/main" val="10000"/>
                  </a:ext>
                </a:extLst>
              </a:tr>
              <a:tr h="251488">
                <a:tc>
                  <a:txBody>
                    <a:bodyPr/>
                    <a:lstStyle/>
                    <a:p>
                      <a:r>
                        <a:rPr lang="cs-CZ" sz="1400" dirty="0" smtClean="0"/>
                        <a:t>Faktor A</a:t>
                      </a:r>
                      <a:endParaRPr lang="cs-CZ" sz="1400" dirty="0"/>
                    </a:p>
                  </a:txBody>
                  <a:tcPr anchor="ctr"/>
                </a:tc>
                <a:tc>
                  <a:txBody>
                    <a:bodyPr/>
                    <a:lstStyle/>
                    <a:p>
                      <a:pPr algn="ctr"/>
                      <a:r>
                        <a:rPr lang="cs-CZ" sz="1400" i="1" dirty="0" smtClean="0"/>
                        <a:t>S</a:t>
                      </a:r>
                      <a:r>
                        <a:rPr lang="cs-CZ" sz="1400" baseline="-25000" dirty="0" smtClean="0"/>
                        <a:t>A</a:t>
                      </a:r>
                      <a:endParaRPr lang="cs-CZ" sz="1400" dirty="0"/>
                    </a:p>
                  </a:txBody>
                  <a:tcPr anchor="ctr"/>
                </a:tc>
                <a:tc>
                  <a:txBody>
                    <a:bodyPr/>
                    <a:lstStyle/>
                    <a:p>
                      <a:pPr algn="ctr"/>
                      <a:r>
                        <a:rPr lang="cs-CZ" sz="1400" i="1" dirty="0" err="1" smtClean="0"/>
                        <a:t>df</a:t>
                      </a:r>
                      <a:r>
                        <a:rPr lang="cs-CZ" sz="1400" i="0" baseline="-25000" dirty="0" err="1" smtClean="0"/>
                        <a:t>A</a:t>
                      </a:r>
                      <a:r>
                        <a:rPr lang="cs-CZ" sz="1400" i="0" dirty="0" smtClean="0"/>
                        <a:t> = </a:t>
                      </a:r>
                      <a:r>
                        <a:rPr lang="cs-CZ" sz="1400" i="1" dirty="0" smtClean="0"/>
                        <a:t>a</a:t>
                      </a:r>
                      <a:r>
                        <a:rPr lang="cs-CZ" sz="1400" dirty="0" smtClean="0"/>
                        <a:t> – 1</a:t>
                      </a:r>
                      <a:endParaRPr lang="cs-CZ" sz="1400" dirty="0"/>
                    </a:p>
                  </a:txBody>
                  <a:tcPr anchor="ctr"/>
                </a:tc>
                <a:tc>
                  <a:txBody>
                    <a:bodyPr/>
                    <a:lstStyle/>
                    <a:p>
                      <a:pPr algn="ctr"/>
                      <a:r>
                        <a:rPr lang="cs-CZ" sz="1400" i="1" dirty="0" smtClean="0"/>
                        <a:t>MS</a:t>
                      </a:r>
                      <a:r>
                        <a:rPr lang="cs-CZ" sz="1400" baseline="-25000" dirty="0" smtClean="0"/>
                        <a:t>A</a:t>
                      </a:r>
                      <a:r>
                        <a:rPr lang="cs-CZ" sz="1400" baseline="0" dirty="0" smtClean="0"/>
                        <a:t> = </a:t>
                      </a:r>
                      <a:r>
                        <a:rPr lang="cs-CZ" sz="1400" i="1" dirty="0" smtClean="0"/>
                        <a:t>S</a:t>
                      </a:r>
                      <a:r>
                        <a:rPr lang="cs-CZ" sz="1400" baseline="-25000" dirty="0" smtClean="0"/>
                        <a:t>A</a:t>
                      </a:r>
                      <a:r>
                        <a:rPr lang="cs-CZ" sz="1400" baseline="0" dirty="0" smtClean="0"/>
                        <a:t> / </a:t>
                      </a:r>
                      <a:r>
                        <a:rPr lang="cs-CZ" sz="1400" i="1" dirty="0" err="1" smtClean="0"/>
                        <a:t>df</a:t>
                      </a:r>
                      <a:r>
                        <a:rPr lang="cs-CZ" sz="1400" i="0" baseline="-25000" dirty="0" err="1" smtClean="0"/>
                        <a:t>A</a:t>
                      </a:r>
                      <a:endParaRPr lang="cs-CZ" sz="1400" dirty="0"/>
                    </a:p>
                  </a:txBody>
                  <a:tcPr anchor="ctr"/>
                </a:tc>
                <a:tc>
                  <a:txBody>
                    <a:bodyPr/>
                    <a:lstStyle/>
                    <a:p>
                      <a:pPr algn="ctr"/>
                      <a:r>
                        <a:rPr lang="cs-CZ" sz="1400" i="1" dirty="0" smtClean="0"/>
                        <a:t>F</a:t>
                      </a:r>
                      <a:r>
                        <a:rPr lang="cs-CZ" sz="1400" i="0" baseline="-25000" dirty="0" smtClean="0"/>
                        <a:t>A</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1"/>
                  </a:ext>
                </a:extLst>
              </a:tr>
              <a:tr h="251488">
                <a:tc>
                  <a:txBody>
                    <a:bodyPr/>
                    <a:lstStyle/>
                    <a:p>
                      <a:r>
                        <a:rPr lang="cs-CZ" sz="1400" dirty="0" smtClean="0"/>
                        <a:t>Faktor 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S</a:t>
                      </a:r>
                      <a:r>
                        <a:rPr lang="cs-CZ" sz="1400" baseline="-25000" dirty="0" smtClean="0"/>
                        <a:t>B</a:t>
                      </a:r>
                      <a:endParaRPr lang="cs-CZ" sz="1400" dirty="0" smtClean="0"/>
                    </a:p>
                  </a:txBody>
                  <a:tcPr anchor="ctr"/>
                </a:tc>
                <a:tc>
                  <a:txBody>
                    <a:bodyPr/>
                    <a:lstStyle/>
                    <a:p>
                      <a:pPr algn="ctr"/>
                      <a:r>
                        <a:rPr lang="cs-CZ" sz="1400" i="1" dirty="0" err="1" smtClean="0"/>
                        <a:t>df</a:t>
                      </a:r>
                      <a:r>
                        <a:rPr lang="cs-CZ" sz="1400" i="0" baseline="-25000" dirty="0" err="1" smtClean="0"/>
                        <a:t>A</a:t>
                      </a:r>
                      <a:r>
                        <a:rPr lang="cs-CZ" sz="1400" i="0" dirty="0" smtClean="0"/>
                        <a:t> = </a:t>
                      </a:r>
                      <a:r>
                        <a:rPr lang="cs-CZ" sz="1400" i="1" dirty="0" smtClean="0"/>
                        <a:t>b</a:t>
                      </a:r>
                      <a:r>
                        <a:rPr lang="cs-CZ" sz="1400" dirty="0" smtClean="0"/>
                        <a:t> – 1</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MS</a:t>
                      </a:r>
                      <a:r>
                        <a:rPr lang="cs-CZ" sz="1400" baseline="-25000" dirty="0" smtClean="0"/>
                        <a:t>B</a:t>
                      </a:r>
                      <a:r>
                        <a:rPr lang="cs-CZ" sz="1400" baseline="0" dirty="0" smtClean="0"/>
                        <a:t> = </a:t>
                      </a:r>
                      <a:r>
                        <a:rPr lang="cs-CZ" sz="1400" i="1" dirty="0" smtClean="0"/>
                        <a:t>S</a:t>
                      </a:r>
                      <a:r>
                        <a:rPr lang="cs-CZ" sz="1400" baseline="-25000" dirty="0" smtClean="0"/>
                        <a:t>B</a:t>
                      </a:r>
                      <a:r>
                        <a:rPr lang="cs-CZ" sz="1400" baseline="0" dirty="0" smtClean="0"/>
                        <a:t> / </a:t>
                      </a:r>
                      <a:r>
                        <a:rPr lang="cs-CZ" sz="1400" i="1" dirty="0" err="1" smtClean="0"/>
                        <a:t>df</a:t>
                      </a:r>
                      <a:r>
                        <a:rPr lang="cs-CZ" sz="1400" i="0" baseline="-25000" dirty="0" err="1" smtClean="0"/>
                        <a:t>B</a:t>
                      </a:r>
                      <a:endParaRPr lang="cs-CZ" sz="1400" dirty="0" smtClean="0"/>
                    </a:p>
                  </a:txBody>
                  <a:tcPr anchor="ctr"/>
                </a:tc>
                <a:tc>
                  <a:txBody>
                    <a:bodyPr/>
                    <a:lstStyle/>
                    <a:p>
                      <a:pPr algn="ctr"/>
                      <a:r>
                        <a:rPr lang="cs-CZ" sz="1400" i="1" dirty="0" smtClean="0"/>
                        <a:t>F</a:t>
                      </a:r>
                      <a:r>
                        <a:rPr lang="cs-CZ" sz="1400" i="0" baseline="-25000" dirty="0" smtClean="0"/>
                        <a:t>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p</a:t>
                      </a:r>
                    </a:p>
                  </a:txBody>
                  <a:tcPr anchor="ctr"/>
                </a:tc>
                <a:extLst>
                  <a:ext uri="{0D108BD9-81ED-4DB2-BD59-A6C34878D82A}">
                    <a16:rowId xmlns:a16="http://schemas.microsoft.com/office/drawing/2014/main" val="10002"/>
                  </a:ext>
                </a:extLst>
              </a:tr>
              <a:tr h="251488">
                <a:tc>
                  <a:txBody>
                    <a:bodyPr/>
                    <a:lstStyle/>
                    <a:p>
                      <a:r>
                        <a:rPr lang="cs-CZ" sz="1400" dirty="0" smtClean="0"/>
                        <a:t>Interakce A×B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S</a:t>
                      </a:r>
                      <a:r>
                        <a:rPr lang="cs-CZ" sz="1400" baseline="-25000" dirty="0" smtClean="0"/>
                        <a:t>AB</a:t>
                      </a:r>
                      <a:endParaRPr lang="cs-CZ" sz="1400" dirty="0" smtClean="0"/>
                    </a:p>
                  </a:txBody>
                  <a:tcPr anchor="ctr"/>
                </a:tc>
                <a:tc>
                  <a:txBody>
                    <a:bodyPr/>
                    <a:lstStyle/>
                    <a:p>
                      <a:pPr algn="ctr"/>
                      <a:r>
                        <a:rPr lang="cs-CZ" sz="1400" i="1" dirty="0" err="1" smtClean="0"/>
                        <a:t>df</a:t>
                      </a:r>
                      <a:r>
                        <a:rPr lang="cs-CZ" sz="1400" i="0" baseline="-25000" dirty="0" err="1" smtClean="0"/>
                        <a:t>AB</a:t>
                      </a:r>
                      <a:r>
                        <a:rPr lang="cs-CZ" sz="1400" i="0" dirty="0" smtClean="0"/>
                        <a:t> = (</a:t>
                      </a:r>
                      <a:r>
                        <a:rPr lang="cs-CZ" sz="1400" i="1" dirty="0" smtClean="0"/>
                        <a:t>a</a:t>
                      </a:r>
                      <a:r>
                        <a:rPr lang="cs-CZ" sz="1400" dirty="0" smtClean="0"/>
                        <a:t>– </a:t>
                      </a:r>
                      <a:r>
                        <a:rPr lang="cs-CZ" sz="1400" i="0" dirty="0" smtClean="0"/>
                        <a:t>1)(</a:t>
                      </a:r>
                      <a:r>
                        <a:rPr lang="cs-CZ" sz="1400" i="1" dirty="0" smtClean="0"/>
                        <a:t>b</a:t>
                      </a:r>
                      <a:r>
                        <a:rPr lang="cs-CZ" sz="1400" dirty="0" smtClean="0"/>
                        <a:t> – </a:t>
                      </a:r>
                      <a:r>
                        <a:rPr lang="cs-CZ" sz="1400" i="0" dirty="0" smtClean="0"/>
                        <a:t>1)</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MS</a:t>
                      </a:r>
                      <a:r>
                        <a:rPr lang="cs-CZ" sz="1400" baseline="-25000" dirty="0" smtClean="0"/>
                        <a:t>AB</a:t>
                      </a:r>
                      <a:r>
                        <a:rPr lang="cs-CZ" sz="1400" baseline="0" dirty="0" smtClean="0"/>
                        <a:t> = </a:t>
                      </a:r>
                      <a:r>
                        <a:rPr lang="cs-CZ" sz="1400" i="1" dirty="0" smtClean="0"/>
                        <a:t>S</a:t>
                      </a:r>
                      <a:r>
                        <a:rPr lang="cs-CZ" sz="1400" baseline="-25000" dirty="0" smtClean="0"/>
                        <a:t>AB</a:t>
                      </a:r>
                      <a:r>
                        <a:rPr lang="cs-CZ" sz="1400" baseline="0" dirty="0" smtClean="0"/>
                        <a:t> / </a:t>
                      </a:r>
                      <a:r>
                        <a:rPr lang="cs-CZ" sz="1400" i="1" dirty="0" err="1" smtClean="0"/>
                        <a:t>df</a:t>
                      </a:r>
                      <a:r>
                        <a:rPr lang="cs-CZ" sz="1400" i="0" baseline="-25000" dirty="0" err="1" smtClean="0"/>
                        <a:t>AB</a:t>
                      </a:r>
                      <a:endParaRPr lang="cs-CZ" sz="1400" dirty="0" smtClean="0"/>
                    </a:p>
                  </a:txBody>
                  <a:tcPr anchor="ctr"/>
                </a:tc>
                <a:tc>
                  <a:txBody>
                    <a:bodyPr/>
                    <a:lstStyle/>
                    <a:p>
                      <a:pPr algn="ctr"/>
                      <a:r>
                        <a:rPr lang="cs-CZ" sz="1400" i="1" dirty="0" smtClean="0"/>
                        <a:t>F</a:t>
                      </a:r>
                      <a:r>
                        <a:rPr lang="cs-CZ" sz="1400" i="0" baseline="-25000" dirty="0" smtClean="0"/>
                        <a:t>AB</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3"/>
                  </a:ext>
                </a:extLst>
              </a:tr>
              <a:tr h="251488">
                <a:tc>
                  <a:txBody>
                    <a:bodyPr/>
                    <a:lstStyle/>
                    <a:p>
                      <a:r>
                        <a:rPr lang="cs-CZ" sz="1400" dirty="0" smtClean="0"/>
                        <a:t>Rezidua</a:t>
                      </a:r>
                      <a:endParaRPr lang="cs-CZ" sz="1400" dirty="0"/>
                    </a:p>
                  </a:txBody>
                  <a:tcPr anchor="ctr"/>
                </a:tc>
                <a:tc>
                  <a:txBody>
                    <a:bodyPr/>
                    <a:lstStyle/>
                    <a:p>
                      <a:pPr algn="ctr"/>
                      <a:r>
                        <a:rPr lang="cs-CZ" sz="1400" i="1" dirty="0" smtClean="0"/>
                        <a:t>S</a:t>
                      </a:r>
                      <a:r>
                        <a:rPr lang="cs-CZ" sz="1400" baseline="-25000" dirty="0" smtClean="0"/>
                        <a:t>e</a:t>
                      </a:r>
                      <a:endParaRPr lang="cs-CZ" sz="1400" dirty="0"/>
                    </a:p>
                  </a:txBody>
                  <a:tcPr anchor="ctr"/>
                </a:tc>
                <a:tc>
                  <a:txBody>
                    <a:bodyPr/>
                    <a:lstStyle/>
                    <a:p>
                      <a:pPr algn="ctr"/>
                      <a:r>
                        <a:rPr lang="cs-CZ" sz="1400" i="1" dirty="0" err="1" smtClean="0"/>
                        <a:t>df</a:t>
                      </a:r>
                      <a:r>
                        <a:rPr lang="cs-CZ" sz="1400" i="0" baseline="-25000" dirty="0" err="1" smtClean="0"/>
                        <a:t>e</a:t>
                      </a:r>
                      <a:r>
                        <a:rPr lang="cs-CZ" sz="1400" i="0" dirty="0" smtClean="0"/>
                        <a:t> = </a:t>
                      </a:r>
                      <a:r>
                        <a:rPr lang="cs-CZ" sz="1400" i="1" dirty="0" smtClean="0"/>
                        <a:t>n</a:t>
                      </a:r>
                      <a:r>
                        <a:rPr lang="cs-CZ" sz="1400" dirty="0" smtClean="0"/>
                        <a:t> – </a:t>
                      </a:r>
                      <a:r>
                        <a:rPr lang="cs-CZ" sz="1400" i="1" dirty="0" smtClean="0"/>
                        <a:t>ab</a:t>
                      </a:r>
                      <a:endParaRPr lang="cs-CZ" sz="14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MS</a:t>
                      </a:r>
                      <a:r>
                        <a:rPr lang="cs-CZ" sz="1400" i="0" baseline="-25000" dirty="0" err="1" smtClean="0"/>
                        <a:t>e</a:t>
                      </a:r>
                      <a:r>
                        <a:rPr lang="cs-CZ" sz="1400" baseline="0" dirty="0" smtClean="0"/>
                        <a:t>= </a:t>
                      </a:r>
                      <a:r>
                        <a:rPr lang="cs-CZ" sz="1400" i="1" dirty="0" smtClean="0"/>
                        <a:t>S</a:t>
                      </a:r>
                      <a:r>
                        <a:rPr lang="cs-CZ" sz="1400" baseline="-25000" dirty="0" smtClean="0"/>
                        <a:t>e</a:t>
                      </a:r>
                      <a:r>
                        <a:rPr lang="cs-CZ" sz="1400" baseline="0" dirty="0" smtClean="0"/>
                        <a:t> / </a:t>
                      </a:r>
                      <a:r>
                        <a:rPr lang="cs-CZ" sz="1400" i="1" dirty="0" err="1" smtClean="0"/>
                        <a:t>df</a:t>
                      </a:r>
                      <a:r>
                        <a:rPr lang="cs-CZ" sz="1400" i="0" baseline="-25000" dirty="0" err="1" smtClean="0"/>
                        <a:t>e</a:t>
                      </a:r>
                      <a:endParaRPr lang="cs-CZ" sz="1400" dirty="0" smtClean="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4"/>
                  </a:ext>
                </a:extLst>
              </a:tr>
              <a:tr h="251488">
                <a:tc>
                  <a:txBody>
                    <a:bodyPr/>
                    <a:lstStyle/>
                    <a:p>
                      <a:r>
                        <a:rPr lang="cs-CZ" sz="1400" dirty="0" smtClean="0"/>
                        <a:t>Celkem</a:t>
                      </a:r>
                      <a:endParaRPr lang="cs-CZ" sz="1400" dirty="0"/>
                    </a:p>
                  </a:txBody>
                  <a:tcPr anchor="ctr"/>
                </a:tc>
                <a:tc>
                  <a:txBody>
                    <a:bodyPr/>
                    <a:lstStyle/>
                    <a:p>
                      <a:pPr algn="ctr"/>
                      <a:r>
                        <a:rPr lang="cs-CZ" sz="1400" i="1" dirty="0" smtClean="0"/>
                        <a:t>S</a:t>
                      </a:r>
                      <a:r>
                        <a:rPr lang="cs-CZ" sz="1400" baseline="-25000" dirty="0" smtClean="0"/>
                        <a:t>T</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df</a:t>
                      </a:r>
                      <a:r>
                        <a:rPr lang="cs-CZ" sz="1400" i="0" baseline="-25000" dirty="0" err="1" smtClean="0"/>
                        <a:t>T</a:t>
                      </a:r>
                      <a:r>
                        <a:rPr lang="cs-CZ" sz="1400" i="0" dirty="0" smtClean="0"/>
                        <a:t> = </a:t>
                      </a:r>
                      <a:r>
                        <a:rPr lang="cs-CZ" sz="1400" i="1" dirty="0" smtClean="0"/>
                        <a:t>n</a:t>
                      </a:r>
                      <a:r>
                        <a:rPr lang="cs-CZ" sz="1400" dirty="0" smtClean="0"/>
                        <a:t> – 1</a:t>
                      </a:r>
                      <a:endParaRPr lang="cs-CZ" sz="1400" i="1" dirty="0" smtClean="0"/>
                    </a:p>
                  </a:txBody>
                  <a:tcPr anchor="ctr"/>
                </a:tc>
                <a:tc>
                  <a:txBody>
                    <a:bodyPr/>
                    <a:lstStyle/>
                    <a:p>
                      <a:pPr algn="ctr"/>
                      <a:endParaRPr lang="cs-CZ" sz="1400" dirty="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5"/>
                  </a:ext>
                </a:extLst>
              </a:tr>
            </a:tbl>
          </a:graphicData>
        </a:graphic>
      </p:graphicFrame>
      <p:graphicFrame>
        <p:nvGraphicFramePr>
          <p:cNvPr id="20" name="Object 4"/>
          <p:cNvGraphicFramePr>
            <a:graphicFrameLocks noChangeAspect="1"/>
          </p:cNvGraphicFramePr>
          <p:nvPr>
            <p:extLst>
              <p:ext uri="{D42A27DB-BD31-4B8C-83A1-F6EECF244321}">
                <p14:modId xmlns:p14="http://schemas.microsoft.com/office/powerpoint/2010/main" val="1683739564"/>
              </p:ext>
            </p:extLst>
          </p:nvPr>
        </p:nvGraphicFramePr>
        <p:xfrm>
          <a:off x="6072198" y="3866087"/>
          <a:ext cx="2176463" cy="361950"/>
        </p:xfrm>
        <a:graphic>
          <a:graphicData uri="http://schemas.openxmlformats.org/presentationml/2006/ole">
            <mc:AlternateContent xmlns:mc="http://schemas.openxmlformats.org/markup-compatibility/2006">
              <mc:Choice xmlns:v="urn:schemas-microsoft-com:vml" Requires="v">
                <p:oleObj spid="_x0000_s14517" name="Rovnice" r:id="rId8" imgW="1384200" imgH="228600" progId="Equation.3">
                  <p:embed/>
                </p:oleObj>
              </mc:Choice>
              <mc:Fallback>
                <p:oleObj name="Rovnice" r:id="rId8" imgW="1384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2198" y="3866087"/>
                        <a:ext cx="217646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7278" name="Picture 3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0408" y="1905000"/>
            <a:ext cx="5670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efekty a interakce</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33</a:t>
            </a:fld>
            <a:endParaRPr lang="cs-CZ" dirty="0"/>
          </a:p>
        </p:txBody>
      </p:sp>
      <p:graphicFrame>
        <p:nvGraphicFramePr>
          <p:cNvPr id="17" name="Object 23"/>
          <p:cNvGraphicFramePr>
            <a:graphicFrameLocks noChangeAspect="1"/>
          </p:cNvGraphicFramePr>
          <p:nvPr>
            <p:extLst>
              <p:ext uri="{D42A27DB-BD31-4B8C-83A1-F6EECF244321}">
                <p14:modId xmlns:p14="http://schemas.microsoft.com/office/powerpoint/2010/main" val="3285066549"/>
              </p:ext>
            </p:extLst>
          </p:nvPr>
        </p:nvGraphicFramePr>
        <p:xfrm>
          <a:off x="6587877" y="3789040"/>
          <a:ext cx="2160587" cy="2160587"/>
        </p:xfrm>
        <a:graphic>
          <a:graphicData uri="http://schemas.openxmlformats.org/presentationml/2006/ole">
            <mc:AlternateContent xmlns:mc="http://schemas.openxmlformats.org/markup-compatibility/2006">
              <mc:Choice xmlns:v="urn:schemas-microsoft-com:vml" Requires="v">
                <p:oleObj spid="_x0000_s12854" name="Graph" r:id="rId4" imgW="2160000" imgH="2160000" progId="STATISTICA.Graph">
                  <p:embed/>
                </p:oleObj>
              </mc:Choice>
              <mc:Fallback>
                <p:oleObj name="Graph" r:id="rId4" imgW="2160000" imgH="2160000" progId="STATISTICA.Graph">
                  <p:embed/>
                  <p:pic>
                    <p:nvPicPr>
                      <p:cNvPr id="0" name=""/>
                      <p:cNvPicPr/>
                      <p:nvPr/>
                    </p:nvPicPr>
                    <p:blipFill>
                      <a:blip r:embed="rId5"/>
                      <a:stretch>
                        <a:fillRect/>
                      </a:stretch>
                    </p:blipFill>
                    <p:spPr>
                      <a:xfrm>
                        <a:off x="6587877" y="3789040"/>
                        <a:ext cx="2160587" cy="2160587"/>
                      </a:xfrm>
                      <a:prstGeom prst="rect">
                        <a:avLst/>
                      </a:prstGeom>
                    </p:spPr>
                  </p:pic>
                </p:oleObj>
              </mc:Fallback>
            </mc:AlternateContent>
          </a:graphicData>
        </a:graphic>
      </p:graphicFrame>
      <p:graphicFrame>
        <p:nvGraphicFramePr>
          <p:cNvPr id="18" name="Object 22"/>
          <p:cNvGraphicFramePr>
            <a:graphicFrameLocks noChangeAspect="1"/>
          </p:cNvGraphicFramePr>
          <p:nvPr>
            <p:extLst>
              <p:ext uri="{D42A27DB-BD31-4B8C-83A1-F6EECF244321}">
                <p14:modId xmlns:p14="http://schemas.microsoft.com/office/powerpoint/2010/main" val="3028682996"/>
              </p:ext>
            </p:extLst>
          </p:nvPr>
        </p:nvGraphicFramePr>
        <p:xfrm>
          <a:off x="3563888" y="3789040"/>
          <a:ext cx="2160587" cy="2160587"/>
        </p:xfrm>
        <a:graphic>
          <a:graphicData uri="http://schemas.openxmlformats.org/presentationml/2006/ole">
            <mc:AlternateContent xmlns:mc="http://schemas.openxmlformats.org/markup-compatibility/2006">
              <mc:Choice xmlns:v="urn:schemas-microsoft-com:vml" Requires="v">
                <p:oleObj spid="_x0000_s12855" name="Graph" r:id="rId6" imgW="2160000" imgH="2160000" progId="STATISTICA.Graph">
                  <p:embed/>
                </p:oleObj>
              </mc:Choice>
              <mc:Fallback>
                <p:oleObj name="Graph" r:id="rId6" imgW="2160000" imgH="2160000" progId="STATISTICA.Graph">
                  <p:embed/>
                  <p:pic>
                    <p:nvPicPr>
                      <p:cNvPr id="0" name=""/>
                      <p:cNvPicPr/>
                      <p:nvPr/>
                    </p:nvPicPr>
                    <p:blipFill>
                      <a:blip r:embed="rId7"/>
                      <a:stretch>
                        <a:fillRect/>
                      </a:stretch>
                    </p:blipFill>
                    <p:spPr>
                      <a:xfrm>
                        <a:off x="3563888" y="3789040"/>
                        <a:ext cx="2160587" cy="2160587"/>
                      </a:xfrm>
                      <a:prstGeom prst="rect">
                        <a:avLst/>
                      </a:prstGeom>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188896555"/>
              </p:ext>
            </p:extLst>
          </p:nvPr>
        </p:nvGraphicFramePr>
        <p:xfrm>
          <a:off x="539552" y="3789040"/>
          <a:ext cx="2160587" cy="2160587"/>
        </p:xfrm>
        <a:graphic>
          <a:graphicData uri="http://schemas.openxmlformats.org/presentationml/2006/ole">
            <mc:AlternateContent xmlns:mc="http://schemas.openxmlformats.org/markup-compatibility/2006">
              <mc:Choice xmlns:v="urn:schemas-microsoft-com:vml" Requires="v">
                <p:oleObj spid="_x0000_s12856" name="Graph" r:id="rId8" imgW="2160000" imgH="2160000" progId="STATISTICA.Graph">
                  <p:embed/>
                </p:oleObj>
              </mc:Choice>
              <mc:Fallback>
                <p:oleObj name="Graph" r:id="rId8" imgW="2160000" imgH="2160000" progId="STATISTICA.Graph">
                  <p:embed/>
                  <p:pic>
                    <p:nvPicPr>
                      <p:cNvPr id="0" name=""/>
                      <p:cNvPicPr/>
                      <p:nvPr/>
                    </p:nvPicPr>
                    <p:blipFill>
                      <a:blip r:embed="rId9"/>
                      <a:stretch>
                        <a:fillRect/>
                      </a:stretch>
                    </p:blipFill>
                    <p:spPr>
                      <a:xfrm>
                        <a:off x="539552" y="3789040"/>
                        <a:ext cx="2160587" cy="2160587"/>
                      </a:xfrm>
                      <a:prstGeom prst="rect">
                        <a:avLst/>
                      </a:prstGeom>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1757827056"/>
              </p:ext>
            </p:extLst>
          </p:nvPr>
        </p:nvGraphicFramePr>
        <p:xfrm>
          <a:off x="539552" y="1014327"/>
          <a:ext cx="2160587" cy="2160587"/>
        </p:xfrm>
        <a:graphic>
          <a:graphicData uri="http://schemas.openxmlformats.org/presentationml/2006/ole">
            <mc:AlternateContent xmlns:mc="http://schemas.openxmlformats.org/markup-compatibility/2006">
              <mc:Choice xmlns:v="urn:schemas-microsoft-com:vml" Requires="v">
                <p:oleObj spid="_x0000_s12857" name="Graph" r:id="rId10" imgW="2160000" imgH="2160000" progId="STATISTICA.Graph">
                  <p:embed/>
                </p:oleObj>
              </mc:Choice>
              <mc:Fallback>
                <p:oleObj name="Graph" r:id="rId10" imgW="2160000" imgH="2160000" progId="STATISTICA.Graph">
                  <p:embed/>
                  <p:pic>
                    <p:nvPicPr>
                      <p:cNvPr id="0" name=""/>
                      <p:cNvPicPr/>
                      <p:nvPr/>
                    </p:nvPicPr>
                    <p:blipFill>
                      <a:blip r:embed="rId11"/>
                      <a:stretch>
                        <a:fillRect/>
                      </a:stretch>
                    </p:blipFill>
                    <p:spPr>
                      <a:xfrm>
                        <a:off x="539552" y="1014327"/>
                        <a:ext cx="2160587" cy="2160587"/>
                      </a:xfrm>
                      <a:prstGeom prst="rect">
                        <a:avLst/>
                      </a:prstGeom>
                    </p:spPr>
                  </p:pic>
                </p:oleObj>
              </mc:Fallback>
            </mc:AlternateContent>
          </a:graphicData>
        </a:graphic>
      </p:graphicFrame>
      <p:graphicFrame>
        <p:nvGraphicFramePr>
          <p:cNvPr id="21" name="Table 7"/>
          <p:cNvGraphicFramePr>
            <a:graphicFrameLocks noGrp="1"/>
          </p:cNvGraphicFramePr>
          <p:nvPr>
            <p:extLst>
              <p:ext uri="{D42A27DB-BD31-4B8C-83A1-F6EECF244321}">
                <p14:modId xmlns:p14="http://schemas.microsoft.com/office/powerpoint/2010/main" val="2907457423"/>
              </p:ext>
            </p:extLst>
          </p:nvPr>
        </p:nvGraphicFramePr>
        <p:xfrm>
          <a:off x="467544" y="295854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dirty="0">
                          <a:effectLst/>
                        </a:rPr>
                        <a:t>p</a:t>
                      </a:r>
                      <a:endParaRPr lang="cs-CZ" sz="9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1" u="none" strike="noStrike" dirty="0">
                          <a:solidFill>
                            <a:srgbClr val="FF0000"/>
                          </a:solidFill>
                          <a:effectLst/>
                        </a:rPr>
                        <a:t>Faktor 1</a:t>
                      </a:r>
                      <a:endParaRPr lang="cs-CZ" sz="900" b="1" i="0" u="none" strike="noStrike" dirty="0">
                        <a:solidFill>
                          <a:srgbClr val="FF0000"/>
                        </a:solidFill>
                        <a:effectLst/>
                        <a:latin typeface="Arial"/>
                      </a:endParaRP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1978</a:t>
                      </a:r>
                    </a:p>
                  </a:txBody>
                  <a:tcPr marL="9525" marR="9525" marT="9525" marB="0" anchor="ctr"/>
                </a:tc>
                <a:tc>
                  <a:txBody>
                    <a:bodyPr/>
                    <a:lstStyle/>
                    <a:p>
                      <a:pPr algn="ctr" fontAlgn="ctr"/>
                      <a:r>
                        <a:rPr lang="cs-CZ" sz="900" b="1" u="none" strike="noStrike" kern="1200">
                          <a:solidFill>
                            <a:srgbClr val="FF0000"/>
                          </a:solidFill>
                          <a:effectLst/>
                          <a:latin typeface="+mn-lt"/>
                          <a:ea typeface="+mn-ea"/>
                          <a:cs typeface="+mn-cs"/>
                        </a:rPr>
                        <a:t>1</a:t>
                      </a: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1978</a:t>
                      </a: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482.2</a:t>
                      </a: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u="none" strike="noStrike">
                          <a:effectLst/>
                        </a:rPr>
                        <a:t>Faktor 2</a:t>
                      </a:r>
                      <a:endParaRPr lang="cs-CZ" sz="900" b="0" i="0" u="none" strike="noStrike">
                        <a:solidFill>
                          <a:srgbClr val="000000"/>
                        </a:solidFill>
                        <a:effectLst/>
                        <a:latin typeface="Arial"/>
                      </a:endParaRP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0.602</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u="none" strike="noStrike" dirty="0" smtClean="0">
                          <a:effectLst/>
                        </a:rPr>
                        <a:t>F1*F2</a:t>
                      </a: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0.570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804</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196</a:t>
                      </a: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4</a:t>
                      </a:r>
                    </a:p>
                  </a:txBody>
                  <a:tcPr marL="9525" marR="9525" marT="9525" marB="0" anchor="ctr"/>
                </a:tc>
                <a:tc>
                  <a:txBody>
                    <a:bodyPr/>
                    <a:lstStyle/>
                    <a:p>
                      <a:pPr algn="ctr" fontAlgn="ctr"/>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algn="ctr" fontAlgn="ctr"/>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2" name="Object 8"/>
          <p:cNvGraphicFramePr>
            <a:graphicFrameLocks noChangeAspect="1"/>
          </p:cNvGraphicFramePr>
          <p:nvPr>
            <p:extLst>
              <p:ext uri="{D42A27DB-BD31-4B8C-83A1-F6EECF244321}">
                <p14:modId xmlns:p14="http://schemas.microsoft.com/office/powerpoint/2010/main" val="1964690612"/>
              </p:ext>
            </p:extLst>
          </p:nvPr>
        </p:nvGraphicFramePr>
        <p:xfrm>
          <a:off x="3491533" y="1014327"/>
          <a:ext cx="2160587" cy="2160587"/>
        </p:xfrm>
        <a:graphic>
          <a:graphicData uri="http://schemas.openxmlformats.org/presentationml/2006/ole">
            <mc:AlternateContent xmlns:mc="http://schemas.openxmlformats.org/markup-compatibility/2006">
              <mc:Choice xmlns:v="urn:schemas-microsoft-com:vml" Requires="v">
                <p:oleObj spid="_x0000_s12858" name="Graph" r:id="rId12" imgW="2160000" imgH="2160000" progId="STATISTICA.Graph">
                  <p:embed/>
                </p:oleObj>
              </mc:Choice>
              <mc:Fallback>
                <p:oleObj name="Graph" r:id="rId12" imgW="2160000" imgH="2160000" progId="STATISTICA.Graph">
                  <p:embed/>
                  <p:pic>
                    <p:nvPicPr>
                      <p:cNvPr id="0" name=""/>
                      <p:cNvPicPr/>
                      <p:nvPr/>
                    </p:nvPicPr>
                    <p:blipFill>
                      <a:blip r:embed="rId13"/>
                      <a:stretch>
                        <a:fillRect/>
                      </a:stretch>
                    </p:blipFill>
                    <p:spPr>
                      <a:xfrm>
                        <a:off x="3491533" y="1014327"/>
                        <a:ext cx="2160587" cy="2160587"/>
                      </a:xfrm>
                      <a:prstGeom prst="rect">
                        <a:avLst/>
                      </a:prstGeom>
                    </p:spPr>
                  </p:pic>
                </p:oleObj>
              </mc:Fallback>
            </mc:AlternateContent>
          </a:graphicData>
        </a:graphic>
      </p:graphicFrame>
      <p:graphicFrame>
        <p:nvGraphicFramePr>
          <p:cNvPr id="23" name="Table 10"/>
          <p:cNvGraphicFramePr>
            <a:graphicFrameLocks noGrp="1"/>
          </p:cNvGraphicFramePr>
          <p:nvPr>
            <p:extLst>
              <p:ext uri="{D42A27DB-BD31-4B8C-83A1-F6EECF244321}">
                <p14:modId xmlns:p14="http://schemas.microsoft.com/office/powerpoint/2010/main" val="3615181939"/>
              </p:ext>
            </p:extLst>
          </p:nvPr>
        </p:nvGraphicFramePr>
        <p:xfrm>
          <a:off x="3347864" y="295854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u="none" strike="noStrike" dirty="0">
                          <a:effectLst/>
                        </a:rPr>
                        <a:t>Faktor 1</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1.0</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0.314</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b="1" u="none" strike="noStrike">
                          <a:solidFill>
                            <a:srgbClr val="FF0000"/>
                          </a:solidFill>
                          <a:effectLst/>
                        </a:rPr>
                        <a:t>Faktor 2</a:t>
                      </a:r>
                      <a:endParaRPr lang="cs-CZ" sz="900" b="1" i="0" u="none" strike="noStrike">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1891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1891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461.1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u="none" strike="noStrike" dirty="0" smtClean="0">
                          <a:effectLst/>
                        </a:rPr>
                        <a:t>F1*F2</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0.570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4" name="Object 13"/>
          <p:cNvGraphicFramePr>
            <a:graphicFrameLocks noChangeAspect="1"/>
          </p:cNvGraphicFramePr>
          <p:nvPr>
            <p:extLst>
              <p:ext uri="{D42A27DB-BD31-4B8C-83A1-F6EECF244321}">
                <p14:modId xmlns:p14="http://schemas.microsoft.com/office/powerpoint/2010/main" val="3810560720"/>
              </p:ext>
            </p:extLst>
          </p:nvPr>
        </p:nvGraphicFramePr>
        <p:xfrm>
          <a:off x="6515869" y="1014327"/>
          <a:ext cx="2160587" cy="2160587"/>
        </p:xfrm>
        <a:graphic>
          <a:graphicData uri="http://schemas.openxmlformats.org/presentationml/2006/ole">
            <mc:AlternateContent xmlns:mc="http://schemas.openxmlformats.org/markup-compatibility/2006">
              <mc:Choice xmlns:v="urn:schemas-microsoft-com:vml" Requires="v">
                <p:oleObj spid="_x0000_s12859" name="Graph" r:id="rId14" imgW="2160000" imgH="2160000" progId="STATISTICA.Graph">
                  <p:embed/>
                </p:oleObj>
              </mc:Choice>
              <mc:Fallback>
                <p:oleObj name="Graph" r:id="rId14" imgW="2160000" imgH="2160000" progId="STATISTICA.Graph">
                  <p:embed/>
                  <p:pic>
                    <p:nvPicPr>
                      <p:cNvPr id="0" name=""/>
                      <p:cNvPicPr/>
                      <p:nvPr/>
                    </p:nvPicPr>
                    <p:blipFill>
                      <a:blip r:embed="rId15"/>
                      <a:stretch>
                        <a:fillRect/>
                      </a:stretch>
                    </p:blipFill>
                    <p:spPr>
                      <a:xfrm>
                        <a:off x="6515869" y="1014327"/>
                        <a:ext cx="2160587" cy="2160587"/>
                      </a:xfrm>
                      <a:prstGeom prst="rect">
                        <a:avLst/>
                      </a:prstGeom>
                    </p:spPr>
                  </p:pic>
                </p:oleObj>
              </mc:Fallback>
            </mc:AlternateContent>
          </a:graphicData>
        </a:graphic>
      </p:graphicFrame>
      <p:graphicFrame>
        <p:nvGraphicFramePr>
          <p:cNvPr id="25" name="Table 15"/>
          <p:cNvGraphicFramePr>
            <a:graphicFrameLocks noGrp="1"/>
          </p:cNvGraphicFramePr>
          <p:nvPr>
            <p:extLst>
              <p:ext uri="{D42A27DB-BD31-4B8C-83A1-F6EECF244321}">
                <p14:modId xmlns:p14="http://schemas.microsoft.com/office/powerpoint/2010/main" val="2146945475"/>
              </p:ext>
            </p:extLst>
          </p:nvPr>
        </p:nvGraphicFramePr>
        <p:xfrm>
          <a:off x="6444208" y="295854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0" u="none" strike="noStrike" dirty="0">
                          <a:solidFill>
                            <a:srgbClr val="FF0000"/>
                          </a:solidFill>
                          <a:effectLst/>
                        </a:rPr>
                        <a:t>Faktor 1</a:t>
                      </a:r>
                      <a:endParaRPr lang="cs-CZ" sz="900" b="0"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5293</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5293</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1290.7</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b="0" u="none" strike="noStrike">
                          <a:solidFill>
                            <a:srgbClr val="FF0000"/>
                          </a:solidFill>
                          <a:effectLst/>
                        </a:rPr>
                        <a:t>Faktor 2</a:t>
                      </a:r>
                      <a:endParaRPr lang="cs-CZ" sz="900" b="0" i="0" u="none" strike="noStrike">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861</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861</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209.9</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u="none" strike="noStrike" dirty="0" smtClean="0">
                          <a:effectLst/>
                        </a:rPr>
                        <a:t>F1*F2</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0.570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6" name="Table 17"/>
          <p:cNvGraphicFramePr>
            <a:graphicFrameLocks noGrp="1"/>
          </p:cNvGraphicFramePr>
          <p:nvPr>
            <p:extLst>
              <p:ext uri="{D42A27DB-BD31-4B8C-83A1-F6EECF244321}">
                <p14:modId xmlns:p14="http://schemas.microsoft.com/office/powerpoint/2010/main" val="3194818464"/>
              </p:ext>
            </p:extLst>
          </p:nvPr>
        </p:nvGraphicFramePr>
        <p:xfrm>
          <a:off x="467544" y="573360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dirty="0">
                          <a:effectLst/>
                        </a:rPr>
                        <a:t>p</a:t>
                      </a:r>
                      <a:endParaRPr lang="cs-CZ" sz="9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u="none" strike="noStrike" dirty="0">
                          <a:effectLst/>
                        </a:rPr>
                        <a:t>Faktor 1</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1.0</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0.314</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u="none" strike="noStrike">
                          <a:effectLst/>
                        </a:rPr>
                        <a:t>Faktor 2</a:t>
                      </a:r>
                      <a:endParaRPr lang="cs-CZ" sz="900" b="0" i="0" u="none" strike="noStrike">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0.602</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b="1" u="none" strike="noStrike" dirty="0" smtClean="0">
                          <a:solidFill>
                            <a:srgbClr val="FF0000"/>
                          </a:solidFill>
                          <a:effectLst/>
                        </a:rPr>
                        <a:t>F1*F2</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211.3</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7" name="Table 19"/>
          <p:cNvGraphicFramePr>
            <a:graphicFrameLocks noGrp="1"/>
          </p:cNvGraphicFramePr>
          <p:nvPr>
            <p:extLst>
              <p:ext uri="{D42A27DB-BD31-4B8C-83A1-F6EECF244321}">
                <p14:modId xmlns:p14="http://schemas.microsoft.com/office/powerpoint/2010/main" val="2065811876"/>
              </p:ext>
            </p:extLst>
          </p:nvPr>
        </p:nvGraphicFramePr>
        <p:xfrm>
          <a:off x="3347864" y="573360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1" u="none" strike="noStrike" dirty="0">
                          <a:solidFill>
                            <a:srgbClr val="FF0000"/>
                          </a:solidFill>
                          <a:effectLst/>
                        </a:rPr>
                        <a:t>Faktor 1</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920</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920</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224.3</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u="none" strike="noStrike">
                          <a:effectLst/>
                        </a:rPr>
                        <a:t>Faktor 2</a:t>
                      </a:r>
                      <a:endParaRPr lang="cs-CZ" sz="900" b="0" i="0" u="none" strike="noStrike">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0.602</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b="1" u="none" strike="noStrike" dirty="0" smtClean="0">
                          <a:solidFill>
                            <a:srgbClr val="FF0000"/>
                          </a:solidFill>
                          <a:effectLst/>
                        </a:rPr>
                        <a:t>F1*F2</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211.3</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8" name="Table 21"/>
          <p:cNvGraphicFramePr>
            <a:graphicFrameLocks noGrp="1"/>
          </p:cNvGraphicFramePr>
          <p:nvPr>
            <p:extLst>
              <p:ext uri="{D42A27DB-BD31-4B8C-83A1-F6EECF244321}">
                <p14:modId xmlns:p14="http://schemas.microsoft.com/office/powerpoint/2010/main" val="2784550107"/>
              </p:ext>
            </p:extLst>
          </p:nvPr>
        </p:nvGraphicFramePr>
        <p:xfrm>
          <a:off x="6444208" y="573360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1" u="none" strike="noStrike" dirty="0">
                          <a:solidFill>
                            <a:srgbClr val="FF0000"/>
                          </a:solidFill>
                          <a:effectLst/>
                        </a:rPr>
                        <a:t>Faktor 1</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4799</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4799</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1443.4</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b="1" u="none" strike="noStrike">
                          <a:solidFill>
                            <a:srgbClr val="FF0000"/>
                          </a:solidFill>
                          <a:effectLst/>
                        </a:rPr>
                        <a:t>Faktor 2</a:t>
                      </a:r>
                      <a:endParaRPr lang="cs-CZ" sz="900" b="1" i="0" u="none" strike="noStrike">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316</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316</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95.0</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b="1" u="none" strike="noStrike" dirty="0" smtClean="0">
                          <a:solidFill>
                            <a:srgbClr val="FF0000"/>
                          </a:solidFill>
                          <a:effectLst/>
                        </a:rPr>
                        <a:t>F1*F2</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175</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175</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52.5</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652</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3</a:t>
                      </a: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sp>
        <p:nvSpPr>
          <p:cNvPr id="29" name="TextovéPole 28"/>
          <p:cNvSpPr txBox="1"/>
          <p:nvPr/>
        </p:nvSpPr>
        <p:spPr>
          <a:xfrm>
            <a:off x="1619672" y="1084244"/>
            <a:ext cx="360040" cy="221599"/>
          </a:xfrm>
          <a:prstGeom prst="rect">
            <a:avLst/>
          </a:prstGeom>
          <a:solidFill>
            <a:schemeClr val="bg1"/>
          </a:solidFill>
        </p:spPr>
        <p:txBody>
          <a:bodyPr wrap="square" lIns="0" tIns="0" rIns="0" bIns="0" rtlCol="0">
            <a:spAutoFit/>
          </a:bodyPr>
          <a:lstStyle/>
          <a:p>
            <a:pPr>
              <a:lnSpc>
                <a:spcPct val="90000"/>
              </a:lnSpc>
            </a:pPr>
            <a:r>
              <a:rPr lang="cs-CZ" sz="800" dirty="0" smtClean="0"/>
              <a:t>- muži</a:t>
            </a:r>
          </a:p>
          <a:p>
            <a:pPr>
              <a:lnSpc>
                <a:spcPct val="90000"/>
              </a:lnSpc>
            </a:pPr>
            <a:r>
              <a:rPr lang="cs-CZ" sz="800" dirty="0" smtClean="0"/>
              <a:t>- ženy</a:t>
            </a:r>
            <a:endParaRPr lang="en-US" sz="800" dirty="0"/>
          </a:p>
        </p:txBody>
      </p:sp>
    </p:spTree>
    <p:extLst>
      <p:ext uri="{BB962C8B-B14F-4D97-AF65-F5344CB8AC3E}">
        <p14:creationId xmlns:p14="http://schemas.microsoft.com/office/powerpoint/2010/main" val="211495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pro vícerozměrná </a:t>
            </a:r>
            <a:r>
              <a:rPr lang="cs-CZ" dirty="0" smtClean="0"/>
              <a:t>data - postup</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34</a:t>
            </a:fld>
            <a:endParaRPr lang="cs-CZ" dirty="0"/>
          </a:p>
        </p:txBody>
      </p:sp>
      <p:sp>
        <p:nvSpPr>
          <p:cNvPr id="6" name="Obdélník 5"/>
          <p:cNvSpPr/>
          <p:nvPr/>
        </p:nvSpPr>
        <p:spPr>
          <a:xfrm>
            <a:off x="2602738" y="2852936"/>
            <a:ext cx="3924436"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Model s interakcemi</a:t>
            </a:r>
            <a:endParaRPr lang="en-US" sz="1600" dirty="0">
              <a:solidFill>
                <a:schemeClr val="tx1"/>
              </a:solidFill>
            </a:endParaRPr>
          </a:p>
        </p:txBody>
      </p:sp>
      <p:sp>
        <p:nvSpPr>
          <p:cNvPr id="7" name="Obdélník 6"/>
          <p:cNvSpPr/>
          <p:nvPr/>
        </p:nvSpPr>
        <p:spPr>
          <a:xfrm>
            <a:off x="1043608" y="4221088"/>
            <a:ext cx="288032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Post hoc testy </a:t>
            </a:r>
            <a:br>
              <a:rPr lang="cs-CZ" dirty="0" smtClean="0">
                <a:solidFill>
                  <a:schemeClr val="tx1"/>
                </a:solidFill>
              </a:rPr>
            </a:br>
            <a:r>
              <a:rPr lang="cs-CZ" sz="1600" dirty="0" smtClean="0">
                <a:solidFill>
                  <a:schemeClr val="tx1"/>
                </a:solidFill>
              </a:rPr>
              <a:t>(všechny skupiny dané kombinací faktorů proti sobě)</a:t>
            </a:r>
            <a:endParaRPr lang="en-US" sz="1400" dirty="0">
              <a:solidFill>
                <a:schemeClr val="tx1"/>
              </a:solidFill>
            </a:endParaRPr>
          </a:p>
        </p:txBody>
      </p:sp>
      <p:sp>
        <p:nvSpPr>
          <p:cNvPr id="8" name="TextovéPole 7"/>
          <p:cNvSpPr txBox="1"/>
          <p:nvPr/>
        </p:nvSpPr>
        <p:spPr>
          <a:xfrm>
            <a:off x="1403648" y="3667387"/>
            <a:ext cx="2088232" cy="338554"/>
          </a:xfrm>
          <a:prstGeom prst="rect">
            <a:avLst/>
          </a:prstGeom>
          <a:noFill/>
        </p:spPr>
        <p:txBody>
          <a:bodyPr wrap="square" rtlCol="0">
            <a:spAutoFit/>
          </a:bodyPr>
          <a:lstStyle/>
          <a:p>
            <a:pPr algn="ctr"/>
            <a:r>
              <a:rPr lang="cs-CZ" sz="1600" dirty="0" smtClean="0"/>
              <a:t>Interakce významné</a:t>
            </a:r>
            <a:endParaRPr lang="en-US" sz="1600" dirty="0"/>
          </a:p>
        </p:txBody>
      </p:sp>
      <p:sp>
        <p:nvSpPr>
          <p:cNvPr id="9" name="TextovéPole 8"/>
          <p:cNvSpPr txBox="1"/>
          <p:nvPr/>
        </p:nvSpPr>
        <p:spPr>
          <a:xfrm>
            <a:off x="5850142" y="3667387"/>
            <a:ext cx="2322258" cy="338554"/>
          </a:xfrm>
          <a:prstGeom prst="rect">
            <a:avLst/>
          </a:prstGeom>
          <a:noFill/>
        </p:spPr>
        <p:txBody>
          <a:bodyPr wrap="square" rtlCol="0">
            <a:spAutoFit/>
          </a:bodyPr>
          <a:lstStyle/>
          <a:p>
            <a:pPr algn="ctr"/>
            <a:r>
              <a:rPr lang="cs-CZ" sz="1600" dirty="0" smtClean="0"/>
              <a:t>Interakce nevýznamné</a:t>
            </a:r>
            <a:endParaRPr lang="en-US" sz="1600" dirty="0"/>
          </a:p>
        </p:txBody>
      </p:sp>
      <p:sp>
        <p:nvSpPr>
          <p:cNvPr id="10" name="Obdélník 9"/>
          <p:cNvSpPr/>
          <p:nvPr/>
        </p:nvSpPr>
        <p:spPr>
          <a:xfrm>
            <a:off x="5483270" y="4221088"/>
            <a:ext cx="288032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Model bez interakcí</a:t>
            </a:r>
            <a:endParaRPr lang="en-US" sz="1600" dirty="0">
              <a:solidFill>
                <a:schemeClr val="tx1"/>
              </a:solidFill>
            </a:endParaRPr>
          </a:p>
        </p:txBody>
      </p:sp>
      <p:sp>
        <p:nvSpPr>
          <p:cNvPr id="11" name="Obdélník 10"/>
          <p:cNvSpPr/>
          <p:nvPr/>
        </p:nvSpPr>
        <p:spPr>
          <a:xfrm>
            <a:off x="2602738" y="1196752"/>
            <a:ext cx="3924436"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Popisná sumarizace + krabicové grafy</a:t>
            </a:r>
            <a:endParaRPr lang="en-US" sz="1600" dirty="0">
              <a:solidFill>
                <a:schemeClr val="tx1"/>
              </a:solidFill>
            </a:endParaRPr>
          </a:p>
        </p:txBody>
      </p:sp>
      <p:sp>
        <p:nvSpPr>
          <p:cNvPr id="12" name="Obdélník 11"/>
          <p:cNvSpPr/>
          <p:nvPr/>
        </p:nvSpPr>
        <p:spPr>
          <a:xfrm>
            <a:off x="2602738" y="2024844"/>
            <a:ext cx="3924436"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Ověření předpokladů </a:t>
            </a:r>
            <a:br>
              <a:rPr lang="cs-CZ" dirty="0">
                <a:solidFill>
                  <a:schemeClr val="tx1"/>
                </a:solidFill>
              </a:rPr>
            </a:br>
            <a:r>
              <a:rPr lang="cs-CZ" sz="1600" dirty="0">
                <a:solidFill>
                  <a:schemeClr val="tx1"/>
                </a:solidFill>
              </a:rPr>
              <a:t>(nezávislost, normalita, homogenita rozptylů)</a:t>
            </a:r>
            <a:endParaRPr lang="en-US" sz="1600" dirty="0">
              <a:solidFill>
                <a:schemeClr val="tx1"/>
              </a:solidFill>
            </a:endParaRPr>
          </a:p>
        </p:txBody>
      </p:sp>
      <p:sp>
        <p:nvSpPr>
          <p:cNvPr id="13" name="Obdélník 12"/>
          <p:cNvSpPr/>
          <p:nvPr/>
        </p:nvSpPr>
        <p:spPr>
          <a:xfrm>
            <a:off x="5483270" y="5445224"/>
            <a:ext cx="288032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Post hoc testy </a:t>
            </a:r>
            <a:br>
              <a:rPr lang="cs-CZ" dirty="0" smtClean="0">
                <a:solidFill>
                  <a:schemeClr val="tx1"/>
                </a:solidFill>
              </a:rPr>
            </a:br>
            <a:r>
              <a:rPr lang="cs-CZ" sz="1600" dirty="0" smtClean="0">
                <a:solidFill>
                  <a:schemeClr val="tx1"/>
                </a:solidFill>
              </a:rPr>
              <a:t>(pro významné faktory s více než třemi kategoriemi)</a:t>
            </a:r>
            <a:endParaRPr lang="en-US" sz="1400" dirty="0">
              <a:solidFill>
                <a:schemeClr val="tx1"/>
              </a:solidFill>
            </a:endParaRPr>
          </a:p>
        </p:txBody>
      </p:sp>
      <p:cxnSp>
        <p:nvCxnSpPr>
          <p:cNvPr id="17" name="Přímá spojnice se šipkou 16"/>
          <p:cNvCxnSpPr>
            <a:stCxn id="11" idx="2"/>
            <a:endCxn id="12" idx="0"/>
          </p:cNvCxnSpPr>
          <p:nvPr/>
        </p:nvCxnSpPr>
        <p:spPr>
          <a:xfrm>
            <a:off x="4564956" y="1844824"/>
            <a:ext cx="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12" idx="2"/>
            <a:endCxn id="6" idx="0"/>
          </p:cNvCxnSpPr>
          <p:nvPr/>
        </p:nvCxnSpPr>
        <p:spPr>
          <a:xfrm>
            <a:off x="4564956" y="2672916"/>
            <a:ext cx="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stCxn id="6" idx="2"/>
            <a:endCxn id="7" idx="0"/>
          </p:cNvCxnSpPr>
          <p:nvPr/>
        </p:nvCxnSpPr>
        <p:spPr>
          <a:xfrm flipH="1">
            <a:off x="2483768" y="3501008"/>
            <a:ext cx="2081188"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6" idx="2"/>
            <a:endCxn id="10" idx="0"/>
          </p:cNvCxnSpPr>
          <p:nvPr/>
        </p:nvCxnSpPr>
        <p:spPr>
          <a:xfrm>
            <a:off x="4564956" y="3501008"/>
            <a:ext cx="2358474"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0" idx="2"/>
            <a:endCxn id="13" idx="0"/>
          </p:cNvCxnSpPr>
          <p:nvPr/>
        </p:nvCxnSpPr>
        <p:spPr>
          <a:xfrm>
            <a:off x="6923430" y="5085184"/>
            <a:ext cx="0"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4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a:t>2</a:t>
            </a:r>
          </a:p>
        </p:txBody>
      </p:sp>
      <p:sp>
        <p:nvSpPr>
          <p:cNvPr id="3" name="Zástupný symbol pro obsah 2"/>
          <p:cNvSpPr>
            <a:spLocks noGrp="1"/>
          </p:cNvSpPr>
          <p:nvPr>
            <p:ph idx="1"/>
          </p:nvPr>
        </p:nvSpPr>
        <p:spPr>
          <a:xfrm>
            <a:off x="576358" y="1196752"/>
            <a:ext cx="8229600" cy="4929411"/>
          </a:xfrm>
        </p:spPr>
        <p:txBody>
          <a:bodyPr/>
          <a:lstStyle/>
          <a:p>
            <a:pPr marL="0" indent="0">
              <a:buNone/>
            </a:pPr>
            <a:r>
              <a:rPr lang="cs-CZ" dirty="0"/>
              <a:t>Zjistěte, zda má vliv pohlaví a typ léku na počet nežádoucích účinků </a:t>
            </a:r>
            <a:br>
              <a:rPr lang="cs-CZ" dirty="0"/>
            </a:br>
            <a:r>
              <a:rPr lang="cs-CZ" dirty="0"/>
              <a:t>u pacientů </a:t>
            </a:r>
            <a:r>
              <a:rPr lang="cs-CZ" dirty="0" smtClean="0"/>
              <a:t>se schizofrenií (neuvažujeme </a:t>
            </a:r>
            <a:r>
              <a:rPr lang="cs-CZ" dirty="0"/>
              <a:t>možnou interakci).</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35</a:t>
            </a:fld>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2937012516"/>
              </p:ext>
            </p:extLst>
          </p:nvPr>
        </p:nvGraphicFramePr>
        <p:xfrm>
          <a:off x="1932383" y="2348880"/>
          <a:ext cx="5663953" cy="2865120"/>
        </p:xfrm>
        <a:graphic>
          <a:graphicData uri="http://schemas.openxmlformats.org/drawingml/2006/table">
            <a:tbl>
              <a:tblPr firstRow="1" bandRow="1">
                <a:tableStyleId>{2D5ABB26-0587-4C30-8999-92F81FD0307C}</a:tableStyleId>
              </a:tblPr>
              <a:tblGrid>
                <a:gridCol w="1122445">
                  <a:extLst>
                    <a:ext uri="{9D8B030D-6E8A-4147-A177-3AD203B41FA5}">
                      <a16:colId xmlns:a16="http://schemas.microsoft.com/office/drawing/2014/main" val="20000"/>
                    </a:ext>
                  </a:extLst>
                </a:gridCol>
                <a:gridCol w="1122445">
                  <a:extLst>
                    <a:ext uri="{9D8B030D-6E8A-4147-A177-3AD203B41FA5}">
                      <a16:colId xmlns:a16="http://schemas.microsoft.com/office/drawing/2014/main" val="20001"/>
                    </a:ext>
                  </a:extLst>
                </a:gridCol>
                <a:gridCol w="1290811">
                  <a:extLst>
                    <a:ext uri="{9D8B030D-6E8A-4147-A177-3AD203B41FA5}">
                      <a16:colId xmlns:a16="http://schemas.microsoft.com/office/drawing/2014/main" val="20002"/>
                    </a:ext>
                  </a:extLst>
                </a:gridCol>
                <a:gridCol w="2128252">
                  <a:extLst>
                    <a:ext uri="{9D8B030D-6E8A-4147-A177-3AD203B41FA5}">
                      <a16:colId xmlns:a16="http://schemas.microsoft.com/office/drawing/2014/main" val="20003"/>
                    </a:ext>
                  </a:extLst>
                </a:gridCol>
              </a:tblGrid>
              <a:tr h="370840">
                <a:tc>
                  <a:txBody>
                    <a:bodyPr/>
                    <a:lstStyle/>
                    <a:p>
                      <a:pPr algn="ctr"/>
                      <a:r>
                        <a:rPr lang="cs-CZ" b="1" dirty="0" smtClean="0"/>
                        <a:t>ID</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Pohlaví</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Typ léku</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Počet nežádoucích účinků</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cs-CZ" dirty="0" smtClean="0"/>
                        <a:t>P1</a:t>
                      </a:r>
                      <a:endParaRPr 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dirty="0" smtClean="0"/>
                        <a:t>M</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lék X</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cs-CZ" dirty="0" smtClean="0"/>
                        <a:t>P2</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M</a:t>
                      </a:r>
                      <a:endParaRPr lang="en-US" dirty="0"/>
                    </a:p>
                  </a:txBody>
                  <a:tcPr anchor="ctr"/>
                </a:tc>
                <a:tc>
                  <a:txBody>
                    <a:bodyPr/>
                    <a:lstStyle/>
                    <a:p>
                      <a:pPr algn="ctr"/>
                      <a:r>
                        <a:rPr lang="cs-CZ" dirty="0" smtClean="0"/>
                        <a:t>lék</a:t>
                      </a:r>
                      <a:r>
                        <a:rPr lang="cs-CZ" baseline="0" dirty="0" smtClean="0"/>
                        <a:t> Y</a:t>
                      </a:r>
                      <a:endParaRPr lang="en-US" dirty="0"/>
                    </a:p>
                  </a:txBody>
                  <a:tcPr anchor="ct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cs-CZ" dirty="0" smtClean="0"/>
                        <a:t>P3</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M</a:t>
                      </a:r>
                      <a:endParaRPr lang="en-US" dirty="0"/>
                    </a:p>
                  </a:txBody>
                  <a:tcPr anchor="ctr"/>
                </a:tc>
                <a:tc>
                  <a:txBody>
                    <a:bodyPr/>
                    <a:lstStyle/>
                    <a:p>
                      <a:pPr algn="ctr"/>
                      <a:r>
                        <a:rPr lang="cs-CZ" dirty="0" smtClean="0"/>
                        <a:t>lék</a:t>
                      </a:r>
                      <a:r>
                        <a:rPr lang="cs-CZ" baseline="0" dirty="0" smtClean="0"/>
                        <a:t> Z</a:t>
                      </a:r>
                      <a:endParaRPr lang="en-US" dirty="0"/>
                    </a:p>
                  </a:txBody>
                  <a:tcPr anchor="ctr"/>
                </a:tc>
                <a:tc>
                  <a:txBody>
                    <a:bodyPr/>
                    <a:lstStyle/>
                    <a:p>
                      <a:pPr algn="ctr"/>
                      <a:r>
                        <a:rPr lang="cs-CZ" dirty="0" smtClean="0"/>
                        <a:t>6</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cs-CZ" dirty="0" smtClean="0"/>
                        <a:t>P4</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Z</a:t>
                      </a:r>
                      <a:endParaRPr lang="en-US" dirty="0"/>
                    </a:p>
                  </a:txBody>
                  <a:tcPr anchor="ctr"/>
                </a:tc>
                <a:tc>
                  <a:txBody>
                    <a:bodyPr/>
                    <a:lstStyle/>
                    <a:p>
                      <a:pPr algn="ctr"/>
                      <a:r>
                        <a:rPr lang="cs-CZ" dirty="0" smtClean="0"/>
                        <a:t>lék X</a:t>
                      </a:r>
                      <a:endParaRPr lang="en-US" dirty="0"/>
                    </a:p>
                  </a:txBody>
                  <a:tcPr anchor="ctr"/>
                </a:tc>
                <a:tc>
                  <a:txBody>
                    <a:bodyPr/>
                    <a:lstStyle/>
                    <a:p>
                      <a:pPr algn="ctr"/>
                      <a:r>
                        <a:rPr lang="cs-CZ" dirty="0" smtClean="0"/>
                        <a:t>3</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lang="cs-CZ" dirty="0" smtClean="0"/>
                        <a:t>P5</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Z</a:t>
                      </a:r>
                      <a:endParaRPr lang="en-US" dirty="0"/>
                    </a:p>
                  </a:txBody>
                  <a:tcPr anchor="ctr"/>
                </a:tc>
                <a:tc>
                  <a:txBody>
                    <a:bodyPr/>
                    <a:lstStyle/>
                    <a:p>
                      <a:pPr algn="ctr"/>
                      <a:r>
                        <a:rPr lang="cs-CZ" dirty="0" smtClean="0"/>
                        <a:t>lék</a:t>
                      </a:r>
                      <a:r>
                        <a:rPr lang="cs-CZ" baseline="0" dirty="0" smtClean="0"/>
                        <a:t> Y</a:t>
                      </a:r>
                      <a:endParaRPr lang="en-US" dirty="0"/>
                    </a:p>
                  </a:txBody>
                  <a:tcPr anchor="ctr"/>
                </a:tc>
                <a:tc>
                  <a:txBody>
                    <a:bodyPr/>
                    <a:lstStyle/>
                    <a:p>
                      <a:pPr algn="ctr"/>
                      <a:r>
                        <a:rPr lang="cs-CZ" dirty="0" smtClean="0"/>
                        <a:t>4</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r>
                        <a:rPr lang="cs-CZ" dirty="0" smtClean="0"/>
                        <a:t>P6</a:t>
                      </a:r>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dirty="0" smtClean="0"/>
                        <a:t>Z</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lék</a:t>
                      </a:r>
                      <a:r>
                        <a:rPr lang="cs-CZ" baseline="0" dirty="0" smtClean="0"/>
                        <a:t> Z</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52190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36</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443848160"/>
              </p:ext>
            </p:extLst>
          </p:nvPr>
        </p:nvGraphicFramePr>
        <p:xfrm>
          <a:off x="698082" y="2652112"/>
          <a:ext cx="4569319" cy="2865120"/>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20000"/>
                    </a:ext>
                  </a:extLst>
                </a:gridCol>
                <a:gridCol w="1353639">
                  <a:extLst>
                    <a:ext uri="{9D8B030D-6E8A-4147-A177-3AD203B41FA5}">
                      <a16:colId xmlns:a16="http://schemas.microsoft.com/office/drawing/2014/main" val="20001"/>
                    </a:ext>
                  </a:extLst>
                </a:gridCol>
                <a:gridCol w="1991544">
                  <a:extLst>
                    <a:ext uri="{9D8B030D-6E8A-4147-A177-3AD203B41FA5}">
                      <a16:colId xmlns:a16="http://schemas.microsoft.com/office/drawing/2014/main" val="20002"/>
                    </a:ext>
                  </a:extLst>
                </a:gridCol>
              </a:tblGrid>
              <a:tr h="370840">
                <a:tc>
                  <a:txBody>
                    <a:bodyPr/>
                    <a:lstStyle/>
                    <a:p>
                      <a:pPr algn="ctr"/>
                      <a:r>
                        <a:rPr lang="cs-CZ" b="1" dirty="0" smtClean="0"/>
                        <a:t>Pohlaví</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Typ léku</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Počet nežádoucích účinků</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dirty="0" smtClean="0"/>
                        <a:t>1</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a:t>
                      </a:r>
                      <a:endParaRPr lang="en-US" dirty="0"/>
                    </a:p>
                  </a:txBody>
                  <a:tcPr anchor="ct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3</a:t>
                      </a:r>
                      <a:endParaRPr lang="en-US" dirty="0"/>
                    </a:p>
                  </a:txBody>
                  <a:tcPr anchor="ctr"/>
                </a:tc>
                <a:tc>
                  <a:txBody>
                    <a:bodyPr/>
                    <a:lstStyle/>
                    <a:p>
                      <a:pPr algn="ctr"/>
                      <a:r>
                        <a:rPr lang="cs-CZ" dirty="0" smtClean="0"/>
                        <a:t>6</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a:t>
                      </a:r>
                      <a:endParaRPr lang="en-US" dirty="0"/>
                    </a:p>
                  </a:txBody>
                  <a:tcPr anchor="ctr"/>
                </a:tc>
                <a:tc>
                  <a:txBody>
                    <a:bodyPr/>
                    <a:lstStyle/>
                    <a:p>
                      <a:pPr algn="ctr"/>
                      <a:r>
                        <a:rPr lang="cs-CZ" dirty="0" smtClean="0"/>
                        <a:t>3</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a:t>
                      </a:r>
                      <a:endParaRPr lang="en-US" dirty="0"/>
                    </a:p>
                  </a:txBody>
                  <a:tcPr anchor="ctr"/>
                </a:tc>
                <a:tc>
                  <a:txBody>
                    <a:bodyPr/>
                    <a:lstStyle/>
                    <a:p>
                      <a:pPr algn="ctr"/>
                      <a:r>
                        <a:rPr lang="cs-CZ" dirty="0" smtClean="0"/>
                        <a:t>4</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ovéPole 9"/>
          <p:cNvSpPr txBox="1"/>
          <p:nvPr/>
        </p:nvSpPr>
        <p:spPr>
          <a:xfrm>
            <a:off x="597046" y="2195572"/>
            <a:ext cx="2088232" cy="369332"/>
          </a:xfrm>
          <a:prstGeom prst="rect">
            <a:avLst/>
          </a:prstGeom>
          <a:noFill/>
        </p:spPr>
        <p:txBody>
          <a:bodyPr wrap="square" rtlCol="0">
            <a:spAutoFit/>
          </a:bodyPr>
          <a:lstStyle/>
          <a:p>
            <a:r>
              <a:rPr lang="cs-CZ" dirty="0" smtClean="0"/>
              <a:t>Překódování:</a:t>
            </a:r>
            <a:endParaRPr lang="en-US" dirty="0"/>
          </a:p>
        </p:txBody>
      </p:sp>
      <p:sp>
        <p:nvSpPr>
          <p:cNvPr id="11" name="TextovéPole 10"/>
          <p:cNvSpPr txBox="1"/>
          <p:nvPr/>
        </p:nvSpPr>
        <p:spPr>
          <a:xfrm>
            <a:off x="6660232" y="2708920"/>
            <a:ext cx="1080120" cy="646331"/>
          </a:xfrm>
          <a:prstGeom prst="rect">
            <a:avLst/>
          </a:prstGeom>
          <a:noFill/>
        </p:spPr>
        <p:txBody>
          <a:bodyPr wrap="square" rtlCol="0">
            <a:spAutoFit/>
          </a:bodyPr>
          <a:lstStyle/>
          <a:p>
            <a:r>
              <a:rPr lang="cs-CZ" dirty="0" smtClean="0"/>
              <a:t>1</a:t>
            </a:r>
            <a:r>
              <a:rPr lang="en-US" dirty="0" smtClean="0"/>
              <a:t>=M</a:t>
            </a:r>
          </a:p>
          <a:p>
            <a:r>
              <a:rPr lang="en-US" dirty="0" smtClean="0"/>
              <a:t>2=</a:t>
            </a:r>
            <a:r>
              <a:rPr lang="cs-CZ" dirty="0" smtClean="0"/>
              <a:t>Z</a:t>
            </a:r>
            <a:endParaRPr lang="en-US" dirty="0"/>
          </a:p>
        </p:txBody>
      </p:sp>
      <p:sp>
        <p:nvSpPr>
          <p:cNvPr id="12" name="TextovéPole 11"/>
          <p:cNvSpPr txBox="1"/>
          <p:nvPr/>
        </p:nvSpPr>
        <p:spPr>
          <a:xfrm>
            <a:off x="6660232" y="3513782"/>
            <a:ext cx="1224136" cy="923330"/>
          </a:xfrm>
          <a:prstGeom prst="rect">
            <a:avLst/>
          </a:prstGeom>
          <a:noFill/>
        </p:spPr>
        <p:txBody>
          <a:bodyPr wrap="square" rtlCol="0">
            <a:spAutoFit/>
          </a:bodyPr>
          <a:lstStyle/>
          <a:p>
            <a:r>
              <a:rPr lang="cs-CZ" dirty="0"/>
              <a:t>1</a:t>
            </a:r>
            <a:r>
              <a:rPr lang="en-US" dirty="0"/>
              <a:t>=</a:t>
            </a:r>
            <a:r>
              <a:rPr lang="cs-CZ" dirty="0"/>
              <a:t>lék X</a:t>
            </a:r>
            <a:endParaRPr lang="en-US" dirty="0"/>
          </a:p>
          <a:p>
            <a:r>
              <a:rPr lang="en-US" dirty="0"/>
              <a:t>2=</a:t>
            </a:r>
            <a:r>
              <a:rPr lang="cs-CZ" dirty="0"/>
              <a:t>lék Y</a:t>
            </a:r>
          </a:p>
          <a:p>
            <a:r>
              <a:rPr lang="cs-CZ" dirty="0"/>
              <a:t>3</a:t>
            </a:r>
            <a:r>
              <a:rPr lang="en-US" dirty="0"/>
              <a:t>=</a:t>
            </a:r>
            <a:r>
              <a:rPr lang="cs-CZ" dirty="0"/>
              <a:t>lék Z</a:t>
            </a:r>
            <a:endParaRPr lang="en-US" dirty="0"/>
          </a:p>
        </p:txBody>
      </p:sp>
      <p:sp>
        <p:nvSpPr>
          <p:cNvPr id="13" name="TextovéPole 12"/>
          <p:cNvSpPr txBox="1"/>
          <p:nvPr/>
        </p:nvSpPr>
        <p:spPr>
          <a:xfrm>
            <a:off x="5580112" y="2195572"/>
            <a:ext cx="2088232" cy="369332"/>
          </a:xfrm>
          <a:prstGeom prst="rect">
            <a:avLst/>
          </a:prstGeom>
          <a:noFill/>
        </p:spPr>
        <p:txBody>
          <a:bodyPr wrap="square" rtlCol="0">
            <a:spAutoFit/>
          </a:bodyPr>
          <a:lstStyle/>
          <a:p>
            <a:r>
              <a:rPr lang="en-US" dirty="0" err="1" smtClean="0"/>
              <a:t>Legenda</a:t>
            </a:r>
            <a:r>
              <a:rPr lang="cs-CZ" dirty="0" smtClean="0"/>
              <a:t>:</a:t>
            </a:r>
            <a:endParaRPr lang="en-US" dirty="0"/>
          </a:p>
        </p:txBody>
      </p:sp>
      <p:sp>
        <p:nvSpPr>
          <p:cNvPr id="25" name="Zástupný symbol pro obsah 2"/>
          <p:cNvSpPr>
            <a:spLocks noGrp="1"/>
          </p:cNvSpPr>
          <p:nvPr>
            <p:ph idx="1"/>
          </p:nvPr>
        </p:nvSpPr>
        <p:spPr>
          <a:xfrm>
            <a:off x="576358" y="1196753"/>
            <a:ext cx="8229600" cy="792088"/>
          </a:xfrm>
        </p:spPr>
        <p:txBody>
          <a:bodyPr/>
          <a:lstStyle/>
          <a:p>
            <a:pPr marL="0" indent="0">
              <a:buNone/>
            </a:pPr>
            <a:r>
              <a:rPr lang="cs-CZ" dirty="0"/>
              <a:t>Zjistěte, zda má vliv pohlaví a typ léku na počet nežádoucích účinků </a:t>
            </a:r>
            <a:br>
              <a:rPr lang="cs-CZ" dirty="0"/>
            </a:br>
            <a:r>
              <a:rPr lang="cs-CZ" dirty="0"/>
              <a:t>u pacientů </a:t>
            </a:r>
            <a:r>
              <a:rPr lang="cs-CZ" dirty="0" smtClean="0"/>
              <a:t>se schizofrenií (neuvažujeme </a:t>
            </a:r>
            <a:r>
              <a:rPr lang="cs-CZ" dirty="0"/>
              <a:t>možnou interakci).</a:t>
            </a:r>
            <a:endParaRPr lang="en-US" dirty="0"/>
          </a:p>
        </p:txBody>
      </p:sp>
      <p:sp>
        <p:nvSpPr>
          <p:cNvPr id="23" name="TextovéPole 22"/>
          <p:cNvSpPr txBox="1"/>
          <p:nvPr/>
        </p:nvSpPr>
        <p:spPr>
          <a:xfrm>
            <a:off x="5580112" y="2717304"/>
            <a:ext cx="1044116" cy="369332"/>
          </a:xfrm>
          <a:prstGeom prst="rect">
            <a:avLst/>
          </a:prstGeom>
          <a:noFill/>
        </p:spPr>
        <p:txBody>
          <a:bodyPr wrap="square" rtlCol="0">
            <a:spAutoFit/>
          </a:bodyPr>
          <a:lstStyle/>
          <a:p>
            <a:r>
              <a:rPr lang="cs-CZ" dirty="0" smtClean="0"/>
              <a:t>Pohlaví:</a:t>
            </a:r>
            <a:endParaRPr lang="en-US" dirty="0"/>
          </a:p>
        </p:txBody>
      </p:sp>
      <p:sp>
        <p:nvSpPr>
          <p:cNvPr id="24" name="TextovéPole 23"/>
          <p:cNvSpPr txBox="1"/>
          <p:nvPr/>
        </p:nvSpPr>
        <p:spPr>
          <a:xfrm>
            <a:off x="5580112" y="3513782"/>
            <a:ext cx="1080120" cy="369332"/>
          </a:xfrm>
          <a:prstGeom prst="rect">
            <a:avLst/>
          </a:prstGeom>
          <a:noFill/>
        </p:spPr>
        <p:txBody>
          <a:bodyPr wrap="square" rtlCol="0">
            <a:spAutoFit/>
          </a:bodyPr>
          <a:lstStyle/>
          <a:p>
            <a:r>
              <a:rPr lang="cs-CZ" dirty="0" smtClean="0"/>
              <a:t>Typ léku:</a:t>
            </a:r>
            <a:endParaRPr lang="en-US" dirty="0"/>
          </a:p>
        </p:txBody>
      </p:sp>
    </p:spTree>
    <p:extLst>
      <p:ext uri="{BB962C8B-B14F-4D97-AF65-F5344CB8AC3E}">
        <p14:creationId xmlns:p14="http://schemas.microsoft.com/office/powerpoint/2010/main" val="782971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07904" y="6560477"/>
            <a:ext cx="4233958" cy="29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cs-CZ" dirty="0" smtClean="0"/>
              <a:t>Úkol </a:t>
            </a:r>
            <a:r>
              <a:rPr lang="en-US" dirty="0" smtClean="0"/>
              <a:t>2</a:t>
            </a:r>
            <a:r>
              <a:rPr lang="cs-CZ" dirty="0" smtClean="0"/>
              <a:t> – řešení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37</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184062988"/>
              </p:ext>
            </p:extLst>
          </p:nvPr>
        </p:nvGraphicFramePr>
        <p:xfrm>
          <a:off x="698082" y="1062028"/>
          <a:ext cx="4569319" cy="2227680"/>
        </p:xfrm>
        <a:graphic>
          <a:graphicData uri="http://schemas.openxmlformats.org/drawingml/2006/table">
            <a:tbl>
              <a:tblPr firstRow="1" bandRow="1">
                <a:tableStyleId>{2D5ABB26-0587-4C30-8999-92F81FD0307C}</a:tableStyleId>
              </a:tblPr>
              <a:tblGrid>
                <a:gridCol w="99359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567609">
                  <a:extLst>
                    <a:ext uri="{9D8B030D-6E8A-4147-A177-3AD203B41FA5}">
                      <a16:colId xmlns:a16="http://schemas.microsoft.com/office/drawing/2014/main" val="20002"/>
                    </a:ext>
                  </a:extLst>
                </a:gridCol>
              </a:tblGrid>
              <a:tr h="348013">
                <a:tc>
                  <a:txBody>
                    <a:bodyPr/>
                    <a:lstStyle/>
                    <a:p>
                      <a:pPr algn="ctr"/>
                      <a:r>
                        <a:rPr lang="cs-CZ" b="1" dirty="0" smtClean="0">
                          <a:solidFill>
                            <a:srgbClr val="FF0000"/>
                          </a:solidFill>
                        </a:rPr>
                        <a:t>Pohlaví</a:t>
                      </a:r>
                      <a:endParaRPr lang="en-US" b="1" dirty="0">
                        <a:solidFill>
                          <a:srgbClr val="FF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00FF"/>
                          </a:solidFill>
                        </a:rPr>
                        <a:t>Typ léku</a:t>
                      </a:r>
                      <a:endParaRPr lang="en-US" b="1" dirty="0">
                        <a:solidFill>
                          <a:srgbClr val="0000FF"/>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Počet než. účinků</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5263">
                <a:tc>
                  <a:txBody>
                    <a:bodyPr/>
                    <a:lstStyle/>
                    <a:p>
                      <a:pPr algn="ctr"/>
                      <a:r>
                        <a:rPr lang="en-US" dirty="0" smtClean="0">
                          <a:solidFill>
                            <a:srgbClr val="FF0000"/>
                          </a:solidFill>
                        </a:rPr>
                        <a:t>1</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solidFill>
                            <a:srgbClr val="0000FF"/>
                          </a:solidFill>
                        </a:rPr>
                        <a:t>1</a:t>
                      </a:r>
                      <a:endParaRPr lang="en-US" dirty="0">
                        <a:solidFill>
                          <a:srgbClr val="0000FF"/>
                        </a:solidFill>
                      </a:endParaRPr>
                    </a:p>
                  </a:txBody>
                  <a:tcPr marT="18000" marB="18000" anchor="ctr">
                    <a:lnT w="12700" cap="flat" cmpd="sng" algn="ctr">
                      <a:solidFill>
                        <a:schemeClr val="tx1"/>
                      </a:solidFill>
                      <a:prstDash val="solid"/>
                      <a:round/>
                      <a:headEnd type="none" w="med" len="med"/>
                      <a:tailEnd type="none" w="med" len="med"/>
                    </a:lnT>
                  </a:tcPr>
                </a:tc>
                <a:tc>
                  <a:txBody>
                    <a:bodyPr/>
                    <a:lstStyle/>
                    <a:p>
                      <a:pPr algn="r"/>
                      <a:r>
                        <a:rPr lang="cs-CZ" dirty="0" smtClean="0"/>
                        <a:t>1</a:t>
                      </a:r>
                      <a:endParaRPr lang="en-US" dirty="0"/>
                    </a:p>
                  </a:txBody>
                  <a:tcPr marL="72000" marR="720000" marT="18000" marB="1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95263">
                <a:tc>
                  <a:txBody>
                    <a:bodyPr/>
                    <a:lstStyle/>
                    <a:p>
                      <a:pPr algn="ctr"/>
                      <a:r>
                        <a:rPr lang="en-US" dirty="0" smtClean="0">
                          <a:solidFill>
                            <a:srgbClr val="FF0000"/>
                          </a:solidFill>
                        </a:rPr>
                        <a:t>1</a:t>
                      </a: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2</a:t>
                      </a:r>
                      <a:endParaRPr lang="en-US" dirty="0">
                        <a:solidFill>
                          <a:srgbClr val="0000FF"/>
                        </a:solidFill>
                      </a:endParaRPr>
                    </a:p>
                  </a:txBody>
                  <a:tcPr marT="18000" marB="18000" anchor="ctr"/>
                </a:tc>
                <a:tc>
                  <a:txBody>
                    <a:bodyPr/>
                    <a:lstStyle/>
                    <a:p>
                      <a:pPr algn="r"/>
                      <a:r>
                        <a:rPr lang="cs-CZ" dirty="0" smtClean="0"/>
                        <a:t>1</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95263">
                <a:tc>
                  <a:txBody>
                    <a:bodyPr/>
                    <a:lstStyle/>
                    <a:p>
                      <a:pPr algn="ctr"/>
                      <a:r>
                        <a:rPr lang="en-US" dirty="0" smtClean="0">
                          <a:solidFill>
                            <a:srgbClr val="FF0000"/>
                          </a:solidFill>
                        </a:rPr>
                        <a:t>1</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3</a:t>
                      </a:r>
                      <a:endParaRPr lang="en-US" dirty="0">
                        <a:solidFill>
                          <a:srgbClr val="0000FF"/>
                        </a:solidFill>
                      </a:endParaRPr>
                    </a:p>
                  </a:txBody>
                  <a:tcPr marT="18000" marB="18000" anchor="ctr"/>
                </a:tc>
                <a:tc>
                  <a:txBody>
                    <a:bodyPr/>
                    <a:lstStyle/>
                    <a:p>
                      <a:pPr algn="r"/>
                      <a:r>
                        <a:rPr lang="cs-CZ" dirty="0" smtClean="0"/>
                        <a:t>6</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95263">
                <a:tc>
                  <a:txBody>
                    <a:bodyPr/>
                    <a:lstStyle/>
                    <a:p>
                      <a:pPr algn="ctr"/>
                      <a:r>
                        <a:rPr lang="en-US" dirty="0" smtClean="0">
                          <a:solidFill>
                            <a:srgbClr val="FF0000"/>
                          </a:solidFill>
                        </a:rPr>
                        <a:t>2</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1</a:t>
                      </a:r>
                      <a:endParaRPr lang="en-US" dirty="0">
                        <a:solidFill>
                          <a:srgbClr val="0000FF"/>
                        </a:solidFill>
                      </a:endParaRPr>
                    </a:p>
                  </a:txBody>
                  <a:tcPr marT="18000" marB="18000" anchor="ctr"/>
                </a:tc>
                <a:tc>
                  <a:txBody>
                    <a:bodyPr/>
                    <a:lstStyle/>
                    <a:p>
                      <a:pPr algn="r"/>
                      <a:r>
                        <a:rPr lang="cs-CZ" dirty="0" smtClean="0"/>
                        <a:t>3</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5263">
                <a:tc>
                  <a:txBody>
                    <a:bodyPr/>
                    <a:lstStyle/>
                    <a:p>
                      <a:pPr algn="ctr"/>
                      <a:r>
                        <a:rPr lang="en-US" dirty="0" smtClean="0">
                          <a:solidFill>
                            <a:srgbClr val="FF0000"/>
                          </a:solidFill>
                        </a:rPr>
                        <a:t>2</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2</a:t>
                      </a:r>
                      <a:endParaRPr lang="en-US" dirty="0">
                        <a:solidFill>
                          <a:srgbClr val="0000FF"/>
                        </a:solidFill>
                      </a:endParaRPr>
                    </a:p>
                  </a:txBody>
                  <a:tcPr marT="18000" marB="18000" anchor="ctr"/>
                </a:tc>
                <a:tc>
                  <a:txBody>
                    <a:bodyPr/>
                    <a:lstStyle/>
                    <a:p>
                      <a:pPr algn="r"/>
                      <a:r>
                        <a:rPr lang="cs-CZ" dirty="0" smtClean="0"/>
                        <a:t>4</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95263">
                <a:tc>
                  <a:txBody>
                    <a:bodyPr/>
                    <a:lstStyle/>
                    <a:p>
                      <a:pPr algn="ctr"/>
                      <a:r>
                        <a:rPr lang="en-US" dirty="0" smtClean="0">
                          <a:solidFill>
                            <a:srgbClr val="FF0000"/>
                          </a:solidFill>
                        </a:rPr>
                        <a:t>2</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FF"/>
                          </a:solidFill>
                        </a:rPr>
                        <a:t>3</a:t>
                      </a:r>
                      <a:endParaRPr lang="en-US" dirty="0">
                        <a:solidFill>
                          <a:srgbClr val="0000FF"/>
                        </a:solidFill>
                      </a:endParaRPr>
                    </a:p>
                  </a:txBody>
                  <a:tcPr marT="18000" marB="18000" anchor="ctr">
                    <a:lnB w="12700" cap="flat" cmpd="sng" algn="ctr">
                      <a:solidFill>
                        <a:schemeClr val="tx1"/>
                      </a:solidFill>
                      <a:prstDash val="solid"/>
                      <a:round/>
                      <a:headEnd type="none" w="med" len="med"/>
                      <a:tailEnd type="none" w="med" len="med"/>
                    </a:lnB>
                  </a:tcPr>
                </a:tc>
                <a:tc>
                  <a:txBody>
                    <a:bodyPr/>
                    <a:lstStyle/>
                    <a:p>
                      <a:pPr algn="r"/>
                      <a:r>
                        <a:rPr lang="cs-CZ" dirty="0" smtClean="0"/>
                        <a:t>9</a:t>
                      </a:r>
                      <a:endParaRPr lang="en-US" dirty="0"/>
                    </a:p>
                  </a:txBody>
                  <a:tcPr marL="72000" marR="720000" marT="18000" marB="1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9" name="Obdélník 8"/>
              <p:cNvSpPr/>
              <p:nvPr/>
            </p:nvSpPr>
            <p:spPr>
              <a:xfrm>
                <a:off x="5849997" y="1379088"/>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00FF"/>
                              </a:solidFill>
                              <a:latin typeface="Cambria Math" panose="02040503050406030204" pitchFamily="18" charset="0"/>
                            </a:rPr>
                          </m:ctrlPr>
                        </m:sSubPr>
                        <m:e>
                          <m:r>
                            <m:rPr>
                              <m:sty m:val="p"/>
                            </m:rPr>
                            <a:rPr lang="cs-CZ">
                              <a:solidFill>
                                <a:srgbClr val="0000FF"/>
                              </a:solidFill>
                              <a:latin typeface="Cambria Math"/>
                            </a:rPr>
                            <m:t>X</m:t>
                          </m:r>
                        </m:e>
                        <m:sub>
                          <m:r>
                            <a:rPr lang="cs-CZ" b="0" i="1" smtClean="0">
                              <a:solidFill>
                                <a:srgbClr val="0000FF"/>
                              </a:solidFill>
                              <a:latin typeface="Cambria Math"/>
                            </a:rPr>
                            <m:t>.</m:t>
                          </m:r>
                          <m:r>
                            <a:rPr lang="en-US" b="0" i="1" smtClean="0">
                              <a:solidFill>
                                <a:srgbClr val="0000FF"/>
                              </a:solidFill>
                              <a:latin typeface="Cambria Math"/>
                            </a:rPr>
                            <m:t>1</m:t>
                          </m:r>
                          <m:r>
                            <a:rPr lang="cs-CZ" b="0" i="1" smtClean="0">
                              <a:solidFill>
                                <a:srgbClr val="0000FF"/>
                              </a:solidFill>
                              <a:latin typeface="Cambria Math"/>
                            </a:rPr>
                            <m:t>.</m:t>
                          </m:r>
                        </m:sub>
                      </m:sSub>
                      <m:r>
                        <a:rPr lang="en-US" b="0" i="1" smtClean="0">
                          <a:solidFill>
                            <a:srgbClr val="0000FF"/>
                          </a:solidFill>
                          <a:latin typeface="Cambria Math"/>
                        </a:rPr>
                        <m:t>=4;</m:t>
                      </m:r>
                    </m:oMath>
                  </m:oMathPara>
                </a14:m>
                <a:endParaRPr lang="cs-CZ" dirty="0">
                  <a:solidFill>
                    <a:srgbClr val="0000FF"/>
                  </a:solidFill>
                </a:endParaRPr>
              </a:p>
            </p:txBody>
          </p:sp>
        </mc:Choice>
        <mc:Fallback xmlns="">
          <p:sp>
            <p:nvSpPr>
              <p:cNvPr id="9" name="Obdélník 8"/>
              <p:cNvSpPr>
                <a:spLocks noRot="1" noChangeAspect="1" noMove="1" noResize="1" noEditPoints="1" noAdjustHandles="1" noChangeArrowheads="1" noChangeShapeType="1" noTextEdit="1"/>
              </p:cNvSpPr>
              <p:nvPr/>
            </p:nvSpPr>
            <p:spPr>
              <a:xfrm>
                <a:off x="5849997" y="1379088"/>
                <a:ext cx="1235709"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délník 13"/>
              <p:cNvSpPr/>
              <p:nvPr/>
            </p:nvSpPr>
            <p:spPr>
              <a:xfrm>
                <a:off x="5849997" y="1703124"/>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00FF"/>
                              </a:solidFill>
                              <a:latin typeface="Cambria Math" panose="02040503050406030204" pitchFamily="18" charset="0"/>
                            </a:rPr>
                          </m:ctrlPr>
                        </m:sSubPr>
                        <m:e>
                          <m:r>
                            <m:rPr>
                              <m:sty m:val="p"/>
                            </m:rPr>
                            <a:rPr lang="cs-CZ">
                              <a:solidFill>
                                <a:srgbClr val="0000FF"/>
                              </a:solidFill>
                              <a:latin typeface="Cambria Math"/>
                            </a:rPr>
                            <m:t>X</m:t>
                          </m:r>
                        </m:e>
                        <m:sub>
                          <m:r>
                            <a:rPr lang="cs-CZ" b="0" i="1" smtClean="0">
                              <a:solidFill>
                                <a:srgbClr val="0000FF"/>
                              </a:solidFill>
                              <a:latin typeface="Cambria Math"/>
                            </a:rPr>
                            <m:t>.</m:t>
                          </m:r>
                          <m:r>
                            <a:rPr lang="en-US" b="0" i="1" smtClean="0">
                              <a:solidFill>
                                <a:srgbClr val="0000FF"/>
                              </a:solidFill>
                              <a:latin typeface="Cambria Math"/>
                            </a:rPr>
                            <m:t>2</m:t>
                          </m:r>
                          <m:r>
                            <a:rPr lang="cs-CZ" b="0" i="1" smtClean="0">
                              <a:solidFill>
                                <a:srgbClr val="0000FF"/>
                              </a:solidFill>
                              <a:latin typeface="Cambria Math"/>
                            </a:rPr>
                            <m:t>.</m:t>
                          </m:r>
                        </m:sub>
                      </m:sSub>
                      <m:r>
                        <a:rPr lang="en-US" b="0" i="1" smtClean="0">
                          <a:solidFill>
                            <a:srgbClr val="0000FF"/>
                          </a:solidFill>
                          <a:latin typeface="Cambria Math"/>
                        </a:rPr>
                        <m:t>=5;</m:t>
                      </m:r>
                    </m:oMath>
                  </m:oMathPara>
                </a14:m>
                <a:endParaRPr lang="cs-CZ" dirty="0">
                  <a:solidFill>
                    <a:srgbClr val="0000FF"/>
                  </a:solidFill>
                </a:endParaRPr>
              </a:p>
            </p:txBody>
          </p:sp>
        </mc:Choice>
        <mc:Fallback xmlns="">
          <p:sp>
            <p:nvSpPr>
              <p:cNvPr id="14" name="Obdélník 13"/>
              <p:cNvSpPr>
                <a:spLocks noRot="1" noChangeAspect="1" noMove="1" noResize="1" noEditPoints="1" noAdjustHandles="1" noChangeArrowheads="1" noChangeShapeType="1" noTextEdit="1"/>
              </p:cNvSpPr>
              <p:nvPr/>
            </p:nvSpPr>
            <p:spPr>
              <a:xfrm>
                <a:off x="5849997" y="1703124"/>
                <a:ext cx="1235709"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délník 14"/>
              <p:cNvSpPr/>
              <p:nvPr/>
            </p:nvSpPr>
            <p:spPr>
              <a:xfrm>
                <a:off x="5849997" y="2027160"/>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00FF"/>
                              </a:solidFill>
                              <a:latin typeface="Cambria Math" panose="02040503050406030204" pitchFamily="18" charset="0"/>
                            </a:rPr>
                          </m:ctrlPr>
                        </m:sSubPr>
                        <m:e>
                          <m:r>
                            <m:rPr>
                              <m:sty m:val="p"/>
                            </m:rPr>
                            <a:rPr lang="cs-CZ">
                              <a:solidFill>
                                <a:srgbClr val="0000FF"/>
                              </a:solidFill>
                              <a:latin typeface="Cambria Math"/>
                            </a:rPr>
                            <m:t>X</m:t>
                          </m:r>
                        </m:e>
                        <m:sub>
                          <m:r>
                            <a:rPr lang="en-US" b="0" i="1" smtClean="0">
                              <a:solidFill>
                                <a:srgbClr val="0000FF"/>
                              </a:solidFill>
                              <a:latin typeface="Cambria Math"/>
                            </a:rPr>
                            <m:t>.3</m:t>
                          </m:r>
                          <m:r>
                            <a:rPr lang="cs-CZ" b="0" i="1" smtClean="0">
                              <a:solidFill>
                                <a:srgbClr val="0000FF"/>
                              </a:solidFill>
                              <a:latin typeface="Cambria Math"/>
                            </a:rPr>
                            <m:t>.</m:t>
                          </m:r>
                        </m:sub>
                      </m:sSub>
                      <m:r>
                        <a:rPr lang="en-US" b="0" i="1" smtClean="0">
                          <a:solidFill>
                            <a:srgbClr val="0000FF"/>
                          </a:solidFill>
                          <a:latin typeface="Cambria Math"/>
                        </a:rPr>
                        <m:t>=15;</m:t>
                      </m:r>
                    </m:oMath>
                  </m:oMathPara>
                </a14:m>
                <a:endParaRPr lang="cs-CZ" dirty="0">
                  <a:solidFill>
                    <a:srgbClr val="0000FF"/>
                  </a:solidFill>
                </a:endParaRPr>
              </a:p>
            </p:txBody>
          </p:sp>
        </mc:Choice>
        <mc:Fallback xmlns="">
          <p:sp>
            <p:nvSpPr>
              <p:cNvPr id="15" name="Obdélník 14"/>
              <p:cNvSpPr>
                <a:spLocks noRot="1" noChangeAspect="1" noMove="1" noResize="1" noEditPoints="1" noAdjustHandles="1" noChangeArrowheads="1" noChangeShapeType="1" noTextEdit="1"/>
              </p:cNvSpPr>
              <p:nvPr/>
            </p:nvSpPr>
            <p:spPr>
              <a:xfrm>
                <a:off x="5849997" y="2027160"/>
                <a:ext cx="1235709" cy="369332"/>
              </a:xfrm>
              <a:prstGeom prst="rect">
                <a:avLst/>
              </a:prstGeom>
              <a:blipFill rotWithShape="1">
                <a:blip r:embed="rId5"/>
                <a:stretch>
                  <a:fillRect/>
                </a:stretch>
              </a:blipFill>
            </p:spPr>
            <p:txBody>
              <a:bodyPr/>
              <a:lstStyle/>
              <a:p>
                <a:r>
                  <a:rPr lang="en-US">
                    <a:noFill/>
                  </a:rPr>
                  <a:t> </a:t>
                </a:r>
              </a:p>
            </p:txBody>
          </p:sp>
        </mc:Fallback>
      </mc:AlternateContent>
      <p:cxnSp>
        <p:nvCxnSpPr>
          <p:cNvPr id="16" name="Přímá spojnice se šipkou 15"/>
          <p:cNvCxnSpPr/>
          <p:nvPr/>
        </p:nvCxnSpPr>
        <p:spPr>
          <a:xfrm>
            <a:off x="4860032" y="1594550"/>
            <a:ext cx="8895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4860032" y="1897096"/>
            <a:ext cx="8895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4860032" y="2214156"/>
            <a:ext cx="8895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bdélník 20"/>
              <p:cNvSpPr/>
              <p:nvPr/>
            </p:nvSpPr>
            <p:spPr>
              <a:xfrm>
                <a:off x="7085706" y="1379088"/>
                <a:ext cx="1718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r>
                            <m:rPr>
                              <m:sty m:val="p"/>
                            </m:rPr>
                            <a:rPr lang="en-US">
                              <a:solidFill>
                                <a:srgbClr val="0000FF"/>
                              </a:solidFill>
                              <a:latin typeface="Cambria Math"/>
                            </a:rPr>
                            <m:t>M</m:t>
                          </m:r>
                        </m:e>
                        <m:sub>
                          <m:r>
                            <a:rPr lang="cs-CZ" i="1">
                              <a:solidFill>
                                <a:srgbClr val="0000FF"/>
                              </a:solidFill>
                              <a:latin typeface="Cambria Math"/>
                            </a:rPr>
                            <m:t>.</m:t>
                          </m:r>
                          <m:r>
                            <a:rPr lang="en-US" b="0" i="1" smtClean="0">
                              <a:solidFill>
                                <a:srgbClr val="0000FF"/>
                              </a:solidFill>
                              <a:latin typeface="Cambria Math"/>
                            </a:rPr>
                            <m:t>1</m:t>
                          </m:r>
                          <m:r>
                            <a:rPr lang="cs-CZ" i="1">
                              <a:solidFill>
                                <a:srgbClr val="0000FF"/>
                              </a:solidFill>
                              <a:latin typeface="Cambria Math"/>
                            </a:rPr>
                            <m:t>.</m:t>
                          </m:r>
                        </m:sub>
                      </m:sSub>
                      <m:r>
                        <a:rPr lang="en-US" i="1">
                          <a:solidFill>
                            <a:srgbClr val="0000FF"/>
                          </a:solidFill>
                          <a:latin typeface="Cambria Math"/>
                        </a:rPr>
                        <m:t>=</m:t>
                      </m:r>
                      <m:f>
                        <m:fPr>
                          <m:type m:val="lin"/>
                          <m:ctrlPr>
                            <a:rPr lang="en-US" i="1">
                              <a:solidFill>
                                <a:srgbClr val="0000FF"/>
                              </a:solidFill>
                              <a:latin typeface="Cambria Math" panose="02040503050406030204" pitchFamily="18" charset="0"/>
                            </a:rPr>
                          </m:ctrlPr>
                        </m:fPr>
                        <m:num>
                          <m:r>
                            <a:rPr lang="en-US" b="0" i="1" smtClean="0">
                              <a:solidFill>
                                <a:srgbClr val="0000FF"/>
                              </a:solidFill>
                              <a:latin typeface="Cambria Math"/>
                            </a:rPr>
                            <m:t>4</m:t>
                          </m:r>
                        </m:num>
                        <m:den>
                          <m:r>
                            <a:rPr lang="en-US" b="0" i="1" smtClean="0">
                              <a:solidFill>
                                <a:srgbClr val="0000FF"/>
                              </a:solidFill>
                              <a:latin typeface="Cambria Math"/>
                            </a:rPr>
                            <m:t>2</m:t>
                          </m:r>
                          <m:r>
                            <a:rPr lang="en-US" i="1">
                              <a:solidFill>
                                <a:srgbClr val="0000FF"/>
                              </a:solidFill>
                              <a:latin typeface="Cambria Math"/>
                            </a:rPr>
                            <m:t>=</m:t>
                          </m:r>
                          <m:r>
                            <a:rPr lang="en-US" b="0" i="1" smtClean="0">
                              <a:solidFill>
                                <a:srgbClr val="0000FF"/>
                              </a:solidFill>
                              <a:latin typeface="Cambria Math"/>
                            </a:rPr>
                            <m:t>2</m:t>
                          </m:r>
                        </m:den>
                      </m:f>
                    </m:oMath>
                  </m:oMathPara>
                </a14:m>
                <a:endParaRPr lang="en-US" dirty="0">
                  <a:solidFill>
                    <a:srgbClr val="0000FF"/>
                  </a:solidFill>
                </a:endParaRPr>
              </a:p>
            </p:txBody>
          </p:sp>
        </mc:Choice>
        <mc:Fallback xmlns="">
          <p:sp>
            <p:nvSpPr>
              <p:cNvPr id="21" name="Obdélník 20"/>
              <p:cNvSpPr>
                <a:spLocks noRot="1" noChangeAspect="1" noMove="1" noResize="1" noEditPoints="1" noAdjustHandles="1" noChangeArrowheads="1" noChangeShapeType="1" noTextEdit="1"/>
              </p:cNvSpPr>
              <p:nvPr/>
            </p:nvSpPr>
            <p:spPr>
              <a:xfrm>
                <a:off x="7085706" y="1379088"/>
                <a:ext cx="1718226" cy="369332"/>
              </a:xfrm>
              <a:prstGeom prst="rect">
                <a:avLst/>
              </a:prstGeom>
              <a:blipFill rotWithShape="1">
                <a:blip r:embed="rId6"/>
                <a:stretch>
                  <a:fillRect t="-116393" r="-3191" b="-175410"/>
                </a:stretch>
              </a:blipFill>
            </p:spPr>
            <p:txBody>
              <a:bodyPr/>
              <a:lstStyle/>
              <a:p>
                <a:r>
                  <a:rPr lang="en-US">
                    <a:noFill/>
                  </a:rPr>
                  <a:t> </a:t>
                </a:r>
              </a:p>
            </p:txBody>
          </p:sp>
        </mc:Fallback>
      </mc:AlternateContent>
      <p:cxnSp>
        <p:nvCxnSpPr>
          <p:cNvPr id="22" name="Přímá spojnice se šipkou 21"/>
          <p:cNvCxnSpPr/>
          <p:nvPr/>
        </p:nvCxnSpPr>
        <p:spPr>
          <a:xfrm flipV="1">
            <a:off x="4860032" y="1566084"/>
            <a:ext cx="875079" cy="922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délník 29"/>
              <p:cNvSpPr/>
              <p:nvPr/>
            </p:nvSpPr>
            <p:spPr>
              <a:xfrm>
                <a:off x="7085706" y="1703124"/>
                <a:ext cx="18945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r>
                            <m:rPr>
                              <m:sty m:val="p"/>
                            </m:rPr>
                            <a:rPr lang="en-US">
                              <a:solidFill>
                                <a:srgbClr val="0000FF"/>
                              </a:solidFill>
                              <a:latin typeface="Cambria Math"/>
                            </a:rPr>
                            <m:t>M</m:t>
                          </m:r>
                        </m:e>
                        <m:sub>
                          <m:r>
                            <a:rPr lang="cs-CZ" i="1">
                              <a:solidFill>
                                <a:srgbClr val="0000FF"/>
                              </a:solidFill>
                              <a:latin typeface="Cambria Math"/>
                            </a:rPr>
                            <m:t>.</m:t>
                          </m:r>
                          <m:r>
                            <a:rPr lang="en-US" b="0" i="1" smtClean="0">
                              <a:solidFill>
                                <a:srgbClr val="0000FF"/>
                              </a:solidFill>
                              <a:latin typeface="Cambria Math"/>
                            </a:rPr>
                            <m:t>2</m:t>
                          </m:r>
                          <m:r>
                            <a:rPr lang="cs-CZ" i="1">
                              <a:solidFill>
                                <a:srgbClr val="0000FF"/>
                              </a:solidFill>
                              <a:latin typeface="Cambria Math"/>
                            </a:rPr>
                            <m:t>.</m:t>
                          </m:r>
                        </m:sub>
                      </m:sSub>
                      <m:r>
                        <a:rPr lang="en-US" i="1">
                          <a:solidFill>
                            <a:srgbClr val="0000FF"/>
                          </a:solidFill>
                          <a:latin typeface="Cambria Math"/>
                        </a:rPr>
                        <m:t>=</m:t>
                      </m:r>
                      <m:f>
                        <m:fPr>
                          <m:type m:val="lin"/>
                          <m:ctrlPr>
                            <a:rPr lang="en-US" i="1">
                              <a:solidFill>
                                <a:srgbClr val="0000FF"/>
                              </a:solidFill>
                              <a:latin typeface="Cambria Math" panose="02040503050406030204" pitchFamily="18" charset="0"/>
                            </a:rPr>
                          </m:ctrlPr>
                        </m:fPr>
                        <m:num>
                          <m:r>
                            <a:rPr lang="en-US" b="0" i="1" smtClean="0">
                              <a:solidFill>
                                <a:srgbClr val="0000FF"/>
                              </a:solidFill>
                              <a:latin typeface="Cambria Math"/>
                            </a:rPr>
                            <m:t>5</m:t>
                          </m:r>
                        </m:num>
                        <m:den>
                          <m:r>
                            <a:rPr lang="en-US" b="0" i="1" smtClean="0">
                              <a:solidFill>
                                <a:srgbClr val="0000FF"/>
                              </a:solidFill>
                              <a:latin typeface="Cambria Math"/>
                            </a:rPr>
                            <m:t>2</m:t>
                          </m:r>
                          <m:r>
                            <a:rPr lang="en-US" i="1">
                              <a:solidFill>
                                <a:srgbClr val="0000FF"/>
                              </a:solidFill>
                              <a:latin typeface="Cambria Math"/>
                            </a:rPr>
                            <m:t>=</m:t>
                          </m:r>
                          <m:r>
                            <a:rPr lang="en-US" b="0" i="1" smtClean="0">
                              <a:solidFill>
                                <a:srgbClr val="0000FF"/>
                              </a:solidFill>
                              <a:latin typeface="Cambria Math"/>
                            </a:rPr>
                            <m:t>2,5</m:t>
                          </m:r>
                        </m:den>
                      </m:f>
                    </m:oMath>
                  </m:oMathPara>
                </a14:m>
                <a:endParaRPr lang="en-US" dirty="0">
                  <a:solidFill>
                    <a:srgbClr val="0000FF"/>
                  </a:solidFill>
                </a:endParaRPr>
              </a:p>
            </p:txBody>
          </p:sp>
        </mc:Choice>
        <mc:Fallback xmlns="">
          <p:sp>
            <p:nvSpPr>
              <p:cNvPr id="30" name="Obdélník 29"/>
              <p:cNvSpPr>
                <a:spLocks noRot="1" noChangeAspect="1" noMove="1" noResize="1" noEditPoints="1" noAdjustHandles="1" noChangeArrowheads="1" noChangeShapeType="1" noTextEdit="1"/>
              </p:cNvSpPr>
              <p:nvPr/>
            </p:nvSpPr>
            <p:spPr>
              <a:xfrm>
                <a:off x="7085706" y="1703124"/>
                <a:ext cx="1894558" cy="369332"/>
              </a:xfrm>
              <a:prstGeom prst="rect">
                <a:avLst/>
              </a:prstGeom>
              <a:blipFill rotWithShape="1">
                <a:blip r:embed="rId7"/>
                <a:stretch>
                  <a:fillRect t="-116393" b="-175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bdélník 30"/>
              <p:cNvSpPr/>
              <p:nvPr/>
            </p:nvSpPr>
            <p:spPr>
              <a:xfrm>
                <a:off x="7085706" y="2027160"/>
                <a:ext cx="20227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r>
                            <m:rPr>
                              <m:sty m:val="p"/>
                            </m:rPr>
                            <a:rPr lang="en-US">
                              <a:solidFill>
                                <a:srgbClr val="0000FF"/>
                              </a:solidFill>
                              <a:latin typeface="Cambria Math"/>
                            </a:rPr>
                            <m:t>M</m:t>
                          </m:r>
                        </m:e>
                        <m:sub>
                          <m:r>
                            <a:rPr lang="cs-CZ" i="1">
                              <a:solidFill>
                                <a:srgbClr val="0000FF"/>
                              </a:solidFill>
                              <a:latin typeface="Cambria Math"/>
                            </a:rPr>
                            <m:t>.</m:t>
                          </m:r>
                          <m:r>
                            <a:rPr lang="en-US" b="0" i="1" smtClean="0">
                              <a:solidFill>
                                <a:srgbClr val="0000FF"/>
                              </a:solidFill>
                              <a:latin typeface="Cambria Math"/>
                            </a:rPr>
                            <m:t>3</m:t>
                          </m:r>
                          <m:r>
                            <a:rPr lang="cs-CZ" i="1">
                              <a:solidFill>
                                <a:srgbClr val="0000FF"/>
                              </a:solidFill>
                              <a:latin typeface="Cambria Math"/>
                            </a:rPr>
                            <m:t>.</m:t>
                          </m:r>
                        </m:sub>
                      </m:sSub>
                      <m:r>
                        <a:rPr lang="en-US" i="1">
                          <a:solidFill>
                            <a:srgbClr val="0000FF"/>
                          </a:solidFill>
                          <a:latin typeface="Cambria Math"/>
                        </a:rPr>
                        <m:t>=</m:t>
                      </m:r>
                      <m:f>
                        <m:fPr>
                          <m:type m:val="lin"/>
                          <m:ctrlPr>
                            <a:rPr lang="en-US" i="1">
                              <a:solidFill>
                                <a:srgbClr val="0000FF"/>
                              </a:solidFill>
                              <a:latin typeface="Cambria Math" panose="02040503050406030204" pitchFamily="18" charset="0"/>
                            </a:rPr>
                          </m:ctrlPr>
                        </m:fPr>
                        <m:num>
                          <m:r>
                            <a:rPr lang="en-US" b="0" i="1" smtClean="0">
                              <a:solidFill>
                                <a:srgbClr val="0000FF"/>
                              </a:solidFill>
                              <a:latin typeface="Cambria Math"/>
                            </a:rPr>
                            <m:t>15</m:t>
                          </m:r>
                        </m:num>
                        <m:den>
                          <m:r>
                            <a:rPr lang="en-US" b="0" i="1" smtClean="0">
                              <a:solidFill>
                                <a:srgbClr val="0000FF"/>
                              </a:solidFill>
                              <a:latin typeface="Cambria Math"/>
                            </a:rPr>
                            <m:t>2</m:t>
                          </m:r>
                          <m:r>
                            <a:rPr lang="en-US" i="1">
                              <a:solidFill>
                                <a:srgbClr val="0000FF"/>
                              </a:solidFill>
                              <a:latin typeface="Cambria Math"/>
                            </a:rPr>
                            <m:t>=</m:t>
                          </m:r>
                          <m:r>
                            <a:rPr lang="en-US" b="0" i="1" smtClean="0">
                              <a:solidFill>
                                <a:srgbClr val="0000FF"/>
                              </a:solidFill>
                              <a:latin typeface="Cambria Math"/>
                            </a:rPr>
                            <m:t>7,5</m:t>
                          </m:r>
                        </m:den>
                      </m:f>
                    </m:oMath>
                  </m:oMathPara>
                </a14:m>
                <a:endParaRPr lang="en-US" dirty="0">
                  <a:solidFill>
                    <a:srgbClr val="0000FF"/>
                  </a:solidFill>
                </a:endParaRPr>
              </a:p>
            </p:txBody>
          </p:sp>
        </mc:Choice>
        <mc:Fallback xmlns="">
          <p:sp>
            <p:nvSpPr>
              <p:cNvPr id="31" name="Obdélník 30"/>
              <p:cNvSpPr>
                <a:spLocks noRot="1" noChangeAspect="1" noMove="1" noResize="1" noEditPoints="1" noAdjustHandles="1" noChangeArrowheads="1" noChangeShapeType="1" noTextEdit="1"/>
              </p:cNvSpPr>
              <p:nvPr/>
            </p:nvSpPr>
            <p:spPr>
              <a:xfrm>
                <a:off x="7085706" y="2027160"/>
                <a:ext cx="2022798" cy="369332"/>
              </a:xfrm>
              <a:prstGeom prst="rect">
                <a:avLst/>
              </a:prstGeom>
              <a:blipFill rotWithShape="1">
                <a:blip r:embed="rId8"/>
                <a:stretch>
                  <a:fillRect t="-118333" b="-180000"/>
                </a:stretch>
              </a:blipFill>
            </p:spPr>
            <p:txBody>
              <a:bodyPr/>
              <a:lstStyle/>
              <a:p>
                <a:r>
                  <a:rPr lang="en-US">
                    <a:noFill/>
                  </a:rPr>
                  <a:t> </a:t>
                </a:r>
              </a:p>
            </p:txBody>
          </p:sp>
        </mc:Fallback>
      </mc:AlternateContent>
      <p:sp>
        <p:nvSpPr>
          <p:cNvPr id="32" name="Pravá složená závorka 31"/>
          <p:cNvSpPr/>
          <p:nvPr/>
        </p:nvSpPr>
        <p:spPr>
          <a:xfrm rot="10800000">
            <a:off x="3995936" y="1494076"/>
            <a:ext cx="259668"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Pravá složená závorka 32"/>
          <p:cNvSpPr/>
          <p:nvPr/>
        </p:nvSpPr>
        <p:spPr>
          <a:xfrm rot="10800000">
            <a:off x="3995936" y="2430180"/>
            <a:ext cx="259668"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Obdélník 33"/>
              <p:cNvSpPr/>
              <p:nvPr/>
            </p:nvSpPr>
            <p:spPr>
              <a:xfrm>
                <a:off x="2685278" y="1550884"/>
                <a:ext cx="1440491"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FF0000"/>
                              </a:solidFill>
                              <a:latin typeface="Cambria Math" panose="02040503050406030204" pitchFamily="18" charset="0"/>
                            </a:rPr>
                          </m:ctrlPr>
                        </m:sSubPr>
                        <m:e>
                          <m:r>
                            <m:rPr>
                              <m:sty m:val="p"/>
                            </m:rPr>
                            <a:rPr lang="cs-CZ">
                              <a:solidFill>
                                <a:srgbClr val="FF0000"/>
                              </a:solidFill>
                              <a:latin typeface="Cambria Math"/>
                            </a:rPr>
                            <m:t>X</m:t>
                          </m:r>
                        </m:e>
                        <m:sub>
                          <m:r>
                            <a:rPr lang="cs-CZ" b="0" i="1" smtClean="0">
                              <a:solidFill>
                                <a:srgbClr val="FF0000"/>
                              </a:solidFill>
                              <a:latin typeface="Cambria Math"/>
                            </a:rPr>
                            <m:t>1..</m:t>
                          </m:r>
                        </m:sub>
                      </m:sSub>
                      <m:r>
                        <a:rPr lang="en-US" b="0" i="1" smtClean="0">
                          <a:solidFill>
                            <a:srgbClr val="FF0000"/>
                          </a:solidFill>
                          <a:latin typeface="Cambria Math"/>
                        </a:rPr>
                        <m:t>=8</m:t>
                      </m:r>
                    </m:oMath>
                  </m:oMathPara>
                </a14:m>
                <a:endParaRPr lang="en-US" b="0" i="1" dirty="0" smtClean="0">
                  <a:solidFill>
                    <a:srgbClr val="FF0000"/>
                  </a:solidFill>
                  <a:latin typeface="Cambria Math"/>
                </a:endParaRPr>
              </a:p>
              <a:p>
                <a:pPr/>
                <a14:m>
                  <m:oMathPara xmlns:m="http://schemas.openxmlformats.org/officeDocument/2006/math">
                    <m:oMathParaPr>
                      <m:jc m:val="left"/>
                    </m:oMathParaPr>
                    <m:oMath xmlns:m="http://schemas.openxmlformats.org/officeDocument/2006/math">
                      <m:sSub>
                        <m:sSubPr>
                          <m:ctrlPr>
                            <a:rPr lang="cs-CZ" i="1">
                              <a:solidFill>
                                <a:srgbClr val="FF0000"/>
                              </a:solidFill>
                              <a:latin typeface="Cambria Math" panose="02040503050406030204" pitchFamily="18" charset="0"/>
                            </a:rPr>
                          </m:ctrlPr>
                        </m:sSubPr>
                        <m:e>
                          <m:r>
                            <m:rPr>
                              <m:sty m:val="p"/>
                            </m:rPr>
                            <a:rPr lang="en-US" b="0" i="0" smtClean="0">
                              <a:solidFill>
                                <a:srgbClr val="FF0000"/>
                              </a:solidFill>
                              <a:latin typeface="Cambria Math"/>
                            </a:rPr>
                            <m:t>M</m:t>
                          </m:r>
                        </m:e>
                        <m:sub>
                          <m:r>
                            <a:rPr lang="cs-CZ" i="1">
                              <a:solidFill>
                                <a:srgbClr val="FF0000"/>
                              </a:solidFill>
                              <a:latin typeface="Cambria Math"/>
                            </a:rPr>
                            <m:t>1..</m:t>
                          </m:r>
                        </m:sub>
                      </m:sSub>
                      <m:r>
                        <a:rPr lang="en-US" i="1">
                          <a:solidFill>
                            <a:srgbClr val="FF0000"/>
                          </a:solidFill>
                          <a:latin typeface="Cambria Math"/>
                        </a:rPr>
                        <m:t>=</m:t>
                      </m:r>
                      <m:f>
                        <m:fPr>
                          <m:type m:val="lin"/>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a:rPr>
                            <m:t>8</m:t>
                          </m:r>
                        </m:num>
                        <m:den>
                          <m:r>
                            <a:rPr lang="en-US" b="0" i="1" smtClean="0">
                              <a:solidFill>
                                <a:srgbClr val="FF0000"/>
                              </a:solidFill>
                              <a:latin typeface="Cambria Math"/>
                            </a:rPr>
                            <m:t>3</m:t>
                          </m:r>
                        </m:den>
                      </m:f>
                    </m:oMath>
                  </m:oMathPara>
                </a14:m>
                <a:endParaRPr lang="cs-CZ" dirty="0"/>
              </a:p>
            </p:txBody>
          </p:sp>
        </mc:Choice>
        <mc:Fallback xmlns="">
          <p:sp>
            <p:nvSpPr>
              <p:cNvPr id="34" name="Obdélník 33"/>
              <p:cNvSpPr>
                <a:spLocks noRot="1" noChangeAspect="1" noMove="1" noResize="1" noEditPoints="1" noAdjustHandles="1" noChangeArrowheads="1" noChangeShapeType="1" noTextEdit="1"/>
              </p:cNvSpPr>
              <p:nvPr/>
            </p:nvSpPr>
            <p:spPr>
              <a:xfrm>
                <a:off x="2685278" y="1550884"/>
                <a:ext cx="1440491" cy="646331"/>
              </a:xfrm>
              <a:prstGeom prst="rect">
                <a:avLst/>
              </a:prstGeom>
              <a:blipFill rotWithShape="1">
                <a:blip r:embed="rId9"/>
                <a:stretch>
                  <a:fillRect t="-24528" r="-19831" b="-100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bdélník 34"/>
              <p:cNvSpPr/>
              <p:nvPr/>
            </p:nvSpPr>
            <p:spPr>
              <a:xfrm>
                <a:off x="2685278" y="2494536"/>
                <a:ext cx="1627437"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FF0000"/>
                              </a:solidFill>
                              <a:latin typeface="Cambria Math" panose="02040503050406030204" pitchFamily="18" charset="0"/>
                            </a:rPr>
                          </m:ctrlPr>
                        </m:sSubPr>
                        <m:e>
                          <m:r>
                            <m:rPr>
                              <m:sty m:val="p"/>
                            </m:rPr>
                            <a:rPr lang="cs-CZ">
                              <a:solidFill>
                                <a:srgbClr val="FF0000"/>
                              </a:solidFill>
                              <a:latin typeface="Cambria Math"/>
                            </a:rPr>
                            <m:t>X</m:t>
                          </m:r>
                        </m:e>
                        <m:sub>
                          <m:r>
                            <a:rPr lang="en-US" b="0" i="1" smtClean="0">
                              <a:solidFill>
                                <a:srgbClr val="FF0000"/>
                              </a:solidFill>
                              <a:latin typeface="Cambria Math"/>
                            </a:rPr>
                            <m:t>2</m:t>
                          </m:r>
                          <m:r>
                            <a:rPr lang="cs-CZ" b="0" i="1" smtClean="0">
                              <a:solidFill>
                                <a:srgbClr val="FF0000"/>
                              </a:solidFill>
                              <a:latin typeface="Cambria Math"/>
                            </a:rPr>
                            <m:t>..</m:t>
                          </m:r>
                        </m:sub>
                      </m:sSub>
                      <m:r>
                        <a:rPr lang="en-US" b="0" i="1" smtClean="0">
                          <a:solidFill>
                            <a:srgbClr val="FF0000"/>
                          </a:solidFill>
                          <a:latin typeface="Cambria Math"/>
                        </a:rPr>
                        <m:t>=16</m:t>
                      </m:r>
                    </m:oMath>
                  </m:oMathPara>
                </a14:m>
                <a:endParaRPr lang="en-US" b="0" i="1" dirty="0" smtClean="0">
                  <a:solidFill>
                    <a:srgbClr val="FF0000"/>
                  </a:solidFill>
                  <a:latin typeface="Cambria Math"/>
                </a:endParaRPr>
              </a:p>
              <a:p>
                <a:pPr/>
                <a14:m>
                  <m:oMathPara xmlns:m="http://schemas.openxmlformats.org/officeDocument/2006/math">
                    <m:oMathParaPr>
                      <m:jc m:val="left"/>
                    </m:oMathParaPr>
                    <m:oMath xmlns:m="http://schemas.openxmlformats.org/officeDocument/2006/math">
                      <m:sSub>
                        <m:sSubPr>
                          <m:ctrlPr>
                            <a:rPr lang="cs-CZ" i="1">
                              <a:solidFill>
                                <a:srgbClr val="FF0000"/>
                              </a:solidFill>
                              <a:latin typeface="Cambria Math" panose="02040503050406030204" pitchFamily="18" charset="0"/>
                            </a:rPr>
                          </m:ctrlPr>
                        </m:sSubPr>
                        <m:e>
                          <m:r>
                            <m:rPr>
                              <m:sty m:val="p"/>
                            </m:rPr>
                            <a:rPr lang="en-US" b="0" i="0" smtClean="0">
                              <a:solidFill>
                                <a:srgbClr val="FF0000"/>
                              </a:solidFill>
                              <a:latin typeface="Cambria Math"/>
                            </a:rPr>
                            <m:t>M</m:t>
                          </m:r>
                        </m:e>
                        <m:sub>
                          <m:r>
                            <a:rPr lang="en-US" b="0" i="1" smtClean="0">
                              <a:solidFill>
                                <a:srgbClr val="FF0000"/>
                              </a:solidFill>
                              <a:latin typeface="Cambria Math"/>
                            </a:rPr>
                            <m:t>2</m:t>
                          </m:r>
                          <m:r>
                            <a:rPr lang="cs-CZ" i="1">
                              <a:solidFill>
                                <a:srgbClr val="FF0000"/>
                              </a:solidFill>
                              <a:latin typeface="Cambria Math"/>
                            </a:rPr>
                            <m:t>..</m:t>
                          </m:r>
                        </m:sub>
                      </m:sSub>
                      <m:r>
                        <a:rPr lang="en-US" i="1">
                          <a:solidFill>
                            <a:srgbClr val="FF0000"/>
                          </a:solidFill>
                          <a:latin typeface="Cambria Math"/>
                        </a:rPr>
                        <m:t>=</m:t>
                      </m:r>
                      <m:f>
                        <m:fPr>
                          <m:type m:val="lin"/>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a:rPr>
                            <m:t>16</m:t>
                          </m:r>
                        </m:num>
                        <m:den>
                          <m:r>
                            <a:rPr lang="en-US" b="0" i="1" smtClean="0">
                              <a:solidFill>
                                <a:srgbClr val="FF0000"/>
                              </a:solidFill>
                              <a:latin typeface="Cambria Math"/>
                            </a:rPr>
                            <m:t>3</m:t>
                          </m:r>
                        </m:den>
                      </m:f>
                    </m:oMath>
                  </m:oMathPara>
                </a14:m>
                <a:endParaRPr lang="cs-CZ" dirty="0"/>
              </a:p>
            </p:txBody>
          </p:sp>
        </mc:Choice>
        <mc:Fallback xmlns="">
          <p:sp>
            <p:nvSpPr>
              <p:cNvPr id="35" name="Obdélník 34"/>
              <p:cNvSpPr>
                <a:spLocks noRot="1" noChangeAspect="1" noMove="1" noResize="1" noEditPoints="1" noAdjustHandles="1" noChangeArrowheads="1" noChangeShapeType="1" noTextEdit="1"/>
              </p:cNvSpPr>
              <p:nvPr/>
            </p:nvSpPr>
            <p:spPr>
              <a:xfrm>
                <a:off x="2685278" y="2494536"/>
                <a:ext cx="1627437" cy="646331"/>
              </a:xfrm>
              <a:prstGeom prst="rect">
                <a:avLst/>
              </a:prstGeom>
              <a:blipFill rotWithShape="1">
                <a:blip r:embed="rId10"/>
                <a:stretch>
                  <a:fillRect t="-24528" r="-14607" b="-100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bdélník 35"/>
              <p:cNvSpPr/>
              <p:nvPr/>
            </p:nvSpPr>
            <p:spPr>
              <a:xfrm>
                <a:off x="5839678" y="2718212"/>
                <a:ext cx="1246028"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B050"/>
                              </a:solidFill>
                              <a:latin typeface="Cambria Math" panose="02040503050406030204" pitchFamily="18" charset="0"/>
                            </a:rPr>
                          </m:ctrlPr>
                        </m:sSubPr>
                        <m:e>
                          <m:r>
                            <m:rPr>
                              <m:sty m:val="p"/>
                            </m:rPr>
                            <a:rPr lang="cs-CZ">
                              <a:solidFill>
                                <a:srgbClr val="00B050"/>
                              </a:solidFill>
                              <a:latin typeface="Cambria Math"/>
                            </a:rPr>
                            <m:t>X</m:t>
                          </m:r>
                        </m:e>
                        <m:sub>
                          <m:r>
                            <a:rPr lang="en-US" b="0" i="1" smtClean="0">
                              <a:solidFill>
                                <a:srgbClr val="00B050"/>
                              </a:solidFill>
                              <a:latin typeface="Cambria Math"/>
                            </a:rPr>
                            <m:t>.</m:t>
                          </m:r>
                          <m:r>
                            <a:rPr lang="cs-CZ" b="0" i="1" smtClean="0">
                              <a:solidFill>
                                <a:srgbClr val="00B050"/>
                              </a:solidFill>
                              <a:latin typeface="Cambria Math"/>
                            </a:rPr>
                            <m:t>..</m:t>
                          </m:r>
                        </m:sub>
                      </m:sSub>
                      <m:r>
                        <a:rPr lang="en-US" b="0" i="1" smtClean="0">
                          <a:solidFill>
                            <a:srgbClr val="00B050"/>
                          </a:solidFill>
                          <a:latin typeface="Cambria Math"/>
                        </a:rPr>
                        <m:t>=24;</m:t>
                      </m:r>
                    </m:oMath>
                  </m:oMathPara>
                </a14:m>
                <a:endParaRPr lang="cs-CZ" dirty="0">
                  <a:solidFill>
                    <a:srgbClr val="00B050"/>
                  </a:solidFill>
                </a:endParaRPr>
              </a:p>
            </p:txBody>
          </p:sp>
        </mc:Choice>
        <mc:Fallback xmlns="">
          <p:sp>
            <p:nvSpPr>
              <p:cNvPr id="36" name="Obdélník 35"/>
              <p:cNvSpPr>
                <a:spLocks noRot="1" noChangeAspect="1" noMove="1" noResize="1" noEditPoints="1" noAdjustHandles="1" noChangeArrowheads="1" noChangeShapeType="1" noTextEdit="1"/>
              </p:cNvSpPr>
              <p:nvPr/>
            </p:nvSpPr>
            <p:spPr>
              <a:xfrm>
                <a:off x="5839678" y="2718212"/>
                <a:ext cx="1246028"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bdélník 44"/>
              <p:cNvSpPr/>
              <p:nvPr/>
            </p:nvSpPr>
            <p:spPr>
              <a:xfrm>
                <a:off x="5849997" y="1052736"/>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𝑎</m:t>
                      </m:r>
                      <m:r>
                        <a:rPr lang="en-US" b="0" i="1" smtClean="0">
                          <a:latin typeface="Cambria Math"/>
                        </a:rPr>
                        <m:t>=2;</m:t>
                      </m:r>
                    </m:oMath>
                  </m:oMathPara>
                </a14:m>
                <a:endParaRPr lang="cs-CZ" dirty="0"/>
              </a:p>
            </p:txBody>
          </p:sp>
        </mc:Choice>
        <mc:Fallback xmlns="">
          <p:sp>
            <p:nvSpPr>
              <p:cNvPr id="45" name="Obdélník 44"/>
              <p:cNvSpPr>
                <a:spLocks noRot="1" noChangeAspect="1" noMove="1" noResize="1" noEditPoints="1" noAdjustHandles="1" noChangeArrowheads="1" noChangeShapeType="1" noTextEdit="1"/>
              </p:cNvSpPr>
              <p:nvPr/>
            </p:nvSpPr>
            <p:spPr>
              <a:xfrm>
                <a:off x="5849997" y="1052736"/>
                <a:ext cx="1235709"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bdélník 45"/>
              <p:cNvSpPr/>
              <p:nvPr/>
            </p:nvSpPr>
            <p:spPr>
              <a:xfrm>
                <a:off x="6706153" y="1052736"/>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𝑏</m:t>
                      </m:r>
                      <m:r>
                        <a:rPr lang="en-US" b="0" i="1" smtClean="0">
                          <a:latin typeface="Cambria Math"/>
                        </a:rPr>
                        <m:t>=3;</m:t>
                      </m:r>
                    </m:oMath>
                  </m:oMathPara>
                </a14:m>
                <a:endParaRPr lang="cs-CZ" dirty="0"/>
              </a:p>
            </p:txBody>
          </p:sp>
        </mc:Choice>
        <mc:Fallback xmlns="">
          <p:sp>
            <p:nvSpPr>
              <p:cNvPr id="46" name="Obdélník 45"/>
              <p:cNvSpPr>
                <a:spLocks noRot="1" noChangeAspect="1" noMove="1" noResize="1" noEditPoints="1" noAdjustHandles="1" noChangeArrowheads="1" noChangeShapeType="1" noTextEdit="1"/>
              </p:cNvSpPr>
              <p:nvPr/>
            </p:nvSpPr>
            <p:spPr>
              <a:xfrm>
                <a:off x="6706153" y="1052736"/>
                <a:ext cx="1235709"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bdélník 46"/>
              <p:cNvSpPr/>
              <p:nvPr/>
            </p:nvSpPr>
            <p:spPr>
              <a:xfrm>
                <a:off x="7481348" y="1052736"/>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𝑐</m:t>
                      </m:r>
                      <m:r>
                        <a:rPr lang="en-US" b="0" i="1" smtClean="0">
                          <a:latin typeface="Cambria Math"/>
                        </a:rPr>
                        <m:t>=1;</m:t>
                      </m:r>
                    </m:oMath>
                  </m:oMathPara>
                </a14:m>
                <a:endParaRPr lang="cs-CZ" dirty="0"/>
              </a:p>
            </p:txBody>
          </p:sp>
        </mc:Choice>
        <mc:Fallback xmlns="">
          <p:sp>
            <p:nvSpPr>
              <p:cNvPr id="47" name="Obdélník 46"/>
              <p:cNvSpPr>
                <a:spLocks noRot="1" noChangeAspect="1" noMove="1" noResize="1" noEditPoints="1" noAdjustHandles="1" noChangeArrowheads="1" noChangeShapeType="1" noTextEdit="1"/>
              </p:cNvSpPr>
              <p:nvPr/>
            </p:nvSpPr>
            <p:spPr>
              <a:xfrm>
                <a:off x="7481348" y="1052736"/>
                <a:ext cx="1235709"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bdélník 47"/>
              <p:cNvSpPr/>
              <p:nvPr/>
            </p:nvSpPr>
            <p:spPr>
              <a:xfrm>
                <a:off x="8244408" y="1052736"/>
                <a:ext cx="87039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𝑛</m:t>
                      </m:r>
                      <m:r>
                        <a:rPr lang="en-US" b="0" i="1" smtClean="0">
                          <a:latin typeface="Cambria Math"/>
                        </a:rPr>
                        <m:t>=6;</m:t>
                      </m:r>
                    </m:oMath>
                  </m:oMathPara>
                </a14:m>
                <a:endParaRPr lang="cs-CZ" dirty="0"/>
              </a:p>
            </p:txBody>
          </p:sp>
        </mc:Choice>
        <mc:Fallback xmlns="">
          <p:sp>
            <p:nvSpPr>
              <p:cNvPr id="48" name="Obdélník 47"/>
              <p:cNvSpPr>
                <a:spLocks noRot="1" noChangeAspect="1" noMove="1" noResize="1" noEditPoints="1" noAdjustHandles="1" noChangeArrowheads="1" noChangeShapeType="1" noTextEdit="1"/>
              </p:cNvSpPr>
              <p:nvPr/>
            </p:nvSpPr>
            <p:spPr>
              <a:xfrm>
                <a:off x="8244408" y="1052736"/>
                <a:ext cx="870391" cy="36933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bdélník 48"/>
              <p:cNvSpPr/>
              <p:nvPr/>
            </p:nvSpPr>
            <p:spPr>
              <a:xfrm>
                <a:off x="755576" y="3757682"/>
                <a:ext cx="7488832" cy="586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en-US" sz="1600" b="0" i="1" smtClean="0">
                              <a:latin typeface="Cambria Math"/>
                            </a:rPr>
                            <m:t>𝐴</m:t>
                          </m:r>
                        </m:sub>
                      </m:sSub>
                      <m:r>
                        <a:rPr lang="en-US" sz="1600" b="0" i="1" smtClean="0">
                          <a:latin typeface="Cambria Math"/>
                        </a:rPr>
                        <m:t>=</m:t>
                      </m:r>
                      <m:r>
                        <a:rPr lang="en-US" sz="1600" b="0" i="1" smtClean="0">
                          <a:latin typeface="Cambria Math"/>
                        </a:rPr>
                        <m:t>𝑏𝑐</m:t>
                      </m:r>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a:rPr>
                            <m:t>𝑖</m:t>
                          </m:r>
                          <m:r>
                            <a:rPr lang="en-US" sz="1600" b="0" i="1" smtClean="0">
                              <a:latin typeface="Cambria Math"/>
                            </a:rPr>
                            <m:t>=1</m:t>
                          </m:r>
                        </m:sub>
                        <m:sup>
                          <m:r>
                            <a:rPr lang="en-US" sz="1600" b="0" i="1" smtClean="0">
                              <a:latin typeface="Cambria Math"/>
                            </a:rPr>
                            <m:t>𝑎</m:t>
                          </m:r>
                        </m:sup>
                        <m:e>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sSub>
                                    <m:sSubPr>
                                      <m:ctrlPr>
                                        <a:rPr lang="cs-CZ" sz="1600" i="1" smtClean="0">
                                          <a:solidFill>
                                            <a:srgbClr val="FF0000"/>
                                          </a:solidFill>
                                          <a:latin typeface="Cambria Math" panose="02040503050406030204" pitchFamily="18" charset="0"/>
                                        </a:rPr>
                                      </m:ctrlPr>
                                    </m:sSubPr>
                                    <m:e>
                                      <m:r>
                                        <m:rPr>
                                          <m:sty m:val="p"/>
                                        </m:rPr>
                                        <a:rPr lang="en-US" sz="1600">
                                          <a:solidFill>
                                            <a:srgbClr val="FF0000"/>
                                          </a:solidFill>
                                          <a:latin typeface="Cambria Math"/>
                                        </a:rPr>
                                        <m:t>M</m:t>
                                      </m:r>
                                    </m:e>
                                    <m:sub>
                                      <m:r>
                                        <a:rPr lang="cs-CZ" sz="1600" i="1">
                                          <a:solidFill>
                                            <a:srgbClr val="FF0000"/>
                                          </a:solidFill>
                                          <a:latin typeface="Cambria Math"/>
                                        </a:rPr>
                                        <m:t>𝑖</m:t>
                                      </m:r>
                                      <m:r>
                                        <a:rPr lang="cs-CZ" sz="1600" i="1">
                                          <a:solidFill>
                                            <a:srgbClr val="FF0000"/>
                                          </a:solidFill>
                                          <a:latin typeface="Cambria Math"/>
                                        </a:rPr>
                                        <m:t>..</m:t>
                                      </m:r>
                                    </m:sub>
                                  </m:sSub>
                                  <m:r>
                                    <a:rPr lang="cs-CZ" sz="1600" i="1">
                                      <a:latin typeface="Cambria Math"/>
                                    </a:rPr>
                                    <m:t>−</m:t>
                                  </m:r>
                                  <m:sSub>
                                    <m:sSubPr>
                                      <m:ctrlPr>
                                        <a:rPr lang="cs-CZ" sz="1600" i="1" smtClean="0">
                                          <a:solidFill>
                                            <a:srgbClr val="00B050"/>
                                          </a:solidFill>
                                          <a:latin typeface="Cambria Math" panose="02040503050406030204" pitchFamily="18" charset="0"/>
                                        </a:rPr>
                                      </m:ctrlPr>
                                    </m:sSubPr>
                                    <m:e>
                                      <m:r>
                                        <m:rPr>
                                          <m:sty m:val="p"/>
                                        </m:rPr>
                                        <a:rPr lang="en-US" sz="1600">
                                          <a:solidFill>
                                            <a:srgbClr val="00B050"/>
                                          </a:solidFill>
                                          <a:latin typeface="Cambria Math"/>
                                        </a:rPr>
                                        <m:t>M</m:t>
                                      </m:r>
                                    </m:e>
                                    <m:sub>
                                      <m:r>
                                        <a:rPr lang="cs-CZ" sz="1600" i="1">
                                          <a:solidFill>
                                            <a:srgbClr val="00B050"/>
                                          </a:solidFill>
                                          <a:latin typeface="Cambria Math"/>
                                        </a:rPr>
                                        <m:t>...</m:t>
                                      </m:r>
                                    </m:sub>
                                  </m:sSub>
                                </m:e>
                              </m:d>
                            </m:e>
                            <m:sup>
                              <m:r>
                                <a:rPr lang="cs-CZ" sz="1600" b="0" i="1" smtClean="0">
                                  <a:latin typeface="Cambria Math"/>
                                </a:rPr>
                                <m:t>2</m:t>
                              </m:r>
                            </m:sup>
                          </m:sSup>
                        </m:e>
                      </m:nary>
                      <m:r>
                        <a:rPr lang="cs-CZ" sz="1600" b="0" i="1" smtClean="0">
                          <a:latin typeface="Cambria Math"/>
                        </a:rPr>
                        <m:t>=3</m:t>
                      </m:r>
                      <m:r>
                        <a:rPr lang="cs-CZ" sz="1600" b="0" i="1" smtClean="0">
                          <a:latin typeface="Cambria Math"/>
                          <a:ea typeface="Cambria Math"/>
                        </a:rPr>
                        <m:t>∙</m:t>
                      </m:r>
                      <m:d>
                        <m:dPr>
                          <m:ctrlPr>
                            <a:rPr lang="cs-CZ" sz="1600" b="0" i="1" smtClean="0">
                              <a:latin typeface="Cambria Math" panose="02040503050406030204" pitchFamily="18" charset="0"/>
                              <a:ea typeface="Cambria Math"/>
                            </a:rPr>
                          </m:ctrlPr>
                        </m:dPr>
                        <m:e>
                          <m:sSup>
                            <m:sSupPr>
                              <m:ctrlPr>
                                <a:rPr lang="cs-CZ" sz="1600" b="0" i="1" smtClean="0">
                                  <a:latin typeface="Cambria Math" panose="02040503050406030204" pitchFamily="18" charset="0"/>
                                  <a:ea typeface="Cambria Math"/>
                                </a:rPr>
                              </m:ctrlPr>
                            </m:sSupPr>
                            <m:e>
                              <m:d>
                                <m:dPr>
                                  <m:ctrlPr>
                                    <a:rPr lang="cs-CZ" sz="1600" b="0" i="1" smtClean="0">
                                      <a:latin typeface="Cambria Math" panose="02040503050406030204" pitchFamily="18" charset="0"/>
                                      <a:ea typeface="Cambria Math"/>
                                    </a:rPr>
                                  </m:ctrlPr>
                                </m:dPr>
                                <m:e>
                                  <m:f>
                                    <m:fPr>
                                      <m:type m:val="lin"/>
                                      <m:ctrlPr>
                                        <a:rPr lang="cs-CZ" sz="1600" b="0" i="1" smtClean="0">
                                          <a:solidFill>
                                            <a:srgbClr val="FF0000"/>
                                          </a:solidFill>
                                          <a:latin typeface="Cambria Math" panose="02040503050406030204" pitchFamily="18" charset="0"/>
                                          <a:ea typeface="Cambria Math"/>
                                        </a:rPr>
                                      </m:ctrlPr>
                                    </m:fPr>
                                    <m:num>
                                      <m:r>
                                        <a:rPr lang="en-US" sz="1600" b="0" i="1" smtClean="0">
                                          <a:solidFill>
                                            <a:srgbClr val="FF0000"/>
                                          </a:solidFill>
                                          <a:latin typeface="Cambria Math"/>
                                          <a:ea typeface="Cambria Math"/>
                                        </a:rPr>
                                        <m:t>8</m:t>
                                      </m:r>
                                    </m:num>
                                    <m:den>
                                      <m:r>
                                        <a:rPr lang="en-US" sz="1600" b="0" i="1" smtClean="0">
                                          <a:solidFill>
                                            <a:srgbClr val="FF0000"/>
                                          </a:solidFill>
                                          <a:latin typeface="Cambria Math"/>
                                          <a:ea typeface="Cambria Math"/>
                                        </a:rPr>
                                        <m:t>3</m:t>
                                      </m:r>
                                    </m:den>
                                  </m:f>
                                  <m:r>
                                    <a:rPr lang="en-US" sz="1600" b="0" i="1" smtClean="0">
                                      <a:latin typeface="Cambria Math"/>
                                      <a:ea typeface="Cambria Math"/>
                                    </a:rPr>
                                    <m:t>−</m:t>
                                  </m:r>
                                  <m:r>
                                    <a:rPr lang="en-US" sz="1600" b="0" i="1" smtClean="0">
                                      <a:solidFill>
                                        <a:srgbClr val="00B050"/>
                                      </a:solidFill>
                                      <a:latin typeface="Cambria Math"/>
                                      <a:ea typeface="Cambria Math"/>
                                    </a:rPr>
                                    <m:t>4</m:t>
                                  </m:r>
                                </m:e>
                              </m:d>
                            </m:e>
                            <m:sup>
                              <m:r>
                                <a:rPr lang="cs-CZ" sz="1600" b="0" i="1" smtClean="0">
                                  <a:latin typeface="Cambria Math"/>
                                  <a:ea typeface="Cambria Math"/>
                                </a:rPr>
                                <m:t>2</m:t>
                              </m:r>
                            </m:sup>
                          </m:sSup>
                          <m:r>
                            <a:rPr lang="cs-CZ"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f>
                                    <m:fPr>
                                      <m:type m:val="lin"/>
                                      <m:ctrlPr>
                                        <a:rPr lang="cs-CZ" sz="1600" i="1" smtClean="0">
                                          <a:solidFill>
                                            <a:srgbClr val="FF0000"/>
                                          </a:solidFill>
                                          <a:latin typeface="Cambria Math" panose="02040503050406030204" pitchFamily="18" charset="0"/>
                                          <a:ea typeface="Cambria Math"/>
                                        </a:rPr>
                                      </m:ctrlPr>
                                    </m:fPr>
                                    <m:num>
                                      <m:r>
                                        <a:rPr lang="en-US" sz="1600" b="0" i="1" smtClean="0">
                                          <a:solidFill>
                                            <a:srgbClr val="FF0000"/>
                                          </a:solidFill>
                                          <a:latin typeface="Cambria Math"/>
                                          <a:ea typeface="Cambria Math"/>
                                        </a:rPr>
                                        <m:t>16</m:t>
                                      </m:r>
                                    </m:num>
                                    <m:den>
                                      <m:r>
                                        <a:rPr lang="en-US" sz="1600" i="1">
                                          <a:solidFill>
                                            <a:srgbClr val="FF0000"/>
                                          </a:solidFill>
                                          <a:latin typeface="Cambria Math"/>
                                          <a:ea typeface="Cambria Math"/>
                                        </a:rPr>
                                        <m:t>3</m:t>
                                      </m:r>
                                    </m:den>
                                  </m:f>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e>
                      </m:d>
                      <m:r>
                        <a:rPr lang="en-US" sz="1600" b="0" i="1" smtClean="0">
                          <a:latin typeface="Cambria Math"/>
                          <a:ea typeface="Cambria Math"/>
                        </a:rPr>
                        <m:t>=</m:t>
                      </m:r>
                      <m:f>
                        <m:fPr>
                          <m:type m:val="lin"/>
                          <m:ctrlPr>
                            <a:rPr lang="cs-CZ" sz="1600" i="1">
                              <a:latin typeface="Cambria Math" panose="02040503050406030204" pitchFamily="18" charset="0"/>
                              <a:ea typeface="Cambria Math"/>
                            </a:rPr>
                          </m:ctrlPr>
                        </m:fPr>
                        <m:num>
                          <m:r>
                            <a:rPr lang="en-US" sz="1600" b="0" i="1" smtClean="0">
                              <a:latin typeface="Cambria Math"/>
                              <a:ea typeface="Cambria Math"/>
                            </a:rPr>
                            <m:t>32</m:t>
                          </m:r>
                        </m:num>
                        <m:den>
                          <m:r>
                            <a:rPr lang="en-US" sz="1600" i="1">
                              <a:latin typeface="Cambria Math"/>
                              <a:ea typeface="Cambria Math"/>
                            </a:rPr>
                            <m:t>3</m:t>
                          </m:r>
                        </m:den>
                      </m:f>
                      <m:r>
                        <a:rPr lang="en-US" sz="1600" b="0" i="1" smtClean="0">
                          <a:latin typeface="Cambria Math"/>
                          <a:ea typeface="Cambria Math"/>
                        </a:rPr>
                        <m:t>=10,67</m:t>
                      </m:r>
                    </m:oMath>
                  </m:oMathPara>
                </a14:m>
                <a:endParaRPr lang="cs-CZ" sz="1600" dirty="0"/>
              </a:p>
            </p:txBody>
          </p:sp>
        </mc:Choice>
        <mc:Fallback xmlns="">
          <p:sp>
            <p:nvSpPr>
              <p:cNvPr id="49" name="Obdélník 48"/>
              <p:cNvSpPr>
                <a:spLocks noRot="1" noChangeAspect="1" noMove="1" noResize="1" noEditPoints="1" noAdjustHandles="1" noChangeArrowheads="1" noChangeShapeType="1" noTextEdit="1"/>
              </p:cNvSpPr>
              <p:nvPr/>
            </p:nvSpPr>
            <p:spPr>
              <a:xfrm>
                <a:off x="755576" y="3757682"/>
                <a:ext cx="7488832" cy="586699"/>
              </a:xfrm>
              <a:prstGeom prst="rect">
                <a:avLst/>
              </a:prstGeom>
              <a:blipFill rotWithShape="1">
                <a:blip r:embed="rId16"/>
                <a:stretch>
                  <a:fillRect/>
                </a:stretch>
              </a:blipFill>
            </p:spPr>
            <p:txBody>
              <a:bodyPr/>
              <a:lstStyle/>
              <a:p>
                <a:r>
                  <a:rPr lang="en-US">
                    <a:noFill/>
                  </a:rPr>
                  <a:t> </a:t>
                </a:r>
              </a:p>
            </p:txBody>
          </p:sp>
        </mc:Fallback>
      </mc:AlternateContent>
      <p:sp>
        <p:nvSpPr>
          <p:cNvPr id="50" name="TextovéPole 49"/>
          <p:cNvSpPr txBox="1"/>
          <p:nvPr/>
        </p:nvSpPr>
        <p:spPr>
          <a:xfrm>
            <a:off x="757131" y="3429000"/>
            <a:ext cx="4147717" cy="369332"/>
          </a:xfrm>
          <a:prstGeom prst="rect">
            <a:avLst/>
          </a:prstGeom>
          <a:noFill/>
        </p:spPr>
        <p:txBody>
          <a:bodyPr wrap="square" rtlCol="0">
            <a:spAutoFit/>
          </a:bodyPr>
          <a:lstStyle/>
          <a:p>
            <a:r>
              <a:rPr lang="cs-CZ" b="1" dirty="0" smtClean="0"/>
              <a:t>Součet čtverců pro faktor A (pohlaví):</a:t>
            </a:r>
            <a:endParaRPr lang="en-US" b="1" dirty="0"/>
          </a:p>
        </p:txBody>
      </p:sp>
      <mc:AlternateContent xmlns:mc="http://schemas.openxmlformats.org/markup-compatibility/2006" xmlns:a14="http://schemas.microsoft.com/office/drawing/2010/main">
        <mc:Choice Requires="a14">
          <p:sp>
            <p:nvSpPr>
              <p:cNvPr id="51" name="Obdélník 50"/>
              <p:cNvSpPr/>
              <p:nvPr/>
            </p:nvSpPr>
            <p:spPr>
              <a:xfrm>
                <a:off x="755576" y="4671052"/>
                <a:ext cx="7488832" cy="6290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en-US" sz="1600" b="0" i="1" smtClean="0">
                              <a:latin typeface="Cambria Math"/>
                            </a:rPr>
                            <m:t>𝐵</m:t>
                          </m:r>
                        </m:sub>
                      </m:sSub>
                      <m:r>
                        <a:rPr lang="en-US" sz="1600" b="0" i="1" smtClean="0">
                          <a:latin typeface="Cambria Math"/>
                        </a:rPr>
                        <m:t>=</m:t>
                      </m:r>
                      <m:r>
                        <a:rPr lang="en-US" sz="1600" b="0" i="1" smtClean="0">
                          <a:latin typeface="Cambria Math"/>
                        </a:rPr>
                        <m:t>𝑎𝑐</m:t>
                      </m:r>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a:rPr>
                            <m:t>𝑗</m:t>
                          </m:r>
                          <m:r>
                            <a:rPr lang="en-US" sz="1600" b="0" i="1" smtClean="0">
                              <a:latin typeface="Cambria Math"/>
                            </a:rPr>
                            <m:t>=1</m:t>
                          </m:r>
                        </m:sub>
                        <m:sup>
                          <m:r>
                            <a:rPr lang="en-US" sz="1600" b="0" i="1" smtClean="0">
                              <a:latin typeface="Cambria Math"/>
                            </a:rPr>
                            <m:t>𝑏</m:t>
                          </m:r>
                        </m:sup>
                        <m:e>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sSub>
                                    <m:sSubPr>
                                      <m:ctrlPr>
                                        <a:rPr lang="cs-CZ" sz="1600" i="1" smtClean="0">
                                          <a:solidFill>
                                            <a:srgbClr val="0000FF"/>
                                          </a:solidFill>
                                          <a:latin typeface="Cambria Math" panose="02040503050406030204" pitchFamily="18" charset="0"/>
                                        </a:rPr>
                                      </m:ctrlPr>
                                    </m:sSubPr>
                                    <m:e>
                                      <m:r>
                                        <m:rPr>
                                          <m:sty m:val="p"/>
                                        </m:rPr>
                                        <a:rPr lang="en-US" sz="1600">
                                          <a:solidFill>
                                            <a:srgbClr val="0000FF"/>
                                          </a:solidFill>
                                          <a:latin typeface="Cambria Math"/>
                                        </a:rPr>
                                        <m:t>M</m:t>
                                      </m:r>
                                    </m:e>
                                    <m:sub>
                                      <m:r>
                                        <a:rPr lang="cs-CZ" sz="1600" i="1">
                                          <a:solidFill>
                                            <a:srgbClr val="0000FF"/>
                                          </a:solidFill>
                                          <a:latin typeface="Cambria Math"/>
                                        </a:rPr>
                                        <m:t>.</m:t>
                                      </m:r>
                                      <m:r>
                                        <a:rPr lang="en-US" sz="1600" b="0" i="1" smtClean="0">
                                          <a:solidFill>
                                            <a:srgbClr val="0000FF"/>
                                          </a:solidFill>
                                          <a:latin typeface="Cambria Math"/>
                                        </a:rPr>
                                        <m:t>𝑗</m:t>
                                      </m:r>
                                      <m:r>
                                        <a:rPr lang="cs-CZ" sz="1600" i="1">
                                          <a:solidFill>
                                            <a:srgbClr val="0000FF"/>
                                          </a:solidFill>
                                          <a:latin typeface="Cambria Math"/>
                                        </a:rPr>
                                        <m:t>.</m:t>
                                      </m:r>
                                    </m:sub>
                                  </m:sSub>
                                  <m:r>
                                    <a:rPr lang="cs-CZ" sz="1600" i="1">
                                      <a:latin typeface="Cambria Math"/>
                                    </a:rPr>
                                    <m:t>−</m:t>
                                  </m:r>
                                  <m:sSub>
                                    <m:sSubPr>
                                      <m:ctrlPr>
                                        <a:rPr lang="cs-CZ" sz="1600" i="1" smtClean="0">
                                          <a:solidFill>
                                            <a:srgbClr val="00B050"/>
                                          </a:solidFill>
                                          <a:latin typeface="Cambria Math" panose="02040503050406030204" pitchFamily="18" charset="0"/>
                                        </a:rPr>
                                      </m:ctrlPr>
                                    </m:sSubPr>
                                    <m:e>
                                      <m:r>
                                        <m:rPr>
                                          <m:sty m:val="p"/>
                                        </m:rPr>
                                        <a:rPr lang="en-US" sz="1600">
                                          <a:solidFill>
                                            <a:srgbClr val="00B050"/>
                                          </a:solidFill>
                                          <a:latin typeface="Cambria Math"/>
                                        </a:rPr>
                                        <m:t>M</m:t>
                                      </m:r>
                                    </m:e>
                                    <m:sub>
                                      <m:r>
                                        <a:rPr lang="cs-CZ" sz="1600" i="1">
                                          <a:solidFill>
                                            <a:srgbClr val="00B050"/>
                                          </a:solidFill>
                                          <a:latin typeface="Cambria Math"/>
                                        </a:rPr>
                                        <m:t>...</m:t>
                                      </m:r>
                                    </m:sub>
                                  </m:sSub>
                                </m:e>
                              </m:d>
                            </m:e>
                            <m:sup>
                              <m:r>
                                <a:rPr lang="cs-CZ" sz="1600" b="0" i="1" smtClean="0">
                                  <a:latin typeface="Cambria Math"/>
                                </a:rPr>
                                <m:t>2</m:t>
                              </m:r>
                            </m:sup>
                          </m:sSup>
                        </m:e>
                      </m:nary>
                      <m:r>
                        <a:rPr lang="cs-CZ" sz="1600" b="0" i="1" smtClean="0">
                          <a:latin typeface="Cambria Math"/>
                        </a:rPr>
                        <m:t>=</m:t>
                      </m:r>
                      <m:r>
                        <a:rPr lang="en-US" sz="1600" b="0" i="1" smtClean="0">
                          <a:latin typeface="Cambria Math"/>
                        </a:rPr>
                        <m:t>2</m:t>
                      </m:r>
                      <m:r>
                        <a:rPr lang="cs-CZ" sz="1600" b="0" i="1" smtClean="0">
                          <a:latin typeface="Cambria Math"/>
                          <a:ea typeface="Cambria Math"/>
                        </a:rPr>
                        <m:t>∙</m:t>
                      </m:r>
                      <m:d>
                        <m:dPr>
                          <m:ctrlPr>
                            <a:rPr lang="cs-CZ" sz="1600" b="0" i="1" smtClean="0">
                              <a:latin typeface="Cambria Math" panose="02040503050406030204" pitchFamily="18" charset="0"/>
                              <a:ea typeface="Cambria Math"/>
                            </a:rPr>
                          </m:ctrlPr>
                        </m:dPr>
                        <m:e>
                          <m:sSup>
                            <m:sSupPr>
                              <m:ctrlPr>
                                <a:rPr lang="cs-CZ" sz="1600" b="0" i="1" smtClean="0">
                                  <a:latin typeface="Cambria Math" panose="02040503050406030204" pitchFamily="18" charset="0"/>
                                  <a:ea typeface="Cambria Math"/>
                                </a:rPr>
                              </m:ctrlPr>
                            </m:sSupPr>
                            <m:e>
                              <m:d>
                                <m:dPr>
                                  <m:ctrlPr>
                                    <a:rPr lang="cs-CZ" sz="1600" b="0" i="1" smtClean="0">
                                      <a:latin typeface="Cambria Math" panose="02040503050406030204" pitchFamily="18" charset="0"/>
                                      <a:ea typeface="Cambria Math"/>
                                    </a:rPr>
                                  </m:ctrlPr>
                                </m:dPr>
                                <m:e>
                                  <m:r>
                                    <a:rPr lang="en-US" sz="1600" b="0" i="1" smtClean="0">
                                      <a:solidFill>
                                        <a:srgbClr val="0000FF"/>
                                      </a:solidFill>
                                      <a:latin typeface="Cambria Math"/>
                                      <a:ea typeface="Cambria Math"/>
                                    </a:rPr>
                                    <m:t>2</m:t>
                                  </m:r>
                                  <m:r>
                                    <a:rPr lang="en-US" sz="1600" b="0" i="1" smtClean="0">
                                      <a:latin typeface="Cambria Math"/>
                                      <a:ea typeface="Cambria Math"/>
                                    </a:rPr>
                                    <m:t>−</m:t>
                                  </m:r>
                                  <m:r>
                                    <a:rPr lang="en-US" sz="1600" b="0" i="1" smtClean="0">
                                      <a:solidFill>
                                        <a:srgbClr val="00B050"/>
                                      </a:solidFill>
                                      <a:latin typeface="Cambria Math"/>
                                      <a:ea typeface="Cambria Math"/>
                                    </a:rPr>
                                    <m:t>4</m:t>
                                  </m:r>
                                </m:e>
                              </m:d>
                            </m:e>
                            <m:sup>
                              <m:r>
                                <a:rPr lang="cs-CZ" sz="1600" b="0" i="1" smtClean="0">
                                  <a:latin typeface="Cambria Math"/>
                                  <a:ea typeface="Cambria Math"/>
                                </a:rPr>
                                <m:t>2</m:t>
                              </m:r>
                            </m:sup>
                          </m:sSup>
                          <m:r>
                            <a:rPr lang="cs-CZ"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i="1" smtClean="0">
                                      <a:solidFill>
                                        <a:srgbClr val="0000FF"/>
                                      </a:solidFill>
                                      <a:latin typeface="Cambria Math"/>
                                      <a:ea typeface="Cambria Math"/>
                                    </a:rPr>
                                    <m:t>2</m:t>
                                  </m:r>
                                  <m:r>
                                    <a:rPr lang="en-US" sz="1600" b="0" i="1" smtClean="0">
                                      <a:solidFill>
                                        <a:srgbClr val="0000FF"/>
                                      </a:solidFill>
                                      <a:latin typeface="Cambria Math"/>
                                      <a:ea typeface="Cambria Math"/>
                                    </a:rPr>
                                    <m:t>,5</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cs-CZ" sz="1600" i="1">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solidFill>
                                        <a:srgbClr val="0000FF"/>
                                      </a:solidFill>
                                      <a:latin typeface="Cambria Math"/>
                                      <a:ea typeface="Cambria Math"/>
                                    </a:rPr>
                                    <m:t>7</m:t>
                                  </m:r>
                                  <m:r>
                                    <a:rPr lang="en-US" sz="1600" i="1">
                                      <a:solidFill>
                                        <a:srgbClr val="0000FF"/>
                                      </a:solidFill>
                                      <a:latin typeface="Cambria Math"/>
                                      <a:ea typeface="Cambria Math"/>
                                    </a:rPr>
                                    <m:t>,5</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e>
                      </m:d>
                      <m:r>
                        <a:rPr lang="en-US" sz="1600" b="0" i="1" smtClean="0">
                          <a:latin typeface="Cambria Math"/>
                          <a:ea typeface="Cambria Math"/>
                        </a:rPr>
                        <m:t>=37</m:t>
                      </m:r>
                    </m:oMath>
                  </m:oMathPara>
                </a14:m>
                <a:endParaRPr lang="cs-CZ" sz="1600" dirty="0"/>
              </a:p>
            </p:txBody>
          </p:sp>
        </mc:Choice>
        <mc:Fallback xmlns="">
          <p:sp>
            <p:nvSpPr>
              <p:cNvPr id="51" name="Obdélník 50"/>
              <p:cNvSpPr>
                <a:spLocks noRot="1" noChangeAspect="1" noMove="1" noResize="1" noEditPoints="1" noAdjustHandles="1" noChangeArrowheads="1" noChangeShapeType="1" noTextEdit="1"/>
              </p:cNvSpPr>
              <p:nvPr/>
            </p:nvSpPr>
            <p:spPr>
              <a:xfrm>
                <a:off x="755576" y="4671052"/>
                <a:ext cx="7488832" cy="629083"/>
              </a:xfrm>
              <a:prstGeom prst="rect">
                <a:avLst/>
              </a:prstGeom>
              <a:blipFill rotWithShape="1">
                <a:blip r:embed="rId17"/>
                <a:stretch>
                  <a:fillRect/>
                </a:stretch>
              </a:blipFill>
            </p:spPr>
            <p:txBody>
              <a:bodyPr/>
              <a:lstStyle/>
              <a:p>
                <a:r>
                  <a:rPr lang="en-US">
                    <a:noFill/>
                  </a:rPr>
                  <a:t> </a:t>
                </a:r>
              </a:p>
            </p:txBody>
          </p:sp>
        </mc:Fallback>
      </mc:AlternateContent>
      <p:sp>
        <p:nvSpPr>
          <p:cNvPr id="52" name="TextovéPole 51"/>
          <p:cNvSpPr txBox="1"/>
          <p:nvPr/>
        </p:nvSpPr>
        <p:spPr>
          <a:xfrm>
            <a:off x="757131" y="4365104"/>
            <a:ext cx="4147717" cy="369332"/>
          </a:xfrm>
          <a:prstGeom prst="rect">
            <a:avLst/>
          </a:prstGeom>
          <a:noFill/>
        </p:spPr>
        <p:txBody>
          <a:bodyPr wrap="square" rtlCol="0">
            <a:spAutoFit/>
          </a:bodyPr>
          <a:lstStyle/>
          <a:p>
            <a:r>
              <a:rPr lang="cs-CZ" b="1" dirty="0" smtClean="0"/>
              <a:t>Součet čtverců pro faktor </a:t>
            </a:r>
            <a:r>
              <a:rPr lang="en-US" b="1" dirty="0" smtClean="0"/>
              <a:t>B</a:t>
            </a:r>
            <a:r>
              <a:rPr lang="cs-CZ" b="1" dirty="0" smtClean="0"/>
              <a:t> (typ léku):</a:t>
            </a:r>
            <a:endParaRPr lang="en-US" b="1" dirty="0"/>
          </a:p>
        </p:txBody>
      </p:sp>
      <mc:AlternateContent xmlns:mc="http://schemas.openxmlformats.org/markup-compatibility/2006" xmlns:a14="http://schemas.microsoft.com/office/drawing/2010/main">
        <mc:Choice Requires="a14">
          <p:sp>
            <p:nvSpPr>
              <p:cNvPr id="53" name="Obdélník 52"/>
              <p:cNvSpPr/>
              <p:nvPr/>
            </p:nvSpPr>
            <p:spPr>
              <a:xfrm>
                <a:off x="757131" y="5612357"/>
                <a:ext cx="7488832" cy="6290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cs-CZ" sz="1600" b="0" i="1" smtClean="0">
                              <a:latin typeface="Cambria Math"/>
                            </a:rPr>
                            <m:t>𝑇</m:t>
                          </m:r>
                        </m:sub>
                      </m:sSub>
                      <m:r>
                        <a:rPr lang="en-US" sz="1600" b="0" i="1" smtClean="0">
                          <a:latin typeface="Cambria Math"/>
                        </a:rPr>
                        <m:t>=</m:t>
                      </m:r>
                      <m:nary>
                        <m:naryPr>
                          <m:chr m:val="∑"/>
                          <m:limLoc m:val="subSup"/>
                          <m:ctrlPr>
                            <a:rPr lang="en-US" sz="1600" b="0" i="1" smtClean="0">
                              <a:latin typeface="Cambria Math" panose="02040503050406030204" pitchFamily="18" charset="0"/>
                            </a:rPr>
                          </m:ctrlPr>
                        </m:naryPr>
                        <m:sub>
                          <m:r>
                            <m:rPr>
                              <m:brk m:alnAt="25"/>
                            </m:rPr>
                            <a:rPr lang="cs-CZ" sz="1600" b="0" i="1" smtClean="0">
                              <a:latin typeface="Cambria Math"/>
                            </a:rPr>
                            <m:t>𝑖</m:t>
                          </m:r>
                          <m:r>
                            <a:rPr lang="en-US" sz="1600" b="0" i="1" smtClean="0">
                              <a:latin typeface="Cambria Math"/>
                            </a:rPr>
                            <m:t>=1</m:t>
                          </m:r>
                        </m:sub>
                        <m:sup>
                          <m:r>
                            <a:rPr lang="cs-CZ" sz="1600" b="0" i="1" smtClean="0">
                              <a:latin typeface="Cambria Math"/>
                            </a:rPr>
                            <m:t>𝑎</m:t>
                          </m:r>
                        </m:sup>
                        <m:e>
                          <m:nary>
                            <m:naryPr>
                              <m:chr m:val="∑"/>
                              <m:limLoc m:val="subSup"/>
                              <m:ctrlPr>
                                <a:rPr lang="en-US" sz="1600" b="0" i="1" smtClean="0">
                                  <a:latin typeface="Cambria Math" panose="02040503050406030204" pitchFamily="18" charset="0"/>
                                </a:rPr>
                              </m:ctrlPr>
                            </m:naryPr>
                            <m:sub>
                              <m:r>
                                <m:rPr>
                                  <m:brk m:alnAt="25"/>
                                </m:rPr>
                                <a:rPr lang="cs-CZ" sz="1600" b="0" i="1" smtClean="0">
                                  <a:latin typeface="Cambria Math"/>
                                </a:rPr>
                                <m:t>𝑗</m:t>
                              </m:r>
                              <m:r>
                                <a:rPr lang="en-US" sz="1600" b="0" i="1" smtClean="0">
                                  <a:latin typeface="Cambria Math"/>
                                </a:rPr>
                                <m:t>=1</m:t>
                              </m:r>
                            </m:sub>
                            <m:sup>
                              <m:r>
                                <a:rPr lang="en-US" sz="1600" b="0" i="1" smtClean="0">
                                  <a:latin typeface="Cambria Math"/>
                                </a:rPr>
                                <m:t>𝑏</m:t>
                              </m:r>
                            </m:sup>
                            <m:e>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a:rPr>
                                    <m:t>𝑘</m:t>
                                  </m:r>
                                  <m:r>
                                    <a:rPr lang="en-US" sz="1600" b="0" i="1" smtClean="0">
                                      <a:latin typeface="Cambria Math"/>
                                    </a:rPr>
                                    <m:t>=1</m:t>
                                  </m:r>
                                </m:sub>
                                <m:sup>
                                  <m:r>
                                    <a:rPr lang="en-US" sz="1600" b="0" i="1" smtClean="0">
                                      <a:latin typeface="Cambria Math"/>
                                    </a:rPr>
                                    <m:t>𝑐</m:t>
                                  </m:r>
                                </m:sup>
                                <m:e>
                                  <m:d>
                                    <m:dPr>
                                      <m:ctrlPr>
                                        <a:rPr lang="en-US" sz="1600" i="1">
                                          <a:latin typeface="Cambria Math" panose="02040503050406030204" pitchFamily="18" charset="0"/>
                                        </a:rPr>
                                      </m:ctrlPr>
                                    </m:dPr>
                                    <m:e>
                                      <m:sSub>
                                        <m:sSubPr>
                                          <m:ctrlPr>
                                            <a:rPr lang="cs-CZ" sz="1600" i="1">
                                              <a:latin typeface="Cambria Math" panose="02040503050406030204" pitchFamily="18" charset="0"/>
                                            </a:rPr>
                                          </m:ctrlPr>
                                        </m:sSubPr>
                                        <m:e>
                                          <m:r>
                                            <m:rPr>
                                              <m:sty m:val="p"/>
                                            </m:rPr>
                                            <a:rPr lang="en-US" sz="1600" b="0" i="0" smtClean="0">
                                              <a:latin typeface="Cambria Math"/>
                                            </a:rPr>
                                            <m:t>X</m:t>
                                          </m:r>
                                        </m:e>
                                        <m:sub>
                                          <m:r>
                                            <a:rPr lang="en-US" sz="1600" b="0" i="1" smtClean="0">
                                              <a:latin typeface="Cambria Math"/>
                                            </a:rPr>
                                            <m:t>𝑖</m:t>
                                          </m:r>
                                          <m:r>
                                            <a:rPr lang="en-US" sz="1600" i="1">
                                              <a:latin typeface="Cambria Math"/>
                                            </a:rPr>
                                            <m:t>𝑗</m:t>
                                          </m:r>
                                          <m:r>
                                            <a:rPr lang="en-US" sz="1600" b="0" i="1" smtClean="0">
                                              <a:latin typeface="Cambria Math"/>
                                            </a:rPr>
                                            <m:t>𝑘</m:t>
                                          </m:r>
                                        </m:sub>
                                      </m:sSub>
                                      <m:r>
                                        <a:rPr lang="cs-CZ" sz="1600" i="1">
                                          <a:latin typeface="Cambria Math"/>
                                        </a:rPr>
                                        <m:t>−</m:t>
                                      </m:r>
                                      <m:sSub>
                                        <m:sSubPr>
                                          <m:ctrlPr>
                                            <a:rPr lang="cs-CZ" sz="1600" i="1" smtClean="0">
                                              <a:solidFill>
                                                <a:srgbClr val="00B050"/>
                                              </a:solidFill>
                                              <a:latin typeface="Cambria Math" panose="02040503050406030204" pitchFamily="18" charset="0"/>
                                            </a:rPr>
                                          </m:ctrlPr>
                                        </m:sSubPr>
                                        <m:e>
                                          <m:r>
                                            <m:rPr>
                                              <m:sty m:val="p"/>
                                            </m:rPr>
                                            <a:rPr lang="en-US" sz="1600">
                                              <a:solidFill>
                                                <a:srgbClr val="00B050"/>
                                              </a:solidFill>
                                              <a:latin typeface="Cambria Math"/>
                                            </a:rPr>
                                            <m:t>M</m:t>
                                          </m:r>
                                        </m:e>
                                        <m:sub>
                                          <m:r>
                                            <a:rPr lang="cs-CZ" sz="1600" i="1">
                                              <a:solidFill>
                                                <a:srgbClr val="00B050"/>
                                              </a:solidFill>
                                              <a:latin typeface="Cambria Math"/>
                                            </a:rPr>
                                            <m:t>...</m:t>
                                          </m:r>
                                        </m:sub>
                                      </m:sSub>
                                    </m:e>
                                  </m:d>
                                </m:e>
                              </m:nary>
                            </m:e>
                          </m:nary>
                        </m:e>
                      </m:nary>
                      <m:r>
                        <a:rPr lang="cs-CZ" sz="1600" b="0" i="1" smtClean="0">
                          <a:latin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latin typeface="Cambria Math"/>
                                  <a:ea typeface="Cambria Math"/>
                                </a:rPr>
                                <m:t>1</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en-US"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latin typeface="Cambria Math"/>
                                  <a:ea typeface="Cambria Math"/>
                                </a:rPr>
                                <m:t>1</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en-US"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latin typeface="Cambria Math"/>
                                  <a:ea typeface="Cambria Math"/>
                                </a:rPr>
                                <m:t>9</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en-US" sz="1600" b="0" i="1" smtClean="0">
                          <a:latin typeface="Cambria Math"/>
                          <a:ea typeface="Cambria Math"/>
                        </a:rPr>
                        <m:t>=48</m:t>
                      </m:r>
                    </m:oMath>
                  </m:oMathPara>
                </a14:m>
                <a:endParaRPr lang="cs-CZ" sz="1600" dirty="0"/>
              </a:p>
            </p:txBody>
          </p:sp>
        </mc:Choice>
        <mc:Fallback xmlns="">
          <p:sp>
            <p:nvSpPr>
              <p:cNvPr id="53" name="Obdélník 52"/>
              <p:cNvSpPr>
                <a:spLocks noRot="1" noChangeAspect="1" noMove="1" noResize="1" noEditPoints="1" noAdjustHandles="1" noChangeArrowheads="1" noChangeShapeType="1" noTextEdit="1"/>
              </p:cNvSpPr>
              <p:nvPr/>
            </p:nvSpPr>
            <p:spPr>
              <a:xfrm>
                <a:off x="757131" y="5612357"/>
                <a:ext cx="7488832" cy="629083"/>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bdélník 53"/>
              <p:cNvSpPr/>
              <p:nvPr/>
            </p:nvSpPr>
            <p:spPr>
              <a:xfrm>
                <a:off x="730491" y="6525344"/>
                <a:ext cx="2473357" cy="33855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en-US" sz="1600" b="0" i="1" smtClean="0">
                              <a:latin typeface="Cambria Math"/>
                            </a:rPr>
                            <m:t>𝐸</m:t>
                          </m:r>
                        </m:sub>
                      </m:sSub>
                      <m:r>
                        <a:rPr lang="cs-CZ" sz="1600" b="0" i="1" smtClean="0">
                          <a:latin typeface="Cambria Math"/>
                        </a:rPr>
                        <m:t>=</m:t>
                      </m:r>
                      <m:sSub>
                        <m:sSubPr>
                          <m:ctrlPr>
                            <a:rPr lang="cs-CZ" sz="1600" i="1">
                              <a:latin typeface="Cambria Math" panose="02040503050406030204" pitchFamily="18" charset="0"/>
                            </a:rPr>
                          </m:ctrlPr>
                        </m:sSubPr>
                        <m:e>
                          <m:r>
                            <m:rPr>
                              <m:sty m:val="p"/>
                            </m:rPr>
                            <a:rPr lang="en-US" sz="1600">
                              <a:latin typeface="Cambria Math"/>
                            </a:rPr>
                            <m:t>S</m:t>
                          </m:r>
                        </m:e>
                        <m:sub>
                          <m:r>
                            <a:rPr lang="cs-CZ" sz="1600" i="1">
                              <a:latin typeface="Cambria Math"/>
                            </a:rPr>
                            <m:t>𝑇</m:t>
                          </m:r>
                        </m:sub>
                      </m:sSub>
                      <m:r>
                        <a:rPr lang="en-US" sz="1600" b="0" i="1" smtClean="0">
                          <a:latin typeface="Cambria Math"/>
                        </a:rPr>
                        <m:t>−</m:t>
                      </m:r>
                      <m:sSub>
                        <m:sSubPr>
                          <m:ctrlPr>
                            <a:rPr lang="cs-CZ" sz="1600" i="1">
                              <a:latin typeface="Cambria Math" panose="02040503050406030204" pitchFamily="18" charset="0"/>
                            </a:rPr>
                          </m:ctrlPr>
                        </m:sSubPr>
                        <m:e>
                          <m:r>
                            <m:rPr>
                              <m:sty m:val="p"/>
                            </m:rPr>
                            <a:rPr lang="en-US" sz="1600">
                              <a:latin typeface="Cambria Math"/>
                            </a:rPr>
                            <m:t>S</m:t>
                          </m:r>
                        </m:e>
                        <m:sub>
                          <m:r>
                            <a:rPr lang="en-US" sz="1600" i="1">
                              <a:latin typeface="Cambria Math"/>
                            </a:rPr>
                            <m:t>𝐴</m:t>
                          </m:r>
                        </m:sub>
                      </m:sSub>
                      <m:r>
                        <a:rPr lang="en-US" sz="1600" b="0" i="1" smtClean="0">
                          <a:latin typeface="Cambria Math"/>
                        </a:rPr>
                        <m:t>−</m:t>
                      </m:r>
                      <m:sSub>
                        <m:sSubPr>
                          <m:ctrlPr>
                            <a:rPr lang="cs-CZ" sz="1600" i="1">
                              <a:latin typeface="Cambria Math" panose="02040503050406030204" pitchFamily="18" charset="0"/>
                            </a:rPr>
                          </m:ctrlPr>
                        </m:sSubPr>
                        <m:e>
                          <m:r>
                            <m:rPr>
                              <m:sty m:val="p"/>
                            </m:rPr>
                            <a:rPr lang="en-US" sz="1600">
                              <a:latin typeface="Cambria Math"/>
                            </a:rPr>
                            <m:t>S</m:t>
                          </m:r>
                        </m:e>
                        <m:sub>
                          <m:r>
                            <a:rPr lang="en-US" sz="1600" i="1">
                              <a:latin typeface="Cambria Math"/>
                            </a:rPr>
                            <m:t>𝐵</m:t>
                          </m:r>
                        </m:sub>
                      </m:sSub>
                      <m:r>
                        <a:rPr lang="en-US" sz="1600" b="0" i="1" smtClean="0">
                          <a:latin typeface="Cambria Math"/>
                          <a:ea typeface="Cambria Math"/>
                        </a:rPr>
                        <m:t>=0,33</m:t>
                      </m:r>
                    </m:oMath>
                  </m:oMathPara>
                </a14:m>
                <a:endParaRPr lang="cs-CZ" sz="1600" dirty="0"/>
              </a:p>
            </p:txBody>
          </p:sp>
        </mc:Choice>
        <mc:Fallback xmlns="">
          <p:sp>
            <p:nvSpPr>
              <p:cNvPr id="54" name="Obdélník 53"/>
              <p:cNvSpPr>
                <a:spLocks noRot="1" noChangeAspect="1" noMove="1" noResize="1" noEditPoints="1" noAdjustHandles="1" noChangeArrowheads="1" noChangeShapeType="1" noTextEdit="1"/>
              </p:cNvSpPr>
              <p:nvPr/>
            </p:nvSpPr>
            <p:spPr>
              <a:xfrm>
                <a:off x="730491" y="6525344"/>
                <a:ext cx="2473357" cy="338554"/>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bdélník 54"/>
              <p:cNvSpPr/>
              <p:nvPr/>
            </p:nvSpPr>
            <p:spPr>
              <a:xfrm>
                <a:off x="7085706" y="2725860"/>
                <a:ext cx="1771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B050"/>
                              </a:solidFill>
                              <a:latin typeface="Cambria Math" panose="02040503050406030204" pitchFamily="18" charset="0"/>
                            </a:rPr>
                          </m:ctrlPr>
                        </m:sSubPr>
                        <m:e>
                          <m:r>
                            <m:rPr>
                              <m:sty m:val="p"/>
                            </m:rPr>
                            <a:rPr lang="en-US">
                              <a:solidFill>
                                <a:srgbClr val="00B050"/>
                              </a:solidFill>
                              <a:latin typeface="Cambria Math"/>
                            </a:rPr>
                            <m:t>M</m:t>
                          </m:r>
                        </m:e>
                        <m:sub>
                          <m:r>
                            <a:rPr lang="en-US" i="1">
                              <a:solidFill>
                                <a:srgbClr val="00B050"/>
                              </a:solidFill>
                              <a:latin typeface="Cambria Math"/>
                            </a:rPr>
                            <m:t>.</m:t>
                          </m:r>
                          <m:r>
                            <a:rPr lang="cs-CZ" i="1">
                              <a:solidFill>
                                <a:srgbClr val="00B050"/>
                              </a:solidFill>
                              <a:latin typeface="Cambria Math"/>
                            </a:rPr>
                            <m:t>..</m:t>
                          </m:r>
                        </m:sub>
                      </m:sSub>
                      <m:r>
                        <a:rPr lang="en-US" i="1">
                          <a:solidFill>
                            <a:srgbClr val="00B050"/>
                          </a:solidFill>
                          <a:latin typeface="Cambria Math"/>
                        </a:rPr>
                        <m:t>=</m:t>
                      </m:r>
                      <m:f>
                        <m:fPr>
                          <m:type m:val="lin"/>
                          <m:ctrlPr>
                            <a:rPr lang="en-US" i="1">
                              <a:solidFill>
                                <a:srgbClr val="00B050"/>
                              </a:solidFill>
                              <a:latin typeface="Cambria Math" panose="02040503050406030204" pitchFamily="18" charset="0"/>
                            </a:rPr>
                          </m:ctrlPr>
                        </m:fPr>
                        <m:num>
                          <m:r>
                            <a:rPr lang="en-US" i="1">
                              <a:solidFill>
                                <a:srgbClr val="00B050"/>
                              </a:solidFill>
                              <a:latin typeface="Cambria Math"/>
                            </a:rPr>
                            <m:t>24</m:t>
                          </m:r>
                        </m:num>
                        <m:den>
                          <m:r>
                            <a:rPr lang="en-US" i="1">
                              <a:solidFill>
                                <a:srgbClr val="00B050"/>
                              </a:solidFill>
                              <a:latin typeface="Cambria Math"/>
                            </a:rPr>
                            <m:t>6=4</m:t>
                          </m:r>
                        </m:den>
                      </m:f>
                    </m:oMath>
                  </m:oMathPara>
                </a14:m>
                <a:endParaRPr lang="en-US" dirty="0">
                  <a:solidFill>
                    <a:srgbClr val="00B050"/>
                  </a:solidFill>
                </a:endParaRPr>
              </a:p>
            </p:txBody>
          </p:sp>
        </mc:Choice>
        <mc:Fallback xmlns="">
          <p:sp>
            <p:nvSpPr>
              <p:cNvPr id="55" name="Obdélník 54"/>
              <p:cNvSpPr>
                <a:spLocks noRot="1" noChangeAspect="1" noMove="1" noResize="1" noEditPoints="1" noAdjustHandles="1" noChangeArrowheads="1" noChangeShapeType="1" noTextEdit="1"/>
              </p:cNvSpPr>
              <p:nvPr/>
            </p:nvSpPr>
            <p:spPr>
              <a:xfrm>
                <a:off x="7085706" y="2725860"/>
                <a:ext cx="1771126" cy="369332"/>
              </a:xfrm>
              <a:prstGeom prst="rect">
                <a:avLst/>
              </a:prstGeom>
              <a:blipFill rotWithShape="1">
                <a:blip r:embed="rId20"/>
                <a:stretch>
                  <a:fillRect t="-116393" r="-3436" b="-175410"/>
                </a:stretch>
              </a:blipFill>
            </p:spPr>
            <p:txBody>
              <a:bodyPr/>
              <a:lstStyle/>
              <a:p>
                <a:r>
                  <a:rPr lang="en-US">
                    <a:noFill/>
                  </a:rPr>
                  <a:t> </a:t>
                </a:r>
              </a:p>
            </p:txBody>
          </p:sp>
        </mc:Fallback>
      </mc:AlternateContent>
      <p:sp>
        <p:nvSpPr>
          <p:cNvPr id="56" name="TextovéPole 55"/>
          <p:cNvSpPr txBox="1"/>
          <p:nvPr/>
        </p:nvSpPr>
        <p:spPr>
          <a:xfrm>
            <a:off x="712315" y="5301208"/>
            <a:ext cx="4147717" cy="369332"/>
          </a:xfrm>
          <a:prstGeom prst="rect">
            <a:avLst/>
          </a:prstGeom>
          <a:noFill/>
        </p:spPr>
        <p:txBody>
          <a:bodyPr wrap="square" rtlCol="0">
            <a:spAutoFit/>
          </a:bodyPr>
          <a:lstStyle/>
          <a:p>
            <a:r>
              <a:rPr lang="cs-CZ" b="1" dirty="0" smtClean="0"/>
              <a:t>Celkový součet čtverců :</a:t>
            </a:r>
            <a:endParaRPr lang="en-US" b="1" dirty="0"/>
          </a:p>
        </p:txBody>
      </p:sp>
      <p:sp>
        <p:nvSpPr>
          <p:cNvPr id="57" name="TextovéPole 56"/>
          <p:cNvSpPr txBox="1"/>
          <p:nvPr/>
        </p:nvSpPr>
        <p:spPr>
          <a:xfrm>
            <a:off x="712315" y="6237312"/>
            <a:ext cx="4147717" cy="369332"/>
          </a:xfrm>
          <a:prstGeom prst="rect">
            <a:avLst/>
          </a:prstGeom>
          <a:noFill/>
        </p:spPr>
        <p:txBody>
          <a:bodyPr wrap="square" rtlCol="0">
            <a:spAutoFit/>
          </a:bodyPr>
          <a:lstStyle/>
          <a:p>
            <a:r>
              <a:rPr lang="cs-CZ" b="1" dirty="0" smtClean="0"/>
              <a:t>Reziduální součet čtverců :</a:t>
            </a:r>
            <a:endParaRPr lang="en-US" b="1" dirty="0"/>
          </a:p>
        </p:txBody>
      </p:sp>
      <mc:AlternateContent xmlns:mc="http://schemas.openxmlformats.org/markup-compatibility/2006" xmlns:a14="http://schemas.microsoft.com/office/drawing/2010/main">
        <mc:Choice Requires="a14">
          <p:sp>
            <p:nvSpPr>
              <p:cNvPr id="58" name="TextovéPole 57"/>
              <p:cNvSpPr txBox="1"/>
              <p:nvPr/>
            </p:nvSpPr>
            <p:spPr>
              <a:xfrm>
                <a:off x="5304897" y="3429000"/>
                <a:ext cx="3839104" cy="369332"/>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en-US" i="1">
                            <a:latin typeface="Cambria Math"/>
                          </a:rPr>
                          <m:t>𝐴</m:t>
                        </m:r>
                      </m:sub>
                    </m:sSub>
                    <m:r>
                      <a:rPr lang="en-US" i="1">
                        <a:latin typeface="Cambria Math"/>
                      </a:rPr>
                      <m:t>=</m:t>
                    </m:r>
                    <m:r>
                      <a:rPr lang="cs-CZ" b="0" i="1" smtClean="0">
                        <a:latin typeface="Cambria Math"/>
                      </a:rPr>
                      <m:t>𝑎</m:t>
                    </m:r>
                    <m:r>
                      <a:rPr lang="cs-CZ" b="0" i="1" smtClean="0">
                        <a:latin typeface="Cambria Math"/>
                      </a:rPr>
                      <m:t>−1=1</m:t>
                    </m:r>
                  </m:oMath>
                </a14:m>
                <a:r>
                  <a:rPr lang="cs-CZ" dirty="0" smtClean="0"/>
                  <a:t> </a:t>
                </a:r>
                <a:endParaRPr lang="en-US" dirty="0"/>
              </a:p>
            </p:txBody>
          </p:sp>
        </mc:Choice>
        <mc:Fallback xmlns="">
          <p:sp>
            <p:nvSpPr>
              <p:cNvPr id="58" name="TextovéPole 57"/>
              <p:cNvSpPr txBox="1">
                <a:spLocks noRot="1" noChangeAspect="1" noMove="1" noResize="1" noEditPoints="1" noAdjustHandles="1" noChangeArrowheads="1" noChangeShapeType="1" noTextEdit="1"/>
              </p:cNvSpPr>
              <p:nvPr/>
            </p:nvSpPr>
            <p:spPr>
              <a:xfrm>
                <a:off x="5304897" y="3429000"/>
                <a:ext cx="3839104" cy="369332"/>
              </a:xfrm>
              <a:prstGeom prst="rect">
                <a:avLst/>
              </a:prstGeom>
              <a:blipFill rotWithShape="1">
                <a:blip r:embed="rId21"/>
                <a:stretch>
                  <a:fillRect l="-1270"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ovéPole 58"/>
              <p:cNvSpPr txBox="1"/>
              <p:nvPr/>
            </p:nvSpPr>
            <p:spPr>
              <a:xfrm>
                <a:off x="5304897" y="4365104"/>
                <a:ext cx="3839104" cy="369332"/>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cs-CZ" b="0" i="1" smtClean="0">
                            <a:latin typeface="Cambria Math"/>
                          </a:rPr>
                          <m:t>𝐵</m:t>
                        </m:r>
                      </m:sub>
                    </m:sSub>
                    <m:r>
                      <a:rPr lang="en-US" i="1">
                        <a:latin typeface="Cambria Math"/>
                      </a:rPr>
                      <m:t>=</m:t>
                    </m:r>
                    <m:r>
                      <a:rPr lang="cs-CZ" b="0" i="1" smtClean="0">
                        <a:latin typeface="Cambria Math"/>
                      </a:rPr>
                      <m:t>𝑏</m:t>
                    </m:r>
                    <m:r>
                      <a:rPr lang="cs-CZ" b="0" i="1" smtClean="0">
                        <a:latin typeface="Cambria Math"/>
                      </a:rPr>
                      <m:t>−1=2</m:t>
                    </m:r>
                  </m:oMath>
                </a14:m>
                <a:r>
                  <a:rPr lang="cs-CZ" dirty="0" smtClean="0"/>
                  <a:t> </a:t>
                </a:r>
                <a:endParaRPr lang="en-US" dirty="0"/>
              </a:p>
            </p:txBody>
          </p:sp>
        </mc:Choice>
        <mc:Fallback xmlns="">
          <p:sp>
            <p:nvSpPr>
              <p:cNvPr id="59" name="TextovéPole 58"/>
              <p:cNvSpPr txBox="1">
                <a:spLocks noRot="1" noChangeAspect="1" noMove="1" noResize="1" noEditPoints="1" noAdjustHandles="1" noChangeArrowheads="1" noChangeShapeType="1" noTextEdit="1"/>
              </p:cNvSpPr>
              <p:nvPr/>
            </p:nvSpPr>
            <p:spPr>
              <a:xfrm>
                <a:off x="5304897" y="4365104"/>
                <a:ext cx="3839104" cy="369332"/>
              </a:xfrm>
              <a:prstGeom prst="rect">
                <a:avLst/>
              </a:prstGeom>
              <a:blipFill rotWithShape="1">
                <a:blip r:embed="rId22"/>
                <a:stretch>
                  <a:fillRect l="-127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ovéPole 59"/>
              <p:cNvSpPr txBox="1"/>
              <p:nvPr/>
            </p:nvSpPr>
            <p:spPr>
              <a:xfrm>
                <a:off x="5304897" y="5301335"/>
                <a:ext cx="3839104" cy="369332"/>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cs-CZ" b="0" i="1" smtClean="0">
                            <a:latin typeface="Cambria Math"/>
                          </a:rPr>
                          <m:t>𝑇</m:t>
                        </m:r>
                      </m:sub>
                    </m:sSub>
                    <m:r>
                      <a:rPr lang="en-US" i="1">
                        <a:latin typeface="Cambria Math"/>
                      </a:rPr>
                      <m:t>=</m:t>
                    </m:r>
                    <m:r>
                      <a:rPr lang="cs-CZ" b="0" i="1" smtClean="0">
                        <a:latin typeface="Cambria Math"/>
                      </a:rPr>
                      <m:t>𝑛</m:t>
                    </m:r>
                    <m:r>
                      <a:rPr lang="cs-CZ" b="0" i="1" smtClean="0">
                        <a:latin typeface="Cambria Math"/>
                      </a:rPr>
                      <m:t>−1=5</m:t>
                    </m:r>
                  </m:oMath>
                </a14:m>
                <a:r>
                  <a:rPr lang="cs-CZ" dirty="0" smtClean="0"/>
                  <a:t> </a:t>
                </a:r>
                <a:endParaRPr lang="en-US" dirty="0"/>
              </a:p>
            </p:txBody>
          </p:sp>
        </mc:Choice>
        <mc:Fallback xmlns="">
          <p:sp>
            <p:nvSpPr>
              <p:cNvPr id="60" name="TextovéPole 59"/>
              <p:cNvSpPr txBox="1">
                <a:spLocks noRot="1" noChangeAspect="1" noMove="1" noResize="1" noEditPoints="1" noAdjustHandles="1" noChangeArrowheads="1" noChangeShapeType="1" noTextEdit="1"/>
              </p:cNvSpPr>
              <p:nvPr/>
            </p:nvSpPr>
            <p:spPr>
              <a:xfrm>
                <a:off x="5304897" y="5301335"/>
                <a:ext cx="3839104" cy="369332"/>
              </a:xfrm>
              <a:prstGeom prst="rect">
                <a:avLst/>
              </a:prstGeom>
              <a:blipFill rotWithShape="1">
                <a:blip r:embed="rId23"/>
                <a:stretch>
                  <a:fillRect l="-1270"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ovéPole 60"/>
              <p:cNvSpPr txBox="1"/>
              <p:nvPr/>
            </p:nvSpPr>
            <p:spPr>
              <a:xfrm>
                <a:off x="5304897" y="6237312"/>
                <a:ext cx="3839104" cy="646331"/>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cs-CZ" b="0" i="1" smtClean="0">
                            <a:latin typeface="Cambria Math"/>
                          </a:rPr>
                          <m:t>𝐸</m:t>
                        </m:r>
                      </m:sub>
                    </m:sSub>
                    <m:r>
                      <a:rPr lang="en-US" i="1">
                        <a:latin typeface="Cambria Math"/>
                      </a:rPr>
                      <m:t>=</m:t>
                    </m:r>
                    <m:r>
                      <a:rPr lang="cs-CZ" b="0" i="1" smtClean="0">
                        <a:latin typeface="Cambria Math"/>
                      </a:rPr>
                      <m:t>𝑛</m:t>
                    </m:r>
                    <m:r>
                      <a:rPr lang="cs-CZ" b="0" i="1" smtClean="0">
                        <a:latin typeface="Cambria Math"/>
                      </a:rPr>
                      <m:t>−</m:t>
                    </m:r>
                    <m:r>
                      <a:rPr lang="cs-CZ" b="0" i="1" smtClean="0">
                        <a:latin typeface="Cambria Math"/>
                      </a:rPr>
                      <m:t>𝑎</m:t>
                    </m:r>
                    <m:r>
                      <a:rPr lang="cs-CZ" b="0" i="1" smtClean="0">
                        <a:latin typeface="Cambria Math"/>
                      </a:rPr>
                      <m:t>−</m:t>
                    </m:r>
                    <m:r>
                      <a:rPr lang="cs-CZ" b="0" i="1" smtClean="0">
                        <a:latin typeface="Cambria Math"/>
                      </a:rPr>
                      <m:t>𝑏</m:t>
                    </m:r>
                    <m:r>
                      <a:rPr lang="cs-CZ" b="0" i="1" smtClean="0">
                        <a:latin typeface="Cambria Math"/>
                      </a:rPr>
                      <m:t>+1=2</m:t>
                    </m:r>
                  </m:oMath>
                </a14:m>
                <a:r>
                  <a:rPr lang="cs-CZ" dirty="0" smtClean="0"/>
                  <a:t> </a:t>
                </a:r>
                <a:endParaRPr lang="en-US" dirty="0"/>
              </a:p>
            </p:txBody>
          </p:sp>
        </mc:Choice>
        <mc:Fallback xmlns="">
          <p:sp>
            <p:nvSpPr>
              <p:cNvPr id="61" name="TextovéPole 60"/>
              <p:cNvSpPr txBox="1">
                <a:spLocks noRot="1" noChangeAspect="1" noMove="1" noResize="1" noEditPoints="1" noAdjustHandles="1" noChangeArrowheads="1" noChangeShapeType="1" noTextEdit="1"/>
              </p:cNvSpPr>
              <p:nvPr/>
            </p:nvSpPr>
            <p:spPr>
              <a:xfrm>
                <a:off x="5304897" y="6237312"/>
                <a:ext cx="3839104" cy="646331"/>
              </a:xfrm>
              <a:prstGeom prst="rect">
                <a:avLst/>
              </a:prstGeom>
              <a:blipFill rotWithShape="1">
                <a:blip r:embed="rId24"/>
                <a:stretch>
                  <a:fillRect l="-1270" t="-4717"/>
                </a:stretch>
              </a:blipFill>
            </p:spPr>
            <p:txBody>
              <a:bodyPr/>
              <a:lstStyle/>
              <a:p>
                <a:r>
                  <a:rPr lang="en-US">
                    <a:noFill/>
                  </a:rPr>
                  <a:t> </a:t>
                </a:r>
              </a:p>
            </p:txBody>
          </p:sp>
        </mc:Fallback>
      </mc:AlternateContent>
      <p:cxnSp>
        <p:nvCxnSpPr>
          <p:cNvPr id="63" name="Přímá spojnice se šipkou 62"/>
          <p:cNvCxnSpPr/>
          <p:nvPr/>
        </p:nvCxnSpPr>
        <p:spPr>
          <a:xfrm flipV="1">
            <a:off x="4860031" y="1889156"/>
            <a:ext cx="875079" cy="922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p:nvPr/>
        </p:nvCxnSpPr>
        <p:spPr>
          <a:xfrm flipV="1">
            <a:off x="4860030" y="2212228"/>
            <a:ext cx="875079" cy="922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4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21" grpId="0"/>
      <p:bldP spid="30" grpId="0"/>
      <p:bldP spid="31" grpId="0"/>
      <p:bldP spid="32" grpId="0" animBg="1"/>
      <p:bldP spid="33" grpId="0" animBg="1"/>
      <p:bldP spid="34" grpId="0"/>
      <p:bldP spid="35" grpId="0"/>
      <p:bldP spid="36"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38</a:t>
            </a:fld>
            <a:endParaRPr lang="cs-CZ" dirty="0"/>
          </a:p>
        </p:txBody>
      </p:sp>
      <mc:AlternateContent xmlns:mc="http://schemas.openxmlformats.org/markup-compatibility/2006" xmlns:a14="http://schemas.microsoft.com/office/drawing/2010/main">
        <mc:Choice Requires="a14">
          <p:graphicFrame>
            <p:nvGraphicFramePr>
              <p:cNvPr id="6" name="Tabulka 5"/>
              <p:cNvGraphicFramePr>
                <a:graphicFrameLocks noGrp="1"/>
              </p:cNvGraphicFramePr>
              <p:nvPr>
                <p:extLst>
                  <p:ext uri="{D42A27DB-BD31-4B8C-83A1-F6EECF244321}">
                    <p14:modId xmlns:p14="http://schemas.microsoft.com/office/powerpoint/2010/main" val="1026845017"/>
                  </p:ext>
                </p:extLst>
              </p:nvPr>
            </p:nvGraphicFramePr>
            <p:xfrm>
              <a:off x="669053" y="1628800"/>
              <a:ext cx="7865509" cy="3186541"/>
            </p:xfrm>
            <a:graphic>
              <a:graphicData uri="http://schemas.openxmlformats.org/drawingml/2006/table">
                <a:tbl>
                  <a:tblPr firstRow="1" bandRow="1">
                    <a:tableStyleId>{2D5ABB26-0587-4C30-8999-92F81FD0307C}</a:tableStyleId>
                  </a:tblPr>
                  <a:tblGrid>
                    <a:gridCol w="1902691">
                      <a:extLst>
                        <a:ext uri="{9D8B030D-6E8A-4147-A177-3AD203B41FA5}">
                          <a16:colId xmlns:a16="http://schemas.microsoft.com/office/drawing/2014/main" val="20000"/>
                        </a:ext>
                      </a:extLst>
                    </a:gridCol>
                    <a:gridCol w="1303731">
                      <a:extLst>
                        <a:ext uri="{9D8B030D-6E8A-4147-A177-3AD203B41FA5}">
                          <a16:colId xmlns:a16="http://schemas.microsoft.com/office/drawing/2014/main" val="20001"/>
                        </a:ext>
                      </a:extLst>
                    </a:gridCol>
                    <a:gridCol w="1332608">
                      <a:extLst>
                        <a:ext uri="{9D8B030D-6E8A-4147-A177-3AD203B41FA5}">
                          <a16:colId xmlns:a16="http://schemas.microsoft.com/office/drawing/2014/main" val="20002"/>
                        </a:ext>
                      </a:extLst>
                    </a:gridCol>
                    <a:gridCol w="966921">
                      <a:extLst>
                        <a:ext uri="{9D8B030D-6E8A-4147-A177-3AD203B41FA5}">
                          <a16:colId xmlns:a16="http://schemas.microsoft.com/office/drawing/2014/main" val="20003"/>
                        </a:ext>
                      </a:extLst>
                    </a:gridCol>
                    <a:gridCol w="1349324">
                      <a:extLst>
                        <a:ext uri="{9D8B030D-6E8A-4147-A177-3AD203B41FA5}">
                          <a16:colId xmlns:a16="http://schemas.microsoft.com/office/drawing/2014/main" val="20004"/>
                        </a:ext>
                      </a:extLst>
                    </a:gridCol>
                    <a:gridCol w="1010234">
                      <a:extLst>
                        <a:ext uri="{9D8B030D-6E8A-4147-A177-3AD203B41FA5}">
                          <a16:colId xmlns:a16="http://schemas.microsoft.com/office/drawing/2014/main" val="693094559"/>
                        </a:ext>
                      </a:extLst>
                    </a:gridCol>
                  </a:tblGrid>
                  <a:tr h="975205">
                    <a:tc>
                      <a:txBody>
                        <a:bodyPr/>
                        <a:lstStyle/>
                        <a:p>
                          <a:pPr algn="l"/>
                          <a:r>
                            <a:rPr lang="cs-CZ" b="1" dirty="0" smtClean="0"/>
                            <a:t>Zdroj variability</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Součet</a:t>
                          </a:r>
                          <a:r>
                            <a:rPr lang="cs-CZ" b="1" baseline="0" dirty="0" smtClean="0"/>
                            <a:t> čtverců</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t>Stupně</a:t>
                          </a:r>
                          <a:r>
                            <a:rPr lang="cs-CZ" b="1" baseline="0" dirty="0" smtClean="0"/>
                            <a:t> volnosti</a:t>
                          </a:r>
                          <a:endParaRPr lang="en-US"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Podíl </a:t>
                          </a:r>
                          <a14:m>
                            <m:oMath xmlns:m="http://schemas.openxmlformats.org/officeDocument/2006/math">
                              <m:r>
                                <m:rPr>
                                  <m:sty m:val="p"/>
                                </m:rPr>
                                <a:rPr lang="cs-CZ" b="0" i="0" smtClean="0">
                                  <a:latin typeface="Cambria Math"/>
                                </a:rPr>
                                <m:t>S</m:t>
                              </m:r>
                              <m:r>
                                <a:rPr lang="cs-CZ" b="0" i="0" smtClean="0">
                                  <a:latin typeface="Cambria Math"/>
                                </a:rPr>
                                <m:t>/</m:t>
                              </m:r>
                              <m:r>
                                <m:rPr>
                                  <m:sty m:val="p"/>
                                </m:rPr>
                                <a:rPr lang="cs-CZ" b="0" i="0" smtClean="0">
                                  <a:latin typeface="Cambria Math"/>
                                </a:rPr>
                                <m:t>f</m:t>
                              </m:r>
                            </m:oMath>
                          </a14:m>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m:rPr>
                                    <m:sty m:val="p"/>
                                  </m:rPr>
                                  <a:rPr lang="cs-CZ" b="0" i="0" smtClean="0">
                                    <a:latin typeface="Cambria Math"/>
                                  </a:rPr>
                                  <m:t>F</m:t>
                                </m:r>
                                <m:r>
                                  <a:rPr lang="cs-CZ" b="1" i="0" smtClean="0">
                                    <a:latin typeface="Cambria Math"/>
                                  </a:rPr>
                                  <m:t>=</m:t>
                                </m:r>
                                <m:f>
                                  <m:fPr>
                                    <m:ctrlPr>
                                      <a:rPr lang="cs-CZ" b="1" i="1" smtClean="0">
                                        <a:latin typeface="Cambria Math" panose="02040503050406030204" pitchFamily="18" charset="0"/>
                                      </a:rPr>
                                    </m:ctrlPr>
                                  </m:fPr>
                                  <m:num>
                                    <m:f>
                                      <m:fPr>
                                        <m:type m:val="lin"/>
                                        <m:ctrlPr>
                                          <a:rPr lang="cs-CZ" b="1" i="1" smtClean="0">
                                            <a:latin typeface="Cambria Math" panose="02040503050406030204" pitchFamily="18" charset="0"/>
                                          </a:rPr>
                                        </m:ctrlPr>
                                      </m:fPr>
                                      <m:num>
                                        <m:r>
                                          <m:rPr>
                                            <m:sty m:val="p"/>
                                          </m:rPr>
                                          <a:rPr lang="en-US" b="0" i="0" smtClean="0">
                                            <a:latin typeface="Cambria Math"/>
                                          </a:rPr>
                                          <m:t>S</m:t>
                                        </m:r>
                                      </m:num>
                                      <m:den>
                                        <m:r>
                                          <m:rPr>
                                            <m:sty m:val="p"/>
                                          </m:rPr>
                                          <a:rPr lang="en-US" b="0" i="0" smtClean="0">
                                            <a:latin typeface="Cambria Math"/>
                                          </a:rPr>
                                          <m:t>f</m:t>
                                        </m:r>
                                      </m:den>
                                    </m:f>
                                  </m:num>
                                  <m:den>
                                    <m:f>
                                      <m:fPr>
                                        <m:type m:val="lin"/>
                                        <m:ctrlPr>
                                          <a:rPr lang="cs-CZ" b="1" i="1" smtClean="0">
                                            <a:latin typeface="Cambria Math" panose="02040503050406030204" pitchFamily="18" charset="0"/>
                                          </a:rPr>
                                        </m:ctrlPr>
                                      </m:fPr>
                                      <m:num>
                                        <m:sSub>
                                          <m:sSubPr>
                                            <m:ctrlPr>
                                              <a:rPr lang="cs-CZ" b="1" i="1" smtClean="0">
                                                <a:latin typeface="Cambria Math" panose="02040503050406030204" pitchFamily="18" charset="0"/>
                                              </a:rPr>
                                            </m:ctrlPr>
                                          </m:sSubPr>
                                          <m:e>
                                            <m:r>
                                              <m:rPr>
                                                <m:sty m:val="p"/>
                                              </m:rPr>
                                              <a:rPr lang="en-US" b="0" i="0" smtClean="0">
                                                <a:latin typeface="Cambria Math"/>
                                              </a:rPr>
                                              <m:t>S</m:t>
                                            </m:r>
                                          </m:e>
                                          <m:sub>
                                            <m:r>
                                              <a:rPr lang="en-US" b="0" i="1" smtClean="0">
                                                <a:latin typeface="Cambria Math"/>
                                              </a:rPr>
                                              <m:t>𝐸</m:t>
                                            </m:r>
                                          </m:sub>
                                        </m:sSub>
                                      </m:num>
                                      <m:den>
                                        <m:sSub>
                                          <m:sSubPr>
                                            <m:ctrlPr>
                                              <a:rPr lang="en-US" b="0" i="1" smtClean="0">
                                                <a:latin typeface="Cambria Math" panose="02040503050406030204" pitchFamily="18" charset="0"/>
                                              </a:rPr>
                                            </m:ctrlPr>
                                          </m:sSubPr>
                                          <m:e>
                                            <m:r>
                                              <m:rPr>
                                                <m:sty m:val="p"/>
                                              </m:rPr>
                                              <a:rPr lang="en-US" b="0" i="0" smtClean="0">
                                                <a:latin typeface="Cambria Math"/>
                                              </a:rPr>
                                              <m:t>f</m:t>
                                            </m:r>
                                          </m:e>
                                          <m:sub>
                                            <m:r>
                                              <a:rPr lang="en-US" b="0" i="1" smtClean="0">
                                                <a:latin typeface="Cambria Math"/>
                                              </a:rPr>
                                              <m:t>𝐸</m:t>
                                            </m:r>
                                          </m:sub>
                                        </m:sSub>
                                      </m:den>
                                    </m:f>
                                  </m:den>
                                </m:f>
                              </m:oMath>
                            </m:oMathPara>
                          </a14:m>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3524">
                    <a:tc>
                      <a:txBody>
                        <a:bodyPr/>
                        <a:lstStyle/>
                        <a:p>
                          <a:pPr algn="l"/>
                          <a:r>
                            <a:rPr lang="cs-CZ" dirty="0" smtClean="0"/>
                            <a:t>Faktor</a:t>
                          </a:r>
                          <a:r>
                            <a:rPr lang="cs-CZ" baseline="0" dirty="0" smtClean="0"/>
                            <a:t> A (pohlaví)</a:t>
                          </a:r>
                          <a:endParaRPr lang="en-US" dirty="0"/>
                        </a:p>
                      </a:txBody>
                      <a:tcPr marT="18000" marB="1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14:m>
                            <m:oMathPara xmlns:m="http://schemas.openxmlformats.org/officeDocument/2006/math">
                              <m:oMathParaPr>
                                <m:jc m:val="centerGroup"/>
                              </m:oMathParaPr>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en-US" sz="1800" b="0" i="1" smtClean="0">
                                        <a:latin typeface="Cambria Math"/>
                                      </a:rPr>
                                      <m:t>𝐴</m:t>
                                    </m:r>
                                  </m:sub>
                                </m:sSub>
                                <m:r>
                                  <a:rPr lang="cs-CZ" sz="1800" b="0" i="1" smtClean="0">
                                    <a:latin typeface="Cambria Math"/>
                                  </a:rPr>
                                  <m:t>=10,67</m:t>
                                </m:r>
                              </m:oMath>
                            </m:oMathPara>
                          </a14:m>
                          <a:endParaRPr lang="en-US" dirty="0"/>
                        </a:p>
                      </a:txBody>
                      <a:tcPr marT="18000" marB="18000"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en-US" i="1">
                                        <a:latin typeface="Cambria Math"/>
                                      </a:rPr>
                                      <m:t>𝐴</m:t>
                                    </m:r>
                                  </m:sub>
                                </m:sSub>
                                <m:r>
                                  <a:rPr lang="cs-CZ" b="0" i="1" smtClean="0">
                                    <a:latin typeface="Cambria Math"/>
                                  </a:rPr>
                                  <m:t>=1</m:t>
                                </m:r>
                              </m:oMath>
                            </m:oMathPara>
                          </a14:m>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en-US" dirty="0" smtClean="0"/>
                            <a:t>10,67</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en-US" dirty="0" smtClean="0"/>
                            <a:t>63,99</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cs-CZ" dirty="0" smtClean="0"/>
                            <a:t>0,015</a:t>
                          </a:r>
                          <a:endParaRPr lang="en-US" dirty="0"/>
                        </a:p>
                      </a:txBody>
                      <a:tcPr marL="72000" marR="72000" marT="18000" marB="1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23524">
                    <a:tc>
                      <a:txBody>
                        <a:bodyPr/>
                        <a:lstStyle/>
                        <a:p>
                          <a:pPr algn="l"/>
                          <a:r>
                            <a:rPr lang="cs-CZ" dirty="0" smtClean="0"/>
                            <a:t>Faktor</a:t>
                          </a:r>
                          <a:r>
                            <a:rPr lang="cs-CZ" baseline="0" dirty="0" smtClean="0"/>
                            <a:t> B (typ léku)</a:t>
                          </a:r>
                          <a:endParaRPr lang="en-US" dirty="0" smtClean="0"/>
                        </a:p>
                      </a:txBody>
                      <a:tcPr marT="18000" marB="18000" anchor="ctr">
                        <a:lnL w="12700" cap="flat" cmpd="sng" algn="ctr">
                          <a:solidFill>
                            <a:schemeClr val="tx1"/>
                          </a:solidFill>
                          <a:prstDash val="solid"/>
                          <a:round/>
                          <a:headEnd type="none" w="med" len="med"/>
                          <a:tailEnd type="none" w="med" len="med"/>
                        </a:lnL>
                      </a:tcPr>
                    </a:tc>
                    <a:tc>
                      <a:txBody>
                        <a:bodyPr/>
                        <a:lstStyle/>
                        <a:p>
                          <a:pPr algn="l"/>
                          <a:r>
                            <a:rPr lang="en-US" sz="1800" b="0" dirty="0" smtClean="0"/>
                            <a:t> </a:t>
                          </a:r>
                          <a14:m>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cs-CZ" sz="1800" b="0" i="1" smtClean="0">
                                      <a:latin typeface="Cambria Math"/>
                                    </a:rPr>
                                    <m:t>𝐵</m:t>
                                  </m:r>
                                </m:sub>
                              </m:sSub>
                              <m:r>
                                <a:rPr lang="cs-CZ" sz="1800" b="0" i="1" smtClean="0">
                                  <a:latin typeface="Cambria Math"/>
                                </a:rPr>
                                <m:t>=37</m:t>
                              </m:r>
                            </m:oMath>
                          </a14:m>
                          <a:endParaRPr lang="en-US" dirty="0"/>
                        </a:p>
                      </a:txBody>
                      <a:tcPr marT="18000" marB="18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cs-CZ" b="0" i="1" smtClean="0">
                                        <a:latin typeface="Cambria Math"/>
                                      </a:rPr>
                                      <m:t>𝐵</m:t>
                                    </m:r>
                                  </m:sub>
                                </m:sSub>
                                <m:r>
                                  <a:rPr lang="cs-CZ" b="0" i="1" smtClean="0">
                                    <a:latin typeface="Cambria Math"/>
                                  </a:rPr>
                                  <m:t>=2</m:t>
                                </m:r>
                              </m:oMath>
                            </m:oMathPara>
                          </a14:m>
                          <a:endParaRPr lang="en-US" dirty="0"/>
                        </a:p>
                      </a:txBody>
                      <a:tcPr marL="72000" marR="72000" marT="18000" marB="18000" anchor="ctr"/>
                    </a:tc>
                    <a:tc>
                      <a:txBody>
                        <a:bodyPr/>
                        <a:lstStyle/>
                        <a:p>
                          <a:pPr algn="ctr"/>
                          <a:r>
                            <a:rPr lang="en-US" dirty="0" smtClean="0"/>
                            <a:t>18,5</a:t>
                          </a:r>
                          <a:endParaRPr lang="en-US" dirty="0"/>
                        </a:p>
                      </a:txBody>
                      <a:tcPr marL="72000" marR="72000" marT="18000" marB="18000" anchor="ctr"/>
                    </a:tc>
                    <a:tc>
                      <a:txBody>
                        <a:bodyPr/>
                        <a:lstStyle/>
                        <a:p>
                          <a:pPr algn="ctr"/>
                          <a:r>
                            <a:rPr lang="en-US" dirty="0" smtClean="0"/>
                            <a:t>110,98</a:t>
                          </a:r>
                          <a:endParaRPr lang="en-US" dirty="0"/>
                        </a:p>
                      </a:txBody>
                      <a:tcPr marL="72000" marR="72000" marT="18000" marB="18000" anchor="ctr"/>
                    </a:tc>
                    <a:tc>
                      <a:txBody>
                        <a:bodyPr/>
                        <a:lstStyle/>
                        <a:p>
                          <a:pPr algn="ctr"/>
                          <a:r>
                            <a:rPr lang="cs-CZ" dirty="0" smtClean="0"/>
                            <a:t>0,009</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22436">
                    <a:tc>
                      <a:txBody>
                        <a:bodyPr/>
                        <a:lstStyle/>
                        <a:p>
                          <a:pPr algn="l"/>
                          <a:r>
                            <a:rPr lang="cs-CZ" dirty="0" smtClean="0"/>
                            <a:t>Reziduální</a:t>
                          </a:r>
                          <a:endParaRPr lang="en-US" dirty="0"/>
                        </a:p>
                      </a:txBody>
                      <a:tcPr marT="18000" marB="18000" anchor="ctr">
                        <a:lnL w="12700" cap="flat" cmpd="sng" algn="ctr">
                          <a:solidFill>
                            <a:schemeClr val="tx1"/>
                          </a:solidFill>
                          <a:prstDash val="solid"/>
                          <a:round/>
                          <a:headEnd type="none" w="med" len="med"/>
                          <a:tailEnd type="none" w="med" len="med"/>
                        </a:lnL>
                      </a:tcPr>
                    </a:tc>
                    <a:tc>
                      <a:txBody>
                        <a:bodyPr/>
                        <a:lstStyle/>
                        <a:p>
                          <a:pPr algn="l"/>
                          <a:r>
                            <a:rPr lang="en-US" sz="1800" b="0" dirty="0" smtClean="0"/>
                            <a:t> </a:t>
                          </a:r>
                          <a14:m>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cs-CZ" sz="1800" b="0" i="1" smtClean="0">
                                      <a:latin typeface="Cambria Math"/>
                                    </a:rPr>
                                    <m:t>𝐸</m:t>
                                  </m:r>
                                </m:sub>
                              </m:sSub>
                              <m:r>
                                <a:rPr lang="cs-CZ" sz="1800" b="0" i="1" smtClean="0">
                                  <a:latin typeface="Cambria Math"/>
                                </a:rPr>
                                <m:t>=</m:t>
                              </m:r>
                              <m:r>
                                <a:rPr lang="cs-CZ" sz="1800" b="0" i="0" smtClean="0">
                                  <a:latin typeface="Cambria Math"/>
                                </a:rPr>
                                <m:t>0,33</m:t>
                              </m:r>
                            </m:oMath>
                          </a14:m>
                          <a:endParaRPr lang="en-US" dirty="0"/>
                        </a:p>
                      </a:txBody>
                      <a:tcPr marT="18000" marB="18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cs-CZ" b="0" i="1" smtClean="0">
                                        <a:latin typeface="Cambria Math"/>
                                      </a:rPr>
                                      <m:t>𝐸</m:t>
                                    </m:r>
                                  </m:sub>
                                </m:sSub>
                                <m:r>
                                  <a:rPr lang="cs-CZ" b="0" i="1" smtClean="0">
                                    <a:latin typeface="Cambria Math"/>
                                  </a:rPr>
                                  <m:t>=2</m:t>
                                </m:r>
                              </m:oMath>
                            </m:oMathPara>
                          </a14:m>
                          <a:endParaRPr lang="en-US" dirty="0"/>
                        </a:p>
                      </a:txBody>
                      <a:tcPr marL="72000" marR="72000" marT="18000" marB="18000" anchor="ctr"/>
                    </a:tc>
                    <a:tc>
                      <a:txBody>
                        <a:bodyPr/>
                        <a:lstStyle/>
                        <a:p>
                          <a:pPr algn="ctr"/>
                          <a:r>
                            <a:rPr lang="en-US" dirty="0" smtClean="0"/>
                            <a:t>0,16</a:t>
                          </a:r>
                          <a:endParaRPr lang="en-US" dirty="0"/>
                        </a:p>
                      </a:txBody>
                      <a:tcPr marL="72000" marR="72000" marT="18000" marB="18000" anchor="ctr"/>
                    </a:tc>
                    <a:tc>
                      <a:txBody>
                        <a:bodyPr/>
                        <a:lstStyle/>
                        <a:p>
                          <a:pPr algn="ctr"/>
                          <a:r>
                            <a:rPr lang="en-US" dirty="0" smtClean="0"/>
                            <a:t>-</a:t>
                          </a:r>
                          <a:endParaRPr lang="en-US" dirty="0"/>
                        </a:p>
                      </a:txBody>
                      <a:tcPr marL="72000" marR="72000" marT="18000" marB="18000" anchor="ct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41852">
                    <a:tc>
                      <a:txBody>
                        <a:bodyPr/>
                        <a:lstStyle/>
                        <a:p>
                          <a:pPr algn="l"/>
                          <a:r>
                            <a:rPr lang="cs-CZ" dirty="0" smtClean="0"/>
                            <a:t>Celkový</a:t>
                          </a:r>
                          <a:endParaRPr lang="en-US" dirty="0"/>
                        </a:p>
                      </a:txBody>
                      <a:tcPr marT="18000" marB="1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14:m>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cs-CZ" sz="1800" b="0" i="1" smtClean="0">
                                      <a:latin typeface="Cambria Math"/>
                                    </a:rPr>
                                    <m:t>𝑇</m:t>
                                  </m:r>
                                </m:sub>
                              </m:sSub>
                              <m:r>
                                <a:rPr lang="cs-CZ" sz="1800" b="0" i="1" smtClean="0">
                                  <a:latin typeface="Cambria Math"/>
                                </a:rPr>
                                <m:t>=48</m:t>
                              </m:r>
                            </m:oMath>
                          </a14:m>
                          <a:endParaRPr lang="en-US" dirty="0"/>
                        </a:p>
                      </a:txBody>
                      <a:tcPr marT="18000" marB="18000"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cs-CZ" b="0" i="1" smtClean="0">
                                        <a:latin typeface="Cambria Math"/>
                                      </a:rPr>
                                      <m:t>𝑇</m:t>
                                    </m:r>
                                  </m:sub>
                                </m:sSub>
                                <m:r>
                                  <a:rPr lang="cs-CZ" b="0" i="1" smtClean="0">
                                    <a:latin typeface="Cambria Math"/>
                                  </a:rPr>
                                  <m:t>=5</m:t>
                                </m:r>
                              </m:oMath>
                            </m:oMathPara>
                          </a14:m>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6" name="Tabulka 5"/>
              <p:cNvGraphicFramePr>
                <a:graphicFrameLocks noGrp="1"/>
              </p:cNvGraphicFramePr>
              <p:nvPr>
                <p:extLst>
                  <p:ext uri="{D42A27DB-BD31-4B8C-83A1-F6EECF244321}">
                    <p14:modId xmlns:p14="http://schemas.microsoft.com/office/powerpoint/2010/main" val="1026845017"/>
                  </p:ext>
                </p:extLst>
              </p:nvPr>
            </p:nvGraphicFramePr>
            <p:xfrm>
              <a:off x="669053" y="1628800"/>
              <a:ext cx="7865509" cy="3186541"/>
            </p:xfrm>
            <a:graphic>
              <a:graphicData uri="http://schemas.openxmlformats.org/drawingml/2006/table">
                <a:tbl>
                  <a:tblPr firstRow="1" bandRow="1">
                    <a:tableStyleId>{2D5ABB26-0587-4C30-8999-92F81FD0307C}</a:tableStyleId>
                  </a:tblPr>
                  <a:tblGrid>
                    <a:gridCol w="1902691">
                      <a:extLst>
                        <a:ext uri="{9D8B030D-6E8A-4147-A177-3AD203B41FA5}">
                          <a16:colId xmlns:a16="http://schemas.microsoft.com/office/drawing/2014/main" val="20000"/>
                        </a:ext>
                      </a:extLst>
                    </a:gridCol>
                    <a:gridCol w="1303731">
                      <a:extLst>
                        <a:ext uri="{9D8B030D-6E8A-4147-A177-3AD203B41FA5}">
                          <a16:colId xmlns:a16="http://schemas.microsoft.com/office/drawing/2014/main" val="20001"/>
                        </a:ext>
                      </a:extLst>
                    </a:gridCol>
                    <a:gridCol w="1332608">
                      <a:extLst>
                        <a:ext uri="{9D8B030D-6E8A-4147-A177-3AD203B41FA5}">
                          <a16:colId xmlns:a16="http://schemas.microsoft.com/office/drawing/2014/main" val="20002"/>
                        </a:ext>
                      </a:extLst>
                    </a:gridCol>
                    <a:gridCol w="966921">
                      <a:extLst>
                        <a:ext uri="{9D8B030D-6E8A-4147-A177-3AD203B41FA5}">
                          <a16:colId xmlns:a16="http://schemas.microsoft.com/office/drawing/2014/main" val="20003"/>
                        </a:ext>
                      </a:extLst>
                    </a:gridCol>
                    <a:gridCol w="1349324">
                      <a:extLst>
                        <a:ext uri="{9D8B030D-6E8A-4147-A177-3AD203B41FA5}">
                          <a16:colId xmlns:a16="http://schemas.microsoft.com/office/drawing/2014/main" val="20004"/>
                        </a:ext>
                      </a:extLst>
                    </a:gridCol>
                    <a:gridCol w="1010234">
                      <a:extLst>
                        <a:ext uri="{9D8B030D-6E8A-4147-A177-3AD203B41FA5}">
                          <a16:colId xmlns:a16="http://schemas.microsoft.com/office/drawing/2014/main" val="693094559"/>
                        </a:ext>
                      </a:extLst>
                    </a:gridCol>
                  </a:tblGrid>
                  <a:tr h="975205">
                    <a:tc>
                      <a:txBody>
                        <a:bodyPr/>
                        <a:lstStyle/>
                        <a:p>
                          <a:pPr algn="l"/>
                          <a:r>
                            <a:rPr lang="cs-CZ" b="1" dirty="0" smtClean="0"/>
                            <a:t>Zdroj variability</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Součet</a:t>
                          </a:r>
                          <a:r>
                            <a:rPr lang="cs-CZ" b="1" baseline="0" dirty="0" smtClean="0"/>
                            <a:t> čtverců</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t>Stupně</a:t>
                          </a:r>
                          <a:r>
                            <a:rPr lang="cs-CZ" b="1" baseline="0" dirty="0" smtClean="0"/>
                            <a:t> volnosti</a:t>
                          </a:r>
                          <a:endParaRPr lang="en-US"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72785" t="-625" r="-246835" b="-233125"/>
                          </a:stretch>
                        </a:blipFill>
                      </a:tcPr>
                    </a:tc>
                    <a:tc>
                      <a:txBody>
                        <a:bodyPr/>
                        <a:lstStyle/>
                        <a:p>
                          <a:endParaRPr lang="cs-CZ"/>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7658" t="-625" r="-75676" b="-233125"/>
                          </a:stretch>
                        </a:blipFill>
                      </a:tcPr>
                    </a:tc>
                    <a:tc>
                      <a:txBody>
                        <a:bodyPr/>
                        <a:lstStyle/>
                        <a:p>
                          <a:pPr algn="ctr"/>
                          <a:r>
                            <a:rPr lang="cs-CZ" b="1" dirty="0" smtClean="0"/>
                            <a:t>p</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3524">
                    <a:tc>
                      <a:txBody>
                        <a:bodyPr/>
                        <a:lstStyle/>
                        <a:p>
                          <a:pPr algn="l"/>
                          <a:r>
                            <a:rPr lang="cs-CZ" dirty="0" smtClean="0"/>
                            <a:t>Faktor</a:t>
                          </a:r>
                          <a:r>
                            <a:rPr lang="cs-CZ" baseline="0" dirty="0" smtClean="0"/>
                            <a:t> A (pohlaví)</a:t>
                          </a:r>
                          <a:endParaRPr lang="en-US" dirty="0"/>
                        </a:p>
                      </a:txBody>
                      <a:tcPr marT="18000" marB="1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cs-CZ"/>
                        </a:p>
                      </a:txBody>
                      <a:tcPr marT="18000" marB="18000" anchor="ctr">
                        <a:lnT w="12700" cap="flat" cmpd="sng" algn="ctr">
                          <a:solidFill>
                            <a:schemeClr val="tx1"/>
                          </a:solidFill>
                          <a:prstDash val="solid"/>
                          <a:round/>
                          <a:headEnd type="none" w="med" len="med"/>
                          <a:tailEnd type="none" w="med" len="med"/>
                        </a:lnT>
                        <a:blipFill>
                          <a:blip r:embed="rId3"/>
                          <a:stretch>
                            <a:fillRect l="-146729" t="-157843" r="-358411" b="-265686"/>
                          </a:stretch>
                        </a:blipFill>
                      </a:tcPr>
                    </a:tc>
                    <a:tc>
                      <a:txBody>
                        <a:bodyPr/>
                        <a:lstStyle/>
                        <a:p>
                          <a:endParaRPr lang="cs-CZ"/>
                        </a:p>
                      </a:txBody>
                      <a:tcPr marL="72000" marR="72000" marT="18000" marB="18000" anchor="ctr">
                        <a:lnT w="12700" cap="flat" cmpd="sng" algn="ctr">
                          <a:solidFill>
                            <a:schemeClr val="tx1"/>
                          </a:solidFill>
                          <a:prstDash val="solid"/>
                          <a:round/>
                          <a:headEnd type="none" w="med" len="med"/>
                          <a:tailEnd type="none" w="med" len="med"/>
                        </a:lnT>
                        <a:blipFill>
                          <a:blip r:embed="rId3"/>
                          <a:stretch>
                            <a:fillRect l="-241096" t="-157843" r="-250228" b="-265686"/>
                          </a:stretch>
                        </a:blipFill>
                      </a:tcPr>
                    </a:tc>
                    <a:tc>
                      <a:txBody>
                        <a:bodyPr/>
                        <a:lstStyle/>
                        <a:p>
                          <a:pPr algn="ctr"/>
                          <a:r>
                            <a:rPr lang="en-US" dirty="0" smtClean="0"/>
                            <a:t>10,67</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en-US" dirty="0" smtClean="0"/>
                            <a:t>63,99</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cs-CZ" dirty="0" smtClean="0"/>
                            <a:t>0,015</a:t>
                          </a:r>
                          <a:endParaRPr lang="en-US" dirty="0"/>
                        </a:p>
                      </a:txBody>
                      <a:tcPr marL="72000" marR="72000" marT="18000" marB="1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23524">
                    <a:tc>
                      <a:txBody>
                        <a:bodyPr/>
                        <a:lstStyle/>
                        <a:p>
                          <a:pPr algn="l"/>
                          <a:r>
                            <a:rPr lang="cs-CZ" dirty="0" smtClean="0"/>
                            <a:t>Faktor</a:t>
                          </a:r>
                          <a:r>
                            <a:rPr lang="cs-CZ" baseline="0" dirty="0" smtClean="0"/>
                            <a:t> B (typ léku)</a:t>
                          </a:r>
                          <a:endParaRPr lang="en-US" dirty="0" smtClean="0"/>
                        </a:p>
                      </a:txBody>
                      <a:tcPr marT="18000" marB="18000" anchor="ctr">
                        <a:lnL w="12700" cap="flat" cmpd="sng" algn="ctr">
                          <a:solidFill>
                            <a:schemeClr val="tx1"/>
                          </a:solidFill>
                          <a:prstDash val="solid"/>
                          <a:round/>
                          <a:headEnd type="none" w="med" len="med"/>
                          <a:tailEnd type="none" w="med" len="med"/>
                        </a:lnL>
                      </a:tcPr>
                    </a:tc>
                    <a:tc>
                      <a:txBody>
                        <a:bodyPr/>
                        <a:lstStyle/>
                        <a:p>
                          <a:endParaRPr lang="cs-CZ"/>
                        </a:p>
                      </a:txBody>
                      <a:tcPr marT="18000" marB="18000" anchor="ctr">
                        <a:blipFill>
                          <a:blip r:embed="rId3"/>
                          <a:stretch>
                            <a:fillRect l="-146729" t="-255340" r="-358411" b="-163107"/>
                          </a:stretch>
                        </a:blipFill>
                      </a:tcPr>
                    </a:tc>
                    <a:tc>
                      <a:txBody>
                        <a:bodyPr/>
                        <a:lstStyle/>
                        <a:p>
                          <a:endParaRPr lang="cs-CZ"/>
                        </a:p>
                      </a:txBody>
                      <a:tcPr marL="72000" marR="72000" marT="18000" marB="18000" anchor="ctr">
                        <a:blipFill>
                          <a:blip r:embed="rId3"/>
                          <a:stretch>
                            <a:fillRect l="-241096" t="-255340" r="-250228" b="-163107"/>
                          </a:stretch>
                        </a:blipFill>
                      </a:tcPr>
                    </a:tc>
                    <a:tc>
                      <a:txBody>
                        <a:bodyPr/>
                        <a:lstStyle/>
                        <a:p>
                          <a:pPr algn="ctr"/>
                          <a:r>
                            <a:rPr lang="en-US" dirty="0" smtClean="0"/>
                            <a:t>18,5</a:t>
                          </a:r>
                          <a:endParaRPr lang="en-US" dirty="0"/>
                        </a:p>
                      </a:txBody>
                      <a:tcPr marL="72000" marR="72000" marT="18000" marB="18000" anchor="ctr"/>
                    </a:tc>
                    <a:tc>
                      <a:txBody>
                        <a:bodyPr/>
                        <a:lstStyle/>
                        <a:p>
                          <a:pPr algn="ctr"/>
                          <a:r>
                            <a:rPr lang="en-US" dirty="0" smtClean="0"/>
                            <a:t>110,98</a:t>
                          </a:r>
                          <a:endParaRPr lang="en-US" dirty="0"/>
                        </a:p>
                      </a:txBody>
                      <a:tcPr marL="72000" marR="72000" marT="18000" marB="18000" anchor="ctr"/>
                    </a:tc>
                    <a:tc>
                      <a:txBody>
                        <a:bodyPr/>
                        <a:lstStyle/>
                        <a:p>
                          <a:pPr algn="ctr"/>
                          <a:r>
                            <a:rPr lang="cs-CZ" dirty="0" smtClean="0"/>
                            <a:t>0,009</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22436">
                    <a:tc>
                      <a:txBody>
                        <a:bodyPr/>
                        <a:lstStyle/>
                        <a:p>
                          <a:pPr algn="l"/>
                          <a:r>
                            <a:rPr lang="cs-CZ" dirty="0" smtClean="0"/>
                            <a:t>Reziduální</a:t>
                          </a:r>
                          <a:endParaRPr lang="en-US" dirty="0"/>
                        </a:p>
                      </a:txBody>
                      <a:tcPr marT="18000" marB="18000" anchor="ctr">
                        <a:lnL w="12700" cap="flat" cmpd="sng" algn="ctr">
                          <a:solidFill>
                            <a:schemeClr val="tx1"/>
                          </a:solidFill>
                          <a:prstDash val="solid"/>
                          <a:round/>
                          <a:headEnd type="none" w="med" len="med"/>
                          <a:tailEnd type="none" w="med" len="med"/>
                        </a:lnL>
                      </a:tcPr>
                    </a:tc>
                    <a:tc>
                      <a:txBody>
                        <a:bodyPr/>
                        <a:lstStyle/>
                        <a:p>
                          <a:endParaRPr lang="cs-CZ"/>
                        </a:p>
                      </a:txBody>
                      <a:tcPr marT="18000" marB="18000" anchor="ctr">
                        <a:blipFill>
                          <a:blip r:embed="rId3"/>
                          <a:stretch>
                            <a:fillRect l="-146729" t="-430588" r="-358411" b="-97647"/>
                          </a:stretch>
                        </a:blipFill>
                      </a:tcPr>
                    </a:tc>
                    <a:tc>
                      <a:txBody>
                        <a:bodyPr/>
                        <a:lstStyle/>
                        <a:p>
                          <a:endParaRPr lang="cs-CZ"/>
                        </a:p>
                      </a:txBody>
                      <a:tcPr marL="72000" marR="72000" marT="18000" marB="18000" anchor="ctr">
                        <a:blipFill>
                          <a:blip r:embed="rId3"/>
                          <a:stretch>
                            <a:fillRect l="-241096" t="-430588" r="-250228" b="-97647"/>
                          </a:stretch>
                        </a:blipFill>
                      </a:tcPr>
                    </a:tc>
                    <a:tc>
                      <a:txBody>
                        <a:bodyPr/>
                        <a:lstStyle/>
                        <a:p>
                          <a:pPr algn="ctr"/>
                          <a:r>
                            <a:rPr lang="en-US" dirty="0" smtClean="0"/>
                            <a:t>0,16</a:t>
                          </a:r>
                          <a:endParaRPr lang="en-US" dirty="0"/>
                        </a:p>
                      </a:txBody>
                      <a:tcPr marL="72000" marR="72000" marT="18000" marB="18000" anchor="ctr"/>
                    </a:tc>
                    <a:tc>
                      <a:txBody>
                        <a:bodyPr/>
                        <a:lstStyle/>
                        <a:p>
                          <a:pPr algn="ctr"/>
                          <a:r>
                            <a:rPr lang="en-US" dirty="0" smtClean="0"/>
                            <a:t>-</a:t>
                          </a:r>
                          <a:endParaRPr lang="en-US" dirty="0"/>
                        </a:p>
                      </a:txBody>
                      <a:tcPr marL="72000" marR="72000" marT="18000" marB="18000" anchor="ct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41852">
                    <a:tc>
                      <a:txBody>
                        <a:bodyPr/>
                        <a:lstStyle/>
                        <a:p>
                          <a:pPr algn="l"/>
                          <a:r>
                            <a:rPr lang="cs-CZ" dirty="0" smtClean="0"/>
                            <a:t>Celkový</a:t>
                          </a:r>
                          <a:endParaRPr lang="en-US" dirty="0"/>
                        </a:p>
                      </a:txBody>
                      <a:tcPr marT="18000" marB="1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cs-CZ"/>
                        </a:p>
                      </a:txBody>
                      <a:tcPr marT="18000" marB="18000" anchor="ctr">
                        <a:lnB w="12700" cap="flat" cmpd="sng" algn="ctr">
                          <a:solidFill>
                            <a:schemeClr val="tx1"/>
                          </a:solidFill>
                          <a:prstDash val="solid"/>
                          <a:round/>
                          <a:headEnd type="none" w="med" len="med"/>
                          <a:tailEnd type="none" w="med" len="med"/>
                        </a:lnB>
                        <a:blipFill>
                          <a:blip r:embed="rId3"/>
                          <a:stretch>
                            <a:fillRect l="-146729" t="-617808" r="-358411" b="-13699"/>
                          </a:stretch>
                        </a:blipFill>
                      </a:tcPr>
                    </a:tc>
                    <a:tc>
                      <a:txBody>
                        <a:bodyPr/>
                        <a:lstStyle/>
                        <a:p>
                          <a:endParaRPr lang="cs-CZ"/>
                        </a:p>
                      </a:txBody>
                      <a:tcPr marL="72000" marR="72000" marT="18000" marB="18000" anchor="ctr">
                        <a:lnB w="12700" cap="flat" cmpd="sng" algn="ctr">
                          <a:solidFill>
                            <a:schemeClr val="tx1"/>
                          </a:solidFill>
                          <a:prstDash val="solid"/>
                          <a:round/>
                          <a:headEnd type="none" w="med" len="med"/>
                          <a:tailEnd type="none" w="med" len="med"/>
                        </a:lnB>
                        <a:blipFill>
                          <a:blip r:embed="rId3"/>
                          <a:stretch>
                            <a:fillRect l="-241096" t="-617808" r="-250228" b="-13699"/>
                          </a:stretch>
                        </a:blipFill>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p:sp>
        <p:nvSpPr>
          <p:cNvPr id="39" name="TextovéPole 38"/>
          <p:cNvSpPr txBox="1"/>
          <p:nvPr/>
        </p:nvSpPr>
        <p:spPr>
          <a:xfrm>
            <a:off x="539552" y="1124744"/>
            <a:ext cx="5039005" cy="369332"/>
          </a:xfrm>
          <a:prstGeom prst="rect">
            <a:avLst/>
          </a:prstGeom>
          <a:noFill/>
        </p:spPr>
        <p:txBody>
          <a:bodyPr wrap="square" rtlCol="0">
            <a:spAutoFit/>
          </a:bodyPr>
          <a:lstStyle/>
          <a:p>
            <a:r>
              <a:rPr lang="cs-CZ" b="1" dirty="0" smtClean="0"/>
              <a:t>Tabulka analýzy rozptylu dvojného třídění:</a:t>
            </a:r>
            <a:endParaRPr lang="en-US" b="1" dirty="0"/>
          </a:p>
        </p:txBody>
      </p:sp>
      <p:sp>
        <p:nvSpPr>
          <p:cNvPr id="41" name="TextovéPole 40"/>
          <p:cNvSpPr txBox="1"/>
          <p:nvPr/>
        </p:nvSpPr>
        <p:spPr>
          <a:xfrm>
            <a:off x="539552" y="5013176"/>
            <a:ext cx="5039005" cy="369332"/>
          </a:xfrm>
          <a:prstGeom prst="rect">
            <a:avLst/>
          </a:prstGeom>
          <a:noFill/>
        </p:spPr>
        <p:txBody>
          <a:bodyPr wrap="square" rtlCol="0">
            <a:spAutoFit/>
          </a:bodyPr>
          <a:lstStyle/>
          <a:p>
            <a:r>
              <a:rPr lang="cs-CZ" b="1" dirty="0" smtClean="0"/>
              <a:t>Srovnání s kvantily:</a:t>
            </a:r>
            <a:endParaRPr lang="en-US" b="1" dirty="0"/>
          </a:p>
        </p:txBody>
      </p:sp>
      <mc:AlternateContent xmlns:mc="http://schemas.openxmlformats.org/markup-compatibility/2006" xmlns:a14="http://schemas.microsoft.com/office/drawing/2010/main">
        <mc:Choice Requires="a14">
          <p:sp>
            <p:nvSpPr>
              <p:cNvPr id="3" name="Obdélník 2"/>
              <p:cNvSpPr/>
              <p:nvPr/>
            </p:nvSpPr>
            <p:spPr>
              <a:xfrm>
                <a:off x="539552" y="5438273"/>
                <a:ext cx="5774401" cy="369332"/>
              </a:xfrm>
              <a:prstGeom prst="rect">
                <a:avLst/>
              </a:prstGeom>
            </p:spPr>
            <p:txBody>
              <a:bodyPr wrap="none">
                <a:spAutoFit/>
              </a:bodyPr>
              <a:lstStyle/>
              <a:p>
                <a14:m>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panose="02040503050406030204" pitchFamily="18" charset="0"/>
                          </a:rPr>
                          <m:t>p</m:t>
                        </m:r>
                      </m:e>
                      <m:sub>
                        <m:r>
                          <a:rPr lang="en-US" i="1">
                            <a:latin typeface="Cambria Math"/>
                          </a:rPr>
                          <m:t>𝐴</m:t>
                        </m:r>
                      </m:sub>
                    </m:sSub>
                    <m:r>
                      <a:rPr lang="cs-CZ" i="1">
                        <a:latin typeface="Cambria Math"/>
                      </a:rPr>
                      <m:t>=</m:t>
                    </m:r>
                    <m:r>
                      <a:rPr lang="cs-CZ" b="0" i="1" smtClean="0">
                        <a:latin typeface="Cambria Math" panose="02040503050406030204" pitchFamily="18" charset="0"/>
                      </a:rPr>
                      <m:t>0,015</m:t>
                    </m:r>
                    <m:r>
                      <a:rPr lang="cs-CZ" b="0" i="1" smtClean="0">
                        <a:latin typeface="Cambria Math"/>
                      </a:rPr>
                      <m:t> </m:t>
                    </m:r>
                  </m:oMath>
                </a14:m>
                <a:r>
                  <a:rPr lang="en-US" dirty="0" smtClean="0">
                    <a:latin typeface="Calibri"/>
                  </a:rPr>
                  <a:t>→ </a:t>
                </a:r>
                <a:r>
                  <a:rPr lang="cs-CZ" dirty="0" smtClean="0">
                    <a:latin typeface="Calibri"/>
                  </a:rPr>
                  <a:t>pohlaví má vliv na počet </a:t>
                </a:r>
                <a:r>
                  <a:rPr lang="cs-CZ" dirty="0"/>
                  <a:t>nežádoucích účinků</a:t>
                </a:r>
                <a:endParaRPr lang="en-US" dirty="0"/>
              </a:p>
            </p:txBody>
          </p:sp>
        </mc:Choice>
        <mc:Fallback xmlns="">
          <p:sp>
            <p:nvSpPr>
              <p:cNvPr id="3" name="Obdélník 2"/>
              <p:cNvSpPr>
                <a:spLocks noRot="1" noChangeAspect="1" noMove="1" noResize="1" noEditPoints="1" noAdjustHandles="1" noChangeArrowheads="1" noChangeShapeType="1" noTextEdit="1"/>
              </p:cNvSpPr>
              <p:nvPr/>
            </p:nvSpPr>
            <p:spPr>
              <a:xfrm>
                <a:off x="539552" y="5438273"/>
                <a:ext cx="5774401" cy="369332"/>
              </a:xfrm>
              <a:prstGeom prst="rect">
                <a:avLst/>
              </a:prstGeom>
              <a:blipFill>
                <a:blip r:embed="rId4"/>
                <a:stretch>
                  <a:fillRect t="-8197" b="-2459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3" name="Obdélník 42"/>
              <p:cNvSpPr/>
              <p:nvPr/>
            </p:nvSpPr>
            <p:spPr>
              <a:xfrm>
                <a:off x="539552" y="5877272"/>
                <a:ext cx="5843844" cy="369332"/>
              </a:xfrm>
              <a:prstGeom prst="rect">
                <a:avLst/>
              </a:prstGeom>
            </p:spPr>
            <p:txBody>
              <a:bodyPr wrap="none">
                <a:spAutoFit/>
              </a:bodyPr>
              <a:lstStyle/>
              <a:p>
                <a14:m>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panose="02040503050406030204" pitchFamily="18" charset="0"/>
                          </a:rPr>
                          <m:t>p</m:t>
                        </m:r>
                      </m:e>
                      <m:sub>
                        <m:r>
                          <a:rPr lang="cs-CZ" b="0" i="1" smtClean="0">
                            <a:latin typeface="Cambria Math"/>
                          </a:rPr>
                          <m:t>𝐵</m:t>
                        </m:r>
                      </m:sub>
                    </m:sSub>
                    <m:r>
                      <a:rPr lang="cs-CZ" i="1">
                        <a:latin typeface="Cambria Math"/>
                      </a:rPr>
                      <m:t>=</m:t>
                    </m:r>
                    <m:r>
                      <a:rPr lang="cs-CZ" b="0" i="1" smtClean="0">
                        <a:latin typeface="Cambria Math" panose="02040503050406030204" pitchFamily="18" charset="0"/>
                      </a:rPr>
                      <m:t>0,009</m:t>
                    </m:r>
                    <m:r>
                      <a:rPr lang="cs-CZ" b="0" i="1" smtClean="0">
                        <a:latin typeface="Cambria Math"/>
                      </a:rPr>
                      <m:t> </m:t>
                    </m:r>
                  </m:oMath>
                </a14:m>
                <a:r>
                  <a:rPr lang="en-US" dirty="0" smtClean="0">
                    <a:latin typeface="Calibri"/>
                  </a:rPr>
                  <a:t>→ </a:t>
                </a:r>
                <a:r>
                  <a:rPr lang="cs-CZ" dirty="0" smtClean="0">
                    <a:latin typeface="Calibri"/>
                  </a:rPr>
                  <a:t>typ léku má vliv na počet </a:t>
                </a:r>
                <a:r>
                  <a:rPr lang="cs-CZ" dirty="0"/>
                  <a:t>nežádoucích účinků</a:t>
                </a:r>
                <a:endParaRPr lang="en-US" dirty="0"/>
              </a:p>
            </p:txBody>
          </p:sp>
        </mc:Choice>
        <mc:Fallback xmlns="">
          <p:sp>
            <p:nvSpPr>
              <p:cNvPr id="43" name="Obdélník 42"/>
              <p:cNvSpPr>
                <a:spLocks noRot="1" noChangeAspect="1" noMove="1" noResize="1" noEditPoints="1" noAdjustHandles="1" noChangeArrowheads="1" noChangeShapeType="1" noTextEdit="1"/>
              </p:cNvSpPr>
              <p:nvPr/>
            </p:nvSpPr>
            <p:spPr>
              <a:xfrm>
                <a:off x="539552" y="5877272"/>
                <a:ext cx="5843844" cy="369332"/>
              </a:xfrm>
              <a:prstGeom prst="rect">
                <a:avLst/>
              </a:prstGeom>
              <a:blipFill>
                <a:blip r:embed="rId5"/>
                <a:stretch>
                  <a:fillRect t="-8197" r="-104" b="-24590"/>
                </a:stretch>
              </a:blipFill>
            </p:spPr>
            <p:txBody>
              <a:bodyPr/>
              <a:lstStyle/>
              <a:p>
                <a:r>
                  <a:rPr lang="cs-CZ">
                    <a:noFill/>
                  </a:rPr>
                  <a:t> </a:t>
                </a:r>
              </a:p>
            </p:txBody>
          </p:sp>
        </mc:Fallback>
      </mc:AlternateContent>
    </p:spTree>
    <p:extLst>
      <p:ext uri="{BB962C8B-B14F-4D97-AF65-F5344CB8AC3E}">
        <p14:creationId xmlns:p14="http://schemas.microsoft.com/office/powerpoint/2010/main" val="33232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a:t>2</a:t>
            </a:r>
            <a:r>
              <a:rPr lang="cs-CZ" dirty="0" smtClean="0"/>
              <a:t> – řešení v softwaru </a:t>
            </a:r>
            <a:r>
              <a:rPr lang="cs-CZ" dirty="0" err="1" smtClean="0"/>
              <a:t>STATISTICA</a:t>
            </a:r>
            <a:endParaRPr lang="en-US" dirty="0"/>
          </a:p>
        </p:txBody>
      </p:sp>
      <p:sp>
        <p:nvSpPr>
          <p:cNvPr id="3" name="Zástupný symbol pro obsah 2"/>
          <p:cNvSpPr>
            <a:spLocks noGrp="1"/>
          </p:cNvSpPr>
          <p:nvPr>
            <p:ph idx="1"/>
          </p:nvPr>
        </p:nvSpPr>
        <p:spPr>
          <a:xfrm>
            <a:off x="576358" y="1052736"/>
            <a:ext cx="8316122" cy="864096"/>
          </a:xfrm>
        </p:spPr>
        <p:txBody>
          <a:bodyPr>
            <a:normAutofit/>
          </a:bodyPr>
          <a:lstStyle/>
          <a:p>
            <a:pPr marL="0" indent="0">
              <a:buNone/>
            </a:pPr>
            <a:r>
              <a:rPr lang="cs-CZ" dirty="0"/>
              <a:t>Zjistěte, zda má vliv pohlaví a typ léku na počet nežádoucích účinků u pacientů </a:t>
            </a:r>
            <a:br>
              <a:rPr lang="cs-CZ" dirty="0"/>
            </a:br>
            <a:r>
              <a:rPr lang="cs-CZ" dirty="0" smtClean="0"/>
              <a:t>se schizofrenií.</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39</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172302673"/>
              </p:ext>
            </p:extLst>
          </p:nvPr>
        </p:nvGraphicFramePr>
        <p:xfrm>
          <a:off x="2436439" y="1556792"/>
          <a:ext cx="5447929" cy="2346960"/>
        </p:xfrm>
        <a:graphic>
          <a:graphicData uri="http://schemas.openxmlformats.org/drawingml/2006/table">
            <a:tbl>
              <a:tblPr firstRow="1" bandRow="1">
                <a:tableStyleId>{2D5ABB26-0587-4C30-8999-92F81FD0307C}</a:tableStyleId>
              </a:tblPr>
              <a:tblGrid>
                <a:gridCol w="144016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2351584">
                  <a:extLst>
                    <a:ext uri="{9D8B030D-6E8A-4147-A177-3AD203B41FA5}">
                      <a16:colId xmlns:a16="http://schemas.microsoft.com/office/drawing/2014/main" val="20002"/>
                    </a:ext>
                  </a:extLst>
                </a:gridCol>
              </a:tblGrid>
              <a:tr h="277505">
                <a:tc>
                  <a:txBody>
                    <a:bodyPr/>
                    <a:lstStyle/>
                    <a:p>
                      <a:pPr algn="ctr"/>
                      <a:r>
                        <a:rPr lang="cs-CZ" sz="1600" b="1" dirty="0" smtClean="0"/>
                        <a:t>Pohlaví</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Typ léku</a:t>
                      </a:r>
                      <a:endParaRPr lang="en-US" sz="16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Počet uzdrav</a:t>
                      </a:r>
                      <a:r>
                        <a:rPr lang="en-US" sz="1600" b="1" dirty="0" smtClean="0"/>
                        <a:t>.</a:t>
                      </a:r>
                      <a:r>
                        <a:rPr lang="cs-CZ" sz="1600" b="1" dirty="0" smtClean="0"/>
                        <a:t> pacientů</a:t>
                      </a:r>
                      <a:endParaRPr 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252">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600" dirty="0" smtClean="0"/>
                        <a:t>lék X</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5252">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75252">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Z</a:t>
                      </a:r>
                      <a:endParaRPr lang="en-US" sz="1600" dirty="0"/>
                    </a:p>
                  </a:txBody>
                  <a:tcPr anchor="ctr"/>
                </a:tc>
                <a:tc>
                  <a:txBody>
                    <a:bodyPr/>
                    <a:lstStyle/>
                    <a:p>
                      <a:pPr algn="ctr"/>
                      <a:r>
                        <a:rPr lang="cs-CZ" sz="1600" dirty="0" smtClean="0"/>
                        <a:t>6</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75252">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 X</a:t>
                      </a:r>
                      <a:endParaRPr lang="en-US" sz="1600" dirty="0"/>
                    </a:p>
                  </a:txBody>
                  <a:tcPr anchor="ctr"/>
                </a:tc>
                <a:tc>
                  <a:txBody>
                    <a:bodyPr/>
                    <a:lstStyle/>
                    <a:p>
                      <a:pPr algn="ctr"/>
                      <a:r>
                        <a:rPr lang="cs-CZ" sz="1600" dirty="0" smtClean="0"/>
                        <a:t>3</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75252">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4</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75252">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600" dirty="0" smtClean="0"/>
                        <a:t>lék</a:t>
                      </a:r>
                      <a:r>
                        <a:rPr lang="cs-CZ" sz="1600" baseline="0" dirty="0" smtClean="0"/>
                        <a:t> Z</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cs-CZ" sz="1600" dirty="0" smtClean="0"/>
                        <a:t>9</a:t>
                      </a:r>
                      <a:endParaRPr lang="en-US"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Obdélník 7"/>
          <p:cNvSpPr/>
          <p:nvPr/>
        </p:nvSpPr>
        <p:spPr>
          <a:xfrm>
            <a:off x="576358" y="3967486"/>
            <a:ext cx="8316122" cy="2662267"/>
          </a:xfrm>
          <a:prstGeom prst="rect">
            <a:avLst/>
          </a:prstGeom>
        </p:spPr>
        <p:txBody>
          <a:bodyPr wrap="square">
            <a:spAutoFit/>
          </a:bodyPr>
          <a:lstStyle/>
          <a:p>
            <a:r>
              <a:rPr lang="cs-CZ" sz="1600" b="1" dirty="0"/>
              <a:t>V softwaru </a:t>
            </a:r>
            <a:r>
              <a:rPr lang="cs-CZ" sz="1600" b="1" dirty="0" err="1" smtClean="0"/>
              <a:t>STATISTICA</a:t>
            </a:r>
            <a:r>
              <a:rPr lang="cs-CZ" sz="1600" b="1" dirty="0" smtClean="0"/>
              <a:t>: </a:t>
            </a:r>
            <a:r>
              <a:rPr lang="cs-CZ" sz="1600" dirty="0" err="1"/>
              <a:t>Statistics</a:t>
            </a:r>
            <a:r>
              <a:rPr lang="en-US" sz="1600" dirty="0"/>
              <a:t> – ANOVA – </a:t>
            </a:r>
            <a:r>
              <a:rPr lang="cs-CZ" sz="1600" dirty="0" err="1"/>
              <a:t>Main</a:t>
            </a:r>
            <a:r>
              <a:rPr lang="cs-CZ" sz="1600" dirty="0"/>
              <a:t> </a:t>
            </a:r>
            <a:r>
              <a:rPr lang="cs-CZ" sz="1600" dirty="0" err="1"/>
              <a:t>effects</a:t>
            </a:r>
            <a:r>
              <a:rPr lang="cs-CZ" sz="1600" dirty="0"/>
              <a:t> </a:t>
            </a:r>
            <a:r>
              <a:rPr lang="en-US" sz="1600" dirty="0"/>
              <a:t>ANOVA – </a:t>
            </a:r>
            <a:r>
              <a:rPr lang="cs-CZ" sz="1600" dirty="0" err="1"/>
              <a:t>Quick</a:t>
            </a:r>
            <a:r>
              <a:rPr lang="cs-CZ" sz="1600" dirty="0"/>
              <a:t> </a:t>
            </a:r>
            <a:r>
              <a:rPr lang="cs-CZ" sz="1600" dirty="0" err="1"/>
              <a:t>specs</a:t>
            </a:r>
            <a:r>
              <a:rPr lang="cs-CZ" sz="1600" dirty="0"/>
              <a:t> dialog </a:t>
            </a:r>
            <a:r>
              <a:rPr lang="en-US" sz="1600" dirty="0"/>
              <a:t>– OK –</a:t>
            </a:r>
            <a:r>
              <a:rPr lang="cs-CZ" sz="1600" dirty="0"/>
              <a:t> </a:t>
            </a:r>
            <a:r>
              <a:rPr lang="cs-CZ" sz="1600" dirty="0" err="1"/>
              <a:t>Variables</a:t>
            </a:r>
            <a:r>
              <a:rPr lang="cs-CZ" sz="1600" dirty="0"/>
              <a:t> – </a:t>
            </a:r>
            <a:r>
              <a:rPr lang="cs-CZ" sz="1600" dirty="0" err="1"/>
              <a:t>Dependent</a:t>
            </a:r>
            <a:r>
              <a:rPr lang="cs-CZ" sz="1600" dirty="0"/>
              <a:t> </a:t>
            </a:r>
            <a:r>
              <a:rPr lang="cs-CZ" sz="1600" dirty="0" err="1"/>
              <a:t>variable</a:t>
            </a:r>
            <a:r>
              <a:rPr lang="cs-CZ" sz="1600" dirty="0"/>
              <a:t> list: </a:t>
            </a:r>
            <a:r>
              <a:rPr lang="en-US" sz="1600" dirty="0"/>
              <a:t>X, </a:t>
            </a:r>
            <a:r>
              <a:rPr lang="cs-CZ" sz="1600" dirty="0" err="1"/>
              <a:t>Categorical</a:t>
            </a:r>
            <a:r>
              <a:rPr lang="cs-CZ" sz="1600" dirty="0"/>
              <a:t> </a:t>
            </a:r>
            <a:r>
              <a:rPr lang="cs-CZ" sz="1600" dirty="0" err="1"/>
              <a:t>predictors</a:t>
            </a:r>
            <a:r>
              <a:rPr lang="cs-CZ" sz="1600" dirty="0"/>
              <a:t> (</a:t>
            </a:r>
            <a:r>
              <a:rPr lang="cs-CZ" sz="1600" dirty="0" err="1"/>
              <a:t>factors</a:t>
            </a:r>
            <a:r>
              <a:rPr lang="cs-CZ" sz="1600" dirty="0"/>
              <a:t>): A, B</a:t>
            </a:r>
            <a:r>
              <a:rPr lang="en-US" sz="1600" dirty="0"/>
              <a:t> – OK – </a:t>
            </a:r>
            <a:r>
              <a:rPr lang="cs-CZ" sz="1600" dirty="0" err="1"/>
              <a:t>All</a:t>
            </a:r>
            <a:r>
              <a:rPr lang="cs-CZ" sz="1600" dirty="0"/>
              <a:t> </a:t>
            </a:r>
            <a:r>
              <a:rPr lang="cs-CZ" sz="1600" dirty="0" err="1"/>
              <a:t>effects</a:t>
            </a:r>
            <a:r>
              <a:rPr lang="en-US" sz="1600" dirty="0"/>
              <a:t>.</a:t>
            </a:r>
            <a:endParaRPr lang="cs-CZ" sz="1600" dirty="0"/>
          </a:p>
          <a:p>
            <a:endParaRPr lang="cs-CZ" sz="600" dirty="0" smtClean="0"/>
          </a:p>
          <a:p>
            <a:r>
              <a:rPr lang="cs-CZ" sz="1600" i="1" dirty="0"/>
              <a:t>Post hoc testy</a:t>
            </a:r>
            <a:r>
              <a:rPr lang="cs-CZ" sz="1600" dirty="0"/>
              <a:t>: More </a:t>
            </a:r>
            <a:r>
              <a:rPr lang="cs-CZ" sz="1600" dirty="0" err="1"/>
              <a:t>results</a:t>
            </a:r>
            <a:r>
              <a:rPr lang="cs-CZ" sz="1600" dirty="0"/>
              <a:t> – Post hoc – zvolit </a:t>
            </a:r>
            <a:r>
              <a:rPr lang="cs-CZ" sz="1600" dirty="0" err="1"/>
              <a:t>Effect</a:t>
            </a:r>
            <a:r>
              <a:rPr lang="cs-CZ" sz="1600" dirty="0"/>
              <a:t> – </a:t>
            </a:r>
            <a:r>
              <a:rPr lang="cs-CZ" sz="1600" dirty="0" err="1"/>
              <a:t>Unequal</a:t>
            </a:r>
            <a:r>
              <a:rPr lang="cs-CZ" sz="1600" dirty="0"/>
              <a:t> N </a:t>
            </a:r>
            <a:r>
              <a:rPr lang="cs-CZ" sz="1600" dirty="0" smtClean="0"/>
              <a:t>HSD, </a:t>
            </a:r>
            <a:r>
              <a:rPr lang="cs-CZ" sz="1600" dirty="0" err="1" smtClean="0"/>
              <a:t>Tukey</a:t>
            </a:r>
            <a:r>
              <a:rPr lang="cs-CZ" sz="1600" dirty="0" smtClean="0"/>
              <a:t> </a:t>
            </a:r>
            <a:r>
              <a:rPr lang="cs-CZ" sz="1600" dirty="0"/>
              <a:t>HSD </a:t>
            </a:r>
            <a:r>
              <a:rPr lang="cs-CZ" sz="1600" dirty="0" smtClean="0"/>
              <a:t>nebo </a:t>
            </a:r>
            <a:r>
              <a:rPr lang="cs-CZ" sz="1600" dirty="0" err="1" smtClean="0"/>
              <a:t>Scheffé</a:t>
            </a:r>
            <a:endParaRPr lang="en-US" sz="1600" dirty="0" smtClean="0"/>
          </a:p>
          <a:p>
            <a:r>
              <a:rPr lang="en-US" sz="1600" i="1" dirty="0" err="1" smtClean="0"/>
              <a:t>Levenův</a:t>
            </a:r>
            <a:r>
              <a:rPr lang="en-US" sz="1600" i="1" dirty="0" smtClean="0"/>
              <a:t> test</a:t>
            </a:r>
            <a:r>
              <a:rPr lang="en-US" sz="1600" dirty="0" smtClean="0"/>
              <a:t>: </a:t>
            </a:r>
            <a:r>
              <a:rPr lang="cs-CZ" sz="1600" dirty="0"/>
              <a:t>More </a:t>
            </a:r>
            <a:r>
              <a:rPr lang="cs-CZ" sz="1600" dirty="0" err="1"/>
              <a:t>results</a:t>
            </a:r>
            <a:r>
              <a:rPr lang="cs-CZ" sz="1600" dirty="0"/>
              <a:t> </a:t>
            </a:r>
            <a:r>
              <a:rPr lang="cs-CZ" sz="1600" dirty="0" smtClean="0"/>
              <a:t>–</a:t>
            </a:r>
            <a:r>
              <a:rPr lang="en-US" sz="1600" dirty="0" smtClean="0"/>
              <a:t> Assumptions – </a:t>
            </a:r>
            <a:r>
              <a:rPr lang="cs-CZ" sz="1600" dirty="0" smtClean="0"/>
              <a:t>zvolit </a:t>
            </a:r>
            <a:r>
              <a:rPr lang="cs-CZ" sz="1600" dirty="0" err="1" smtClean="0"/>
              <a:t>prom</a:t>
            </a:r>
            <a:r>
              <a:rPr lang="en-US" sz="1600" dirty="0" err="1" smtClean="0"/>
              <a:t>ěnnou</a:t>
            </a:r>
            <a:r>
              <a:rPr lang="en-US" sz="1600" dirty="0" smtClean="0"/>
              <a:t> – </a:t>
            </a:r>
            <a:r>
              <a:rPr lang="en-US" sz="1600" dirty="0" err="1" smtClean="0"/>
              <a:t>Levene</a:t>
            </a:r>
            <a:r>
              <a:rPr lang="cs-CZ" sz="1600" dirty="0" smtClean="0"/>
              <a:t>‘s test (</a:t>
            </a:r>
            <a:r>
              <a:rPr lang="cs-CZ" sz="1600" dirty="0" err="1" smtClean="0"/>
              <a:t>ANOVA</a:t>
            </a:r>
            <a:r>
              <a:rPr lang="cs-CZ" sz="1600" dirty="0" smtClean="0"/>
              <a:t>)</a:t>
            </a:r>
            <a:endParaRPr lang="en-US" sz="1600" dirty="0"/>
          </a:p>
          <a:p>
            <a:endParaRPr lang="cs-CZ" sz="600" dirty="0" smtClean="0"/>
          </a:p>
          <a:p>
            <a:r>
              <a:rPr lang="cs-CZ" sz="1600" i="1" dirty="0" smtClean="0"/>
              <a:t>Vykreslení krabicových grafů podle obou proměnných</a:t>
            </a:r>
            <a:r>
              <a:rPr lang="cs-CZ" sz="1600" dirty="0" smtClean="0"/>
              <a:t>: </a:t>
            </a:r>
            <a:r>
              <a:rPr lang="cs-CZ" sz="1600" dirty="0" err="1" smtClean="0"/>
              <a:t>Graphs</a:t>
            </a:r>
            <a:r>
              <a:rPr lang="cs-CZ" sz="1600" dirty="0" smtClean="0"/>
              <a:t> – 2D </a:t>
            </a:r>
            <a:r>
              <a:rPr lang="cs-CZ" sz="1600" dirty="0" err="1" smtClean="0"/>
              <a:t>Graphs</a:t>
            </a:r>
            <a:r>
              <a:rPr lang="cs-CZ" sz="1600" dirty="0" smtClean="0"/>
              <a:t> – Box </a:t>
            </a:r>
            <a:r>
              <a:rPr lang="cs-CZ" sz="1600" dirty="0" err="1" smtClean="0"/>
              <a:t>Plots</a:t>
            </a:r>
            <a:r>
              <a:rPr lang="cs-CZ" sz="1600" dirty="0" smtClean="0"/>
              <a:t>... – zvolit spojitou proměnnou jako </a:t>
            </a:r>
            <a:r>
              <a:rPr lang="cs-CZ" sz="1600" dirty="0" err="1" smtClean="0"/>
              <a:t>Dependent</a:t>
            </a:r>
            <a:r>
              <a:rPr lang="cs-CZ" sz="1600" dirty="0" smtClean="0"/>
              <a:t> </a:t>
            </a:r>
            <a:r>
              <a:rPr lang="cs-CZ" sz="1600" dirty="0" err="1" smtClean="0"/>
              <a:t>variable</a:t>
            </a:r>
            <a:r>
              <a:rPr lang="cs-CZ" sz="1600" dirty="0" smtClean="0"/>
              <a:t>, zvolit jednu kategoriální proměnnou jako </a:t>
            </a:r>
            <a:r>
              <a:rPr lang="cs-CZ" sz="1600" dirty="0" err="1" smtClean="0"/>
              <a:t>Grouping</a:t>
            </a:r>
            <a:r>
              <a:rPr lang="cs-CZ" sz="1600" dirty="0" smtClean="0"/>
              <a:t> </a:t>
            </a:r>
            <a:r>
              <a:rPr lang="cs-CZ" sz="1600" dirty="0" err="1" smtClean="0"/>
              <a:t>variable</a:t>
            </a:r>
            <a:r>
              <a:rPr lang="cs-CZ" sz="1600" dirty="0" smtClean="0"/>
              <a:t> – na listu </a:t>
            </a:r>
            <a:r>
              <a:rPr lang="cs-CZ" sz="1600" dirty="0" err="1" smtClean="0"/>
              <a:t>Categorized</a:t>
            </a:r>
            <a:r>
              <a:rPr lang="cs-CZ" sz="1600" dirty="0" smtClean="0"/>
              <a:t> u X-</a:t>
            </a:r>
            <a:r>
              <a:rPr lang="cs-CZ" sz="1600" dirty="0" err="1" smtClean="0"/>
              <a:t>Categories</a:t>
            </a:r>
            <a:r>
              <a:rPr lang="cs-CZ" sz="1600" dirty="0" smtClean="0"/>
              <a:t> zatrhnout On a Layout změnit na </a:t>
            </a:r>
            <a:r>
              <a:rPr lang="cs-CZ" sz="1600" dirty="0" err="1" smtClean="0"/>
              <a:t>Overlaid</a:t>
            </a:r>
            <a:r>
              <a:rPr lang="en-US" sz="1600" dirty="0" smtClean="0"/>
              <a:t> – </a:t>
            </a:r>
            <a:r>
              <a:rPr lang="en-US" sz="1600" dirty="0" err="1" smtClean="0"/>
              <a:t>pokud</a:t>
            </a:r>
            <a:r>
              <a:rPr lang="en-US" sz="1600" dirty="0" smtClean="0"/>
              <a:t> </a:t>
            </a:r>
            <a:r>
              <a:rPr lang="en-US" sz="1600" dirty="0" err="1" smtClean="0"/>
              <a:t>chceme</a:t>
            </a:r>
            <a:r>
              <a:rPr lang="en-US" sz="1600" dirty="0" smtClean="0"/>
              <a:t> </a:t>
            </a:r>
            <a:r>
              <a:rPr lang="en-US" sz="1600" dirty="0" err="1" smtClean="0"/>
              <a:t>spojit</a:t>
            </a:r>
            <a:r>
              <a:rPr lang="en-US" sz="1600" dirty="0" smtClean="0"/>
              <a:t> </a:t>
            </a:r>
            <a:r>
              <a:rPr lang="en-US" sz="1600" dirty="0" err="1" smtClean="0"/>
              <a:t>medi</a:t>
            </a:r>
            <a:r>
              <a:rPr lang="cs-CZ" sz="1600" dirty="0" err="1" smtClean="0"/>
              <a:t>ány</a:t>
            </a:r>
            <a:r>
              <a:rPr lang="cs-CZ" sz="1600" dirty="0" smtClean="0"/>
              <a:t> či průměry, na záložce </a:t>
            </a:r>
            <a:r>
              <a:rPr lang="cs-CZ" sz="1600" dirty="0" err="1" smtClean="0"/>
              <a:t>Advanced</a:t>
            </a:r>
            <a:r>
              <a:rPr lang="cs-CZ" sz="1600" dirty="0" smtClean="0"/>
              <a:t> zatrhnout </a:t>
            </a:r>
            <a:r>
              <a:rPr lang="cs-CZ" sz="1600" dirty="0" err="1" smtClean="0"/>
              <a:t>Connect</a:t>
            </a:r>
            <a:r>
              <a:rPr lang="cs-CZ" sz="1600" dirty="0" smtClean="0"/>
              <a:t> </a:t>
            </a:r>
            <a:r>
              <a:rPr lang="cs-CZ" sz="1600" dirty="0" err="1" smtClean="0"/>
              <a:t>middle</a:t>
            </a:r>
            <a:r>
              <a:rPr lang="cs-CZ" sz="1600" dirty="0" smtClean="0"/>
              <a:t> </a:t>
            </a:r>
            <a:r>
              <a:rPr lang="cs-CZ" sz="1600" dirty="0" err="1" smtClean="0"/>
              <a:t>points</a:t>
            </a:r>
            <a:r>
              <a:rPr lang="cs-CZ" sz="1600" dirty="0" smtClean="0"/>
              <a:t> – OK </a:t>
            </a:r>
          </a:p>
          <a:p>
            <a:endParaRPr lang="cs-CZ" sz="600" dirty="0" smtClean="0"/>
          </a:p>
          <a:p>
            <a:r>
              <a:rPr lang="cs-CZ" sz="1600" i="1" dirty="0" smtClean="0"/>
              <a:t>Pokud </a:t>
            </a:r>
            <a:r>
              <a:rPr lang="cs-CZ" sz="1600" i="1" dirty="0"/>
              <a:t>bychom uvažovali model s interakcemi, zvolíme </a:t>
            </a:r>
            <a:r>
              <a:rPr lang="cs-CZ" sz="1600" i="1" dirty="0" err="1"/>
              <a:t>Factorial</a:t>
            </a:r>
            <a:r>
              <a:rPr lang="cs-CZ" sz="1600" i="1" dirty="0"/>
              <a:t> </a:t>
            </a:r>
            <a:r>
              <a:rPr lang="cs-CZ" sz="1600" i="1" dirty="0" err="1"/>
              <a:t>ANOVA</a:t>
            </a:r>
            <a:r>
              <a:rPr lang="cs-CZ" sz="1600" i="1" dirty="0"/>
              <a:t> (namísto </a:t>
            </a:r>
            <a:r>
              <a:rPr lang="cs-CZ" sz="1600" i="1" dirty="0" err="1"/>
              <a:t>Main</a:t>
            </a:r>
            <a:r>
              <a:rPr lang="cs-CZ" sz="1600" i="1" dirty="0"/>
              <a:t> </a:t>
            </a:r>
            <a:r>
              <a:rPr lang="cs-CZ" sz="1600" i="1" dirty="0" err="1"/>
              <a:t>effects</a:t>
            </a:r>
            <a:r>
              <a:rPr lang="cs-CZ" sz="1600" i="1" dirty="0"/>
              <a:t> A</a:t>
            </a:r>
            <a:r>
              <a:rPr lang="cs-CZ" sz="1600" i="1" dirty="0" smtClean="0"/>
              <a:t>.)</a:t>
            </a:r>
            <a:endParaRPr lang="cs-CZ" sz="1600" i="1" dirty="0"/>
          </a:p>
        </p:txBody>
      </p:sp>
    </p:spTree>
    <p:extLst>
      <p:ext uri="{BB962C8B-B14F-4D97-AF65-F5344CB8AC3E}">
        <p14:creationId xmlns:p14="http://schemas.microsoft.com/office/powerpoint/2010/main" val="69391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pPr marL="457200" indent="-457200"/>
            <a:r>
              <a:rPr lang="cs-CZ" sz="4000" dirty="0" smtClean="0"/>
              <a:t>Vícerozměrné</a:t>
            </a:r>
            <a:r>
              <a:rPr lang="en-US" sz="4000" dirty="0" smtClean="0"/>
              <a:t> </a:t>
            </a:r>
            <a:r>
              <a:rPr lang="cs-CZ" sz="4000" dirty="0" smtClean="0"/>
              <a:t>charakteristiky</a:t>
            </a:r>
            <a:endParaRPr lang="en-US" sz="4000"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4</a:t>
            </a:fld>
            <a:endParaRPr lang="cs-CZ"/>
          </a:p>
        </p:txBody>
      </p:sp>
    </p:spTree>
    <p:extLst>
      <p:ext uri="{BB962C8B-B14F-4D97-AF65-F5344CB8AC3E}">
        <p14:creationId xmlns:p14="http://schemas.microsoft.com/office/powerpoint/2010/main" val="1454717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 v softwaru </a:t>
            </a:r>
            <a:r>
              <a:rPr lang="cs-CZ" dirty="0" err="1" smtClean="0"/>
              <a:t>SPSS</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40</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43118624"/>
              </p:ext>
            </p:extLst>
          </p:nvPr>
        </p:nvGraphicFramePr>
        <p:xfrm>
          <a:off x="2436439" y="1556792"/>
          <a:ext cx="5447929" cy="2346960"/>
        </p:xfrm>
        <a:graphic>
          <a:graphicData uri="http://schemas.openxmlformats.org/drawingml/2006/table">
            <a:tbl>
              <a:tblPr firstRow="1" bandRow="1">
                <a:tableStyleId>{2D5ABB26-0587-4C30-8999-92F81FD0307C}</a:tableStyleId>
              </a:tblPr>
              <a:tblGrid>
                <a:gridCol w="144016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2351584">
                  <a:extLst>
                    <a:ext uri="{9D8B030D-6E8A-4147-A177-3AD203B41FA5}">
                      <a16:colId xmlns:a16="http://schemas.microsoft.com/office/drawing/2014/main" val="20002"/>
                    </a:ext>
                  </a:extLst>
                </a:gridCol>
              </a:tblGrid>
              <a:tr h="298319">
                <a:tc>
                  <a:txBody>
                    <a:bodyPr/>
                    <a:lstStyle/>
                    <a:p>
                      <a:pPr algn="ctr"/>
                      <a:r>
                        <a:rPr lang="cs-CZ" sz="1600" b="1" dirty="0" smtClean="0"/>
                        <a:t>Pohlaví</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Typ léku</a:t>
                      </a:r>
                      <a:endParaRPr lang="en-US" sz="16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Počet uzdrav</a:t>
                      </a:r>
                      <a:r>
                        <a:rPr lang="en-US" sz="1600" b="1" dirty="0" smtClean="0"/>
                        <a:t>.</a:t>
                      </a:r>
                      <a:r>
                        <a:rPr lang="cs-CZ" sz="1600" b="1" dirty="0" smtClean="0"/>
                        <a:t> pacientů</a:t>
                      </a:r>
                      <a:endParaRPr 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8319">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600" dirty="0" smtClean="0"/>
                        <a:t>lék X</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98319">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98319">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Z</a:t>
                      </a:r>
                      <a:endParaRPr lang="en-US" sz="1600" dirty="0"/>
                    </a:p>
                  </a:txBody>
                  <a:tcPr anchor="ctr"/>
                </a:tc>
                <a:tc>
                  <a:txBody>
                    <a:bodyPr/>
                    <a:lstStyle/>
                    <a:p>
                      <a:pPr algn="ctr"/>
                      <a:r>
                        <a:rPr lang="cs-CZ" sz="1600" dirty="0" smtClean="0"/>
                        <a:t>6</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98319">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 X</a:t>
                      </a:r>
                      <a:endParaRPr lang="en-US" sz="1600" dirty="0"/>
                    </a:p>
                  </a:txBody>
                  <a:tcPr anchor="ctr"/>
                </a:tc>
                <a:tc>
                  <a:txBody>
                    <a:bodyPr/>
                    <a:lstStyle/>
                    <a:p>
                      <a:pPr algn="ctr"/>
                      <a:r>
                        <a:rPr lang="cs-CZ" sz="1600" dirty="0" smtClean="0"/>
                        <a:t>3</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8319">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4</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98319">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600" dirty="0" smtClean="0"/>
                        <a:t>lék</a:t>
                      </a:r>
                      <a:r>
                        <a:rPr lang="cs-CZ" sz="1600" baseline="0" dirty="0" smtClean="0"/>
                        <a:t> Z</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cs-CZ" sz="1600" dirty="0" smtClean="0"/>
                        <a:t>9</a:t>
                      </a:r>
                      <a:endParaRPr lang="en-US"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Obdélník 6"/>
          <p:cNvSpPr/>
          <p:nvPr/>
        </p:nvSpPr>
        <p:spPr>
          <a:xfrm>
            <a:off x="576358" y="3960926"/>
            <a:ext cx="8388130" cy="2708434"/>
          </a:xfrm>
          <a:prstGeom prst="rect">
            <a:avLst/>
          </a:prstGeom>
        </p:spPr>
        <p:txBody>
          <a:bodyPr wrap="square">
            <a:spAutoFit/>
          </a:bodyPr>
          <a:lstStyle/>
          <a:p>
            <a:r>
              <a:rPr lang="cs-CZ" sz="1600" b="1" dirty="0"/>
              <a:t>V softwaru </a:t>
            </a:r>
            <a:r>
              <a:rPr lang="cs-CZ" sz="1600" b="1" dirty="0" err="1" smtClean="0"/>
              <a:t>SPSS</a:t>
            </a:r>
            <a:r>
              <a:rPr lang="cs-CZ" sz="1600" b="1" dirty="0" smtClean="0"/>
              <a:t>: </a:t>
            </a:r>
            <a:r>
              <a:rPr lang="en-US" sz="1600" dirty="0"/>
              <a:t>Analyze – General Linear Model – Univariate – Dependent </a:t>
            </a:r>
            <a:r>
              <a:rPr lang="en-US" sz="1600" dirty="0" smtClean="0"/>
              <a:t>Variable</a:t>
            </a:r>
            <a:r>
              <a:rPr lang="cs-CZ" sz="1600" dirty="0" smtClean="0"/>
              <a:t>: spojitá proměnná</a:t>
            </a:r>
            <a:r>
              <a:rPr lang="en-US" sz="1600" dirty="0" smtClean="0"/>
              <a:t>, Fixed</a:t>
            </a:r>
            <a:r>
              <a:rPr lang="cs-CZ" sz="1600" dirty="0" smtClean="0"/>
              <a:t> </a:t>
            </a:r>
            <a:r>
              <a:rPr lang="en-US" sz="1600" dirty="0" smtClean="0"/>
              <a:t>Factor(s)</a:t>
            </a:r>
            <a:r>
              <a:rPr lang="cs-CZ" sz="1600" dirty="0" smtClean="0"/>
              <a:t>: kategoriální proměnné</a:t>
            </a:r>
            <a:r>
              <a:rPr lang="en-US" sz="1600" dirty="0" smtClean="0"/>
              <a:t> –&gt; </a:t>
            </a:r>
          </a:p>
          <a:p>
            <a:pPr marL="285750" indent="-285750">
              <a:buFont typeface="Arial" panose="020B0604020202020204" pitchFamily="34" charset="0"/>
              <a:buChar char="•"/>
            </a:pPr>
            <a:r>
              <a:rPr lang="en-US" sz="1600" dirty="0" smtClean="0"/>
              <a:t>Model </a:t>
            </a:r>
            <a:r>
              <a:rPr lang="en-US" sz="1600" dirty="0"/>
              <a:t>– </a:t>
            </a:r>
            <a:r>
              <a:rPr lang="en-US" sz="1600" dirty="0" err="1" smtClean="0"/>
              <a:t>zatrhneme</a:t>
            </a:r>
            <a:r>
              <a:rPr lang="en-US" sz="1600" dirty="0" smtClean="0"/>
              <a:t> Custom </a:t>
            </a:r>
            <a:r>
              <a:rPr lang="en-US" sz="1600" dirty="0"/>
              <a:t>– </a:t>
            </a:r>
            <a:r>
              <a:rPr lang="en-US" sz="1600" dirty="0" err="1"/>
              <a:t>vybereme</a:t>
            </a:r>
            <a:r>
              <a:rPr lang="en-US" sz="1600" dirty="0"/>
              <a:t> </a:t>
            </a:r>
            <a:r>
              <a:rPr lang="en-US" sz="1600" dirty="0" err="1" smtClean="0"/>
              <a:t>Typ</a:t>
            </a:r>
            <a:r>
              <a:rPr lang="en-US" sz="1600" dirty="0" err="1"/>
              <a:t>:</a:t>
            </a:r>
            <a:r>
              <a:rPr lang="en-US" sz="1600" dirty="0" err="1" smtClean="0"/>
              <a:t>Main</a:t>
            </a:r>
            <a:r>
              <a:rPr lang="en-US" sz="1600" dirty="0" smtClean="0"/>
              <a:t> </a:t>
            </a:r>
            <a:r>
              <a:rPr lang="en-US" sz="1600" dirty="0"/>
              <a:t>effects – </a:t>
            </a:r>
            <a:r>
              <a:rPr lang="en-US" sz="1600" dirty="0" smtClean="0"/>
              <a:t>do Model </a:t>
            </a:r>
            <a:r>
              <a:rPr lang="cs-CZ" sz="1600" dirty="0" smtClean="0"/>
              <a:t>přetáhneme </a:t>
            </a:r>
            <a:r>
              <a:rPr lang="en-US" sz="1600" dirty="0" smtClean="0"/>
              <a:t>A</a:t>
            </a:r>
            <a:r>
              <a:rPr lang="en-US" sz="1600" dirty="0"/>
              <a:t>, B </a:t>
            </a:r>
            <a:r>
              <a:rPr lang="cs-CZ" sz="1600" dirty="0" smtClean="0"/>
              <a:t>(</a:t>
            </a:r>
            <a:r>
              <a:rPr lang="cs-CZ" sz="1600" i="1" dirty="0" smtClean="0"/>
              <a:t>pokud bychom chtěli model s interakcemi necháme zatržené Full </a:t>
            </a:r>
            <a:r>
              <a:rPr lang="cs-CZ" sz="1600" i="1" dirty="0" err="1" smtClean="0"/>
              <a:t>factorial</a:t>
            </a:r>
            <a:r>
              <a:rPr lang="cs-CZ" sz="1600" dirty="0" smtClean="0"/>
              <a:t>) </a:t>
            </a:r>
            <a:r>
              <a:rPr lang="en-US" sz="1600" dirty="0"/>
              <a:t>– </a:t>
            </a:r>
            <a:r>
              <a:rPr lang="en-US" sz="1600" dirty="0" err="1"/>
              <a:t>odškrtneme</a:t>
            </a:r>
            <a:r>
              <a:rPr lang="en-US" sz="1600" dirty="0"/>
              <a:t> Include intercept in model – Continue</a:t>
            </a:r>
            <a:endParaRPr lang="cs-CZ" sz="1600" dirty="0" smtClean="0"/>
          </a:p>
          <a:p>
            <a:pPr marL="285750" indent="-285750">
              <a:buFont typeface="Arial" panose="020B0604020202020204" pitchFamily="34" charset="0"/>
              <a:buChar char="•"/>
            </a:pPr>
            <a:r>
              <a:rPr lang="en-US" sz="1600" dirty="0" smtClean="0"/>
              <a:t>Post </a:t>
            </a:r>
            <a:r>
              <a:rPr lang="en-US" sz="1600" dirty="0"/>
              <a:t>Hoc – Post </a:t>
            </a:r>
            <a:r>
              <a:rPr lang="en-US" sz="1600" dirty="0" smtClean="0"/>
              <a:t>hoc</a:t>
            </a:r>
            <a:r>
              <a:rPr lang="cs-CZ" sz="1600" dirty="0" smtClean="0"/>
              <a:t> </a:t>
            </a:r>
            <a:r>
              <a:rPr lang="en-US" sz="1600" dirty="0" smtClean="0"/>
              <a:t>Tests for</a:t>
            </a:r>
            <a:r>
              <a:rPr lang="cs-CZ" sz="1600" dirty="0" smtClean="0"/>
              <a:t>: zvolit kategoriální proměnnou</a:t>
            </a:r>
            <a:r>
              <a:rPr lang="en-US" sz="1600" dirty="0" smtClean="0"/>
              <a:t> </a:t>
            </a:r>
            <a:r>
              <a:rPr lang="en-US" sz="1600" dirty="0"/>
              <a:t>– </a:t>
            </a:r>
            <a:r>
              <a:rPr lang="en-US" sz="1600" dirty="0" err="1"/>
              <a:t>zatrhneme</a:t>
            </a:r>
            <a:r>
              <a:rPr lang="en-US" sz="1600" dirty="0"/>
              <a:t> </a:t>
            </a:r>
            <a:r>
              <a:rPr lang="en-US" sz="1600" dirty="0" err="1" smtClean="0"/>
              <a:t>Tukey’s</a:t>
            </a:r>
            <a:r>
              <a:rPr lang="en-US" sz="1600" dirty="0" smtClean="0"/>
              <a:t>-b </a:t>
            </a:r>
            <a:r>
              <a:rPr lang="en-US" sz="1600" dirty="0"/>
              <a:t>– </a:t>
            </a:r>
            <a:r>
              <a:rPr lang="en-US" sz="1600" dirty="0" smtClean="0"/>
              <a:t>Continue</a:t>
            </a:r>
          </a:p>
          <a:p>
            <a:pPr marL="285750" indent="-285750">
              <a:buFont typeface="Arial" panose="020B0604020202020204" pitchFamily="34" charset="0"/>
              <a:buChar char="•"/>
            </a:pPr>
            <a:r>
              <a:rPr lang="en-US" sz="1600" dirty="0" smtClean="0"/>
              <a:t>Plots: </a:t>
            </a:r>
            <a:r>
              <a:rPr lang="en-US" sz="1600" dirty="0" err="1" smtClean="0"/>
              <a:t>zvolit</a:t>
            </a:r>
            <a:r>
              <a:rPr lang="en-US" sz="1600" dirty="0" smtClean="0"/>
              <a:t> prom</a:t>
            </a:r>
            <a:r>
              <a:rPr lang="cs-CZ" sz="1600" dirty="0" err="1" smtClean="0"/>
              <a:t>ěnné</a:t>
            </a:r>
            <a:r>
              <a:rPr lang="cs-CZ" sz="1600" dirty="0" smtClean="0"/>
              <a:t> do </a:t>
            </a:r>
            <a:r>
              <a:rPr lang="cs-CZ" sz="1600" dirty="0" err="1" smtClean="0"/>
              <a:t>Horizontal</a:t>
            </a:r>
            <a:r>
              <a:rPr lang="cs-CZ" sz="1600" dirty="0" smtClean="0"/>
              <a:t> Axis a </a:t>
            </a:r>
            <a:r>
              <a:rPr lang="cs-CZ" sz="1600" dirty="0" err="1" smtClean="0"/>
              <a:t>Separte</a:t>
            </a:r>
            <a:r>
              <a:rPr lang="cs-CZ" sz="1600" dirty="0" smtClean="0"/>
              <a:t> Lines – </a:t>
            </a:r>
            <a:r>
              <a:rPr lang="cs-CZ" sz="1600" dirty="0" err="1" smtClean="0"/>
              <a:t>Add</a:t>
            </a:r>
            <a:r>
              <a:rPr lang="cs-CZ" sz="1600" dirty="0" smtClean="0"/>
              <a:t> – </a:t>
            </a:r>
            <a:r>
              <a:rPr lang="cs-CZ" sz="1600" dirty="0" err="1" smtClean="0"/>
              <a:t>Continue</a:t>
            </a:r>
            <a:endParaRPr lang="en-US" sz="1600" dirty="0" smtClean="0"/>
          </a:p>
          <a:p>
            <a:pPr marL="285750" indent="-285750">
              <a:buFont typeface="Arial" panose="020B0604020202020204" pitchFamily="34" charset="0"/>
              <a:buChar char="•"/>
            </a:pPr>
            <a:r>
              <a:rPr lang="en-US" sz="1600" dirty="0" smtClean="0"/>
              <a:t>Options... – Homogeneity tests – Continue </a:t>
            </a:r>
            <a:r>
              <a:rPr lang="cs-CZ" sz="1600" dirty="0" smtClean="0"/>
              <a:t> </a:t>
            </a:r>
          </a:p>
          <a:p>
            <a:endParaRPr lang="cs-CZ" sz="600" dirty="0"/>
          </a:p>
          <a:p>
            <a:r>
              <a:rPr lang="cs-CZ" sz="1600" i="1" dirty="0"/>
              <a:t>Vykreslení krabicových grafů podle obou proměnných</a:t>
            </a:r>
            <a:r>
              <a:rPr lang="cs-CZ" sz="1600" dirty="0" smtClean="0"/>
              <a:t>: </a:t>
            </a:r>
            <a:r>
              <a:rPr lang="cs-CZ" sz="1600" dirty="0" err="1" smtClean="0"/>
              <a:t>Graphs</a:t>
            </a:r>
            <a:r>
              <a:rPr lang="cs-CZ" sz="1600" dirty="0" smtClean="0"/>
              <a:t> – </a:t>
            </a:r>
            <a:r>
              <a:rPr lang="cs-CZ" sz="1600" dirty="0" err="1" smtClean="0"/>
              <a:t>Legacy</a:t>
            </a:r>
            <a:r>
              <a:rPr lang="cs-CZ" sz="1600" dirty="0" smtClean="0"/>
              <a:t> </a:t>
            </a:r>
            <a:r>
              <a:rPr lang="cs-CZ" sz="1600" dirty="0" err="1" smtClean="0"/>
              <a:t>Dialogs</a:t>
            </a:r>
            <a:r>
              <a:rPr lang="cs-CZ" sz="1600" dirty="0" smtClean="0"/>
              <a:t> – </a:t>
            </a:r>
            <a:r>
              <a:rPr lang="cs-CZ" sz="1600" dirty="0" err="1" smtClean="0"/>
              <a:t>Boxplot</a:t>
            </a:r>
            <a:r>
              <a:rPr lang="cs-CZ" sz="1600" dirty="0" smtClean="0"/>
              <a:t>... – </a:t>
            </a:r>
            <a:r>
              <a:rPr lang="cs-CZ" sz="1600" dirty="0" err="1" smtClean="0"/>
              <a:t>Clustered</a:t>
            </a:r>
            <a:r>
              <a:rPr lang="cs-CZ" sz="1600" dirty="0" smtClean="0"/>
              <a:t> – </a:t>
            </a:r>
            <a:r>
              <a:rPr lang="cs-CZ" sz="1600" dirty="0" err="1" smtClean="0"/>
              <a:t>Define</a:t>
            </a:r>
            <a:r>
              <a:rPr lang="cs-CZ" sz="1600" dirty="0" smtClean="0"/>
              <a:t> – zvolit </a:t>
            </a:r>
            <a:r>
              <a:rPr lang="cs-CZ" sz="1600" dirty="0" err="1" smtClean="0"/>
              <a:t>Variable</a:t>
            </a:r>
            <a:r>
              <a:rPr lang="cs-CZ" sz="1600" dirty="0" smtClean="0"/>
              <a:t> </a:t>
            </a:r>
            <a:r>
              <a:rPr lang="cs-CZ" sz="1600" dirty="0" err="1" smtClean="0"/>
              <a:t>Category</a:t>
            </a:r>
            <a:r>
              <a:rPr lang="cs-CZ" sz="1600" dirty="0" smtClean="0"/>
              <a:t> Axis a </a:t>
            </a:r>
            <a:r>
              <a:rPr lang="cs-CZ" sz="1600" dirty="0" err="1" smtClean="0"/>
              <a:t>Define</a:t>
            </a:r>
            <a:r>
              <a:rPr lang="cs-CZ" sz="1600" dirty="0" smtClean="0"/>
              <a:t> </a:t>
            </a:r>
            <a:r>
              <a:rPr lang="cs-CZ" sz="1600" dirty="0" err="1" smtClean="0"/>
              <a:t>Clusters</a:t>
            </a:r>
            <a:r>
              <a:rPr lang="cs-CZ" sz="1600" dirty="0" smtClean="0"/>
              <a:t> by - OK</a:t>
            </a:r>
            <a:endParaRPr lang="en-US" sz="1600" dirty="0"/>
          </a:p>
        </p:txBody>
      </p:sp>
      <p:sp>
        <p:nvSpPr>
          <p:cNvPr id="10" name="Zástupný symbol pro obsah 2"/>
          <p:cNvSpPr>
            <a:spLocks noGrp="1"/>
          </p:cNvSpPr>
          <p:nvPr>
            <p:ph idx="1"/>
          </p:nvPr>
        </p:nvSpPr>
        <p:spPr>
          <a:xfrm>
            <a:off x="576358" y="1052736"/>
            <a:ext cx="8388130" cy="864096"/>
          </a:xfrm>
        </p:spPr>
        <p:txBody>
          <a:bodyPr>
            <a:normAutofit/>
          </a:bodyPr>
          <a:lstStyle/>
          <a:p>
            <a:pPr marL="0" indent="0">
              <a:buNone/>
            </a:pPr>
            <a:r>
              <a:rPr lang="cs-CZ" dirty="0" smtClean="0"/>
              <a:t>Zjistěte, zda má vliv pohlaví a typ léku na počet nežádoucích účinků u pacientů </a:t>
            </a:r>
            <a:br>
              <a:rPr lang="cs-CZ" dirty="0" smtClean="0"/>
            </a:br>
            <a:r>
              <a:rPr lang="cs-CZ" dirty="0" smtClean="0"/>
              <a:t>se schizofrenií.</a:t>
            </a:r>
          </a:p>
          <a:p>
            <a:pPr marL="0" indent="0">
              <a:buNone/>
            </a:pPr>
            <a:endParaRPr lang="cs-CZ" dirty="0"/>
          </a:p>
        </p:txBody>
      </p:sp>
    </p:spTree>
    <p:extLst>
      <p:ext uri="{BB962C8B-B14F-4D97-AF65-F5344CB8AC3E}">
        <p14:creationId xmlns:p14="http://schemas.microsoft.com/office/powerpoint/2010/main" val="3542353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 v softwaru R</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41</a:t>
            </a:fld>
            <a:endParaRPr lang="cs-CZ" dirty="0"/>
          </a:p>
        </p:txBody>
      </p:sp>
      <p:sp>
        <p:nvSpPr>
          <p:cNvPr id="7" name="Obdélník 6"/>
          <p:cNvSpPr/>
          <p:nvPr/>
        </p:nvSpPr>
        <p:spPr>
          <a:xfrm>
            <a:off x="576358" y="2276872"/>
            <a:ext cx="8388130" cy="4278094"/>
          </a:xfrm>
          <a:prstGeom prst="rect">
            <a:avLst/>
          </a:prstGeom>
        </p:spPr>
        <p:txBody>
          <a:bodyPr wrap="square">
            <a:spAutoFit/>
          </a:bodyPr>
          <a:lstStyle/>
          <a:p>
            <a:r>
              <a:rPr lang="cs-CZ" sz="1600" b="1" dirty="0"/>
              <a:t>V softwaru </a:t>
            </a:r>
            <a:r>
              <a:rPr lang="cs-CZ" sz="1600" b="1" dirty="0" smtClean="0"/>
              <a:t>R:</a:t>
            </a:r>
          </a:p>
          <a:p>
            <a:r>
              <a:rPr lang="en-US" sz="1600" dirty="0"/>
              <a:t>data &lt;- </a:t>
            </a:r>
            <a:r>
              <a:rPr lang="en-US" sz="1600" dirty="0" err="1"/>
              <a:t>data.frame</a:t>
            </a:r>
            <a:r>
              <a:rPr lang="en-US" sz="1600" dirty="0"/>
              <a:t>(</a:t>
            </a:r>
            <a:r>
              <a:rPr lang="en-US" sz="1600" dirty="0" err="1"/>
              <a:t>pohl</a:t>
            </a:r>
            <a:r>
              <a:rPr lang="en-US" sz="1600" dirty="0"/>
              <a:t>=c(1,1,1,2,2,2),</a:t>
            </a:r>
            <a:r>
              <a:rPr lang="en-US" sz="1600" dirty="0" err="1"/>
              <a:t>lek</a:t>
            </a:r>
            <a:r>
              <a:rPr lang="en-US" sz="1600" dirty="0"/>
              <a:t>=c(1,2,3,1,2,3),</a:t>
            </a:r>
            <a:r>
              <a:rPr lang="en-US" sz="1600" dirty="0" err="1"/>
              <a:t>pocet</a:t>
            </a:r>
            <a:r>
              <a:rPr lang="en-US" sz="1600" dirty="0"/>
              <a:t>=c(1,1,6,3,4,9))</a:t>
            </a:r>
          </a:p>
          <a:p>
            <a:r>
              <a:rPr lang="en-US" sz="1600" dirty="0"/>
              <a:t>data</a:t>
            </a:r>
          </a:p>
          <a:p>
            <a:endParaRPr lang="en-US" sz="1600" dirty="0"/>
          </a:p>
          <a:p>
            <a:r>
              <a:rPr lang="en-US" sz="1600" dirty="0" err="1"/>
              <a:t>model_bez_interakce</a:t>
            </a:r>
            <a:r>
              <a:rPr lang="en-US" sz="1600" dirty="0"/>
              <a:t> &lt;- </a:t>
            </a:r>
            <a:r>
              <a:rPr lang="en-US" sz="1600" dirty="0" err="1"/>
              <a:t>aov</a:t>
            </a:r>
            <a:r>
              <a:rPr lang="en-US" sz="1600" dirty="0"/>
              <a:t>(</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a:t>
            </a:r>
          </a:p>
          <a:p>
            <a:r>
              <a:rPr lang="en-US" sz="1600" dirty="0"/>
              <a:t>summary(</a:t>
            </a:r>
            <a:r>
              <a:rPr lang="en-US" sz="1600" dirty="0" err="1"/>
              <a:t>model_bez_interakce</a:t>
            </a:r>
            <a:r>
              <a:rPr lang="en-US" sz="1600" dirty="0"/>
              <a:t>)</a:t>
            </a:r>
          </a:p>
          <a:p>
            <a:r>
              <a:rPr lang="en-US" sz="1600" dirty="0" err="1"/>
              <a:t>TukeyHSD</a:t>
            </a:r>
            <a:r>
              <a:rPr lang="en-US" sz="1600" dirty="0"/>
              <a:t>(</a:t>
            </a:r>
            <a:r>
              <a:rPr lang="en-US" sz="1600" dirty="0" err="1"/>
              <a:t>model_bez_interakce</a:t>
            </a:r>
            <a:r>
              <a:rPr lang="en-US" sz="1600" dirty="0"/>
              <a:t>) # post-hoc test</a:t>
            </a:r>
          </a:p>
          <a:p>
            <a:endParaRPr lang="en-US" sz="1600" dirty="0"/>
          </a:p>
          <a:p>
            <a:r>
              <a:rPr lang="en-US" sz="1600" dirty="0"/>
              <a:t># 2. </a:t>
            </a:r>
            <a:r>
              <a:rPr lang="en-US" sz="1600" dirty="0" err="1"/>
              <a:t>zpusob</a:t>
            </a:r>
            <a:r>
              <a:rPr lang="en-US" sz="1600" dirty="0"/>
              <a:t>: </a:t>
            </a:r>
            <a:r>
              <a:rPr lang="en-US" sz="1600" dirty="0" err="1"/>
              <a:t>anova</a:t>
            </a:r>
            <a:r>
              <a:rPr lang="en-US" sz="1600" dirty="0"/>
              <a:t>(lm(</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a:t>
            </a:r>
          </a:p>
          <a:p>
            <a:endParaRPr lang="en-US" sz="1600" dirty="0"/>
          </a:p>
          <a:p>
            <a:r>
              <a:rPr lang="en-US" sz="1600" dirty="0" err="1"/>
              <a:t>model_s_interakci</a:t>
            </a:r>
            <a:r>
              <a:rPr lang="en-US" sz="1600" dirty="0"/>
              <a:t> &lt;- </a:t>
            </a:r>
            <a:r>
              <a:rPr lang="en-US" sz="1600" dirty="0" err="1"/>
              <a:t>aov</a:t>
            </a:r>
            <a:r>
              <a:rPr lang="en-US" sz="1600" dirty="0"/>
              <a:t>(</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a:t>
            </a:r>
          </a:p>
          <a:p>
            <a:r>
              <a:rPr lang="en-US" sz="1600" dirty="0"/>
              <a:t>summary(</a:t>
            </a:r>
            <a:r>
              <a:rPr lang="en-US" sz="1600" dirty="0" err="1"/>
              <a:t>model_s_interakci</a:t>
            </a:r>
            <a:r>
              <a:rPr lang="en-US" sz="1600" dirty="0" smtClean="0"/>
              <a:t>)</a:t>
            </a:r>
            <a:endParaRPr lang="cs-CZ" sz="1600" dirty="0" smtClean="0"/>
          </a:p>
          <a:p>
            <a:endParaRPr lang="cs-CZ" sz="1600" dirty="0"/>
          </a:p>
          <a:p>
            <a:r>
              <a:rPr lang="en-US" sz="1600" dirty="0"/>
              <a:t>boxplot(</a:t>
            </a:r>
            <a:r>
              <a:rPr lang="en-US" sz="1600" dirty="0" err="1"/>
              <a:t>data$pocet</a:t>
            </a:r>
            <a:r>
              <a:rPr lang="en-US" sz="1600" dirty="0"/>
              <a:t>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smtClean="0"/>
              <a:t>)))</a:t>
            </a:r>
          </a:p>
          <a:p>
            <a:endParaRPr lang="en-US" sz="1600" dirty="0"/>
          </a:p>
          <a:p>
            <a:r>
              <a:rPr lang="en-US" sz="1600" dirty="0"/>
              <a:t>library("car</a:t>
            </a:r>
            <a:r>
              <a:rPr lang="en-US" sz="1600" dirty="0" smtClean="0"/>
              <a:t>") # </a:t>
            </a:r>
            <a:r>
              <a:rPr lang="en-US" sz="1600" dirty="0" err="1" smtClean="0"/>
              <a:t>instalace</a:t>
            </a:r>
            <a:r>
              <a:rPr lang="en-US" sz="1600" dirty="0" smtClean="0"/>
              <a:t> </a:t>
            </a:r>
            <a:r>
              <a:rPr lang="en-US" sz="1600" dirty="0" err="1" smtClean="0"/>
              <a:t>baliku</a:t>
            </a:r>
            <a:r>
              <a:rPr lang="en-US" sz="1600" dirty="0" smtClean="0"/>
              <a:t> car </a:t>
            </a:r>
            <a:r>
              <a:rPr lang="en-US" sz="1600" dirty="0" err="1" smtClean="0"/>
              <a:t>pomoci</a:t>
            </a:r>
            <a:r>
              <a:rPr lang="en-US" sz="1600" dirty="0"/>
              <a:t>: </a:t>
            </a:r>
            <a:r>
              <a:rPr lang="en-US" sz="1600" dirty="0" err="1"/>
              <a:t>install.packages</a:t>
            </a:r>
            <a:r>
              <a:rPr lang="en-US" sz="1600" dirty="0"/>
              <a:t>("car")</a:t>
            </a:r>
          </a:p>
          <a:p>
            <a:r>
              <a:rPr lang="en-US" sz="1600" dirty="0" err="1"/>
              <a:t>leveneTest</a:t>
            </a:r>
            <a:r>
              <a:rPr lang="en-US" sz="1600" dirty="0"/>
              <a:t>(</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)),center=mean)</a:t>
            </a:r>
          </a:p>
        </p:txBody>
      </p:sp>
      <p:sp>
        <p:nvSpPr>
          <p:cNvPr id="8" name="Zástupný symbol pro obsah 2"/>
          <p:cNvSpPr>
            <a:spLocks noGrp="1"/>
          </p:cNvSpPr>
          <p:nvPr>
            <p:ph idx="1"/>
          </p:nvPr>
        </p:nvSpPr>
        <p:spPr>
          <a:xfrm>
            <a:off x="576358" y="1196752"/>
            <a:ext cx="8388130" cy="864096"/>
          </a:xfrm>
        </p:spPr>
        <p:txBody>
          <a:bodyPr>
            <a:normAutofit/>
          </a:bodyPr>
          <a:lstStyle/>
          <a:p>
            <a:pPr marL="0" indent="0">
              <a:buNone/>
            </a:pPr>
            <a:r>
              <a:rPr lang="cs-CZ" dirty="0"/>
              <a:t>Zjistěte, zda má vliv pohlaví a typ léku na počet nežádoucích účinků u pacientů </a:t>
            </a:r>
            <a:br>
              <a:rPr lang="cs-CZ" dirty="0"/>
            </a:br>
            <a:r>
              <a:rPr lang="cs-CZ" dirty="0" smtClean="0"/>
              <a:t>se schizofrenií.</a:t>
            </a:r>
          </a:p>
          <a:p>
            <a:pPr marL="0" indent="0">
              <a:buNone/>
            </a:pPr>
            <a:endParaRPr lang="cs-CZ" dirty="0"/>
          </a:p>
        </p:txBody>
      </p:sp>
    </p:spTree>
    <p:extLst>
      <p:ext uri="{BB962C8B-B14F-4D97-AF65-F5344CB8AC3E}">
        <p14:creationId xmlns:p14="http://schemas.microsoft.com/office/powerpoint/2010/main" val="1085539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42</a:t>
            </a:fld>
            <a:endParaRPr lang="cs-CZ" dirty="0"/>
          </a:p>
        </p:txBody>
      </p:sp>
      <p:sp>
        <p:nvSpPr>
          <p:cNvPr id="5" name="Zástupný symbol pro obsah 2"/>
          <p:cNvSpPr>
            <a:spLocks noGrp="1"/>
          </p:cNvSpPr>
          <p:nvPr>
            <p:ph idx="1"/>
          </p:nvPr>
        </p:nvSpPr>
        <p:spPr>
          <a:xfrm>
            <a:off x="576358" y="1196753"/>
            <a:ext cx="8100098" cy="1152128"/>
          </a:xfrm>
        </p:spPr>
        <p:txBody>
          <a:bodyPr/>
          <a:lstStyle/>
          <a:p>
            <a:pPr marL="0" indent="0">
              <a:buNone/>
            </a:pPr>
            <a:r>
              <a:rPr lang="cs-CZ" dirty="0" smtClean="0"/>
              <a:t>Zjistěte, zda má vliv pohlaví a typ onemocnění na objem hipokampu.</a:t>
            </a:r>
          </a:p>
          <a:p>
            <a:pPr marL="0" indent="0">
              <a:buNone/>
            </a:pPr>
            <a:endParaRPr lang="cs-CZ" dirty="0"/>
          </a:p>
          <a:p>
            <a:pPr marL="0" indent="0">
              <a:buNone/>
            </a:pPr>
            <a:r>
              <a:rPr lang="cs-CZ" dirty="0" smtClean="0"/>
              <a:t>Ukázka datového souboru:</a:t>
            </a:r>
            <a:endParaRPr lang="en-US" dirty="0"/>
          </a:p>
        </p:txBody>
      </p:sp>
      <p:graphicFrame>
        <p:nvGraphicFramePr>
          <p:cNvPr id="8" name="Tabulka 7"/>
          <p:cNvGraphicFramePr>
            <a:graphicFrameLocks noGrp="1"/>
          </p:cNvGraphicFramePr>
          <p:nvPr>
            <p:extLst>
              <p:ext uri="{D42A27DB-BD31-4B8C-83A1-F6EECF244321}">
                <p14:modId xmlns:p14="http://schemas.microsoft.com/office/powerpoint/2010/main" val="1154103101"/>
              </p:ext>
            </p:extLst>
          </p:nvPr>
        </p:nvGraphicFramePr>
        <p:xfrm>
          <a:off x="755576" y="2492896"/>
          <a:ext cx="5256584" cy="2664300"/>
        </p:xfrm>
        <a:graphic>
          <a:graphicData uri="http://schemas.openxmlformats.org/drawingml/2006/table">
            <a:tbl>
              <a:tblPr/>
              <a:tblGrid>
                <a:gridCol w="485756">
                  <a:extLst>
                    <a:ext uri="{9D8B030D-6E8A-4147-A177-3AD203B41FA5}">
                      <a16:colId xmlns:a16="http://schemas.microsoft.com/office/drawing/2014/main" val="20000"/>
                    </a:ext>
                  </a:extLst>
                </a:gridCol>
                <a:gridCol w="1110302">
                  <a:extLst>
                    <a:ext uri="{9D8B030D-6E8A-4147-A177-3AD203B41FA5}">
                      <a16:colId xmlns:a16="http://schemas.microsoft.com/office/drawing/2014/main" val="20001"/>
                    </a:ext>
                  </a:extLst>
                </a:gridCol>
                <a:gridCol w="1127650">
                  <a:extLst>
                    <a:ext uri="{9D8B030D-6E8A-4147-A177-3AD203B41FA5}">
                      <a16:colId xmlns:a16="http://schemas.microsoft.com/office/drawing/2014/main" val="20002"/>
                    </a:ext>
                  </a:extLst>
                </a:gridCol>
                <a:gridCol w="2532876">
                  <a:extLst>
                    <a:ext uri="{9D8B030D-6E8A-4147-A177-3AD203B41FA5}">
                      <a16:colId xmlns:a16="http://schemas.microsoft.com/office/drawing/2014/main" val="20003"/>
                    </a:ext>
                  </a:extLst>
                </a:gridCol>
              </a:tblGrid>
              <a:tr h="266430">
                <a:tc>
                  <a:txBody>
                    <a:bodyPr/>
                    <a:lstStyle/>
                    <a:p>
                      <a:pPr algn="ctr" fontAlgn="b"/>
                      <a:r>
                        <a:rPr lang="en-US" sz="1400" b="1" i="0" u="none" strike="noStrike" dirty="0">
                          <a:solidFill>
                            <a:srgbClr val="000000"/>
                          </a:solidFill>
                          <a:effectLst/>
                          <a:latin typeface="+mn-lt"/>
                        </a:rPr>
                        <a:t>ID</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Group_3kat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mn-lt"/>
                        </a:rPr>
                        <a:t>Gender_rek</a:t>
                      </a:r>
                      <a:endParaRPr lang="en-US" sz="14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mn-lt"/>
                        </a:rPr>
                        <a:t>Hippocampus_volume</a:t>
                      </a:r>
                      <a:r>
                        <a:rPr lang="en-US" sz="1400" b="1" i="0" u="none" strike="noStrike" dirty="0">
                          <a:solidFill>
                            <a:srgbClr val="000000"/>
                          </a:solidFill>
                          <a:effectLst/>
                          <a:latin typeface="+mn-lt"/>
                        </a:rPr>
                        <a:t> (mm3)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6430">
                <a:tc>
                  <a:txBody>
                    <a:bodyPr/>
                    <a:lstStyle/>
                    <a:p>
                      <a:pPr algn="ctr" fontAlgn="b"/>
                      <a:r>
                        <a:rPr lang="en-US" sz="1400" b="0" i="0" u="none" strike="noStrike">
                          <a:solidFill>
                            <a:srgbClr val="000000"/>
                          </a:solidFill>
                          <a:effectLst/>
                          <a:latin typeface="+mn-lt"/>
                        </a:rPr>
                        <a:t>101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mn-lt"/>
                        </a:rPr>
                        <a:t>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mn-lt"/>
                        </a:rPr>
                        <a:t>6996.1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266430">
                <a:tc>
                  <a:txBody>
                    <a:bodyPr/>
                    <a:lstStyle/>
                    <a:p>
                      <a:pPr algn="ctr" fontAlgn="b"/>
                      <a:r>
                        <a:rPr lang="en-US" sz="1400" b="0" i="0" u="none" strike="noStrike">
                          <a:solidFill>
                            <a:srgbClr val="000000"/>
                          </a:solidFill>
                          <a:effectLst/>
                          <a:latin typeface="+mn-lt"/>
                        </a:rPr>
                        <a:t>102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1</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7187.3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66430">
                <a:tc>
                  <a:txBody>
                    <a:bodyPr/>
                    <a:lstStyle/>
                    <a:p>
                      <a:pPr algn="ctr" fontAlgn="b"/>
                      <a:r>
                        <a:rPr lang="en-US" sz="1400" b="0" i="0" u="none" strike="noStrike">
                          <a:solidFill>
                            <a:srgbClr val="000000"/>
                          </a:solidFill>
                          <a:effectLst/>
                          <a:latin typeface="+mn-lt"/>
                        </a:rPr>
                        <a:t>103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1</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7030.2</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66430">
                <a:tc>
                  <a:txBody>
                    <a:bodyPr/>
                    <a:lstStyle/>
                    <a:p>
                      <a:pPr algn="ctr" fontAlgn="b"/>
                      <a:r>
                        <a:rPr lang="en-US" sz="1400" b="0" i="0" u="none" strike="noStrike">
                          <a:solidFill>
                            <a:srgbClr val="000000"/>
                          </a:solidFill>
                          <a:effectLst/>
                          <a:latin typeface="+mn-lt"/>
                        </a:rPr>
                        <a:t>331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2</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6891.6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66430">
                <a:tc>
                  <a:txBody>
                    <a:bodyPr/>
                    <a:lstStyle/>
                    <a:p>
                      <a:pPr algn="ctr" fontAlgn="b"/>
                      <a:r>
                        <a:rPr lang="en-US" sz="1400" b="0" i="0" u="none" strike="noStrike">
                          <a:solidFill>
                            <a:srgbClr val="000000"/>
                          </a:solidFill>
                          <a:effectLst/>
                          <a:latin typeface="+mn-lt"/>
                        </a:rPr>
                        <a:t>332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2</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mn-lt"/>
                        </a:rPr>
                        <a:t>6332.9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66430">
                <a:tc>
                  <a:txBody>
                    <a:bodyPr/>
                    <a:lstStyle/>
                    <a:p>
                      <a:pPr algn="ctr" fontAlgn="b"/>
                      <a:r>
                        <a:rPr lang="en-US" sz="1400" b="0" i="0" u="none" strike="noStrike">
                          <a:solidFill>
                            <a:srgbClr val="000000"/>
                          </a:solidFill>
                          <a:effectLst/>
                          <a:latin typeface="+mn-lt"/>
                        </a:rPr>
                        <a:t>334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2</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6303.7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66430">
                <a:tc>
                  <a:txBody>
                    <a:bodyPr/>
                    <a:lstStyle/>
                    <a:p>
                      <a:pPr algn="ctr" fontAlgn="b"/>
                      <a:r>
                        <a:rPr lang="en-US" sz="1400" b="0" i="0" u="none" strike="noStrike">
                          <a:solidFill>
                            <a:srgbClr val="000000"/>
                          </a:solidFill>
                          <a:effectLst/>
                          <a:latin typeface="+mn-lt"/>
                        </a:rPr>
                        <a:t>737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3</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6170.8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66430">
                <a:tc>
                  <a:txBody>
                    <a:bodyPr/>
                    <a:lstStyle/>
                    <a:p>
                      <a:pPr algn="ctr" fontAlgn="b"/>
                      <a:r>
                        <a:rPr lang="en-US" sz="1400" b="0" i="0" u="none" strike="noStrike">
                          <a:solidFill>
                            <a:srgbClr val="000000"/>
                          </a:solidFill>
                          <a:effectLst/>
                          <a:latin typeface="+mn-lt"/>
                        </a:rPr>
                        <a:t>739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3</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5984.1</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66430">
                <a:tc>
                  <a:txBody>
                    <a:bodyPr/>
                    <a:lstStyle/>
                    <a:p>
                      <a:pPr algn="ctr" fontAlgn="b"/>
                      <a:r>
                        <a:rPr lang="en-US" sz="1400" b="0" i="0" u="none" strike="noStrike">
                          <a:solidFill>
                            <a:srgbClr val="000000"/>
                          </a:solidFill>
                          <a:effectLst/>
                          <a:latin typeface="+mn-lt"/>
                        </a:rPr>
                        <a:t>740</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6052.4</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TextovéPole 8"/>
          <p:cNvSpPr txBox="1"/>
          <p:nvPr/>
        </p:nvSpPr>
        <p:spPr>
          <a:xfrm>
            <a:off x="709326" y="5445224"/>
            <a:ext cx="3312368" cy="1077218"/>
          </a:xfrm>
          <a:prstGeom prst="rect">
            <a:avLst/>
          </a:prstGeom>
          <a:noFill/>
        </p:spPr>
        <p:txBody>
          <a:bodyPr wrap="square" rtlCol="0">
            <a:spAutoFit/>
          </a:bodyPr>
          <a:lstStyle/>
          <a:p>
            <a:r>
              <a:rPr lang="cs-CZ" sz="1600" dirty="0" smtClean="0"/>
              <a:t>Legenda k proměnné Group_3kat:</a:t>
            </a:r>
          </a:p>
          <a:p>
            <a:r>
              <a:rPr lang="cs-CZ" sz="1600" dirty="0" smtClean="0"/>
              <a:t>1...</a:t>
            </a:r>
            <a:r>
              <a:rPr lang="cs-CZ" sz="1600" dirty="0" err="1" smtClean="0"/>
              <a:t>CN</a:t>
            </a:r>
            <a:r>
              <a:rPr lang="cs-CZ" sz="1600" dirty="0" smtClean="0"/>
              <a:t> (kontroly)</a:t>
            </a:r>
          </a:p>
          <a:p>
            <a:r>
              <a:rPr lang="cs-CZ" sz="1600" dirty="0" smtClean="0"/>
              <a:t>2...</a:t>
            </a:r>
            <a:r>
              <a:rPr lang="cs-CZ" sz="1600" dirty="0" err="1" smtClean="0"/>
              <a:t>MCI</a:t>
            </a:r>
            <a:r>
              <a:rPr lang="cs-CZ" sz="1600" dirty="0" smtClean="0"/>
              <a:t> (mírná kognitivní porucha)</a:t>
            </a:r>
          </a:p>
          <a:p>
            <a:r>
              <a:rPr lang="cs-CZ" sz="1600" dirty="0" smtClean="0"/>
              <a:t>3...AD (Alzheimerova choroba)</a:t>
            </a:r>
            <a:endParaRPr lang="en-US" sz="1600" dirty="0"/>
          </a:p>
        </p:txBody>
      </p:sp>
    </p:spTree>
    <p:extLst>
      <p:ext uri="{BB962C8B-B14F-4D97-AF65-F5344CB8AC3E}">
        <p14:creationId xmlns:p14="http://schemas.microsoft.com/office/powerpoint/2010/main" val="2729652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popisná sumarizace dat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43</a:t>
            </a:fld>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2172438724"/>
              </p:ext>
            </p:extLst>
          </p:nvPr>
        </p:nvGraphicFramePr>
        <p:xfrm>
          <a:off x="683568" y="1412776"/>
          <a:ext cx="7128792" cy="4392483"/>
        </p:xfrm>
        <a:graphic>
          <a:graphicData uri="http://schemas.openxmlformats.org/drawingml/2006/table">
            <a:tbl>
              <a:tblPr/>
              <a:tblGrid>
                <a:gridCol w="844326">
                  <a:extLst>
                    <a:ext uri="{9D8B030D-6E8A-4147-A177-3AD203B41FA5}">
                      <a16:colId xmlns:a16="http://schemas.microsoft.com/office/drawing/2014/main" val="20000"/>
                    </a:ext>
                  </a:extLst>
                </a:gridCol>
                <a:gridCol w="844326">
                  <a:extLst>
                    <a:ext uri="{9D8B030D-6E8A-4147-A177-3AD203B41FA5}">
                      <a16:colId xmlns:a16="http://schemas.microsoft.com/office/drawing/2014/main" val="20001"/>
                    </a:ext>
                  </a:extLst>
                </a:gridCol>
                <a:gridCol w="906690">
                  <a:extLst>
                    <a:ext uri="{9D8B030D-6E8A-4147-A177-3AD203B41FA5}">
                      <a16:colId xmlns:a16="http://schemas.microsoft.com/office/drawing/2014/main" val="20002"/>
                    </a:ext>
                  </a:extLst>
                </a:gridCol>
                <a:gridCol w="906690">
                  <a:extLst>
                    <a:ext uri="{9D8B030D-6E8A-4147-A177-3AD203B41FA5}">
                      <a16:colId xmlns:a16="http://schemas.microsoft.com/office/drawing/2014/main" val="20003"/>
                    </a:ext>
                  </a:extLst>
                </a:gridCol>
                <a:gridCol w="906690">
                  <a:extLst>
                    <a:ext uri="{9D8B030D-6E8A-4147-A177-3AD203B41FA5}">
                      <a16:colId xmlns:a16="http://schemas.microsoft.com/office/drawing/2014/main" val="20004"/>
                    </a:ext>
                  </a:extLst>
                </a:gridCol>
                <a:gridCol w="906690">
                  <a:extLst>
                    <a:ext uri="{9D8B030D-6E8A-4147-A177-3AD203B41FA5}">
                      <a16:colId xmlns:a16="http://schemas.microsoft.com/office/drawing/2014/main" val="20005"/>
                    </a:ext>
                  </a:extLst>
                </a:gridCol>
                <a:gridCol w="906690">
                  <a:extLst>
                    <a:ext uri="{9D8B030D-6E8A-4147-A177-3AD203B41FA5}">
                      <a16:colId xmlns:a16="http://schemas.microsoft.com/office/drawing/2014/main" val="20006"/>
                    </a:ext>
                  </a:extLst>
                </a:gridCol>
                <a:gridCol w="906690">
                  <a:extLst>
                    <a:ext uri="{9D8B030D-6E8A-4147-A177-3AD203B41FA5}">
                      <a16:colId xmlns:a16="http://schemas.microsoft.com/office/drawing/2014/main" val="20007"/>
                    </a:ext>
                  </a:extLst>
                </a:gridCol>
              </a:tblGrid>
              <a:tr h="400227">
                <a:tc>
                  <a:txBody>
                    <a:bodyPr/>
                    <a:lstStyle/>
                    <a:p>
                      <a:pPr algn="l" fontAlgn="ctr"/>
                      <a:r>
                        <a:rPr lang="cs-CZ" sz="1600" b="0" i="0" u="none" strike="noStrike" noProof="0" dirty="0" smtClean="0">
                          <a:solidFill>
                            <a:srgbClr val="000000"/>
                          </a:solidFill>
                          <a:effectLst/>
                          <a:latin typeface="+mn-lt"/>
                        </a:rPr>
                        <a:t>Skupina</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Pohlaví</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N</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Průměr</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err="1" smtClean="0">
                          <a:solidFill>
                            <a:srgbClr val="000000"/>
                          </a:solidFill>
                          <a:effectLst/>
                          <a:latin typeface="+mn-lt"/>
                        </a:rPr>
                        <a:t>SD</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Medián</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Minimum</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Maximum</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2688">
                <a:tc rowSpan="3">
                  <a:txBody>
                    <a:bodyPr/>
                    <a:lstStyle/>
                    <a:p>
                      <a:pPr algn="l" fontAlgn="ctr"/>
                      <a:r>
                        <a:rPr lang="cs-CZ" sz="1600" b="0" i="0" u="none" strike="noStrike" noProof="0" dirty="0" err="1" smtClean="0">
                          <a:solidFill>
                            <a:srgbClr val="000000"/>
                          </a:solidFill>
                          <a:effectLst/>
                          <a:latin typeface="+mn-lt"/>
                        </a:rPr>
                        <a:t>CN</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110</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7018.3</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190.1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7036.1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6509.6</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7430.1</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120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7087.3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176.0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7081.1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6674.4</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230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7054.3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185.7</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7048.6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6509.6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2688">
                <a:tc rowSpan="3">
                  <a:txBody>
                    <a:bodyPr/>
                    <a:lstStyle/>
                    <a:p>
                      <a:pPr algn="l" fontAlgn="ctr"/>
                      <a:r>
                        <a:rPr lang="cs-CZ" sz="1600" b="0" i="0" u="none" strike="noStrike" noProof="0" dirty="0" err="1" smtClean="0">
                          <a:solidFill>
                            <a:srgbClr val="000000"/>
                          </a:solidFill>
                          <a:effectLst/>
                          <a:latin typeface="+mn-lt"/>
                        </a:rPr>
                        <a:t>MCI</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146</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6476.7</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171.8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6460.4</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6155.1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6984.8</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260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6595.2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164.1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6589.5</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6159.1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7125.6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406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6552.6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176.2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6555.0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6155.1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7125.6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2688">
                <a:tc rowSpan="3">
                  <a:txBody>
                    <a:bodyPr/>
                    <a:lstStyle/>
                    <a:p>
                      <a:pPr algn="l" fontAlgn="ctr"/>
                      <a:r>
                        <a:rPr lang="cs-CZ" sz="1600" b="0" i="0" u="none" strike="noStrike" noProof="0" dirty="0" smtClean="0">
                          <a:solidFill>
                            <a:srgbClr val="000000"/>
                          </a:solidFill>
                          <a:effectLst/>
                          <a:latin typeface="+mn-lt"/>
                        </a:rPr>
                        <a:t>AD</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95</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6215.0</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178.8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6237.8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6619.0</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102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6293.0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174.8</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6250.8</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5844.3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6756.9</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197</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6255.4</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180.6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6248.0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6756.9</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2688">
                <a:tc rowSpan="3">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351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6575.6</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364.8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6498.2</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7430.1</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482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6653.8</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323.9</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6610.0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5844.3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833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6620.9</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343.7</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6580.9</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92202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r>
              <a:rPr lang="cs-CZ" dirty="0" smtClean="0"/>
              <a:t>3 </a:t>
            </a:r>
            <a:r>
              <a:rPr lang="cs-CZ" dirty="0"/>
              <a:t>– </a:t>
            </a:r>
            <a:r>
              <a:rPr lang="cs-CZ" dirty="0" smtClean="0"/>
              <a:t>krabicový graf</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44</a:t>
            </a:fld>
            <a:endParaRPr lang="cs-CZ"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07" y="1364704"/>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Přímá spojnice 6"/>
          <p:cNvCxnSpPr/>
          <p:nvPr/>
        </p:nvCxnSpPr>
        <p:spPr>
          <a:xfrm>
            <a:off x="2555776" y="2420888"/>
            <a:ext cx="1108843" cy="936104"/>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3664619" y="3356992"/>
            <a:ext cx="1048691" cy="6204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2123728" y="2492896"/>
            <a:ext cx="1080120" cy="10801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248261" y="3573016"/>
            <a:ext cx="1080120" cy="41795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724128" y="2636912"/>
            <a:ext cx="3024336" cy="2154436"/>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interakci sice očekávat nebudeme, přesto si ale model s interakcí raději spočítáme </a:t>
            </a:r>
          </a:p>
          <a:p>
            <a:endParaRPr lang="cs-CZ" sz="1100" dirty="0" smtClean="0">
              <a:solidFill>
                <a:srgbClr val="0070C0"/>
              </a:solidFill>
              <a:latin typeface="Calibri"/>
            </a:endParaRPr>
          </a:p>
          <a:p>
            <a:r>
              <a:rPr lang="cs-CZ" sz="2000" dirty="0" smtClean="0">
                <a:solidFill>
                  <a:srgbClr val="0070C0"/>
                </a:solidFill>
                <a:latin typeface="Calibri"/>
              </a:rPr>
              <a:t>(nejdřív ale musíme ověřit předpoklady)</a:t>
            </a:r>
            <a:endParaRPr lang="en-US" sz="2000" dirty="0">
              <a:solidFill>
                <a:srgbClr val="0070C0"/>
              </a:solidFill>
            </a:endParaRPr>
          </a:p>
        </p:txBody>
      </p:sp>
    </p:spTree>
    <p:extLst>
      <p:ext uri="{BB962C8B-B14F-4D97-AF65-F5344CB8AC3E}">
        <p14:creationId xmlns:p14="http://schemas.microsoft.com/office/powerpoint/2010/main" val="217075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ověření normality</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45</a:t>
            </a:fld>
            <a:endParaRPr lang="cs-CZ"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32" y="1052736"/>
            <a:ext cx="6945804" cy="556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222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homogenita rozptylů a nezávislost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46</a:t>
            </a:fld>
            <a:endParaRPr lang="cs-CZ"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1294518"/>
            <a:ext cx="4104456" cy="2691884"/>
          </a:xfrm>
          <a:prstGeom prst="rect">
            <a:avLst/>
          </a:prstGeom>
        </p:spPr>
      </p:pic>
      <p:sp>
        <p:nvSpPr>
          <p:cNvPr id="6" name="TextovéPole 5"/>
          <p:cNvSpPr txBox="1"/>
          <p:nvPr/>
        </p:nvSpPr>
        <p:spPr>
          <a:xfrm>
            <a:off x="611560" y="4933617"/>
            <a:ext cx="7776864" cy="1015663"/>
          </a:xfrm>
          <a:prstGeom prst="rect">
            <a:avLst/>
          </a:prstGeom>
          <a:noFill/>
        </p:spPr>
        <p:txBody>
          <a:bodyPr wrap="square" rtlCol="0">
            <a:spAutoFit/>
          </a:bodyPr>
          <a:lstStyle/>
          <a:p>
            <a:r>
              <a:rPr lang="cs-CZ" sz="2000" b="1" dirty="0" smtClean="0"/>
              <a:t>Nezávislost: </a:t>
            </a:r>
          </a:p>
          <a:p>
            <a:r>
              <a:rPr lang="cs-CZ" sz="2000" dirty="0">
                <a:solidFill>
                  <a:srgbClr val="0070C0"/>
                </a:solidFill>
              </a:rPr>
              <a:t>P</a:t>
            </a:r>
            <a:r>
              <a:rPr lang="cs-CZ" sz="2000" dirty="0" smtClean="0">
                <a:solidFill>
                  <a:srgbClr val="0070C0"/>
                </a:solidFill>
              </a:rPr>
              <a:t>rotože žádný subjekt nebyl současně  ve více skupinách, nezávislost </a:t>
            </a:r>
            <a:r>
              <a:rPr lang="cs-CZ" sz="2000" dirty="0">
                <a:solidFill>
                  <a:srgbClr val="0070C0"/>
                </a:solidFill>
              </a:rPr>
              <a:t>můžeme </a:t>
            </a:r>
            <a:r>
              <a:rPr lang="cs-CZ" sz="2000" dirty="0" smtClean="0">
                <a:solidFill>
                  <a:srgbClr val="0070C0"/>
                </a:solidFill>
              </a:rPr>
              <a:t>předpokládat.</a:t>
            </a:r>
            <a:endParaRPr lang="en-US" sz="2000" dirty="0">
              <a:solidFill>
                <a:srgbClr val="0070C0"/>
              </a:solidFill>
            </a:endParaRPr>
          </a:p>
        </p:txBody>
      </p:sp>
      <p:sp>
        <p:nvSpPr>
          <p:cNvPr id="8" name="TextovéPole 7"/>
          <p:cNvSpPr txBox="1"/>
          <p:nvPr/>
        </p:nvSpPr>
        <p:spPr>
          <a:xfrm>
            <a:off x="611560" y="3939236"/>
            <a:ext cx="7776864" cy="400110"/>
          </a:xfrm>
          <a:prstGeom prst="rect">
            <a:avLst/>
          </a:prstGeom>
          <a:noFill/>
        </p:spPr>
        <p:txBody>
          <a:bodyPr wrap="square" rtlCol="0">
            <a:spAutoFit/>
          </a:bodyPr>
          <a:lstStyle/>
          <a:p>
            <a:r>
              <a:rPr lang="cs-CZ" sz="2000" dirty="0" smtClean="0">
                <a:solidFill>
                  <a:srgbClr val="0070C0"/>
                </a:solidFill>
              </a:rPr>
              <a:t>p=0,440 </a:t>
            </a:r>
            <a:r>
              <a:rPr lang="en-US" sz="2000" dirty="0" smtClean="0">
                <a:solidFill>
                  <a:srgbClr val="0070C0"/>
                </a:solidFill>
              </a:rPr>
              <a:t>&gt;</a:t>
            </a:r>
            <a:r>
              <a:rPr lang="cs-CZ" sz="2000" dirty="0" smtClean="0">
                <a:solidFill>
                  <a:srgbClr val="0070C0"/>
                </a:solidFill>
              </a:rPr>
              <a:t> 0,05 </a:t>
            </a:r>
            <a:r>
              <a:rPr lang="cs-CZ" sz="2000" dirty="0" smtClean="0">
                <a:solidFill>
                  <a:srgbClr val="0070C0"/>
                </a:solidFill>
                <a:latin typeface="Calibri"/>
              </a:rPr>
              <a:t>→</a:t>
            </a:r>
            <a:r>
              <a:rPr lang="en-US" sz="2000" dirty="0" smtClean="0">
                <a:solidFill>
                  <a:srgbClr val="0070C0"/>
                </a:solidFill>
                <a:latin typeface="Calibri"/>
              </a:rPr>
              <a:t> </a:t>
            </a:r>
            <a:r>
              <a:rPr lang="cs-CZ" sz="2000" dirty="0" smtClean="0">
                <a:solidFill>
                  <a:srgbClr val="0070C0"/>
                </a:solidFill>
                <a:latin typeface="Calibri"/>
              </a:rPr>
              <a:t>nezamítáme homogenitu rozptylů</a:t>
            </a:r>
            <a:endParaRPr lang="en-US" sz="2000" dirty="0">
              <a:solidFill>
                <a:srgbClr val="0070C0"/>
              </a:solidFill>
            </a:endParaRPr>
          </a:p>
        </p:txBody>
      </p:sp>
      <p:sp>
        <p:nvSpPr>
          <p:cNvPr id="9" name="TextovéPole 8"/>
          <p:cNvSpPr txBox="1"/>
          <p:nvPr/>
        </p:nvSpPr>
        <p:spPr>
          <a:xfrm>
            <a:off x="611560" y="1124744"/>
            <a:ext cx="7776864" cy="400110"/>
          </a:xfrm>
          <a:prstGeom prst="rect">
            <a:avLst/>
          </a:prstGeom>
          <a:noFill/>
        </p:spPr>
        <p:txBody>
          <a:bodyPr wrap="square" rtlCol="0">
            <a:spAutoFit/>
          </a:bodyPr>
          <a:lstStyle/>
          <a:p>
            <a:r>
              <a:rPr lang="cs-CZ" sz="2000" b="1" dirty="0" smtClean="0"/>
              <a:t>Homogenita rozptylů:</a:t>
            </a:r>
          </a:p>
        </p:txBody>
      </p:sp>
    </p:spTree>
    <p:extLst>
      <p:ext uri="{BB962C8B-B14F-4D97-AF65-F5344CB8AC3E}">
        <p14:creationId xmlns:p14="http://schemas.microsoft.com/office/powerpoint/2010/main" val="2550593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model s interakcí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47</a:t>
            </a:fld>
            <a:endParaRPr lang="cs-CZ"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46" y="1032406"/>
            <a:ext cx="8605142" cy="3404705"/>
          </a:xfrm>
          <a:prstGeom prst="rect">
            <a:avLst/>
          </a:prstGeom>
        </p:spPr>
      </p:pic>
      <p:sp>
        <p:nvSpPr>
          <p:cNvPr id="6" name="TextovéPole 5"/>
          <p:cNvSpPr txBox="1"/>
          <p:nvPr/>
        </p:nvSpPr>
        <p:spPr>
          <a:xfrm>
            <a:off x="683568" y="4613066"/>
            <a:ext cx="8064896" cy="400110"/>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není statisticky významná interakce, proto spočítáme model bez interakce</a:t>
            </a:r>
            <a:endParaRPr lang="en-US" sz="2000" dirty="0">
              <a:solidFill>
                <a:srgbClr val="0070C0"/>
              </a:solidFill>
            </a:endParaRPr>
          </a:p>
        </p:txBody>
      </p:sp>
    </p:spTree>
    <p:extLst>
      <p:ext uri="{BB962C8B-B14F-4D97-AF65-F5344CB8AC3E}">
        <p14:creationId xmlns:p14="http://schemas.microsoft.com/office/powerpoint/2010/main" val="32899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model bez interakce</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48</a:t>
            </a:fld>
            <a:endParaRPr lang="cs-CZ" dirty="0"/>
          </a:p>
        </p:txBody>
      </p:sp>
      <p:sp>
        <p:nvSpPr>
          <p:cNvPr id="6" name="TextovéPole 5"/>
          <p:cNvSpPr txBox="1"/>
          <p:nvPr/>
        </p:nvSpPr>
        <p:spPr>
          <a:xfrm>
            <a:off x="683568" y="4449306"/>
            <a:ext cx="8460432" cy="400110"/>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statisticky významný vliv pohlaví i typu onemocnění na objem hipokampu</a:t>
            </a:r>
            <a:endParaRPr lang="en-US" sz="2000" dirty="0">
              <a:solidFill>
                <a:srgbClr val="0070C0"/>
              </a:solidFill>
            </a:endParaRP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5"/>
            <a:ext cx="7303862" cy="2952329"/>
          </a:xfrm>
          <a:prstGeom prst="rect">
            <a:avLst/>
          </a:prstGeom>
        </p:spPr>
      </p:pic>
      <p:sp>
        <p:nvSpPr>
          <p:cNvPr id="8" name="TextovéPole 7"/>
          <p:cNvSpPr txBox="1"/>
          <p:nvPr/>
        </p:nvSpPr>
        <p:spPr>
          <a:xfrm>
            <a:off x="683568" y="4881354"/>
            <a:ext cx="8460432" cy="707886"/>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protože  typ onemocnění má více než 2 kategorie, musíme provést post-hoc test, abychom zjistili, mezi kterými kategoriemi je statisticky významný rozdíl</a:t>
            </a:r>
            <a:endParaRPr lang="en-US" sz="2000" dirty="0">
              <a:solidFill>
                <a:srgbClr val="0070C0"/>
              </a:solidFill>
            </a:endParaRPr>
          </a:p>
        </p:txBody>
      </p:sp>
    </p:spTree>
    <p:extLst>
      <p:ext uri="{BB962C8B-B14F-4D97-AF65-F5344CB8AC3E}">
        <p14:creationId xmlns:p14="http://schemas.microsoft.com/office/powerpoint/2010/main" val="39833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765"/>
          <a:stretch/>
        </p:blipFill>
        <p:spPr bwMode="auto">
          <a:xfrm>
            <a:off x="5335623" y="1135427"/>
            <a:ext cx="3740658" cy="332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délník 13"/>
          <p:cNvSpPr/>
          <p:nvPr/>
        </p:nvSpPr>
        <p:spPr>
          <a:xfrm>
            <a:off x="6084168" y="4077072"/>
            <a:ext cx="2391504" cy="392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cs-CZ" dirty="0"/>
              <a:t>Úkol </a:t>
            </a:r>
            <a:r>
              <a:rPr lang="cs-CZ" dirty="0" smtClean="0"/>
              <a:t>3 – interpretace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49</a:t>
            </a:fld>
            <a:endParaRPr lang="cs-CZ" dirty="0"/>
          </a:p>
        </p:txBody>
      </p:sp>
      <p:sp>
        <p:nvSpPr>
          <p:cNvPr id="6" name="TextovéPole 5"/>
          <p:cNvSpPr txBox="1"/>
          <p:nvPr/>
        </p:nvSpPr>
        <p:spPr>
          <a:xfrm>
            <a:off x="539552" y="4509120"/>
            <a:ext cx="8460432" cy="707886"/>
          </a:xfrm>
          <a:prstGeom prst="rect">
            <a:avLst/>
          </a:prstGeom>
          <a:noFill/>
        </p:spPr>
        <p:txBody>
          <a:bodyPr wrap="square" rtlCol="0">
            <a:spAutoFit/>
          </a:bodyPr>
          <a:lstStyle/>
          <a:p>
            <a:pPr marL="342900" indent="-342900">
              <a:buFont typeface="Verdana" panose="020B0604030504040204" pitchFamily="34" charset="0"/>
              <a:buChar char="-"/>
            </a:pPr>
            <a:r>
              <a:rPr lang="cs-CZ" sz="2000" dirty="0" smtClean="0">
                <a:solidFill>
                  <a:srgbClr val="0070C0"/>
                </a:solidFill>
                <a:latin typeface="Calibri"/>
              </a:rPr>
              <a:t>statisticky významný vliv pohlaví i typu onemocnění na objem hipokampu, přičemž mezi pohlavím a typem onemocnění nenastává interakce</a:t>
            </a:r>
            <a:endParaRPr lang="en-US" sz="2000" dirty="0">
              <a:solidFill>
                <a:srgbClr val="0070C0"/>
              </a:solidFill>
            </a:endParaRPr>
          </a:p>
        </p:txBody>
      </p:sp>
      <p:sp>
        <p:nvSpPr>
          <p:cNvPr id="7" name="TextovéPole 6"/>
          <p:cNvSpPr txBox="1"/>
          <p:nvPr/>
        </p:nvSpPr>
        <p:spPr>
          <a:xfrm>
            <a:off x="539552" y="5235296"/>
            <a:ext cx="8460432" cy="400110"/>
          </a:xfrm>
          <a:prstGeom prst="rect">
            <a:avLst/>
          </a:prstGeom>
          <a:noFill/>
        </p:spPr>
        <p:txBody>
          <a:bodyPr wrap="square" rtlCol="0">
            <a:spAutoFit/>
          </a:bodyPr>
          <a:lstStyle/>
          <a:p>
            <a:pPr marL="342900" indent="-342900">
              <a:buFont typeface="Verdana" panose="020B0604030504040204" pitchFamily="34" charset="0"/>
              <a:buChar char="-"/>
            </a:pPr>
            <a:r>
              <a:rPr lang="cs-CZ" sz="2000" dirty="0" smtClean="0">
                <a:solidFill>
                  <a:srgbClr val="0070C0"/>
                </a:solidFill>
                <a:latin typeface="Calibri"/>
              </a:rPr>
              <a:t>u </a:t>
            </a:r>
            <a:r>
              <a:rPr lang="cs-CZ" sz="2000" dirty="0">
                <a:solidFill>
                  <a:srgbClr val="0070C0"/>
                </a:solidFill>
                <a:latin typeface="Calibri"/>
              </a:rPr>
              <a:t>mužů</a:t>
            </a:r>
            <a:r>
              <a:rPr lang="cs-CZ" sz="2000" dirty="0" smtClean="0">
                <a:solidFill>
                  <a:srgbClr val="0070C0"/>
                </a:solidFill>
                <a:latin typeface="Calibri"/>
              </a:rPr>
              <a:t> statisticky významně vyšší objem hipokampu než u žen</a:t>
            </a:r>
            <a:endParaRPr lang="en-US" sz="2000" dirty="0">
              <a:solidFill>
                <a:srgbClr val="0070C0"/>
              </a:solidFill>
            </a:endParaRPr>
          </a:p>
        </p:txBody>
      </p:sp>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38" y="1126165"/>
            <a:ext cx="4853510" cy="1798779"/>
          </a:xfrm>
          <a:prstGeom prst="rect">
            <a:avLst/>
          </a:prstGeom>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69" r="18726"/>
          <a:stretch/>
        </p:blipFill>
        <p:spPr bwMode="auto">
          <a:xfrm>
            <a:off x="8475672" y="1545245"/>
            <a:ext cx="444409" cy="48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ovéPole 9"/>
          <p:cNvSpPr txBox="1"/>
          <p:nvPr/>
        </p:nvSpPr>
        <p:spPr>
          <a:xfrm>
            <a:off x="6418450" y="4064193"/>
            <a:ext cx="252000" cy="216000"/>
          </a:xfrm>
          <a:prstGeom prst="rect">
            <a:avLst/>
          </a:prstGeom>
          <a:solidFill>
            <a:schemeClr val="bg1"/>
          </a:solidFill>
        </p:spPr>
        <p:txBody>
          <a:bodyPr wrap="square" lIns="0" tIns="0" rIns="36000" bIns="0" rtlCol="0">
            <a:spAutoFit/>
          </a:bodyPr>
          <a:lstStyle/>
          <a:p>
            <a:r>
              <a:rPr lang="cs-CZ" sz="1400" dirty="0" err="1" smtClean="0"/>
              <a:t>CN</a:t>
            </a:r>
            <a:endParaRPr lang="en-US" sz="1400" dirty="0"/>
          </a:p>
        </p:txBody>
      </p:sp>
      <p:sp>
        <p:nvSpPr>
          <p:cNvPr id="11" name="TextovéPole 10"/>
          <p:cNvSpPr txBox="1"/>
          <p:nvPr/>
        </p:nvSpPr>
        <p:spPr>
          <a:xfrm>
            <a:off x="7128312" y="4064193"/>
            <a:ext cx="360000" cy="216000"/>
          </a:xfrm>
          <a:prstGeom prst="rect">
            <a:avLst/>
          </a:prstGeom>
          <a:solidFill>
            <a:schemeClr val="bg1"/>
          </a:solidFill>
        </p:spPr>
        <p:txBody>
          <a:bodyPr wrap="square" lIns="0" tIns="0" rIns="36000" bIns="0" rtlCol="0">
            <a:spAutoFit/>
          </a:bodyPr>
          <a:lstStyle/>
          <a:p>
            <a:r>
              <a:rPr lang="cs-CZ" sz="1400" dirty="0" err="1" smtClean="0"/>
              <a:t>MCI</a:t>
            </a:r>
            <a:endParaRPr lang="en-US" sz="1400" dirty="0"/>
          </a:p>
        </p:txBody>
      </p:sp>
      <p:sp>
        <p:nvSpPr>
          <p:cNvPr id="12" name="TextovéPole 11"/>
          <p:cNvSpPr txBox="1"/>
          <p:nvPr/>
        </p:nvSpPr>
        <p:spPr>
          <a:xfrm>
            <a:off x="7884368" y="4064193"/>
            <a:ext cx="252000" cy="216000"/>
          </a:xfrm>
          <a:prstGeom prst="rect">
            <a:avLst/>
          </a:prstGeom>
          <a:solidFill>
            <a:schemeClr val="bg1"/>
          </a:solidFill>
        </p:spPr>
        <p:txBody>
          <a:bodyPr wrap="square" lIns="0" tIns="0" rIns="36000" bIns="0" rtlCol="0">
            <a:spAutoFit/>
          </a:bodyPr>
          <a:lstStyle/>
          <a:p>
            <a:r>
              <a:rPr lang="cs-CZ" sz="1400" dirty="0" smtClean="0"/>
              <a:t>AD</a:t>
            </a:r>
            <a:endParaRPr lang="en-US" sz="1400" dirty="0"/>
          </a:p>
        </p:txBody>
      </p:sp>
      <p:sp>
        <p:nvSpPr>
          <p:cNvPr id="13" name="TextovéPole 12"/>
          <p:cNvSpPr txBox="1"/>
          <p:nvPr/>
        </p:nvSpPr>
        <p:spPr>
          <a:xfrm>
            <a:off x="539552" y="5653697"/>
            <a:ext cx="8460432" cy="1015663"/>
          </a:xfrm>
          <a:prstGeom prst="rect">
            <a:avLst/>
          </a:prstGeom>
          <a:noFill/>
        </p:spPr>
        <p:txBody>
          <a:bodyPr wrap="square" rtlCol="0">
            <a:spAutoFit/>
          </a:bodyPr>
          <a:lstStyle/>
          <a:p>
            <a:pPr marL="342900" indent="-342900">
              <a:buFont typeface="Verdana" panose="020B0604030504040204" pitchFamily="34" charset="0"/>
              <a:buChar char="-"/>
            </a:pPr>
            <a:r>
              <a:rPr lang="cs-CZ" sz="2000" dirty="0" smtClean="0">
                <a:solidFill>
                  <a:srgbClr val="0070C0"/>
                </a:solidFill>
                <a:latin typeface="Calibri"/>
              </a:rPr>
              <a:t>statisticky významný rozdíl v objemu hipokampu u všech 3 skupin subjektů podle typu onemocnění, přičemž u pacientů s AD je objem nejmenší a u </a:t>
            </a:r>
            <a:r>
              <a:rPr lang="cs-CZ" sz="2000" dirty="0" err="1" smtClean="0">
                <a:solidFill>
                  <a:srgbClr val="0070C0"/>
                </a:solidFill>
                <a:latin typeface="Calibri"/>
              </a:rPr>
              <a:t>CN</a:t>
            </a:r>
            <a:r>
              <a:rPr lang="cs-CZ" sz="2000" dirty="0" smtClean="0">
                <a:solidFill>
                  <a:srgbClr val="0070C0"/>
                </a:solidFill>
                <a:latin typeface="Calibri"/>
              </a:rPr>
              <a:t> největší</a:t>
            </a:r>
            <a:endParaRPr lang="en-US" sz="2000" dirty="0">
              <a:solidFill>
                <a:srgbClr val="0070C0"/>
              </a:solidFill>
            </a:endParaRPr>
          </a:p>
        </p:txBody>
      </p:sp>
    </p:spTree>
    <p:extLst>
      <p:ext uri="{BB962C8B-B14F-4D97-AF65-F5344CB8AC3E}">
        <p14:creationId xmlns:p14="http://schemas.microsoft.com/office/powerpoint/2010/main" val="38924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Vícerozměrná data</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a:t>
            </a:fld>
            <a:endParaRPr lang="cs-CZ" dirty="0"/>
          </a:p>
        </p:txBody>
      </p:sp>
      <p:graphicFrame>
        <p:nvGraphicFramePr>
          <p:cNvPr id="6" name="Group 93"/>
          <p:cNvGraphicFramePr>
            <a:graphicFrameLocks noGrp="1"/>
          </p:cNvGraphicFramePr>
          <p:nvPr>
            <p:extLst>
              <p:ext uri="{D42A27DB-BD31-4B8C-83A1-F6EECF244321}">
                <p14:modId xmlns:p14="http://schemas.microsoft.com/office/powerpoint/2010/main" val="4059742546"/>
              </p:ext>
            </p:extLst>
          </p:nvPr>
        </p:nvGraphicFramePr>
        <p:xfrm>
          <a:off x="1835150" y="1924912"/>
          <a:ext cx="6032501" cy="3566160"/>
        </p:xfrm>
        <a:graphic>
          <a:graphicData uri="http://schemas.openxmlformats.org/drawingml/2006/table">
            <a:tbl>
              <a:tblPr/>
              <a:tblGrid>
                <a:gridCol w="432594">
                  <a:extLst>
                    <a:ext uri="{9D8B030D-6E8A-4147-A177-3AD203B41FA5}">
                      <a16:colId xmlns:a16="http://schemas.microsoft.com/office/drawing/2014/main" val="20000"/>
                    </a:ext>
                  </a:extLst>
                </a:gridCol>
                <a:gridCol w="993710">
                  <a:extLst>
                    <a:ext uri="{9D8B030D-6E8A-4147-A177-3AD203B41FA5}">
                      <a16:colId xmlns:a16="http://schemas.microsoft.com/office/drawing/2014/main" val="20001"/>
                    </a:ext>
                  </a:extLst>
                </a:gridCol>
                <a:gridCol w="87849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415331">
                  <a:extLst>
                    <a:ext uri="{9D8B030D-6E8A-4147-A177-3AD203B41FA5}">
                      <a16:colId xmlns:a16="http://schemas.microsoft.com/office/drawing/2014/main" val="20006"/>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cs typeface="Arial" charset="0"/>
                        </a:rPr>
                        <a:t>ID</a:t>
                      </a:r>
                      <a:endParaRPr kumimoji="0" lang="cs-CZ"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Pohlaví</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Věk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Váha</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err="1" smtClean="0">
                          <a:ln>
                            <a:noFill/>
                          </a:ln>
                          <a:solidFill>
                            <a:schemeClr val="tx1"/>
                          </a:solidFill>
                          <a:effectLst/>
                          <a:latin typeface="Arial" charset="0"/>
                        </a:rPr>
                        <a:t>MMSE</a:t>
                      </a:r>
                      <a:r>
                        <a:rPr kumimoji="0" lang="cs-CZ" sz="1800" b="0" i="0" u="none" strike="noStrike" cap="none" normalizeH="0" baseline="0" dirty="0" smtClean="0">
                          <a:ln>
                            <a:noFill/>
                          </a:ln>
                          <a:solidFill>
                            <a:schemeClr val="tx1"/>
                          </a:solidFill>
                          <a:effectLst/>
                          <a:latin typeface="Arial" charset="0"/>
                        </a:rPr>
                        <a:t> skóre</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Objem</a:t>
                      </a:r>
                    </a:p>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hipokampu</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cs typeface="Times New Roman" pitchFamily="18" charset="0"/>
                        </a:rPr>
                        <a:t>muž</a:t>
                      </a:r>
                      <a:endParaRPr kumimoji="0" lang="cs-CZ"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84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85,5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29</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7030</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žena</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25</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62,0</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28</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6984</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6"/>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7" name="Text Box 7"/>
          <p:cNvSpPr txBox="1">
            <a:spLocks noChangeArrowheads="1"/>
          </p:cNvSpPr>
          <p:nvPr/>
        </p:nvSpPr>
        <p:spPr bwMode="auto">
          <a:xfrm>
            <a:off x="2267744" y="1268760"/>
            <a:ext cx="561662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400" dirty="0" smtClean="0">
                <a:latin typeface="+mn-lt"/>
              </a:rPr>
              <a:t>PROMĚNNÉ</a:t>
            </a:r>
            <a:r>
              <a:rPr lang="en-US" sz="2400" dirty="0" smtClean="0">
                <a:latin typeface="+mn-lt"/>
              </a:rPr>
              <a:t> </a:t>
            </a:r>
            <a:endParaRPr lang="cs-CZ" sz="2400" dirty="0">
              <a:latin typeface="+mn-lt"/>
            </a:endParaRPr>
          </a:p>
        </p:txBody>
      </p:sp>
      <p:sp>
        <p:nvSpPr>
          <p:cNvPr id="8" name="Text Box 7"/>
          <p:cNvSpPr txBox="1">
            <a:spLocks noChangeArrowheads="1"/>
          </p:cNvSpPr>
          <p:nvPr/>
        </p:nvSpPr>
        <p:spPr bwMode="auto">
          <a:xfrm rot="16200000">
            <a:off x="-114832" y="3487396"/>
            <a:ext cx="286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400" dirty="0" smtClean="0">
                <a:latin typeface="+mn-lt"/>
              </a:rPr>
              <a:t>OBJEKTY (SUBJEKTY)</a:t>
            </a:r>
            <a:r>
              <a:rPr lang="en-US" sz="2400" dirty="0" smtClean="0">
                <a:latin typeface="+mn-lt"/>
              </a:rPr>
              <a:t> </a:t>
            </a:r>
            <a:endParaRPr lang="cs-CZ" sz="2400" dirty="0">
              <a:latin typeface="+mn-lt"/>
            </a:endParaRPr>
          </a:p>
        </p:txBody>
      </p:sp>
      <p:sp>
        <p:nvSpPr>
          <p:cNvPr id="11" name="Zástupný symbol pro obsah 2"/>
          <p:cNvSpPr>
            <a:spLocks noGrp="1"/>
          </p:cNvSpPr>
          <p:nvPr>
            <p:ph idx="1"/>
          </p:nvPr>
        </p:nvSpPr>
        <p:spPr>
          <a:xfrm>
            <a:off x="457200" y="5661249"/>
            <a:ext cx="8229600" cy="936103"/>
          </a:xfrm>
        </p:spPr>
        <p:txBody>
          <a:bodyPr>
            <a:normAutofit fontScale="92500" lnSpcReduction="10000"/>
          </a:bodyPr>
          <a:lstStyle/>
          <a:p>
            <a:pPr marL="0" indent="0">
              <a:buNone/>
            </a:pPr>
            <a:r>
              <a:rPr lang="cs-CZ" dirty="0" smtClean="0"/>
              <a:t>Poznámka: proměnné označovány i jako znaky, pozorování, diskriminátory, příznakové proměnné či příznaky</a:t>
            </a:r>
          </a:p>
          <a:p>
            <a:pPr marL="0" indent="0">
              <a:buNone/>
            </a:pPr>
            <a:r>
              <a:rPr lang="cs-CZ" dirty="0" smtClean="0"/>
              <a:t>Anglicky označení pouze jedním termínem: </a:t>
            </a:r>
            <a:r>
              <a:rPr lang="cs-CZ" dirty="0" err="1" smtClean="0"/>
              <a:t>feature</a:t>
            </a:r>
            <a:endParaRPr lang="cs-CZ" dirty="0" smtClean="0"/>
          </a:p>
        </p:txBody>
      </p:sp>
    </p:spTree>
    <p:extLst>
      <p:ext uri="{BB962C8B-B14F-4D97-AF65-F5344CB8AC3E}">
        <p14:creationId xmlns:p14="http://schemas.microsoft.com/office/powerpoint/2010/main" val="11091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Upozornění I</a:t>
            </a:r>
            <a:endParaRPr lang="cs-CZ" dirty="0"/>
          </a:p>
        </p:txBody>
      </p:sp>
      <p:sp>
        <p:nvSpPr>
          <p:cNvPr id="3" name="Zástupný symbol pro obsah 2"/>
          <p:cNvSpPr>
            <a:spLocks noGrp="1"/>
          </p:cNvSpPr>
          <p:nvPr>
            <p:ph idx="1"/>
          </p:nvPr>
        </p:nvSpPr>
        <p:spPr>
          <a:xfrm>
            <a:off x="457200" y="1196753"/>
            <a:ext cx="8229600" cy="720080"/>
          </a:xfrm>
        </p:spPr>
        <p:txBody>
          <a:bodyPr/>
          <a:lstStyle/>
          <a:p>
            <a:pPr marL="0" indent="0">
              <a:buNone/>
            </a:pPr>
            <a:r>
              <a:rPr lang="cs-CZ" b="1" dirty="0" smtClean="0"/>
              <a:t>Pozor, </a:t>
            </a:r>
            <a:r>
              <a:rPr lang="cs-CZ" b="1" dirty="0"/>
              <a:t>pokud mediány ukazují úplně jiný „trend“ než průměry!</a:t>
            </a:r>
            <a:endParaRPr lang="en-US" b="1"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50</a:t>
            </a:fld>
            <a:endParaRPr lang="cs-CZ" dirty="0"/>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00808"/>
            <a:ext cx="4248472" cy="3456384"/>
          </a:xfrm>
          <a:prstGeom prst="rect">
            <a:avLst/>
          </a:prstGeom>
          <a:noFill/>
          <a:ln>
            <a:noFill/>
          </a:ln>
        </p:spPr>
      </p:pic>
      <p:grpSp>
        <p:nvGrpSpPr>
          <p:cNvPr id="6" name="Skupina 5"/>
          <p:cNvGrpSpPr/>
          <p:nvPr/>
        </p:nvGrpSpPr>
        <p:grpSpPr>
          <a:xfrm>
            <a:off x="323528" y="1700808"/>
            <a:ext cx="4248472" cy="3456384"/>
            <a:chOff x="323528" y="2060848"/>
            <a:chExt cx="4248472" cy="3456384"/>
          </a:xfrm>
        </p:grpSpPr>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4248472" cy="3456384"/>
            </a:xfrm>
            <a:prstGeom prst="rect">
              <a:avLst/>
            </a:prstGeom>
            <a:noFill/>
            <a:ln>
              <a:noFill/>
            </a:ln>
          </p:spPr>
        </p:pic>
        <p:cxnSp>
          <p:nvCxnSpPr>
            <p:cNvPr id="8" name="Přímá spojnice 7"/>
            <p:cNvCxnSpPr/>
            <p:nvPr/>
          </p:nvCxnSpPr>
          <p:spPr>
            <a:xfrm flipV="1">
              <a:off x="1619672" y="3573016"/>
              <a:ext cx="1224136" cy="720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843808" y="3573016"/>
              <a:ext cx="1224136"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187624" y="4005064"/>
              <a:ext cx="1152128" cy="28803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2447764" y="4077072"/>
              <a:ext cx="1209079" cy="216024"/>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2" name="Přímá spojnice se šipkou 11"/>
          <p:cNvCxnSpPr/>
          <p:nvPr/>
        </p:nvCxnSpPr>
        <p:spPr>
          <a:xfrm>
            <a:off x="2867872" y="2049000"/>
            <a:ext cx="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924200" y="2204864"/>
            <a:ext cx="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611560" y="5301208"/>
            <a:ext cx="7848872" cy="1354217"/>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znamená to, že tam zřejmě není splněn předpoklad normality</a:t>
            </a:r>
          </a:p>
          <a:p>
            <a:pPr marL="285750" indent="-285750">
              <a:buFont typeface="Arial" panose="020B0604020202020204" pitchFamily="34" charset="0"/>
              <a:buChar char="•"/>
            </a:pPr>
            <a:r>
              <a:rPr lang="cs-CZ" dirty="0" smtClean="0"/>
              <a:t>pokud rozdíl není statisticky významný, není zpravidla potřeba to řešit</a:t>
            </a:r>
          </a:p>
          <a:p>
            <a:pPr marL="285750" indent="-285750">
              <a:buFont typeface="Arial" panose="020B0604020202020204" pitchFamily="34" charset="0"/>
              <a:buChar char="•"/>
            </a:pPr>
            <a:r>
              <a:rPr lang="cs-CZ" dirty="0"/>
              <a:t>pokud by ten rozdíl </a:t>
            </a:r>
            <a:r>
              <a:rPr lang="cs-CZ" dirty="0" smtClean="0"/>
              <a:t>vyšel </a:t>
            </a:r>
            <a:r>
              <a:rPr lang="cs-CZ" dirty="0"/>
              <a:t>statisticky </a:t>
            </a:r>
            <a:r>
              <a:rPr lang="cs-CZ" dirty="0" smtClean="0"/>
              <a:t>významně, je to problém!</a:t>
            </a:r>
          </a:p>
          <a:p>
            <a:pPr marL="285750" indent="-285750">
              <a:buFont typeface="Arial" panose="020B0604020202020204" pitchFamily="34" charset="0"/>
              <a:buChar char="•"/>
            </a:pPr>
            <a:endParaRPr lang="cs-CZ" sz="800" dirty="0" smtClean="0"/>
          </a:p>
          <a:p>
            <a:pPr marL="285750" indent="-285750">
              <a:buFont typeface="Arial" panose="020B0604020202020204" pitchFamily="34" charset="0"/>
              <a:buChar char="•"/>
            </a:pPr>
            <a:r>
              <a:rPr lang="cs-CZ" dirty="0" smtClean="0"/>
              <a:t>poznámka: je dobré mít měřítko na ose y stejné u obou grafů</a:t>
            </a:r>
            <a:endParaRPr lang="en-US" dirty="0"/>
          </a:p>
        </p:txBody>
      </p:sp>
    </p:spTree>
    <p:extLst>
      <p:ext uri="{BB962C8B-B14F-4D97-AF65-F5344CB8AC3E}">
        <p14:creationId xmlns:p14="http://schemas.microsoft.com/office/powerpoint/2010/main" val="30454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Upozornění II</a:t>
            </a:r>
            <a:endParaRPr lang="en-US" dirty="0"/>
          </a:p>
        </p:txBody>
      </p:sp>
      <p:sp>
        <p:nvSpPr>
          <p:cNvPr id="3" name="Zástupný symbol pro obsah 2"/>
          <p:cNvSpPr>
            <a:spLocks noGrp="1"/>
          </p:cNvSpPr>
          <p:nvPr>
            <p:ph idx="1"/>
          </p:nvPr>
        </p:nvSpPr>
        <p:spPr>
          <a:xfrm>
            <a:off x="457200" y="1124744"/>
            <a:ext cx="8229600" cy="4929411"/>
          </a:xfrm>
        </p:spPr>
        <p:txBody>
          <a:bodyPr/>
          <a:lstStyle/>
          <a:p>
            <a:pPr marL="0" indent="0">
              <a:buNone/>
            </a:pPr>
            <a:r>
              <a:rPr lang="cs-CZ" b="1" dirty="0" smtClean="0"/>
              <a:t>Pozor na interpretaci!</a:t>
            </a:r>
          </a:p>
          <a:p>
            <a:pPr marL="0" indent="0">
              <a:buNone/>
            </a:pPr>
            <a:r>
              <a:rPr lang="cs-CZ" dirty="0" smtClean="0"/>
              <a:t>Na první pohled z grafu </a:t>
            </a:r>
            <a:r>
              <a:rPr lang="cs-CZ" dirty="0"/>
              <a:t>vypadá, že tam </a:t>
            </a:r>
            <a:r>
              <a:rPr lang="cs-CZ" dirty="0" smtClean="0"/>
              <a:t>je vliv </a:t>
            </a:r>
            <a:r>
              <a:rPr lang="cs-CZ" dirty="0"/>
              <a:t>kraje i </a:t>
            </a:r>
            <a:r>
              <a:rPr lang="cs-CZ" dirty="0" smtClean="0"/>
              <a:t>nezaměstnanosti, že </a:t>
            </a:r>
            <a:r>
              <a:rPr lang="cs-CZ" dirty="0"/>
              <a:t>to nevychází statisticky významně může </a:t>
            </a:r>
            <a:r>
              <a:rPr lang="cs-CZ" dirty="0" smtClean="0"/>
              <a:t>být:</a:t>
            </a:r>
          </a:p>
          <a:p>
            <a:pPr lvl="1"/>
            <a:r>
              <a:rPr lang="cs-CZ" dirty="0" smtClean="0"/>
              <a:t>malým počtem subjektů ve skupině</a:t>
            </a:r>
          </a:p>
          <a:p>
            <a:pPr lvl="1"/>
            <a:r>
              <a:rPr lang="cs-CZ" dirty="0" smtClean="0"/>
              <a:t>ale </a:t>
            </a:r>
            <a:r>
              <a:rPr lang="cs-CZ" dirty="0"/>
              <a:t>i </a:t>
            </a:r>
            <a:r>
              <a:rPr lang="cs-CZ" dirty="0" smtClean="0"/>
              <a:t>velikostí efektu! (tady efekty malé, průměry </a:t>
            </a:r>
            <a:r>
              <a:rPr lang="cs-CZ" dirty="0"/>
              <a:t>ve všech čtyřech skupinách se podle posledního grafu pohybují </a:t>
            </a:r>
            <a:r>
              <a:rPr lang="cs-CZ" dirty="0" smtClean="0"/>
              <a:t>jen od cca 41,4 </a:t>
            </a:r>
            <a:r>
              <a:rPr lang="cs-CZ" dirty="0"/>
              <a:t>do </a:t>
            </a:r>
            <a:r>
              <a:rPr lang="cs-CZ" dirty="0" smtClean="0"/>
              <a:t>42</a:t>
            </a:r>
            <a:r>
              <a:rPr lang="cs-CZ" dirty="0"/>
              <a:t>!</a:t>
            </a:r>
            <a:r>
              <a:rPr lang="cs-CZ" dirty="0" smtClean="0"/>
              <a: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solidFill>
                  <a:prstClr val="black">
                    <a:tint val="75000"/>
                  </a:prstClr>
                </a:solidFill>
              </a:rPr>
              <a:pPr/>
              <a:t>51</a:t>
            </a:fld>
            <a:endParaRPr lang="cs-CZ" dirty="0">
              <a:solidFill>
                <a:prstClr val="black">
                  <a:tint val="75000"/>
                </a:prstClr>
              </a:solidFill>
            </a:endParaRPr>
          </a:p>
        </p:txBody>
      </p:sp>
      <p:pic>
        <p:nvPicPr>
          <p:cNvPr id="5" name="Obrázek 4"/>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140968"/>
            <a:ext cx="5040560" cy="3672408"/>
          </a:xfrm>
          <a:prstGeom prst="rect">
            <a:avLst/>
          </a:prstGeom>
          <a:noFill/>
          <a:ln>
            <a:noFill/>
          </a:ln>
        </p:spPr>
      </p:pic>
    </p:spTree>
    <p:extLst>
      <p:ext uri="{BB962C8B-B14F-4D97-AF65-F5344CB8AC3E}">
        <p14:creationId xmlns:p14="http://schemas.microsoft.com/office/powerpoint/2010/main" val="2719259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Doplnění – model </a:t>
            </a:r>
            <a:r>
              <a:rPr lang="cs-CZ" dirty="0" smtClean="0"/>
              <a:t>s interakcemi</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52</a:t>
            </a:fld>
            <a:endParaRPr lang="cs-CZ" dirty="0"/>
          </a:p>
        </p:txBody>
      </p:sp>
      <p:pic>
        <p:nvPicPr>
          <p:cNvPr id="21" name="obrázek 7"/>
          <p:cNvPicPr>
            <a:picLocks noChangeAspect="1"/>
          </p:cNvPicPr>
          <p:nvPr/>
        </p:nvPicPr>
        <p:blipFill rotWithShape="1">
          <a:blip r:embed="rId3" cstate="print"/>
          <a:srcRect l="5542" r="14610" b="2335"/>
          <a:stretch/>
        </p:blipFill>
        <p:spPr bwMode="auto">
          <a:xfrm>
            <a:off x="5868144" y="1010545"/>
            <a:ext cx="3240360" cy="3173693"/>
          </a:xfrm>
          <a:prstGeom prst="rect">
            <a:avLst/>
          </a:prstGeom>
          <a:noFill/>
          <a:ln w="9525">
            <a:noFill/>
            <a:miter lim="800000"/>
            <a:headEnd/>
            <a:tailEnd/>
          </a:ln>
        </p:spPr>
      </p:pic>
      <p:pic>
        <p:nvPicPr>
          <p:cNvPr id="5" name="Obrázek 4"/>
          <p:cNvPicPr>
            <a:picLocks noChangeAspect="1"/>
          </p:cNvPicPr>
          <p:nvPr/>
        </p:nvPicPr>
        <p:blipFill rotWithShape="1">
          <a:blip r:embed="rId4"/>
          <a:srcRect t="12492" r="29829" b="7055"/>
          <a:stretch/>
        </p:blipFill>
        <p:spPr>
          <a:xfrm>
            <a:off x="395536" y="1083558"/>
            <a:ext cx="5256584" cy="2675336"/>
          </a:xfrm>
          <a:prstGeom prst="rect">
            <a:avLst/>
          </a:prstGeom>
        </p:spPr>
      </p:pic>
      <p:sp>
        <p:nvSpPr>
          <p:cNvPr id="22" name="TextovéPole 21"/>
          <p:cNvSpPr txBox="1"/>
          <p:nvPr/>
        </p:nvSpPr>
        <p:spPr>
          <a:xfrm>
            <a:off x="323528" y="5445224"/>
            <a:ext cx="8424936" cy="1323439"/>
          </a:xfrm>
          <a:prstGeom prst="rect">
            <a:avLst/>
          </a:prstGeom>
          <a:noFill/>
        </p:spPr>
        <p:txBody>
          <a:bodyPr wrap="square" rtlCol="0">
            <a:spAutoFit/>
          </a:bodyPr>
          <a:lstStyle/>
          <a:p>
            <a:r>
              <a:rPr lang="cs-CZ" sz="1600" dirty="0" smtClean="0"/>
              <a:t>Závěr:</a:t>
            </a:r>
          </a:p>
          <a:p>
            <a:pPr marL="285750" indent="-285750">
              <a:buFontTx/>
              <a:buChar char="-"/>
            </a:pPr>
            <a:r>
              <a:rPr lang="cs-CZ" sz="1600" dirty="0" smtClean="0"/>
              <a:t>Nejvyšší </a:t>
            </a:r>
            <a:r>
              <a:rPr lang="cs-CZ" sz="1600" dirty="0"/>
              <a:t>koncentrace celkové bílkoviny </a:t>
            </a:r>
            <a:r>
              <a:rPr lang="cs-CZ" sz="1600" dirty="0" smtClean="0"/>
              <a:t>zjištěny </a:t>
            </a:r>
            <a:r>
              <a:rPr lang="cs-CZ" sz="1600" dirty="0"/>
              <a:t>u kočky domácí a nejnižší u karase </a:t>
            </a:r>
            <a:r>
              <a:rPr lang="cs-CZ" sz="1600" dirty="0" smtClean="0"/>
              <a:t>obecného.</a:t>
            </a:r>
          </a:p>
          <a:p>
            <a:pPr marL="285750" indent="-285750">
              <a:buFontTx/>
              <a:buChar char="-"/>
            </a:pPr>
            <a:r>
              <a:rPr lang="cs-CZ" sz="1600" dirty="0" smtClean="0"/>
              <a:t>Vliv pohlaví různý u různých druhů. Největší vliv u bource morušového, přičemž F statisticky významně vyšší koncentrace než u M. Žádný vliv u kočky domácí. U karase obecného významně vyšší koncentrace u M než F.</a:t>
            </a:r>
            <a:endParaRPr lang="cs-CZ" sz="1600" dirty="0"/>
          </a:p>
        </p:txBody>
      </p:sp>
      <p:grpSp>
        <p:nvGrpSpPr>
          <p:cNvPr id="3" name="Skupina 2"/>
          <p:cNvGrpSpPr/>
          <p:nvPr/>
        </p:nvGrpSpPr>
        <p:grpSpPr>
          <a:xfrm>
            <a:off x="395536" y="3729749"/>
            <a:ext cx="5639003" cy="1602281"/>
            <a:chOff x="395536" y="3729749"/>
            <a:chExt cx="5639003" cy="1602281"/>
          </a:xfrm>
        </p:grpSpPr>
        <p:pic>
          <p:nvPicPr>
            <p:cNvPr id="20" name="Obrázek 19" descr="Výřez obrazov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3842943"/>
              <a:ext cx="5639003" cy="1489087"/>
            </a:xfrm>
            <a:prstGeom prst="rect">
              <a:avLst/>
            </a:prstGeom>
          </p:spPr>
        </p:pic>
        <p:sp>
          <p:nvSpPr>
            <p:cNvPr id="8" name="Obdélník 7"/>
            <p:cNvSpPr/>
            <p:nvPr/>
          </p:nvSpPr>
          <p:spPr>
            <a:xfrm>
              <a:off x="2993006" y="3729749"/>
              <a:ext cx="2304256" cy="246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60246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pPr marL="457200" indent="-457200"/>
            <a:r>
              <a:rPr lang="cs-CZ" dirty="0"/>
              <a:t>Transformace a jiné úpravy vícerozměrných dat</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53</a:t>
            </a:fld>
            <a:endParaRPr lang="cs-CZ"/>
          </a:p>
        </p:txBody>
      </p:sp>
    </p:spTree>
    <p:extLst>
      <p:ext uri="{BB962C8B-B14F-4D97-AF65-F5344CB8AC3E}">
        <p14:creationId xmlns:p14="http://schemas.microsoft.com/office/powerpoint/2010/main" val="1506684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transformací </a:t>
            </a:r>
            <a:r>
              <a:rPr lang="en-US" dirty="0" smtClean="0"/>
              <a:t>a </a:t>
            </a:r>
            <a:r>
              <a:rPr lang="cs-CZ" dirty="0" smtClean="0"/>
              <a:t>jiných úprav </a:t>
            </a:r>
            <a:r>
              <a:rPr lang="cs-CZ" dirty="0" err="1" smtClean="0"/>
              <a:t>vícerozm</a:t>
            </a:r>
            <a:r>
              <a:rPr lang="cs-CZ" dirty="0" smtClean="0"/>
              <a:t>. dat</a:t>
            </a:r>
            <a:endParaRPr lang="en-US" dirty="0"/>
          </a:p>
        </p:txBody>
      </p:sp>
      <p:sp>
        <p:nvSpPr>
          <p:cNvPr id="3" name="Zástupný symbol pro obsah 2"/>
          <p:cNvSpPr>
            <a:spLocks noGrp="1"/>
          </p:cNvSpPr>
          <p:nvPr>
            <p:ph idx="1"/>
          </p:nvPr>
        </p:nvSpPr>
        <p:spPr/>
        <p:txBody>
          <a:bodyPr/>
          <a:lstStyle/>
          <a:p>
            <a:r>
              <a:rPr lang="cs-CZ" dirty="0" smtClean="0"/>
              <a:t>normalizace dat (= převod na normální rozdělení)</a:t>
            </a:r>
          </a:p>
          <a:p>
            <a:r>
              <a:rPr lang="cs-CZ" dirty="0" smtClean="0"/>
              <a:t>standardizace dat</a:t>
            </a:r>
          </a:p>
          <a:p>
            <a:r>
              <a:rPr lang="cs-CZ" dirty="0" smtClean="0"/>
              <a:t>min-</a:t>
            </a:r>
            <a:r>
              <a:rPr lang="cs-CZ" dirty="0" err="1" smtClean="0"/>
              <a:t>max</a:t>
            </a:r>
            <a:r>
              <a:rPr lang="cs-CZ" dirty="0" smtClean="0"/>
              <a:t> normalizace</a:t>
            </a:r>
          </a:p>
          <a:p>
            <a:r>
              <a:rPr lang="cs-CZ" dirty="0" smtClean="0"/>
              <a:t>centrování dat</a:t>
            </a:r>
          </a:p>
          <a:p>
            <a:r>
              <a:rPr lang="cs-CZ" dirty="0" smtClean="0"/>
              <a:t>odstranění vlivu </a:t>
            </a:r>
            <a:r>
              <a:rPr lang="cs-CZ" dirty="0" err="1" smtClean="0"/>
              <a:t>kovariát</a:t>
            </a:r>
            <a:r>
              <a:rPr lang="cs-CZ" dirty="0" smtClean="0"/>
              <a:t> na jiné proměnné</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54</a:t>
            </a:fld>
            <a:endParaRPr lang="cs-CZ" dirty="0"/>
          </a:p>
        </p:txBody>
      </p:sp>
    </p:spTree>
    <p:extLst>
      <p:ext uri="{BB962C8B-B14F-4D97-AF65-F5344CB8AC3E}">
        <p14:creationId xmlns:p14="http://schemas.microsoft.com/office/powerpoint/2010/main" val="3752519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Normalizace dat</a:t>
            </a:r>
            <a:endParaRPr lang="cs-CZ" dirty="0"/>
          </a:p>
        </p:txBody>
      </p:sp>
      <p:sp>
        <p:nvSpPr>
          <p:cNvPr id="3" name="Zástupný symbol pro obsah 2"/>
          <p:cNvSpPr>
            <a:spLocks noGrp="1"/>
          </p:cNvSpPr>
          <p:nvPr>
            <p:ph idx="1"/>
          </p:nvPr>
        </p:nvSpPr>
        <p:spPr>
          <a:xfrm>
            <a:off x="457200" y="1052736"/>
            <a:ext cx="8229600" cy="5544616"/>
          </a:xfrm>
        </p:spPr>
        <p:txBody>
          <a:bodyPr>
            <a:noAutofit/>
          </a:bodyPr>
          <a:lstStyle/>
          <a:p>
            <a:r>
              <a:rPr lang="cs-CZ" dirty="0"/>
              <a:t>p</a:t>
            </a:r>
            <a:r>
              <a:rPr lang="cs-CZ" dirty="0" smtClean="0"/>
              <a:t>řevod na normální rozdělení (normalita je předpokladem řady statistických testů).</a:t>
            </a:r>
          </a:p>
          <a:p>
            <a:r>
              <a:rPr lang="cs-CZ" dirty="0" smtClean="0"/>
              <a:t>např. </a:t>
            </a:r>
            <a:r>
              <a:rPr lang="cs-CZ" b="1" dirty="0" smtClean="0"/>
              <a:t>logaritmická transformace</a:t>
            </a:r>
            <a:r>
              <a:rPr lang="cs-CZ" dirty="0" smtClean="0"/>
              <a:t>: X = </a:t>
            </a:r>
            <a:r>
              <a:rPr lang="cs-CZ" dirty="0" err="1" smtClean="0"/>
              <a:t>ln</a:t>
            </a:r>
            <a:r>
              <a:rPr lang="cs-CZ" dirty="0" smtClean="0"/>
              <a:t>(Y) nebo </a:t>
            </a:r>
            <a:r>
              <a:rPr lang="cs-CZ" dirty="0"/>
              <a:t>X = </a:t>
            </a:r>
            <a:r>
              <a:rPr lang="cs-CZ" dirty="0" err="1" smtClean="0"/>
              <a:t>ln</a:t>
            </a:r>
            <a:r>
              <a:rPr lang="cs-CZ" dirty="0" smtClean="0"/>
              <a:t>(Y+1), pokud data obsahují hodnotu 0 </a:t>
            </a:r>
          </a:p>
          <a:p>
            <a:endParaRPr lang="cs-CZ" dirty="0"/>
          </a:p>
          <a:p>
            <a:endParaRPr lang="cs-CZ" dirty="0" smtClean="0"/>
          </a:p>
          <a:p>
            <a:endParaRPr lang="cs-CZ" dirty="0"/>
          </a:p>
          <a:p>
            <a:endParaRPr lang="cs-CZ" dirty="0" smtClean="0"/>
          </a:p>
          <a:p>
            <a:endParaRPr lang="cs-CZ" dirty="0"/>
          </a:p>
          <a:p>
            <a:endParaRPr lang="cs-CZ" dirty="0" smtClean="0"/>
          </a:p>
          <a:p>
            <a:endParaRPr lang="cs-CZ" sz="1200" dirty="0"/>
          </a:p>
          <a:p>
            <a:r>
              <a:rPr lang="cs-CZ" dirty="0"/>
              <a:t>d</a:t>
            </a:r>
            <a:r>
              <a:rPr lang="cs-CZ" dirty="0" smtClean="0"/>
              <a:t>alší příklady:</a:t>
            </a:r>
          </a:p>
          <a:p>
            <a:pPr lvl="1"/>
            <a:r>
              <a:rPr lang="cs-CZ" sz="2000" b="1" dirty="0" smtClean="0"/>
              <a:t>odmocninová </a:t>
            </a:r>
            <a:r>
              <a:rPr lang="cs-CZ" sz="2000" b="1" dirty="0" err="1" smtClean="0"/>
              <a:t>transf</a:t>
            </a:r>
            <a:r>
              <a:rPr lang="cs-CZ" sz="2000" b="1" dirty="0" smtClean="0"/>
              <a:t>. </a:t>
            </a:r>
            <a:r>
              <a:rPr lang="cs-CZ" sz="2000" dirty="0" smtClean="0"/>
              <a:t>(pro proměnné s </a:t>
            </a:r>
            <a:r>
              <a:rPr lang="cs-CZ" sz="2000" dirty="0" err="1" smtClean="0"/>
              <a:t>Poissonovým</a:t>
            </a:r>
            <a:r>
              <a:rPr lang="cs-CZ" sz="2000" dirty="0" smtClean="0"/>
              <a:t> rozložením nebo obecně data typu počet jedinců, buněk apod.:               nebo</a:t>
            </a:r>
          </a:p>
          <a:p>
            <a:pPr lvl="1"/>
            <a:r>
              <a:rPr lang="cs-CZ" sz="2000" b="1" dirty="0" err="1" smtClean="0"/>
              <a:t>arcsin</a:t>
            </a:r>
            <a:r>
              <a:rPr lang="cs-CZ" sz="2000" b="1" dirty="0" smtClean="0"/>
              <a:t> </a:t>
            </a:r>
            <a:r>
              <a:rPr lang="cs-CZ" sz="2000" b="1" dirty="0" err="1" smtClean="0"/>
              <a:t>transfomace</a:t>
            </a:r>
            <a:r>
              <a:rPr lang="cs-CZ" sz="2000" b="1" dirty="0" smtClean="0"/>
              <a:t> </a:t>
            </a:r>
            <a:r>
              <a:rPr lang="cs-CZ" sz="2000" dirty="0" smtClean="0"/>
              <a:t>(pro proměnné s binomickým rozložením)</a:t>
            </a:r>
          </a:p>
          <a:p>
            <a:pPr lvl="1"/>
            <a:r>
              <a:rPr lang="cs-CZ" sz="2000" b="1" dirty="0" smtClean="0"/>
              <a:t>Box-</a:t>
            </a:r>
            <a:r>
              <a:rPr lang="cs-CZ" sz="2000" b="1" dirty="0" err="1" smtClean="0"/>
              <a:t>Coxova</a:t>
            </a:r>
            <a:r>
              <a:rPr lang="cs-CZ" sz="2000" b="1" dirty="0" smtClean="0"/>
              <a:t> </a:t>
            </a:r>
            <a:r>
              <a:rPr lang="cs-CZ" sz="2000" b="1" dirty="0" err="1" smtClean="0"/>
              <a:t>tranformace</a:t>
            </a:r>
            <a:endParaRPr lang="cs-CZ" sz="2000" b="1" dirty="0"/>
          </a:p>
        </p:txBody>
      </p:sp>
      <p:grpSp>
        <p:nvGrpSpPr>
          <p:cNvPr id="4" name="Group 3"/>
          <p:cNvGrpSpPr>
            <a:grpSpLocks/>
          </p:cNvGrpSpPr>
          <p:nvPr/>
        </p:nvGrpSpPr>
        <p:grpSpPr bwMode="auto">
          <a:xfrm>
            <a:off x="1104900" y="2913154"/>
            <a:ext cx="2514600" cy="1428750"/>
            <a:chOff x="64" y="136"/>
            <a:chExt cx="255" cy="204"/>
          </a:xfrm>
        </p:grpSpPr>
        <p:sp>
          <p:nvSpPr>
            <p:cNvPr id="5" name="Line 4"/>
            <p:cNvSpPr>
              <a:spLocks noChangeShapeType="1"/>
            </p:cNvSpPr>
            <p:nvPr/>
          </p:nvSpPr>
          <p:spPr bwMode="auto">
            <a:xfrm>
              <a:off x="64" y="136"/>
              <a:ext cx="0" cy="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 name="Line 5"/>
            <p:cNvSpPr>
              <a:spLocks noChangeShapeType="1"/>
            </p:cNvSpPr>
            <p:nvPr/>
          </p:nvSpPr>
          <p:spPr bwMode="auto">
            <a:xfrm>
              <a:off x="64" y="340"/>
              <a:ext cx="2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7" name="Freeform 6"/>
          <p:cNvSpPr>
            <a:spLocks/>
          </p:cNvSpPr>
          <p:nvPr/>
        </p:nvSpPr>
        <p:spPr bwMode="auto">
          <a:xfrm>
            <a:off x="1160463" y="3021104"/>
            <a:ext cx="2374900" cy="1304925"/>
          </a:xfrm>
          <a:custGeom>
            <a:avLst/>
            <a:gdLst>
              <a:gd name="T0" fmla="*/ 0 w 1496"/>
              <a:gd name="T1" fmla="*/ 822 h 822"/>
              <a:gd name="T2" fmla="*/ 37 w 1496"/>
              <a:gd name="T3" fmla="*/ 502 h 822"/>
              <a:gd name="T4" fmla="*/ 77 w 1496"/>
              <a:gd name="T5" fmla="*/ 203 h 822"/>
              <a:gd name="T6" fmla="*/ 129 w 1496"/>
              <a:gd name="T7" fmla="*/ 22 h 822"/>
              <a:gd name="T8" fmla="*/ 229 w 1496"/>
              <a:gd name="T9" fmla="*/ 70 h 822"/>
              <a:gd name="T10" fmla="*/ 367 w 1496"/>
              <a:gd name="T11" fmla="*/ 442 h 822"/>
              <a:gd name="T12" fmla="*/ 565 w 1496"/>
              <a:gd name="T13" fmla="*/ 652 h 822"/>
              <a:gd name="T14" fmla="*/ 793 w 1496"/>
              <a:gd name="T15" fmla="*/ 724 h 822"/>
              <a:gd name="T16" fmla="*/ 1496 w 1496"/>
              <a:gd name="T17" fmla="*/ 822 h 8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6"/>
              <a:gd name="T28" fmla="*/ 0 h 822"/>
              <a:gd name="T29" fmla="*/ 1496 w 1496"/>
              <a:gd name="T30" fmla="*/ 822 h 8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6" h="822">
                <a:moveTo>
                  <a:pt x="0" y="822"/>
                </a:moveTo>
                <a:cubicBezTo>
                  <a:pt x="5" y="770"/>
                  <a:pt x="24" y="605"/>
                  <a:pt x="37" y="502"/>
                </a:cubicBezTo>
                <a:cubicBezTo>
                  <a:pt x="50" y="399"/>
                  <a:pt x="62" y="283"/>
                  <a:pt x="77" y="203"/>
                </a:cubicBezTo>
                <a:cubicBezTo>
                  <a:pt x="92" y="123"/>
                  <a:pt x="104" y="44"/>
                  <a:pt x="129" y="22"/>
                </a:cubicBezTo>
                <a:cubicBezTo>
                  <a:pt x="154" y="0"/>
                  <a:pt x="189" y="0"/>
                  <a:pt x="229" y="70"/>
                </a:cubicBezTo>
                <a:cubicBezTo>
                  <a:pt x="269" y="140"/>
                  <a:pt x="313" y="346"/>
                  <a:pt x="367" y="442"/>
                </a:cubicBezTo>
                <a:cubicBezTo>
                  <a:pt x="421" y="538"/>
                  <a:pt x="493" y="604"/>
                  <a:pt x="565" y="652"/>
                </a:cubicBezTo>
                <a:cubicBezTo>
                  <a:pt x="637" y="700"/>
                  <a:pt x="638" y="696"/>
                  <a:pt x="793" y="724"/>
                </a:cubicBezTo>
                <a:cubicBezTo>
                  <a:pt x="948" y="752"/>
                  <a:pt x="1350" y="802"/>
                  <a:pt x="1496" y="822"/>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 name="Text Box 7"/>
          <p:cNvSpPr txBox="1">
            <a:spLocks noChangeArrowheads="1"/>
          </p:cNvSpPr>
          <p:nvPr/>
        </p:nvSpPr>
        <p:spPr bwMode="auto">
          <a:xfrm>
            <a:off x="634148" y="2764495"/>
            <a:ext cx="7239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smtClean="0">
                <a:latin typeface="+mn-lt"/>
              </a:rPr>
              <a:t>f(y)</a:t>
            </a:r>
            <a:endParaRPr lang="cs-CZ" sz="1600" b="0" i="0" dirty="0">
              <a:latin typeface="+mn-lt"/>
            </a:endParaRPr>
          </a:p>
        </p:txBody>
      </p:sp>
      <p:sp>
        <p:nvSpPr>
          <p:cNvPr id="9" name="Text Box 9"/>
          <p:cNvSpPr txBox="1">
            <a:spLocks noChangeArrowheads="1"/>
          </p:cNvSpPr>
          <p:nvPr/>
        </p:nvSpPr>
        <p:spPr bwMode="auto">
          <a:xfrm>
            <a:off x="3463429" y="4330990"/>
            <a:ext cx="257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smtClean="0"/>
              <a:t>y</a:t>
            </a:r>
            <a:endParaRPr lang="cs-CZ" sz="1600" b="0" i="0" dirty="0"/>
          </a:p>
        </p:txBody>
      </p:sp>
      <p:sp>
        <p:nvSpPr>
          <p:cNvPr id="10" name="Text Box 17"/>
          <p:cNvSpPr txBox="1">
            <a:spLocks noChangeArrowheads="1"/>
          </p:cNvSpPr>
          <p:nvPr/>
        </p:nvSpPr>
        <p:spPr bwMode="auto">
          <a:xfrm>
            <a:off x="4777850" y="2764495"/>
            <a:ext cx="714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a:latin typeface="+mn-lt"/>
              </a:rPr>
              <a:t>f(x)</a:t>
            </a:r>
          </a:p>
        </p:txBody>
      </p:sp>
      <p:sp>
        <p:nvSpPr>
          <p:cNvPr id="11" name="Text Box 19"/>
          <p:cNvSpPr txBox="1">
            <a:spLocks noChangeArrowheads="1"/>
          </p:cNvSpPr>
          <p:nvPr/>
        </p:nvSpPr>
        <p:spPr bwMode="auto">
          <a:xfrm>
            <a:off x="7543800" y="4360954"/>
            <a:ext cx="10096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err="1">
                <a:latin typeface="+mn-lt"/>
              </a:rPr>
              <a:t>ln</a:t>
            </a:r>
            <a:r>
              <a:rPr lang="cs-CZ" sz="1600" b="0" i="0" dirty="0">
                <a:latin typeface="+mn-lt"/>
              </a:rPr>
              <a:t> </a:t>
            </a:r>
            <a:r>
              <a:rPr lang="cs-CZ" sz="1600" b="0" i="0" dirty="0" smtClean="0">
                <a:latin typeface="+mn-lt"/>
              </a:rPr>
              <a:t>(y)</a:t>
            </a:r>
            <a:endParaRPr lang="cs-CZ" sz="1600" b="0" i="0" dirty="0">
              <a:latin typeface="+mn-lt"/>
            </a:endParaRPr>
          </a:p>
        </p:txBody>
      </p:sp>
      <p:sp>
        <p:nvSpPr>
          <p:cNvPr id="12" name="Rectangle 27"/>
          <p:cNvSpPr>
            <a:spLocks noChangeArrowheads="1"/>
          </p:cNvSpPr>
          <p:nvPr/>
        </p:nvSpPr>
        <p:spPr bwMode="auto">
          <a:xfrm>
            <a:off x="3275856" y="3489010"/>
            <a:ext cx="182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cs-CZ" b="1" dirty="0" smtClean="0"/>
              <a:t>X</a:t>
            </a:r>
            <a:r>
              <a:rPr lang="cs-CZ" b="1" i="0" dirty="0" smtClean="0"/>
              <a:t> </a:t>
            </a:r>
            <a:r>
              <a:rPr lang="cs-CZ" b="1" i="0" dirty="0"/>
              <a:t>= </a:t>
            </a:r>
            <a:r>
              <a:rPr lang="cs-CZ" b="1" dirty="0" err="1" smtClean="0"/>
              <a:t>l</a:t>
            </a:r>
            <a:r>
              <a:rPr lang="cs-CZ" b="1" i="0" dirty="0" err="1" smtClean="0"/>
              <a:t>n</a:t>
            </a:r>
            <a:r>
              <a:rPr lang="cs-CZ" b="1" dirty="0" smtClean="0"/>
              <a:t>(Y)</a:t>
            </a:r>
            <a:endParaRPr lang="cs-CZ" b="1" i="0" dirty="0"/>
          </a:p>
        </p:txBody>
      </p:sp>
      <p:grpSp>
        <p:nvGrpSpPr>
          <p:cNvPr id="13" name="Skupina 12"/>
          <p:cNvGrpSpPr/>
          <p:nvPr/>
        </p:nvGrpSpPr>
        <p:grpSpPr>
          <a:xfrm>
            <a:off x="5257800" y="2913154"/>
            <a:ext cx="2514600" cy="1428750"/>
            <a:chOff x="5257800" y="2281411"/>
            <a:chExt cx="2514600" cy="1428750"/>
          </a:xfrm>
        </p:grpSpPr>
        <p:sp>
          <p:nvSpPr>
            <p:cNvPr id="14" name="Line 29"/>
            <p:cNvSpPr>
              <a:spLocks noChangeShapeType="1"/>
            </p:cNvSpPr>
            <p:nvPr/>
          </p:nvSpPr>
          <p:spPr bwMode="auto">
            <a:xfrm>
              <a:off x="5257800" y="2281411"/>
              <a:ext cx="0" cy="1428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 name="Line 30"/>
            <p:cNvSpPr>
              <a:spLocks noChangeShapeType="1"/>
            </p:cNvSpPr>
            <p:nvPr/>
          </p:nvSpPr>
          <p:spPr bwMode="auto">
            <a:xfrm>
              <a:off x="5257800" y="3710161"/>
              <a:ext cx="2514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 name="Line 31"/>
            <p:cNvSpPr>
              <a:spLocks noChangeShapeType="1"/>
            </p:cNvSpPr>
            <p:nvPr/>
          </p:nvSpPr>
          <p:spPr bwMode="auto">
            <a:xfrm flipV="1">
              <a:off x="5314950" y="3622849"/>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 name="Freeform 32"/>
            <p:cNvSpPr>
              <a:spLocks/>
            </p:cNvSpPr>
            <p:nvPr/>
          </p:nvSpPr>
          <p:spPr bwMode="auto">
            <a:xfrm>
              <a:off x="5476875" y="3591099"/>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 name="Freeform 33"/>
            <p:cNvSpPr>
              <a:spLocks/>
            </p:cNvSpPr>
            <p:nvPr/>
          </p:nvSpPr>
          <p:spPr bwMode="auto">
            <a:xfrm>
              <a:off x="5648325" y="3514899"/>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34"/>
            <p:cNvSpPr>
              <a:spLocks/>
            </p:cNvSpPr>
            <p:nvPr/>
          </p:nvSpPr>
          <p:spPr bwMode="auto">
            <a:xfrm>
              <a:off x="5810250" y="3364086"/>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 name="Freeform 35"/>
            <p:cNvSpPr>
              <a:spLocks/>
            </p:cNvSpPr>
            <p:nvPr/>
          </p:nvSpPr>
          <p:spPr bwMode="auto">
            <a:xfrm>
              <a:off x="5972175" y="3114849"/>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36"/>
            <p:cNvSpPr>
              <a:spLocks/>
            </p:cNvSpPr>
            <p:nvPr/>
          </p:nvSpPr>
          <p:spPr bwMode="auto">
            <a:xfrm>
              <a:off x="6134100" y="2768774"/>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 name="Freeform 37"/>
            <p:cNvSpPr>
              <a:spLocks/>
            </p:cNvSpPr>
            <p:nvPr/>
          </p:nvSpPr>
          <p:spPr bwMode="auto">
            <a:xfrm>
              <a:off x="6305550" y="2671936"/>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 name="Freeform 38"/>
            <p:cNvSpPr>
              <a:spLocks/>
            </p:cNvSpPr>
            <p:nvPr/>
          </p:nvSpPr>
          <p:spPr bwMode="auto">
            <a:xfrm>
              <a:off x="6467475" y="2671936"/>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 name="Freeform 39"/>
            <p:cNvSpPr>
              <a:spLocks/>
            </p:cNvSpPr>
            <p:nvPr/>
          </p:nvSpPr>
          <p:spPr bwMode="auto">
            <a:xfrm>
              <a:off x="6629400" y="2768774"/>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 name="Freeform 40"/>
            <p:cNvSpPr>
              <a:spLocks/>
            </p:cNvSpPr>
            <p:nvPr/>
          </p:nvSpPr>
          <p:spPr bwMode="auto">
            <a:xfrm>
              <a:off x="6791325" y="3114849"/>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 name="Freeform 41"/>
            <p:cNvSpPr>
              <a:spLocks/>
            </p:cNvSpPr>
            <p:nvPr/>
          </p:nvSpPr>
          <p:spPr bwMode="auto">
            <a:xfrm>
              <a:off x="6962775" y="3364086"/>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 name="Freeform 42"/>
            <p:cNvSpPr>
              <a:spLocks/>
            </p:cNvSpPr>
            <p:nvPr/>
          </p:nvSpPr>
          <p:spPr bwMode="auto">
            <a:xfrm>
              <a:off x="7124700" y="3514899"/>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8" name="Freeform 43"/>
            <p:cNvSpPr>
              <a:spLocks/>
            </p:cNvSpPr>
            <p:nvPr/>
          </p:nvSpPr>
          <p:spPr bwMode="auto">
            <a:xfrm>
              <a:off x="7286625" y="3591099"/>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 name="Line 44"/>
            <p:cNvSpPr>
              <a:spLocks noChangeShapeType="1"/>
            </p:cNvSpPr>
            <p:nvPr/>
          </p:nvSpPr>
          <p:spPr bwMode="auto">
            <a:xfrm>
              <a:off x="7448550" y="3622849"/>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0" name="Line 45"/>
          <p:cNvSpPr>
            <a:spLocks noChangeShapeType="1"/>
          </p:cNvSpPr>
          <p:nvPr/>
        </p:nvSpPr>
        <p:spPr bwMode="auto">
          <a:xfrm flipV="1">
            <a:off x="3505200" y="3903754"/>
            <a:ext cx="1447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1" name="TextovéPole 30"/>
          <p:cNvSpPr txBox="1"/>
          <p:nvPr/>
        </p:nvSpPr>
        <p:spPr>
          <a:xfrm>
            <a:off x="976586" y="2492896"/>
            <a:ext cx="2659310" cy="369332"/>
          </a:xfrm>
          <a:prstGeom prst="rect">
            <a:avLst/>
          </a:prstGeom>
          <a:noFill/>
        </p:spPr>
        <p:txBody>
          <a:bodyPr wrap="square" rtlCol="0">
            <a:spAutoFit/>
          </a:bodyPr>
          <a:lstStyle/>
          <a:p>
            <a:pPr algn="ctr"/>
            <a:r>
              <a:rPr lang="cs-CZ" dirty="0" smtClean="0"/>
              <a:t>Asymetrické rozdělení</a:t>
            </a:r>
            <a:endParaRPr lang="cs-CZ" dirty="0"/>
          </a:p>
        </p:txBody>
      </p:sp>
      <p:sp>
        <p:nvSpPr>
          <p:cNvPr id="32" name="TextovéPole 31"/>
          <p:cNvSpPr txBox="1"/>
          <p:nvPr/>
        </p:nvSpPr>
        <p:spPr>
          <a:xfrm>
            <a:off x="5148064" y="2492896"/>
            <a:ext cx="2659310" cy="369332"/>
          </a:xfrm>
          <a:prstGeom prst="rect">
            <a:avLst/>
          </a:prstGeom>
          <a:noFill/>
        </p:spPr>
        <p:txBody>
          <a:bodyPr wrap="square" rtlCol="0">
            <a:spAutoFit/>
          </a:bodyPr>
          <a:lstStyle/>
          <a:p>
            <a:pPr algn="ctr"/>
            <a:r>
              <a:rPr lang="cs-CZ" dirty="0"/>
              <a:t>N</a:t>
            </a:r>
            <a:r>
              <a:rPr lang="cs-CZ" dirty="0" smtClean="0"/>
              <a:t>ormální rozdělení</a:t>
            </a:r>
            <a:endParaRPr lang="cs-CZ" dirty="0"/>
          </a:p>
        </p:txBody>
      </p:sp>
      <p:sp>
        <p:nvSpPr>
          <p:cNvPr id="33" name="Rectangle 31"/>
          <p:cNvSpPr>
            <a:spLocks noChangeArrowheads="1"/>
          </p:cNvSpPr>
          <p:nvPr/>
        </p:nvSpPr>
        <p:spPr bwMode="auto">
          <a:xfrm>
            <a:off x="1228323" y="3958538"/>
            <a:ext cx="636393" cy="246221"/>
          </a:xfrm>
          <a:prstGeom prst="rect">
            <a:avLst/>
          </a:prstGeom>
          <a:noFill/>
          <a:ln w="9525">
            <a:noFill/>
            <a:miter lim="800000"/>
            <a:headEnd/>
            <a:tailEnd/>
          </a:ln>
        </p:spPr>
        <p:txBody>
          <a:bodyPr wrap="none" lIns="0" tIns="0" rIns="0" bIns="0">
            <a:spAutoFit/>
          </a:bodyPr>
          <a:lstStyle/>
          <a:p>
            <a:pPr algn="ctr"/>
            <a:r>
              <a:rPr lang="cs-CZ" sz="1600" dirty="0">
                <a:solidFill>
                  <a:srgbClr val="339933"/>
                </a:solidFill>
              </a:rPr>
              <a:t>Medián</a:t>
            </a:r>
          </a:p>
        </p:txBody>
      </p:sp>
      <p:sp>
        <p:nvSpPr>
          <p:cNvPr id="34" name="Rectangle 35"/>
          <p:cNvSpPr>
            <a:spLocks noChangeArrowheads="1"/>
          </p:cNvSpPr>
          <p:nvPr/>
        </p:nvSpPr>
        <p:spPr bwMode="auto">
          <a:xfrm>
            <a:off x="2195736" y="3886530"/>
            <a:ext cx="623569" cy="246221"/>
          </a:xfrm>
          <a:prstGeom prst="rect">
            <a:avLst/>
          </a:prstGeom>
          <a:noFill/>
          <a:ln w="9525">
            <a:noFill/>
            <a:miter lim="800000"/>
            <a:headEnd/>
            <a:tailEnd/>
          </a:ln>
        </p:spPr>
        <p:txBody>
          <a:bodyPr wrap="none" lIns="0" tIns="0" rIns="0" bIns="0">
            <a:spAutoFit/>
          </a:bodyPr>
          <a:lstStyle/>
          <a:p>
            <a:pPr algn="ctr"/>
            <a:r>
              <a:rPr lang="cs-CZ" sz="1600" dirty="0">
                <a:solidFill>
                  <a:srgbClr val="C00000"/>
                </a:solidFill>
              </a:rPr>
              <a:t>Průměr</a:t>
            </a:r>
          </a:p>
        </p:txBody>
      </p:sp>
      <p:sp>
        <p:nvSpPr>
          <p:cNvPr id="35" name="Line 36"/>
          <p:cNvSpPr>
            <a:spLocks noChangeShapeType="1"/>
          </p:cNvSpPr>
          <p:nvPr/>
        </p:nvSpPr>
        <p:spPr bwMode="auto">
          <a:xfrm>
            <a:off x="1394633" y="4287309"/>
            <a:ext cx="115887" cy="111125"/>
          </a:xfrm>
          <a:prstGeom prst="line">
            <a:avLst/>
          </a:prstGeom>
          <a:noFill/>
          <a:ln w="25400">
            <a:solidFill>
              <a:srgbClr val="339933"/>
            </a:solidFill>
            <a:round/>
            <a:headEnd/>
            <a:tailEnd/>
          </a:ln>
        </p:spPr>
        <p:txBody>
          <a:bodyPr/>
          <a:lstStyle/>
          <a:p>
            <a:endParaRPr lang="cs-CZ">
              <a:solidFill>
                <a:srgbClr val="33CC33"/>
              </a:solidFill>
            </a:endParaRPr>
          </a:p>
        </p:txBody>
      </p:sp>
      <p:sp>
        <p:nvSpPr>
          <p:cNvPr id="36" name="Line 37"/>
          <p:cNvSpPr>
            <a:spLocks noChangeShapeType="1"/>
          </p:cNvSpPr>
          <p:nvPr/>
        </p:nvSpPr>
        <p:spPr bwMode="auto">
          <a:xfrm flipH="1">
            <a:off x="1402570" y="4288896"/>
            <a:ext cx="106363" cy="106363"/>
          </a:xfrm>
          <a:prstGeom prst="line">
            <a:avLst/>
          </a:prstGeom>
          <a:noFill/>
          <a:ln w="25400">
            <a:solidFill>
              <a:srgbClr val="339933"/>
            </a:solidFill>
            <a:round/>
            <a:headEnd/>
            <a:tailEnd/>
          </a:ln>
        </p:spPr>
        <p:txBody>
          <a:bodyPr/>
          <a:lstStyle/>
          <a:p>
            <a:endParaRPr lang="cs-CZ">
              <a:solidFill>
                <a:srgbClr val="33CC33"/>
              </a:solidFill>
            </a:endParaRPr>
          </a:p>
        </p:txBody>
      </p:sp>
      <p:sp>
        <p:nvSpPr>
          <p:cNvPr id="37" name="Line 38"/>
          <p:cNvSpPr>
            <a:spLocks noChangeShapeType="1"/>
          </p:cNvSpPr>
          <p:nvPr/>
        </p:nvSpPr>
        <p:spPr bwMode="auto">
          <a:xfrm>
            <a:off x="2220133" y="4287309"/>
            <a:ext cx="115887" cy="111125"/>
          </a:xfrm>
          <a:prstGeom prst="line">
            <a:avLst/>
          </a:prstGeom>
          <a:noFill/>
          <a:ln w="25400">
            <a:solidFill>
              <a:srgbClr val="C00000"/>
            </a:solidFill>
            <a:round/>
            <a:headEnd/>
            <a:tailEnd/>
          </a:ln>
        </p:spPr>
        <p:txBody>
          <a:bodyPr/>
          <a:lstStyle/>
          <a:p>
            <a:endParaRPr lang="cs-CZ"/>
          </a:p>
        </p:txBody>
      </p:sp>
      <p:sp>
        <p:nvSpPr>
          <p:cNvPr id="38" name="Line 39"/>
          <p:cNvSpPr>
            <a:spLocks noChangeShapeType="1"/>
          </p:cNvSpPr>
          <p:nvPr/>
        </p:nvSpPr>
        <p:spPr bwMode="auto">
          <a:xfrm flipH="1">
            <a:off x="2228070" y="4288896"/>
            <a:ext cx="106363" cy="106363"/>
          </a:xfrm>
          <a:prstGeom prst="line">
            <a:avLst/>
          </a:prstGeom>
          <a:noFill/>
          <a:ln w="25400">
            <a:solidFill>
              <a:srgbClr val="C00000"/>
            </a:solidFill>
            <a:round/>
            <a:headEnd/>
            <a:tailEnd/>
          </a:ln>
        </p:spPr>
        <p:txBody>
          <a:bodyPr/>
          <a:lstStyle/>
          <a:p>
            <a:endParaRPr lang="cs-CZ"/>
          </a:p>
        </p:txBody>
      </p:sp>
      <p:sp>
        <p:nvSpPr>
          <p:cNvPr id="39" name="Rectangle 31"/>
          <p:cNvSpPr>
            <a:spLocks noChangeArrowheads="1"/>
          </p:cNvSpPr>
          <p:nvPr/>
        </p:nvSpPr>
        <p:spPr bwMode="auto">
          <a:xfrm>
            <a:off x="5779510" y="4461311"/>
            <a:ext cx="636393" cy="246221"/>
          </a:xfrm>
          <a:prstGeom prst="rect">
            <a:avLst/>
          </a:prstGeom>
          <a:noFill/>
          <a:ln w="9525">
            <a:noFill/>
            <a:miter lim="800000"/>
            <a:headEnd/>
            <a:tailEnd/>
          </a:ln>
        </p:spPr>
        <p:txBody>
          <a:bodyPr wrap="none" lIns="0" tIns="0" rIns="0" bIns="0">
            <a:spAutoFit/>
          </a:bodyPr>
          <a:lstStyle/>
          <a:p>
            <a:pPr algn="ctr"/>
            <a:r>
              <a:rPr lang="cs-CZ" sz="1600" dirty="0">
                <a:solidFill>
                  <a:srgbClr val="339933"/>
                </a:solidFill>
              </a:rPr>
              <a:t>Medián</a:t>
            </a:r>
          </a:p>
        </p:txBody>
      </p:sp>
      <p:sp>
        <p:nvSpPr>
          <p:cNvPr id="40" name="Rectangle 35"/>
          <p:cNvSpPr>
            <a:spLocks noChangeArrowheads="1"/>
          </p:cNvSpPr>
          <p:nvPr/>
        </p:nvSpPr>
        <p:spPr bwMode="auto">
          <a:xfrm>
            <a:off x="6489092" y="4461311"/>
            <a:ext cx="623569" cy="246221"/>
          </a:xfrm>
          <a:prstGeom prst="rect">
            <a:avLst/>
          </a:prstGeom>
          <a:noFill/>
          <a:ln w="9525">
            <a:noFill/>
            <a:miter lim="800000"/>
            <a:headEnd/>
            <a:tailEnd/>
          </a:ln>
        </p:spPr>
        <p:txBody>
          <a:bodyPr wrap="none" lIns="0" tIns="0" rIns="0" bIns="0">
            <a:spAutoFit/>
          </a:bodyPr>
          <a:lstStyle/>
          <a:p>
            <a:pPr algn="ctr"/>
            <a:r>
              <a:rPr lang="cs-CZ" sz="1600" dirty="0">
                <a:solidFill>
                  <a:srgbClr val="C00000"/>
                </a:solidFill>
              </a:rPr>
              <a:t>Průměr</a:t>
            </a:r>
          </a:p>
        </p:txBody>
      </p:sp>
      <p:sp>
        <p:nvSpPr>
          <p:cNvPr id="41" name="Line 36"/>
          <p:cNvSpPr>
            <a:spLocks noChangeShapeType="1"/>
          </p:cNvSpPr>
          <p:nvPr/>
        </p:nvSpPr>
        <p:spPr bwMode="auto">
          <a:xfrm>
            <a:off x="6388352" y="4283267"/>
            <a:ext cx="115887" cy="111125"/>
          </a:xfrm>
          <a:prstGeom prst="line">
            <a:avLst/>
          </a:prstGeom>
          <a:noFill/>
          <a:ln w="25400">
            <a:solidFill>
              <a:srgbClr val="339933"/>
            </a:solidFill>
            <a:round/>
            <a:headEnd/>
            <a:tailEnd/>
          </a:ln>
        </p:spPr>
        <p:txBody>
          <a:bodyPr/>
          <a:lstStyle/>
          <a:p>
            <a:endParaRPr lang="cs-CZ">
              <a:solidFill>
                <a:srgbClr val="33CC33"/>
              </a:solidFill>
            </a:endParaRPr>
          </a:p>
        </p:txBody>
      </p:sp>
      <p:sp>
        <p:nvSpPr>
          <p:cNvPr id="42" name="Line 37"/>
          <p:cNvSpPr>
            <a:spLocks noChangeShapeType="1"/>
          </p:cNvSpPr>
          <p:nvPr/>
        </p:nvSpPr>
        <p:spPr bwMode="auto">
          <a:xfrm flipH="1">
            <a:off x="6396289" y="4284854"/>
            <a:ext cx="106363" cy="106363"/>
          </a:xfrm>
          <a:prstGeom prst="line">
            <a:avLst/>
          </a:prstGeom>
          <a:noFill/>
          <a:ln w="25400">
            <a:solidFill>
              <a:srgbClr val="339933"/>
            </a:solidFill>
            <a:round/>
            <a:headEnd/>
            <a:tailEnd/>
          </a:ln>
        </p:spPr>
        <p:txBody>
          <a:bodyPr/>
          <a:lstStyle/>
          <a:p>
            <a:endParaRPr lang="cs-CZ">
              <a:solidFill>
                <a:srgbClr val="33CC33"/>
              </a:solidFill>
            </a:endParaRPr>
          </a:p>
        </p:txBody>
      </p:sp>
      <p:sp>
        <p:nvSpPr>
          <p:cNvPr id="43" name="Line 38"/>
          <p:cNvSpPr>
            <a:spLocks noChangeShapeType="1"/>
          </p:cNvSpPr>
          <p:nvPr/>
        </p:nvSpPr>
        <p:spPr bwMode="auto">
          <a:xfrm>
            <a:off x="6413181" y="4279925"/>
            <a:ext cx="115887" cy="111125"/>
          </a:xfrm>
          <a:prstGeom prst="line">
            <a:avLst/>
          </a:prstGeom>
          <a:noFill/>
          <a:ln w="25400">
            <a:solidFill>
              <a:srgbClr val="C00000"/>
            </a:solidFill>
            <a:round/>
            <a:headEnd/>
            <a:tailEnd/>
          </a:ln>
        </p:spPr>
        <p:txBody>
          <a:bodyPr/>
          <a:lstStyle/>
          <a:p>
            <a:endParaRPr lang="cs-CZ"/>
          </a:p>
        </p:txBody>
      </p:sp>
      <p:sp>
        <p:nvSpPr>
          <p:cNvPr id="44" name="Line 39"/>
          <p:cNvSpPr>
            <a:spLocks noChangeShapeType="1"/>
          </p:cNvSpPr>
          <p:nvPr/>
        </p:nvSpPr>
        <p:spPr bwMode="auto">
          <a:xfrm flipH="1">
            <a:off x="6421118" y="4281512"/>
            <a:ext cx="106363" cy="106363"/>
          </a:xfrm>
          <a:prstGeom prst="line">
            <a:avLst/>
          </a:prstGeom>
          <a:noFill/>
          <a:ln w="25400">
            <a:solidFill>
              <a:srgbClr val="C00000"/>
            </a:solidFill>
            <a:round/>
            <a:headEnd/>
            <a:tailEnd/>
          </a:ln>
        </p:spPr>
        <p:txBody>
          <a:bodyPr/>
          <a:lstStyle/>
          <a:p>
            <a:endParaRPr lang="cs-CZ"/>
          </a:p>
        </p:txBody>
      </p:sp>
      <p:sp>
        <p:nvSpPr>
          <p:cNvPr id="45" name="Rectangle 31"/>
          <p:cNvSpPr>
            <a:spLocks noChangeArrowheads="1"/>
          </p:cNvSpPr>
          <p:nvPr/>
        </p:nvSpPr>
        <p:spPr bwMode="auto">
          <a:xfrm>
            <a:off x="1249655" y="4461311"/>
            <a:ext cx="1738169" cy="246221"/>
          </a:xfrm>
          <a:prstGeom prst="rect">
            <a:avLst/>
          </a:prstGeom>
          <a:noFill/>
          <a:ln w="9525">
            <a:noFill/>
            <a:miter lim="800000"/>
            <a:headEnd/>
            <a:tailEnd/>
          </a:ln>
        </p:spPr>
        <p:txBody>
          <a:bodyPr wrap="none" lIns="0" tIns="0" rIns="0" bIns="0">
            <a:spAutoFit/>
          </a:bodyPr>
          <a:lstStyle/>
          <a:p>
            <a:pPr algn="ctr"/>
            <a:r>
              <a:rPr lang="cs-CZ" sz="1600" dirty="0" smtClean="0">
                <a:solidFill>
                  <a:srgbClr val="0000FF"/>
                </a:solidFill>
              </a:rPr>
              <a:t>Geometrický průměr</a:t>
            </a:r>
            <a:endParaRPr lang="cs-CZ" sz="1600" dirty="0">
              <a:solidFill>
                <a:srgbClr val="0000FF"/>
              </a:solidFill>
            </a:endParaRPr>
          </a:p>
        </p:txBody>
      </p:sp>
      <p:sp>
        <p:nvSpPr>
          <p:cNvPr id="46" name="Line 36"/>
          <p:cNvSpPr>
            <a:spLocks noChangeShapeType="1"/>
          </p:cNvSpPr>
          <p:nvPr/>
        </p:nvSpPr>
        <p:spPr bwMode="auto">
          <a:xfrm>
            <a:off x="1432220" y="4286291"/>
            <a:ext cx="115887" cy="111125"/>
          </a:xfrm>
          <a:prstGeom prst="line">
            <a:avLst/>
          </a:prstGeom>
          <a:noFill/>
          <a:ln w="25400">
            <a:solidFill>
              <a:srgbClr val="0000FF"/>
            </a:solidFill>
            <a:round/>
            <a:headEnd/>
            <a:tailEnd/>
          </a:ln>
        </p:spPr>
        <p:txBody>
          <a:bodyPr/>
          <a:lstStyle/>
          <a:p>
            <a:endParaRPr lang="cs-CZ">
              <a:solidFill>
                <a:srgbClr val="33CC33"/>
              </a:solidFill>
            </a:endParaRPr>
          </a:p>
        </p:txBody>
      </p:sp>
      <p:sp>
        <p:nvSpPr>
          <p:cNvPr id="47" name="Line 37"/>
          <p:cNvSpPr>
            <a:spLocks noChangeShapeType="1"/>
          </p:cNvSpPr>
          <p:nvPr/>
        </p:nvSpPr>
        <p:spPr bwMode="auto">
          <a:xfrm flipH="1">
            <a:off x="1440157" y="4287878"/>
            <a:ext cx="106363" cy="106363"/>
          </a:xfrm>
          <a:prstGeom prst="line">
            <a:avLst/>
          </a:prstGeom>
          <a:noFill/>
          <a:ln w="25400">
            <a:solidFill>
              <a:srgbClr val="0000FF"/>
            </a:solidFill>
            <a:round/>
            <a:headEnd/>
            <a:tailEnd/>
          </a:ln>
        </p:spPr>
        <p:txBody>
          <a:bodyPr/>
          <a:lstStyle/>
          <a:p>
            <a:endParaRPr lang="cs-CZ">
              <a:solidFill>
                <a:srgbClr val="33CC33"/>
              </a:solidFill>
            </a:endParaRPr>
          </a:p>
        </p:txBody>
      </p:sp>
      <p:graphicFrame>
        <p:nvGraphicFramePr>
          <p:cNvPr id="48" name="Objekt 47"/>
          <p:cNvGraphicFramePr>
            <a:graphicFrameLocks noChangeAspect="1"/>
          </p:cNvGraphicFramePr>
          <p:nvPr>
            <p:extLst>
              <p:ext uri="{D42A27DB-BD31-4B8C-83A1-F6EECF244321}">
                <p14:modId xmlns:p14="http://schemas.microsoft.com/office/powerpoint/2010/main" val="1681479862"/>
              </p:ext>
            </p:extLst>
          </p:nvPr>
        </p:nvGraphicFramePr>
        <p:xfrm>
          <a:off x="6032886" y="5497406"/>
          <a:ext cx="876300" cy="350838"/>
        </p:xfrm>
        <a:graphic>
          <a:graphicData uri="http://schemas.openxmlformats.org/presentationml/2006/ole">
            <mc:AlternateContent xmlns:mc="http://schemas.openxmlformats.org/markup-compatibility/2006">
              <mc:Choice xmlns:v="urn:schemas-microsoft-com:vml" Requires="v">
                <p:oleObj spid="_x0000_s10532" name="Rovnice" r:id="rId4" imgW="583920" imgH="215640" progId="Equation.3">
                  <p:embed/>
                </p:oleObj>
              </mc:Choice>
              <mc:Fallback>
                <p:oleObj name="Rovnice" r:id="rId4" imgW="583920" imgH="215640" progId="Equation.3">
                  <p:embed/>
                  <p:pic>
                    <p:nvPicPr>
                      <p:cNvPr id="0" name=""/>
                      <p:cNvPicPr>
                        <a:picLocks noChangeAspect="1" noChangeArrowheads="1"/>
                      </p:cNvPicPr>
                      <p:nvPr/>
                    </p:nvPicPr>
                    <p:blipFill>
                      <a:blip r:embed="rId5"/>
                      <a:srcRect/>
                      <a:stretch>
                        <a:fillRect/>
                      </a:stretch>
                    </p:blipFill>
                    <p:spPr bwMode="auto">
                      <a:xfrm>
                        <a:off x="6032886" y="5497406"/>
                        <a:ext cx="876300" cy="350838"/>
                      </a:xfrm>
                      <a:prstGeom prst="rect">
                        <a:avLst/>
                      </a:prstGeom>
                      <a:noFill/>
                      <a:ln w="9525">
                        <a:noFill/>
                        <a:miter lim="800000"/>
                        <a:headEnd/>
                        <a:tailEnd/>
                      </a:ln>
                    </p:spPr>
                  </p:pic>
                </p:oleObj>
              </mc:Fallback>
            </mc:AlternateContent>
          </a:graphicData>
        </a:graphic>
      </p:graphicFrame>
      <p:graphicFrame>
        <p:nvGraphicFramePr>
          <p:cNvPr id="49" name="Objekt 48"/>
          <p:cNvGraphicFramePr>
            <a:graphicFrameLocks noChangeAspect="1"/>
          </p:cNvGraphicFramePr>
          <p:nvPr>
            <p:extLst>
              <p:ext uri="{D42A27DB-BD31-4B8C-83A1-F6EECF244321}">
                <p14:modId xmlns:p14="http://schemas.microsoft.com/office/powerpoint/2010/main" val="404305795"/>
              </p:ext>
            </p:extLst>
          </p:nvPr>
        </p:nvGraphicFramePr>
        <p:xfrm>
          <a:off x="7404298" y="5488766"/>
          <a:ext cx="1200150" cy="350837"/>
        </p:xfrm>
        <a:graphic>
          <a:graphicData uri="http://schemas.openxmlformats.org/presentationml/2006/ole">
            <mc:AlternateContent xmlns:mc="http://schemas.openxmlformats.org/markup-compatibility/2006">
              <mc:Choice xmlns:v="urn:schemas-microsoft-com:vml" Requires="v">
                <p:oleObj spid="_x0000_s10533" name="Rovnice" r:id="rId6" imgW="799920" imgH="215640" progId="Equation.3">
                  <p:embed/>
                </p:oleObj>
              </mc:Choice>
              <mc:Fallback>
                <p:oleObj name="Rovnice" r:id="rId6" imgW="799920" imgH="215640" progId="Equation.3">
                  <p:embed/>
                  <p:pic>
                    <p:nvPicPr>
                      <p:cNvPr id="0" name=""/>
                      <p:cNvPicPr>
                        <a:picLocks noChangeAspect="1" noChangeArrowheads="1"/>
                      </p:cNvPicPr>
                      <p:nvPr/>
                    </p:nvPicPr>
                    <p:blipFill>
                      <a:blip r:embed="rId7"/>
                      <a:srcRect/>
                      <a:stretch>
                        <a:fillRect/>
                      </a:stretch>
                    </p:blipFill>
                    <p:spPr bwMode="auto">
                      <a:xfrm>
                        <a:off x="7404298" y="5488766"/>
                        <a:ext cx="12001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Zástupný symbol pro číslo snímku 49"/>
          <p:cNvSpPr>
            <a:spLocks noGrp="1"/>
          </p:cNvSpPr>
          <p:nvPr>
            <p:ph type="sldNum" sz="quarter" idx="12"/>
          </p:nvPr>
        </p:nvSpPr>
        <p:spPr/>
        <p:txBody>
          <a:bodyPr/>
          <a:lstStyle/>
          <a:p>
            <a:fld id="{2E6427A6-24A6-4246-A352-D268563853F6}" type="slidenum">
              <a:rPr lang="cs-CZ" smtClean="0"/>
              <a:t>55</a:t>
            </a:fld>
            <a:endParaRPr lang="cs-CZ"/>
          </a:p>
        </p:txBody>
      </p:sp>
    </p:spTree>
    <p:extLst>
      <p:ext uri="{BB962C8B-B14F-4D97-AF65-F5344CB8AC3E}">
        <p14:creationId xmlns:p14="http://schemas.microsoft.com/office/powerpoint/2010/main" val="49602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Standardizace dat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052736"/>
                <a:ext cx="8229600" cy="1944216"/>
              </a:xfrm>
            </p:spPr>
            <p:txBody>
              <a:bodyPr>
                <a:noAutofit/>
              </a:bodyPr>
              <a:lstStyle/>
              <a:p>
                <a:r>
                  <a:rPr lang="cs-CZ" dirty="0" smtClean="0"/>
                  <a:t>důvod</a:t>
                </a:r>
                <a:r>
                  <a:rPr lang="cs-CZ" dirty="0"/>
                  <a:t>: </a:t>
                </a:r>
                <a:r>
                  <a:rPr lang="cs-CZ" dirty="0" smtClean="0"/>
                  <a:t>převod proměnných na stejné měřítko</a:t>
                </a:r>
                <a:endParaRPr lang="cs-CZ" dirty="0"/>
              </a:p>
              <a:p>
                <a:r>
                  <a:rPr lang="cs-CZ" dirty="0"/>
                  <a:t>s</a:t>
                </a:r>
                <a:r>
                  <a:rPr lang="cs-CZ" dirty="0" smtClean="0"/>
                  <a:t>tandardizace: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a:rPr>
                          <m:t>𝑧</m:t>
                        </m:r>
                      </m:e>
                      <m:sub>
                        <m:r>
                          <a:rPr lang="cs-CZ" b="0" i="1" smtClean="0">
                            <a:latin typeface="Cambria Math"/>
                          </a:rPr>
                          <m:t>𝑖</m:t>
                        </m:r>
                      </m:sub>
                    </m:sSub>
                    <m:r>
                      <a:rPr lang="cs-CZ" b="0" i="0" smtClean="0">
                        <a:latin typeface="Cambria Math"/>
                      </a:rPr>
                      <m:t>=</m:t>
                    </m:r>
                    <m:f>
                      <m:fPr>
                        <m:ctrlPr>
                          <a:rPr lang="cs-CZ" i="1">
                            <a:latin typeface="Cambria Math" panose="02040503050406030204" pitchFamily="18" charset="0"/>
                          </a:rPr>
                        </m:ctrlPr>
                      </m:fPr>
                      <m:num>
                        <m:sSub>
                          <m:sSubPr>
                            <m:ctrlPr>
                              <a:rPr lang="cs-CZ" i="1" smtClean="0">
                                <a:latin typeface="Cambria Math" panose="02040503050406030204" pitchFamily="18" charset="0"/>
                              </a:rPr>
                            </m:ctrlPr>
                          </m:sSubPr>
                          <m:e>
                            <m:r>
                              <a:rPr lang="cs-CZ" b="0" i="1" smtClean="0">
                                <a:latin typeface="Cambria Math"/>
                              </a:rPr>
                              <m:t>𝑥</m:t>
                            </m:r>
                          </m:e>
                          <m:sub>
                            <m:r>
                              <a:rPr lang="cs-CZ" b="0" i="1" smtClean="0">
                                <a:latin typeface="Cambria Math"/>
                              </a:rPr>
                              <m:t>𝑖</m:t>
                            </m:r>
                          </m:sub>
                        </m:sSub>
                        <m:r>
                          <a:rPr lang="cs-CZ" i="1">
                            <a:latin typeface="Cambria Math"/>
                          </a:rPr>
                          <m:t>−</m:t>
                        </m:r>
                        <m:acc>
                          <m:accPr>
                            <m:chr m:val="̅"/>
                            <m:ctrlPr>
                              <a:rPr lang="cs-CZ" b="0" i="1" smtClean="0">
                                <a:latin typeface="Cambria Math" panose="02040503050406030204" pitchFamily="18" charset="0"/>
                              </a:rPr>
                            </m:ctrlPr>
                          </m:accPr>
                          <m:e>
                            <m:r>
                              <a:rPr lang="cs-CZ" b="0" i="1" smtClean="0">
                                <a:latin typeface="Cambria Math"/>
                              </a:rPr>
                              <m:t>𝑥</m:t>
                            </m:r>
                          </m:e>
                        </m:acc>
                      </m:num>
                      <m:den>
                        <m:r>
                          <a:rPr lang="cs-CZ" b="0" i="1" smtClean="0">
                            <a:latin typeface="Cambria Math"/>
                          </a:rPr>
                          <m:t>𝑠</m:t>
                        </m:r>
                      </m:den>
                    </m:f>
                  </m:oMath>
                </a14:m>
                <a:r>
                  <a:rPr lang="cs-CZ" dirty="0" smtClean="0"/>
                  <a:t> (tzn. odečtení průměru od jednotlivých hodnot a podělení směrodatnou odchylkou)</a:t>
                </a:r>
              </a:p>
              <a:p>
                <a:r>
                  <a:rPr lang="cs-CZ" dirty="0" smtClean="0"/>
                  <a:t>proměnné budou mít rozsah </a:t>
                </a:r>
                <a:r>
                  <a:rPr lang="cs-CZ" dirty="0"/>
                  <a:t>přibližně </a:t>
                </a:r>
                <a:r>
                  <a:rPr lang="cs-CZ" dirty="0" smtClean="0"/>
                  <a:t>od -3 do 3</a:t>
                </a:r>
              </a:p>
              <a:p>
                <a:r>
                  <a:rPr lang="cs-CZ" dirty="0" smtClean="0"/>
                  <a:t>získáme tím současně i tzv. z-skóre (které vyjadřuje, o kolik směrodatných odchylek se i-</a:t>
                </a:r>
                <a:r>
                  <a:rPr lang="cs-CZ" dirty="0" err="1" smtClean="0"/>
                  <a:t>tá</a:t>
                </a:r>
                <a:r>
                  <a:rPr lang="cs-CZ" dirty="0" smtClean="0"/>
                  <a:t> hodnota odchýlila od průměru)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052736"/>
                <a:ext cx="8229600" cy="1944216"/>
              </a:xfrm>
              <a:blipFill rotWithShape="1">
                <a:blip r:embed="rId3"/>
                <a:stretch>
                  <a:fillRect l="-593" t="-1567" r="-741" b="-21944"/>
                </a:stretch>
              </a:blipFill>
            </p:spPr>
            <p:txBody>
              <a:bodyPr/>
              <a:lstStyle/>
              <a:p>
                <a:r>
                  <a:rPr lang="en-US">
                    <a:noFill/>
                  </a:rPr>
                  <a:t> </a:t>
                </a:r>
              </a:p>
            </p:txBody>
          </p:sp>
        </mc:Fallback>
      </mc:AlternateContent>
      <p:sp>
        <p:nvSpPr>
          <p:cNvPr id="6" name="Zástupný symbol pro číslo snímku 5"/>
          <p:cNvSpPr>
            <a:spLocks noGrp="1"/>
          </p:cNvSpPr>
          <p:nvPr>
            <p:ph type="sldNum" sz="quarter" idx="12"/>
          </p:nvPr>
        </p:nvSpPr>
        <p:spPr/>
        <p:txBody>
          <a:bodyPr/>
          <a:lstStyle/>
          <a:p>
            <a:fld id="{2E6427A6-24A6-4246-A352-D268563853F6}" type="slidenum">
              <a:rPr lang="cs-CZ" smtClean="0"/>
              <a:t>56</a:t>
            </a:fld>
            <a:endParaRPr lang="cs-CZ"/>
          </a:p>
        </p:txBody>
      </p:sp>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08" y="3861048"/>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861048"/>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prava 8"/>
          <p:cNvSpPr/>
          <p:nvPr/>
        </p:nvSpPr>
        <p:spPr>
          <a:xfrm>
            <a:off x="4355976" y="4725144"/>
            <a:ext cx="288032" cy="216024"/>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ástupný symbol pro obsah 2"/>
          <p:cNvSpPr txBox="1">
            <a:spLocks/>
          </p:cNvSpPr>
          <p:nvPr/>
        </p:nvSpPr>
        <p:spPr>
          <a:xfrm>
            <a:off x="457200" y="3227490"/>
            <a:ext cx="8229600" cy="792088"/>
          </a:xfrm>
          <a:prstGeom prst="rect">
            <a:avLst/>
          </a:prstGeom>
        </p:spPr>
        <p:txBody>
          <a:bodyPr vert="horz" lIns="91440" tIns="45720" rIns="91440" bIns="45720" rtlCol="0">
            <a:no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solidFill>
                  <a:srgbClr val="FF0000"/>
                </a:solidFill>
              </a:rPr>
              <a:t>pozor: standardizace je nevhodná v případě, když proměnné nemají normální rozdělení a když se v datech vyskytují odlehlé hodnoty!!! </a:t>
            </a:r>
          </a:p>
        </p:txBody>
      </p:sp>
    </p:spTree>
    <p:extLst>
      <p:ext uri="{BB962C8B-B14F-4D97-AF65-F5344CB8AC3E}">
        <p14:creationId xmlns:p14="http://schemas.microsoft.com/office/powerpoint/2010/main" val="12426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Min-</a:t>
            </a:r>
            <a:r>
              <a:rPr lang="cs-CZ" dirty="0" err="1" smtClean="0"/>
              <a:t>max</a:t>
            </a:r>
            <a:r>
              <a:rPr lang="cs-CZ" dirty="0" smtClean="0"/>
              <a:t> normalizace</a:t>
            </a:r>
            <a:endParaRPr lang="en-US"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důvod: převod proměnných na stejné měřítko</a:t>
                </a:r>
              </a:p>
              <a:p>
                <a:r>
                  <a:rPr lang="cs-CZ" dirty="0" smtClean="0"/>
                  <a:t>oproti standardizaci vhodná i na proměnné nemající normální rozdělení či obsahující odlehlé hodnoty</a:t>
                </a:r>
              </a:p>
              <a:p>
                <a:r>
                  <a:rPr lang="cs-CZ" dirty="0" smtClean="0"/>
                  <a:t>min-</a:t>
                </a:r>
                <a:r>
                  <a:rPr lang="cs-CZ" dirty="0" err="1" smtClean="0"/>
                  <a:t>max</a:t>
                </a:r>
                <a:r>
                  <a:rPr lang="cs-CZ" dirty="0" smtClean="0"/>
                  <a:t> normalizace:  </a:t>
                </a:r>
                <a14:m>
                  <m:oMath xmlns:m="http://schemas.openxmlformats.org/officeDocument/2006/math">
                    <m:sSub>
                      <m:sSubPr>
                        <m:ctrlPr>
                          <a:rPr lang="cs-CZ" i="1">
                            <a:latin typeface="Cambria Math" panose="02040503050406030204" pitchFamily="18" charset="0"/>
                          </a:rPr>
                        </m:ctrlPr>
                      </m:sSubPr>
                      <m:e>
                        <m:r>
                          <a:rPr lang="cs-CZ" b="0" i="1" smtClean="0">
                            <a:latin typeface="Cambria Math"/>
                          </a:rPr>
                          <m:t>𝑦</m:t>
                        </m:r>
                      </m:e>
                      <m:sub>
                        <m:r>
                          <a:rPr lang="cs-CZ" i="1">
                            <a:latin typeface="Cambria Math"/>
                          </a:rPr>
                          <m:t>𝑖</m:t>
                        </m:r>
                      </m:sub>
                    </m:sSub>
                    <m:r>
                      <a:rPr lang="cs-CZ" i="1" smtClean="0">
                        <a:latin typeface="Cambria Math"/>
                      </a:rPr>
                      <m:t>=</m:t>
                    </m:r>
                    <m:f>
                      <m:fPr>
                        <m:ctrlPr>
                          <a:rPr lang="cs-CZ" i="1" smtClean="0">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a:rPr>
                              <m:t>𝑥</m:t>
                            </m:r>
                          </m:e>
                          <m:sub>
                            <m:r>
                              <a:rPr lang="cs-CZ" i="1">
                                <a:latin typeface="Cambria Math"/>
                              </a:rPr>
                              <m:t>𝑖</m:t>
                            </m:r>
                          </m:sub>
                        </m:sSub>
                        <m:r>
                          <a:rPr lang="cs-CZ" i="1">
                            <a:latin typeface="Cambria Math"/>
                          </a:rPr>
                          <m:t>−</m:t>
                        </m:r>
                        <m:func>
                          <m:funcPr>
                            <m:ctrlPr>
                              <a:rPr lang="cs-CZ" b="0" i="1" smtClean="0">
                                <a:latin typeface="Cambria Math" panose="02040503050406030204" pitchFamily="18" charset="0"/>
                              </a:rPr>
                            </m:ctrlPr>
                          </m:funcPr>
                          <m:fName>
                            <m:r>
                              <m:rPr>
                                <m:sty m:val="p"/>
                              </m:rPr>
                              <a:rPr lang="cs-CZ" b="0" i="0" smtClean="0">
                                <a:latin typeface="Cambria Math"/>
                              </a:rPr>
                              <m:t>min</m:t>
                            </m:r>
                          </m:fName>
                          <m:e>
                            <m:d>
                              <m:dPr>
                                <m:ctrlPr>
                                  <a:rPr lang="cs-CZ" b="0" i="1" smtClean="0">
                                    <a:latin typeface="Cambria Math" panose="02040503050406030204" pitchFamily="18" charset="0"/>
                                  </a:rPr>
                                </m:ctrlPr>
                              </m:dPr>
                              <m:e>
                                <m:r>
                                  <a:rPr lang="cs-CZ" b="0" i="1" smtClean="0">
                                    <a:latin typeface="Cambria Math"/>
                                  </a:rPr>
                                  <m:t>𝑥</m:t>
                                </m:r>
                              </m:e>
                            </m:d>
                          </m:e>
                        </m:func>
                      </m:num>
                      <m:den>
                        <m:func>
                          <m:funcPr>
                            <m:ctrlPr>
                              <a:rPr lang="cs-CZ" b="0" i="1" smtClean="0">
                                <a:latin typeface="Cambria Math" panose="02040503050406030204" pitchFamily="18" charset="0"/>
                              </a:rPr>
                            </m:ctrlPr>
                          </m:funcPr>
                          <m:fName>
                            <m:r>
                              <m:rPr>
                                <m:sty m:val="p"/>
                              </m:rPr>
                              <a:rPr lang="cs-CZ" b="0" i="0" smtClean="0">
                                <a:latin typeface="Cambria Math"/>
                              </a:rPr>
                              <m:t>max</m:t>
                            </m:r>
                          </m:fName>
                          <m:e>
                            <m:d>
                              <m:dPr>
                                <m:ctrlPr>
                                  <a:rPr lang="cs-CZ" b="0" i="1" smtClean="0">
                                    <a:latin typeface="Cambria Math" panose="02040503050406030204" pitchFamily="18" charset="0"/>
                                  </a:rPr>
                                </m:ctrlPr>
                              </m:dPr>
                              <m:e>
                                <m:r>
                                  <a:rPr lang="cs-CZ" b="0" i="1" smtClean="0">
                                    <a:latin typeface="Cambria Math"/>
                                  </a:rPr>
                                  <m:t>𝑥</m:t>
                                </m:r>
                              </m:e>
                            </m:d>
                          </m:e>
                        </m:func>
                        <m:r>
                          <a:rPr lang="cs-CZ" b="0" i="1" smtClean="0">
                            <a:latin typeface="Cambria Math"/>
                          </a:rPr>
                          <m:t>−</m:t>
                        </m:r>
                        <m:func>
                          <m:funcPr>
                            <m:ctrlPr>
                              <a:rPr lang="cs-CZ" b="0" i="1" smtClean="0">
                                <a:latin typeface="Cambria Math" panose="02040503050406030204" pitchFamily="18" charset="0"/>
                              </a:rPr>
                            </m:ctrlPr>
                          </m:funcPr>
                          <m:fName>
                            <m:r>
                              <m:rPr>
                                <m:sty m:val="p"/>
                              </m:rPr>
                              <a:rPr lang="cs-CZ" b="0" i="0" smtClean="0">
                                <a:latin typeface="Cambria Math"/>
                              </a:rPr>
                              <m:t>min</m:t>
                            </m:r>
                          </m:fName>
                          <m:e>
                            <m:d>
                              <m:dPr>
                                <m:ctrlPr>
                                  <a:rPr lang="cs-CZ" b="0" i="1" smtClean="0">
                                    <a:latin typeface="Cambria Math" panose="02040503050406030204" pitchFamily="18" charset="0"/>
                                  </a:rPr>
                                </m:ctrlPr>
                              </m:dPr>
                              <m:e>
                                <m:r>
                                  <a:rPr lang="cs-CZ" b="0" i="1" smtClean="0">
                                    <a:latin typeface="Cambria Math"/>
                                  </a:rPr>
                                  <m:t>𝑥</m:t>
                                </m:r>
                              </m:e>
                            </m:d>
                          </m:e>
                        </m:func>
                      </m:den>
                    </m:f>
                  </m:oMath>
                </a14:m>
                <a:endParaRPr lang="cs-CZ" dirty="0" smtClean="0"/>
              </a:p>
              <a:p>
                <a:r>
                  <a:rPr lang="cs-CZ" dirty="0" smtClean="0"/>
                  <a:t>rozsah hodnot proměnných po min-</a:t>
                </a:r>
                <a:r>
                  <a:rPr lang="cs-CZ" dirty="0" err="1" smtClean="0"/>
                  <a:t>max</a:t>
                </a:r>
                <a:r>
                  <a:rPr lang="cs-CZ" dirty="0" smtClean="0"/>
                  <a:t> normalizaci je od 0 do 1 </a:t>
                </a:r>
                <a:endParaRPr lang="en-US"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593" t="-618" r="-741"/>
                </a:stretch>
              </a:blipFill>
            </p:spPr>
            <p:txBody>
              <a:bodyPr/>
              <a:lstStyle/>
              <a:p>
                <a:r>
                  <a:rPr lang="en-US">
                    <a:noFill/>
                  </a:rPr>
                  <a:t> </a:t>
                </a:r>
              </a:p>
            </p:txBody>
          </p:sp>
        </mc:Fallback>
      </mc:AlternateContent>
      <p:sp>
        <p:nvSpPr>
          <p:cNvPr id="4" name="Zástupný symbol pro číslo snímku 3"/>
          <p:cNvSpPr>
            <a:spLocks noGrp="1"/>
          </p:cNvSpPr>
          <p:nvPr>
            <p:ph type="sldNum" sz="quarter" idx="12"/>
          </p:nvPr>
        </p:nvSpPr>
        <p:spPr/>
        <p:txBody>
          <a:bodyPr/>
          <a:lstStyle/>
          <a:p>
            <a:fld id="{2E6427A6-24A6-4246-A352-D268563853F6}" type="slidenum">
              <a:rPr lang="cs-CZ" smtClean="0"/>
              <a:t>57</a:t>
            </a:fld>
            <a:endParaRPr lang="cs-CZ"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08"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4355976" y="4430216"/>
            <a:ext cx="288032" cy="216024"/>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856"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9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Centrování dat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196753"/>
                <a:ext cx="8229600" cy="1872208"/>
              </a:xfrm>
            </p:spPr>
            <p:txBody>
              <a:bodyPr/>
              <a:lstStyle/>
              <a:p>
                <a:r>
                  <a:rPr lang="cs-CZ" dirty="0"/>
                  <a:t>o</a:t>
                </a:r>
                <a:r>
                  <a:rPr lang="cs-CZ" dirty="0" smtClean="0"/>
                  <a:t>dečtení průměru od dat – získáme novou proměnnou, která bude mít průměr roven nule</a:t>
                </a:r>
                <a:endParaRPr lang="cs-CZ" dirty="0"/>
              </a:p>
              <a:p>
                <a:r>
                  <a:rPr lang="cs-CZ" dirty="0"/>
                  <a:t>d</a:t>
                </a:r>
                <a:r>
                  <a:rPr lang="cs-CZ" dirty="0" smtClean="0"/>
                  <a:t>ůvod: centrování je důležitou podmínkou některých pokročilých statistických metod (např. klasifikačních)</a:t>
                </a:r>
              </a:p>
              <a:p>
                <a:r>
                  <a:rPr lang="cs-CZ" dirty="0"/>
                  <a:t>c</a:t>
                </a:r>
                <a:r>
                  <a:rPr lang="cs-CZ" dirty="0" smtClean="0"/>
                  <a:t>entrování: </a:t>
                </a:r>
                <a14:m>
                  <m:oMath xmlns:m="http://schemas.openxmlformats.org/officeDocument/2006/math">
                    <m:sSub>
                      <m:sSubPr>
                        <m:ctrlPr>
                          <a:rPr lang="cs-CZ" i="1">
                            <a:latin typeface="Cambria Math" panose="02040503050406030204" pitchFamily="18" charset="0"/>
                          </a:rPr>
                        </m:ctrlPr>
                      </m:sSubPr>
                      <m:e>
                        <m:r>
                          <a:rPr lang="cs-CZ" i="1">
                            <a:latin typeface="Cambria Math"/>
                          </a:rPr>
                          <m:t>𝑧</m:t>
                        </m:r>
                      </m:e>
                      <m:sub>
                        <m:r>
                          <a:rPr lang="cs-CZ" i="1">
                            <a:latin typeface="Cambria Math"/>
                          </a:rPr>
                          <m:t>𝑖</m:t>
                        </m:r>
                      </m:sub>
                    </m:sSub>
                    <m:r>
                      <a:rPr lang="cs-CZ">
                        <a:latin typeface="Cambria Math"/>
                      </a:rPr>
                      <m:t>=</m:t>
                    </m:r>
                    <m:sSub>
                      <m:sSubPr>
                        <m:ctrlPr>
                          <a:rPr lang="cs-CZ" i="1">
                            <a:latin typeface="Cambria Math" panose="02040503050406030204" pitchFamily="18" charset="0"/>
                          </a:rPr>
                        </m:ctrlPr>
                      </m:sSubPr>
                      <m:e>
                        <m:r>
                          <a:rPr lang="cs-CZ" i="1">
                            <a:latin typeface="Cambria Math"/>
                          </a:rPr>
                          <m:t>𝑥</m:t>
                        </m:r>
                      </m:e>
                      <m:sub>
                        <m:r>
                          <a:rPr lang="cs-CZ" i="1">
                            <a:latin typeface="Cambria Math"/>
                          </a:rPr>
                          <m:t>𝑖</m:t>
                        </m:r>
                      </m:sub>
                    </m:sSub>
                    <m:r>
                      <a:rPr lang="cs-CZ" i="1">
                        <a:latin typeface="Cambria Math"/>
                      </a:rPr>
                      <m:t>−</m:t>
                    </m:r>
                    <m:acc>
                      <m:accPr>
                        <m:chr m:val="̅"/>
                        <m:ctrlPr>
                          <a:rPr lang="cs-CZ" i="1">
                            <a:latin typeface="Cambria Math" panose="02040503050406030204" pitchFamily="18" charset="0"/>
                          </a:rPr>
                        </m:ctrlPr>
                      </m:accPr>
                      <m:e>
                        <m:r>
                          <a:rPr lang="cs-CZ" i="1">
                            <a:latin typeface="Cambria Math"/>
                          </a:rPr>
                          <m:t>𝑥</m:t>
                        </m:r>
                      </m:e>
                    </m:acc>
                  </m:oMath>
                </a14:m>
                <a:endParaRPr lang="en-US"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196753"/>
                <a:ext cx="8229600" cy="1872208"/>
              </a:xfrm>
              <a:blipFill rotWithShape="1">
                <a:blip r:embed="rId3"/>
                <a:stretch>
                  <a:fillRect l="-593" t="-1629" r="-741"/>
                </a:stretch>
              </a:blipFill>
            </p:spPr>
            <p:txBody>
              <a:bodyPr/>
              <a:lstStyle/>
              <a:p>
                <a:r>
                  <a:rPr lang="en-US">
                    <a:noFill/>
                  </a:rPr>
                  <a:t> </a:t>
                </a:r>
              </a:p>
            </p:txBody>
          </p:sp>
        </mc:Fallback>
      </mc:AlternateContent>
      <p:sp>
        <p:nvSpPr>
          <p:cNvPr id="4" name="Zástupný symbol pro číslo snímku 3"/>
          <p:cNvSpPr>
            <a:spLocks noGrp="1"/>
          </p:cNvSpPr>
          <p:nvPr>
            <p:ph type="sldNum" sz="quarter" idx="12"/>
          </p:nvPr>
        </p:nvSpPr>
        <p:spPr/>
        <p:txBody>
          <a:bodyPr/>
          <a:lstStyle/>
          <a:p>
            <a:fld id="{2E6427A6-24A6-4246-A352-D268563853F6}" type="slidenum">
              <a:rPr lang="cs-CZ" smtClean="0"/>
              <a:t>58</a:t>
            </a:fld>
            <a:endParaRPr lang="cs-CZ"/>
          </a:p>
        </p:txBody>
      </p:sp>
      <p:pic>
        <p:nvPicPr>
          <p:cNvPr id="7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08"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Šipka doprava 72"/>
          <p:cNvSpPr/>
          <p:nvPr/>
        </p:nvSpPr>
        <p:spPr>
          <a:xfrm>
            <a:off x="4355976" y="4430216"/>
            <a:ext cx="288032" cy="216024"/>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3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1718900"/>
          </a:xfrm>
        </p:spPr>
        <p:txBody>
          <a:bodyPr>
            <a:normAutofit/>
          </a:bodyPr>
          <a:lstStyle/>
          <a:p>
            <a:pPr>
              <a:buFont typeface="+mj-lt"/>
              <a:buAutoNum type="arabicPeriod"/>
            </a:pPr>
            <a:r>
              <a:rPr lang="cs-CZ" sz="1600" dirty="0"/>
              <a:t>V prvním kroku definujeme regresní model vztahu </a:t>
            </a:r>
            <a:r>
              <a:rPr lang="cs-CZ" sz="1600" dirty="0" err="1" smtClean="0"/>
              <a:t>kovariáty</a:t>
            </a:r>
            <a:r>
              <a:rPr lang="cs-CZ" sz="1600" dirty="0" smtClean="0"/>
              <a:t> (např. věku) </a:t>
            </a:r>
            <a:r>
              <a:rPr lang="cs-CZ" sz="1600" dirty="0"/>
              <a:t>a </a:t>
            </a:r>
            <a:r>
              <a:rPr lang="cs-CZ" sz="1600" dirty="0" smtClean="0"/>
              <a:t>dané proměnné</a:t>
            </a:r>
          </a:p>
          <a:p>
            <a:pPr>
              <a:buFont typeface="+mj-lt"/>
              <a:buAutoNum type="arabicPeriod"/>
            </a:pPr>
            <a:r>
              <a:rPr lang="cs-CZ" sz="1600" dirty="0" smtClean="0"/>
              <a:t>Pro </a:t>
            </a:r>
            <a:r>
              <a:rPr lang="cs-CZ" sz="1600" dirty="0"/>
              <a:t>každého pacienta je vypočteno jeho reziduum od regresní přímky</a:t>
            </a:r>
          </a:p>
          <a:p>
            <a:pPr>
              <a:buFont typeface="+mj-lt"/>
              <a:buAutoNum type="arabicPeriod"/>
            </a:pPr>
            <a:r>
              <a:rPr lang="cs-CZ" sz="1600" dirty="0"/>
              <a:t>Reziduum (představující hodnotu parametru po odečtení vlivu věku, jeho průměr je 0) je přičteno k průměrné hodnotě parametru</a:t>
            </a:r>
          </a:p>
          <a:p>
            <a:pPr>
              <a:buFont typeface="+mj-lt"/>
              <a:buAutoNum type="arabicPeriod"/>
            </a:pPr>
            <a:r>
              <a:rPr lang="cs-CZ" sz="1600" dirty="0"/>
              <a:t>Výsledná adjustovaná hodnota má odečten vliv věku, ale zároveň není změněna číselná hodnota parametru</a:t>
            </a:r>
          </a:p>
          <a:p>
            <a:endParaRPr lang="cs-CZ" sz="1600"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59</a:t>
            </a:fld>
            <a:endParaRPr lang="cs-CZ"/>
          </a:p>
        </p:txBody>
      </p:sp>
      <p:cxnSp>
        <p:nvCxnSpPr>
          <p:cNvPr id="5" name="Straight Arrow Connector 4"/>
          <p:cNvCxnSpPr/>
          <p:nvPr/>
        </p:nvCxnSpPr>
        <p:spPr>
          <a:xfrm rot="16200000" flipV="1">
            <a:off x="6625022" y="1497960"/>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6769038" y="1519994"/>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55976" y="2060848"/>
            <a:ext cx="72008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original_ln.png"/>
          <p:cNvPicPr>
            <a:picLocks noChangeAspect="1"/>
          </p:cNvPicPr>
          <p:nvPr/>
        </p:nvPicPr>
        <p:blipFill rotWithShape="1">
          <a:blip r:embed="rId2" cstate="print"/>
          <a:srcRect l="5017" t="34992" r="35930" b="5153"/>
          <a:stretch/>
        </p:blipFill>
        <p:spPr>
          <a:xfrm>
            <a:off x="487183" y="3726911"/>
            <a:ext cx="2742433" cy="2775489"/>
          </a:xfrm>
          <a:prstGeom prst="rect">
            <a:avLst/>
          </a:prstGeom>
        </p:spPr>
      </p:pic>
      <p:pic>
        <p:nvPicPr>
          <p:cNvPr id="9" name="Picture 8" descr="adjusted.png"/>
          <p:cNvPicPr>
            <a:picLocks noChangeAspect="1"/>
          </p:cNvPicPr>
          <p:nvPr/>
        </p:nvPicPr>
        <p:blipFill rotWithShape="1">
          <a:blip r:embed="rId3" cstate="print"/>
          <a:srcRect t="41420" r="34379" b="5153"/>
          <a:stretch/>
        </p:blipFill>
        <p:spPr>
          <a:xfrm>
            <a:off x="4690262" y="4024998"/>
            <a:ext cx="3047437" cy="2477402"/>
          </a:xfrm>
          <a:prstGeom prst="rect">
            <a:avLst/>
          </a:prstGeom>
        </p:spPr>
      </p:pic>
      <p:cxnSp>
        <p:nvCxnSpPr>
          <p:cNvPr id="11" name="Straight Arrow Connector 10"/>
          <p:cNvCxnSpPr/>
          <p:nvPr/>
        </p:nvCxnSpPr>
        <p:spPr>
          <a:xfrm rot="16200000" flipV="1">
            <a:off x="2368071" y="4954345"/>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497457" y="5135284"/>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original_ln.png"/>
          <p:cNvPicPr>
            <a:picLocks noChangeAspect="1"/>
          </p:cNvPicPr>
          <p:nvPr/>
        </p:nvPicPr>
        <p:blipFill rotWithShape="1">
          <a:blip r:embed="rId2" cstate="print"/>
          <a:srcRect t="7741" r="35531" b="71432"/>
          <a:stretch/>
        </p:blipFill>
        <p:spPr>
          <a:xfrm>
            <a:off x="235663" y="3120571"/>
            <a:ext cx="2993953" cy="965793"/>
          </a:xfrm>
          <a:prstGeom prst="rect">
            <a:avLst/>
          </a:prstGeom>
        </p:spPr>
      </p:pic>
      <p:pic>
        <p:nvPicPr>
          <p:cNvPr id="14" name="Picture 13" descr="adjusted.png"/>
          <p:cNvPicPr>
            <a:picLocks noChangeAspect="1"/>
          </p:cNvPicPr>
          <p:nvPr/>
        </p:nvPicPr>
        <p:blipFill rotWithShape="1">
          <a:blip r:embed="rId3" cstate="print"/>
          <a:srcRect t="7741" r="34379" b="72755"/>
          <a:stretch/>
        </p:blipFill>
        <p:spPr>
          <a:xfrm>
            <a:off x="4690262" y="3120571"/>
            <a:ext cx="3047437" cy="904427"/>
          </a:xfrm>
          <a:prstGeom prst="rect">
            <a:avLst/>
          </a:prstGeom>
        </p:spPr>
      </p:pic>
      <p:sp>
        <p:nvSpPr>
          <p:cNvPr id="15" name="TextBox 14"/>
          <p:cNvSpPr txBox="1"/>
          <p:nvPr/>
        </p:nvSpPr>
        <p:spPr>
          <a:xfrm>
            <a:off x="1063247" y="2771636"/>
            <a:ext cx="1444563" cy="369332"/>
          </a:xfrm>
          <a:prstGeom prst="rect">
            <a:avLst/>
          </a:prstGeom>
          <a:noFill/>
        </p:spPr>
        <p:txBody>
          <a:bodyPr wrap="none" rtlCol="0">
            <a:spAutoFit/>
          </a:bodyPr>
          <a:lstStyle/>
          <a:p>
            <a:r>
              <a:rPr lang="cs-CZ" b="1" i="1" dirty="0" smtClean="0"/>
              <a:t>Původní data</a:t>
            </a:r>
            <a:endParaRPr lang="cs-CZ" b="1" i="1" dirty="0"/>
          </a:p>
        </p:txBody>
      </p:sp>
      <p:sp>
        <p:nvSpPr>
          <p:cNvPr id="16" name="TextBox 15"/>
          <p:cNvSpPr txBox="1"/>
          <p:nvPr/>
        </p:nvSpPr>
        <p:spPr>
          <a:xfrm>
            <a:off x="5482350" y="2771636"/>
            <a:ext cx="1884875" cy="369332"/>
          </a:xfrm>
          <a:prstGeom prst="rect">
            <a:avLst/>
          </a:prstGeom>
          <a:noFill/>
        </p:spPr>
        <p:txBody>
          <a:bodyPr wrap="none" rtlCol="0">
            <a:spAutoFit/>
          </a:bodyPr>
          <a:lstStyle/>
          <a:p>
            <a:r>
              <a:rPr lang="cs-CZ" b="1" i="1" dirty="0" smtClean="0"/>
              <a:t>Adjustovaná data</a:t>
            </a:r>
            <a:endParaRPr lang="cs-CZ" b="1" i="1" dirty="0"/>
          </a:p>
        </p:txBody>
      </p:sp>
      <p:sp>
        <p:nvSpPr>
          <p:cNvPr id="17" name="Nadpis 16"/>
          <p:cNvSpPr>
            <a:spLocks noGrp="1"/>
          </p:cNvSpPr>
          <p:nvPr>
            <p:ph type="title"/>
          </p:nvPr>
        </p:nvSpPr>
        <p:spPr>
          <a:xfrm>
            <a:off x="519136" y="274638"/>
            <a:ext cx="8229328" cy="706090"/>
          </a:xfrm>
        </p:spPr>
        <p:txBody>
          <a:bodyPr>
            <a:noAutofit/>
          </a:bodyPr>
          <a:lstStyle/>
          <a:p>
            <a:r>
              <a:rPr lang="cs-CZ" sz="2400" dirty="0" smtClean="0"/>
              <a:t>Odstranění vlivu </a:t>
            </a:r>
            <a:r>
              <a:rPr lang="cs-CZ" sz="2400" dirty="0" err="1" smtClean="0"/>
              <a:t>kovariát</a:t>
            </a:r>
            <a:r>
              <a:rPr lang="cs-CZ" sz="2400" dirty="0" smtClean="0"/>
              <a:t> (tzv. adjustace)</a:t>
            </a:r>
            <a:endParaRPr lang="en-US" sz="2400" dirty="0"/>
          </a:p>
        </p:txBody>
      </p:sp>
      <p:sp>
        <p:nvSpPr>
          <p:cNvPr id="18" name="TextovéPole 17"/>
          <p:cNvSpPr txBox="1"/>
          <p:nvPr/>
        </p:nvSpPr>
        <p:spPr>
          <a:xfrm>
            <a:off x="3107937" y="3357554"/>
            <a:ext cx="648072" cy="279797"/>
          </a:xfrm>
          <a:prstGeom prst="rect">
            <a:avLst/>
          </a:prstGeom>
          <a:noFill/>
        </p:spPr>
        <p:txBody>
          <a:bodyPr wrap="square" rtlCol="0">
            <a:spAutoFit/>
          </a:bodyPr>
          <a:lstStyle/>
          <a:p>
            <a:r>
              <a:rPr lang="cs-CZ" sz="1400" dirty="0" smtClean="0"/>
              <a:t>Věk</a:t>
            </a:r>
            <a:endParaRPr lang="en-US" sz="1400" dirty="0"/>
          </a:p>
        </p:txBody>
      </p:sp>
      <p:sp>
        <p:nvSpPr>
          <p:cNvPr id="19" name="TextovéPole 18"/>
          <p:cNvSpPr txBox="1"/>
          <p:nvPr/>
        </p:nvSpPr>
        <p:spPr>
          <a:xfrm>
            <a:off x="7570582" y="3357554"/>
            <a:ext cx="648072" cy="279797"/>
          </a:xfrm>
          <a:prstGeom prst="rect">
            <a:avLst/>
          </a:prstGeom>
          <a:noFill/>
        </p:spPr>
        <p:txBody>
          <a:bodyPr wrap="square" rtlCol="0">
            <a:spAutoFit/>
          </a:bodyPr>
          <a:lstStyle/>
          <a:p>
            <a:r>
              <a:rPr lang="cs-CZ" sz="1400" dirty="0" smtClean="0"/>
              <a:t>Věk</a:t>
            </a:r>
            <a:endParaRPr lang="en-US" sz="1400" dirty="0"/>
          </a:p>
        </p:txBody>
      </p:sp>
      <p:sp>
        <p:nvSpPr>
          <p:cNvPr id="20" name="TextovéPole 19"/>
          <p:cNvSpPr txBox="1"/>
          <p:nvPr/>
        </p:nvSpPr>
        <p:spPr>
          <a:xfrm>
            <a:off x="1696805" y="6352862"/>
            <a:ext cx="648072" cy="307777"/>
          </a:xfrm>
          <a:prstGeom prst="rect">
            <a:avLst/>
          </a:prstGeom>
          <a:noFill/>
        </p:spPr>
        <p:txBody>
          <a:bodyPr wrap="square" rtlCol="0">
            <a:spAutoFit/>
          </a:bodyPr>
          <a:lstStyle/>
          <a:p>
            <a:pPr algn="ctr"/>
            <a:r>
              <a:rPr lang="cs-CZ" sz="1400" dirty="0" smtClean="0"/>
              <a:t>Věk</a:t>
            </a:r>
            <a:endParaRPr lang="en-US" sz="1400" dirty="0"/>
          </a:p>
        </p:txBody>
      </p:sp>
      <p:sp>
        <p:nvSpPr>
          <p:cNvPr id="21" name="TextovéPole 20"/>
          <p:cNvSpPr txBox="1"/>
          <p:nvPr/>
        </p:nvSpPr>
        <p:spPr>
          <a:xfrm>
            <a:off x="6144374" y="6352861"/>
            <a:ext cx="648072" cy="307777"/>
          </a:xfrm>
          <a:prstGeom prst="rect">
            <a:avLst/>
          </a:prstGeom>
          <a:noFill/>
        </p:spPr>
        <p:txBody>
          <a:bodyPr wrap="square" rtlCol="0">
            <a:spAutoFit/>
          </a:bodyPr>
          <a:lstStyle/>
          <a:p>
            <a:pPr algn="ctr"/>
            <a:r>
              <a:rPr lang="cs-CZ" sz="1400" dirty="0" smtClean="0"/>
              <a:t>Věk</a:t>
            </a:r>
            <a:endParaRPr lang="en-US" sz="1400" dirty="0"/>
          </a:p>
        </p:txBody>
      </p:sp>
      <p:pic>
        <p:nvPicPr>
          <p:cNvPr id="24" name="Picture 7" descr="original_ln.png"/>
          <p:cNvPicPr>
            <a:picLocks noChangeAspect="1"/>
          </p:cNvPicPr>
          <p:nvPr/>
        </p:nvPicPr>
        <p:blipFill rotWithShape="1">
          <a:blip r:embed="rId2" cstate="print"/>
          <a:srcRect l="69352" t="42637" b="5153"/>
          <a:stretch/>
        </p:blipFill>
        <p:spPr>
          <a:xfrm>
            <a:off x="3136965" y="4086364"/>
            <a:ext cx="1423312" cy="2420967"/>
          </a:xfrm>
          <a:prstGeom prst="rect">
            <a:avLst/>
          </a:prstGeom>
        </p:spPr>
      </p:pic>
      <p:pic>
        <p:nvPicPr>
          <p:cNvPr id="28" name="Picture 8" descr="adjusted.png"/>
          <p:cNvPicPr>
            <a:picLocks noChangeAspect="1"/>
          </p:cNvPicPr>
          <p:nvPr/>
        </p:nvPicPr>
        <p:blipFill rotWithShape="1">
          <a:blip r:embed="rId3" cstate="print"/>
          <a:srcRect l="70999" t="41420" b="5153"/>
          <a:stretch/>
        </p:blipFill>
        <p:spPr>
          <a:xfrm>
            <a:off x="7671618" y="4024998"/>
            <a:ext cx="1346813" cy="2477402"/>
          </a:xfrm>
          <a:prstGeom prst="rect">
            <a:avLst/>
          </a:prstGeom>
        </p:spPr>
      </p:pic>
      <p:sp>
        <p:nvSpPr>
          <p:cNvPr id="25" name="TextovéPole 24"/>
          <p:cNvSpPr txBox="1"/>
          <p:nvPr/>
        </p:nvSpPr>
        <p:spPr>
          <a:xfrm>
            <a:off x="3079471" y="3802293"/>
            <a:ext cx="1636545" cy="231237"/>
          </a:xfrm>
          <a:prstGeom prst="rect">
            <a:avLst/>
          </a:prstGeom>
          <a:noFill/>
        </p:spPr>
        <p:txBody>
          <a:bodyPr wrap="square" rtlCol="0">
            <a:spAutoFit/>
          </a:bodyPr>
          <a:lstStyle/>
          <a:p>
            <a:pPr algn="ctr"/>
            <a:r>
              <a:rPr lang="cs-CZ" sz="1400" dirty="0" smtClean="0"/>
              <a:t>Objem amygdaly</a:t>
            </a:r>
            <a:endParaRPr lang="en-US" sz="1400" dirty="0"/>
          </a:p>
        </p:txBody>
      </p:sp>
      <p:sp>
        <p:nvSpPr>
          <p:cNvPr id="27" name="TextovéPole 26"/>
          <p:cNvSpPr txBox="1"/>
          <p:nvPr/>
        </p:nvSpPr>
        <p:spPr>
          <a:xfrm>
            <a:off x="7618355" y="3802293"/>
            <a:ext cx="1487768" cy="231237"/>
          </a:xfrm>
          <a:prstGeom prst="rect">
            <a:avLst/>
          </a:prstGeom>
          <a:noFill/>
        </p:spPr>
        <p:txBody>
          <a:bodyPr wrap="square" rtlCol="0">
            <a:spAutoFit/>
          </a:bodyPr>
          <a:lstStyle/>
          <a:p>
            <a:pPr algn="ctr"/>
            <a:r>
              <a:rPr lang="cs-CZ" sz="1400" dirty="0" smtClean="0"/>
              <a:t>Objem amygdaly</a:t>
            </a:r>
            <a:endParaRPr lang="en-US" sz="1400" dirty="0"/>
          </a:p>
        </p:txBody>
      </p:sp>
      <p:cxnSp>
        <p:nvCxnSpPr>
          <p:cNvPr id="10" name="Straight Connector 9"/>
          <p:cNvCxnSpPr/>
          <p:nvPr/>
        </p:nvCxnSpPr>
        <p:spPr>
          <a:xfrm>
            <a:off x="323528" y="5137978"/>
            <a:ext cx="867645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rot="16200000">
            <a:off x="-477424" y="5072883"/>
            <a:ext cx="1636545" cy="231237"/>
          </a:xfrm>
          <a:prstGeom prst="rect">
            <a:avLst/>
          </a:prstGeom>
          <a:solidFill>
            <a:schemeClr val="bg1"/>
          </a:solidFill>
        </p:spPr>
        <p:txBody>
          <a:bodyPr wrap="square" rtlCol="0">
            <a:spAutoFit/>
          </a:bodyPr>
          <a:lstStyle/>
          <a:p>
            <a:pPr algn="ctr"/>
            <a:r>
              <a:rPr lang="cs-CZ" sz="1400" dirty="0" smtClean="0"/>
              <a:t>Objem amygdaly</a:t>
            </a:r>
            <a:endParaRPr lang="en-US" sz="1400" dirty="0"/>
          </a:p>
        </p:txBody>
      </p:sp>
      <p:sp>
        <p:nvSpPr>
          <p:cNvPr id="23" name="TextovéPole 22"/>
          <p:cNvSpPr txBox="1"/>
          <p:nvPr/>
        </p:nvSpPr>
        <p:spPr>
          <a:xfrm rot="16200000">
            <a:off x="3972463" y="5072884"/>
            <a:ext cx="1636545" cy="231237"/>
          </a:xfrm>
          <a:prstGeom prst="rect">
            <a:avLst/>
          </a:prstGeom>
          <a:solidFill>
            <a:schemeClr val="bg1"/>
          </a:solidFill>
        </p:spPr>
        <p:txBody>
          <a:bodyPr wrap="square" rtlCol="0">
            <a:spAutoFit/>
          </a:bodyPr>
          <a:lstStyle/>
          <a:p>
            <a:pPr algn="ctr"/>
            <a:r>
              <a:rPr lang="cs-CZ" sz="1400" dirty="0" smtClean="0"/>
              <a:t>Objem amygdaly</a:t>
            </a:r>
            <a:endParaRPr lang="en-US" sz="1400" dirty="0"/>
          </a:p>
        </p:txBody>
      </p:sp>
    </p:spTree>
    <p:extLst>
      <p:ext uri="{BB962C8B-B14F-4D97-AF65-F5344CB8AC3E}">
        <p14:creationId xmlns:p14="http://schemas.microsoft.com/office/powerpoint/2010/main" val="33183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7"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a:bodyPr>
          <a:lstStyle/>
          <a:p>
            <a:pPr>
              <a:lnSpc>
                <a:spcPct val="90000"/>
              </a:lnSpc>
            </a:pPr>
            <a:r>
              <a:rPr lang="cs-CZ" dirty="0" smtClean="0"/>
              <a:t>Maticový zápis datového souboru</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6</a:t>
            </a:fld>
            <a:endParaRPr lang="cs-CZ" dirty="0"/>
          </a:p>
        </p:txBody>
      </p:sp>
      <p:graphicFrame>
        <p:nvGraphicFramePr>
          <p:cNvPr id="57" name="Group 93"/>
          <p:cNvGraphicFramePr>
            <a:graphicFrameLocks noGrp="1"/>
          </p:cNvGraphicFramePr>
          <p:nvPr>
            <p:extLst>
              <p:ext uri="{D42A27DB-BD31-4B8C-83A1-F6EECF244321}">
                <p14:modId xmlns:p14="http://schemas.microsoft.com/office/powerpoint/2010/main" val="4138581437"/>
              </p:ext>
            </p:extLst>
          </p:nvPr>
        </p:nvGraphicFramePr>
        <p:xfrm>
          <a:off x="1835150" y="1590839"/>
          <a:ext cx="6032501" cy="1584960"/>
        </p:xfrm>
        <a:graphic>
          <a:graphicData uri="http://schemas.openxmlformats.org/drawingml/2006/table">
            <a:tbl>
              <a:tblPr/>
              <a:tblGrid>
                <a:gridCol w="432594">
                  <a:extLst>
                    <a:ext uri="{9D8B030D-6E8A-4147-A177-3AD203B41FA5}">
                      <a16:colId xmlns:a16="http://schemas.microsoft.com/office/drawing/2014/main" val="20000"/>
                    </a:ext>
                  </a:extLst>
                </a:gridCol>
                <a:gridCol w="993710">
                  <a:extLst>
                    <a:ext uri="{9D8B030D-6E8A-4147-A177-3AD203B41FA5}">
                      <a16:colId xmlns:a16="http://schemas.microsoft.com/office/drawing/2014/main" val="20001"/>
                    </a:ext>
                  </a:extLst>
                </a:gridCol>
                <a:gridCol w="87849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gridCol w="343323">
                  <a:extLst>
                    <a:ext uri="{9D8B030D-6E8A-4147-A177-3AD203B41FA5}">
                      <a16:colId xmlns:a16="http://schemas.microsoft.com/office/drawing/2014/main" val="20006"/>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ID</a:t>
                      </a:r>
                      <a:endParaRPr kumimoji="0" lang="cs-CZ"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Pohlaví</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Věk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Váha</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err="1" smtClean="0">
                          <a:ln>
                            <a:noFill/>
                          </a:ln>
                          <a:solidFill>
                            <a:schemeClr val="tx1"/>
                          </a:solidFill>
                          <a:effectLst/>
                          <a:latin typeface="Arial" charset="0"/>
                        </a:rPr>
                        <a:t>MMSE</a:t>
                      </a:r>
                      <a:r>
                        <a:rPr kumimoji="0" lang="cs-CZ" sz="1600" b="0" i="0" u="none" strike="noStrike" cap="none" normalizeH="0" baseline="0" dirty="0" smtClean="0">
                          <a:ln>
                            <a:noFill/>
                          </a:ln>
                          <a:solidFill>
                            <a:schemeClr val="tx1"/>
                          </a:solidFill>
                          <a:effectLst/>
                          <a:latin typeface="Arial" charset="0"/>
                        </a:rPr>
                        <a:t> skóre</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a:t>
                      </a:r>
                    </a:p>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hipokampu</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Times New Roman" pitchFamily="18" charset="0"/>
                        </a:rPr>
                        <a:t>muž</a:t>
                      </a:r>
                      <a:endParaRPr kumimoji="0" lang="cs-CZ"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29</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7030</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žena</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25</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62,0</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28</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6984</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cs-CZ" sz="1600" b="0" i="0" u="none" strike="noStrike" cap="none" normalizeH="0" baseline="0" dirty="0" smtClean="0">
                          <a:ln>
                            <a:noFill/>
                          </a:ln>
                          <a:solidFill>
                            <a:schemeClr val="tx1"/>
                          </a:solidFill>
                          <a:effectLst/>
                          <a:latin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58" name="Text Box 7"/>
          <p:cNvSpPr txBox="1">
            <a:spLocks noChangeArrowheads="1"/>
          </p:cNvSpPr>
          <p:nvPr/>
        </p:nvSpPr>
        <p:spPr bwMode="auto">
          <a:xfrm>
            <a:off x="2267744" y="1125559"/>
            <a:ext cx="5616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000" dirty="0" smtClean="0">
                <a:latin typeface="+mn-lt"/>
              </a:rPr>
              <a:t>PROMĚNNÉ</a:t>
            </a:r>
            <a:r>
              <a:rPr lang="en-US" sz="2000" dirty="0" smtClean="0">
                <a:latin typeface="+mn-lt"/>
              </a:rPr>
              <a:t> </a:t>
            </a:r>
            <a:endParaRPr lang="cs-CZ" sz="2000" dirty="0">
              <a:latin typeface="+mn-lt"/>
            </a:endParaRPr>
          </a:p>
        </p:txBody>
      </p:sp>
      <p:sp>
        <p:nvSpPr>
          <p:cNvPr id="59" name="Text Box 7"/>
          <p:cNvSpPr txBox="1">
            <a:spLocks noChangeArrowheads="1"/>
          </p:cNvSpPr>
          <p:nvPr/>
        </p:nvSpPr>
        <p:spPr bwMode="auto">
          <a:xfrm rot="16200000">
            <a:off x="526964" y="2141486"/>
            <a:ext cx="1579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000" dirty="0" smtClean="0">
                <a:latin typeface="+mn-lt"/>
              </a:rPr>
              <a:t>OBJEKTY </a:t>
            </a:r>
            <a:br>
              <a:rPr lang="cs-CZ" sz="2000" dirty="0" smtClean="0">
                <a:latin typeface="+mn-lt"/>
              </a:rPr>
            </a:br>
            <a:r>
              <a:rPr lang="cs-CZ" sz="2000" dirty="0" smtClean="0">
                <a:latin typeface="+mn-lt"/>
              </a:rPr>
              <a:t>(SUBJEKTY)</a:t>
            </a:r>
            <a:r>
              <a:rPr lang="en-US" sz="2000" dirty="0" smtClean="0">
                <a:latin typeface="+mn-lt"/>
              </a:rPr>
              <a:t> </a:t>
            </a:r>
            <a:endParaRPr lang="cs-CZ" sz="2000" dirty="0">
              <a:latin typeface="+mn-lt"/>
            </a:endParaRPr>
          </a:p>
        </p:txBody>
      </p:sp>
      <p:sp>
        <p:nvSpPr>
          <p:cNvPr id="23" name="Šipka dolů 22"/>
          <p:cNvSpPr/>
          <p:nvPr/>
        </p:nvSpPr>
        <p:spPr>
          <a:xfrm>
            <a:off x="4572000" y="3356992"/>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kt 24"/>
          <p:cNvGraphicFramePr>
            <a:graphicFrameLocks noChangeAspect="1"/>
          </p:cNvGraphicFramePr>
          <p:nvPr>
            <p:extLst>
              <p:ext uri="{D42A27DB-BD31-4B8C-83A1-F6EECF244321}">
                <p14:modId xmlns:p14="http://schemas.microsoft.com/office/powerpoint/2010/main" val="4109333679"/>
              </p:ext>
            </p:extLst>
          </p:nvPr>
        </p:nvGraphicFramePr>
        <p:xfrm>
          <a:off x="3146387" y="3789040"/>
          <a:ext cx="2793765" cy="1656184"/>
        </p:xfrm>
        <a:graphic>
          <a:graphicData uri="http://schemas.openxmlformats.org/presentationml/2006/ole">
            <mc:AlternateContent xmlns:mc="http://schemas.openxmlformats.org/markup-compatibility/2006">
              <mc:Choice xmlns:v="urn:schemas-microsoft-com:vml" Requires="v">
                <p:oleObj spid="_x0000_s11388" name="Rovnice" r:id="rId4" imgW="1587500" imgH="939800" progId="Equation.3">
                  <p:embed/>
                </p:oleObj>
              </mc:Choice>
              <mc:Fallback>
                <p:oleObj name="Rovnice" r:id="rId4" imgW="1587500" imgH="939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387" y="3789040"/>
                        <a:ext cx="2793765" cy="1656184"/>
                      </a:xfrm>
                      <a:prstGeom prst="rect">
                        <a:avLst/>
                      </a:prstGeom>
                      <a:noFill/>
                    </p:spPr>
                  </p:pic>
                </p:oleObj>
              </mc:Fallback>
            </mc:AlternateContent>
          </a:graphicData>
        </a:graphic>
      </p:graphicFrame>
      <p:sp>
        <p:nvSpPr>
          <p:cNvPr id="26" name="TextovéPole 25"/>
          <p:cNvSpPr txBox="1"/>
          <p:nvPr/>
        </p:nvSpPr>
        <p:spPr>
          <a:xfrm>
            <a:off x="6192688" y="4005064"/>
            <a:ext cx="2843808" cy="1200329"/>
          </a:xfrm>
          <a:prstGeom prst="rect">
            <a:avLst/>
          </a:prstGeom>
          <a:noFill/>
        </p:spPr>
        <p:txBody>
          <a:bodyPr wrap="square" rtlCol="0">
            <a:spAutoFit/>
          </a:bodyPr>
          <a:lstStyle/>
          <a:p>
            <a:r>
              <a:rPr lang="cs-CZ" dirty="0" smtClean="0"/>
              <a:t>maticový zápis datového souboru </a:t>
            </a:r>
            <a:r>
              <a:rPr lang="cs-CZ" i="1" dirty="0" smtClean="0"/>
              <a:t>n</a:t>
            </a:r>
            <a:r>
              <a:rPr lang="cs-CZ" dirty="0" smtClean="0"/>
              <a:t> objektů (subjektů), které jsou popsané </a:t>
            </a:r>
            <a:r>
              <a:rPr lang="cs-CZ" i="1" dirty="0" smtClean="0"/>
              <a:t>p</a:t>
            </a:r>
            <a:r>
              <a:rPr lang="cs-CZ" dirty="0" smtClean="0"/>
              <a:t> proměnnými</a:t>
            </a:r>
          </a:p>
        </p:txBody>
      </p:sp>
      <p:sp>
        <p:nvSpPr>
          <p:cNvPr id="27" name="TextovéPole 26"/>
          <p:cNvSpPr txBox="1"/>
          <p:nvPr/>
        </p:nvSpPr>
        <p:spPr>
          <a:xfrm>
            <a:off x="899592" y="5733255"/>
            <a:ext cx="7344816" cy="646331"/>
          </a:xfrm>
          <a:prstGeom prst="rect">
            <a:avLst/>
          </a:prstGeom>
          <a:noFill/>
        </p:spPr>
        <p:txBody>
          <a:bodyPr wrap="square" rtlCol="0">
            <a:spAutoFit/>
          </a:bodyPr>
          <a:lstStyle/>
          <a:p>
            <a:pPr algn="ctr"/>
            <a:r>
              <a:rPr lang="cs-CZ" dirty="0" smtClean="0"/>
              <a:t>jeden prvek matice </a:t>
            </a:r>
            <a:r>
              <a:rPr lang="cs-CZ" i="1" dirty="0" err="1"/>
              <a:t>x</a:t>
            </a:r>
            <a:r>
              <a:rPr lang="cs-CZ" i="1" baseline="-25000" dirty="0" err="1"/>
              <a:t>ij</a:t>
            </a:r>
            <a:r>
              <a:rPr lang="cs-CZ" dirty="0"/>
              <a:t> je hodnota </a:t>
            </a:r>
            <a:r>
              <a:rPr lang="cs-CZ" i="1" dirty="0"/>
              <a:t>j</a:t>
            </a:r>
            <a:r>
              <a:rPr lang="cs-CZ" dirty="0"/>
              <a:t>-té proměnné u </a:t>
            </a:r>
            <a:r>
              <a:rPr lang="cs-CZ" i="1" dirty="0"/>
              <a:t>i</a:t>
            </a:r>
            <a:r>
              <a:rPr lang="cs-CZ" dirty="0"/>
              <a:t>‑</a:t>
            </a:r>
            <a:r>
              <a:rPr lang="cs-CZ" dirty="0" err="1"/>
              <a:t>tého</a:t>
            </a:r>
            <a:r>
              <a:rPr lang="cs-CZ" dirty="0"/>
              <a:t> </a:t>
            </a:r>
            <a:r>
              <a:rPr lang="cs-CZ" dirty="0" smtClean="0"/>
              <a:t>objektu </a:t>
            </a:r>
          </a:p>
          <a:p>
            <a:pPr algn="ctr"/>
            <a:r>
              <a:rPr lang="cs-CZ" dirty="0" smtClean="0"/>
              <a:t>(subjektu), </a:t>
            </a:r>
            <a:r>
              <a:rPr lang="cs-CZ" dirty="0"/>
              <a:t>přičemž  </a:t>
            </a:r>
            <a:r>
              <a:rPr lang="cs-CZ" i="1" dirty="0"/>
              <a:t>j</a:t>
            </a:r>
            <a:r>
              <a:rPr lang="cs-CZ" dirty="0"/>
              <a:t> = 1, ..., </a:t>
            </a:r>
            <a:r>
              <a:rPr lang="cs-CZ" i="1" dirty="0"/>
              <a:t>p </a:t>
            </a:r>
            <a:r>
              <a:rPr lang="cs-CZ" dirty="0"/>
              <a:t>a </a:t>
            </a:r>
            <a:r>
              <a:rPr lang="cs-CZ" i="1" dirty="0"/>
              <a:t>i</a:t>
            </a:r>
            <a:r>
              <a:rPr lang="cs-CZ" dirty="0"/>
              <a:t> = 1, ..., </a:t>
            </a:r>
            <a:r>
              <a:rPr lang="cs-CZ" i="1" dirty="0"/>
              <a:t>n</a:t>
            </a:r>
            <a:endParaRPr lang="en-US" dirty="0"/>
          </a:p>
        </p:txBody>
      </p:sp>
    </p:spTree>
    <p:extLst>
      <p:ext uri="{BB962C8B-B14F-4D97-AF65-F5344CB8AC3E}">
        <p14:creationId xmlns:p14="http://schemas.microsoft.com/office/powerpoint/2010/main" val="133622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775593"/>
            <a:ext cx="7772400" cy="1470025"/>
          </a:xfrm>
        </p:spPr>
        <p:txBody>
          <a:bodyPr>
            <a:normAutofit/>
          </a:bodyPr>
          <a:lstStyle/>
          <a:p>
            <a:r>
              <a:rPr lang="cs-CZ" sz="3600" dirty="0" smtClean="0"/>
              <a:t>Poděkování</a:t>
            </a:r>
            <a:endParaRPr lang="cs-CZ" sz="3600" dirty="0"/>
          </a:p>
        </p:txBody>
      </p:sp>
      <p:sp>
        <p:nvSpPr>
          <p:cNvPr id="25" name="Obdélník 24"/>
          <p:cNvSpPr/>
          <p:nvPr/>
        </p:nvSpPr>
        <p:spPr>
          <a:xfrm>
            <a:off x="1347309" y="2276872"/>
            <a:ext cx="6449383" cy="1728192"/>
          </a:xfrm>
          <a:prstGeom prst="rect">
            <a:avLst/>
          </a:prstGeom>
        </p:spPr>
        <p:txBody>
          <a:bodyPr wrap="square">
            <a:noAutofit/>
          </a:bodyPr>
          <a:lstStyle/>
          <a:p>
            <a:pPr algn="ctr"/>
            <a:r>
              <a:rPr lang="cs-CZ" sz="2000" dirty="0" smtClean="0"/>
              <a:t>Příprava výukových materiálů předmětu </a:t>
            </a:r>
            <a:br>
              <a:rPr lang="cs-CZ" sz="2000" dirty="0" smtClean="0"/>
            </a:br>
            <a:r>
              <a:rPr lang="cs-CZ" sz="2000" dirty="0" smtClean="0"/>
              <a:t>„</a:t>
            </a:r>
            <a:r>
              <a:rPr lang="it-IT" sz="2000" dirty="0" smtClean="0"/>
              <a:t>DSAN0</a:t>
            </a:r>
            <a:r>
              <a:rPr lang="cs-CZ" sz="2000" dirty="0"/>
              <a:t>2</a:t>
            </a:r>
            <a:r>
              <a:rPr lang="it-IT" sz="2000" dirty="0"/>
              <a:t> Pokročilé metody analýzy dat v </a:t>
            </a:r>
            <a:r>
              <a:rPr lang="it-IT" sz="2000" dirty="0" smtClean="0"/>
              <a:t>neurovědách</a:t>
            </a:r>
            <a:r>
              <a:rPr lang="cs-CZ" sz="2000" dirty="0" smtClean="0"/>
              <a:t>“ </a:t>
            </a:r>
            <a:br>
              <a:rPr lang="cs-CZ" sz="2000" dirty="0" smtClean="0"/>
            </a:br>
            <a:r>
              <a:rPr lang="en-US" sz="2000" dirty="0" err="1" smtClean="0"/>
              <a:t>byla</a:t>
            </a:r>
            <a:r>
              <a:rPr lang="cs-CZ" sz="2000" dirty="0" smtClean="0"/>
              <a:t> finančně podporována prostředky projektu </a:t>
            </a:r>
            <a:r>
              <a:rPr lang="cs-CZ" sz="2000" dirty="0" err="1" smtClean="0"/>
              <a:t>FRMU</a:t>
            </a:r>
            <a:r>
              <a:rPr lang="cs-CZ" sz="2000" dirty="0" smtClean="0"/>
              <a:t> </a:t>
            </a:r>
            <a:br>
              <a:rPr lang="cs-CZ" sz="2000" dirty="0" smtClean="0"/>
            </a:br>
            <a:r>
              <a:rPr lang="cs-CZ" sz="2000" dirty="0" smtClean="0"/>
              <a:t>č. </a:t>
            </a:r>
            <a:r>
              <a:rPr lang="cs-CZ" sz="2000" dirty="0" err="1"/>
              <a:t>MUNI</a:t>
            </a:r>
            <a:r>
              <a:rPr lang="cs-CZ" sz="2000" dirty="0"/>
              <a:t>/FR/0260/2014 „Pokročilé metody analýzy dat </a:t>
            </a:r>
            <a:r>
              <a:rPr lang="cs-CZ" sz="2000" dirty="0" smtClean="0"/>
              <a:t/>
            </a:r>
            <a:br>
              <a:rPr lang="cs-CZ" sz="2000" dirty="0" smtClean="0"/>
            </a:br>
            <a:r>
              <a:rPr lang="cs-CZ" sz="2000" dirty="0" smtClean="0"/>
              <a:t>v </a:t>
            </a:r>
            <a:r>
              <a:rPr lang="cs-CZ" sz="2000" dirty="0"/>
              <a:t>neurovědách jako nový předmět na </a:t>
            </a:r>
            <a:r>
              <a:rPr lang="cs-CZ" sz="2000" dirty="0" err="1"/>
              <a:t>LF</a:t>
            </a:r>
            <a:r>
              <a:rPr lang="cs-CZ" sz="2000" dirty="0"/>
              <a:t> </a:t>
            </a:r>
            <a:r>
              <a:rPr lang="cs-CZ" sz="2000" dirty="0" smtClean="0"/>
              <a:t>MU“</a:t>
            </a:r>
            <a:endParaRPr lang="cs-CZ" sz="2000" dirty="0"/>
          </a:p>
        </p:txBody>
      </p:sp>
      <p:sp>
        <p:nvSpPr>
          <p:cNvPr id="5" name="AutoShape 2" descr="data:image/jpeg;base64,/9j/4AAQSkZJRgABAQAAAQABAAD/2wCEAAkGBhMPDxUQDxQVFA8QDw8PFBQPGRQVEBAUFBUWGBUQFRIXGyYfGBkjGhUSHy8gJCcqLSwsFR4xNTE2NScrOCoBCQoKDgwOGg8PGislHyI1NTUvLyopKiwpLiopKi8pKSksKSkvKSwpKSwtLykpKiwsLCwuKTUpLCwpKSkpLCwsLP/AABEIAF4BQAMBIgACEQEDEQH/xAAcAAEAAQUBAQAAAAAAAAAAAAAABgECBAUHAwj/xABCEAABAwMBAgsEBggHAQAAAAABAAIDBAUREgYhBxMUFyIxQVFUkdIyU2GSFRZxgZPRI0JSZKGj4vAzQ2Jyc7GyNf/EABsBAQADAQEBAQAAAAAAAAAAAAABAwQFAgYH/8QANBEAAgEDAwAHBwEJAAAAAAAAAAECAwQRBRJRExQhMUGRoUJSYXGBkvAVBiIyQ4Ki0eHx/9oADAMBAAIRAxEAPwDuCtJVxXIeEKQi4vAJHQh6iR+qrqFLpZbTPcVuhhuxkldxukrZpAJHACRwAB3Adix/pab3j/7+5aq2H9BH/wAbVEK1541+8/4knaf2irrqtG2isxyNMsZ6jOSU9uO3nv8AI6J9LT+8f/f3J9LT+8f/AH9y5rqPefMpqPefM/msvXs/yvzyOs9Ainh3K/P6jpX0tP7x/wDf3LNs1xldOxr3uLTnIPV1Fco1HvPmUDz3nzKiV42sdF+eRMdChFp9ZX59T6DDlcFwiy1JFVCXOIaKiEkucQ0APGSSTjC7MNoabxEP4kfqVdNyksuLRVeUIW8lFTUs8f8AWbJFrvrFTeIh/Ej9SzIKhsjQ9jg5jt4c0gtP2Edasaa7zGpJ9x6oiKD0EREAREQBERAEREAREQBERAEREAREQBERAEREAREQBERAEREB58aO8LlG31HI+4Pcxj3N0Rb2Me5u5veBhdDAVwXyVr+1U4S3dGvP/RNxZqrHbkhFtpXiGMFjhiNo3tdkfwUTrbbKZXkRSYMjzujk/aP+ldlCuCvr69K6wnBL6mrTH+nyk49ufocUFsm91L+HJ6VX6Lm91L+HJ6V2wBegXZoftDNRUdi7Picm409Vqsqm7GXnzOH/AEXN7mX8OT0p9Fze5l/Dk9K7kFcFuhrspewvMo/S173ocM+ipvcy/hyelU+ipvcy/hyeld2AVVojq8n7B5emL3jhP0TN7mX8OT0rr+xkZbb4GuBa4RkEOBBHSd1g7wtwFUBea1460UsYL7e0VCTknkuCqqBVWfJtCIikBERAEREAREQBERAEREAREQBFrb3tDBQsElVII2ve2NuQ5znvd1MaxoLnH4ALYRvyM94zvyD5HeEBciIgCIsG7XmKkYJKh/FxmRketwcWNc84bqcAQwZ3anYHxQGciwLbe4al0jYHh5gk4qQtDtDX4yWCTGlxHbpJx2rPQBERAEREBpwoDwt7W1Ntip3Uj2sMssjHF7WPGA0Ee0N3Wp81c54aLDPWRUzaaF82ieQvEY1aWlrRk/xX5ho6g7iHSYx8fkbKmcdhsbLeJ4nST1V0pKqmggllkjpGxcY0DqflhJxnd8S4LUWfaO83GlkuNO6mihjdIYqYx6zUCLJIMhOQT7OQW507sKZTbD0fEzQwwxw8phkgc+Foa7S77MZAOk4+Cg+zzrlaqGS28hkmlzLyeeEsNN+mzvkcerDi47/vwF9NRqUqm6UEs5X8SS7PH4FTTR6XnhUmksTa+k0xVIqmU0rcCRrDgkgax1EaD8M4XjVcKVSbJLICI7pRVEVPOHMYR0nubxmgt0jOlwwOotPeFh3bg4qabZ1tJHG6WrkrWVMrIenp6JaAMdYDWsye8le3C/wczSTcrt8b3mpzHUxQgkuc3pNmwOsEtGfi1veujTVvlRWO9+nh8jw8m22v2rr23ajoKOdkQq6WF5dJEyQB7jJl28Zxhg3LNtG2dZRXRlru5jl5SA6nqYG6MklwDHsG7BLSOoEHryDu1O2NrqmXugrYqSeeKmpYNfENydTTLlmTuz0gsuhsFXdrzFcqundSUtEA2KOYjj5nNc4gkD2Rl2T2dQGc7tEFHYu7GPrk8ky4QLvJR2uoqachs0UQcwkBwBL2jOk7juJXLqrb2701tp7o6rppGVEmnk7omNed7xgluCR0d+kgjIXTeEm3yVFoqoYGOklfEGtYwZc462HAH2ArknNpV0dNb7lR07nV0Ts1FM9pc4vbI4xycX2DSADv3dEjerqGNpDJ7tfwg1Laijt9vY1tbXxskfylriaRsjcjLdw1t/SE5z7HUc7vOn2wrrZcoKC7PinhrSOKqYmGJzHk6eLLBuI1aB1f5gOT1DF2ssVVLWUd9oaeR0sDAJ6SbDKgNaSMNa7cXaXyDd3AjOUns1Xe7vS1U9LJSUNAQ4CoLRPLIHB+5o36dTYx3YB7yFeiCzb273W1QuqZLjBofK5sMTaZpe8kktj1YwMNG9x7vszr7ltjeqO1Utynew8bU5kZxUZBp5GtdCX6W9AnTIPaH+Izt6sK60lbWXnllwt1XNS0znNp4IWgxuDH9Eu1nBa72jgdLcOpdFudO692qohlp5qV7w5sbaoN162Br45QBndq3d/WvQMHazbaV8tuprbIA+5SNmLtLXuZS4BL9LgdOQTvLcdA9xWvdthcLpcqiitb4YKaiID6iWMyPe8EsMelxxguD8Yb/lHfv36nge2RrBV8puMckfIqRlLTNmbjc9z3Etz3AuHZ7YWdR2essd1q6iGlkq6CvdrxTFpnjk1OeMtJzgF8o+OW9u5SDc7Bbcz1NTUW24NY2voxjXFkMna04Mmnqad8bt3WH9QxhajZLaq4/T77XW1DJo4oHuJjiZHqdoY4EEDI9pU2TsNbT1FbfaumdyioaOJpI3AzcW57ctdj9cMazAPaDnCpsVYquov9Rd56d9LAWGNrKjdK8uaxoIA7AGZJ6t+BnegNDslt3crgJC+6UdKY5AxramOBrpNQ62g4zg4Hb1rt7InGMNc7p6A0vaAOljBeAQR15OCFwXYOxSUIl5fZaiqe+Vr43cUw8WGg5GXHvwV32nk1MDiC0uaHFrutpIzpPxHUgOb8HXCBNIa2mur28qoHPkcQ0Rgws3PPYNzgN5A3SN+7Ww7T3eosUt0ikDZeUySxxiFhHJG9EgNLCSQdTs5O5vX1rV8Jew9aLpJPbo5HR3Cn4qd0TSWs1kMk1EdhADu3tXYbDZ2UdLFSx+xBEyIdmrSBlxx2k5J+1AczpOE6pujqCltrgyplaZK55axwgYzovAD24yd7xgdrB2lY1RwlVdXc6ikirKW3Q0r5Ymuq2tcZjG8tc4vf0QeiTjI3OA39a2PA5spLR1dwfNTuha+WNsBe3SHR8ZOS1n+nAh8mrX7WWp1RJUctsks1TqnENTRODRLHrcIXSFp3ODWxg7nHHZvwgN/tDt1VWm0Ces4iWufLxMJi1cRO3rE5DT+wCSAQMkYwtbeNprzaIYq+udBPTyva2anZHxb6UydJrWyD2iDlm/V/HI1EXBLWS7PNppN1ZHVOqooXuGmNjmhjodWSAT0n/Aux3lZ+1Drne6WK3Ghkp362Pqp5ywQZj3Exd4Lsu3dgA6jkAbG/8IUsd6oIYZmC3VVLFUvL2swWP446zI4ZaNLWnrGMLP2Zv9ddqt1TC7k9njLo48sY6atLcgytL2nSzPb8AOvOI1thwduqLxb4OIlkt0NDBSSSDOlrWcaBqeOp2NB+8LZ8HlFXWisktk0UsttL3Op6hrNTWFxyNbgei0jORjc74EoCPjb59HV1TL21k1fb2SOoZCwMDnOw0BjWtx0wY36iNwDu5b2s29rrbbKY1IbPdrhJ+iic1rWRtOkNyIw3J6Ue7I3ydeAreE/ZSaqvFumip3SwsfE2d7W5YGNnacPPcGl5+8racLex9RXNpqiga19VRT8Y1jiAHBxY7cHdEkOYw7yN2UBkWamvcFRAauanqaeRxjnbHGGPgGkkSNcNOrpANO79bq7Ro+DThOdUCr+k6qBjopWthEphhJGJM4G7VvDVILTtbcKuaBht0tLHrzVSVJbpazS7S2IZBd0g3JxuHZvyIhwV8HYxWG50QLjM0w8qjBJbiTOjPx0/wQEl4Gdram50c0tY8PfHUCNpa1rMN4tjsYaBneStVwsbdyQVUVrjMEMVVEDPUVTTJGI3lzSzR1Yw05Jz7QxjGVl8BNhqKKinZVQvhe6qD2tlGkkcUwagO7IPksjhBp3y1DW1FrNwoeLZofAWipgly8vAAIcWECLPUPtzhAeWyxq6KhqQyeino4KSplp5aBrAI5mtLjEWtJaRnU7tOc5PYtJs9wr1T7UwkCpu1XVS09NE1rW7mtaeOe1oA0Nyd/8AHAOMLYrYWqifcZ2U81LSTUVVBDTSu1SyucxwYHNz2dLBP7eBneVqLPwW1kVtZXQRSw3ekqnyNjcMOmiGkjDHHeR0sD9YEg53ICdbS7ZV1oo6aGR8dXd6yYNaCwNhaDpBa1senVhzmNBJGS4nq3Lwue1lzscsDrpJDVUdS8RPkij4p9M4byRp9oYJdvG/izjHb57XWKsu1LR18MDornQShzqeoHFtc4Fj3Fmo4LdbGkb94JBOQvHaehrtopKanfRS0dHDKJqh9SWBzi7olsQ6zhvGfMM4wMgbdm2VUdqDbtY5HyfjAwNZnPEB+deNXtb+tdHC49eKGrpNp3XCOiqKimbTsjBp251EwBm5xONxXS9nL4+ric+WmmpXNkLAypAD3DSDrGD1byPuKAo1XAKNu4QaBpINSzIJBwHkZBx1huD9oVRwi27xLPKT0L8so2NwvYfkza5IkwCuDVGRwjW7xLPKT0Ko4R7d4lnlJ6F06VpXXsPyPDkiTgK4NUYHCTbvFM8pPQrhwlW7xTPKX0LpUrer7r8jw2iUaVcGqLjhLtvimeUvoVecy2+KZ5S+hdKnSnweGyU4VdIUW5zbb4pnyy+hXDhOtvimfLL6FthCXB5JRpVQ1RbnOtvimfLL6FXnPtvimfLL6FpSZBKNIVwaorzn23xTPll9Crzn23xTPll9CsSIJTpQtUW50Lb4pnlL6E50Lb4pnlL6F6BKdKaVFudC2+KZ5S+hOdC2+KZ8svoQEo0DuVyivOhbfFM8pfQnOhbfFM8pfQgJSWquFFedC2+KZ8svoTnQtvimfLL6EBKdKaVFudC2+KZ5S+hOdC2+KZ5S+hASnSmkKLc6Ft8Uz5ZfQnOhbfFM8pfQgJTpTSFFudC2+KZ5S+hOdC2+KZ5S+hASnSmFFudC2+KZ5S+hOdC2+KZ5S+hASkNQNUW50Lb4pnlL6E50Lb4pnlL6EBKQ1C1RbnQtvimeUvoTnQtvimfLL6EBKdKaVFudC2+KZ8svoTnQtvimeUvoQEpDUDVFudC2+KZ5S+hOdC2+KZ5S+hASnSE0qLc6Ft8Uzyl9Cc6Ft8Uzyl9CA3gonftf9qL3zbJlHOYHse5zQwlzSADqGe0qarkHCJ/9GT/ZD/5WCz0GzlPa0/uf+TPeXNSnT3RJlTbUtexrwx4Dmh2CRkZWsl4So2OLTFIdLnN9pu/Bx3rX2v8AwI/+Nn/S0NVs/M6RzgG4c97h0h1Ekhe7vRaNJLoYvzbNmj3FGtKXW5JLHZ4EsHChF7mX5m/mrhwpRe5l+Zn5qGfVufub8w/JPq3N3N+Yfksa0+ou6LPocaV76+4mnOnF7mX5mfmq86sXuZfmZ+ahX1bm7m/MF6U2ydRI4MYGajnGXgdW/rwrVa1o+yxs0p9m9fcTii4TIpZWRCKQGSRkYJLcAuIGTv8AipqGrldq2ArI6iKR7GBrJonuw8E4a4E4GN+4LqwWmjB4/eOVfwoQmugeV88lNKYVyLRtOeW4VcKqKQUwmFVFILcLGkrA04wdyylq6r2yuFrd5WtKMZ0X2t47s+BbTipPDMnl47j5qvLh3HzWCqr5Za7fvx/tRd0cTN5cO4+actHcfNYaqrVrd8/H0RHRxMzlo7j5pywdxWIisWs3vPoiOjiZfLB3FV5WO4rEVVatXvOfRDZEyuVjuKcqHcVihVVi1a759ERsiZPKvgfNV5T8CsZVVi1S6fj6EbImRyn4FOUfArHCqrFqVzz6DZEyOUfApyj4FeCK1ahcc+hGxHvx/wACq8f8CvBVViv7jn0I2o9uO+1OOXkisV7X59BtR68aq8avJFYryt+IjajJXH+ET/6Mn+yH/wArr5UP2i4P+WVLp+O0amsbp0ZxpGOvUF9La1I06mZHPvKcqlPbHvyQ2j2gjZGxhD8tYGnAGN33r2+s0Xc/yH5rdc037z/L/qTmm/ef5f8AUuh1ihycvqtxwaX6zRdz/Ifmn1mi7n+Q/Nbrmm/ef5f9Sc037z/L/qUdYt+SerXHB42F/LnObDuMbWuPGYAwSQMYz3KS2vZ+SKZr3Fuluc4JzvBHcrNlNjuQPe/jeM4xjW406caXE56z3qTrDWr5bUH2G+3tsRTmu0oAqhVRZDoBERAEREAREQFFaWDuV6Ly4p94LOLHcnFjuV6KOjhwiclnFjuTQO5XonRx4XkQWaB3KugdyuROjjwgW6B3JoHcrkTZHhAt0DuTSO5XImyPALdA7k0hXImyPALdITSFcinZHgFugJoCuRNkeAW6QmlXIm1cAt0hNKuRNq4BTCYVUTa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60</a:t>
            </a:fld>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609" y="4326482"/>
            <a:ext cx="1478782" cy="1478782"/>
          </a:xfrm>
          <a:prstGeom prst="rect">
            <a:avLst/>
          </a:prstGeom>
        </p:spPr>
      </p:pic>
    </p:spTree>
    <p:extLst>
      <p:ext uri="{BB962C8B-B14F-4D97-AF65-F5344CB8AC3E}">
        <p14:creationId xmlns:p14="http://schemas.microsoft.com/office/powerpoint/2010/main" val="369783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Vícerozměrný průměr a kovarianční matice</a:t>
            </a:r>
            <a:endParaRPr lang="cs-CZ" dirty="0"/>
          </a:p>
        </p:txBody>
      </p:sp>
      <p:sp>
        <p:nvSpPr>
          <p:cNvPr id="3" name="Zástupný symbol pro obsah 2"/>
          <p:cNvSpPr>
            <a:spLocks noGrp="1"/>
          </p:cNvSpPr>
          <p:nvPr>
            <p:ph idx="1"/>
          </p:nvPr>
        </p:nvSpPr>
        <p:spPr/>
        <p:txBody>
          <a:bodyPr/>
          <a:lstStyle/>
          <a:p>
            <a:r>
              <a:rPr lang="cs-CZ" dirty="0" smtClean="0"/>
              <a:t>vícerozměrný průměr (např. pro datový soubor se 2 proměnnými):</a:t>
            </a:r>
          </a:p>
          <a:p>
            <a:endParaRPr lang="cs-CZ" sz="2000" dirty="0"/>
          </a:p>
          <a:p>
            <a:endParaRPr lang="cs-CZ" dirty="0" smtClean="0"/>
          </a:p>
          <a:p>
            <a:endParaRPr lang="cs-CZ" sz="2000" dirty="0"/>
          </a:p>
          <a:p>
            <a:endParaRPr lang="cs-CZ" dirty="0" smtClean="0"/>
          </a:p>
          <a:p>
            <a:r>
              <a:rPr lang="cs-CZ" dirty="0" smtClean="0"/>
              <a:t>výběrová kovarianční matice </a:t>
            </a:r>
            <a:r>
              <a:rPr lang="cs-CZ" dirty="0"/>
              <a:t>(např. pro datový soubor se 2 proměnnými)</a:t>
            </a:r>
            <a:r>
              <a:rPr lang="cs-CZ" dirty="0" smtClean="0"/>
              <a:t>:</a:t>
            </a:r>
            <a:endParaRPr lang="cs-CZ" sz="2000" dirty="0" smtClean="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7</a:t>
            </a:fld>
            <a:endParaRPr lang="cs-CZ" dirty="0"/>
          </a:p>
        </p:txBody>
      </p:sp>
      <mc:AlternateContent xmlns:mc="http://schemas.openxmlformats.org/markup-compatibility/2006" xmlns:a14="http://schemas.microsoft.com/office/drawing/2010/main">
        <mc:Choice Requires="a14">
          <p:sp>
            <p:nvSpPr>
              <p:cNvPr id="6" name="Obdélník 5"/>
              <p:cNvSpPr/>
              <p:nvPr/>
            </p:nvSpPr>
            <p:spPr>
              <a:xfrm>
                <a:off x="2249504" y="1700808"/>
                <a:ext cx="3101811" cy="648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cs-CZ" b="1" i="1">
                              <a:latin typeface="Cambria Math"/>
                            </a:rPr>
                            <m:t>𝐱</m:t>
                          </m:r>
                        </m:e>
                      </m:acc>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oMath>
                  </m:oMathPara>
                </a14:m>
                <a:endParaRPr lang="en-US" dirty="0"/>
              </a:p>
            </p:txBody>
          </p:sp>
        </mc:Choice>
        <mc:Fallback xmlns="">
          <p:sp>
            <p:nvSpPr>
              <p:cNvPr id="6" name="Obdélník 5"/>
              <p:cNvSpPr>
                <a:spLocks noRot="1" noChangeAspect="1" noMove="1" noResize="1" noEditPoints="1" noAdjustHandles="1" noChangeArrowheads="1" noChangeShapeType="1" noTextEdit="1"/>
              </p:cNvSpPr>
              <p:nvPr/>
            </p:nvSpPr>
            <p:spPr>
              <a:xfrm>
                <a:off x="2249504" y="1700808"/>
                <a:ext cx="3101811" cy="64838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2249504" y="3595531"/>
                <a:ext cx="4571251" cy="553549"/>
              </a:xfrm>
              <a:prstGeom prst="rect">
                <a:avLst/>
              </a:prstGeom>
            </p:spPr>
            <p:txBody>
              <a:bodyPr wrap="none">
                <a:spAutoFit/>
              </a:bodyPr>
              <a:lstStyle/>
              <a:p>
                <a14:m>
                  <m:oMath xmlns:m="http://schemas.openxmlformats.org/officeDocument/2006/math">
                    <m:r>
                      <a:rPr lang="cs-CZ" b="1" i="1" smtClean="0">
                        <a:latin typeface="Cambria Math"/>
                      </a:rPr>
                      <m:t>𝐒</m:t>
                    </m:r>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12</m:t>
                                  </m:r>
                                </m:sub>
                              </m:sSub>
                            </m:e>
                          </m:m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22</m:t>
                                  </m:r>
                                </m:sub>
                              </m:sSub>
                            </m:e>
                          </m:mr>
                        </m:m>
                      </m:e>
                    </m:d>
                  </m:oMath>
                </a14:m>
                <a:r>
                  <a:rPr lang="cs-CZ" dirty="0" smtClean="0"/>
                  <a:t>, kde </a:t>
                </a:r>
                <a14:m>
                  <m:oMath xmlns:m="http://schemas.openxmlformats.org/officeDocument/2006/math">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i="1">
                                        <a:latin typeface="Cambria Math"/>
                                      </a:rPr>
                                      <m:t>1</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1</m:t>
                                    </m:r>
                                  </m:sub>
                                </m:sSub>
                              </m:e>
                            </m:d>
                          </m:e>
                          <m:sup>
                            <m:r>
                              <a:rPr lang="cs-CZ" i="1">
                                <a:latin typeface="Cambria Math"/>
                              </a:rPr>
                              <m:t>2</m:t>
                            </m:r>
                          </m:sup>
                        </m:sSup>
                      </m:e>
                    </m:nary>
                  </m:oMath>
                </a14:m>
                <a:endParaRPr lang="en-US" dirty="0"/>
              </a:p>
            </p:txBody>
          </p:sp>
        </mc:Choice>
        <mc:Fallback xmlns="">
          <p:sp>
            <p:nvSpPr>
              <p:cNvPr id="7" name="Obdélník 6"/>
              <p:cNvSpPr>
                <a:spLocks noRot="1" noChangeAspect="1" noMove="1" noResize="1" noEditPoints="1" noAdjustHandles="1" noChangeArrowheads="1" noChangeShapeType="1" noTextEdit="1"/>
              </p:cNvSpPr>
              <p:nvPr/>
            </p:nvSpPr>
            <p:spPr>
              <a:xfrm>
                <a:off x="2249504" y="3595531"/>
                <a:ext cx="4571251" cy="553549"/>
              </a:xfrm>
              <a:prstGeom prst="rect">
                <a:avLst/>
              </a:prstGeom>
              <a:blipFill rotWithShape="1">
                <a:blip r:embed="rId4"/>
                <a:stretch>
                  <a:fillRect b="-1099"/>
                </a:stretch>
              </a:blipFill>
            </p:spPr>
            <p:txBody>
              <a:bodyPr/>
              <a:lstStyle/>
              <a:p>
                <a:r>
                  <a:rPr lang="en-US">
                    <a:noFill/>
                  </a:rPr>
                  <a:t> </a:t>
                </a:r>
              </a:p>
            </p:txBody>
          </p:sp>
        </mc:Fallback>
      </mc:AlternateContent>
    </p:spTree>
    <p:extLst>
      <p:ext uri="{BB962C8B-B14F-4D97-AF65-F5344CB8AC3E}">
        <p14:creationId xmlns:p14="http://schemas.microsoft.com/office/powerpoint/2010/main" val="920367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419872" y="6597352"/>
            <a:ext cx="4381103" cy="164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19136" y="188640"/>
            <a:ext cx="8167663" cy="706090"/>
          </a:xfrm>
        </p:spPr>
        <p:txBody>
          <a:bodyPr>
            <a:normAutofit/>
          </a:bodyPr>
          <a:lstStyle/>
          <a:p>
            <a:pPr>
              <a:lnSpc>
                <a:spcPct val="90000"/>
              </a:lnSpc>
            </a:pPr>
            <a:r>
              <a:rPr lang="cs-CZ" dirty="0" smtClean="0"/>
              <a:t>Vícerozměrný průměr a kovarianční matice</a:t>
            </a:r>
            <a:endParaRPr lang="cs-CZ" dirty="0"/>
          </a:p>
        </p:txBody>
      </p:sp>
      <p:sp>
        <p:nvSpPr>
          <p:cNvPr id="3" name="Zástupný symbol pro obsah 2"/>
          <p:cNvSpPr>
            <a:spLocks noGrp="1"/>
          </p:cNvSpPr>
          <p:nvPr>
            <p:ph idx="1"/>
          </p:nvPr>
        </p:nvSpPr>
        <p:spPr>
          <a:xfrm>
            <a:off x="590872" y="3227490"/>
            <a:ext cx="8229600" cy="432359"/>
          </a:xfrm>
        </p:spPr>
        <p:txBody>
          <a:bodyPr/>
          <a:lstStyle/>
          <a:p>
            <a:pPr marL="0" indent="0">
              <a:buNone/>
            </a:pPr>
            <a:r>
              <a:rPr lang="cs-CZ" dirty="0" smtClean="0"/>
              <a:t>Vícerozměrný průměr</a:t>
            </a:r>
            <a:r>
              <a:rPr lang="en-US" dirty="0"/>
              <a:t>:</a:t>
            </a:r>
            <a:endParaRPr lang="cs-CZ" sz="2000" dirty="0" smtClean="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8</a:t>
            </a:fld>
            <a:endParaRPr lang="cs-CZ" dirty="0"/>
          </a:p>
        </p:txBody>
      </p:sp>
      <mc:AlternateContent xmlns:mc="http://schemas.openxmlformats.org/markup-compatibility/2006" xmlns:a14="http://schemas.microsoft.com/office/drawing/2010/main">
        <mc:Choice Requires="a14">
          <p:sp>
            <p:nvSpPr>
              <p:cNvPr id="6" name="Obdélník 5"/>
              <p:cNvSpPr/>
              <p:nvPr/>
            </p:nvSpPr>
            <p:spPr>
              <a:xfrm>
                <a:off x="590872" y="3572449"/>
                <a:ext cx="7796558" cy="6486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cs-CZ" b="1" i="1">
                              <a:latin typeface="Cambria Math"/>
                            </a:rPr>
                            <m:t>𝐱</m:t>
                          </m:r>
                        </m:e>
                      </m:acc>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r>
                        <a:rPr lang="en-US" b="0" i="1" smtClean="0">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cs-CZ" i="1">
                                        <a:latin typeface="Cambria Math"/>
                                      </a:rPr>
                                      <m:t>1</m:t>
                                    </m:r>
                                  </m:num>
                                  <m:den>
                                    <m:r>
                                      <a:rPr lang="cs-CZ" i="1">
                                        <a:latin typeface="Cambria Math"/>
                                      </a:rPr>
                                      <m:t>3</m:t>
                                    </m:r>
                                  </m:den>
                                </m:f>
                                <m:d>
                                  <m:dPr>
                                    <m:ctrlPr>
                                      <a:rPr lang="en-US" i="1">
                                        <a:latin typeface="Cambria Math" panose="02040503050406030204" pitchFamily="18" charset="0"/>
                                      </a:rPr>
                                    </m:ctrlPr>
                                  </m:dPr>
                                  <m:e>
                                    <m:r>
                                      <a:rPr lang="cs-CZ" i="1" smtClean="0">
                                        <a:solidFill>
                                          <a:srgbClr val="0000FF"/>
                                        </a:solidFill>
                                        <a:latin typeface="Cambria Math"/>
                                      </a:rPr>
                                      <m:t>2+4+3</m:t>
                                    </m:r>
                                  </m:e>
                                </m:d>
                              </m:e>
                              <m:e>
                                <m:f>
                                  <m:fPr>
                                    <m:ctrlPr>
                                      <a:rPr lang="en-US" i="1">
                                        <a:latin typeface="Cambria Math" panose="02040503050406030204" pitchFamily="18" charset="0"/>
                                      </a:rPr>
                                    </m:ctrlPr>
                                  </m:fPr>
                                  <m:num>
                                    <m:r>
                                      <a:rPr lang="cs-CZ" i="1">
                                        <a:latin typeface="Cambria Math"/>
                                      </a:rPr>
                                      <m:t>1</m:t>
                                    </m:r>
                                  </m:num>
                                  <m:den>
                                    <m:r>
                                      <a:rPr lang="cs-CZ" i="1">
                                        <a:latin typeface="Cambria Math"/>
                                      </a:rPr>
                                      <m:t>3</m:t>
                                    </m:r>
                                  </m:den>
                                </m:f>
                                <m:d>
                                  <m:dPr>
                                    <m:ctrlPr>
                                      <a:rPr lang="en-US" i="1">
                                        <a:latin typeface="Cambria Math" panose="02040503050406030204" pitchFamily="18" charset="0"/>
                                      </a:rPr>
                                    </m:ctrlPr>
                                  </m:dPr>
                                  <m:e>
                                    <m:r>
                                      <a:rPr lang="cs-CZ" i="1" smtClean="0">
                                        <a:solidFill>
                                          <a:srgbClr val="FF0000"/>
                                        </a:solidFill>
                                        <a:latin typeface="Cambria Math"/>
                                      </a:rPr>
                                      <m:t>12+10+8</m:t>
                                    </m:r>
                                  </m:e>
                                </m:d>
                              </m:e>
                            </m:mr>
                          </m:m>
                        </m:e>
                      </m:d>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smtClean="0">
                                  <a:solidFill>
                                    <a:srgbClr val="00B050"/>
                                  </a:solidFill>
                                  <a:latin typeface="Cambria Math" panose="02040503050406030204" pitchFamily="18" charset="0"/>
                                </a:rPr>
                              </m:ctrlPr>
                            </m:mPr>
                            <m:mr>
                              <m:e>
                                <m:r>
                                  <a:rPr lang="cs-CZ" i="1">
                                    <a:solidFill>
                                      <a:srgbClr val="00B050"/>
                                    </a:solidFill>
                                    <a:latin typeface="Cambria Math"/>
                                  </a:rPr>
                                  <m:t>3</m:t>
                                </m:r>
                              </m:e>
                              <m:e>
                                <m:r>
                                  <a:rPr lang="cs-CZ" i="1">
                                    <a:solidFill>
                                      <a:srgbClr val="00B050"/>
                                    </a:solidFill>
                                    <a:latin typeface="Cambria Math"/>
                                  </a:rPr>
                                  <m:t>10</m:t>
                                </m:r>
                              </m:e>
                            </m:mr>
                          </m:m>
                        </m:e>
                      </m:d>
                    </m:oMath>
                  </m:oMathPara>
                </a14:m>
                <a:endParaRPr lang="en-US" dirty="0"/>
              </a:p>
            </p:txBody>
          </p:sp>
        </mc:Choice>
        <mc:Fallback xmlns="">
          <p:sp>
            <p:nvSpPr>
              <p:cNvPr id="6" name="Obdélník 5"/>
              <p:cNvSpPr>
                <a:spLocks noRot="1" noChangeAspect="1" noMove="1" noResize="1" noEditPoints="1" noAdjustHandles="1" noChangeArrowheads="1" noChangeShapeType="1" noTextEdit="1"/>
              </p:cNvSpPr>
              <p:nvPr/>
            </p:nvSpPr>
            <p:spPr>
              <a:xfrm>
                <a:off x="590872" y="3572449"/>
                <a:ext cx="7796558" cy="64863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640588" y="4797152"/>
                <a:ext cx="8504123" cy="506870"/>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i="1">
                                        <a:latin typeface="Cambria Math"/>
                                      </a:rPr>
                                      <m:t>1</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1</m:t>
                                    </m:r>
                                  </m:sub>
                                </m:sSub>
                              </m:e>
                            </m:d>
                          </m:e>
                          <m:sup>
                            <m:r>
                              <a:rPr lang="cs-CZ" i="1">
                                <a:latin typeface="Cambria Math"/>
                              </a:rPr>
                              <m:t>2</m:t>
                            </m:r>
                          </m:sup>
                        </m:sSup>
                      </m:e>
                    </m:nary>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3−1</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i="1" smtClean="0">
                                    <a:solidFill>
                                      <a:srgbClr val="0000FF"/>
                                    </a:solidFill>
                                    <a:latin typeface="Cambria Math"/>
                                  </a:rPr>
                                  <m:t>2</m:t>
                                </m:r>
                                <m:r>
                                  <a:rPr lang="cs-CZ" i="1">
                                    <a:latin typeface="Cambria Math"/>
                                  </a:rPr>
                                  <m:t>−</m:t>
                                </m:r>
                                <m:r>
                                  <a:rPr lang="cs-CZ" i="1" smtClean="0">
                                    <a:solidFill>
                                      <a:srgbClr val="00B050"/>
                                    </a:solidFill>
                                    <a:latin typeface="Cambria Math"/>
                                  </a:rPr>
                                  <m:t>3</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i="1" smtClean="0">
                                    <a:solidFill>
                                      <a:srgbClr val="0000FF"/>
                                    </a:solidFill>
                                    <a:latin typeface="Cambria Math"/>
                                  </a:rPr>
                                  <m:t>4</m:t>
                                </m:r>
                                <m:r>
                                  <a:rPr lang="cs-CZ" i="1">
                                    <a:latin typeface="Cambria Math"/>
                                  </a:rPr>
                                  <m:t>−</m:t>
                                </m:r>
                                <m:r>
                                  <a:rPr lang="cs-CZ" i="1" smtClean="0">
                                    <a:solidFill>
                                      <a:srgbClr val="00B050"/>
                                    </a:solidFill>
                                    <a:latin typeface="Cambria Math"/>
                                  </a:rPr>
                                  <m:t>3</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i="1" smtClean="0">
                                    <a:solidFill>
                                      <a:srgbClr val="0000FF"/>
                                    </a:solidFill>
                                    <a:latin typeface="Cambria Math"/>
                                  </a:rPr>
                                  <m:t>3</m:t>
                                </m:r>
                                <m:r>
                                  <a:rPr lang="cs-CZ" i="1">
                                    <a:latin typeface="Cambria Math"/>
                                  </a:rPr>
                                  <m:t>−</m:t>
                                </m:r>
                                <m:r>
                                  <a:rPr lang="cs-CZ" i="1" smtClean="0">
                                    <a:solidFill>
                                      <a:srgbClr val="00B050"/>
                                    </a:solidFill>
                                    <a:latin typeface="Cambria Math"/>
                                  </a:rPr>
                                  <m:t>3</m:t>
                                </m:r>
                              </m:e>
                            </m:d>
                          </m:e>
                          <m:sup>
                            <m:r>
                              <a:rPr lang="cs-CZ" i="1">
                                <a:latin typeface="Cambria Math"/>
                              </a:rPr>
                              <m:t>2</m:t>
                            </m:r>
                          </m:sup>
                        </m:sSup>
                      </m:e>
                    </m:d>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2</m:t>
                        </m:r>
                      </m:den>
                    </m:f>
                    <m:d>
                      <m:dPr>
                        <m:ctrlPr>
                          <a:rPr lang="en-US" i="1">
                            <a:latin typeface="Cambria Math" panose="02040503050406030204" pitchFamily="18" charset="0"/>
                          </a:rPr>
                        </m:ctrlPr>
                      </m:dPr>
                      <m:e>
                        <m:r>
                          <a:rPr lang="cs-CZ" i="1">
                            <a:latin typeface="Cambria Math"/>
                          </a:rPr>
                          <m:t>1+1+0</m:t>
                        </m:r>
                      </m:e>
                    </m:d>
                    <m:r>
                      <a:rPr lang="cs-CZ" i="1">
                        <a:latin typeface="Cambria Math"/>
                      </a:rPr>
                      <m:t>=</m:t>
                    </m:r>
                  </m:oMath>
                </a14:m>
                <a:r>
                  <a:rPr lang="cs-CZ" dirty="0" smtClean="0"/>
                  <a:t> </a:t>
                </a:r>
                <a:r>
                  <a:rPr lang="cs-CZ" dirty="0"/>
                  <a:t>1</a:t>
                </a:r>
                <a:endParaRPr lang="en-US" dirty="0"/>
              </a:p>
            </p:txBody>
          </p:sp>
        </mc:Choice>
        <mc:Fallback xmlns="">
          <p:sp>
            <p:nvSpPr>
              <p:cNvPr id="7" name="Obdélník 6"/>
              <p:cNvSpPr>
                <a:spLocks noRot="1" noChangeAspect="1" noMove="1" noResize="1" noEditPoints="1" noAdjustHandles="1" noChangeArrowheads="1" noChangeShapeType="1" noTextEdit="1"/>
              </p:cNvSpPr>
              <p:nvPr/>
            </p:nvSpPr>
            <p:spPr>
              <a:xfrm>
                <a:off x="640588" y="4797152"/>
                <a:ext cx="8504123" cy="506870"/>
              </a:xfrm>
              <a:prstGeom prst="rect">
                <a:avLst/>
              </a:prstGeom>
              <a:blipFill rotWithShape="1">
                <a:blip r:embed="rId4"/>
                <a:stretch>
                  <a:fillRect t="-75904" r="-358" b="-120482"/>
                </a:stretch>
              </a:blipFill>
            </p:spPr>
            <p:txBody>
              <a:bodyPr/>
              <a:lstStyle/>
              <a:p>
                <a:r>
                  <a:rPr lang="en-US">
                    <a:noFill/>
                  </a:rPr>
                  <a:t> </a:t>
                </a:r>
              </a:p>
            </p:txBody>
          </p:sp>
        </mc:Fallback>
      </mc:AlternateContent>
      <p:graphicFrame>
        <p:nvGraphicFramePr>
          <p:cNvPr id="8" name="Group 93"/>
          <p:cNvGraphicFramePr>
            <a:graphicFrameLocks noGrp="1"/>
          </p:cNvGraphicFramePr>
          <p:nvPr>
            <p:extLst>
              <p:ext uri="{D42A27DB-BD31-4B8C-83A1-F6EECF244321}">
                <p14:modId xmlns:p14="http://schemas.microsoft.com/office/powerpoint/2010/main" val="2366358201"/>
              </p:ext>
            </p:extLst>
          </p:nvPr>
        </p:nvGraphicFramePr>
        <p:xfrm>
          <a:off x="646697" y="1234951"/>
          <a:ext cx="3888432" cy="1615713"/>
        </p:xfrm>
        <a:graphic>
          <a:graphicData uri="http://schemas.openxmlformats.org/drawingml/2006/table">
            <a:tbl>
              <a:tblPr/>
              <a:tblGrid>
                <a:gridCol w="469738">
                  <a:extLst>
                    <a:ext uri="{9D8B030D-6E8A-4147-A177-3AD203B41FA5}">
                      <a16:colId xmlns:a16="http://schemas.microsoft.com/office/drawing/2014/main" val="20000"/>
                    </a:ext>
                  </a:extLst>
                </a:gridCol>
                <a:gridCol w="133046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0987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ID</a:t>
                      </a:r>
                      <a:endParaRPr kumimoji="0" lang="cs-CZ"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hipokampu</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a:t>
                      </a:r>
                      <a:br>
                        <a:rPr kumimoji="0" lang="cs-CZ" sz="1600" b="0" i="0" u="none" strike="noStrike" cap="none" normalizeH="0" baseline="0" dirty="0" smtClean="0">
                          <a:ln>
                            <a:noFill/>
                          </a:ln>
                          <a:solidFill>
                            <a:schemeClr val="tx1"/>
                          </a:solidFill>
                          <a:effectLst/>
                          <a:latin typeface="Arial" charset="0"/>
                        </a:rPr>
                      </a:br>
                      <a:r>
                        <a:rPr kumimoji="0" lang="cs-CZ" sz="1600" b="0" i="0" u="none" strike="noStrike" cap="none" normalizeH="0" baseline="0" dirty="0" smtClean="0">
                          <a:ln>
                            <a:noFill/>
                          </a:ln>
                          <a:solidFill>
                            <a:schemeClr val="tx1"/>
                          </a:solidFill>
                          <a:effectLst/>
                          <a:latin typeface="Arial" charset="0"/>
                        </a:rPr>
                        <a:t>mozkových komor</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Times New Roman" pitchFamily="18" charset="0"/>
                        </a:rPr>
                        <a:t>2</a:t>
                      </a:r>
                      <a:endParaRPr kumimoji="0" lang="cs-CZ"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12</a:t>
                      </a: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10</a:t>
                      </a: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3</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66" name="Skupina 65"/>
          <p:cNvGrpSpPr/>
          <p:nvPr/>
        </p:nvGrpSpPr>
        <p:grpSpPr>
          <a:xfrm>
            <a:off x="5401334" y="1097901"/>
            <a:ext cx="3140098" cy="2354182"/>
            <a:chOff x="5401334" y="1097901"/>
            <a:chExt cx="3140098" cy="2354182"/>
          </a:xfrm>
        </p:grpSpPr>
        <p:sp>
          <p:nvSpPr>
            <p:cNvPr id="10" name="Line 100"/>
            <p:cNvSpPr>
              <a:spLocks noChangeShapeType="1"/>
            </p:cNvSpPr>
            <p:nvPr/>
          </p:nvSpPr>
          <p:spPr bwMode="auto">
            <a:xfrm>
              <a:off x="5895976" y="2956247"/>
              <a:ext cx="25908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 name="Line 102"/>
            <p:cNvSpPr>
              <a:spLocks noChangeShapeType="1"/>
            </p:cNvSpPr>
            <p:nvPr/>
          </p:nvSpPr>
          <p:spPr bwMode="auto">
            <a:xfrm flipV="1">
              <a:off x="5895975" y="1246108"/>
              <a:ext cx="0" cy="17093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 name="Line 105"/>
            <p:cNvSpPr>
              <a:spLocks noChangeShapeType="1"/>
            </p:cNvSpPr>
            <p:nvPr/>
          </p:nvSpPr>
          <p:spPr bwMode="auto">
            <a:xfrm flipV="1">
              <a:off x="58959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 name="Line 106"/>
            <p:cNvSpPr>
              <a:spLocks noChangeShapeType="1"/>
            </p:cNvSpPr>
            <p:nvPr/>
          </p:nvSpPr>
          <p:spPr bwMode="auto">
            <a:xfrm>
              <a:off x="5895975" y="1246108"/>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 name="Rectangle 107"/>
            <p:cNvSpPr>
              <a:spLocks noChangeArrowheads="1"/>
            </p:cNvSpPr>
            <p:nvPr/>
          </p:nvSpPr>
          <p:spPr bwMode="auto">
            <a:xfrm>
              <a:off x="58801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108"/>
            <p:cNvSpPr>
              <a:spLocks noChangeShapeType="1"/>
            </p:cNvSpPr>
            <p:nvPr/>
          </p:nvSpPr>
          <p:spPr bwMode="auto">
            <a:xfrm flipV="1">
              <a:off x="65436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6" name="Rectangle 110"/>
            <p:cNvSpPr>
              <a:spLocks noChangeArrowheads="1"/>
            </p:cNvSpPr>
            <p:nvPr/>
          </p:nvSpPr>
          <p:spPr bwMode="auto">
            <a:xfrm>
              <a:off x="65278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Helvetica" charset="-18"/>
                  <a:cs typeface="Arial" pitchFamily="34" charset="0"/>
                </a:rPr>
                <a:t>2</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Line 111"/>
            <p:cNvSpPr>
              <a:spLocks noChangeShapeType="1"/>
            </p:cNvSpPr>
            <p:nvPr/>
          </p:nvSpPr>
          <p:spPr bwMode="auto">
            <a:xfrm flipV="1">
              <a:off x="71913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8" name="Rectangle 113"/>
            <p:cNvSpPr>
              <a:spLocks noChangeArrowheads="1"/>
            </p:cNvSpPr>
            <p:nvPr/>
          </p:nvSpPr>
          <p:spPr bwMode="auto">
            <a:xfrm>
              <a:off x="71755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3</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114"/>
            <p:cNvSpPr>
              <a:spLocks noChangeShapeType="1"/>
            </p:cNvSpPr>
            <p:nvPr/>
          </p:nvSpPr>
          <p:spPr bwMode="auto">
            <a:xfrm flipV="1">
              <a:off x="78390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0" name="Rectangle 116"/>
            <p:cNvSpPr>
              <a:spLocks noChangeArrowheads="1"/>
            </p:cNvSpPr>
            <p:nvPr/>
          </p:nvSpPr>
          <p:spPr bwMode="auto">
            <a:xfrm>
              <a:off x="78232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4</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117"/>
            <p:cNvSpPr>
              <a:spLocks noChangeShapeType="1"/>
            </p:cNvSpPr>
            <p:nvPr/>
          </p:nvSpPr>
          <p:spPr bwMode="auto">
            <a:xfrm flipV="1">
              <a:off x="84867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2" name="Rectangle 119"/>
            <p:cNvSpPr>
              <a:spLocks noChangeArrowheads="1"/>
            </p:cNvSpPr>
            <p:nvPr/>
          </p:nvSpPr>
          <p:spPr bwMode="auto">
            <a:xfrm>
              <a:off x="84709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5</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134"/>
            <p:cNvSpPr>
              <a:spLocks noChangeArrowheads="1"/>
            </p:cNvSpPr>
            <p:nvPr/>
          </p:nvSpPr>
          <p:spPr bwMode="auto">
            <a:xfrm>
              <a:off x="5791200" y="289393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7</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135"/>
            <p:cNvSpPr>
              <a:spLocks noChangeShapeType="1"/>
            </p:cNvSpPr>
            <p:nvPr/>
          </p:nvSpPr>
          <p:spPr bwMode="auto">
            <a:xfrm>
              <a:off x="5895975" y="2684383"/>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 name="Rectangle 137"/>
            <p:cNvSpPr>
              <a:spLocks noChangeArrowheads="1"/>
            </p:cNvSpPr>
            <p:nvPr/>
          </p:nvSpPr>
          <p:spPr bwMode="auto">
            <a:xfrm>
              <a:off x="5791200" y="260818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8</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6" name="Line 138"/>
            <p:cNvSpPr>
              <a:spLocks noChangeShapeType="1"/>
            </p:cNvSpPr>
            <p:nvPr/>
          </p:nvSpPr>
          <p:spPr bwMode="auto">
            <a:xfrm>
              <a:off x="5895975" y="238910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7" name="Rectangle 140"/>
            <p:cNvSpPr>
              <a:spLocks noChangeArrowheads="1"/>
            </p:cNvSpPr>
            <p:nvPr/>
          </p:nvSpPr>
          <p:spPr bwMode="auto">
            <a:xfrm>
              <a:off x="5791200" y="231290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9</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8" name="Line 141"/>
            <p:cNvSpPr>
              <a:spLocks noChangeShapeType="1"/>
            </p:cNvSpPr>
            <p:nvPr/>
          </p:nvSpPr>
          <p:spPr bwMode="auto">
            <a:xfrm>
              <a:off x="5895975" y="210335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9" name="Rectangle 143"/>
            <p:cNvSpPr>
              <a:spLocks noChangeArrowheads="1"/>
            </p:cNvSpPr>
            <p:nvPr/>
          </p:nvSpPr>
          <p:spPr bwMode="auto">
            <a:xfrm>
              <a:off x="5724525" y="202715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Helvetica" charset="-18"/>
                  <a:cs typeface="Arial" pitchFamily="34" charset="0"/>
                </a:rPr>
                <a:t>10</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Line 144"/>
            <p:cNvSpPr>
              <a:spLocks noChangeShapeType="1"/>
            </p:cNvSpPr>
            <p:nvPr/>
          </p:nvSpPr>
          <p:spPr bwMode="auto">
            <a:xfrm>
              <a:off x="5895975" y="181760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1" name="Rectangle 146"/>
            <p:cNvSpPr>
              <a:spLocks noChangeArrowheads="1"/>
            </p:cNvSpPr>
            <p:nvPr/>
          </p:nvSpPr>
          <p:spPr bwMode="auto">
            <a:xfrm>
              <a:off x="5724525" y="174140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11</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147"/>
            <p:cNvSpPr>
              <a:spLocks noChangeShapeType="1"/>
            </p:cNvSpPr>
            <p:nvPr/>
          </p:nvSpPr>
          <p:spPr bwMode="auto">
            <a:xfrm>
              <a:off x="5895975" y="153185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3" name="Rectangle 149"/>
            <p:cNvSpPr>
              <a:spLocks noChangeArrowheads="1"/>
            </p:cNvSpPr>
            <p:nvPr/>
          </p:nvSpPr>
          <p:spPr bwMode="auto">
            <a:xfrm>
              <a:off x="5724525" y="145565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12</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44" name="Line 150"/>
            <p:cNvSpPr>
              <a:spLocks noChangeShapeType="1"/>
            </p:cNvSpPr>
            <p:nvPr/>
          </p:nvSpPr>
          <p:spPr bwMode="auto">
            <a:xfrm>
              <a:off x="5895975" y="124610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5" name="Rectangle 152"/>
            <p:cNvSpPr>
              <a:spLocks noChangeArrowheads="1"/>
            </p:cNvSpPr>
            <p:nvPr/>
          </p:nvSpPr>
          <p:spPr bwMode="auto">
            <a:xfrm>
              <a:off x="5724525" y="116990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13</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46" name="Oval 157"/>
            <p:cNvSpPr>
              <a:spLocks noChangeArrowheads="1"/>
            </p:cNvSpPr>
            <p:nvPr/>
          </p:nvSpPr>
          <p:spPr bwMode="auto">
            <a:xfrm>
              <a:off x="6505575" y="1493758"/>
              <a:ext cx="85725" cy="85725"/>
            </a:xfrm>
            <a:prstGeom prst="ellipse">
              <a:avLst/>
            </a:pr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2400"/>
            </a:p>
          </p:txBody>
        </p:sp>
        <p:sp>
          <p:nvSpPr>
            <p:cNvPr id="47" name="Oval 158"/>
            <p:cNvSpPr>
              <a:spLocks noChangeArrowheads="1"/>
            </p:cNvSpPr>
            <p:nvPr/>
          </p:nvSpPr>
          <p:spPr bwMode="auto">
            <a:xfrm>
              <a:off x="7800975" y="2065258"/>
              <a:ext cx="85725" cy="85725"/>
            </a:xfrm>
            <a:prstGeom prst="ellipse">
              <a:avLst/>
            </a:pr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2400"/>
            </a:p>
          </p:txBody>
        </p:sp>
        <p:sp>
          <p:nvSpPr>
            <p:cNvPr id="48" name="Oval 159"/>
            <p:cNvSpPr>
              <a:spLocks noChangeArrowheads="1"/>
            </p:cNvSpPr>
            <p:nvPr/>
          </p:nvSpPr>
          <p:spPr bwMode="auto">
            <a:xfrm>
              <a:off x="7153275" y="2646283"/>
              <a:ext cx="85725" cy="85725"/>
            </a:xfrm>
            <a:prstGeom prst="ellipse">
              <a:avLst/>
            </a:pr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2400"/>
            </a:p>
          </p:txBody>
        </p:sp>
        <p:sp>
          <p:nvSpPr>
            <p:cNvPr id="61" name="TextovéPole 60"/>
            <p:cNvSpPr txBox="1"/>
            <p:nvPr/>
          </p:nvSpPr>
          <p:spPr>
            <a:xfrm>
              <a:off x="6436588" y="3175084"/>
              <a:ext cx="1527810" cy="276999"/>
            </a:xfrm>
            <a:prstGeom prst="rect">
              <a:avLst/>
            </a:prstGeom>
            <a:noFill/>
          </p:spPr>
          <p:txBody>
            <a:bodyPr wrap="square" rtlCol="0">
              <a:spAutoFit/>
            </a:bodyPr>
            <a:lstStyle/>
            <a:p>
              <a:pPr algn="ctr"/>
              <a:r>
                <a:rPr lang="cs-CZ" sz="1200" dirty="0" smtClean="0"/>
                <a:t>Objem hipokampu</a:t>
              </a:r>
              <a:endParaRPr lang="cs-CZ" sz="1200" dirty="0"/>
            </a:p>
          </p:txBody>
        </p:sp>
        <p:sp>
          <p:nvSpPr>
            <p:cNvPr id="62" name="TextovéPole 61"/>
            <p:cNvSpPr txBox="1"/>
            <p:nvPr/>
          </p:nvSpPr>
          <p:spPr>
            <a:xfrm rot="16200000">
              <a:off x="4531594" y="1967641"/>
              <a:ext cx="2031868" cy="292388"/>
            </a:xfrm>
            <a:prstGeom prst="rect">
              <a:avLst/>
            </a:prstGeom>
            <a:noFill/>
          </p:spPr>
          <p:txBody>
            <a:bodyPr wrap="square" rtlCol="0">
              <a:spAutoFit/>
            </a:bodyPr>
            <a:lstStyle/>
            <a:p>
              <a:pPr algn="ctr"/>
              <a:r>
                <a:rPr lang="cs-CZ" sz="1300" dirty="0" smtClean="0"/>
                <a:t>Objem mozkových komor</a:t>
              </a:r>
              <a:endParaRPr lang="cs-CZ" sz="1300" dirty="0"/>
            </a:p>
          </p:txBody>
        </p:sp>
      </p:grpSp>
      <p:sp>
        <p:nvSpPr>
          <p:cNvPr id="63" name="Pěticípá hvězda 62"/>
          <p:cNvSpPr/>
          <p:nvPr/>
        </p:nvSpPr>
        <p:spPr>
          <a:xfrm>
            <a:off x="7137821" y="2051351"/>
            <a:ext cx="108000" cy="900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Zástupný symbol pro obsah 2"/>
          <p:cNvSpPr txBox="1">
            <a:spLocks/>
          </p:cNvSpPr>
          <p:nvPr/>
        </p:nvSpPr>
        <p:spPr>
          <a:xfrm>
            <a:off x="590872" y="4365104"/>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K</a:t>
            </a:r>
            <a:r>
              <a:rPr lang="cs-CZ" dirty="0" smtClean="0"/>
              <a:t>ovarianční matice</a:t>
            </a:r>
            <a:r>
              <a:rPr lang="en-US" dirty="0"/>
              <a:t>:</a:t>
            </a:r>
            <a:endParaRPr lang="cs-CZ" dirty="0" smtClean="0"/>
          </a:p>
        </p:txBody>
      </p:sp>
      <mc:AlternateContent xmlns:mc="http://schemas.openxmlformats.org/markup-compatibility/2006" xmlns:a14="http://schemas.microsoft.com/office/drawing/2010/main">
        <mc:Choice Requires="a14">
          <p:sp>
            <p:nvSpPr>
              <p:cNvPr id="50" name="Obdélník 49"/>
              <p:cNvSpPr/>
              <p:nvPr/>
            </p:nvSpPr>
            <p:spPr>
              <a:xfrm>
                <a:off x="7165150" y="5920814"/>
                <a:ext cx="1871346" cy="552459"/>
              </a:xfrm>
              <a:prstGeom prst="rect">
                <a:avLst/>
              </a:prstGeom>
            </p:spPr>
            <p:txBody>
              <a:bodyPr wrap="none">
                <a:spAutoFit/>
              </a:bodyPr>
              <a:lstStyle/>
              <a:p>
                <a:r>
                  <a:rPr lang="cs-CZ" b="1" dirty="0" smtClean="0">
                    <a:latin typeface="Calibri"/>
                  </a:rPr>
                  <a:t>→ </a:t>
                </a:r>
                <a14:m>
                  <m:oMath xmlns:m="http://schemas.openxmlformats.org/officeDocument/2006/math">
                    <m:r>
                      <a:rPr lang="cs-CZ" b="1" i="1" smtClean="0">
                        <a:latin typeface="Cambria Math"/>
                      </a:rPr>
                      <m:t>𝐒</m:t>
                    </m:r>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cs-CZ" b="0" i="1" smtClean="0">
                                  <a:latin typeface="Cambria Math"/>
                                </a:rPr>
                                <m:t>1</m:t>
                              </m:r>
                            </m:e>
                            <m:e>
                              <m:r>
                                <a:rPr lang="cs-CZ" b="0" i="1" smtClean="0">
                                  <a:latin typeface="Cambria Math"/>
                                </a:rPr>
                                <m:t>−1</m:t>
                              </m:r>
                            </m:e>
                          </m:mr>
                          <m:mr>
                            <m:e>
                              <m:r>
                                <a:rPr lang="cs-CZ" b="0" i="1" smtClean="0">
                                  <a:latin typeface="Cambria Math"/>
                                </a:rPr>
                                <m:t>−1</m:t>
                              </m:r>
                            </m:e>
                            <m:e>
                              <m:r>
                                <a:rPr lang="cs-CZ" b="0" i="1" smtClean="0">
                                  <a:latin typeface="Cambria Math"/>
                                </a:rPr>
                                <m:t>4</m:t>
                              </m:r>
                            </m:e>
                          </m:mr>
                        </m:m>
                      </m:e>
                    </m:d>
                  </m:oMath>
                </a14:m>
                <a:endParaRPr lang="en-US" dirty="0"/>
              </a:p>
            </p:txBody>
          </p:sp>
        </mc:Choice>
        <mc:Fallback xmlns="">
          <p:sp>
            <p:nvSpPr>
              <p:cNvPr id="50" name="Obdélník 49"/>
              <p:cNvSpPr>
                <a:spLocks noRot="1" noChangeAspect="1" noMove="1" noResize="1" noEditPoints="1" noAdjustHandles="1" noChangeArrowheads="1" noChangeShapeType="1" noTextEdit="1"/>
              </p:cNvSpPr>
              <p:nvPr/>
            </p:nvSpPr>
            <p:spPr>
              <a:xfrm>
                <a:off x="7165150" y="5920814"/>
                <a:ext cx="1871346" cy="552459"/>
              </a:xfrm>
              <a:prstGeom prst="rect">
                <a:avLst/>
              </a:prstGeom>
              <a:blipFill rotWithShape="1">
                <a:blip r:embed="rId5"/>
                <a:stretch>
                  <a:fillRect l="-2606" b="-1099"/>
                </a:stretch>
              </a:blipFill>
            </p:spPr>
            <p:txBody>
              <a:bodyPr/>
              <a:lstStyle/>
              <a:p>
                <a:r>
                  <a:rPr lang="en-US">
                    <a:noFill/>
                  </a:rPr>
                  <a:t> </a:t>
                </a:r>
              </a:p>
            </p:txBody>
          </p:sp>
        </mc:Fallback>
      </mc:AlternateContent>
      <p:graphicFrame>
        <p:nvGraphicFramePr>
          <p:cNvPr id="53" name="Group 93"/>
          <p:cNvGraphicFramePr>
            <a:graphicFrameLocks noGrp="1"/>
          </p:cNvGraphicFramePr>
          <p:nvPr>
            <p:extLst>
              <p:ext uri="{D42A27DB-BD31-4B8C-83A1-F6EECF244321}">
                <p14:modId xmlns:p14="http://schemas.microsoft.com/office/powerpoint/2010/main" val="1935679913"/>
              </p:ext>
            </p:extLst>
          </p:nvPr>
        </p:nvGraphicFramePr>
        <p:xfrm>
          <a:off x="646697" y="1234951"/>
          <a:ext cx="3888432" cy="1615713"/>
        </p:xfrm>
        <a:graphic>
          <a:graphicData uri="http://schemas.openxmlformats.org/drawingml/2006/table">
            <a:tbl>
              <a:tblPr/>
              <a:tblGrid>
                <a:gridCol w="469738">
                  <a:extLst>
                    <a:ext uri="{9D8B030D-6E8A-4147-A177-3AD203B41FA5}">
                      <a16:colId xmlns:a16="http://schemas.microsoft.com/office/drawing/2014/main" val="20000"/>
                    </a:ext>
                  </a:extLst>
                </a:gridCol>
                <a:gridCol w="133046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0987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ID</a:t>
                      </a:r>
                      <a:endParaRPr kumimoji="0" lang="cs-CZ"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hipokampu</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a:t>
                      </a:r>
                      <a:br>
                        <a:rPr kumimoji="0" lang="cs-CZ" sz="1600" b="0" i="0" u="none" strike="noStrike" cap="none" normalizeH="0" baseline="0" dirty="0" smtClean="0">
                          <a:ln>
                            <a:noFill/>
                          </a:ln>
                          <a:solidFill>
                            <a:schemeClr val="tx1"/>
                          </a:solidFill>
                          <a:effectLst/>
                          <a:latin typeface="Arial" charset="0"/>
                        </a:rPr>
                      </a:br>
                      <a:r>
                        <a:rPr kumimoji="0" lang="cs-CZ" sz="1600" b="0" i="0" u="none" strike="noStrike" cap="none" normalizeH="0" baseline="0" dirty="0" smtClean="0">
                          <a:ln>
                            <a:noFill/>
                          </a:ln>
                          <a:solidFill>
                            <a:schemeClr val="tx1"/>
                          </a:solidFill>
                          <a:effectLst/>
                          <a:latin typeface="Arial" charset="0"/>
                        </a:rPr>
                        <a:t>mozkových komor</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FF"/>
                          </a:solidFill>
                          <a:effectLst/>
                          <a:latin typeface="Arial" charset="0"/>
                          <a:cs typeface="Times New Roman" pitchFamily="18" charset="0"/>
                        </a:rPr>
                        <a:t>2</a:t>
                      </a:r>
                      <a:endParaRPr kumimoji="0" lang="cs-CZ" sz="1600" b="0" i="0" u="none" strike="noStrike" cap="none" normalizeH="0" baseline="0" dirty="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FF0000"/>
                          </a:solidFill>
                          <a:effectLst/>
                          <a:latin typeface="Arial" charset="0"/>
                        </a:rPr>
                        <a:t>12</a:t>
                      </a: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FF"/>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FF0000"/>
                          </a:solidFill>
                          <a:effectLst/>
                          <a:latin typeface="Arial" charset="0"/>
                        </a:rPr>
                        <a:t>10</a:t>
                      </a: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FF"/>
                          </a:solidFill>
                          <a:effectLst/>
                          <a:latin typeface="Arial" charset="0"/>
                        </a:rPr>
                        <a:t>3</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FF0000"/>
                          </a:solidFill>
                          <a:effectLst/>
                          <a:latin typeface="Arial" charset="0"/>
                        </a:rPr>
                        <a:t>8</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54" name="Obdélník 53"/>
              <p:cNvSpPr/>
              <p:nvPr/>
            </p:nvSpPr>
            <p:spPr>
              <a:xfrm>
                <a:off x="640588" y="5373216"/>
                <a:ext cx="7651518" cy="506870"/>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m:rPr>
                            <m:sty m:val="p"/>
                          </m:rPr>
                          <a:rPr lang="cs-CZ">
                            <a:latin typeface="Cambria Math"/>
                          </a:rPr>
                          <m:t>s</m:t>
                        </m:r>
                      </m:e>
                      <m:sub>
                        <m:r>
                          <a:rPr lang="cs-CZ" b="0" i="1" smtClean="0">
                            <a:latin typeface="Cambria Math"/>
                          </a:rPr>
                          <m:t>22</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b="0" i="1" smtClean="0">
                                        <a:latin typeface="Cambria Math"/>
                                      </a:rPr>
                                      <m:t>2</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b="0" i="1" smtClean="0">
                                        <a:latin typeface="Cambria Math"/>
                                      </a:rPr>
                                      <m:t>2</m:t>
                                    </m:r>
                                  </m:sub>
                                </m:sSub>
                              </m:e>
                            </m:d>
                          </m:e>
                          <m:sup>
                            <m:r>
                              <a:rPr lang="cs-CZ" i="1">
                                <a:latin typeface="Cambria Math"/>
                              </a:rPr>
                              <m:t>2</m:t>
                            </m:r>
                          </m:sup>
                        </m:sSup>
                      </m:e>
                    </m:nary>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3−1</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b="0" i="1" smtClean="0">
                                    <a:solidFill>
                                      <a:srgbClr val="FF0000"/>
                                    </a:solidFill>
                                    <a:latin typeface="Cambria Math"/>
                                  </a:rPr>
                                  <m:t>1</m:t>
                                </m:r>
                                <m:r>
                                  <a:rPr lang="cs-CZ" i="1" smtClean="0">
                                    <a:solidFill>
                                      <a:srgbClr val="FF0000"/>
                                    </a:solidFill>
                                    <a:latin typeface="Cambria Math"/>
                                  </a:rPr>
                                  <m:t>2</m:t>
                                </m:r>
                                <m:r>
                                  <a:rPr lang="cs-CZ" i="1">
                                    <a:latin typeface="Cambria Math"/>
                                  </a:rPr>
                                  <m:t>−</m:t>
                                </m:r>
                                <m:r>
                                  <a:rPr lang="cs-CZ" b="0" i="1" smtClean="0">
                                    <a:solidFill>
                                      <a:srgbClr val="00B050"/>
                                    </a:solidFill>
                                    <a:latin typeface="Cambria Math"/>
                                  </a:rPr>
                                  <m:t>10</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b="0" i="1" smtClean="0">
                                    <a:solidFill>
                                      <a:srgbClr val="FF0000"/>
                                    </a:solidFill>
                                    <a:latin typeface="Cambria Math"/>
                                  </a:rPr>
                                  <m:t>10</m:t>
                                </m:r>
                                <m:r>
                                  <a:rPr lang="cs-CZ" i="1">
                                    <a:latin typeface="Cambria Math"/>
                                  </a:rPr>
                                  <m:t>−</m:t>
                                </m:r>
                                <m:r>
                                  <a:rPr lang="cs-CZ" b="0" i="1" smtClean="0">
                                    <a:solidFill>
                                      <a:srgbClr val="00B050"/>
                                    </a:solidFill>
                                    <a:latin typeface="Cambria Math"/>
                                  </a:rPr>
                                  <m:t>10</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b="0" i="1" smtClean="0">
                                    <a:solidFill>
                                      <a:srgbClr val="FF0000"/>
                                    </a:solidFill>
                                    <a:latin typeface="Cambria Math"/>
                                  </a:rPr>
                                  <m:t>8</m:t>
                                </m:r>
                                <m:r>
                                  <a:rPr lang="cs-CZ" i="1">
                                    <a:latin typeface="Cambria Math"/>
                                  </a:rPr>
                                  <m:t>−</m:t>
                                </m:r>
                                <m:r>
                                  <a:rPr lang="cs-CZ" b="0" i="1" smtClean="0">
                                    <a:solidFill>
                                      <a:srgbClr val="00B050"/>
                                    </a:solidFill>
                                    <a:latin typeface="Cambria Math"/>
                                  </a:rPr>
                                  <m:t>10</m:t>
                                </m:r>
                              </m:e>
                            </m:d>
                          </m:e>
                          <m:sup>
                            <m:r>
                              <a:rPr lang="cs-CZ" i="1">
                                <a:latin typeface="Cambria Math"/>
                              </a:rPr>
                              <m:t>2</m:t>
                            </m:r>
                          </m:sup>
                        </m:sSup>
                      </m:e>
                    </m:d>
                    <m:r>
                      <a:rPr lang="cs-CZ" i="1">
                        <a:latin typeface="Cambria Math"/>
                      </a:rPr>
                      <m:t>=</m:t>
                    </m:r>
                    <m:r>
                      <a:rPr lang="cs-CZ" b="0" i="1" smtClean="0">
                        <a:latin typeface="Cambria Math"/>
                      </a:rPr>
                      <m:t> </m:t>
                    </m:r>
                  </m:oMath>
                </a14:m>
                <a:r>
                  <a:rPr lang="cs-CZ" dirty="0" smtClean="0"/>
                  <a:t>4</a:t>
                </a:r>
                <a:endParaRPr lang="en-US" dirty="0"/>
              </a:p>
            </p:txBody>
          </p:sp>
        </mc:Choice>
        <mc:Fallback xmlns="">
          <p:sp>
            <p:nvSpPr>
              <p:cNvPr id="54" name="Obdélník 53"/>
              <p:cNvSpPr>
                <a:spLocks noRot="1" noChangeAspect="1" noMove="1" noResize="1" noEditPoints="1" noAdjustHandles="1" noChangeArrowheads="1" noChangeShapeType="1" noTextEdit="1"/>
              </p:cNvSpPr>
              <p:nvPr/>
            </p:nvSpPr>
            <p:spPr>
              <a:xfrm>
                <a:off x="640588" y="5373216"/>
                <a:ext cx="7651518" cy="506870"/>
              </a:xfrm>
              <a:prstGeom prst="rect">
                <a:avLst/>
              </a:prstGeom>
              <a:blipFill rotWithShape="1">
                <a:blip r:embed="rId6"/>
                <a:stretch>
                  <a:fillRect t="-75000" b="-1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bdélník 54"/>
              <p:cNvSpPr/>
              <p:nvPr/>
            </p:nvSpPr>
            <p:spPr>
              <a:xfrm>
                <a:off x="640588" y="5877272"/>
                <a:ext cx="6739724" cy="885050"/>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m:t>
                            </m:r>
                            <m:r>
                              <a:rPr lang="cs-CZ" b="0" i="1" smtClean="0">
                                <a:latin typeface="Cambria Math"/>
                              </a:rPr>
                              <m:t>1</m:t>
                            </m:r>
                          </m:sub>
                        </m:sSub>
                        <m:r>
                          <a:rPr lang="cs-CZ" i="1">
                            <a:latin typeface="Cambria Math"/>
                          </a:rPr>
                          <m:t>=</m:t>
                        </m:r>
                        <m:r>
                          <m:rPr>
                            <m:sty m:val="p"/>
                          </m:rPr>
                          <a:rPr lang="cs-CZ">
                            <a:latin typeface="Cambria Math"/>
                          </a:rPr>
                          <m:t>s</m:t>
                        </m:r>
                      </m:e>
                      <m:sub>
                        <m:r>
                          <a:rPr lang="cs-CZ" i="1">
                            <a:latin typeface="Cambria Math"/>
                          </a:rPr>
                          <m:t>1</m:t>
                        </m:r>
                        <m:r>
                          <a:rPr lang="cs-CZ" b="0" i="1" smtClean="0">
                            <a:latin typeface="Cambria Math"/>
                          </a:rPr>
                          <m:t>2</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i="1">
                                    <a:latin typeface="Cambria Math"/>
                                  </a:rPr>
                                  <m:t>1</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i="1">
                                    <a:latin typeface="Cambria Math"/>
                                  </a:rPr>
                                  <m:t>𝑖</m:t>
                                </m:r>
                                <m:r>
                                  <a:rPr lang="cs-CZ" i="1">
                                    <a:latin typeface="Cambria Math"/>
                                  </a:rPr>
                                  <m:t>2</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2</m:t>
                                </m:r>
                              </m:sub>
                            </m:sSub>
                          </m:e>
                        </m:d>
                      </m:e>
                    </m:nary>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3−1</m:t>
                        </m:r>
                      </m:den>
                    </m:f>
                    <m:d>
                      <m:dPr>
                        <m:ctrlPr>
                          <a:rPr lang="en-US" i="1">
                            <a:latin typeface="Cambria Math" panose="02040503050406030204" pitchFamily="18" charset="0"/>
                          </a:rPr>
                        </m:ctrlPr>
                      </m:dPr>
                      <m:e>
                        <m:d>
                          <m:dPr>
                            <m:ctrlPr>
                              <a:rPr lang="en-US" i="1">
                                <a:latin typeface="Cambria Math" panose="02040503050406030204" pitchFamily="18" charset="0"/>
                              </a:rPr>
                            </m:ctrlPr>
                          </m:dPr>
                          <m:e>
                            <m:r>
                              <a:rPr lang="cs-CZ" i="1" smtClean="0">
                                <a:solidFill>
                                  <a:srgbClr val="0000FF"/>
                                </a:solidFill>
                                <a:latin typeface="Cambria Math"/>
                              </a:rPr>
                              <m:t>2</m:t>
                            </m:r>
                            <m:r>
                              <a:rPr lang="cs-CZ" i="1">
                                <a:latin typeface="Cambria Math"/>
                              </a:rPr>
                              <m:t>−</m:t>
                            </m:r>
                            <m:r>
                              <a:rPr lang="cs-CZ" i="1" smtClean="0">
                                <a:solidFill>
                                  <a:srgbClr val="00B050"/>
                                </a:solidFill>
                                <a:latin typeface="Cambria Math"/>
                              </a:rPr>
                              <m:t>3</m:t>
                            </m:r>
                          </m:e>
                        </m:d>
                        <m:d>
                          <m:dPr>
                            <m:ctrlPr>
                              <a:rPr lang="en-US" i="1">
                                <a:latin typeface="Cambria Math" panose="02040503050406030204" pitchFamily="18" charset="0"/>
                              </a:rPr>
                            </m:ctrlPr>
                          </m:dPr>
                          <m:e>
                            <m:r>
                              <a:rPr lang="cs-CZ" i="1">
                                <a:solidFill>
                                  <a:srgbClr val="FF0000"/>
                                </a:solidFill>
                                <a:latin typeface="Cambria Math"/>
                              </a:rPr>
                              <m:t>12</m:t>
                            </m:r>
                            <m:r>
                              <a:rPr lang="cs-CZ" i="1">
                                <a:latin typeface="Cambria Math"/>
                              </a:rPr>
                              <m:t>−</m:t>
                            </m:r>
                            <m:r>
                              <a:rPr lang="cs-CZ" b="0" i="1" smtClean="0">
                                <a:solidFill>
                                  <a:srgbClr val="00B050"/>
                                </a:solidFill>
                                <a:latin typeface="Cambria Math"/>
                              </a:rPr>
                              <m:t>10</m:t>
                            </m:r>
                          </m:e>
                        </m:d>
                        <m:r>
                          <a:rPr lang="cs-CZ" i="1" smtClean="0">
                            <a:latin typeface="Cambria Math"/>
                          </a:rPr>
                          <m:t>+</m:t>
                        </m:r>
                        <m:d>
                          <m:dPr>
                            <m:ctrlPr>
                              <a:rPr lang="en-US" i="1">
                                <a:latin typeface="Cambria Math" panose="02040503050406030204" pitchFamily="18" charset="0"/>
                              </a:rPr>
                            </m:ctrlPr>
                          </m:dPr>
                          <m:e>
                            <m:r>
                              <a:rPr lang="cs-CZ" i="1" smtClean="0">
                                <a:solidFill>
                                  <a:srgbClr val="0000FF"/>
                                </a:solidFill>
                                <a:latin typeface="Cambria Math"/>
                              </a:rPr>
                              <m:t>4</m:t>
                            </m:r>
                            <m:r>
                              <a:rPr lang="cs-CZ" i="1">
                                <a:latin typeface="Cambria Math"/>
                              </a:rPr>
                              <m:t>−</m:t>
                            </m:r>
                            <m:r>
                              <a:rPr lang="cs-CZ" i="1" smtClean="0">
                                <a:solidFill>
                                  <a:srgbClr val="00B050"/>
                                </a:solidFill>
                                <a:latin typeface="Cambria Math"/>
                              </a:rPr>
                              <m:t>3</m:t>
                            </m:r>
                          </m:e>
                        </m:d>
                        <m:d>
                          <m:dPr>
                            <m:ctrlPr>
                              <a:rPr lang="en-US" i="1">
                                <a:latin typeface="Cambria Math" panose="02040503050406030204" pitchFamily="18" charset="0"/>
                              </a:rPr>
                            </m:ctrlPr>
                          </m:dPr>
                          <m:e>
                            <m:r>
                              <a:rPr lang="cs-CZ" i="1">
                                <a:solidFill>
                                  <a:srgbClr val="FF0000"/>
                                </a:solidFill>
                                <a:latin typeface="Cambria Math"/>
                              </a:rPr>
                              <m:t>10</m:t>
                            </m:r>
                            <m:r>
                              <a:rPr lang="cs-CZ" i="1">
                                <a:latin typeface="Cambria Math"/>
                              </a:rPr>
                              <m:t>−</m:t>
                            </m:r>
                            <m:r>
                              <a:rPr lang="cs-CZ" b="0" i="1" smtClean="0">
                                <a:solidFill>
                                  <a:srgbClr val="00B050"/>
                                </a:solidFill>
                                <a:latin typeface="Cambria Math"/>
                              </a:rPr>
                              <m:t>10</m:t>
                            </m:r>
                          </m:e>
                        </m:d>
                        <m:r>
                          <a:rPr lang="cs-CZ" i="1">
                            <a:latin typeface="Cambria Math"/>
                          </a:rPr>
                          <m:t>+</m:t>
                        </m:r>
                        <m:d>
                          <m:dPr>
                            <m:ctrlPr>
                              <a:rPr lang="en-US" i="1">
                                <a:latin typeface="Cambria Math" panose="02040503050406030204" pitchFamily="18" charset="0"/>
                              </a:rPr>
                            </m:ctrlPr>
                          </m:dPr>
                          <m:e>
                            <m:r>
                              <a:rPr lang="cs-CZ" i="1" smtClean="0">
                                <a:solidFill>
                                  <a:srgbClr val="0000FF"/>
                                </a:solidFill>
                                <a:latin typeface="Cambria Math"/>
                              </a:rPr>
                              <m:t>3</m:t>
                            </m:r>
                            <m:r>
                              <a:rPr lang="cs-CZ" i="1">
                                <a:latin typeface="Cambria Math"/>
                              </a:rPr>
                              <m:t>−</m:t>
                            </m:r>
                            <m:r>
                              <a:rPr lang="cs-CZ" i="1" smtClean="0">
                                <a:solidFill>
                                  <a:srgbClr val="00B050"/>
                                </a:solidFill>
                                <a:latin typeface="Cambria Math"/>
                              </a:rPr>
                              <m:t>3</m:t>
                            </m:r>
                          </m:e>
                        </m:d>
                        <m:d>
                          <m:dPr>
                            <m:ctrlPr>
                              <a:rPr lang="en-US" i="1">
                                <a:latin typeface="Cambria Math" panose="02040503050406030204" pitchFamily="18" charset="0"/>
                              </a:rPr>
                            </m:ctrlPr>
                          </m:dPr>
                          <m:e>
                            <m:r>
                              <a:rPr lang="cs-CZ" b="0" i="1" smtClean="0">
                                <a:solidFill>
                                  <a:srgbClr val="FF0000"/>
                                </a:solidFill>
                                <a:latin typeface="Cambria Math"/>
                              </a:rPr>
                              <m:t>8</m:t>
                            </m:r>
                            <m:r>
                              <a:rPr lang="cs-CZ" i="1">
                                <a:latin typeface="Cambria Math"/>
                              </a:rPr>
                              <m:t>−</m:t>
                            </m:r>
                            <m:r>
                              <a:rPr lang="cs-CZ" b="0" i="1" smtClean="0">
                                <a:solidFill>
                                  <a:srgbClr val="00B050"/>
                                </a:solidFill>
                                <a:latin typeface="Cambria Math"/>
                              </a:rPr>
                              <m:t>10</m:t>
                            </m:r>
                          </m:e>
                        </m:d>
                      </m:e>
                    </m:d>
                    <m:r>
                      <a:rPr lang="cs-CZ" i="1">
                        <a:latin typeface="Cambria Math"/>
                      </a:rPr>
                      <m:t>=</m:t>
                    </m:r>
                  </m:oMath>
                </a14:m>
                <a:r>
                  <a:rPr lang="cs-CZ" dirty="0" smtClean="0"/>
                  <a:t> -</a:t>
                </a:r>
                <a:r>
                  <a:rPr lang="cs-CZ" dirty="0"/>
                  <a:t>1</a:t>
                </a:r>
                <a:endParaRPr lang="en-US" dirty="0"/>
              </a:p>
            </p:txBody>
          </p:sp>
        </mc:Choice>
        <mc:Fallback xmlns="">
          <p:sp>
            <p:nvSpPr>
              <p:cNvPr id="55" name="Obdélník 54"/>
              <p:cNvSpPr>
                <a:spLocks noRot="1" noChangeAspect="1" noMove="1" noResize="1" noEditPoints="1" noAdjustHandles="1" noChangeArrowheads="1" noChangeShapeType="1" noTextEdit="1"/>
              </p:cNvSpPr>
              <p:nvPr/>
            </p:nvSpPr>
            <p:spPr>
              <a:xfrm>
                <a:off x="640588" y="5877272"/>
                <a:ext cx="6739724" cy="885050"/>
              </a:xfrm>
              <a:prstGeom prst="rect">
                <a:avLst/>
              </a:prstGeom>
              <a:blipFill rotWithShape="1">
                <a:blip r:embed="rId7"/>
                <a:stretch>
                  <a:fillRect t="-43448" r="-181" b="-2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bdélník 55"/>
              <p:cNvSpPr/>
              <p:nvPr/>
            </p:nvSpPr>
            <p:spPr>
              <a:xfrm>
                <a:off x="2843808" y="4301097"/>
                <a:ext cx="2124621" cy="553549"/>
              </a:xfrm>
              <a:prstGeom prst="rect">
                <a:avLst/>
              </a:prstGeom>
            </p:spPr>
            <p:txBody>
              <a:bodyPr wrap="none">
                <a:spAutoFit/>
              </a:bodyPr>
              <a:lstStyle/>
              <a:p>
                <a14:m>
                  <m:oMath xmlns:m="http://schemas.openxmlformats.org/officeDocument/2006/math">
                    <m:r>
                      <a:rPr lang="cs-CZ" b="1" i="1" smtClean="0">
                        <a:latin typeface="Cambria Math"/>
                      </a:rPr>
                      <m:t>𝐒</m:t>
                    </m:r>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12</m:t>
                                  </m:r>
                                </m:sub>
                              </m:sSub>
                            </m:e>
                          </m:m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22</m:t>
                                  </m:r>
                                </m:sub>
                              </m:sSub>
                            </m:e>
                          </m:mr>
                        </m:m>
                      </m:e>
                    </m:d>
                  </m:oMath>
                </a14:m>
                <a:r>
                  <a:rPr lang="cs-CZ" dirty="0" smtClean="0"/>
                  <a:t>, kde:</a:t>
                </a:r>
                <a:endParaRPr lang="en-US" dirty="0"/>
              </a:p>
            </p:txBody>
          </p:sp>
        </mc:Choice>
        <mc:Fallback xmlns="">
          <p:sp>
            <p:nvSpPr>
              <p:cNvPr id="56" name="Obdélník 55"/>
              <p:cNvSpPr>
                <a:spLocks noRot="1" noChangeAspect="1" noMove="1" noResize="1" noEditPoints="1" noAdjustHandles="1" noChangeArrowheads="1" noChangeShapeType="1" noTextEdit="1"/>
              </p:cNvSpPr>
              <p:nvPr/>
            </p:nvSpPr>
            <p:spPr>
              <a:xfrm>
                <a:off x="2843808" y="4301097"/>
                <a:ext cx="2124621" cy="553549"/>
              </a:xfrm>
              <a:prstGeom prst="rect">
                <a:avLst/>
              </a:prstGeom>
              <a:blipFill rotWithShape="1">
                <a:blip r:embed="rId8"/>
                <a:stretch>
                  <a:fillRect r="-1724" b="-2222"/>
                </a:stretch>
              </a:blipFill>
            </p:spPr>
            <p:txBody>
              <a:bodyPr/>
              <a:lstStyle/>
              <a:p>
                <a:r>
                  <a:rPr lang="en-US">
                    <a:noFill/>
                  </a:rPr>
                  <a:t> </a:t>
                </a:r>
              </a:p>
            </p:txBody>
          </p:sp>
        </mc:Fallback>
      </mc:AlternateContent>
    </p:spTree>
    <p:extLst>
      <p:ext uri="{BB962C8B-B14F-4D97-AF65-F5344CB8AC3E}">
        <p14:creationId xmlns:p14="http://schemas.microsoft.com/office/powerpoint/2010/main" val="3479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63" grpId="0" animBg="1"/>
      <p:bldP spid="49" grpId="0"/>
      <p:bldP spid="50"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pPr marL="457200" indent="-457200"/>
            <a:r>
              <a:rPr lang="cs-CZ" dirty="0"/>
              <a:t>Vícerozměrné normální rozdělení</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9</a:t>
            </a:fld>
            <a:endParaRPr lang="cs-CZ"/>
          </a:p>
        </p:txBody>
      </p:sp>
    </p:spTree>
    <p:extLst>
      <p:ext uri="{BB962C8B-B14F-4D97-AF65-F5344CB8AC3E}">
        <p14:creationId xmlns:p14="http://schemas.microsoft.com/office/powerpoint/2010/main" val="1193858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27426</TotalTime>
  <Words>4338</Words>
  <Application>Microsoft Office PowerPoint</Application>
  <PresentationFormat>Předvádění na obrazovce (4:3)</PresentationFormat>
  <Paragraphs>1219</Paragraphs>
  <Slides>60</Slides>
  <Notes>40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60</vt:i4>
      </vt:variant>
    </vt:vector>
  </HeadingPairs>
  <TitlesOfParts>
    <vt:vector size="70" baseType="lpstr">
      <vt:lpstr>Arial</vt:lpstr>
      <vt:lpstr>Calibri</vt:lpstr>
      <vt:lpstr>Cambria Math</vt:lpstr>
      <vt:lpstr>Helvetica</vt:lpstr>
      <vt:lpstr>Times New Roman</vt:lpstr>
      <vt:lpstr>Verdana</vt:lpstr>
      <vt:lpstr>Motiv systému Office</vt:lpstr>
      <vt:lpstr>Rovnice</vt:lpstr>
      <vt:lpstr>Graph</vt:lpstr>
      <vt:lpstr>Graf</vt:lpstr>
      <vt:lpstr>Pokročilé metody analýzy dat  v neurovědách</vt:lpstr>
      <vt:lpstr>Blok 2</vt:lpstr>
      <vt:lpstr>Osnova</vt:lpstr>
      <vt:lpstr>Vícerozměrné charakteristiky</vt:lpstr>
      <vt:lpstr>Vícerozměrná data</vt:lpstr>
      <vt:lpstr>Maticový zápis datového souboru</vt:lpstr>
      <vt:lpstr>Vícerozměrný průměr a kovarianční matice</vt:lpstr>
      <vt:lpstr>Vícerozměrný průměr a kovarianční matice</vt:lpstr>
      <vt:lpstr>Vícerozměrné normální rozdělení</vt:lpstr>
      <vt:lpstr>Motivace </vt:lpstr>
      <vt:lpstr>Hustota u nekorelovaných a korelovaných proměnných</vt:lpstr>
      <vt:lpstr>Vícerozměrné normální rozdělení</vt:lpstr>
      <vt:lpstr>Je normalita v jednorozměrném prostoru jedinou podmínkou vícerozměrné normality?  </vt:lpstr>
      <vt:lpstr>Je normalita v jednorozměrném prostoru jedinou podmínkou vícerozměrné normality?  </vt:lpstr>
      <vt:lpstr>Je normalita v jednorozměrném prostoru jedinou podmínkou vícerozměrné normality?  </vt:lpstr>
      <vt:lpstr>Ověření dvourozměrné normality</vt:lpstr>
      <vt:lpstr>Ověření dvourozměrné normality</vt:lpstr>
      <vt:lpstr>Vícerozměrný t-test</vt:lpstr>
      <vt:lpstr>Jednorozměrný dvouvýběrový t-test</vt:lpstr>
      <vt:lpstr>Vícerozměrný t-test</vt:lpstr>
      <vt:lpstr>Vícerozměrný t-test</vt:lpstr>
      <vt:lpstr>Úkol 1</vt:lpstr>
      <vt:lpstr>Úkol 1 - řešení</vt:lpstr>
      <vt:lpstr>Úkol 1 – řešení v software R</vt:lpstr>
      <vt:lpstr>Analýza rozptylu  pro vícerozměrná data</vt:lpstr>
      <vt:lpstr>Analýza rozptylu (ANOVA) jednoduchého třídění</vt:lpstr>
      <vt:lpstr>Analýza rozptylu (ANOVA) – princip</vt:lpstr>
      <vt:lpstr>Analýza rozptylu jako lineární model</vt:lpstr>
      <vt:lpstr>Analýza rozptylu pro vícerozměrná data</vt:lpstr>
      <vt:lpstr>Analýza rozptylu pro vícerozměrná data - příklady</vt:lpstr>
      <vt:lpstr>Analýza rozptylu dvojného třídění</vt:lpstr>
      <vt:lpstr>Analýza rozptylu dvojného třídění s interakcí</vt:lpstr>
      <vt:lpstr>Hlavní efekty a interakce</vt:lpstr>
      <vt:lpstr>Analýza rozptylu pro vícerozměrná data - postup</vt:lpstr>
      <vt:lpstr>Úkol 2</vt:lpstr>
      <vt:lpstr>Úkol 2 – řešení</vt:lpstr>
      <vt:lpstr>Úkol 2 – řešení</vt:lpstr>
      <vt:lpstr>Úkol 2 – řešení</vt:lpstr>
      <vt:lpstr>Úkol 2 – řešení v softwaru STATISTICA</vt:lpstr>
      <vt:lpstr>Úkol 2 – řešení v softwaru SPSS</vt:lpstr>
      <vt:lpstr>Úkol 2 – řešení v softwaru R</vt:lpstr>
      <vt:lpstr>Úkol 3</vt:lpstr>
      <vt:lpstr>Úkol 3 – popisná sumarizace dat</vt:lpstr>
      <vt:lpstr>Úkol 3 – krabicový graf</vt:lpstr>
      <vt:lpstr>Úkol 3 – ověření normality</vt:lpstr>
      <vt:lpstr>Úkol 3 – homogenita rozptylů a nezávislost</vt:lpstr>
      <vt:lpstr>Úkol 3 – model s interakcí</vt:lpstr>
      <vt:lpstr>Úkol 3 – model bez interakce</vt:lpstr>
      <vt:lpstr>Úkol 3 – interpretace </vt:lpstr>
      <vt:lpstr>Upozornění I</vt:lpstr>
      <vt:lpstr>Upozornění II</vt:lpstr>
      <vt:lpstr>Doplnění – model s interakcemi</vt:lpstr>
      <vt:lpstr>Transformace a jiné úpravy vícerozměrných dat</vt:lpstr>
      <vt:lpstr>Typy transformací a jiných úprav vícerozm. dat</vt:lpstr>
      <vt:lpstr>Normalizace dat</vt:lpstr>
      <vt:lpstr>Standardizace dat</vt:lpstr>
      <vt:lpstr>Min-max normalizace</vt:lpstr>
      <vt:lpstr>Centrování dat</vt:lpstr>
      <vt:lpstr>Odstranění vlivu kovariát (tzv. adjustace)</vt:lpstr>
      <vt:lpstr>Poděkování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janousova</dc:creator>
  <cp:lastModifiedBy>ek</cp:lastModifiedBy>
  <cp:revision>1388</cp:revision>
  <cp:lastPrinted>2012-04-18T13:31:11Z</cp:lastPrinted>
  <dcterms:created xsi:type="dcterms:W3CDTF">2012-03-28T14:10:39Z</dcterms:created>
  <dcterms:modified xsi:type="dcterms:W3CDTF">2018-03-14T08:12:08Z</dcterms:modified>
</cp:coreProperties>
</file>