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434" r:id="rId3"/>
    <p:sldId id="435" r:id="rId4"/>
    <p:sldId id="397" r:id="rId5"/>
    <p:sldId id="442" r:id="rId6"/>
    <p:sldId id="445" r:id="rId7"/>
    <p:sldId id="446" r:id="rId8"/>
    <p:sldId id="447" r:id="rId9"/>
    <p:sldId id="441" r:id="rId10"/>
    <p:sldId id="448" r:id="rId11"/>
    <p:sldId id="457" r:id="rId12"/>
    <p:sldId id="458" r:id="rId13"/>
    <p:sldId id="459" r:id="rId14"/>
    <p:sldId id="460" r:id="rId15"/>
    <p:sldId id="491" r:id="rId16"/>
    <p:sldId id="461" r:id="rId17"/>
    <p:sldId id="462" r:id="rId18"/>
    <p:sldId id="463" r:id="rId19"/>
    <p:sldId id="464" r:id="rId20"/>
    <p:sldId id="465" r:id="rId21"/>
    <p:sldId id="468" r:id="rId22"/>
    <p:sldId id="467" r:id="rId23"/>
    <p:sldId id="471" r:id="rId24"/>
    <p:sldId id="449" r:id="rId25"/>
    <p:sldId id="476" r:id="rId26"/>
    <p:sldId id="477" r:id="rId27"/>
    <p:sldId id="450" r:id="rId28"/>
    <p:sldId id="451" r:id="rId29"/>
    <p:sldId id="473" r:id="rId30"/>
    <p:sldId id="474" r:id="rId31"/>
    <p:sldId id="475" r:id="rId32"/>
    <p:sldId id="452" r:id="rId33"/>
    <p:sldId id="478" r:id="rId34"/>
    <p:sldId id="479" r:id="rId35"/>
    <p:sldId id="480" r:id="rId36"/>
    <p:sldId id="481" r:id="rId37"/>
    <p:sldId id="482" r:id="rId38"/>
    <p:sldId id="483" r:id="rId39"/>
    <p:sldId id="484" r:id="rId40"/>
    <p:sldId id="485" r:id="rId41"/>
    <p:sldId id="486" r:id="rId42"/>
    <p:sldId id="487" r:id="rId43"/>
    <p:sldId id="488" r:id="rId44"/>
    <p:sldId id="496" r:id="rId45"/>
    <p:sldId id="497" r:id="rId46"/>
    <p:sldId id="453" r:id="rId47"/>
    <p:sldId id="454" r:id="rId48"/>
    <p:sldId id="472" r:id="rId49"/>
    <p:sldId id="455" r:id="rId50"/>
    <p:sldId id="490" r:id="rId51"/>
    <p:sldId id="456" r:id="rId52"/>
    <p:sldId id="492" r:id="rId53"/>
    <p:sldId id="495" r:id="rId54"/>
    <p:sldId id="493" r:id="rId55"/>
    <p:sldId id="494" r:id="rId56"/>
    <p:sldId id="429" r:id="rId57"/>
  </p:sldIdLst>
  <p:sldSz cx="9144000" cy="6858000" type="screen4x3"/>
  <p:notesSz cx="6797675" cy="99250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824100"/>
    <a:srgbClr val="800000"/>
    <a:srgbClr val="898989"/>
    <a:srgbClr val="F0A22E"/>
    <a:srgbClr val="663300"/>
    <a:srgbClr val="0000FF"/>
    <a:srgbClr val="A50021"/>
    <a:srgbClr val="33993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0" autoAdjust="0"/>
    <p:restoredTop sz="85023" autoAdjust="0"/>
  </p:normalViewPr>
  <p:slideViewPr>
    <p:cSldViewPr>
      <p:cViewPr varScale="1">
        <p:scale>
          <a:sx n="92" d="100"/>
          <a:sy n="92" d="100"/>
        </p:scale>
        <p:origin x="211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1308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r">
              <a:defRPr sz="1200"/>
            </a:lvl1pPr>
          </a:lstStyle>
          <a:p>
            <a:fld id="{3014343A-3176-4FE2-8018-ADCF018403D1}" type="datetimeFigureOut">
              <a:rPr lang="cs-CZ" smtClean="0"/>
              <a:t>21.03.2018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7797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294" y="9427797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r">
              <a:defRPr sz="1200"/>
            </a:lvl1pPr>
          </a:lstStyle>
          <a:p>
            <a:fld id="{B101A72C-99B5-46BB-BAF3-4E3B55100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39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r">
              <a:defRPr sz="1300"/>
            </a:lvl1pPr>
          </a:lstStyle>
          <a:p>
            <a:fld id="{5D0E8244-B60C-4AC0-9A32-90D49118D22D}" type="datetimeFigureOut">
              <a:rPr lang="cs-CZ" smtClean="0"/>
              <a:t>21.03.2018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214313"/>
            <a:ext cx="5073650" cy="3805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2" tIns="47776" rIns="95552" bIns="4777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365098" y="4124564"/>
            <a:ext cx="6067479" cy="5516570"/>
          </a:xfrm>
          <a:prstGeom prst="rect">
            <a:avLst/>
          </a:prstGeom>
        </p:spPr>
        <p:txBody>
          <a:bodyPr vert="horz" lIns="95552" tIns="47776" rIns="95552" bIns="47776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7076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7076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r">
              <a:defRPr sz="1300"/>
            </a:lvl1pPr>
          </a:lstStyle>
          <a:p>
            <a:fld id="{0B3B9C39-6EF1-4BC3-BFC8-CDBBDA39E3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3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dirty="0" err="1" smtClean="0"/>
              <a:t>možná</a:t>
            </a:r>
            <a:r>
              <a:rPr lang="en-US" dirty="0" smtClean="0"/>
              <a:t> do </a:t>
            </a:r>
            <a:r>
              <a:rPr lang="en-US" dirty="0" err="1" smtClean="0"/>
              <a:t>budoucna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zkusit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spočítat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skalární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součin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ukázat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příklad</a:t>
            </a:r>
            <a:r>
              <a:rPr lang="en-US" baseline="0" dirty="0" smtClean="0"/>
              <a:t>)</a:t>
            </a:r>
            <a:endParaRPr lang="cs-CZ" baseline="0" dirty="0" smtClean="0"/>
          </a:p>
          <a:p>
            <a:pPr marL="342900" indent="-342900">
              <a:buFontTx/>
              <a:buChar char="-"/>
            </a:pPr>
            <a:r>
              <a:rPr lang="cs-CZ" baseline="0" dirty="0" smtClean="0"/>
              <a:t>má suma být od 1 do n nebo spíš do p?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4439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vyřazujeme</a:t>
            </a:r>
            <a:r>
              <a:rPr lang="en-US" dirty="0" smtClean="0"/>
              <a:t> </a:t>
            </a:r>
            <a:r>
              <a:rPr lang="en-US" dirty="0" err="1" smtClean="0"/>
              <a:t>dvojité</a:t>
            </a:r>
            <a:r>
              <a:rPr lang="en-US" dirty="0" smtClean="0"/>
              <a:t> </a:t>
            </a:r>
            <a:r>
              <a:rPr lang="en-US" dirty="0" err="1" smtClean="0"/>
              <a:t>nuly</a:t>
            </a:r>
            <a:r>
              <a:rPr lang="en-US" dirty="0" smtClean="0"/>
              <a:t> proto, aby se </a:t>
            </a:r>
            <a:r>
              <a:rPr lang="en-US" dirty="0" err="1" smtClean="0"/>
              <a:t>nám</a:t>
            </a:r>
            <a:r>
              <a:rPr lang="en-US" dirty="0" smtClean="0"/>
              <a:t> </a:t>
            </a:r>
            <a:r>
              <a:rPr lang="en-US" dirty="0" err="1" smtClean="0"/>
              <a:t>nestalo</a:t>
            </a:r>
            <a:r>
              <a:rPr lang="en-US" dirty="0" smtClean="0"/>
              <a:t>, </a:t>
            </a:r>
            <a:r>
              <a:rPr lang="en-US" dirty="0" err="1" smtClean="0"/>
              <a:t>že</a:t>
            </a:r>
            <a:r>
              <a:rPr lang="en-US" dirty="0" smtClean="0"/>
              <a:t> </a:t>
            </a:r>
            <a:r>
              <a:rPr lang="en-US" dirty="0" err="1" smtClean="0"/>
              <a:t>řekneme</a:t>
            </a:r>
            <a:r>
              <a:rPr lang="en-US" dirty="0" smtClean="0"/>
              <a:t>, </a:t>
            </a:r>
            <a:r>
              <a:rPr lang="en-US" dirty="0" err="1" smtClean="0"/>
              <a:t>že</a:t>
            </a:r>
            <a:r>
              <a:rPr lang="en-US" dirty="0" smtClean="0"/>
              <a:t> </a:t>
            </a:r>
            <a:r>
              <a:rPr lang="en-US" dirty="0" err="1" smtClean="0"/>
              <a:t>Antarktida</a:t>
            </a:r>
            <a:r>
              <a:rPr lang="en-US" baseline="0" dirty="0" smtClean="0"/>
              <a:t> a ČR </a:t>
            </a:r>
            <a:r>
              <a:rPr lang="en-US" baseline="0" dirty="0" err="1" smtClean="0"/>
              <a:t>jsou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podobné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protože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tady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nežije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slon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žirafa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kro</a:t>
            </a:r>
            <a:r>
              <a:rPr lang="cs-CZ" baseline="0" dirty="0" smtClean="0"/>
              <a:t>k</a:t>
            </a:r>
            <a:r>
              <a:rPr lang="en-US" baseline="0" dirty="0" err="1" smtClean="0"/>
              <a:t>odýl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atd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kolik</a:t>
            </a:r>
            <a:r>
              <a:rPr lang="cs-CZ" baseline="0" dirty="0" smtClean="0"/>
              <a:t> bude </a:t>
            </a:r>
            <a:r>
              <a:rPr lang="cs-CZ" baseline="0" dirty="0" err="1" smtClean="0"/>
              <a:t>Tanimotova</a:t>
            </a:r>
            <a:r>
              <a:rPr lang="cs-CZ" baseline="0" dirty="0" smtClean="0"/>
              <a:t> podobnost </a:t>
            </a:r>
            <a:r>
              <a:rPr lang="cs-CZ" altLang="en-US" sz="2000" dirty="0" err="1" smtClean="0">
                <a:cs typeface="Arial" charset="0"/>
              </a:rPr>
              <a:t>s</a:t>
            </a:r>
            <a:r>
              <a:rPr lang="cs-CZ" altLang="en-US" sz="2000" baseline="-25000" dirty="0" err="1" smtClean="0">
                <a:cs typeface="Arial" charset="0"/>
              </a:rPr>
              <a:t>TQ</a:t>
            </a:r>
            <a:r>
              <a:rPr lang="cs-CZ" altLang="en-US" sz="2000" dirty="0" smtClean="0">
                <a:cs typeface="Arial" charset="0"/>
              </a:rPr>
              <a:t>(</a:t>
            </a:r>
            <a:r>
              <a:rPr lang="cs-CZ" altLang="en-US" sz="2000" b="1" dirty="0" err="1" smtClean="0">
                <a:cs typeface="Arial" charset="0"/>
              </a:rPr>
              <a:t>x</a:t>
            </a:r>
            <a:r>
              <a:rPr lang="cs-CZ" altLang="en-US" sz="2000" dirty="0" err="1" smtClean="0">
                <a:cs typeface="Arial" charset="0"/>
              </a:rPr>
              <a:t>,</a:t>
            </a:r>
            <a:r>
              <a:rPr lang="cs-CZ" altLang="en-US" sz="2000" b="1" dirty="0" err="1" smtClean="0">
                <a:cs typeface="Arial" charset="0"/>
              </a:rPr>
              <a:t>x</a:t>
            </a:r>
            <a:r>
              <a:rPr lang="cs-CZ" altLang="en-US" sz="2000" dirty="0" smtClean="0">
                <a:cs typeface="Arial" charset="0"/>
              </a:rPr>
              <a:t>)?</a:t>
            </a:r>
          </a:p>
          <a:p>
            <a:r>
              <a:rPr lang="cs-CZ" sz="2000" dirty="0" smtClean="0">
                <a:cs typeface="Arial" charset="0"/>
              </a:rPr>
              <a:t>a jaká asi bude podobnost </a:t>
            </a:r>
            <a:r>
              <a:rPr lang="cs-CZ" altLang="en-US" sz="2000" dirty="0" err="1" smtClean="0">
                <a:cs typeface="Arial" charset="0"/>
              </a:rPr>
              <a:t>s</a:t>
            </a:r>
            <a:r>
              <a:rPr lang="cs-CZ" altLang="en-US" sz="2000" baseline="-25000" dirty="0" err="1" smtClean="0">
                <a:cs typeface="Arial" charset="0"/>
              </a:rPr>
              <a:t>TQ</a:t>
            </a:r>
            <a:r>
              <a:rPr lang="cs-CZ" altLang="en-US" sz="2000" dirty="0" smtClean="0">
                <a:cs typeface="Arial" charset="0"/>
              </a:rPr>
              <a:t>(</a:t>
            </a:r>
            <a:r>
              <a:rPr lang="cs-CZ" altLang="en-US" sz="2000" b="1" dirty="0" err="1" smtClean="0">
                <a:cs typeface="Arial" charset="0"/>
              </a:rPr>
              <a:t>x</a:t>
            </a:r>
            <a:r>
              <a:rPr lang="cs-CZ" altLang="en-US" sz="2000" dirty="0" err="1" smtClean="0">
                <a:cs typeface="Arial" charset="0"/>
              </a:rPr>
              <a:t>,</a:t>
            </a:r>
            <a:r>
              <a:rPr lang="cs-CZ" altLang="en-US" sz="2000" b="1" dirty="0" err="1" smtClean="0">
                <a:cs typeface="Arial" charset="0"/>
              </a:rPr>
              <a:t>z</a:t>
            </a:r>
            <a:r>
              <a:rPr lang="cs-CZ" altLang="en-US" sz="2000" dirty="0" smtClean="0">
                <a:cs typeface="Arial" charset="0"/>
              </a:rPr>
              <a:t>)?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tohle</a:t>
            </a:r>
            <a:r>
              <a:rPr lang="en-US" dirty="0" smtClean="0"/>
              <a:t> do </a:t>
            </a:r>
            <a:r>
              <a:rPr lang="en-US" dirty="0" err="1" smtClean="0"/>
              <a:t>budoucna</a:t>
            </a:r>
            <a:r>
              <a:rPr lang="en-US" dirty="0" smtClean="0"/>
              <a:t> </a:t>
            </a:r>
            <a:r>
              <a:rPr lang="en-US" dirty="0" err="1" smtClean="0"/>
              <a:t>upravit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DC a </a:t>
            </a:r>
            <a:r>
              <a:rPr lang="cs-CZ" dirty="0" err="1" smtClean="0"/>
              <a:t>RT</a:t>
            </a:r>
            <a:r>
              <a:rPr lang="cs-CZ" dirty="0" smtClean="0"/>
              <a:t> zvyšují význam shod v datech - </a:t>
            </a:r>
            <a:r>
              <a:rPr lang="cs-CZ" dirty="0" err="1" smtClean="0">
                <a:cs typeface="Arial" charset="0"/>
              </a:rPr>
              <a:t>Diceův</a:t>
            </a:r>
            <a:r>
              <a:rPr lang="cs-CZ" dirty="0" smtClean="0">
                <a:cs typeface="Arial" charset="0"/>
              </a:rPr>
              <a:t> koeficient zvýšením váhy počtu pozitivních shod v čitateli i jmenovateli, v druhém případě zvýšením váhy počtu neshod ve jmenovateli</a:t>
            </a:r>
            <a:endParaRPr lang="en-US" dirty="0" smtClean="0">
              <a:cs typeface="Arial" charset="0"/>
            </a:endParaRPr>
          </a:p>
          <a:p>
            <a:pPr marL="342900" indent="-342900">
              <a:buFontTx/>
              <a:buChar char="-"/>
            </a:pPr>
            <a:r>
              <a:rPr lang="en-US" dirty="0" smtClean="0">
                <a:cs typeface="Arial" charset="0"/>
              </a:rPr>
              <a:t>ta </a:t>
            </a:r>
            <a:r>
              <a:rPr lang="en-US" dirty="0" err="1" smtClean="0">
                <a:cs typeface="Arial" charset="0"/>
              </a:rPr>
              <a:t>poznámka</a:t>
            </a:r>
            <a:r>
              <a:rPr lang="en-US" dirty="0" smtClean="0">
                <a:cs typeface="Arial" charset="0"/>
              </a:rPr>
              <a:t> u </a:t>
            </a:r>
            <a:r>
              <a:rPr lang="en-US" dirty="0" err="1" smtClean="0">
                <a:cs typeface="Arial" charset="0"/>
              </a:rPr>
              <a:t>Diceova</a:t>
            </a:r>
            <a:r>
              <a:rPr lang="en-US" baseline="0" dirty="0" smtClean="0">
                <a:cs typeface="Arial" charset="0"/>
              </a:rPr>
              <a:t> </a:t>
            </a:r>
            <a:r>
              <a:rPr lang="en-US" baseline="0" dirty="0" err="1" smtClean="0">
                <a:cs typeface="Arial" charset="0"/>
              </a:rPr>
              <a:t>koeficientu</a:t>
            </a:r>
            <a:r>
              <a:rPr lang="en-US" baseline="0" dirty="0" smtClean="0">
                <a:cs typeface="Arial" charset="0"/>
              </a:rPr>
              <a:t> je </a:t>
            </a:r>
            <a:r>
              <a:rPr lang="en-US" baseline="0" dirty="0" err="1" smtClean="0">
                <a:cs typeface="Arial" charset="0"/>
              </a:rPr>
              <a:t>divná</a:t>
            </a:r>
            <a:r>
              <a:rPr lang="en-US" baseline="0" dirty="0" smtClean="0">
                <a:cs typeface="Arial" charset="0"/>
              </a:rPr>
              <a:t>, </a:t>
            </a:r>
            <a:r>
              <a:rPr lang="en-US" baseline="0" dirty="0" err="1" smtClean="0">
                <a:cs typeface="Arial" charset="0"/>
              </a:rPr>
              <a:t>protože</a:t>
            </a:r>
            <a:r>
              <a:rPr lang="en-US" baseline="0" dirty="0" smtClean="0">
                <a:cs typeface="Arial" charset="0"/>
              </a:rPr>
              <a:t> to by </a:t>
            </a:r>
            <a:r>
              <a:rPr lang="en-US" baseline="0" dirty="0" err="1" smtClean="0">
                <a:cs typeface="Arial" charset="0"/>
              </a:rPr>
              <a:t>právě</a:t>
            </a:r>
            <a:r>
              <a:rPr lang="en-US" baseline="0" dirty="0" smtClean="0">
                <a:cs typeface="Arial" charset="0"/>
              </a:rPr>
              <a:t> </a:t>
            </a:r>
            <a:r>
              <a:rPr lang="en-US" baseline="0" dirty="0" err="1" smtClean="0">
                <a:cs typeface="Arial" charset="0"/>
              </a:rPr>
              <a:t>znamenalo</a:t>
            </a:r>
            <a:r>
              <a:rPr lang="en-US" baseline="0" dirty="0" smtClean="0">
                <a:cs typeface="Arial" charset="0"/>
              </a:rPr>
              <a:t>, </a:t>
            </a:r>
            <a:r>
              <a:rPr lang="en-US" baseline="0" dirty="0" err="1" smtClean="0">
                <a:cs typeface="Arial" charset="0"/>
              </a:rPr>
              <a:t>že</a:t>
            </a:r>
            <a:r>
              <a:rPr lang="en-US" baseline="0" dirty="0" smtClean="0">
                <a:cs typeface="Arial" charset="0"/>
              </a:rPr>
              <a:t> </a:t>
            </a:r>
            <a:r>
              <a:rPr lang="en-US" baseline="0" dirty="0" err="1" smtClean="0">
                <a:cs typeface="Arial" charset="0"/>
              </a:rPr>
              <a:t>ČR</a:t>
            </a:r>
            <a:r>
              <a:rPr lang="en-US" baseline="0" dirty="0" smtClean="0">
                <a:cs typeface="Arial" charset="0"/>
              </a:rPr>
              <a:t> a </a:t>
            </a:r>
            <a:r>
              <a:rPr lang="en-US" baseline="0" dirty="0" err="1" smtClean="0">
                <a:cs typeface="Arial" charset="0"/>
              </a:rPr>
              <a:t>Antarktida</a:t>
            </a:r>
            <a:r>
              <a:rPr lang="en-US" baseline="0" dirty="0" smtClean="0">
                <a:cs typeface="Arial" charset="0"/>
              </a:rPr>
              <a:t> </a:t>
            </a:r>
            <a:r>
              <a:rPr lang="en-US" baseline="0" dirty="0" err="1" smtClean="0">
                <a:cs typeface="Arial" charset="0"/>
              </a:rPr>
              <a:t>jsou</a:t>
            </a:r>
            <a:r>
              <a:rPr lang="en-US" baseline="0" dirty="0" smtClean="0">
                <a:cs typeface="Arial" charset="0"/>
              </a:rPr>
              <a:t> </a:t>
            </a:r>
            <a:r>
              <a:rPr lang="en-US" baseline="0" dirty="0" err="1" smtClean="0">
                <a:cs typeface="Arial" charset="0"/>
              </a:rPr>
              <a:t>si</a:t>
            </a:r>
            <a:r>
              <a:rPr lang="en-US" baseline="0" dirty="0" smtClean="0">
                <a:cs typeface="Arial" charset="0"/>
              </a:rPr>
              <a:t> </a:t>
            </a:r>
            <a:r>
              <a:rPr lang="en-US" baseline="0" dirty="0" err="1" smtClean="0">
                <a:cs typeface="Arial" charset="0"/>
              </a:rPr>
              <a:t>hodně</a:t>
            </a:r>
            <a:r>
              <a:rPr lang="en-US" baseline="0" dirty="0" smtClean="0">
                <a:cs typeface="Arial" charset="0"/>
              </a:rPr>
              <a:t> </a:t>
            </a:r>
            <a:r>
              <a:rPr lang="en-US" baseline="0" dirty="0" err="1" smtClean="0">
                <a:cs typeface="Arial" charset="0"/>
              </a:rPr>
              <a:t>podobné</a:t>
            </a:r>
            <a:r>
              <a:rPr lang="en-US" baseline="0" dirty="0" smtClean="0">
                <a:cs typeface="Arial" charset="0"/>
              </a:rPr>
              <a:t> – </a:t>
            </a:r>
            <a:r>
              <a:rPr lang="en-US" baseline="0" dirty="0" err="1" smtClean="0">
                <a:cs typeface="Arial" charset="0"/>
              </a:rPr>
              <a:t>já</a:t>
            </a:r>
            <a:r>
              <a:rPr lang="en-US" baseline="0" dirty="0" smtClean="0">
                <a:cs typeface="Arial" charset="0"/>
              </a:rPr>
              <a:t> </a:t>
            </a:r>
            <a:r>
              <a:rPr lang="en-US" baseline="0" dirty="0" err="1" smtClean="0">
                <a:cs typeface="Arial" charset="0"/>
              </a:rPr>
              <a:t>bych</a:t>
            </a:r>
            <a:r>
              <a:rPr lang="en-US" baseline="0" dirty="0" smtClean="0">
                <a:cs typeface="Arial" charset="0"/>
              </a:rPr>
              <a:t> to </a:t>
            </a:r>
            <a:r>
              <a:rPr lang="en-US" baseline="0" dirty="0" err="1" smtClean="0">
                <a:cs typeface="Arial" charset="0"/>
              </a:rPr>
              <a:t>spíš</a:t>
            </a:r>
            <a:r>
              <a:rPr lang="en-US" baseline="0" dirty="0" smtClean="0">
                <a:cs typeface="Arial" charset="0"/>
              </a:rPr>
              <a:t> </a:t>
            </a:r>
            <a:r>
              <a:rPr lang="en-US" baseline="0" dirty="0" err="1" smtClean="0">
                <a:cs typeface="Arial" charset="0"/>
              </a:rPr>
              <a:t>nastavila</a:t>
            </a:r>
            <a:r>
              <a:rPr lang="en-US" baseline="0" dirty="0" smtClean="0">
                <a:cs typeface="Arial" charset="0"/>
              </a:rPr>
              <a:t> </a:t>
            </a:r>
            <a:r>
              <a:rPr lang="en-US" baseline="0" dirty="0" err="1" smtClean="0">
                <a:cs typeface="Arial" charset="0"/>
              </a:rPr>
              <a:t>na</a:t>
            </a:r>
            <a:r>
              <a:rPr lang="en-US" baseline="0" dirty="0" smtClean="0">
                <a:cs typeface="Arial" charset="0"/>
              </a:rPr>
              <a:t> 0 </a:t>
            </a:r>
            <a:r>
              <a:rPr lang="en-US" baseline="0" dirty="0" err="1" smtClean="0">
                <a:cs typeface="Arial" charset="0"/>
              </a:rPr>
              <a:t>nebo</a:t>
            </a:r>
            <a:r>
              <a:rPr lang="en-US" baseline="0" dirty="0" smtClean="0">
                <a:cs typeface="Arial" charset="0"/>
              </a:rPr>
              <a:t> </a:t>
            </a:r>
            <a:r>
              <a:rPr lang="en-US" baseline="0" dirty="0" err="1" smtClean="0">
                <a:cs typeface="Arial" charset="0"/>
              </a:rPr>
              <a:t>na</a:t>
            </a:r>
            <a:r>
              <a:rPr lang="en-US" baseline="0" dirty="0" smtClean="0">
                <a:cs typeface="Arial" charset="0"/>
              </a:rPr>
              <a:t> “</a:t>
            </a:r>
            <a:r>
              <a:rPr lang="en-US" baseline="0" dirty="0" err="1" smtClean="0">
                <a:cs typeface="Arial" charset="0"/>
              </a:rPr>
              <a:t>nehodnotitelné</a:t>
            </a:r>
            <a:r>
              <a:rPr lang="en-US" baseline="0" dirty="0" smtClean="0">
                <a:cs typeface="Arial" charset="0"/>
              </a:rPr>
              <a:t>”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 budoucna ukázat lépe (nějaký</a:t>
            </a:r>
            <a:r>
              <a:rPr lang="cs-CZ" baseline="0" dirty="0" smtClean="0"/>
              <a:t> obrázek nebo aspoň </a:t>
            </a:r>
            <a:r>
              <a:rPr lang="cs-CZ" baseline="0" smtClean="0"/>
              <a:t>barevné odlišení)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Ukázat nápovědu na webu:</a:t>
            </a:r>
          </a:p>
          <a:p>
            <a:r>
              <a:rPr lang="en-US" dirty="0" smtClean="0"/>
              <a:t>https://www.mathworks.com/help/stats/pdist.html</a:t>
            </a:r>
            <a:endParaRPr lang="cs-CZ" dirty="0" smtClean="0"/>
          </a:p>
          <a:p>
            <a:r>
              <a:rPr lang="en-US" dirty="0" smtClean="0"/>
              <a:t>https://www.mathworks.com/help/stats/pdist2.html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Ukázat nápovědu na webu:</a:t>
            </a:r>
          </a:p>
          <a:p>
            <a:r>
              <a:rPr lang="en-US" dirty="0" smtClean="0"/>
              <a:t>https://</a:t>
            </a:r>
            <a:r>
              <a:rPr lang="en-US" dirty="0" smtClean="0"/>
              <a:t>stat.ethz.ch/R-manual/R-devel/library/stats/html/dist.html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Výpočet vzdáleností v SPSS nebudu takto samostatně ukazovat</a:t>
            </a:r>
            <a:r>
              <a:rPr lang="cs-CZ" baseline="0" dirty="0" smtClean="0"/>
              <a:t>, bude to až příště u </a:t>
            </a:r>
            <a:r>
              <a:rPr lang="cs-CZ" baseline="0" dirty="0" err="1" smtClean="0"/>
              <a:t>shlukovek</a:t>
            </a:r>
            <a:r>
              <a:rPr lang="cs-CZ" baseline="0" dirty="0" smtClean="0"/>
              <a:t>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6716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123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noProof="0" dirty="0" smtClean="0"/>
              <a:t>Odhadnete, jaký geometrický</a:t>
            </a:r>
            <a:r>
              <a:rPr lang="cs-CZ" baseline="0" noProof="0" dirty="0" smtClean="0"/>
              <a:t> útvar budou tvořit body, které mají stejnou Euklidovu vzdálenost od testovacího subjektu?</a:t>
            </a:r>
            <a:endParaRPr lang="cs-CZ" noProof="0" dirty="0" smtClean="0"/>
          </a:p>
          <a:p>
            <a:endParaRPr lang="cs-CZ" dirty="0" smtClean="0"/>
          </a:p>
          <a:p>
            <a:r>
              <a:rPr lang="en-US" dirty="0" smtClean="0"/>
              <a:t>V </a:t>
            </a:r>
            <a:r>
              <a:rPr lang="en-US" dirty="0" err="1" smtClean="0"/>
              <a:t>Matlabu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funkce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pdist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v</a:t>
            </a:r>
            <a:r>
              <a:rPr lang="cs-CZ" baseline="0" dirty="0" err="1" smtClean="0"/>
              <a:t>ýpočet</a:t>
            </a:r>
            <a:r>
              <a:rPr lang="cs-CZ" baseline="0" dirty="0" smtClean="0"/>
              <a:t> vzdáleností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018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využití v případě, že chceme, aby rozdíl mezi např. </a:t>
            </a:r>
            <a:r>
              <a:rPr lang="cs-CZ" smtClean="0"/>
              <a:t>2</a:t>
            </a:r>
            <a:r>
              <a:rPr lang="cs-CZ" baseline="0" smtClean="0"/>
              <a:t> a 3 kg byl větší než mezi 62 a 63 kg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3767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příklad s </a:t>
            </a:r>
            <a:r>
              <a:rPr lang="cs-CZ" dirty="0" err="1" smtClean="0"/>
              <a:t>Mahalanobisovou</a:t>
            </a:r>
            <a:r>
              <a:rPr lang="cs-CZ" dirty="0" smtClean="0"/>
              <a:t> metrikou – na papíře?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859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např. 0 – živočišný</a:t>
            </a:r>
            <a:r>
              <a:rPr lang="cs-CZ" baseline="0" dirty="0" smtClean="0"/>
              <a:t> druh se nikdy nevyskytoval; 1 – živočišný druh se občas vyskytuje; 2 – živočišný druh se vyskytuje stále (např. v lokalitě x se nikdy nevyskytoval slon, občas se tam vyskytuje žirafa, pravidelně se tam vyskytuje zebra atd.)</a:t>
            </a:r>
          </a:p>
          <a:p>
            <a:pPr marL="342900" indent="-342900">
              <a:buFontTx/>
              <a:buChar char="-"/>
            </a:pPr>
            <a:r>
              <a:rPr lang="cs-CZ" baseline="0" dirty="0" smtClean="0"/>
              <a:t>k je počet kategorií dané proměnné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má</a:t>
            </a:r>
            <a:r>
              <a:rPr lang="cs-CZ" baseline="0" dirty="0" smtClean="0"/>
              <a:t> tam opravdu být </a:t>
            </a:r>
            <a:r>
              <a:rPr lang="cs-CZ" baseline="0" dirty="0" err="1" smtClean="0"/>
              <a:t>x</a:t>
            </a:r>
            <a:r>
              <a:rPr lang="cs-CZ" baseline="-25000" dirty="0" err="1" smtClean="0"/>
              <a:t>in</a:t>
            </a:r>
            <a:r>
              <a:rPr lang="cs-CZ" baseline="0" dirty="0" smtClean="0"/>
              <a:t> a ne </a:t>
            </a:r>
            <a:r>
              <a:rPr lang="cs-CZ" baseline="0" dirty="0" err="1" smtClean="0"/>
              <a:t>x</a:t>
            </a:r>
            <a:r>
              <a:rPr lang="cs-CZ" baseline="-25000" dirty="0" err="1" smtClean="0"/>
              <a:t>ip</a:t>
            </a:r>
            <a:r>
              <a:rPr lang="cs-CZ" baseline="0" dirty="0" smtClean="0"/>
              <a:t> ?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7859216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860032" y="6514586"/>
            <a:ext cx="3111624" cy="332656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Koriťáková, Dušek: Analýza dat pro neurovědy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AutoShape 62"/>
          <p:cNvSpPr>
            <a:spLocks noChangeArrowheads="1"/>
          </p:cNvSpPr>
          <p:nvPr userDrawn="1"/>
        </p:nvSpPr>
        <p:spPr bwMode="auto">
          <a:xfrm rot="10800000">
            <a:off x="0" y="6237288"/>
            <a:ext cx="9144000" cy="620712"/>
          </a:xfrm>
          <a:custGeom>
            <a:avLst/>
            <a:gdLst>
              <a:gd name="G0" fmla="+- 2745 0 0"/>
              <a:gd name="G1" fmla="+- 21600 0 2745"/>
              <a:gd name="G2" fmla="*/ 2745 1 2"/>
              <a:gd name="G3" fmla="+- 21600 0 G2"/>
              <a:gd name="G4" fmla="+/ 2745 21600 2"/>
              <a:gd name="G5" fmla="+/ G1 0 2"/>
              <a:gd name="G6" fmla="*/ 21600 21600 2745"/>
              <a:gd name="G7" fmla="*/ G6 1 2"/>
              <a:gd name="G8" fmla="+- 21600 0 G7"/>
              <a:gd name="G9" fmla="*/ 21600 1 2"/>
              <a:gd name="G10" fmla="+- 2745 0 G9"/>
              <a:gd name="G11" fmla="?: G10 G8 0"/>
              <a:gd name="G12" fmla="?: G10 G7 21600"/>
              <a:gd name="T0" fmla="*/ 20227 w 21600"/>
              <a:gd name="T1" fmla="*/ 10800 h 21600"/>
              <a:gd name="T2" fmla="*/ 10800 w 21600"/>
              <a:gd name="T3" fmla="*/ 21600 h 21600"/>
              <a:gd name="T4" fmla="*/ 1373 w 21600"/>
              <a:gd name="T5" fmla="*/ 10800 h 21600"/>
              <a:gd name="T6" fmla="*/ 10800 w 21600"/>
              <a:gd name="T7" fmla="*/ 0 h 21600"/>
              <a:gd name="T8" fmla="*/ 3173 w 21600"/>
              <a:gd name="T9" fmla="*/ 3173 h 21600"/>
              <a:gd name="T10" fmla="*/ 18427 w 21600"/>
              <a:gd name="T11" fmla="*/ 18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745" y="21600"/>
                </a:lnTo>
                <a:lnTo>
                  <a:pt x="18855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EEA32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8" name="Rectangle 51"/>
          <p:cNvSpPr>
            <a:spLocks noChangeArrowheads="1"/>
          </p:cNvSpPr>
          <p:nvPr userDrawn="1"/>
        </p:nvSpPr>
        <p:spPr bwMode="auto">
          <a:xfrm>
            <a:off x="0" y="1752696"/>
            <a:ext cx="9144000" cy="2232025"/>
          </a:xfrm>
          <a:prstGeom prst="rect">
            <a:avLst/>
          </a:prstGeom>
          <a:solidFill>
            <a:srgbClr val="F0A2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9" name="Picture 50" descr="zahlavi-IB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4" r="4548"/>
          <a:stretch/>
        </p:blipFill>
        <p:spPr bwMode="auto">
          <a:xfrm>
            <a:off x="0" y="0"/>
            <a:ext cx="91440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1219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59"/>
          <p:cNvSpPr>
            <a:spLocks noChangeArrowheads="1"/>
          </p:cNvSpPr>
          <p:nvPr userDrawn="1"/>
        </p:nvSpPr>
        <p:spPr bwMode="auto">
          <a:xfrm>
            <a:off x="0" y="3860800"/>
            <a:ext cx="8675688" cy="100013"/>
          </a:xfrm>
          <a:prstGeom prst="parallelogram">
            <a:avLst>
              <a:gd name="adj" fmla="val 199595"/>
            </a:avLst>
          </a:prstGeom>
          <a:gradFill rotWithShape="1">
            <a:gsLst>
              <a:gs pos="0">
                <a:srgbClr val="FAE0B9"/>
              </a:gs>
              <a:gs pos="100000">
                <a:srgbClr val="F0A22E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3" name="Picture 67" descr="logo-MU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0350"/>
            <a:ext cx="8715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1979613" y="6446838"/>
            <a:ext cx="5184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dirty="0">
                <a:solidFill>
                  <a:schemeClr val="bg1"/>
                </a:solidFill>
              </a:rPr>
              <a:t>© Institut biostatistiky a analýz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Line 75"/>
          <p:cNvSpPr>
            <a:spLocks noChangeShapeType="1"/>
          </p:cNvSpPr>
          <p:nvPr userDrawn="1"/>
        </p:nvSpPr>
        <p:spPr bwMode="auto">
          <a:xfrm>
            <a:off x="2000250" y="5334000"/>
            <a:ext cx="71437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6" name="Line 76"/>
          <p:cNvSpPr>
            <a:spLocks noChangeShapeType="1"/>
          </p:cNvSpPr>
          <p:nvPr userDrawn="1"/>
        </p:nvSpPr>
        <p:spPr bwMode="auto">
          <a:xfrm>
            <a:off x="1754188" y="5403850"/>
            <a:ext cx="7389812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7" name="Oval 77"/>
          <p:cNvSpPr>
            <a:spLocks noChangeArrowheads="1"/>
          </p:cNvSpPr>
          <p:nvPr userDrawn="1"/>
        </p:nvSpPr>
        <p:spPr bwMode="auto">
          <a:xfrm>
            <a:off x="1673225" y="5300663"/>
            <a:ext cx="206375" cy="206375"/>
          </a:xfrm>
          <a:prstGeom prst="ellipse">
            <a:avLst/>
          </a:prstGeom>
          <a:solidFill>
            <a:srgbClr val="7E542A"/>
          </a:solidFill>
          <a:ln w="28575">
            <a:solidFill>
              <a:srgbClr val="EEA32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9" name="Subtitle 8"/>
          <p:cNvSpPr>
            <a:spLocks noGrp="1"/>
          </p:cNvSpPr>
          <p:nvPr>
            <p:ph type="subTitle" idx="1"/>
          </p:nvPr>
        </p:nvSpPr>
        <p:spPr>
          <a:xfrm>
            <a:off x="2374796" y="4232434"/>
            <a:ext cx="5923384" cy="914400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Lichoběžník 21"/>
          <p:cNvSpPr/>
          <p:nvPr userDrawn="1"/>
        </p:nvSpPr>
        <p:spPr>
          <a:xfrm rot="16200000">
            <a:off x="7614391" y="2678850"/>
            <a:ext cx="2664372" cy="394853"/>
          </a:xfrm>
          <a:prstGeom prst="trapezoid">
            <a:avLst>
              <a:gd name="adj" fmla="val 56360"/>
            </a:avLst>
          </a:prstGeom>
          <a:gradFill>
            <a:gsLst>
              <a:gs pos="0">
                <a:srgbClr val="DDD4C6"/>
              </a:gs>
              <a:gs pos="100000">
                <a:srgbClr val="F0A22E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034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664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40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43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55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76809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3325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rgbClr val="898989"/>
                </a:solidFill>
              </a:rPr>
              <a:t>Koriťáková, </a:t>
            </a:r>
            <a:r>
              <a:rPr lang="nl-NL" dirty="0">
                <a:solidFill>
                  <a:srgbClr val="898989"/>
                </a:solidFill>
              </a:rPr>
              <a:t>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47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2736" y="2060848"/>
            <a:ext cx="6838528" cy="1470025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rgbClr val="898989"/>
                </a:solidFill>
              </a:rPr>
              <a:t>Koriťáková, </a:t>
            </a:r>
            <a:r>
              <a:rPr lang="nl-NL" dirty="0">
                <a:solidFill>
                  <a:srgbClr val="898989"/>
                </a:solidFill>
              </a:rPr>
              <a:t>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89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>
            <a:lvl1pPr algn="just">
              <a:lnSpc>
                <a:spcPct val="100000"/>
              </a:lnSpc>
              <a:defRPr sz="2000"/>
            </a:lvl1pPr>
            <a:lvl2pPr algn="just">
              <a:lnSpc>
                <a:spcPct val="100000"/>
              </a:lnSpc>
              <a:defRPr sz="1800"/>
            </a:lvl2pPr>
            <a:lvl3pPr marL="1143000" indent="-228600" algn="just">
              <a:lnSpc>
                <a:spcPct val="100000"/>
              </a:lnSpc>
              <a:buFont typeface="Calibri" pitchFamily="34" charset="0"/>
              <a:buChar char="‐"/>
              <a:defRPr sz="2000"/>
            </a:lvl3pPr>
            <a:lvl4pPr algn="just">
              <a:lnSpc>
                <a:spcPct val="100000"/>
              </a:lnSpc>
              <a:defRPr sz="1600"/>
            </a:lvl4pPr>
            <a:lvl5pPr algn="just">
              <a:lnSpc>
                <a:spcPct val="100000"/>
              </a:lnSpc>
              <a:defRPr sz="16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Skupina 10"/>
          <p:cNvGrpSpPr/>
          <p:nvPr userDrawn="1"/>
        </p:nvGrpSpPr>
        <p:grpSpPr>
          <a:xfrm>
            <a:off x="467544" y="930754"/>
            <a:ext cx="8676456" cy="103188"/>
            <a:chOff x="467544" y="1309588"/>
            <a:chExt cx="8676456" cy="103188"/>
          </a:xfrm>
        </p:grpSpPr>
        <p:sp>
          <p:nvSpPr>
            <p:cNvPr id="9" name="Line 76"/>
            <p:cNvSpPr>
              <a:spLocks noChangeShapeType="1"/>
            </p:cNvSpPr>
            <p:nvPr userDrawn="1"/>
          </p:nvSpPr>
          <p:spPr bwMode="auto">
            <a:xfrm flipV="1">
              <a:off x="570731" y="1358890"/>
              <a:ext cx="8573269" cy="2292"/>
            </a:xfrm>
            <a:prstGeom prst="line">
              <a:avLst/>
            </a:prstGeom>
            <a:noFill/>
            <a:ln w="19050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" name="Oval 77"/>
            <p:cNvSpPr>
              <a:spLocks noChangeArrowheads="1"/>
            </p:cNvSpPr>
            <p:nvPr userDrawn="1"/>
          </p:nvSpPr>
          <p:spPr bwMode="auto">
            <a:xfrm>
              <a:off x="467544" y="1309588"/>
              <a:ext cx="103187" cy="103188"/>
            </a:xfrm>
            <a:prstGeom prst="ellipse">
              <a:avLst/>
            </a:prstGeom>
            <a:solidFill>
              <a:srgbClr val="7E542A"/>
            </a:solidFill>
            <a:ln w="28575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2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rgbClr val="898989"/>
                </a:solidFill>
              </a:rPr>
              <a:t>Koriťáková, </a:t>
            </a:r>
            <a:r>
              <a:rPr lang="nl-NL" dirty="0">
                <a:solidFill>
                  <a:srgbClr val="898989"/>
                </a:solidFill>
              </a:rPr>
              <a:t>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329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238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476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362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630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902896" y="6536102"/>
            <a:ext cx="2133600" cy="318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427A6-24A6-4246-A352-D268563853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169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8/Manhattan_distance.sv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2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0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6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8.wmf"/><Relationship Id="rId10" Type="http://schemas.openxmlformats.org/officeDocument/2006/relationships/image" Target="../media/image30.wmf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0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2.wmf"/><Relationship Id="rId10" Type="http://schemas.openxmlformats.org/officeDocument/2006/relationships/image" Target="../media/image35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4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40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5" Type="http://schemas.openxmlformats.org/officeDocument/2006/relationships/image" Target="../media/image41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20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4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50.wmf"/><Relationship Id="rId4" Type="http://schemas.openxmlformats.org/officeDocument/2006/relationships/image" Target="../media/image45.png"/><Relationship Id="rId9" Type="http://schemas.openxmlformats.org/officeDocument/2006/relationships/oleObject" Target="../embeddings/oleObject28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54.wmf"/><Relationship Id="rId4" Type="http://schemas.openxmlformats.org/officeDocument/2006/relationships/image" Target="../media/image45.png"/><Relationship Id="rId9" Type="http://schemas.openxmlformats.org/officeDocument/2006/relationships/oleObject" Target="../embeddings/oleObject32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57.wmf"/><Relationship Id="rId4" Type="http://schemas.openxmlformats.org/officeDocument/2006/relationships/image" Target="../media/image45.png"/><Relationship Id="rId9" Type="http://schemas.openxmlformats.org/officeDocument/2006/relationships/oleObject" Target="../embeddings/oleObject35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36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37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276872"/>
            <a:ext cx="7859216" cy="1143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5F3F1F"/>
                </a:solidFill>
              </a:rPr>
              <a:t>Pokročilé metody analýzy dat </a:t>
            </a:r>
            <a:br>
              <a:rPr lang="cs-CZ" b="1" dirty="0" smtClean="0">
                <a:solidFill>
                  <a:srgbClr val="5F3F1F"/>
                </a:solidFill>
              </a:rPr>
            </a:br>
            <a:r>
              <a:rPr lang="cs-CZ" b="1" dirty="0" smtClean="0">
                <a:solidFill>
                  <a:srgbClr val="5F3F1F"/>
                </a:solidFill>
              </a:rPr>
              <a:t>v neurovědách</a:t>
            </a:r>
            <a:endParaRPr lang="cs-CZ" b="1" dirty="0">
              <a:solidFill>
                <a:srgbClr val="5F3F1F"/>
              </a:solidFill>
            </a:endParaRPr>
          </a:p>
        </p:txBody>
      </p:sp>
      <p:sp>
        <p:nvSpPr>
          <p:cNvPr id="6" name="Podnadpis 4"/>
          <p:cNvSpPr>
            <a:spLocks noGrp="1"/>
          </p:cNvSpPr>
          <p:nvPr>
            <p:ph type="subTitle" idx="1"/>
          </p:nvPr>
        </p:nvSpPr>
        <p:spPr>
          <a:xfrm>
            <a:off x="1425116" y="4232434"/>
            <a:ext cx="5923384" cy="914400"/>
          </a:xfrm>
        </p:spPr>
        <p:txBody>
          <a:bodyPr/>
          <a:lstStyle/>
          <a:p>
            <a:pPr algn="ctr"/>
            <a:r>
              <a:rPr lang="cs-CZ" dirty="0" smtClean="0"/>
              <a:t>RNDr. Eva Koriťáková, Ph.D.</a:t>
            </a:r>
          </a:p>
          <a:p>
            <a:pPr algn="ctr"/>
            <a:r>
              <a:rPr lang="cs-CZ" dirty="0" smtClean="0"/>
              <a:t>doc. RNDr. </a:t>
            </a:r>
            <a:r>
              <a:rPr lang="cs-CZ" dirty="0"/>
              <a:t>Ladislav Dušek, </a:t>
            </a:r>
            <a:r>
              <a:rPr lang="cs-CZ" dirty="0" smtClean="0"/>
              <a:t>Dr.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83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metrik a konkrétní příklady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10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11626" y="157998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</a:t>
            </a:r>
            <a:r>
              <a:rPr lang="cs-CZ" b="1" dirty="0"/>
              <a:t>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>
                <a:solidFill>
                  <a:srgbClr val="CC3300"/>
                </a:solidFill>
              </a:rPr>
              <a:t>kvantitativními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7" name="Obdélník 6"/>
          <p:cNvSpPr/>
          <p:nvPr/>
        </p:nvSpPr>
        <p:spPr>
          <a:xfrm>
            <a:off x="5028597" y="1579980"/>
            <a:ext cx="3862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Deterministické metriky pro určení vzdálenosti mezi </a:t>
            </a:r>
            <a:r>
              <a:rPr lang="cs-CZ" b="1" dirty="0" smtClean="0"/>
              <a:t>2 množinami objektů</a:t>
            </a:r>
            <a:endParaRPr lang="en-US" b="1" dirty="0"/>
          </a:p>
        </p:txBody>
      </p:sp>
      <p:sp>
        <p:nvSpPr>
          <p:cNvPr id="8" name="Obdélník 7"/>
          <p:cNvSpPr/>
          <p:nvPr/>
        </p:nvSpPr>
        <p:spPr>
          <a:xfrm>
            <a:off x="1067710" y="1114890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OBJEKTY</a:t>
            </a:r>
            <a:endParaRPr lang="en-US" b="1" dirty="0"/>
          </a:p>
        </p:txBody>
      </p:sp>
      <p:sp>
        <p:nvSpPr>
          <p:cNvPr id="10" name="Obdélník 9"/>
          <p:cNvSpPr/>
          <p:nvPr/>
        </p:nvSpPr>
        <p:spPr>
          <a:xfrm>
            <a:off x="311626" y="4124076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>
                <a:solidFill>
                  <a:srgbClr val="CC3300"/>
                </a:solidFill>
              </a:rPr>
              <a:t>kvantitativními</a:t>
            </a:r>
            <a:r>
              <a:rPr lang="cs-CZ" b="1" dirty="0"/>
              <a:t>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11" name="Obdélník 10"/>
          <p:cNvSpPr/>
          <p:nvPr/>
        </p:nvSpPr>
        <p:spPr>
          <a:xfrm>
            <a:off x="310304" y="5317642"/>
            <a:ext cx="4035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2" name="Obdélník 11"/>
          <p:cNvSpPr/>
          <p:nvPr/>
        </p:nvSpPr>
        <p:spPr>
          <a:xfrm>
            <a:off x="383634" y="3043937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 </a:t>
            </a:r>
            <a:r>
              <a:rPr lang="cs-CZ" b="1" dirty="0"/>
              <a:t>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3" name="Obdélník 12"/>
          <p:cNvSpPr/>
          <p:nvPr/>
        </p:nvSpPr>
        <p:spPr>
          <a:xfrm>
            <a:off x="5023773" y="3043937"/>
            <a:ext cx="3871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Metriky </a:t>
            </a:r>
            <a:r>
              <a:rPr lang="cs-CZ" b="1" dirty="0"/>
              <a:t>pro určení vzdálenosti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</a:t>
            </a:r>
            <a:r>
              <a:rPr lang="cs-CZ" b="1" dirty="0"/>
              <a:t>množinami </a:t>
            </a:r>
            <a:r>
              <a:rPr lang="cs-CZ" b="1" dirty="0" smtClean="0"/>
              <a:t>objektů používající jejich pravděpodobnostní charakteristiky</a:t>
            </a:r>
            <a:endParaRPr lang="en-US" b="1" dirty="0"/>
          </a:p>
        </p:txBody>
      </p:sp>
      <p:sp>
        <p:nvSpPr>
          <p:cNvPr id="14" name="Obdélník 13"/>
          <p:cNvSpPr/>
          <p:nvPr/>
        </p:nvSpPr>
        <p:spPr>
          <a:xfrm>
            <a:off x="41850" y="213229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/>
              <a:t>Euklidova </a:t>
            </a:r>
            <a:r>
              <a:rPr lang="cs-CZ" sz="1400" dirty="0" smtClean="0"/>
              <a:t>m., </a:t>
            </a:r>
            <a:r>
              <a:rPr lang="cs-CZ" sz="1400" dirty="0" err="1" smtClean="0"/>
              <a:t>Hammingova</a:t>
            </a:r>
            <a:r>
              <a:rPr lang="cs-CZ" sz="1400" dirty="0" smtClean="0"/>
              <a:t> </a:t>
            </a:r>
            <a:r>
              <a:rPr lang="cs-CZ" sz="1400" dirty="0"/>
              <a:t>(manhattanská) </a:t>
            </a:r>
            <a:r>
              <a:rPr lang="cs-CZ" sz="1400" dirty="0" smtClean="0"/>
              <a:t>m., </a:t>
            </a:r>
            <a:r>
              <a:rPr lang="cs-CZ" sz="1400" dirty="0" err="1" smtClean="0"/>
              <a:t>Minkovského</a:t>
            </a:r>
            <a:r>
              <a:rPr lang="cs-CZ" sz="1400" dirty="0" smtClean="0"/>
              <a:t> m., </a:t>
            </a:r>
            <a:r>
              <a:rPr lang="cs-CZ" sz="1400" dirty="0" err="1" smtClean="0"/>
              <a:t>Čebyševova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Mahalanobisova</a:t>
            </a:r>
            <a:r>
              <a:rPr lang="cs-CZ" sz="1400" dirty="0" smtClean="0"/>
              <a:t> m., Canberrská m.</a:t>
            </a:r>
            <a:endParaRPr lang="cs-CZ" sz="1400" dirty="0"/>
          </a:p>
        </p:txBody>
      </p:sp>
      <p:sp>
        <p:nvSpPr>
          <p:cNvPr id="15" name="Obdélník 14"/>
          <p:cNvSpPr/>
          <p:nvPr/>
        </p:nvSpPr>
        <p:spPr>
          <a:xfrm>
            <a:off x="41850" y="46763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smtClean="0"/>
              <a:t>Skalární součin, m. kos</a:t>
            </a:r>
            <a:r>
              <a:rPr lang="en-US" sz="1400" dirty="0" err="1" smtClean="0"/>
              <a:t>i</a:t>
            </a:r>
            <a:r>
              <a:rPr lang="cs-CZ" sz="1400" dirty="0" smtClean="0"/>
              <a:t>nové podobnosti, </a:t>
            </a:r>
            <a:r>
              <a:rPr lang="cs-CZ" sz="1400" dirty="0" err="1" smtClean="0"/>
              <a:t>Pearsonův</a:t>
            </a:r>
            <a:r>
              <a:rPr lang="cs-CZ" sz="1400" dirty="0" smtClean="0"/>
              <a:t> korelační koeficient, </a:t>
            </a:r>
            <a:r>
              <a:rPr lang="cs-CZ" sz="1400" dirty="0" err="1" smtClean="0"/>
              <a:t>Tanimotova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6" name="Obdélník 15"/>
          <p:cNvSpPr/>
          <p:nvPr/>
        </p:nvSpPr>
        <p:spPr>
          <a:xfrm>
            <a:off x="41850" y="359625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Hammingova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9" name="Obdélník 18"/>
          <p:cNvSpPr/>
          <p:nvPr/>
        </p:nvSpPr>
        <p:spPr>
          <a:xfrm>
            <a:off x="5283473" y="3875000"/>
            <a:ext cx="3352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err="1" smtClean="0"/>
              <a:t>Chernoffova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Bhattacharyyova</a:t>
            </a:r>
            <a:r>
              <a:rPr lang="cs-CZ" sz="1400" dirty="0" smtClean="0"/>
              <a:t> m. atd.</a:t>
            </a:r>
            <a:endParaRPr lang="cs-CZ" sz="1400" dirty="0"/>
          </a:p>
        </p:txBody>
      </p:sp>
      <p:sp>
        <p:nvSpPr>
          <p:cNvPr id="24" name="Obdélník 23"/>
          <p:cNvSpPr/>
          <p:nvPr/>
        </p:nvSpPr>
        <p:spPr>
          <a:xfrm>
            <a:off x="41850" y="586995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Tanimotova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Jaccardův-Tanimotův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Russelův</a:t>
            </a:r>
            <a:r>
              <a:rPr lang="cs-CZ" sz="1400" dirty="0" smtClean="0"/>
              <a:t>-</a:t>
            </a:r>
            <a:br>
              <a:rPr lang="cs-CZ" sz="1400" dirty="0" smtClean="0"/>
            </a:br>
            <a:r>
              <a:rPr lang="cs-CZ" sz="1400" dirty="0" err="1" smtClean="0"/>
              <a:t>Raovův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Sokalův-Michenerův</a:t>
            </a:r>
            <a:r>
              <a:rPr lang="cs-CZ" sz="1400" dirty="0" smtClean="0"/>
              <a:t> 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Dicův</a:t>
            </a:r>
            <a:r>
              <a:rPr lang="cs-CZ" sz="1400" dirty="0" smtClean="0"/>
              <a:t> k., </a:t>
            </a:r>
            <a:br>
              <a:rPr lang="cs-CZ" sz="1400" dirty="0" smtClean="0"/>
            </a:br>
            <a:r>
              <a:rPr lang="cs-CZ" sz="1400" dirty="0" err="1" smtClean="0"/>
              <a:t>Rogersův-Tanimotův</a:t>
            </a:r>
            <a:r>
              <a:rPr lang="cs-CZ" sz="1400" dirty="0" smtClean="0"/>
              <a:t> k., Hamanův k.</a:t>
            </a:r>
            <a:endParaRPr lang="cs-CZ" sz="1400" dirty="0"/>
          </a:p>
        </p:txBody>
      </p:sp>
      <p:sp>
        <p:nvSpPr>
          <p:cNvPr id="20" name="Obdélník 19"/>
          <p:cNvSpPr/>
          <p:nvPr/>
        </p:nvSpPr>
        <p:spPr>
          <a:xfrm>
            <a:off x="317940" y="1579980"/>
            <a:ext cx="4027456" cy="12909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5123810" y="2132294"/>
            <a:ext cx="36718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smtClean="0"/>
              <a:t>Metoda </a:t>
            </a:r>
            <a:r>
              <a:rPr lang="cs-CZ" sz="1400" dirty="0"/>
              <a:t>nejbližšího </a:t>
            </a:r>
            <a:r>
              <a:rPr lang="cs-CZ" sz="1400" dirty="0" smtClean="0"/>
              <a:t>souseda, </a:t>
            </a:r>
            <a:r>
              <a:rPr lang="cs-CZ" sz="1400" i="1" dirty="0" smtClean="0"/>
              <a:t>k</a:t>
            </a:r>
            <a:r>
              <a:rPr lang="cs-CZ" sz="1400" dirty="0" smtClean="0"/>
              <a:t> </a:t>
            </a:r>
            <a:r>
              <a:rPr lang="cs-CZ" sz="1400" dirty="0"/>
              <a:t>nejbližších </a:t>
            </a:r>
            <a:r>
              <a:rPr lang="cs-CZ" sz="1400" dirty="0" smtClean="0"/>
              <a:t>sousedů, nejvzdálenějšího souseda, </a:t>
            </a:r>
            <a:r>
              <a:rPr lang="cs-CZ" sz="1400" dirty="0" err="1" smtClean="0"/>
              <a:t>centroidová</a:t>
            </a:r>
            <a:r>
              <a:rPr lang="cs-CZ" sz="1400" dirty="0" smtClean="0"/>
              <a:t> metoda, m. průměrné vazby, </a:t>
            </a:r>
            <a:r>
              <a:rPr lang="cs-CZ" sz="1400" dirty="0" err="1" smtClean="0"/>
              <a:t>Wardova</a:t>
            </a:r>
            <a:r>
              <a:rPr lang="cs-CZ" sz="1400" dirty="0" smtClean="0"/>
              <a:t> </a:t>
            </a:r>
            <a:r>
              <a:rPr lang="cs-CZ" sz="1400" dirty="0"/>
              <a:t>metoda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5051508" y="111489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SKUPINAMI OBJEKTŮ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27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188640"/>
            <a:ext cx="8167663" cy="70609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Nejpoužívanější metriky </a:t>
            </a:r>
            <a:r>
              <a:rPr lang="cs-CZ" dirty="0"/>
              <a:t>pro určení vzdálenosti mezi dvěma </a:t>
            </a:r>
            <a:r>
              <a:rPr lang="cs-CZ" dirty="0" smtClean="0"/>
              <a:t>obrazy s </a:t>
            </a:r>
            <a:r>
              <a:rPr lang="cs-CZ" dirty="0"/>
              <a:t>kvantitativními proměnnými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11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Euklidova metrika</a:t>
            </a:r>
          </a:p>
          <a:p>
            <a:r>
              <a:rPr lang="cs-CZ" dirty="0" err="1" smtClean="0"/>
              <a:t>Hammingova</a:t>
            </a:r>
            <a:r>
              <a:rPr lang="cs-CZ" dirty="0" smtClean="0"/>
              <a:t> (manhattanská) metrika</a:t>
            </a:r>
          </a:p>
          <a:p>
            <a:r>
              <a:rPr lang="cs-CZ" dirty="0" err="1" smtClean="0"/>
              <a:t>Minkovského</a:t>
            </a:r>
            <a:r>
              <a:rPr lang="cs-CZ" dirty="0" smtClean="0"/>
              <a:t> metrika</a:t>
            </a:r>
          </a:p>
          <a:p>
            <a:r>
              <a:rPr lang="cs-CZ" dirty="0" err="1" smtClean="0"/>
              <a:t>Čebyševova</a:t>
            </a:r>
            <a:r>
              <a:rPr lang="cs-CZ" dirty="0" smtClean="0"/>
              <a:t> metrika</a:t>
            </a:r>
          </a:p>
          <a:p>
            <a:r>
              <a:rPr lang="cs-CZ" dirty="0" err="1" smtClean="0"/>
              <a:t>Mahalanobisova</a:t>
            </a:r>
            <a:r>
              <a:rPr lang="cs-CZ" dirty="0" smtClean="0"/>
              <a:t> metrika</a:t>
            </a:r>
          </a:p>
          <a:p>
            <a:r>
              <a:rPr lang="cs-CZ" dirty="0" smtClean="0"/>
              <a:t>Canberrská metrika</a:t>
            </a:r>
          </a:p>
        </p:txBody>
      </p:sp>
    </p:spTree>
    <p:extLst>
      <p:ext uri="{BB962C8B-B14F-4D97-AF65-F5344CB8AC3E}">
        <p14:creationId xmlns:p14="http://schemas.microsoft.com/office/powerpoint/2010/main" val="378205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12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3"/>
                <a:ext cx="8229600" cy="1728772"/>
              </a:xfrm>
            </p:spPr>
            <p:txBody>
              <a:bodyPr/>
              <a:lstStyle/>
              <a:p>
                <a:r>
                  <a:rPr lang="cs-CZ" dirty="0" smtClean="0"/>
                  <a:t>zřejmě nejpoužívanější metrika s velmi názornou geometrickou interpretací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sz="1800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1800" b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sz="180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1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cs-CZ" sz="1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18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 sz="1800">
                                              <a:latin typeface="Cambria Math"/>
                                            </a:rPr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a:rPr lang="cs-CZ" sz="18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  <m:r>
                                            <a:rPr lang="en-US" sz="18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cs-CZ" sz="180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 sz="1800">
                                              <a:latin typeface="Cambria Math"/>
                                            </a:rPr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8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cs-CZ" sz="1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cs-CZ" sz="1800" dirty="0" smtClean="0"/>
              </a:p>
              <a:p>
                <a:endParaRPr lang="cs-CZ" dirty="0" smtClean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3"/>
                <a:ext cx="8229600" cy="1728772"/>
              </a:xfrm>
              <a:blipFill rotWithShape="1">
                <a:blip r:embed="rId3"/>
                <a:stretch>
                  <a:fillRect l="-593" t="-1761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Euklidova metrika</a:t>
            </a:r>
            <a:endParaRPr lang="cs-CZ"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6572944" y="3211764"/>
            <a:ext cx="1599456" cy="647492"/>
            <a:chOff x="6228184" y="3728065"/>
            <a:chExt cx="1599456" cy="647492"/>
          </a:xfrm>
        </p:grpSpPr>
        <p:sp>
          <p:nvSpPr>
            <p:cNvPr id="113" name="Oval 69"/>
            <p:cNvSpPr>
              <a:spLocks noChangeArrowheads="1"/>
            </p:cNvSpPr>
            <p:nvPr/>
          </p:nvSpPr>
          <p:spPr bwMode="auto">
            <a:xfrm>
              <a:off x="6228977" y="3836548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14" name="Oval 73"/>
            <p:cNvSpPr>
              <a:spLocks noChangeArrowheads="1"/>
            </p:cNvSpPr>
            <p:nvPr/>
          </p:nvSpPr>
          <p:spPr bwMode="auto">
            <a:xfrm>
              <a:off x="6228977" y="4018384"/>
              <a:ext cx="72000" cy="72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15" name="Oval 82"/>
            <p:cNvSpPr>
              <a:spLocks noChangeArrowheads="1"/>
            </p:cNvSpPr>
            <p:nvPr/>
          </p:nvSpPr>
          <p:spPr bwMode="auto">
            <a:xfrm>
              <a:off x="6228184" y="4200219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16" name="TextovéPole 115"/>
            <p:cNvSpPr txBox="1"/>
            <p:nvPr/>
          </p:nvSpPr>
          <p:spPr>
            <a:xfrm>
              <a:off x="6323578" y="3728065"/>
              <a:ext cx="1056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pacienti</a:t>
              </a:r>
              <a:endParaRPr lang="cs-CZ" sz="1200" dirty="0"/>
            </a:p>
          </p:txBody>
        </p:sp>
        <p:sp>
          <p:nvSpPr>
            <p:cNvPr id="117" name="TextovéPole 116"/>
            <p:cNvSpPr txBox="1"/>
            <p:nvPr/>
          </p:nvSpPr>
          <p:spPr>
            <a:xfrm>
              <a:off x="6323578" y="3913312"/>
              <a:ext cx="15040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kontroly</a:t>
              </a:r>
              <a:endParaRPr lang="cs-CZ" sz="1200" dirty="0"/>
            </a:p>
          </p:txBody>
        </p:sp>
        <p:sp>
          <p:nvSpPr>
            <p:cNvPr id="118" name="TextovéPole 117"/>
            <p:cNvSpPr txBox="1"/>
            <p:nvPr/>
          </p:nvSpPr>
          <p:spPr>
            <a:xfrm>
              <a:off x="6323578" y="4098558"/>
              <a:ext cx="1504062" cy="276999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cs-CZ" sz="1200" dirty="0" smtClean="0"/>
                <a:t>testovací subjekt</a:t>
              </a:r>
              <a:endParaRPr lang="en-US" sz="1200" dirty="0"/>
            </a:p>
          </p:txBody>
        </p:sp>
      </p:grpSp>
      <p:grpSp>
        <p:nvGrpSpPr>
          <p:cNvPr id="130" name="Skupina 129"/>
          <p:cNvGrpSpPr/>
          <p:nvPr/>
        </p:nvGrpSpPr>
        <p:grpSpPr>
          <a:xfrm>
            <a:off x="784088" y="2852936"/>
            <a:ext cx="2441387" cy="3727198"/>
            <a:chOff x="784088" y="2925524"/>
            <a:chExt cx="2441387" cy="3727198"/>
          </a:xfrm>
        </p:grpSpPr>
        <p:sp>
          <p:nvSpPr>
            <p:cNvPr id="8" name="Line 13"/>
            <p:cNvSpPr>
              <a:spLocks noChangeShapeType="1"/>
            </p:cNvSpPr>
            <p:nvPr/>
          </p:nvSpPr>
          <p:spPr bwMode="auto">
            <a:xfrm flipV="1">
              <a:off x="1314450" y="2982674"/>
              <a:ext cx="0" cy="32289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>
              <a:off x="1314450" y="2982674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1285875" y="62687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Line 19"/>
            <p:cNvSpPr>
              <a:spLocks noChangeShapeType="1"/>
            </p:cNvSpPr>
            <p:nvPr/>
          </p:nvSpPr>
          <p:spPr bwMode="auto">
            <a:xfrm flipV="1">
              <a:off x="1666875" y="6178584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1638300" y="62687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Line 22"/>
            <p:cNvSpPr>
              <a:spLocks noChangeShapeType="1"/>
            </p:cNvSpPr>
            <p:nvPr/>
          </p:nvSpPr>
          <p:spPr bwMode="auto">
            <a:xfrm flipV="1">
              <a:off x="2019300" y="6178584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" name="Rectangle 24"/>
            <p:cNvSpPr>
              <a:spLocks noChangeArrowheads="1"/>
            </p:cNvSpPr>
            <p:nvPr/>
          </p:nvSpPr>
          <p:spPr bwMode="auto">
            <a:xfrm>
              <a:off x="1990725" y="62687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Line 25"/>
            <p:cNvSpPr>
              <a:spLocks noChangeShapeType="1"/>
            </p:cNvSpPr>
            <p:nvPr/>
          </p:nvSpPr>
          <p:spPr bwMode="auto">
            <a:xfrm flipV="1">
              <a:off x="2381250" y="6178584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2352675" y="62687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auto">
            <a:xfrm flipV="1">
              <a:off x="2733675" y="6178584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" name="Rectangle 30"/>
            <p:cNvSpPr>
              <a:spLocks noChangeArrowheads="1"/>
            </p:cNvSpPr>
            <p:nvPr/>
          </p:nvSpPr>
          <p:spPr bwMode="auto">
            <a:xfrm>
              <a:off x="2705100" y="62687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Line 31"/>
            <p:cNvSpPr>
              <a:spLocks noChangeShapeType="1"/>
            </p:cNvSpPr>
            <p:nvPr/>
          </p:nvSpPr>
          <p:spPr bwMode="auto">
            <a:xfrm flipV="1">
              <a:off x="3095625" y="6178584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" name="Rectangle 33"/>
            <p:cNvSpPr>
              <a:spLocks noChangeArrowheads="1"/>
            </p:cNvSpPr>
            <p:nvPr/>
          </p:nvSpPr>
          <p:spPr bwMode="auto">
            <a:xfrm>
              <a:off x="3067050" y="62687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36"/>
            <p:cNvSpPr>
              <a:spLocks noChangeArrowheads="1"/>
            </p:cNvSpPr>
            <p:nvPr/>
          </p:nvSpPr>
          <p:spPr bwMode="auto">
            <a:xfrm>
              <a:off x="1209675" y="613544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37"/>
            <p:cNvSpPr>
              <a:spLocks noChangeShapeType="1"/>
            </p:cNvSpPr>
            <p:nvPr/>
          </p:nvSpPr>
          <p:spPr bwMode="auto">
            <a:xfrm>
              <a:off x="1314450" y="5849699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3" name="Rectangle 39"/>
            <p:cNvSpPr>
              <a:spLocks noChangeArrowheads="1"/>
            </p:cNvSpPr>
            <p:nvPr/>
          </p:nvSpPr>
          <p:spPr bwMode="auto">
            <a:xfrm>
              <a:off x="1209675" y="57734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Line 40"/>
            <p:cNvSpPr>
              <a:spLocks noChangeShapeType="1"/>
            </p:cNvSpPr>
            <p:nvPr/>
          </p:nvSpPr>
          <p:spPr bwMode="auto">
            <a:xfrm>
              <a:off x="1314450" y="5497274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5" name="Rectangle 42"/>
            <p:cNvSpPr>
              <a:spLocks noChangeArrowheads="1"/>
            </p:cNvSpPr>
            <p:nvPr/>
          </p:nvSpPr>
          <p:spPr bwMode="auto">
            <a:xfrm>
              <a:off x="1209675" y="5421074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43"/>
            <p:cNvSpPr>
              <a:spLocks noChangeShapeType="1"/>
            </p:cNvSpPr>
            <p:nvPr/>
          </p:nvSpPr>
          <p:spPr bwMode="auto">
            <a:xfrm>
              <a:off x="1314450" y="5144849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7" name="Rectangle 45"/>
            <p:cNvSpPr>
              <a:spLocks noChangeArrowheads="1"/>
            </p:cNvSpPr>
            <p:nvPr/>
          </p:nvSpPr>
          <p:spPr bwMode="auto">
            <a:xfrm>
              <a:off x="1209675" y="506864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7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Line 46"/>
            <p:cNvSpPr>
              <a:spLocks noChangeShapeType="1"/>
            </p:cNvSpPr>
            <p:nvPr/>
          </p:nvSpPr>
          <p:spPr bwMode="auto">
            <a:xfrm>
              <a:off x="1314450" y="4782899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9" name="Rectangle 48"/>
            <p:cNvSpPr>
              <a:spLocks noChangeArrowheads="1"/>
            </p:cNvSpPr>
            <p:nvPr/>
          </p:nvSpPr>
          <p:spPr bwMode="auto">
            <a:xfrm>
              <a:off x="1209675" y="47066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8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Line 49"/>
            <p:cNvSpPr>
              <a:spLocks noChangeShapeType="1"/>
            </p:cNvSpPr>
            <p:nvPr/>
          </p:nvSpPr>
          <p:spPr bwMode="auto">
            <a:xfrm>
              <a:off x="1314450" y="4430474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1" name="Rectangle 51"/>
            <p:cNvSpPr>
              <a:spLocks noChangeArrowheads="1"/>
            </p:cNvSpPr>
            <p:nvPr/>
          </p:nvSpPr>
          <p:spPr bwMode="auto">
            <a:xfrm>
              <a:off x="1209675" y="4354274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9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Line 52"/>
            <p:cNvSpPr>
              <a:spLocks noChangeShapeType="1"/>
            </p:cNvSpPr>
            <p:nvPr/>
          </p:nvSpPr>
          <p:spPr bwMode="auto">
            <a:xfrm>
              <a:off x="1314450" y="4068524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3" name="Rectangle 54"/>
            <p:cNvSpPr>
              <a:spLocks noChangeArrowheads="1"/>
            </p:cNvSpPr>
            <p:nvPr/>
          </p:nvSpPr>
          <p:spPr bwMode="auto">
            <a:xfrm>
              <a:off x="1143000" y="3992324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Line 55"/>
            <p:cNvSpPr>
              <a:spLocks noChangeShapeType="1"/>
            </p:cNvSpPr>
            <p:nvPr/>
          </p:nvSpPr>
          <p:spPr bwMode="auto">
            <a:xfrm>
              <a:off x="1314450" y="3716099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5" name="Rectangle 57"/>
            <p:cNvSpPr>
              <a:spLocks noChangeArrowheads="1"/>
            </p:cNvSpPr>
            <p:nvPr/>
          </p:nvSpPr>
          <p:spPr bwMode="auto">
            <a:xfrm>
              <a:off x="1143000" y="3639899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Line 58"/>
            <p:cNvSpPr>
              <a:spLocks noChangeShapeType="1"/>
            </p:cNvSpPr>
            <p:nvPr/>
          </p:nvSpPr>
          <p:spPr bwMode="auto">
            <a:xfrm>
              <a:off x="1314450" y="3363674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7" name="Rectangle 60"/>
            <p:cNvSpPr>
              <a:spLocks noChangeArrowheads="1"/>
            </p:cNvSpPr>
            <p:nvPr/>
          </p:nvSpPr>
          <p:spPr bwMode="auto">
            <a:xfrm>
              <a:off x="1143000" y="3287474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Line 61"/>
            <p:cNvSpPr>
              <a:spLocks noChangeShapeType="1"/>
            </p:cNvSpPr>
            <p:nvPr/>
          </p:nvSpPr>
          <p:spPr bwMode="auto">
            <a:xfrm>
              <a:off x="1314450" y="3001724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9" name="Rectangle 63"/>
            <p:cNvSpPr>
              <a:spLocks noChangeArrowheads="1"/>
            </p:cNvSpPr>
            <p:nvPr/>
          </p:nvSpPr>
          <p:spPr bwMode="auto">
            <a:xfrm>
              <a:off x="1143000" y="2925524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Line 65"/>
            <p:cNvSpPr>
              <a:spLocks noChangeShapeType="1"/>
            </p:cNvSpPr>
            <p:nvPr/>
          </p:nvSpPr>
          <p:spPr bwMode="auto">
            <a:xfrm>
              <a:off x="1314450" y="6211647"/>
              <a:ext cx="17811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1" name="Oval 68"/>
            <p:cNvSpPr>
              <a:spLocks noChangeArrowheads="1"/>
            </p:cNvSpPr>
            <p:nvPr/>
          </p:nvSpPr>
          <p:spPr bwMode="auto">
            <a:xfrm>
              <a:off x="1628775" y="3325574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2" name="Oval 69"/>
            <p:cNvSpPr>
              <a:spLocks noChangeArrowheads="1"/>
            </p:cNvSpPr>
            <p:nvPr/>
          </p:nvSpPr>
          <p:spPr bwMode="auto">
            <a:xfrm>
              <a:off x="2343150" y="4030424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3" name="Oval 70"/>
            <p:cNvSpPr>
              <a:spLocks noChangeArrowheads="1"/>
            </p:cNvSpPr>
            <p:nvPr/>
          </p:nvSpPr>
          <p:spPr bwMode="auto">
            <a:xfrm>
              <a:off x="1981200" y="4744799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4" name="Oval 71"/>
            <p:cNvSpPr>
              <a:spLocks noChangeArrowheads="1"/>
            </p:cNvSpPr>
            <p:nvPr/>
          </p:nvSpPr>
          <p:spPr bwMode="auto">
            <a:xfrm>
              <a:off x="2695575" y="5106749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5" name="Oval 72"/>
            <p:cNvSpPr>
              <a:spLocks noChangeArrowheads="1"/>
            </p:cNvSpPr>
            <p:nvPr/>
          </p:nvSpPr>
          <p:spPr bwMode="auto">
            <a:xfrm>
              <a:off x="1981200" y="4392374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6" name="Oval 73"/>
            <p:cNvSpPr>
              <a:spLocks noChangeArrowheads="1"/>
            </p:cNvSpPr>
            <p:nvPr/>
          </p:nvSpPr>
          <p:spPr bwMode="auto">
            <a:xfrm>
              <a:off x="2343150" y="5811599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7" name="Oval 74"/>
            <p:cNvSpPr>
              <a:spLocks noChangeArrowheads="1"/>
            </p:cNvSpPr>
            <p:nvPr/>
          </p:nvSpPr>
          <p:spPr bwMode="auto">
            <a:xfrm>
              <a:off x="2162175" y="4392374"/>
              <a:ext cx="85725" cy="8572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cxnSp>
          <p:nvCxnSpPr>
            <p:cNvPr id="93" name="Přímá spojnice 92"/>
            <p:cNvCxnSpPr/>
            <p:nvPr/>
          </p:nvCxnSpPr>
          <p:spPr>
            <a:xfrm flipH="1">
              <a:off x="2205037" y="4068524"/>
              <a:ext cx="184152" cy="375712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bdélník 93"/>
            <p:cNvSpPr/>
            <p:nvPr/>
          </p:nvSpPr>
          <p:spPr>
            <a:xfrm>
              <a:off x="2391866" y="4070490"/>
              <a:ext cx="360362" cy="360362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CC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bdélník 94"/>
            <p:cNvSpPr/>
            <p:nvPr/>
          </p:nvSpPr>
          <p:spPr>
            <a:xfrm>
              <a:off x="2217737" y="4436381"/>
              <a:ext cx="174625" cy="174625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CC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ovéPole 126"/>
            <p:cNvSpPr txBox="1"/>
            <p:nvPr/>
          </p:nvSpPr>
          <p:spPr>
            <a:xfrm rot="16200000">
              <a:off x="-288544" y="4561372"/>
              <a:ext cx="245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mozkových komor</a:t>
              </a:r>
              <a:endParaRPr lang="cs-CZ" sz="1400" dirty="0"/>
            </a:p>
          </p:txBody>
        </p:sp>
        <p:sp>
          <p:nvSpPr>
            <p:cNvPr id="128" name="TextovéPole 127"/>
            <p:cNvSpPr txBox="1"/>
            <p:nvPr/>
          </p:nvSpPr>
          <p:spPr>
            <a:xfrm>
              <a:off x="1222791" y="6344945"/>
              <a:ext cx="2002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hipokampu</a:t>
              </a:r>
              <a:endParaRPr lang="cs-CZ" sz="1400" dirty="0"/>
            </a:p>
          </p:txBody>
        </p:sp>
      </p:grpSp>
      <p:grpSp>
        <p:nvGrpSpPr>
          <p:cNvPr id="131" name="Skupina 130"/>
          <p:cNvGrpSpPr/>
          <p:nvPr/>
        </p:nvGrpSpPr>
        <p:grpSpPr>
          <a:xfrm>
            <a:off x="3629568" y="2852936"/>
            <a:ext cx="2444213" cy="3727198"/>
            <a:chOff x="3443622" y="2925524"/>
            <a:chExt cx="2444213" cy="3727198"/>
          </a:xfrm>
        </p:grpSpPr>
        <p:sp>
          <p:nvSpPr>
            <p:cNvPr id="48" name="Line 80"/>
            <p:cNvSpPr>
              <a:spLocks noChangeShapeType="1"/>
            </p:cNvSpPr>
            <p:nvPr/>
          </p:nvSpPr>
          <p:spPr bwMode="auto">
            <a:xfrm flipV="1">
              <a:off x="3991781" y="2982673"/>
              <a:ext cx="0" cy="32289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9" name="Line 84"/>
            <p:cNvSpPr>
              <a:spLocks noChangeShapeType="1"/>
            </p:cNvSpPr>
            <p:nvPr/>
          </p:nvSpPr>
          <p:spPr bwMode="auto">
            <a:xfrm>
              <a:off x="3991781" y="2982674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0" name="Rectangle 85"/>
            <p:cNvSpPr>
              <a:spLocks noChangeArrowheads="1"/>
            </p:cNvSpPr>
            <p:nvPr/>
          </p:nvSpPr>
          <p:spPr bwMode="auto">
            <a:xfrm>
              <a:off x="3963206" y="62687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Line 86"/>
            <p:cNvSpPr>
              <a:spLocks noChangeShapeType="1"/>
            </p:cNvSpPr>
            <p:nvPr/>
          </p:nvSpPr>
          <p:spPr bwMode="auto">
            <a:xfrm flipV="1">
              <a:off x="4344206" y="6172234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2" name="Rectangle 88"/>
            <p:cNvSpPr>
              <a:spLocks noChangeArrowheads="1"/>
            </p:cNvSpPr>
            <p:nvPr/>
          </p:nvSpPr>
          <p:spPr bwMode="auto">
            <a:xfrm>
              <a:off x="4315631" y="62687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Line 89"/>
            <p:cNvSpPr>
              <a:spLocks noChangeShapeType="1"/>
            </p:cNvSpPr>
            <p:nvPr/>
          </p:nvSpPr>
          <p:spPr bwMode="auto">
            <a:xfrm flipV="1">
              <a:off x="4706156" y="6172234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4" name="Rectangle 91"/>
            <p:cNvSpPr>
              <a:spLocks noChangeArrowheads="1"/>
            </p:cNvSpPr>
            <p:nvPr/>
          </p:nvSpPr>
          <p:spPr bwMode="auto">
            <a:xfrm>
              <a:off x="4677581" y="62687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Line 92"/>
            <p:cNvSpPr>
              <a:spLocks noChangeShapeType="1"/>
            </p:cNvSpPr>
            <p:nvPr/>
          </p:nvSpPr>
          <p:spPr bwMode="auto">
            <a:xfrm flipV="1">
              <a:off x="5058581" y="6172234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6" name="Rectangle 94"/>
            <p:cNvSpPr>
              <a:spLocks noChangeArrowheads="1"/>
            </p:cNvSpPr>
            <p:nvPr/>
          </p:nvSpPr>
          <p:spPr bwMode="auto">
            <a:xfrm>
              <a:off x="5030006" y="62687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Line 95"/>
            <p:cNvSpPr>
              <a:spLocks noChangeShapeType="1"/>
            </p:cNvSpPr>
            <p:nvPr/>
          </p:nvSpPr>
          <p:spPr bwMode="auto">
            <a:xfrm flipV="1">
              <a:off x="5420531" y="6172234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8" name="Rectangle 97"/>
            <p:cNvSpPr>
              <a:spLocks noChangeArrowheads="1"/>
            </p:cNvSpPr>
            <p:nvPr/>
          </p:nvSpPr>
          <p:spPr bwMode="auto">
            <a:xfrm>
              <a:off x="5391956" y="62687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Line 98"/>
            <p:cNvSpPr>
              <a:spLocks noChangeShapeType="1"/>
            </p:cNvSpPr>
            <p:nvPr/>
          </p:nvSpPr>
          <p:spPr bwMode="auto">
            <a:xfrm flipV="1">
              <a:off x="5772956" y="6172234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0" name="Rectangle 100"/>
            <p:cNvSpPr>
              <a:spLocks noChangeArrowheads="1"/>
            </p:cNvSpPr>
            <p:nvPr/>
          </p:nvSpPr>
          <p:spPr bwMode="auto">
            <a:xfrm>
              <a:off x="5744381" y="62687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103"/>
            <p:cNvSpPr>
              <a:spLocks noChangeArrowheads="1"/>
            </p:cNvSpPr>
            <p:nvPr/>
          </p:nvSpPr>
          <p:spPr bwMode="auto">
            <a:xfrm>
              <a:off x="3887006" y="613544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Line 104"/>
            <p:cNvSpPr>
              <a:spLocks noChangeShapeType="1"/>
            </p:cNvSpPr>
            <p:nvPr/>
          </p:nvSpPr>
          <p:spPr bwMode="auto">
            <a:xfrm>
              <a:off x="3991781" y="5859224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3" name="Rectangle 106"/>
            <p:cNvSpPr>
              <a:spLocks noChangeArrowheads="1"/>
            </p:cNvSpPr>
            <p:nvPr/>
          </p:nvSpPr>
          <p:spPr bwMode="auto">
            <a:xfrm>
              <a:off x="3887006" y="5783024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Line 107"/>
            <p:cNvSpPr>
              <a:spLocks noChangeShapeType="1"/>
            </p:cNvSpPr>
            <p:nvPr/>
          </p:nvSpPr>
          <p:spPr bwMode="auto">
            <a:xfrm>
              <a:off x="3991781" y="5497274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5" name="Rectangle 109"/>
            <p:cNvSpPr>
              <a:spLocks noChangeArrowheads="1"/>
            </p:cNvSpPr>
            <p:nvPr/>
          </p:nvSpPr>
          <p:spPr bwMode="auto">
            <a:xfrm>
              <a:off x="3887006" y="5421074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Line 110"/>
            <p:cNvSpPr>
              <a:spLocks noChangeShapeType="1"/>
            </p:cNvSpPr>
            <p:nvPr/>
          </p:nvSpPr>
          <p:spPr bwMode="auto">
            <a:xfrm>
              <a:off x="3991781" y="5144849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7" name="Rectangle 112"/>
            <p:cNvSpPr>
              <a:spLocks noChangeArrowheads="1"/>
            </p:cNvSpPr>
            <p:nvPr/>
          </p:nvSpPr>
          <p:spPr bwMode="auto">
            <a:xfrm>
              <a:off x="3887006" y="506864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7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Line 113"/>
            <p:cNvSpPr>
              <a:spLocks noChangeShapeType="1"/>
            </p:cNvSpPr>
            <p:nvPr/>
          </p:nvSpPr>
          <p:spPr bwMode="auto">
            <a:xfrm>
              <a:off x="3991781" y="4782899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9" name="Rectangle 115"/>
            <p:cNvSpPr>
              <a:spLocks noChangeArrowheads="1"/>
            </p:cNvSpPr>
            <p:nvPr/>
          </p:nvSpPr>
          <p:spPr bwMode="auto">
            <a:xfrm>
              <a:off x="3887006" y="47066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8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Line 116"/>
            <p:cNvSpPr>
              <a:spLocks noChangeShapeType="1"/>
            </p:cNvSpPr>
            <p:nvPr/>
          </p:nvSpPr>
          <p:spPr bwMode="auto">
            <a:xfrm>
              <a:off x="3991781" y="4430474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1" name="Rectangle 118"/>
            <p:cNvSpPr>
              <a:spLocks noChangeArrowheads="1"/>
            </p:cNvSpPr>
            <p:nvPr/>
          </p:nvSpPr>
          <p:spPr bwMode="auto">
            <a:xfrm>
              <a:off x="3887006" y="4354274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9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Line 119"/>
            <p:cNvSpPr>
              <a:spLocks noChangeShapeType="1"/>
            </p:cNvSpPr>
            <p:nvPr/>
          </p:nvSpPr>
          <p:spPr bwMode="auto">
            <a:xfrm>
              <a:off x="3991781" y="4068524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3" name="Rectangle 121"/>
            <p:cNvSpPr>
              <a:spLocks noChangeArrowheads="1"/>
            </p:cNvSpPr>
            <p:nvPr/>
          </p:nvSpPr>
          <p:spPr bwMode="auto">
            <a:xfrm>
              <a:off x="3820331" y="3992324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Line 122"/>
            <p:cNvSpPr>
              <a:spLocks noChangeShapeType="1"/>
            </p:cNvSpPr>
            <p:nvPr/>
          </p:nvSpPr>
          <p:spPr bwMode="auto">
            <a:xfrm>
              <a:off x="3991781" y="3716099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5" name="Rectangle 124"/>
            <p:cNvSpPr>
              <a:spLocks noChangeArrowheads="1"/>
            </p:cNvSpPr>
            <p:nvPr/>
          </p:nvSpPr>
          <p:spPr bwMode="auto">
            <a:xfrm>
              <a:off x="3820331" y="3639899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Line 125"/>
            <p:cNvSpPr>
              <a:spLocks noChangeShapeType="1"/>
            </p:cNvSpPr>
            <p:nvPr/>
          </p:nvSpPr>
          <p:spPr bwMode="auto">
            <a:xfrm>
              <a:off x="3991781" y="3354149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7" name="Rectangle 127"/>
            <p:cNvSpPr>
              <a:spLocks noChangeArrowheads="1"/>
            </p:cNvSpPr>
            <p:nvPr/>
          </p:nvSpPr>
          <p:spPr bwMode="auto">
            <a:xfrm>
              <a:off x="3820331" y="3277949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Line 128"/>
            <p:cNvSpPr>
              <a:spLocks noChangeShapeType="1"/>
            </p:cNvSpPr>
            <p:nvPr/>
          </p:nvSpPr>
          <p:spPr bwMode="auto">
            <a:xfrm>
              <a:off x="3991781" y="3001724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9" name="Rectangle 130"/>
            <p:cNvSpPr>
              <a:spLocks noChangeArrowheads="1"/>
            </p:cNvSpPr>
            <p:nvPr/>
          </p:nvSpPr>
          <p:spPr bwMode="auto">
            <a:xfrm>
              <a:off x="3820331" y="2925524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Line 132"/>
            <p:cNvSpPr>
              <a:spLocks noChangeShapeType="1"/>
            </p:cNvSpPr>
            <p:nvPr/>
          </p:nvSpPr>
          <p:spPr bwMode="auto">
            <a:xfrm>
              <a:off x="3991781" y="6211647"/>
              <a:ext cx="17811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1" name="Oval 135"/>
            <p:cNvSpPr>
              <a:spLocks noChangeArrowheads="1"/>
            </p:cNvSpPr>
            <p:nvPr/>
          </p:nvSpPr>
          <p:spPr bwMode="auto">
            <a:xfrm>
              <a:off x="4306106" y="3316049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2" name="Oval 136"/>
            <p:cNvSpPr>
              <a:spLocks noChangeArrowheads="1"/>
            </p:cNvSpPr>
            <p:nvPr/>
          </p:nvSpPr>
          <p:spPr bwMode="auto">
            <a:xfrm>
              <a:off x="5020481" y="4030424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3" name="Oval 137"/>
            <p:cNvSpPr>
              <a:spLocks noChangeArrowheads="1"/>
            </p:cNvSpPr>
            <p:nvPr/>
          </p:nvSpPr>
          <p:spPr bwMode="auto">
            <a:xfrm>
              <a:off x="4668056" y="4744799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4" name="Oval 138"/>
            <p:cNvSpPr>
              <a:spLocks noChangeArrowheads="1"/>
            </p:cNvSpPr>
            <p:nvPr/>
          </p:nvSpPr>
          <p:spPr bwMode="auto">
            <a:xfrm>
              <a:off x="5382431" y="5106749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5" name="Oval 139"/>
            <p:cNvSpPr>
              <a:spLocks noChangeArrowheads="1"/>
            </p:cNvSpPr>
            <p:nvPr/>
          </p:nvSpPr>
          <p:spPr bwMode="auto">
            <a:xfrm>
              <a:off x="4668056" y="4392374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6" name="Oval 140"/>
            <p:cNvSpPr>
              <a:spLocks noChangeArrowheads="1"/>
            </p:cNvSpPr>
            <p:nvPr/>
          </p:nvSpPr>
          <p:spPr bwMode="auto">
            <a:xfrm>
              <a:off x="5020481" y="5821124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7" name="Oval 141"/>
            <p:cNvSpPr>
              <a:spLocks noChangeArrowheads="1"/>
            </p:cNvSpPr>
            <p:nvPr/>
          </p:nvSpPr>
          <p:spPr bwMode="auto">
            <a:xfrm>
              <a:off x="4849031" y="4392374"/>
              <a:ext cx="85725" cy="8572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8" name="Freeform 142"/>
            <p:cNvSpPr>
              <a:spLocks/>
            </p:cNvSpPr>
            <p:nvPr/>
          </p:nvSpPr>
          <p:spPr bwMode="auto">
            <a:xfrm>
              <a:off x="4706156" y="4249499"/>
              <a:ext cx="352425" cy="352425"/>
            </a:xfrm>
            <a:custGeom>
              <a:avLst/>
              <a:gdLst>
                <a:gd name="T0" fmla="*/ 222 w 222"/>
                <a:gd name="T1" fmla="*/ 84 h 222"/>
                <a:gd name="T2" fmla="*/ 216 w 222"/>
                <a:gd name="T3" fmla="*/ 72 h 222"/>
                <a:gd name="T4" fmla="*/ 210 w 222"/>
                <a:gd name="T5" fmla="*/ 60 h 222"/>
                <a:gd name="T6" fmla="*/ 204 w 222"/>
                <a:gd name="T7" fmla="*/ 48 h 222"/>
                <a:gd name="T8" fmla="*/ 192 w 222"/>
                <a:gd name="T9" fmla="*/ 36 h 222"/>
                <a:gd name="T10" fmla="*/ 180 w 222"/>
                <a:gd name="T11" fmla="*/ 24 h 222"/>
                <a:gd name="T12" fmla="*/ 168 w 222"/>
                <a:gd name="T13" fmla="*/ 12 h 222"/>
                <a:gd name="T14" fmla="*/ 150 w 222"/>
                <a:gd name="T15" fmla="*/ 6 h 222"/>
                <a:gd name="T16" fmla="*/ 138 w 222"/>
                <a:gd name="T17" fmla="*/ 6 h 222"/>
                <a:gd name="T18" fmla="*/ 126 w 222"/>
                <a:gd name="T19" fmla="*/ 0 h 222"/>
                <a:gd name="T20" fmla="*/ 114 w 222"/>
                <a:gd name="T21" fmla="*/ 0 h 222"/>
                <a:gd name="T22" fmla="*/ 96 w 222"/>
                <a:gd name="T23" fmla="*/ 0 h 222"/>
                <a:gd name="T24" fmla="*/ 84 w 222"/>
                <a:gd name="T25" fmla="*/ 6 h 222"/>
                <a:gd name="T26" fmla="*/ 72 w 222"/>
                <a:gd name="T27" fmla="*/ 6 h 222"/>
                <a:gd name="T28" fmla="*/ 54 w 222"/>
                <a:gd name="T29" fmla="*/ 12 h 222"/>
                <a:gd name="T30" fmla="*/ 42 w 222"/>
                <a:gd name="T31" fmla="*/ 24 h 222"/>
                <a:gd name="T32" fmla="*/ 30 w 222"/>
                <a:gd name="T33" fmla="*/ 36 h 222"/>
                <a:gd name="T34" fmla="*/ 18 w 222"/>
                <a:gd name="T35" fmla="*/ 48 h 222"/>
                <a:gd name="T36" fmla="*/ 12 w 222"/>
                <a:gd name="T37" fmla="*/ 60 h 222"/>
                <a:gd name="T38" fmla="*/ 6 w 222"/>
                <a:gd name="T39" fmla="*/ 72 h 222"/>
                <a:gd name="T40" fmla="*/ 0 w 222"/>
                <a:gd name="T41" fmla="*/ 84 h 222"/>
                <a:gd name="T42" fmla="*/ 6 w 222"/>
                <a:gd name="T43" fmla="*/ 150 h 222"/>
                <a:gd name="T44" fmla="*/ 12 w 222"/>
                <a:gd name="T45" fmla="*/ 162 h 222"/>
                <a:gd name="T46" fmla="*/ 18 w 222"/>
                <a:gd name="T47" fmla="*/ 174 h 222"/>
                <a:gd name="T48" fmla="*/ 24 w 222"/>
                <a:gd name="T49" fmla="*/ 186 h 222"/>
                <a:gd name="T50" fmla="*/ 36 w 222"/>
                <a:gd name="T51" fmla="*/ 192 h 222"/>
                <a:gd name="T52" fmla="*/ 42 w 222"/>
                <a:gd name="T53" fmla="*/ 204 h 222"/>
                <a:gd name="T54" fmla="*/ 54 w 222"/>
                <a:gd name="T55" fmla="*/ 210 h 222"/>
                <a:gd name="T56" fmla="*/ 72 w 222"/>
                <a:gd name="T57" fmla="*/ 216 h 222"/>
                <a:gd name="T58" fmla="*/ 84 w 222"/>
                <a:gd name="T59" fmla="*/ 222 h 222"/>
                <a:gd name="T60" fmla="*/ 96 w 222"/>
                <a:gd name="T61" fmla="*/ 222 h 222"/>
                <a:gd name="T62" fmla="*/ 114 w 222"/>
                <a:gd name="T63" fmla="*/ 222 h 222"/>
                <a:gd name="T64" fmla="*/ 126 w 222"/>
                <a:gd name="T65" fmla="*/ 222 h 222"/>
                <a:gd name="T66" fmla="*/ 138 w 222"/>
                <a:gd name="T67" fmla="*/ 222 h 222"/>
                <a:gd name="T68" fmla="*/ 150 w 222"/>
                <a:gd name="T69" fmla="*/ 216 h 222"/>
                <a:gd name="T70" fmla="*/ 168 w 222"/>
                <a:gd name="T71" fmla="*/ 210 h 222"/>
                <a:gd name="T72" fmla="*/ 180 w 222"/>
                <a:gd name="T73" fmla="*/ 204 h 222"/>
                <a:gd name="T74" fmla="*/ 186 w 222"/>
                <a:gd name="T75" fmla="*/ 192 h 222"/>
                <a:gd name="T76" fmla="*/ 198 w 222"/>
                <a:gd name="T77" fmla="*/ 186 h 222"/>
                <a:gd name="T78" fmla="*/ 204 w 222"/>
                <a:gd name="T79" fmla="*/ 174 h 222"/>
                <a:gd name="T80" fmla="*/ 210 w 222"/>
                <a:gd name="T81" fmla="*/ 162 h 222"/>
                <a:gd name="T82" fmla="*/ 216 w 222"/>
                <a:gd name="T83" fmla="*/ 150 h 222"/>
                <a:gd name="T84" fmla="*/ 222 w 222"/>
                <a:gd name="T85" fmla="*/ 1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2" h="222">
                  <a:moveTo>
                    <a:pt x="222" y="114"/>
                  </a:moveTo>
                  <a:lnTo>
                    <a:pt x="222" y="84"/>
                  </a:lnTo>
                  <a:lnTo>
                    <a:pt x="216" y="78"/>
                  </a:lnTo>
                  <a:lnTo>
                    <a:pt x="216" y="72"/>
                  </a:lnTo>
                  <a:lnTo>
                    <a:pt x="210" y="66"/>
                  </a:lnTo>
                  <a:lnTo>
                    <a:pt x="210" y="60"/>
                  </a:lnTo>
                  <a:lnTo>
                    <a:pt x="204" y="54"/>
                  </a:lnTo>
                  <a:lnTo>
                    <a:pt x="204" y="48"/>
                  </a:lnTo>
                  <a:lnTo>
                    <a:pt x="198" y="42"/>
                  </a:lnTo>
                  <a:lnTo>
                    <a:pt x="192" y="36"/>
                  </a:lnTo>
                  <a:lnTo>
                    <a:pt x="186" y="30"/>
                  </a:lnTo>
                  <a:lnTo>
                    <a:pt x="180" y="24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50" y="6"/>
                  </a:lnTo>
                  <a:lnTo>
                    <a:pt x="144" y="6"/>
                  </a:lnTo>
                  <a:lnTo>
                    <a:pt x="138" y="6"/>
                  </a:lnTo>
                  <a:lnTo>
                    <a:pt x="132" y="0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6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54" y="12"/>
                  </a:lnTo>
                  <a:lnTo>
                    <a:pt x="48" y="18"/>
                  </a:lnTo>
                  <a:lnTo>
                    <a:pt x="42" y="24"/>
                  </a:lnTo>
                  <a:lnTo>
                    <a:pt x="36" y="30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6" y="78"/>
                  </a:lnTo>
                  <a:lnTo>
                    <a:pt x="0" y="84"/>
                  </a:lnTo>
                  <a:lnTo>
                    <a:pt x="0" y="138"/>
                  </a:lnTo>
                  <a:lnTo>
                    <a:pt x="6" y="150"/>
                  </a:lnTo>
                  <a:lnTo>
                    <a:pt x="6" y="156"/>
                  </a:lnTo>
                  <a:lnTo>
                    <a:pt x="12" y="162"/>
                  </a:lnTo>
                  <a:lnTo>
                    <a:pt x="12" y="168"/>
                  </a:lnTo>
                  <a:lnTo>
                    <a:pt x="18" y="174"/>
                  </a:lnTo>
                  <a:lnTo>
                    <a:pt x="18" y="180"/>
                  </a:lnTo>
                  <a:lnTo>
                    <a:pt x="24" y="186"/>
                  </a:lnTo>
                  <a:lnTo>
                    <a:pt x="30" y="192"/>
                  </a:lnTo>
                  <a:lnTo>
                    <a:pt x="36" y="192"/>
                  </a:lnTo>
                  <a:lnTo>
                    <a:pt x="42" y="198"/>
                  </a:lnTo>
                  <a:lnTo>
                    <a:pt x="42" y="204"/>
                  </a:lnTo>
                  <a:lnTo>
                    <a:pt x="48" y="210"/>
                  </a:lnTo>
                  <a:lnTo>
                    <a:pt x="54" y="210"/>
                  </a:lnTo>
                  <a:lnTo>
                    <a:pt x="66" y="216"/>
                  </a:lnTo>
                  <a:lnTo>
                    <a:pt x="72" y="216"/>
                  </a:lnTo>
                  <a:lnTo>
                    <a:pt x="78" y="222"/>
                  </a:lnTo>
                  <a:lnTo>
                    <a:pt x="84" y="222"/>
                  </a:lnTo>
                  <a:lnTo>
                    <a:pt x="90" y="222"/>
                  </a:lnTo>
                  <a:lnTo>
                    <a:pt x="96" y="222"/>
                  </a:lnTo>
                  <a:lnTo>
                    <a:pt x="102" y="222"/>
                  </a:lnTo>
                  <a:lnTo>
                    <a:pt x="114" y="222"/>
                  </a:lnTo>
                  <a:lnTo>
                    <a:pt x="120" y="222"/>
                  </a:lnTo>
                  <a:lnTo>
                    <a:pt x="126" y="222"/>
                  </a:lnTo>
                  <a:lnTo>
                    <a:pt x="132" y="222"/>
                  </a:lnTo>
                  <a:lnTo>
                    <a:pt x="138" y="222"/>
                  </a:lnTo>
                  <a:lnTo>
                    <a:pt x="144" y="222"/>
                  </a:lnTo>
                  <a:lnTo>
                    <a:pt x="150" y="216"/>
                  </a:lnTo>
                  <a:lnTo>
                    <a:pt x="156" y="216"/>
                  </a:lnTo>
                  <a:lnTo>
                    <a:pt x="168" y="210"/>
                  </a:lnTo>
                  <a:lnTo>
                    <a:pt x="174" y="210"/>
                  </a:lnTo>
                  <a:lnTo>
                    <a:pt x="180" y="204"/>
                  </a:lnTo>
                  <a:lnTo>
                    <a:pt x="180" y="198"/>
                  </a:lnTo>
                  <a:lnTo>
                    <a:pt x="186" y="192"/>
                  </a:lnTo>
                  <a:lnTo>
                    <a:pt x="192" y="192"/>
                  </a:lnTo>
                  <a:lnTo>
                    <a:pt x="198" y="186"/>
                  </a:lnTo>
                  <a:lnTo>
                    <a:pt x="204" y="180"/>
                  </a:lnTo>
                  <a:lnTo>
                    <a:pt x="204" y="174"/>
                  </a:lnTo>
                  <a:lnTo>
                    <a:pt x="210" y="168"/>
                  </a:lnTo>
                  <a:lnTo>
                    <a:pt x="210" y="162"/>
                  </a:lnTo>
                  <a:lnTo>
                    <a:pt x="216" y="156"/>
                  </a:lnTo>
                  <a:lnTo>
                    <a:pt x="216" y="150"/>
                  </a:lnTo>
                  <a:lnTo>
                    <a:pt x="222" y="138"/>
                  </a:lnTo>
                  <a:lnTo>
                    <a:pt x="222" y="11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6" name="TextovéPole 125"/>
            <p:cNvSpPr txBox="1"/>
            <p:nvPr/>
          </p:nvSpPr>
          <p:spPr>
            <a:xfrm rot="16200000">
              <a:off x="2370990" y="4430218"/>
              <a:ext cx="245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mozkových komor</a:t>
              </a:r>
              <a:endParaRPr lang="cs-CZ" sz="1400" dirty="0"/>
            </a:p>
          </p:txBody>
        </p:sp>
        <p:sp>
          <p:nvSpPr>
            <p:cNvPr id="129" name="TextovéPole 128"/>
            <p:cNvSpPr txBox="1"/>
            <p:nvPr/>
          </p:nvSpPr>
          <p:spPr>
            <a:xfrm>
              <a:off x="3885151" y="6344945"/>
              <a:ext cx="2002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hipokampu</a:t>
              </a:r>
              <a:endParaRPr lang="cs-CZ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9824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13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3"/>
                <a:ext cx="8229600" cy="1584176"/>
              </a:xfrm>
            </p:spPr>
            <p:txBody>
              <a:bodyPr/>
              <a:lstStyle/>
              <a:p>
                <a:r>
                  <a:rPr lang="cs-CZ" dirty="0" smtClean="0"/>
                  <a:t>zřejmě nejpoužívanější metrika s velmi názornou geometrickou interpretací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sz="1800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1800" b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sz="180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1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cs-CZ" sz="1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18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 sz="1800">
                                              <a:latin typeface="Cambria Math"/>
                                            </a:rPr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a:rPr lang="cs-CZ" sz="18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  <m:r>
                                            <a:rPr lang="en-US" sz="18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cs-CZ" sz="180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 sz="1800">
                                              <a:latin typeface="Cambria Math"/>
                                            </a:rPr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8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cs-CZ" sz="1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cs-CZ" sz="1800" dirty="0" smtClean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3"/>
                <a:ext cx="8229600" cy="1584176"/>
              </a:xfrm>
              <a:blipFill rotWithShape="1">
                <a:blip r:embed="rId2"/>
                <a:stretch>
                  <a:fillRect l="-593" t="-1923" r="-7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Euklidova metrika</a:t>
            </a:r>
            <a:endParaRPr lang="cs-CZ" dirty="0"/>
          </a:p>
        </p:txBody>
      </p:sp>
      <p:sp>
        <p:nvSpPr>
          <p:cNvPr id="8" name="Zástupný symbol pro obsah 5"/>
          <p:cNvSpPr txBox="1">
            <a:spLocks/>
          </p:cNvSpPr>
          <p:nvPr/>
        </p:nvSpPr>
        <p:spPr>
          <a:xfrm>
            <a:off x="457200" y="299695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geometrickým místem bodů s toutéž Euklidovou vzdáleností od daného bodu je povrch </a:t>
            </a:r>
            <a:r>
              <a:rPr lang="cs-CZ" dirty="0" err="1" smtClean="0"/>
              <a:t>hyperkoule</a:t>
            </a:r>
            <a:r>
              <a:rPr lang="cs-CZ" dirty="0" smtClean="0"/>
              <a:t> (ve dvourozměrném prostoru kružnice)</a:t>
            </a:r>
          </a:p>
        </p:txBody>
      </p:sp>
      <p:sp>
        <p:nvSpPr>
          <p:cNvPr id="9" name="Zástupný symbol pro obsah 5"/>
          <p:cNvSpPr txBox="1">
            <a:spLocks/>
          </p:cNvSpPr>
          <p:nvPr/>
        </p:nvSpPr>
        <p:spPr>
          <a:xfrm>
            <a:off x="457200" y="3933057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dává větší důraz na větší rozdíly mezi souřadnicemi </a:t>
            </a:r>
          </a:p>
          <a:p>
            <a:pPr marL="0" indent="0">
              <a:buFont typeface="Arial" pitchFamily="34" charset="0"/>
              <a:buNone/>
            </a:pPr>
            <a:r>
              <a:rPr lang="cs-CZ" dirty="0" smtClean="0"/>
              <a:t>		</a:t>
            </a:r>
            <a:r>
              <a:rPr lang="cs-CZ" dirty="0" smtClean="0">
                <a:solidFill>
                  <a:schemeClr val="bg1">
                    <a:lumMod val="75000"/>
                  </a:schemeClr>
                </a:solidFill>
              </a:rPr>
              <a:t>žádoucí nebo nežádoucí?</a:t>
            </a:r>
          </a:p>
        </p:txBody>
      </p:sp>
      <p:sp>
        <p:nvSpPr>
          <p:cNvPr id="10" name="Zástupný symbol pro obsah 5"/>
          <p:cNvSpPr txBox="1">
            <a:spLocks/>
          </p:cNvSpPr>
          <p:nvPr/>
        </p:nvSpPr>
        <p:spPr>
          <a:xfrm>
            <a:off x="457200" y="486916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občas se používá čtverec euklidovské vzdálenosti, protože se lépe počítá než euklidovská vzdálenost (není to ale pravá metrika vzdálenosti)</a:t>
            </a:r>
          </a:p>
        </p:txBody>
      </p:sp>
    </p:spTree>
    <p:extLst>
      <p:ext uri="{BB962C8B-B14F-4D97-AF65-F5344CB8AC3E}">
        <p14:creationId xmlns:p14="http://schemas.microsoft.com/office/powerpoint/2010/main" val="251280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14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108012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cs-CZ" dirty="0" smtClean="0"/>
                  <a:t>v AJ názvy: Manhattan distance, city-</a:t>
                </a:r>
                <a:r>
                  <a:rPr lang="cs-CZ" dirty="0" err="1" smtClean="0"/>
                  <a:t>block</a:t>
                </a:r>
                <a:r>
                  <a:rPr lang="cs-CZ" dirty="0" smtClean="0"/>
                  <a:t> distance, taxi driver distance</a:t>
                </a:r>
              </a:p>
              <a:p>
                <a:pPr marL="0" indent="0">
                  <a:buNone/>
                </a:pPr>
                <a:endParaRPr lang="cs-CZ" sz="8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sz="1800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1800" b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sz="180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800" i="1">
                              <a:latin typeface="Cambria Math"/>
                            </a:rPr>
                            <m:t>𝑖</m:t>
                          </m:r>
                          <m:r>
                            <a:rPr lang="en-US" sz="1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800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cs-CZ" sz="18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cs-CZ" sz="18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800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cs-CZ" sz="1800" dirty="0" smtClean="0"/>
              </a:p>
              <a:p>
                <a:endParaRPr lang="cs-CZ" dirty="0" smtClean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1080120"/>
              </a:xfrm>
              <a:blipFill rotWithShape="1">
                <a:blip r:embed="rId2"/>
                <a:stretch>
                  <a:fillRect l="-593" t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err="1" smtClean="0"/>
              <a:t>Hammingova</a:t>
            </a:r>
            <a:r>
              <a:rPr lang="cs-CZ" dirty="0" smtClean="0"/>
              <a:t> (manhattanská) metrika</a:t>
            </a:r>
            <a:endParaRPr lang="cs-CZ" dirty="0"/>
          </a:p>
        </p:txBody>
      </p:sp>
      <p:pic>
        <p:nvPicPr>
          <p:cNvPr id="5" name="Picture 8" descr="Bild:Manhattan distance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2492896"/>
            <a:ext cx="2214563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708796"/>
            <a:ext cx="271462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obsah 5"/>
          <p:cNvSpPr txBox="1">
            <a:spLocks/>
          </p:cNvSpPr>
          <p:nvPr/>
        </p:nvSpPr>
        <p:spPr>
          <a:xfrm>
            <a:off x="457200" y="501317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nižší výpočetní nároky než Euklidova metrika </a:t>
            </a:r>
            <a:r>
              <a:rPr lang="cs-CZ" dirty="0" smtClean="0">
                <a:latin typeface="Calibri"/>
              </a:rPr>
              <a:t>→ použití v úlohách </a:t>
            </a:r>
            <a:br>
              <a:rPr lang="cs-CZ" dirty="0" smtClean="0">
                <a:latin typeface="Calibri"/>
              </a:rPr>
            </a:br>
            <a:r>
              <a:rPr lang="cs-CZ" dirty="0" smtClean="0">
                <a:latin typeface="Calibri"/>
              </a:rPr>
              <a:t>s vysokou výpočetní náročností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50768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15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2048"/>
          </a:xfrm>
        </p:spPr>
        <p:txBody>
          <a:bodyPr/>
          <a:lstStyle/>
          <a:p>
            <a:r>
              <a:rPr lang="cs-CZ" dirty="0" smtClean="0"/>
              <a:t>srovnání </a:t>
            </a:r>
            <a:r>
              <a:rPr lang="cs-CZ" dirty="0" err="1" smtClean="0">
                <a:solidFill>
                  <a:srgbClr val="92D050"/>
                </a:solidFill>
              </a:rPr>
              <a:t>Hammingovy</a:t>
            </a:r>
            <a:r>
              <a:rPr lang="cs-CZ" dirty="0" smtClean="0">
                <a:solidFill>
                  <a:srgbClr val="92D050"/>
                </a:solidFill>
              </a:rPr>
              <a:t> (manhattanské) metriky </a:t>
            </a:r>
            <a:r>
              <a:rPr lang="cs-CZ" dirty="0" smtClean="0"/>
              <a:t>a </a:t>
            </a:r>
            <a:r>
              <a:rPr lang="cs-CZ" dirty="0" smtClean="0">
                <a:solidFill>
                  <a:srgbClr val="00B0F0"/>
                </a:solidFill>
              </a:rPr>
              <a:t>Euklidovy metriky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err="1" smtClean="0"/>
              <a:t>Hammingova</a:t>
            </a:r>
            <a:r>
              <a:rPr lang="cs-CZ" dirty="0" smtClean="0"/>
              <a:t> (manhattanská) metrika</a:t>
            </a:r>
            <a:endParaRPr lang="cs-CZ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28350" t="31920" r="6919" b="10961"/>
          <a:stretch>
            <a:fillRect/>
          </a:stretch>
        </p:blipFill>
        <p:spPr bwMode="auto">
          <a:xfrm>
            <a:off x="144016" y="1715252"/>
            <a:ext cx="8820472" cy="437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5"/>
          <p:cNvSpPr/>
          <p:nvPr/>
        </p:nvSpPr>
        <p:spPr>
          <a:xfrm>
            <a:off x="3153544" y="4307540"/>
            <a:ext cx="266328" cy="2663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12" name="Oval 6"/>
          <p:cNvSpPr/>
          <p:nvPr/>
        </p:nvSpPr>
        <p:spPr>
          <a:xfrm>
            <a:off x="5364088" y="4523564"/>
            <a:ext cx="266328" cy="2663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Box 7"/>
          <p:cNvSpPr txBox="1"/>
          <p:nvPr/>
        </p:nvSpPr>
        <p:spPr>
          <a:xfrm>
            <a:off x="2915816" y="4667580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A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5220072" y="4811596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B</a:t>
            </a:r>
            <a:endParaRPr lang="cs-CZ" sz="4000" b="1" dirty="0">
              <a:solidFill>
                <a:srgbClr val="FFFF0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091516"/>
            <a:ext cx="1520544" cy="1556023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</p:pic>
      <p:cxnSp>
        <p:nvCxnSpPr>
          <p:cNvPr id="16" name="Straight Connector 13"/>
          <p:cNvCxnSpPr>
            <a:stCxn id="12" idx="2"/>
            <a:endCxn id="11" idx="6"/>
          </p:cNvCxnSpPr>
          <p:nvPr/>
        </p:nvCxnSpPr>
        <p:spPr>
          <a:xfrm rot="10800000">
            <a:off x="3419872" y="4440704"/>
            <a:ext cx="1944216" cy="21602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/>
          <p:cNvGrpSpPr/>
          <p:nvPr/>
        </p:nvGrpSpPr>
        <p:grpSpPr>
          <a:xfrm>
            <a:off x="3286708" y="3573016"/>
            <a:ext cx="2116384" cy="989551"/>
            <a:chOff x="3286708" y="3573016"/>
            <a:chExt cx="2116384" cy="989551"/>
          </a:xfrm>
        </p:grpSpPr>
        <p:cxnSp>
          <p:nvCxnSpPr>
            <p:cNvPr id="18" name="Straight Connector 16"/>
            <p:cNvCxnSpPr>
              <a:stCxn id="12" idx="1"/>
            </p:cNvCxnSpPr>
            <p:nvPr/>
          </p:nvCxnSpPr>
          <p:spPr>
            <a:xfrm rot="16200000" flipV="1">
              <a:off x="4062669" y="3222144"/>
              <a:ext cx="944379" cy="1736467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7"/>
            <p:cNvCxnSpPr>
              <a:endCxn id="11" idx="0"/>
            </p:cNvCxnSpPr>
            <p:nvPr/>
          </p:nvCxnSpPr>
          <p:spPr>
            <a:xfrm flipH="1">
              <a:off x="3286708" y="3573016"/>
              <a:ext cx="379917" cy="734524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651356"/>
            <a:ext cx="1999109" cy="1332739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101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16</a:t>
            </a:fld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err="1" smtClean="0"/>
              <a:t>Hammingova</a:t>
            </a:r>
            <a:r>
              <a:rPr lang="cs-CZ" dirty="0" smtClean="0"/>
              <a:t> (manhattanská) metrika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36619"/>
                <a:ext cx="8229600" cy="720080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sz="1800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1800" b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sz="180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800" i="1">
                              <a:latin typeface="Cambria Math"/>
                            </a:rPr>
                            <m:t>𝑖</m:t>
                          </m:r>
                          <m:r>
                            <a:rPr lang="en-US" sz="1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800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cs-CZ" sz="18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cs-CZ" sz="18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800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cs-CZ" sz="1800" dirty="0" smtClean="0"/>
              </a:p>
              <a:p>
                <a:endParaRPr lang="cs-CZ" dirty="0" smtClean="0"/>
              </a:p>
            </p:txBody>
          </p:sp>
        </mc:Choice>
        <mc:Fallback xmlns="">
          <p:sp>
            <p:nvSpPr>
              <p:cNvPr id="105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36619"/>
                <a:ext cx="8229600" cy="72008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6" name="Skupina 195"/>
          <p:cNvGrpSpPr/>
          <p:nvPr/>
        </p:nvGrpSpPr>
        <p:grpSpPr>
          <a:xfrm>
            <a:off x="6572944" y="2285662"/>
            <a:ext cx="1599456" cy="647492"/>
            <a:chOff x="6228184" y="3728065"/>
            <a:chExt cx="1599456" cy="647492"/>
          </a:xfrm>
        </p:grpSpPr>
        <p:sp>
          <p:nvSpPr>
            <p:cNvPr id="197" name="Oval 69"/>
            <p:cNvSpPr>
              <a:spLocks noChangeArrowheads="1"/>
            </p:cNvSpPr>
            <p:nvPr/>
          </p:nvSpPr>
          <p:spPr bwMode="auto">
            <a:xfrm>
              <a:off x="6228977" y="3836548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98" name="Oval 73"/>
            <p:cNvSpPr>
              <a:spLocks noChangeArrowheads="1"/>
            </p:cNvSpPr>
            <p:nvPr/>
          </p:nvSpPr>
          <p:spPr bwMode="auto">
            <a:xfrm>
              <a:off x="6228977" y="4018384"/>
              <a:ext cx="72000" cy="72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99" name="Oval 82"/>
            <p:cNvSpPr>
              <a:spLocks noChangeArrowheads="1"/>
            </p:cNvSpPr>
            <p:nvPr/>
          </p:nvSpPr>
          <p:spPr bwMode="auto">
            <a:xfrm>
              <a:off x="6228184" y="4200219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00" name="TextovéPole 199"/>
            <p:cNvSpPr txBox="1"/>
            <p:nvPr/>
          </p:nvSpPr>
          <p:spPr>
            <a:xfrm>
              <a:off x="6323578" y="3728065"/>
              <a:ext cx="1056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pacienti</a:t>
              </a:r>
              <a:endParaRPr lang="cs-CZ" sz="1200" dirty="0"/>
            </a:p>
          </p:txBody>
        </p:sp>
        <p:sp>
          <p:nvSpPr>
            <p:cNvPr id="201" name="TextovéPole 200"/>
            <p:cNvSpPr txBox="1"/>
            <p:nvPr/>
          </p:nvSpPr>
          <p:spPr>
            <a:xfrm>
              <a:off x="6323578" y="3913312"/>
              <a:ext cx="15040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kontroly</a:t>
              </a:r>
              <a:endParaRPr lang="cs-CZ" sz="1200" dirty="0"/>
            </a:p>
          </p:txBody>
        </p:sp>
        <p:sp>
          <p:nvSpPr>
            <p:cNvPr id="202" name="TextovéPole 201"/>
            <p:cNvSpPr txBox="1"/>
            <p:nvPr/>
          </p:nvSpPr>
          <p:spPr>
            <a:xfrm>
              <a:off x="6323578" y="4098558"/>
              <a:ext cx="1504062" cy="276999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cs-CZ" sz="1200" dirty="0" smtClean="0"/>
                <a:t>testovací subjekt</a:t>
              </a:r>
              <a:endParaRPr lang="en-US" sz="1200" dirty="0"/>
            </a:p>
          </p:txBody>
        </p:sp>
      </p:grpSp>
      <p:grpSp>
        <p:nvGrpSpPr>
          <p:cNvPr id="203" name="Skupina 202"/>
          <p:cNvGrpSpPr/>
          <p:nvPr/>
        </p:nvGrpSpPr>
        <p:grpSpPr>
          <a:xfrm>
            <a:off x="784088" y="1988840"/>
            <a:ext cx="2441387" cy="3737780"/>
            <a:chOff x="784088" y="2914942"/>
            <a:chExt cx="2441387" cy="3737780"/>
          </a:xfrm>
        </p:grpSpPr>
        <p:sp>
          <p:nvSpPr>
            <p:cNvPr id="204" name="Line 149"/>
            <p:cNvSpPr>
              <a:spLocks noChangeShapeType="1"/>
            </p:cNvSpPr>
            <p:nvPr/>
          </p:nvSpPr>
          <p:spPr bwMode="auto">
            <a:xfrm>
              <a:off x="1317625" y="6204877"/>
              <a:ext cx="17811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5" name="Line 151"/>
            <p:cNvSpPr>
              <a:spLocks noChangeShapeType="1"/>
            </p:cNvSpPr>
            <p:nvPr/>
          </p:nvSpPr>
          <p:spPr bwMode="auto">
            <a:xfrm flipV="1">
              <a:off x="1317625" y="2972092"/>
              <a:ext cx="0" cy="32385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6" name="Line 155"/>
            <p:cNvSpPr>
              <a:spLocks noChangeShapeType="1"/>
            </p:cNvSpPr>
            <p:nvPr/>
          </p:nvSpPr>
          <p:spPr bwMode="auto">
            <a:xfrm>
              <a:off x="1317625" y="2972092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7" name="Rectangle 156"/>
            <p:cNvSpPr>
              <a:spLocks noChangeArrowheads="1"/>
            </p:cNvSpPr>
            <p:nvPr/>
          </p:nvSpPr>
          <p:spPr bwMode="auto">
            <a:xfrm>
              <a:off x="1289050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" name="Line 157"/>
            <p:cNvSpPr>
              <a:spLocks noChangeShapeType="1"/>
            </p:cNvSpPr>
            <p:nvPr/>
          </p:nvSpPr>
          <p:spPr bwMode="auto">
            <a:xfrm flipV="1">
              <a:off x="1670050" y="6174477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9" name="Rectangle 159"/>
            <p:cNvSpPr>
              <a:spLocks noChangeArrowheads="1"/>
            </p:cNvSpPr>
            <p:nvPr/>
          </p:nvSpPr>
          <p:spPr bwMode="auto">
            <a:xfrm>
              <a:off x="1641475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" name="Line 160"/>
            <p:cNvSpPr>
              <a:spLocks noChangeShapeType="1"/>
            </p:cNvSpPr>
            <p:nvPr/>
          </p:nvSpPr>
          <p:spPr bwMode="auto">
            <a:xfrm flipV="1">
              <a:off x="2022475" y="6174477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11" name="Rectangle 162"/>
            <p:cNvSpPr>
              <a:spLocks noChangeArrowheads="1"/>
            </p:cNvSpPr>
            <p:nvPr/>
          </p:nvSpPr>
          <p:spPr bwMode="auto">
            <a:xfrm>
              <a:off x="1993900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" name="Line 163"/>
            <p:cNvSpPr>
              <a:spLocks noChangeShapeType="1"/>
            </p:cNvSpPr>
            <p:nvPr/>
          </p:nvSpPr>
          <p:spPr bwMode="auto">
            <a:xfrm flipV="1">
              <a:off x="2384425" y="6174477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13" name="Rectangle 165"/>
            <p:cNvSpPr>
              <a:spLocks noChangeArrowheads="1"/>
            </p:cNvSpPr>
            <p:nvPr/>
          </p:nvSpPr>
          <p:spPr bwMode="auto">
            <a:xfrm>
              <a:off x="2355850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" name="Line 166"/>
            <p:cNvSpPr>
              <a:spLocks noChangeShapeType="1"/>
            </p:cNvSpPr>
            <p:nvPr/>
          </p:nvSpPr>
          <p:spPr bwMode="auto">
            <a:xfrm flipV="1">
              <a:off x="2736850" y="6174477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15" name="Rectangle 168"/>
            <p:cNvSpPr>
              <a:spLocks noChangeArrowheads="1"/>
            </p:cNvSpPr>
            <p:nvPr/>
          </p:nvSpPr>
          <p:spPr bwMode="auto">
            <a:xfrm>
              <a:off x="2708275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" name="Line 169"/>
            <p:cNvSpPr>
              <a:spLocks noChangeShapeType="1"/>
            </p:cNvSpPr>
            <p:nvPr/>
          </p:nvSpPr>
          <p:spPr bwMode="auto">
            <a:xfrm flipV="1">
              <a:off x="3098800" y="6174477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17" name="Rectangle 171"/>
            <p:cNvSpPr>
              <a:spLocks noChangeArrowheads="1"/>
            </p:cNvSpPr>
            <p:nvPr/>
          </p:nvSpPr>
          <p:spPr bwMode="auto">
            <a:xfrm>
              <a:off x="3070225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" name="Rectangle 174"/>
            <p:cNvSpPr>
              <a:spLocks noChangeArrowheads="1"/>
            </p:cNvSpPr>
            <p:nvPr/>
          </p:nvSpPr>
          <p:spPr bwMode="auto">
            <a:xfrm>
              <a:off x="1212850" y="612486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" name="Line 175"/>
            <p:cNvSpPr>
              <a:spLocks noChangeShapeType="1"/>
            </p:cNvSpPr>
            <p:nvPr/>
          </p:nvSpPr>
          <p:spPr bwMode="auto">
            <a:xfrm>
              <a:off x="1317625" y="583911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20" name="Rectangle 177"/>
            <p:cNvSpPr>
              <a:spLocks noChangeArrowheads="1"/>
            </p:cNvSpPr>
            <p:nvPr/>
          </p:nvSpPr>
          <p:spPr bwMode="auto">
            <a:xfrm>
              <a:off x="1212850" y="57629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" name="Line 178"/>
            <p:cNvSpPr>
              <a:spLocks noChangeShapeType="1"/>
            </p:cNvSpPr>
            <p:nvPr/>
          </p:nvSpPr>
          <p:spPr bwMode="auto">
            <a:xfrm>
              <a:off x="1317625" y="548669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22" name="Rectangle 180"/>
            <p:cNvSpPr>
              <a:spLocks noChangeArrowheads="1"/>
            </p:cNvSpPr>
            <p:nvPr/>
          </p:nvSpPr>
          <p:spPr bwMode="auto">
            <a:xfrm>
              <a:off x="1212850" y="541049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" name="Line 181"/>
            <p:cNvSpPr>
              <a:spLocks noChangeShapeType="1"/>
            </p:cNvSpPr>
            <p:nvPr/>
          </p:nvSpPr>
          <p:spPr bwMode="auto">
            <a:xfrm>
              <a:off x="1317625" y="513426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24" name="Rectangle 183"/>
            <p:cNvSpPr>
              <a:spLocks noChangeArrowheads="1"/>
            </p:cNvSpPr>
            <p:nvPr/>
          </p:nvSpPr>
          <p:spPr bwMode="auto">
            <a:xfrm>
              <a:off x="1212850" y="505806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7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" name="Line 184"/>
            <p:cNvSpPr>
              <a:spLocks noChangeShapeType="1"/>
            </p:cNvSpPr>
            <p:nvPr/>
          </p:nvSpPr>
          <p:spPr bwMode="auto">
            <a:xfrm>
              <a:off x="1317625" y="477231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26" name="Rectangle 186"/>
            <p:cNvSpPr>
              <a:spLocks noChangeArrowheads="1"/>
            </p:cNvSpPr>
            <p:nvPr/>
          </p:nvSpPr>
          <p:spPr bwMode="auto">
            <a:xfrm>
              <a:off x="1212850" y="46961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8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7" name="Line 187"/>
            <p:cNvSpPr>
              <a:spLocks noChangeShapeType="1"/>
            </p:cNvSpPr>
            <p:nvPr/>
          </p:nvSpPr>
          <p:spPr bwMode="auto">
            <a:xfrm>
              <a:off x="1317625" y="441989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28" name="Rectangle 189"/>
            <p:cNvSpPr>
              <a:spLocks noChangeArrowheads="1"/>
            </p:cNvSpPr>
            <p:nvPr/>
          </p:nvSpPr>
          <p:spPr bwMode="auto">
            <a:xfrm>
              <a:off x="1212850" y="434369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9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" name="Line 190"/>
            <p:cNvSpPr>
              <a:spLocks noChangeShapeType="1"/>
            </p:cNvSpPr>
            <p:nvPr/>
          </p:nvSpPr>
          <p:spPr bwMode="auto">
            <a:xfrm>
              <a:off x="1317625" y="405794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30" name="Rectangle 192"/>
            <p:cNvSpPr>
              <a:spLocks noChangeArrowheads="1"/>
            </p:cNvSpPr>
            <p:nvPr/>
          </p:nvSpPr>
          <p:spPr bwMode="auto">
            <a:xfrm>
              <a:off x="1146175" y="398174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1" name="Line 193"/>
            <p:cNvSpPr>
              <a:spLocks noChangeShapeType="1"/>
            </p:cNvSpPr>
            <p:nvPr/>
          </p:nvSpPr>
          <p:spPr bwMode="auto">
            <a:xfrm>
              <a:off x="1317625" y="370551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32" name="Rectangle 195"/>
            <p:cNvSpPr>
              <a:spLocks noChangeArrowheads="1"/>
            </p:cNvSpPr>
            <p:nvPr/>
          </p:nvSpPr>
          <p:spPr bwMode="auto">
            <a:xfrm>
              <a:off x="1146175" y="3629317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3" name="Line 196"/>
            <p:cNvSpPr>
              <a:spLocks noChangeShapeType="1"/>
            </p:cNvSpPr>
            <p:nvPr/>
          </p:nvSpPr>
          <p:spPr bwMode="auto">
            <a:xfrm>
              <a:off x="1317625" y="335309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34" name="Rectangle 198"/>
            <p:cNvSpPr>
              <a:spLocks noChangeArrowheads="1"/>
            </p:cNvSpPr>
            <p:nvPr/>
          </p:nvSpPr>
          <p:spPr bwMode="auto">
            <a:xfrm>
              <a:off x="1146175" y="327689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" name="Line 199"/>
            <p:cNvSpPr>
              <a:spLocks noChangeShapeType="1"/>
            </p:cNvSpPr>
            <p:nvPr/>
          </p:nvSpPr>
          <p:spPr bwMode="auto">
            <a:xfrm>
              <a:off x="1317625" y="299114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36" name="Rectangle 201"/>
            <p:cNvSpPr>
              <a:spLocks noChangeArrowheads="1"/>
            </p:cNvSpPr>
            <p:nvPr/>
          </p:nvSpPr>
          <p:spPr bwMode="auto">
            <a:xfrm>
              <a:off x="1146175" y="291494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7" name="Oval 206"/>
            <p:cNvSpPr>
              <a:spLocks noChangeArrowheads="1"/>
            </p:cNvSpPr>
            <p:nvPr/>
          </p:nvSpPr>
          <p:spPr bwMode="auto">
            <a:xfrm>
              <a:off x="1631950" y="3314992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38" name="Oval 207"/>
            <p:cNvSpPr>
              <a:spLocks noChangeArrowheads="1"/>
            </p:cNvSpPr>
            <p:nvPr/>
          </p:nvSpPr>
          <p:spPr bwMode="auto">
            <a:xfrm>
              <a:off x="2346325" y="4019842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39" name="Oval 208"/>
            <p:cNvSpPr>
              <a:spLocks noChangeArrowheads="1"/>
            </p:cNvSpPr>
            <p:nvPr/>
          </p:nvSpPr>
          <p:spPr bwMode="auto">
            <a:xfrm>
              <a:off x="1984375" y="4734217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40" name="Oval 209"/>
            <p:cNvSpPr>
              <a:spLocks noChangeArrowheads="1"/>
            </p:cNvSpPr>
            <p:nvPr/>
          </p:nvSpPr>
          <p:spPr bwMode="auto">
            <a:xfrm>
              <a:off x="2698750" y="5096167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41" name="Oval 210"/>
            <p:cNvSpPr>
              <a:spLocks noChangeArrowheads="1"/>
            </p:cNvSpPr>
            <p:nvPr/>
          </p:nvSpPr>
          <p:spPr bwMode="auto">
            <a:xfrm>
              <a:off x="1984375" y="4381792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42" name="Oval 211"/>
            <p:cNvSpPr>
              <a:spLocks noChangeArrowheads="1"/>
            </p:cNvSpPr>
            <p:nvPr/>
          </p:nvSpPr>
          <p:spPr bwMode="auto">
            <a:xfrm>
              <a:off x="2346325" y="5801017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43" name="Oval 212"/>
            <p:cNvSpPr>
              <a:spLocks noChangeArrowheads="1"/>
            </p:cNvSpPr>
            <p:nvPr/>
          </p:nvSpPr>
          <p:spPr bwMode="auto">
            <a:xfrm>
              <a:off x="2165350" y="4381792"/>
              <a:ext cx="85725" cy="8572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cxnSp>
          <p:nvCxnSpPr>
            <p:cNvPr id="244" name="Přímá spojnice 243"/>
            <p:cNvCxnSpPr/>
            <p:nvPr/>
          </p:nvCxnSpPr>
          <p:spPr>
            <a:xfrm>
              <a:off x="2391866" y="4073817"/>
              <a:ext cx="0" cy="360000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Přímá spojnice 244"/>
            <p:cNvCxnSpPr/>
            <p:nvPr/>
          </p:nvCxnSpPr>
          <p:spPr>
            <a:xfrm flipH="1">
              <a:off x="2212359" y="4424655"/>
              <a:ext cx="172066" cy="0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TextovéPole 245"/>
            <p:cNvSpPr txBox="1"/>
            <p:nvPr/>
          </p:nvSpPr>
          <p:spPr>
            <a:xfrm rot="16200000">
              <a:off x="-288544" y="4561372"/>
              <a:ext cx="245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mozkových komor</a:t>
              </a:r>
              <a:endParaRPr lang="cs-CZ" sz="1400" dirty="0"/>
            </a:p>
          </p:txBody>
        </p:sp>
        <p:sp>
          <p:nvSpPr>
            <p:cNvPr id="247" name="TextovéPole 246"/>
            <p:cNvSpPr txBox="1"/>
            <p:nvPr/>
          </p:nvSpPr>
          <p:spPr>
            <a:xfrm>
              <a:off x="1222791" y="6344945"/>
              <a:ext cx="2002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hipokampu</a:t>
              </a:r>
              <a:endParaRPr lang="cs-CZ" sz="1400" dirty="0"/>
            </a:p>
          </p:txBody>
        </p:sp>
      </p:grpSp>
      <p:grpSp>
        <p:nvGrpSpPr>
          <p:cNvPr id="248" name="Skupina 247"/>
          <p:cNvGrpSpPr/>
          <p:nvPr/>
        </p:nvGrpSpPr>
        <p:grpSpPr>
          <a:xfrm>
            <a:off x="3629568" y="1988840"/>
            <a:ext cx="2444213" cy="3737780"/>
            <a:chOff x="3629568" y="2914942"/>
            <a:chExt cx="2444213" cy="3737780"/>
          </a:xfrm>
        </p:grpSpPr>
        <p:sp>
          <p:nvSpPr>
            <p:cNvPr id="249" name="Line 216"/>
            <p:cNvSpPr>
              <a:spLocks noChangeShapeType="1"/>
            </p:cNvSpPr>
            <p:nvPr/>
          </p:nvSpPr>
          <p:spPr bwMode="auto">
            <a:xfrm>
              <a:off x="4178102" y="6204877"/>
              <a:ext cx="17811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50" name="Line 222"/>
            <p:cNvSpPr>
              <a:spLocks noChangeShapeType="1"/>
            </p:cNvSpPr>
            <p:nvPr/>
          </p:nvSpPr>
          <p:spPr bwMode="auto">
            <a:xfrm>
              <a:off x="4178102" y="2972092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51" name="Rectangle 223"/>
            <p:cNvSpPr>
              <a:spLocks noChangeArrowheads="1"/>
            </p:cNvSpPr>
            <p:nvPr/>
          </p:nvSpPr>
          <p:spPr bwMode="auto">
            <a:xfrm>
              <a:off x="4149527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2" name="Line 224"/>
            <p:cNvSpPr>
              <a:spLocks noChangeShapeType="1"/>
            </p:cNvSpPr>
            <p:nvPr/>
          </p:nvSpPr>
          <p:spPr bwMode="auto">
            <a:xfrm flipV="1">
              <a:off x="4530527" y="616495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53" name="Rectangle 226"/>
            <p:cNvSpPr>
              <a:spLocks noChangeArrowheads="1"/>
            </p:cNvSpPr>
            <p:nvPr/>
          </p:nvSpPr>
          <p:spPr bwMode="auto">
            <a:xfrm>
              <a:off x="4501952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4" name="Line 227"/>
            <p:cNvSpPr>
              <a:spLocks noChangeShapeType="1"/>
            </p:cNvSpPr>
            <p:nvPr/>
          </p:nvSpPr>
          <p:spPr bwMode="auto">
            <a:xfrm flipV="1">
              <a:off x="4892477" y="616495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55" name="Rectangle 229"/>
            <p:cNvSpPr>
              <a:spLocks noChangeArrowheads="1"/>
            </p:cNvSpPr>
            <p:nvPr/>
          </p:nvSpPr>
          <p:spPr bwMode="auto">
            <a:xfrm>
              <a:off x="4863902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" name="Line 230"/>
            <p:cNvSpPr>
              <a:spLocks noChangeShapeType="1"/>
            </p:cNvSpPr>
            <p:nvPr/>
          </p:nvSpPr>
          <p:spPr bwMode="auto">
            <a:xfrm flipV="1">
              <a:off x="5244902" y="616495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57" name="Rectangle 232"/>
            <p:cNvSpPr>
              <a:spLocks noChangeArrowheads="1"/>
            </p:cNvSpPr>
            <p:nvPr/>
          </p:nvSpPr>
          <p:spPr bwMode="auto">
            <a:xfrm>
              <a:off x="5216327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8" name="Line 233"/>
            <p:cNvSpPr>
              <a:spLocks noChangeShapeType="1"/>
            </p:cNvSpPr>
            <p:nvPr/>
          </p:nvSpPr>
          <p:spPr bwMode="auto">
            <a:xfrm flipV="1">
              <a:off x="5606852" y="616495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59" name="Rectangle 235"/>
            <p:cNvSpPr>
              <a:spLocks noChangeArrowheads="1"/>
            </p:cNvSpPr>
            <p:nvPr/>
          </p:nvSpPr>
          <p:spPr bwMode="auto">
            <a:xfrm>
              <a:off x="5578277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0" name="Line 236"/>
            <p:cNvSpPr>
              <a:spLocks noChangeShapeType="1"/>
            </p:cNvSpPr>
            <p:nvPr/>
          </p:nvSpPr>
          <p:spPr bwMode="auto">
            <a:xfrm flipV="1">
              <a:off x="5959277" y="616495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61" name="Rectangle 238"/>
            <p:cNvSpPr>
              <a:spLocks noChangeArrowheads="1"/>
            </p:cNvSpPr>
            <p:nvPr/>
          </p:nvSpPr>
          <p:spPr bwMode="auto">
            <a:xfrm>
              <a:off x="5930702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2" name="Rectangle 241"/>
            <p:cNvSpPr>
              <a:spLocks noChangeArrowheads="1"/>
            </p:cNvSpPr>
            <p:nvPr/>
          </p:nvSpPr>
          <p:spPr bwMode="auto">
            <a:xfrm>
              <a:off x="4073327" y="612486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3" name="Line 242"/>
            <p:cNvSpPr>
              <a:spLocks noChangeShapeType="1"/>
            </p:cNvSpPr>
            <p:nvPr/>
          </p:nvSpPr>
          <p:spPr bwMode="auto">
            <a:xfrm>
              <a:off x="4178102" y="584864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64" name="Rectangle 244"/>
            <p:cNvSpPr>
              <a:spLocks noChangeArrowheads="1"/>
            </p:cNvSpPr>
            <p:nvPr/>
          </p:nvSpPr>
          <p:spPr bwMode="auto">
            <a:xfrm>
              <a:off x="4073327" y="577244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" name="Line 245"/>
            <p:cNvSpPr>
              <a:spLocks noChangeShapeType="1"/>
            </p:cNvSpPr>
            <p:nvPr/>
          </p:nvSpPr>
          <p:spPr bwMode="auto">
            <a:xfrm>
              <a:off x="4178102" y="548669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66" name="Rectangle 247"/>
            <p:cNvSpPr>
              <a:spLocks noChangeArrowheads="1"/>
            </p:cNvSpPr>
            <p:nvPr/>
          </p:nvSpPr>
          <p:spPr bwMode="auto">
            <a:xfrm>
              <a:off x="4073327" y="541049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" name="Line 248"/>
            <p:cNvSpPr>
              <a:spLocks noChangeShapeType="1"/>
            </p:cNvSpPr>
            <p:nvPr/>
          </p:nvSpPr>
          <p:spPr bwMode="auto">
            <a:xfrm>
              <a:off x="4178102" y="513426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68" name="Rectangle 250"/>
            <p:cNvSpPr>
              <a:spLocks noChangeArrowheads="1"/>
            </p:cNvSpPr>
            <p:nvPr/>
          </p:nvSpPr>
          <p:spPr bwMode="auto">
            <a:xfrm>
              <a:off x="4073327" y="505806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7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9" name="Line 251"/>
            <p:cNvSpPr>
              <a:spLocks noChangeShapeType="1"/>
            </p:cNvSpPr>
            <p:nvPr/>
          </p:nvSpPr>
          <p:spPr bwMode="auto">
            <a:xfrm>
              <a:off x="4178102" y="477231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70" name="Rectangle 253"/>
            <p:cNvSpPr>
              <a:spLocks noChangeArrowheads="1"/>
            </p:cNvSpPr>
            <p:nvPr/>
          </p:nvSpPr>
          <p:spPr bwMode="auto">
            <a:xfrm>
              <a:off x="4073327" y="46961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8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1" name="Line 254"/>
            <p:cNvSpPr>
              <a:spLocks noChangeShapeType="1"/>
            </p:cNvSpPr>
            <p:nvPr/>
          </p:nvSpPr>
          <p:spPr bwMode="auto">
            <a:xfrm>
              <a:off x="4178102" y="441989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72" name="Rectangle 256"/>
            <p:cNvSpPr>
              <a:spLocks noChangeArrowheads="1"/>
            </p:cNvSpPr>
            <p:nvPr/>
          </p:nvSpPr>
          <p:spPr bwMode="auto">
            <a:xfrm>
              <a:off x="4073327" y="434369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9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" name="Line 257"/>
            <p:cNvSpPr>
              <a:spLocks noChangeShapeType="1"/>
            </p:cNvSpPr>
            <p:nvPr/>
          </p:nvSpPr>
          <p:spPr bwMode="auto">
            <a:xfrm>
              <a:off x="4178102" y="405794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74" name="Rectangle 259"/>
            <p:cNvSpPr>
              <a:spLocks noChangeArrowheads="1"/>
            </p:cNvSpPr>
            <p:nvPr/>
          </p:nvSpPr>
          <p:spPr bwMode="auto">
            <a:xfrm>
              <a:off x="4006652" y="398174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5" name="Line 260"/>
            <p:cNvSpPr>
              <a:spLocks noChangeShapeType="1"/>
            </p:cNvSpPr>
            <p:nvPr/>
          </p:nvSpPr>
          <p:spPr bwMode="auto">
            <a:xfrm>
              <a:off x="4178102" y="370551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76" name="Rectangle 262"/>
            <p:cNvSpPr>
              <a:spLocks noChangeArrowheads="1"/>
            </p:cNvSpPr>
            <p:nvPr/>
          </p:nvSpPr>
          <p:spPr bwMode="auto">
            <a:xfrm>
              <a:off x="4006652" y="3629317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" name="Line 263"/>
            <p:cNvSpPr>
              <a:spLocks noChangeShapeType="1"/>
            </p:cNvSpPr>
            <p:nvPr/>
          </p:nvSpPr>
          <p:spPr bwMode="auto">
            <a:xfrm>
              <a:off x="4178102" y="334356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78" name="Rectangle 265"/>
            <p:cNvSpPr>
              <a:spLocks noChangeArrowheads="1"/>
            </p:cNvSpPr>
            <p:nvPr/>
          </p:nvSpPr>
          <p:spPr bwMode="auto">
            <a:xfrm>
              <a:off x="4006652" y="3267367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" name="Line 266"/>
            <p:cNvSpPr>
              <a:spLocks noChangeShapeType="1"/>
            </p:cNvSpPr>
            <p:nvPr/>
          </p:nvSpPr>
          <p:spPr bwMode="auto">
            <a:xfrm>
              <a:off x="4178102" y="299114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80" name="Rectangle 268"/>
            <p:cNvSpPr>
              <a:spLocks noChangeArrowheads="1"/>
            </p:cNvSpPr>
            <p:nvPr/>
          </p:nvSpPr>
          <p:spPr bwMode="auto">
            <a:xfrm>
              <a:off x="4006652" y="291494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1" name="Line 272"/>
            <p:cNvSpPr>
              <a:spLocks noChangeShapeType="1"/>
            </p:cNvSpPr>
            <p:nvPr/>
          </p:nvSpPr>
          <p:spPr bwMode="auto">
            <a:xfrm flipV="1">
              <a:off x="4178102" y="2972092"/>
              <a:ext cx="0" cy="32327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82" name="Oval 273"/>
            <p:cNvSpPr>
              <a:spLocks noChangeArrowheads="1"/>
            </p:cNvSpPr>
            <p:nvPr/>
          </p:nvSpPr>
          <p:spPr bwMode="auto">
            <a:xfrm>
              <a:off x="4492427" y="3305467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83" name="Oval 274"/>
            <p:cNvSpPr>
              <a:spLocks noChangeArrowheads="1"/>
            </p:cNvSpPr>
            <p:nvPr/>
          </p:nvSpPr>
          <p:spPr bwMode="auto">
            <a:xfrm>
              <a:off x="5206802" y="4019842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84" name="Oval 275"/>
            <p:cNvSpPr>
              <a:spLocks noChangeArrowheads="1"/>
            </p:cNvSpPr>
            <p:nvPr/>
          </p:nvSpPr>
          <p:spPr bwMode="auto">
            <a:xfrm>
              <a:off x="4854377" y="4734217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85" name="Oval 276"/>
            <p:cNvSpPr>
              <a:spLocks noChangeArrowheads="1"/>
            </p:cNvSpPr>
            <p:nvPr/>
          </p:nvSpPr>
          <p:spPr bwMode="auto">
            <a:xfrm>
              <a:off x="5568752" y="5096167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86" name="Oval 277"/>
            <p:cNvSpPr>
              <a:spLocks noChangeArrowheads="1"/>
            </p:cNvSpPr>
            <p:nvPr/>
          </p:nvSpPr>
          <p:spPr bwMode="auto">
            <a:xfrm>
              <a:off x="4854377" y="4381792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87" name="Oval 278"/>
            <p:cNvSpPr>
              <a:spLocks noChangeArrowheads="1"/>
            </p:cNvSpPr>
            <p:nvPr/>
          </p:nvSpPr>
          <p:spPr bwMode="auto">
            <a:xfrm>
              <a:off x="5206802" y="5810542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88" name="Oval 279"/>
            <p:cNvSpPr>
              <a:spLocks noChangeArrowheads="1"/>
            </p:cNvSpPr>
            <p:nvPr/>
          </p:nvSpPr>
          <p:spPr bwMode="auto">
            <a:xfrm>
              <a:off x="5035352" y="4381792"/>
              <a:ext cx="85725" cy="8572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89" name="Line 280"/>
            <p:cNvSpPr>
              <a:spLocks noChangeShapeType="1"/>
            </p:cNvSpPr>
            <p:nvPr/>
          </p:nvSpPr>
          <p:spPr bwMode="auto">
            <a:xfrm>
              <a:off x="4892477" y="4419892"/>
              <a:ext cx="180975" cy="1714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90" name="Line 281"/>
            <p:cNvSpPr>
              <a:spLocks noChangeShapeType="1"/>
            </p:cNvSpPr>
            <p:nvPr/>
          </p:nvSpPr>
          <p:spPr bwMode="auto">
            <a:xfrm flipV="1">
              <a:off x="4892477" y="4238917"/>
              <a:ext cx="180975" cy="18097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91" name="Line 282"/>
            <p:cNvSpPr>
              <a:spLocks noChangeShapeType="1"/>
            </p:cNvSpPr>
            <p:nvPr/>
          </p:nvSpPr>
          <p:spPr bwMode="auto">
            <a:xfrm flipV="1">
              <a:off x="5073452" y="4419892"/>
              <a:ext cx="171450" cy="1714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92" name="Line 283"/>
            <p:cNvSpPr>
              <a:spLocks noChangeShapeType="1"/>
            </p:cNvSpPr>
            <p:nvPr/>
          </p:nvSpPr>
          <p:spPr bwMode="auto">
            <a:xfrm>
              <a:off x="5073452" y="4238917"/>
              <a:ext cx="171450" cy="18097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93" name="TextovéPole 292"/>
            <p:cNvSpPr txBox="1"/>
            <p:nvPr/>
          </p:nvSpPr>
          <p:spPr>
            <a:xfrm rot="16200000">
              <a:off x="2556936" y="4430218"/>
              <a:ext cx="245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mozkových komor</a:t>
              </a:r>
              <a:endParaRPr lang="cs-CZ" sz="1400" dirty="0"/>
            </a:p>
          </p:txBody>
        </p:sp>
        <p:sp>
          <p:nvSpPr>
            <p:cNvPr id="294" name="TextovéPole 293"/>
            <p:cNvSpPr txBox="1"/>
            <p:nvPr/>
          </p:nvSpPr>
          <p:spPr>
            <a:xfrm>
              <a:off x="4071097" y="6344945"/>
              <a:ext cx="2002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hipokampu</a:t>
              </a:r>
              <a:endParaRPr lang="cs-CZ" sz="1400" dirty="0"/>
            </a:p>
          </p:txBody>
        </p:sp>
      </p:grpSp>
      <p:sp>
        <p:nvSpPr>
          <p:cNvPr id="295" name="Zástupný symbol pro obsah 5"/>
          <p:cNvSpPr txBox="1">
            <a:spLocks/>
          </p:cNvSpPr>
          <p:nvPr/>
        </p:nvSpPr>
        <p:spPr>
          <a:xfrm>
            <a:off x="444860" y="5900512"/>
            <a:ext cx="8229600" cy="6840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geometrickým místem bodů s </a:t>
            </a:r>
            <a:r>
              <a:rPr lang="cs-CZ" dirty="0"/>
              <a:t>toutéž </a:t>
            </a:r>
            <a:r>
              <a:rPr lang="cs-CZ" dirty="0" smtClean="0"/>
              <a:t>manhattanskou vzdáleností </a:t>
            </a:r>
            <a:r>
              <a:rPr lang="cs-CZ" dirty="0"/>
              <a:t>od daného bodu je </a:t>
            </a:r>
            <a:r>
              <a:rPr lang="cs-CZ" dirty="0" err="1" smtClean="0"/>
              <a:t>hyperkrychle</a:t>
            </a:r>
            <a:r>
              <a:rPr lang="cs-CZ" dirty="0" smtClean="0"/>
              <a:t> (ve dvourozměrném prostoru čtverec)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82888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17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363272" cy="1008112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/>
                  <a:t>zobecněním Euklidovy a </a:t>
                </a:r>
                <a:r>
                  <a:rPr lang="cs-CZ" dirty="0" err="1" smtClean="0"/>
                  <a:t>Hammingovy</a:t>
                </a:r>
                <a:r>
                  <a:rPr lang="cs-CZ" dirty="0" smtClean="0"/>
                  <a:t> (manhattanské) metriky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sz="1800" b="0" i="1" smtClean="0">
                              <a:latin typeface="Cambria Math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1800" b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sz="18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18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cs-CZ" sz="1800">
                                                  <a:latin typeface="Cambria Math"/>
                                                </a:rPr>
                                                <m:t>x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sz="1800" i="1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en-US" sz="18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cs-CZ" sz="18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cs-CZ" sz="1800">
                                                  <a:latin typeface="Cambria Math"/>
                                                </a:rPr>
                                                <m:t>x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n-US" sz="18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cs-CZ" sz="1800" i="1">
                                          <a:latin typeface="Cambria Math"/>
                                        </a:rPr>
                                        <m:t>𝑚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cs-CZ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1800" b="0" i="1" smtClean="0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cs-CZ" sz="1800" dirty="0" smtClean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363272" cy="1008112"/>
              </a:xfrm>
              <a:blipFill rotWithShape="1">
                <a:blip r:embed="rId2"/>
                <a:stretch>
                  <a:fillRect l="-583" t="-30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err="1" smtClean="0"/>
              <a:t>Minkovského</a:t>
            </a:r>
            <a:r>
              <a:rPr lang="cs-CZ" dirty="0" smtClean="0"/>
              <a:t> metrika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5"/>
              <p:cNvSpPr txBox="1">
                <a:spLocks/>
              </p:cNvSpPr>
              <p:nvPr/>
            </p:nvSpPr>
            <p:spPr>
              <a:xfrm>
                <a:off x="457200" y="2420888"/>
                <a:ext cx="8219256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/>
                  <a:t>Euklidova metrika pro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𝑚</m:t>
                    </m:r>
                    <m:r>
                      <a:rPr lang="cs-CZ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cs-CZ" dirty="0" smtClean="0"/>
                  <a:t>, </a:t>
                </a:r>
                <a:r>
                  <a:rPr lang="cs-CZ" dirty="0" err="1" smtClean="0"/>
                  <a:t>Hammingova</a:t>
                </a:r>
                <a:r>
                  <a:rPr lang="cs-CZ" dirty="0" smtClean="0"/>
                  <a:t> (manhattanská) metrika pro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𝑚</m:t>
                    </m:r>
                    <m:r>
                      <a:rPr lang="cs-CZ" i="1">
                        <a:latin typeface="Cambria Math"/>
                      </a:rPr>
                      <m:t>=1</m:t>
                    </m:r>
                  </m:oMath>
                </a14:m>
                <a:endParaRPr lang="cs-CZ" dirty="0" smtClean="0"/>
              </a:p>
            </p:txBody>
          </p:sp>
        </mc:Choice>
        <mc:Fallback xmlns="">
          <p:sp>
            <p:nvSpPr>
              <p:cNvPr id="8" name="Zástupný symbol pro obsah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420888"/>
                <a:ext cx="8219256" cy="792088"/>
              </a:xfrm>
              <a:prstGeom prst="rect">
                <a:avLst/>
              </a:prstGeom>
              <a:blipFill rotWithShape="1">
                <a:blip r:embed="rId3"/>
                <a:stretch>
                  <a:fillRect l="-593" t="-3846" r="-7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ástupný symbol pro obsah 5"/>
              <p:cNvSpPr txBox="1">
                <a:spLocks/>
              </p:cNvSpPr>
              <p:nvPr/>
            </p:nvSpPr>
            <p:spPr>
              <a:xfrm>
                <a:off x="457200" y="3248980"/>
                <a:ext cx="8219256" cy="10081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/>
                  <a:t>volba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𝑚</m:t>
                    </m:r>
                  </m:oMath>
                </a14:m>
                <a:r>
                  <a:rPr lang="cs-CZ" dirty="0" smtClean="0"/>
                  <a:t> závisí na tom, jak moc chceme </a:t>
                </a:r>
                <a:r>
                  <a:rPr lang="cs-CZ" dirty="0" err="1" smtClean="0"/>
                  <a:t>váhovat</a:t>
                </a:r>
                <a:r>
                  <a:rPr lang="cs-CZ" dirty="0" smtClean="0"/>
                  <a:t> velké rozdíly mezi proměnnými (čím větší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𝑚</m:t>
                    </m:r>
                  </m:oMath>
                </a14:m>
                <a:r>
                  <a:rPr lang="cs-CZ" dirty="0" smtClean="0"/>
                  <a:t>, tím větší váha na velké rozdíly mezi proměnnými)</a:t>
                </a:r>
              </a:p>
            </p:txBody>
          </p:sp>
        </mc:Choice>
        <mc:Fallback xmlns="">
          <p:sp>
            <p:nvSpPr>
              <p:cNvPr id="10" name="Zástupný symbol pro obsah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248980"/>
                <a:ext cx="8219256" cy="1008112"/>
              </a:xfrm>
              <a:prstGeom prst="rect">
                <a:avLst/>
              </a:prstGeom>
              <a:blipFill rotWithShape="1">
                <a:blip r:embed="rId4"/>
                <a:stretch>
                  <a:fillRect l="-593" t="-3030" r="-742" b="-109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ástupný symbol pro obsah 5"/>
              <p:cNvSpPr txBox="1">
                <a:spLocks/>
              </p:cNvSpPr>
              <p:nvPr/>
            </p:nvSpPr>
            <p:spPr>
              <a:xfrm>
                <a:off x="457200" y="4365104"/>
                <a:ext cx="8363272" cy="10801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/>
                  <a:t>pro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𝑚</m:t>
                    </m:r>
                    <m:r>
                      <a:rPr lang="cs-CZ" i="1" smtClean="0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cs-CZ" dirty="0" smtClean="0"/>
                  <a:t> metrika konverguje k </a:t>
                </a:r>
                <a:r>
                  <a:rPr lang="cs-CZ" b="1" dirty="0" err="1" smtClean="0"/>
                  <a:t>Čebyševově</a:t>
                </a:r>
                <a:r>
                  <a:rPr lang="cs-CZ" b="1" dirty="0" smtClean="0"/>
                  <a:t> metrice</a:t>
                </a:r>
              </a:p>
              <a:p>
                <a:endParaRPr lang="cs-CZ" sz="1000" b="1" dirty="0" smtClean="0"/>
              </a:p>
              <a:p>
                <a:pPr marL="0" indent="0" algn="ctr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b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b="1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cs-CZ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cs-CZ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cs-CZ" i="1" smtClean="0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𝑀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1" i="1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s-CZ" b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1" i="1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 smtClean="0">
                              <a:latin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mtClean="0">
                                      <a:latin typeface="Cambria Math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∀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𝒊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cs-CZ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cs-CZ" b="1" dirty="0"/>
              </a:p>
              <a:p>
                <a:endParaRPr lang="cs-CZ" b="1" dirty="0"/>
              </a:p>
              <a:p>
                <a:endParaRPr lang="cs-CZ" dirty="0" smtClean="0"/>
              </a:p>
            </p:txBody>
          </p:sp>
        </mc:Choice>
        <mc:Fallback xmlns="">
          <p:sp>
            <p:nvSpPr>
              <p:cNvPr id="11" name="Zástupný symbol pro obsah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365104"/>
                <a:ext cx="8363272" cy="1080120"/>
              </a:xfrm>
              <a:prstGeom prst="rect">
                <a:avLst/>
              </a:prstGeom>
              <a:blipFill rotWithShape="1">
                <a:blip r:embed="rId5"/>
                <a:stretch>
                  <a:fillRect l="-583" t="-28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114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18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5472608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/>
                  <a:t>odvozena z </a:t>
                </a:r>
                <a:r>
                  <a:rPr lang="cs-CZ" dirty="0" err="1" smtClean="0"/>
                  <a:t>Minkovského</a:t>
                </a:r>
                <a:r>
                  <a:rPr lang="cs-CZ" dirty="0" smtClean="0"/>
                  <a:t> metriky pro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𝑚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cs-CZ" dirty="0"/>
                  <a:t> </a:t>
                </a:r>
                <a:endParaRPr lang="cs-CZ" dirty="0" smtClean="0"/>
              </a:p>
              <a:p>
                <a:endParaRPr lang="cs-CZ" sz="1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sz="1600" i="1">
                              <a:latin typeface="Cambria Math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1600" b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600" b="1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∀</m:t>
                              </m:r>
                              <m:r>
                                <a:rPr lang="en-US" sz="1800" b="1" i="1"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800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cs-CZ" sz="18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cs-CZ" sz="18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800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cs-CZ" sz="1800" dirty="0" smtClean="0"/>
              </a:p>
              <a:p>
                <a:endParaRPr lang="cs-CZ" sz="1000" dirty="0" smtClean="0"/>
              </a:p>
              <a:p>
                <a:pPr marL="0" indent="0">
                  <a:buNone/>
                </a:pPr>
                <a:endParaRPr lang="cs-CZ" b="1" dirty="0"/>
              </a:p>
              <a:p>
                <a:endParaRPr lang="cs-CZ" b="1" dirty="0"/>
              </a:p>
              <a:p>
                <a:endParaRPr lang="cs-CZ" dirty="0" smtClean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5472608"/>
              </a:xfrm>
              <a:blipFill rotWithShape="1">
                <a:blip r:embed="rId2"/>
                <a:stretch>
                  <a:fillRect l="-593" t="-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err="1" smtClean="0"/>
              <a:t>Čebyševova</a:t>
            </a:r>
            <a:r>
              <a:rPr lang="cs-CZ" dirty="0" smtClean="0"/>
              <a:t> metrika</a:t>
            </a:r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6572944" y="3005742"/>
            <a:ext cx="1599456" cy="647492"/>
            <a:chOff x="6228184" y="3728065"/>
            <a:chExt cx="1599456" cy="647492"/>
          </a:xfrm>
        </p:grpSpPr>
        <p:sp>
          <p:nvSpPr>
            <p:cNvPr id="8" name="Oval 69"/>
            <p:cNvSpPr>
              <a:spLocks noChangeArrowheads="1"/>
            </p:cNvSpPr>
            <p:nvPr/>
          </p:nvSpPr>
          <p:spPr bwMode="auto">
            <a:xfrm>
              <a:off x="6228977" y="3836548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9" name="Oval 73"/>
            <p:cNvSpPr>
              <a:spLocks noChangeArrowheads="1"/>
            </p:cNvSpPr>
            <p:nvPr/>
          </p:nvSpPr>
          <p:spPr bwMode="auto">
            <a:xfrm>
              <a:off x="6228977" y="4018384"/>
              <a:ext cx="72000" cy="72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0" name="Oval 82"/>
            <p:cNvSpPr>
              <a:spLocks noChangeArrowheads="1"/>
            </p:cNvSpPr>
            <p:nvPr/>
          </p:nvSpPr>
          <p:spPr bwMode="auto">
            <a:xfrm>
              <a:off x="6228184" y="4200219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6323578" y="3728065"/>
              <a:ext cx="1056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pacienti</a:t>
              </a:r>
              <a:endParaRPr lang="cs-CZ" sz="1200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323578" y="3913312"/>
              <a:ext cx="15040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kontroly</a:t>
              </a:r>
              <a:endParaRPr lang="cs-CZ" sz="1200" dirty="0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323578" y="4098558"/>
              <a:ext cx="1504062" cy="276999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cs-CZ" sz="1200" dirty="0" smtClean="0"/>
                <a:t>testovací subjekt</a:t>
              </a:r>
              <a:endParaRPr lang="en-US" sz="1200" dirty="0"/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784088" y="2708920"/>
            <a:ext cx="2441387" cy="3737780"/>
            <a:chOff x="784088" y="2914942"/>
            <a:chExt cx="2441387" cy="3737780"/>
          </a:xfrm>
        </p:grpSpPr>
        <p:sp>
          <p:nvSpPr>
            <p:cNvPr id="15" name="Line 149"/>
            <p:cNvSpPr>
              <a:spLocks noChangeShapeType="1"/>
            </p:cNvSpPr>
            <p:nvPr/>
          </p:nvSpPr>
          <p:spPr bwMode="auto">
            <a:xfrm>
              <a:off x="1317625" y="6204877"/>
              <a:ext cx="17811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" name="Line 151"/>
            <p:cNvSpPr>
              <a:spLocks noChangeShapeType="1"/>
            </p:cNvSpPr>
            <p:nvPr/>
          </p:nvSpPr>
          <p:spPr bwMode="auto">
            <a:xfrm flipV="1">
              <a:off x="1317625" y="2972092"/>
              <a:ext cx="0" cy="32385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" name="Line 155"/>
            <p:cNvSpPr>
              <a:spLocks noChangeShapeType="1"/>
            </p:cNvSpPr>
            <p:nvPr/>
          </p:nvSpPr>
          <p:spPr bwMode="auto">
            <a:xfrm>
              <a:off x="1317625" y="2972092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" name="Rectangle 156"/>
            <p:cNvSpPr>
              <a:spLocks noChangeArrowheads="1"/>
            </p:cNvSpPr>
            <p:nvPr/>
          </p:nvSpPr>
          <p:spPr bwMode="auto">
            <a:xfrm>
              <a:off x="1289050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Line 157"/>
            <p:cNvSpPr>
              <a:spLocks noChangeShapeType="1"/>
            </p:cNvSpPr>
            <p:nvPr/>
          </p:nvSpPr>
          <p:spPr bwMode="auto">
            <a:xfrm flipV="1">
              <a:off x="1670050" y="6174477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" name="Rectangle 159"/>
            <p:cNvSpPr>
              <a:spLocks noChangeArrowheads="1"/>
            </p:cNvSpPr>
            <p:nvPr/>
          </p:nvSpPr>
          <p:spPr bwMode="auto">
            <a:xfrm>
              <a:off x="1641475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Line 160"/>
            <p:cNvSpPr>
              <a:spLocks noChangeShapeType="1"/>
            </p:cNvSpPr>
            <p:nvPr/>
          </p:nvSpPr>
          <p:spPr bwMode="auto">
            <a:xfrm flipV="1">
              <a:off x="2022475" y="6174477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2" name="Rectangle 162"/>
            <p:cNvSpPr>
              <a:spLocks noChangeArrowheads="1"/>
            </p:cNvSpPr>
            <p:nvPr/>
          </p:nvSpPr>
          <p:spPr bwMode="auto">
            <a:xfrm>
              <a:off x="1993900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Line 163"/>
            <p:cNvSpPr>
              <a:spLocks noChangeShapeType="1"/>
            </p:cNvSpPr>
            <p:nvPr/>
          </p:nvSpPr>
          <p:spPr bwMode="auto">
            <a:xfrm flipV="1">
              <a:off x="2384425" y="6174477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4" name="Rectangle 165"/>
            <p:cNvSpPr>
              <a:spLocks noChangeArrowheads="1"/>
            </p:cNvSpPr>
            <p:nvPr/>
          </p:nvSpPr>
          <p:spPr bwMode="auto">
            <a:xfrm>
              <a:off x="2355850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Line 166"/>
            <p:cNvSpPr>
              <a:spLocks noChangeShapeType="1"/>
            </p:cNvSpPr>
            <p:nvPr/>
          </p:nvSpPr>
          <p:spPr bwMode="auto">
            <a:xfrm flipV="1">
              <a:off x="2736850" y="6174477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6" name="Rectangle 168"/>
            <p:cNvSpPr>
              <a:spLocks noChangeArrowheads="1"/>
            </p:cNvSpPr>
            <p:nvPr/>
          </p:nvSpPr>
          <p:spPr bwMode="auto">
            <a:xfrm>
              <a:off x="2708275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Line 169"/>
            <p:cNvSpPr>
              <a:spLocks noChangeShapeType="1"/>
            </p:cNvSpPr>
            <p:nvPr/>
          </p:nvSpPr>
          <p:spPr bwMode="auto">
            <a:xfrm flipV="1">
              <a:off x="3098800" y="6174477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8" name="Rectangle 171"/>
            <p:cNvSpPr>
              <a:spLocks noChangeArrowheads="1"/>
            </p:cNvSpPr>
            <p:nvPr/>
          </p:nvSpPr>
          <p:spPr bwMode="auto">
            <a:xfrm>
              <a:off x="3070225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174"/>
            <p:cNvSpPr>
              <a:spLocks noChangeArrowheads="1"/>
            </p:cNvSpPr>
            <p:nvPr/>
          </p:nvSpPr>
          <p:spPr bwMode="auto">
            <a:xfrm>
              <a:off x="1212850" y="612486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Line 175"/>
            <p:cNvSpPr>
              <a:spLocks noChangeShapeType="1"/>
            </p:cNvSpPr>
            <p:nvPr/>
          </p:nvSpPr>
          <p:spPr bwMode="auto">
            <a:xfrm>
              <a:off x="1317625" y="583911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1" name="Rectangle 177"/>
            <p:cNvSpPr>
              <a:spLocks noChangeArrowheads="1"/>
            </p:cNvSpPr>
            <p:nvPr/>
          </p:nvSpPr>
          <p:spPr bwMode="auto">
            <a:xfrm>
              <a:off x="1212850" y="57629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Line 178"/>
            <p:cNvSpPr>
              <a:spLocks noChangeShapeType="1"/>
            </p:cNvSpPr>
            <p:nvPr/>
          </p:nvSpPr>
          <p:spPr bwMode="auto">
            <a:xfrm>
              <a:off x="1317625" y="548669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3" name="Rectangle 180"/>
            <p:cNvSpPr>
              <a:spLocks noChangeArrowheads="1"/>
            </p:cNvSpPr>
            <p:nvPr/>
          </p:nvSpPr>
          <p:spPr bwMode="auto">
            <a:xfrm>
              <a:off x="1212850" y="541049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Line 181"/>
            <p:cNvSpPr>
              <a:spLocks noChangeShapeType="1"/>
            </p:cNvSpPr>
            <p:nvPr/>
          </p:nvSpPr>
          <p:spPr bwMode="auto">
            <a:xfrm>
              <a:off x="1317625" y="513426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5" name="Rectangle 183"/>
            <p:cNvSpPr>
              <a:spLocks noChangeArrowheads="1"/>
            </p:cNvSpPr>
            <p:nvPr/>
          </p:nvSpPr>
          <p:spPr bwMode="auto">
            <a:xfrm>
              <a:off x="1212850" y="505806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7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Line 184"/>
            <p:cNvSpPr>
              <a:spLocks noChangeShapeType="1"/>
            </p:cNvSpPr>
            <p:nvPr/>
          </p:nvSpPr>
          <p:spPr bwMode="auto">
            <a:xfrm>
              <a:off x="1317625" y="477231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7" name="Rectangle 186"/>
            <p:cNvSpPr>
              <a:spLocks noChangeArrowheads="1"/>
            </p:cNvSpPr>
            <p:nvPr/>
          </p:nvSpPr>
          <p:spPr bwMode="auto">
            <a:xfrm>
              <a:off x="1212850" y="46961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8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Line 187"/>
            <p:cNvSpPr>
              <a:spLocks noChangeShapeType="1"/>
            </p:cNvSpPr>
            <p:nvPr/>
          </p:nvSpPr>
          <p:spPr bwMode="auto">
            <a:xfrm>
              <a:off x="1317625" y="441989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9" name="Rectangle 189"/>
            <p:cNvSpPr>
              <a:spLocks noChangeArrowheads="1"/>
            </p:cNvSpPr>
            <p:nvPr/>
          </p:nvSpPr>
          <p:spPr bwMode="auto">
            <a:xfrm>
              <a:off x="1212850" y="434369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9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Line 190"/>
            <p:cNvSpPr>
              <a:spLocks noChangeShapeType="1"/>
            </p:cNvSpPr>
            <p:nvPr/>
          </p:nvSpPr>
          <p:spPr bwMode="auto">
            <a:xfrm>
              <a:off x="1317625" y="405794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1" name="Rectangle 192"/>
            <p:cNvSpPr>
              <a:spLocks noChangeArrowheads="1"/>
            </p:cNvSpPr>
            <p:nvPr/>
          </p:nvSpPr>
          <p:spPr bwMode="auto">
            <a:xfrm>
              <a:off x="1146175" y="398174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Line 193"/>
            <p:cNvSpPr>
              <a:spLocks noChangeShapeType="1"/>
            </p:cNvSpPr>
            <p:nvPr/>
          </p:nvSpPr>
          <p:spPr bwMode="auto">
            <a:xfrm>
              <a:off x="1317625" y="370551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3" name="Rectangle 195"/>
            <p:cNvSpPr>
              <a:spLocks noChangeArrowheads="1"/>
            </p:cNvSpPr>
            <p:nvPr/>
          </p:nvSpPr>
          <p:spPr bwMode="auto">
            <a:xfrm>
              <a:off x="1146175" y="3629317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Line 196"/>
            <p:cNvSpPr>
              <a:spLocks noChangeShapeType="1"/>
            </p:cNvSpPr>
            <p:nvPr/>
          </p:nvSpPr>
          <p:spPr bwMode="auto">
            <a:xfrm>
              <a:off x="1317625" y="335309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5" name="Rectangle 198"/>
            <p:cNvSpPr>
              <a:spLocks noChangeArrowheads="1"/>
            </p:cNvSpPr>
            <p:nvPr/>
          </p:nvSpPr>
          <p:spPr bwMode="auto">
            <a:xfrm>
              <a:off x="1146175" y="327689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Line 199"/>
            <p:cNvSpPr>
              <a:spLocks noChangeShapeType="1"/>
            </p:cNvSpPr>
            <p:nvPr/>
          </p:nvSpPr>
          <p:spPr bwMode="auto">
            <a:xfrm>
              <a:off x="1317625" y="299114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7" name="Rectangle 201"/>
            <p:cNvSpPr>
              <a:spLocks noChangeArrowheads="1"/>
            </p:cNvSpPr>
            <p:nvPr/>
          </p:nvSpPr>
          <p:spPr bwMode="auto">
            <a:xfrm>
              <a:off x="1146175" y="291494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Oval 206"/>
            <p:cNvSpPr>
              <a:spLocks noChangeArrowheads="1"/>
            </p:cNvSpPr>
            <p:nvPr/>
          </p:nvSpPr>
          <p:spPr bwMode="auto">
            <a:xfrm>
              <a:off x="1631950" y="3314992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9" name="Oval 207"/>
            <p:cNvSpPr>
              <a:spLocks noChangeArrowheads="1"/>
            </p:cNvSpPr>
            <p:nvPr/>
          </p:nvSpPr>
          <p:spPr bwMode="auto">
            <a:xfrm>
              <a:off x="2346325" y="4019842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0" name="Oval 208"/>
            <p:cNvSpPr>
              <a:spLocks noChangeArrowheads="1"/>
            </p:cNvSpPr>
            <p:nvPr/>
          </p:nvSpPr>
          <p:spPr bwMode="auto">
            <a:xfrm>
              <a:off x="1984375" y="4734217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1" name="Oval 209"/>
            <p:cNvSpPr>
              <a:spLocks noChangeArrowheads="1"/>
            </p:cNvSpPr>
            <p:nvPr/>
          </p:nvSpPr>
          <p:spPr bwMode="auto">
            <a:xfrm>
              <a:off x="2698750" y="5096167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2" name="Oval 210"/>
            <p:cNvSpPr>
              <a:spLocks noChangeArrowheads="1"/>
            </p:cNvSpPr>
            <p:nvPr/>
          </p:nvSpPr>
          <p:spPr bwMode="auto">
            <a:xfrm>
              <a:off x="1984375" y="4381792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3" name="Oval 211"/>
            <p:cNvSpPr>
              <a:spLocks noChangeArrowheads="1"/>
            </p:cNvSpPr>
            <p:nvPr/>
          </p:nvSpPr>
          <p:spPr bwMode="auto">
            <a:xfrm>
              <a:off x="2346325" y="5801017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4" name="Oval 212"/>
            <p:cNvSpPr>
              <a:spLocks noChangeArrowheads="1"/>
            </p:cNvSpPr>
            <p:nvPr/>
          </p:nvSpPr>
          <p:spPr bwMode="auto">
            <a:xfrm>
              <a:off x="2165350" y="4381792"/>
              <a:ext cx="85725" cy="8572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cxnSp>
          <p:nvCxnSpPr>
            <p:cNvPr id="55" name="Přímá spojnice 54"/>
            <p:cNvCxnSpPr/>
            <p:nvPr/>
          </p:nvCxnSpPr>
          <p:spPr>
            <a:xfrm>
              <a:off x="2391866" y="4073817"/>
              <a:ext cx="0" cy="360000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/>
            <p:cNvCxnSpPr/>
            <p:nvPr/>
          </p:nvCxnSpPr>
          <p:spPr>
            <a:xfrm flipH="1">
              <a:off x="2212359" y="4424655"/>
              <a:ext cx="172066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ovéPole 56"/>
            <p:cNvSpPr txBox="1"/>
            <p:nvPr/>
          </p:nvSpPr>
          <p:spPr>
            <a:xfrm rot="16200000">
              <a:off x="-288544" y="4561372"/>
              <a:ext cx="245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mozkových komor</a:t>
              </a:r>
              <a:endParaRPr lang="cs-CZ" sz="1400" dirty="0"/>
            </a:p>
          </p:txBody>
        </p:sp>
        <p:sp>
          <p:nvSpPr>
            <p:cNvPr id="58" name="TextovéPole 57"/>
            <p:cNvSpPr txBox="1"/>
            <p:nvPr/>
          </p:nvSpPr>
          <p:spPr>
            <a:xfrm>
              <a:off x="1222791" y="6344945"/>
              <a:ext cx="2002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hipokampu</a:t>
              </a:r>
              <a:endParaRPr lang="cs-CZ" sz="1400" dirty="0"/>
            </a:p>
          </p:txBody>
        </p:sp>
      </p:grpSp>
      <p:grpSp>
        <p:nvGrpSpPr>
          <p:cNvPr id="107" name="Skupina 106"/>
          <p:cNvGrpSpPr/>
          <p:nvPr/>
        </p:nvGrpSpPr>
        <p:grpSpPr>
          <a:xfrm>
            <a:off x="3629568" y="2708920"/>
            <a:ext cx="2444213" cy="3737780"/>
            <a:chOff x="3629568" y="2914942"/>
            <a:chExt cx="2444213" cy="3737780"/>
          </a:xfrm>
        </p:grpSpPr>
        <p:sp>
          <p:nvSpPr>
            <p:cNvPr id="60" name="Line 216"/>
            <p:cNvSpPr>
              <a:spLocks noChangeShapeType="1"/>
            </p:cNvSpPr>
            <p:nvPr/>
          </p:nvSpPr>
          <p:spPr bwMode="auto">
            <a:xfrm>
              <a:off x="4178102" y="6204877"/>
              <a:ext cx="17811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1" name="Line 222"/>
            <p:cNvSpPr>
              <a:spLocks noChangeShapeType="1"/>
            </p:cNvSpPr>
            <p:nvPr/>
          </p:nvSpPr>
          <p:spPr bwMode="auto">
            <a:xfrm>
              <a:off x="4178102" y="2972092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2" name="Rectangle 223"/>
            <p:cNvSpPr>
              <a:spLocks noChangeArrowheads="1"/>
            </p:cNvSpPr>
            <p:nvPr/>
          </p:nvSpPr>
          <p:spPr bwMode="auto">
            <a:xfrm>
              <a:off x="4149527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Line 224"/>
            <p:cNvSpPr>
              <a:spLocks noChangeShapeType="1"/>
            </p:cNvSpPr>
            <p:nvPr/>
          </p:nvSpPr>
          <p:spPr bwMode="auto">
            <a:xfrm flipV="1">
              <a:off x="4530527" y="616495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4" name="Rectangle 226"/>
            <p:cNvSpPr>
              <a:spLocks noChangeArrowheads="1"/>
            </p:cNvSpPr>
            <p:nvPr/>
          </p:nvSpPr>
          <p:spPr bwMode="auto">
            <a:xfrm>
              <a:off x="4501952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Line 227"/>
            <p:cNvSpPr>
              <a:spLocks noChangeShapeType="1"/>
            </p:cNvSpPr>
            <p:nvPr/>
          </p:nvSpPr>
          <p:spPr bwMode="auto">
            <a:xfrm flipV="1">
              <a:off x="4892477" y="616495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6" name="Rectangle 229"/>
            <p:cNvSpPr>
              <a:spLocks noChangeArrowheads="1"/>
            </p:cNvSpPr>
            <p:nvPr/>
          </p:nvSpPr>
          <p:spPr bwMode="auto">
            <a:xfrm>
              <a:off x="4863902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Line 230"/>
            <p:cNvSpPr>
              <a:spLocks noChangeShapeType="1"/>
            </p:cNvSpPr>
            <p:nvPr/>
          </p:nvSpPr>
          <p:spPr bwMode="auto">
            <a:xfrm flipV="1">
              <a:off x="5244902" y="616495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8" name="Rectangle 232"/>
            <p:cNvSpPr>
              <a:spLocks noChangeArrowheads="1"/>
            </p:cNvSpPr>
            <p:nvPr/>
          </p:nvSpPr>
          <p:spPr bwMode="auto">
            <a:xfrm>
              <a:off x="5216327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Line 233"/>
            <p:cNvSpPr>
              <a:spLocks noChangeShapeType="1"/>
            </p:cNvSpPr>
            <p:nvPr/>
          </p:nvSpPr>
          <p:spPr bwMode="auto">
            <a:xfrm flipV="1">
              <a:off x="5606852" y="616495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0" name="Rectangle 235"/>
            <p:cNvSpPr>
              <a:spLocks noChangeArrowheads="1"/>
            </p:cNvSpPr>
            <p:nvPr/>
          </p:nvSpPr>
          <p:spPr bwMode="auto">
            <a:xfrm>
              <a:off x="5578277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Line 236"/>
            <p:cNvSpPr>
              <a:spLocks noChangeShapeType="1"/>
            </p:cNvSpPr>
            <p:nvPr/>
          </p:nvSpPr>
          <p:spPr bwMode="auto">
            <a:xfrm flipV="1">
              <a:off x="5959277" y="616495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2" name="Rectangle 238"/>
            <p:cNvSpPr>
              <a:spLocks noChangeArrowheads="1"/>
            </p:cNvSpPr>
            <p:nvPr/>
          </p:nvSpPr>
          <p:spPr bwMode="auto">
            <a:xfrm>
              <a:off x="5930702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ectangle 241"/>
            <p:cNvSpPr>
              <a:spLocks noChangeArrowheads="1"/>
            </p:cNvSpPr>
            <p:nvPr/>
          </p:nvSpPr>
          <p:spPr bwMode="auto">
            <a:xfrm>
              <a:off x="4073327" y="612486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Line 242"/>
            <p:cNvSpPr>
              <a:spLocks noChangeShapeType="1"/>
            </p:cNvSpPr>
            <p:nvPr/>
          </p:nvSpPr>
          <p:spPr bwMode="auto">
            <a:xfrm>
              <a:off x="4178102" y="584864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5" name="Rectangle 244"/>
            <p:cNvSpPr>
              <a:spLocks noChangeArrowheads="1"/>
            </p:cNvSpPr>
            <p:nvPr/>
          </p:nvSpPr>
          <p:spPr bwMode="auto">
            <a:xfrm>
              <a:off x="4073327" y="577244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Line 245"/>
            <p:cNvSpPr>
              <a:spLocks noChangeShapeType="1"/>
            </p:cNvSpPr>
            <p:nvPr/>
          </p:nvSpPr>
          <p:spPr bwMode="auto">
            <a:xfrm>
              <a:off x="4178102" y="548669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7" name="Rectangle 247"/>
            <p:cNvSpPr>
              <a:spLocks noChangeArrowheads="1"/>
            </p:cNvSpPr>
            <p:nvPr/>
          </p:nvSpPr>
          <p:spPr bwMode="auto">
            <a:xfrm>
              <a:off x="4073327" y="541049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Line 248"/>
            <p:cNvSpPr>
              <a:spLocks noChangeShapeType="1"/>
            </p:cNvSpPr>
            <p:nvPr/>
          </p:nvSpPr>
          <p:spPr bwMode="auto">
            <a:xfrm>
              <a:off x="4178102" y="513426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9" name="Rectangle 250"/>
            <p:cNvSpPr>
              <a:spLocks noChangeArrowheads="1"/>
            </p:cNvSpPr>
            <p:nvPr/>
          </p:nvSpPr>
          <p:spPr bwMode="auto">
            <a:xfrm>
              <a:off x="4073327" y="505806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7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Line 251"/>
            <p:cNvSpPr>
              <a:spLocks noChangeShapeType="1"/>
            </p:cNvSpPr>
            <p:nvPr/>
          </p:nvSpPr>
          <p:spPr bwMode="auto">
            <a:xfrm>
              <a:off x="4178102" y="477231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1" name="Rectangle 253"/>
            <p:cNvSpPr>
              <a:spLocks noChangeArrowheads="1"/>
            </p:cNvSpPr>
            <p:nvPr/>
          </p:nvSpPr>
          <p:spPr bwMode="auto">
            <a:xfrm>
              <a:off x="4073327" y="46961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8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Line 254"/>
            <p:cNvSpPr>
              <a:spLocks noChangeShapeType="1"/>
            </p:cNvSpPr>
            <p:nvPr/>
          </p:nvSpPr>
          <p:spPr bwMode="auto">
            <a:xfrm>
              <a:off x="4178102" y="441989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3" name="Rectangle 256"/>
            <p:cNvSpPr>
              <a:spLocks noChangeArrowheads="1"/>
            </p:cNvSpPr>
            <p:nvPr/>
          </p:nvSpPr>
          <p:spPr bwMode="auto">
            <a:xfrm>
              <a:off x="4073327" y="434369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9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Line 257"/>
            <p:cNvSpPr>
              <a:spLocks noChangeShapeType="1"/>
            </p:cNvSpPr>
            <p:nvPr/>
          </p:nvSpPr>
          <p:spPr bwMode="auto">
            <a:xfrm>
              <a:off x="4178102" y="405794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5" name="Rectangle 259"/>
            <p:cNvSpPr>
              <a:spLocks noChangeArrowheads="1"/>
            </p:cNvSpPr>
            <p:nvPr/>
          </p:nvSpPr>
          <p:spPr bwMode="auto">
            <a:xfrm>
              <a:off x="4006652" y="398174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Line 260"/>
            <p:cNvSpPr>
              <a:spLocks noChangeShapeType="1"/>
            </p:cNvSpPr>
            <p:nvPr/>
          </p:nvSpPr>
          <p:spPr bwMode="auto">
            <a:xfrm>
              <a:off x="4178102" y="370551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7" name="Rectangle 262"/>
            <p:cNvSpPr>
              <a:spLocks noChangeArrowheads="1"/>
            </p:cNvSpPr>
            <p:nvPr/>
          </p:nvSpPr>
          <p:spPr bwMode="auto">
            <a:xfrm>
              <a:off x="4006652" y="3629317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Line 263"/>
            <p:cNvSpPr>
              <a:spLocks noChangeShapeType="1"/>
            </p:cNvSpPr>
            <p:nvPr/>
          </p:nvSpPr>
          <p:spPr bwMode="auto">
            <a:xfrm>
              <a:off x="4178102" y="334356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9" name="Rectangle 265"/>
            <p:cNvSpPr>
              <a:spLocks noChangeArrowheads="1"/>
            </p:cNvSpPr>
            <p:nvPr/>
          </p:nvSpPr>
          <p:spPr bwMode="auto">
            <a:xfrm>
              <a:off x="4006652" y="3267367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Line 266"/>
            <p:cNvSpPr>
              <a:spLocks noChangeShapeType="1"/>
            </p:cNvSpPr>
            <p:nvPr/>
          </p:nvSpPr>
          <p:spPr bwMode="auto">
            <a:xfrm>
              <a:off x="4178102" y="299114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1" name="Rectangle 268"/>
            <p:cNvSpPr>
              <a:spLocks noChangeArrowheads="1"/>
            </p:cNvSpPr>
            <p:nvPr/>
          </p:nvSpPr>
          <p:spPr bwMode="auto">
            <a:xfrm>
              <a:off x="4006652" y="291494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Line 272"/>
            <p:cNvSpPr>
              <a:spLocks noChangeShapeType="1"/>
            </p:cNvSpPr>
            <p:nvPr/>
          </p:nvSpPr>
          <p:spPr bwMode="auto">
            <a:xfrm flipV="1">
              <a:off x="4178102" y="2972092"/>
              <a:ext cx="0" cy="32327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3" name="Oval 273"/>
            <p:cNvSpPr>
              <a:spLocks noChangeArrowheads="1"/>
            </p:cNvSpPr>
            <p:nvPr/>
          </p:nvSpPr>
          <p:spPr bwMode="auto">
            <a:xfrm>
              <a:off x="4492427" y="3305467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4" name="Oval 274"/>
            <p:cNvSpPr>
              <a:spLocks noChangeArrowheads="1"/>
            </p:cNvSpPr>
            <p:nvPr/>
          </p:nvSpPr>
          <p:spPr bwMode="auto">
            <a:xfrm>
              <a:off x="5206802" y="4019842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5" name="Oval 275"/>
            <p:cNvSpPr>
              <a:spLocks noChangeArrowheads="1"/>
            </p:cNvSpPr>
            <p:nvPr/>
          </p:nvSpPr>
          <p:spPr bwMode="auto">
            <a:xfrm>
              <a:off x="4854377" y="4734217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6" name="Oval 276"/>
            <p:cNvSpPr>
              <a:spLocks noChangeArrowheads="1"/>
            </p:cNvSpPr>
            <p:nvPr/>
          </p:nvSpPr>
          <p:spPr bwMode="auto">
            <a:xfrm>
              <a:off x="5568752" y="5096167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7" name="Oval 277"/>
            <p:cNvSpPr>
              <a:spLocks noChangeArrowheads="1"/>
            </p:cNvSpPr>
            <p:nvPr/>
          </p:nvSpPr>
          <p:spPr bwMode="auto">
            <a:xfrm>
              <a:off x="4854377" y="4381792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8" name="Oval 278"/>
            <p:cNvSpPr>
              <a:spLocks noChangeArrowheads="1"/>
            </p:cNvSpPr>
            <p:nvPr/>
          </p:nvSpPr>
          <p:spPr bwMode="auto">
            <a:xfrm>
              <a:off x="5206802" y="5810542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9" name="Oval 279"/>
            <p:cNvSpPr>
              <a:spLocks noChangeArrowheads="1"/>
            </p:cNvSpPr>
            <p:nvPr/>
          </p:nvSpPr>
          <p:spPr bwMode="auto">
            <a:xfrm>
              <a:off x="5035352" y="4381792"/>
              <a:ext cx="85725" cy="8572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4" name="TextovéPole 103"/>
            <p:cNvSpPr txBox="1"/>
            <p:nvPr/>
          </p:nvSpPr>
          <p:spPr>
            <a:xfrm rot="16200000">
              <a:off x="2556936" y="4430218"/>
              <a:ext cx="245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mozkových komor</a:t>
              </a:r>
              <a:endParaRPr lang="cs-CZ" sz="1400" dirty="0"/>
            </a:p>
          </p:txBody>
        </p:sp>
        <p:sp>
          <p:nvSpPr>
            <p:cNvPr id="105" name="TextovéPole 104"/>
            <p:cNvSpPr txBox="1"/>
            <p:nvPr/>
          </p:nvSpPr>
          <p:spPr>
            <a:xfrm>
              <a:off x="4071097" y="6344945"/>
              <a:ext cx="2002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hipokampu</a:t>
              </a:r>
              <a:endParaRPr lang="cs-CZ" sz="1400" dirty="0"/>
            </a:p>
          </p:txBody>
        </p:sp>
        <p:sp>
          <p:nvSpPr>
            <p:cNvPr id="106" name="Obdélník 105"/>
            <p:cNvSpPr/>
            <p:nvPr/>
          </p:nvSpPr>
          <p:spPr>
            <a:xfrm>
              <a:off x="4908330" y="4232963"/>
              <a:ext cx="360000" cy="3600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916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19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1008112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/>
                  <a:t>odvozena z </a:t>
                </a:r>
                <a:r>
                  <a:rPr lang="cs-CZ" dirty="0" err="1" smtClean="0"/>
                  <a:t>Minkovského</a:t>
                </a:r>
                <a:r>
                  <a:rPr lang="cs-CZ" dirty="0" smtClean="0"/>
                  <a:t> metriky pro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𝑚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cs-CZ" dirty="0"/>
                  <a:t> </a:t>
                </a:r>
                <a:endParaRPr lang="cs-CZ" dirty="0" smtClean="0"/>
              </a:p>
              <a:p>
                <a:endParaRPr lang="cs-CZ" sz="1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sz="1600" i="1">
                              <a:latin typeface="Cambria Math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1600" b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600" b="1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∀</m:t>
                              </m:r>
                              <m:r>
                                <a:rPr lang="en-US" sz="1800" b="1" i="1"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800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cs-CZ" sz="18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cs-CZ" sz="18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800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cs-CZ" sz="1800" dirty="0" smtClean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1008112"/>
              </a:xfrm>
              <a:blipFill rotWithShape="1">
                <a:blip r:embed="rId2"/>
                <a:stretch>
                  <a:fillRect l="-593" t="-30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err="1" smtClean="0"/>
              <a:t>Čebyševova</a:t>
            </a:r>
            <a:r>
              <a:rPr lang="cs-CZ" dirty="0" smtClean="0"/>
              <a:t> metrika</a:t>
            </a:r>
            <a:endParaRPr lang="cs-CZ" dirty="0"/>
          </a:p>
        </p:txBody>
      </p:sp>
      <p:sp>
        <p:nvSpPr>
          <p:cNvPr id="8" name="Zástupný symbol pro obsah 5"/>
          <p:cNvSpPr txBox="1">
            <a:spLocks/>
          </p:cNvSpPr>
          <p:nvPr/>
        </p:nvSpPr>
        <p:spPr>
          <a:xfrm>
            <a:off x="457200" y="2414336"/>
            <a:ext cx="8229600" cy="726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používá se ve výpočetně kriticky náročných případech, kdy je pracnost výpočtu pomocí Euklidovy metriky nepřijatelná</a:t>
            </a:r>
          </a:p>
        </p:txBody>
      </p:sp>
      <p:sp>
        <p:nvSpPr>
          <p:cNvPr id="9" name="Zástupný symbol pro obsah 5"/>
          <p:cNvSpPr txBox="1">
            <a:spLocks/>
          </p:cNvSpPr>
          <p:nvPr/>
        </p:nvSpPr>
        <p:spPr>
          <a:xfrm>
            <a:off x="457200" y="3242956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geometrickým místem bodů s toutéž </a:t>
            </a:r>
            <a:r>
              <a:rPr lang="cs-CZ" dirty="0" err="1" smtClean="0"/>
              <a:t>Čebyševovou</a:t>
            </a:r>
            <a:r>
              <a:rPr lang="cs-CZ" dirty="0" smtClean="0"/>
              <a:t> vzdáleností od daného bodu je </a:t>
            </a:r>
            <a:r>
              <a:rPr lang="cs-CZ" dirty="0" err="1" smtClean="0"/>
              <a:t>hyperkrychle</a:t>
            </a:r>
            <a:r>
              <a:rPr lang="cs-CZ" dirty="0" smtClean="0"/>
              <a:t> (ve dvourozměrném prostoru čtverec), ale jinak orientovaná než v případě </a:t>
            </a:r>
            <a:r>
              <a:rPr lang="cs-CZ" dirty="0" err="1" smtClean="0"/>
              <a:t>Hammingovy</a:t>
            </a:r>
            <a:r>
              <a:rPr lang="cs-CZ" dirty="0" smtClean="0"/>
              <a:t> (manhattanské) vzdálenosti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3393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Blok </a:t>
            </a:r>
            <a:r>
              <a:rPr lang="en-US" dirty="0"/>
              <a:t>3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Podobnosti a vzdálenosti ve vícerozměrném prostoru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522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20</a:t>
            </a:fld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Srovnání metrik</a:t>
            </a:r>
            <a:endParaRPr lang="cs-CZ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31540"/>
            <a:ext cx="519112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2915816" y="5457998"/>
            <a:ext cx="42088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ρ</a:t>
            </a:r>
            <a:r>
              <a:rPr lang="cs-CZ" baseline="-25000" dirty="0" smtClean="0">
                <a:cs typeface="Arial" charset="0"/>
                <a:sym typeface="Symbol"/>
              </a:rPr>
              <a:t>C</a:t>
            </a:r>
            <a:r>
              <a:rPr lang="cs-CZ" dirty="0" smtClean="0">
                <a:cs typeface="Arial" charset="0"/>
                <a:sym typeface="Symbol"/>
              </a:rPr>
              <a:t> ... </a:t>
            </a:r>
            <a:r>
              <a:rPr lang="cs-CZ" dirty="0" err="1" smtClean="0">
                <a:cs typeface="Arial" charset="0"/>
                <a:sym typeface="Symbol"/>
              </a:rPr>
              <a:t>Čebyševova</a:t>
            </a:r>
            <a:r>
              <a:rPr lang="cs-CZ" dirty="0" smtClean="0">
                <a:cs typeface="Arial" charset="0"/>
                <a:sym typeface="Symbol"/>
              </a:rPr>
              <a:t> metrika</a:t>
            </a:r>
          </a:p>
          <a:p>
            <a:r>
              <a:rPr lang="el-GR" dirty="0" smtClean="0"/>
              <a:t>ρ</a:t>
            </a:r>
            <a:r>
              <a:rPr lang="cs-CZ" baseline="-25000" dirty="0" smtClean="0">
                <a:cs typeface="Arial" charset="0"/>
                <a:sym typeface="Symbol"/>
              </a:rPr>
              <a:t>E</a:t>
            </a:r>
            <a:r>
              <a:rPr lang="cs-CZ" dirty="0" smtClean="0">
                <a:cs typeface="Arial" charset="0"/>
                <a:sym typeface="Symbol"/>
              </a:rPr>
              <a:t> </a:t>
            </a:r>
            <a:r>
              <a:rPr lang="cs-CZ" dirty="0">
                <a:cs typeface="Arial" charset="0"/>
                <a:sym typeface="Symbol"/>
              </a:rPr>
              <a:t>... </a:t>
            </a:r>
            <a:r>
              <a:rPr lang="cs-CZ" dirty="0" smtClean="0">
                <a:cs typeface="Arial" charset="0"/>
                <a:sym typeface="Symbol"/>
              </a:rPr>
              <a:t>Euklidova </a:t>
            </a:r>
            <a:r>
              <a:rPr lang="cs-CZ" dirty="0">
                <a:cs typeface="Arial" charset="0"/>
                <a:sym typeface="Symbol"/>
              </a:rPr>
              <a:t>metrika</a:t>
            </a:r>
          </a:p>
          <a:p>
            <a:r>
              <a:rPr lang="el-GR" dirty="0" smtClean="0"/>
              <a:t>ρ</a:t>
            </a:r>
            <a:r>
              <a:rPr lang="cs-CZ" baseline="-25000" dirty="0" smtClean="0">
                <a:cs typeface="Arial" charset="0"/>
                <a:sym typeface="Symbol"/>
              </a:rPr>
              <a:t>H</a:t>
            </a:r>
            <a:r>
              <a:rPr lang="cs-CZ" dirty="0" smtClean="0">
                <a:cs typeface="Arial" charset="0"/>
                <a:sym typeface="Symbol"/>
              </a:rPr>
              <a:t> </a:t>
            </a:r>
            <a:r>
              <a:rPr lang="cs-CZ" dirty="0">
                <a:cs typeface="Arial" charset="0"/>
                <a:sym typeface="Symbol"/>
              </a:rPr>
              <a:t>... </a:t>
            </a:r>
            <a:r>
              <a:rPr lang="cs-CZ" dirty="0" err="1" smtClean="0">
                <a:cs typeface="Arial" charset="0"/>
                <a:sym typeface="Symbol"/>
              </a:rPr>
              <a:t>Hammingova</a:t>
            </a:r>
            <a:r>
              <a:rPr lang="cs-CZ" dirty="0" smtClean="0">
                <a:cs typeface="Arial" charset="0"/>
                <a:sym typeface="Symbol"/>
              </a:rPr>
              <a:t> (manhattanská) metrika</a:t>
            </a:r>
            <a:endParaRPr lang="cs-CZ" dirty="0">
              <a:cs typeface="Arial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418073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21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1080120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/>
                  <a:t>relativizovaná varianta </a:t>
                </a:r>
                <a:r>
                  <a:rPr lang="cs-CZ" dirty="0" err="1" smtClean="0"/>
                  <a:t>Hammingovy</a:t>
                </a:r>
                <a:r>
                  <a:rPr lang="cs-CZ" dirty="0" smtClean="0"/>
                  <a:t> (manhattanské) metriky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𝐶𝐴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b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cs-CZ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cs-CZ" b="0" i="1" smtClean="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cs-CZ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1080120"/>
              </a:xfrm>
              <a:blipFill rotWithShape="1">
                <a:blip r:embed="rId3"/>
                <a:stretch>
                  <a:fillRect l="-593" t="-28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Canberrská metrika</a:t>
            </a:r>
            <a:endParaRPr lang="cs-CZ" dirty="0"/>
          </a:p>
        </p:txBody>
      </p:sp>
      <p:sp>
        <p:nvSpPr>
          <p:cNvPr id="8" name="Zástupný symbol pro obsah 5"/>
          <p:cNvSpPr txBox="1">
            <a:spLocks/>
          </p:cNvSpPr>
          <p:nvPr/>
        </p:nvSpPr>
        <p:spPr>
          <a:xfrm>
            <a:off x="457200" y="2492896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je vhodná pro proměnné s nezápornými hodnotami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5"/>
              <p:cNvSpPr txBox="1">
                <a:spLocks/>
              </p:cNvSpPr>
              <p:nvPr/>
            </p:nvSpPr>
            <p:spPr>
              <a:xfrm>
                <a:off x="457200" y="2949614"/>
                <a:ext cx="8229600" cy="22075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/>
                  <a:t>pokud se vyskytují nulové hodnoty:</a:t>
                </a:r>
              </a:p>
              <a:p>
                <a:pPr lvl="1"/>
                <a:r>
                  <a:rPr lang="cs-CZ" dirty="0" smtClean="0"/>
                  <a:t>pokud jsou obě hodnoty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cs-CZ" i="1" smtClean="0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 nulové, potom předpokládáme, že hodnota zlomku je nulová</a:t>
                </a:r>
              </a:p>
              <a:p>
                <a:pPr lvl="1"/>
                <a:r>
                  <a:rPr lang="cs-CZ" dirty="0" smtClean="0"/>
                  <a:t>je-li jenom jedna hodnota nulová, pak je zlomek roven 1 bez ohledu na velikost druhé hodnoty</a:t>
                </a:r>
              </a:p>
              <a:p>
                <a:pPr lvl="1"/>
                <a:r>
                  <a:rPr lang="cs-CZ" dirty="0" smtClean="0"/>
                  <a:t>někdy se nulové hodnoty nahrazují malým kladným číslem (menším než nejmenší naměřené hodnoty)</a:t>
                </a:r>
              </a:p>
            </p:txBody>
          </p:sp>
        </mc:Choice>
        <mc:Fallback xmlns="">
          <p:sp>
            <p:nvSpPr>
              <p:cNvPr id="9" name="Zástupný symbol pro obsah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949614"/>
                <a:ext cx="8229600" cy="2207578"/>
              </a:xfrm>
              <a:prstGeom prst="rect">
                <a:avLst/>
              </a:prstGeom>
              <a:blipFill rotWithShape="1">
                <a:blip r:embed="rId4"/>
                <a:stretch>
                  <a:fillRect l="-593" t="-1381" r="-593" b="-44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ástupný symbol pro obsah 5"/>
          <p:cNvSpPr txBox="1">
            <a:spLocks/>
          </p:cNvSpPr>
          <p:nvPr/>
        </p:nvSpPr>
        <p:spPr>
          <a:xfrm>
            <a:off x="457200" y="5232442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solidFill>
                  <a:prstClr val="black"/>
                </a:solidFill>
              </a:rPr>
              <a:t>velice citlivá na malé změny souřadnic, pokud se oba obrazy </a:t>
            </a:r>
            <a:r>
              <a:rPr lang="cs-CZ" smtClean="0">
                <a:solidFill>
                  <a:prstClr val="black"/>
                </a:solidFill>
              </a:rPr>
              <a:t>nacházejí </a:t>
            </a:r>
            <a:br>
              <a:rPr lang="cs-CZ" smtClean="0">
                <a:solidFill>
                  <a:prstClr val="black"/>
                </a:solidFill>
              </a:rPr>
            </a:br>
            <a:r>
              <a:rPr lang="cs-CZ" smtClean="0">
                <a:solidFill>
                  <a:prstClr val="black"/>
                </a:solidFill>
              </a:rPr>
              <a:t>v </a:t>
            </a:r>
            <a:r>
              <a:rPr lang="cs-CZ" dirty="0" smtClean="0">
                <a:solidFill>
                  <a:prstClr val="black"/>
                </a:solidFill>
              </a:rPr>
              <a:t>blízkosti počátku souřadnicové soustavy; naopak méně citlivá na změny hodnot proměnných, pokud jsou tyto hodnoty velké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1177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22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082716"/>
            <a:ext cx="8244000" cy="136815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je nesmyslné vytvářet součet rozdílů veličin s různým fyzikálním rozměrem, a tudíž často s velmi rozdílným rozsahem</a:t>
            </a:r>
          </a:p>
          <a:p>
            <a:r>
              <a:rPr lang="cs-CZ" dirty="0" smtClean="0"/>
              <a:t>při začlenění korelovaných veličin se zvyšuje jejich vliv na výslednou hodnotu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Nevýhody metrik</a:t>
            </a:r>
            <a:endParaRPr lang="cs-CZ" dirty="0"/>
          </a:p>
        </p:txBody>
      </p:sp>
      <p:sp>
        <p:nvSpPr>
          <p:cNvPr id="8" name="Zástupný symbol pro obsah 5"/>
          <p:cNvSpPr txBox="1">
            <a:spLocks/>
          </p:cNvSpPr>
          <p:nvPr/>
        </p:nvSpPr>
        <p:spPr>
          <a:xfrm>
            <a:off x="457200" y="2246892"/>
            <a:ext cx="821925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řešení: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5"/>
              <p:cNvSpPr txBox="1">
                <a:spLocks/>
              </p:cNvSpPr>
              <p:nvPr/>
            </p:nvSpPr>
            <p:spPr>
              <a:xfrm>
                <a:off x="457200" y="2534924"/>
                <a:ext cx="8219256" cy="1800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857250" lvl="1" indent="-457200">
                  <a:buFont typeface="+mj-lt"/>
                  <a:buAutoNum type="arabicPeriod"/>
                </a:pPr>
                <a:r>
                  <a:rPr lang="cs-CZ" sz="2000" dirty="0" smtClean="0"/>
                  <a:t>transformace proměnných:</a:t>
                </a:r>
              </a:p>
              <a:p>
                <a:pPr marL="1257300" lvl="2" indent="-457200"/>
                <a:r>
                  <a:rPr lang="cs-CZ" sz="1800" dirty="0" smtClean="0"/>
                  <a:t>vztažení k nějakému vyrovnávacímu faktoru (střední hodnotě, směrodatné odchylce, rozpětí </a:t>
                </a:r>
                <a:r>
                  <a:rPr lang="cs-CZ" sz="1800" dirty="0">
                    <a:sym typeface="Symbol"/>
                  </a:rPr>
                  <a:t></a:t>
                </a:r>
                <a:r>
                  <a:rPr lang="cs-CZ" sz="1800" baseline="-25000" dirty="0"/>
                  <a:t>i</a:t>
                </a:r>
                <a:r>
                  <a:rPr lang="cs-CZ" sz="1800" dirty="0"/>
                  <a:t> = </a:t>
                </a:r>
                <a:r>
                  <a:rPr lang="cs-CZ" sz="1800" dirty="0" err="1"/>
                  <a:t>max</a:t>
                </a:r>
                <a:r>
                  <a:rPr lang="cs-CZ" sz="1800" baseline="-25000" dirty="0" err="1"/>
                  <a:t>j</a:t>
                </a:r>
                <a:r>
                  <a:rPr lang="cs-CZ" sz="1800" baseline="-25000" dirty="0"/>
                  <a:t> </a:t>
                </a:r>
                <a:r>
                  <a:rPr lang="cs-CZ" sz="1800" dirty="0" err="1"/>
                  <a:t>x</a:t>
                </a:r>
                <a:r>
                  <a:rPr lang="cs-CZ" sz="1800" baseline="-25000" dirty="0" err="1"/>
                  <a:t>ij</a:t>
                </a:r>
                <a:r>
                  <a:rPr lang="cs-CZ" sz="1800" dirty="0"/>
                  <a:t> - </a:t>
                </a:r>
                <a:r>
                  <a:rPr lang="cs-CZ" sz="1800" dirty="0" err="1"/>
                  <a:t>min</a:t>
                </a:r>
                <a:r>
                  <a:rPr lang="cs-CZ" sz="1800" baseline="-25000" dirty="0" err="1"/>
                  <a:t>j</a:t>
                </a:r>
                <a:r>
                  <a:rPr lang="cs-CZ" sz="1800" baseline="-25000" dirty="0"/>
                  <a:t> </a:t>
                </a:r>
                <a:r>
                  <a:rPr lang="cs-CZ" sz="1800" dirty="0" err="1" smtClean="0"/>
                  <a:t>x</a:t>
                </a:r>
                <a:r>
                  <a:rPr lang="cs-CZ" sz="1800" baseline="-25000" dirty="0" err="1" smtClean="0"/>
                  <a:t>ij</a:t>
                </a:r>
                <a:r>
                  <a:rPr lang="cs-CZ" sz="1800" dirty="0" smtClean="0"/>
                  <a:t>) či pomocí standardizace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sz="1800" smtClean="0">
                            <a:latin typeface="Cambria Math"/>
                          </a:rPr>
                          <m:t>u</m:t>
                        </m:r>
                      </m:e>
                      <m:sub>
                        <m:r>
                          <a:rPr lang="cs-CZ" sz="180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cs-CZ" sz="18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cs-CZ" sz="1800" smtClean="0"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r>
                          <a:rPr lang="cs-CZ" sz="180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latin typeface="Cambria Math"/>
                                  </a:rPr>
                                  <m:t>x</m:t>
                                </m:r>
                              </m:e>
                            </m:acc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sz="1800" i="1" smtClean="0">
                        <a:latin typeface="Cambria Math"/>
                      </a:rPr>
                      <m:t>;</m:t>
                    </m:r>
                    <m:r>
                      <a:rPr lang="cs-CZ" sz="1800" i="1" smtClean="0">
                        <a:latin typeface="Cambria Math"/>
                      </a:rPr>
                      <m:t> </m:t>
                    </m:r>
                    <m:r>
                      <a:rPr lang="cs-CZ" sz="1800" i="1" smtClean="0">
                        <a:latin typeface="Cambria Math"/>
                      </a:rPr>
                      <m:t>𝑖</m:t>
                    </m:r>
                    <m:r>
                      <a:rPr lang="en-US" sz="1800" i="1" smtClean="0">
                        <a:latin typeface="Cambria Math"/>
                      </a:rPr>
                      <m:t>=1,…,</m:t>
                    </m:r>
                    <m:r>
                      <a:rPr lang="en-US" sz="1800" i="1" smtClean="0">
                        <a:latin typeface="Cambria Math"/>
                      </a:rPr>
                      <m:t>𝑛</m:t>
                    </m:r>
                    <m:r>
                      <a:rPr lang="en-US" sz="1800" i="1" smtClean="0">
                        <a:latin typeface="Cambria Math"/>
                      </a:rPr>
                      <m:t>;</m:t>
                    </m:r>
                    <m:r>
                      <a:rPr lang="en-US" sz="1800" i="1" smtClean="0">
                        <a:latin typeface="Cambria Math"/>
                      </a:rPr>
                      <m:t>𝑗</m:t>
                    </m:r>
                    <m:r>
                      <a:rPr lang="en-US" sz="1800" i="1" smtClean="0">
                        <a:latin typeface="Cambria Math"/>
                      </a:rPr>
                      <m:t>=1,…,</m:t>
                    </m:r>
                    <m:r>
                      <a:rPr lang="en-US" sz="180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1800" dirty="0" smtClean="0"/>
                  <a:t>; </a:t>
                </a:r>
                <a:r>
                  <a:rPr lang="cs-CZ" sz="1800" dirty="0" smtClean="0"/>
                  <a:t>kde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𝑛</m:t>
                    </m:r>
                  </m:oMath>
                </a14:m>
                <a:r>
                  <a:rPr lang="cs-CZ" sz="1800" dirty="0" smtClean="0"/>
                  <a:t> je počet subjektů a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𝑝</m:t>
                    </m:r>
                    <m:r>
                      <a:rPr lang="en-US" sz="1800" i="1">
                        <a:latin typeface="Cambria Math"/>
                      </a:rPr>
                      <m:t> </m:t>
                    </m:r>
                  </m:oMath>
                </a14:m>
                <a:r>
                  <a:rPr lang="cs-CZ" sz="1800" dirty="0" smtClean="0"/>
                  <a:t>je počet proměnných</a:t>
                </a:r>
              </a:p>
            </p:txBody>
          </p:sp>
        </mc:Choice>
        <mc:Fallback xmlns="">
          <p:sp>
            <p:nvSpPr>
              <p:cNvPr id="9" name="Zástupný symbol pro obsah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34924"/>
                <a:ext cx="8219256" cy="1800200"/>
              </a:xfrm>
              <a:prstGeom prst="rect">
                <a:avLst/>
              </a:prstGeom>
              <a:blipFill rotWithShape="1">
                <a:blip r:embed="rId3"/>
                <a:stretch>
                  <a:fillRect t="-2034" r="-593" b="-27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ástupný symbol pro obsah 5"/>
              <p:cNvSpPr txBox="1">
                <a:spLocks/>
              </p:cNvSpPr>
              <p:nvPr/>
            </p:nvSpPr>
            <p:spPr>
              <a:xfrm>
                <a:off x="457200" y="4236102"/>
                <a:ext cx="8219256" cy="10351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857250" lvl="1" indent="-457200">
                  <a:buFont typeface="+mj-lt"/>
                  <a:buAutoNum type="arabicPeriod" startAt="2"/>
                </a:pPr>
                <a:r>
                  <a:rPr lang="cs-CZ" sz="2000" dirty="0" err="1" smtClean="0"/>
                  <a:t>váhování</a:t>
                </a:r>
                <a:r>
                  <a:rPr lang="cs-CZ" sz="2000" dirty="0"/>
                  <a:t>:</a:t>
                </a:r>
                <a:endParaRPr lang="cs-CZ" sz="2000" dirty="0" smtClean="0"/>
              </a:p>
              <a:p>
                <a:pPr marL="1257300" lvl="2" indent="-457200" algn="l"/>
                <a:r>
                  <a:rPr lang="cs-CZ" sz="1800" dirty="0" smtClean="0"/>
                  <a:t>např. </a:t>
                </a:r>
                <a:r>
                  <a:rPr lang="cs-CZ" sz="1800" b="1" dirty="0" err="1" smtClean="0"/>
                  <a:t>Minkovského</a:t>
                </a:r>
                <a:r>
                  <a:rPr lang="cs-CZ" sz="1800" b="1" dirty="0" smtClean="0"/>
                  <a:t> </a:t>
                </a:r>
                <a:r>
                  <a:rPr lang="cs-CZ" sz="1800" b="1" dirty="0" err="1" smtClean="0"/>
                  <a:t>váhovaná</a:t>
                </a:r>
                <a:r>
                  <a:rPr lang="cs-CZ" sz="1800" b="1" dirty="0" smtClean="0"/>
                  <a:t> metrika</a:t>
                </a:r>
                <a:r>
                  <a:rPr lang="cs-CZ" sz="18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cs-CZ" sz="1800" i="1" smtClean="0">
                            <a:latin typeface="Cambria Math"/>
                          </a:rPr>
                          <m:t>𝑊</m:t>
                        </m:r>
                        <m:r>
                          <a:rPr lang="cs-CZ" sz="1800" i="1">
                            <a:latin typeface="Cambria Math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1800" b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sz="1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sz="18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1800" i="1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1800" i="1">
                                    <a:latin typeface="Cambria Math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800" i="1" smtClean="0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cs-CZ" sz="180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800" i="1" smtClean="0">
                                        <a:latin typeface="Cambria Math"/>
                                        <a:ea typeface="Cambria Math"/>
                                      </a:rPr>
                                      <m:t>∙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cs-CZ" sz="1800">
                                                <a:latin typeface="Cambria Math"/>
                                              </a:rPr>
                                              <m:t>x</m:t>
                                            </m:r>
                                          </m:e>
                                          <m:sub>
                                            <m:r>
                                              <a:rPr lang="cs-CZ" sz="18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cs-CZ" sz="1800">
                                                <a:latin typeface="Cambria Math"/>
                                              </a:rPr>
                                              <m:t>x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𝑚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  <m:sup>
                        <m:f>
                          <m:fPr>
                            <m:type m:val="lin"/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sz="1800" i="1">
                                <a:latin typeface="Cambria Math"/>
                              </a:rPr>
                              <m:t>𝑚</m:t>
                            </m:r>
                          </m:den>
                        </m:f>
                      </m:sup>
                    </m:sSup>
                  </m:oMath>
                </a14:m>
                <a:endParaRPr lang="cs-CZ" sz="1800" dirty="0"/>
              </a:p>
            </p:txBody>
          </p:sp>
        </mc:Choice>
        <mc:Fallback xmlns="">
          <p:sp>
            <p:nvSpPr>
              <p:cNvPr id="10" name="Zástupný symbol pro obsah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236102"/>
                <a:ext cx="8219256" cy="1035126"/>
              </a:xfrm>
              <a:prstGeom prst="rect">
                <a:avLst/>
              </a:prstGeom>
              <a:blipFill rotWithShape="1">
                <a:blip r:embed="rId4"/>
                <a:stretch>
                  <a:fillRect t="-3529" b="-6529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ástupný symbol pro obsah 5"/>
              <p:cNvSpPr txBox="1">
                <a:spLocks/>
              </p:cNvSpPr>
              <p:nvPr/>
            </p:nvSpPr>
            <p:spPr>
              <a:xfrm>
                <a:off x="457200" y="5286218"/>
                <a:ext cx="8219256" cy="14949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857250" lvl="1" indent="-457200">
                  <a:buFont typeface="+mj-lt"/>
                  <a:buAutoNum type="arabicPeriod" startAt="3"/>
                </a:pPr>
                <a:r>
                  <a:rPr lang="cs-CZ" sz="2000" dirty="0" smtClean="0"/>
                  <a:t>začlenění kovarianční matice do výpočtu:</a:t>
                </a:r>
              </a:p>
              <a:p>
                <a:pPr marL="1257300" lvl="2" indent="-457200"/>
                <a:r>
                  <a:rPr lang="cs-CZ" sz="1800" dirty="0" smtClean="0"/>
                  <a:t>začleněním inverze kovarianční matice získáváme </a:t>
                </a:r>
                <a:r>
                  <a:rPr lang="cs-CZ" sz="1800" b="1" dirty="0" err="1" smtClean="0"/>
                  <a:t>Mahalanobisovu</a:t>
                </a:r>
                <a:r>
                  <a:rPr lang="cs-CZ" sz="1800" b="1" dirty="0" smtClean="0"/>
                  <a:t> metriku </a:t>
                </a:r>
                <a:r>
                  <a:rPr lang="cs-CZ" sz="1800" dirty="0" smtClean="0"/>
                  <a:t>(což je Euklidova metrika </a:t>
                </a:r>
                <a:r>
                  <a:rPr lang="cs-CZ" sz="1800" dirty="0" err="1" smtClean="0"/>
                  <a:t>váhovaná</a:t>
                </a:r>
                <a:r>
                  <a:rPr lang="cs-CZ" sz="1800" dirty="0" smtClean="0"/>
                  <a:t> inverzí kovarianční matice):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cs-CZ" sz="1800" i="1" smtClean="0">
                            <a:latin typeface="Cambria Math"/>
                          </a:rPr>
                          <m:t>𝑀</m:t>
                        </m:r>
                        <m:r>
                          <a:rPr lang="cs-CZ" sz="1800" i="1">
                            <a:latin typeface="Cambria Math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1800" b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sz="1800" b="1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sz="18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cs-CZ" sz="1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1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b="1" i="1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s-CZ" sz="1800" b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b="1" i="1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cs-CZ" sz="180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cs-CZ" sz="1800" b="1" i="1" smtClean="0"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cs-CZ" sz="18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cs-CZ" sz="1800" b="1" smtClean="0">
                                <a:latin typeface="Cambria Math"/>
                                <a:ea typeface="Cambria Math"/>
                              </a:rPr>
                              <m:t>𝐒</m:t>
                            </m:r>
                          </m:e>
                          <m:sup>
                            <m:r>
                              <a:rPr lang="cs-CZ" sz="1800" i="1" smtClean="0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cs-CZ" sz="1800" b="1" i="1" smtClean="0"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cs-CZ" sz="1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b="1" i="1">
                                    <a:latin typeface="Cambria Math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cs-CZ" sz="1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sz="1800" b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b="1" i="1">
                                    <a:latin typeface="Cambria Math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cs-CZ" sz="18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rad>
                  </m:oMath>
                </a14:m>
                <a:endParaRPr lang="cs-CZ" sz="1800" dirty="0"/>
              </a:p>
            </p:txBody>
          </p:sp>
        </mc:Choice>
        <mc:Fallback xmlns="">
          <p:sp>
            <p:nvSpPr>
              <p:cNvPr id="11" name="Zástupný symbol pro obsah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286218"/>
                <a:ext cx="8219256" cy="1494979"/>
              </a:xfrm>
              <a:prstGeom prst="rect">
                <a:avLst/>
              </a:prstGeom>
              <a:blipFill rotWithShape="1">
                <a:blip r:embed="rId5"/>
                <a:stretch>
                  <a:fillRect t="-2449" r="-5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81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23</a:t>
            </a:fld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Nelineární metrika</a:t>
            </a:r>
            <a:endParaRPr lang="cs-CZ" dirty="0"/>
          </a:p>
        </p:txBody>
      </p:sp>
      <p:pic>
        <p:nvPicPr>
          <p:cNvPr id="9" name="Obrázek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95" y="1182712"/>
            <a:ext cx="4454934" cy="91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Zástupný symbol pro obsah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232248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kde </a:t>
            </a:r>
            <a:r>
              <a:rPr lang="cs-CZ" altLang="en-US" dirty="0">
                <a:cs typeface="Arial" charset="0"/>
              </a:rPr>
              <a:t>D je prahová hodnota a H je nějaká </a:t>
            </a:r>
            <a:r>
              <a:rPr lang="cs-CZ" altLang="en-US" dirty="0" smtClean="0">
                <a:cs typeface="Arial" charset="0"/>
              </a:rPr>
              <a:t>konstanta</a:t>
            </a:r>
          </a:p>
          <a:p>
            <a:r>
              <a:rPr lang="cs-CZ" dirty="0" smtClean="0">
                <a:cs typeface="Arial" charset="0"/>
              </a:rPr>
              <a:t>obě hodnoty se zpravidla volí na základě expertní analýzy řešeného problému</a:t>
            </a:r>
          </a:p>
        </p:txBody>
      </p:sp>
      <p:sp>
        <p:nvSpPr>
          <p:cNvPr id="8" name="Zástupný symbol pro obsah 5"/>
          <p:cNvSpPr txBox="1">
            <a:spLocks/>
          </p:cNvSpPr>
          <p:nvPr/>
        </p:nvSpPr>
        <p:spPr>
          <a:xfrm>
            <a:off x="457200" y="3573016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cs typeface="Arial" charset="0"/>
              </a:rPr>
              <a:t>ve vztahu může figurovat jakákoliv metrika vzdálenosti, nejen Euklidova metrika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685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metrik a konkrétní příklady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24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11626" y="157998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</a:t>
            </a:r>
            <a:r>
              <a:rPr lang="cs-CZ" b="1" dirty="0"/>
              <a:t>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>
                <a:solidFill>
                  <a:srgbClr val="CC3300"/>
                </a:solidFill>
              </a:rPr>
              <a:t>kvantitativními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7" name="Obdélník 6"/>
          <p:cNvSpPr/>
          <p:nvPr/>
        </p:nvSpPr>
        <p:spPr>
          <a:xfrm>
            <a:off x="5028597" y="1579980"/>
            <a:ext cx="3862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Deterministické metriky pro určení vzdálenosti mezi </a:t>
            </a:r>
            <a:r>
              <a:rPr lang="cs-CZ" b="1" dirty="0" smtClean="0"/>
              <a:t>2 množinami objektů</a:t>
            </a:r>
            <a:endParaRPr lang="en-US" b="1" dirty="0"/>
          </a:p>
        </p:txBody>
      </p:sp>
      <p:sp>
        <p:nvSpPr>
          <p:cNvPr id="8" name="Obdélník 7"/>
          <p:cNvSpPr/>
          <p:nvPr/>
        </p:nvSpPr>
        <p:spPr>
          <a:xfrm>
            <a:off x="1067710" y="1114890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OBJEKTY</a:t>
            </a:r>
            <a:endParaRPr lang="en-US" b="1" dirty="0"/>
          </a:p>
        </p:txBody>
      </p:sp>
      <p:sp>
        <p:nvSpPr>
          <p:cNvPr id="10" name="Obdélník 9"/>
          <p:cNvSpPr/>
          <p:nvPr/>
        </p:nvSpPr>
        <p:spPr>
          <a:xfrm>
            <a:off x="311626" y="4124076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>
                <a:solidFill>
                  <a:srgbClr val="CC3300"/>
                </a:solidFill>
              </a:rPr>
              <a:t>kvantitativními</a:t>
            </a:r>
            <a:r>
              <a:rPr lang="cs-CZ" b="1" dirty="0"/>
              <a:t>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11" name="Obdélník 10"/>
          <p:cNvSpPr/>
          <p:nvPr/>
        </p:nvSpPr>
        <p:spPr>
          <a:xfrm>
            <a:off x="310304" y="5317642"/>
            <a:ext cx="4035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2" name="Obdélník 11"/>
          <p:cNvSpPr/>
          <p:nvPr/>
        </p:nvSpPr>
        <p:spPr>
          <a:xfrm>
            <a:off x="383634" y="3043937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 </a:t>
            </a:r>
            <a:r>
              <a:rPr lang="cs-CZ" b="1" dirty="0"/>
              <a:t>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3" name="Obdélník 12"/>
          <p:cNvSpPr/>
          <p:nvPr/>
        </p:nvSpPr>
        <p:spPr>
          <a:xfrm>
            <a:off x="5023773" y="3043937"/>
            <a:ext cx="3871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Metriky </a:t>
            </a:r>
            <a:r>
              <a:rPr lang="cs-CZ" b="1" dirty="0"/>
              <a:t>pro určení vzdálenosti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</a:t>
            </a:r>
            <a:r>
              <a:rPr lang="cs-CZ" b="1" dirty="0"/>
              <a:t>množinami </a:t>
            </a:r>
            <a:r>
              <a:rPr lang="cs-CZ" b="1" dirty="0" smtClean="0"/>
              <a:t>objektů používající jejich pravděpodobnostní charakteristiky</a:t>
            </a:r>
            <a:endParaRPr lang="en-US" b="1" dirty="0"/>
          </a:p>
        </p:txBody>
      </p:sp>
      <p:sp>
        <p:nvSpPr>
          <p:cNvPr id="14" name="Obdélník 13"/>
          <p:cNvSpPr/>
          <p:nvPr/>
        </p:nvSpPr>
        <p:spPr>
          <a:xfrm>
            <a:off x="41850" y="213229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/>
              <a:t>Euklidova </a:t>
            </a:r>
            <a:r>
              <a:rPr lang="cs-CZ" sz="1400" dirty="0" smtClean="0"/>
              <a:t>m., </a:t>
            </a:r>
            <a:r>
              <a:rPr lang="cs-CZ" sz="1400" dirty="0" err="1" smtClean="0"/>
              <a:t>Hammingova</a:t>
            </a:r>
            <a:r>
              <a:rPr lang="cs-CZ" sz="1400" dirty="0" smtClean="0"/>
              <a:t> </a:t>
            </a:r>
            <a:r>
              <a:rPr lang="cs-CZ" sz="1400" dirty="0"/>
              <a:t>(manhattanská) </a:t>
            </a:r>
            <a:r>
              <a:rPr lang="cs-CZ" sz="1400" dirty="0" smtClean="0"/>
              <a:t>m., </a:t>
            </a:r>
            <a:r>
              <a:rPr lang="cs-CZ" sz="1400" dirty="0" err="1" smtClean="0"/>
              <a:t>Minkovského</a:t>
            </a:r>
            <a:r>
              <a:rPr lang="cs-CZ" sz="1400" dirty="0" smtClean="0"/>
              <a:t> m., </a:t>
            </a:r>
            <a:r>
              <a:rPr lang="cs-CZ" sz="1400" dirty="0" err="1" smtClean="0"/>
              <a:t>Čebyševova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Mahalanobisova</a:t>
            </a:r>
            <a:r>
              <a:rPr lang="cs-CZ" sz="1400" dirty="0" smtClean="0"/>
              <a:t> m., Canberrská m.</a:t>
            </a:r>
            <a:endParaRPr lang="cs-CZ" sz="1400" dirty="0"/>
          </a:p>
        </p:txBody>
      </p:sp>
      <p:sp>
        <p:nvSpPr>
          <p:cNvPr id="15" name="Obdélník 14"/>
          <p:cNvSpPr/>
          <p:nvPr/>
        </p:nvSpPr>
        <p:spPr>
          <a:xfrm>
            <a:off x="41850" y="46763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smtClean="0"/>
              <a:t>Skalární součin, m. kos</a:t>
            </a:r>
            <a:r>
              <a:rPr lang="en-US" sz="1400" dirty="0" err="1" smtClean="0"/>
              <a:t>i</a:t>
            </a:r>
            <a:r>
              <a:rPr lang="cs-CZ" sz="1400" dirty="0" smtClean="0"/>
              <a:t>nové podobnosti, </a:t>
            </a:r>
            <a:r>
              <a:rPr lang="cs-CZ" sz="1400" dirty="0" err="1" smtClean="0"/>
              <a:t>Pearsonův</a:t>
            </a:r>
            <a:r>
              <a:rPr lang="cs-CZ" sz="1400" dirty="0" smtClean="0"/>
              <a:t> korelační koeficient, </a:t>
            </a:r>
            <a:r>
              <a:rPr lang="cs-CZ" sz="1400" dirty="0" err="1" smtClean="0"/>
              <a:t>Tanimotova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6" name="Obdélník 15"/>
          <p:cNvSpPr/>
          <p:nvPr/>
        </p:nvSpPr>
        <p:spPr>
          <a:xfrm>
            <a:off x="41850" y="359625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Hammingova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9" name="Obdélník 18"/>
          <p:cNvSpPr/>
          <p:nvPr/>
        </p:nvSpPr>
        <p:spPr>
          <a:xfrm>
            <a:off x="5283473" y="3875000"/>
            <a:ext cx="3352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err="1" smtClean="0"/>
              <a:t>Chernoffova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Bhattacharyyova</a:t>
            </a:r>
            <a:r>
              <a:rPr lang="cs-CZ" sz="1400" dirty="0" smtClean="0"/>
              <a:t> m. atd.</a:t>
            </a:r>
            <a:endParaRPr lang="cs-CZ" sz="1400" dirty="0"/>
          </a:p>
        </p:txBody>
      </p:sp>
      <p:sp>
        <p:nvSpPr>
          <p:cNvPr id="24" name="Obdélník 23"/>
          <p:cNvSpPr/>
          <p:nvPr/>
        </p:nvSpPr>
        <p:spPr>
          <a:xfrm>
            <a:off x="41850" y="586995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Tanimotova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Jaccardův-Tanimotův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Russelův</a:t>
            </a:r>
            <a:r>
              <a:rPr lang="cs-CZ" sz="1400" dirty="0" smtClean="0"/>
              <a:t>-</a:t>
            </a:r>
            <a:br>
              <a:rPr lang="cs-CZ" sz="1400" dirty="0" smtClean="0"/>
            </a:br>
            <a:r>
              <a:rPr lang="cs-CZ" sz="1400" dirty="0" err="1" smtClean="0"/>
              <a:t>Raovův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Sokalův-Michenerův</a:t>
            </a:r>
            <a:r>
              <a:rPr lang="cs-CZ" sz="1400" dirty="0" smtClean="0"/>
              <a:t> 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Dicův</a:t>
            </a:r>
            <a:r>
              <a:rPr lang="cs-CZ" sz="1400" dirty="0" smtClean="0"/>
              <a:t> k., </a:t>
            </a:r>
            <a:br>
              <a:rPr lang="cs-CZ" sz="1400" dirty="0" smtClean="0"/>
            </a:br>
            <a:r>
              <a:rPr lang="cs-CZ" sz="1400" dirty="0" err="1" smtClean="0"/>
              <a:t>Rogersův-Tanimotův</a:t>
            </a:r>
            <a:r>
              <a:rPr lang="cs-CZ" sz="1400" dirty="0" smtClean="0"/>
              <a:t> k., Hamanův k.</a:t>
            </a:r>
            <a:endParaRPr lang="cs-CZ" sz="1400" dirty="0"/>
          </a:p>
        </p:txBody>
      </p:sp>
      <p:sp>
        <p:nvSpPr>
          <p:cNvPr id="20" name="Obdélník 19"/>
          <p:cNvSpPr/>
          <p:nvPr/>
        </p:nvSpPr>
        <p:spPr>
          <a:xfrm>
            <a:off x="317940" y="1579980"/>
            <a:ext cx="4027456" cy="129097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317940" y="3032621"/>
            <a:ext cx="4027456" cy="9346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5123810" y="2132294"/>
            <a:ext cx="36718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smtClean="0"/>
              <a:t>Metoda </a:t>
            </a:r>
            <a:r>
              <a:rPr lang="cs-CZ" sz="1400" dirty="0"/>
              <a:t>nejbližšího </a:t>
            </a:r>
            <a:r>
              <a:rPr lang="cs-CZ" sz="1400" dirty="0" smtClean="0"/>
              <a:t>souseda, </a:t>
            </a:r>
            <a:r>
              <a:rPr lang="cs-CZ" sz="1400" i="1" dirty="0" smtClean="0"/>
              <a:t>k</a:t>
            </a:r>
            <a:r>
              <a:rPr lang="cs-CZ" sz="1400" dirty="0" smtClean="0"/>
              <a:t> </a:t>
            </a:r>
            <a:r>
              <a:rPr lang="cs-CZ" sz="1400" dirty="0"/>
              <a:t>nejbližších </a:t>
            </a:r>
            <a:r>
              <a:rPr lang="cs-CZ" sz="1400" dirty="0" smtClean="0"/>
              <a:t>sousedů, nejvzdálenějšího souseda, </a:t>
            </a:r>
            <a:r>
              <a:rPr lang="cs-CZ" sz="1400" dirty="0" err="1" smtClean="0"/>
              <a:t>centroidová</a:t>
            </a:r>
            <a:r>
              <a:rPr lang="cs-CZ" sz="1400" dirty="0" smtClean="0"/>
              <a:t> metoda, m. průměrné vazby, </a:t>
            </a:r>
            <a:r>
              <a:rPr lang="cs-CZ" sz="1400" dirty="0" err="1" smtClean="0"/>
              <a:t>Wardova</a:t>
            </a:r>
            <a:r>
              <a:rPr lang="cs-CZ" sz="1400" dirty="0" smtClean="0"/>
              <a:t> </a:t>
            </a:r>
            <a:r>
              <a:rPr lang="cs-CZ" sz="1400" dirty="0"/>
              <a:t>metoda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5051508" y="111489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SKUPINAMI OBJEKTŮ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5880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25</a:t>
            </a:fld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11560" y="1268760"/>
            <a:ext cx="79722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altLang="en-US" sz="2000" dirty="0" smtClean="0">
                <a:cs typeface="Arial" charset="0"/>
              </a:rPr>
              <a:t>Předpokládejme</a:t>
            </a:r>
            <a:r>
              <a:rPr lang="cs-CZ" altLang="en-US" sz="2000" dirty="0">
                <a:cs typeface="Arial" charset="0"/>
              </a:rPr>
              <a:t>, že množina F obsahuje symboly {0, 1, 2}, tj. </a:t>
            </a:r>
            <a:r>
              <a:rPr lang="cs-CZ" altLang="en-US" sz="2000" i="1" dirty="0" smtClean="0">
                <a:cs typeface="Arial" charset="0"/>
              </a:rPr>
              <a:t>k</a:t>
            </a:r>
            <a:r>
              <a:rPr lang="cs-CZ" altLang="en-US" sz="2000" dirty="0">
                <a:cs typeface="Arial" charset="0"/>
              </a:rPr>
              <a:t> = 3 a vektory </a:t>
            </a:r>
            <a:r>
              <a:rPr lang="cs-CZ" altLang="en-US" sz="2000" b="1" dirty="0">
                <a:cs typeface="Arial" charset="0"/>
              </a:rPr>
              <a:t>x</a:t>
            </a:r>
            <a:r>
              <a:rPr lang="cs-CZ" altLang="en-US" sz="2000" dirty="0">
                <a:cs typeface="Arial" charset="0"/>
              </a:rPr>
              <a:t> a </a:t>
            </a:r>
            <a:r>
              <a:rPr lang="cs-CZ" altLang="en-US" sz="2000" b="1" dirty="0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 </a:t>
            </a:r>
            <a:r>
              <a:rPr lang="cs-CZ" altLang="en-US" sz="2000" dirty="0" smtClean="0">
                <a:cs typeface="Arial" charset="0"/>
              </a:rPr>
              <a:t>jsou následující 6-prvkové vektory (tj. </a:t>
            </a:r>
            <a:r>
              <a:rPr lang="cs-CZ" altLang="en-US" sz="2000" i="1" dirty="0">
                <a:cs typeface="Arial" charset="0"/>
              </a:rPr>
              <a:t>p</a:t>
            </a:r>
            <a:r>
              <a:rPr lang="cs-CZ" altLang="en-US" sz="2000" dirty="0">
                <a:cs typeface="Arial" charset="0"/>
              </a:rPr>
              <a:t> = </a:t>
            </a:r>
            <a:r>
              <a:rPr lang="cs-CZ" altLang="en-US" sz="2000" dirty="0" smtClean="0">
                <a:cs typeface="Arial" charset="0"/>
              </a:rPr>
              <a:t>6): </a:t>
            </a:r>
            <a:endParaRPr lang="en-US" altLang="en-US" sz="2000" dirty="0">
              <a:cs typeface="Arial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11560" y="1979016"/>
            <a:ext cx="22831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b="1" dirty="0">
                <a:cs typeface="Arial" charset="0"/>
              </a:rPr>
              <a:t>x</a:t>
            </a:r>
            <a:r>
              <a:rPr lang="cs-CZ" altLang="en-US" sz="2000" dirty="0">
                <a:cs typeface="Arial" charset="0"/>
              </a:rPr>
              <a:t> = (0, 1, 2, 1, 2, </a:t>
            </a:r>
            <a:r>
              <a:rPr lang="cs-CZ" altLang="en-US" sz="2000" dirty="0" smtClean="0">
                <a:cs typeface="Arial" charset="0"/>
              </a:rPr>
              <a:t>1)</a:t>
            </a:r>
            <a:r>
              <a:rPr lang="cs-CZ" altLang="en-US" sz="2000" baseline="30000" dirty="0" smtClean="0">
                <a:cs typeface="Arial" charset="0"/>
              </a:rPr>
              <a:t>T</a:t>
            </a:r>
            <a:r>
              <a:rPr lang="cs-CZ" altLang="en-US" sz="2000" dirty="0" smtClean="0">
                <a:cs typeface="Arial" charset="0"/>
              </a:rPr>
              <a:t> </a:t>
            </a:r>
          </a:p>
          <a:p>
            <a:r>
              <a:rPr lang="cs-CZ" altLang="en-US" sz="2000" b="1" dirty="0" smtClean="0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 = (1, 0, 2, 1, 0, </a:t>
            </a:r>
            <a:r>
              <a:rPr lang="cs-CZ" altLang="en-US" sz="2000" dirty="0" smtClean="0">
                <a:cs typeface="Arial" charset="0"/>
              </a:rPr>
              <a:t>1)</a:t>
            </a:r>
            <a:r>
              <a:rPr lang="cs-CZ" altLang="en-US" sz="2000" baseline="30000" dirty="0" smtClean="0">
                <a:cs typeface="Arial" charset="0"/>
              </a:rPr>
              <a:t>T</a:t>
            </a:r>
            <a:endParaRPr lang="en-US" sz="2000" dirty="0"/>
          </a:p>
        </p:txBody>
      </p:sp>
      <p:sp>
        <p:nvSpPr>
          <p:cNvPr id="11" name="Obdélník 10"/>
          <p:cNvSpPr/>
          <p:nvPr/>
        </p:nvSpPr>
        <p:spPr>
          <a:xfrm>
            <a:off x="611560" y="3388930"/>
            <a:ext cx="3302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dirty="0">
                <a:cs typeface="Arial" charset="0"/>
              </a:rPr>
              <a:t>K</a:t>
            </a:r>
            <a:r>
              <a:rPr lang="cs-CZ" altLang="en-US" sz="2000" dirty="0" smtClean="0">
                <a:cs typeface="Arial" charset="0"/>
              </a:rPr>
              <a:t>ontingenční </a:t>
            </a:r>
            <a:r>
              <a:rPr lang="cs-CZ" altLang="en-US" sz="2000" dirty="0">
                <a:cs typeface="Arial" charset="0"/>
              </a:rPr>
              <a:t>matice </a:t>
            </a:r>
            <a:r>
              <a:rPr lang="cs-CZ" altLang="en-US" sz="2000" b="1" dirty="0">
                <a:cs typeface="Arial" charset="0"/>
              </a:rPr>
              <a:t>A</a:t>
            </a:r>
            <a:r>
              <a:rPr lang="cs-CZ" altLang="en-US" sz="2000" dirty="0">
                <a:cs typeface="Arial" charset="0"/>
              </a:rPr>
              <a:t>(</a:t>
            </a:r>
            <a:r>
              <a:rPr lang="cs-CZ" altLang="en-US" sz="2000" b="1" dirty="0" err="1">
                <a:cs typeface="Arial" charset="0"/>
              </a:rPr>
              <a:t>x</a:t>
            </a:r>
            <a:r>
              <a:rPr lang="cs-CZ" altLang="en-US" sz="2000" dirty="0" err="1">
                <a:cs typeface="Arial" charset="0"/>
              </a:rPr>
              <a:t>,</a:t>
            </a:r>
            <a:r>
              <a:rPr lang="cs-CZ" altLang="en-US" sz="2000" b="1" dirty="0" err="1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) </a:t>
            </a:r>
            <a:r>
              <a:rPr lang="cs-CZ" altLang="en-US" sz="2000" dirty="0" smtClean="0">
                <a:cs typeface="Arial" charset="0"/>
              </a:rPr>
              <a:t>je:</a:t>
            </a:r>
            <a:endParaRPr lang="en-US" sz="2000" dirty="0"/>
          </a:p>
        </p:txBody>
      </p:sp>
      <p:sp>
        <p:nvSpPr>
          <p:cNvPr id="12" name="Obdélník 11"/>
          <p:cNvSpPr/>
          <p:nvPr/>
        </p:nvSpPr>
        <p:spPr>
          <a:xfrm>
            <a:off x="611560" y="5089827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altLang="en-US" sz="2000" dirty="0" smtClean="0">
                <a:cs typeface="Arial" charset="0"/>
              </a:rPr>
              <a:t>Součet </a:t>
            </a:r>
            <a:r>
              <a:rPr lang="cs-CZ" altLang="en-US" sz="2000" dirty="0">
                <a:cs typeface="Arial" charset="0"/>
              </a:rPr>
              <a:t>hodnot všech prvků matice</a:t>
            </a:r>
            <a:r>
              <a:rPr lang="cs-CZ" altLang="en-US" sz="2000" b="1" dirty="0">
                <a:cs typeface="Arial" charset="0"/>
              </a:rPr>
              <a:t> A</a:t>
            </a:r>
            <a:r>
              <a:rPr lang="cs-CZ" altLang="en-US" sz="2000" dirty="0">
                <a:cs typeface="Arial" charset="0"/>
              </a:rPr>
              <a:t>(</a:t>
            </a:r>
            <a:r>
              <a:rPr lang="cs-CZ" altLang="en-US" sz="2000" b="1" dirty="0" err="1">
                <a:cs typeface="Arial" charset="0"/>
              </a:rPr>
              <a:t>x</a:t>
            </a:r>
            <a:r>
              <a:rPr lang="cs-CZ" altLang="en-US" sz="2000" dirty="0" err="1">
                <a:cs typeface="Arial" charset="0"/>
              </a:rPr>
              <a:t>,</a:t>
            </a:r>
            <a:r>
              <a:rPr lang="cs-CZ" altLang="en-US" sz="2000" b="1" dirty="0" err="1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) je roven délce </a:t>
            </a:r>
            <a:r>
              <a:rPr lang="cs-CZ" altLang="en-US" sz="2000" i="1" dirty="0" smtClean="0">
                <a:cs typeface="Arial" charset="0"/>
              </a:rPr>
              <a:t>p</a:t>
            </a:r>
            <a:r>
              <a:rPr lang="cs-CZ" altLang="en-US" sz="2000" dirty="0" smtClean="0">
                <a:cs typeface="Arial" charset="0"/>
              </a:rPr>
              <a:t> </a:t>
            </a:r>
            <a:r>
              <a:rPr lang="cs-CZ" altLang="en-US" sz="2000" dirty="0">
                <a:cs typeface="Arial" charset="0"/>
              </a:rPr>
              <a:t>obou vektorů, tj. v našem </a:t>
            </a:r>
            <a:r>
              <a:rPr lang="cs-CZ" altLang="en-US" sz="2000" dirty="0" smtClean="0">
                <a:cs typeface="Arial" charset="0"/>
              </a:rPr>
              <a:t>případě:</a:t>
            </a:r>
            <a:endParaRPr lang="cs-CZ" altLang="en-US" sz="2000" dirty="0">
              <a:cs typeface="Arial" charset="0"/>
            </a:endParaRPr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437465"/>
              </p:ext>
            </p:extLst>
          </p:nvPr>
        </p:nvGraphicFramePr>
        <p:xfrm>
          <a:off x="4644008" y="3754557"/>
          <a:ext cx="2160240" cy="1186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90" name="Rovnice" r:id="rId4" imgW="1282680" imgH="711000" progId="Equation.3">
                  <p:embed/>
                </p:oleObj>
              </mc:Choice>
              <mc:Fallback>
                <p:oleObj name="Rovnice" r:id="rId4" imgW="12826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754557"/>
                        <a:ext cx="2160240" cy="11866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224679"/>
              </p:ext>
            </p:extLst>
          </p:nvPr>
        </p:nvGraphicFramePr>
        <p:xfrm>
          <a:off x="5228837" y="5653697"/>
          <a:ext cx="1359387" cy="799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91" name="Rovnice" r:id="rId6" imgW="799920" imgH="444240" progId="Equation.3">
                  <p:embed/>
                </p:oleObj>
              </mc:Choice>
              <mc:Fallback>
                <p:oleObj name="Rovnice" r:id="rId6" imgW="7999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8837" y="5653697"/>
                        <a:ext cx="1359387" cy="7996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bdélník 14"/>
          <p:cNvSpPr/>
          <p:nvPr/>
        </p:nvSpPr>
        <p:spPr>
          <a:xfrm>
            <a:off x="635624" y="2708920"/>
            <a:ext cx="3873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dirty="0" smtClean="0">
                <a:cs typeface="Arial" charset="0"/>
              </a:rPr>
              <a:t>Spočtěte vzdálenost obou vektorů.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897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Hammingova</a:t>
            </a:r>
            <a:r>
              <a:rPr lang="cs-CZ" dirty="0" smtClean="0"/>
              <a:t> metrika vzdálenosti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26</a:t>
            </a:fld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539552" y="2469957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>
                <a:cs typeface="Arial" charset="0"/>
              </a:rPr>
              <a:t>definována počtem pozic, v nichž se oba vektory liší</a:t>
            </a:r>
            <a:endParaRPr lang="en-US" sz="2000" dirty="0"/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235149"/>
              </p:ext>
            </p:extLst>
          </p:nvPr>
        </p:nvGraphicFramePr>
        <p:xfrm>
          <a:off x="2843808" y="1196753"/>
          <a:ext cx="2448272" cy="1074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56" name="Rovnice" r:id="rId4" imgW="1295280" imgH="545760" progId="Equation.3">
                  <p:embed/>
                </p:oleObj>
              </mc:Choice>
              <mc:Fallback>
                <p:oleObj name="Rovnice" r:id="rId4" imgW="129528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196753"/>
                        <a:ext cx="2448272" cy="1074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bdélník 16"/>
          <p:cNvSpPr/>
          <p:nvPr/>
        </p:nvSpPr>
        <p:spPr>
          <a:xfrm>
            <a:off x="539552" y="2956882"/>
            <a:ext cx="8532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 smtClean="0">
                <a:cs typeface="Arial" charset="0"/>
              </a:rPr>
              <a:t>tzn. je </a:t>
            </a:r>
            <a:r>
              <a:rPr lang="cs-CZ" altLang="en-US" sz="2000" dirty="0">
                <a:cs typeface="Arial" charset="0"/>
              </a:rPr>
              <a:t>dána součtem všech prvků matice </a:t>
            </a:r>
            <a:r>
              <a:rPr lang="cs-CZ" altLang="en-US" sz="2000" b="1" dirty="0">
                <a:cs typeface="Arial" charset="0"/>
              </a:rPr>
              <a:t>A</a:t>
            </a:r>
            <a:r>
              <a:rPr lang="cs-CZ" altLang="en-US" sz="2000" dirty="0">
                <a:cs typeface="Arial" charset="0"/>
              </a:rPr>
              <a:t>, které leží mimo hlavní diagonálu.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950039" y="4221088"/>
            <a:ext cx="22333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b="1" dirty="0">
                <a:cs typeface="Arial" charset="0"/>
              </a:rPr>
              <a:t>x</a:t>
            </a:r>
            <a:r>
              <a:rPr lang="cs-CZ" altLang="en-US" sz="2000" dirty="0">
                <a:cs typeface="Arial" charset="0"/>
              </a:rPr>
              <a:t> = (0, 1, 2, 1, 2, 1)</a:t>
            </a:r>
            <a:r>
              <a:rPr lang="cs-CZ" altLang="en-US" sz="2000" baseline="30000" dirty="0">
                <a:cs typeface="Arial" charset="0"/>
              </a:rPr>
              <a:t>T</a:t>
            </a:r>
            <a:r>
              <a:rPr lang="cs-CZ" altLang="en-US" sz="2000" dirty="0">
                <a:cs typeface="Arial" charset="0"/>
              </a:rPr>
              <a:t> </a:t>
            </a:r>
          </a:p>
          <a:p>
            <a:r>
              <a:rPr lang="cs-CZ" altLang="en-US" sz="2000" b="1" dirty="0" smtClean="0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 = (1, 0, 2, 1, 0, </a:t>
            </a:r>
            <a:r>
              <a:rPr lang="cs-CZ" altLang="en-US" sz="2000" dirty="0" smtClean="0">
                <a:cs typeface="Arial" charset="0"/>
              </a:rPr>
              <a:t>1)</a:t>
            </a:r>
            <a:r>
              <a:rPr lang="cs-CZ" altLang="en-US" sz="2000" baseline="30000" dirty="0" smtClean="0">
                <a:cs typeface="Arial" charset="0"/>
              </a:rPr>
              <a:t>T</a:t>
            </a:r>
            <a:endParaRPr lang="en-US" sz="20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899592" y="381160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Příklad:</a:t>
            </a:r>
            <a:endParaRPr lang="en-US" b="1" dirty="0"/>
          </a:p>
        </p:txBody>
      </p:sp>
      <p:sp>
        <p:nvSpPr>
          <p:cNvPr id="20" name="Obdélník 19"/>
          <p:cNvSpPr/>
          <p:nvPr/>
        </p:nvSpPr>
        <p:spPr>
          <a:xfrm>
            <a:off x="950039" y="4221088"/>
            <a:ext cx="22333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b="1" dirty="0">
                <a:cs typeface="Arial" charset="0"/>
              </a:rPr>
              <a:t>x</a:t>
            </a:r>
            <a:r>
              <a:rPr lang="cs-CZ" altLang="en-US" sz="2000" dirty="0">
                <a:cs typeface="Arial" charset="0"/>
              </a:rPr>
              <a:t> = (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cs-CZ" altLang="en-US" sz="2000" dirty="0">
                <a:cs typeface="Arial" charset="0"/>
              </a:rPr>
              <a:t>, 1, 2, 1, 2, 1)</a:t>
            </a:r>
            <a:r>
              <a:rPr lang="cs-CZ" altLang="en-US" sz="2000" baseline="30000" dirty="0">
                <a:cs typeface="Arial" charset="0"/>
              </a:rPr>
              <a:t>T</a:t>
            </a:r>
            <a:r>
              <a:rPr lang="cs-CZ" altLang="en-US" sz="2000" dirty="0">
                <a:cs typeface="Arial" charset="0"/>
              </a:rPr>
              <a:t> </a:t>
            </a:r>
          </a:p>
          <a:p>
            <a:r>
              <a:rPr lang="cs-CZ" altLang="en-US" sz="2000" b="1" dirty="0" smtClean="0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 = (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, 0, 2, 1, 0, </a:t>
            </a:r>
            <a:r>
              <a:rPr lang="cs-CZ" altLang="en-US" sz="2000" dirty="0" smtClean="0">
                <a:cs typeface="Arial" charset="0"/>
              </a:rPr>
              <a:t>1)</a:t>
            </a:r>
            <a:r>
              <a:rPr lang="cs-CZ" altLang="en-US" sz="2000" baseline="30000" dirty="0" smtClean="0">
                <a:cs typeface="Arial" charset="0"/>
              </a:rPr>
              <a:t>T</a:t>
            </a:r>
            <a:endParaRPr lang="en-US" sz="2000" dirty="0"/>
          </a:p>
        </p:txBody>
      </p:sp>
      <p:sp>
        <p:nvSpPr>
          <p:cNvPr id="21" name="Obdélník 20"/>
          <p:cNvSpPr/>
          <p:nvPr/>
        </p:nvSpPr>
        <p:spPr>
          <a:xfrm>
            <a:off x="950039" y="4221088"/>
            <a:ext cx="22333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b="1" dirty="0">
                <a:cs typeface="Arial" charset="0"/>
              </a:rPr>
              <a:t>x</a:t>
            </a:r>
            <a:r>
              <a:rPr lang="cs-CZ" altLang="en-US" sz="2000" dirty="0">
                <a:cs typeface="Arial" charset="0"/>
              </a:rPr>
              <a:t> = (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, 2, 1, 2, 1)</a:t>
            </a:r>
            <a:r>
              <a:rPr lang="cs-CZ" altLang="en-US" sz="2000" baseline="30000" dirty="0">
                <a:cs typeface="Arial" charset="0"/>
              </a:rPr>
              <a:t>T</a:t>
            </a:r>
            <a:r>
              <a:rPr lang="cs-CZ" altLang="en-US" sz="2000" dirty="0">
                <a:cs typeface="Arial" charset="0"/>
              </a:rPr>
              <a:t> </a:t>
            </a:r>
          </a:p>
          <a:p>
            <a:r>
              <a:rPr lang="cs-CZ" altLang="en-US" sz="2000" b="1" dirty="0" smtClean="0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 = (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cs-CZ" altLang="en-US" sz="2000" dirty="0">
                <a:cs typeface="Arial" charset="0"/>
              </a:rPr>
              <a:t>, 2, 1, 0, </a:t>
            </a:r>
            <a:r>
              <a:rPr lang="cs-CZ" altLang="en-US" sz="2000" dirty="0" smtClean="0">
                <a:cs typeface="Arial" charset="0"/>
              </a:rPr>
              <a:t>1)</a:t>
            </a:r>
            <a:r>
              <a:rPr lang="cs-CZ" altLang="en-US" sz="2000" baseline="30000" dirty="0" smtClean="0">
                <a:cs typeface="Arial" charset="0"/>
              </a:rPr>
              <a:t>T</a:t>
            </a:r>
            <a:endParaRPr lang="en-US" sz="2000" dirty="0"/>
          </a:p>
        </p:txBody>
      </p:sp>
      <p:sp>
        <p:nvSpPr>
          <p:cNvPr id="22" name="Obdélník 21"/>
          <p:cNvSpPr/>
          <p:nvPr/>
        </p:nvSpPr>
        <p:spPr>
          <a:xfrm>
            <a:off x="950039" y="4221088"/>
            <a:ext cx="22333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b="1" dirty="0">
                <a:cs typeface="Arial" charset="0"/>
              </a:rPr>
              <a:t>x</a:t>
            </a:r>
            <a:r>
              <a:rPr lang="cs-CZ" altLang="en-US" sz="2000" dirty="0">
                <a:cs typeface="Arial" charset="0"/>
              </a:rPr>
              <a:t> = (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, 2, 1,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cs-CZ" altLang="en-US" sz="2000" dirty="0">
                <a:cs typeface="Arial" charset="0"/>
              </a:rPr>
              <a:t>, 1)</a:t>
            </a:r>
            <a:r>
              <a:rPr lang="cs-CZ" altLang="en-US" sz="2000" baseline="30000" dirty="0">
                <a:cs typeface="Arial" charset="0"/>
              </a:rPr>
              <a:t>T</a:t>
            </a:r>
            <a:r>
              <a:rPr lang="cs-CZ" altLang="en-US" sz="2000" dirty="0">
                <a:cs typeface="Arial" charset="0"/>
              </a:rPr>
              <a:t> </a:t>
            </a:r>
          </a:p>
          <a:p>
            <a:r>
              <a:rPr lang="cs-CZ" altLang="en-US" sz="2000" b="1" dirty="0" smtClean="0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 = (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cs-CZ" altLang="en-US" sz="2000" dirty="0">
                <a:cs typeface="Arial" charset="0"/>
              </a:rPr>
              <a:t>, 2, 1,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 smtClean="0">
                <a:cs typeface="Arial" charset="0"/>
              </a:rPr>
              <a:t>1)</a:t>
            </a:r>
            <a:r>
              <a:rPr lang="cs-CZ" altLang="en-US" sz="2000" baseline="30000" dirty="0" smtClean="0">
                <a:cs typeface="Arial" charset="0"/>
              </a:rPr>
              <a:t>T</a:t>
            </a:r>
            <a:endParaRPr lang="en-US" sz="2000" dirty="0"/>
          </a:p>
        </p:txBody>
      </p:sp>
      <p:sp>
        <p:nvSpPr>
          <p:cNvPr id="23" name="Obdélník 22"/>
          <p:cNvSpPr/>
          <p:nvPr/>
        </p:nvSpPr>
        <p:spPr>
          <a:xfrm>
            <a:off x="1331640" y="6125234"/>
            <a:ext cx="1375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i="1" dirty="0" err="1">
                <a:cs typeface="Arial" charset="0"/>
              </a:rPr>
              <a:t>d</a:t>
            </a:r>
            <a:r>
              <a:rPr lang="cs-CZ" altLang="en-US" sz="2000" i="1" baseline="-25000" dirty="0" err="1">
                <a:cs typeface="Arial" charset="0"/>
              </a:rPr>
              <a:t>HQ</a:t>
            </a:r>
            <a:r>
              <a:rPr lang="cs-CZ" altLang="en-US" sz="2000" dirty="0">
                <a:cs typeface="Arial" charset="0"/>
              </a:rPr>
              <a:t>(</a:t>
            </a:r>
            <a:r>
              <a:rPr lang="cs-CZ" altLang="en-US" sz="2000" b="1" dirty="0" err="1">
                <a:cs typeface="Arial" charset="0"/>
              </a:rPr>
              <a:t>x</a:t>
            </a:r>
            <a:r>
              <a:rPr lang="cs-CZ" altLang="en-US" sz="2000" dirty="0" err="1">
                <a:cs typeface="Arial" charset="0"/>
              </a:rPr>
              <a:t>,</a:t>
            </a:r>
            <a:r>
              <a:rPr lang="cs-CZ" altLang="en-US" sz="2000" b="1" dirty="0" err="1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) =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3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899592" y="536392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liší se ve 3 souřadnicích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6" name="Přímá spojnice se šipkou 25"/>
          <p:cNvCxnSpPr/>
          <p:nvPr/>
        </p:nvCxnSpPr>
        <p:spPr>
          <a:xfrm>
            <a:off x="2019489" y="5818026"/>
            <a:ext cx="0" cy="2960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>
            <a:off x="2019489" y="5061974"/>
            <a:ext cx="0" cy="325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/>
              <p:cNvSpPr txBox="1"/>
              <p:nvPr/>
            </p:nvSpPr>
            <p:spPr>
              <a:xfrm>
                <a:off x="5292080" y="4077072"/>
                <a:ext cx="2448272" cy="906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0" smtClean="0">
                          <a:latin typeface="Cambria Math"/>
                        </a:rPr>
                        <m:t>𝐀</m:t>
                      </m:r>
                      <m:d>
                        <m:d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cs-CZ" sz="2000" b="1" i="0" smtClean="0">
                              <a:latin typeface="Cambria Math"/>
                            </a:rPr>
                            <m:t>,</m:t>
                          </m:r>
                          <m:r>
                            <a:rPr lang="cs-CZ" sz="2000" b="1" i="0" smtClean="0">
                              <a:latin typeface="Cambria Math"/>
                            </a:rPr>
                            <m:t>𝐲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ovéPo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077072"/>
                <a:ext cx="2448272" cy="9062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/>
              <p:nvPr/>
            </p:nvSpPr>
            <p:spPr>
              <a:xfrm>
                <a:off x="5292080" y="4077072"/>
                <a:ext cx="2448272" cy="906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0" smtClean="0">
                          <a:latin typeface="Cambria Math"/>
                        </a:rPr>
                        <m:t>𝐀</m:t>
                      </m:r>
                      <m:d>
                        <m:d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cs-CZ" sz="2000" b="1" i="0" smtClean="0">
                              <a:latin typeface="Cambria Math"/>
                            </a:rPr>
                            <m:t>,</m:t>
                          </m:r>
                          <m:r>
                            <a:rPr lang="cs-CZ" sz="2000" b="1" i="0" smtClean="0">
                              <a:latin typeface="Cambria Math"/>
                            </a:rPr>
                            <m:t>𝐲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077072"/>
                <a:ext cx="2448272" cy="9062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bdélník 33"/>
          <p:cNvSpPr/>
          <p:nvPr/>
        </p:nvSpPr>
        <p:spPr>
          <a:xfrm>
            <a:off x="5940152" y="6124694"/>
            <a:ext cx="1375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i="1" dirty="0" err="1">
                <a:cs typeface="Arial" charset="0"/>
              </a:rPr>
              <a:t>d</a:t>
            </a:r>
            <a:r>
              <a:rPr lang="cs-CZ" altLang="en-US" sz="2000" i="1" baseline="-25000" dirty="0" err="1">
                <a:cs typeface="Arial" charset="0"/>
              </a:rPr>
              <a:t>HQ</a:t>
            </a:r>
            <a:r>
              <a:rPr lang="cs-CZ" altLang="en-US" sz="2000" dirty="0">
                <a:cs typeface="Arial" charset="0"/>
              </a:rPr>
              <a:t>(</a:t>
            </a:r>
            <a:r>
              <a:rPr lang="cs-CZ" altLang="en-US" sz="2000" b="1" dirty="0" err="1">
                <a:cs typeface="Arial" charset="0"/>
              </a:rPr>
              <a:t>x</a:t>
            </a:r>
            <a:r>
              <a:rPr lang="cs-CZ" altLang="en-US" sz="2000" dirty="0" err="1">
                <a:cs typeface="Arial" charset="0"/>
              </a:rPr>
              <a:t>,</a:t>
            </a:r>
            <a:r>
              <a:rPr lang="cs-CZ" altLang="en-US" sz="2000" b="1" dirty="0" err="1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) =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3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5508104" y="53633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 </a:t>
            </a:r>
            <a:r>
              <a:rPr lang="cs-CZ" dirty="0" smtClean="0">
                <a:solidFill>
                  <a:srgbClr val="FF0000"/>
                </a:solidFill>
              </a:rPr>
              <a:t>prvky mimo diagonálu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6" name="Přímá spojnice se šipkou 35"/>
          <p:cNvCxnSpPr/>
          <p:nvPr/>
        </p:nvCxnSpPr>
        <p:spPr>
          <a:xfrm>
            <a:off x="6628001" y="5817486"/>
            <a:ext cx="0" cy="2960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>
            <a:off x="6628001" y="5061434"/>
            <a:ext cx="0" cy="325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48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31" grpId="0"/>
      <p:bldP spid="33" grpId="0"/>
      <p:bldP spid="34" grpId="0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Metriky pro určení podobnosti mezi dvěma objekty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57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metrik a konkrétní příklady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28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11626" y="157998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</a:t>
            </a:r>
            <a:r>
              <a:rPr lang="cs-CZ" b="1" dirty="0"/>
              <a:t>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>
                <a:solidFill>
                  <a:srgbClr val="CC3300"/>
                </a:solidFill>
              </a:rPr>
              <a:t>kvantitativními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7" name="Obdélník 6"/>
          <p:cNvSpPr/>
          <p:nvPr/>
        </p:nvSpPr>
        <p:spPr>
          <a:xfrm>
            <a:off x="5028597" y="1579980"/>
            <a:ext cx="3862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Deterministické metriky pro určení vzdálenosti mezi </a:t>
            </a:r>
            <a:r>
              <a:rPr lang="cs-CZ" b="1" dirty="0" smtClean="0"/>
              <a:t>2 množinami objektů</a:t>
            </a:r>
            <a:endParaRPr lang="en-US" b="1" dirty="0"/>
          </a:p>
        </p:txBody>
      </p:sp>
      <p:sp>
        <p:nvSpPr>
          <p:cNvPr id="8" name="Obdélník 7"/>
          <p:cNvSpPr/>
          <p:nvPr/>
        </p:nvSpPr>
        <p:spPr>
          <a:xfrm>
            <a:off x="1067710" y="1114890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OBJEKTY</a:t>
            </a:r>
            <a:endParaRPr lang="en-US" b="1" dirty="0"/>
          </a:p>
        </p:txBody>
      </p:sp>
      <p:sp>
        <p:nvSpPr>
          <p:cNvPr id="10" name="Obdélník 9"/>
          <p:cNvSpPr/>
          <p:nvPr/>
        </p:nvSpPr>
        <p:spPr>
          <a:xfrm>
            <a:off x="311626" y="4124076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>
                <a:solidFill>
                  <a:srgbClr val="CC3300"/>
                </a:solidFill>
              </a:rPr>
              <a:t>kvantitativními</a:t>
            </a:r>
            <a:r>
              <a:rPr lang="cs-CZ" b="1" dirty="0"/>
              <a:t>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11" name="Obdélník 10"/>
          <p:cNvSpPr/>
          <p:nvPr/>
        </p:nvSpPr>
        <p:spPr>
          <a:xfrm>
            <a:off x="310304" y="5317642"/>
            <a:ext cx="4035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2" name="Obdélník 11"/>
          <p:cNvSpPr/>
          <p:nvPr/>
        </p:nvSpPr>
        <p:spPr>
          <a:xfrm>
            <a:off x="383634" y="3043937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 </a:t>
            </a:r>
            <a:r>
              <a:rPr lang="cs-CZ" b="1" dirty="0"/>
              <a:t>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3" name="Obdélník 12"/>
          <p:cNvSpPr/>
          <p:nvPr/>
        </p:nvSpPr>
        <p:spPr>
          <a:xfrm>
            <a:off x="5023773" y="3043937"/>
            <a:ext cx="3871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Metriky </a:t>
            </a:r>
            <a:r>
              <a:rPr lang="cs-CZ" b="1" dirty="0"/>
              <a:t>pro určení vzdálenosti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</a:t>
            </a:r>
            <a:r>
              <a:rPr lang="cs-CZ" b="1" dirty="0"/>
              <a:t>množinami </a:t>
            </a:r>
            <a:r>
              <a:rPr lang="cs-CZ" b="1" dirty="0" smtClean="0"/>
              <a:t>objektů používající jejich pravděpodobnostní charakteristiky</a:t>
            </a:r>
            <a:endParaRPr lang="en-US" b="1" dirty="0"/>
          </a:p>
        </p:txBody>
      </p:sp>
      <p:sp>
        <p:nvSpPr>
          <p:cNvPr id="14" name="Obdélník 13"/>
          <p:cNvSpPr/>
          <p:nvPr/>
        </p:nvSpPr>
        <p:spPr>
          <a:xfrm>
            <a:off x="41850" y="213229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/>
              <a:t>Euklidova </a:t>
            </a:r>
            <a:r>
              <a:rPr lang="cs-CZ" sz="1400" dirty="0" smtClean="0"/>
              <a:t>m., </a:t>
            </a:r>
            <a:r>
              <a:rPr lang="cs-CZ" sz="1400" dirty="0" err="1" smtClean="0"/>
              <a:t>Hammingova</a:t>
            </a:r>
            <a:r>
              <a:rPr lang="cs-CZ" sz="1400" dirty="0" smtClean="0"/>
              <a:t> </a:t>
            </a:r>
            <a:r>
              <a:rPr lang="cs-CZ" sz="1400" dirty="0"/>
              <a:t>(manhattanská) </a:t>
            </a:r>
            <a:r>
              <a:rPr lang="cs-CZ" sz="1400" dirty="0" smtClean="0"/>
              <a:t>m., </a:t>
            </a:r>
            <a:r>
              <a:rPr lang="cs-CZ" sz="1400" dirty="0" err="1" smtClean="0"/>
              <a:t>Minkovského</a:t>
            </a:r>
            <a:r>
              <a:rPr lang="cs-CZ" sz="1400" dirty="0" smtClean="0"/>
              <a:t> m., </a:t>
            </a:r>
            <a:r>
              <a:rPr lang="cs-CZ" sz="1400" dirty="0" err="1" smtClean="0"/>
              <a:t>Čebyševova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Mahalanobisova</a:t>
            </a:r>
            <a:r>
              <a:rPr lang="cs-CZ" sz="1400" dirty="0" smtClean="0"/>
              <a:t> m., Canberrská m.</a:t>
            </a:r>
            <a:endParaRPr lang="cs-CZ" sz="1400" dirty="0"/>
          </a:p>
        </p:txBody>
      </p:sp>
      <p:sp>
        <p:nvSpPr>
          <p:cNvPr id="15" name="Obdélník 14"/>
          <p:cNvSpPr/>
          <p:nvPr/>
        </p:nvSpPr>
        <p:spPr>
          <a:xfrm>
            <a:off x="41850" y="46763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smtClean="0"/>
              <a:t>Skalární součin, m. kos</a:t>
            </a:r>
            <a:r>
              <a:rPr lang="en-US" sz="1400" dirty="0" err="1" smtClean="0"/>
              <a:t>i</a:t>
            </a:r>
            <a:r>
              <a:rPr lang="cs-CZ" sz="1400" dirty="0" smtClean="0"/>
              <a:t>nové podobnosti, </a:t>
            </a:r>
            <a:r>
              <a:rPr lang="cs-CZ" sz="1400" dirty="0" err="1" smtClean="0"/>
              <a:t>Pearsonův</a:t>
            </a:r>
            <a:r>
              <a:rPr lang="cs-CZ" sz="1400" dirty="0" smtClean="0"/>
              <a:t> korelační koeficient, </a:t>
            </a:r>
            <a:r>
              <a:rPr lang="cs-CZ" sz="1400" dirty="0" err="1" smtClean="0"/>
              <a:t>Tanimotova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6" name="Obdélník 15"/>
          <p:cNvSpPr/>
          <p:nvPr/>
        </p:nvSpPr>
        <p:spPr>
          <a:xfrm>
            <a:off x="41850" y="359625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Hammingova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9" name="Obdélník 18"/>
          <p:cNvSpPr/>
          <p:nvPr/>
        </p:nvSpPr>
        <p:spPr>
          <a:xfrm>
            <a:off x="5283473" y="3875000"/>
            <a:ext cx="3352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err="1" smtClean="0"/>
              <a:t>Chernoffova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Bhattacharyyova</a:t>
            </a:r>
            <a:r>
              <a:rPr lang="cs-CZ" sz="1400" dirty="0" smtClean="0"/>
              <a:t> m. atd.</a:t>
            </a:r>
            <a:endParaRPr lang="cs-CZ" sz="1400" dirty="0"/>
          </a:p>
        </p:txBody>
      </p:sp>
      <p:sp>
        <p:nvSpPr>
          <p:cNvPr id="24" name="Obdélník 23"/>
          <p:cNvSpPr/>
          <p:nvPr/>
        </p:nvSpPr>
        <p:spPr>
          <a:xfrm>
            <a:off x="41850" y="586995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Tanimotova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Jaccardův-Tanimotův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Russelův</a:t>
            </a:r>
            <a:r>
              <a:rPr lang="cs-CZ" sz="1400" dirty="0" smtClean="0"/>
              <a:t>-</a:t>
            </a:r>
            <a:br>
              <a:rPr lang="cs-CZ" sz="1400" dirty="0" smtClean="0"/>
            </a:br>
            <a:r>
              <a:rPr lang="cs-CZ" sz="1400" dirty="0" err="1" smtClean="0"/>
              <a:t>Raovův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Sokalův-Michenerův</a:t>
            </a:r>
            <a:r>
              <a:rPr lang="cs-CZ" sz="1400" dirty="0" smtClean="0"/>
              <a:t> 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Dicův</a:t>
            </a:r>
            <a:r>
              <a:rPr lang="cs-CZ" sz="1400" dirty="0" smtClean="0"/>
              <a:t> k., </a:t>
            </a:r>
            <a:br>
              <a:rPr lang="cs-CZ" sz="1400" dirty="0" smtClean="0"/>
            </a:br>
            <a:r>
              <a:rPr lang="cs-CZ" sz="1400" dirty="0" err="1" smtClean="0"/>
              <a:t>Rogersův-Tanimotův</a:t>
            </a:r>
            <a:r>
              <a:rPr lang="cs-CZ" sz="1400" dirty="0" smtClean="0"/>
              <a:t> k., Hamanův k.</a:t>
            </a:r>
            <a:endParaRPr lang="cs-CZ" sz="1400" dirty="0"/>
          </a:p>
        </p:txBody>
      </p:sp>
      <p:sp>
        <p:nvSpPr>
          <p:cNvPr id="21" name="Obdélník 20"/>
          <p:cNvSpPr/>
          <p:nvPr/>
        </p:nvSpPr>
        <p:spPr>
          <a:xfrm>
            <a:off x="317940" y="3032621"/>
            <a:ext cx="4027456" cy="9346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317940" y="4126057"/>
            <a:ext cx="4027456" cy="1088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5123810" y="2132294"/>
            <a:ext cx="36718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smtClean="0"/>
              <a:t>Metoda </a:t>
            </a:r>
            <a:r>
              <a:rPr lang="cs-CZ" sz="1400" dirty="0"/>
              <a:t>nejbližšího </a:t>
            </a:r>
            <a:r>
              <a:rPr lang="cs-CZ" sz="1400" dirty="0" smtClean="0"/>
              <a:t>souseda, </a:t>
            </a:r>
            <a:r>
              <a:rPr lang="cs-CZ" sz="1400" i="1" dirty="0" smtClean="0"/>
              <a:t>k</a:t>
            </a:r>
            <a:r>
              <a:rPr lang="cs-CZ" sz="1400" dirty="0" smtClean="0"/>
              <a:t> </a:t>
            </a:r>
            <a:r>
              <a:rPr lang="cs-CZ" sz="1400" dirty="0"/>
              <a:t>nejbližších </a:t>
            </a:r>
            <a:r>
              <a:rPr lang="cs-CZ" sz="1400" dirty="0" smtClean="0"/>
              <a:t>sousedů, nejvzdálenějšího souseda, </a:t>
            </a:r>
            <a:r>
              <a:rPr lang="cs-CZ" sz="1400" dirty="0" err="1" smtClean="0"/>
              <a:t>centroidová</a:t>
            </a:r>
            <a:r>
              <a:rPr lang="cs-CZ" sz="1400" dirty="0" smtClean="0"/>
              <a:t> metoda, m. průměrné vazby, </a:t>
            </a:r>
            <a:r>
              <a:rPr lang="cs-CZ" sz="1400" dirty="0" err="1" smtClean="0"/>
              <a:t>Wardova</a:t>
            </a:r>
            <a:r>
              <a:rPr lang="cs-CZ" sz="1400" dirty="0" smtClean="0"/>
              <a:t> </a:t>
            </a:r>
            <a:r>
              <a:rPr lang="cs-CZ" sz="1400" dirty="0"/>
              <a:t>metoda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317940" y="1579980"/>
            <a:ext cx="4027456" cy="129097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5051508" y="111489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SKUPINAMI OBJEKTŮ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547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Skalární součin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29</a:t>
            </a:fld>
            <a:endParaRPr lang="cs-CZ" dirty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695595"/>
              </p:ext>
            </p:extLst>
          </p:nvPr>
        </p:nvGraphicFramePr>
        <p:xfrm>
          <a:off x="2916575" y="1124744"/>
          <a:ext cx="367665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96" name="Rovnice" r:id="rId4" imgW="1790640" imgH="431640" progId="Equation.3">
                  <p:embed/>
                </p:oleObj>
              </mc:Choice>
              <mc:Fallback>
                <p:oleObj name="Rovnice" r:id="rId4" imgW="1790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575" y="1124744"/>
                        <a:ext cx="3676650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bdélník 12"/>
          <p:cNvSpPr/>
          <p:nvPr/>
        </p:nvSpPr>
        <p:spPr>
          <a:xfrm>
            <a:off x="539552" y="2123564"/>
            <a:ext cx="83732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dirty="0" smtClean="0">
                <a:cs typeface="Arial" charset="0"/>
              </a:rPr>
              <a:t>Většinou pro </a:t>
            </a:r>
            <a:r>
              <a:rPr lang="cs-CZ" altLang="en-US" sz="2000" dirty="0">
                <a:cs typeface="Arial" charset="0"/>
              </a:rPr>
              <a:t>vektory </a:t>
            </a:r>
            <a:r>
              <a:rPr lang="en-US" altLang="en-US" sz="2000" b="1" dirty="0">
                <a:solidFill>
                  <a:srgbClr val="339933"/>
                </a:solidFill>
                <a:cs typeface="Arial" charset="0"/>
              </a:rPr>
              <a:t>x</a:t>
            </a:r>
            <a:r>
              <a:rPr lang="en-US" altLang="en-US" sz="2000" baseline="-25000" dirty="0">
                <a:solidFill>
                  <a:srgbClr val="339933"/>
                </a:solidFill>
                <a:cs typeface="Arial" charset="0"/>
              </a:rPr>
              <a:t>1</a:t>
            </a:r>
            <a:r>
              <a:rPr lang="en-US" altLang="en-US" sz="2000" dirty="0">
                <a:cs typeface="Arial" charset="0"/>
              </a:rPr>
              <a:t> a </a:t>
            </a:r>
            <a:r>
              <a:rPr lang="en-US" altLang="en-US" sz="2000" b="1" dirty="0">
                <a:solidFill>
                  <a:srgbClr val="0000FF"/>
                </a:solidFill>
                <a:cs typeface="Arial" charset="0"/>
              </a:rPr>
              <a:t>x</a:t>
            </a:r>
            <a:r>
              <a:rPr lang="en-US" altLang="en-US" sz="2000" baseline="-25000" dirty="0">
                <a:solidFill>
                  <a:srgbClr val="0000FF"/>
                </a:solidFill>
                <a:cs typeface="Arial" charset="0"/>
              </a:rPr>
              <a:t>2 </a:t>
            </a:r>
            <a:r>
              <a:rPr lang="en-US" altLang="en-US" sz="2000" dirty="0">
                <a:cs typeface="Arial" charset="0"/>
              </a:rPr>
              <a:t>o </a:t>
            </a:r>
            <a:r>
              <a:rPr lang="cs-CZ" altLang="en-US" sz="2000" dirty="0">
                <a:cs typeface="Arial" charset="0"/>
              </a:rPr>
              <a:t>stejné </a:t>
            </a:r>
            <a:r>
              <a:rPr lang="cs-CZ" altLang="en-US" sz="2000" dirty="0" smtClean="0">
                <a:cs typeface="Arial" charset="0"/>
              </a:rPr>
              <a:t>délce (např</a:t>
            </a:r>
            <a:r>
              <a:rPr lang="cs-CZ" altLang="en-US" sz="2000" dirty="0">
                <a:cs typeface="Arial" charset="0"/>
              </a:rPr>
              <a:t>. </a:t>
            </a:r>
            <a:r>
              <a:rPr lang="cs-CZ" altLang="en-US" sz="2000" i="1" dirty="0" smtClean="0">
                <a:cs typeface="Arial" charset="0"/>
              </a:rPr>
              <a:t>a</a:t>
            </a:r>
            <a:r>
              <a:rPr lang="cs-CZ" altLang="en-US" sz="2000" dirty="0" smtClean="0">
                <a:cs typeface="Arial" charset="0"/>
              </a:rPr>
              <a:t>)</a:t>
            </a:r>
            <a:r>
              <a:rPr lang="en-US" altLang="en-US" sz="2000" i="1" dirty="0" smtClean="0">
                <a:cs typeface="Arial" charset="0"/>
              </a:rPr>
              <a:t>; </a:t>
            </a:r>
            <a:r>
              <a:rPr lang="cs-CZ" altLang="en-US" sz="2000" dirty="0" smtClean="0">
                <a:cs typeface="Arial" charset="0"/>
              </a:rPr>
              <a:t>záleží na úhlu, který svírají:</a:t>
            </a:r>
            <a:endParaRPr lang="en-US" sz="2000" dirty="0"/>
          </a:p>
        </p:txBody>
      </p:sp>
      <p:cxnSp>
        <p:nvCxnSpPr>
          <p:cNvPr id="61" name="Přímá spojnice 60"/>
          <p:cNvCxnSpPr/>
          <p:nvPr/>
        </p:nvCxnSpPr>
        <p:spPr>
          <a:xfrm>
            <a:off x="1601720" y="3192987"/>
            <a:ext cx="900000" cy="0"/>
          </a:xfrm>
          <a:prstGeom prst="line">
            <a:avLst/>
          </a:prstGeom>
          <a:ln w="28575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/>
          <p:nvPr/>
        </p:nvCxnSpPr>
        <p:spPr>
          <a:xfrm>
            <a:off x="1601720" y="3217495"/>
            <a:ext cx="900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ovéPole 62"/>
          <p:cNvSpPr txBox="1"/>
          <p:nvPr/>
        </p:nvSpPr>
        <p:spPr>
          <a:xfrm>
            <a:off x="1547664" y="39237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úhel 0°</a:t>
            </a:r>
            <a:endParaRPr lang="en-US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4067944" y="39237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úhel 90°</a:t>
            </a:r>
            <a:endParaRPr lang="en-US" dirty="0"/>
          </a:p>
        </p:txBody>
      </p:sp>
      <p:sp>
        <p:nvSpPr>
          <p:cNvPr id="65" name="TextovéPole 64"/>
          <p:cNvSpPr txBox="1"/>
          <p:nvPr/>
        </p:nvSpPr>
        <p:spPr>
          <a:xfrm>
            <a:off x="6493196" y="3923764"/>
            <a:ext cx="10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úhel 180°</a:t>
            </a:r>
            <a:endParaRPr lang="en-US" dirty="0"/>
          </a:p>
        </p:txBody>
      </p:sp>
      <p:sp>
        <p:nvSpPr>
          <p:cNvPr id="66" name="TextovéPole 65"/>
          <p:cNvSpPr txBox="1"/>
          <p:nvPr/>
        </p:nvSpPr>
        <p:spPr>
          <a:xfrm>
            <a:off x="1547664" y="42117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 smtClean="0"/>
              <a:t>S</a:t>
            </a:r>
            <a:r>
              <a:rPr lang="cs-CZ" i="1" baseline="-25000" dirty="0" err="1" smtClean="0"/>
              <a:t>ss</a:t>
            </a:r>
            <a:r>
              <a:rPr lang="en-US" i="1" baseline="-25000" dirty="0" smtClean="0"/>
              <a:t> </a:t>
            </a:r>
            <a:r>
              <a:rPr lang="en-US" dirty="0" smtClean="0"/>
              <a:t>= </a:t>
            </a:r>
            <a:r>
              <a:rPr lang="cs-CZ" i="1" dirty="0" smtClean="0"/>
              <a:t>a</a:t>
            </a:r>
            <a:r>
              <a:rPr lang="cs-CZ" baseline="30000" dirty="0" smtClean="0"/>
              <a:t>2</a:t>
            </a:r>
            <a:endParaRPr lang="en-US" baseline="30000" dirty="0"/>
          </a:p>
        </p:txBody>
      </p:sp>
      <p:sp>
        <p:nvSpPr>
          <p:cNvPr id="68" name="TextovéPole 67"/>
          <p:cNvSpPr txBox="1"/>
          <p:nvPr/>
        </p:nvSpPr>
        <p:spPr>
          <a:xfrm>
            <a:off x="6536840" y="42117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 smtClean="0"/>
              <a:t>S</a:t>
            </a:r>
            <a:r>
              <a:rPr lang="cs-CZ" i="1" baseline="-25000" dirty="0" err="1" smtClean="0"/>
              <a:t>ss</a:t>
            </a:r>
            <a:r>
              <a:rPr lang="en-US" i="1" baseline="-25000" dirty="0" smtClean="0"/>
              <a:t> </a:t>
            </a:r>
            <a:r>
              <a:rPr lang="en-US" dirty="0" smtClean="0"/>
              <a:t>= -</a:t>
            </a:r>
            <a:r>
              <a:rPr lang="cs-CZ" i="1" dirty="0" smtClean="0"/>
              <a:t>a</a:t>
            </a:r>
            <a:r>
              <a:rPr lang="cs-CZ" baseline="30000" dirty="0" smtClean="0"/>
              <a:t>2</a:t>
            </a:r>
            <a:endParaRPr lang="en-US" baseline="30000" dirty="0"/>
          </a:p>
        </p:txBody>
      </p:sp>
      <p:sp>
        <p:nvSpPr>
          <p:cNvPr id="69" name="TextovéPole 68"/>
          <p:cNvSpPr txBox="1"/>
          <p:nvPr/>
        </p:nvSpPr>
        <p:spPr>
          <a:xfrm>
            <a:off x="4067944" y="42117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 smtClean="0"/>
              <a:t>S</a:t>
            </a:r>
            <a:r>
              <a:rPr lang="cs-CZ" i="1" baseline="-25000" dirty="0" err="1" smtClean="0"/>
              <a:t>ss</a:t>
            </a:r>
            <a:r>
              <a:rPr lang="en-US" i="1" baseline="-25000" dirty="0" smtClean="0"/>
              <a:t> </a:t>
            </a:r>
            <a:r>
              <a:rPr lang="en-US" dirty="0" smtClean="0"/>
              <a:t>= 0</a:t>
            </a:r>
            <a:endParaRPr lang="en-US" baseline="30000" dirty="0"/>
          </a:p>
        </p:txBody>
      </p:sp>
      <p:grpSp>
        <p:nvGrpSpPr>
          <p:cNvPr id="77" name="Skupina 76"/>
          <p:cNvGrpSpPr/>
          <p:nvPr/>
        </p:nvGrpSpPr>
        <p:grpSpPr>
          <a:xfrm>
            <a:off x="4090717" y="2879748"/>
            <a:ext cx="900000" cy="900000"/>
            <a:chOff x="4090717" y="3105064"/>
            <a:chExt cx="900000" cy="900000"/>
          </a:xfrm>
        </p:grpSpPr>
        <p:cxnSp>
          <p:nvCxnSpPr>
            <p:cNvPr id="70" name="Přímá spojnice 69"/>
            <p:cNvCxnSpPr/>
            <p:nvPr/>
          </p:nvCxnSpPr>
          <p:spPr>
            <a:xfrm rot="16200000">
              <a:off x="3640717" y="3555064"/>
              <a:ext cx="900000" cy="0"/>
            </a:xfrm>
            <a:prstGeom prst="line">
              <a:avLst/>
            </a:prstGeom>
            <a:ln w="28575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Přímá spojnice 70"/>
            <p:cNvCxnSpPr/>
            <p:nvPr/>
          </p:nvCxnSpPr>
          <p:spPr>
            <a:xfrm>
              <a:off x="4090717" y="3994367"/>
              <a:ext cx="9000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Přímá spojnice 71"/>
          <p:cNvCxnSpPr/>
          <p:nvPr/>
        </p:nvCxnSpPr>
        <p:spPr>
          <a:xfrm>
            <a:off x="6084168" y="3217495"/>
            <a:ext cx="900000" cy="0"/>
          </a:xfrm>
          <a:prstGeom prst="line">
            <a:avLst/>
          </a:prstGeom>
          <a:ln w="28575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nice 72"/>
          <p:cNvCxnSpPr/>
          <p:nvPr/>
        </p:nvCxnSpPr>
        <p:spPr>
          <a:xfrm>
            <a:off x="6976456" y="3217495"/>
            <a:ext cx="900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bdélník 84"/>
          <p:cNvSpPr/>
          <p:nvPr/>
        </p:nvSpPr>
        <p:spPr>
          <a:xfrm>
            <a:off x="223148" y="4859868"/>
            <a:ext cx="8772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>
                <a:cs typeface="Arial" charset="0"/>
              </a:rPr>
              <a:t>skalární součin invariantní vůči rotaci – absolutní orientace nepodstatná, důležitý pouze úhel</a:t>
            </a:r>
            <a:endParaRPr lang="en-US" dirty="0"/>
          </a:p>
        </p:txBody>
      </p:sp>
      <p:sp>
        <p:nvSpPr>
          <p:cNvPr id="86" name="Obdélník 85"/>
          <p:cNvSpPr/>
          <p:nvPr/>
        </p:nvSpPr>
        <p:spPr>
          <a:xfrm>
            <a:off x="540094" y="5210616"/>
            <a:ext cx="8138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>
                <a:cs typeface="Arial" charset="0"/>
              </a:rPr>
              <a:t>skalární součin není invariantní vůči lineární transformaci (tzn. závisí na délce vektorů)</a:t>
            </a:r>
            <a:endParaRPr lang="en-US" dirty="0"/>
          </a:p>
        </p:txBody>
      </p:sp>
      <p:sp>
        <p:nvSpPr>
          <p:cNvPr id="87" name="Obdélník 86"/>
          <p:cNvSpPr/>
          <p:nvPr/>
        </p:nvSpPr>
        <p:spPr>
          <a:xfrm>
            <a:off x="2976278" y="5651956"/>
            <a:ext cx="32664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000" dirty="0" smtClean="0"/>
              <a:t>odvození metriky vzdálenosti:</a:t>
            </a:r>
            <a:endParaRPr lang="en-US" sz="2000" dirty="0"/>
          </a:p>
        </p:txBody>
      </p:sp>
      <p:graphicFrame>
        <p:nvGraphicFramePr>
          <p:cNvPr id="88" name="Objek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974172"/>
              </p:ext>
            </p:extLst>
          </p:nvPr>
        </p:nvGraphicFramePr>
        <p:xfrm>
          <a:off x="3036888" y="6021288"/>
          <a:ext cx="33274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97" name="Rovnice" r:id="rId6" imgW="1739880" imgH="241200" progId="Equation.3">
                  <p:embed/>
                </p:oleObj>
              </mc:Choice>
              <mc:Fallback>
                <p:oleObj name="Rovnice" r:id="rId6" imgW="1739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888" y="6021288"/>
                        <a:ext cx="332740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492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3" grpId="0"/>
      <p:bldP spid="64" grpId="0"/>
      <p:bldP spid="65" grpId="0"/>
      <p:bldP spid="66" grpId="0"/>
      <p:bldP spid="68" grpId="0"/>
      <p:bldP spid="69" grpId="0"/>
      <p:bldP spid="85" grpId="0"/>
      <p:bldP spid="86" grpId="0"/>
      <p:bldP spid="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Úvod do metrik podobností a vzdáleností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Metriky </a:t>
            </a:r>
            <a:r>
              <a:rPr lang="cs-CZ" dirty="0"/>
              <a:t>pro určení </a:t>
            </a:r>
            <a:r>
              <a:rPr lang="cs-CZ" dirty="0" smtClean="0"/>
              <a:t>vzdálenosti mezi dvěma objekty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Metriky pro určení podobnosti mezi dvěma objekty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Metriky pro určení vzdálenosti mezi dvěma skupinami objektů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Asociační matice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4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Metrika kosinové podobnosti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30</a:t>
            </a:fld>
            <a:endParaRPr lang="cs-CZ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605143"/>
              </p:ext>
            </p:extLst>
          </p:nvPr>
        </p:nvGraphicFramePr>
        <p:xfrm>
          <a:off x="3011488" y="1341438"/>
          <a:ext cx="262731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0" name="Rovnice" r:id="rId3" imgW="1346040" imgH="469800" progId="Equation.3">
                  <p:embed/>
                </p:oleObj>
              </mc:Choice>
              <mc:Fallback>
                <p:oleObj name="Rovnice" r:id="rId3" imgW="13460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88" y="1341438"/>
                        <a:ext cx="2627312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bdélník 6"/>
          <p:cNvSpPr/>
          <p:nvPr/>
        </p:nvSpPr>
        <p:spPr>
          <a:xfrm>
            <a:off x="539552" y="2551837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cs-CZ" altLang="en-US" sz="2000" dirty="0">
                <a:cs typeface="Arial" charset="0"/>
              </a:rPr>
              <a:t>kde       je norma (délka) vektoru </a:t>
            </a:r>
            <a:r>
              <a:rPr lang="cs-CZ" altLang="en-US" sz="2000" b="1" dirty="0" err="1" smtClean="0">
                <a:cs typeface="Arial" charset="0"/>
              </a:rPr>
              <a:t>x</a:t>
            </a:r>
            <a:r>
              <a:rPr lang="cs-CZ" altLang="en-US" sz="2000" baseline="-25000" dirty="0" err="1" smtClean="0">
                <a:cs typeface="Arial" charset="0"/>
              </a:rPr>
              <a:t>i</a:t>
            </a:r>
            <a:endParaRPr lang="cs-CZ" altLang="en-US" sz="2000" dirty="0"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cs-CZ" altLang="en-US" sz="2000" dirty="0">
                <a:cs typeface="Arial" charset="0"/>
              </a:rPr>
              <a:t>= skalární součin vektorů o jednotkové délce</a:t>
            </a:r>
          </a:p>
          <a:p>
            <a:pPr algn="ctr">
              <a:buFont typeface="Wingdings" pitchFamily="2" charset="2"/>
              <a:buNone/>
            </a:pPr>
            <a:endParaRPr lang="cs-CZ" altLang="en-US" sz="1400" dirty="0" smtClean="0"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cs-CZ" altLang="en-US" sz="2000" dirty="0" smtClean="0">
                <a:cs typeface="Arial" charset="0"/>
              </a:rPr>
              <a:t>vhodná </a:t>
            </a:r>
            <a:r>
              <a:rPr lang="cs-CZ" altLang="en-US" sz="2000" dirty="0">
                <a:cs typeface="Arial" charset="0"/>
              </a:rPr>
              <a:t>v případě, pokud je informativní pouze relativní hodnota </a:t>
            </a:r>
            <a:r>
              <a:rPr lang="cs-CZ" altLang="en-US" sz="2000" dirty="0" smtClean="0">
                <a:cs typeface="Arial" charset="0"/>
              </a:rPr>
              <a:t>příznaků</a:t>
            </a:r>
            <a:endParaRPr lang="cs-CZ" altLang="en-US" sz="2000" dirty="0"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endParaRPr lang="cs-CZ" altLang="en-US" sz="1200" dirty="0" smtClean="0"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cs-CZ" altLang="en-US" sz="2000" dirty="0" smtClean="0">
                <a:cs typeface="Arial" charset="0"/>
              </a:rPr>
              <a:t>hodnoty </a:t>
            </a:r>
            <a:r>
              <a:rPr lang="cs-CZ" altLang="en-US" sz="2000" dirty="0">
                <a:cs typeface="Arial" charset="0"/>
                <a:sym typeface="Symbol" pitchFamily="18" charset="2"/>
              </a:rPr>
              <a:t></a:t>
            </a:r>
            <a:r>
              <a:rPr lang="cs-CZ" altLang="en-US" sz="2000" baseline="-25000" dirty="0">
                <a:cs typeface="Arial" charset="0"/>
              </a:rPr>
              <a:t>cos</a:t>
            </a:r>
            <a:r>
              <a:rPr lang="cs-CZ" altLang="en-US" sz="2000" dirty="0">
                <a:cs typeface="Arial" charset="0"/>
              </a:rPr>
              <a:t>(</a:t>
            </a:r>
            <a:r>
              <a:rPr lang="cs-CZ" altLang="en-US" sz="2000" b="1" dirty="0">
                <a:cs typeface="Arial" charset="0"/>
              </a:rPr>
              <a:t>x</a:t>
            </a:r>
            <a:r>
              <a:rPr lang="cs-CZ" altLang="en-US" sz="2000" baseline="-25000" dirty="0"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b="1" dirty="0">
                <a:cs typeface="Arial" charset="0"/>
              </a:rPr>
              <a:t>x</a:t>
            </a:r>
            <a:r>
              <a:rPr lang="cs-CZ" altLang="en-US" sz="2000" baseline="-25000" dirty="0">
                <a:cs typeface="Arial" charset="0"/>
              </a:rPr>
              <a:t>2</a:t>
            </a:r>
            <a:r>
              <a:rPr lang="cs-CZ" altLang="en-US" sz="2000" dirty="0">
                <a:cs typeface="Arial" charset="0"/>
              </a:rPr>
              <a:t>) jsou rovny kosinu úhlu mezi oběma vektory</a:t>
            </a:r>
            <a:endParaRPr lang="en-US" sz="2000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216627"/>
              </p:ext>
            </p:extLst>
          </p:nvPr>
        </p:nvGraphicFramePr>
        <p:xfrm>
          <a:off x="3070949" y="2578446"/>
          <a:ext cx="303491" cy="305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1" name="Rovnice" r:id="rId5" imgW="241200" imgH="253800" progId="Equation.3">
                  <p:embed/>
                </p:oleObj>
              </mc:Choice>
              <mc:Fallback>
                <p:oleObj name="Rovnice" r:id="rId5" imgW="2412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949" y="2578446"/>
                        <a:ext cx="303491" cy="3051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Přímá spojnice 8"/>
          <p:cNvCxnSpPr/>
          <p:nvPr/>
        </p:nvCxnSpPr>
        <p:spPr>
          <a:xfrm>
            <a:off x="1601720" y="4894367"/>
            <a:ext cx="900000" cy="0"/>
          </a:xfrm>
          <a:prstGeom prst="line">
            <a:avLst/>
          </a:prstGeom>
          <a:ln w="28575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1601720" y="4918875"/>
            <a:ext cx="900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547664" y="56251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úhel 0°</a:t>
            </a:r>
            <a:endParaRPr lang="en-US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067944" y="56251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úhel 90°</a:t>
            </a:r>
            <a:endParaRPr lang="en-US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493196" y="5625144"/>
            <a:ext cx="10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úhel 180°</a:t>
            </a:r>
            <a:endParaRPr lang="en-US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547664" y="59131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 smtClean="0"/>
              <a:t>S</a:t>
            </a:r>
            <a:r>
              <a:rPr lang="cs-CZ" i="1" baseline="-25000" dirty="0" err="1" smtClean="0"/>
              <a:t>cos</a:t>
            </a:r>
            <a:r>
              <a:rPr lang="en-US" i="1" baseline="-25000" dirty="0" smtClean="0"/>
              <a:t> </a:t>
            </a:r>
            <a:r>
              <a:rPr lang="en-US" dirty="0" smtClean="0"/>
              <a:t>= </a:t>
            </a:r>
            <a:r>
              <a:rPr lang="cs-CZ" dirty="0" smtClean="0"/>
              <a:t>1</a:t>
            </a:r>
            <a:endParaRPr lang="en-US" baseline="30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536840" y="59131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 smtClean="0"/>
              <a:t>S</a:t>
            </a:r>
            <a:r>
              <a:rPr lang="cs-CZ" i="1" baseline="-25000" dirty="0" err="1" smtClean="0"/>
              <a:t>cos</a:t>
            </a:r>
            <a:r>
              <a:rPr lang="en-US" i="1" baseline="-25000" dirty="0" smtClean="0"/>
              <a:t> </a:t>
            </a:r>
            <a:r>
              <a:rPr lang="en-US" dirty="0" smtClean="0"/>
              <a:t>= -</a:t>
            </a:r>
            <a:r>
              <a:rPr lang="cs-CZ" dirty="0" smtClean="0"/>
              <a:t>1</a:t>
            </a:r>
            <a:endParaRPr lang="en-US" baseline="30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067944" y="59131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 smtClean="0"/>
              <a:t>S</a:t>
            </a:r>
            <a:r>
              <a:rPr lang="cs-CZ" i="1" baseline="-25000" dirty="0" err="1" smtClean="0"/>
              <a:t>cos</a:t>
            </a:r>
            <a:r>
              <a:rPr lang="en-US" i="1" baseline="-25000" dirty="0" smtClean="0"/>
              <a:t> </a:t>
            </a:r>
            <a:r>
              <a:rPr lang="en-US" dirty="0" smtClean="0"/>
              <a:t>= 0</a:t>
            </a:r>
            <a:endParaRPr lang="en-US" baseline="30000" dirty="0"/>
          </a:p>
        </p:txBody>
      </p:sp>
      <p:grpSp>
        <p:nvGrpSpPr>
          <p:cNvPr id="17" name="Skupina 16"/>
          <p:cNvGrpSpPr/>
          <p:nvPr/>
        </p:nvGrpSpPr>
        <p:grpSpPr>
          <a:xfrm>
            <a:off x="4090717" y="4581128"/>
            <a:ext cx="900000" cy="900000"/>
            <a:chOff x="4090717" y="3105064"/>
            <a:chExt cx="900000" cy="900000"/>
          </a:xfrm>
        </p:grpSpPr>
        <p:cxnSp>
          <p:nvCxnSpPr>
            <p:cNvPr id="18" name="Přímá spojnice 17"/>
            <p:cNvCxnSpPr/>
            <p:nvPr/>
          </p:nvCxnSpPr>
          <p:spPr>
            <a:xfrm rot="16200000">
              <a:off x="3640717" y="3555064"/>
              <a:ext cx="900000" cy="0"/>
            </a:xfrm>
            <a:prstGeom prst="line">
              <a:avLst/>
            </a:prstGeom>
            <a:ln w="28575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>
              <a:off x="4090717" y="3994367"/>
              <a:ext cx="9000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Přímá spojnice 19"/>
          <p:cNvCxnSpPr/>
          <p:nvPr/>
        </p:nvCxnSpPr>
        <p:spPr>
          <a:xfrm>
            <a:off x="6084168" y="4918875"/>
            <a:ext cx="900000" cy="0"/>
          </a:xfrm>
          <a:prstGeom prst="line">
            <a:avLst/>
          </a:prstGeom>
          <a:ln w="28575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6976456" y="4918875"/>
            <a:ext cx="900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60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Pearsonův</a:t>
            </a:r>
            <a:r>
              <a:rPr lang="cs-CZ" dirty="0" smtClean="0"/>
              <a:t> korelační koeficient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31</a:t>
            </a:fld>
            <a:endParaRPr lang="cs-CZ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672938"/>
              </p:ext>
            </p:extLst>
          </p:nvPr>
        </p:nvGraphicFramePr>
        <p:xfrm>
          <a:off x="5626100" y="1844675"/>
          <a:ext cx="26257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03" name="Rovnice" r:id="rId4" imgW="1346040" imgH="469800" progId="Equation.3">
                  <p:embed/>
                </p:oleObj>
              </mc:Choice>
              <mc:Fallback>
                <p:oleObj name="Rovnice" r:id="rId4" imgW="13460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100" y="1844675"/>
                        <a:ext cx="262572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bdélník 2"/>
          <p:cNvSpPr/>
          <p:nvPr/>
        </p:nvSpPr>
        <p:spPr>
          <a:xfrm>
            <a:off x="5402263" y="1340768"/>
            <a:ext cx="33003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Metrika kosinové podobnosti</a:t>
            </a:r>
            <a:endParaRPr lang="en-US" sz="2000" b="1" dirty="0"/>
          </a:p>
        </p:txBody>
      </p:sp>
      <p:sp>
        <p:nvSpPr>
          <p:cNvPr id="23" name="Obdélník 22"/>
          <p:cNvSpPr/>
          <p:nvPr/>
        </p:nvSpPr>
        <p:spPr>
          <a:xfrm>
            <a:off x="1115616" y="1340768"/>
            <a:ext cx="3433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err="1"/>
              <a:t>Pearsonův</a:t>
            </a:r>
            <a:r>
              <a:rPr lang="cs-CZ" sz="2000" b="1" dirty="0"/>
              <a:t> korelační koeficient</a:t>
            </a:r>
            <a:endParaRPr lang="en-US" sz="2000" b="1" dirty="0"/>
          </a:p>
        </p:txBody>
      </p:sp>
      <p:graphicFrame>
        <p:nvGraphicFramePr>
          <p:cNvPr id="24" name="Objek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022806"/>
              </p:ext>
            </p:extLst>
          </p:nvPr>
        </p:nvGraphicFramePr>
        <p:xfrm>
          <a:off x="1187450" y="1844675"/>
          <a:ext cx="2889847" cy="936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04" name="Rovnice" r:id="rId6" imgW="1473120" imgH="469800" progId="Equation.3">
                  <p:embed/>
                </p:oleObj>
              </mc:Choice>
              <mc:Fallback>
                <p:oleObj name="Rovnice" r:id="rId6" imgW="14731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844675"/>
                        <a:ext cx="2889847" cy="9362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/>
              <p:cNvSpPr/>
              <p:nvPr/>
            </p:nvSpPr>
            <p:spPr>
              <a:xfrm>
                <a:off x="339403" y="3212976"/>
                <a:ext cx="4809009" cy="15533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altLang="en-US" sz="2000" dirty="0" smtClean="0">
                    <a:cs typeface="Arial" charset="0"/>
                  </a:rPr>
                  <a:t>kde</a:t>
                </a:r>
                <a:r>
                  <a:rPr lang="cs-CZ" altLang="en-US" sz="2000" b="1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en-US" sz="2000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cs-CZ" altLang="en-US" sz="2000" b="1" i="1">
                            <a:latin typeface="Cambria Math"/>
                            <a:cs typeface="Arial" charset="0"/>
                          </a:rPr>
                          <m:t>𝐱</m:t>
                        </m:r>
                      </m:e>
                      <m:sub>
                        <m:r>
                          <a:rPr lang="cs-CZ" altLang="en-US" sz="2000" b="0" i="1" smtClean="0">
                            <a:latin typeface="Cambria Math"/>
                            <a:cs typeface="Arial" charset="0"/>
                          </a:rPr>
                          <m:t>𝑑</m:t>
                        </m:r>
                        <m:r>
                          <a:rPr lang="cs-CZ" altLang="en-US" sz="2000" i="1"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</m:sSub>
                    <m:r>
                      <a:rPr lang="cs-CZ" altLang="en-US" sz="2000" b="0" i="1" smtClean="0">
                        <a:latin typeface="Cambria Math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cs-CZ" altLang="en-US" sz="2000" b="0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altLang="en-US" sz="2000" b="0" i="1" smtClean="0"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altLang="en-US" sz="2000" i="1"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cs-CZ" altLang="en-US" sz="2000">
                                    <a:latin typeface="Cambria Math"/>
                                    <a:cs typeface="Arial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cs-CZ" altLang="en-US" sz="2000" i="1"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  <m:r>
                                  <a:rPr lang="cs-CZ" altLang="en-US" sz="2000" i="1"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altLang="en-US" sz="2000" b="0" i="1" smtClean="0">
                                <a:latin typeface="Cambria Math"/>
                                <a:cs typeface="Arial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altLang="en-US" sz="2000" b="0" i="1" smtClean="0"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cs-CZ" altLang="en-US" sz="2000" b="0" i="1" smtClean="0"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 altLang="en-US" sz="2000" b="0" i="0" smtClean="0">
                                        <a:latin typeface="Cambria Math"/>
                                        <a:cs typeface="Arial" charset="0"/>
                                      </a:rPr>
                                      <m:t>x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altLang="en-US" sz="2000" b="0" i="1" smtClean="0"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cs-CZ" altLang="en-US" sz="2000" b="0" i="1" smtClean="0">
                                <a:latin typeface="Cambria Math"/>
                                <a:cs typeface="Aria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altLang="en-US" sz="2000" i="1"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cs-CZ" altLang="en-US" sz="2000">
                                    <a:latin typeface="Cambria Math"/>
                                    <a:cs typeface="Arial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cs-CZ" altLang="en-US" sz="2000" i="1"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  <m:r>
                                  <a:rPr lang="cs-CZ" altLang="en-US" sz="2000" b="0" i="1" smtClean="0">
                                    <a:latin typeface="Cambria Math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cs-CZ" altLang="en-US" sz="2000" i="1">
                                <a:latin typeface="Cambria Math"/>
                                <a:cs typeface="Arial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altLang="en-US" sz="2000" i="1"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cs-CZ" altLang="en-US" sz="2000" i="1"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 altLang="en-US" sz="2000">
                                        <a:latin typeface="Cambria Math"/>
                                        <a:cs typeface="Arial" charset="0"/>
                                      </a:rPr>
                                      <m:t>x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altLang="en-US" sz="2000" i="1"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cs-CZ" altLang="en-US" sz="2000" b="0" i="1" smtClean="0">
                                <a:latin typeface="Cambria Math"/>
                                <a:cs typeface="Arial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cs-CZ" altLang="en-US" sz="2000" i="1"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cs-CZ" altLang="en-US" sz="2000">
                                    <a:latin typeface="Cambria Math"/>
                                    <a:cs typeface="Arial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cs-CZ" altLang="en-US" sz="2000" i="1"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  <m:r>
                                  <a:rPr lang="cs-CZ" altLang="en-US" sz="2000" b="0" i="1" smtClean="0">
                                    <a:latin typeface="Cambria Math"/>
                                    <a:cs typeface="Arial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cs-CZ" altLang="en-US" sz="2000" i="1">
                                <a:latin typeface="Cambria Math"/>
                                <a:cs typeface="Arial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altLang="en-US" sz="2000" i="1"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cs-CZ" altLang="en-US" sz="2000" i="1"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 altLang="en-US" sz="2000">
                                        <a:latin typeface="Cambria Math"/>
                                        <a:cs typeface="Arial" charset="0"/>
                                      </a:rPr>
                                      <m:t>x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altLang="en-US" sz="2000" i="1"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cs-CZ" altLang="en-US" sz="2000" b="0" i="1" smtClean="0">
                            <a:latin typeface="Cambria Math"/>
                            <a:cs typeface="Arial" charset="0"/>
                          </a:rPr>
                          <m:t>𝑇</m:t>
                        </m:r>
                      </m:sup>
                    </m:sSup>
                  </m:oMath>
                </a14:m>
                <a:endParaRPr lang="cs-CZ" sz="2000" dirty="0" smtClean="0"/>
              </a:p>
              <a:p>
                <a:pPr algn="ctr"/>
                <a:endParaRPr lang="cs-CZ" sz="1400" dirty="0" smtClean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cs-CZ" altLang="en-US" sz="2000" i="1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cs-CZ" altLang="en-US" sz="2000" b="1" i="1">
                            <a:latin typeface="Cambria Math"/>
                            <a:cs typeface="Arial" charset="0"/>
                          </a:rPr>
                          <m:t>𝐱</m:t>
                        </m:r>
                      </m:e>
                      <m:sub>
                        <m:r>
                          <a:rPr lang="cs-CZ" altLang="en-US" sz="2000" i="1">
                            <a:latin typeface="Cambria Math"/>
                            <a:cs typeface="Arial" charset="0"/>
                          </a:rPr>
                          <m:t>𝑑𝑖</m:t>
                        </m:r>
                      </m:sub>
                    </m:sSub>
                  </m:oMath>
                </a14:m>
                <a:r>
                  <a:rPr lang="cs-CZ" sz="2000" dirty="0" smtClean="0"/>
                  <a:t> jsou tzv. </a:t>
                </a:r>
                <a:r>
                  <a:rPr lang="cs-CZ" sz="2000" dirty="0" smtClean="0">
                    <a:solidFill>
                      <a:srgbClr val="824100"/>
                    </a:solidFill>
                  </a:rPr>
                  <a:t>diferenční vektory</a:t>
                </a:r>
              </a:p>
              <a:p>
                <a:pPr algn="ctr"/>
                <a:endParaRPr lang="cs-CZ" sz="1400" dirty="0" smtClean="0"/>
              </a:p>
              <a:p>
                <a:pPr algn="ctr"/>
                <a:r>
                  <a:rPr lang="cs-CZ" sz="2000" dirty="0" smtClean="0"/>
                  <a:t>také nabývá hodnot z intervalu </a:t>
                </a:r>
                <a:r>
                  <a:rPr lang="cs-CZ" altLang="en-US" sz="2000" dirty="0">
                    <a:cs typeface="Arial" charset="0"/>
                    <a:sym typeface="Symbol" pitchFamily="18" charset="2"/>
                  </a:rPr>
                  <a:t></a:t>
                </a:r>
                <a:r>
                  <a:rPr lang="cs-CZ" altLang="en-US" sz="2000" dirty="0">
                    <a:cs typeface="Arial" charset="0"/>
                  </a:rPr>
                  <a:t>-1;1</a:t>
                </a:r>
                <a:r>
                  <a:rPr lang="cs-CZ" altLang="en-US" sz="2000" dirty="0">
                    <a:cs typeface="Arial" charset="0"/>
                    <a:sym typeface="Symbol" pitchFamily="18" charset="2"/>
                  </a:rPr>
                  <a:t></a:t>
                </a:r>
                <a:endParaRPr lang="en-US" sz="2000" dirty="0"/>
              </a:p>
            </p:txBody>
          </p:sp>
        </mc:Choice>
        <mc:Fallback xmlns="">
          <p:sp>
            <p:nvSpPr>
              <p:cNvPr id="25" name="Obdélní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03" y="3212976"/>
                <a:ext cx="4809009" cy="1553310"/>
              </a:xfrm>
              <a:prstGeom prst="rect">
                <a:avLst/>
              </a:prstGeom>
              <a:blipFill rotWithShape="1">
                <a:blip r:embed="rId8"/>
                <a:stretch>
                  <a:fillRect b="-6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bdélník 25"/>
          <p:cNvSpPr/>
          <p:nvPr/>
        </p:nvSpPr>
        <p:spPr>
          <a:xfrm>
            <a:off x="1110671" y="4941168"/>
            <a:ext cx="32664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000" dirty="0" smtClean="0"/>
              <a:t>odvození metriky vzdálenosti:</a:t>
            </a:r>
            <a:endParaRPr lang="en-US" sz="2000" dirty="0"/>
          </a:p>
        </p:txBody>
      </p:sp>
      <p:graphicFrame>
        <p:nvGraphicFramePr>
          <p:cNvPr id="27" name="Objek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100296"/>
              </p:ext>
            </p:extLst>
          </p:nvPr>
        </p:nvGraphicFramePr>
        <p:xfrm>
          <a:off x="1360613" y="5580063"/>
          <a:ext cx="2923355" cy="684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05" name="Rovnice" r:id="rId9" imgW="1752480" imgH="393480" progId="Equation.3">
                  <p:embed/>
                </p:oleObj>
              </mc:Choice>
              <mc:Fallback>
                <p:oleObj name="Rovnice" r:id="rId9" imgW="1752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613" y="5580063"/>
                        <a:ext cx="2923355" cy="6849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Obdélník 27"/>
          <p:cNvSpPr/>
          <p:nvPr/>
        </p:nvSpPr>
        <p:spPr>
          <a:xfrm>
            <a:off x="4580440" y="5550331"/>
            <a:ext cx="4456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 smtClean="0">
                <a:latin typeface="Calibri"/>
              </a:rPr>
              <a:t>→ </a:t>
            </a:r>
            <a:r>
              <a:rPr lang="cs-CZ" sz="1600" dirty="0" smtClean="0"/>
              <a:t>hodnoty se (díky </a:t>
            </a:r>
            <a:r>
              <a:rPr lang="cs-CZ" sz="1600" dirty="0"/>
              <a:t>dělení </a:t>
            </a:r>
            <a:r>
              <a:rPr lang="cs-CZ" sz="1600" dirty="0" smtClean="0"/>
              <a:t>dvěma) </a:t>
            </a:r>
            <a:r>
              <a:rPr lang="cs-CZ" sz="1600" dirty="0"/>
              <a:t>vyskytují </a:t>
            </a:r>
            <a:endParaRPr lang="cs-CZ" sz="1600" dirty="0" smtClean="0"/>
          </a:p>
          <a:p>
            <a:pPr>
              <a:defRPr/>
            </a:pPr>
            <a:r>
              <a:rPr lang="cs-CZ" sz="1600" dirty="0"/>
              <a:t> </a:t>
            </a:r>
            <a:r>
              <a:rPr lang="cs-CZ" sz="1600" dirty="0" smtClean="0"/>
              <a:t>    v</a:t>
            </a:r>
            <a:r>
              <a:rPr lang="cs-CZ" sz="1600" dirty="0"/>
              <a:t> intervalu </a:t>
            </a:r>
            <a:r>
              <a:rPr lang="cs-CZ" sz="1600" dirty="0">
                <a:sym typeface="Symbol"/>
              </a:rPr>
              <a:t></a:t>
            </a:r>
            <a:r>
              <a:rPr lang="cs-CZ" sz="1600" dirty="0"/>
              <a:t>0;1</a:t>
            </a:r>
            <a:r>
              <a:rPr lang="cs-CZ" sz="1600" dirty="0" smtClean="0">
                <a:sym typeface="Symbol"/>
              </a:rPr>
              <a:t></a:t>
            </a:r>
            <a:r>
              <a:rPr lang="cs-CZ" sz="1600" dirty="0" smtClean="0"/>
              <a:t> </a:t>
            </a:r>
            <a:endParaRPr lang="cs-CZ" sz="1600" dirty="0"/>
          </a:p>
          <a:p>
            <a:pPr>
              <a:defRPr/>
            </a:pPr>
            <a:r>
              <a:rPr lang="cs-CZ" sz="1600" dirty="0" smtClean="0">
                <a:latin typeface="Calibri"/>
              </a:rPr>
              <a:t>→ </a:t>
            </a:r>
            <a:r>
              <a:rPr lang="cs-CZ" sz="1600" dirty="0" smtClean="0"/>
              <a:t>používá se </a:t>
            </a:r>
            <a:r>
              <a:rPr lang="cs-CZ" sz="1600" dirty="0"/>
              <a:t>např. při analýze dat genové </a:t>
            </a:r>
            <a:r>
              <a:rPr lang="cs-CZ" sz="1600" dirty="0" smtClean="0"/>
              <a:t>exprese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17444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6" grpId="0"/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metrik a konkrétní příklady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32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11626" y="157998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</a:t>
            </a:r>
            <a:r>
              <a:rPr lang="cs-CZ" b="1" dirty="0"/>
              <a:t>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>
                <a:solidFill>
                  <a:srgbClr val="CC3300"/>
                </a:solidFill>
              </a:rPr>
              <a:t>kvantitativními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7" name="Obdélník 6"/>
          <p:cNvSpPr/>
          <p:nvPr/>
        </p:nvSpPr>
        <p:spPr>
          <a:xfrm>
            <a:off x="5028597" y="1579980"/>
            <a:ext cx="3862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Deterministické metriky pro určení vzdálenosti mezi </a:t>
            </a:r>
            <a:r>
              <a:rPr lang="cs-CZ" b="1" dirty="0" smtClean="0"/>
              <a:t>2 množinami objektů</a:t>
            </a:r>
            <a:endParaRPr lang="en-US" b="1" dirty="0"/>
          </a:p>
        </p:txBody>
      </p:sp>
      <p:sp>
        <p:nvSpPr>
          <p:cNvPr id="8" name="Obdélník 7"/>
          <p:cNvSpPr/>
          <p:nvPr/>
        </p:nvSpPr>
        <p:spPr>
          <a:xfrm>
            <a:off x="1067710" y="1114890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OBJEKTY</a:t>
            </a:r>
            <a:endParaRPr lang="en-US" b="1" dirty="0"/>
          </a:p>
        </p:txBody>
      </p:sp>
      <p:sp>
        <p:nvSpPr>
          <p:cNvPr id="10" name="Obdélník 9"/>
          <p:cNvSpPr/>
          <p:nvPr/>
        </p:nvSpPr>
        <p:spPr>
          <a:xfrm>
            <a:off x="311626" y="4124076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>
                <a:solidFill>
                  <a:srgbClr val="CC3300"/>
                </a:solidFill>
              </a:rPr>
              <a:t>kvantitativními</a:t>
            </a:r>
            <a:r>
              <a:rPr lang="cs-CZ" b="1" dirty="0"/>
              <a:t>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11" name="Obdélník 10"/>
          <p:cNvSpPr/>
          <p:nvPr/>
        </p:nvSpPr>
        <p:spPr>
          <a:xfrm>
            <a:off x="310304" y="5317642"/>
            <a:ext cx="4035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2" name="Obdélník 11"/>
          <p:cNvSpPr/>
          <p:nvPr/>
        </p:nvSpPr>
        <p:spPr>
          <a:xfrm>
            <a:off x="383634" y="3043937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 </a:t>
            </a:r>
            <a:r>
              <a:rPr lang="cs-CZ" b="1" dirty="0"/>
              <a:t>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3" name="Obdélník 12"/>
          <p:cNvSpPr/>
          <p:nvPr/>
        </p:nvSpPr>
        <p:spPr>
          <a:xfrm>
            <a:off x="5023773" y="3043937"/>
            <a:ext cx="3871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Metriky </a:t>
            </a:r>
            <a:r>
              <a:rPr lang="cs-CZ" b="1" dirty="0"/>
              <a:t>pro určení vzdálenosti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</a:t>
            </a:r>
            <a:r>
              <a:rPr lang="cs-CZ" b="1" dirty="0"/>
              <a:t>množinami </a:t>
            </a:r>
            <a:r>
              <a:rPr lang="cs-CZ" b="1" dirty="0" smtClean="0"/>
              <a:t>objektů používající jejich pravděpodobnostní charakteristiky</a:t>
            </a:r>
            <a:endParaRPr lang="en-US" b="1" dirty="0"/>
          </a:p>
        </p:txBody>
      </p:sp>
      <p:sp>
        <p:nvSpPr>
          <p:cNvPr id="14" name="Obdélník 13"/>
          <p:cNvSpPr/>
          <p:nvPr/>
        </p:nvSpPr>
        <p:spPr>
          <a:xfrm>
            <a:off x="41850" y="213229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/>
              <a:t>Euklidova </a:t>
            </a:r>
            <a:r>
              <a:rPr lang="cs-CZ" sz="1400" dirty="0" smtClean="0"/>
              <a:t>m., </a:t>
            </a:r>
            <a:r>
              <a:rPr lang="cs-CZ" sz="1400" dirty="0" err="1" smtClean="0"/>
              <a:t>Hammingova</a:t>
            </a:r>
            <a:r>
              <a:rPr lang="cs-CZ" sz="1400" dirty="0" smtClean="0"/>
              <a:t> </a:t>
            </a:r>
            <a:r>
              <a:rPr lang="cs-CZ" sz="1400" dirty="0"/>
              <a:t>(manhattanská) </a:t>
            </a:r>
            <a:r>
              <a:rPr lang="cs-CZ" sz="1400" dirty="0" smtClean="0"/>
              <a:t>m., </a:t>
            </a:r>
            <a:r>
              <a:rPr lang="cs-CZ" sz="1400" dirty="0" err="1" smtClean="0"/>
              <a:t>Minkovského</a:t>
            </a:r>
            <a:r>
              <a:rPr lang="cs-CZ" sz="1400" dirty="0" smtClean="0"/>
              <a:t> m., </a:t>
            </a:r>
            <a:r>
              <a:rPr lang="cs-CZ" sz="1400" dirty="0" err="1" smtClean="0"/>
              <a:t>Čebyševova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Mahalanobisova</a:t>
            </a:r>
            <a:r>
              <a:rPr lang="cs-CZ" sz="1400" dirty="0" smtClean="0"/>
              <a:t> m., Canberrská m.</a:t>
            </a:r>
            <a:endParaRPr lang="cs-CZ" sz="1400" dirty="0"/>
          </a:p>
        </p:txBody>
      </p:sp>
      <p:sp>
        <p:nvSpPr>
          <p:cNvPr id="15" name="Obdélník 14"/>
          <p:cNvSpPr/>
          <p:nvPr/>
        </p:nvSpPr>
        <p:spPr>
          <a:xfrm>
            <a:off x="41850" y="46763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smtClean="0"/>
              <a:t>Skalární součin, m. kos</a:t>
            </a:r>
            <a:r>
              <a:rPr lang="en-US" sz="1400" dirty="0" err="1" smtClean="0"/>
              <a:t>i</a:t>
            </a:r>
            <a:r>
              <a:rPr lang="cs-CZ" sz="1400" dirty="0" smtClean="0"/>
              <a:t>nové podobnosti, </a:t>
            </a:r>
            <a:r>
              <a:rPr lang="cs-CZ" sz="1400" dirty="0" err="1" smtClean="0"/>
              <a:t>Pearsonův</a:t>
            </a:r>
            <a:r>
              <a:rPr lang="cs-CZ" sz="1400" dirty="0" smtClean="0"/>
              <a:t> korelační koeficient, </a:t>
            </a:r>
            <a:r>
              <a:rPr lang="cs-CZ" sz="1400" dirty="0" err="1" smtClean="0"/>
              <a:t>Tanimotova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6" name="Obdélník 15"/>
          <p:cNvSpPr/>
          <p:nvPr/>
        </p:nvSpPr>
        <p:spPr>
          <a:xfrm>
            <a:off x="41850" y="359625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Hammingova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9" name="Obdélník 18"/>
          <p:cNvSpPr/>
          <p:nvPr/>
        </p:nvSpPr>
        <p:spPr>
          <a:xfrm>
            <a:off x="5283473" y="3875000"/>
            <a:ext cx="3352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err="1" smtClean="0"/>
              <a:t>Chernoffova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Bhattacharyyova</a:t>
            </a:r>
            <a:r>
              <a:rPr lang="cs-CZ" sz="1400" dirty="0" smtClean="0"/>
              <a:t> m. atd.</a:t>
            </a:r>
            <a:endParaRPr lang="cs-CZ" sz="1400" dirty="0"/>
          </a:p>
        </p:txBody>
      </p:sp>
      <p:sp>
        <p:nvSpPr>
          <p:cNvPr id="24" name="Obdélník 23"/>
          <p:cNvSpPr/>
          <p:nvPr/>
        </p:nvSpPr>
        <p:spPr>
          <a:xfrm>
            <a:off x="41850" y="586995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Tanimotova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Jaccardův-Tanimotův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Russelův</a:t>
            </a:r>
            <a:r>
              <a:rPr lang="cs-CZ" sz="1400" dirty="0" smtClean="0"/>
              <a:t>-</a:t>
            </a:r>
            <a:br>
              <a:rPr lang="cs-CZ" sz="1400" dirty="0" smtClean="0"/>
            </a:br>
            <a:r>
              <a:rPr lang="cs-CZ" sz="1400" dirty="0" err="1" smtClean="0"/>
              <a:t>Raovův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Sokalův-Michenerův</a:t>
            </a:r>
            <a:r>
              <a:rPr lang="cs-CZ" sz="1400" dirty="0" smtClean="0"/>
              <a:t> 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Dicův</a:t>
            </a:r>
            <a:r>
              <a:rPr lang="cs-CZ" sz="1400" dirty="0" smtClean="0"/>
              <a:t> k., </a:t>
            </a:r>
            <a:br>
              <a:rPr lang="cs-CZ" sz="1400" dirty="0" smtClean="0"/>
            </a:br>
            <a:r>
              <a:rPr lang="cs-CZ" sz="1400" dirty="0" err="1" smtClean="0"/>
              <a:t>Rogersův-Tanimotův</a:t>
            </a:r>
            <a:r>
              <a:rPr lang="cs-CZ" sz="1400" dirty="0" smtClean="0"/>
              <a:t> k., Hamanův k.</a:t>
            </a:r>
            <a:endParaRPr lang="cs-CZ" sz="1400" dirty="0"/>
          </a:p>
        </p:txBody>
      </p:sp>
      <p:sp>
        <p:nvSpPr>
          <p:cNvPr id="21" name="Obdélník 20"/>
          <p:cNvSpPr/>
          <p:nvPr/>
        </p:nvSpPr>
        <p:spPr>
          <a:xfrm>
            <a:off x="317940" y="3027970"/>
            <a:ext cx="4027456" cy="9346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317940" y="4119627"/>
            <a:ext cx="4027456" cy="108806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317940" y="5350193"/>
            <a:ext cx="4027456" cy="12581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5123810" y="2132294"/>
            <a:ext cx="36718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smtClean="0"/>
              <a:t>Metoda </a:t>
            </a:r>
            <a:r>
              <a:rPr lang="cs-CZ" sz="1400" dirty="0"/>
              <a:t>nejbližšího </a:t>
            </a:r>
            <a:r>
              <a:rPr lang="cs-CZ" sz="1400" dirty="0" smtClean="0"/>
              <a:t>souseda, </a:t>
            </a:r>
            <a:r>
              <a:rPr lang="cs-CZ" sz="1400" i="1" dirty="0" smtClean="0"/>
              <a:t>k</a:t>
            </a:r>
            <a:r>
              <a:rPr lang="cs-CZ" sz="1400" dirty="0" smtClean="0"/>
              <a:t> </a:t>
            </a:r>
            <a:r>
              <a:rPr lang="cs-CZ" sz="1400" dirty="0"/>
              <a:t>nejbližších </a:t>
            </a:r>
            <a:r>
              <a:rPr lang="cs-CZ" sz="1400" dirty="0" smtClean="0"/>
              <a:t>sousedů, nejvzdálenějšího souseda, </a:t>
            </a:r>
            <a:r>
              <a:rPr lang="cs-CZ" sz="1400" dirty="0" err="1" smtClean="0"/>
              <a:t>centroidová</a:t>
            </a:r>
            <a:r>
              <a:rPr lang="cs-CZ" sz="1400" dirty="0" smtClean="0"/>
              <a:t> metoda, m. průměrné vazby, </a:t>
            </a:r>
            <a:r>
              <a:rPr lang="cs-CZ" sz="1400" dirty="0" err="1" smtClean="0"/>
              <a:t>Wardova</a:t>
            </a:r>
            <a:r>
              <a:rPr lang="cs-CZ" sz="1400" dirty="0" smtClean="0"/>
              <a:t> </a:t>
            </a:r>
            <a:r>
              <a:rPr lang="cs-CZ" sz="1400" dirty="0"/>
              <a:t>metoda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317940" y="1579980"/>
            <a:ext cx="4027456" cy="129097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5051508" y="111489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SKUPINAMI OBJEKTŮ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105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Autofit/>
          </a:bodyPr>
          <a:lstStyle/>
          <a:p>
            <a:r>
              <a:rPr lang="cs-CZ" sz="2600" dirty="0"/>
              <a:t>Metriky pro určení podobnosti 2 </a:t>
            </a:r>
            <a:r>
              <a:rPr lang="cs-CZ" sz="2600" dirty="0" smtClean="0"/>
              <a:t>objektů s </a:t>
            </a:r>
            <a:r>
              <a:rPr lang="cs-CZ" sz="2600" dirty="0"/>
              <a:t>kvalitativními </a:t>
            </a:r>
            <a:r>
              <a:rPr lang="cs-CZ" sz="2600" dirty="0" smtClean="0"/>
              <a:t>prom.</a:t>
            </a:r>
            <a:endParaRPr lang="cs-CZ" sz="2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33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39552" y="1300118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altLang="en-US" sz="2000" dirty="0">
                <a:cs typeface="Arial" charset="0"/>
              </a:rPr>
              <a:t>případy obecné 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2000" dirty="0">
                <a:cs typeface="Arial" charset="0"/>
              </a:rPr>
              <a:t>případy s dichotomickými příznaky, pro které je definována celá řady tzv. </a:t>
            </a:r>
            <a:r>
              <a:rPr lang="cs-CZ" altLang="en-US" sz="2000" b="1" i="1" dirty="0">
                <a:cs typeface="Arial" charset="0"/>
              </a:rPr>
              <a:t>asociačních koeficientů</a:t>
            </a:r>
            <a:r>
              <a:rPr lang="cs-CZ" altLang="en-US" sz="2000" dirty="0">
                <a:cs typeface="Arial" charset="0"/>
              </a:rPr>
              <a:t>. </a:t>
            </a:r>
          </a:p>
          <a:p>
            <a:pPr>
              <a:buFont typeface="Wingdings" pitchFamily="2" charset="2"/>
              <a:buNone/>
            </a:pPr>
            <a:r>
              <a:rPr lang="cs-CZ" altLang="en-US" sz="2000" dirty="0">
                <a:cs typeface="Arial" charset="0"/>
              </a:rPr>
              <a:t>	(Asociační koeficienty až na výjimky nabývají hodnot z intervalu </a:t>
            </a:r>
            <a:r>
              <a:rPr lang="cs-CZ" altLang="en-US" sz="2000" dirty="0">
                <a:cs typeface="Arial" charset="0"/>
                <a:sym typeface="Symbol" pitchFamily="18" charset="2"/>
              </a:rPr>
              <a:t></a:t>
            </a:r>
            <a:r>
              <a:rPr lang="cs-CZ" altLang="en-US" sz="2000" dirty="0">
                <a:cs typeface="Arial" charset="0"/>
              </a:rPr>
              <a:t>0, 1</a:t>
            </a:r>
            <a:r>
              <a:rPr lang="cs-CZ" altLang="en-US" sz="2000" dirty="0">
                <a:cs typeface="Arial" charset="0"/>
                <a:sym typeface="Symbol" pitchFamily="18" charset="2"/>
              </a:rPr>
              <a:t></a:t>
            </a:r>
            <a:r>
              <a:rPr lang="cs-CZ" altLang="en-US" sz="2000" dirty="0" smtClean="0">
                <a:cs typeface="Arial" charset="0"/>
              </a:rPr>
              <a:t>,</a:t>
            </a:r>
          </a:p>
          <a:p>
            <a:pPr>
              <a:buFont typeface="Wingdings" pitchFamily="2" charset="2"/>
              <a:buNone/>
            </a:pPr>
            <a:r>
              <a:rPr lang="cs-CZ" altLang="en-US" sz="2000" dirty="0">
                <a:cs typeface="Arial" charset="0"/>
              </a:rPr>
              <a:t>	</a:t>
            </a:r>
            <a:r>
              <a:rPr lang="cs-CZ" altLang="en-US" sz="2000" dirty="0" smtClean="0">
                <a:cs typeface="Arial" charset="0"/>
              </a:rPr>
              <a:t> </a:t>
            </a:r>
            <a:r>
              <a:rPr lang="cs-CZ" altLang="en-US" sz="2000" dirty="0">
                <a:cs typeface="Arial" charset="0"/>
              </a:rPr>
              <a:t>hodnoty 1 v případě shody vektorů, 0 pro případ nepodobnosti.)</a:t>
            </a:r>
          </a:p>
        </p:txBody>
      </p:sp>
    </p:spTree>
    <p:extLst>
      <p:ext uri="{BB962C8B-B14F-4D97-AF65-F5344CB8AC3E}">
        <p14:creationId xmlns:p14="http://schemas.microsoft.com/office/powerpoint/2010/main" val="166995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5292080" y="2686358"/>
                <a:ext cx="2448272" cy="906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0" smtClean="0">
                          <a:latin typeface="Cambria Math"/>
                        </a:rPr>
                        <m:t>𝐀</m:t>
                      </m:r>
                      <m:d>
                        <m:d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cs-CZ" sz="2000" b="1" i="0" smtClean="0">
                              <a:latin typeface="Cambria Math"/>
                            </a:rPr>
                            <m:t>,</m:t>
                          </m:r>
                          <m:r>
                            <a:rPr lang="cs-CZ" sz="2000" b="1" i="0" smtClean="0">
                              <a:latin typeface="Cambria Math"/>
                            </a:rPr>
                            <m:t>𝐲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686358"/>
                <a:ext cx="2448272" cy="9062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bdélník 10"/>
          <p:cNvSpPr/>
          <p:nvPr/>
        </p:nvSpPr>
        <p:spPr>
          <a:xfrm>
            <a:off x="950039" y="2830374"/>
            <a:ext cx="22333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b="1" dirty="0">
                <a:cs typeface="Arial" charset="0"/>
              </a:rPr>
              <a:t>x</a:t>
            </a:r>
            <a:r>
              <a:rPr lang="cs-CZ" altLang="en-US" sz="2000" dirty="0">
                <a:cs typeface="Arial" charset="0"/>
              </a:rPr>
              <a:t> = (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, 2, 1,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cs-CZ" altLang="en-US" sz="2000" dirty="0">
                <a:cs typeface="Arial" charset="0"/>
              </a:rPr>
              <a:t>, 1)</a:t>
            </a:r>
            <a:r>
              <a:rPr lang="cs-CZ" altLang="en-US" sz="2000" baseline="30000" dirty="0">
                <a:cs typeface="Arial" charset="0"/>
              </a:rPr>
              <a:t>T</a:t>
            </a:r>
            <a:r>
              <a:rPr lang="cs-CZ" altLang="en-US" sz="2000" dirty="0">
                <a:cs typeface="Arial" charset="0"/>
              </a:rPr>
              <a:t> </a:t>
            </a:r>
          </a:p>
          <a:p>
            <a:r>
              <a:rPr lang="cs-CZ" altLang="en-US" sz="2000" b="1" dirty="0" smtClean="0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 = (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cs-CZ" altLang="en-US" sz="2000" dirty="0">
                <a:cs typeface="Arial" charset="0"/>
              </a:rPr>
              <a:t>, 2, 1,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 smtClean="0">
                <a:cs typeface="Arial" charset="0"/>
              </a:rPr>
              <a:t>1)</a:t>
            </a:r>
            <a:r>
              <a:rPr lang="cs-CZ" altLang="en-US" sz="2000" baseline="30000" dirty="0" smtClean="0">
                <a:cs typeface="Arial" charset="0"/>
              </a:rPr>
              <a:t>T</a:t>
            </a:r>
            <a:endParaRPr lang="en-US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34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Obecné metriky – </a:t>
            </a:r>
            <a:r>
              <a:rPr lang="cs-CZ" dirty="0" err="1" smtClean="0"/>
              <a:t>Hammingova</a:t>
            </a:r>
            <a:r>
              <a:rPr lang="cs-CZ" dirty="0" smtClean="0"/>
              <a:t> metrika podobnosti</a:t>
            </a:r>
            <a:endParaRPr lang="en-US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760142"/>
              </p:ext>
            </p:extLst>
          </p:nvPr>
        </p:nvGraphicFramePr>
        <p:xfrm>
          <a:off x="804863" y="1484313"/>
          <a:ext cx="36957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80" name="Rovnice" r:id="rId5" imgW="1574640" imgH="241200" progId="Equation.3">
                  <p:embed/>
                </p:oleObj>
              </mc:Choice>
              <mc:Fallback>
                <p:oleObj name="Rovnice" r:id="rId5" imgW="1574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3" y="1484313"/>
                        <a:ext cx="36957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899592" y="24208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Příklad:</a:t>
            </a:r>
            <a:endParaRPr lang="en-US" b="1" dirty="0"/>
          </a:p>
        </p:txBody>
      </p:sp>
      <p:sp>
        <p:nvSpPr>
          <p:cNvPr id="12" name="Obdélník 11"/>
          <p:cNvSpPr/>
          <p:nvPr/>
        </p:nvSpPr>
        <p:spPr>
          <a:xfrm>
            <a:off x="1331640" y="4680070"/>
            <a:ext cx="1375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i="1" dirty="0" err="1">
                <a:cs typeface="Arial" charset="0"/>
              </a:rPr>
              <a:t>d</a:t>
            </a:r>
            <a:r>
              <a:rPr lang="cs-CZ" altLang="en-US" sz="2000" i="1" baseline="-25000" dirty="0" err="1">
                <a:cs typeface="Arial" charset="0"/>
              </a:rPr>
              <a:t>HQ</a:t>
            </a:r>
            <a:r>
              <a:rPr lang="cs-CZ" altLang="en-US" sz="2000" dirty="0">
                <a:cs typeface="Arial" charset="0"/>
              </a:rPr>
              <a:t>(</a:t>
            </a:r>
            <a:r>
              <a:rPr lang="cs-CZ" altLang="en-US" sz="2000" b="1" dirty="0" err="1">
                <a:cs typeface="Arial" charset="0"/>
              </a:rPr>
              <a:t>x</a:t>
            </a:r>
            <a:r>
              <a:rPr lang="cs-CZ" altLang="en-US" sz="2000" dirty="0" err="1">
                <a:cs typeface="Arial" charset="0"/>
              </a:rPr>
              <a:t>,</a:t>
            </a:r>
            <a:r>
              <a:rPr lang="cs-CZ" altLang="en-US" sz="2000" b="1" dirty="0" err="1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) =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3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99592" y="3985725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liší se ve 3 souřadnicích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2019489" y="4369518"/>
            <a:ext cx="0" cy="2960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2019489" y="3645564"/>
            <a:ext cx="0" cy="325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/>
          <p:cNvSpPr/>
          <p:nvPr/>
        </p:nvSpPr>
        <p:spPr>
          <a:xfrm>
            <a:off x="5940152" y="4679530"/>
            <a:ext cx="1375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i="1" dirty="0" err="1">
                <a:cs typeface="Arial" charset="0"/>
              </a:rPr>
              <a:t>d</a:t>
            </a:r>
            <a:r>
              <a:rPr lang="cs-CZ" altLang="en-US" sz="2000" i="1" baseline="-25000" dirty="0" err="1">
                <a:cs typeface="Arial" charset="0"/>
              </a:rPr>
              <a:t>HQ</a:t>
            </a:r>
            <a:r>
              <a:rPr lang="cs-CZ" altLang="en-US" sz="2000" dirty="0">
                <a:cs typeface="Arial" charset="0"/>
              </a:rPr>
              <a:t>(</a:t>
            </a:r>
            <a:r>
              <a:rPr lang="cs-CZ" altLang="en-US" sz="2000" b="1" dirty="0" err="1">
                <a:cs typeface="Arial" charset="0"/>
              </a:rPr>
              <a:t>x</a:t>
            </a:r>
            <a:r>
              <a:rPr lang="cs-CZ" altLang="en-US" sz="2000" dirty="0" err="1">
                <a:cs typeface="Arial" charset="0"/>
              </a:rPr>
              <a:t>,</a:t>
            </a:r>
            <a:r>
              <a:rPr lang="cs-CZ" altLang="en-US" sz="2000" b="1" dirty="0" err="1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) =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3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508104" y="3985185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 </a:t>
            </a:r>
            <a:r>
              <a:rPr lang="cs-CZ" dirty="0" smtClean="0">
                <a:solidFill>
                  <a:srgbClr val="FF0000"/>
                </a:solidFill>
              </a:rPr>
              <a:t>prvky mimo diagonálu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0" name="Přímá spojnice se šipkou 19"/>
          <p:cNvCxnSpPr/>
          <p:nvPr/>
        </p:nvCxnSpPr>
        <p:spPr>
          <a:xfrm>
            <a:off x="6628001" y="4368978"/>
            <a:ext cx="0" cy="2960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6628001" y="3645024"/>
            <a:ext cx="0" cy="325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 21"/>
          <p:cNvSpPr/>
          <p:nvPr/>
        </p:nvSpPr>
        <p:spPr>
          <a:xfrm>
            <a:off x="1007225" y="6099538"/>
            <a:ext cx="20874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i="1" dirty="0" err="1" smtClean="0">
                <a:cs typeface="Arial" charset="0"/>
              </a:rPr>
              <a:t>s</a:t>
            </a:r>
            <a:r>
              <a:rPr lang="cs-CZ" altLang="en-US" sz="2000" i="1" baseline="-25000" dirty="0" err="1" smtClean="0">
                <a:cs typeface="Arial" charset="0"/>
              </a:rPr>
              <a:t>HQ</a:t>
            </a:r>
            <a:r>
              <a:rPr lang="cs-CZ" altLang="en-US" sz="2000" dirty="0" smtClean="0">
                <a:cs typeface="Arial" charset="0"/>
              </a:rPr>
              <a:t>(</a:t>
            </a:r>
            <a:r>
              <a:rPr lang="cs-CZ" altLang="en-US" sz="2000" b="1" dirty="0" err="1" smtClean="0">
                <a:cs typeface="Arial" charset="0"/>
              </a:rPr>
              <a:t>x</a:t>
            </a:r>
            <a:r>
              <a:rPr lang="cs-CZ" altLang="en-US" sz="2000" dirty="0" err="1" smtClean="0">
                <a:cs typeface="Arial" charset="0"/>
              </a:rPr>
              <a:t>,</a:t>
            </a:r>
            <a:r>
              <a:rPr lang="cs-CZ" altLang="en-US" sz="2000" b="1" dirty="0" err="1" smtClean="0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) = </a:t>
            </a:r>
            <a:r>
              <a:rPr lang="cs-CZ" altLang="en-US" sz="2000" dirty="0" smtClean="0">
                <a:cs typeface="Arial" charset="0"/>
              </a:rPr>
              <a:t>6 – </a:t>
            </a:r>
            <a:r>
              <a:rPr lang="cs-CZ" altLang="en-US" sz="2000" dirty="0" smtClean="0">
                <a:solidFill>
                  <a:srgbClr val="FF0000"/>
                </a:solidFill>
                <a:cs typeface="Arial" charset="0"/>
              </a:rPr>
              <a:t>3 </a:t>
            </a:r>
            <a:r>
              <a:rPr lang="cs-CZ" altLang="en-US" sz="2000" dirty="0" smtClean="0">
                <a:cs typeface="Arial" charset="0"/>
              </a:rPr>
              <a:t>=</a:t>
            </a:r>
            <a:r>
              <a:rPr lang="cs-CZ" altLang="en-US" sz="20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sz="2000" dirty="0" smtClean="0">
                <a:solidFill>
                  <a:srgbClr val="339933"/>
                </a:solidFill>
                <a:cs typeface="Arial" charset="0"/>
              </a:rPr>
              <a:t>3</a:t>
            </a:r>
            <a:endParaRPr lang="en-US" sz="2000" dirty="0">
              <a:solidFill>
                <a:srgbClr val="339933"/>
              </a:solidFill>
            </a:endParaRPr>
          </a:p>
        </p:txBody>
      </p:sp>
      <p:cxnSp>
        <p:nvCxnSpPr>
          <p:cNvPr id="23" name="Přímá spojnice se šipkou 22"/>
          <p:cNvCxnSpPr/>
          <p:nvPr/>
        </p:nvCxnSpPr>
        <p:spPr>
          <a:xfrm>
            <a:off x="2043239" y="5788986"/>
            <a:ext cx="0" cy="2960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/>
          <p:cNvSpPr/>
          <p:nvPr/>
        </p:nvSpPr>
        <p:spPr>
          <a:xfrm>
            <a:off x="5615737" y="6098998"/>
            <a:ext cx="20874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i="1" dirty="0" err="1" smtClean="0">
                <a:cs typeface="Arial" charset="0"/>
              </a:rPr>
              <a:t>s</a:t>
            </a:r>
            <a:r>
              <a:rPr lang="cs-CZ" altLang="en-US" sz="2000" i="1" baseline="-25000" dirty="0" err="1" smtClean="0">
                <a:cs typeface="Arial" charset="0"/>
              </a:rPr>
              <a:t>HQ</a:t>
            </a:r>
            <a:r>
              <a:rPr lang="cs-CZ" altLang="en-US" sz="2000" dirty="0" smtClean="0">
                <a:cs typeface="Arial" charset="0"/>
              </a:rPr>
              <a:t>(</a:t>
            </a:r>
            <a:r>
              <a:rPr lang="cs-CZ" altLang="en-US" sz="2000" b="1" dirty="0" err="1" smtClean="0">
                <a:cs typeface="Arial" charset="0"/>
              </a:rPr>
              <a:t>x</a:t>
            </a:r>
            <a:r>
              <a:rPr lang="cs-CZ" altLang="en-US" sz="2000" dirty="0" err="1" smtClean="0">
                <a:cs typeface="Arial" charset="0"/>
              </a:rPr>
              <a:t>,</a:t>
            </a:r>
            <a:r>
              <a:rPr lang="cs-CZ" altLang="en-US" sz="2000" b="1" dirty="0" err="1" smtClean="0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) = 6 –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3 </a:t>
            </a:r>
            <a:r>
              <a:rPr lang="cs-CZ" altLang="en-US" sz="2000" dirty="0">
                <a:cs typeface="Arial" charset="0"/>
              </a:rPr>
              <a:t>=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sz="2000" dirty="0">
                <a:solidFill>
                  <a:srgbClr val="339933"/>
                </a:solidFill>
                <a:cs typeface="Arial" charset="0"/>
              </a:rPr>
              <a:t>3</a:t>
            </a:r>
            <a:endParaRPr lang="en-US" sz="2000" dirty="0">
              <a:solidFill>
                <a:srgbClr val="339933"/>
              </a:solidFill>
            </a:endParaRPr>
          </a:p>
        </p:txBody>
      </p:sp>
      <p:cxnSp>
        <p:nvCxnSpPr>
          <p:cNvPr id="25" name="Přímá spojnice se šipkou 24"/>
          <p:cNvCxnSpPr/>
          <p:nvPr/>
        </p:nvCxnSpPr>
        <p:spPr>
          <a:xfrm>
            <a:off x="6651751" y="5788446"/>
            <a:ext cx="0" cy="2960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950039" y="2830374"/>
            <a:ext cx="22333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b="1" dirty="0">
                <a:cs typeface="Arial" charset="0"/>
              </a:rPr>
              <a:t>x</a:t>
            </a:r>
            <a:r>
              <a:rPr lang="cs-CZ" altLang="en-US" sz="2000" dirty="0">
                <a:cs typeface="Arial" charset="0"/>
              </a:rPr>
              <a:t> = (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339933"/>
                </a:solidFill>
                <a:cs typeface="Arial" charset="0"/>
              </a:rPr>
              <a:t>2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339933"/>
                </a:solidFill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339933"/>
                </a:solidFill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)</a:t>
            </a:r>
            <a:r>
              <a:rPr lang="cs-CZ" altLang="en-US" sz="2000" baseline="30000" dirty="0">
                <a:cs typeface="Arial" charset="0"/>
              </a:rPr>
              <a:t>T</a:t>
            </a:r>
            <a:r>
              <a:rPr lang="cs-CZ" altLang="en-US" sz="2000" dirty="0">
                <a:cs typeface="Arial" charset="0"/>
              </a:rPr>
              <a:t> </a:t>
            </a:r>
          </a:p>
          <a:p>
            <a:r>
              <a:rPr lang="cs-CZ" altLang="en-US" sz="2000" b="1" dirty="0" smtClean="0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 = (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339933"/>
                </a:solidFill>
                <a:cs typeface="Arial" charset="0"/>
              </a:rPr>
              <a:t>2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339933"/>
                </a:solidFill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 smtClean="0">
                <a:solidFill>
                  <a:srgbClr val="339933"/>
                </a:solidFill>
                <a:cs typeface="Arial" charset="0"/>
              </a:rPr>
              <a:t>1</a:t>
            </a:r>
            <a:r>
              <a:rPr lang="cs-CZ" altLang="en-US" sz="2000" dirty="0" smtClean="0">
                <a:cs typeface="Arial" charset="0"/>
              </a:rPr>
              <a:t>)</a:t>
            </a:r>
            <a:r>
              <a:rPr lang="cs-CZ" altLang="en-US" sz="2000" baseline="30000" dirty="0" smtClean="0">
                <a:cs typeface="Arial" charset="0"/>
              </a:rPr>
              <a:t>T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5292080" y="2686358"/>
                <a:ext cx="2448272" cy="906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0" smtClean="0">
                          <a:latin typeface="Cambria Math"/>
                        </a:rPr>
                        <m:t>𝐀</m:t>
                      </m:r>
                      <m:d>
                        <m:d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cs-CZ" sz="2000" b="1" i="0" smtClean="0">
                              <a:latin typeface="Cambria Math"/>
                            </a:rPr>
                            <m:t>,</m:t>
                          </m:r>
                          <m:r>
                            <a:rPr lang="cs-CZ" sz="2000" b="1" i="0" smtClean="0">
                              <a:latin typeface="Cambria Math"/>
                            </a:rPr>
                            <m:t>𝐲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339933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339933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686358"/>
                <a:ext cx="2448272" cy="9062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ovéPole 27"/>
          <p:cNvSpPr txBox="1"/>
          <p:nvPr/>
        </p:nvSpPr>
        <p:spPr>
          <a:xfrm>
            <a:off x="899592" y="540519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339933"/>
                </a:solidFill>
              </a:rPr>
              <a:t>shoda ve 3 souřadnicích</a:t>
            </a:r>
            <a:endParaRPr lang="en-US" dirty="0">
              <a:solidFill>
                <a:srgbClr val="339933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4932040" y="5404653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339933"/>
                </a:solidFill>
              </a:rPr>
              <a:t>součet prvků na diagonále roven 3</a:t>
            </a:r>
            <a:endParaRPr lang="cs-CZ" dirty="0">
              <a:solidFill>
                <a:srgbClr val="339933"/>
              </a:solidFill>
            </a:endParaRPr>
          </a:p>
        </p:txBody>
      </p:sp>
      <p:cxnSp>
        <p:nvCxnSpPr>
          <p:cNvPr id="30" name="Přímá spojnice se šipkou 29"/>
          <p:cNvCxnSpPr/>
          <p:nvPr/>
        </p:nvCxnSpPr>
        <p:spPr>
          <a:xfrm>
            <a:off x="2016095" y="5094641"/>
            <a:ext cx="0" cy="2960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>
            <a:off x="6624607" y="5094101"/>
            <a:ext cx="0" cy="2960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37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27" grpId="0"/>
      <p:bldP spid="28" grpId="0"/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35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Obecné metriky – </a:t>
            </a:r>
            <a:r>
              <a:rPr lang="cs-CZ" dirty="0" err="1" smtClean="0"/>
              <a:t>Tanimotova</a:t>
            </a:r>
            <a:r>
              <a:rPr lang="cs-CZ" dirty="0" smtClean="0"/>
              <a:t> metrika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432048" y="46531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cs-CZ" altLang="en-US" dirty="0">
                <a:cs typeface="Arial" charset="0"/>
              </a:rPr>
              <a:t>Pro výpočet </a:t>
            </a:r>
            <a:r>
              <a:rPr lang="cs-CZ" altLang="en-US" dirty="0" err="1">
                <a:cs typeface="Arial" charset="0"/>
              </a:rPr>
              <a:t>Tanimotovy</a:t>
            </a:r>
            <a:r>
              <a:rPr lang="cs-CZ" altLang="en-US" dirty="0">
                <a:cs typeface="Arial" charset="0"/>
              </a:rPr>
              <a:t> podobnosti dvou vektorů s kvalitativními příznaky jsou použity všechny páry složek srovnávaných vektorů, kromě těch, jejichž hodnoty jsou obě nulové.</a:t>
            </a: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833609"/>
              </p:ext>
            </p:extLst>
          </p:nvPr>
        </p:nvGraphicFramePr>
        <p:xfrm>
          <a:off x="426120" y="3055169"/>
          <a:ext cx="1625600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20" name="Rovnice" r:id="rId4" imgW="863280" imgH="444240" progId="Equation.3">
                  <p:embed/>
                </p:oleObj>
              </mc:Choice>
              <mc:Fallback>
                <p:oleObj name="Rovnice" r:id="rId4" imgW="8632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120" y="3055169"/>
                        <a:ext cx="1625600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113321"/>
              </p:ext>
            </p:extLst>
          </p:nvPr>
        </p:nvGraphicFramePr>
        <p:xfrm>
          <a:off x="2757363" y="3069456"/>
          <a:ext cx="15986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21" name="Rovnice" r:id="rId6" imgW="863280" imgH="444240" progId="Equation.3">
                  <p:embed/>
                </p:oleObj>
              </mc:Choice>
              <mc:Fallback>
                <p:oleObj name="Rovnice" r:id="rId6" imgW="8632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363" y="3069456"/>
                        <a:ext cx="159861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722317"/>
              </p:ext>
            </p:extLst>
          </p:nvPr>
        </p:nvGraphicFramePr>
        <p:xfrm>
          <a:off x="1476375" y="1023938"/>
          <a:ext cx="6445250" cy="192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22" name="Rovnice" r:id="rId8" imgW="2908080" imgH="863280" progId="Equation.3">
                  <p:embed/>
                </p:oleObj>
              </mc:Choice>
              <mc:Fallback>
                <p:oleObj name="Rovnice" r:id="rId8" imgW="290808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023938"/>
                        <a:ext cx="6445250" cy="192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9000"/>
            <a:ext cx="3640137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6540724" y="3657656"/>
            <a:ext cx="1631676" cy="252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bdélník 32"/>
          <p:cNvSpPr/>
          <p:nvPr/>
        </p:nvSpPr>
        <p:spPr>
          <a:xfrm>
            <a:off x="2711667" y="3005037"/>
            <a:ext cx="1631676" cy="10000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bdélník 33"/>
          <p:cNvSpPr/>
          <p:nvPr/>
        </p:nvSpPr>
        <p:spPr>
          <a:xfrm>
            <a:off x="6084168" y="2205410"/>
            <a:ext cx="33553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bdélník 34"/>
          <p:cNvSpPr/>
          <p:nvPr/>
        </p:nvSpPr>
        <p:spPr>
          <a:xfrm rot="5400000">
            <a:off x="6102260" y="3783931"/>
            <a:ext cx="1620000" cy="2808312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bdélník 35"/>
          <p:cNvSpPr/>
          <p:nvPr/>
        </p:nvSpPr>
        <p:spPr>
          <a:xfrm>
            <a:off x="431071" y="3005037"/>
            <a:ext cx="1631676" cy="1000027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bdélník 36"/>
          <p:cNvSpPr/>
          <p:nvPr/>
        </p:nvSpPr>
        <p:spPr>
          <a:xfrm>
            <a:off x="5460604" y="2205410"/>
            <a:ext cx="335532" cy="504056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bdélník 31"/>
          <p:cNvSpPr/>
          <p:nvPr/>
        </p:nvSpPr>
        <p:spPr>
          <a:xfrm rot="18578847">
            <a:off x="7024085" y="4188410"/>
            <a:ext cx="576064" cy="19442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bdélník 38"/>
          <p:cNvSpPr/>
          <p:nvPr/>
        </p:nvSpPr>
        <p:spPr>
          <a:xfrm>
            <a:off x="6084168" y="1053282"/>
            <a:ext cx="1027980" cy="93610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bdélník 39"/>
          <p:cNvSpPr/>
          <p:nvPr/>
        </p:nvSpPr>
        <p:spPr>
          <a:xfrm rot="5400000">
            <a:off x="6552392" y="4316440"/>
            <a:ext cx="1404000" cy="1692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bdélník 40"/>
          <p:cNvSpPr/>
          <p:nvPr/>
        </p:nvSpPr>
        <p:spPr>
          <a:xfrm>
            <a:off x="6631204" y="1998998"/>
            <a:ext cx="1325172" cy="93610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ovéPole 37"/>
          <p:cNvSpPr txBox="1"/>
          <p:nvPr/>
        </p:nvSpPr>
        <p:spPr>
          <a:xfrm>
            <a:off x="4860032" y="372890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x=0</a:t>
            </a:r>
            <a:endParaRPr lang="en-US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4860032" y="455699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x=1</a:t>
            </a:r>
            <a:endParaRPr lang="en-US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4860032" y="538509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x=2</a:t>
            </a:r>
            <a:endParaRPr lang="en-US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5688503" y="324433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y=0</a:t>
            </a:r>
            <a:endParaRPr lang="en-US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6558536" y="324433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y=1</a:t>
            </a:r>
            <a:endParaRPr lang="en-US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7428570" y="324433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y=2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43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2" grpId="0" animBg="1"/>
      <p:bldP spid="39" grpId="0" animBg="1"/>
      <p:bldP spid="40" grpId="0" animBg="1"/>
      <p:bldP spid="4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36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Obecné metriky – </a:t>
            </a:r>
            <a:r>
              <a:rPr lang="cs-CZ" dirty="0" err="1" smtClean="0"/>
              <a:t>Tanimotova</a:t>
            </a:r>
            <a:r>
              <a:rPr lang="cs-CZ" dirty="0" smtClean="0"/>
              <a:t> metrika</a:t>
            </a:r>
            <a:r>
              <a:rPr lang="en-US" dirty="0" smtClean="0"/>
              <a:t> – </a:t>
            </a:r>
            <a:r>
              <a:rPr lang="cs-CZ" dirty="0" smtClean="0"/>
              <a:t>příklad</a:t>
            </a:r>
            <a:endParaRPr lang="en-US" dirty="0"/>
          </a:p>
        </p:txBody>
      </p:sp>
      <p:sp>
        <p:nvSpPr>
          <p:cNvPr id="2" name="Obdélník 1"/>
          <p:cNvSpPr/>
          <p:nvPr/>
        </p:nvSpPr>
        <p:spPr>
          <a:xfrm>
            <a:off x="539552" y="1124744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sz="2000" dirty="0">
                <a:cs typeface="Arial" charset="0"/>
              </a:rPr>
              <a:t>Určete hodnoty </a:t>
            </a:r>
            <a:r>
              <a:rPr lang="cs-CZ" altLang="en-US" sz="2000" dirty="0" err="1">
                <a:cs typeface="Arial" charset="0"/>
              </a:rPr>
              <a:t>Tanimotových</a:t>
            </a:r>
            <a:r>
              <a:rPr lang="cs-CZ" altLang="en-US" sz="2000" dirty="0">
                <a:cs typeface="Arial" charset="0"/>
              </a:rPr>
              <a:t> podobností </a:t>
            </a:r>
            <a:r>
              <a:rPr lang="cs-CZ" altLang="en-US" sz="2000" i="1" dirty="0" err="1">
                <a:cs typeface="Arial" charset="0"/>
              </a:rPr>
              <a:t>s</a:t>
            </a:r>
            <a:r>
              <a:rPr lang="cs-CZ" altLang="en-US" sz="2000" i="1" baseline="-25000" dirty="0" err="1">
                <a:cs typeface="Arial" charset="0"/>
              </a:rPr>
              <a:t>TQ</a:t>
            </a:r>
            <a:r>
              <a:rPr lang="cs-CZ" altLang="en-US" sz="2000" dirty="0">
                <a:cs typeface="Arial" charset="0"/>
              </a:rPr>
              <a:t>(</a:t>
            </a:r>
            <a:r>
              <a:rPr lang="cs-CZ" altLang="en-US" sz="2000" b="1" dirty="0" err="1">
                <a:cs typeface="Arial" charset="0"/>
              </a:rPr>
              <a:t>x</a:t>
            </a:r>
            <a:r>
              <a:rPr lang="cs-CZ" altLang="en-US" sz="2000" dirty="0" err="1">
                <a:cs typeface="Arial" charset="0"/>
              </a:rPr>
              <a:t>,</a:t>
            </a:r>
            <a:r>
              <a:rPr lang="cs-CZ" altLang="en-US" sz="2000" b="1" dirty="0" err="1">
                <a:cs typeface="Arial" charset="0"/>
              </a:rPr>
              <a:t>x</a:t>
            </a:r>
            <a:r>
              <a:rPr lang="cs-CZ" altLang="en-US" sz="2000" dirty="0">
                <a:cs typeface="Arial" charset="0"/>
              </a:rPr>
              <a:t>), </a:t>
            </a:r>
            <a:r>
              <a:rPr lang="cs-CZ" altLang="en-US" sz="2000" i="1" dirty="0" err="1">
                <a:cs typeface="Arial" charset="0"/>
              </a:rPr>
              <a:t>s</a:t>
            </a:r>
            <a:r>
              <a:rPr lang="cs-CZ" altLang="en-US" sz="2000" i="1" baseline="-25000" dirty="0" err="1">
                <a:cs typeface="Arial" charset="0"/>
              </a:rPr>
              <a:t>TQ</a:t>
            </a:r>
            <a:r>
              <a:rPr lang="cs-CZ" altLang="en-US" sz="2000" dirty="0">
                <a:cs typeface="Arial" charset="0"/>
              </a:rPr>
              <a:t>(</a:t>
            </a:r>
            <a:r>
              <a:rPr lang="cs-CZ" altLang="en-US" sz="2000" b="1" dirty="0" err="1">
                <a:cs typeface="Arial" charset="0"/>
              </a:rPr>
              <a:t>x</a:t>
            </a:r>
            <a:r>
              <a:rPr lang="cs-CZ" altLang="en-US" sz="2000" dirty="0" err="1">
                <a:cs typeface="Arial" charset="0"/>
              </a:rPr>
              <a:t>,</a:t>
            </a:r>
            <a:r>
              <a:rPr lang="cs-CZ" altLang="en-US" sz="2000" b="1" dirty="0" err="1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) a </a:t>
            </a:r>
            <a:r>
              <a:rPr lang="cs-CZ" altLang="en-US" sz="2000" i="1" dirty="0" err="1">
                <a:cs typeface="Arial" charset="0"/>
              </a:rPr>
              <a:t>s</a:t>
            </a:r>
            <a:r>
              <a:rPr lang="cs-CZ" altLang="en-US" sz="2000" i="1" baseline="-25000" dirty="0" err="1">
                <a:cs typeface="Arial" charset="0"/>
              </a:rPr>
              <a:t>TQ</a:t>
            </a:r>
            <a:r>
              <a:rPr lang="cs-CZ" altLang="en-US" sz="2000" dirty="0">
                <a:cs typeface="Arial" charset="0"/>
              </a:rPr>
              <a:t>(</a:t>
            </a:r>
            <a:r>
              <a:rPr lang="cs-CZ" altLang="en-US" sz="2000" b="1" dirty="0" err="1">
                <a:cs typeface="Arial" charset="0"/>
              </a:rPr>
              <a:t>x</a:t>
            </a:r>
            <a:r>
              <a:rPr lang="cs-CZ" altLang="en-US" sz="2000" dirty="0" err="1">
                <a:cs typeface="Arial" charset="0"/>
              </a:rPr>
              <a:t>,</a:t>
            </a:r>
            <a:r>
              <a:rPr lang="cs-CZ" altLang="en-US" sz="2000" b="1" dirty="0" err="1">
                <a:cs typeface="Arial" charset="0"/>
              </a:rPr>
              <a:t>z</a:t>
            </a:r>
            <a:r>
              <a:rPr lang="cs-CZ" altLang="en-US" sz="2000" dirty="0">
                <a:cs typeface="Arial" charset="0"/>
              </a:rPr>
              <a:t>), </a:t>
            </a:r>
            <a:r>
              <a:rPr lang="cs-CZ" altLang="en-US" sz="2000" dirty="0" smtClean="0">
                <a:cs typeface="Arial" charset="0"/>
              </a:rPr>
              <a:t>když:</a:t>
            </a:r>
            <a:endParaRPr lang="en-US" altLang="en-US" sz="2000" dirty="0">
              <a:cs typeface="Arial" charset="0"/>
            </a:endParaRPr>
          </a:p>
          <a:p>
            <a:r>
              <a:rPr lang="cs-CZ" altLang="en-US" sz="2000" b="1" dirty="0">
                <a:cs typeface="Arial" charset="0"/>
              </a:rPr>
              <a:t>x</a:t>
            </a:r>
            <a:r>
              <a:rPr lang="cs-CZ" altLang="en-US" sz="2000" dirty="0">
                <a:cs typeface="Arial" charset="0"/>
              </a:rPr>
              <a:t> = (0, 1, 2, 1, 2, 1)</a:t>
            </a:r>
            <a:r>
              <a:rPr lang="cs-CZ" altLang="en-US" sz="2000" baseline="30000" dirty="0">
                <a:cs typeface="Arial" charset="0"/>
              </a:rPr>
              <a:t>T</a:t>
            </a:r>
            <a:r>
              <a:rPr lang="cs-CZ" altLang="en-US" sz="2000" dirty="0">
                <a:cs typeface="Arial" charset="0"/>
              </a:rPr>
              <a:t> a </a:t>
            </a:r>
            <a:endParaRPr lang="en-US" altLang="en-US" sz="2000" dirty="0">
              <a:cs typeface="Arial" charset="0"/>
            </a:endParaRPr>
          </a:p>
          <a:p>
            <a:r>
              <a:rPr lang="cs-CZ" altLang="en-US" sz="2000" b="1" dirty="0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 = (1, 0, 2, 1, 0, 1)</a:t>
            </a:r>
            <a:r>
              <a:rPr lang="cs-CZ" altLang="en-US" sz="2000" baseline="30000" dirty="0">
                <a:cs typeface="Arial" charset="0"/>
              </a:rPr>
              <a:t>T</a:t>
            </a:r>
            <a:r>
              <a:rPr lang="cs-CZ" altLang="en-US" sz="2000" dirty="0">
                <a:cs typeface="Arial" charset="0"/>
              </a:rPr>
              <a:t> a </a:t>
            </a:r>
            <a:endParaRPr lang="en-US" altLang="en-US" sz="2000" dirty="0">
              <a:cs typeface="Arial" charset="0"/>
            </a:endParaRPr>
          </a:p>
          <a:p>
            <a:r>
              <a:rPr lang="cs-CZ" altLang="en-US" sz="2000" b="1" dirty="0">
                <a:cs typeface="Arial" charset="0"/>
              </a:rPr>
              <a:t>z </a:t>
            </a:r>
            <a:r>
              <a:rPr lang="cs-CZ" altLang="en-US" sz="2000" dirty="0">
                <a:cs typeface="Arial" charset="0"/>
              </a:rPr>
              <a:t>= (2, 0, 0, 0, 0, 2)</a:t>
            </a:r>
            <a:r>
              <a:rPr lang="cs-CZ" altLang="en-US" sz="2000" baseline="30000" dirty="0">
                <a:cs typeface="Arial" charset="0"/>
              </a:rPr>
              <a:t>T</a:t>
            </a:r>
            <a:r>
              <a:rPr lang="cs-CZ" altLang="en-US" sz="2000" dirty="0">
                <a:cs typeface="Arial" charset="0"/>
              </a:rPr>
              <a:t>. </a:t>
            </a:r>
          </a:p>
          <a:p>
            <a:r>
              <a:rPr lang="cs-CZ" altLang="en-US" sz="2000" dirty="0">
                <a:cs typeface="Arial" charset="0"/>
              </a:rPr>
              <a:t>Ze zadání je množina symbolů F = {0, 1, 2}, </a:t>
            </a:r>
            <a:r>
              <a:rPr lang="cs-CZ" altLang="en-US" sz="2000" i="1" dirty="0">
                <a:cs typeface="Arial" charset="0"/>
              </a:rPr>
              <a:t>k</a:t>
            </a:r>
            <a:r>
              <a:rPr lang="cs-CZ" altLang="en-US" sz="2000" dirty="0">
                <a:cs typeface="Arial" charset="0"/>
              </a:rPr>
              <a:t> = 3, </a:t>
            </a:r>
            <a:r>
              <a:rPr lang="cs-CZ" altLang="en-US" sz="2000" i="1" dirty="0">
                <a:cs typeface="Arial" charset="0"/>
              </a:rPr>
              <a:t>p</a:t>
            </a:r>
            <a:r>
              <a:rPr lang="cs-CZ" altLang="en-US" sz="2000" dirty="0">
                <a:cs typeface="Arial" charset="0"/>
              </a:rPr>
              <a:t> = 6.</a:t>
            </a:r>
          </a:p>
          <a:p>
            <a:endParaRPr lang="cs-CZ" altLang="en-US" sz="2000" dirty="0" smtClean="0">
              <a:cs typeface="Arial" charset="0"/>
            </a:endParaRPr>
          </a:p>
          <a:p>
            <a:r>
              <a:rPr lang="cs-CZ" altLang="en-US" sz="2000" dirty="0" smtClean="0">
                <a:cs typeface="Arial" charset="0"/>
              </a:rPr>
              <a:t>Kontingenční </a:t>
            </a:r>
            <a:r>
              <a:rPr lang="cs-CZ" altLang="en-US" sz="2000" dirty="0">
                <a:cs typeface="Arial" charset="0"/>
              </a:rPr>
              <a:t>tabulky </a:t>
            </a:r>
            <a:r>
              <a:rPr lang="cs-CZ" altLang="en-US" sz="2000" dirty="0" smtClean="0">
                <a:cs typeface="Arial" charset="0"/>
              </a:rPr>
              <a:t>jsou:</a:t>
            </a:r>
            <a:endParaRPr lang="cs-CZ" altLang="en-US" sz="2000" dirty="0">
              <a:cs typeface="Arial" charset="0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554316"/>
              </p:ext>
            </p:extLst>
          </p:nvPr>
        </p:nvGraphicFramePr>
        <p:xfrm>
          <a:off x="676257" y="3659188"/>
          <a:ext cx="2230437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18" name="Rovnice" r:id="rId4" imgW="1269720" imgH="711000" progId="Equation.3">
                  <p:embed/>
                </p:oleObj>
              </mc:Choice>
              <mc:Fallback>
                <p:oleObj name="Rovnice" r:id="rId4" imgW="12697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57" y="3659188"/>
                        <a:ext cx="2230437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3556"/>
              </p:ext>
            </p:extLst>
          </p:nvPr>
        </p:nvGraphicFramePr>
        <p:xfrm>
          <a:off x="6161732" y="3644900"/>
          <a:ext cx="22987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19" name="Rovnice" r:id="rId6" imgW="1269720" imgH="711000" progId="Equation.3">
                  <p:embed/>
                </p:oleObj>
              </mc:Choice>
              <mc:Fallback>
                <p:oleObj name="Rovnice" r:id="rId6" imgW="12697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1732" y="3644900"/>
                        <a:ext cx="22987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143041"/>
              </p:ext>
            </p:extLst>
          </p:nvPr>
        </p:nvGraphicFramePr>
        <p:xfrm>
          <a:off x="676275" y="5535613"/>
          <a:ext cx="2173288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20" name="Rovnice" r:id="rId8" imgW="1409400" imgH="393480" progId="Equation.3">
                  <p:embed/>
                </p:oleObj>
              </mc:Choice>
              <mc:Fallback>
                <p:oleObj name="Rovnice" r:id="rId8" imgW="1409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5535613"/>
                        <a:ext cx="2173288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947774"/>
              </p:ext>
            </p:extLst>
          </p:nvPr>
        </p:nvGraphicFramePr>
        <p:xfrm>
          <a:off x="3401188" y="5535613"/>
          <a:ext cx="2293937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21" name="Rovnice" r:id="rId10" imgW="1549080" imgH="393480" progId="Equation.3">
                  <p:embed/>
                </p:oleObj>
              </mc:Choice>
              <mc:Fallback>
                <p:oleObj name="Rovnice" r:id="rId10" imgW="1549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1188" y="5535613"/>
                        <a:ext cx="2293937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572568"/>
              </p:ext>
            </p:extLst>
          </p:nvPr>
        </p:nvGraphicFramePr>
        <p:xfrm>
          <a:off x="6195188" y="5535613"/>
          <a:ext cx="2219325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22" name="Rovnice" r:id="rId12" imgW="1422360" imgH="393480" progId="Equation.3">
                  <p:embed/>
                </p:oleObj>
              </mc:Choice>
              <mc:Fallback>
                <p:oleObj name="Rovnice" r:id="rId12" imgW="1422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5188" y="5535613"/>
                        <a:ext cx="2219325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Obdélník 49"/>
          <p:cNvSpPr/>
          <p:nvPr/>
        </p:nvSpPr>
        <p:spPr>
          <a:xfrm>
            <a:off x="2339114" y="5889905"/>
            <a:ext cx="240472" cy="27632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bdélník 50"/>
          <p:cNvSpPr/>
          <p:nvPr/>
        </p:nvSpPr>
        <p:spPr>
          <a:xfrm>
            <a:off x="2120159" y="3681407"/>
            <a:ext cx="795657" cy="11682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bdélník 51"/>
          <p:cNvSpPr/>
          <p:nvPr/>
        </p:nvSpPr>
        <p:spPr>
          <a:xfrm rot="5400000">
            <a:off x="1968601" y="3861812"/>
            <a:ext cx="741420" cy="1153010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bdélník 52"/>
          <p:cNvSpPr/>
          <p:nvPr/>
        </p:nvSpPr>
        <p:spPr>
          <a:xfrm rot="18578847">
            <a:off x="2328281" y="3971940"/>
            <a:ext cx="359617" cy="948084"/>
          </a:xfrm>
          <a:prstGeom prst="rect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bdélník 53"/>
          <p:cNvSpPr/>
          <p:nvPr/>
        </p:nvSpPr>
        <p:spPr>
          <a:xfrm rot="5400000">
            <a:off x="2132328" y="4050049"/>
            <a:ext cx="772896" cy="72131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bdélník 54"/>
          <p:cNvSpPr/>
          <p:nvPr/>
        </p:nvSpPr>
        <p:spPr>
          <a:xfrm>
            <a:off x="1667930" y="5889905"/>
            <a:ext cx="240472" cy="276324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bdélník 55"/>
          <p:cNvSpPr/>
          <p:nvPr/>
        </p:nvSpPr>
        <p:spPr>
          <a:xfrm>
            <a:off x="1997585" y="5889905"/>
            <a:ext cx="240472" cy="276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bdélník 56"/>
          <p:cNvSpPr/>
          <p:nvPr/>
        </p:nvSpPr>
        <p:spPr>
          <a:xfrm>
            <a:off x="1978831" y="5529107"/>
            <a:ext cx="240472" cy="276324"/>
          </a:xfrm>
          <a:prstGeom prst="rect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333316"/>
              </p:ext>
            </p:extLst>
          </p:nvPr>
        </p:nvGraphicFramePr>
        <p:xfrm>
          <a:off x="3389784" y="3617039"/>
          <a:ext cx="2346219" cy="1300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23" name="Rovnice" r:id="rId14" imgW="1282680" imgH="711000" progId="Equation.3">
                  <p:embed/>
                </p:oleObj>
              </mc:Choice>
              <mc:Fallback>
                <p:oleObj name="Rovnice" r:id="rId14" imgW="1282680" imgH="71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389784" y="3617039"/>
                        <a:ext cx="2346219" cy="1300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806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37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39552" y="1300118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>
                <a:cs typeface="Arial" charset="0"/>
              </a:rPr>
              <a:t>definovány pomocí různých prvků kontingenční matice </a:t>
            </a:r>
            <a:r>
              <a:rPr lang="cs-CZ" altLang="en-US" sz="2000" b="1" dirty="0">
                <a:cs typeface="Arial" charset="0"/>
              </a:rPr>
              <a:t>A</a:t>
            </a:r>
            <a:r>
              <a:rPr lang="cs-CZ" altLang="en-US" sz="2000" dirty="0">
                <a:cs typeface="Arial" charset="0"/>
              </a:rPr>
              <a:t>(</a:t>
            </a:r>
            <a:r>
              <a:rPr lang="cs-CZ" altLang="en-US" sz="2000" b="1" dirty="0" err="1">
                <a:cs typeface="Arial" charset="0"/>
              </a:rPr>
              <a:t>x</a:t>
            </a:r>
            <a:r>
              <a:rPr lang="cs-CZ" altLang="en-US" sz="2000" dirty="0" err="1">
                <a:cs typeface="Arial" charset="0"/>
              </a:rPr>
              <a:t>,</a:t>
            </a:r>
            <a:r>
              <a:rPr lang="cs-CZ" altLang="en-US" sz="2000" b="1" dirty="0" err="1">
                <a:cs typeface="Arial" charset="0"/>
              </a:rPr>
              <a:t>y</a:t>
            </a:r>
            <a:r>
              <a:rPr lang="cs-CZ" altLang="en-US" sz="2000" dirty="0" smtClean="0">
                <a:cs typeface="Arial" charset="0"/>
              </a:rPr>
              <a:t>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obecné metriky</a:t>
            </a:r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539552" y="1988840"/>
            <a:ext cx="6390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>
                <a:cs typeface="Arial" charset="0"/>
              </a:rPr>
              <a:t>některé z nich používají pouze počet shodných pozic v obou vektorech (ovšem s nenulovými hodnotami):</a:t>
            </a:r>
          </a:p>
        </p:txBody>
      </p:sp>
      <p:sp>
        <p:nvSpPr>
          <p:cNvPr id="7" name="Obdélník 6"/>
          <p:cNvSpPr/>
          <p:nvPr/>
        </p:nvSpPr>
        <p:spPr>
          <a:xfrm>
            <a:off x="539552" y="4613066"/>
            <a:ext cx="61706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dirty="0" smtClean="0">
                <a:cs typeface="Arial" charset="0"/>
              </a:rPr>
              <a:t>některé z nich používají </a:t>
            </a:r>
            <a:r>
              <a:rPr lang="cs-CZ" altLang="en-US" sz="2000" dirty="0">
                <a:cs typeface="Arial" charset="0"/>
              </a:rPr>
              <a:t>i shodu s nulovými </a:t>
            </a:r>
            <a:r>
              <a:rPr lang="cs-CZ" altLang="en-US" sz="2000" dirty="0" smtClean="0">
                <a:cs typeface="Arial" charset="0"/>
              </a:rPr>
              <a:t>hodnotami:</a:t>
            </a:r>
            <a:endParaRPr lang="en-US" sz="2000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515051"/>
              </p:ext>
            </p:extLst>
          </p:nvPr>
        </p:nvGraphicFramePr>
        <p:xfrm>
          <a:off x="1068388" y="2828925"/>
          <a:ext cx="1965325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68" name="Rovnice" r:id="rId4" imgW="1002960" imgH="634680" progId="Equation.3">
                  <p:embed/>
                </p:oleObj>
              </mc:Choice>
              <mc:Fallback>
                <p:oleObj name="Rovnice" r:id="rId4" imgW="10029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2828925"/>
                        <a:ext cx="1965325" cy="119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795516"/>
              </p:ext>
            </p:extLst>
          </p:nvPr>
        </p:nvGraphicFramePr>
        <p:xfrm>
          <a:off x="4090988" y="2852738"/>
          <a:ext cx="2128837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69" name="Rovnice" r:id="rId6" imgW="1117440" imgH="647640" progId="Equation.3">
                  <p:embed/>
                </p:oleObj>
              </mc:Choice>
              <mc:Fallback>
                <p:oleObj name="Rovnice" r:id="rId6" imgW="111744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0988" y="2852738"/>
                        <a:ext cx="2128837" cy="125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024477"/>
              </p:ext>
            </p:extLst>
          </p:nvPr>
        </p:nvGraphicFramePr>
        <p:xfrm>
          <a:off x="1066800" y="5060950"/>
          <a:ext cx="189547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70" name="Rovnice" r:id="rId8" imgW="1015920" imgH="634680" progId="Equation.3">
                  <p:embed/>
                </p:oleObj>
              </mc:Choice>
              <mc:Fallback>
                <p:oleObj name="Rovnice" r:id="rId8" imgW="101592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060950"/>
                        <a:ext cx="1895475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949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38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Asociační koeficienty</a:t>
            </a:r>
            <a:endParaRPr lang="en-US" dirty="0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208627"/>
            <a:ext cx="6139771" cy="1439411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95288" y="2852936"/>
            <a:ext cx="87487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cs-CZ" altLang="en-US" sz="2000" b="1" dirty="0" smtClean="0">
                <a:solidFill>
                  <a:srgbClr val="339933"/>
                </a:solidFill>
                <a:latin typeface="+mn-lt"/>
                <a:cs typeface="Arial" panose="020B0604020202020204" pitchFamily="34" charset="0"/>
              </a:rPr>
              <a:t>A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 - u 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obou 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objektů sledovaný 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jev nastal (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obě 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odpovídající si 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proměnné mají </a:t>
            </a:r>
          </a:p>
          <a:p>
            <a:r>
              <a:rPr lang="cs-CZ" alt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     hodnotu </a:t>
            </a:r>
            <a:r>
              <a:rPr lang="cs-CZ" altLang="en-US" sz="2000" u="sng" dirty="0" err="1">
                <a:latin typeface="+mn-lt"/>
                <a:cs typeface="Arial" panose="020B0604020202020204" pitchFamily="34" charset="0"/>
              </a:rPr>
              <a:t>true</a:t>
            </a:r>
            <a:r>
              <a:rPr lang="en-US" altLang="en-US" sz="2000" dirty="0">
                <a:latin typeface="+mn-lt"/>
                <a:cs typeface="Arial" panose="020B0604020202020204" pitchFamily="34" charset="0"/>
              </a:rPr>
              <a:t>, resp.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1) – </a:t>
            </a:r>
            <a:r>
              <a:rPr lang="cs-CZ" altLang="en-US" sz="2000" b="1" i="1" dirty="0">
                <a:latin typeface="+mn-lt"/>
                <a:cs typeface="Arial" panose="020B0604020202020204" pitchFamily="34" charset="0"/>
              </a:rPr>
              <a:t>pozitivní </a:t>
            </a:r>
            <a:r>
              <a:rPr lang="cs-CZ" altLang="en-US" sz="2000" b="1" i="1" dirty="0" smtClean="0">
                <a:latin typeface="+mn-lt"/>
                <a:cs typeface="Arial" panose="020B0604020202020204" pitchFamily="34" charset="0"/>
              </a:rPr>
              <a:t>shoda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;</a:t>
            </a:r>
            <a:endParaRPr lang="cs-CZ" altLang="en-US" sz="2000" dirty="0">
              <a:latin typeface="+mn-lt"/>
              <a:cs typeface="Arial" panose="020B0604020202020204" pitchFamily="34" charset="0"/>
            </a:endParaRPr>
          </a:p>
          <a:p>
            <a:r>
              <a:rPr lang="cs-CZ" altLang="en-US" sz="2000" b="1" dirty="0" smtClean="0">
                <a:solidFill>
                  <a:srgbClr val="800000"/>
                </a:solidFill>
                <a:latin typeface="+mn-lt"/>
                <a:cs typeface="Arial" panose="020B0604020202020204" pitchFamily="34" charset="0"/>
              </a:rPr>
              <a:t>B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 - u objektu </a:t>
            </a:r>
            <a:r>
              <a:rPr lang="cs-CZ" altLang="en-US" sz="2000" b="1" dirty="0" err="1" smtClean="0">
                <a:latin typeface="+mn-lt"/>
                <a:cs typeface="Arial" panose="020B0604020202020204" pitchFamily="34" charset="0"/>
              </a:rPr>
              <a:t>x</a:t>
            </a:r>
            <a:r>
              <a:rPr lang="cs-CZ" altLang="en-US" sz="2000" baseline="-30000" dirty="0" err="1" smtClean="0">
                <a:latin typeface="+mn-lt"/>
                <a:cs typeface="Arial" panose="020B0604020202020204" pitchFamily="34" charset="0"/>
              </a:rPr>
              <a:t>i</a:t>
            </a:r>
            <a:r>
              <a:rPr lang="cs-CZ" altLang="en-US" sz="2000" baseline="-300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jev nastal (</a:t>
            </a:r>
            <a:r>
              <a:rPr lang="cs-CZ" altLang="en-US" sz="2000" dirty="0" err="1">
                <a:latin typeface="+mn-lt"/>
                <a:cs typeface="Arial" panose="020B0604020202020204" pitchFamily="34" charset="0"/>
              </a:rPr>
              <a:t>x</a:t>
            </a:r>
            <a:r>
              <a:rPr lang="cs-CZ" altLang="en-US" sz="2000" baseline="-30000" dirty="0" err="1">
                <a:latin typeface="+mn-lt"/>
                <a:cs typeface="Arial" panose="020B0604020202020204" pitchFamily="34" charset="0"/>
              </a:rPr>
              <a:t>ik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 = </a:t>
            </a:r>
            <a:r>
              <a:rPr lang="cs-CZ" altLang="en-US" sz="2000" u="sng" dirty="0" err="1">
                <a:latin typeface="+mn-lt"/>
                <a:cs typeface="Arial" panose="020B0604020202020204" pitchFamily="34" charset="0"/>
              </a:rPr>
              <a:t>true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), zatímco 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u objektu </a:t>
            </a:r>
            <a:r>
              <a:rPr lang="cs-CZ" altLang="en-US" sz="2000" b="1" dirty="0" err="1" smtClean="0">
                <a:latin typeface="+mn-lt"/>
                <a:cs typeface="Arial" panose="020B0604020202020204" pitchFamily="34" charset="0"/>
              </a:rPr>
              <a:t>x</a:t>
            </a:r>
            <a:r>
              <a:rPr lang="cs-CZ" altLang="en-US" sz="2000" baseline="-30000" dirty="0" err="1" smtClean="0">
                <a:latin typeface="+mn-lt"/>
                <a:cs typeface="Arial" panose="020B0604020202020204" pitchFamily="34" charset="0"/>
              </a:rPr>
              <a:t>j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nikoliv (</a:t>
            </a:r>
            <a:r>
              <a:rPr lang="cs-CZ" altLang="en-US" sz="2000" dirty="0" err="1">
                <a:latin typeface="+mn-lt"/>
                <a:cs typeface="Arial" panose="020B0604020202020204" pitchFamily="34" charset="0"/>
              </a:rPr>
              <a:t>x</a:t>
            </a:r>
            <a:r>
              <a:rPr lang="cs-CZ" altLang="en-US" sz="2000" baseline="-30000" dirty="0" err="1">
                <a:latin typeface="+mn-lt"/>
                <a:cs typeface="Arial" panose="020B0604020202020204" pitchFamily="34" charset="0"/>
              </a:rPr>
              <a:t>jk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 = </a:t>
            </a:r>
            <a:r>
              <a:rPr lang="cs-CZ" altLang="en-US" sz="2000" u="sng" dirty="0" err="1">
                <a:latin typeface="+mn-lt"/>
                <a:cs typeface="Arial" panose="020B0604020202020204" pitchFamily="34" charset="0"/>
              </a:rPr>
              <a:t>false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, 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resp.0); </a:t>
            </a:r>
            <a:endParaRPr lang="cs-CZ" altLang="en-US" sz="2000" dirty="0">
              <a:latin typeface="+mn-lt"/>
              <a:cs typeface="Arial" panose="020B0604020202020204" pitchFamily="34" charset="0"/>
            </a:endParaRPr>
          </a:p>
          <a:p>
            <a:r>
              <a:rPr lang="cs-CZ" altLang="en-US" sz="2000" b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C</a:t>
            </a:r>
            <a:r>
              <a:rPr lang="cs-CZ" altLang="en-US" sz="2000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- u objektu </a:t>
            </a:r>
            <a:r>
              <a:rPr lang="cs-CZ" altLang="en-US" sz="2000" b="1" dirty="0" err="1" smtClean="0">
                <a:latin typeface="+mn-lt"/>
                <a:cs typeface="Arial" panose="020B0604020202020204" pitchFamily="34" charset="0"/>
              </a:rPr>
              <a:t>x</a:t>
            </a:r>
            <a:r>
              <a:rPr lang="cs-CZ" altLang="en-US" sz="2000" baseline="-30000" dirty="0" err="1" smtClean="0">
                <a:latin typeface="+mn-lt"/>
                <a:cs typeface="Arial" panose="020B0604020202020204" pitchFamily="34" charset="0"/>
              </a:rPr>
              <a:t>i</a:t>
            </a:r>
            <a:r>
              <a:rPr lang="cs-CZ" altLang="en-US" sz="2000" baseline="-300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jev nenastal 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(</a:t>
            </a:r>
            <a:r>
              <a:rPr lang="cs-CZ" altLang="en-US" sz="2000" dirty="0" err="1" smtClean="0">
                <a:latin typeface="+mn-lt"/>
                <a:cs typeface="Arial" panose="020B0604020202020204" pitchFamily="34" charset="0"/>
              </a:rPr>
              <a:t>x</a:t>
            </a:r>
            <a:r>
              <a:rPr lang="cs-CZ" altLang="en-US" sz="2000" baseline="-30000" dirty="0" err="1" smtClean="0">
                <a:latin typeface="+mn-lt"/>
                <a:cs typeface="Arial" panose="020B0604020202020204" pitchFamily="34" charset="0"/>
              </a:rPr>
              <a:t>ik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= </a:t>
            </a:r>
            <a:r>
              <a:rPr lang="cs-CZ" altLang="en-US" sz="2000" u="sng" dirty="0" err="1">
                <a:latin typeface="+mn-lt"/>
                <a:cs typeface="Arial" panose="020B0604020202020204" pitchFamily="34" charset="0"/>
              </a:rPr>
              <a:t>false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), zatímco u 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objektu </a:t>
            </a:r>
            <a:r>
              <a:rPr lang="cs-CZ" altLang="en-US" sz="2000" b="1" dirty="0" err="1" smtClean="0">
                <a:latin typeface="+mn-lt"/>
                <a:cs typeface="Arial" panose="020B0604020202020204" pitchFamily="34" charset="0"/>
              </a:rPr>
              <a:t>x</a:t>
            </a:r>
            <a:r>
              <a:rPr lang="cs-CZ" altLang="en-US" sz="2000" baseline="-30000" dirty="0" err="1" smtClean="0">
                <a:latin typeface="+mn-lt"/>
                <a:cs typeface="Arial" panose="020B0604020202020204" pitchFamily="34" charset="0"/>
              </a:rPr>
              <a:t>j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ano (</a:t>
            </a:r>
            <a:r>
              <a:rPr lang="cs-CZ" altLang="en-US" sz="2000" dirty="0" err="1">
                <a:latin typeface="+mn-lt"/>
                <a:cs typeface="Arial" panose="020B0604020202020204" pitchFamily="34" charset="0"/>
              </a:rPr>
              <a:t>x</a:t>
            </a:r>
            <a:r>
              <a:rPr lang="cs-CZ" altLang="en-US" sz="2000" baseline="-30000" dirty="0" err="1">
                <a:latin typeface="+mn-lt"/>
                <a:cs typeface="Arial" panose="020B0604020202020204" pitchFamily="34" charset="0"/>
              </a:rPr>
              <a:t>jk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 = </a:t>
            </a:r>
            <a:r>
              <a:rPr lang="cs-CZ" altLang="en-US" sz="2000" u="sng" dirty="0" err="1">
                <a:latin typeface="+mn-lt"/>
                <a:cs typeface="Arial" panose="020B0604020202020204" pitchFamily="34" charset="0"/>
              </a:rPr>
              <a:t>true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); </a:t>
            </a:r>
          </a:p>
          <a:p>
            <a:r>
              <a:rPr lang="cs-CZ" altLang="en-US" sz="2000" b="1" dirty="0" smtClean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D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 - sledovaný 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jev 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nenastal ani u jednoho z objektů (obě 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odpovídající si </a:t>
            </a:r>
            <a:endParaRPr lang="cs-CZ" altLang="en-US" sz="2000" dirty="0" smtClean="0">
              <a:latin typeface="+mn-lt"/>
              <a:cs typeface="Arial" panose="020B0604020202020204" pitchFamily="34" charset="0"/>
            </a:endParaRPr>
          </a:p>
          <a:p>
            <a:r>
              <a:rPr lang="cs-CZ" alt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     proměnné 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mají hodnotu </a:t>
            </a:r>
            <a:r>
              <a:rPr lang="cs-CZ" altLang="en-US" sz="2000" u="sng" dirty="0" err="1">
                <a:latin typeface="+mn-lt"/>
                <a:cs typeface="Arial" panose="020B0604020202020204" pitchFamily="34" charset="0"/>
              </a:rPr>
              <a:t>false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, resp. 0) 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– </a:t>
            </a:r>
            <a:r>
              <a:rPr lang="cs-CZ" altLang="en-US" sz="2000" b="1" i="1" dirty="0">
                <a:latin typeface="+mn-lt"/>
                <a:cs typeface="Arial" panose="020B0604020202020204" pitchFamily="34" charset="0"/>
              </a:rPr>
              <a:t>negativní shoda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Obdélník 1"/>
          <p:cNvSpPr/>
          <p:nvPr/>
        </p:nvSpPr>
        <p:spPr>
          <a:xfrm>
            <a:off x="6600099" y="2228614"/>
            <a:ext cx="324128" cy="276999"/>
          </a:xfrm>
          <a:prstGeom prst="rect">
            <a:avLst/>
          </a:prstGeom>
          <a:solidFill>
            <a:schemeClr val="bg1"/>
          </a:solidFill>
        </p:spPr>
        <p:txBody>
          <a:bodyPr wrap="none" tIns="0" bIns="0">
            <a:spAutoFit/>
          </a:bodyPr>
          <a:lstStyle/>
          <a:p>
            <a:pPr algn="ctr"/>
            <a:r>
              <a:rPr lang="cs-CZ" altLang="en-US" b="1" dirty="0">
                <a:solidFill>
                  <a:srgbClr val="339933"/>
                </a:solidFill>
                <a:cs typeface="Arial" panose="020B0604020202020204" pitchFamily="34" charset="0"/>
              </a:rPr>
              <a:t>A</a:t>
            </a:r>
            <a:endParaRPr lang="en-US" dirty="0"/>
          </a:p>
        </p:txBody>
      </p:sp>
      <p:sp>
        <p:nvSpPr>
          <p:cNvPr id="9" name="Obdélník 8"/>
          <p:cNvSpPr/>
          <p:nvPr/>
        </p:nvSpPr>
        <p:spPr>
          <a:xfrm>
            <a:off x="5076814" y="1910531"/>
            <a:ext cx="330540" cy="276999"/>
          </a:xfrm>
          <a:prstGeom prst="rect">
            <a:avLst/>
          </a:prstGeom>
          <a:solidFill>
            <a:schemeClr val="bg1"/>
          </a:solidFill>
        </p:spPr>
        <p:txBody>
          <a:bodyPr wrap="none" tIns="0" bIns="0">
            <a:spAutoFit/>
          </a:bodyPr>
          <a:lstStyle/>
          <a:p>
            <a:r>
              <a:rPr lang="en-US" altLang="en-US" b="1" dirty="0" smtClean="0">
                <a:solidFill>
                  <a:srgbClr val="008080"/>
                </a:solidFill>
                <a:cs typeface="Arial" panose="020B0604020202020204" pitchFamily="34" charset="0"/>
              </a:rPr>
              <a:t>D</a:t>
            </a:r>
            <a:endParaRPr lang="en-US" dirty="0">
              <a:solidFill>
                <a:srgbClr val="00808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076814" y="2227772"/>
            <a:ext cx="314510" cy="276999"/>
          </a:xfrm>
          <a:prstGeom prst="rect">
            <a:avLst/>
          </a:prstGeom>
          <a:solidFill>
            <a:schemeClr val="bg1"/>
          </a:solidFill>
        </p:spPr>
        <p:txBody>
          <a:bodyPr wrap="none" tIns="0" bIns="0">
            <a:spAutoFit/>
          </a:bodyPr>
          <a:lstStyle/>
          <a:p>
            <a:r>
              <a:rPr lang="en-US" altLang="en-US" b="1" dirty="0" smtClean="0">
                <a:solidFill>
                  <a:srgbClr val="800000"/>
                </a:solidFill>
                <a:cs typeface="Arial" panose="020B0604020202020204" pitchFamily="34" charset="0"/>
              </a:rPr>
              <a:t>B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604107" y="1903763"/>
            <a:ext cx="306495" cy="276999"/>
          </a:xfrm>
          <a:prstGeom prst="rect">
            <a:avLst/>
          </a:prstGeom>
          <a:solidFill>
            <a:schemeClr val="bg1"/>
          </a:solidFill>
        </p:spPr>
        <p:txBody>
          <a:bodyPr wrap="none" tIns="0" bIns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288" y="4894128"/>
            <a:ext cx="87487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sz="2000" dirty="0">
                <a:cs typeface="Arial" panose="020B0604020202020204" pitchFamily="34" charset="0"/>
              </a:rPr>
              <a:t>Při výpočtu podobnosti dvou objektů sledujeme, kolikrát pro všechny souřadnice obou vektorů </a:t>
            </a:r>
            <a:r>
              <a:rPr lang="cs-CZ" altLang="en-US" sz="2000" b="1" dirty="0" err="1">
                <a:cs typeface="Arial" panose="020B0604020202020204" pitchFamily="34" charset="0"/>
              </a:rPr>
              <a:t>x</a:t>
            </a:r>
            <a:r>
              <a:rPr lang="cs-CZ" altLang="en-US" sz="2000" baseline="-30000" dirty="0" err="1">
                <a:cs typeface="Arial" panose="020B0604020202020204" pitchFamily="34" charset="0"/>
              </a:rPr>
              <a:t>j</a:t>
            </a:r>
            <a:r>
              <a:rPr lang="cs-CZ" altLang="en-US" sz="2000" dirty="0">
                <a:cs typeface="Arial" panose="020B0604020202020204" pitchFamily="34" charset="0"/>
              </a:rPr>
              <a:t> a </a:t>
            </a:r>
            <a:r>
              <a:rPr lang="cs-CZ" altLang="en-US" sz="2000" b="1" dirty="0" err="1">
                <a:cs typeface="Arial" panose="020B0604020202020204" pitchFamily="34" charset="0"/>
              </a:rPr>
              <a:t>x</a:t>
            </a:r>
            <a:r>
              <a:rPr lang="cs-CZ" altLang="en-US" sz="2000" baseline="-30000" dirty="0" err="1">
                <a:cs typeface="Arial" panose="020B0604020202020204" pitchFamily="34" charset="0"/>
              </a:rPr>
              <a:t>j</a:t>
            </a:r>
            <a:r>
              <a:rPr lang="cs-CZ" altLang="en-US" sz="2000" dirty="0">
                <a:cs typeface="Arial" panose="020B0604020202020204" pitchFamily="34" charset="0"/>
              </a:rPr>
              <a:t> nastaly případy shody či neshody: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cs-CZ" altLang="en-US" sz="2000" dirty="0" err="1">
                <a:solidFill>
                  <a:srgbClr val="339933"/>
                </a:solidFill>
                <a:cs typeface="Arial" panose="020B0604020202020204" pitchFamily="34" charset="0"/>
              </a:rPr>
              <a:t>A</a:t>
            </a:r>
            <a:r>
              <a:rPr lang="cs-CZ" altLang="en-US" sz="2000" dirty="0" err="1">
                <a:cs typeface="Arial" panose="020B0604020202020204" pitchFamily="34" charset="0"/>
              </a:rPr>
              <a:t>+</a:t>
            </a:r>
            <a:r>
              <a:rPr lang="cs-CZ" altLang="en-US" sz="2000" dirty="0" err="1">
                <a:solidFill>
                  <a:srgbClr val="008080"/>
                </a:solidFill>
                <a:cs typeface="Arial" panose="020B0604020202020204" pitchFamily="34" charset="0"/>
              </a:rPr>
              <a:t>D</a:t>
            </a:r>
            <a:r>
              <a:rPr lang="cs-CZ" altLang="en-US" sz="2000" dirty="0">
                <a:cs typeface="Arial" panose="020B0604020202020204" pitchFamily="34" charset="0"/>
              </a:rPr>
              <a:t> určuje celkový počet shod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cs-CZ" altLang="en-US" sz="2000" dirty="0" err="1">
                <a:solidFill>
                  <a:srgbClr val="800000"/>
                </a:solidFill>
                <a:cs typeface="Arial" panose="020B0604020202020204" pitchFamily="34" charset="0"/>
              </a:rPr>
              <a:t>B</a:t>
            </a:r>
            <a:r>
              <a:rPr lang="cs-CZ" altLang="en-US" sz="2000" dirty="0" err="1">
                <a:cs typeface="Arial" panose="020B0604020202020204" pitchFamily="34" charset="0"/>
              </a:rPr>
              <a:t>+</a:t>
            </a:r>
            <a:r>
              <a:rPr lang="cs-CZ" altLang="en-US" sz="2000" dirty="0" err="1">
                <a:solidFill>
                  <a:srgbClr val="FF0000"/>
                </a:solidFill>
                <a:cs typeface="Arial" panose="020B0604020202020204" pitchFamily="34" charset="0"/>
              </a:rPr>
              <a:t>C</a:t>
            </a:r>
            <a:r>
              <a:rPr lang="cs-CZ" altLang="en-US" sz="2000" dirty="0">
                <a:cs typeface="Arial" panose="020B0604020202020204" pitchFamily="34" charset="0"/>
              </a:rPr>
              <a:t> celkový počet neshod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cs-CZ" altLang="en-US" sz="2000" dirty="0" err="1">
                <a:solidFill>
                  <a:srgbClr val="339933"/>
                </a:solidFill>
                <a:cs typeface="Arial" panose="020B0604020202020204" pitchFamily="34" charset="0"/>
              </a:rPr>
              <a:t>A</a:t>
            </a:r>
            <a:r>
              <a:rPr lang="cs-CZ" altLang="en-US" sz="2000" dirty="0" err="1">
                <a:cs typeface="Arial" panose="020B0604020202020204" pitchFamily="34" charset="0"/>
              </a:rPr>
              <a:t>+</a:t>
            </a:r>
            <a:r>
              <a:rPr lang="cs-CZ" altLang="en-US" sz="2000" dirty="0" err="1">
                <a:solidFill>
                  <a:srgbClr val="800000"/>
                </a:solidFill>
                <a:cs typeface="Arial" panose="020B0604020202020204" pitchFamily="34" charset="0"/>
              </a:rPr>
              <a:t>B</a:t>
            </a:r>
            <a:r>
              <a:rPr lang="cs-CZ" altLang="en-US" sz="2000" dirty="0" err="1">
                <a:cs typeface="Arial" panose="020B0604020202020204" pitchFamily="34" charset="0"/>
              </a:rPr>
              <a:t>+</a:t>
            </a:r>
            <a:r>
              <a:rPr lang="cs-CZ" altLang="en-US" sz="2000" dirty="0" err="1">
                <a:solidFill>
                  <a:srgbClr val="FF0000"/>
                </a:solidFill>
                <a:cs typeface="Arial" panose="020B0604020202020204" pitchFamily="34" charset="0"/>
              </a:rPr>
              <a:t>C</a:t>
            </a:r>
            <a:r>
              <a:rPr lang="cs-CZ" altLang="en-US" sz="2000" dirty="0" err="1">
                <a:cs typeface="Arial" panose="020B0604020202020204" pitchFamily="34" charset="0"/>
              </a:rPr>
              <a:t>+</a:t>
            </a:r>
            <a:r>
              <a:rPr lang="cs-CZ" altLang="en-US" sz="2000" dirty="0" err="1">
                <a:solidFill>
                  <a:srgbClr val="008080"/>
                </a:solidFill>
                <a:cs typeface="Arial" panose="020B0604020202020204" pitchFamily="34" charset="0"/>
              </a:rPr>
              <a:t>D</a:t>
            </a:r>
            <a:r>
              <a:rPr lang="cs-CZ" altLang="en-US" sz="2000" dirty="0">
                <a:cs typeface="Arial" panose="020B0604020202020204" pitchFamily="34" charset="0"/>
              </a:rPr>
              <a:t> = </a:t>
            </a:r>
            <a:r>
              <a:rPr lang="cs-CZ" altLang="en-US" sz="2000" i="1" dirty="0">
                <a:cs typeface="Arial" panose="020B0604020202020204" pitchFamily="34" charset="0"/>
              </a:rPr>
              <a:t>p</a:t>
            </a:r>
            <a:r>
              <a:rPr lang="cs-CZ" altLang="en-US" sz="2000" dirty="0">
                <a:cs typeface="Arial" panose="020B0604020202020204" pitchFamily="34" charset="0"/>
              </a:rPr>
              <a:t> (tj. </a:t>
            </a:r>
            <a:r>
              <a:rPr lang="cs-CZ" altLang="en-US" sz="2000" dirty="0" err="1">
                <a:cs typeface="Arial" panose="020B0604020202020204" pitchFamily="34" charset="0"/>
              </a:rPr>
              <a:t>celk</a:t>
            </a:r>
            <a:r>
              <a:rPr lang="cs-CZ" altLang="en-US" sz="2000" dirty="0">
                <a:cs typeface="Arial" panose="020B0604020202020204" pitchFamily="34" charset="0"/>
              </a:rPr>
              <a:t>. počet souřadnic obou vektorů – 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cs-CZ" altLang="en-US" sz="2000" dirty="0">
                <a:cs typeface="Arial" panose="020B0604020202020204" pitchFamily="34" charset="0"/>
              </a:rPr>
              <a:t>tzn. počet proměnných)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521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39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Jaccardův</a:t>
            </a:r>
            <a:r>
              <a:rPr lang="cs-CZ" dirty="0" smtClean="0"/>
              <a:t> – </a:t>
            </a:r>
            <a:r>
              <a:rPr lang="cs-CZ" dirty="0" err="1" smtClean="0"/>
              <a:t>Tanimotův</a:t>
            </a:r>
            <a:r>
              <a:rPr lang="cs-CZ" dirty="0" smtClean="0"/>
              <a:t> asociační </a:t>
            </a:r>
            <a:r>
              <a:rPr lang="cs-CZ" dirty="0"/>
              <a:t>koeficient</a:t>
            </a:r>
            <a:endParaRPr lang="en-US" dirty="0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1330221"/>
            <a:ext cx="4679900" cy="1333500"/>
          </a:xfrm>
          <a:prstGeom prst="rect">
            <a:avLst/>
          </a:prstGeom>
        </p:spPr>
      </p:pic>
      <p:sp>
        <p:nvSpPr>
          <p:cNvPr id="8" name="Zástupný symbol pro obsah 2"/>
          <p:cNvSpPr>
            <a:spLocks noGrp="1"/>
          </p:cNvSpPr>
          <p:nvPr/>
        </p:nvSpPr>
        <p:spPr bwMode="auto">
          <a:xfrm>
            <a:off x="467544" y="3356819"/>
            <a:ext cx="8535987" cy="64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þ"/>
              <a:defRPr sz="2800" b="0" i="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80000"/>
              <a:buFont typeface="Wingdings" pitchFamily="2" charset="2"/>
              <a:buChar char="è"/>
              <a:defRPr sz="2400" b="0" i="0" baseline="0">
                <a:solidFill>
                  <a:schemeClr val="tx1"/>
                </a:solidFill>
                <a:latin typeface="+mn-lt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50000"/>
              <a:buFont typeface="Wingdings" pitchFamily="2" charset="2"/>
              <a:buChar char="l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cs-CZ" altLang="en-US" sz="2000" dirty="0" smtClean="0">
                <a:cs typeface="Arial" charset="0"/>
              </a:rPr>
              <a:t>což je díky zjednodušení i dichotomická varianta metriky podle vztahu: 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040433"/>
              </p:ext>
            </p:extLst>
          </p:nvPr>
        </p:nvGraphicFramePr>
        <p:xfrm>
          <a:off x="582613" y="1567383"/>
          <a:ext cx="299085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34" name="Rovnice" r:id="rId5" imgW="1333440" imgH="393480" progId="Equation.3">
                  <p:embed/>
                </p:oleObj>
              </mc:Choice>
              <mc:Fallback>
                <p:oleObj name="Rovnice" r:id="rId5" imgW="1333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1567383"/>
                        <a:ext cx="2990850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070878"/>
              </p:ext>
            </p:extLst>
          </p:nvPr>
        </p:nvGraphicFramePr>
        <p:xfrm>
          <a:off x="591120" y="4005064"/>
          <a:ext cx="4052888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35" name="Rovnice" r:id="rId7" imgW="1828800" imgH="838080" progId="Equation.3">
                  <p:embed/>
                </p:oleObj>
              </mc:Choice>
              <mc:Fallback>
                <p:oleObj name="Rovnice" r:id="rId7" imgW="182880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120" y="4005064"/>
                        <a:ext cx="4052888" cy="187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bdélník 9"/>
          <p:cNvSpPr/>
          <p:nvPr/>
        </p:nvSpPr>
        <p:spPr>
          <a:xfrm>
            <a:off x="467544" y="622802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cs-CZ" altLang="en-US" dirty="0">
                <a:cs typeface="Arial" charset="0"/>
              </a:rPr>
              <a:t>Tento vztah se dominantně používá v ekologických studiích.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7836821" y="1996971"/>
            <a:ext cx="1127048" cy="666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délník 12"/>
          <p:cNvSpPr/>
          <p:nvPr/>
        </p:nvSpPr>
        <p:spPr>
          <a:xfrm rot="5400000">
            <a:off x="7700874" y="1301911"/>
            <a:ext cx="271893" cy="2254094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délník 13"/>
          <p:cNvSpPr/>
          <p:nvPr/>
        </p:nvSpPr>
        <p:spPr>
          <a:xfrm rot="18578847">
            <a:off x="8277949" y="2197394"/>
            <a:ext cx="359617" cy="474042"/>
          </a:xfrm>
          <a:prstGeom prst="rect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bdélník 14"/>
          <p:cNvSpPr/>
          <p:nvPr/>
        </p:nvSpPr>
        <p:spPr>
          <a:xfrm rot="5400000">
            <a:off x="8242209" y="2124149"/>
            <a:ext cx="431090" cy="72131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bdélník 18"/>
          <p:cNvSpPr/>
          <p:nvPr/>
        </p:nvSpPr>
        <p:spPr>
          <a:xfrm>
            <a:off x="2771800" y="5170959"/>
            <a:ext cx="33553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bdélník 19"/>
          <p:cNvSpPr/>
          <p:nvPr/>
        </p:nvSpPr>
        <p:spPr>
          <a:xfrm>
            <a:off x="2148236" y="5170959"/>
            <a:ext cx="335532" cy="504056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bdélník 20"/>
          <p:cNvSpPr/>
          <p:nvPr/>
        </p:nvSpPr>
        <p:spPr>
          <a:xfrm>
            <a:off x="2771800" y="4018831"/>
            <a:ext cx="1027980" cy="936104"/>
          </a:xfrm>
          <a:prstGeom prst="rect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bdélník 21"/>
          <p:cNvSpPr/>
          <p:nvPr/>
        </p:nvSpPr>
        <p:spPr>
          <a:xfrm>
            <a:off x="3318836" y="5002647"/>
            <a:ext cx="1325172" cy="93610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8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Úvod do metrik podobností </a:t>
            </a:r>
            <a:br>
              <a:rPr lang="cs-CZ" dirty="0" smtClean="0"/>
            </a:br>
            <a:r>
              <a:rPr lang="cs-CZ" dirty="0" smtClean="0"/>
              <a:t>a vzdáleností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7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40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Další asociační koeficienty I</a:t>
            </a:r>
            <a:endParaRPr lang="en-US" dirty="0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667" y="1231404"/>
            <a:ext cx="4679900" cy="1333500"/>
          </a:xfrm>
          <a:prstGeom prst="rect">
            <a:avLst/>
          </a:prstGeom>
        </p:spPr>
      </p:pic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451186"/>
              </p:ext>
            </p:extLst>
          </p:nvPr>
        </p:nvGraphicFramePr>
        <p:xfrm>
          <a:off x="592038" y="3503797"/>
          <a:ext cx="3187874" cy="824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4" name="Rovnice" r:id="rId5" imgW="1600200" imgH="393480" progId="Equation.3">
                  <p:embed/>
                </p:oleObj>
              </mc:Choice>
              <mc:Fallback>
                <p:oleObj name="Rovnice" r:id="rId5" imgW="1600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038" y="3503797"/>
                        <a:ext cx="3187874" cy="8242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Zástupný symbol pro obsah 2"/>
          <p:cNvSpPr>
            <a:spLocks noGrp="1"/>
          </p:cNvSpPr>
          <p:nvPr/>
        </p:nvSpPr>
        <p:spPr bwMode="auto">
          <a:xfrm>
            <a:off x="4067944" y="3559684"/>
            <a:ext cx="3403898" cy="48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þ"/>
              <a:defRPr sz="2800" b="0" i="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80000"/>
              <a:buFont typeface="Wingdings" pitchFamily="2" charset="2"/>
              <a:buChar char="è"/>
              <a:defRPr sz="2400" b="0" i="0" baseline="0">
                <a:solidFill>
                  <a:schemeClr val="tx1"/>
                </a:solidFill>
                <a:latin typeface="+mn-lt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50000"/>
              <a:buFont typeface="Wingdings" pitchFamily="2" charset="2"/>
              <a:buChar char="l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en-US" sz="2000" dirty="0" smtClean="0">
                <a:cs typeface="Arial" charset="0"/>
              </a:rPr>
              <a:t>dichotomická varianta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en-US" sz="2000" dirty="0" smtClean="0">
                <a:cs typeface="Arial" charset="0"/>
              </a:rPr>
              <a:t>metriky:</a:t>
            </a:r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864474"/>
              </p:ext>
            </p:extLst>
          </p:nvPr>
        </p:nvGraphicFramePr>
        <p:xfrm>
          <a:off x="6494463" y="3248025"/>
          <a:ext cx="1954212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5" name="Rovnice" r:id="rId7" imgW="1002960" imgH="634680" progId="Equation.3">
                  <p:embed/>
                </p:oleObj>
              </mc:Choice>
              <mc:Fallback>
                <p:oleObj name="Rovnice" r:id="rId7" imgW="10029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4463" y="3248025"/>
                        <a:ext cx="1954212" cy="119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bdélník 1"/>
          <p:cNvSpPr/>
          <p:nvPr/>
        </p:nvSpPr>
        <p:spPr>
          <a:xfrm>
            <a:off x="467544" y="2928422"/>
            <a:ext cx="4172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err="1" smtClean="0"/>
              <a:t>Russelův</a:t>
            </a:r>
            <a:r>
              <a:rPr lang="cs-CZ" sz="2000" b="1" dirty="0" smtClean="0"/>
              <a:t> </a:t>
            </a:r>
            <a:r>
              <a:rPr lang="cs-CZ" sz="2000" b="1" dirty="0"/>
              <a:t>– </a:t>
            </a:r>
            <a:r>
              <a:rPr lang="cs-CZ" sz="2000" b="1" dirty="0" err="1" smtClean="0"/>
              <a:t>Raoův</a:t>
            </a:r>
            <a:r>
              <a:rPr lang="cs-CZ" sz="2000" b="1" dirty="0" smtClean="0"/>
              <a:t> </a:t>
            </a:r>
            <a:r>
              <a:rPr lang="cs-CZ" sz="2000" b="1" dirty="0"/>
              <a:t>asociační koeficient</a:t>
            </a:r>
            <a:endParaRPr lang="en-US" sz="2000" b="1" dirty="0"/>
          </a:p>
        </p:txBody>
      </p:sp>
      <p:sp>
        <p:nvSpPr>
          <p:cNvPr id="5" name="Obdélník 4"/>
          <p:cNvSpPr/>
          <p:nvPr/>
        </p:nvSpPr>
        <p:spPr>
          <a:xfrm>
            <a:off x="467544" y="4941168"/>
            <a:ext cx="46744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err="1" smtClean="0"/>
              <a:t>Sokalův</a:t>
            </a:r>
            <a:r>
              <a:rPr lang="cs-CZ" sz="2000" b="1" dirty="0" smtClean="0"/>
              <a:t> </a:t>
            </a:r>
            <a:r>
              <a:rPr lang="cs-CZ" sz="2000" b="1" dirty="0"/>
              <a:t>– </a:t>
            </a:r>
            <a:r>
              <a:rPr lang="cs-CZ" sz="2000" b="1" dirty="0" err="1" smtClean="0"/>
              <a:t>Michenerův</a:t>
            </a:r>
            <a:r>
              <a:rPr lang="cs-CZ" sz="2000" b="1" dirty="0" smtClean="0"/>
              <a:t> </a:t>
            </a:r>
            <a:r>
              <a:rPr lang="cs-CZ" sz="2000" b="1" dirty="0"/>
              <a:t>asociační koeficient</a:t>
            </a:r>
            <a:endParaRPr lang="en-US" sz="2000" b="1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610822"/>
              </p:ext>
            </p:extLst>
          </p:nvPr>
        </p:nvGraphicFramePr>
        <p:xfrm>
          <a:off x="611560" y="5445224"/>
          <a:ext cx="3372704" cy="858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6" name="Rovnice" r:id="rId9" imgW="1625400" imgH="393480" progId="Equation.3">
                  <p:embed/>
                </p:oleObj>
              </mc:Choice>
              <mc:Fallback>
                <p:oleObj name="Rovnice" r:id="rId9" imgW="1625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5445224"/>
                        <a:ext cx="3372704" cy="8588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ástupný symbol pro obsah 2"/>
          <p:cNvSpPr>
            <a:spLocks noGrp="1"/>
          </p:cNvSpPr>
          <p:nvPr/>
        </p:nvSpPr>
        <p:spPr bwMode="auto">
          <a:xfrm>
            <a:off x="4067944" y="5589240"/>
            <a:ext cx="3403898" cy="48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þ"/>
              <a:defRPr sz="2800" b="0" i="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80000"/>
              <a:buFont typeface="Wingdings" pitchFamily="2" charset="2"/>
              <a:buChar char="è"/>
              <a:defRPr sz="2400" b="0" i="0" baseline="0">
                <a:solidFill>
                  <a:schemeClr val="tx1"/>
                </a:solidFill>
                <a:latin typeface="+mn-lt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50000"/>
              <a:buFont typeface="Wingdings" pitchFamily="2" charset="2"/>
              <a:buChar char="l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en-US" sz="2000" dirty="0" smtClean="0">
                <a:cs typeface="Arial" charset="0"/>
              </a:rPr>
              <a:t>dichotomická varianta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en-US" sz="2000" dirty="0" smtClean="0">
                <a:cs typeface="Arial" charset="0"/>
              </a:rPr>
              <a:t>metriky:</a:t>
            </a: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5301"/>
              </p:ext>
            </p:extLst>
          </p:nvPr>
        </p:nvGraphicFramePr>
        <p:xfrm>
          <a:off x="6634163" y="5278438"/>
          <a:ext cx="182562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7" name="Rovnice" r:id="rId11" imgW="1015920" imgH="634680" progId="Equation.3">
                  <p:embed/>
                </p:oleObj>
              </mc:Choice>
              <mc:Fallback>
                <p:oleObj name="Rovnice" r:id="rId11" imgW="101592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4163" y="5278438"/>
                        <a:ext cx="1825625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639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  <p:bldP spid="5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41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Další asociační koeficienty II</a:t>
            </a:r>
            <a:endParaRPr lang="en-US" dirty="0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667" y="1124744"/>
            <a:ext cx="4348518" cy="1239075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539552" y="2413274"/>
            <a:ext cx="49315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err="1" smtClean="0"/>
              <a:t>Diceův</a:t>
            </a:r>
            <a:r>
              <a:rPr lang="cs-CZ" sz="2000" b="1" dirty="0" smtClean="0"/>
              <a:t> </a:t>
            </a:r>
            <a:r>
              <a:rPr lang="cs-CZ" sz="2000" b="1" dirty="0"/>
              <a:t>(</a:t>
            </a:r>
            <a:r>
              <a:rPr lang="cs-CZ" sz="2000" b="1" dirty="0" err="1"/>
              <a:t>Czekanowského</a:t>
            </a:r>
            <a:r>
              <a:rPr lang="cs-CZ" sz="2000" b="1" dirty="0"/>
              <a:t>) asociační koeficient</a:t>
            </a:r>
            <a:endParaRPr lang="en-US" sz="2000" b="1" dirty="0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022226"/>
              </p:ext>
            </p:extLst>
          </p:nvPr>
        </p:nvGraphicFramePr>
        <p:xfrm>
          <a:off x="603251" y="2793935"/>
          <a:ext cx="4953099" cy="76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40" name="Rovnice" r:id="rId5" imgW="2654280" imgH="419040" progId="Equation.3">
                  <p:embed/>
                </p:oleObj>
              </mc:Choice>
              <mc:Fallback>
                <p:oleObj name="Rovnice" r:id="rId5" imgW="2654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1" y="2793935"/>
                        <a:ext cx="4953099" cy="76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bdélník 13"/>
          <p:cNvSpPr/>
          <p:nvPr/>
        </p:nvSpPr>
        <p:spPr>
          <a:xfrm>
            <a:off x="5652120" y="2458244"/>
            <a:ext cx="3491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dirty="0">
                <a:cs typeface="Arial" charset="0"/>
              </a:rPr>
              <a:t>V případě </a:t>
            </a:r>
            <a:r>
              <a:rPr lang="cs-CZ" altLang="en-US" dirty="0" err="1">
                <a:cs typeface="Arial" charset="0"/>
              </a:rPr>
              <a:t>Jaccardova</a:t>
            </a:r>
            <a:r>
              <a:rPr lang="cs-CZ" altLang="en-US" dirty="0">
                <a:cs typeface="Arial" charset="0"/>
              </a:rPr>
              <a:t> a </a:t>
            </a:r>
            <a:r>
              <a:rPr lang="cs-CZ" altLang="en-US" dirty="0" err="1">
                <a:cs typeface="Arial" charset="0"/>
              </a:rPr>
              <a:t>Diceova</a:t>
            </a:r>
            <a:r>
              <a:rPr lang="cs-CZ" altLang="en-US" dirty="0">
                <a:cs typeface="Arial" charset="0"/>
              </a:rPr>
              <a:t> </a:t>
            </a:r>
            <a:r>
              <a:rPr lang="cs-CZ" altLang="en-US" dirty="0" smtClean="0">
                <a:cs typeface="Arial" charset="0"/>
              </a:rPr>
              <a:t>koeficientu pokud nastane </a:t>
            </a:r>
            <a:r>
              <a:rPr lang="cs-CZ" altLang="en-US" dirty="0">
                <a:cs typeface="Arial" charset="0"/>
              </a:rPr>
              <a:t>úplná negativní </a:t>
            </a:r>
            <a:r>
              <a:rPr lang="cs-CZ" altLang="en-US" dirty="0" smtClean="0">
                <a:cs typeface="Arial" charset="0"/>
              </a:rPr>
              <a:t>shoda (tzn. A</a:t>
            </a:r>
            <a:r>
              <a:rPr lang="cs-CZ" altLang="en-US" dirty="0">
                <a:cs typeface="Arial" charset="0"/>
              </a:rPr>
              <a:t> = B = C =</a:t>
            </a:r>
            <a:r>
              <a:rPr lang="cs-CZ" altLang="en-US" dirty="0" smtClean="0">
                <a:cs typeface="Arial" charset="0"/>
              </a:rPr>
              <a:t>0), pak často: </a:t>
            </a:r>
            <a:r>
              <a:rPr lang="cs-CZ" altLang="en-US" i="1" dirty="0" err="1" smtClean="0">
                <a:cs typeface="Arial" charset="0"/>
                <a:sym typeface="Symbol" pitchFamily="18" charset="2"/>
              </a:rPr>
              <a:t>S</a:t>
            </a:r>
            <a:r>
              <a:rPr lang="cs-CZ" altLang="en-US" baseline="-25000" dirty="0" err="1" smtClean="0">
                <a:cs typeface="Arial" charset="0"/>
              </a:rPr>
              <a:t>JT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dirty="0" err="1" smtClean="0">
                <a:cs typeface="Arial" charset="0"/>
              </a:rPr>
              <a:t>,</a:t>
            </a:r>
            <a:r>
              <a:rPr lang="cs-CZ" altLang="en-US" b="1" dirty="0" err="1" smtClean="0">
                <a:cs typeface="Arial" charset="0"/>
              </a:rPr>
              <a:t>y</a:t>
            </a:r>
            <a:r>
              <a:rPr lang="cs-CZ" altLang="en-US" dirty="0">
                <a:cs typeface="Arial" charset="0"/>
              </a:rPr>
              <a:t>) = </a:t>
            </a:r>
            <a:r>
              <a:rPr lang="cs-CZ" altLang="en-US" i="1" dirty="0" err="1" smtClean="0">
                <a:cs typeface="Arial" charset="0"/>
                <a:sym typeface="Symbol" pitchFamily="18" charset="2"/>
              </a:rPr>
              <a:t>S</a:t>
            </a:r>
            <a:r>
              <a:rPr lang="cs-CZ" altLang="en-US" baseline="-25000" dirty="0" err="1" smtClean="0">
                <a:cs typeface="Arial" charset="0"/>
              </a:rPr>
              <a:t>DC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dirty="0" err="1" smtClean="0">
                <a:cs typeface="Arial" charset="0"/>
              </a:rPr>
              <a:t>,</a:t>
            </a:r>
            <a:r>
              <a:rPr lang="cs-CZ" altLang="en-US" b="1" dirty="0" err="1" smtClean="0">
                <a:cs typeface="Arial" charset="0"/>
              </a:rPr>
              <a:t>y</a:t>
            </a:r>
            <a:r>
              <a:rPr lang="cs-CZ" altLang="en-US" dirty="0">
                <a:cs typeface="Arial" charset="0"/>
              </a:rPr>
              <a:t>) = 1.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539552" y="3782184"/>
            <a:ext cx="4670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err="1" smtClean="0"/>
              <a:t>Rogersův</a:t>
            </a:r>
            <a:r>
              <a:rPr lang="cs-CZ" sz="2000" b="1" dirty="0" smtClean="0"/>
              <a:t> </a:t>
            </a:r>
            <a:r>
              <a:rPr lang="cs-CZ" sz="2000" b="1" dirty="0"/>
              <a:t>– </a:t>
            </a:r>
            <a:r>
              <a:rPr lang="cs-CZ" sz="2000" b="1" dirty="0" err="1"/>
              <a:t>T</a:t>
            </a:r>
            <a:r>
              <a:rPr lang="cs-CZ" sz="2000" b="1" dirty="0" err="1" smtClean="0"/>
              <a:t>animotův</a:t>
            </a:r>
            <a:r>
              <a:rPr lang="cs-CZ" sz="2000" b="1" dirty="0" smtClean="0"/>
              <a:t> </a:t>
            </a:r>
            <a:r>
              <a:rPr lang="cs-CZ" sz="2000" b="1" dirty="0"/>
              <a:t>asociační koeficient</a:t>
            </a:r>
            <a:endParaRPr lang="en-US" sz="2000" b="1" dirty="0"/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138101"/>
              </p:ext>
            </p:extLst>
          </p:nvPr>
        </p:nvGraphicFramePr>
        <p:xfrm>
          <a:off x="569913" y="4215012"/>
          <a:ext cx="64135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41" name="Rovnice" r:id="rId7" imgW="3568680" imgH="419040" progId="Equation.3">
                  <p:embed/>
                </p:oleObj>
              </mc:Choice>
              <mc:Fallback>
                <p:oleObj name="Rovnice" r:id="rId7" imgW="3568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4215012"/>
                        <a:ext cx="641350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bdélník 16"/>
          <p:cNvSpPr/>
          <p:nvPr/>
        </p:nvSpPr>
        <p:spPr>
          <a:xfrm>
            <a:off x="539552" y="5221586"/>
            <a:ext cx="3342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/>
              <a:t>Hamanův </a:t>
            </a:r>
            <a:r>
              <a:rPr lang="cs-CZ" sz="2000" b="1" dirty="0"/>
              <a:t>asociační koeficient</a:t>
            </a:r>
            <a:endParaRPr lang="en-US" sz="2000" b="1" dirty="0"/>
          </a:p>
        </p:txBody>
      </p:sp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479056"/>
              </p:ext>
            </p:extLst>
          </p:nvPr>
        </p:nvGraphicFramePr>
        <p:xfrm>
          <a:off x="603251" y="5701224"/>
          <a:ext cx="2942492" cy="712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42" name="Rovnice" r:id="rId9" imgW="1714320" imgH="393480" progId="Equation.3">
                  <p:embed/>
                </p:oleObj>
              </mc:Choice>
              <mc:Fallback>
                <p:oleObj name="Rovnice" r:id="rId9" imgW="1714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1" y="5701224"/>
                        <a:ext cx="2942492" cy="712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Obdélník 18"/>
          <p:cNvSpPr/>
          <p:nvPr/>
        </p:nvSpPr>
        <p:spPr>
          <a:xfrm>
            <a:off x="3881876" y="5184418"/>
            <a:ext cx="51546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dirty="0">
                <a:cs typeface="Arial" charset="0"/>
              </a:rPr>
              <a:t>nabývá na rozdíl od všech dříve uvedených koeficientů hodnot z intervalu </a:t>
            </a:r>
            <a:r>
              <a:rPr lang="cs-CZ" altLang="en-US" dirty="0">
                <a:cs typeface="Arial" charset="0"/>
                <a:sym typeface="Symbol" pitchFamily="18" charset="2"/>
              </a:rPr>
              <a:t></a:t>
            </a:r>
            <a:r>
              <a:rPr lang="cs-CZ" altLang="en-US" dirty="0">
                <a:cs typeface="Arial" charset="0"/>
              </a:rPr>
              <a:t>-1, 1</a:t>
            </a:r>
            <a:r>
              <a:rPr lang="cs-CZ" altLang="en-US" dirty="0">
                <a:cs typeface="Arial" charset="0"/>
                <a:sym typeface="Symbol" pitchFamily="18" charset="2"/>
              </a:rPr>
              <a:t></a:t>
            </a:r>
            <a:r>
              <a:rPr lang="cs-CZ" altLang="en-US" dirty="0">
                <a:cs typeface="Arial" charset="0"/>
              </a:rPr>
              <a:t>. Hodnoty -</a:t>
            </a:r>
            <a:r>
              <a:rPr lang="cs-CZ" altLang="en-US" dirty="0" smtClean="0">
                <a:cs typeface="Arial" charset="0"/>
              </a:rPr>
              <a:t>1, pokud </a:t>
            </a:r>
            <a:r>
              <a:rPr lang="cs-CZ" altLang="en-US" dirty="0">
                <a:cs typeface="Arial" charset="0"/>
              </a:rPr>
              <a:t>se příznaky pouze </a:t>
            </a:r>
            <a:r>
              <a:rPr lang="cs-CZ" altLang="en-US" dirty="0" smtClean="0">
                <a:cs typeface="Arial" charset="0"/>
              </a:rPr>
              <a:t>neshodují; hodnoty 0, </a:t>
            </a:r>
            <a:r>
              <a:rPr lang="cs-CZ" altLang="en-US" dirty="0">
                <a:cs typeface="Arial" charset="0"/>
              </a:rPr>
              <a:t>když je počet shod a neshod v </a:t>
            </a:r>
            <a:r>
              <a:rPr lang="cs-CZ" altLang="en-US" dirty="0" smtClean="0">
                <a:cs typeface="Arial" charset="0"/>
              </a:rPr>
              <a:t>rovnováze; +</a:t>
            </a:r>
            <a:r>
              <a:rPr lang="cs-CZ" altLang="en-US" dirty="0">
                <a:cs typeface="Arial" charset="0"/>
              </a:rPr>
              <a:t>1 v případě úplné shody všech příznaků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12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7" grpId="0"/>
      <p:bldP spid="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42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Asociační koeficienty – poznámka </a:t>
            </a:r>
            <a:endParaRPr lang="en-US" dirty="0"/>
          </a:p>
        </p:txBody>
      </p:sp>
      <p:pic>
        <p:nvPicPr>
          <p:cNvPr id="20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667" y="1231404"/>
            <a:ext cx="4679900" cy="13335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683568" y="2708920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dirty="0"/>
              <a:t>Na základě četností A až D lze pro případ binárních příznaků vytvářet i zajímavé vztahy pro již dříve uvedené míry:</a:t>
            </a:r>
          </a:p>
        </p:txBody>
      </p:sp>
      <p:sp>
        <p:nvSpPr>
          <p:cNvPr id="5" name="Obdélník 4"/>
          <p:cNvSpPr/>
          <p:nvPr/>
        </p:nvSpPr>
        <p:spPr>
          <a:xfrm>
            <a:off x="827584" y="3633850"/>
            <a:ext cx="2271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cs-CZ" b="1" dirty="0" err="1"/>
              <a:t>Hammingova</a:t>
            </a:r>
            <a:r>
              <a:rPr lang="cs-CZ" b="1" dirty="0"/>
              <a:t> metrika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827584" y="4437112"/>
            <a:ext cx="1909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cs-CZ" b="1" dirty="0"/>
              <a:t>Euklidova metrika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827584" y="5301208"/>
            <a:ext cx="3098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cs-CZ" b="1" dirty="0" err="1"/>
              <a:t>Pearsonův</a:t>
            </a:r>
            <a:r>
              <a:rPr lang="cs-CZ" b="1" dirty="0"/>
              <a:t> korelační koeficient</a:t>
            </a:r>
            <a:endParaRPr lang="cs-CZ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57746"/>
              </p:ext>
            </p:extLst>
          </p:nvPr>
        </p:nvGraphicFramePr>
        <p:xfrm>
          <a:off x="3649663" y="3573016"/>
          <a:ext cx="2578521" cy="505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64" name="Rovnice" r:id="rId5" imgW="1117440" imgH="215640" progId="Equation.3">
                  <p:embed/>
                </p:oleObj>
              </mc:Choice>
              <mc:Fallback>
                <p:oleObj name="Rovnice" r:id="rId5" imgW="1117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9663" y="3573016"/>
                        <a:ext cx="2578521" cy="5054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251327"/>
              </p:ext>
            </p:extLst>
          </p:nvPr>
        </p:nvGraphicFramePr>
        <p:xfrm>
          <a:off x="3649663" y="4437112"/>
          <a:ext cx="2451075" cy="48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65" name="Rovnice" r:id="rId7" imgW="1231560" imgH="241200" progId="Equation.3">
                  <p:embed/>
                </p:oleObj>
              </mc:Choice>
              <mc:Fallback>
                <p:oleObj name="Rovnice" r:id="rId7" imgW="1231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9663" y="4437112"/>
                        <a:ext cx="2451075" cy="48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928766"/>
              </p:ext>
            </p:extLst>
          </p:nvPr>
        </p:nvGraphicFramePr>
        <p:xfrm>
          <a:off x="1130300" y="5616575"/>
          <a:ext cx="59944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66" name="Rovnice" r:id="rId9" imgW="2933640" imgH="444240" progId="Equation.3">
                  <p:embed/>
                </p:oleObj>
              </mc:Choice>
              <mc:Fallback>
                <p:oleObj name="Rovnice" r:id="rId9" imgW="29336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5616575"/>
                        <a:ext cx="599440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100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43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Výpočet vzdáleností z asociačních koeficientů</a:t>
            </a:r>
            <a:endParaRPr lang="en-US" dirty="0"/>
          </a:p>
        </p:txBody>
      </p:sp>
      <p:sp>
        <p:nvSpPr>
          <p:cNvPr id="10" name="Obdélník 9"/>
          <p:cNvSpPr/>
          <p:nvPr/>
        </p:nvSpPr>
        <p:spPr>
          <a:xfrm>
            <a:off x="611560" y="1268760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sz="2000" dirty="0">
                <a:cs typeface="Arial" charset="0"/>
              </a:rPr>
              <a:t>Z asociačních koeficientů, které vyjadřují míru podobnosti, lze jednoduše odvodit i míry nepodobnosti (vzdálenosti) </a:t>
            </a:r>
            <a:r>
              <a:rPr lang="cs-CZ" altLang="en-US" sz="2000" dirty="0" smtClean="0">
                <a:cs typeface="Arial" charset="0"/>
              </a:rPr>
              <a:t>pomocí:</a:t>
            </a:r>
            <a:endParaRPr lang="cs-CZ" altLang="en-US" sz="2000" dirty="0">
              <a:cs typeface="Arial" charset="0"/>
            </a:endParaRPr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9080"/>
              </p:ext>
            </p:extLst>
          </p:nvPr>
        </p:nvGraphicFramePr>
        <p:xfrm>
          <a:off x="2268538" y="2420938"/>
          <a:ext cx="346075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72" name="Rovnice" r:id="rId4" imgW="1460160" imgH="215640" progId="Equation.3">
                  <p:embed/>
                </p:oleObj>
              </mc:Choice>
              <mc:Fallback>
                <p:oleObj name="Rovnice" r:id="rId4" imgW="1460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420938"/>
                        <a:ext cx="3460750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714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44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Výpočet vzdáleností </a:t>
            </a:r>
            <a:r>
              <a:rPr lang="en-US" dirty="0" smtClean="0"/>
              <a:t>v </a:t>
            </a:r>
            <a:r>
              <a:rPr lang="en-US" dirty="0" err="1" smtClean="0"/>
              <a:t>Matlabu</a:t>
            </a:r>
            <a:endParaRPr lang="en-US" dirty="0"/>
          </a:p>
        </p:txBody>
      </p:sp>
      <p:sp>
        <p:nvSpPr>
          <p:cNvPr id="10" name="Obdélník 9"/>
          <p:cNvSpPr/>
          <p:nvPr/>
        </p:nvSpPr>
        <p:spPr>
          <a:xfrm>
            <a:off x="611560" y="1196752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sz="2000" dirty="0" smtClean="0">
                <a:cs typeface="Arial" charset="0"/>
              </a:rPr>
              <a:t>Funkce: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 err="1" smtClean="0">
                <a:cs typeface="Arial" charset="0"/>
              </a:rPr>
              <a:t>pdist</a:t>
            </a:r>
            <a:r>
              <a:rPr lang="cs-CZ" altLang="en-US" sz="2000" dirty="0" smtClean="0">
                <a:cs typeface="Arial" charset="0"/>
              </a:rPr>
              <a:t> (vzdálenost mezi páry objektů matice X či páry proměnných matice X</a:t>
            </a:r>
            <a:r>
              <a:rPr lang="cs-CZ" altLang="en-US" sz="2000" baseline="30000" dirty="0" smtClean="0">
                <a:cs typeface="Arial" charset="0"/>
              </a:rPr>
              <a:t>T</a:t>
            </a:r>
            <a:r>
              <a:rPr lang="cs-CZ" altLang="en-US" sz="2000" dirty="0" smtClean="0">
                <a:cs typeface="Arial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 smtClean="0">
                <a:cs typeface="Arial" charset="0"/>
              </a:rPr>
              <a:t>pdist2 (vzdálenost mezi maticemi X a Y)</a:t>
            </a:r>
            <a:endParaRPr lang="cs-CZ" altLang="en-US" sz="2000" dirty="0">
              <a:cs typeface="Arial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11560" y="2268155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sz="2000" dirty="0" smtClean="0">
                <a:cs typeface="Arial" charset="0"/>
              </a:rPr>
              <a:t>Výběr metrik vzdáleností u obou těchto funkcí: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cs typeface="Arial" charset="0"/>
              </a:rPr>
              <a:t>‘</a:t>
            </a:r>
            <a:r>
              <a:rPr lang="en-US" altLang="en-US" sz="2000" dirty="0" err="1" smtClean="0">
                <a:cs typeface="Arial" charset="0"/>
              </a:rPr>
              <a:t>euclidean</a:t>
            </a:r>
            <a:r>
              <a:rPr lang="en-US" altLang="en-US" sz="2000" dirty="0" smtClean="0">
                <a:cs typeface="Arial" charset="0"/>
              </a:rPr>
              <a:t>’</a:t>
            </a:r>
            <a:r>
              <a:rPr lang="cs-CZ" altLang="en-US" sz="2000" dirty="0" smtClean="0">
                <a:cs typeface="Arial" charset="0"/>
              </a:rPr>
              <a:t> – Euklidova vzdálenost</a:t>
            </a:r>
            <a:endParaRPr lang="en-US" altLang="en-US" sz="2000" dirty="0" smtClean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cs typeface="Arial" charset="0"/>
              </a:rPr>
              <a:t>‘</a:t>
            </a:r>
            <a:r>
              <a:rPr lang="en-US" altLang="en-US" sz="2000" dirty="0" err="1" smtClean="0">
                <a:cs typeface="Arial" charset="0"/>
              </a:rPr>
              <a:t>squaredeuclidean</a:t>
            </a:r>
            <a:r>
              <a:rPr lang="en-US" altLang="en-US" sz="2000" dirty="0" smtClean="0">
                <a:cs typeface="Arial" charset="0"/>
              </a:rPr>
              <a:t>’</a:t>
            </a:r>
            <a:r>
              <a:rPr lang="cs-CZ" altLang="en-US" sz="2000" dirty="0" smtClean="0">
                <a:cs typeface="Arial" charset="0"/>
              </a:rPr>
              <a:t> – čtverec Euklidovy vzdálenosti</a:t>
            </a:r>
            <a:endParaRPr lang="en-US" altLang="en-US" sz="2000" dirty="0" smtClean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cs typeface="Arial" charset="0"/>
              </a:rPr>
              <a:t>‘</a:t>
            </a:r>
            <a:r>
              <a:rPr lang="en-US" altLang="en-US" sz="2000" dirty="0" err="1" smtClean="0">
                <a:cs typeface="Arial" charset="0"/>
              </a:rPr>
              <a:t>seuclidean</a:t>
            </a:r>
            <a:r>
              <a:rPr lang="en-US" altLang="en-US" sz="2000" dirty="0" smtClean="0">
                <a:cs typeface="Arial" charset="0"/>
              </a:rPr>
              <a:t>’</a:t>
            </a:r>
            <a:r>
              <a:rPr lang="cs-CZ" altLang="en-US" sz="2000" dirty="0" smtClean="0">
                <a:cs typeface="Arial" charset="0"/>
              </a:rPr>
              <a:t> – standardizovaná Euklidova vzdálenost</a:t>
            </a:r>
            <a:endParaRPr lang="en-US" altLang="en-US" sz="2000" dirty="0" smtClean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cs typeface="Arial" charset="0"/>
              </a:rPr>
              <a:t>‘</a:t>
            </a:r>
            <a:r>
              <a:rPr lang="en-US" altLang="en-US" sz="2000" dirty="0" err="1" smtClean="0">
                <a:cs typeface="Arial" charset="0"/>
              </a:rPr>
              <a:t>cityblock</a:t>
            </a:r>
            <a:r>
              <a:rPr lang="en-US" altLang="en-US" sz="2000" dirty="0" smtClean="0">
                <a:cs typeface="Arial" charset="0"/>
              </a:rPr>
              <a:t>’</a:t>
            </a:r>
            <a:r>
              <a:rPr lang="cs-CZ" altLang="en-US" sz="2000" dirty="0" smtClean="0">
                <a:cs typeface="Arial" charset="0"/>
              </a:rPr>
              <a:t> – </a:t>
            </a:r>
            <a:r>
              <a:rPr lang="cs-CZ" sz="2000" dirty="0" err="1"/>
              <a:t>Hammingova</a:t>
            </a:r>
            <a:r>
              <a:rPr lang="cs-CZ" sz="2000" dirty="0"/>
              <a:t> (manhattanská) </a:t>
            </a:r>
            <a:r>
              <a:rPr lang="cs-CZ" sz="2000" dirty="0" smtClean="0"/>
              <a:t>vzdálenost</a:t>
            </a:r>
            <a:endParaRPr lang="en-US" altLang="en-US" sz="2000" dirty="0" smtClean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cs typeface="Arial" charset="0"/>
              </a:rPr>
              <a:t>‘</a:t>
            </a:r>
            <a:r>
              <a:rPr lang="en-US" altLang="en-US" sz="2000" dirty="0" err="1" smtClean="0">
                <a:cs typeface="Arial" charset="0"/>
              </a:rPr>
              <a:t>minkowski</a:t>
            </a:r>
            <a:r>
              <a:rPr lang="en-US" altLang="en-US" sz="2000" dirty="0" smtClean="0">
                <a:cs typeface="Arial" charset="0"/>
              </a:rPr>
              <a:t>’</a:t>
            </a:r>
            <a:r>
              <a:rPr lang="cs-CZ" altLang="en-US" sz="2000" dirty="0" smtClean="0">
                <a:cs typeface="Arial" charset="0"/>
              </a:rPr>
              <a:t> – </a:t>
            </a:r>
            <a:r>
              <a:rPr lang="cs-CZ" sz="2000" dirty="0" err="1"/>
              <a:t>Minkovského</a:t>
            </a:r>
            <a:r>
              <a:rPr lang="cs-CZ" sz="2000" dirty="0"/>
              <a:t> </a:t>
            </a:r>
            <a:r>
              <a:rPr lang="cs-CZ" sz="2000" dirty="0" smtClean="0"/>
              <a:t>vzdálenost</a:t>
            </a:r>
            <a:endParaRPr lang="en-US" altLang="en-US" sz="2000" dirty="0" smtClean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cs typeface="Arial" charset="0"/>
              </a:rPr>
              <a:t>‘</a:t>
            </a:r>
            <a:r>
              <a:rPr lang="en-US" altLang="en-US" sz="2000" dirty="0" err="1" smtClean="0">
                <a:cs typeface="Arial" charset="0"/>
              </a:rPr>
              <a:t>chebychev</a:t>
            </a:r>
            <a:r>
              <a:rPr lang="en-US" altLang="en-US" sz="2000" dirty="0" smtClean="0">
                <a:cs typeface="Arial" charset="0"/>
              </a:rPr>
              <a:t>’</a:t>
            </a:r>
            <a:r>
              <a:rPr lang="cs-CZ" altLang="en-US" sz="2000" dirty="0" smtClean="0">
                <a:cs typeface="Arial" charset="0"/>
              </a:rPr>
              <a:t> – </a:t>
            </a:r>
            <a:r>
              <a:rPr lang="cs-CZ" sz="2000" dirty="0" err="1"/>
              <a:t>Čebyševova</a:t>
            </a:r>
            <a:r>
              <a:rPr lang="cs-CZ" sz="2000" dirty="0"/>
              <a:t> </a:t>
            </a:r>
            <a:r>
              <a:rPr lang="cs-CZ" sz="2000" dirty="0" smtClean="0"/>
              <a:t>vzdálenost</a:t>
            </a:r>
            <a:endParaRPr lang="en-US" altLang="en-US" sz="2000" dirty="0" smtClean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cs typeface="Arial" charset="0"/>
              </a:rPr>
              <a:t>‘</a:t>
            </a:r>
            <a:r>
              <a:rPr lang="en-US" altLang="en-US" sz="2000" dirty="0" err="1" smtClean="0">
                <a:cs typeface="Arial" charset="0"/>
              </a:rPr>
              <a:t>mahalanobis</a:t>
            </a:r>
            <a:r>
              <a:rPr lang="en-US" altLang="en-US" sz="2000" dirty="0" smtClean="0">
                <a:cs typeface="Arial" charset="0"/>
              </a:rPr>
              <a:t>’</a:t>
            </a:r>
            <a:r>
              <a:rPr lang="cs-CZ" altLang="en-US" sz="2000" dirty="0" smtClean="0">
                <a:cs typeface="Arial" charset="0"/>
              </a:rPr>
              <a:t> – </a:t>
            </a:r>
            <a:r>
              <a:rPr lang="cs-CZ" sz="2000" dirty="0" err="1"/>
              <a:t>Mahalanobisova</a:t>
            </a:r>
            <a:r>
              <a:rPr lang="cs-CZ" sz="2000" dirty="0"/>
              <a:t> </a:t>
            </a:r>
            <a:r>
              <a:rPr lang="cs-CZ" sz="2000" dirty="0" smtClean="0"/>
              <a:t>vzdálenost</a:t>
            </a:r>
            <a:endParaRPr lang="en-US" altLang="en-US" sz="2000" dirty="0" smtClean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cs typeface="Arial" charset="0"/>
              </a:rPr>
              <a:t>‘cosine’</a:t>
            </a:r>
            <a:r>
              <a:rPr lang="cs-CZ" altLang="en-US" sz="2000" dirty="0" smtClean="0">
                <a:cs typeface="Arial" charset="0"/>
              </a:rPr>
              <a:t> – 1 mínus kosinová podobnost</a:t>
            </a:r>
            <a:endParaRPr lang="en-US" altLang="en-US" sz="2000" dirty="0" smtClean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cs typeface="Arial" charset="0"/>
              </a:rPr>
              <a:t>‘correlation’</a:t>
            </a:r>
            <a:r>
              <a:rPr lang="cs-CZ" altLang="en-US" sz="2000" dirty="0" smtClean="0">
                <a:cs typeface="Arial" charset="0"/>
              </a:rPr>
              <a:t> – 1 mínus </a:t>
            </a:r>
            <a:r>
              <a:rPr lang="cs-CZ" altLang="en-US" sz="2000" dirty="0" err="1" smtClean="0">
                <a:cs typeface="Arial" charset="0"/>
              </a:rPr>
              <a:t>Pearsonův</a:t>
            </a:r>
            <a:r>
              <a:rPr lang="cs-CZ" altLang="en-US" sz="2000" dirty="0" smtClean="0">
                <a:cs typeface="Arial" charset="0"/>
              </a:rPr>
              <a:t> korelační koeficient</a:t>
            </a:r>
            <a:endParaRPr lang="en-US" altLang="en-US" sz="2000" dirty="0" smtClean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cs typeface="Arial" charset="0"/>
              </a:rPr>
              <a:t>‘spearman’</a:t>
            </a:r>
            <a:r>
              <a:rPr lang="cs-CZ" altLang="en-US" sz="2000" dirty="0" smtClean="0">
                <a:cs typeface="Arial" charset="0"/>
              </a:rPr>
              <a:t> – 1 mínus </a:t>
            </a:r>
            <a:r>
              <a:rPr lang="cs-CZ" altLang="en-US" sz="2000" dirty="0" err="1" smtClean="0">
                <a:cs typeface="Arial" charset="0"/>
              </a:rPr>
              <a:t>Spearmanův</a:t>
            </a:r>
            <a:r>
              <a:rPr lang="cs-CZ" altLang="en-US" sz="2000" dirty="0" smtClean="0">
                <a:cs typeface="Arial" charset="0"/>
              </a:rPr>
              <a:t> korelační koeficient</a:t>
            </a:r>
            <a:endParaRPr lang="en-US" altLang="en-US" sz="2000" dirty="0" smtClean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cs typeface="Arial" charset="0"/>
              </a:rPr>
              <a:t>‘hamming’</a:t>
            </a:r>
            <a:r>
              <a:rPr lang="cs-CZ" altLang="en-US" sz="2000" dirty="0" smtClean="0">
                <a:cs typeface="Arial" charset="0"/>
              </a:rPr>
              <a:t> – </a:t>
            </a:r>
            <a:r>
              <a:rPr lang="cs-CZ" altLang="en-US" sz="2000" dirty="0" err="1" smtClean="0">
                <a:cs typeface="Arial" charset="0"/>
              </a:rPr>
              <a:t>Hamminova</a:t>
            </a:r>
            <a:r>
              <a:rPr lang="cs-CZ" altLang="en-US" sz="2000" dirty="0" smtClean="0">
                <a:cs typeface="Arial" charset="0"/>
              </a:rPr>
              <a:t> vzdálenost (pro kvalitativní proměnné)</a:t>
            </a:r>
            <a:endParaRPr lang="en-US" altLang="en-US" sz="2000" dirty="0" smtClean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cs typeface="Arial" charset="0"/>
              </a:rPr>
              <a:t>‘</a:t>
            </a:r>
            <a:r>
              <a:rPr lang="en-US" altLang="en-US" sz="2000" dirty="0" err="1" smtClean="0">
                <a:cs typeface="Arial" charset="0"/>
              </a:rPr>
              <a:t>jaccard</a:t>
            </a:r>
            <a:r>
              <a:rPr lang="en-US" altLang="en-US" sz="2000" dirty="0" smtClean="0">
                <a:cs typeface="Arial" charset="0"/>
              </a:rPr>
              <a:t>’</a:t>
            </a:r>
            <a:r>
              <a:rPr lang="cs-CZ" altLang="en-US" sz="2000" dirty="0" smtClean="0">
                <a:cs typeface="Arial" charset="0"/>
              </a:rPr>
              <a:t> – 1 mínus </a:t>
            </a:r>
            <a:r>
              <a:rPr lang="cs-CZ" altLang="en-US" sz="2000" dirty="0" err="1" smtClean="0">
                <a:cs typeface="Arial" charset="0"/>
              </a:rPr>
              <a:t>Jaccardův</a:t>
            </a:r>
            <a:r>
              <a:rPr lang="cs-CZ" altLang="en-US" sz="2000" dirty="0" smtClean="0">
                <a:cs typeface="Arial" charset="0"/>
              </a:rPr>
              <a:t> koeficient</a:t>
            </a:r>
            <a:endParaRPr lang="en-US" altLang="en-US" sz="2000" dirty="0" smtClean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 smtClean="0">
                <a:cs typeface="Arial" charset="0"/>
              </a:rPr>
              <a:t>lze případně nadefinovat i jinou metriku</a:t>
            </a:r>
            <a:endParaRPr lang="cs-CZ" altLang="en-US" sz="2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6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45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Výpočet vzdáleností </a:t>
            </a:r>
            <a:r>
              <a:rPr lang="en-US" dirty="0" smtClean="0"/>
              <a:t>v </a:t>
            </a:r>
            <a:r>
              <a:rPr lang="cs-CZ" dirty="0" smtClean="0"/>
              <a:t>R</a:t>
            </a:r>
            <a:endParaRPr lang="en-US" dirty="0"/>
          </a:p>
        </p:txBody>
      </p:sp>
      <p:sp>
        <p:nvSpPr>
          <p:cNvPr id="7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F</a:t>
            </a:r>
            <a:r>
              <a:rPr lang="cs-CZ" dirty="0" smtClean="0"/>
              <a:t>unkce </a:t>
            </a:r>
            <a:r>
              <a:rPr lang="cs-CZ" i="1" dirty="0" err="1" smtClean="0"/>
              <a:t>dist</a:t>
            </a:r>
            <a:r>
              <a:rPr lang="cs-CZ" i="1" dirty="0" smtClean="0"/>
              <a:t> </a:t>
            </a:r>
            <a:r>
              <a:rPr lang="cs-CZ" dirty="0" smtClean="0"/>
              <a:t>na výpočet vzdáleností objektů (či subjektů) s výběrem metrik:</a:t>
            </a:r>
          </a:p>
          <a:p>
            <a:pPr lvl="1"/>
            <a:r>
              <a:rPr lang="cs-CZ" dirty="0" smtClean="0"/>
              <a:t>„</a:t>
            </a:r>
            <a:r>
              <a:rPr lang="cs-CZ" dirty="0" err="1" smtClean="0"/>
              <a:t>euclidean</a:t>
            </a:r>
            <a:r>
              <a:rPr lang="cs-CZ" dirty="0" smtClean="0"/>
              <a:t>“ – </a:t>
            </a:r>
            <a:r>
              <a:rPr lang="cs-CZ" dirty="0" err="1" smtClean="0"/>
              <a:t>Euklidovska</a:t>
            </a:r>
            <a:r>
              <a:rPr lang="cs-CZ" dirty="0" smtClean="0"/>
              <a:t> metrika</a:t>
            </a:r>
          </a:p>
          <a:p>
            <a:pPr lvl="1"/>
            <a:r>
              <a:rPr lang="cs-CZ" dirty="0" smtClean="0"/>
              <a:t>„maximum“ – </a:t>
            </a:r>
            <a:r>
              <a:rPr lang="cs-CZ" dirty="0" err="1" smtClean="0"/>
              <a:t>Čebyševova</a:t>
            </a:r>
            <a:r>
              <a:rPr lang="cs-CZ" dirty="0" smtClean="0"/>
              <a:t> metrika</a:t>
            </a:r>
          </a:p>
          <a:p>
            <a:pPr lvl="1"/>
            <a:r>
              <a:rPr lang="cs-CZ" dirty="0" smtClean="0"/>
              <a:t>„</a:t>
            </a:r>
            <a:r>
              <a:rPr lang="cs-CZ" dirty="0" err="1" smtClean="0"/>
              <a:t>manhattan</a:t>
            </a:r>
            <a:r>
              <a:rPr lang="cs-CZ" dirty="0" smtClean="0"/>
              <a:t>“ – </a:t>
            </a:r>
            <a:r>
              <a:rPr lang="cs-CZ" dirty="0" err="1" smtClean="0"/>
              <a:t>Hammingova</a:t>
            </a:r>
            <a:r>
              <a:rPr lang="cs-CZ" dirty="0" smtClean="0"/>
              <a:t> (manhattanská) metrika</a:t>
            </a:r>
          </a:p>
          <a:p>
            <a:pPr lvl="1"/>
            <a:r>
              <a:rPr lang="cs-CZ" dirty="0" smtClean="0"/>
              <a:t>„</a:t>
            </a:r>
            <a:r>
              <a:rPr lang="cs-CZ" dirty="0" err="1" smtClean="0"/>
              <a:t>canberra</a:t>
            </a:r>
            <a:r>
              <a:rPr lang="cs-CZ" dirty="0" smtClean="0"/>
              <a:t>“ – Canberrská metrika</a:t>
            </a:r>
          </a:p>
          <a:p>
            <a:pPr lvl="1"/>
            <a:r>
              <a:rPr lang="cs-CZ" dirty="0" smtClean="0"/>
              <a:t>„</a:t>
            </a:r>
            <a:r>
              <a:rPr lang="cs-CZ" dirty="0" err="1" smtClean="0"/>
              <a:t>minkowski</a:t>
            </a:r>
            <a:r>
              <a:rPr lang="cs-CZ" dirty="0" smtClean="0"/>
              <a:t>“ – </a:t>
            </a:r>
            <a:r>
              <a:rPr lang="cs-CZ" dirty="0" err="1" smtClean="0"/>
              <a:t>Minkovského</a:t>
            </a:r>
            <a:r>
              <a:rPr lang="cs-CZ" dirty="0" smtClean="0"/>
              <a:t> metrika</a:t>
            </a:r>
          </a:p>
        </p:txBody>
      </p:sp>
    </p:spTree>
    <p:extLst>
      <p:ext uri="{BB962C8B-B14F-4D97-AF65-F5344CB8AC3E}">
        <p14:creationId xmlns:p14="http://schemas.microsoft.com/office/powerpoint/2010/main" val="115028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Metriky pro určení vzdálenosti mezi dvěma skupinami objektů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38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metrik a konkrétní příklady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47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11626" y="157998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</a:t>
            </a:r>
            <a:r>
              <a:rPr lang="cs-CZ" b="1" dirty="0"/>
              <a:t>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>
                <a:solidFill>
                  <a:srgbClr val="CC3300"/>
                </a:solidFill>
              </a:rPr>
              <a:t>kvantitativními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7" name="Obdélník 6"/>
          <p:cNvSpPr/>
          <p:nvPr/>
        </p:nvSpPr>
        <p:spPr>
          <a:xfrm>
            <a:off x="5028597" y="1579980"/>
            <a:ext cx="3862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Deterministické metriky pro určení vzdálenosti mezi </a:t>
            </a:r>
            <a:r>
              <a:rPr lang="cs-CZ" b="1" dirty="0" smtClean="0"/>
              <a:t>2 množinami objektů</a:t>
            </a:r>
            <a:endParaRPr lang="en-US" b="1" dirty="0"/>
          </a:p>
        </p:txBody>
      </p:sp>
      <p:sp>
        <p:nvSpPr>
          <p:cNvPr id="8" name="Obdélník 7"/>
          <p:cNvSpPr/>
          <p:nvPr/>
        </p:nvSpPr>
        <p:spPr>
          <a:xfrm>
            <a:off x="1067710" y="1114890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OBJEKTY</a:t>
            </a:r>
            <a:endParaRPr lang="en-US" b="1" dirty="0"/>
          </a:p>
        </p:txBody>
      </p:sp>
      <p:sp>
        <p:nvSpPr>
          <p:cNvPr id="10" name="Obdélník 9"/>
          <p:cNvSpPr/>
          <p:nvPr/>
        </p:nvSpPr>
        <p:spPr>
          <a:xfrm>
            <a:off x="311626" y="4124076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>
                <a:solidFill>
                  <a:srgbClr val="CC3300"/>
                </a:solidFill>
              </a:rPr>
              <a:t>kvantitativními</a:t>
            </a:r>
            <a:r>
              <a:rPr lang="cs-CZ" b="1" dirty="0"/>
              <a:t>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11" name="Obdélník 10"/>
          <p:cNvSpPr/>
          <p:nvPr/>
        </p:nvSpPr>
        <p:spPr>
          <a:xfrm>
            <a:off x="310304" y="5317642"/>
            <a:ext cx="4035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2" name="Obdélník 11"/>
          <p:cNvSpPr/>
          <p:nvPr/>
        </p:nvSpPr>
        <p:spPr>
          <a:xfrm>
            <a:off x="383634" y="3043937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 </a:t>
            </a:r>
            <a:r>
              <a:rPr lang="cs-CZ" b="1" dirty="0"/>
              <a:t>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3" name="Obdélník 12"/>
          <p:cNvSpPr/>
          <p:nvPr/>
        </p:nvSpPr>
        <p:spPr>
          <a:xfrm>
            <a:off x="5023773" y="3043937"/>
            <a:ext cx="3871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Metriky </a:t>
            </a:r>
            <a:r>
              <a:rPr lang="cs-CZ" b="1" dirty="0"/>
              <a:t>pro určení vzdálenosti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</a:t>
            </a:r>
            <a:r>
              <a:rPr lang="cs-CZ" b="1" dirty="0"/>
              <a:t>množinami </a:t>
            </a:r>
            <a:r>
              <a:rPr lang="cs-CZ" b="1" dirty="0" smtClean="0"/>
              <a:t>objektů používající jejich pravděpodobnostní charakteristiky</a:t>
            </a:r>
            <a:endParaRPr lang="en-US" b="1" dirty="0"/>
          </a:p>
        </p:txBody>
      </p:sp>
      <p:sp>
        <p:nvSpPr>
          <p:cNvPr id="14" name="Obdélník 13"/>
          <p:cNvSpPr/>
          <p:nvPr/>
        </p:nvSpPr>
        <p:spPr>
          <a:xfrm>
            <a:off x="41850" y="213229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/>
              <a:t>Euklidova </a:t>
            </a:r>
            <a:r>
              <a:rPr lang="cs-CZ" sz="1400" dirty="0" smtClean="0"/>
              <a:t>m., </a:t>
            </a:r>
            <a:r>
              <a:rPr lang="cs-CZ" sz="1400" dirty="0" err="1" smtClean="0"/>
              <a:t>Hammingova</a:t>
            </a:r>
            <a:r>
              <a:rPr lang="cs-CZ" sz="1400" dirty="0" smtClean="0"/>
              <a:t> </a:t>
            </a:r>
            <a:r>
              <a:rPr lang="cs-CZ" sz="1400" dirty="0"/>
              <a:t>(manhattanská) </a:t>
            </a:r>
            <a:r>
              <a:rPr lang="cs-CZ" sz="1400" dirty="0" smtClean="0"/>
              <a:t>m., </a:t>
            </a:r>
            <a:r>
              <a:rPr lang="cs-CZ" sz="1400" dirty="0" err="1" smtClean="0"/>
              <a:t>Minkovského</a:t>
            </a:r>
            <a:r>
              <a:rPr lang="cs-CZ" sz="1400" dirty="0" smtClean="0"/>
              <a:t> m., </a:t>
            </a:r>
            <a:r>
              <a:rPr lang="cs-CZ" sz="1400" dirty="0" err="1" smtClean="0"/>
              <a:t>Čebyševova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Mahalanobisova</a:t>
            </a:r>
            <a:r>
              <a:rPr lang="cs-CZ" sz="1400" dirty="0" smtClean="0"/>
              <a:t> m., Canberrská m.</a:t>
            </a:r>
            <a:endParaRPr lang="cs-CZ" sz="1400" dirty="0"/>
          </a:p>
        </p:txBody>
      </p:sp>
      <p:sp>
        <p:nvSpPr>
          <p:cNvPr id="15" name="Obdélník 14"/>
          <p:cNvSpPr/>
          <p:nvPr/>
        </p:nvSpPr>
        <p:spPr>
          <a:xfrm>
            <a:off x="41850" y="46763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smtClean="0"/>
              <a:t>Skalární součin, m. kos</a:t>
            </a:r>
            <a:r>
              <a:rPr lang="en-US" sz="1400" dirty="0" err="1" smtClean="0"/>
              <a:t>i</a:t>
            </a:r>
            <a:r>
              <a:rPr lang="cs-CZ" sz="1400" dirty="0" smtClean="0"/>
              <a:t>nové podobnosti, </a:t>
            </a:r>
            <a:r>
              <a:rPr lang="cs-CZ" sz="1400" dirty="0" err="1" smtClean="0"/>
              <a:t>Pearsonův</a:t>
            </a:r>
            <a:r>
              <a:rPr lang="cs-CZ" sz="1400" dirty="0" smtClean="0"/>
              <a:t> korelační koeficient, </a:t>
            </a:r>
            <a:r>
              <a:rPr lang="cs-CZ" sz="1400" dirty="0" err="1" smtClean="0"/>
              <a:t>Tanimotova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6" name="Obdélník 15"/>
          <p:cNvSpPr/>
          <p:nvPr/>
        </p:nvSpPr>
        <p:spPr>
          <a:xfrm>
            <a:off x="41850" y="359625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Hammingova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9" name="Obdélník 18"/>
          <p:cNvSpPr/>
          <p:nvPr/>
        </p:nvSpPr>
        <p:spPr>
          <a:xfrm>
            <a:off x="5283473" y="3875000"/>
            <a:ext cx="3352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err="1" smtClean="0"/>
              <a:t>Chernoffova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Bhattacharyyova</a:t>
            </a:r>
            <a:r>
              <a:rPr lang="cs-CZ" sz="1400" dirty="0" smtClean="0"/>
              <a:t> m. atd.</a:t>
            </a:r>
            <a:endParaRPr lang="cs-CZ" sz="1400" dirty="0"/>
          </a:p>
        </p:txBody>
      </p:sp>
      <p:sp>
        <p:nvSpPr>
          <p:cNvPr id="24" name="Obdélník 23"/>
          <p:cNvSpPr/>
          <p:nvPr/>
        </p:nvSpPr>
        <p:spPr>
          <a:xfrm>
            <a:off x="41850" y="586995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Tanimotova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Jaccardův-Tanimotův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Russelův</a:t>
            </a:r>
            <a:r>
              <a:rPr lang="cs-CZ" sz="1400" dirty="0" smtClean="0"/>
              <a:t>-</a:t>
            </a:r>
            <a:br>
              <a:rPr lang="cs-CZ" sz="1400" dirty="0" smtClean="0"/>
            </a:br>
            <a:r>
              <a:rPr lang="cs-CZ" sz="1400" dirty="0" err="1" smtClean="0"/>
              <a:t>Raovův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Sokalův-Michenerův</a:t>
            </a:r>
            <a:r>
              <a:rPr lang="cs-CZ" sz="1400" dirty="0" smtClean="0"/>
              <a:t> 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Dicův</a:t>
            </a:r>
            <a:r>
              <a:rPr lang="cs-CZ" sz="1400" dirty="0" smtClean="0"/>
              <a:t> k., </a:t>
            </a:r>
            <a:br>
              <a:rPr lang="cs-CZ" sz="1400" dirty="0" smtClean="0"/>
            </a:br>
            <a:r>
              <a:rPr lang="cs-CZ" sz="1400" dirty="0" err="1" smtClean="0"/>
              <a:t>Rogersův-Tanimotův</a:t>
            </a:r>
            <a:r>
              <a:rPr lang="cs-CZ" sz="1400" dirty="0" smtClean="0"/>
              <a:t> k., Hamanův k.</a:t>
            </a:r>
            <a:endParaRPr lang="cs-CZ" sz="1400" dirty="0"/>
          </a:p>
        </p:txBody>
      </p:sp>
      <p:sp>
        <p:nvSpPr>
          <p:cNvPr id="21" name="Obdélník 20"/>
          <p:cNvSpPr/>
          <p:nvPr/>
        </p:nvSpPr>
        <p:spPr>
          <a:xfrm>
            <a:off x="317940" y="3027970"/>
            <a:ext cx="4027456" cy="9346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317940" y="4119627"/>
            <a:ext cx="4027456" cy="108806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317940" y="5350193"/>
            <a:ext cx="4027456" cy="125815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5123810" y="2132294"/>
            <a:ext cx="36718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smtClean="0"/>
              <a:t>Metoda </a:t>
            </a:r>
            <a:r>
              <a:rPr lang="cs-CZ" sz="1400" dirty="0"/>
              <a:t>nejbližšího </a:t>
            </a:r>
            <a:r>
              <a:rPr lang="cs-CZ" sz="1400" dirty="0" smtClean="0"/>
              <a:t>souseda, </a:t>
            </a:r>
            <a:r>
              <a:rPr lang="cs-CZ" sz="1400" i="1" dirty="0" smtClean="0"/>
              <a:t>k</a:t>
            </a:r>
            <a:r>
              <a:rPr lang="cs-CZ" sz="1400" dirty="0" smtClean="0"/>
              <a:t> </a:t>
            </a:r>
            <a:r>
              <a:rPr lang="cs-CZ" sz="1400" dirty="0"/>
              <a:t>nejbližších </a:t>
            </a:r>
            <a:r>
              <a:rPr lang="cs-CZ" sz="1400" dirty="0" smtClean="0"/>
              <a:t>sousedů, nejvzdálenějšího souseda, </a:t>
            </a:r>
            <a:r>
              <a:rPr lang="cs-CZ" sz="1400" dirty="0" err="1" smtClean="0"/>
              <a:t>centroidová</a:t>
            </a:r>
            <a:r>
              <a:rPr lang="cs-CZ" sz="1400" dirty="0" smtClean="0"/>
              <a:t> metoda, m. průměrné vazby, </a:t>
            </a:r>
            <a:r>
              <a:rPr lang="cs-CZ" sz="1400" dirty="0" err="1" smtClean="0"/>
              <a:t>Wardova</a:t>
            </a:r>
            <a:r>
              <a:rPr lang="cs-CZ" sz="1400" dirty="0" smtClean="0"/>
              <a:t> </a:t>
            </a:r>
            <a:r>
              <a:rPr lang="cs-CZ" sz="1400" dirty="0"/>
              <a:t>metoda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317940" y="1579980"/>
            <a:ext cx="4027456" cy="129097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5051508" y="111489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SKUPINAMI OBJEKTŮ</a:t>
            </a:r>
            <a:endParaRPr lang="en-US" b="1" dirty="0"/>
          </a:p>
        </p:txBody>
      </p:sp>
      <p:sp>
        <p:nvSpPr>
          <p:cNvPr id="30" name="Obdélník 29"/>
          <p:cNvSpPr/>
          <p:nvPr/>
        </p:nvSpPr>
        <p:spPr>
          <a:xfrm>
            <a:off x="4945992" y="1580822"/>
            <a:ext cx="4027456" cy="12909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025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48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"/>
          </a:xfrm>
        </p:spPr>
        <p:txBody>
          <a:bodyPr>
            <a:normAutofit/>
          </a:bodyPr>
          <a:lstStyle/>
          <a:p>
            <a:r>
              <a:rPr lang="cs-CZ" dirty="0" smtClean="0"/>
              <a:t>vzdálenost mezi skupinami dána: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Vzdálenost mezi skupinami objektů</a:t>
            </a:r>
            <a:endParaRPr lang="cs-CZ" dirty="0"/>
          </a:p>
        </p:txBody>
      </p:sp>
      <p:sp>
        <p:nvSpPr>
          <p:cNvPr id="8" name="Zástupný symbol pro obsah 5"/>
          <p:cNvSpPr txBox="1">
            <a:spLocks/>
          </p:cNvSpPr>
          <p:nvPr/>
        </p:nvSpPr>
        <p:spPr>
          <a:xfrm>
            <a:off x="457200" y="3140968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cs typeface="Arial" charset="0"/>
              </a:rPr>
              <a:t>jednotlivé </a:t>
            </a:r>
            <a:r>
              <a:rPr lang="cs-CZ" dirty="0">
                <a:cs typeface="Arial" charset="0"/>
              </a:rPr>
              <a:t>deterministické metriky pro určení vzdálenosti mezi </a:t>
            </a:r>
            <a:r>
              <a:rPr lang="cs-CZ" dirty="0" smtClean="0">
                <a:cs typeface="Arial" charset="0"/>
              </a:rPr>
              <a:t>dvěma </a:t>
            </a:r>
            <a:r>
              <a:rPr lang="cs-CZ" dirty="0">
                <a:cs typeface="Arial" charset="0"/>
              </a:rPr>
              <a:t>množinami </a:t>
            </a:r>
            <a:r>
              <a:rPr lang="cs-CZ" dirty="0" smtClean="0">
                <a:cs typeface="Arial" charset="0"/>
              </a:rPr>
              <a:t>objektů si probereme v rámci shlukové analýzy na příští přednášce</a:t>
            </a:r>
            <a:endParaRPr lang="cs-CZ" dirty="0">
              <a:cs typeface="Arial" charset="0"/>
            </a:endParaRPr>
          </a:p>
        </p:txBody>
      </p:sp>
      <p:sp>
        <p:nvSpPr>
          <p:cNvPr id="9" name="Zástupný symbol pro obsah 5"/>
          <p:cNvSpPr txBox="1">
            <a:spLocks/>
          </p:cNvSpPr>
          <p:nvPr/>
        </p:nvSpPr>
        <p:spPr>
          <a:xfrm>
            <a:off x="457200" y="1556792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sz="2000" dirty="0" smtClean="0"/>
              <a:t>„vzdáleností“ jednoho objektu s jedním či více objekty jedné skupiny (třídy) – použitelné při klasifikaci</a:t>
            </a:r>
          </a:p>
        </p:txBody>
      </p:sp>
      <p:sp>
        <p:nvSpPr>
          <p:cNvPr id="10" name="Zástupný symbol pro obsah 5"/>
          <p:cNvSpPr txBox="1">
            <a:spLocks/>
          </p:cNvSpPr>
          <p:nvPr/>
        </p:nvSpPr>
        <p:spPr>
          <a:xfrm>
            <a:off x="457200" y="2219378"/>
            <a:ext cx="8229600" cy="722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sz="2000" dirty="0" smtClean="0"/>
              <a:t>„vzdáleností“ skupin (třídy, shluku) obrazů či „vzdáleností“ jednoho obrazu z každé skupiny – použitelné při shlukování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7439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metrik a konkrétní příklady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49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11626" y="157998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</a:t>
            </a:r>
            <a:r>
              <a:rPr lang="cs-CZ" b="1" dirty="0"/>
              <a:t>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>
                <a:solidFill>
                  <a:srgbClr val="CC3300"/>
                </a:solidFill>
              </a:rPr>
              <a:t>kvantitativními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7" name="Obdélník 6"/>
          <p:cNvSpPr/>
          <p:nvPr/>
        </p:nvSpPr>
        <p:spPr>
          <a:xfrm>
            <a:off x="5028597" y="1579980"/>
            <a:ext cx="3862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Deterministické metriky pro určení vzdálenosti mezi </a:t>
            </a:r>
            <a:r>
              <a:rPr lang="cs-CZ" b="1" dirty="0" smtClean="0"/>
              <a:t>2 množinami objektů</a:t>
            </a:r>
            <a:endParaRPr lang="en-US" b="1" dirty="0"/>
          </a:p>
        </p:txBody>
      </p:sp>
      <p:sp>
        <p:nvSpPr>
          <p:cNvPr id="8" name="Obdélník 7"/>
          <p:cNvSpPr/>
          <p:nvPr/>
        </p:nvSpPr>
        <p:spPr>
          <a:xfrm>
            <a:off x="1067710" y="1114890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OBJEKTY</a:t>
            </a:r>
            <a:endParaRPr lang="en-US" b="1" dirty="0"/>
          </a:p>
        </p:txBody>
      </p:sp>
      <p:sp>
        <p:nvSpPr>
          <p:cNvPr id="10" name="Obdélník 9"/>
          <p:cNvSpPr/>
          <p:nvPr/>
        </p:nvSpPr>
        <p:spPr>
          <a:xfrm>
            <a:off x="311626" y="4124076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>
                <a:solidFill>
                  <a:srgbClr val="CC3300"/>
                </a:solidFill>
              </a:rPr>
              <a:t>kvantitativními</a:t>
            </a:r>
            <a:r>
              <a:rPr lang="cs-CZ" b="1" dirty="0"/>
              <a:t>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11" name="Obdélník 10"/>
          <p:cNvSpPr/>
          <p:nvPr/>
        </p:nvSpPr>
        <p:spPr>
          <a:xfrm>
            <a:off x="310304" y="5317642"/>
            <a:ext cx="4035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2" name="Obdélník 11"/>
          <p:cNvSpPr/>
          <p:nvPr/>
        </p:nvSpPr>
        <p:spPr>
          <a:xfrm>
            <a:off x="383634" y="3043937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 </a:t>
            </a:r>
            <a:r>
              <a:rPr lang="cs-CZ" b="1" dirty="0"/>
              <a:t>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3" name="Obdélník 12"/>
          <p:cNvSpPr/>
          <p:nvPr/>
        </p:nvSpPr>
        <p:spPr>
          <a:xfrm>
            <a:off x="5023773" y="3043937"/>
            <a:ext cx="3871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Metriky </a:t>
            </a:r>
            <a:r>
              <a:rPr lang="cs-CZ" b="1" dirty="0"/>
              <a:t>pro určení vzdálenosti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</a:t>
            </a:r>
            <a:r>
              <a:rPr lang="cs-CZ" b="1" dirty="0"/>
              <a:t>množinami </a:t>
            </a:r>
            <a:r>
              <a:rPr lang="cs-CZ" b="1" dirty="0" smtClean="0"/>
              <a:t>objektů používající jejich pravděpodobnostní charakteristiky</a:t>
            </a:r>
            <a:endParaRPr lang="en-US" b="1" dirty="0"/>
          </a:p>
        </p:txBody>
      </p:sp>
      <p:sp>
        <p:nvSpPr>
          <p:cNvPr id="14" name="Obdélník 13"/>
          <p:cNvSpPr/>
          <p:nvPr/>
        </p:nvSpPr>
        <p:spPr>
          <a:xfrm>
            <a:off x="41850" y="213229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/>
              <a:t>Euklidova </a:t>
            </a:r>
            <a:r>
              <a:rPr lang="cs-CZ" sz="1400" dirty="0" smtClean="0"/>
              <a:t>m., </a:t>
            </a:r>
            <a:r>
              <a:rPr lang="cs-CZ" sz="1400" dirty="0" err="1" smtClean="0"/>
              <a:t>Hammingova</a:t>
            </a:r>
            <a:r>
              <a:rPr lang="cs-CZ" sz="1400" dirty="0" smtClean="0"/>
              <a:t> </a:t>
            </a:r>
            <a:r>
              <a:rPr lang="cs-CZ" sz="1400" dirty="0"/>
              <a:t>(manhattanská) </a:t>
            </a:r>
            <a:r>
              <a:rPr lang="cs-CZ" sz="1400" dirty="0" smtClean="0"/>
              <a:t>m., </a:t>
            </a:r>
            <a:r>
              <a:rPr lang="cs-CZ" sz="1400" dirty="0" err="1" smtClean="0"/>
              <a:t>Minkovského</a:t>
            </a:r>
            <a:r>
              <a:rPr lang="cs-CZ" sz="1400" dirty="0" smtClean="0"/>
              <a:t> m., </a:t>
            </a:r>
            <a:r>
              <a:rPr lang="cs-CZ" sz="1400" dirty="0" err="1" smtClean="0"/>
              <a:t>Čebyševova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Mahalanobisova</a:t>
            </a:r>
            <a:r>
              <a:rPr lang="cs-CZ" sz="1400" dirty="0" smtClean="0"/>
              <a:t> m., Canberrská m.</a:t>
            </a:r>
            <a:endParaRPr lang="cs-CZ" sz="1400" dirty="0"/>
          </a:p>
        </p:txBody>
      </p:sp>
      <p:sp>
        <p:nvSpPr>
          <p:cNvPr id="15" name="Obdélník 14"/>
          <p:cNvSpPr/>
          <p:nvPr/>
        </p:nvSpPr>
        <p:spPr>
          <a:xfrm>
            <a:off x="41850" y="46763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smtClean="0"/>
              <a:t>Skalární součin, m. kos</a:t>
            </a:r>
            <a:r>
              <a:rPr lang="en-US" sz="1400" dirty="0" err="1" smtClean="0"/>
              <a:t>i</a:t>
            </a:r>
            <a:r>
              <a:rPr lang="cs-CZ" sz="1400" dirty="0" smtClean="0"/>
              <a:t>nové podobnosti, </a:t>
            </a:r>
            <a:r>
              <a:rPr lang="cs-CZ" sz="1400" dirty="0" err="1" smtClean="0"/>
              <a:t>Pearsonův</a:t>
            </a:r>
            <a:r>
              <a:rPr lang="cs-CZ" sz="1400" dirty="0" smtClean="0"/>
              <a:t> korelační koeficient, </a:t>
            </a:r>
            <a:r>
              <a:rPr lang="cs-CZ" sz="1400" dirty="0" err="1" smtClean="0"/>
              <a:t>Tanimotova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6" name="Obdélník 15"/>
          <p:cNvSpPr/>
          <p:nvPr/>
        </p:nvSpPr>
        <p:spPr>
          <a:xfrm>
            <a:off x="41850" y="359625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Hammingova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9" name="Obdélník 18"/>
          <p:cNvSpPr/>
          <p:nvPr/>
        </p:nvSpPr>
        <p:spPr>
          <a:xfrm>
            <a:off x="5283473" y="3875000"/>
            <a:ext cx="3352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err="1" smtClean="0"/>
              <a:t>Chernoffova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Bhattacharyyova</a:t>
            </a:r>
            <a:r>
              <a:rPr lang="cs-CZ" sz="1400" dirty="0" smtClean="0"/>
              <a:t> m. atd.</a:t>
            </a:r>
            <a:endParaRPr lang="cs-CZ" sz="1400" dirty="0"/>
          </a:p>
        </p:txBody>
      </p:sp>
      <p:sp>
        <p:nvSpPr>
          <p:cNvPr id="24" name="Obdélník 23"/>
          <p:cNvSpPr/>
          <p:nvPr/>
        </p:nvSpPr>
        <p:spPr>
          <a:xfrm>
            <a:off x="41850" y="586995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Tanimotova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Jaccardův-Tanimotův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Russelův</a:t>
            </a:r>
            <a:r>
              <a:rPr lang="cs-CZ" sz="1400" dirty="0" smtClean="0"/>
              <a:t>-</a:t>
            </a:r>
            <a:br>
              <a:rPr lang="cs-CZ" sz="1400" dirty="0" smtClean="0"/>
            </a:br>
            <a:r>
              <a:rPr lang="cs-CZ" sz="1400" dirty="0" err="1" smtClean="0"/>
              <a:t>Raovův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Sokalův-Michenerův</a:t>
            </a:r>
            <a:r>
              <a:rPr lang="cs-CZ" sz="1400" dirty="0" smtClean="0"/>
              <a:t> 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Dicův</a:t>
            </a:r>
            <a:r>
              <a:rPr lang="cs-CZ" sz="1400" dirty="0" smtClean="0"/>
              <a:t> k., </a:t>
            </a:r>
            <a:br>
              <a:rPr lang="cs-CZ" sz="1400" dirty="0" smtClean="0"/>
            </a:br>
            <a:r>
              <a:rPr lang="cs-CZ" sz="1400" dirty="0" err="1" smtClean="0"/>
              <a:t>Rogersův-Tanimotův</a:t>
            </a:r>
            <a:r>
              <a:rPr lang="cs-CZ" sz="1400" dirty="0" smtClean="0"/>
              <a:t> k., Hamanův k.</a:t>
            </a:r>
            <a:endParaRPr lang="cs-CZ" sz="1400" dirty="0"/>
          </a:p>
        </p:txBody>
      </p:sp>
      <p:sp>
        <p:nvSpPr>
          <p:cNvPr id="21" name="Obdélník 20"/>
          <p:cNvSpPr/>
          <p:nvPr/>
        </p:nvSpPr>
        <p:spPr>
          <a:xfrm>
            <a:off x="317940" y="3027970"/>
            <a:ext cx="4027456" cy="9346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317940" y="4119627"/>
            <a:ext cx="4027456" cy="108806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317940" y="5350193"/>
            <a:ext cx="4027456" cy="125815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5123810" y="2132294"/>
            <a:ext cx="36718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smtClean="0"/>
              <a:t>Metoda </a:t>
            </a:r>
            <a:r>
              <a:rPr lang="cs-CZ" sz="1400" dirty="0"/>
              <a:t>nejbližšího </a:t>
            </a:r>
            <a:r>
              <a:rPr lang="cs-CZ" sz="1400" dirty="0" smtClean="0"/>
              <a:t>souseda, </a:t>
            </a:r>
            <a:r>
              <a:rPr lang="cs-CZ" sz="1400" i="1" dirty="0" smtClean="0"/>
              <a:t>k</a:t>
            </a:r>
            <a:r>
              <a:rPr lang="cs-CZ" sz="1400" dirty="0" smtClean="0"/>
              <a:t> </a:t>
            </a:r>
            <a:r>
              <a:rPr lang="cs-CZ" sz="1400" dirty="0"/>
              <a:t>nejbližších </a:t>
            </a:r>
            <a:r>
              <a:rPr lang="cs-CZ" sz="1400" dirty="0" smtClean="0"/>
              <a:t>sousedů, nejvzdálenějšího souseda, </a:t>
            </a:r>
            <a:r>
              <a:rPr lang="cs-CZ" sz="1400" dirty="0" err="1" smtClean="0"/>
              <a:t>centroidová</a:t>
            </a:r>
            <a:r>
              <a:rPr lang="cs-CZ" sz="1400" dirty="0" smtClean="0"/>
              <a:t> metoda, m. průměrné vazby, </a:t>
            </a:r>
            <a:r>
              <a:rPr lang="cs-CZ" sz="1400" dirty="0" err="1" smtClean="0"/>
              <a:t>Wardova</a:t>
            </a:r>
            <a:r>
              <a:rPr lang="cs-CZ" sz="1400" dirty="0" smtClean="0"/>
              <a:t> </a:t>
            </a:r>
            <a:r>
              <a:rPr lang="cs-CZ" sz="1400" dirty="0"/>
              <a:t>metoda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317940" y="1579980"/>
            <a:ext cx="4027456" cy="129097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5051508" y="111489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SKUPINAMI OBJEKTŮ</a:t>
            </a:r>
            <a:endParaRPr lang="en-US" b="1" dirty="0"/>
          </a:p>
        </p:txBody>
      </p:sp>
      <p:sp>
        <p:nvSpPr>
          <p:cNvPr id="30" name="Obdélník 29"/>
          <p:cNvSpPr/>
          <p:nvPr/>
        </p:nvSpPr>
        <p:spPr>
          <a:xfrm>
            <a:off x="4945992" y="1580822"/>
            <a:ext cx="4027456" cy="129097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4945992" y="3043937"/>
            <a:ext cx="4027456" cy="11388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30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Poznámka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jednotlivé objekty je možno znázornit pomocí bodu v </a:t>
            </a:r>
            <a:r>
              <a:rPr lang="cs-CZ" i="1" dirty="0" smtClean="0"/>
              <a:t>p</a:t>
            </a:r>
            <a:r>
              <a:rPr lang="cs-CZ" dirty="0" smtClean="0"/>
              <a:t>-rozměrném prostoru (</a:t>
            </a:r>
            <a:r>
              <a:rPr lang="cs-CZ" i="1" dirty="0" smtClean="0"/>
              <a:t>p</a:t>
            </a:r>
            <a:r>
              <a:rPr lang="cs-CZ" dirty="0" smtClean="0"/>
              <a:t> je počet proměnných)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3203848" y="2006376"/>
                <a:ext cx="3001656" cy="830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latin typeface="Cambria Math"/>
                            </a:rPr>
                            <m:t>𝐗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i="1">
                          <a:latin typeface="Cambria Math"/>
                        </a:rPr>
                        <m:t>,</m:t>
                      </m:r>
                      <m:r>
                        <a:rPr lang="cs-CZ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latin typeface="Cambria Math"/>
                            </a:rPr>
                            <m:t> </m:t>
                          </m:r>
                          <m:r>
                            <a:rPr lang="cs-CZ" b="1" i="1">
                              <a:latin typeface="Cambria Math"/>
                            </a:rPr>
                            <m:t>𝐗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006376"/>
                <a:ext cx="3001656" cy="8305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Skupina 6"/>
          <p:cNvGrpSpPr/>
          <p:nvPr/>
        </p:nvGrpSpPr>
        <p:grpSpPr>
          <a:xfrm>
            <a:off x="6228977" y="3594502"/>
            <a:ext cx="1598663" cy="590582"/>
            <a:chOff x="6228977" y="3594502"/>
            <a:chExt cx="1598663" cy="590582"/>
          </a:xfrm>
        </p:grpSpPr>
        <p:sp>
          <p:nvSpPr>
            <p:cNvPr id="8" name="Oval 69"/>
            <p:cNvSpPr>
              <a:spLocks noChangeArrowheads="1"/>
            </p:cNvSpPr>
            <p:nvPr/>
          </p:nvSpPr>
          <p:spPr bwMode="auto">
            <a:xfrm>
              <a:off x="6228977" y="3744804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" name="Oval 73"/>
            <p:cNvSpPr>
              <a:spLocks noChangeArrowheads="1"/>
            </p:cNvSpPr>
            <p:nvPr/>
          </p:nvSpPr>
          <p:spPr bwMode="auto">
            <a:xfrm>
              <a:off x="6228977" y="3990324"/>
              <a:ext cx="72000" cy="72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6323578" y="3594502"/>
              <a:ext cx="10567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pacienti</a:t>
              </a:r>
              <a:endParaRPr lang="cs-CZ" sz="1600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323578" y="3846530"/>
              <a:ext cx="15040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kontroly</a:t>
              </a:r>
              <a:endParaRPr lang="cs-CZ" sz="1600" dirty="0"/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2001198" y="3343986"/>
            <a:ext cx="4090171" cy="3253366"/>
            <a:chOff x="2001198" y="3242482"/>
            <a:chExt cx="4090171" cy="3253366"/>
          </a:xfrm>
        </p:grpSpPr>
        <p:sp>
          <p:nvSpPr>
            <p:cNvPr id="15" name="Line 100"/>
            <p:cNvSpPr>
              <a:spLocks noChangeShapeType="1"/>
            </p:cNvSpPr>
            <p:nvPr/>
          </p:nvSpPr>
          <p:spPr bwMode="auto">
            <a:xfrm>
              <a:off x="2789329" y="5909482"/>
              <a:ext cx="3248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" name="Line 102"/>
            <p:cNvSpPr>
              <a:spLocks noChangeShapeType="1"/>
            </p:cNvSpPr>
            <p:nvPr/>
          </p:nvSpPr>
          <p:spPr bwMode="auto">
            <a:xfrm flipV="1">
              <a:off x="2789329" y="3318682"/>
              <a:ext cx="0" cy="259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105"/>
            <p:cNvSpPr>
              <a:spLocks noChangeShapeType="1"/>
            </p:cNvSpPr>
            <p:nvPr/>
          </p:nvSpPr>
          <p:spPr bwMode="auto">
            <a:xfrm flipV="1">
              <a:off x="27893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106"/>
            <p:cNvSpPr>
              <a:spLocks noChangeShapeType="1"/>
            </p:cNvSpPr>
            <p:nvPr/>
          </p:nvSpPr>
          <p:spPr bwMode="auto">
            <a:xfrm>
              <a:off x="2789329" y="3318682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07"/>
            <p:cNvSpPr>
              <a:spLocks noChangeArrowheads="1"/>
            </p:cNvSpPr>
            <p:nvPr/>
          </p:nvSpPr>
          <p:spPr bwMode="auto">
            <a:xfrm>
              <a:off x="27439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" name="Line 108"/>
            <p:cNvSpPr>
              <a:spLocks noChangeShapeType="1"/>
            </p:cNvSpPr>
            <p:nvPr/>
          </p:nvSpPr>
          <p:spPr bwMode="auto">
            <a:xfrm flipV="1">
              <a:off x="34370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110"/>
            <p:cNvSpPr>
              <a:spLocks noChangeArrowheads="1"/>
            </p:cNvSpPr>
            <p:nvPr/>
          </p:nvSpPr>
          <p:spPr bwMode="auto">
            <a:xfrm>
              <a:off x="33916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2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" name="Line 111"/>
            <p:cNvSpPr>
              <a:spLocks noChangeShapeType="1"/>
            </p:cNvSpPr>
            <p:nvPr/>
          </p:nvSpPr>
          <p:spPr bwMode="auto">
            <a:xfrm flipV="1">
              <a:off x="40847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113"/>
            <p:cNvSpPr>
              <a:spLocks noChangeArrowheads="1"/>
            </p:cNvSpPr>
            <p:nvPr/>
          </p:nvSpPr>
          <p:spPr bwMode="auto">
            <a:xfrm>
              <a:off x="40393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" name="Line 114"/>
            <p:cNvSpPr>
              <a:spLocks noChangeShapeType="1"/>
            </p:cNvSpPr>
            <p:nvPr/>
          </p:nvSpPr>
          <p:spPr bwMode="auto">
            <a:xfrm flipV="1">
              <a:off x="47324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116"/>
            <p:cNvSpPr>
              <a:spLocks noChangeArrowheads="1"/>
            </p:cNvSpPr>
            <p:nvPr/>
          </p:nvSpPr>
          <p:spPr bwMode="auto">
            <a:xfrm>
              <a:off x="46870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" name="Line 117"/>
            <p:cNvSpPr>
              <a:spLocks noChangeShapeType="1"/>
            </p:cNvSpPr>
            <p:nvPr/>
          </p:nvSpPr>
          <p:spPr bwMode="auto">
            <a:xfrm flipV="1">
              <a:off x="53801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119"/>
            <p:cNvSpPr>
              <a:spLocks noChangeArrowheads="1"/>
            </p:cNvSpPr>
            <p:nvPr/>
          </p:nvSpPr>
          <p:spPr bwMode="auto">
            <a:xfrm>
              <a:off x="53347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" name="Line 120"/>
            <p:cNvSpPr>
              <a:spLocks noChangeShapeType="1"/>
            </p:cNvSpPr>
            <p:nvPr/>
          </p:nvSpPr>
          <p:spPr bwMode="auto">
            <a:xfrm flipV="1">
              <a:off x="6037354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122"/>
            <p:cNvSpPr>
              <a:spLocks noChangeArrowheads="1"/>
            </p:cNvSpPr>
            <p:nvPr/>
          </p:nvSpPr>
          <p:spPr bwMode="auto">
            <a:xfrm>
              <a:off x="5991983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0" name="Line 123"/>
            <p:cNvSpPr>
              <a:spLocks noChangeShapeType="1"/>
            </p:cNvSpPr>
            <p:nvPr/>
          </p:nvSpPr>
          <p:spPr bwMode="auto">
            <a:xfrm>
              <a:off x="2789329" y="59094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Line 124"/>
            <p:cNvSpPr>
              <a:spLocks noChangeShapeType="1"/>
            </p:cNvSpPr>
            <p:nvPr/>
          </p:nvSpPr>
          <p:spPr bwMode="auto">
            <a:xfrm flipH="1">
              <a:off x="5999254" y="5909482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125"/>
            <p:cNvSpPr>
              <a:spLocks noChangeArrowheads="1"/>
            </p:cNvSpPr>
            <p:nvPr/>
          </p:nvSpPr>
          <p:spPr bwMode="auto">
            <a:xfrm>
              <a:off x="2550443" y="5833282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3" name="Line 126"/>
            <p:cNvSpPr>
              <a:spLocks noChangeShapeType="1"/>
            </p:cNvSpPr>
            <p:nvPr/>
          </p:nvSpPr>
          <p:spPr bwMode="auto">
            <a:xfrm>
              <a:off x="2789329" y="561420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128"/>
            <p:cNvSpPr>
              <a:spLocks noChangeArrowheads="1"/>
            </p:cNvSpPr>
            <p:nvPr/>
          </p:nvSpPr>
          <p:spPr bwMode="auto">
            <a:xfrm>
              <a:off x="2550443" y="553800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5" name="Line 129"/>
            <p:cNvSpPr>
              <a:spLocks noChangeShapeType="1"/>
            </p:cNvSpPr>
            <p:nvPr/>
          </p:nvSpPr>
          <p:spPr bwMode="auto">
            <a:xfrm>
              <a:off x="2789329" y="532845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131"/>
            <p:cNvSpPr>
              <a:spLocks noChangeArrowheads="1"/>
            </p:cNvSpPr>
            <p:nvPr/>
          </p:nvSpPr>
          <p:spPr bwMode="auto">
            <a:xfrm>
              <a:off x="2550443" y="52522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" name="Line 132"/>
            <p:cNvSpPr>
              <a:spLocks noChangeShapeType="1"/>
            </p:cNvSpPr>
            <p:nvPr/>
          </p:nvSpPr>
          <p:spPr bwMode="auto">
            <a:xfrm>
              <a:off x="2789329" y="504270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134"/>
            <p:cNvSpPr>
              <a:spLocks noChangeArrowheads="1"/>
            </p:cNvSpPr>
            <p:nvPr/>
          </p:nvSpPr>
          <p:spPr bwMode="auto">
            <a:xfrm>
              <a:off x="2550443" y="496650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7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9" name="Line 135"/>
            <p:cNvSpPr>
              <a:spLocks noChangeShapeType="1"/>
            </p:cNvSpPr>
            <p:nvPr/>
          </p:nvSpPr>
          <p:spPr bwMode="auto">
            <a:xfrm>
              <a:off x="2789329" y="475695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137"/>
            <p:cNvSpPr>
              <a:spLocks noChangeArrowheads="1"/>
            </p:cNvSpPr>
            <p:nvPr/>
          </p:nvSpPr>
          <p:spPr bwMode="auto">
            <a:xfrm>
              <a:off x="2550443" y="46807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8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1" name="Line 138"/>
            <p:cNvSpPr>
              <a:spLocks noChangeShapeType="1"/>
            </p:cNvSpPr>
            <p:nvPr/>
          </p:nvSpPr>
          <p:spPr bwMode="auto">
            <a:xfrm>
              <a:off x="2789329" y="44616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140"/>
            <p:cNvSpPr>
              <a:spLocks noChangeArrowheads="1"/>
            </p:cNvSpPr>
            <p:nvPr/>
          </p:nvSpPr>
          <p:spPr bwMode="auto">
            <a:xfrm>
              <a:off x="2550443" y="4385482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9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3" name="Line 141"/>
            <p:cNvSpPr>
              <a:spLocks noChangeShapeType="1"/>
            </p:cNvSpPr>
            <p:nvPr/>
          </p:nvSpPr>
          <p:spPr bwMode="auto">
            <a:xfrm>
              <a:off x="2789329" y="417593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143"/>
            <p:cNvSpPr>
              <a:spLocks noChangeArrowheads="1"/>
            </p:cNvSpPr>
            <p:nvPr/>
          </p:nvSpPr>
          <p:spPr bwMode="auto">
            <a:xfrm>
              <a:off x="2483768" y="4099732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5" name="Line 144"/>
            <p:cNvSpPr>
              <a:spLocks noChangeShapeType="1"/>
            </p:cNvSpPr>
            <p:nvPr/>
          </p:nvSpPr>
          <p:spPr bwMode="auto">
            <a:xfrm>
              <a:off x="2789329" y="38901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146"/>
            <p:cNvSpPr>
              <a:spLocks noChangeArrowheads="1"/>
            </p:cNvSpPr>
            <p:nvPr/>
          </p:nvSpPr>
          <p:spPr bwMode="auto">
            <a:xfrm>
              <a:off x="2483768" y="3813982"/>
              <a:ext cx="18543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7" name="Line 147"/>
            <p:cNvSpPr>
              <a:spLocks noChangeShapeType="1"/>
            </p:cNvSpPr>
            <p:nvPr/>
          </p:nvSpPr>
          <p:spPr bwMode="auto">
            <a:xfrm>
              <a:off x="2789329" y="360443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149"/>
            <p:cNvSpPr>
              <a:spLocks noChangeArrowheads="1"/>
            </p:cNvSpPr>
            <p:nvPr/>
          </p:nvSpPr>
          <p:spPr bwMode="auto">
            <a:xfrm>
              <a:off x="2483768" y="3528232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12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9" name="Line 150"/>
            <p:cNvSpPr>
              <a:spLocks noChangeShapeType="1"/>
            </p:cNvSpPr>
            <p:nvPr/>
          </p:nvSpPr>
          <p:spPr bwMode="auto">
            <a:xfrm>
              <a:off x="2789329" y="33186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152"/>
            <p:cNvSpPr>
              <a:spLocks noChangeArrowheads="1"/>
            </p:cNvSpPr>
            <p:nvPr/>
          </p:nvSpPr>
          <p:spPr bwMode="auto">
            <a:xfrm>
              <a:off x="2483768" y="3242482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13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1" name="Oval 157"/>
            <p:cNvSpPr>
              <a:spLocks noChangeArrowheads="1"/>
            </p:cNvSpPr>
            <p:nvPr/>
          </p:nvSpPr>
          <p:spPr bwMode="auto">
            <a:xfrm>
              <a:off x="3398928" y="356633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2" name="Oval 158"/>
            <p:cNvSpPr>
              <a:spLocks noChangeArrowheads="1"/>
            </p:cNvSpPr>
            <p:nvPr/>
          </p:nvSpPr>
          <p:spPr bwMode="auto">
            <a:xfrm>
              <a:off x="4694328" y="413783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3" name="Oval 159"/>
            <p:cNvSpPr>
              <a:spLocks noChangeArrowheads="1"/>
            </p:cNvSpPr>
            <p:nvPr/>
          </p:nvSpPr>
          <p:spPr bwMode="auto">
            <a:xfrm>
              <a:off x="4046628" y="4718856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4" name="Oval 160"/>
            <p:cNvSpPr>
              <a:spLocks noChangeArrowheads="1"/>
            </p:cNvSpPr>
            <p:nvPr/>
          </p:nvSpPr>
          <p:spPr bwMode="auto">
            <a:xfrm>
              <a:off x="5342028" y="5004606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5" name="Oval 161"/>
            <p:cNvSpPr>
              <a:spLocks noChangeArrowheads="1"/>
            </p:cNvSpPr>
            <p:nvPr/>
          </p:nvSpPr>
          <p:spPr bwMode="auto">
            <a:xfrm>
              <a:off x="4046628" y="4423581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6" name="Oval 162"/>
            <p:cNvSpPr>
              <a:spLocks noChangeArrowheads="1"/>
            </p:cNvSpPr>
            <p:nvPr/>
          </p:nvSpPr>
          <p:spPr bwMode="auto">
            <a:xfrm>
              <a:off x="4694328" y="5576106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8" name="TextovéPole 57"/>
            <p:cNvSpPr txBox="1"/>
            <p:nvPr/>
          </p:nvSpPr>
          <p:spPr>
            <a:xfrm>
              <a:off x="3419872" y="6157294"/>
              <a:ext cx="20026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/>
                <a:t>Objem hipokampu</a:t>
              </a:r>
              <a:endParaRPr lang="cs-CZ" sz="1600" dirty="0"/>
            </a:p>
          </p:txBody>
        </p:sp>
        <p:sp>
          <p:nvSpPr>
            <p:cNvPr id="59" name="TextovéPole 58"/>
            <p:cNvSpPr txBox="1"/>
            <p:nvPr/>
          </p:nvSpPr>
          <p:spPr>
            <a:xfrm rot="16200000">
              <a:off x="943954" y="4486244"/>
              <a:ext cx="24530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/>
                <a:t>Objem mozkových komor</a:t>
              </a:r>
              <a:endParaRPr lang="cs-CZ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5208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Metriky založené na </a:t>
            </a:r>
            <a:r>
              <a:rPr lang="cs-CZ" dirty="0" err="1" smtClean="0"/>
              <a:t>pstních</a:t>
            </a:r>
            <a:r>
              <a:rPr lang="cs-CZ" dirty="0" smtClean="0"/>
              <a:t> charakteristikách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50</a:t>
            </a:fld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539551" y="1124744"/>
            <a:ext cx="829576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Konkrétní metriky</a:t>
            </a:r>
            <a:r>
              <a:rPr lang="cs-CZ" dirty="0"/>
              <a:t>: </a:t>
            </a:r>
            <a:r>
              <a:rPr lang="cs-CZ" dirty="0" err="1"/>
              <a:t>Chernoffova</a:t>
            </a:r>
            <a:r>
              <a:rPr lang="cs-CZ" dirty="0"/>
              <a:t> metrika, </a:t>
            </a:r>
            <a:r>
              <a:rPr lang="cs-CZ" dirty="0" err="1"/>
              <a:t>Bhattacharyyova</a:t>
            </a:r>
            <a:r>
              <a:rPr lang="cs-CZ" dirty="0"/>
              <a:t> metrika atd</a:t>
            </a:r>
            <a:r>
              <a:rPr lang="cs-CZ" dirty="0" smtClean="0"/>
              <a:t>.</a:t>
            </a:r>
            <a:br>
              <a:rPr lang="cs-CZ" dirty="0" smtClean="0"/>
            </a:br>
            <a:endParaRPr lang="en-US" sz="300" dirty="0"/>
          </a:p>
          <a:p>
            <a:r>
              <a:rPr lang="cs-CZ" dirty="0" smtClean="0"/>
              <a:t>Základní </a:t>
            </a:r>
            <a:r>
              <a:rPr lang="cs-CZ" dirty="0" smtClean="0"/>
              <a:t>myšlenkou je </a:t>
            </a:r>
            <a:r>
              <a:rPr lang="cs-CZ" dirty="0"/>
              <a:t>využití </a:t>
            </a:r>
            <a:r>
              <a:rPr lang="cs-CZ" dirty="0">
                <a:solidFill>
                  <a:srgbClr val="824100"/>
                </a:solidFill>
              </a:rPr>
              <a:t>pravděpodobnosti způsobené </a:t>
            </a:r>
            <a:r>
              <a:rPr lang="cs-CZ" dirty="0" smtClean="0">
                <a:solidFill>
                  <a:srgbClr val="824100"/>
                </a:solidFill>
              </a:rPr>
              <a:t>chyby při klasifikaci </a:t>
            </a:r>
            <a:r>
              <a:rPr lang="cs-CZ" dirty="0" smtClean="0"/>
              <a:t>(tzn. zařazení objektu do skupiny). </a:t>
            </a:r>
            <a:r>
              <a:rPr lang="cs-CZ" dirty="0"/>
              <a:t>Čím více se hustoty pravděpodobnosti výskytu obrazů </a:t>
            </a:r>
            <a:r>
              <a:rPr lang="cs-CZ" b="1" dirty="0"/>
              <a:t>x </a:t>
            </a:r>
            <a:r>
              <a:rPr lang="cs-CZ" dirty="0"/>
              <a:t>v jednotlivých množinách překrývají, tím je větší pravděpodobnost chyby</a:t>
            </a:r>
            <a:r>
              <a:rPr lang="cs-CZ" dirty="0" smtClean="0"/>
              <a:t>.</a:t>
            </a:r>
          </a:p>
        </p:txBody>
      </p:sp>
      <p:sp>
        <p:nvSpPr>
          <p:cNvPr id="6" name="Obdélník 5"/>
          <p:cNvSpPr/>
          <p:nvPr/>
        </p:nvSpPr>
        <p:spPr>
          <a:xfrm>
            <a:off x="539551" y="2470157"/>
            <a:ext cx="4527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dirty="0" smtClean="0">
                <a:cs typeface="Arial" charset="0"/>
              </a:rPr>
              <a:t>Tzn. tyto </a:t>
            </a:r>
            <a:r>
              <a:rPr lang="cs-CZ" altLang="en-US" dirty="0">
                <a:cs typeface="Arial" charset="0"/>
              </a:rPr>
              <a:t>metriky splňují následující </a:t>
            </a:r>
            <a:r>
              <a:rPr lang="cs-CZ" altLang="en-US" dirty="0" smtClean="0">
                <a:cs typeface="Arial" charset="0"/>
              </a:rPr>
              <a:t>vlastnosti: </a:t>
            </a:r>
            <a:endParaRPr lang="en-US" dirty="0"/>
          </a:p>
        </p:txBody>
      </p:sp>
      <p:sp>
        <p:nvSpPr>
          <p:cNvPr id="7" name="Obdélník 6"/>
          <p:cNvSpPr/>
          <p:nvPr/>
        </p:nvSpPr>
        <p:spPr>
          <a:xfrm>
            <a:off x="539552" y="53012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altLang="en-US" dirty="0" smtClean="0">
                <a:cs typeface="Arial" charset="0"/>
              </a:rPr>
              <a:t>3. </a:t>
            </a:r>
            <a:r>
              <a:rPr lang="cs-CZ" altLang="en-US" dirty="0" smtClean="0">
                <a:solidFill>
                  <a:srgbClr val="824100"/>
                </a:solidFill>
                <a:cs typeface="Arial" charset="0"/>
              </a:rPr>
              <a:t>J nabývá maxima</a:t>
            </a:r>
            <a:r>
              <a:rPr lang="cs-CZ" altLang="en-US" dirty="0" smtClean="0">
                <a:cs typeface="Arial" charset="0"/>
              </a:rPr>
              <a:t>, pokud jsou obě množiny disjunktní, tj. když </a:t>
            </a:r>
            <a:endParaRPr lang="cs-CZ" altLang="en-US" dirty="0">
              <a:cs typeface="Arial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39552" y="286481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altLang="en-US" dirty="0">
                <a:cs typeface="Arial" charset="0"/>
              </a:rPr>
              <a:t>1</a:t>
            </a:r>
            <a:r>
              <a:rPr lang="cs-CZ" altLang="en-US" dirty="0">
                <a:solidFill>
                  <a:srgbClr val="824100"/>
                </a:solidFill>
                <a:cs typeface="Arial" charset="0"/>
              </a:rPr>
              <a:t>. J = 0</a:t>
            </a:r>
            <a:r>
              <a:rPr lang="cs-CZ" altLang="en-US" dirty="0">
                <a:cs typeface="Arial" charset="0"/>
              </a:rPr>
              <a:t>, pokud jsou hustoty pravděpodobnosti obou množin identické, tj. když </a:t>
            </a:r>
            <a:r>
              <a:rPr lang="cs-CZ" altLang="en-US" dirty="0" smtClean="0">
                <a:cs typeface="Arial" charset="0"/>
              </a:rPr>
              <a:t/>
            </a:r>
            <a:br>
              <a:rPr lang="cs-CZ" altLang="en-US" dirty="0" smtClean="0">
                <a:cs typeface="Arial" charset="0"/>
              </a:rPr>
            </a:br>
            <a:r>
              <a:rPr lang="cs-CZ" altLang="en-US" i="1" dirty="0" smtClean="0">
                <a:cs typeface="Arial" charset="0"/>
              </a:rPr>
              <a:t>p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smtClean="0">
                <a:cs typeface="Arial" charset="0"/>
              </a:rPr>
              <a:t>x</a:t>
            </a:r>
            <a:r>
              <a:rPr lang="cs-CZ" altLang="en-US" dirty="0">
                <a:cs typeface="Arial" charset="0"/>
              </a:rPr>
              <a:t>|</a:t>
            </a:r>
            <a:r>
              <a:rPr lang="cs-CZ" altLang="en-US" dirty="0">
                <a:cs typeface="Arial" charset="0"/>
                <a:sym typeface="Symbol" pitchFamily="18" charset="2"/>
              </a:rPr>
              <a:t></a:t>
            </a:r>
            <a:r>
              <a:rPr lang="cs-CZ" altLang="en-US" baseline="-25000" dirty="0">
                <a:cs typeface="Arial" charset="0"/>
              </a:rPr>
              <a:t>1</a:t>
            </a:r>
            <a:r>
              <a:rPr lang="cs-CZ" altLang="en-US" dirty="0">
                <a:cs typeface="Arial" charset="0"/>
              </a:rPr>
              <a:t>) = </a:t>
            </a:r>
            <a:r>
              <a:rPr lang="cs-CZ" altLang="en-US" i="1" dirty="0">
                <a:cs typeface="Arial" charset="0"/>
              </a:rPr>
              <a:t>p</a:t>
            </a:r>
            <a:r>
              <a:rPr lang="cs-CZ" altLang="en-US" dirty="0">
                <a:cs typeface="Arial" charset="0"/>
              </a:rPr>
              <a:t>(</a:t>
            </a:r>
            <a:r>
              <a:rPr lang="cs-CZ" altLang="en-US" b="1" dirty="0">
                <a:cs typeface="Arial" charset="0"/>
              </a:rPr>
              <a:t>x</a:t>
            </a:r>
            <a:r>
              <a:rPr lang="cs-CZ" altLang="en-US" dirty="0">
                <a:cs typeface="Arial" charset="0"/>
              </a:rPr>
              <a:t>|</a:t>
            </a:r>
            <a:r>
              <a:rPr lang="cs-CZ" altLang="en-US" dirty="0">
                <a:cs typeface="Arial" charset="0"/>
                <a:sym typeface="Symbol" pitchFamily="18" charset="2"/>
              </a:rPr>
              <a:t></a:t>
            </a:r>
            <a:r>
              <a:rPr lang="cs-CZ" altLang="en-US" baseline="-25000" dirty="0">
                <a:cs typeface="Arial" charset="0"/>
              </a:rPr>
              <a:t>2</a:t>
            </a:r>
            <a:r>
              <a:rPr lang="cs-CZ" altLang="en-US" dirty="0" smtClean="0">
                <a:cs typeface="Arial" charset="0"/>
              </a:rPr>
              <a:t>)</a:t>
            </a:r>
            <a:endParaRPr lang="cs-CZ" altLang="en-US" dirty="0">
              <a:cs typeface="Arial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39552" y="4221088"/>
            <a:ext cx="824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dirty="0">
                <a:cs typeface="Arial" charset="0"/>
              </a:rPr>
              <a:t>2. </a:t>
            </a:r>
            <a:r>
              <a:rPr lang="cs-CZ" altLang="en-US" dirty="0">
                <a:solidFill>
                  <a:srgbClr val="824100"/>
                </a:solidFill>
                <a:cs typeface="Arial" charset="0"/>
              </a:rPr>
              <a:t>J </a:t>
            </a:r>
            <a:r>
              <a:rPr lang="en-US" altLang="en-US" dirty="0">
                <a:solidFill>
                  <a:srgbClr val="824100"/>
                </a:solidFill>
                <a:cs typeface="Arial" charset="0"/>
              </a:rPr>
              <a:t>&gt;</a:t>
            </a:r>
            <a:r>
              <a:rPr lang="cs-CZ" altLang="en-US" dirty="0" smtClean="0">
                <a:solidFill>
                  <a:srgbClr val="824100"/>
                </a:solidFill>
                <a:cs typeface="Arial" charset="0"/>
              </a:rPr>
              <a:t> 0</a:t>
            </a:r>
            <a:endParaRPr lang="cs-CZ" altLang="en-US" dirty="0">
              <a:cs typeface="Arial" charset="0"/>
            </a:endParaRPr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777238"/>
              </p:ext>
            </p:extLst>
          </p:nvPr>
        </p:nvGraphicFramePr>
        <p:xfrm>
          <a:off x="2484438" y="5602412"/>
          <a:ext cx="2286000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96" name="Rovnice" r:id="rId4" imgW="1536480" imgH="469800" progId="Equation.3">
                  <p:embed/>
                </p:oleObj>
              </mc:Choice>
              <mc:Fallback>
                <p:oleObj name="Rovnice" r:id="rId4" imgW="15364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5602412"/>
                        <a:ext cx="2286000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Skupina 18"/>
          <p:cNvGrpSpPr/>
          <p:nvPr/>
        </p:nvGrpSpPr>
        <p:grpSpPr>
          <a:xfrm>
            <a:off x="5098523" y="2766879"/>
            <a:ext cx="2137773" cy="1348407"/>
            <a:chOff x="5098523" y="2550855"/>
            <a:chExt cx="2137773" cy="1348407"/>
          </a:xfrm>
        </p:grpSpPr>
        <p:sp>
          <p:nvSpPr>
            <p:cNvPr id="68" name="Line 29"/>
            <p:cNvSpPr>
              <a:spLocks noChangeShapeType="1"/>
            </p:cNvSpPr>
            <p:nvPr/>
          </p:nvSpPr>
          <p:spPr bwMode="auto">
            <a:xfrm>
              <a:off x="5522187" y="2583671"/>
              <a:ext cx="0" cy="10587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9" name="Line 30"/>
            <p:cNvSpPr>
              <a:spLocks noChangeShapeType="1"/>
            </p:cNvSpPr>
            <p:nvPr/>
          </p:nvSpPr>
          <p:spPr bwMode="auto">
            <a:xfrm>
              <a:off x="5522186" y="3642468"/>
              <a:ext cx="1620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70" name="Skupina 69"/>
            <p:cNvGrpSpPr/>
            <p:nvPr/>
          </p:nvGrpSpPr>
          <p:grpSpPr>
            <a:xfrm>
              <a:off x="5590862" y="2857830"/>
              <a:ext cx="744546" cy="729393"/>
              <a:chOff x="1929036" y="4313668"/>
              <a:chExt cx="2305050" cy="984250"/>
            </a:xfrm>
          </p:grpSpPr>
          <p:sp>
            <p:nvSpPr>
              <p:cNvPr id="88" name="Line 31"/>
              <p:cNvSpPr>
                <a:spLocks noChangeShapeType="1"/>
              </p:cNvSpPr>
              <p:nvPr/>
            </p:nvSpPr>
            <p:spPr bwMode="auto">
              <a:xfrm flipV="1">
                <a:off x="1929036" y="5264581"/>
                <a:ext cx="161925" cy="3333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" name="Freeform 32"/>
              <p:cNvSpPr>
                <a:spLocks/>
              </p:cNvSpPr>
              <p:nvPr/>
            </p:nvSpPr>
            <p:spPr bwMode="auto">
              <a:xfrm>
                <a:off x="2090961" y="5232831"/>
                <a:ext cx="171450" cy="31750"/>
              </a:xfrm>
              <a:custGeom>
                <a:avLst/>
                <a:gdLst>
                  <a:gd name="T0" fmla="*/ 0 w 108"/>
                  <a:gd name="T1" fmla="*/ 20 h 20"/>
                  <a:gd name="T2" fmla="*/ 54 w 108"/>
                  <a:gd name="T3" fmla="*/ 14 h 20"/>
                  <a:gd name="T4" fmla="*/ 108 w 108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20"/>
                  <a:gd name="T11" fmla="*/ 108 w 108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20">
                    <a:moveTo>
                      <a:pt x="0" y="20"/>
                    </a:moveTo>
                    <a:lnTo>
                      <a:pt x="54" y="14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" name="Freeform 33"/>
              <p:cNvSpPr>
                <a:spLocks/>
              </p:cNvSpPr>
              <p:nvPr/>
            </p:nvSpPr>
            <p:spPr bwMode="auto">
              <a:xfrm>
                <a:off x="2262411" y="5156631"/>
                <a:ext cx="161925" cy="76200"/>
              </a:xfrm>
              <a:custGeom>
                <a:avLst/>
                <a:gdLst>
                  <a:gd name="T0" fmla="*/ 0 w 102"/>
                  <a:gd name="T1" fmla="*/ 48 h 48"/>
                  <a:gd name="T2" fmla="*/ 54 w 102"/>
                  <a:gd name="T3" fmla="*/ 28 h 48"/>
                  <a:gd name="T4" fmla="*/ 102 w 102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48"/>
                    </a:moveTo>
                    <a:lnTo>
                      <a:pt x="54" y="28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" name="Freeform 34"/>
              <p:cNvSpPr>
                <a:spLocks/>
              </p:cNvSpPr>
              <p:nvPr/>
            </p:nvSpPr>
            <p:spPr bwMode="auto">
              <a:xfrm>
                <a:off x="2424336" y="5005818"/>
                <a:ext cx="161925" cy="150813"/>
              </a:xfrm>
              <a:custGeom>
                <a:avLst/>
                <a:gdLst>
                  <a:gd name="T0" fmla="*/ 0 w 102"/>
                  <a:gd name="T1" fmla="*/ 95 h 95"/>
                  <a:gd name="T2" fmla="*/ 48 w 102"/>
                  <a:gd name="T3" fmla="*/ 54 h 95"/>
                  <a:gd name="T4" fmla="*/ 102 w 102"/>
                  <a:gd name="T5" fmla="*/ 0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95"/>
                    </a:moveTo>
                    <a:lnTo>
                      <a:pt x="48" y="54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" name="Freeform 35"/>
              <p:cNvSpPr>
                <a:spLocks/>
              </p:cNvSpPr>
              <p:nvPr/>
            </p:nvSpPr>
            <p:spPr bwMode="auto">
              <a:xfrm>
                <a:off x="2586261" y="4756581"/>
                <a:ext cx="161925" cy="249237"/>
              </a:xfrm>
              <a:custGeom>
                <a:avLst/>
                <a:gdLst>
                  <a:gd name="T0" fmla="*/ 0 w 102"/>
                  <a:gd name="T1" fmla="*/ 157 h 157"/>
                  <a:gd name="T2" fmla="*/ 48 w 102"/>
                  <a:gd name="T3" fmla="*/ 89 h 157"/>
                  <a:gd name="T4" fmla="*/ 102 w 102"/>
                  <a:gd name="T5" fmla="*/ 0 h 157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157"/>
                  <a:gd name="T11" fmla="*/ 102 w 102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157">
                    <a:moveTo>
                      <a:pt x="0" y="157"/>
                    </a:moveTo>
                    <a:lnTo>
                      <a:pt x="48" y="89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3" name="Freeform 36"/>
              <p:cNvSpPr>
                <a:spLocks/>
              </p:cNvSpPr>
              <p:nvPr/>
            </p:nvSpPr>
            <p:spPr bwMode="auto">
              <a:xfrm>
                <a:off x="2748186" y="4410506"/>
                <a:ext cx="171450" cy="346075"/>
              </a:xfrm>
              <a:custGeom>
                <a:avLst/>
                <a:gdLst>
                  <a:gd name="T0" fmla="*/ 0 w 108"/>
                  <a:gd name="T1" fmla="*/ 218 h 218"/>
                  <a:gd name="T2" fmla="*/ 24 w 108"/>
                  <a:gd name="T3" fmla="*/ 164 h 218"/>
                  <a:gd name="T4" fmla="*/ 54 w 108"/>
                  <a:gd name="T5" fmla="*/ 103 h 218"/>
                  <a:gd name="T6" fmla="*/ 84 w 108"/>
                  <a:gd name="T7" fmla="*/ 48 h 218"/>
                  <a:gd name="T8" fmla="*/ 96 w 108"/>
                  <a:gd name="T9" fmla="*/ 21 h 218"/>
                  <a:gd name="T10" fmla="*/ 108 w 108"/>
                  <a:gd name="T11" fmla="*/ 0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218"/>
                  <a:gd name="T20" fmla="*/ 108 w 108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218">
                    <a:moveTo>
                      <a:pt x="0" y="218"/>
                    </a:moveTo>
                    <a:lnTo>
                      <a:pt x="24" y="164"/>
                    </a:lnTo>
                    <a:lnTo>
                      <a:pt x="54" y="103"/>
                    </a:lnTo>
                    <a:lnTo>
                      <a:pt x="84" y="48"/>
                    </a:lnTo>
                    <a:lnTo>
                      <a:pt x="96" y="21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4" name="Freeform 37"/>
              <p:cNvSpPr>
                <a:spLocks/>
              </p:cNvSpPr>
              <p:nvPr/>
            </p:nvSpPr>
            <p:spPr bwMode="auto">
              <a:xfrm>
                <a:off x="2919636" y="4313668"/>
                <a:ext cx="161925" cy="96838"/>
              </a:xfrm>
              <a:custGeom>
                <a:avLst/>
                <a:gdLst>
                  <a:gd name="T0" fmla="*/ 0 w 102"/>
                  <a:gd name="T1" fmla="*/ 61 h 61"/>
                  <a:gd name="T2" fmla="*/ 24 w 102"/>
                  <a:gd name="T3" fmla="*/ 34 h 61"/>
                  <a:gd name="T4" fmla="*/ 54 w 102"/>
                  <a:gd name="T5" fmla="*/ 14 h 61"/>
                  <a:gd name="T6" fmla="*/ 78 w 102"/>
                  <a:gd name="T7" fmla="*/ 0 h 61"/>
                  <a:gd name="T8" fmla="*/ 102 w 102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61"/>
                    </a:moveTo>
                    <a:lnTo>
                      <a:pt x="24" y="34"/>
                    </a:lnTo>
                    <a:lnTo>
                      <a:pt x="54" y="14"/>
                    </a:lnTo>
                    <a:lnTo>
                      <a:pt x="78" y="0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5" name="Freeform 38"/>
              <p:cNvSpPr>
                <a:spLocks/>
              </p:cNvSpPr>
              <p:nvPr/>
            </p:nvSpPr>
            <p:spPr bwMode="auto">
              <a:xfrm>
                <a:off x="3081561" y="4313668"/>
                <a:ext cx="161925" cy="96838"/>
              </a:xfrm>
              <a:custGeom>
                <a:avLst/>
                <a:gdLst>
                  <a:gd name="T0" fmla="*/ 0 w 102"/>
                  <a:gd name="T1" fmla="*/ 0 h 61"/>
                  <a:gd name="T2" fmla="*/ 24 w 102"/>
                  <a:gd name="T3" fmla="*/ 0 h 61"/>
                  <a:gd name="T4" fmla="*/ 48 w 102"/>
                  <a:gd name="T5" fmla="*/ 14 h 61"/>
                  <a:gd name="T6" fmla="*/ 78 w 102"/>
                  <a:gd name="T7" fmla="*/ 34 h 61"/>
                  <a:gd name="T8" fmla="*/ 102 w 102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0"/>
                    </a:moveTo>
                    <a:lnTo>
                      <a:pt x="24" y="0"/>
                    </a:lnTo>
                    <a:lnTo>
                      <a:pt x="48" y="14"/>
                    </a:lnTo>
                    <a:lnTo>
                      <a:pt x="78" y="34"/>
                    </a:lnTo>
                    <a:lnTo>
                      <a:pt x="102" y="61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6" name="Freeform 39"/>
              <p:cNvSpPr>
                <a:spLocks/>
              </p:cNvSpPr>
              <p:nvPr/>
            </p:nvSpPr>
            <p:spPr bwMode="auto">
              <a:xfrm>
                <a:off x="3243486" y="4410506"/>
                <a:ext cx="161925" cy="346075"/>
              </a:xfrm>
              <a:custGeom>
                <a:avLst/>
                <a:gdLst>
                  <a:gd name="T0" fmla="*/ 0 w 102"/>
                  <a:gd name="T1" fmla="*/ 0 h 218"/>
                  <a:gd name="T2" fmla="*/ 12 w 102"/>
                  <a:gd name="T3" fmla="*/ 21 h 218"/>
                  <a:gd name="T4" fmla="*/ 24 w 102"/>
                  <a:gd name="T5" fmla="*/ 48 h 218"/>
                  <a:gd name="T6" fmla="*/ 48 w 102"/>
                  <a:gd name="T7" fmla="*/ 103 h 218"/>
                  <a:gd name="T8" fmla="*/ 78 w 102"/>
                  <a:gd name="T9" fmla="*/ 164 h 218"/>
                  <a:gd name="T10" fmla="*/ 102 w 102"/>
                  <a:gd name="T11" fmla="*/ 218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218"/>
                  <a:gd name="T20" fmla="*/ 102 w 102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218">
                    <a:moveTo>
                      <a:pt x="0" y="0"/>
                    </a:moveTo>
                    <a:lnTo>
                      <a:pt x="12" y="21"/>
                    </a:lnTo>
                    <a:lnTo>
                      <a:pt x="24" y="48"/>
                    </a:lnTo>
                    <a:lnTo>
                      <a:pt x="48" y="103"/>
                    </a:lnTo>
                    <a:lnTo>
                      <a:pt x="78" y="164"/>
                    </a:lnTo>
                    <a:lnTo>
                      <a:pt x="102" y="218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7" name="Freeform 40"/>
              <p:cNvSpPr>
                <a:spLocks/>
              </p:cNvSpPr>
              <p:nvPr/>
            </p:nvSpPr>
            <p:spPr bwMode="auto">
              <a:xfrm>
                <a:off x="3405411" y="4756581"/>
                <a:ext cx="171450" cy="249237"/>
              </a:xfrm>
              <a:custGeom>
                <a:avLst/>
                <a:gdLst>
                  <a:gd name="T0" fmla="*/ 0 w 108"/>
                  <a:gd name="T1" fmla="*/ 0 h 157"/>
                  <a:gd name="T2" fmla="*/ 54 w 108"/>
                  <a:gd name="T3" fmla="*/ 89 h 157"/>
                  <a:gd name="T4" fmla="*/ 108 w 108"/>
                  <a:gd name="T5" fmla="*/ 157 h 157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157"/>
                  <a:gd name="T11" fmla="*/ 108 w 108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157">
                    <a:moveTo>
                      <a:pt x="0" y="0"/>
                    </a:moveTo>
                    <a:lnTo>
                      <a:pt x="54" y="89"/>
                    </a:lnTo>
                    <a:lnTo>
                      <a:pt x="108" y="157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8" name="Freeform 41"/>
              <p:cNvSpPr>
                <a:spLocks/>
              </p:cNvSpPr>
              <p:nvPr/>
            </p:nvSpPr>
            <p:spPr bwMode="auto">
              <a:xfrm>
                <a:off x="3576861" y="5005818"/>
                <a:ext cx="161925" cy="150813"/>
              </a:xfrm>
              <a:custGeom>
                <a:avLst/>
                <a:gdLst>
                  <a:gd name="T0" fmla="*/ 0 w 102"/>
                  <a:gd name="T1" fmla="*/ 0 h 95"/>
                  <a:gd name="T2" fmla="*/ 54 w 102"/>
                  <a:gd name="T3" fmla="*/ 54 h 95"/>
                  <a:gd name="T4" fmla="*/ 102 w 102"/>
                  <a:gd name="T5" fmla="*/ 95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0"/>
                    </a:moveTo>
                    <a:lnTo>
                      <a:pt x="54" y="54"/>
                    </a:lnTo>
                    <a:lnTo>
                      <a:pt x="102" y="95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9" name="Freeform 42"/>
              <p:cNvSpPr>
                <a:spLocks/>
              </p:cNvSpPr>
              <p:nvPr/>
            </p:nvSpPr>
            <p:spPr bwMode="auto">
              <a:xfrm>
                <a:off x="3738786" y="5156631"/>
                <a:ext cx="161925" cy="76200"/>
              </a:xfrm>
              <a:custGeom>
                <a:avLst/>
                <a:gdLst>
                  <a:gd name="T0" fmla="*/ 0 w 102"/>
                  <a:gd name="T1" fmla="*/ 0 h 48"/>
                  <a:gd name="T2" fmla="*/ 48 w 102"/>
                  <a:gd name="T3" fmla="*/ 28 h 48"/>
                  <a:gd name="T4" fmla="*/ 102 w 102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0"/>
                    </a:moveTo>
                    <a:lnTo>
                      <a:pt x="48" y="28"/>
                    </a:lnTo>
                    <a:lnTo>
                      <a:pt x="102" y="48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0" name="Freeform 43"/>
              <p:cNvSpPr>
                <a:spLocks/>
              </p:cNvSpPr>
              <p:nvPr/>
            </p:nvSpPr>
            <p:spPr bwMode="auto">
              <a:xfrm>
                <a:off x="3900711" y="5232831"/>
                <a:ext cx="161925" cy="31750"/>
              </a:xfrm>
              <a:custGeom>
                <a:avLst/>
                <a:gdLst>
                  <a:gd name="T0" fmla="*/ 0 w 102"/>
                  <a:gd name="T1" fmla="*/ 0 h 20"/>
                  <a:gd name="T2" fmla="*/ 48 w 102"/>
                  <a:gd name="T3" fmla="*/ 14 h 20"/>
                  <a:gd name="T4" fmla="*/ 102 w 102"/>
                  <a:gd name="T5" fmla="*/ 20 h 20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20"/>
                  <a:gd name="T11" fmla="*/ 102 w 102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20">
                    <a:moveTo>
                      <a:pt x="0" y="0"/>
                    </a:moveTo>
                    <a:lnTo>
                      <a:pt x="48" y="14"/>
                    </a:lnTo>
                    <a:lnTo>
                      <a:pt x="102" y="2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1" name="Line 44"/>
              <p:cNvSpPr>
                <a:spLocks noChangeShapeType="1"/>
              </p:cNvSpPr>
              <p:nvPr/>
            </p:nvSpPr>
            <p:spPr bwMode="auto">
              <a:xfrm>
                <a:off x="4062636" y="5264581"/>
                <a:ext cx="171450" cy="3333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1" name="Skupina 70"/>
            <p:cNvGrpSpPr/>
            <p:nvPr/>
          </p:nvGrpSpPr>
          <p:grpSpPr>
            <a:xfrm>
              <a:off x="5601579" y="2864601"/>
              <a:ext cx="744546" cy="729393"/>
              <a:chOff x="1929036" y="4313668"/>
              <a:chExt cx="2305050" cy="984250"/>
            </a:xfrm>
          </p:grpSpPr>
          <p:sp>
            <p:nvSpPr>
              <p:cNvPr id="74" name="Line 31"/>
              <p:cNvSpPr>
                <a:spLocks noChangeShapeType="1"/>
              </p:cNvSpPr>
              <p:nvPr/>
            </p:nvSpPr>
            <p:spPr bwMode="auto">
              <a:xfrm flipV="1">
                <a:off x="1929036" y="5264581"/>
                <a:ext cx="161925" cy="33337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5" name="Freeform 32"/>
              <p:cNvSpPr>
                <a:spLocks/>
              </p:cNvSpPr>
              <p:nvPr/>
            </p:nvSpPr>
            <p:spPr bwMode="auto">
              <a:xfrm>
                <a:off x="2090961" y="5232831"/>
                <a:ext cx="171450" cy="31750"/>
              </a:xfrm>
              <a:custGeom>
                <a:avLst/>
                <a:gdLst>
                  <a:gd name="T0" fmla="*/ 0 w 108"/>
                  <a:gd name="T1" fmla="*/ 20 h 20"/>
                  <a:gd name="T2" fmla="*/ 54 w 108"/>
                  <a:gd name="T3" fmla="*/ 14 h 20"/>
                  <a:gd name="T4" fmla="*/ 108 w 108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20"/>
                  <a:gd name="T11" fmla="*/ 108 w 108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20">
                    <a:moveTo>
                      <a:pt x="0" y="20"/>
                    </a:moveTo>
                    <a:lnTo>
                      <a:pt x="54" y="14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6" name="Freeform 33"/>
              <p:cNvSpPr>
                <a:spLocks/>
              </p:cNvSpPr>
              <p:nvPr/>
            </p:nvSpPr>
            <p:spPr bwMode="auto">
              <a:xfrm>
                <a:off x="2262411" y="5156631"/>
                <a:ext cx="161925" cy="76200"/>
              </a:xfrm>
              <a:custGeom>
                <a:avLst/>
                <a:gdLst>
                  <a:gd name="T0" fmla="*/ 0 w 102"/>
                  <a:gd name="T1" fmla="*/ 48 h 48"/>
                  <a:gd name="T2" fmla="*/ 54 w 102"/>
                  <a:gd name="T3" fmla="*/ 28 h 48"/>
                  <a:gd name="T4" fmla="*/ 102 w 102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48"/>
                    </a:moveTo>
                    <a:lnTo>
                      <a:pt x="54" y="28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7" name="Freeform 34"/>
              <p:cNvSpPr>
                <a:spLocks/>
              </p:cNvSpPr>
              <p:nvPr/>
            </p:nvSpPr>
            <p:spPr bwMode="auto">
              <a:xfrm>
                <a:off x="2424336" y="5005818"/>
                <a:ext cx="161925" cy="150813"/>
              </a:xfrm>
              <a:custGeom>
                <a:avLst/>
                <a:gdLst>
                  <a:gd name="T0" fmla="*/ 0 w 102"/>
                  <a:gd name="T1" fmla="*/ 95 h 95"/>
                  <a:gd name="T2" fmla="*/ 48 w 102"/>
                  <a:gd name="T3" fmla="*/ 54 h 95"/>
                  <a:gd name="T4" fmla="*/ 102 w 102"/>
                  <a:gd name="T5" fmla="*/ 0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95"/>
                    </a:moveTo>
                    <a:lnTo>
                      <a:pt x="48" y="54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8" name="Freeform 35"/>
              <p:cNvSpPr>
                <a:spLocks/>
              </p:cNvSpPr>
              <p:nvPr/>
            </p:nvSpPr>
            <p:spPr bwMode="auto">
              <a:xfrm>
                <a:off x="2586261" y="4756581"/>
                <a:ext cx="161925" cy="249237"/>
              </a:xfrm>
              <a:custGeom>
                <a:avLst/>
                <a:gdLst>
                  <a:gd name="T0" fmla="*/ 0 w 102"/>
                  <a:gd name="T1" fmla="*/ 157 h 157"/>
                  <a:gd name="T2" fmla="*/ 48 w 102"/>
                  <a:gd name="T3" fmla="*/ 89 h 157"/>
                  <a:gd name="T4" fmla="*/ 102 w 102"/>
                  <a:gd name="T5" fmla="*/ 0 h 157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157"/>
                  <a:gd name="T11" fmla="*/ 102 w 102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157">
                    <a:moveTo>
                      <a:pt x="0" y="157"/>
                    </a:moveTo>
                    <a:lnTo>
                      <a:pt x="48" y="89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9" name="Freeform 36"/>
              <p:cNvSpPr>
                <a:spLocks/>
              </p:cNvSpPr>
              <p:nvPr/>
            </p:nvSpPr>
            <p:spPr bwMode="auto">
              <a:xfrm>
                <a:off x="2748186" y="4410506"/>
                <a:ext cx="171450" cy="346075"/>
              </a:xfrm>
              <a:custGeom>
                <a:avLst/>
                <a:gdLst>
                  <a:gd name="T0" fmla="*/ 0 w 108"/>
                  <a:gd name="T1" fmla="*/ 218 h 218"/>
                  <a:gd name="T2" fmla="*/ 24 w 108"/>
                  <a:gd name="T3" fmla="*/ 164 h 218"/>
                  <a:gd name="T4" fmla="*/ 54 w 108"/>
                  <a:gd name="T5" fmla="*/ 103 h 218"/>
                  <a:gd name="T6" fmla="*/ 84 w 108"/>
                  <a:gd name="T7" fmla="*/ 48 h 218"/>
                  <a:gd name="T8" fmla="*/ 96 w 108"/>
                  <a:gd name="T9" fmla="*/ 21 h 218"/>
                  <a:gd name="T10" fmla="*/ 108 w 108"/>
                  <a:gd name="T11" fmla="*/ 0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218"/>
                  <a:gd name="T20" fmla="*/ 108 w 108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218">
                    <a:moveTo>
                      <a:pt x="0" y="218"/>
                    </a:moveTo>
                    <a:lnTo>
                      <a:pt x="24" y="164"/>
                    </a:lnTo>
                    <a:lnTo>
                      <a:pt x="54" y="103"/>
                    </a:lnTo>
                    <a:lnTo>
                      <a:pt x="84" y="48"/>
                    </a:lnTo>
                    <a:lnTo>
                      <a:pt x="96" y="21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0" name="Freeform 37"/>
              <p:cNvSpPr>
                <a:spLocks/>
              </p:cNvSpPr>
              <p:nvPr/>
            </p:nvSpPr>
            <p:spPr bwMode="auto">
              <a:xfrm>
                <a:off x="2919636" y="4313668"/>
                <a:ext cx="161925" cy="96838"/>
              </a:xfrm>
              <a:custGeom>
                <a:avLst/>
                <a:gdLst>
                  <a:gd name="T0" fmla="*/ 0 w 102"/>
                  <a:gd name="T1" fmla="*/ 61 h 61"/>
                  <a:gd name="T2" fmla="*/ 24 w 102"/>
                  <a:gd name="T3" fmla="*/ 34 h 61"/>
                  <a:gd name="T4" fmla="*/ 54 w 102"/>
                  <a:gd name="T5" fmla="*/ 14 h 61"/>
                  <a:gd name="T6" fmla="*/ 78 w 102"/>
                  <a:gd name="T7" fmla="*/ 0 h 61"/>
                  <a:gd name="T8" fmla="*/ 102 w 102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61"/>
                    </a:moveTo>
                    <a:lnTo>
                      <a:pt x="24" y="34"/>
                    </a:lnTo>
                    <a:lnTo>
                      <a:pt x="54" y="14"/>
                    </a:lnTo>
                    <a:lnTo>
                      <a:pt x="78" y="0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1" name="Freeform 38"/>
              <p:cNvSpPr>
                <a:spLocks/>
              </p:cNvSpPr>
              <p:nvPr/>
            </p:nvSpPr>
            <p:spPr bwMode="auto">
              <a:xfrm>
                <a:off x="3081561" y="4313668"/>
                <a:ext cx="161925" cy="96838"/>
              </a:xfrm>
              <a:custGeom>
                <a:avLst/>
                <a:gdLst>
                  <a:gd name="T0" fmla="*/ 0 w 102"/>
                  <a:gd name="T1" fmla="*/ 0 h 61"/>
                  <a:gd name="T2" fmla="*/ 24 w 102"/>
                  <a:gd name="T3" fmla="*/ 0 h 61"/>
                  <a:gd name="T4" fmla="*/ 48 w 102"/>
                  <a:gd name="T5" fmla="*/ 14 h 61"/>
                  <a:gd name="T6" fmla="*/ 78 w 102"/>
                  <a:gd name="T7" fmla="*/ 34 h 61"/>
                  <a:gd name="T8" fmla="*/ 102 w 102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0"/>
                    </a:moveTo>
                    <a:lnTo>
                      <a:pt x="24" y="0"/>
                    </a:lnTo>
                    <a:lnTo>
                      <a:pt x="48" y="14"/>
                    </a:lnTo>
                    <a:lnTo>
                      <a:pt x="78" y="34"/>
                    </a:lnTo>
                    <a:lnTo>
                      <a:pt x="102" y="61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" name="Freeform 39"/>
              <p:cNvSpPr>
                <a:spLocks/>
              </p:cNvSpPr>
              <p:nvPr/>
            </p:nvSpPr>
            <p:spPr bwMode="auto">
              <a:xfrm>
                <a:off x="3243486" y="4410506"/>
                <a:ext cx="161925" cy="346075"/>
              </a:xfrm>
              <a:custGeom>
                <a:avLst/>
                <a:gdLst>
                  <a:gd name="T0" fmla="*/ 0 w 102"/>
                  <a:gd name="T1" fmla="*/ 0 h 218"/>
                  <a:gd name="T2" fmla="*/ 12 w 102"/>
                  <a:gd name="T3" fmla="*/ 21 h 218"/>
                  <a:gd name="T4" fmla="*/ 24 w 102"/>
                  <a:gd name="T5" fmla="*/ 48 h 218"/>
                  <a:gd name="T6" fmla="*/ 48 w 102"/>
                  <a:gd name="T7" fmla="*/ 103 h 218"/>
                  <a:gd name="T8" fmla="*/ 78 w 102"/>
                  <a:gd name="T9" fmla="*/ 164 h 218"/>
                  <a:gd name="T10" fmla="*/ 102 w 102"/>
                  <a:gd name="T11" fmla="*/ 218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218"/>
                  <a:gd name="T20" fmla="*/ 102 w 102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218">
                    <a:moveTo>
                      <a:pt x="0" y="0"/>
                    </a:moveTo>
                    <a:lnTo>
                      <a:pt x="12" y="21"/>
                    </a:lnTo>
                    <a:lnTo>
                      <a:pt x="24" y="48"/>
                    </a:lnTo>
                    <a:lnTo>
                      <a:pt x="48" y="103"/>
                    </a:lnTo>
                    <a:lnTo>
                      <a:pt x="78" y="164"/>
                    </a:lnTo>
                    <a:lnTo>
                      <a:pt x="102" y="218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3" name="Freeform 40"/>
              <p:cNvSpPr>
                <a:spLocks/>
              </p:cNvSpPr>
              <p:nvPr/>
            </p:nvSpPr>
            <p:spPr bwMode="auto">
              <a:xfrm>
                <a:off x="3405411" y="4756581"/>
                <a:ext cx="171450" cy="249237"/>
              </a:xfrm>
              <a:custGeom>
                <a:avLst/>
                <a:gdLst>
                  <a:gd name="T0" fmla="*/ 0 w 108"/>
                  <a:gd name="T1" fmla="*/ 0 h 157"/>
                  <a:gd name="T2" fmla="*/ 54 w 108"/>
                  <a:gd name="T3" fmla="*/ 89 h 157"/>
                  <a:gd name="T4" fmla="*/ 108 w 108"/>
                  <a:gd name="T5" fmla="*/ 157 h 157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157"/>
                  <a:gd name="T11" fmla="*/ 108 w 108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157">
                    <a:moveTo>
                      <a:pt x="0" y="0"/>
                    </a:moveTo>
                    <a:lnTo>
                      <a:pt x="54" y="89"/>
                    </a:lnTo>
                    <a:lnTo>
                      <a:pt x="108" y="157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4" name="Freeform 41"/>
              <p:cNvSpPr>
                <a:spLocks/>
              </p:cNvSpPr>
              <p:nvPr/>
            </p:nvSpPr>
            <p:spPr bwMode="auto">
              <a:xfrm>
                <a:off x="3576861" y="5005818"/>
                <a:ext cx="161925" cy="150813"/>
              </a:xfrm>
              <a:custGeom>
                <a:avLst/>
                <a:gdLst>
                  <a:gd name="T0" fmla="*/ 0 w 102"/>
                  <a:gd name="T1" fmla="*/ 0 h 95"/>
                  <a:gd name="T2" fmla="*/ 54 w 102"/>
                  <a:gd name="T3" fmla="*/ 54 h 95"/>
                  <a:gd name="T4" fmla="*/ 102 w 102"/>
                  <a:gd name="T5" fmla="*/ 95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0"/>
                    </a:moveTo>
                    <a:lnTo>
                      <a:pt x="54" y="54"/>
                    </a:lnTo>
                    <a:lnTo>
                      <a:pt x="102" y="95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5" name="Freeform 42"/>
              <p:cNvSpPr>
                <a:spLocks/>
              </p:cNvSpPr>
              <p:nvPr/>
            </p:nvSpPr>
            <p:spPr bwMode="auto">
              <a:xfrm>
                <a:off x="3738786" y="5156631"/>
                <a:ext cx="161925" cy="76200"/>
              </a:xfrm>
              <a:custGeom>
                <a:avLst/>
                <a:gdLst>
                  <a:gd name="T0" fmla="*/ 0 w 102"/>
                  <a:gd name="T1" fmla="*/ 0 h 48"/>
                  <a:gd name="T2" fmla="*/ 48 w 102"/>
                  <a:gd name="T3" fmla="*/ 28 h 48"/>
                  <a:gd name="T4" fmla="*/ 102 w 102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0"/>
                    </a:moveTo>
                    <a:lnTo>
                      <a:pt x="48" y="28"/>
                    </a:lnTo>
                    <a:lnTo>
                      <a:pt x="102" y="48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" name="Freeform 43"/>
              <p:cNvSpPr>
                <a:spLocks/>
              </p:cNvSpPr>
              <p:nvPr/>
            </p:nvSpPr>
            <p:spPr bwMode="auto">
              <a:xfrm>
                <a:off x="3900711" y="5232831"/>
                <a:ext cx="161925" cy="31750"/>
              </a:xfrm>
              <a:custGeom>
                <a:avLst/>
                <a:gdLst>
                  <a:gd name="T0" fmla="*/ 0 w 102"/>
                  <a:gd name="T1" fmla="*/ 0 h 20"/>
                  <a:gd name="T2" fmla="*/ 48 w 102"/>
                  <a:gd name="T3" fmla="*/ 14 h 20"/>
                  <a:gd name="T4" fmla="*/ 102 w 102"/>
                  <a:gd name="T5" fmla="*/ 20 h 20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20"/>
                  <a:gd name="T11" fmla="*/ 102 w 102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20">
                    <a:moveTo>
                      <a:pt x="0" y="0"/>
                    </a:moveTo>
                    <a:lnTo>
                      <a:pt x="48" y="14"/>
                    </a:lnTo>
                    <a:lnTo>
                      <a:pt x="102" y="2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" name="Line 44"/>
              <p:cNvSpPr>
                <a:spLocks noChangeShapeType="1"/>
              </p:cNvSpPr>
              <p:nvPr/>
            </p:nvSpPr>
            <p:spPr bwMode="auto">
              <a:xfrm>
                <a:off x="4062636" y="5264581"/>
                <a:ext cx="171450" cy="33337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72" name="TextovéPole 71"/>
            <p:cNvSpPr txBox="1"/>
            <p:nvPr/>
          </p:nvSpPr>
          <p:spPr>
            <a:xfrm>
              <a:off x="6896103" y="3622263"/>
              <a:ext cx="3401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x</a:t>
              </a:r>
              <a:r>
                <a:rPr lang="cs-CZ" sz="1200" baseline="-25000" dirty="0" smtClean="0"/>
                <a:t>1</a:t>
              </a:r>
              <a:endParaRPr lang="en-US" sz="1200" baseline="-25000" dirty="0"/>
            </a:p>
          </p:txBody>
        </p:sp>
        <p:sp>
          <p:nvSpPr>
            <p:cNvPr id="73" name="TextovéPole 72"/>
            <p:cNvSpPr txBox="1"/>
            <p:nvPr/>
          </p:nvSpPr>
          <p:spPr>
            <a:xfrm>
              <a:off x="5098523" y="2550855"/>
              <a:ext cx="4867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f(x</a:t>
              </a:r>
              <a:r>
                <a:rPr lang="cs-CZ" sz="1200" baseline="-25000" dirty="0" smtClean="0"/>
                <a:t>1</a:t>
              </a:r>
              <a:r>
                <a:rPr lang="cs-CZ" sz="1200" dirty="0" smtClean="0"/>
                <a:t>)</a:t>
              </a:r>
              <a:endParaRPr lang="en-US" sz="1200" dirty="0"/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7165074" y="2766879"/>
            <a:ext cx="1670245" cy="1348407"/>
            <a:chOff x="7165074" y="2550855"/>
            <a:chExt cx="1670245" cy="1348407"/>
          </a:xfrm>
        </p:grpSpPr>
        <p:sp>
          <p:nvSpPr>
            <p:cNvPr id="103" name="Line 29"/>
            <p:cNvSpPr>
              <a:spLocks noChangeShapeType="1"/>
            </p:cNvSpPr>
            <p:nvPr/>
          </p:nvSpPr>
          <p:spPr bwMode="auto">
            <a:xfrm>
              <a:off x="7465020" y="2574789"/>
              <a:ext cx="0" cy="10587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" name="Line 30"/>
            <p:cNvSpPr>
              <a:spLocks noChangeShapeType="1"/>
            </p:cNvSpPr>
            <p:nvPr/>
          </p:nvSpPr>
          <p:spPr bwMode="auto">
            <a:xfrm>
              <a:off x="7474787" y="3633586"/>
              <a:ext cx="123528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" name="Ovál 104"/>
            <p:cNvSpPr/>
            <p:nvPr/>
          </p:nvSpPr>
          <p:spPr>
            <a:xfrm rot="1306711">
              <a:off x="8080647" y="2794467"/>
              <a:ext cx="401619" cy="671873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ál 105"/>
            <p:cNvSpPr/>
            <p:nvPr/>
          </p:nvSpPr>
          <p:spPr>
            <a:xfrm rot="1306711">
              <a:off x="8124249" y="2867410"/>
              <a:ext cx="314414" cy="525986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ál 106"/>
            <p:cNvSpPr/>
            <p:nvPr/>
          </p:nvSpPr>
          <p:spPr>
            <a:xfrm rot="1306711">
              <a:off x="8181684" y="2934012"/>
              <a:ext cx="199545" cy="392782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ál 107"/>
            <p:cNvSpPr/>
            <p:nvPr/>
          </p:nvSpPr>
          <p:spPr>
            <a:xfrm rot="1306711">
              <a:off x="8227456" y="2986403"/>
              <a:ext cx="108000" cy="2880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ovéPole 108"/>
            <p:cNvSpPr txBox="1"/>
            <p:nvPr/>
          </p:nvSpPr>
          <p:spPr>
            <a:xfrm>
              <a:off x="8495126" y="3622263"/>
              <a:ext cx="3401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x</a:t>
              </a:r>
              <a:r>
                <a:rPr lang="cs-CZ" sz="1200" baseline="-25000" dirty="0" smtClean="0"/>
                <a:t>1</a:t>
              </a:r>
              <a:endParaRPr lang="en-US" sz="1200" baseline="-25000" dirty="0"/>
            </a:p>
          </p:txBody>
        </p:sp>
        <p:sp>
          <p:nvSpPr>
            <p:cNvPr id="110" name="TextovéPole 109"/>
            <p:cNvSpPr txBox="1"/>
            <p:nvPr/>
          </p:nvSpPr>
          <p:spPr>
            <a:xfrm>
              <a:off x="7165074" y="2550855"/>
              <a:ext cx="3401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x</a:t>
              </a:r>
              <a:r>
                <a:rPr lang="cs-CZ" sz="1200" baseline="-25000" dirty="0" smtClean="0"/>
                <a:t>2</a:t>
              </a:r>
              <a:endParaRPr lang="en-US" sz="1200" baseline="-25000" dirty="0"/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5098523" y="4007382"/>
            <a:ext cx="2137773" cy="1348407"/>
            <a:chOff x="5098523" y="3791358"/>
            <a:chExt cx="2137773" cy="1348407"/>
          </a:xfrm>
        </p:grpSpPr>
        <p:sp>
          <p:nvSpPr>
            <p:cNvPr id="22" name="Line 29"/>
            <p:cNvSpPr>
              <a:spLocks noChangeShapeType="1"/>
            </p:cNvSpPr>
            <p:nvPr/>
          </p:nvSpPr>
          <p:spPr bwMode="auto">
            <a:xfrm>
              <a:off x="5522187" y="3824174"/>
              <a:ext cx="0" cy="10587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6" name="Skupina 25"/>
            <p:cNvGrpSpPr/>
            <p:nvPr/>
          </p:nvGrpSpPr>
          <p:grpSpPr>
            <a:xfrm>
              <a:off x="5590862" y="4098333"/>
              <a:ext cx="744546" cy="729393"/>
              <a:chOff x="1929036" y="4313668"/>
              <a:chExt cx="2305050" cy="984250"/>
            </a:xfrm>
          </p:grpSpPr>
          <p:sp>
            <p:nvSpPr>
              <p:cNvPr id="27" name="Line 31"/>
              <p:cNvSpPr>
                <a:spLocks noChangeShapeType="1"/>
              </p:cNvSpPr>
              <p:nvPr/>
            </p:nvSpPr>
            <p:spPr bwMode="auto">
              <a:xfrm flipV="1">
                <a:off x="1929036" y="5264581"/>
                <a:ext cx="161925" cy="3333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auto">
              <a:xfrm>
                <a:off x="2090961" y="5232831"/>
                <a:ext cx="171450" cy="31750"/>
              </a:xfrm>
              <a:custGeom>
                <a:avLst/>
                <a:gdLst>
                  <a:gd name="T0" fmla="*/ 0 w 108"/>
                  <a:gd name="T1" fmla="*/ 20 h 20"/>
                  <a:gd name="T2" fmla="*/ 54 w 108"/>
                  <a:gd name="T3" fmla="*/ 14 h 20"/>
                  <a:gd name="T4" fmla="*/ 108 w 108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20"/>
                  <a:gd name="T11" fmla="*/ 108 w 108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20">
                    <a:moveTo>
                      <a:pt x="0" y="20"/>
                    </a:moveTo>
                    <a:lnTo>
                      <a:pt x="54" y="14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" name="Freeform 33"/>
              <p:cNvSpPr>
                <a:spLocks/>
              </p:cNvSpPr>
              <p:nvPr/>
            </p:nvSpPr>
            <p:spPr bwMode="auto">
              <a:xfrm>
                <a:off x="2262411" y="5156631"/>
                <a:ext cx="161925" cy="76200"/>
              </a:xfrm>
              <a:custGeom>
                <a:avLst/>
                <a:gdLst>
                  <a:gd name="T0" fmla="*/ 0 w 102"/>
                  <a:gd name="T1" fmla="*/ 48 h 48"/>
                  <a:gd name="T2" fmla="*/ 54 w 102"/>
                  <a:gd name="T3" fmla="*/ 28 h 48"/>
                  <a:gd name="T4" fmla="*/ 102 w 102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48"/>
                    </a:moveTo>
                    <a:lnTo>
                      <a:pt x="54" y="28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" name="Freeform 34"/>
              <p:cNvSpPr>
                <a:spLocks/>
              </p:cNvSpPr>
              <p:nvPr/>
            </p:nvSpPr>
            <p:spPr bwMode="auto">
              <a:xfrm>
                <a:off x="2424336" y="5005818"/>
                <a:ext cx="161925" cy="150813"/>
              </a:xfrm>
              <a:custGeom>
                <a:avLst/>
                <a:gdLst>
                  <a:gd name="T0" fmla="*/ 0 w 102"/>
                  <a:gd name="T1" fmla="*/ 95 h 95"/>
                  <a:gd name="T2" fmla="*/ 48 w 102"/>
                  <a:gd name="T3" fmla="*/ 54 h 95"/>
                  <a:gd name="T4" fmla="*/ 102 w 102"/>
                  <a:gd name="T5" fmla="*/ 0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95"/>
                    </a:moveTo>
                    <a:lnTo>
                      <a:pt x="48" y="54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" name="Freeform 35"/>
              <p:cNvSpPr>
                <a:spLocks/>
              </p:cNvSpPr>
              <p:nvPr/>
            </p:nvSpPr>
            <p:spPr bwMode="auto">
              <a:xfrm>
                <a:off x="2586261" y="4756581"/>
                <a:ext cx="161925" cy="249237"/>
              </a:xfrm>
              <a:custGeom>
                <a:avLst/>
                <a:gdLst>
                  <a:gd name="T0" fmla="*/ 0 w 102"/>
                  <a:gd name="T1" fmla="*/ 157 h 157"/>
                  <a:gd name="T2" fmla="*/ 48 w 102"/>
                  <a:gd name="T3" fmla="*/ 89 h 157"/>
                  <a:gd name="T4" fmla="*/ 102 w 102"/>
                  <a:gd name="T5" fmla="*/ 0 h 157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157"/>
                  <a:gd name="T11" fmla="*/ 102 w 102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157">
                    <a:moveTo>
                      <a:pt x="0" y="157"/>
                    </a:moveTo>
                    <a:lnTo>
                      <a:pt x="48" y="89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" name="Freeform 36"/>
              <p:cNvSpPr>
                <a:spLocks/>
              </p:cNvSpPr>
              <p:nvPr/>
            </p:nvSpPr>
            <p:spPr bwMode="auto">
              <a:xfrm>
                <a:off x="2748186" y="4410506"/>
                <a:ext cx="171450" cy="346075"/>
              </a:xfrm>
              <a:custGeom>
                <a:avLst/>
                <a:gdLst>
                  <a:gd name="T0" fmla="*/ 0 w 108"/>
                  <a:gd name="T1" fmla="*/ 218 h 218"/>
                  <a:gd name="T2" fmla="*/ 24 w 108"/>
                  <a:gd name="T3" fmla="*/ 164 h 218"/>
                  <a:gd name="T4" fmla="*/ 54 w 108"/>
                  <a:gd name="T5" fmla="*/ 103 h 218"/>
                  <a:gd name="T6" fmla="*/ 84 w 108"/>
                  <a:gd name="T7" fmla="*/ 48 h 218"/>
                  <a:gd name="T8" fmla="*/ 96 w 108"/>
                  <a:gd name="T9" fmla="*/ 21 h 218"/>
                  <a:gd name="T10" fmla="*/ 108 w 108"/>
                  <a:gd name="T11" fmla="*/ 0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218"/>
                  <a:gd name="T20" fmla="*/ 108 w 108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218">
                    <a:moveTo>
                      <a:pt x="0" y="218"/>
                    </a:moveTo>
                    <a:lnTo>
                      <a:pt x="24" y="164"/>
                    </a:lnTo>
                    <a:lnTo>
                      <a:pt x="54" y="103"/>
                    </a:lnTo>
                    <a:lnTo>
                      <a:pt x="84" y="48"/>
                    </a:lnTo>
                    <a:lnTo>
                      <a:pt x="96" y="21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" name="Freeform 37"/>
              <p:cNvSpPr>
                <a:spLocks/>
              </p:cNvSpPr>
              <p:nvPr/>
            </p:nvSpPr>
            <p:spPr bwMode="auto">
              <a:xfrm>
                <a:off x="2919636" y="4313668"/>
                <a:ext cx="161925" cy="96838"/>
              </a:xfrm>
              <a:custGeom>
                <a:avLst/>
                <a:gdLst>
                  <a:gd name="T0" fmla="*/ 0 w 102"/>
                  <a:gd name="T1" fmla="*/ 61 h 61"/>
                  <a:gd name="T2" fmla="*/ 24 w 102"/>
                  <a:gd name="T3" fmla="*/ 34 h 61"/>
                  <a:gd name="T4" fmla="*/ 54 w 102"/>
                  <a:gd name="T5" fmla="*/ 14 h 61"/>
                  <a:gd name="T6" fmla="*/ 78 w 102"/>
                  <a:gd name="T7" fmla="*/ 0 h 61"/>
                  <a:gd name="T8" fmla="*/ 102 w 102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61"/>
                    </a:moveTo>
                    <a:lnTo>
                      <a:pt x="24" y="34"/>
                    </a:lnTo>
                    <a:lnTo>
                      <a:pt x="54" y="14"/>
                    </a:lnTo>
                    <a:lnTo>
                      <a:pt x="78" y="0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" name="Freeform 38"/>
              <p:cNvSpPr>
                <a:spLocks/>
              </p:cNvSpPr>
              <p:nvPr/>
            </p:nvSpPr>
            <p:spPr bwMode="auto">
              <a:xfrm>
                <a:off x="3081561" y="4313668"/>
                <a:ext cx="161925" cy="96838"/>
              </a:xfrm>
              <a:custGeom>
                <a:avLst/>
                <a:gdLst>
                  <a:gd name="T0" fmla="*/ 0 w 102"/>
                  <a:gd name="T1" fmla="*/ 0 h 61"/>
                  <a:gd name="T2" fmla="*/ 24 w 102"/>
                  <a:gd name="T3" fmla="*/ 0 h 61"/>
                  <a:gd name="T4" fmla="*/ 48 w 102"/>
                  <a:gd name="T5" fmla="*/ 14 h 61"/>
                  <a:gd name="T6" fmla="*/ 78 w 102"/>
                  <a:gd name="T7" fmla="*/ 34 h 61"/>
                  <a:gd name="T8" fmla="*/ 102 w 102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0"/>
                    </a:moveTo>
                    <a:lnTo>
                      <a:pt x="24" y="0"/>
                    </a:lnTo>
                    <a:lnTo>
                      <a:pt x="48" y="14"/>
                    </a:lnTo>
                    <a:lnTo>
                      <a:pt x="78" y="34"/>
                    </a:lnTo>
                    <a:lnTo>
                      <a:pt x="102" y="61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" name="Freeform 39"/>
              <p:cNvSpPr>
                <a:spLocks/>
              </p:cNvSpPr>
              <p:nvPr/>
            </p:nvSpPr>
            <p:spPr bwMode="auto">
              <a:xfrm>
                <a:off x="3243486" y="4410506"/>
                <a:ext cx="161925" cy="346075"/>
              </a:xfrm>
              <a:custGeom>
                <a:avLst/>
                <a:gdLst>
                  <a:gd name="T0" fmla="*/ 0 w 102"/>
                  <a:gd name="T1" fmla="*/ 0 h 218"/>
                  <a:gd name="T2" fmla="*/ 12 w 102"/>
                  <a:gd name="T3" fmla="*/ 21 h 218"/>
                  <a:gd name="T4" fmla="*/ 24 w 102"/>
                  <a:gd name="T5" fmla="*/ 48 h 218"/>
                  <a:gd name="T6" fmla="*/ 48 w 102"/>
                  <a:gd name="T7" fmla="*/ 103 h 218"/>
                  <a:gd name="T8" fmla="*/ 78 w 102"/>
                  <a:gd name="T9" fmla="*/ 164 h 218"/>
                  <a:gd name="T10" fmla="*/ 102 w 102"/>
                  <a:gd name="T11" fmla="*/ 218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218"/>
                  <a:gd name="T20" fmla="*/ 102 w 102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218">
                    <a:moveTo>
                      <a:pt x="0" y="0"/>
                    </a:moveTo>
                    <a:lnTo>
                      <a:pt x="12" y="21"/>
                    </a:lnTo>
                    <a:lnTo>
                      <a:pt x="24" y="48"/>
                    </a:lnTo>
                    <a:lnTo>
                      <a:pt x="48" y="103"/>
                    </a:lnTo>
                    <a:lnTo>
                      <a:pt x="78" y="164"/>
                    </a:lnTo>
                    <a:lnTo>
                      <a:pt x="102" y="218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6" name="Freeform 40"/>
              <p:cNvSpPr>
                <a:spLocks/>
              </p:cNvSpPr>
              <p:nvPr/>
            </p:nvSpPr>
            <p:spPr bwMode="auto">
              <a:xfrm>
                <a:off x="3405411" y="4756581"/>
                <a:ext cx="171450" cy="249237"/>
              </a:xfrm>
              <a:custGeom>
                <a:avLst/>
                <a:gdLst>
                  <a:gd name="T0" fmla="*/ 0 w 108"/>
                  <a:gd name="T1" fmla="*/ 0 h 157"/>
                  <a:gd name="T2" fmla="*/ 54 w 108"/>
                  <a:gd name="T3" fmla="*/ 89 h 157"/>
                  <a:gd name="T4" fmla="*/ 108 w 108"/>
                  <a:gd name="T5" fmla="*/ 157 h 157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157"/>
                  <a:gd name="T11" fmla="*/ 108 w 108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157">
                    <a:moveTo>
                      <a:pt x="0" y="0"/>
                    </a:moveTo>
                    <a:lnTo>
                      <a:pt x="54" y="89"/>
                    </a:lnTo>
                    <a:lnTo>
                      <a:pt x="108" y="157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" name="Freeform 41"/>
              <p:cNvSpPr>
                <a:spLocks/>
              </p:cNvSpPr>
              <p:nvPr/>
            </p:nvSpPr>
            <p:spPr bwMode="auto">
              <a:xfrm>
                <a:off x="3576861" y="5005818"/>
                <a:ext cx="161925" cy="150813"/>
              </a:xfrm>
              <a:custGeom>
                <a:avLst/>
                <a:gdLst>
                  <a:gd name="T0" fmla="*/ 0 w 102"/>
                  <a:gd name="T1" fmla="*/ 0 h 95"/>
                  <a:gd name="T2" fmla="*/ 54 w 102"/>
                  <a:gd name="T3" fmla="*/ 54 h 95"/>
                  <a:gd name="T4" fmla="*/ 102 w 102"/>
                  <a:gd name="T5" fmla="*/ 95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0"/>
                    </a:moveTo>
                    <a:lnTo>
                      <a:pt x="54" y="54"/>
                    </a:lnTo>
                    <a:lnTo>
                      <a:pt x="102" y="95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" name="Freeform 42"/>
              <p:cNvSpPr>
                <a:spLocks/>
              </p:cNvSpPr>
              <p:nvPr/>
            </p:nvSpPr>
            <p:spPr bwMode="auto">
              <a:xfrm>
                <a:off x="3738786" y="5156631"/>
                <a:ext cx="161925" cy="76200"/>
              </a:xfrm>
              <a:custGeom>
                <a:avLst/>
                <a:gdLst>
                  <a:gd name="T0" fmla="*/ 0 w 102"/>
                  <a:gd name="T1" fmla="*/ 0 h 48"/>
                  <a:gd name="T2" fmla="*/ 48 w 102"/>
                  <a:gd name="T3" fmla="*/ 28 h 48"/>
                  <a:gd name="T4" fmla="*/ 102 w 102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0"/>
                    </a:moveTo>
                    <a:lnTo>
                      <a:pt x="48" y="28"/>
                    </a:lnTo>
                    <a:lnTo>
                      <a:pt x="102" y="48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" name="Freeform 43"/>
              <p:cNvSpPr>
                <a:spLocks/>
              </p:cNvSpPr>
              <p:nvPr/>
            </p:nvSpPr>
            <p:spPr bwMode="auto">
              <a:xfrm>
                <a:off x="3900711" y="5232831"/>
                <a:ext cx="161925" cy="31750"/>
              </a:xfrm>
              <a:custGeom>
                <a:avLst/>
                <a:gdLst>
                  <a:gd name="T0" fmla="*/ 0 w 102"/>
                  <a:gd name="T1" fmla="*/ 0 h 20"/>
                  <a:gd name="T2" fmla="*/ 48 w 102"/>
                  <a:gd name="T3" fmla="*/ 14 h 20"/>
                  <a:gd name="T4" fmla="*/ 102 w 102"/>
                  <a:gd name="T5" fmla="*/ 20 h 20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20"/>
                  <a:gd name="T11" fmla="*/ 102 w 102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20">
                    <a:moveTo>
                      <a:pt x="0" y="0"/>
                    </a:moveTo>
                    <a:lnTo>
                      <a:pt x="48" y="14"/>
                    </a:lnTo>
                    <a:lnTo>
                      <a:pt x="102" y="2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" name="Line 44"/>
              <p:cNvSpPr>
                <a:spLocks noChangeShapeType="1"/>
              </p:cNvSpPr>
              <p:nvPr/>
            </p:nvSpPr>
            <p:spPr bwMode="auto">
              <a:xfrm>
                <a:off x="4062636" y="5264581"/>
                <a:ext cx="171450" cy="3333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41" name="Skupina 40"/>
            <p:cNvGrpSpPr/>
            <p:nvPr/>
          </p:nvGrpSpPr>
          <p:grpSpPr>
            <a:xfrm>
              <a:off x="5843678" y="4105104"/>
              <a:ext cx="744546" cy="729393"/>
              <a:chOff x="1929036" y="4313668"/>
              <a:chExt cx="2305050" cy="984250"/>
            </a:xfrm>
          </p:grpSpPr>
          <p:sp>
            <p:nvSpPr>
              <p:cNvPr id="42" name="Line 31"/>
              <p:cNvSpPr>
                <a:spLocks noChangeShapeType="1"/>
              </p:cNvSpPr>
              <p:nvPr/>
            </p:nvSpPr>
            <p:spPr bwMode="auto">
              <a:xfrm flipV="1">
                <a:off x="1929036" y="5264581"/>
                <a:ext cx="161925" cy="33337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3" name="Freeform 32"/>
              <p:cNvSpPr>
                <a:spLocks/>
              </p:cNvSpPr>
              <p:nvPr/>
            </p:nvSpPr>
            <p:spPr bwMode="auto">
              <a:xfrm>
                <a:off x="2090961" y="5232831"/>
                <a:ext cx="171450" cy="31750"/>
              </a:xfrm>
              <a:custGeom>
                <a:avLst/>
                <a:gdLst>
                  <a:gd name="T0" fmla="*/ 0 w 108"/>
                  <a:gd name="T1" fmla="*/ 20 h 20"/>
                  <a:gd name="T2" fmla="*/ 54 w 108"/>
                  <a:gd name="T3" fmla="*/ 14 h 20"/>
                  <a:gd name="T4" fmla="*/ 108 w 108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20"/>
                  <a:gd name="T11" fmla="*/ 108 w 108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20">
                    <a:moveTo>
                      <a:pt x="0" y="20"/>
                    </a:moveTo>
                    <a:lnTo>
                      <a:pt x="54" y="14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" name="Freeform 33"/>
              <p:cNvSpPr>
                <a:spLocks/>
              </p:cNvSpPr>
              <p:nvPr/>
            </p:nvSpPr>
            <p:spPr bwMode="auto">
              <a:xfrm>
                <a:off x="2262411" y="5156631"/>
                <a:ext cx="161925" cy="76200"/>
              </a:xfrm>
              <a:custGeom>
                <a:avLst/>
                <a:gdLst>
                  <a:gd name="T0" fmla="*/ 0 w 102"/>
                  <a:gd name="T1" fmla="*/ 48 h 48"/>
                  <a:gd name="T2" fmla="*/ 54 w 102"/>
                  <a:gd name="T3" fmla="*/ 28 h 48"/>
                  <a:gd name="T4" fmla="*/ 102 w 102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48"/>
                    </a:moveTo>
                    <a:lnTo>
                      <a:pt x="54" y="28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" name="Freeform 34"/>
              <p:cNvSpPr>
                <a:spLocks/>
              </p:cNvSpPr>
              <p:nvPr/>
            </p:nvSpPr>
            <p:spPr bwMode="auto">
              <a:xfrm>
                <a:off x="2424336" y="5005818"/>
                <a:ext cx="161925" cy="150813"/>
              </a:xfrm>
              <a:custGeom>
                <a:avLst/>
                <a:gdLst>
                  <a:gd name="T0" fmla="*/ 0 w 102"/>
                  <a:gd name="T1" fmla="*/ 95 h 95"/>
                  <a:gd name="T2" fmla="*/ 48 w 102"/>
                  <a:gd name="T3" fmla="*/ 54 h 95"/>
                  <a:gd name="T4" fmla="*/ 102 w 102"/>
                  <a:gd name="T5" fmla="*/ 0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95"/>
                    </a:moveTo>
                    <a:lnTo>
                      <a:pt x="48" y="54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" name="Freeform 35"/>
              <p:cNvSpPr>
                <a:spLocks/>
              </p:cNvSpPr>
              <p:nvPr/>
            </p:nvSpPr>
            <p:spPr bwMode="auto">
              <a:xfrm>
                <a:off x="2586261" y="4756581"/>
                <a:ext cx="161925" cy="249237"/>
              </a:xfrm>
              <a:custGeom>
                <a:avLst/>
                <a:gdLst>
                  <a:gd name="T0" fmla="*/ 0 w 102"/>
                  <a:gd name="T1" fmla="*/ 157 h 157"/>
                  <a:gd name="T2" fmla="*/ 48 w 102"/>
                  <a:gd name="T3" fmla="*/ 89 h 157"/>
                  <a:gd name="T4" fmla="*/ 102 w 102"/>
                  <a:gd name="T5" fmla="*/ 0 h 157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157"/>
                  <a:gd name="T11" fmla="*/ 102 w 102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157">
                    <a:moveTo>
                      <a:pt x="0" y="157"/>
                    </a:moveTo>
                    <a:lnTo>
                      <a:pt x="48" y="89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7" name="Freeform 36"/>
              <p:cNvSpPr>
                <a:spLocks/>
              </p:cNvSpPr>
              <p:nvPr/>
            </p:nvSpPr>
            <p:spPr bwMode="auto">
              <a:xfrm>
                <a:off x="2748186" y="4410506"/>
                <a:ext cx="171450" cy="346075"/>
              </a:xfrm>
              <a:custGeom>
                <a:avLst/>
                <a:gdLst>
                  <a:gd name="T0" fmla="*/ 0 w 108"/>
                  <a:gd name="T1" fmla="*/ 218 h 218"/>
                  <a:gd name="T2" fmla="*/ 24 w 108"/>
                  <a:gd name="T3" fmla="*/ 164 h 218"/>
                  <a:gd name="T4" fmla="*/ 54 w 108"/>
                  <a:gd name="T5" fmla="*/ 103 h 218"/>
                  <a:gd name="T6" fmla="*/ 84 w 108"/>
                  <a:gd name="T7" fmla="*/ 48 h 218"/>
                  <a:gd name="T8" fmla="*/ 96 w 108"/>
                  <a:gd name="T9" fmla="*/ 21 h 218"/>
                  <a:gd name="T10" fmla="*/ 108 w 108"/>
                  <a:gd name="T11" fmla="*/ 0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218"/>
                  <a:gd name="T20" fmla="*/ 108 w 108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218">
                    <a:moveTo>
                      <a:pt x="0" y="218"/>
                    </a:moveTo>
                    <a:lnTo>
                      <a:pt x="24" y="164"/>
                    </a:lnTo>
                    <a:lnTo>
                      <a:pt x="54" y="103"/>
                    </a:lnTo>
                    <a:lnTo>
                      <a:pt x="84" y="48"/>
                    </a:lnTo>
                    <a:lnTo>
                      <a:pt x="96" y="21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" name="Freeform 37"/>
              <p:cNvSpPr>
                <a:spLocks/>
              </p:cNvSpPr>
              <p:nvPr/>
            </p:nvSpPr>
            <p:spPr bwMode="auto">
              <a:xfrm>
                <a:off x="2919636" y="4313668"/>
                <a:ext cx="161925" cy="96838"/>
              </a:xfrm>
              <a:custGeom>
                <a:avLst/>
                <a:gdLst>
                  <a:gd name="T0" fmla="*/ 0 w 102"/>
                  <a:gd name="T1" fmla="*/ 61 h 61"/>
                  <a:gd name="T2" fmla="*/ 24 w 102"/>
                  <a:gd name="T3" fmla="*/ 34 h 61"/>
                  <a:gd name="T4" fmla="*/ 54 w 102"/>
                  <a:gd name="T5" fmla="*/ 14 h 61"/>
                  <a:gd name="T6" fmla="*/ 78 w 102"/>
                  <a:gd name="T7" fmla="*/ 0 h 61"/>
                  <a:gd name="T8" fmla="*/ 102 w 102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61"/>
                    </a:moveTo>
                    <a:lnTo>
                      <a:pt x="24" y="34"/>
                    </a:lnTo>
                    <a:lnTo>
                      <a:pt x="54" y="14"/>
                    </a:lnTo>
                    <a:lnTo>
                      <a:pt x="78" y="0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" name="Freeform 38"/>
              <p:cNvSpPr>
                <a:spLocks/>
              </p:cNvSpPr>
              <p:nvPr/>
            </p:nvSpPr>
            <p:spPr bwMode="auto">
              <a:xfrm>
                <a:off x="3081561" y="4313668"/>
                <a:ext cx="161925" cy="96838"/>
              </a:xfrm>
              <a:custGeom>
                <a:avLst/>
                <a:gdLst>
                  <a:gd name="T0" fmla="*/ 0 w 102"/>
                  <a:gd name="T1" fmla="*/ 0 h 61"/>
                  <a:gd name="T2" fmla="*/ 24 w 102"/>
                  <a:gd name="T3" fmla="*/ 0 h 61"/>
                  <a:gd name="T4" fmla="*/ 48 w 102"/>
                  <a:gd name="T5" fmla="*/ 14 h 61"/>
                  <a:gd name="T6" fmla="*/ 78 w 102"/>
                  <a:gd name="T7" fmla="*/ 34 h 61"/>
                  <a:gd name="T8" fmla="*/ 102 w 102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0"/>
                    </a:moveTo>
                    <a:lnTo>
                      <a:pt x="24" y="0"/>
                    </a:lnTo>
                    <a:lnTo>
                      <a:pt x="48" y="14"/>
                    </a:lnTo>
                    <a:lnTo>
                      <a:pt x="78" y="34"/>
                    </a:lnTo>
                    <a:lnTo>
                      <a:pt x="102" y="61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" name="Freeform 39"/>
              <p:cNvSpPr>
                <a:spLocks/>
              </p:cNvSpPr>
              <p:nvPr/>
            </p:nvSpPr>
            <p:spPr bwMode="auto">
              <a:xfrm>
                <a:off x="3243486" y="4410506"/>
                <a:ext cx="161925" cy="346075"/>
              </a:xfrm>
              <a:custGeom>
                <a:avLst/>
                <a:gdLst>
                  <a:gd name="T0" fmla="*/ 0 w 102"/>
                  <a:gd name="T1" fmla="*/ 0 h 218"/>
                  <a:gd name="T2" fmla="*/ 12 w 102"/>
                  <a:gd name="T3" fmla="*/ 21 h 218"/>
                  <a:gd name="T4" fmla="*/ 24 w 102"/>
                  <a:gd name="T5" fmla="*/ 48 h 218"/>
                  <a:gd name="T6" fmla="*/ 48 w 102"/>
                  <a:gd name="T7" fmla="*/ 103 h 218"/>
                  <a:gd name="T8" fmla="*/ 78 w 102"/>
                  <a:gd name="T9" fmla="*/ 164 h 218"/>
                  <a:gd name="T10" fmla="*/ 102 w 102"/>
                  <a:gd name="T11" fmla="*/ 218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218"/>
                  <a:gd name="T20" fmla="*/ 102 w 102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218">
                    <a:moveTo>
                      <a:pt x="0" y="0"/>
                    </a:moveTo>
                    <a:lnTo>
                      <a:pt x="12" y="21"/>
                    </a:lnTo>
                    <a:lnTo>
                      <a:pt x="24" y="48"/>
                    </a:lnTo>
                    <a:lnTo>
                      <a:pt x="48" y="103"/>
                    </a:lnTo>
                    <a:lnTo>
                      <a:pt x="78" y="164"/>
                    </a:lnTo>
                    <a:lnTo>
                      <a:pt x="102" y="218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" name="Freeform 40"/>
              <p:cNvSpPr>
                <a:spLocks/>
              </p:cNvSpPr>
              <p:nvPr/>
            </p:nvSpPr>
            <p:spPr bwMode="auto">
              <a:xfrm>
                <a:off x="3405411" y="4756581"/>
                <a:ext cx="171450" cy="249237"/>
              </a:xfrm>
              <a:custGeom>
                <a:avLst/>
                <a:gdLst>
                  <a:gd name="T0" fmla="*/ 0 w 108"/>
                  <a:gd name="T1" fmla="*/ 0 h 157"/>
                  <a:gd name="T2" fmla="*/ 54 w 108"/>
                  <a:gd name="T3" fmla="*/ 89 h 157"/>
                  <a:gd name="T4" fmla="*/ 108 w 108"/>
                  <a:gd name="T5" fmla="*/ 157 h 157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157"/>
                  <a:gd name="T11" fmla="*/ 108 w 108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157">
                    <a:moveTo>
                      <a:pt x="0" y="0"/>
                    </a:moveTo>
                    <a:lnTo>
                      <a:pt x="54" y="89"/>
                    </a:lnTo>
                    <a:lnTo>
                      <a:pt x="108" y="157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2" name="Freeform 41"/>
              <p:cNvSpPr>
                <a:spLocks/>
              </p:cNvSpPr>
              <p:nvPr/>
            </p:nvSpPr>
            <p:spPr bwMode="auto">
              <a:xfrm>
                <a:off x="3576861" y="5005818"/>
                <a:ext cx="161925" cy="150813"/>
              </a:xfrm>
              <a:custGeom>
                <a:avLst/>
                <a:gdLst>
                  <a:gd name="T0" fmla="*/ 0 w 102"/>
                  <a:gd name="T1" fmla="*/ 0 h 95"/>
                  <a:gd name="T2" fmla="*/ 54 w 102"/>
                  <a:gd name="T3" fmla="*/ 54 h 95"/>
                  <a:gd name="T4" fmla="*/ 102 w 102"/>
                  <a:gd name="T5" fmla="*/ 95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0"/>
                    </a:moveTo>
                    <a:lnTo>
                      <a:pt x="54" y="54"/>
                    </a:lnTo>
                    <a:lnTo>
                      <a:pt x="102" y="95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" name="Freeform 42"/>
              <p:cNvSpPr>
                <a:spLocks/>
              </p:cNvSpPr>
              <p:nvPr/>
            </p:nvSpPr>
            <p:spPr bwMode="auto">
              <a:xfrm>
                <a:off x="3738786" y="5156631"/>
                <a:ext cx="161925" cy="76200"/>
              </a:xfrm>
              <a:custGeom>
                <a:avLst/>
                <a:gdLst>
                  <a:gd name="T0" fmla="*/ 0 w 102"/>
                  <a:gd name="T1" fmla="*/ 0 h 48"/>
                  <a:gd name="T2" fmla="*/ 48 w 102"/>
                  <a:gd name="T3" fmla="*/ 28 h 48"/>
                  <a:gd name="T4" fmla="*/ 102 w 102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0"/>
                    </a:moveTo>
                    <a:lnTo>
                      <a:pt x="48" y="28"/>
                    </a:lnTo>
                    <a:lnTo>
                      <a:pt x="102" y="48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" name="Freeform 43"/>
              <p:cNvSpPr>
                <a:spLocks/>
              </p:cNvSpPr>
              <p:nvPr/>
            </p:nvSpPr>
            <p:spPr bwMode="auto">
              <a:xfrm>
                <a:off x="3900711" y="5232831"/>
                <a:ext cx="161925" cy="31750"/>
              </a:xfrm>
              <a:custGeom>
                <a:avLst/>
                <a:gdLst>
                  <a:gd name="T0" fmla="*/ 0 w 102"/>
                  <a:gd name="T1" fmla="*/ 0 h 20"/>
                  <a:gd name="T2" fmla="*/ 48 w 102"/>
                  <a:gd name="T3" fmla="*/ 14 h 20"/>
                  <a:gd name="T4" fmla="*/ 102 w 102"/>
                  <a:gd name="T5" fmla="*/ 20 h 20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20"/>
                  <a:gd name="T11" fmla="*/ 102 w 102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20">
                    <a:moveTo>
                      <a:pt x="0" y="0"/>
                    </a:moveTo>
                    <a:lnTo>
                      <a:pt x="48" y="14"/>
                    </a:lnTo>
                    <a:lnTo>
                      <a:pt x="102" y="2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" name="Line 44"/>
              <p:cNvSpPr>
                <a:spLocks noChangeShapeType="1"/>
              </p:cNvSpPr>
              <p:nvPr/>
            </p:nvSpPr>
            <p:spPr bwMode="auto">
              <a:xfrm>
                <a:off x="4062636" y="5264581"/>
                <a:ext cx="171450" cy="33337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1" name="TextovéPole 60"/>
            <p:cNvSpPr txBox="1"/>
            <p:nvPr/>
          </p:nvSpPr>
          <p:spPr>
            <a:xfrm>
              <a:off x="6896103" y="4862766"/>
              <a:ext cx="3401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x</a:t>
              </a:r>
              <a:r>
                <a:rPr lang="cs-CZ" sz="1200" baseline="-25000" dirty="0" smtClean="0"/>
                <a:t>1</a:t>
              </a:r>
              <a:endParaRPr lang="en-US" sz="1200" baseline="-25000" dirty="0"/>
            </a:p>
          </p:txBody>
        </p:sp>
        <p:sp>
          <p:nvSpPr>
            <p:cNvPr id="62" name="TextovéPole 61"/>
            <p:cNvSpPr txBox="1"/>
            <p:nvPr/>
          </p:nvSpPr>
          <p:spPr>
            <a:xfrm>
              <a:off x="5098523" y="3791358"/>
              <a:ext cx="4867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f(x</a:t>
              </a:r>
              <a:r>
                <a:rPr lang="cs-CZ" sz="1200" baseline="-25000" dirty="0" smtClean="0"/>
                <a:t>1</a:t>
              </a:r>
              <a:r>
                <a:rPr lang="cs-CZ" sz="1200" dirty="0" smtClean="0"/>
                <a:t>)</a:t>
              </a:r>
              <a:endParaRPr lang="en-US" sz="1200" dirty="0"/>
            </a:p>
          </p:txBody>
        </p:sp>
        <p:sp>
          <p:nvSpPr>
            <p:cNvPr id="25" name="Line 30"/>
            <p:cNvSpPr>
              <a:spLocks noChangeShapeType="1"/>
            </p:cNvSpPr>
            <p:nvPr/>
          </p:nvSpPr>
          <p:spPr bwMode="auto">
            <a:xfrm>
              <a:off x="5522186" y="4882971"/>
              <a:ext cx="1620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5098523" y="5248945"/>
            <a:ext cx="2137773" cy="1336532"/>
            <a:chOff x="5098523" y="5032921"/>
            <a:chExt cx="2137773" cy="1336532"/>
          </a:xfrm>
        </p:grpSpPr>
        <p:sp>
          <p:nvSpPr>
            <p:cNvPr id="112" name="Line 29"/>
            <p:cNvSpPr>
              <a:spLocks noChangeShapeType="1"/>
            </p:cNvSpPr>
            <p:nvPr/>
          </p:nvSpPr>
          <p:spPr bwMode="auto">
            <a:xfrm>
              <a:off x="5522187" y="5065737"/>
              <a:ext cx="0" cy="10587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3" name="Line 30"/>
            <p:cNvSpPr>
              <a:spLocks noChangeShapeType="1"/>
            </p:cNvSpPr>
            <p:nvPr/>
          </p:nvSpPr>
          <p:spPr bwMode="auto">
            <a:xfrm>
              <a:off x="5522186" y="6124534"/>
              <a:ext cx="1620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14" name="Skupina 113"/>
            <p:cNvGrpSpPr/>
            <p:nvPr/>
          </p:nvGrpSpPr>
          <p:grpSpPr>
            <a:xfrm>
              <a:off x="5590862" y="5339896"/>
              <a:ext cx="744546" cy="729393"/>
              <a:chOff x="1929036" y="4313668"/>
              <a:chExt cx="2305050" cy="984250"/>
            </a:xfrm>
          </p:grpSpPr>
          <p:sp>
            <p:nvSpPr>
              <p:cNvPr id="132" name="Line 31"/>
              <p:cNvSpPr>
                <a:spLocks noChangeShapeType="1"/>
              </p:cNvSpPr>
              <p:nvPr/>
            </p:nvSpPr>
            <p:spPr bwMode="auto">
              <a:xfrm flipV="1">
                <a:off x="1929036" y="5264581"/>
                <a:ext cx="161925" cy="3333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3" name="Freeform 32"/>
              <p:cNvSpPr>
                <a:spLocks/>
              </p:cNvSpPr>
              <p:nvPr/>
            </p:nvSpPr>
            <p:spPr bwMode="auto">
              <a:xfrm>
                <a:off x="2090961" y="5232831"/>
                <a:ext cx="171450" cy="31750"/>
              </a:xfrm>
              <a:custGeom>
                <a:avLst/>
                <a:gdLst>
                  <a:gd name="T0" fmla="*/ 0 w 108"/>
                  <a:gd name="T1" fmla="*/ 20 h 20"/>
                  <a:gd name="T2" fmla="*/ 54 w 108"/>
                  <a:gd name="T3" fmla="*/ 14 h 20"/>
                  <a:gd name="T4" fmla="*/ 108 w 108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20"/>
                  <a:gd name="T11" fmla="*/ 108 w 108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20">
                    <a:moveTo>
                      <a:pt x="0" y="20"/>
                    </a:moveTo>
                    <a:lnTo>
                      <a:pt x="54" y="14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4" name="Freeform 33"/>
              <p:cNvSpPr>
                <a:spLocks/>
              </p:cNvSpPr>
              <p:nvPr/>
            </p:nvSpPr>
            <p:spPr bwMode="auto">
              <a:xfrm>
                <a:off x="2262411" y="5156631"/>
                <a:ext cx="161925" cy="76200"/>
              </a:xfrm>
              <a:custGeom>
                <a:avLst/>
                <a:gdLst>
                  <a:gd name="T0" fmla="*/ 0 w 102"/>
                  <a:gd name="T1" fmla="*/ 48 h 48"/>
                  <a:gd name="T2" fmla="*/ 54 w 102"/>
                  <a:gd name="T3" fmla="*/ 28 h 48"/>
                  <a:gd name="T4" fmla="*/ 102 w 102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48"/>
                    </a:moveTo>
                    <a:lnTo>
                      <a:pt x="54" y="28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" name="Freeform 34"/>
              <p:cNvSpPr>
                <a:spLocks/>
              </p:cNvSpPr>
              <p:nvPr/>
            </p:nvSpPr>
            <p:spPr bwMode="auto">
              <a:xfrm>
                <a:off x="2424336" y="5005818"/>
                <a:ext cx="161925" cy="150813"/>
              </a:xfrm>
              <a:custGeom>
                <a:avLst/>
                <a:gdLst>
                  <a:gd name="T0" fmla="*/ 0 w 102"/>
                  <a:gd name="T1" fmla="*/ 95 h 95"/>
                  <a:gd name="T2" fmla="*/ 48 w 102"/>
                  <a:gd name="T3" fmla="*/ 54 h 95"/>
                  <a:gd name="T4" fmla="*/ 102 w 102"/>
                  <a:gd name="T5" fmla="*/ 0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95"/>
                    </a:moveTo>
                    <a:lnTo>
                      <a:pt x="48" y="54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" name="Freeform 35"/>
              <p:cNvSpPr>
                <a:spLocks/>
              </p:cNvSpPr>
              <p:nvPr/>
            </p:nvSpPr>
            <p:spPr bwMode="auto">
              <a:xfrm>
                <a:off x="2586261" y="4756581"/>
                <a:ext cx="161925" cy="249237"/>
              </a:xfrm>
              <a:custGeom>
                <a:avLst/>
                <a:gdLst>
                  <a:gd name="T0" fmla="*/ 0 w 102"/>
                  <a:gd name="T1" fmla="*/ 157 h 157"/>
                  <a:gd name="T2" fmla="*/ 48 w 102"/>
                  <a:gd name="T3" fmla="*/ 89 h 157"/>
                  <a:gd name="T4" fmla="*/ 102 w 102"/>
                  <a:gd name="T5" fmla="*/ 0 h 157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157"/>
                  <a:gd name="T11" fmla="*/ 102 w 102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157">
                    <a:moveTo>
                      <a:pt x="0" y="157"/>
                    </a:moveTo>
                    <a:lnTo>
                      <a:pt x="48" y="89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" name="Freeform 36"/>
              <p:cNvSpPr>
                <a:spLocks/>
              </p:cNvSpPr>
              <p:nvPr/>
            </p:nvSpPr>
            <p:spPr bwMode="auto">
              <a:xfrm>
                <a:off x="2748186" y="4410506"/>
                <a:ext cx="171450" cy="346075"/>
              </a:xfrm>
              <a:custGeom>
                <a:avLst/>
                <a:gdLst>
                  <a:gd name="T0" fmla="*/ 0 w 108"/>
                  <a:gd name="T1" fmla="*/ 218 h 218"/>
                  <a:gd name="T2" fmla="*/ 24 w 108"/>
                  <a:gd name="T3" fmla="*/ 164 h 218"/>
                  <a:gd name="T4" fmla="*/ 54 w 108"/>
                  <a:gd name="T5" fmla="*/ 103 h 218"/>
                  <a:gd name="T6" fmla="*/ 84 w 108"/>
                  <a:gd name="T7" fmla="*/ 48 h 218"/>
                  <a:gd name="T8" fmla="*/ 96 w 108"/>
                  <a:gd name="T9" fmla="*/ 21 h 218"/>
                  <a:gd name="T10" fmla="*/ 108 w 108"/>
                  <a:gd name="T11" fmla="*/ 0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218"/>
                  <a:gd name="T20" fmla="*/ 108 w 108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218">
                    <a:moveTo>
                      <a:pt x="0" y="218"/>
                    </a:moveTo>
                    <a:lnTo>
                      <a:pt x="24" y="164"/>
                    </a:lnTo>
                    <a:lnTo>
                      <a:pt x="54" y="103"/>
                    </a:lnTo>
                    <a:lnTo>
                      <a:pt x="84" y="48"/>
                    </a:lnTo>
                    <a:lnTo>
                      <a:pt x="96" y="21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8" name="Freeform 37"/>
              <p:cNvSpPr>
                <a:spLocks/>
              </p:cNvSpPr>
              <p:nvPr/>
            </p:nvSpPr>
            <p:spPr bwMode="auto">
              <a:xfrm>
                <a:off x="2919636" y="4313668"/>
                <a:ext cx="161925" cy="96838"/>
              </a:xfrm>
              <a:custGeom>
                <a:avLst/>
                <a:gdLst>
                  <a:gd name="T0" fmla="*/ 0 w 102"/>
                  <a:gd name="T1" fmla="*/ 61 h 61"/>
                  <a:gd name="T2" fmla="*/ 24 w 102"/>
                  <a:gd name="T3" fmla="*/ 34 h 61"/>
                  <a:gd name="T4" fmla="*/ 54 w 102"/>
                  <a:gd name="T5" fmla="*/ 14 h 61"/>
                  <a:gd name="T6" fmla="*/ 78 w 102"/>
                  <a:gd name="T7" fmla="*/ 0 h 61"/>
                  <a:gd name="T8" fmla="*/ 102 w 102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61"/>
                    </a:moveTo>
                    <a:lnTo>
                      <a:pt x="24" y="34"/>
                    </a:lnTo>
                    <a:lnTo>
                      <a:pt x="54" y="14"/>
                    </a:lnTo>
                    <a:lnTo>
                      <a:pt x="78" y="0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9" name="Freeform 38"/>
              <p:cNvSpPr>
                <a:spLocks/>
              </p:cNvSpPr>
              <p:nvPr/>
            </p:nvSpPr>
            <p:spPr bwMode="auto">
              <a:xfrm>
                <a:off x="3081561" y="4313668"/>
                <a:ext cx="161925" cy="96838"/>
              </a:xfrm>
              <a:custGeom>
                <a:avLst/>
                <a:gdLst>
                  <a:gd name="T0" fmla="*/ 0 w 102"/>
                  <a:gd name="T1" fmla="*/ 0 h 61"/>
                  <a:gd name="T2" fmla="*/ 24 w 102"/>
                  <a:gd name="T3" fmla="*/ 0 h 61"/>
                  <a:gd name="T4" fmla="*/ 48 w 102"/>
                  <a:gd name="T5" fmla="*/ 14 h 61"/>
                  <a:gd name="T6" fmla="*/ 78 w 102"/>
                  <a:gd name="T7" fmla="*/ 34 h 61"/>
                  <a:gd name="T8" fmla="*/ 102 w 102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0"/>
                    </a:moveTo>
                    <a:lnTo>
                      <a:pt x="24" y="0"/>
                    </a:lnTo>
                    <a:lnTo>
                      <a:pt x="48" y="14"/>
                    </a:lnTo>
                    <a:lnTo>
                      <a:pt x="78" y="34"/>
                    </a:lnTo>
                    <a:lnTo>
                      <a:pt x="102" y="61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0" name="Freeform 39"/>
              <p:cNvSpPr>
                <a:spLocks/>
              </p:cNvSpPr>
              <p:nvPr/>
            </p:nvSpPr>
            <p:spPr bwMode="auto">
              <a:xfrm>
                <a:off x="3243486" y="4410506"/>
                <a:ext cx="161925" cy="346075"/>
              </a:xfrm>
              <a:custGeom>
                <a:avLst/>
                <a:gdLst>
                  <a:gd name="T0" fmla="*/ 0 w 102"/>
                  <a:gd name="T1" fmla="*/ 0 h 218"/>
                  <a:gd name="T2" fmla="*/ 12 w 102"/>
                  <a:gd name="T3" fmla="*/ 21 h 218"/>
                  <a:gd name="T4" fmla="*/ 24 w 102"/>
                  <a:gd name="T5" fmla="*/ 48 h 218"/>
                  <a:gd name="T6" fmla="*/ 48 w 102"/>
                  <a:gd name="T7" fmla="*/ 103 h 218"/>
                  <a:gd name="T8" fmla="*/ 78 w 102"/>
                  <a:gd name="T9" fmla="*/ 164 h 218"/>
                  <a:gd name="T10" fmla="*/ 102 w 102"/>
                  <a:gd name="T11" fmla="*/ 218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218"/>
                  <a:gd name="T20" fmla="*/ 102 w 102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218">
                    <a:moveTo>
                      <a:pt x="0" y="0"/>
                    </a:moveTo>
                    <a:lnTo>
                      <a:pt x="12" y="21"/>
                    </a:lnTo>
                    <a:lnTo>
                      <a:pt x="24" y="48"/>
                    </a:lnTo>
                    <a:lnTo>
                      <a:pt x="48" y="103"/>
                    </a:lnTo>
                    <a:lnTo>
                      <a:pt x="78" y="164"/>
                    </a:lnTo>
                    <a:lnTo>
                      <a:pt x="102" y="218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1" name="Freeform 40"/>
              <p:cNvSpPr>
                <a:spLocks/>
              </p:cNvSpPr>
              <p:nvPr/>
            </p:nvSpPr>
            <p:spPr bwMode="auto">
              <a:xfrm>
                <a:off x="3405411" y="4756581"/>
                <a:ext cx="171450" cy="249237"/>
              </a:xfrm>
              <a:custGeom>
                <a:avLst/>
                <a:gdLst>
                  <a:gd name="T0" fmla="*/ 0 w 108"/>
                  <a:gd name="T1" fmla="*/ 0 h 157"/>
                  <a:gd name="T2" fmla="*/ 54 w 108"/>
                  <a:gd name="T3" fmla="*/ 89 h 157"/>
                  <a:gd name="T4" fmla="*/ 108 w 108"/>
                  <a:gd name="T5" fmla="*/ 157 h 157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157"/>
                  <a:gd name="T11" fmla="*/ 108 w 108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157">
                    <a:moveTo>
                      <a:pt x="0" y="0"/>
                    </a:moveTo>
                    <a:lnTo>
                      <a:pt x="54" y="89"/>
                    </a:lnTo>
                    <a:lnTo>
                      <a:pt x="108" y="157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2" name="Freeform 41"/>
              <p:cNvSpPr>
                <a:spLocks/>
              </p:cNvSpPr>
              <p:nvPr/>
            </p:nvSpPr>
            <p:spPr bwMode="auto">
              <a:xfrm>
                <a:off x="3576861" y="5005818"/>
                <a:ext cx="161925" cy="150813"/>
              </a:xfrm>
              <a:custGeom>
                <a:avLst/>
                <a:gdLst>
                  <a:gd name="T0" fmla="*/ 0 w 102"/>
                  <a:gd name="T1" fmla="*/ 0 h 95"/>
                  <a:gd name="T2" fmla="*/ 54 w 102"/>
                  <a:gd name="T3" fmla="*/ 54 h 95"/>
                  <a:gd name="T4" fmla="*/ 102 w 102"/>
                  <a:gd name="T5" fmla="*/ 95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0"/>
                    </a:moveTo>
                    <a:lnTo>
                      <a:pt x="54" y="54"/>
                    </a:lnTo>
                    <a:lnTo>
                      <a:pt x="102" y="95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" name="Freeform 42"/>
              <p:cNvSpPr>
                <a:spLocks/>
              </p:cNvSpPr>
              <p:nvPr/>
            </p:nvSpPr>
            <p:spPr bwMode="auto">
              <a:xfrm>
                <a:off x="3738786" y="5156631"/>
                <a:ext cx="161925" cy="76200"/>
              </a:xfrm>
              <a:custGeom>
                <a:avLst/>
                <a:gdLst>
                  <a:gd name="T0" fmla="*/ 0 w 102"/>
                  <a:gd name="T1" fmla="*/ 0 h 48"/>
                  <a:gd name="T2" fmla="*/ 48 w 102"/>
                  <a:gd name="T3" fmla="*/ 28 h 48"/>
                  <a:gd name="T4" fmla="*/ 102 w 102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0"/>
                    </a:moveTo>
                    <a:lnTo>
                      <a:pt x="48" y="28"/>
                    </a:lnTo>
                    <a:lnTo>
                      <a:pt x="102" y="48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4" name="Freeform 43"/>
              <p:cNvSpPr>
                <a:spLocks/>
              </p:cNvSpPr>
              <p:nvPr/>
            </p:nvSpPr>
            <p:spPr bwMode="auto">
              <a:xfrm>
                <a:off x="3900711" y="5232831"/>
                <a:ext cx="161925" cy="31750"/>
              </a:xfrm>
              <a:custGeom>
                <a:avLst/>
                <a:gdLst>
                  <a:gd name="T0" fmla="*/ 0 w 102"/>
                  <a:gd name="T1" fmla="*/ 0 h 20"/>
                  <a:gd name="T2" fmla="*/ 48 w 102"/>
                  <a:gd name="T3" fmla="*/ 14 h 20"/>
                  <a:gd name="T4" fmla="*/ 102 w 102"/>
                  <a:gd name="T5" fmla="*/ 20 h 20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20"/>
                  <a:gd name="T11" fmla="*/ 102 w 102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20">
                    <a:moveTo>
                      <a:pt x="0" y="0"/>
                    </a:moveTo>
                    <a:lnTo>
                      <a:pt x="48" y="14"/>
                    </a:lnTo>
                    <a:lnTo>
                      <a:pt x="102" y="2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5" name="Line 44"/>
              <p:cNvSpPr>
                <a:spLocks noChangeShapeType="1"/>
              </p:cNvSpPr>
              <p:nvPr/>
            </p:nvSpPr>
            <p:spPr bwMode="auto">
              <a:xfrm>
                <a:off x="4062636" y="5264581"/>
                <a:ext cx="171450" cy="3333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15" name="Skupina 114"/>
            <p:cNvGrpSpPr/>
            <p:nvPr/>
          </p:nvGrpSpPr>
          <p:grpSpPr>
            <a:xfrm>
              <a:off x="6372200" y="5346667"/>
              <a:ext cx="744546" cy="729393"/>
              <a:chOff x="1929036" y="4313668"/>
              <a:chExt cx="2305050" cy="984250"/>
            </a:xfrm>
          </p:grpSpPr>
          <p:sp>
            <p:nvSpPr>
              <p:cNvPr id="118" name="Line 31"/>
              <p:cNvSpPr>
                <a:spLocks noChangeShapeType="1"/>
              </p:cNvSpPr>
              <p:nvPr/>
            </p:nvSpPr>
            <p:spPr bwMode="auto">
              <a:xfrm flipV="1">
                <a:off x="1929036" y="5264581"/>
                <a:ext cx="161925" cy="33337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9" name="Freeform 32"/>
              <p:cNvSpPr>
                <a:spLocks/>
              </p:cNvSpPr>
              <p:nvPr/>
            </p:nvSpPr>
            <p:spPr bwMode="auto">
              <a:xfrm>
                <a:off x="2090961" y="5232831"/>
                <a:ext cx="171450" cy="31750"/>
              </a:xfrm>
              <a:custGeom>
                <a:avLst/>
                <a:gdLst>
                  <a:gd name="T0" fmla="*/ 0 w 108"/>
                  <a:gd name="T1" fmla="*/ 20 h 20"/>
                  <a:gd name="T2" fmla="*/ 54 w 108"/>
                  <a:gd name="T3" fmla="*/ 14 h 20"/>
                  <a:gd name="T4" fmla="*/ 108 w 108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20"/>
                  <a:gd name="T11" fmla="*/ 108 w 108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20">
                    <a:moveTo>
                      <a:pt x="0" y="20"/>
                    </a:moveTo>
                    <a:lnTo>
                      <a:pt x="54" y="14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0" name="Freeform 33"/>
              <p:cNvSpPr>
                <a:spLocks/>
              </p:cNvSpPr>
              <p:nvPr/>
            </p:nvSpPr>
            <p:spPr bwMode="auto">
              <a:xfrm>
                <a:off x="2262411" y="5156631"/>
                <a:ext cx="161925" cy="76200"/>
              </a:xfrm>
              <a:custGeom>
                <a:avLst/>
                <a:gdLst>
                  <a:gd name="T0" fmla="*/ 0 w 102"/>
                  <a:gd name="T1" fmla="*/ 48 h 48"/>
                  <a:gd name="T2" fmla="*/ 54 w 102"/>
                  <a:gd name="T3" fmla="*/ 28 h 48"/>
                  <a:gd name="T4" fmla="*/ 102 w 102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48"/>
                    </a:moveTo>
                    <a:lnTo>
                      <a:pt x="54" y="28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1" name="Freeform 34"/>
              <p:cNvSpPr>
                <a:spLocks/>
              </p:cNvSpPr>
              <p:nvPr/>
            </p:nvSpPr>
            <p:spPr bwMode="auto">
              <a:xfrm>
                <a:off x="2424336" y="5005818"/>
                <a:ext cx="161925" cy="150813"/>
              </a:xfrm>
              <a:custGeom>
                <a:avLst/>
                <a:gdLst>
                  <a:gd name="T0" fmla="*/ 0 w 102"/>
                  <a:gd name="T1" fmla="*/ 95 h 95"/>
                  <a:gd name="T2" fmla="*/ 48 w 102"/>
                  <a:gd name="T3" fmla="*/ 54 h 95"/>
                  <a:gd name="T4" fmla="*/ 102 w 102"/>
                  <a:gd name="T5" fmla="*/ 0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95"/>
                    </a:moveTo>
                    <a:lnTo>
                      <a:pt x="48" y="54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2" name="Freeform 35"/>
              <p:cNvSpPr>
                <a:spLocks/>
              </p:cNvSpPr>
              <p:nvPr/>
            </p:nvSpPr>
            <p:spPr bwMode="auto">
              <a:xfrm>
                <a:off x="2586261" y="4756581"/>
                <a:ext cx="161925" cy="249237"/>
              </a:xfrm>
              <a:custGeom>
                <a:avLst/>
                <a:gdLst>
                  <a:gd name="T0" fmla="*/ 0 w 102"/>
                  <a:gd name="T1" fmla="*/ 157 h 157"/>
                  <a:gd name="T2" fmla="*/ 48 w 102"/>
                  <a:gd name="T3" fmla="*/ 89 h 157"/>
                  <a:gd name="T4" fmla="*/ 102 w 102"/>
                  <a:gd name="T5" fmla="*/ 0 h 157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157"/>
                  <a:gd name="T11" fmla="*/ 102 w 102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157">
                    <a:moveTo>
                      <a:pt x="0" y="157"/>
                    </a:moveTo>
                    <a:lnTo>
                      <a:pt x="48" y="89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3" name="Freeform 36"/>
              <p:cNvSpPr>
                <a:spLocks/>
              </p:cNvSpPr>
              <p:nvPr/>
            </p:nvSpPr>
            <p:spPr bwMode="auto">
              <a:xfrm>
                <a:off x="2748186" y="4410506"/>
                <a:ext cx="171450" cy="346075"/>
              </a:xfrm>
              <a:custGeom>
                <a:avLst/>
                <a:gdLst>
                  <a:gd name="T0" fmla="*/ 0 w 108"/>
                  <a:gd name="T1" fmla="*/ 218 h 218"/>
                  <a:gd name="T2" fmla="*/ 24 w 108"/>
                  <a:gd name="T3" fmla="*/ 164 h 218"/>
                  <a:gd name="T4" fmla="*/ 54 w 108"/>
                  <a:gd name="T5" fmla="*/ 103 h 218"/>
                  <a:gd name="T6" fmla="*/ 84 w 108"/>
                  <a:gd name="T7" fmla="*/ 48 h 218"/>
                  <a:gd name="T8" fmla="*/ 96 w 108"/>
                  <a:gd name="T9" fmla="*/ 21 h 218"/>
                  <a:gd name="T10" fmla="*/ 108 w 108"/>
                  <a:gd name="T11" fmla="*/ 0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218"/>
                  <a:gd name="T20" fmla="*/ 108 w 108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218">
                    <a:moveTo>
                      <a:pt x="0" y="218"/>
                    </a:moveTo>
                    <a:lnTo>
                      <a:pt x="24" y="164"/>
                    </a:lnTo>
                    <a:lnTo>
                      <a:pt x="54" y="103"/>
                    </a:lnTo>
                    <a:lnTo>
                      <a:pt x="84" y="48"/>
                    </a:lnTo>
                    <a:lnTo>
                      <a:pt x="96" y="21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4" name="Freeform 37"/>
              <p:cNvSpPr>
                <a:spLocks/>
              </p:cNvSpPr>
              <p:nvPr/>
            </p:nvSpPr>
            <p:spPr bwMode="auto">
              <a:xfrm>
                <a:off x="2919636" y="4313668"/>
                <a:ext cx="161925" cy="96838"/>
              </a:xfrm>
              <a:custGeom>
                <a:avLst/>
                <a:gdLst>
                  <a:gd name="T0" fmla="*/ 0 w 102"/>
                  <a:gd name="T1" fmla="*/ 61 h 61"/>
                  <a:gd name="T2" fmla="*/ 24 w 102"/>
                  <a:gd name="T3" fmla="*/ 34 h 61"/>
                  <a:gd name="T4" fmla="*/ 54 w 102"/>
                  <a:gd name="T5" fmla="*/ 14 h 61"/>
                  <a:gd name="T6" fmla="*/ 78 w 102"/>
                  <a:gd name="T7" fmla="*/ 0 h 61"/>
                  <a:gd name="T8" fmla="*/ 102 w 102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61"/>
                    </a:moveTo>
                    <a:lnTo>
                      <a:pt x="24" y="34"/>
                    </a:lnTo>
                    <a:lnTo>
                      <a:pt x="54" y="14"/>
                    </a:lnTo>
                    <a:lnTo>
                      <a:pt x="78" y="0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" name="Freeform 38"/>
              <p:cNvSpPr>
                <a:spLocks/>
              </p:cNvSpPr>
              <p:nvPr/>
            </p:nvSpPr>
            <p:spPr bwMode="auto">
              <a:xfrm>
                <a:off x="3081561" y="4313668"/>
                <a:ext cx="161925" cy="96838"/>
              </a:xfrm>
              <a:custGeom>
                <a:avLst/>
                <a:gdLst>
                  <a:gd name="T0" fmla="*/ 0 w 102"/>
                  <a:gd name="T1" fmla="*/ 0 h 61"/>
                  <a:gd name="T2" fmla="*/ 24 w 102"/>
                  <a:gd name="T3" fmla="*/ 0 h 61"/>
                  <a:gd name="T4" fmla="*/ 48 w 102"/>
                  <a:gd name="T5" fmla="*/ 14 h 61"/>
                  <a:gd name="T6" fmla="*/ 78 w 102"/>
                  <a:gd name="T7" fmla="*/ 34 h 61"/>
                  <a:gd name="T8" fmla="*/ 102 w 102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0"/>
                    </a:moveTo>
                    <a:lnTo>
                      <a:pt x="24" y="0"/>
                    </a:lnTo>
                    <a:lnTo>
                      <a:pt x="48" y="14"/>
                    </a:lnTo>
                    <a:lnTo>
                      <a:pt x="78" y="34"/>
                    </a:lnTo>
                    <a:lnTo>
                      <a:pt x="102" y="61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6" name="Freeform 39"/>
              <p:cNvSpPr>
                <a:spLocks/>
              </p:cNvSpPr>
              <p:nvPr/>
            </p:nvSpPr>
            <p:spPr bwMode="auto">
              <a:xfrm>
                <a:off x="3243486" y="4410506"/>
                <a:ext cx="161925" cy="346075"/>
              </a:xfrm>
              <a:custGeom>
                <a:avLst/>
                <a:gdLst>
                  <a:gd name="T0" fmla="*/ 0 w 102"/>
                  <a:gd name="T1" fmla="*/ 0 h 218"/>
                  <a:gd name="T2" fmla="*/ 12 w 102"/>
                  <a:gd name="T3" fmla="*/ 21 h 218"/>
                  <a:gd name="T4" fmla="*/ 24 w 102"/>
                  <a:gd name="T5" fmla="*/ 48 h 218"/>
                  <a:gd name="T6" fmla="*/ 48 w 102"/>
                  <a:gd name="T7" fmla="*/ 103 h 218"/>
                  <a:gd name="T8" fmla="*/ 78 w 102"/>
                  <a:gd name="T9" fmla="*/ 164 h 218"/>
                  <a:gd name="T10" fmla="*/ 102 w 102"/>
                  <a:gd name="T11" fmla="*/ 218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218"/>
                  <a:gd name="T20" fmla="*/ 102 w 102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218">
                    <a:moveTo>
                      <a:pt x="0" y="0"/>
                    </a:moveTo>
                    <a:lnTo>
                      <a:pt x="12" y="21"/>
                    </a:lnTo>
                    <a:lnTo>
                      <a:pt x="24" y="48"/>
                    </a:lnTo>
                    <a:lnTo>
                      <a:pt x="48" y="103"/>
                    </a:lnTo>
                    <a:lnTo>
                      <a:pt x="78" y="164"/>
                    </a:lnTo>
                    <a:lnTo>
                      <a:pt x="102" y="218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7" name="Freeform 40"/>
              <p:cNvSpPr>
                <a:spLocks/>
              </p:cNvSpPr>
              <p:nvPr/>
            </p:nvSpPr>
            <p:spPr bwMode="auto">
              <a:xfrm>
                <a:off x="3405411" y="4756581"/>
                <a:ext cx="171450" cy="249237"/>
              </a:xfrm>
              <a:custGeom>
                <a:avLst/>
                <a:gdLst>
                  <a:gd name="T0" fmla="*/ 0 w 108"/>
                  <a:gd name="T1" fmla="*/ 0 h 157"/>
                  <a:gd name="T2" fmla="*/ 54 w 108"/>
                  <a:gd name="T3" fmla="*/ 89 h 157"/>
                  <a:gd name="T4" fmla="*/ 108 w 108"/>
                  <a:gd name="T5" fmla="*/ 157 h 157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157"/>
                  <a:gd name="T11" fmla="*/ 108 w 108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157">
                    <a:moveTo>
                      <a:pt x="0" y="0"/>
                    </a:moveTo>
                    <a:lnTo>
                      <a:pt x="54" y="89"/>
                    </a:lnTo>
                    <a:lnTo>
                      <a:pt x="108" y="157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8" name="Freeform 41"/>
              <p:cNvSpPr>
                <a:spLocks/>
              </p:cNvSpPr>
              <p:nvPr/>
            </p:nvSpPr>
            <p:spPr bwMode="auto">
              <a:xfrm>
                <a:off x="3576861" y="5005818"/>
                <a:ext cx="161925" cy="150813"/>
              </a:xfrm>
              <a:custGeom>
                <a:avLst/>
                <a:gdLst>
                  <a:gd name="T0" fmla="*/ 0 w 102"/>
                  <a:gd name="T1" fmla="*/ 0 h 95"/>
                  <a:gd name="T2" fmla="*/ 54 w 102"/>
                  <a:gd name="T3" fmla="*/ 54 h 95"/>
                  <a:gd name="T4" fmla="*/ 102 w 102"/>
                  <a:gd name="T5" fmla="*/ 95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0"/>
                    </a:moveTo>
                    <a:lnTo>
                      <a:pt x="54" y="54"/>
                    </a:lnTo>
                    <a:lnTo>
                      <a:pt x="102" y="95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9" name="Freeform 42"/>
              <p:cNvSpPr>
                <a:spLocks/>
              </p:cNvSpPr>
              <p:nvPr/>
            </p:nvSpPr>
            <p:spPr bwMode="auto">
              <a:xfrm>
                <a:off x="3738786" y="5156631"/>
                <a:ext cx="161925" cy="76200"/>
              </a:xfrm>
              <a:custGeom>
                <a:avLst/>
                <a:gdLst>
                  <a:gd name="T0" fmla="*/ 0 w 102"/>
                  <a:gd name="T1" fmla="*/ 0 h 48"/>
                  <a:gd name="T2" fmla="*/ 48 w 102"/>
                  <a:gd name="T3" fmla="*/ 28 h 48"/>
                  <a:gd name="T4" fmla="*/ 102 w 102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0"/>
                    </a:moveTo>
                    <a:lnTo>
                      <a:pt x="48" y="28"/>
                    </a:lnTo>
                    <a:lnTo>
                      <a:pt x="102" y="48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0" name="Freeform 43"/>
              <p:cNvSpPr>
                <a:spLocks/>
              </p:cNvSpPr>
              <p:nvPr/>
            </p:nvSpPr>
            <p:spPr bwMode="auto">
              <a:xfrm>
                <a:off x="3900711" y="5232831"/>
                <a:ext cx="161925" cy="31750"/>
              </a:xfrm>
              <a:custGeom>
                <a:avLst/>
                <a:gdLst>
                  <a:gd name="T0" fmla="*/ 0 w 102"/>
                  <a:gd name="T1" fmla="*/ 0 h 20"/>
                  <a:gd name="T2" fmla="*/ 48 w 102"/>
                  <a:gd name="T3" fmla="*/ 14 h 20"/>
                  <a:gd name="T4" fmla="*/ 102 w 102"/>
                  <a:gd name="T5" fmla="*/ 20 h 20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20"/>
                  <a:gd name="T11" fmla="*/ 102 w 102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20">
                    <a:moveTo>
                      <a:pt x="0" y="0"/>
                    </a:moveTo>
                    <a:lnTo>
                      <a:pt x="48" y="14"/>
                    </a:lnTo>
                    <a:lnTo>
                      <a:pt x="102" y="2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1" name="Line 44"/>
              <p:cNvSpPr>
                <a:spLocks noChangeShapeType="1"/>
              </p:cNvSpPr>
              <p:nvPr/>
            </p:nvSpPr>
            <p:spPr bwMode="auto">
              <a:xfrm>
                <a:off x="4062636" y="5264581"/>
                <a:ext cx="171450" cy="33337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16" name="TextovéPole 115"/>
            <p:cNvSpPr txBox="1"/>
            <p:nvPr/>
          </p:nvSpPr>
          <p:spPr>
            <a:xfrm>
              <a:off x="6896103" y="6092454"/>
              <a:ext cx="3401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x</a:t>
              </a:r>
              <a:r>
                <a:rPr lang="cs-CZ" sz="1200" baseline="-25000" dirty="0" smtClean="0"/>
                <a:t>1</a:t>
              </a:r>
              <a:endParaRPr lang="en-US" sz="1200" baseline="-25000" dirty="0"/>
            </a:p>
          </p:txBody>
        </p:sp>
        <p:sp>
          <p:nvSpPr>
            <p:cNvPr id="117" name="TextovéPole 116"/>
            <p:cNvSpPr txBox="1"/>
            <p:nvPr/>
          </p:nvSpPr>
          <p:spPr>
            <a:xfrm>
              <a:off x="5098523" y="5032921"/>
              <a:ext cx="4867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f(x</a:t>
              </a:r>
              <a:r>
                <a:rPr lang="cs-CZ" sz="1200" baseline="-25000" dirty="0" smtClean="0"/>
                <a:t>1</a:t>
              </a:r>
              <a:r>
                <a:rPr lang="cs-CZ" sz="1200" dirty="0" smtClean="0"/>
                <a:t>)</a:t>
              </a:r>
              <a:endParaRPr lang="en-US" sz="1200" dirty="0"/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7165074" y="4007382"/>
            <a:ext cx="1670245" cy="1348407"/>
            <a:chOff x="7165074" y="3791358"/>
            <a:chExt cx="1670245" cy="1348407"/>
          </a:xfrm>
        </p:grpSpPr>
        <p:sp>
          <p:nvSpPr>
            <p:cNvPr id="56" name="Line 29"/>
            <p:cNvSpPr>
              <a:spLocks noChangeShapeType="1"/>
            </p:cNvSpPr>
            <p:nvPr/>
          </p:nvSpPr>
          <p:spPr bwMode="auto">
            <a:xfrm>
              <a:off x="7465020" y="3815292"/>
              <a:ext cx="0" cy="10587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7" name="Line 30"/>
            <p:cNvSpPr>
              <a:spLocks noChangeShapeType="1"/>
            </p:cNvSpPr>
            <p:nvPr/>
          </p:nvSpPr>
          <p:spPr bwMode="auto">
            <a:xfrm>
              <a:off x="7474787" y="4874089"/>
              <a:ext cx="123528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5" name="Skupina 4"/>
            <p:cNvGrpSpPr/>
            <p:nvPr/>
          </p:nvGrpSpPr>
          <p:grpSpPr>
            <a:xfrm>
              <a:off x="8080647" y="4034970"/>
              <a:ext cx="401619" cy="671873"/>
              <a:chOff x="7914991" y="4034970"/>
              <a:chExt cx="401619" cy="671873"/>
            </a:xfrm>
          </p:grpSpPr>
          <p:sp>
            <p:nvSpPr>
              <p:cNvPr id="20" name="Ovál 19"/>
              <p:cNvSpPr/>
              <p:nvPr/>
            </p:nvSpPr>
            <p:spPr>
              <a:xfrm rot="1306711">
                <a:off x="7914991" y="4034970"/>
                <a:ext cx="401619" cy="671873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ál 57"/>
              <p:cNvSpPr/>
              <p:nvPr/>
            </p:nvSpPr>
            <p:spPr>
              <a:xfrm rot="1306711">
                <a:off x="7958593" y="4107913"/>
                <a:ext cx="314414" cy="525986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ál 58"/>
              <p:cNvSpPr/>
              <p:nvPr/>
            </p:nvSpPr>
            <p:spPr>
              <a:xfrm rot="1306711">
                <a:off x="8016028" y="4174515"/>
                <a:ext cx="199545" cy="392782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ál 59"/>
              <p:cNvSpPr/>
              <p:nvPr/>
            </p:nvSpPr>
            <p:spPr>
              <a:xfrm rot="1306711">
                <a:off x="8061800" y="4226906"/>
                <a:ext cx="108000" cy="288000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TextovéPole 62"/>
            <p:cNvSpPr txBox="1"/>
            <p:nvPr/>
          </p:nvSpPr>
          <p:spPr>
            <a:xfrm>
              <a:off x="8495126" y="4862766"/>
              <a:ext cx="3401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x</a:t>
              </a:r>
              <a:r>
                <a:rPr lang="cs-CZ" sz="1200" baseline="-25000" dirty="0" smtClean="0"/>
                <a:t>1</a:t>
              </a:r>
              <a:endParaRPr lang="en-US" sz="1200" baseline="-25000" dirty="0"/>
            </a:p>
          </p:txBody>
        </p:sp>
        <p:sp>
          <p:nvSpPr>
            <p:cNvPr id="64" name="TextovéPole 63"/>
            <p:cNvSpPr txBox="1"/>
            <p:nvPr/>
          </p:nvSpPr>
          <p:spPr>
            <a:xfrm>
              <a:off x="7165074" y="3791358"/>
              <a:ext cx="3401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x</a:t>
              </a:r>
              <a:r>
                <a:rPr lang="cs-CZ" sz="1200" baseline="-25000" dirty="0" smtClean="0"/>
                <a:t>2</a:t>
              </a:r>
              <a:endParaRPr lang="en-US" sz="1200" baseline="-25000" dirty="0"/>
            </a:p>
          </p:txBody>
        </p:sp>
        <p:sp>
          <p:nvSpPr>
            <p:cNvPr id="155" name="Ovál 154"/>
            <p:cNvSpPr/>
            <p:nvPr/>
          </p:nvSpPr>
          <p:spPr>
            <a:xfrm rot="1306711">
              <a:off x="7898138" y="3947200"/>
              <a:ext cx="401619" cy="67187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ál 155"/>
            <p:cNvSpPr/>
            <p:nvPr/>
          </p:nvSpPr>
          <p:spPr>
            <a:xfrm rot="1306711">
              <a:off x="7941740" y="4020143"/>
              <a:ext cx="314414" cy="5259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ál 156"/>
            <p:cNvSpPr/>
            <p:nvPr/>
          </p:nvSpPr>
          <p:spPr>
            <a:xfrm rot="1306711">
              <a:off x="7999175" y="4086745"/>
              <a:ext cx="199545" cy="3927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ál 157"/>
            <p:cNvSpPr/>
            <p:nvPr/>
          </p:nvSpPr>
          <p:spPr>
            <a:xfrm rot="1306711">
              <a:off x="8044947" y="4139136"/>
              <a:ext cx="108000" cy="288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7165074" y="5248945"/>
            <a:ext cx="1670245" cy="1348407"/>
            <a:chOff x="7165074" y="5032921"/>
            <a:chExt cx="1670245" cy="1348407"/>
          </a:xfrm>
        </p:grpSpPr>
        <p:sp>
          <p:nvSpPr>
            <p:cNvPr id="147" name="Line 29"/>
            <p:cNvSpPr>
              <a:spLocks noChangeShapeType="1"/>
            </p:cNvSpPr>
            <p:nvPr/>
          </p:nvSpPr>
          <p:spPr bwMode="auto">
            <a:xfrm>
              <a:off x="7465020" y="5056855"/>
              <a:ext cx="0" cy="10587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8" name="Line 30"/>
            <p:cNvSpPr>
              <a:spLocks noChangeShapeType="1"/>
            </p:cNvSpPr>
            <p:nvPr/>
          </p:nvSpPr>
          <p:spPr bwMode="auto">
            <a:xfrm>
              <a:off x="7474787" y="6115652"/>
              <a:ext cx="123528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2" name="Skupina 11"/>
            <p:cNvGrpSpPr/>
            <p:nvPr/>
          </p:nvGrpSpPr>
          <p:grpSpPr>
            <a:xfrm>
              <a:off x="8080647" y="5276533"/>
              <a:ext cx="401619" cy="671873"/>
              <a:chOff x="8020514" y="5276533"/>
              <a:chExt cx="401619" cy="671873"/>
            </a:xfrm>
          </p:grpSpPr>
          <p:sp>
            <p:nvSpPr>
              <p:cNvPr id="149" name="Ovál 148"/>
              <p:cNvSpPr/>
              <p:nvPr/>
            </p:nvSpPr>
            <p:spPr>
              <a:xfrm rot="1306711">
                <a:off x="8020514" y="5276533"/>
                <a:ext cx="401619" cy="671873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ál 149"/>
              <p:cNvSpPr/>
              <p:nvPr/>
            </p:nvSpPr>
            <p:spPr>
              <a:xfrm rot="1306711">
                <a:off x="8064116" y="5349476"/>
                <a:ext cx="314414" cy="525986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ál 150"/>
              <p:cNvSpPr/>
              <p:nvPr/>
            </p:nvSpPr>
            <p:spPr>
              <a:xfrm rot="1306711">
                <a:off x="8121551" y="5416078"/>
                <a:ext cx="199545" cy="392782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ál 151"/>
              <p:cNvSpPr/>
              <p:nvPr/>
            </p:nvSpPr>
            <p:spPr>
              <a:xfrm rot="1306711">
                <a:off x="8167323" y="5468469"/>
                <a:ext cx="108000" cy="288000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3" name="TextovéPole 152"/>
            <p:cNvSpPr txBox="1"/>
            <p:nvPr/>
          </p:nvSpPr>
          <p:spPr>
            <a:xfrm>
              <a:off x="8495126" y="6104329"/>
              <a:ext cx="3401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x</a:t>
              </a:r>
              <a:r>
                <a:rPr lang="cs-CZ" sz="1200" baseline="-25000" dirty="0" smtClean="0"/>
                <a:t>1</a:t>
              </a:r>
              <a:endParaRPr lang="en-US" sz="1200" baseline="-25000" dirty="0"/>
            </a:p>
          </p:txBody>
        </p:sp>
        <p:sp>
          <p:nvSpPr>
            <p:cNvPr id="154" name="TextovéPole 153"/>
            <p:cNvSpPr txBox="1"/>
            <p:nvPr/>
          </p:nvSpPr>
          <p:spPr>
            <a:xfrm>
              <a:off x="7165074" y="5032921"/>
              <a:ext cx="3401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x</a:t>
              </a:r>
              <a:r>
                <a:rPr lang="cs-CZ" sz="1200" baseline="-25000" dirty="0" smtClean="0"/>
                <a:t>2</a:t>
              </a:r>
              <a:endParaRPr lang="en-US" sz="1200" baseline="-25000" dirty="0"/>
            </a:p>
          </p:txBody>
        </p:sp>
        <p:sp>
          <p:nvSpPr>
            <p:cNvPr id="159" name="Ovál 158"/>
            <p:cNvSpPr/>
            <p:nvPr/>
          </p:nvSpPr>
          <p:spPr>
            <a:xfrm rot="1306711">
              <a:off x="7636724" y="5131122"/>
              <a:ext cx="401619" cy="67187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ál 159"/>
            <p:cNvSpPr/>
            <p:nvPr/>
          </p:nvSpPr>
          <p:spPr>
            <a:xfrm rot="1306711">
              <a:off x="7680326" y="5204065"/>
              <a:ext cx="314414" cy="5259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ál 160"/>
            <p:cNvSpPr/>
            <p:nvPr/>
          </p:nvSpPr>
          <p:spPr>
            <a:xfrm rot="1306711">
              <a:off x="7737761" y="5270667"/>
              <a:ext cx="199545" cy="3927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ál 161"/>
            <p:cNvSpPr/>
            <p:nvPr/>
          </p:nvSpPr>
          <p:spPr>
            <a:xfrm rot="1306711">
              <a:off x="7783533" y="5323058"/>
              <a:ext cx="108000" cy="288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902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Asociační matice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939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2046856" y="3249710"/>
            <a:ext cx="972000" cy="2052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8" name="Tabulk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437286"/>
              </p:ext>
            </p:extLst>
          </p:nvPr>
        </p:nvGraphicFramePr>
        <p:xfrm>
          <a:off x="2018507" y="1803770"/>
          <a:ext cx="954609" cy="142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0540"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proměnná 1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proměnná</a:t>
                      </a: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proměnná 3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353655"/>
              </p:ext>
            </p:extLst>
          </p:nvPr>
        </p:nvGraphicFramePr>
        <p:xfrm>
          <a:off x="967656" y="3263776"/>
          <a:ext cx="1012056" cy="2024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7455">
                <a:tc>
                  <a:txBody>
                    <a:bodyPr/>
                    <a:lstStyle/>
                    <a:p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1</a:t>
                      </a:r>
                      <a:endParaRPr lang="cs-CZ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</a:t>
                      </a:r>
                      <a:r>
                        <a:rPr lang="cs-CZ" sz="1900" b="0" baseline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19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3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4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5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6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Asociační matice – Q mode analýza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52</a:t>
            </a:fld>
            <a:endParaRPr lang="cs-CZ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3850" y="5516563"/>
            <a:ext cx="3851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600" dirty="0"/>
              <a:t>Hodnoty </a:t>
            </a:r>
            <a:r>
              <a:rPr kumimoji="1" lang="cs-CZ" sz="1600" dirty="0" smtClean="0"/>
              <a:t>proměnných pro </a:t>
            </a:r>
            <a:r>
              <a:rPr kumimoji="1" lang="cs-CZ" sz="1600" dirty="0"/>
              <a:t>jednotlivé objekty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27088" y="1395413"/>
            <a:ext cx="2278062" cy="3048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cs-CZ" b="1" dirty="0" err="1">
                <a:solidFill>
                  <a:schemeClr val="bg1"/>
                </a:solidFill>
              </a:rPr>
              <a:t>NxP</a:t>
            </a:r>
            <a:r>
              <a:rPr lang="cs-CZ" b="1" dirty="0">
                <a:solidFill>
                  <a:schemeClr val="bg1"/>
                </a:solidFill>
              </a:rPr>
              <a:t> MATICE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220071" y="1395413"/>
            <a:ext cx="3123263" cy="3048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cs-CZ" b="1" dirty="0">
                <a:solidFill>
                  <a:schemeClr val="bg1"/>
                </a:solidFill>
              </a:rPr>
              <a:t>ASOCIAČNÍ MATICE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2339975" y="4797425"/>
            <a:ext cx="360363" cy="719138"/>
          </a:xfrm>
          <a:prstGeom prst="upArrow">
            <a:avLst>
              <a:gd name="adj1" fmla="val 50000"/>
              <a:gd name="adj2" fmla="val 49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 rot="5400000">
            <a:off x="3797077" y="3556794"/>
            <a:ext cx="612775" cy="1366837"/>
          </a:xfrm>
          <a:prstGeom prst="upArrow">
            <a:avLst>
              <a:gd name="adj1" fmla="val 52852"/>
              <a:gd name="adj2" fmla="val 507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394323" y="3068638"/>
            <a:ext cx="16097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 eaLnBrk="0" hangingPunct="0"/>
            <a:r>
              <a:rPr kumimoji="1" lang="cs-CZ" sz="1600" dirty="0"/>
              <a:t>Výpočet metriky podobností/</a:t>
            </a:r>
          </a:p>
          <a:p>
            <a:pPr defTabSz="1095375" eaLnBrk="0" hangingPunct="0"/>
            <a:r>
              <a:rPr kumimoji="1" lang="cs-CZ" sz="1600" dirty="0"/>
              <a:t>vzdáleností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698728" y="5516563"/>
            <a:ext cx="31683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kumimoji="1" lang="cs-CZ" sz="1600" dirty="0" smtClean="0"/>
              <a:t>Vzdálenost, podobnost, korelace</a:t>
            </a:r>
            <a:r>
              <a:rPr kumimoji="1" lang="cs-CZ" sz="1600" dirty="0"/>
              <a:t>, </a:t>
            </a:r>
            <a:r>
              <a:rPr kumimoji="1" lang="cs-CZ" sz="1600" dirty="0" smtClean="0"/>
              <a:t>kovariance mezi objekty</a:t>
            </a:r>
            <a:endParaRPr kumimoji="1" lang="cs-CZ" sz="1600" dirty="0"/>
          </a:p>
        </p:txBody>
      </p:sp>
      <p:sp>
        <p:nvSpPr>
          <p:cNvPr id="20" name="Obdélník 19"/>
          <p:cNvSpPr/>
          <p:nvPr/>
        </p:nvSpPr>
        <p:spPr>
          <a:xfrm>
            <a:off x="6299272" y="3263776"/>
            <a:ext cx="2052000" cy="2052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1" name="Tabulk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77720"/>
              </p:ext>
            </p:extLst>
          </p:nvPr>
        </p:nvGraphicFramePr>
        <p:xfrm>
          <a:off x="5220072" y="3277842"/>
          <a:ext cx="1012056" cy="2024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7455">
                <a:tc>
                  <a:txBody>
                    <a:bodyPr/>
                    <a:lstStyle/>
                    <a:p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1</a:t>
                      </a:r>
                      <a:endParaRPr lang="cs-CZ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</a:t>
                      </a:r>
                      <a:r>
                        <a:rPr lang="cs-CZ" sz="1900" b="0" baseline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19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3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4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5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6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7092255" y="4797425"/>
            <a:ext cx="360362" cy="719138"/>
          </a:xfrm>
          <a:prstGeom prst="upArrow">
            <a:avLst>
              <a:gd name="adj1" fmla="val 50000"/>
              <a:gd name="adj2" fmla="val 49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22" name="Tabulk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711361"/>
              </p:ext>
            </p:extLst>
          </p:nvPr>
        </p:nvGraphicFramePr>
        <p:xfrm>
          <a:off x="6299272" y="1805136"/>
          <a:ext cx="2052000" cy="142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20540"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objekt</a:t>
                      </a: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objekt</a:t>
                      </a: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objekt</a:t>
                      </a: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objekt</a:t>
                      </a: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</a:rPr>
                        <a:t> 4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objekt</a:t>
                      </a: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</a:rPr>
                        <a:t> 5</a:t>
                      </a: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objekt</a:t>
                      </a: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</a:rPr>
                        <a:t> 6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816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3" grpId="0" animBg="1"/>
      <p:bldP spid="14" grpId="0" animBg="1"/>
      <p:bldP spid="15" grpId="0"/>
      <p:bldP spid="16" grpId="0"/>
      <p:bldP spid="20" grpId="0" animBg="1"/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Asociační matice – R mode analýza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53</a:t>
            </a:fld>
            <a:endParaRPr lang="cs-CZ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3850" y="5516563"/>
            <a:ext cx="3851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600" dirty="0"/>
              <a:t>Hodnoty </a:t>
            </a:r>
            <a:r>
              <a:rPr kumimoji="1" lang="cs-CZ" sz="1600" dirty="0" smtClean="0"/>
              <a:t>proměnných pro </a:t>
            </a:r>
            <a:r>
              <a:rPr kumimoji="1" lang="cs-CZ" sz="1600" dirty="0"/>
              <a:t>jednotlivé objekty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27088" y="1395413"/>
            <a:ext cx="2278062" cy="3048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cs-CZ" b="1" dirty="0" err="1">
                <a:solidFill>
                  <a:schemeClr val="bg1"/>
                </a:solidFill>
              </a:rPr>
              <a:t>NxP</a:t>
            </a:r>
            <a:r>
              <a:rPr lang="cs-CZ" b="1" dirty="0">
                <a:solidFill>
                  <a:schemeClr val="bg1"/>
                </a:solidFill>
              </a:rPr>
              <a:t> MATICE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220071" y="1395413"/>
            <a:ext cx="3123263" cy="3048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cs-CZ" b="1" dirty="0">
                <a:solidFill>
                  <a:schemeClr val="bg1"/>
                </a:solidFill>
              </a:rPr>
              <a:t>ASOCIAČNÍ MATICE</a:t>
            </a: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 rot="5400000">
            <a:off x="3797077" y="3556794"/>
            <a:ext cx="612775" cy="1366837"/>
          </a:xfrm>
          <a:prstGeom prst="upArrow">
            <a:avLst>
              <a:gd name="adj1" fmla="val 52852"/>
              <a:gd name="adj2" fmla="val 507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394323" y="3068638"/>
            <a:ext cx="16097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 eaLnBrk="0" hangingPunct="0"/>
            <a:r>
              <a:rPr kumimoji="1" lang="cs-CZ" sz="1600" dirty="0"/>
              <a:t>Výpočet metriky podobností/</a:t>
            </a:r>
          </a:p>
          <a:p>
            <a:pPr defTabSz="1095375" eaLnBrk="0" hangingPunct="0"/>
            <a:r>
              <a:rPr kumimoji="1" lang="cs-CZ" sz="1600" dirty="0"/>
              <a:t>vzdáleností</a:t>
            </a:r>
          </a:p>
        </p:txBody>
      </p:sp>
      <p:sp>
        <p:nvSpPr>
          <p:cNvPr id="2" name="Obdélník 1"/>
          <p:cNvSpPr/>
          <p:nvPr/>
        </p:nvSpPr>
        <p:spPr>
          <a:xfrm>
            <a:off x="6840657" y="3249710"/>
            <a:ext cx="972000" cy="972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6" name="Tabulk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128241"/>
              </p:ext>
            </p:extLst>
          </p:nvPr>
        </p:nvGraphicFramePr>
        <p:xfrm>
          <a:off x="6798777" y="1829170"/>
          <a:ext cx="954609" cy="142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0540"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proměnná 1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proměnná</a:t>
                      </a: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proměnná 3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Obdélník 16"/>
          <p:cNvSpPr/>
          <p:nvPr/>
        </p:nvSpPr>
        <p:spPr>
          <a:xfrm>
            <a:off x="2046856" y="3249710"/>
            <a:ext cx="972000" cy="2052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8" name="Tabulk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60941"/>
              </p:ext>
            </p:extLst>
          </p:nvPr>
        </p:nvGraphicFramePr>
        <p:xfrm>
          <a:off x="2018507" y="1803770"/>
          <a:ext cx="954609" cy="142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0540"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proměnná 1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proměnná</a:t>
                      </a: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proměnná 3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128903"/>
              </p:ext>
            </p:extLst>
          </p:nvPr>
        </p:nvGraphicFramePr>
        <p:xfrm>
          <a:off x="5436096" y="3263776"/>
          <a:ext cx="2062534" cy="94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4176">
                <a:tc>
                  <a:txBody>
                    <a:bodyPr/>
                    <a:lstStyle/>
                    <a:p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proměnná 1</a:t>
                      </a:r>
                      <a:endParaRPr lang="cs-CZ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proměnná</a:t>
                      </a:r>
                      <a:r>
                        <a:rPr lang="cs-CZ" sz="1900" b="0" baseline="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cs-CZ" sz="19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proměnná 3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7092255" y="3933056"/>
            <a:ext cx="360362" cy="719138"/>
          </a:xfrm>
          <a:prstGeom prst="upArrow">
            <a:avLst>
              <a:gd name="adj1" fmla="val 50000"/>
              <a:gd name="adj2" fmla="val 49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5677520" y="4652194"/>
            <a:ext cx="31683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kumimoji="1" lang="cs-CZ" sz="1600" dirty="0" smtClean="0"/>
              <a:t>Vzdálenost, podobnost, korelace</a:t>
            </a:r>
            <a:r>
              <a:rPr kumimoji="1" lang="cs-CZ" sz="1600" dirty="0"/>
              <a:t>, </a:t>
            </a:r>
            <a:r>
              <a:rPr kumimoji="1" lang="cs-CZ" sz="1600" dirty="0" smtClean="0"/>
              <a:t>kovariance mezi proměnnými</a:t>
            </a:r>
            <a:endParaRPr kumimoji="1" lang="cs-CZ" sz="1600" dirty="0"/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2339975" y="4797425"/>
            <a:ext cx="360363" cy="719138"/>
          </a:xfrm>
          <a:prstGeom prst="upArrow">
            <a:avLst>
              <a:gd name="adj1" fmla="val 50000"/>
              <a:gd name="adj2" fmla="val 49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21" name="Tabulk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223524"/>
              </p:ext>
            </p:extLst>
          </p:nvPr>
        </p:nvGraphicFramePr>
        <p:xfrm>
          <a:off x="967656" y="3263776"/>
          <a:ext cx="1012056" cy="2024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7455">
                <a:tc>
                  <a:txBody>
                    <a:bodyPr/>
                    <a:lstStyle/>
                    <a:p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1</a:t>
                      </a:r>
                      <a:endParaRPr lang="cs-CZ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</a:t>
                      </a:r>
                      <a:r>
                        <a:rPr lang="cs-CZ" sz="1900" b="0" baseline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19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3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4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5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6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39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/>
      <p:bldP spid="2" grpId="0" animBg="1"/>
      <p:bldP spid="12" grpId="0" animBg="1"/>
      <p:bldP spid="2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Asociační matice – ukázka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54</a:t>
            </a:fld>
            <a:endParaRPr lang="cs-CZ" dirty="0"/>
          </a:p>
        </p:txBody>
      </p:sp>
      <p:pic>
        <p:nvPicPr>
          <p:cNvPr id="5" name="Picture 5" descr="evro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272" y="1124744"/>
            <a:ext cx="6089523" cy="4045354"/>
          </a:xfrm>
          <a:prstGeom prst="rect">
            <a:avLst/>
          </a:prstGeom>
        </p:spPr>
      </p:pic>
      <p:graphicFrame>
        <p:nvGraphicFramePr>
          <p:cNvPr id="6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237733"/>
              </p:ext>
            </p:extLst>
          </p:nvPr>
        </p:nvGraphicFramePr>
        <p:xfrm>
          <a:off x="3097088" y="3284984"/>
          <a:ext cx="5867400" cy="3137535"/>
        </p:xfrm>
        <a:graphic>
          <a:graphicData uri="http://schemas.openxmlformats.org/drawingml/2006/table">
            <a:tbl>
              <a:tblPr/>
              <a:tblGrid>
                <a:gridCol w="10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809625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1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Vzdálenost v km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Barcelona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Bělehrad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Berlín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Brusel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Bukurešť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Budapešť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Kodaň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Dublin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Hamburg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Istanbul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Kiev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Londýn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Madrid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Barcelona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1528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1062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1968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1757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2230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2391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504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Bělehrad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1528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999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1372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447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316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1327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2145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1229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809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976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1688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2026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Berlín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999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651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1293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689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354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1315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1735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1204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929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1867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Brusel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1062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1372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651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1769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766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773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489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2178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1836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318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Bukurešť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1968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447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1293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1769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639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1571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2534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1544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445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744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2088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2469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Budapešť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316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689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639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1894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927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1064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894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1975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Kodaň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1757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1327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354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766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1571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1238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1326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955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2071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Dublin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2145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1315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773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2534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1894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1238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1073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2950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2513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462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Hamburg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1229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489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1544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927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1073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1983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720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1785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Istanbul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2230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809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1735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2178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445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1064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2950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1983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1052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2496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2734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Kiev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2391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976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1204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1836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744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894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1326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2513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1052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2859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Londýn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1688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929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318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2088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955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462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720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2496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1263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Madrid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504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2026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1867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2469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1975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2071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1785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2734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2859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1263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" name="TextBox 8"/>
          <p:cNvSpPr txBox="1"/>
          <p:nvPr/>
        </p:nvSpPr>
        <p:spPr>
          <a:xfrm>
            <a:off x="6481464" y="1340768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Vzdálenost měst v mapě není ničím jiným než maticí vzdálenosti v 2D prostoru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376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Asociační matice – 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224136"/>
          </a:xfrm>
        </p:spPr>
        <p:txBody>
          <a:bodyPr/>
          <a:lstStyle/>
          <a:p>
            <a:r>
              <a:rPr lang="cs-CZ" dirty="0"/>
              <a:t>Typická asociační matice je čtvercová matice</a:t>
            </a:r>
          </a:p>
          <a:p>
            <a:r>
              <a:rPr lang="cs-CZ" dirty="0"/>
              <a:t>Typická asociační matice je symetrická kolem diagonály</a:t>
            </a:r>
          </a:p>
          <a:p>
            <a:pPr lvl="1"/>
            <a:r>
              <a:rPr lang="cs-CZ" dirty="0"/>
              <a:t>Ve speciálních případech existují i asymetrické asociační </a:t>
            </a:r>
            <a:r>
              <a:rPr lang="cs-CZ" dirty="0" smtClean="0"/>
              <a:t>matice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55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2477906"/>
            <a:ext cx="8352928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Diagonála obsahuje:</a:t>
            </a:r>
          </a:p>
          <a:p>
            <a:pPr lvl="1"/>
            <a:r>
              <a:rPr lang="cs-CZ" dirty="0" smtClean="0"/>
              <a:t>0 (v případě vzdáleností) </a:t>
            </a:r>
          </a:p>
          <a:p>
            <a:pPr lvl="1"/>
            <a:r>
              <a:rPr lang="cs-CZ" dirty="0" smtClean="0"/>
              <a:t>identitu objektu se sebou samým (v případě podobnosti, obvykle 1 nebo 100</a:t>
            </a:r>
            <a:r>
              <a:rPr lang="en-US" dirty="0" smtClean="0"/>
              <a:t>%)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3702042"/>
            <a:ext cx="8352928" cy="723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Asociační matice může být spočtena mezi objekty (Q mode analýza) nebo mezi proměnnými (R mode analýza)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4575655"/>
            <a:ext cx="8352928" cy="1058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Asociační matice mohou být jak vstupem do vícerozměrných analýz, tak vstupem pro klasické jednorozměrné statistické výpočty, kdy základní jednotkou  není jeden objekt, ale podobnost/vzdálenost dvojice objektů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196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775593"/>
            <a:ext cx="7772400" cy="1470025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Poděkování</a:t>
            </a:r>
            <a:endParaRPr lang="cs-CZ" sz="3600" dirty="0"/>
          </a:p>
        </p:txBody>
      </p:sp>
      <p:sp>
        <p:nvSpPr>
          <p:cNvPr id="25" name="Obdélník 24"/>
          <p:cNvSpPr/>
          <p:nvPr/>
        </p:nvSpPr>
        <p:spPr>
          <a:xfrm>
            <a:off x="1347309" y="2276872"/>
            <a:ext cx="6449383" cy="17281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cs-CZ" sz="2000" dirty="0" smtClean="0"/>
              <a:t>Příprava výukových materiálů předmětu </a:t>
            </a:r>
            <a:br>
              <a:rPr lang="cs-CZ" sz="2000" dirty="0" smtClean="0"/>
            </a:br>
            <a:r>
              <a:rPr lang="cs-CZ" sz="2000" dirty="0" smtClean="0"/>
              <a:t>„</a:t>
            </a:r>
            <a:r>
              <a:rPr lang="it-IT" sz="2000" dirty="0" smtClean="0"/>
              <a:t>DSAN0</a:t>
            </a:r>
            <a:r>
              <a:rPr lang="cs-CZ" sz="2000" dirty="0"/>
              <a:t>2</a:t>
            </a:r>
            <a:r>
              <a:rPr lang="it-IT" sz="2000" dirty="0"/>
              <a:t> Pokročilé metody analýzy dat v </a:t>
            </a:r>
            <a:r>
              <a:rPr lang="it-IT" sz="2000" dirty="0" smtClean="0"/>
              <a:t>neurovědách</a:t>
            </a:r>
            <a:r>
              <a:rPr lang="cs-CZ" sz="2000" dirty="0" smtClean="0"/>
              <a:t>“ </a:t>
            </a:r>
            <a:br>
              <a:rPr lang="cs-CZ" sz="2000" dirty="0" smtClean="0"/>
            </a:br>
            <a:r>
              <a:rPr lang="en-US" sz="2000" dirty="0" err="1" smtClean="0"/>
              <a:t>byla</a:t>
            </a:r>
            <a:r>
              <a:rPr lang="cs-CZ" sz="2000" dirty="0" smtClean="0"/>
              <a:t> finančně podporována prostředky projektu </a:t>
            </a:r>
            <a:r>
              <a:rPr lang="cs-CZ" sz="2000" dirty="0" err="1" smtClean="0"/>
              <a:t>FRMU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č. </a:t>
            </a:r>
            <a:r>
              <a:rPr lang="cs-CZ" sz="2000" dirty="0" err="1"/>
              <a:t>MUNI</a:t>
            </a:r>
            <a:r>
              <a:rPr lang="cs-CZ" sz="2000" dirty="0"/>
              <a:t>/FR/0260/2014 „Pokročilé metody analýzy dat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 </a:t>
            </a:r>
            <a:r>
              <a:rPr lang="cs-CZ" sz="2000" dirty="0"/>
              <a:t>neurovědách jako nový předmět na </a:t>
            </a:r>
            <a:r>
              <a:rPr lang="cs-CZ" sz="2000" dirty="0" err="1"/>
              <a:t>LF</a:t>
            </a:r>
            <a:r>
              <a:rPr lang="cs-CZ" sz="2000"/>
              <a:t> </a:t>
            </a:r>
            <a:r>
              <a:rPr lang="cs-CZ" sz="2000" smtClean="0"/>
              <a:t>MU“</a:t>
            </a:r>
            <a:endParaRPr lang="cs-CZ" sz="2000" dirty="0"/>
          </a:p>
        </p:txBody>
      </p:sp>
      <p:sp>
        <p:nvSpPr>
          <p:cNvPr id="5" name="AutoShape 2" descr="data:image/jpeg;base64,/9j/4AAQSkZJRgABAQAAAQABAAD/2wCEAAkGBhMPDxUQDxQVFA8QDw8PFBQPGRQVEBAUFBUWGBUQFRIXGyYfGBkjGhUSHy8gJCcqLSwsFR4xNTE2NScrOCoBCQoKDgwOGg8PGislHyI1NTUvLyopKiwpLiopKi8pKSksKSkvKSwpKSwtLykpKiwsLCwuKTUpLCwpKSkpLCwsLP/AABEIAF4BQAMBIgACEQEDEQH/xAAcAAEAAQUBAQAAAAAAAAAAAAAABgECBAUHAwj/xABCEAABAwMBAgsEBggHAQAAAAABAAIDBAUREgYhBxMUFyIxQVFUkdIyU2GSFRZxgZPRI0JSZKGj4vAzQ2Jyc7GyNf/EABsBAQADAQEBAQAAAAAAAAAAAAABAwQFAgYH/8QANBEAAgEDAwAHBwEJAAAAAAAAAAECAwQRBRJRExQhMUGRoUJSYXGBkvAVBiIyQ4Ki0eHx/9oADAMBAAIRAxEAPwDuCtJVxXIeEKQi4vAJHQh6iR+qrqFLpZbTPcVuhhuxkldxukrZpAJHACRwAB3Adix/pab3j/7+5aq2H9BH/wAbVEK1541+8/4knaf2irrqtG2isxyNMsZ6jOSU9uO3nv8AI6J9LT+8f/f3J9LT+8f/AH9y5rqPefMpqPefM/msvXs/yvzyOs9Ainh3K/P6jpX0tP7x/wDf3LNs1xldOxr3uLTnIPV1Fco1HvPmUDz3nzKiV42sdF+eRMdChFp9ZX59T6DDlcFwiy1JFVCXOIaKiEkucQ0APGSSTjC7MNoabxEP4kfqVdNyksuLRVeUIW8lFTUs8f8AWbJFrvrFTeIh/Ej9SzIKhsjQ9jg5jt4c0gtP2Edasaa7zGpJ9x6oiKD0EREAREQBERAEREAREQBERAEREAREQBERAEREAREQBERAEREB58aO8LlG31HI+4Pcxj3N0Rb2Me5u5veBhdDAVwXyVr+1U4S3dGvP/RNxZqrHbkhFtpXiGMFjhiNo3tdkfwUTrbbKZXkRSYMjzujk/aP+ldlCuCvr69K6wnBL6mrTH+nyk49ufocUFsm91L+HJ6VX6Lm91L+HJ6V2wBegXZoftDNRUdi7Picm409Vqsqm7GXnzOH/AEXN7mX8OT0p9Fze5l/Dk9K7kFcFuhrspewvMo/S173ocM+ipvcy/hyelU+ipvcy/hyeld2AVVojq8n7B5emL3jhP0TN7mX8OT0rr+xkZbb4GuBa4RkEOBBHSd1g7wtwFUBea1460UsYL7e0VCTknkuCqqBVWfJtCIikBERAEREAREQBERAEREAREQBFrb3tDBQsElVII2ve2NuQ5znvd1MaxoLnH4ALYRvyM94zvyD5HeEBciIgCIsG7XmKkYJKh/FxmRketwcWNc84bqcAQwZ3anYHxQGciwLbe4al0jYHh5gk4qQtDtDX4yWCTGlxHbpJx2rPQBERAEREBpwoDwt7W1Ntip3Uj2sMssjHF7WPGA0Ee0N3Wp81c54aLDPWRUzaaF82ieQvEY1aWlrRk/xX5ho6g7iHSYx8fkbKmcdhsbLeJ4nST1V0pKqmggllkjpGxcY0DqflhJxnd8S4LUWfaO83GlkuNO6mihjdIYqYx6zUCLJIMhOQT7OQW507sKZTbD0fEzQwwxw8phkgc+Foa7S77MZAOk4+Cg+zzrlaqGS28hkmlzLyeeEsNN+mzvkcerDi47/vwF9NRqUqm6UEs5X8SS7PH4FTTR6XnhUmksTa+k0xVIqmU0rcCRrDgkgax1EaD8M4XjVcKVSbJLICI7pRVEVPOHMYR0nubxmgt0jOlwwOotPeFh3bg4qabZ1tJHG6WrkrWVMrIenp6JaAMdYDWsye8le3C/wczSTcrt8b3mpzHUxQgkuc3pNmwOsEtGfi1veujTVvlRWO9+nh8jw8m22v2rr23ajoKOdkQq6WF5dJEyQB7jJl28Zxhg3LNtG2dZRXRlru5jl5SA6nqYG6MklwDHsG7BLSOoEHryDu1O2NrqmXugrYqSeeKmpYNfENydTTLlmTuz0gsuhsFXdrzFcqundSUtEA2KOYjj5nNc4gkD2Rl2T2dQGc7tEFHYu7GPrk8ky4QLvJR2uoqachs0UQcwkBwBL2jOk7juJXLqrb2701tp7o6rppGVEmnk7omNed7xgluCR0d+kgjIXTeEm3yVFoqoYGOklfEGtYwZc462HAH2ArknNpV0dNb7lR07nV0Ts1FM9pc4vbI4xycX2DSADv3dEjerqGNpDJ7tfwg1Laijt9vY1tbXxskfylriaRsjcjLdw1t/SE5z7HUc7vOn2wrrZcoKC7PinhrSOKqYmGJzHk6eLLBuI1aB1f5gOT1DF2ssVVLWUd9oaeR0sDAJ6SbDKgNaSMNa7cXaXyDd3AjOUns1Xe7vS1U9LJSUNAQ4CoLRPLIHB+5o36dTYx3YB7yFeiCzb273W1QuqZLjBofK5sMTaZpe8kktj1YwMNG9x7vszr7ltjeqO1Utynew8bU5kZxUZBp5GtdCX6W9AnTIPaH+Izt6sK60lbWXnllwt1XNS0znNp4IWgxuDH9Eu1nBa72jgdLcOpdFudO692qohlp5qV7w5sbaoN162Br45QBndq3d/WvQMHazbaV8tuprbIA+5SNmLtLXuZS4BL9LgdOQTvLcdA9xWvdthcLpcqiitb4YKaiID6iWMyPe8EsMelxxguD8Yb/lHfv36nge2RrBV8puMckfIqRlLTNmbjc9z3Etz3AuHZ7YWdR2essd1q6iGlkq6CvdrxTFpnjk1OeMtJzgF8o+OW9u5SDc7Bbcz1NTUW24NY2voxjXFkMna04Mmnqad8bt3WH9QxhajZLaq4/T77XW1DJo4oHuJjiZHqdoY4EEDI9pU2TsNbT1FbfaumdyioaOJpI3AzcW57ctdj9cMazAPaDnCpsVYquov9Rd56d9LAWGNrKjdK8uaxoIA7AGZJ6t+BnegNDslt3crgJC+6UdKY5AxramOBrpNQ62g4zg4Hb1rt7InGMNc7p6A0vaAOljBeAQR15OCFwXYOxSUIl5fZaiqe+Vr43cUw8WGg5GXHvwV32nk1MDiC0uaHFrutpIzpPxHUgOb8HXCBNIa2mur28qoHPkcQ0Rgws3PPYNzgN5A3SN+7Ww7T3eosUt0ikDZeUySxxiFhHJG9EgNLCSQdTs5O5vX1rV8Jew9aLpJPbo5HR3Cn4qd0TSWs1kMk1EdhADu3tXYbDZ2UdLFSx+xBEyIdmrSBlxx2k5J+1AczpOE6pujqCltrgyplaZK55axwgYzovAD24yd7xgdrB2lY1RwlVdXc6ikirKW3Q0r5Ymuq2tcZjG8tc4vf0QeiTjI3OA39a2PA5spLR1dwfNTuha+WNsBe3SHR8ZOS1n+nAh8mrX7WWp1RJUctsks1TqnENTRODRLHrcIXSFp3ODWxg7nHHZvwgN/tDt1VWm0Ces4iWufLxMJi1cRO3rE5DT+wCSAQMkYwtbeNprzaIYq+udBPTyva2anZHxb6UydJrWyD2iDlm/V/HI1EXBLWS7PNppN1ZHVOqooXuGmNjmhjodWSAT0n/Aux3lZ+1Drne6WK3Ghkp362Pqp5ywQZj3Exd4Lsu3dgA6jkAbG/8IUsd6oIYZmC3VVLFUvL2swWP446zI4ZaNLWnrGMLP2Zv9ddqt1TC7k9njLo48sY6atLcgytL2nSzPb8AOvOI1thwduqLxb4OIlkt0NDBSSSDOlrWcaBqeOp2NB+8LZ8HlFXWisktk0UsttL3Op6hrNTWFxyNbgei0jORjc74EoCPjb59HV1TL21k1fb2SOoZCwMDnOw0BjWtx0wY36iNwDu5b2s29rrbbKY1IbPdrhJ+iic1rWRtOkNyIw3J6Ue7I3ydeAreE/ZSaqvFumip3SwsfE2d7W5YGNnacPPcGl5+8racLex9RXNpqiga19VRT8Y1jiAHBxY7cHdEkOYw7yN2UBkWamvcFRAauanqaeRxjnbHGGPgGkkSNcNOrpANO79bq7Ro+DThOdUCr+k6qBjopWthEphhJGJM4G7VvDVILTtbcKuaBht0tLHrzVSVJbpazS7S2IZBd0g3JxuHZvyIhwV8HYxWG50QLjM0w8qjBJbiTOjPx0/wQEl4Gdram50c0tY8PfHUCNpa1rMN4tjsYaBneStVwsbdyQVUVrjMEMVVEDPUVTTJGI3lzSzR1Yw05Jz7QxjGVl8BNhqKKinZVQvhe6qD2tlGkkcUwagO7IPksjhBp3y1DW1FrNwoeLZofAWipgly8vAAIcWECLPUPtzhAeWyxq6KhqQyeino4KSplp5aBrAI5mtLjEWtJaRnU7tOc5PYtJs9wr1T7UwkCpu1XVS09NE1rW7mtaeOe1oA0Nyd/8AHAOMLYrYWqifcZ2U81LSTUVVBDTSu1SyucxwYHNz2dLBP7eBneVqLPwW1kVtZXQRSw3ekqnyNjcMOmiGkjDHHeR0sD9YEg53ICdbS7ZV1oo6aGR8dXd6yYNaCwNhaDpBa1senVhzmNBJGS4nq3Lwue1lzscsDrpJDVUdS8RPkij4p9M4byRp9oYJdvG/izjHb57XWKsu1LR18MDornQShzqeoHFtc4Fj3Fmo4LdbGkb94JBOQvHaehrtopKanfRS0dHDKJqh9SWBzi7olsQ6zhvGfMM4wMgbdm2VUdqDbtY5HyfjAwNZnPEB+deNXtb+tdHC49eKGrpNp3XCOiqKimbTsjBp251EwBm5xONxXS9nL4+ric+WmmpXNkLAypAD3DSDrGD1byPuKAo1XAKNu4QaBpINSzIJBwHkZBx1huD9oVRwi27xLPKT0L8so2NwvYfkza5IkwCuDVGRwjW7xLPKT0Ko4R7d4lnlJ6F06VpXXsPyPDkiTgK4NUYHCTbvFM8pPQrhwlW7xTPKX0LpUrer7r8jw2iUaVcGqLjhLtvimeUvoVecy2+KZ5S+hdKnSnweGyU4VdIUW5zbb4pnyy+hXDhOtvimfLL6FthCXB5JRpVQ1RbnOtvimfLL6FXnPtvimfLL6FpSZBKNIVwaorzn23xTPll9Crzn23xTPll9CsSIJTpQtUW50Lb4pnlL6E50Lb4pnlL6F6BKdKaVFudC2+KZ5S+hOdC2+KZ8svoQEo0DuVyivOhbfFM8pfQnOhbfFM8pfQgJSWquFFedC2+KZ8svoTnQtvimfLL6EBKdKaVFudC2+KZ5S+hOdC2+KZ5S+hASnSmkKLc6Ft8Uz5ZfQnOhbfFM8pfQgJTpTSFFudC2+KZ5S+hOdC2+KZ5S+hASnSmFFudC2+KZ5S+hOdC2+KZ5S+hASkNQNUW50Lb4pnlL6E50Lb4pnlL6EBKQ1C1RbnQtvimeUvoTnQtvimfLL6EBKdKaVFudC2+KZ8svoTnQtvimeUvoQEpDUDVFudC2+KZ5S+hOdC2+KZ5S+hASnSE0qLc6Ft8Uzyl9Cc6Ft8Uzyl9CA3gonftf9qL3zbJlHOYHse5zQwlzSADqGe0qarkHCJ/9GT/ZD/5WCz0GzlPa0/uf+TPeXNSnT3RJlTbUtexrwx4Dmh2CRkZWsl4So2OLTFIdLnN9pu/Bx3rX2v8AwI/+Nn/S0NVs/M6RzgG4c97h0h1Ekhe7vRaNJLoYvzbNmj3FGtKXW5JLHZ4EsHChF7mX5m/mrhwpRe5l+Zn5qGfVufub8w/JPq3N3N+Yfksa0+ou6LPocaV76+4mnOnF7mX5mfmq86sXuZfmZ+ahX1bm7m/MF6U2ydRI4MYGajnGXgdW/rwrVa1o+yxs0p9m9fcTii4TIpZWRCKQGSRkYJLcAuIGTv8AipqGrldq2ArI6iKR7GBrJonuw8E4a4E4GN+4LqwWmjB4/eOVfwoQmugeV88lNKYVyLRtOeW4VcKqKQUwmFVFILcLGkrA04wdyylq6r2yuFrd5WtKMZ0X2t47s+BbTipPDMnl47j5qvLh3HzWCqr5Za7fvx/tRd0cTN5cO4+actHcfNYaqrVrd8/H0RHRxMzlo7j5pywdxWIisWs3vPoiOjiZfLB3FV5WO4rEVVatXvOfRDZEyuVjuKcqHcVihVVi1a759ERsiZPKvgfNV5T8CsZVVi1S6fj6EbImRyn4FOUfArHCqrFqVzz6DZEyOUfApyj4FeCK1ahcc+hGxHvx/wACq8f8CvBVViv7jn0I2o9uO+1OOXkisV7X59BtR68aq8avJFYryt+IjajJXH+ET/6Mn+yH/wArr5UP2i4P+WVLp+O0amsbp0ZxpGOvUF9La1I06mZHPvKcqlPbHvyQ2j2gjZGxhD8tYGnAGN33r2+s0Xc/yH5rdc037z/L/qTmm/ef5f8AUuh1ihycvqtxwaX6zRdz/Ifmn1mi7n+Q/Nbrmm/ef5f9Sc037z/L/qUdYt+SerXHB42F/LnObDuMbWuPGYAwSQMYz3KS2vZ+SKZr3Fuluc4JzvBHcrNlNjuQPe/jeM4xjW406caXE56z3qTrDWr5bUH2G+3tsRTmu0oAqhVRZDoBERAEREAREQFFaWDuV6Ly4p94LOLHcnFjuV6KOjhwiclnFjuTQO5XonRx4XkQWaB3KugdyuROjjwgW6B3JoHcrkTZHhAt0DuTSO5XImyPALdA7k0hXImyPALdITSFcinZHgFugJoCuRNkeAW6QmlXIm1cAt0hNKuRNq4BTCYVUTa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56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609" y="4326482"/>
            <a:ext cx="1478782" cy="14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3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Metriky podobnosti vs. metriky vzdálenosti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9208" y="1196753"/>
            <a:ext cx="8291264" cy="864096"/>
          </a:xfrm>
        </p:spPr>
        <p:txBody>
          <a:bodyPr>
            <a:normAutofit/>
          </a:bodyPr>
          <a:lstStyle/>
          <a:p>
            <a:r>
              <a:rPr lang="cs-CZ" altLang="en-US" b="1" dirty="0" smtClean="0">
                <a:solidFill>
                  <a:srgbClr val="824100"/>
                </a:solidFill>
                <a:cs typeface="Arial" charset="0"/>
              </a:rPr>
              <a:t>Metriky vzdálenosti </a:t>
            </a:r>
            <a:r>
              <a:rPr lang="cs-CZ" altLang="en-US" dirty="0" smtClean="0">
                <a:cs typeface="Arial" charset="0"/>
              </a:rPr>
              <a:t>objektu </a:t>
            </a:r>
            <a:r>
              <a:rPr lang="cs-CZ" altLang="en-US" b="1" dirty="0" smtClean="0">
                <a:cs typeface="Arial" charset="0"/>
              </a:rPr>
              <a:t>x</a:t>
            </a:r>
            <a:r>
              <a:rPr lang="cs-CZ" altLang="en-US" baseline="-25000" dirty="0" smtClean="0">
                <a:cs typeface="Arial" charset="0"/>
              </a:rPr>
              <a:t>1</a:t>
            </a:r>
            <a:r>
              <a:rPr lang="cs-CZ" altLang="en-US" dirty="0" smtClean="0">
                <a:cs typeface="Arial" charset="0"/>
              </a:rPr>
              <a:t> od objektu </a:t>
            </a:r>
            <a:r>
              <a:rPr lang="cs-CZ" altLang="en-US" b="1" dirty="0" smtClean="0">
                <a:cs typeface="Arial" charset="0"/>
              </a:rPr>
              <a:t>x</a:t>
            </a:r>
            <a:r>
              <a:rPr lang="cs-CZ" altLang="en-US" baseline="-25000" dirty="0" smtClean="0">
                <a:cs typeface="Arial" charset="0"/>
              </a:rPr>
              <a:t>2</a:t>
            </a:r>
            <a:r>
              <a:rPr lang="cs-CZ" altLang="en-US" dirty="0" smtClean="0">
                <a:cs typeface="Arial" charset="0"/>
              </a:rPr>
              <a:t> – označení: </a:t>
            </a:r>
            <a:r>
              <a:rPr lang="cs-CZ" altLang="en-US" i="1" dirty="0" smtClean="0">
                <a:cs typeface="Arial" charset="0"/>
              </a:rPr>
              <a:t>D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smtClean="0">
                <a:cs typeface="Arial" charset="0"/>
              </a:rPr>
              <a:t>x</a:t>
            </a:r>
            <a:r>
              <a:rPr lang="cs-CZ" altLang="en-US" baseline="-25000" dirty="0" smtClean="0">
                <a:cs typeface="Arial" charset="0"/>
              </a:rPr>
              <a:t>1</a:t>
            </a:r>
            <a:r>
              <a:rPr lang="cs-CZ" altLang="en-US" dirty="0" smtClean="0">
                <a:cs typeface="Arial" charset="0"/>
              </a:rPr>
              <a:t>,</a:t>
            </a:r>
            <a:r>
              <a:rPr lang="cs-CZ" altLang="en-US" b="1" dirty="0" smtClean="0">
                <a:cs typeface="Arial" charset="0"/>
              </a:rPr>
              <a:t>x</a:t>
            </a:r>
            <a:r>
              <a:rPr lang="cs-CZ" altLang="en-US" baseline="-25000" dirty="0" smtClean="0">
                <a:cs typeface="Arial" charset="0"/>
              </a:rPr>
              <a:t>2</a:t>
            </a:r>
            <a:r>
              <a:rPr lang="cs-CZ" altLang="en-US" dirty="0" smtClean="0">
                <a:cs typeface="Arial" charset="0"/>
              </a:rPr>
              <a:t>)</a:t>
            </a:r>
          </a:p>
          <a:p>
            <a:r>
              <a:rPr lang="cs-CZ" altLang="en-US" dirty="0" smtClean="0">
                <a:cs typeface="Arial" charset="0"/>
              </a:rPr>
              <a:t>pozn.: vzdálenost objektu od sebe samého je 0 – tzn. </a:t>
            </a:r>
            <a:r>
              <a:rPr lang="cs-CZ" altLang="en-US" i="1" dirty="0" smtClean="0">
                <a:cs typeface="Arial" charset="0"/>
              </a:rPr>
              <a:t>D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smtClean="0">
                <a:cs typeface="Arial" charset="0"/>
              </a:rPr>
              <a:t>x</a:t>
            </a:r>
            <a:r>
              <a:rPr lang="cs-CZ" altLang="en-US" baseline="-25000" dirty="0" smtClean="0">
                <a:cs typeface="Arial" charset="0"/>
              </a:rPr>
              <a:t>1</a:t>
            </a:r>
            <a:r>
              <a:rPr lang="cs-CZ" altLang="en-US" dirty="0" smtClean="0">
                <a:cs typeface="Arial" charset="0"/>
              </a:rPr>
              <a:t>,</a:t>
            </a:r>
            <a:r>
              <a:rPr lang="cs-CZ" altLang="en-US" b="1" dirty="0" smtClean="0">
                <a:cs typeface="Arial" charset="0"/>
              </a:rPr>
              <a:t>x</a:t>
            </a:r>
            <a:r>
              <a:rPr lang="cs-CZ" altLang="en-US" baseline="-25000" dirty="0" smtClean="0">
                <a:cs typeface="Arial" charset="0"/>
              </a:rPr>
              <a:t>1</a:t>
            </a:r>
            <a:r>
              <a:rPr lang="cs-CZ" altLang="en-US" dirty="0" smtClean="0">
                <a:cs typeface="Arial" charset="0"/>
              </a:rPr>
              <a:t>)=0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6</a:t>
            </a:fld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529208" y="2268656"/>
            <a:ext cx="8291264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en-US" b="1" dirty="0" smtClean="0">
                <a:solidFill>
                  <a:srgbClr val="824100"/>
                </a:solidFill>
                <a:cs typeface="Arial" charset="0"/>
              </a:rPr>
              <a:t>Metriky podobnosti </a:t>
            </a:r>
            <a:r>
              <a:rPr lang="cs-CZ" altLang="en-US" dirty="0" smtClean="0">
                <a:cs typeface="Arial" charset="0"/>
              </a:rPr>
              <a:t>objektu </a:t>
            </a:r>
            <a:r>
              <a:rPr lang="cs-CZ" altLang="en-US" b="1" dirty="0" smtClean="0">
                <a:cs typeface="Arial" charset="0"/>
              </a:rPr>
              <a:t>x</a:t>
            </a:r>
            <a:r>
              <a:rPr lang="cs-CZ" altLang="en-US" baseline="-25000" dirty="0" smtClean="0">
                <a:cs typeface="Arial" charset="0"/>
              </a:rPr>
              <a:t>1</a:t>
            </a:r>
            <a:r>
              <a:rPr lang="cs-CZ" altLang="en-US" dirty="0" smtClean="0">
                <a:cs typeface="Arial" charset="0"/>
              </a:rPr>
              <a:t> od objektu </a:t>
            </a:r>
            <a:r>
              <a:rPr lang="cs-CZ" altLang="en-US" b="1" dirty="0" smtClean="0">
                <a:cs typeface="Arial" charset="0"/>
              </a:rPr>
              <a:t>x</a:t>
            </a:r>
            <a:r>
              <a:rPr lang="cs-CZ" altLang="en-US" baseline="-25000" dirty="0" smtClean="0">
                <a:cs typeface="Arial" charset="0"/>
              </a:rPr>
              <a:t>2</a:t>
            </a:r>
            <a:r>
              <a:rPr lang="cs-CZ" altLang="en-US" dirty="0" smtClean="0">
                <a:cs typeface="Arial" charset="0"/>
              </a:rPr>
              <a:t> – označení: </a:t>
            </a:r>
            <a:r>
              <a:rPr lang="cs-CZ" altLang="en-US" i="1" dirty="0" smtClean="0">
                <a:cs typeface="Arial" charset="0"/>
              </a:rPr>
              <a:t>S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smtClean="0">
                <a:cs typeface="Arial" charset="0"/>
              </a:rPr>
              <a:t>x</a:t>
            </a:r>
            <a:r>
              <a:rPr lang="cs-CZ" altLang="en-US" baseline="-25000" dirty="0" smtClean="0">
                <a:cs typeface="Arial" charset="0"/>
              </a:rPr>
              <a:t>1</a:t>
            </a:r>
            <a:r>
              <a:rPr lang="cs-CZ" altLang="en-US" dirty="0" smtClean="0">
                <a:cs typeface="Arial" charset="0"/>
              </a:rPr>
              <a:t>,</a:t>
            </a:r>
            <a:r>
              <a:rPr lang="cs-CZ" altLang="en-US" b="1" dirty="0" smtClean="0">
                <a:cs typeface="Arial" charset="0"/>
              </a:rPr>
              <a:t>x</a:t>
            </a:r>
            <a:r>
              <a:rPr lang="cs-CZ" altLang="en-US" baseline="-25000" dirty="0" smtClean="0">
                <a:cs typeface="Arial" charset="0"/>
              </a:rPr>
              <a:t>2</a:t>
            </a:r>
            <a:r>
              <a:rPr lang="cs-CZ" altLang="en-US" dirty="0" smtClean="0">
                <a:cs typeface="Arial" charset="0"/>
              </a:rPr>
              <a:t>)</a:t>
            </a:r>
          </a:p>
          <a:p>
            <a:r>
              <a:rPr lang="cs-CZ" altLang="en-US" dirty="0" smtClean="0">
                <a:cs typeface="Arial" charset="0"/>
              </a:rPr>
              <a:t>pozn.: podobnost objektu od sebe samého je maximální hodnota podobnosti pro danou metriku (zpravidla hodnota 1, ale neplatí to vždy)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529208" y="3700599"/>
            <a:ext cx="8291264" cy="2464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en-US" dirty="0" smtClean="0">
                <a:cs typeface="Arial" charset="0"/>
              </a:rPr>
              <a:t>Metriky vzdálenosti mohou být různými transformacemi převedeny na metriky podobnosti (a obráceně), např.:</a:t>
            </a:r>
          </a:p>
          <a:p>
            <a:pPr>
              <a:buFont typeface="Wingdings" pitchFamily="2" charset="2"/>
              <a:buNone/>
            </a:pPr>
            <a:endParaRPr lang="cs-CZ" altLang="en-US" sz="1000" dirty="0" smtClean="0"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cs-CZ" altLang="en-US" i="1" dirty="0" smtClean="0">
                <a:cs typeface="Arial" charset="0"/>
              </a:rPr>
              <a:t>S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i</a:t>
            </a:r>
            <a:r>
              <a:rPr lang="cs-CZ" altLang="en-US" dirty="0" err="1" smtClean="0">
                <a:cs typeface="Arial" charset="0"/>
              </a:rPr>
              <a:t>,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j</a:t>
            </a:r>
            <a:r>
              <a:rPr lang="cs-CZ" altLang="en-US" dirty="0" smtClean="0">
                <a:cs typeface="Arial" charset="0"/>
              </a:rPr>
              <a:t>) = 1/</a:t>
            </a:r>
            <a:r>
              <a:rPr lang="cs-CZ" altLang="en-US" i="1" dirty="0" smtClean="0">
                <a:cs typeface="Arial" charset="0"/>
              </a:rPr>
              <a:t> D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i</a:t>
            </a:r>
            <a:r>
              <a:rPr lang="cs-CZ" altLang="en-US" dirty="0" err="1" smtClean="0">
                <a:cs typeface="Arial" charset="0"/>
              </a:rPr>
              <a:t>,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j</a:t>
            </a:r>
            <a:r>
              <a:rPr lang="cs-CZ" altLang="en-US" dirty="0" smtClean="0">
                <a:cs typeface="Arial" charset="0"/>
              </a:rPr>
              <a:t>)</a:t>
            </a:r>
            <a:endParaRPr lang="cs-CZ" altLang="en-US" baseline="-25000" dirty="0" smtClean="0"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endParaRPr lang="cs-CZ" altLang="en-US" sz="1000" dirty="0" smtClean="0"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cs-CZ" altLang="en-US" i="1" dirty="0" smtClean="0">
                <a:cs typeface="Arial" charset="0"/>
              </a:rPr>
              <a:t>S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i</a:t>
            </a:r>
            <a:r>
              <a:rPr lang="cs-CZ" altLang="en-US" dirty="0" err="1" smtClean="0">
                <a:cs typeface="Arial" charset="0"/>
              </a:rPr>
              <a:t>,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j</a:t>
            </a:r>
            <a:r>
              <a:rPr lang="cs-CZ" altLang="en-US" dirty="0" smtClean="0">
                <a:cs typeface="Arial" charset="0"/>
              </a:rPr>
              <a:t>) = 1/(1+ </a:t>
            </a:r>
            <a:r>
              <a:rPr lang="cs-CZ" altLang="en-US" i="1" dirty="0" smtClean="0">
                <a:cs typeface="Arial" charset="0"/>
              </a:rPr>
              <a:t>D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i</a:t>
            </a:r>
            <a:r>
              <a:rPr lang="cs-CZ" altLang="en-US" dirty="0" err="1" smtClean="0">
                <a:cs typeface="Arial" charset="0"/>
              </a:rPr>
              <a:t>,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j</a:t>
            </a:r>
            <a:r>
              <a:rPr lang="cs-CZ" altLang="en-US" dirty="0" smtClean="0">
                <a:cs typeface="Arial" charset="0"/>
              </a:rPr>
              <a:t>))</a:t>
            </a:r>
          </a:p>
          <a:p>
            <a:pPr algn="ctr">
              <a:buFont typeface="Wingdings" pitchFamily="2" charset="2"/>
              <a:buNone/>
            </a:pPr>
            <a:endParaRPr lang="cs-CZ" altLang="en-US" sz="1000" dirty="0" smtClean="0"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cs-CZ" altLang="en-US" i="1" dirty="0" smtClean="0">
                <a:cs typeface="Arial" charset="0"/>
              </a:rPr>
              <a:t>S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i</a:t>
            </a:r>
            <a:r>
              <a:rPr lang="cs-CZ" altLang="en-US" dirty="0" err="1" smtClean="0">
                <a:cs typeface="Arial" charset="0"/>
              </a:rPr>
              <a:t>,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j</a:t>
            </a:r>
            <a:r>
              <a:rPr lang="cs-CZ" altLang="en-US" dirty="0" smtClean="0">
                <a:cs typeface="Arial" charset="0"/>
              </a:rPr>
              <a:t>) = c - </a:t>
            </a:r>
            <a:r>
              <a:rPr lang="cs-CZ" altLang="en-US" i="1" dirty="0" smtClean="0">
                <a:cs typeface="Arial" charset="0"/>
              </a:rPr>
              <a:t>D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i</a:t>
            </a:r>
            <a:r>
              <a:rPr lang="cs-CZ" altLang="en-US" dirty="0" err="1" smtClean="0">
                <a:cs typeface="Arial" charset="0"/>
              </a:rPr>
              <a:t>,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j</a:t>
            </a:r>
            <a:r>
              <a:rPr lang="cs-CZ" altLang="en-US" dirty="0" smtClean="0">
                <a:cs typeface="Arial" charset="0"/>
              </a:rPr>
              <a:t>), c </a:t>
            </a:r>
            <a:r>
              <a:rPr lang="cs-CZ" altLang="en-US" dirty="0" smtClean="0">
                <a:cs typeface="Arial" charset="0"/>
                <a:sym typeface="Symbol" pitchFamily="18" charset="2"/>
              </a:rPr>
              <a:t> </a:t>
            </a:r>
            <a:r>
              <a:rPr lang="cs-CZ" altLang="en-US" dirty="0" err="1" smtClean="0">
                <a:cs typeface="Arial" charset="0"/>
                <a:sym typeface="Symbol" pitchFamily="18" charset="2"/>
              </a:rPr>
              <a:t>max</a:t>
            </a:r>
            <a:r>
              <a:rPr lang="cs-CZ" altLang="en-US" dirty="0" smtClean="0">
                <a:cs typeface="Arial" charset="0"/>
                <a:sym typeface="Symbol" pitchFamily="18" charset="2"/>
              </a:rPr>
              <a:t> </a:t>
            </a:r>
            <a:r>
              <a:rPr lang="cs-CZ" altLang="en-US" i="1" dirty="0" smtClean="0">
                <a:cs typeface="Arial" charset="0"/>
              </a:rPr>
              <a:t>D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i</a:t>
            </a:r>
            <a:r>
              <a:rPr lang="cs-CZ" altLang="en-US" dirty="0" err="1" smtClean="0">
                <a:cs typeface="Arial" charset="0"/>
              </a:rPr>
              <a:t>,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j</a:t>
            </a:r>
            <a:r>
              <a:rPr lang="cs-CZ" altLang="en-US" dirty="0" smtClean="0">
                <a:cs typeface="Arial" charset="0"/>
              </a:rPr>
              <a:t>), </a:t>
            </a:r>
            <a:r>
              <a:rPr lang="cs-CZ" altLang="en-US" dirty="0" smtClean="0">
                <a:cs typeface="Arial" charset="0"/>
                <a:sym typeface="Symbol" pitchFamily="18" charset="2"/>
              </a:rPr>
              <a:t></a:t>
            </a:r>
            <a:r>
              <a:rPr lang="cs-CZ" altLang="en-US" dirty="0" err="1" smtClean="0">
                <a:cs typeface="Arial" charset="0"/>
                <a:sym typeface="Symbol" pitchFamily="18" charset="2"/>
              </a:rPr>
              <a:t>i,j</a:t>
            </a:r>
            <a:endParaRPr lang="cs-CZ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80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měr vzdálenosti (podobnosti)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7</a:t>
            </a:fld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584176"/>
          </a:xfrm>
        </p:spPr>
        <p:txBody>
          <a:bodyPr/>
          <a:lstStyle/>
          <a:p>
            <a:r>
              <a:rPr lang="cs-CZ" dirty="0" smtClean="0"/>
              <a:t>podle </a:t>
            </a:r>
            <a:r>
              <a:rPr lang="cs-CZ" b="1" dirty="0" smtClean="0">
                <a:solidFill>
                  <a:srgbClr val="824100"/>
                </a:solidFill>
              </a:rPr>
              <a:t>typu proměnné </a:t>
            </a:r>
            <a:r>
              <a:rPr lang="cs-CZ" dirty="0" smtClean="0"/>
              <a:t>(kvalitativní proměnné, kvantitativní proměnné)</a:t>
            </a:r>
          </a:p>
          <a:p>
            <a:r>
              <a:rPr lang="cs-CZ" dirty="0" smtClean="0"/>
              <a:t>podle </a:t>
            </a:r>
            <a:r>
              <a:rPr lang="cs-CZ" b="1" dirty="0" smtClean="0">
                <a:solidFill>
                  <a:srgbClr val="824100"/>
                </a:solidFill>
              </a:rPr>
              <a:t>objektů</a:t>
            </a:r>
            <a:r>
              <a:rPr lang="cs-CZ" dirty="0" smtClean="0"/>
              <a:t>, jejichž vztah hodnotíme – obrazy (vektory), množiny obrazů (vektorů)</a:t>
            </a:r>
          </a:p>
          <a:p>
            <a:r>
              <a:rPr lang="cs-CZ" b="1" dirty="0" smtClean="0">
                <a:solidFill>
                  <a:srgbClr val="824100"/>
                </a:solidFill>
              </a:rPr>
              <a:t>deterministické </a:t>
            </a:r>
            <a:r>
              <a:rPr lang="cs-CZ" dirty="0" smtClean="0"/>
              <a:t>(nepravděpodobností) vs. </a:t>
            </a:r>
            <a:r>
              <a:rPr lang="cs-CZ" b="1" dirty="0" smtClean="0">
                <a:solidFill>
                  <a:srgbClr val="824100"/>
                </a:solidFill>
              </a:rPr>
              <a:t>pravděpodobností míry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2852936"/>
            <a:ext cx="82296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výběr konkrétní metriky závisí na:</a:t>
            </a:r>
          </a:p>
          <a:p>
            <a:pPr lvl="1"/>
            <a:r>
              <a:rPr lang="cs-CZ" dirty="0" smtClean="0"/>
              <a:t>výpočetních nárocích</a:t>
            </a:r>
          </a:p>
          <a:p>
            <a:pPr lvl="1"/>
            <a:r>
              <a:rPr lang="cs-CZ" dirty="0" smtClean="0"/>
              <a:t>charakteru rozložení dat</a:t>
            </a:r>
          </a:p>
          <a:p>
            <a:pPr lvl="1"/>
            <a:r>
              <a:rPr lang="cs-CZ" dirty="0" smtClean="0"/>
              <a:t>dosažení optimálních výsledků (klasifikační chyba, ztráta,...)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5301208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chybný výběr metriky může vést k chybných závěrům analýzy (stejně jako </a:t>
            </a:r>
            <a:br>
              <a:rPr lang="cs-CZ" dirty="0" smtClean="0"/>
            </a:br>
            <a:r>
              <a:rPr lang="cs-CZ" dirty="0" smtClean="0"/>
              <a:t>v klasické statistické analýze výběr nevhodného testu)</a:t>
            </a:r>
            <a:endParaRPr lang="cs-CZ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57200" y="4452472"/>
            <a:ext cx="8229600" cy="819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obecně bohužel není možné dopředu doporučit vhodnou metriku pro danou situaci </a:t>
            </a:r>
          </a:p>
        </p:txBody>
      </p:sp>
    </p:spTree>
    <p:extLst>
      <p:ext uri="{BB962C8B-B14F-4D97-AF65-F5344CB8AC3E}">
        <p14:creationId xmlns:p14="http://schemas.microsoft.com/office/powerpoint/2010/main" val="96972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metrik a konkrétní příklady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8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11626" y="157998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</a:t>
            </a:r>
            <a:r>
              <a:rPr lang="cs-CZ" b="1" dirty="0"/>
              <a:t>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>
                <a:solidFill>
                  <a:srgbClr val="CC3300"/>
                </a:solidFill>
              </a:rPr>
              <a:t>kvantitativními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7" name="Obdélník 6"/>
          <p:cNvSpPr/>
          <p:nvPr/>
        </p:nvSpPr>
        <p:spPr>
          <a:xfrm>
            <a:off x="5028597" y="1579980"/>
            <a:ext cx="3862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Deterministické metriky pro určení vzdálenosti mezi </a:t>
            </a:r>
            <a:r>
              <a:rPr lang="cs-CZ" b="1" dirty="0" smtClean="0"/>
              <a:t>2 množinami objektů</a:t>
            </a:r>
            <a:endParaRPr lang="en-US" b="1" dirty="0"/>
          </a:p>
        </p:txBody>
      </p:sp>
      <p:sp>
        <p:nvSpPr>
          <p:cNvPr id="8" name="Obdélník 7"/>
          <p:cNvSpPr/>
          <p:nvPr/>
        </p:nvSpPr>
        <p:spPr>
          <a:xfrm>
            <a:off x="1067710" y="1114890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OBJEKTY</a:t>
            </a:r>
            <a:endParaRPr lang="en-US" b="1" dirty="0"/>
          </a:p>
        </p:txBody>
      </p:sp>
      <p:sp>
        <p:nvSpPr>
          <p:cNvPr id="9" name="Obdélník 8"/>
          <p:cNvSpPr/>
          <p:nvPr/>
        </p:nvSpPr>
        <p:spPr>
          <a:xfrm>
            <a:off x="5051508" y="111489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SKUPINAMI OBJEKTŮ</a:t>
            </a:r>
            <a:endParaRPr lang="en-US" b="1" dirty="0"/>
          </a:p>
        </p:txBody>
      </p:sp>
      <p:sp>
        <p:nvSpPr>
          <p:cNvPr id="10" name="Obdélník 9"/>
          <p:cNvSpPr/>
          <p:nvPr/>
        </p:nvSpPr>
        <p:spPr>
          <a:xfrm>
            <a:off x="311626" y="4124076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>
                <a:solidFill>
                  <a:srgbClr val="CC3300"/>
                </a:solidFill>
              </a:rPr>
              <a:t>kvantitativními</a:t>
            </a:r>
            <a:r>
              <a:rPr lang="cs-CZ" b="1" dirty="0"/>
              <a:t>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11" name="Obdélník 10"/>
          <p:cNvSpPr/>
          <p:nvPr/>
        </p:nvSpPr>
        <p:spPr>
          <a:xfrm>
            <a:off x="310304" y="5317642"/>
            <a:ext cx="4035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2" name="Obdélník 11"/>
          <p:cNvSpPr/>
          <p:nvPr/>
        </p:nvSpPr>
        <p:spPr>
          <a:xfrm>
            <a:off x="383634" y="3043937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 </a:t>
            </a:r>
            <a:r>
              <a:rPr lang="cs-CZ" b="1" dirty="0"/>
              <a:t>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3" name="Obdélník 12"/>
          <p:cNvSpPr/>
          <p:nvPr/>
        </p:nvSpPr>
        <p:spPr>
          <a:xfrm>
            <a:off x="5023773" y="3043937"/>
            <a:ext cx="3871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Metriky </a:t>
            </a:r>
            <a:r>
              <a:rPr lang="cs-CZ" b="1" dirty="0"/>
              <a:t>pro určení vzdálenosti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</a:t>
            </a:r>
            <a:r>
              <a:rPr lang="cs-CZ" b="1" dirty="0"/>
              <a:t>množinami </a:t>
            </a:r>
            <a:r>
              <a:rPr lang="cs-CZ" b="1" dirty="0" smtClean="0"/>
              <a:t>objektů používající jejich pravděpodobnostní charakteristiky</a:t>
            </a:r>
            <a:endParaRPr lang="en-US" b="1" dirty="0"/>
          </a:p>
        </p:txBody>
      </p:sp>
      <p:sp>
        <p:nvSpPr>
          <p:cNvPr id="14" name="Obdélník 13"/>
          <p:cNvSpPr/>
          <p:nvPr/>
        </p:nvSpPr>
        <p:spPr>
          <a:xfrm>
            <a:off x="41850" y="213229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/>
              <a:t>Euklidova </a:t>
            </a:r>
            <a:r>
              <a:rPr lang="cs-CZ" sz="1400" dirty="0" smtClean="0"/>
              <a:t>m., </a:t>
            </a:r>
            <a:r>
              <a:rPr lang="cs-CZ" sz="1400" dirty="0" err="1" smtClean="0"/>
              <a:t>Hammingova</a:t>
            </a:r>
            <a:r>
              <a:rPr lang="cs-CZ" sz="1400" dirty="0" smtClean="0"/>
              <a:t> </a:t>
            </a:r>
            <a:r>
              <a:rPr lang="cs-CZ" sz="1400" dirty="0"/>
              <a:t>(manhattanská) </a:t>
            </a:r>
            <a:r>
              <a:rPr lang="cs-CZ" sz="1400" dirty="0" smtClean="0"/>
              <a:t>m., </a:t>
            </a:r>
            <a:r>
              <a:rPr lang="cs-CZ" sz="1400" dirty="0" err="1" smtClean="0"/>
              <a:t>Minkovského</a:t>
            </a:r>
            <a:r>
              <a:rPr lang="cs-CZ" sz="1400" dirty="0" smtClean="0"/>
              <a:t> m., </a:t>
            </a:r>
            <a:r>
              <a:rPr lang="cs-CZ" sz="1400" dirty="0" err="1" smtClean="0"/>
              <a:t>Čebyševova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Mahalanobisova</a:t>
            </a:r>
            <a:r>
              <a:rPr lang="cs-CZ" sz="1400" dirty="0" smtClean="0"/>
              <a:t> m., Canberrská m.</a:t>
            </a:r>
            <a:endParaRPr lang="cs-CZ" sz="1400" dirty="0"/>
          </a:p>
        </p:txBody>
      </p:sp>
      <p:sp>
        <p:nvSpPr>
          <p:cNvPr id="15" name="Obdélník 14"/>
          <p:cNvSpPr/>
          <p:nvPr/>
        </p:nvSpPr>
        <p:spPr>
          <a:xfrm>
            <a:off x="41850" y="46763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smtClean="0"/>
              <a:t>Skalární součin, m. kos</a:t>
            </a:r>
            <a:r>
              <a:rPr lang="en-US" sz="1400" dirty="0" err="1" smtClean="0"/>
              <a:t>i</a:t>
            </a:r>
            <a:r>
              <a:rPr lang="cs-CZ" sz="1400" dirty="0" smtClean="0"/>
              <a:t>nové podobnosti, </a:t>
            </a:r>
            <a:r>
              <a:rPr lang="cs-CZ" sz="1400" dirty="0" err="1" smtClean="0"/>
              <a:t>Pearsonův</a:t>
            </a:r>
            <a:r>
              <a:rPr lang="cs-CZ" sz="1400" dirty="0" smtClean="0"/>
              <a:t> korelační koeficient, </a:t>
            </a:r>
            <a:r>
              <a:rPr lang="cs-CZ" sz="1400" dirty="0" err="1" smtClean="0"/>
              <a:t>Tanimotova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6" name="Obdélník 15"/>
          <p:cNvSpPr/>
          <p:nvPr/>
        </p:nvSpPr>
        <p:spPr>
          <a:xfrm>
            <a:off x="41850" y="359625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Hammingova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8" name="Obdélník 17"/>
          <p:cNvSpPr/>
          <p:nvPr/>
        </p:nvSpPr>
        <p:spPr>
          <a:xfrm>
            <a:off x="5123810" y="2132294"/>
            <a:ext cx="36718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smtClean="0"/>
              <a:t>Metoda </a:t>
            </a:r>
            <a:r>
              <a:rPr lang="cs-CZ" sz="1400" dirty="0"/>
              <a:t>nejbližšího </a:t>
            </a:r>
            <a:r>
              <a:rPr lang="cs-CZ" sz="1400" dirty="0" smtClean="0"/>
              <a:t>souseda, </a:t>
            </a:r>
            <a:r>
              <a:rPr lang="cs-CZ" sz="1400" i="1" dirty="0" smtClean="0"/>
              <a:t>k</a:t>
            </a:r>
            <a:r>
              <a:rPr lang="cs-CZ" sz="1400" dirty="0" smtClean="0"/>
              <a:t> </a:t>
            </a:r>
            <a:r>
              <a:rPr lang="cs-CZ" sz="1400" dirty="0"/>
              <a:t>nejbližších </a:t>
            </a:r>
            <a:r>
              <a:rPr lang="cs-CZ" sz="1400" dirty="0" smtClean="0"/>
              <a:t>sousedů, nejvzdálenějšího souseda, </a:t>
            </a:r>
            <a:r>
              <a:rPr lang="cs-CZ" sz="1400" dirty="0" err="1" smtClean="0"/>
              <a:t>centroidová</a:t>
            </a:r>
            <a:r>
              <a:rPr lang="cs-CZ" sz="1400" dirty="0" smtClean="0"/>
              <a:t> metoda, m. průměrné vazby, </a:t>
            </a:r>
            <a:r>
              <a:rPr lang="cs-CZ" sz="1400" dirty="0" err="1" smtClean="0"/>
              <a:t>Wardova</a:t>
            </a:r>
            <a:r>
              <a:rPr lang="cs-CZ" sz="1400" dirty="0" smtClean="0"/>
              <a:t> </a:t>
            </a:r>
            <a:r>
              <a:rPr lang="cs-CZ" sz="1400" dirty="0"/>
              <a:t>metoda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5283473" y="3875000"/>
            <a:ext cx="3352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err="1" smtClean="0"/>
              <a:t>Chernoffova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Bhattacharyyova</a:t>
            </a:r>
            <a:r>
              <a:rPr lang="cs-CZ" sz="1400" dirty="0" smtClean="0"/>
              <a:t> m. atd.</a:t>
            </a:r>
            <a:endParaRPr lang="cs-CZ" sz="1400" dirty="0"/>
          </a:p>
        </p:txBody>
      </p:sp>
      <p:sp>
        <p:nvSpPr>
          <p:cNvPr id="24" name="Obdélník 23"/>
          <p:cNvSpPr/>
          <p:nvPr/>
        </p:nvSpPr>
        <p:spPr>
          <a:xfrm>
            <a:off x="41850" y="586995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Tanimotova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Jaccardův-Tanimotův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Russelův</a:t>
            </a:r>
            <a:r>
              <a:rPr lang="cs-CZ" sz="1400" dirty="0" smtClean="0"/>
              <a:t>-</a:t>
            </a:r>
            <a:br>
              <a:rPr lang="cs-CZ" sz="1400" dirty="0" smtClean="0"/>
            </a:br>
            <a:r>
              <a:rPr lang="cs-CZ" sz="1400" dirty="0" err="1" smtClean="0"/>
              <a:t>Raovův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Sokalův-Michenerův</a:t>
            </a:r>
            <a:r>
              <a:rPr lang="cs-CZ" sz="1400" dirty="0" smtClean="0"/>
              <a:t> 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Dicův</a:t>
            </a:r>
            <a:r>
              <a:rPr lang="cs-CZ" sz="1400" dirty="0" smtClean="0"/>
              <a:t> k., </a:t>
            </a:r>
            <a:br>
              <a:rPr lang="cs-CZ" sz="1400" dirty="0" smtClean="0"/>
            </a:br>
            <a:r>
              <a:rPr lang="cs-CZ" sz="1400" dirty="0" err="1" smtClean="0"/>
              <a:t>Rogersův-Tanimotův</a:t>
            </a:r>
            <a:r>
              <a:rPr lang="cs-CZ" sz="1400" dirty="0" smtClean="0"/>
              <a:t> k., Hamanův k.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16784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Metriky pro určení vzdálenosti mezi dvěma objekty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2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22597</TotalTime>
  <Words>3578</Words>
  <Application>Microsoft Office PowerPoint</Application>
  <PresentationFormat>Předvádění na obrazovce (4:3)</PresentationFormat>
  <Paragraphs>917</Paragraphs>
  <Slides>56</Slides>
  <Notes>28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64" baseType="lpstr">
      <vt:lpstr>Arial</vt:lpstr>
      <vt:lpstr>Calibri</vt:lpstr>
      <vt:lpstr>Cambria Math</vt:lpstr>
      <vt:lpstr>Helvetica</vt:lpstr>
      <vt:lpstr>Symbol</vt:lpstr>
      <vt:lpstr>Wingdings</vt:lpstr>
      <vt:lpstr>Motiv systému Office</vt:lpstr>
      <vt:lpstr>Rovnice</vt:lpstr>
      <vt:lpstr>Pokročilé metody analýzy dat  v neurovědách</vt:lpstr>
      <vt:lpstr>Blok 3</vt:lpstr>
      <vt:lpstr>Osnova</vt:lpstr>
      <vt:lpstr>Úvod do metrik podobností  a vzdáleností</vt:lpstr>
      <vt:lpstr>Poznámka</vt:lpstr>
      <vt:lpstr>Metriky podobnosti vs. metriky vzdálenosti</vt:lpstr>
      <vt:lpstr>Typy měr vzdálenosti (podobnosti)</vt:lpstr>
      <vt:lpstr>Typy metrik a konkrétní příklady</vt:lpstr>
      <vt:lpstr>Metriky pro určení vzdálenosti mezi dvěma objekty</vt:lpstr>
      <vt:lpstr>Typy metrik a konkrétní příklady</vt:lpstr>
      <vt:lpstr>Nejpoužívanější metriky pro určení vzdálenosti mezi dvěma obrazy s kvantitativními proměnnými</vt:lpstr>
      <vt:lpstr>Euklidova metrika</vt:lpstr>
      <vt:lpstr>Euklidova metrika</vt:lpstr>
      <vt:lpstr>Hammingova (manhattanská) metrika</vt:lpstr>
      <vt:lpstr>Hammingova (manhattanská) metrika</vt:lpstr>
      <vt:lpstr>Hammingova (manhattanská) metrika</vt:lpstr>
      <vt:lpstr>Minkovského metrika</vt:lpstr>
      <vt:lpstr>Čebyševova metrika</vt:lpstr>
      <vt:lpstr>Čebyševova metrika</vt:lpstr>
      <vt:lpstr>Srovnání metrik</vt:lpstr>
      <vt:lpstr>Canberrská metrika</vt:lpstr>
      <vt:lpstr>Nevýhody metrik</vt:lpstr>
      <vt:lpstr>Nelineární metrika</vt:lpstr>
      <vt:lpstr>Typy metrik a konkrétní příklady</vt:lpstr>
      <vt:lpstr>Příklad</vt:lpstr>
      <vt:lpstr>Hammingova metrika vzdálenosti</vt:lpstr>
      <vt:lpstr>Metriky pro určení podobnosti mezi dvěma objekty</vt:lpstr>
      <vt:lpstr>Typy metrik a konkrétní příklady</vt:lpstr>
      <vt:lpstr>Skalární součin</vt:lpstr>
      <vt:lpstr>Metrika kosinové podobnosti</vt:lpstr>
      <vt:lpstr>Pearsonův korelační koeficient</vt:lpstr>
      <vt:lpstr>Typy metrik a konkrétní příklady</vt:lpstr>
      <vt:lpstr>Metriky pro určení podobnosti 2 objektů s kvalitativními prom.</vt:lpstr>
      <vt:lpstr>Obecné metriky – Hammingova metrika podobnosti</vt:lpstr>
      <vt:lpstr>Obecné metriky – Tanimotova metrika</vt:lpstr>
      <vt:lpstr>Obecné metriky – Tanimotova metrika – příklad</vt:lpstr>
      <vt:lpstr>Další obecné metriky</vt:lpstr>
      <vt:lpstr>Asociační koeficienty</vt:lpstr>
      <vt:lpstr>Jaccardův – Tanimotův asociační koeficient</vt:lpstr>
      <vt:lpstr>Další asociační koeficienty I</vt:lpstr>
      <vt:lpstr>Další asociační koeficienty II</vt:lpstr>
      <vt:lpstr>Asociační koeficienty – poznámka </vt:lpstr>
      <vt:lpstr>Výpočet vzdáleností z asociačních koeficientů</vt:lpstr>
      <vt:lpstr>Výpočet vzdáleností v Matlabu</vt:lpstr>
      <vt:lpstr>Výpočet vzdáleností v R</vt:lpstr>
      <vt:lpstr>Metriky pro určení vzdálenosti mezi dvěma skupinami objektů</vt:lpstr>
      <vt:lpstr>Typy metrik a konkrétní příklady</vt:lpstr>
      <vt:lpstr>Vzdálenost mezi skupinami objektů</vt:lpstr>
      <vt:lpstr>Typy metrik a konkrétní příklady</vt:lpstr>
      <vt:lpstr>Metriky založené na pstních charakteristikách </vt:lpstr>
      <vt:lpstr>Asociační matice</vt:lpstr>
      <vt:lpstr>Asociační matice – Q mode analýza</vt:lpstr>
      <vt:lpstr>Asociační matice – R mode analýza</vt:lpstr>
      <vt:lpstr>Asociační matice – ukázka </vt:lpstr>
      <vt:lpstr>Asociační matice – shrnutí</vt:lpstr>
      <vt:lpstr>Poděkování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janousova</dc:creator>
  <cp:lastModifiedBy>ek</cp:lastModifiedBy>
  <cp:revision>1297</cp:revision>
  <cp:lastPrinted>2012-04-18T13:31:11Z</cp:lastPrinted>
  <dcterms:created xsi:type="dcterms:W3CDTF">2012-03-28T14:10:39Z</dcterms:created>
  <dcterms:modified xsi:type="dcterms:W3CDTF">2018-03-21T08:58:27Z</dcterms:modified>
</cp:coreProperties>
</file>