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434" r:id="rId3"/>
    <p:sldId id="435" r:id="rId4"/>
    <p:sldId id="397" r:id="rId5"/>
    <p:sldId id="440" r:id="rId6"/>
    <p:sldId id="443" r:id="rId7"/>
    <p:sldId id="441" r:id="rId8"/>
    <p:sldId id="436" r:id="rId9"/>
    <p:sldId id="442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64" r:id="rId22"/>
    <p:sldId id="465" r:id="rId23"/>
    <p:sldId id="466" r:id="rId24"/>
    <p:sldId id="467" r:id="rId25"/>
    <p:sldId id="462" r:id="rId26"/>
    <p:sldId id="463" r:id="rId27"/>
    <p:sldId id="437" r:id="rId28"/>
    <p:sldId id="468" r:id="rId29"/>
    <p:sldId id="469" r:id="rId30"/>
    <p:sldId id="438" r:id="rId31"/>
    <p:sldId id="472" r:id="rId32"/>
    <p:sldId id="471" r:id="rId33"/>
    <p:sldId id="470" r:id="rId34"/>
    <p:sldId id="439" r:id="rId35"/>
    <p:sldId id="444" r:id="rId36"/>
    <p:sldId id="445" r:id="rId37"/>
    <p:sldId id="473" r:id="rId38"/>
    <p:sldId id="474" r:id="rId39"/>
    <p:sldId id="475" r:id="rId40"/>
    <p:sldId id="476" r:id="rId41"/>
    <p:sldId id="484" r:id="rId42"/>
    <p:sldId id="477" r:id="rId43"/>
    <p:sldId id="478" r:id="rId44"/>
    <p:sldId id="479" r:id="rId45"/>
    <p:sldId id="480" r:id="rId46"/>
    <p:sldId id="481" r:id="rId47"/>
    <p:sldId id="482" r:id="rId48"/>
    <p:sldId id="483" r:id="rId49"/>
    <p:sldId id="429" r:id="rId50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89517" autoAdjust="0"/>
  </p:normalViewPr>
  <p:slideViewPr>
    <p:cSldViewPr>
      <p:cViewPr varScale="1">
        <p:scale>
          <a:sx n="80" d="100"/>
          <a:sy n="80" d="100"/>
        </p:scale>
        <p:origin x="10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C0CD7-E6CD-49C7-9920-8D49BE59B1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6B0BCA0-372B-4CA9-A683-153E64C89C70}">
      <dgm:prSet phldrT="[Text]" custT="1"/>
      <dgm:spPr/>
      <dgm:t>
        <a:bodyPr/>
        <a:lstStyle/>
        <a:p>
          <a:r>
            <a:rPr lang="cs-CZ" sz="1400" b="1" dirty="0" smtClean="0"/>
            <a:t>Shluková analýza</a:t>
          </a:r>
          <a:endParaRPr lang="cs-CZ" sz="1400" b="1" dirty="0"/>
        </a:p>
      </dgm:t>
    </dgm:pt>
    <dgm:pt modelId="{DE6F4900-8631-4FF3-8104-C6311A351C30}" type="parTrans" cxnId="{7C9E4957-2B89-485C-A8BD-FE0A5AE739C4}">
      <dgm:prSet/>
      <dgm:spPr/>
      <dgm:t>
        <a:bodyPr/>
        <a:lstStyle/>
        <a:p>
          <a:endParaRPr lang="cs-CZ" sz="1400"/>
        </a:p>
      </dgm:t>
    </dgm:pt>
    <dgm:pt modelId="{AAA9976C-A67C-4567-8E4E-A54EA048DFFF}" type="sibTrans" cxnId="{7C9E4957-2B89-485C-A8BD-FE0A5AE739C4}">
      <dgm:prSet/>
      <dgm:spPr/>
      <dgm:t>
        <a:bodyPr/>
        <a:lstStyle/>
        <a:p>
          <a:endParaRPr lang="cs-CZ" sz="1400"/>
        </a:p>
      </dgm:t>
    </dgm:pt>
    <dgm:pt modelId="{B42AC22A-7448-46F8-AC56-D8A8711AC7AE}">
      <dgm:prSet phldrT="[Text]" custT="1"/>
      <dgm:spPr/>
      <dgm:t>
        <a:bodyPr/>
        <a:lstStyle/>
        <a:p>
          <a:r>
            <a:rPr lang="cs-CZ" sz="1400" b="1" dirty="0" smtClean="0"/>
            <a:t>Hierarchické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300" dirty="0" smtClean="0"/>
            <a:t>shluky jsou definovány postupným skládáním objektů</a:t>
          </a:r>
          <a:endParaRPr lang="cs-CZ" sz="1300" dirty="0"/>
        </a:p>
      </dgm:t>
    </dgm:pt>
    <dgm:pt modelId="{8D7F0E9F-D7E1-4E0E-8DEE-6F7C17ED6D14}" type="parTrans" cxnId="{0DF7ABDE-6C44-4560-A847-20F2BD92D846}">
      <dgm:prSet/>
      <dgm:spPr/>
      <dgm:t>
        <a:bodyPr/>
        <a:lstStyle/>
        <a:p>
          <a:endParaRPr lang="cs-CZ" sz="1400"/>
        </a:p>
      </dgm:t>
    </dgm:pt>
    <dgm:pt modelId="{388533CF-D8FC-4EFE-9B60-64AC11C68FCE}" type="sibTrans" cxnId="{0DF7ABDE-6C44-4560-A847-20F2BD92D846}">
      <dgm:prSet/>
      <dgm:spPr/>
      <dgm:t>
        <a:bodyPr/>
        <a:lstStyle/>
        <a:p>
          <a:endParaRPr lang="cs-CZ" sz="1400"/>
        </a:p>
      </dgm:t>
    </dgm:pt>
    <dgm:pt modelId="{50EB6BA0-816D-486B-AF16-441A35E4FA38}">
      <dgm:prSet phldrT="[Text]" custT="1"/>
      <dgm:spPr/>
      <dgm:t>
        <a:bodyPr/>
        <a:lstStyle/>
        <a:p>
          <a:r>
            <a:rPr lang="cs-CZ" sz="1400" b="1" dirty="0" err="1" smtClean="0"/>
            <a:t>Aglomerativní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300" dirty="0" smtClean="0"/>
            <a:t>Po spojení první dvojice objektů dochází k postupnému napojování dalších objektů.</a:t>
          </a:r>
          <a:endParaRPr lang="cs-CZ" sz="1300" dirty="0"/>
        </a:p>
      </dgm:t>
    </dgm:pt>
    <dgm:pt modelId="{C5E29D21-F4AC-47F8-8A8F-98E0A4EB8A63}" type="parTrans" cxnId="{D3F41975-B093-4499-8402-4277B13C9440}">
      <dgm:prSet/>
      <dgm:spPr/>
      <dgm:t>
        <a:bodyPr/>
        <a:lstStyle/>
        <a:p>
          <a:endParaRPr lang="cs-CZ" sz="1400"/>
        </a:p>
      </dgm:t>
    </dgm:pt>
    <dgm:pt modelId="{6B780F7E-DDD9-450A-A854-94B52B784307}" type="sibTrans" cxnId="{D3F41975-B093-4499-8402-4277B13C9440}">
      <dgm:prSet/>
      <dgm:spPr/>
      <dgm:t>
        <a:bodyPr/>
        <a:lstStyle/>
        <a:p>
          <a:endParaRPr lang="cs-CZ" sz="1400"/>
        </a:p>
      </dgm:t>
    </dgm:pt>
    <dgm:pt modelId="{26525172-0F5C-478D-A305-4B5BE30D19A0}">
      <dgm:prSet phldrT="[Text]" custT="1"/>
      <dgm:spPr/>
      <dgm:t>
        <a:bodyPr/>
        <a:lstStyle/>
        <a:p>
          <a:r>
            <a:rPr lang="cs-CZ" sz="1400" b="1" dirty="0" err="1" smtClean="0"/>
            <a:t>Nehierarchické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300" dirty="0" smtClean="0"/>
            <a:t>shluky jsou definovány  </a:t>
          </a:r>
          <a:br>
            <a:rPr lang="cs-CZ" sz="1300" dirty="0" smtClean="0"/>
          </a:br>
          <a:r>
            <a:rPr lang="cs-CZ" sz="1300" dirty="0" smtClean="0"/>
            <a:t>v jednom kroku</a:t>
          </a:r>
          <a:endParaRPr lang="cs-CZ" sz="1300" dirty="0"/>
        </a:p>
      </dgm:t>
    </dgm:pt>
    <dgm:pt modelId="{A4D6A284-CB89-41A2-BDB6-3DEE691F8B69}" type="parTrans" cxnId="{FFE20CAF-0AE3-4B46-8563-37EAB44C395A}">
      <dgm:prSet/>
      <dgm:spPr/>
      <dgm:t>
        <a:bodyPr/>
        <a:lstStyle/>
        <a:p>
          <a:endParaRPr lang="cs-CZ" sz="1400"/>
        </a:p>
      </dgm:t>
    </dgm:pt>
    <dgm:pt modelId="{0273CFBA-980E-474B-9AEE-CA77CF01AE04}" type="sibTrans" cxnId="{FFE20CAF-0AE3-4B46-8563-37EAB44C395A}">
      <dgm:prSet/>
      <dgm:spPr/>
      <dgm:t>
        <a:bodyPr/>
        <a:lstStyle/>
        <a:p>
          <a:endParaRPr lang="cs-CZ" sz="1400"/>
        </a:p>
      </dgm:t>
    </dgm:pt>
    <dgm:pt modelId="{17C22253-835F-4E44-BC35-B730F4D34697}">
      <dgm:prSet phldrT="[Text]" custT="1"/>
      <dgm:spPr/>
      <dgm:t>
        <a:bodyPr/>
        <a:lstStyle/>
        <a:p>
          <a:r>
            <a:rPr lang="cs-CZ" sz="1400" b="1" dirty="0" err="1" smtClean="0"/>
            <a:t>Divizivní</a:t>
          </a:r>
          <a:r>
            <a:rPr lang="cs-CZ" sz="1400" dirty="0" smtClean="0"/>
            <a:t> </a:t>
          </a:r>
          <a:br>
            <a:rPr lang="cs-CZ" sz="1400" dirty="0" smtClean="0"/>
          </a:br>
          <a:r>
            <a:rPr lang="cs-CZ" sz="1300" dirty="0" smtClean="0"/>
            <a:t>objekty rozděleny do předem nastaveného počtu shluků.</a:t>
          </a:r>
          <a:endParaRPr lang="cs-CZ" sz="1300" dirty="0"/>
        </a:p>
      </dgm:t>
    </dgm:pt>
    <dgm:pt modelId="{478BA67A-FE65-472E-BC0E-C0252DC32827}" type="parTrans" cxnId="{D8AF4B11-E947-409A-965F-A04607D6F827}">
      <dgm:prSet/>
      <dgm:spPr/>
      <dgm:t>
        <a:bodyPr/>
        <a:lstStyle/>
        <a:p>
          <a:endParaRPr lang="cs-CZ" sz="1400"/>
        </a:p>
      </dgm:t>
    </dgm:pt>
    <dgm:pt modelId="{1E77FDAD-E11D-491A-9F3E-95514C7D4BF7}" type="sibTrans" cxnId="{D8AF4B11-E947-409A-965F-A04607D6F827}">
      <dgm:prSet/>
      <dgm:spPr/>
      <dgm:t>
        <a:bodyPr/>
        <a:lstStyle/>
        <a:p>
          <a:endParaRPr lang="cs-CZ" sz="1400"/>
        </a:p>
      </dgm:t>
    </dgm:pt>
    <dgm:pt modelId="{B8829A21-02A9-4846-8F81-78DD139637F2}">
      <dgm:prSet phldrT="[Text]" custT="1"/>
      <dgm:spPr/>
      <dgm:t>
        <a:bodyPr/>
        <a:lstStyle/>
        <a:p>
          <a:r>
            <a:rPr lang="cs-CZ" sz="1400" b="1" dirty="0" err="1" smtClean="0"/>
            <a:t>Aglomerativní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300" dirty="0" smtClean="0"/>
            <a:t>síť spojených bodů</a:t>
          </a:r>
          <a:endParaRPr lang="cs-CZ" sz="1300" dirty="0"/>
        </a:p>
      </dgm:t>
    </dgm:pt>
    <dgm:pt modelId="{CDE9767D-A3BF-46DD-9736-4DDAD8F7AFFB}" type="parTrans" cxnId="{83F1DD0E-36A2-4EB3-B40B-867A83CFE67C}">
      <dgm:prSet/>
      <dgm:spPr/>
      <dgm:t>
        <a:bodyPr/>
        <a:lstStyle/>
        <a:p>
          <a:endParaRPr lang="cs-CZ" sz="1400"/>
        </a:p>
      </dgm:t>
    </dgm:pt>
    <dgm:pt modelId="{AD7BF0CC-345A-4681-9D60-FEAC8CAB8E0B}" type="sibTrans" cxnId="{83F1DD0E-36A2-4EB3-B40B-867A83CFE67C}">
      <dgm:prSet/>
      <dgm:spPr/>
      <dgm:t>
        <a:bodyPr/>
        <a:lstStyle/>
        <a:p>
          <a:endParaRPr lang="cs-CZ" sz="1400"/>
        </a:p>
      </dgm:t>
    </dgm:pt>
    <dgm:pt modelId="{C6FE83D8-FBED-4FFE-8D6E-924BDFEDB9B0}">
      <dgm:prSet phldrT="[Text]" custT="1"/>
      <dgm:spPr/>
      <dgm:t>
        <a:bodyPr/>
        <a:lstStyle/>
        <a:p>
          <a:r>
            <a:rPr lang="cs-CZ" sz="1400" b="1" dirty="0" err="1" smtClean="0"/>
            <a:t>Divizivní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300" dirty="0" smtClean="0"/>
            <a:t>Objekty jsou nejprve rozděleny do dvou shluků, tyto shluky jsou dále rozděleny atd.</a:t>
          </a:r>
          <a:endParaRPr lang="cs-CZ" sz="1300" dirty="0"/>
        </a:p>
      </dgm:t>
    </dgm:pt>
    <dgm:pt modelId="{87423EC8-42DE-4006-BF17-7352C35A3FEF}" type="parTrans" cxnId="{270F730F-FB5A-493B-A7F8-BF0DC381A0C7}">
      <dgm:prSet/>
      <dgm:spPr/>
      <dgm:t>
        <a:bodyPr/>
        <a:lstStyle/>
        <a:p>
          <a:endParaRPr lang="en-US"/>
        </a:p>
      </dgm:t>
    </dgm:pt>
    <dgm:pt modelId="{7E9AD4B6-D639-4FDD-9CC6-422E7A7B5068}" type="sibTrans" cxnId="{270F730F-FB5A-493B-A7F8-BF0DC381A0C7}">
      <dgm:prSet/>
      <dgm:spPr/>
      <dgm:t>
        <a:bodyPr/>
        <a:lstStyle/>
        <a:p>
          <a:endParaRPr lang="en-US"/>
        </a:p>
      </dgm:t>
    </dgm:pt>
    <dgm:pt modelId="{C038A27D-36A2-4AB8-9C11-6CCE31FEDEA3}" type="pres">
      <dgm:prSet presAssocID="{E25C0CD7-E6CD-49C7-9920-8D49BE59B1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8F970-CE62-4DF1-A851-6F4C93F148B0}" type="pres">
      <dgm:prSet presAssocID="{E25C0CD7-E6CD-49C7-9920-8D49BE59B1E2}" presName="hierFlow" presStyleCnt="0"/>
      <dgm:spPr/>
      <dgm:t>
        <a:bodyPr/>
        <a:lstStyle/>
        <a:p>
          <a:endParaRPr lang="en-US"/>
        </a:p>
      </dgm:t>
    </dgm:pt>
    <dgm:pt modelId="{970264C6-D532-4AD2-A4EE-740A2CD26A32}" type="pres">
      <dgm:prSet presAssocID="{E25C0CD7-E6CD-49C7-9920-8D49BE59B1E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70A0BB-8426-44D8-B054-65D357F89FCE}" type="pres">
      <dgm:prSet presAssocID="{E6B0BCA0-372B-4CA9-A683-153E64C89C70}" presName="Name14" presStyleCnt="0"/>
      <dgm:spPr/>
      <dgm:t>
        <a:bodyPr/>
        <a:lstStyle/>
        <a:p>
          <a:endParaRPr lang="en-US"/>
        </a:p>
      </dgm:t>
    </dgm:pt>
    <dgm:pt modelId="{C946A4DA-D4A9-4A81-A69D-207B4DE1A0A5}" type="pres">
      <dgm:prSet presAssocID="{E6B0BCA0-372B-4CA9-A683-153E64C89C70}" presName="level1Shape" presStyleLbl="node0" presStyleIdx="0" presStyleCnt="1" custScaleX="148612" custScaleY="74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AFC0A-FA70-44CE-A9A1-3F4020DDF731}" type="pres">
      <dgm:prSet presAssocID="{E6B0BCA0-372B-4CA9-A683-153E64C89C70}" presName="hierChild2" presStyleCnt="0"/>
      <dgm:spPr/>
      <dgm:t>
        <a:bodyPr/>
        <a:lstStyle/>
        <a:p>
          <a:endParaRPr lang="en-US"/>
        </a:p>
      </dgm:t>
    </dgm:pt>
    <dgm:pt modelId="{7D6E31C4-ABA6-4497-845C-A66B5C10C1FA}" type="pres">
      <dgm:prSet presAssocID="{8D7F0E9F-D7E1-4E0E-8DEE-6F7C17ED6D14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BF5BAD4-C64E-4298-BD53-92CBB5E2AA25}" type="pres">
      <dgm:prSet presAssocID="{B42AC22A-7448-46F8-AC56-D8A8711AC7AE}" presName="Name21" presStyleCnt="0"/>
      <dgm:spPr/>
      <dgm:t>
        <a:bodyPr/>
        <a:lstStyle/>
        <a:p>
          <a:endParaRPr lang="en-US"/>
        </a:p>
      </dgm:t>
    </dgm:pt>
    <dgm:pt modelId="{EB28B00F-C1F8-4886-B72D-74F6EF2156B5}" type="pres">
      <dgm:prSet presAssocID="{B42AC22A-7448-46F8-AC56-D8A8711AC7AE}" presName="level2Shape" presStyleLbl="node2" presStyleIdx="0" presStyleCnt="2" custScaleX="212702"/>
      <dgm:spPr/>
      <dgm:t>
        <a:bodyPr/>
        <a:lstStyle/>
        <a:p>
          <a:endParaRPr lang="en-US"/>
        </a:p>
      </dgm:t>
    </dgm:pt>
    <dgm:pt modelId="{8343E4E0-3F2D-45FC-9F5B-4318A65EA5AD}" type="pres">
      <dgm:prSet presAssocID="{B42AC22A-7448-46F8-AC56-D8A8711AC7AE}" presName="hierChild3" presStyleCnt="0"/>
      <dgm:spPr/>
      <dgm:t>
        <a:bodyPr/>
        <a:lstStyle/>
        <a:p>
          <a:endParaRPr lang="en-US"/>
        </a:p>
      </dgm:t>
    </dgm:pt>
    <dgm:pt modelId="{386D002B-CFE2-4DCC-A475-C42708FA578B}" type="pres">
      <dgm:prSet presAssocID="{C5E29D21-F4AC-47F8-8A8F-98E0A4EB8A63}" presName="Name19" presStyleLbl="parChTrans1D3" presStyleIdx="0" presStyleCnt="4"/>
      <dgm:spPr/>
      <dgm:t>
        <a:bodyPr/>
        <a:lstStyle/>
        <a:p>
          <a:endParaRPr lang="en-US"/>
        </a:p>
      </dgm:t>
    </dgm:pt>
    <dgm:pt modelId="{758A5A4D-5CBE-46DA-88F4-7E1BE0774F2B}" type="pres">
      <dgm:prSet presAssocID="{50EB6BA0-816D-486B-AF16-441A35E4FA38}" presName="Name21" presStyleCnt="0"/>
      <dgm:spPr/>
      <dgm:t>
        <a:bodyPr/>
        <a:lstStyle/>
        <a:p>
          <a:endParaRPr lang="en-US"/>
        </a:p>
      </dgm:t>
    </dgm:pt>
    <dgm:pt modelId="{16137559-9FC5-470D-A2A7-8E7C0637D1C6}" type="pres">
      <dgm:prSet presAssocID="{50EB6BA0-816D-486B-AF16-441A35E4FA38}" presName="level2Shape" presStyleLbl="node3" presStyleIdx="0" presStyleCnt="4" custScaleX="211270" custScaleY="146999"/>
      <dgm:spPr/>
      <dgm:t>
        <a:bodyPr/>
        <a:lstStyle/>
        <a:p>
          <a:endParaRPr lang="en-US"/>
        </a:p>
      </dgm:t>
    </dgm:pt>
    <dgm:pt modelId="{1250D053-8983-49D9-98E2-2A9740D3E4BA}" type="pres">
      <dgm:prSet presAssocID="{50EB6BA0-816D-486B-AF16-441A35E4FA38}" presName="hierChild3" presStyleCnt="0"/>
      <dgm:spPr/>
      <dgm:t>
        <a:bodyPr/>
        <a:lstStyle/>
        <a:p>
          <a:endParaRPr lang="en-US"/>
        </a:p>
      </dgm:t>
    </dgm:pt>
    <dgm:pt modelId="{100A15E6-11DA-4965-BAA5-5CDD6EB07EB1}" type="pres">
      <dgm:prSet presAssocID="{87423EC8-42DE-4006-BF17-7352C35A3FEF}" presName="Name19" presStyleLbl="parChTrans1D3" presStyleIdx="1" presStyleCnt="4"/>
      <dgm:spPr/>
      <dgm:t>
        <a:bodyPr/>
        <a:lstStyle/>
        <a:p>
          <a:endParaRPr lang="en-US"/>
        </a:p>
      </dgm:t>
    </dgm:pt>
    <dgm:pt modelId="{4FD327B2-AD3C-4352-973B-34E61137B897}" type="pres">
      <dgm:prSet presAssocID="{C6FE83D8-FBED-4FFE-8D6E-924BDFEDB9B0}" presName="Name21" presStyleCnt="0"/>
      <dgm:spPr/>
    </dgm:pt>
    <dgm:pt modelId="{28BD7742-420D-420A-9C3C-23D68C83E05C}" type="pres">
      <dgm:prSet presAssocID="{C6FE83D8-FBED-4FFE-8D6E-924BDFEDB9B0}" presName="level2Shape" presStyleLbl="node3" presStyleIdx="1" presStyleCnt="4" custScaleX="189949" custScaleY="147889"/>
      <dgm:spPr/>
      <dgm:t>
        <a:bodyPr/>
        <a:lstStyle/>
        <a:p>
          <a:endParaRPr lang="en-US"/>
        </a:p>
      </dgm:t>
    </dgm:pt>
    <dgm:pt modelId="{B38FD288-6608-4B1D-BF78-762E56830AB7}" type="pres">
      <dgm:prSet presAssocID="{C6FE83D8-FBED-4FFE-8D6E-924BDFEDB9B0}" presName="hierChild3" presStyleCnt="0"/>
      <dgm:spPr/>
    </dgm:pt>
    <dgm:pt modelId="{78EACB2E-0EB8-4383-A964-66C0F7F61627}" type="pres">
      <dgm:prSet presAssocID="{A4D6A284-CB89-41A2-BDB6-3DEE691F8B69}" presName="Name19" presStyleLbl="parChTrans1D2" presStyleIdx="1" presStyleCnt="2"/>
      <dgm:spPr/>
      <dgm:t>
        <a:bodyPr/>
        <a:lstStyle/>
        <a:p>
          <a:endParaRPr lang="en-US"/>
        </a:p>
      </dgm:t>
    </dgm:pt>
    <dgm:pt modelId="{704E6CBD-61B4-46F3-B3C0-6152BFB3F374}" type="pres">
      <dgm:prSet presAssocID="{26525172-0F5C-478D-A305-4B5BE30D19A0}" presName="Name21" presStyleCnt="0"/>
      <dgm:spPr/>
      <dgm:t>
        <a:bodyPr/>
        <a:lstStyle/>
        <a:p>
          <a:endParaRPr lang="en-US"/>
        </a:p>
      </dgm:t>
    </dgm:pt>
    <dgm:pt modelId="{C3472F3E-2EF4-4EBA-BBCF-CCB9485E77B8}" type="pres">
      <dgm:prSet presAssocID="{26525172-0F5C-478D-A305-4B5BE30D19A0}" presName="level2Shape" presStyleLbl="node2" presStyleIdx="1" presStyleCnt="2" custScaleX="212702"/>
      <dgm:spPr/>
      <dgm:t>
        <a:bodyPr/>
        <a:lstStyle/>
        <a:p>
          <a:endParaRPr lang="en-US"/>
        </a:p>
      </dgm:t>
    </dgm:pt>
    <dgm:pt modelId="{9215AF54-212D-4FC7-AB9E-68D6E5FBA71A}" type="pres">
      <dgm:prSet presAssocID="{26525172-0F5C-478D-A305-4B5BE30D19A0}" presName="hierChild3" presStyleCnt="0"/>
      <dgm:spPr/>
      <dgm:t>
        <a:bodyPr/>
        <a:lstStyle/>
        <a:p>
          <a:endParaRPr lang="en-US"/>
        </a:p>
      </dgm:t>
    </dgm:pt>
    <dgm:pt modelId="{6189FF7C-7F3C-45AF-934E-5628A9DE4BA1}" type="pres">
      <dgm:prSet presAssocID="{478BA67A-FE65-472E-BC0E-C0252DC32827}" presName="Name19" presStyleLbl="parChTrans1D3" presStyleIdx="2" presStyleCnt="4"/>
      <dgm:spPr/>
      <dgm:t>
        <a:bodyPr/>
        <a:lstStyle/>
        <a:p>
          <a:endParaRPr lang="en-US"/>
        </a:p>
      </dgm:t>
    </dgm:pt>
    <dgm:pt modelId="{BDD65740-4B3E-4A5B-8C3B-3A78C0EE09DC}" type="pres">
      <dgm:prSet presAssocID="{17C22253-835F-4E44-BC35-B730F4D34697}" presName="Name21" presStyleCnt="0"/>
      <dgm:spPr/>
      <dgm:t>
        <a:bodyPr/>
        <a:lstStyle/>
        <a:p>
          <a:endParaRPr lang="en-US"/>
        </a:p>
      </dgm:t>
    </dgm:pt>
    <dgm:pt modelId="{7390FFAF-C63A-4FC1-949A-18F69BF68D89}" type="pres">
      <dgm:prSet presAssocID="{17C22253-835F-4E44-BC35-B730F4D34697}" presName="level2Shape" presStyleLbl="node3" presStyleIdx="2" presStyleCnt="4" custScaleX="163129" custScaleY="147889"/>
      <dgm:spPr/>
      <dgm:t>
        <a:bodyPr/>
        <a:lstStyle/>
        <a:p>
          <a:endParaRPr lang="en-US"/>
        </a:p>
      </dgm:t>
    </dgm:pt>
    <dgm:pt modelId="{75582C2B-9000-4178-8225-9B0FC2B90D4A}" type="pres">
      <dgm:prSet presAssocID="{17C22253-835F-4E44-BC35-B730F4D34697}" presName="hierChild3" presStyleCnt="0"/>
      <dgm:spPr/>
      <dgm:t>
        <a:bodyPr/>
        <a:lstStyle/>
        <a:p>
          <a:endParaRPr lang="en-US"/>
        </a:p>
      </dgm:t>
    </dgm:pt>
    <dgm:pt modelId="{4604E3D2-D921-45D6-AEC5-991D306EA099}" type="pres">
      <dgm:prSet presAssocID="{CDE9767D-A3BF-46DD-9736-4DDAD8F7AFFB}" presName="Name19" presStyleLbl="parChTrans1D3" presStyleIdx="3" presStyleCnt="4"/>
      <dgm:spPr/>
      <dgm:t>
        <a:bodyPr/>
        <a:lstStyle/>
        <a:p>
          <a:endParaRPr lang="en-US"/>
        </a:p>
      </dgm:t>
    </dgm:pt>
    <dgm:pt modelId="{29EF3752-A4A6-43AE-ABE3-B9414E0772C4}" type="pres">
      <dgm:prSet presAssocID="{B8829A21-02A9-4846-8F81-78DD139637F2}" presName="Name21" presStyleCnt="0"/>
      <dgm:spPr/>
      <dgm:t>
        <a:bodyPr/>
        <a:lstStyle/>
        <a:p>
          <a:endParaRPr lang="en-US"/>
        </a:p>
      </dgm:t>
    </dgm:pt>
    <dgm:pt modelId="{A0FCB4ED-1043-429B-B76B-049DE6C3BE40}" type="pres">
      <dgm:prSet presAssocID="{B8829A21-02A9-4846-8F81-78DD139637F2}" presName="level2Shape" presStyleLbl="node3" presStyleIdx="3" presStyleCnt="4" custScaleX="136635" custScaleY="147889"/>
      <dgm:spPr/>
      <dgm:t>
        <a:bodyPr/>
        <a:lstStyle/>
        <a:p>
          <a:endParaRPr lang="en-US"/>
        </a:p>
      </dgm:t>
    </dgm:pt>
    <dgm:pt modelId="{E27364BB-EB27-4606-9D31-3E9C51233C31}" type="pres">
      <dgm:prSet presAssocID="{B8829A21-02A9-4846-8F81-78DD139637F2}" presName="hierChild3" presStyleCnt="0"/>
      <dgm:spPr/>
      <dgm:t>
        <a:bodyPr/>
        <a:lstStyle/>
        <a:p>
          <a:endParaRPr lang="en-US"/>
        </a:p>
      </dgm:t>
    </dgm:pt>
    <dgm:pt modelId="{D7578EC0-7BD4-493A-9712-092B2BE9CC8D}" type="pres">
      <dgm:prSet presAssocID="{E25C0CD7-E6CD-49C7-9920-8D49BE59B1E2}" presName="bgShapesFlow" presStyleCnt="0"/>
      <dgm:spPr/>
      <dgm:t>
        <a:bodyPr/>
        <a:lstStyle/>
        <a:p>
          <a:endParaRPr lang="en-US"/>
        </a:p>
      </dgm:t>
    </dgm:pt>
  </dgm:ptLst>
  <dgm:cxnLst>
    <dgm:cxn modelId="{9180A249-5381-431B-A370-C7AE692C661D}" type="presOf" srcId="{17C22253-835F-4E44-BC35-B730F4D34697}" destId="{7390FFAF-C63A-4FC1-949A-18F69BF68D89}" srcOrd="0" destOrd="0" presId="urn:microsoft.com/office/officeart/2005/8/layout/hierarchy6"/>
    <dgm:cxn modelId="{1FFE7E3A-6DE9-43DB-81B0-477A18DDB036}" type="presOf" srcId="{E25C0CD7-E6CD-49C7-9920-8D49BE59B1E2}" destId="{C038A27D-36A2-4AB8-9C11-6CCE31FEDEA3}" srcOrd="0" destOrd="0" presId="urn:microsoft.com/office/officeart/2005/8/layout/hierarchy6"/>
    <dgm:cxn modelId="{83F1DD0E-36A2-4EB3-B40B-867A83CFE67C}" srcId="{26525172-0F5C-478D-A305-4B5BE30D19A0}" destId="{B8829A21-02A9-4846-8F81-78DD139637F2}" srcOrd="1" destOrd="0" parTransId="{CDE9767D-A3BF-46DD-9736-4DDAD8F7AFFB}" sibTransId="{AD7BF0CC-345A-4681-9D60-FEAC8CAB8E0B}"/>
    <dgm:cxn modelId="{C19793E1-2BD7-4FB2-ABD1-84DDFA3CEDA8}" type="presOf" srcId="{8D7F0E9F-D7E1-4E0E-8DEE-6F7C17ED6D14}" destId="{7D6E31C4-ABA6-4497-845C-A66B5C10C1FA}" srcOrd="0" destOrd="0" presId="urn:microsoft.com/office/officeart/2005/8/layout/hierarchy6"/>
    <dgm:cxn modelId="{270F730F-FB5A-493B-A7F8-BF0DC381A0C7}" srcId="{B42AC22A-7448-46F8-AC56-D8A8711AC7AE}" destId="{C6FE83D8-FBED-4FFE-8D6E-924BDFEDB9B0}" srcOrd="1" destOrd="0" parTransId="{87423EC8-42DE-4006-BF17-7352C35A3FEF}" sibTransId="{7E9AD4B6-D639-4FDD-9CC6-422E7A7B5068}"/>
    <dgm:cxn modelId="{0E225856-34A1-4D54-BAE0-B57CCD737455}" type="presOf" srcId="{87423EC8-42DE-4006-BF17-7352C35A3FEF}" destId="{100A15E6-11DA-4965-BAA5-5CDD6EB07EB1}" srcOrd="0" destOrd="0" presId="urn:microsoft.com/office/officeart/2005/8/layout/hierarchy6"/>
    <dgm:cxn modelId="{7C9E4957-2B89-485C-A8BD-FE0A5AE739C4}" srcId="{E25C0CD7-E6CD-49C7-9920-8D49BE59B1E2}" destId="{E6B0BCA0-372B-4CA9-A683-153E64C89C70}" srcOrd="0" destOrd="0" parTransId="{DE6F4900-8631-4FF3-8104-C6311A351C30}" sibTransId="{AAA9976C-A67C-4567-8E4E-A54EA048DFFF}"/>
    <dgm:cxn modelId="{92382D25-FE16-486F-9162-4566033FD451}" type="presOf" srcId="{26525172-0F5C-478D-A305-4B5BE30D19A0}" destId="{C3472F3E-2EF4-4EBA-BBCF-CCB9485E77B8}" srcOrd="0" destOrd="0" presId="urn:microsoft.com/office/officeart/2005/8/layout/hierarchy6"/>
    <dgm:cxn modelId="{825A223D-BF7A-42ED-A573-E9BBDDE56307}" type="presOf" srcId="{50EB6BA0-816D-486B-AF16-441A35E4FA38}" destId="{16137559-9FC5-470D-A2A7-8E7C0637D1C6}" srcOrd="0" destOrd="0" presId="urn:microsoft.com/office/officeart/2005/8/layout/hierarchy6"/>
    <dgm:cxn modelId="{85341BA0-B7A1-48C1-ADEB-4CA948DA9822}" type="presOf" srcId="{A4D6A284-CB89-41A2-BDB6-3DEE691F8B69}" destId="{78EACB2E-0EB8-4383-A964-66C0F7F61627}" srcOrd="0" destOrd="0" presId="urn:microsoft.com/office/officeart/2005/8/layout/hierarchy6"/>
    <dgm:cxn modelId="{D3F41975-B093-4499-8402-4277B13C9440}" srcId="{B42AC22A-7448-46F8-AC56-D8A8711AC7AE}" destId="{50EB6BA0-816D-486B-AF16-441A35E4FA38}" srcOrd="0" destOrd="0" parTransId="{C5E29D21-F4AC-47F8-8A8F-98E0A4EB8A63}" sibTransId="{6B780F7E-DDD9-450A-A854-94B52B784307}"/>
    <dgm:cxn modelId="{D464806F-04A2-46C1-A65D-5E5A28725DC5}" type="presOf" srcId="{B42AC22A-7448-46F8-AC56-D8A8711AC7AE}" destId="{EB28B00F-C1F8-4886-B72D-74F6EF2156B5}" srcOrd="0" destOrd="0" presId="urn:microsoft.com/office/officeart/2005/8/layout/hierarchy6"/>
    <dgm:cxn modelId="{D8AF4B11-E947-409A-965F-A04607D6F827}" srcId="{26525172-0F5C-478D-A305-4B5BE30D19A0}" destId="{17C22253-835F-4E44-BC35-B730F4D34697}" srcOrd="0" destOrd="0" parTransId="{478BA67A-FE65-472E-BC0E-C0252DC32827}" sibTransId="{1E77FDAD-E11D-491A-9F3E-95514C7D4BF7}"/>
    <dgm:cxn modelId="{FFE20CAF-0AE3-4B46-8563-37EAB44C395A}" srcId="{E6B0BCA0-372B-4CA9-A683-153E64C89C70}" destId="{26525172-0F5C-478D-A305-4B5BE30D19A0}" srcOrd="1" destOrd="0" parTransId="{A4D6A284-CB89-41A2-BDB6-3DEE691F8B69}" sibTransId="{0273CFBA-980E-474B-9AEE-CA77CF01AE04}"/>
    <dgm:cxn modelId="{DEDAF7B0-B277-4EA9-A92A-252D120AF09C}" type="presOf" srcId="{B8829A21-02A9-4846-8F81-78DD139637F2}" destId="{A0FCB4ED-1043-429B-B76B-049DE6C3BE40}" srcOrd="0" destOrd="0" presId="urn:microsoft.com/office/officeart/2005/8/layout/hierarchy6"/>
    <dgm:cxn modelId="{A605015A-6FBD-4C1C-94A1-BA702DA2C7BC}" type="presOf" srcId="{478BA67A-FE65-472E-BC0E-C0252DC32827}" destId="{6189FF7C-7F3C-45AF-934E-5628A9DE4BA1}" srcOrd="0" destOrd="0" presId="urn:microsoft.com/office/officeart/2005/8/layout/hierarchy6"/>
    <dgm:cxn modelId="{F935549B-2165-4241-9F8B-D70B512D7EBB}" type="presOf" srcId="{E6B0BCA0-372B-4CA9-A683-153E64C89C70}" destId="{C946A4DA-D4A9-4A81-A69D-207B4DE1A0A5}" srcOrd="0" destOrd="0" presId="urn:microsoft.com/office/officeart/2005/8/layout/hierarchy6"/>
    <dgm:cxn modelId="{D80CF98A-1E9D-49F9-8EAE-50C78104AB39}" type="presOf" srcId="{C6FE83D8-FBED-4FFE-8D6E-924BDFEDB9B0}" destId="{28BD7742-420D-420A-9C3C-23D68C83E05C}" srcOrd="0" destOrd="0" presId="urn:microsoft.com/office/officeart/2005/8/layout/hierarchy6"/>
    <dgm:cxn modelId="{69442C65-1006-4308-AE82-B2B8A96F7616}" type="presOf" srcId="{C5E29D21-F4AC-47F8-8A8F-98E0A4EB8A63}" destId="{386D002B-CFE2-4DCC-A475-C42708FA578B}" srcOrd="0" destOrd="0" presId="urn:microsoft.com/office/officeart/2005/8/layout/hierarchy6"/>
    <dgm:cxn modelId="{0DF7ABDE-6C44-4560-A847-20F2BD92D846}" srcId="{E6B0BCA0-372B-4CA9-A683-153E64C89C70}" destId="{B42AC22A-7448-46F8-AC56-D8A8711AC7AE}" srcOrd="0" destOrd="0" parTransId="{8D7F0E9F-D7E1-4E0E-8DEE-6F7C17ED6D14}" sibTransId="{388533CF-D8FC-4EFE-9B60-64AC11C68FCE}"/>
    <dgm:cxn modelId="{D9FF4F86-17CE-4729-B233-57346D2ACB56}" type="presOf" srcId="{CDE9767D-A3BF-46DD-9736-4DDAD8F7AFFB}" destId="{4604E3D2-D921-45D6-AEC5-991D306EA099}" srcOrd="0" destOrd="0" presId="urn:microsoft.com/office/officeart/2005/8/layout/hierarchy6"/>
    <dgm:cxn modelId="{F2C22665-C7AB-4E03-B857-B18EAC5F8FDB}" type="presParOf" srcId="{C038A27D-36A2-4AB8-9C11-6CCE31FEDEA3}" destId="{E008F970-CE62-4DF1-A851-6F4C93F148B0}" srcOrd="0" destOrd="0" presId="urn:microsoft.com/office/officeart/2005/8/layout/hierarchy6"/>
    <dgm:cxn modelId="{F96AED0D-F501-4839-B8BC-2D13ABA24BE4}" type="presParOf" srcId="{E008F970-CE62-4DF1-A851-6F4C93F148B0}" destId="{970264C6-D532-4AD2-A4EE-740A2CD26A32}" srcOrd="0" destOrd="0" presId="urn:microsoft.com/office/officeart/2005/8/layout/hierarchy6"/>
    <dgm:cxn modelId="{11B34B86-12E1-4FC0-93A6-B80B17501BA1}" type="presParOf" srcId="{970264C6-D532-4AD2-A4EE-740A2CD26A32}" destId="{FB70A0BB-8426-44D8-B054-65D357F89FCE}" srcOrd="0" destOrd="0" presId="urn:microsoft.com/office/officeart/2005/8/layout/hierarchy6"/>
    <dgm:cxn modelId="{99F7F4B6-1060-46A7-B51C-144161588C49}" type="presParOf" srcId="{FB70A0BB-8426-44D8-B054-65D357F89FCE}" destId="{C946A4DA-D4A9-4A81-A69D-207B4DE1A0A5}" srcOrd="0" destOrd="0" presId="urn:microsoft.com/office/officeart/2005/8/layout/hierarchy6"/>
    <dgm:cxn modelId="{1871E58A-9BEE-4850-BD04-F99A5A38212C}" type="presParOf" srcId="{FB70A0BB-8426-44D8-B054-65D357F89FCE}" destId="{ABBAFC0A-FA70-44CE-A9A1-3F4020DDF731}" srcOrd="1" destOrd="0" presId="urn:microsoft.com/office/officeart/2005/8/layout/hierarchy6"/>
    <dgm:cxn modelId="{4876E7F8-BAE1-4A3B-B54C-AC262387C7C0}" type="presParOf" srcId="{ABBAFC0A-FA70-44CE-A9A1-3F4020DDF731}" destId="{7D6E31C4-ABA6-4497-845C-A66B5C10C1FA}" srcOrd="0" destOrd="0" presId="urn:microsoft.com/office/officeart/2005/8/layout/hierarchy6"/>
    <dgm:cxn modelId="{07AD6D52-B0C8-4192-A513-733E749B66E3}" type="presParOf" srcId="{ABBAFC0A-FA70-44CE-A9A1-3F4020DDF731}" destId="{3BF5BAD4-C64E-4298-BD53-92CBB5E2AA25}" srcOrd="1" destOrd="0" presId="urn:microsoft.com/office/officeart/2005/8/layout/hierarchy6"/>
    <dgm:cxn modelId="{566EF6CA-F777-4602-B0E2-66262C6E3F51}" type="presParOf" srcId="{3BF5BAD4-C64E-4298-BD53-92CBB5E2AA25}" destId="{EB28B00F-C1F8-4886-B72D-74F6EF2156B5}" srcOrd="0" destOrd="0" presId="urn:microsoft.com/office/officeart/2005/8/layout/hierarchy6"/>
    <dgm:cxn modelId="{7979E3CE-597D-4E3F-A921-154EC637DD25}" type="presParOf" srcId="{3BF5BAD4-C64E-4298-BD53-92CBB5E2AA25}" destId="{8343E4E0-3F2D-45FC-9F5B-4318A65EA5AD}" srcOrd="1" destOrd="0" presId="urn:microsoft.com/office/officeart/2005/8/layout/hierarchy6"/>
    <dgm:cxn modelId="{D639263A-C4BA-4EDA-8A19-12C62E7432A3}" type="presParOf" srcId="{8343E4E0-3F2D-45FC-9F5B-4318A65EA5AD}" destId="{386D002B-CFE2-4DCC-A475-C42708FA578B}" srcOrd="0" destOrd="0" presId="urn:microsoft.com/office/officeart/2005/8/layout/hierarchy6"/>
    <dgm:cxn modelId="{5F3335DE-64E3-4CE9-A2F6-72F9EF2F4E4C}" type="presParOf" srcId="{8343E4E0-3F2D-45FC-9F5B-4318A65EA5AD}" destId="{758A5A4D-5CBE-46DA-88F4-7E1BE0774F2B}" srcOrd="1" destOrd="0" presId="urn:microsoft.com/office/officeart/2005/8/layout/hierarchy6"/>
    <dgm:cxn modelId="{7D629619-E670-4247-8219-285987B3A61E}" type="presParOf" srcId="{758A5A4D-5CBE-46DA-88F4-7E1BE0774F2B}" destId="{16137559-9FC5-470D-A2A7-8E7C0637D1C6}" srcOrd="0" destOrd="0" presId="urn:microsoft.com/office/officeart/2005/8/layout/hierarchy6"/>
    <dgm:cxn modelId="{B271868B-FFEF-4436-8374-ECCCC9B0D937}" type="presParOf" srcId="{758A5A4D-5CBE-46DA-88F4-7E1BE0774F2B}" destId="{1250D053-8983-49D9-98E2-2A9740D3E4BA}" srcOrd="1" destOrd="0" presId="urn:microsoft.com/office/officeart/2005/8/layout/hierarchy6"/>
    <dgm:cxn modelId="{C10F3DED-2FFC-434C-8034-5CA31B126ED0}" type="presParOf" srcId="{8343E4E0-3F2D-45FC-9F5B-4318A65EA5AD}" destId="{100A15E6-11DA-4965-BAA5-5CDD6EB07EB1}" srcOrd="2" destOrd="0" presId="urn:microsoft.com/office/officeart/2005/8/layout/hierarchy6"/>
    <dgm:cxn modelId="{4963E77B-2122-450F-9053-684D010743E8}" type="presParOf" srcId="{8343E4E0-3F2D-45FC-9F5B-4318A65EA5AD}" destId="{4FD327B2-AD3C-4352-973B-34E61137B897}" srcOrd="3" destOrd="0" presId="urn:microsoft.com/office/officeart/2005/8/layout/hierarchy6"/>
    <dgm:cxn modelId="{DBBF8EB2-9428-40BA-9236-B47547850E49}" type="presParOf" srcId="{4FD327B2-AD3C-4352-973B-34E61137B897}" destId="{28BD7742-420D-420A-9C3C-23D68C83E05C}" srcOrd="0" destOrd="0" presId="urn:microsoft.com/office/officeart/2005/8/layout/hierarchy6"/>
    <dgm:cxn modelId="{6D957491-4D13-4175-A7CD-C52DF7DB43CB}" type="presParOf" srcId="{4FD327B2-AD3C-4352-973B-34E61137B897}" destId="{B38FD288-6608-4B1D-BF78-762E56830AB7}" srcOrd="1" destOrd="0" presId="urn:microsoft.com/office/officeart/2005/8/layout/hierarchy6"/>
    <dgm:cxn modelId="{C80FF7EA-2E3D-4147-A93F-1824C80F1F8A}" type="presParOf" srcId="{ABBAFC0A-FA70-44CE-A9A1-3F4020DDF731}" destId="{78EACB2E-0EB8-4383-A964-66C0F7F61627}" srcOrd="2" destOrd="0" presId="urn:microsoft.com/office/officeart/2005/8/layout/hierarchy6"/>
    <dgm:cxn modelId="{C866B3DB-8806-4803-A4E9-CEED94DDF701}" type="presParOf" srcId="{ABBAFC0A-FA70-44CE-A9A1-3F4020DDF731}" destId="{704E6CBD-61B4-46F3-B3C0-6152BFB3F374}" srcOrd="3" destOrd="0" presId="urn:microsoft.com/office/officeart/2005/8/layout/hierarchy6"/>
    <dgm:cxn modelId="{6C95CD63-1B91-446D-B11E-C01843D55E9C}" type="presParOf" srcId="{704E6CBD-61B4-46F3-B3C0-6152BFB3F374}" destId="{C3472F3E-2EF4-4EBA-BBCF-CCB9485E77B8}" srcOrd="0" destOrd="0" presId="urn:microsoft.com/office/officeart/2005/8/layout/hierarchy6"/>
    <dgm:cxn modelId="{47129359-DECB-4EAE-92FA-1DBB10A95604}" type="presParOf" srcId="{704E6CBD-61B4-46F3-B3C0-6152BFB3F374}" destId="{9215AF54-212D-4FC7-AB9E-68D6E5FBA71A}" srcOrd="1" destOrd="0" presId="urn:microsoft.com/office/officeart/2005/8/layout/hierarchy6"/>
    <dgm:cxn modelId="{4E79EB8E-7D7C-40D6-BF1C-9A3C5007CED7}" type="presParOf" srcId="{9215AF54-212D-4FC7-AB9E-68D6E5FBA71A}" destId="{6189FF7C-7F3C-45AF-934E-5628A9DE4BA1}" srcOrd="0" destOrd="0" presId="urn:microsoft.com/office/officeart/2005/8/layout/hierarchy6"/>
    <dgm:cxn modelId="{CBD3DD9D-88D2-4B2F-AD13-E29F1F2EB446}" type="presParOf" srcId="{9215AF54-212D-4FC7-AB9E-68D6E5FBA71A}" destId="{BDD65740-4B3E-4A5B-8C3B-3A78C0EE09DC}" srcOrd="1" destOrd="0" presId="urn:microsoft.com/office/officeart/2005/8/layout/hierarchy6"/>
    <dgm:cxn modelId="{4C164FFD-41AF-4538-9C68-B3957B57D08A}" type="presParOf" srcId="{BDD65740-4B3E-4A5B-8C3B-3A78C0EE09DC}" destId="{7390FFAF-C63A-4FC1-949A-18F69BF68D89}" srcOrd="0" destOrd="0" presId="urn:microsoft.com/office/officeart/2005/8/layout/hierarchy6"/>
    <dgm:cxn modelId="{D51375C2-25FB-40D3-8B06-6730184F3DFC}" type="presParOf" srcId="{BDD65740-4B3E-4A5B-8C3B-3A78C0EE09DC}" destId="{75582C2B-9000-4178-8225-9B0FC2B90D4A}" srcOrd="1" destOrd="0" presId="urn:microsoft.com/office/officeart/2005/8/layout/hierarchy6"/>
    <dgm:cxn modelId="{12EE5872-59EC-4812-A90D-0DB6B692AD0F}" type="presParOf" srcId="{9215AF54-212D-4FC7-AB9E-68D6E5FBA71A}" destId="{4604E3D2-D921-45D6-AEC5-991D306EA099}" srcOrd="2" destOrd="0" presId="urn:microsoft.com/office/officeart/2005/8/layout/hierarchy6"/>
    <dgm:cxn modelId="{EE6D211B-412A-4F4F-8269-91F51ADB829E}" type="presParOf" srcId="{9215AF54-212D-4FC7-AB9E-68D6E5FBA71A}" destId="{29EF3752-A4A6-43AE-ABE3-B9414E0772C4}" srcOrd="3" destOrd="0" presId="urn:microsoft.com/office/officeart/2005/8/layout/hierarchy6"/>
    <dgm:cxn modelId="{608C7A17-0BB9-46FD-8704-9098C8651BE7}" type="presParOf" srcId="{29EF3752-A4A6-43AE-ABE3-B9414E0772C4}" destId="{A0FCB4ED-1043-429B-B76B-049DE6C3BE40}" srcOrd="0" destOrd="0" presId="urn:microsoft.com/office/officeart/2005/8/layout/hierarchy6"/>
    <dgm:cxn modelId="{5ED6E4C4-D5C1-4A1F-9F31-7E78E2AFAEF7}" type="presParOf" srcId="{29EF3752-A4A6-43AE-ABE3-B9414E0772C4}" destId="{E27364BB-EB27-4606-9D31-3E9C51233C31}" srcOrd="1" destOrd="0" presId="urn:microsoft.com/office/officeart/2005/8/layout/hierarchy6"/>
    <dgm:cxn modelId="{3CB476FD-5B9F-43E7-9478-6F20F8130007}" type="presParOf" srcId="{C038A27D-36A2-4AB8-9C11-6CCE31FEDEA3}" destId="{D7578EC0-7BD4-493A-9712-092B2BE9CC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28D36-FDB8-493B-A29F-B87638C68744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08FE2E-4248-4196-89CA-203E24768E63}">
      <dgm:prSet phldrT="[Text]" custT="1"/>
      <dgm:spPr/>
      <dgm:t>
        <a:bodyPr/>
        <a:lstStyle/>
        <a:p>
          <a:r>
            <a:rPr lang="cs-CZ" sz="1200" dirty="0" smtClean="0"/>
            <a:t>Asociační matice</a:t>
          </a:r>
          <a:endParaRPr lang="cs-CZ" sz="1200" dirty="0"/>
        </a:p>
      </dgm:t>
    </dgm:pt>
    <dgm:pt modelId="{B4C3FEA3-839E-4C06-8249-D0FCCE081B91}" type="parTrans" cxnId="{4DD3057B-EF4F-480B-BDFE-4C7C918E46A1}">
      <dgm:prSet/>
      <dgm:spPr/>
      <dgm:t>
        <a:bodyPr/>
        <a:lstStyle/>
        <a:p>
          <a:endParaRPr lang="cs-CZ" sz="2800"/>
        </a:p>
      </dgm:t>
    </dgm:pt>
    <dgm:pt modelId="{7216D8FA-0A03-420F-A20B-ADF425B8BB7D}" type="sibTrans" cxnId="{4DD3057B-EF4F-480B-BDFE-4C7C918E46A1}">
      <dgm:prSet/>
      <dgm:spPr/>
      <dgm:t>
        <a:bodyPr/>
        <a:lstStyle/>
        <a:p>
          <a:endParaRPr lang="cs-CZ" sz="2800"/>
        </a:p>
      </dgm:t>
    </dgm:pt>
    <dgm:pt modelId="{3A65607C-F126-47AD-8D9F-6E91934E43B3}">
      <dgm:prSet phldrT="[Text]" custT="1"/>
      <dgm:spPr/>
      <dgm:t>
        <a:bodyPr/>
        <a:lstStyle/>
        <a:p>
          <a:r>
            <a:rPr lang="cs-CZ" sz="1200" dirty="0" smtClean="0"/>
            <a:t>Nalezení dvojice nejpodobnějších objektů</a:t>
          </a:r>
          <a:endParaRPr lang="cs-CZ" sz="1200" dirty="0"/>
        </a:p>
      </dgm:t>
    </dgm:pt>
    <dgm:pt modelId="{8582BD2B-E0BB-474F-BC03-04B24D1B5EBA}" type="parTrans" cxnId="{16444BA2-D248-454F-9F39-EA9BBE3CB1E9}">
      <dgm:prSet/>
      <dgm:spPr/>
      <dgm:t>
        <a:bodyPr/>
        <a:lstStyle/>
        <a:p>
          <a:endParaRPr lang="cs-CZ" sz="2800"/>
        </a:p>
      </dgm:t>
    </dgm:pt>
    <dgm:pt modelId="{782C8E45-2A24-412A-92C2-9FF2A605C0D3}" type="sibTrans" cxnId="{16444BA2-D248-454F-9F39-EA9BBE3CB1E9}">
      <dgm:prSet/>
      <dgm:spPr/>
      <dgm:t>
        <a:bodyPr/>
        <a:lstStyle/>
        <a:p>
          <a:endParaRPr lang="cs-CZ" sz="2800"/>
        </a:p>
      </dgm:t>
    </dgm:pt>
    <dgm:pt modelId="{F12A3271-40F0-45A4-A854-E2F4D224B410}">
      <dgm:prSet phldrT="[Text]" custT="1"/>
      <dgm:spPr/>
      <dgm:t>
        <a:bodyPr/>
        <a:lstStyle/>
        <a:p>
          <a:r>
            <a:rPr lang="cs-CZ" sz="1200" dirty="0" smtClean="0"/>
            <a:t>Výpočet podobnosti sloučené dvojice objektů k ostatním  objektům</a:t>
          </a:r>
          <a:endParaRPr lang="cs-CZ" sz="1200" dirty="0"/>
        </a:p>
      </dgm:t>
    </dgm:pt>
    <dgm:pt modelId="{B9162FF7-A122-4FE8-9FF0-DFA0C276FC02}" type="parTrans" cxnId="{9795ABFC-CA02-4DD0-BDBB-2F56E5C2E1B2}">
      <dgm:prSet/>
      <dgm:spPr/>
      <dgm:t>
        <a:bodyPr/>
        <a:lstStyle/>
        <a:p>
          <a:endParaRPr lang="cs-CZ" sz="2800"/>
        </a:p>
      </dgm:t>
    </dgm:pt>
    <dgm:pt modelId="{D3D16F4C-B7E7-4795-88BC-D6C12BA6B317}" type="sibTrans" cxnId="{9795ABFC-CA02-4DD0-BDBB-2F56E5C2E1B2}">
      <dgm:prSet/>
      <dgm:spPr/>
      <dgm:t>
        <a:bodyPr/>
        <a:lstStyle/>
        <a:p>
          <a:endParaRPr lang="cs-CZ" sz="2800"/>
        </a:p>
      </dgm:t>
    </dgm:pt>
    <dgm:pt modelId="{16DF30F0-73AE-41C2-BF82-76902CB8D713}" type="pres">
      <dgm:prSet presAssocID="{8AB28D36-FDB8-493B-A29F-B87638C68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717E4E-07BF-4F0E-8EF2-5E461932445D}" type="pres">
      <dgm:prSet presAssocID="{4608FE2E-4248-4196-89CA-203E24768E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F0AED4-952E-4F91-A35B-38A8602A182C}" type="pres">
      <dgm:prSet presAssocID="{4608FE2E-4248-4196-89CA-203E24768E63}" presName="spNode" presStyleCnt="0"/>
      <dgm:spPr/>
      <dgm:t>
        <a:bodyPr/>
        <a:lstStyle/>
        <a:p>
          <a:endParaRPr lang="en-US"/>
        </a:p>
      </dgm:t>
    </dgm:pt>
    <dgm:pt modelId="{0BA3A3D8-01A5-4D98-9409-10C8A8AA5F9A}" type="pres">
      <dgm:prSet presAssocID="{7216D8FA-0A03-420F-A20B-ADF425B8BB7D}" presName="sibTrans" presStyleLbl="sibTrans1D1" presStyleIdx="0" presStyleCnt="3"/>
      <dgm:spPr/>
      <dgm:t>
        <a:bodyPr/>
        <a:lstStyle/>
        <a:p>
          <a:endParaRPr lang="cs-CZ"/>
        </a:p>
      </dgm:t>
    </dgm:pt>
    <dgm:pt modelId="{51147D6A-EA08-4461-B2A1-BB9BA843C411}" type="pres">
      <dgm:prSet presAssocID="{3A65607C-F126-47AD-8D9F-6E91934E43B3}" presName="node" presStyleLbl="node1" presStyleIdx="1" presStyleCnt="3" custScaleX="1128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EE8D74-BD27-4F9C-9993-53134E3451B8}" type="pres">
      <dgm:prSet presAssocID="{3A65607C-F126-47AD-8D9F-6E91934E43B3}" presName="spNode" presStyleCnt="0"/>
      <dgm:spPr/>
      <dgm:t>
        <a:bodyPr/>
        <a:lstStyle/>
        <a:p>
          <a:endParaRPr lang="en-US"/>
        </a:p>
      </dgm:t>
    </dgm:pt>
    <dgm:pt modelId="{73F7F405-03CF-4EAC-8E50-3DE3D9BD6070}" type="pres">
      <dgm:prSet presAssocID="{782C8E45-2A24-412A-92C2-9FF2A605C0D3}" presName="sibTrans" presStyleLbl="sibTrans1D1" presStyleIdx="1" presStyleCnt="3"/>
      <dgm:spPr/>
      <dgm:t>
        <a:bodyPr/>
        <a:lstStyle/>
        <a:p>
          <a:endParaRPr lang="cs-CZ"/>
        </a:p>
      </dgm:t>
    </dgm:pt>
    <dgm:pt modelId="{1EAF6FC4-51F4-4159-A330-F6C06D1D986D}" type="pres">
      <dgm:prSet presAssocID="{F12A3271-40F0-45A4-A854-E2F4D224B410}" presName="node" presStyleLbl="node1" presStyleIdx="2" presStyleCnt="3" custScaleX="1245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05950-5F85-4ABA-8AC6-BB5C3504DA90}" type="pres">
      <dgm:prSet presAssocID="{F12A3271-40F0-45A4-A854-E2F4D224B410}" presName="spNode" presStyleCnt="0"/>
      <dgm:spPr/>
      <dgm:t>
        <a:bodyPr/>
        <a:lstStyle/>
        <a:p>
          <a:endParaRPr lang="en-US"/>
        </a:p>
      </dgm:t>
    </dgm:pt>
    <dgm:pt modelId="{8A132736-FF58-412E-8E04-E4340AE9C6A0}" type="pres">
      <dgm:prSet presAssocID="{D3D16F4C-B7E7-4795-88BC-D6C12BA6B317}" presName="sibTrans" presStyleLbl="sibTrans1D1" presStyleIdx="2" presStyleCnt="3"/>
      <dgm:spPr/>
      <dgm:t>
        <a:bodyPr/>
        <a:lstStyle/>
        <a:p>
          <a:endParaRPr lang="cs-CZ"/>
        </a:p>
      </dgm:t>
    </dgm:pt>
  </dgm:ptLst>
  <dgm:cxnLst>
    <dgm:cxn modelId="{95129359-9574-4B4D-A318-7D37D0093D75}" type="presOf" srcId="{4608FE2E-4248-4196-89CA-203E24768E63}" destId="{91717E4E-07BF-4F0E-8EF2-5E461932445D}" srcOrd="0" destOrd="0" presId="urn:microsoft.com/office/officeart/2005/8/layout/cycle5"/>
    <dgm:cxn modelId="{6356D37E-C73C-4FEA-8025-7976DBF28F0A}" type="presOf" srcId="{7216D8FA-0A03-420F-A20B-ADF425B8BB7D}" destId="{0BA3A3D8-01A5-4D98-9409-10C8A8AA5F9A}" srcOrd="0" destOrd="0" presId="urn:microsoft.com/office/officeart/2005/8/layout/cycle5"/>
    <dgm:cxn modelId="{4DD3057B-EF4F-480B-BDFE-4C7C918E46A1}" srcId="{8AB28D36-FDB8-493B-A29F-B87638C68744}" destId="{4608FE2E-4248-4196-89CA-203E24768E63}" srcOrd="0" destOrd="0" parTransId="{B4C3FEA3-839E-4C06-8249-D0FCCE081B91}" sibTransId="{7216D8FA-0A03-420F-A20B-ADF425B8BB7D}"/>
    <dgm:cxn modelId="{16444BA2-D248-454F-9F39-EA9BBE3CB1E9}" srcId="{8AB28D36-FDB8-493B-A29F-B87638C68744}" destId="{3A65607C-F126-47AD-8D9F-6E91934E43B3}" srcOrd="1" destOrd="0" parTransId="{8582BD2B-E0BB-474F-BC03-04B24D1B5EBA}" sibTransId="{782C8E45-2A24-412A-92C2-9FF2A605C0D3}"/>
    <dgm:cxn modelId="{9FDEC16B-9EFD-4672-BB30-328784109D7A}" type="presOf" srcId="{782C8E45-2A24-412A-92C2-9FF2A605C0D3}" destId="{73F7F405-03CF-4EAC-8E50-3DE3D9BD6070}" srcOrd="0" destOrd="0" presId="urn:microsoft.com/office/officeart/2005/8/layout/cycle5"/>
    <dgm:cxn modelId="{F1C0BE49-9492-477A-A37F-934AC6C11B83}" type="presOf" srcId="{8AB28D36-FDB8-493B-A29F-B87638C68744}" destId="{16DF30F0-73AE-41C2-BF82-76902CB8D713}" srcOrd="0" destOrd="0" presId="urn:microsoft.com/office/officeart/2005/8/layout/cycle5"/>
    <dgm:cxn modelId="{CD89F232-BE07-4EF4-A146-752131E197E1}" type="presOf" srcId="{F12A3271-40F0-45A4-A854-E2F4D224B410}" destId="{1EAF6FC4-51F4-4159-A330-F6C06D1D986D}" srcOrd="0" destOrd="0" presId="urn:microsoft.com/office/officeart/2005/8/layout/cycle5"/>
    <dgm:cxn modelId="{3D20C80B-BCF1-44EB-B849-D6AC00E72F41}" type="presOf" srcId="{3A65607C-F126-47AD-8D9F-6E91934E43B3}" destId="{51147D6A-EA08-4461-B2A1-BB9BA843C411}" srcOrd="0" destOrd="0" presId="urn:microsoft.com/office/officeart/2005/8/layout/cycle5"/>
    <dgm:cxn modelId="{9795ABFC-CA02-4DD0-BDBB-2F56E5C2E1B2}" srcId="{8AB28D36-FDB8-493B-A29F-B87638C68744}" destId="{F12A3271-40F0-45A4-A854-E2F4D224B410}" srcOrd="2" destOrd="0" parTransId="{B9162FF7-A122-4FE8-9FF0-DFA0C276FC02}" sibTransId="{D3D16F4C-B7E7-4795-88BC-D6C12BA6B317}"/>
    <dgm:cxn modelId="{3237ABBC-AF39-4675-986F-834A5DA8DBA1}" type="presOf" srcId="{D3D16F4C-B7E7-4795-88BC-D6C12BA6B317}" destId="{8A132736-FF58-412E-8E04-E4340AE9C6A0}" srcOrd="0" destOrd="0" presId="urn:microsoft.com/office/officeart/2005/8/layout/cycle5"/>
    <dgm:cxn modelId="{71A26A27-54B4-4DB8-B30C-51FECF504C13}" type="presParOf" srcId="{16DF30F0-73AE-41C2-BF82-76902CB8D713}" destId="{91717E4E-07BF-4F0E-8EF2-5E461932445D}" srcOrd="0" destOrd="0" presId="urn:microsoft.com/office/officeart/2005/8/layout/cycle5"/>
    <dgm:cxn modelId="{9433EA9F-3EF3-49EB-9D93-5711DF5E08AF}" type="presParOf" srcId="{16DF30F0-73AE-41C2-BF82-76902CB8D713}" destId="{C8F0AED4-952E-4F91-A35B-38A8602A182C}" srcOrd="1" destOrd="0" presId="urn:microsoft.com/office/officeart/2005/8/layout/cycle5"/>
    <dgm:cxn modelId="{C2F8EE8A-BCD5-464D-8AB9-D111DA8191F7}" type="presParOf" srcId="{16DF30F0-73AE-41C2-BF82-76902CB8D713}" destId="{0BA3A3D8-01A5-4D98-9409-10C8A8AA5F9A}" srcOrd="2" destOrd="0" presId="urn:microsoft.com/office/officeart/2005/8/layout/cycle5"/>
    <dgm:cxn modelId="{1A1612E6-6670-4D04-A67B-5D55B4D9C54C}" type="presParOf" srcId="{16DF30F0-73AE-41C2-BF82-76902CB8D713}" destId="{51147D6A-EA08-4461-B2A1-BB9BA843C411}" srcOrd="3" destOrd="0" presId="urn:microsoft.com/office/officeart/2005/8/layout/cycle5"/>
    <dgm:cxn modelId="{737AC62C-0504-4384-BCC7-4B66C1FB7A2A}" type="presParOf" srcId="{16DF30F0-73AE-41C2-BF82-76902CB8D713}" destId="{EEEE8D74-BD27-4F9C-9993-53134E3451B8}" srcOrd="4" destOrd="0" presId="urn:microsoft.com/office/officeart/2005/8/layout/cycle5"/>
    <dgm:cxn modelId="{1D86922E-0520-4370-9DA3-D0002B3932EB}" type="presParOf" srcId="{16DF30F0-73AE-41C2-BF82-76902CB8D713}" destId="{73F7F405-03CF-4EAC-8E50-3DE3D9BD6070}" srcOrd="5" destOrd="0" presId="urn:microsoft.com/office/officeart/2005/8/layout/cycle5"/>
    <dgm:cxn modelId="{53D197C3-6BA9-476C-A074-5EDFCA064FD6}" type="presParOf" srcId="{16DF30F0-73AE-41C2-BF82-76902CB8D713}" destId="{1EAF6FC4-51F4-4159-A330-F6C06D1D986D}" srcOrd="6" destOrd="0" presId="urn:microsoft.com/office/officeart/2005/8/layout/cycle5"/>
    <dgm:cxn modelId="{6D2E7ED8-F53B-42DB-925A-0A66F339CF9D}" type="presParOf" srcId="{16DF30F0-73AE-41C2-BF82-76902CB8D713}" destId="{42705950-5F85-4ABA-8AC6-BB5C3504DA90}" srcOrd="7" destOrd="0" presId="urn:microsoft.com/office/officeart/2005/8/layout/cycle5"/>
    <dgm:cxn modelId="{8C83E264-B94A-43EB-AE7D-8D498F1040CF}" type="presParOf" srcId="{16DF30F0-73AE-41C2-BF82-76902CB8D713}" destId="{8A132736-FF58-412E-8E04-E4340AE9C6A0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6A4DA-D4A9-4A81-A69D-207B4DE1A0A5}">
      <dsp:nvSpPr>
        <dsp:cNvPr id="0" name=""/>
        <dsp:cNvSpPr/>
      </dsp:nvSpPr>
      <dsp:spPr>
        <a:xfrm>
          <a:off x="3712087" y="34505"/>
          <a:ext cx="1519393" cy="504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Shluková analýza</a:t>
          </a:r>
          <a:endParaRPr lang="cs-CZ" sz="1400" b="1" kern="1200" dirty="0"/>
        </a:p>
      </dsp:txBody>
      <dsp:txXfrm>
        <a:off x="3726861" y="49279"/>
        <a:ext cx="1489845" cy="474885"/>
      </dsp:txXfrm>
    </dsp:sp>
    <dsp:sp modelId="{7D6E31C4-ABA6-4497-845C-A66B5C10C1FA}">
      <dsp:nvSpPr>
        <dsp:cNvPr id="0" name=""/>
        <dsp:cNvSpPr/>
      </dsp:nvSpPr>
      <dsp:spPr>
        <a:xfrm>
          <a:off x="2373373" y="538938"/>
          <a:ext cx="2098411" cy="272637"/>
        </a:xfrm>
        <a:custGeom>
          <a:avLst/>
          <a:gdLst/>
          <a:ahLst/>
          <a:cxnLst/>
          <a:rect l="0" t="0" r="0" b="0"/>
          <a:pathLst>
            <a:path>
              <a:moveTo>
                <a:pt x="2098411" y="0"/>
              </a:moveTo>
              <a:lnTo>
                <a:pt x="2098411" y="136318"/>
              </a:lnTo>
              <a:lnTo>
                <a:pt x="0" y="136318"/>
              </a:lnTo>
              <a:lnTo>
                <a:pt x="0" y="272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8B00F-C1F8-4886-B72D-74F6EF2156B5}">
      <dsp:nvSpPr>
        <dsp:cNvPr id="0" name=""/>
        <dsp:cNvSpPr/>
      </dsp:nvSpPr>
      <dsp:spPr>
        <a:xfrm>
          <a:off x="1286051" y="811575"/>
          <a:ext cx="2174642" cy="681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Hierarchické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300" kern="1200" dirty="0" smtClean="0"/>
            <a:t>shluky jsou definovány postupným skládáním objektů</a:t>
          </a:r>
          <a:endParaRPr lang="cs-CZ" sz="1300" kern="1200" dirty="0"/>
        </a:p>
      </dsp:txBody>
      <dsp:txXfrm>
        <a:off x="1306014" y="831538"/>
        <a:ext cx="2134716" cy="641667"/>
      </dsp:txXfrm>
    </dsp:sp>
    <dsp:sp modelId="{386D002B-CFE2-4DCC-A475-C42708FA578B}">
      <dsp:nvSpPr>
        <dsp:cNvPr id="0" name=""/>
        <dsp:cNvSpPr/>
      </dsp:nvSpPr>
      <dsp:spPr>
        <a:xfrm>
          <a:off x="1249005" y="1493168"/>
          <a:ext cx="1124367" cy="272637"/>
        </a:xfrm>
        <a:custGeom>
          <a:avLst/>
          <a:gdLst/>
          <a:ahLst/>
          <a:cxnLst/>
          <a:rect l="0" t="0" r="0" b="0"/>
          <a:pathLst>
            <a:path>
              <a:moveTo>
                <a:pt x="1124367" y="0"/>
              </a:moveTo>
              <a:lnTo>
                <a:pt x="1124367" y="136318"/>
              </a:lnTo>
              <a:lnTo>
                <a:pt x="0" y="136318"/>
              </a:lnTo>
              <a:lnTo>
                <a:pt x="0" y="272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37559-9FC5-470D-A2A7-8E7C0637D1C6}">
      <dsp:nvSpPr>
        <dsp:cNvPr id="0" name=""/>
        <dsp:cNvSpPr/>
      </dsp:nvSpPr>
      <dsp:spPr>
        <a:xfrm>
          <a:off x="169004" y="1765805"/>
          <a:ext cx="2160002" cy="1001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/>
            <a:t>Aglomerativní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300" kern="1200" dirty="0" smtClean="0"/>
            <a:t>Po spojení první dvojice objektů dochází k postupnému napojování dalších objektů.</a:t>
          </a:r>
          <a:endParaRPr lang="cs-CZ" sz="1300" kern="1200" dirty="0"/>
        </a:p>
      </dsp:txBody>
      <dsp:txXfrm>
        <a:off x="198350" y="1795151"/>
        <a:ext cx="2101310" cy="943242"/>
      </dsp:txXfrm>
    </dsp:sp>
    <dsp:sp modelId="{100A15E6-11DA-4965-BAA5-5CDD6EB07EB1}">
      <dsp:nvSpPr>
        <dsp:cNvPr id="0" name=""/>
        <dsp:cNvSpPr/>
      </dsp:nvSpPr>
      <dsp:spPr>
        <a:xfrm>
          <a:off x="2373373" y="1493168"/>
          <a:ext cx="1233359" cy="27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8"/>
              </a:lnTo>
              <a:lnTo>
                <a:pt x="1233359" y="136318"/>
              </a:lnTo>
              <a:lnTo>
                <a:pt x="1233359" y="272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D7742-420D-420A-9C3C-23D68C83E05C}">
      <dsp:nvSpPr>
        <dsp:cNvPr id="0" name=""/>
        <dsp:cNvSpPr/>
      </dsp:nvSpPr>
      <dsp:spPr>
        <a:xfrm>
          <a:off x="2635723" y="1765805"/>
          <a:ext cx="1942018" cy="10080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/>
            <a:t>Divizivní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300" kern="1200" dirty="0" smtClean="0"/>
            <a:t>Objekty jsou nejprve rozděleny do dvou shluků, tyto shluky jsou dále rozděleny atd.</a:t>
          </a:r>
          <a:endParaRPr lang="cs-CZ" sz="1300" kern="1200" dirty="0"/>
        </a:p>
      </dsp:txBody>
      <dsp:txXfrm>
        <a:off x="2665246" y="1795328"/>
        <a:ext cx="1882972" cy="948955"/>
      </dsp:txXfrm>
    </dsp:sp>
    <dsp:sp modelId="{78EACB2E-0EB8-4383-A964-66C0F7F61627}">
      <dsp:nvSpPr>
        <dsp:cNvPr id="0" name=""/>
        <dsp:cNvSpPr/>
      </dsp:nvSpPr>
      <dsp:spPr>
        <a:xfrm>
          <a:off x="4471784" y="538938"/>
          <a:ext cx="2098411" cy="27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8"/>
              </a:lnTo>
              <a:lnTo>
                <a:pt x="2098411" y="136318"/>
              </a:lnTo>
              <a:lnTo>
                <a:pt x="2098411" y="272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72F3E-2EF4-4EBA-BBCF-CCB9485E77B8}">
      <dsp:nvSpPr>
        <dsp:cNvPr id="0" name=""/>
        <dsp:cNvSpPr/>
      </dsp:nvSpPr>
      <dsp:spPr>
        <a:xfrm>
          <a:off x="5482873" y="811575"/>
          <a:ext cx="2174642" cy="681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/>
            <a:t>Nehierarchické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300" kern="1200" dirty="0" smtClean="0"/>
            <a:t>shluky jsou definovány  </a:t>
          </a:r>
          <a:br>
            <a:rPr lang="cs-CZ" sz="1300" kern="1200" dirty="0" smtClean="0"/>
          </a:br>
          <a:r>
            <a:rPr lang="cs-CZ" sz="1300" kern="1200" dirty="0" smtClean="0"/>
            <a:t>v jednom kroku</a:t>
          </a:r>
          <a:endParaRPr lang="cs-CZ" sz="1300" kern="1200" dirty="0"/>
        </a:p>
      </dsp:txBody>
      <dsp:txXfrm>
        <a:off x="5502836" y="831538"/>
        <a:ext cx="2134716" cy="641667"/>
      </dsp:txXfrm>
    </dsp:sp>
    <dsp:sp modelId="{6189FF7C-7F3C-45AF-934E-5628A9DE4BA1}">
      <dsp:nvSpPr>
        <dsp:cNvPr id="0" name=""/>
        <dsp:cNvSpPr/>
      </dsp:nvSpPr>
      <dsp:spPr>
        <a:xfrm>
          <a:off x="5718365" y="1493168"/>
          <a:ext cx="851829" cy="272637"/>
        </a:xfrm>
        <a:custGeom>
          <a:avLst/>
          <a:gdLst/>
          <a:ahLst/>
          <a:cxnLst/>
          <a:rect l="0" t="0" r="0" b="0"/>
          <a:pathLst>
            <a:path>
              <a:moveTo>
                <a:pt x="851829" y="0"/>
              </a:moveTo>
              <a:lnTo>
                <a:pt x="851829" y="136318"/>
              </a:lnTo>
              <a:lnTo>
                <a:pt x="0" y="136318"/>
              </a:lnTo>
              <a:lnTo>
                <a:pt x="0" y="272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0FFAF-C63A-4FC1-949A-18F69BF68D89}">
      <dsp:nvSpPr>
        <dsp:cNvPr id="0" name=""/>
        <dsp:cNvSpPr/>
      </dsp:nvSpPr>
      <dsp:spPr>
        <a:xfrm>
          <a:off x="4884459" y="1765805"/>
          <a:ext cx="1667813" cy="10080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/>
            <a:t>Divizivní</a:t>
          </a:r>
          <a:r>
            <a:rPr lang="cs-CZ" sz="1400" kern="1200" dirty="0" smtClean="0"/>
            <a:t> </a:t>
          </a:r>
          <a:br>
            <a:rPr lang="cs-CZ" sz="1400" kern="1200" dirty="0" smtClean="0"/>
          </a:br>
          <a:r>
            <a:rPr lang="cs-CZ" sz="1300" kern="1200" dirty="0" smtClean="0"/>
            <a:t>objekty rozděleny do předem nastaveného počtu shluků.</a:t>
          </a:r>
          <a:endParaRPr lang="cs-CZ" sz="1300" kern="1200" dirty="0"/>
        </a:p>
      </dsp:txBody>
      <dsp:txXfrm>
        <a:off x="4913982" y="1795328"/>
        <a:ext cx="1608767" cy="948955"/>
      </dsp:txXfrm>
    </dsp:sp>
    <dsp:sp modelId="{4604E3D2-D921-45D6-AEC5-991D306EA099}">
      <dsp:nvSpPr>
        <dsp:cNvPr id="0" name=""/>
        <dsp:cNvSpPr/>
      </dsp:nvSpPr>
      <dsp:spPr>
        <a:xfrm>
          <a:off x="6570195" y="1493168"/>
          <a:ext cx="987265" cy="27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8"/>
              </a:lnTo>
              <a:lnTo>
                <a:pt x="987265" y="136318"/>
              </a:lnTo>
              <a:lnTo>
                <a:pt x="987265" y="272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CB4ED-1043-429B-B76B-049DE6C3BE40}">
      <dsp:nvSpPr>
        <dsp:cNvPr id="0" name=""/>
        <dsp:cNvSpPr/>
      </dsp:nvSpPr>
      <dsp:spPr>
        <a:xfrm>
          <a:off x="6858989" y="1765805"/>
          <a:ext cx="1396941" cy="10080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/>
            <a:t>Aglomerativní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300" kern="1200" dirty="0" smtClean="0"/>
            <a:t>síť spojených bodů</a:t>
          </a:r>
          <a:endParaRPr lang="cs-CZ" sz="1300" kern="1200" dirty="0"/>
        </a:p>
      </dsp:txBody>
      <dsp:txXfrm>
        <a:off x="6888512" y="1795328"/>
        <a:ext cx="1337895" cy="948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7E4E-07BF-4F0E-8EF2-5E461932445D}">
      <dsp:nvSpPr>
        <dsp:cNvPr id="0" name=""/>
        <dsp:cNvSpPr/>
      </dsp:nvSpPr>
      <dsp:spPr>
        <a:xfrm>
          <a:off x="2530848" y="826"/>
          <a:ext cx="1288405" cy="8374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Asociační matice</a:t>
          </a:r>
          <a:endParaRPr lang="cs-CZ" sz="1200" kern="1200" dirty="0"/>
        </a:p>
      </dsp:txBody>
      <dsp:txXfrm>
        <a:off x="2571730" y="41708"/>
        <a:ext cx="1206641" cy="755699"/>
      </dsp:txXfrm>
    </dsp:sp>
    <dsp:sp modelId="{0BA3A3D8-01A5-4D98-9409-10C8A8AA5F9A}">
      <dsp:nvSpPr>
        <dsp:cNvPr id="0" name=""/>
        <dsp:cNvSpPr/>
      </dsp:nvSpPr>
      <dsp:spPr>
        <a:xfrm>
          <a:off x="2058391" y="419558"/>
          <a:ext cx="2233319" cy="2233319"/>
        </a:xfrm>
        <a:custGeom>
          <a:avLst/>
          <a:gdLst/>
          <a:ahLst/>
          <a:cxnLst/>
          <a:rect l="0" t="0" r="0" b="0"/>
          <a:pathLst>
            <a:path>
              <a:moveTo>
                <a:pt x="1933703" y="355497"/>
              </a:moveTo>
              <a:arcTo wR="1116659" hR="1116659" stAng="19021675" swAng="23015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47D6A-EA08-4461-B2A1-BB9BA843C411}">
      <dsp:nvSpPr>
        <dsp:cNvPr id="0" name=""/>
        <dsp:cNvSpPr/>
      </dsp:nvSpPr>
      <dsp:spPr>
        <a:xfrm>
          <a:off x="3414859" y="1675815"/>
          <a:ext cx="1454493" cy="8374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Nalezení dvojice nejpodobnějších objektů</a:t>
          </a:r>
          <a:endParaRPr lang="cs-CZ" sz="1200" kern="1200" dirty="0"/>
        </a:p>
      </dsp:txBody>
      <dsp:txXfrm>
        <a:off x="3455741" y="1716697"/>
        <a:ext cx="1372729" cy="755699"/>
      </dsp:txXfrm>
    </dsp:sp>
    <dsp:sp modelId="{73F7F405-03CF-4EAC-8E50-3DE3D9BD6070}">
      <dsp:nvSpPr>
        <dsp:cNvPr id="0" name=""/>
        <dsp:cNvSpPr/>
      </dsp:nvSpPr>
      <dsp:spPr>
        <a:xfrm>
          <a:off x="2058391" y="419558"/>
          <a:ext cx="2233319" cy="2233319"/>
        </a:xfrm>
        <a:custGeom>
          <a:avLst/>
          <a:gdLst/>
          <a:ahLst/>
          <a:cxnLst/>
          <a:rect l="0" t="0" r="0" b="0"/>
          <a:pathLst>
            <a:path>
              <a:moveTo>
                <a:pt x="1459145" y="2179500"/>
              </a:moveTo>
              <a:arcTo wR="1116659" hR="1116659" stAng="4328351" swAng="21432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F6FC4-51F4-4159-A330-F6C06D1D986D}">
      <dsp:nvSpPr>
        <dsp:cNvPr id="0" name=""/>
        <dsp:cNvSpPr/>
      </dsp:nvSpPr>
      <dsp:spPr>
        <a:xfrm>
          <a:off x="1405686" y="1675815"/>
          <a:ext cx="1604618" cy="8374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Výpočet podobnosti sloučené dvojice objektů k ostatním  objektům</a:t>
          </a:r>
          <a:endParaRPr lang="cs-CZ" sz="1200" kern="1200" dirty="0"/>
        </a:p>
      </dsp:txBody>
      <dsp:txXfrm>
        <a:off x="1446568" y="1716697"/>
        <a:ext cx="1522854" cy="755699"/>
      </dsp:txXfrm>
    </dsp:sp>
    <dsp:sp modelId="{8A132736-FF58-412E-8E04-E4340AE9C6A0}">
      <dsp:nvSpPr>
        <dsp:cNvPr id="0" name=""/>
        <dsp:cNvSpPr/>
      </dsp:nvSpPr>
      <dsp:spPr>
        <a:xfrm>
          <a:off x="2058391" y="419558"/>
          <a:ext cx="2233319" cy="2233319"/>
        </a:xfrm>
        <a:custGeom>
          <a:avLst/>
          <a:gdLst/>
          <a:ahLst/>
          <a:cxnLst/>
          <a:rect l="0" t="0" r="0" b="0"/>
          <a:pathLst>
            <a:path>
              <a:moveTo>
                <a:pt x="3617" y="1026843"/>
              </a:moveTo>
              <a:arcTo wR="1116659" hR="1116659" stAng="11076806" swAng="23015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 tam </a:t>
            </a:r>
            <a:r>
              <a:rPr lang="cs-CZ" dirty="0" smtClean="0"/>
              <a:t>poměrně</a:t>
            </a:r>
            <a:r>
              <a:rPr lang="cs-CZ" baseline="0" dirty="0" smtClean="0"/>
              <a:t> hodně špatně klasifikovaných subjektů a vychází to jinak než ve </a:t>
            </a:r>
            <a:r>
              <a:rPr lang="cs-CZ" baseline="0" dirty="0" err="1" smtClean="0"/>
              <a:t>STATISTICe</a:t>
            </a:r>
            <a:r>
              <a:rPr lang="cs-CZ" baseline="0" dirty="0" smtClean="0"/>
              <a:t> (může to být tím, že tady bude možná jiné počáteční nastavení </a:t>
            </a:r>
            <a:r>
              <a:rPr lang="cs-CZ" baseline="0" dirty="0" err="1" smtClean="0"/>
              <a:t>centroidů</a:t>
            </a:r>
            <a:r>
              <a:rPr lang="cs-CZ" baseline="0" dirty="0" smtClean="0"/>
              <a:t> shluků)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5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budoucna nastudovat, co přesně dělá </a:t>
            </a:r>
            <a:r>
              <a:rPr lang="cs-CZ" dirty="0" err="1" smtClean="0"/>
              <a:t>McQuitty</a:t>
            </a:r>
            <a:r>
              <a:rPr lang="cs-CZ" dirty="0" smtClean="0"/>
              <a:t> </a:t>
            </a:r>
            <a:r>
              <a:rPr lang="cs-CZ" dirty="0" err="1" smtClean="0"/>
              <a:t>shlukovka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9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9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vpravo</a:t>
            </a:r>
            <a:r>
              <a:rPr lang="cs-CZ" baseline="0" dirty="0" smtClean="0"/>
              <a:t> není v datech vidět nějaké jasné rozdělení na skupiny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55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tady</a:t>
            </a:r>
            <a:r>
              <a:rPr lang="cs-CZ" baseline="0" dirty="0" smtClean="0"/>
              <a:t> je obtížně rozhodnutelné, jak </a:t>
            </a:r>
            <a:r>
              <a:rPr lang="cs-CZ" baseline="0" dirty="0" err="1" smtClean="0"/>
              <a:t>dendrogram</a:t>
            </a:r>
            <a:r>
              <a:rPr lang="cs-CZ" baseline="0" dirty="0" smtClean="0"/>
              <a:t> </a:t>
            </a:r>
            <a:r>
              <a:rPr lang="cs-CZ" baseline="0" dirty="0" smtClean="0"/>
              <a:t>říznout</a:t>
            </a:r>
          </a:p>
          <a:p>
            <a:r>
              <a:rPr lang="cs-CZ" baseline="0" dirty="0" smtClean="0"/>
              <a:t>u </a:t>
            </a:r>
            <a:r>
              <a:rPr lang="cs-CZ" baseline="0" dirty="0" err="1" smtClean="0"/>
              <a:t>Save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classification</a:t>
            </a:r>
            <a:r>
              <a:rPr lang="cs-CZ" baseline="0" dirty="0" smtClean="0"/>
              <a:t> lze posouvat červenou čárou – podle toho se vytvoří shluky a u každého subjektu se vypíše „Cluster </a:t>
            </a:r>
            <a:r>
              <a:rPr lang="cs-CZ" baseline="0" dirty="0" err="1" smtClean="0"/>
              <a:t>Membership</a:t>
            </a:r>
            <a:r>
              <a:rPr lang="cs-CZ" baseline="0" dirty="0" smtClean="0"/>
              <a:t>“ (lze pak zkopírovat sloupeček do původních dat a vykreslit např. ikonový graf</a:t>
            </a:r>
            <a:endParaRPr lang="cs-CZ" baseline="0" dirty="0" smtClean="0"/>
          </a:p>
          <a:p>
            <a:r>
              <a:rPr lang="cs-CZ" baseline="0" dirty="0" smtClean="0"/>
              <a:t>u </a:t>
            </a:r>
            <a:r>
              <a:rPr lang="cs-CZ" baseline="0" dirty="0" err="1" smtClean="0"/>
              <a:t>complete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linkage</a:t>
            </a:r>
            <a:r>
              <a:rPr lang="cs-CZ" baseline="0" dirty="0" smtClean="0"/>
              <a:t> je špatně zařazen subjekt C_15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3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u </a:t>
            </a:r>
            <a:r>
              <a:rPr lang="cs-CZ" baseline="0" dirty="0" err="1" smtClean="0"/>
              <a:t>complete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linkage</a:t>
            </a:r>
            <a:r>
              <a:rPr lang="cs-CZ" baseline="0" dirty="0" smtClean="0"/>
              <a:t> je špatně zařazen subjekt C_15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74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 tam </a:t>
            </a:r>
            <a:r>
              <a:rPr lang="cs-CZ" dirty="0" smtClean="0"/>
              <a:t>poměrně</a:t>
            </a:r>
            <a:r>
              <a:rPr lang="cs-CZ" baseline="0" dirty="0" smtClean="0"/>
              <a:t> hodně špatně klasifikovaných subjektů – např. shluk 1 obsahuje pacienty s AD + 3 pacienty s </a:t>
            </a:r>
            <a:r>
              <a:rPr lang="cs-CZ" baseline="0" dirty="0" err="1" smtClean="0"/>
              <a:t>MCI</a:t>
            </a:r>
            <a:r>
              <a:rPr lang="cs-CZ" baseline="0" dirty="0" smtClean="0"/>
              <a:t>; shluk 2 obsahuje jednu kontrolu a 3 pacienty s </a:t>
            </a:r>
            <a:r>
              <a:rPr lang="cs-CZ" baseline="0" dirty="0" err="1" smtClean="0"/>
              <a:t>MCI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5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budoucna nastudovat, co přesně dělá „</a:t>
            </a:r>
            <a:r>
              <a:rPr lang="cs-CZ" dirty="0" err="1" smtClean="0"/>
              <a:t>Between-groups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linkage</a:t>
            </a:r>
            <a:r>
              <a:rPr lang="cs-CZ" dirty="0" smtClean="0"/>
              <a:t>“ a</a:t>
            </a:r>
            <a:r>
              <a:rPr lang="cs-CZ" baseline="0" dirty="0" smtClean="0"/>
              <a:t> „</a:t>
            </a:r>
            <a:r>
              <a:rPr lang="cs-CZ" baseline="0" dirty="0" err="1" smtClean="0"/>
              <a:t>Within-groups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linkage</a:t>
            </a:r>
            <a:r>
              <a:rPr lang="cs-CZ" baseline="0" dirty="0" smtClean="0"/>
              <a:t>“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49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Relationship Id="rId9" Type="http://schemas.openxmlformats.org/officeDocument/2006/relationships/image" Target="../media/image25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Koriťáková, Ph.D.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rmAutofit/>
          </a:bodyPr>
          <a:lstStyle/>
          <a:p>
            <a:r>
              <a:rPr lang="cs-CZ" sz="2800" dirty="0"/>
              <a:t>Hierarchické </a:t>
            </a:r>
            <a:r>
              <a:rPr lang="cs-CZ" sz="2800" dirty="0" err="1"/>
              <a:t>aglomerativní</a:t>
            </a:r>
            <a:r>
              <a:rPr lang="cs-CZ" sz="2800" dirty="0"/>
              <a:t> </a:t>
            </a:r>
            <a:r>
              <a:rPr lang="cs-CZ" sz="2800" dirty="0" smtClean="0"/>
              <a:t>shlukování – schéma výpočtu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980019"/>
              </p:ext>
            </p:extLst>
          </p:nvPr>
        </p:nvGraphicFramePr>
        <p:xfrm>
          <a:off x="-900608" y="2204864"/>
          <a:ext cx="62750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1196752"/>
            <a:ext cx="239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Výběr metriky </a:t>
            </a:r>
          </a:p>
          <a:p>
            <a:pPr algn="ctr"/>
            <a:r>
              <a:rPr lang="cs-CZ" dirty="0" smtClean="0"/>
              <a:t>podobnosti/vzdálenosti</a:t>
            </a:r>
            <a:endParaRPr lang="cs-CZ" dirty="0"/>
          </a:p>
        </p:txBody>
      </p:sp>
      <p:sp>
        <p:nvSpPr>
          <p:cNvPr id="7" name="Down Arrow 6"/>
          <p:cNvSpPr/>
          <p:nvPr/>
        </p:nvSpPr>
        <p:spPr>
          <a:xfrm>
            <a:off x="2098610" y="18448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206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Výběr shlukovacího algoritmu</a:t>
            </a:r>
            <a:endParaRPr lang="cs-CZ" dirty="0"/>
          </a:p>
        </p:txBody>
      </p:sp>
      <p:sp>
        <p:nvSpPr>
          <p:cNvPr id="9" name="Down Arrow 8"/>
          <p:cNvSpPr/>
          <p:nvPr/>
        </p:nvSpPr>
        <p:spPr>
          <a:xfrm flipV="1">
            <a:off x="1043608" y="48691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11"/>
          <p:cNvSpPr txBox="1"/>
          <p:nvPr/>
        </p:nvSpPr>
        <p:spPr>
          <a:xfrm>
            <a:off x="4499992" y="119675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Ukončení výpočtu po spojení všech objektů</a:t>
            </a:r>
            <a:endParaRPr lang="cs-CZ" dirty="0"/>
          </a:p>
        </p:txBody>
      </p:sp>
      <p:sp>
        <p:nvSpPr>
          <p:cNvPr id="11" name="Rectangle 13"/>
          <p:cNvSpPr/>
          <p:nvPr/>
        </p:nvSpPr>
        <p:spPr>
          <a:xfrm>
            <a:off x="4283968" y="1124744"/>
            <a:ext cx="4860032" cy="5205718"/>
          </a:xfrm>
          <a:prstGeom prst="rect">
            <a:avLst/>
          </a:prstGeom>
          <a:noFill/>
          <a:ln w="31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Down Arrow 12"/>
          <p:cNvSpPr/>
          <p:nvPr/>
        </p:nvSpPr>
        <p:spPr>
          <a:xfrm rot="5400000" flipV="1">
            <a:off x="4188720" y="2924944"/>
            <a:ext cx="288032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33712"/>
              </p:ext>
            </p:extLst>
          </p:nvPr>
        </p:nvGraphicFramePr>
        <p:xfrm>
          <a:off x="5076056" y="1843151"/>
          <a:ext cx="3600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Graph" r:id="rId8" imgW="3600000" imgH="1800000" progId="STATISTICA.Graph">
                  <p:embed/>
                </p:oleObj>
              </mc:Choice>
              <mc:Fallback>
                <p:oleObj name="Graph" r:id="rId8" imgW="3600000" imgH="18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843151"/>
                        <a:ext cx="36004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6"/>
          <p:cNvSpPr txBox="1"/>
          <p:nvPr/>
        </p:nvSpPr>
        <p:spPr>
          <a:xfrm>
            <a:off x="4523437" y="1627037"/>
            <a:ext cx="36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Dendrogram </a:t>
            </a:r>
            <a:endParaRPr lang="cs-CZ" sz="1600" i="1" dirty="0"/>
          </a:p>
        </p:txBody>
      </p:sp>
      <p:sp>
        <p:nvSpPr>
          <p:cNvPr id="15" name="TextBox 18"/>
          <p:cNvSpPr txBox="1"/>
          <p:nvPr/>
        </p:nvSpPr>
        <p:spPr>
          <a:xfrm>
            <a:off x="4595445" y="3643351"/>
            <a:ext cx="36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Amalgamation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schedule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graph</a:t>
            </a:r>
            <a:endParaRPr lang="cs-CZ" sz="1600" i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/>
          <a:srcRect l="52762" t="14989" r="28338" b="71977"/>
          <a:stretch>
            <a:fillRect/>
          </a:stretch>
        </p:blipFill>
        <p:spPr bwMode="auto">
          <a:xfrm>
            <a:off x="5277679" y="4149080"/>
            <a:ext cx="31107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7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výstupů – </a:t>
            </a:r>
            <a:r>
              <a:rPr lang="cs-CZ" dirty="0" err="1" smtClean="0"/>
              <a:t>dendrogram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88796"/>
              </p:ext>
            </p:extLst>
          </p:nvPr>
        </p:nvGraphicFramePr>
        <p:xfrm>
          <a:off x="2339752" y="1124745"/>
          <a:ext cx="36004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Graph" r:id="rId3" imgW="3600000" imgH="4320000" progId="STATISTICA.Graph">
                  <p:embed/>
                </p:oleObj>
              </mc:Choice>
              <mc:Fallback>
                <p:oleObj name="Graph" r:id="rId3" imgW="360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24745"/>
                        <a:ext cx="36004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8184" y="105273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Výstupy shlukové analýzy musí být vždy popsány použitou metrikou vzdáleností a </a:t>
            </a:r>
            <a:r>
              <a:rPr lang="cs-CZ" sz="1400" dirty="0" err="1" smtClean="0"/>
              <a:t>shlukovacím</a:t>
            </a:r>
            <a:r>
              <a:rPr lang="cs-CZ" sz="1400" dirty="0" smtClean="0"/>
              <a:t> algoritmem</a:t>
            </a:r>
            <a:endParaRPr lang="cs-CZ" sz="1400" dirty="0"/>
          </a:p>
        </p:txBody>
      </p:sp>
      <p:cxnSp>
        <p:nvCxnSpPr>
          <p:cNvPr id="7" name="Straight Arrow Connector 7"/>
          <p:cNvCxnSpPr/>
          <p:nvPr/>
        </p:nvCxnSpPr>
        <p:spPr>
          <a:xfrm rot="10800000" flipV="1">
            <a:off x="4932040" y="1412775"/>
            <a:ext cx="1224136" cy="72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251520" y="2621231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Shlukované objekty - jejich pořadí je dáno přiřazením do shluků, není problém jejich pořadí v grafu měnit (např. v tomto konkrétním grafu prohodit A </a:t>
            </a:r>
            <a:r>
              <a:rPr lang="cs-CZ" sz="1400" dirty="0" err="1" smtClean="0"/>
              <a:t>a</a:t>
            </a:r>
            <a:r>
              <a:rPr lang="cs-CZ" sz="1400" dirty="0" smtClean="0"/>
              <a:t> B), pouze nesmí dojít ke změně shluků</a:t>
            </a:r>
            <a:endParaRPr lang="cs-CZ" sz="1400" dirty="0"/>
          </a:p>
        </p:txBody>
      </p:sp>
      <p:sp>
        <p:nvSpPr>
          <p:cNvPr id="9" name="TextBox 10"/>
          <p:cNvSpPr txBox="1"/>
          <p:nvPr/>
        </p:nvSpPr>
        <p:spPr>
          <a:xfrm>
            <a:off x="6588224" y="2852937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Propojení shlukovaných objektů</a:t>
            </a:r>
            <a:endParaRPr lang="cs-CZ" sz="1400" dirty="0"/>
          </a:p>
        </p:txBody>
      </p:sp>
      <p:cxnSp>
        <p:nvCxnSpPr>
          <p:cNvPr id="10" name="Straight Arrow Connector 11"/>
          <p:cNvCxnSpPr/>
          <p:nvPr/>
        </p:nvCxnSpPr>
        <p:spPr>
          <a:xfrm rot="10800000">
            <a:off x="5580112" y="3140969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3"/>
          <p:cNvCxnSpPr/>
          <p:nvPr/>
        </p:nvCxnSpPr>
        <p:spPr>
          <a:xfrm rot="10800000" flipV="1">
            <a:off x="3995936" y="3429001"/>
            <a:ext cx="25202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/>
          <p:nvPr/>
        </p:nvSpPr>
        <p:spPr>
          <a:xfrm>
            <a:off x="827584" y="566646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Vzdálenost,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je v rozměrech použité metriky vzdáleností/podobností a v tomto kontextu ji lze kvantitativně interpretovat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interpretace vzdálenosti shlukování se liší podle použitého </a:t>
            </a:r>
            <a:r>
              <a:rPr lang="cs-CZ" sz="1400" dirty="0" err="1" smtClean="0"/>
              <a:t>shlukovacího</a:t>
            </a:r>
            <a:r>
              <a:rPr lang="cs-CZ" sz="1400" dirty="0" smtClean="0"/>
              <a:t> algoritmu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někdy se uvádí ve škále 0-100%, kde 100% je maximální vzdálenost shlukování </a:t>
            </a:r>
            <a:endParaRPr lang="cs-CZ" sz="1400" dirty="0"/>
          </a:p>
        </p:txBody>
      </p:sp>
      <p:cxnSp>
        <p:nvCxnSpPr>
          <p:cNvPr id="13" name="Straight Connector 17"/>
          <p:cNvCxnSpPr/>
          <p:nvPr/>
        </p:nvCxnSpPr>
        <p:spPr>
          <a:xfrm rot="5400000" flipH="1" flipV="1">
            <a:off x="1743314" y="4833156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/>
          <p:cNvCxnSpPr/>
          <p:nvPr/>
        </p:nvCxnSpPr>
        <p:spPr>
          <a:xfrm rot="5400000" flipH="1" flipV="1">
            <a:off x="3050344" y="4797152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9"/>
          <p:cNvCxnSpPr/>
          <p:nvPr/>
        </p:nvCxnSpPr>
        <p:spPr>
          <a:xfrm>
            <a:off x="2563591" y="5517232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výstupů – </a:t>
            </a:r>
            <a:r>
              <a:rPr lang="cs-CZ" dirty="0" err="1" smtClean="0"/>
              <a:t>Amalgamation</a:t>
            </a:r>
            <a:r>
              <a:rPr lang="cs-CZ" dirty="0" smtClean="0"/>
              <a:t> </a:t>
            </a:r>
            <a:r>
              <a:rPr lang="cs-CZ" dirty="0" err="1" smtClean="0"/>
              <a:t>schedule</a:t>
            </a:r>
            <a:r>
              <a:rPr lang="en-US" dirty="0" smtClean="0"/>
              <a:t>/graph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120"/>
            <a:ext cx="8229600" cy="792088"/>
          </a:xfrm>
        </p:spPr>
        <p:txBody>
          <a:bodyPr>
            <a:normAutofit/>
          </a:bodyPr>
          <a:lstStyle/>
          <a:p>
            <a:r>
              <a:rPr lang="cs-CZ" sz="1800" dirty="0"/>
              <a:t>Popis postupu </a:t>
            </a:r>
            <a:r>
              <a:rPr lang="cs-CZ" sz="1800" dirty="0" smtClean="0"/>
              <a:t>shlukování; využitelné i pro </a:t>
            </a:r>
            <a:r>
              <a:rPr lang="cs-CZ" sz="1800" dirty="0"/>
              <a:t>identifikaci optimálního počtu shluků</a:t>
            </a:r>
          </a:p>
          <a:p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70202"/>
              </p:ext>
            </p:extLst>
          </p:nvPr>
        </p:nvGraphicFramePr>
        <p:xfrm>
          <a:off x="496347" y="4077072"/>
          <a:ext cx="3816424" cy="276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Graph" r:id="rId3" imgW="4320000" imgH="2520000" progId="STATISTICA.Graph">
                  <p:embed/>
                </p:oleObj>
              </mc:Choice>
              <mc:Fallback>
                <p:oleObj name="Graph" r:id="rId3" imgW="432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47" y="4077072"/>
                        <a:ext cx="3816424" cy="2765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52762" t="14989" r="28338" b="71977"/>
          <a:stretch>
            <a:fillRect/>
          </a:stretch>
        </p:blipFill>
        <p:spPr bwMode="auto">
          <a:xfrm>
            <a:off x="683568" y="1628800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1411" y="170080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Objekty spojené </a:t>
            </a:r>
            <a:br>
              <a:rPr lang="cs-CZ" sz="1600" dirty="0" smtClean="0"/>
            </a:br>
            <a:r>
              <a:rPr lang="cs-CZ" sz="1600" dirty="0" smtClean="0"/>
              <a:t>v jednotlivých krocích shlukování</a:t>
            </a:r>
            <a:endParaRPr lang="cs-CZ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9533" y="3523928"/>
            <a:ext cx="435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Grafické vyjádření kroků shlukování a vzdálenostech, na nichž došlo k propojení objektů: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635896" y="4412840"/>
            <a:ext cx="144016" cy="1008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Connector 10"/>
          <p:cNvCxnSpPr>
            <a:stCxn id="9" idx="1"/>
          </p:cNvCxnSpPr>
          <p:nvPr/>
        </p:nvCxnSpPr>
        <p:spPr>
          <a:xfrm>
            <a:off x="3779912" y="4916840"/>
            <a:ext cx="792088" cy="648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/>
          <p:cNvSpPr txBox="1"/>
          <p:nvPr/>
        </p:nvSpPr>
        <p:spPr>
          <a:xfrm>
            <a:off x="4572000" y="5240525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Pokud je v grafu dlouhá vzdálenost bez napojení shluku, jde o možné místo zastavení shlukování a definici finálních shluků</a:t>
            </a:r>
            <a:endParaRPr lang="cs-CZ" sz="1600" dirty="0"/>
          </a:p>
        </p:txBody>
      </p:sp>
      <p:cxnSp>
        <p:nvCxnSpPr>
          <p:cNvPr id="12" name="Straight Arrow Connector 7"/>
          <p:cNvCxnSpPr/>
          <p:nvPr/>
        </p:nvCxnSpPr>
        <p:spPr>
          <a:xfrm flipH="1">
            <a:off x="3274712" y="2049800"/>
            <a:ext cx="1216699" cy="504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47697"/>
              </p:ext>
            </p:extLst>
          </p:nvPr>
        </p:nvGraphicFramePr>
        <p:xfrm>
          <a:off x="5364088" y="3128806"/>
          <a:ext cx="3600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Graph" r:id="rId6" imgW="3599815" imgH="1800225" progId="STATISTICA.Graph">
                  <p:embed/>
                </p:oleObj>
              </mc:Choice>
              <mc:Fallback>
                <p:oleObj name="Graph" r:id="rId6" imgW="3599815" imgH="1800225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128806"/>
                        <a:ext cx="36004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7"/>
          <p:cNvSpPr txBox="1"/>
          <p:nvPr/>
        </p:nvSpPr>
        <p:spPr>
          <a:xfrm>
            <a:off x="5796136" y="2850038"/>
            <a:ext cx="273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Souvislost s </a:t>
            </a:r>
            <a:r>
              <a:rPr lang="cs-CZ" sz="1600" dirty="0" err="1" smtClean="0"/>
              <a:t>dendrogramem</a:t>
            </a:r>
            <a:r>
              <a:rPr lang="cs-CZ" sz="1600" dirty="0" smtClean="0"/>
              <a:t>: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220072" y="2733248"/>
            <a:ext cx="3853000" cy="227992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64256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Shlukovací algoritmy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40573"/>
            <a:ext cx="6192688" cy="820275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Metoda nejbližšího souseda </a:t>
            </a:r>
            <a:r>
              <a:rPr lang="cs-CZ" sz="1600" dirty="0" smtClean="0"/>
              <a:t>(</a:t>
            </a:r>
            <a:r>
              <a:rPr lang="cs-CZ" sz="1600" dirty="0" err="1"/>
              <a:t>jednospojná</a:t>
            </a:r>
            <a:r>
              <a:rPr lang="cs-CZ" sz="1600" dirty="0"/>
              <a:t> metoda, metoda jediné vazby, metoda krátké </a:t>
            </a:r>
            <a:r>
              <a:rPr lang="cs-CZ" sz="1600" dirty="0" smtClean="0"/>
              <a:t>ruky</a:t>
            </a:r>
            <a:r>
              <a:rPr lang="en-US" sz="1600" dirty="0" smtClean="0"/>
              <a:t>, </a:t>
            </a:r>
            <a:r>
              <a:rPr lang="cs-CZ" sz="1600" i="1" dirty="0" err="1" smtClean="0"/>
              <a:t>nearest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neighbour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simple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linkage</a:t>
            </a:r>
            <a:r>
              <a:rPr lang="cs-CZ" sz="1600" dirty="0" smtClean="0"/>
              <a:t>) </a:t>
            </a:r>
            <a:br>
              <a:rPr lang="cs-CZ" sz="1600" dirty="0" smtClean="0"/>
            </a:br>
            <a:r>
              <a:rPr lang="cs-CZ" sz="1600" dirty="0" smtClean="0"/>
              <a:t>– spojení dle nejmenší vzdálenosti mezi objekty shluků</a:t>
            </a:r>
          </a:p>
        </p:txBody>
      </p:sp>
      <p:sp>
        <p:nvSpPr>
          <p:cNvPr id="6" name="Rectangle 6"/>
          <p:cNvSpPr/>
          <p:nvPr/>
        </p:nvSpPr>
        <p:spPr>
          <a:xfrm>
            <a:off x="-18000" y="1124744"/>
            <a:ext cx="9180000" cy="11521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/>
          <p:nvPr/>
        </p:nvSpPr>
        <p:spPr>
          <a:xfrm>
            <a:off x="-14421" y="3796855"/>
            <a:ext cx="9176421" cy="1597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11"/>
          <p:cNvSpPr/>
          <p:nvPr/>
        </p:nvSpPr>
        <p:spPr>
          <a:xfrm>
            <a:off x="-33437" y="6459188"/>
            <a:ext cx="9177437" cy="4352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58" name="Skupina 57"/>
          <p:cNvGrpSpPr/>
          <p:nvPr/>
        </p:nvGrpSpPr>
        <p:grpSpPr>
          <a:xfrm>
            <a:off x="6516216" y="1332953"/>
            <a:ext cx="2088232" cy="648072"/>
            <a:chOff x="6516216" y="1332953"/>
            <a:chExt cx="2088232" cy="648072"/>
          </a:xfrm>
        </p:grpSpPr>
        <p:sp>
          <p:nvSpPr>
            <p:cNvPr id="10" name="Oval 12"/>
            <p:cNvSpPr/>
            <p:nvPr/>
          </p:nvSpPr>
          <p:spPr>
            <a:xfrm>
              <a:off x="6516216" y="1548977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al 13"/>
            <p:cNvSpPr/>
            <p:nvPr/>
          </p:nvSpPr>
          <p:spPr>
            <a:xfrm>
              <a:off x="6660232" y="183700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al 14"/>
            <p:cNvSpPr/>
            <p:nvPr/>
          </p:nvSpPr>
          <p:spPr>
            <a:xfrm>
              <a:off x="6948264" y="1548977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5"/>
            <p:cNvSpPr/>
            <p:nvPr/>
          </p:nvSpPr>
          <p:spPr>
            <a:xfrm>
              <a:off x="8100392" y="1332953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6"/>
            <p:cNvSpPr/>
            <p:nvPr/>
          </p:nvSpPr>
          <p:spPr>
            <a:xfrm>
              <a:off x="7956376" y="1620985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7"/>
            <p:cNvSpPr/>
            <p:nvPr/>
          </p:nvSpPr>
          <p:spPr>
            <a:xfrm>
              <a:off x="8244408" y="1837009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8"/>
            <p:cNvSpPr/>
            <p:nvPr/>
          </p:nvSpPr>
          <p:spPr>
            <a:xfrm>
              <a:off x="8460432" y="1476969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" name="Straight Connector 41"/>
            <p:cNvCxnSpPr>
              <a:stCxn id="12" idx="6"/>
              <a:endCxn id="14" idx="2"/>
            </p:cNvCxnSpPr>
            <p:nvPr/>
          </p:nvCxnSpPr>
          <p:spPr>
            <a:xfrm>
              <a:off x="7092280" y="1620985"/>
              <a:ext cx="86409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660232" y="5589240"/>
            <a:ext cx="2088232" cy="648072"/>
            <a:chOff x="6660232" y="5589240"/>
            <a:chExt cx="2088232" cy="648072"/>
          </a:xfrm>
        </p:grpSpPr>
        <p:sp>
          <p:nvSpPr>
            <p:cNvPr id="31" name="Oval 33"/>
            <p:cNvSpPr/>
            <p:nvPr/>
          </p:nvSpPr>
          <p:spPr>
            <a:xfrm>
              <a:off x="6660232" y="580526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al 34"/>
            <p:cNvSpPr/>
            <p:nvPr/>
          </p:nvSpPr>
          <p:spPr>
            <a:xfrm>
              <a:off x="6804248" y="609329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al 35"/>
            <p:cNvSpPr/>
            <p:nvPr/>
          </p:nvSpPr>
          <p:spPr>
            <a:xfrm>
              <a:off x="7092280" y="580526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al 36"/>
            <p:cNvSpPr/>
            <p:nvPr/>
          </p:nvSpPr>
          <p:spPr>
            <a:xfrm>
              <a:off x="8244408" y="5589240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al 37"/>
            <p:cNvSpPr/>
            <p:nvPr/>
          </p:nvSpPr>
          <p:spPr>
            <a:xfrm>
              <a:off x="8100392" y="5877272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al 38"/>
            <p:cNvSpPr/>
            <p:nvPr/>
          </p:nvSpPr>
          <p:spPr>
            <a:xfrm>
              <a:off x="8388424" y="6093296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9"/>
            <p:cNvSpPr/>
            <p:nvPr/>
          </p:nvSpPr>
          <p:spPr>
            <a:xfrm>
              <a:off x="8604448" y="5733256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9" name="Straight Connector 42"/>
            <p:cNvCxnSpPr>
              <a:stCxn id="31" idx="6"/>
              <a:endCxn id="37" idx="2"/>
            </p:cNvCxnSpPr>
            <p:nvPr/>
          </p:nvCxnSpPr>
          <p:spPr>
            <a:xfrm flipV="1">
              <a:off x="6804248" y="5805264"/>
              <a:ext cx="1800200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Skupina 59"/>
          <p:cNvGrpSpPr/>
          <p:nvPr/>
        </p:nvGrpSpPr>
        <p:grpSpPr>
          <a:xfrm>
            <a:off x="6660232" y="4221088"/>
            <a:ext cx="2088232" cy="648072"/>
            <a:chOff x="6660232" y="4221088"/>
            <a:chExt cx="2088232" cy="648072"/>
          </a:xfrm>
        </p:grpSpPr>
        <p:sp>
          <p:nvSpPr>
            <p:cNvPr id="24" name="Oval 26"/>
            <p:cNvSpPr/>
            <p:nvPr/>
          </p:nvSpPr>
          <p:spPr>
            <a:xfrm>
              <a:off x="6660232" y="4437112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7"/>
            <p:cNvSpPr/>
            <p:nvPr/>
          </p:nvSpPr>
          <p:spPr>
            <a:xfrm>
              <a:off x="6804248" y="472514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8"/>
            <p:cNvSpPr/>
            <p:nvPr/>
          </p:nvSpPr>
          <p:spPr>
            <a:xfrm>
              <a:off x="7092280" y="4437112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al 29"/>
            <p:cNvSpPr/>
            <p:nvPr/>
          </p:nvSpPr>
          <p:spPr>
            <a:xfrm>
              <a:off x="8244408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30"/>
            <p:cNvSpPr/>
            <p:nvPr/>
          </p:nvSpPr>
          <p:spPr>
            <a:xfrm>
              <a:off x="8100392" y="4509120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31"/>
            <p:cNvSpPr/>
            <p:nvPr/>
          </p:nvSpPr>
          <p:spPr>
            <a:xfrm>
              <a:off x="8388424" y="4725144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32"/>
            <p:cNvSpPr/>
            <p:nvPr/>
          </p:nvSpPr>
          <p:spPr>
            <a:xfrm>
              <a:off x="8604448" y="4365104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Plus 39"/>
            <p:cNvSpPr/>
            <p:nvPr/>
          </p:nvSpPr>
          <p:spPr>
            <a:xfrm>
              <a:off x="6815642" y="4471951"/>
              <a:ext cx="251520" cy="25152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Plus 40"/>
            <p:cNvSpPr/>
            <p:nvPr/>
          </p:nvSpPr>
          <p:spPr>
            <a:xfrm>
              <a:off x="8316416" y="4413667"/>
              <a:ext cx="251520" cy="25152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Straight Connector 47"/>
            <p:cNvCxnSpPr>
              <a:stCxn id="40" idx="0"/>
              <a:endCxn id="41" idx="2"/>
            </p:cNvCxnSpPr>
            <p:nvPr/>
          </p:nvCxnSpPr>
          <p:spPr>
            <a:xfrm flipV="1">
              <a:off x="7033823" y="4539427"/>
              <a:ext cx="1315932" cy="582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58"/>
          <p:cNvGrpSpPr/>
          <p:nvPr/>
        </p:nvGrpSpPr>
        <p:grpSpPr>
          <a:xfrm>
            <a:off x="6588224" y="2636912"/>
            <a:ext cx="2088232" cy="648072"/>
            <a:chOff x="6588224" y="2636912"/>
            <a:chExt cx="2088232" cy="648072"/>
          </a:xfrm>
        </p:grpSpPr>
        <p:sp>
          <p:nvSpPr>
            <p:cNvPr id="17" name="Oval 19"/>
            <p:cNvSpPr/>
            <p:nvPr/>
          </p:nvSpPr>
          <p:spPr>
            <a:xfrm>
              <a:off x="65882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20"/>
            <p:cNvSpPr/>
            <p:nvPr/>
          </p:nvSpPr>
          <p:spPr>
            <a:xfrm>
              <a:off x="6732240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21"/>
            <p:cNvSpPr/>
            <p:nvPr/>
          </p:nvSpPr>
          <p:spPr>
            <a:xfrm>
              <a:off x="7020272" y="285293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22"/>
            <p:cNvSpPr/>
            <p:nvPr/>
          </p:nvSpPr>
          <p:spPr>
            <a:xfrm>
              <a:off x="8172400" y="2636912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3"/>
            <p:cNvSpPr/>
            <p:nvPr/>
          </p:nvSpPr>
          <p:spPr>
            <a:xfrm>
              <a:off x="8028384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4"/>
            <p:cNvSpPr/>
            <p:nvPr/>
          </p:nvSpPr>
          <p:spPr>
            <a:xfrm>
              <a:off x="8316416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5"/>
            <p:cNvSpPr/>
            <p:nvPr/>
          </p:nvSpPr>
          <p:spPr>
            <a:xfrm>
              <a:off x="8532440" y="2780928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" name="Straight Connector 50"/>
            <p:cNvCxnSpPr>
              <a:stCxn id="18" idx="6"/>
              <a:endCxn id="21" idx="2"/>
            </p:cNvCxnSpPr>
            <p:nvPr/>
          </p:nvCxnSpPr>
          <p:spPr>
            <a:xfrm flipV="1">
              <a:off x="6876256" y="2996952"/>
              <a:ext cx="1152128" cy="2160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3"/>
            <p:cNvCxnSpPr>
              <a:stCxn id="18" idx="6"/>
              <a:endCxn id="20" idx="2"/>
            </p:cNvCxnSpPr>
            <p:nvPr/>
          </p:nvCxnSpPr>
          <p:spPr>
            <a:xfrm flipV="1">
              <a:off x="6876256" y="2708920"/>
              <a:ext cx="1296144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6"/>
            <p:cNvCxnSpPr>
              <a:stCxn id="18" idx="6"/>
              <a:endCxn id="22" idx="2"/>
            </p:cNvCxnSpPr>
            <p:nvPr/>
          </p:nvCxnSpPr>
          <p:spPr>
            <a:xfrm>
              <a:off x="6876256" y="3212976"/>
              <a:ext cx="1440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9"/>
            <p:cNvCxnSpPr>
              <a:stCxn id="18" idx="6"/>
              <a:endCxn id="23" idx="2"/>
            </p:cNvCxnSpPr>
            <p:nvPr/>
          </p:nvCxnSpPr>
          <p:spPr>
            <a:xfrm flipV="1">
              <a:off x="6876256" y="2852936"/>
              <a:ext cx="165618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2"/>
            <p:cNvCxnSpPr>
              <a:stCxn id="17" idx="6"/>
              <a:endCxn id="22" idx="2"/>
            </p:cNvCxnSpPr>
            <p:nvPr/>
          </p:nvCxnSpPr>
          <p:spPr>
            <a:xfrm>
              <a:off x="6732240" y="2924944"/>
              <a:ext cx="1584176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5"/>
            <p:cNvCxnSpPr>
              <a:stCxn id="17" idx="6"/>
              <a:endCxn id="21" idx="2"/>
            </p:cNvCxnSpPr>
            <p:nvPr/>
          </p:nvCxnSpPr>
          <p:spPr>
            <a:xfrm>
              <a:off x="6732240" y="2924944"/>
              <a:ext cx="1296144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9"/>
            <p:cNvCxnSpPr>
              <a:stCxn id="17" idx="6"/>
              <a:endCxn id="20" idx="2"/>
            </p:cNvCxnSpPr>
            <p:nvPr/>
          </p:nvCxnSpPr>
          <p:spPr>
            <a:xfrm flipV="1">
              <a:off x="6732240" y="2708920"/>
              <a:ext cx="1440160" cy="2160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2"/>
            <p:cNvCxnSpPr>
              <a:stCxn id="17" idx="6"/>
              <a:endCxn id="23" idx="2"/>
            </p:cNvCxnSpPr>
            <p:nvPr/>
          </p:nvCxnSpPr>
          <p:spPr>
            <a:xfrm flipV="1">
              <a:off x="6732240" y="2852936"/>
              <a:ext cx="1800200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75"/>
            <p:cNvCxnSpPr>
              <a:stCxn id="19" idx="6"/>
              <a:endCxn id="20" idx="2"/>
            </p:cNvCxnSpPr>
            <p:nvPr/>
          </p:nvCxnSpPr>
          <p:spPr>
            <a:xfrm flipV="1">
              <a:off x="7164288" y="2708920"/>
              <a:ext cx="1008112" cy="2160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78"/>
            <p:cNvCxnSpPr>
              <a:stCxn id="19" idx="6"/>
              <a:endCxn id="23" idx="2"/>
            </p:cNvCxnSpPr>
            <p:nvPr/>
          </p:nvCxnSpPr>
          <p:spPr>
            <a:xfrm flipV="1">
              <a:off x="7164288" y="2852936"/>
              <a:ext cx="1368152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81"/>
            <p:cNvCxnSpPr>
              <a:stCxn id="19" idx="6"/>
              <a:endCxn id="21" idx="2"/>
            </p:cNvCxnSpPr>
            <p:nvPr/>
          </p:nvCxnSpPr>
          <p:spPr>
            <a:xfrm>
              <a:off x="7164288" y="2924944"/>
              <a:ext cx="86409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84"/>
            <p:cNvCxnSpPr>
              <a:stCxn id="19" idx="6"/>
              <a:endCxn id="22" idx="2"/>
            </p:cNvCxnSpPr>
            <p:nvPr/>
          </p:nvCxnSpPr>
          <p:spPr>
            <a:xfrm>
              <a:off x="7164288" y="2924944"/>
              <a:ext cx="1152128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179512" y="2276872"/>
            <a:ext cx="6192688" cy="1560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 smtClean="0"/>
              <a:t>Metoda průměrné vazby </a:t>
            </a:r>
            <a:r>
              <a:rPr lang="cs-CZ" sz="1700" dirty="0" smtClean="0"/>
              <a:t>(</a:t>
            </a:r>
            <a:r>
              <a:rPr lang="cs-CZ" sz="1700" dirty="0" err="1" smtClean="0"/>
              <a:t>středospojná</a:t>
            </a:r>
            <a:r>
              <a:rPr lang="cs-CZ" sz="1700" dirty="0" smtClean="0"/>
              <a:t> metoda, </a:t>
            </a:r>
            <a:r>
              <a:rPr lang="cs-CZ" sz="1700" i="1" dirty="0" err="1" smtClean="0"/>
              <a:t>average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linkage</a:t>
            </a:r>
            <a:r>
              <a:rPr lang="cs-CZ" sz="1700" dirty="0" smtClean="0"/>
              <a:t>) – spojení dle průměrné vzdálenosti mezi objekty shluků</a:t>
            </a:r>
          </a:p>
          <a:p>
            <a:pPr lvl="1"/>
            <a:r>
              <a:rPr lang="cs-CZ" sz="1400" dirty="0"/>
              <a:t>Nevážená (</a:t>
            </a:r>
            <a:r>
              <a:rPr lang="cs-CZ" sz="1400" i="1" dirty="0" err="1"/>
              <a:t>unweighted</a:t>
            </a:r>
            <a:r>
              <a:rPr lang="cs-CZ" sz="1400" i="1" dirty="0"/>
              <a:t>, </a:t>
            </a:r>
            <a:r>
              <a:rPr lang="cs-CZ" sz="1400" i="1" dirty="0" err="1"/>
              <a:t>UPGMA</a:t>
            </a:r>
            <a:r>
              <a:rPr lang="cs-CZ" sz="1400" dirty="0"/>
              <a:t>) – výpočet spojovací vzdálenosti je ovlivněn velikostí spojovaných shluků</a:t>
            </a:r>
          </a:p>
          <a:p>
            <a:pPr lvl="1"/>
            <a:r>
              <a:rPr lang="cs-CZ" sz="1400" dirty="0" smtClean="0"/>
              <a:t>Vážená (</a:t>
            </a:r>
            <a:r>
              <a:rPr lang="cs-CZ" sz="1400" i="1" dirty="0" err="1" smtClean="0"/>
              <a:t>weighted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WPGMA</a:t>
            </a:r>
            <a:r>
              <a:rPr lang="cs-CZ" sz="1400" dirty="0" smtClean="0"/>
              <a:t>) – odstranění vlivu velikosti shluků, shluky bez ohledu na velikost přispívají k výpočtu spojovací vzdálenosti stejnou vahou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79512" y="3786172"/>
            <a:ext cx="6192688" cy="1607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err="1" smtClean="0"/>
              <a:t>Centroidová</a:t>
            </a:r>
            <a:r>
              <a:rPr lang="cs-CZ" sz="1600" b="1" dirty="0" smtClean="0"/>
              <a:t> metoda </a:t>
            </a:r>
            <a:r>
              <a:rPr lang="cs-CZ" sz="1600" dirty="0" smtClean="0"/>
              <a:t>(</a:t>
            </a:r>
            <a:r>
              <a:rPr lang="cs-CZ" sz="1600" dirty="0" err="1"/>
              <a:t>centroidní</a:t>
            </a:r>
            <a:r>
              <a:rPr lang="cs-CZ" sz="1600" dirty="0"/>
              <a:t> metoda, metoda </a:t>
            </a:r>
            <a:r>
              <a:rPr lang="cs-CZ" sz="1600" dirty="0" err="1"/>
              <a:t>středospojné</a:t>
            </a:r>
            <a:r>
              <a:rPr lang="cs-CZ" sz="1600" dirty="0"/>
              <a:t> vzdálenosti, </a:t>
            </a:r>
            <a:r>
              <a:rPr lang="cs-CZ" sz="1600" dirty="0" err="1"/>
              <a:t>Gowerova</a:t>
            </a:r>
            <a:r>
              <a:rPr lang="cs-CZ" sz="1600" dirty="0"/>
              <a:t> </a:t>
            </a:r>
            <a:r>
              <a:rPr lang="cs-CZ" sz="1600" dirty="0" smtClean="0"/>
              <a:t>metoda, </a:t>
            </a:r>
            <a:r>
              <a:rPr lang="cs-CZ" sz="1600" i="1" dirty="0" smtClean="0"/>
              <a:t>centroid </a:t>
            </a:r>
            <a:r>
              <a:rPr lang="cs-CZ" sz="1600" i="1" dirty="0" err="1" smtClean="0"/>
              <a:t>method</a:t>
            </a:r>
            <a:r>
              <a:rPr lang="cs-CZ" sz="1600" dirty="0" smtClean="0"/>
              <a:t>) – spojení dle vzdálenosti </a:t>
            </a:r>
            <a:r>
              <a:rPr lang="cs-CZ" sz="1600" dirty="0" err="1" smtClean="0"/>
              <a:t>centroidů</a:t>
            </a:r>
            <a:r>
              <a:rPr lang="cs-CZ" sz="1600" dirty="0" smtClean="0"/>
              <a:t>  shluků</a:t>
            </a:r>
          </a:p>
          <a:p>
            <a:pPr lvl="1">
              <a:spcBef>
                <a:spcPts val="0"/>
              </a:spcBef>
            </a:pPr>
            <a:r>
              <a:rPr lang="cs-CZ" sz="1300" dirty="0"/>
              <a:t>Nevážená (</a:t>
            </a:r>
            <a:r>
              <a:rPr lang="cs-CZ" sz="1300" i="1" dirty="0" err="1" smtClean="0"/>
              <a:t>unweighted</a:t>
            </a:r>
            <a:r>
              <a:rPr lang="cs-CZ" sz="1300" i="1" dirty="0" smtClean="0"/>
              <a:t>, </a:t>
            </a:r>
            <a:r>
              <a:rPr lang="cs-CZ" sz="1300" i="1" dirty="0" err="1" smtClean="0"/>
              <a:t>UPGMC</a:t>
            </a:r>
            <a:r>
              <a:rPr lang="cs-CZ" sz="1300" dirty="0" smtClean="0"/>
              <a:t>) </a:t>
            </a:r>
            <a:r>
              <a:rPr lang="cs-CZ" sz="1300" dirty="0"/>
              <a:t>– výpočet spojovací vzdálenosti je ovlivněn velikostí spojovaných shluků</a:t>
            </a:r>
          </a:p>
          <a:p>
            <a:pPr lvl="1">
              <a:spcBef>
                <a:spcPts val="0"/>
              </a:spcBef>
            </a:pPr>
            <a:r>
              <a:rPr lang="cs-CZ" sz="1300" dirty="0" smtClean="0"/>
              <a:t>Vážená (</a:t>
            </a:r>
            <a:r>
              <a:rPr lang="cs-CZ" sz="1300" i="1" dirty="0" err="1" smtClean="0"/>
              <a:t>weighted</a:t>
            </a:r>
            <a:r>
              <a:rPr lang="cs-CZ" sz="1300" i="1" dirty="0" smtClean="0"/>
              <a:t>, </a:t>
            </a:r>
            <a:r>
              <a:rPr lang="cs-CZ" sz="1300" i="1" dirty="0" err="1" smtClean="0"/>
              <a:t>WPGMC</a:t>
            </a:r>
            <a:r>
              <a:rPr lang="cs-CZ" sz="1300" dirty="0" smtClean="0"/>
              <a:t>, mediánová metoda, </a:t>
            </a:r>
            <a:r>
              <a:rPr lang="cs-CZ" sz="1300" i="1" dirty="0" err="1" smtClean="0"/>
              <a:t>median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method</a:t>
            </a:r>
            <a:r>
              <a:rPr lang="cs-CZ" sz="1300" dirty="0" smtClean="0"/>
              <a:t>) – odstranění vlivu velikosti shluků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79512" y="5517232"/>
            <a:ext cx="6192688" cy="94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smtClean="0"/>
              <a:t>Metoda nejvzdálenějšího souseda </a:t>
            </a:r>
            <a:r>
              <a:rPr lang="cs-CZ" sz="1600" dirty="0" smtClean="0"/>
              <a:t>(</a:t>
            </a:r>
            <a:r>
              <a:rPr lang="cs-CZ" sz="1600" dirty="0" err="1"/>
              <a:t>všespojná</a:t>
            </a:r>
            <a:r>
              <a:rPr lang="cs-CZ" sz="1600" dirty="0"/>
              <a:t> metoda, metoda dlouhé </a:t>
            </a:r>
            <a:r>
              <a:rPr lang="cs-CZ" sz="1600" dirty="0" smtClean="0"/>
              <a:t>ruky</a:t>
            </a:r>
            <a:r>
              <a:rPr lang="en-US" sz="1600" dirty="0" smtClean="0"/>
              <a:t>, </a:t>
            </a:r>
            <a:r>
              <a:rPr lang="en-US" sz="1600" i="1" dirty="0" smtClean="0"/>
              <a:t>furthest </a:t>
            </a:r>
            <a:r>
              <a:rPr lang="en-US" sz="1600" i="1" dirty="0" err="1" smtClean="0"/>
              <a:t>neigbour</a:t>
            </a:r>
            <a:r>
              <a:rPr lang="en-US" sz="1600" i="1" dirty="0" smtClean="0"/>
              <a:t>, complete linkage</a:t>
            </a:r>
            <a:r>
              <a:rPr lang="cs-CZ" sz="1600" dirty="0" smtClean="0"/>
              <a:t>) – spojení dle největší vzdálenosti mezi objekty shluků</a:t>
            </a:r>
          </a:p>
        </p:txBody>
      </p:sp>
    </p:spTree>
    <p:extLst>
      <p:ext uri="{BB962C8B-B14F-4D97-AF65-F5344CB8AC3E}">
        <p14:creationId xmlns:p14="http://schemas.microsoft.com/office/powerpoint/2010/main" val="30173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64256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Shlukovací algoritmy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Rectangle 6"/>
          <p:cNvSpPr/>
          <p:nvPr/>
        </p:nvSpPr>
        <p:spPr>
          <a:xfrm>
            <a:off x="-18000" y="1124744"/>
            <a:ext cx="9180000" cy="11521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/>
          <p:nvPr/>
        </p:nvSpPr>
        <p:spPr>
          <a:xfrm>
            <a:off x="-14421" y="3796855"/>
            <a:ext cx="9176421" cy="1597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11"/>
          <p:cNvSpPr/>
          <p:nvPr/>
        </p:nvSpPr>
        <p:spPr>
          <a:xfrm>
            <a:off x="-33437" y="6459188"/>
            <a:ext cx="9177437" cy="4352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5" name="Skupina 104"/>
          <p:cNvGrpSpPr/>
          <p:nvPr/>
        </p:nvGrpSpPr>
        <p:grpSpPr>
          <a:xfrm>
            <a:off x="7092280" y="5431704"/>
            <a:ext cx="1149284" cy="974008"/>
            <a:chOff x="7172103" y="5239859"/>
            <a:chExt cx="1149284" cy="974008"/>
          </a:xfrm>
        </p:grpSpPr>
        <p:sp>
          <p:nvSpPr>
            <p:cNvPr id="62" name="Rectangle 54"/>
            <p:cNvSpPr/>
            <p:nvPr/>
          </p:nvSpPr>
          <p:spPr>
            <a:xfrm>
              <a:off x="7172103" y="5239859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Rectangle 55"/>
            <p:cNvSpPr/>
            <p:nvPr/>
          </p:nvSpPr>
          <p:spPr>
            <a:xfrm rot="5400000">
              <a:off x="7484708" y="5346516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Rectangle 57"/>
            <p:cNvSpPr/>
            <p:nvPr/>
          </p:nvSpPr>
          <p:spPr>
            <a:xfrm>
              <a:off x="7172103" y="5448068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Rectangle 58"/>
            <p:cNvSpPr/>
            <p:nvPr/>
          </p:nvSpPr>
          <p:spPr>
            <a:xfrm>
              <a:off x="7172103" y="5597055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Rectangle 60"/>
            <p:cNvSpPr/>
            <p:nvPr/>
          </p:nvSpPr>
          <p:spPr>
            <a:xfrm rot="5400000">
              <a:off x="7484708" y="5703712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Rectangle 61"/>
            <p:cNvSpPr/>
            <p:nvPr/>
          </p:nvSpPr>
          <p:spPr>
            <a:xfrm>
              <a:off x="7172103" y="5805264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Rectangle 63"/>
            <p:cNvSpPr/>
            <p:nvPr/>
          </p:nvSpPr>
          <p:spPr>
            <a:xfrm>
              <a:off x="7172103" y="5959939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Rectangle 64"/>
            <p:cNvSpPr/>
            <p:nvPr/>
          </p:nvSpPr>
          <p:spPr>
            <a:xfrm rot="5400000">
              <a:off x="7484708" y="6066596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Rectangle 66"/>
            <p:cNvSpPr/>
            <p:nvPr/>
          </p:nvSpPr>
          <p:spPr>
            <a:xfrm>
              <a:off x="7172103" y="6168148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Rectangle 67"/>
            <p:cNvSpPr/>
            <p:nvPr/>
          </p:nvSpPr>
          <p:spPr>
            <a:xfrm>
              <a:off x="7596336" y="5695352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Rectangle 68"/>
            <p:cNvSpPr/>
            <p:nvPr/>
          </p:nvSpPr>
          <p:spPr>
            <a:xfrm rot="5400000">
              <a:off x="7825524" y="5866952"/>
              <a:ext cx="360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Rectangle 70"/>
            <p:cNvSpPr/>
            <p:nvPr/>
          </p:nvSpPr>
          <p:spPr>
            <a:xfrm>
              <a:off x="7596336" y="6054221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96336" y="5373216"/>
              <a:ext cx="720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8046528" y="5625802"/>
              <a:ext cx="504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Rectangle 76"/>
            <p:cNvSpPr/>
            <p:nvPr/>
          </p:nvSpPr>
          <p:spPr>
            <a:xfrm>
              <a:off x="7995451" y="5869457"/>
              <a:ext cx="324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9" name="Left-Right Arrow 98"/>
          <p:cNvSpPr/>
          <p:nvPr/>
        </p:nvSpPr>
        <p:spPr>
          <a:xfrm rot="5400000">
            <a:off x="5874100" y="3495053"/>
            <a:ext cx="2664296" cy="3719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TextBox 99"/>
          <p:cNvSpPr txBox="1"/>
          <p:nvPr/>
        </p:nvSpPr>
        <p:spPr>
          <a:xfrm>
            <a:off x="7355505" y="2988531"/>
            <a:ext cx="180649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Přechod mezi oběma extrémy (metoda </a:t>
            </a:r>
            <a:r>
              <a:rPr lang="cs-CZ" sz="1400" dirty="0" err="1" smtClean="0"/>
              <a:t>flexible</a:t>
            </a:r>
            <a:r>
              <a:rPr lang="cs-CZ" sz="1400" dirty="0" smtClean="0"/>
              <a:t> </a:t>
            </a:r>
            <a:r>
              <a:rPr lang="cs-CZ" sz="1400" dirty="0" err="1" smtClean="0"/>
              <a:t>clustering</a:t>
            </a:r>
            <a:r>
              <a:rPr lang="cs-CZ" sz="1400" dirty="0" smtClean="0"/>
              <a:t> umožňuje dle nastavení zcela plynulý přechod)</a:t>
            </a:r>
            <a:endParaRPr lang="cs-CZ" sz="1400" dirty="0"/>
          </a:p>
        </p:txBody>
      </p:sp>
      <p:grpSp>
        <p:nvGrpSpPr>
          <p:cNvPr id="104" name="Skupina 103"/>
          <p:cNvGrpSpPr/>
          <p:nvPr/>
        </p:nvGrpSpPr>
        <p:grpSpPr>
          <a:xfrm>
            <a:off x="7092280" y="1317925"/>
            <a:ext cx="1729673" cy="670915"/>
            <a:chOff x="6804248" y="1196752"/>
            <a:chExt cx="1729673" cy="670915"/>
          </a:xfrm>
        </p:grpSpPr>
        <p:sp>
          <p:nvSpPr>
            <p:cNvPr id="92" name="Rectangle 77"/>
            <p:cNvSpPr/>
            <p:nvPr/>
          </p:nvSpPr>
          <p:spPr>
            <a:xfrm>
              <a:off x="6804248" y="1196752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Rectangle 79"/>
            <p:cNvSpPr/>
            <p:nvPr/>
          </p:nvSpPr>
          <p:spPr>
            <a:xfrm rot="5400000">
              <a:off x="7116853" y="1303409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Rectangle 80"/>
            <p:cNvSpPr/>
            <p:nvPr/>
          </p:nvSpPr>
          <p:spPr>
            <a:xfrm>
              <a:off x="6804248" y="1404961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Rectangle 82"/>
            <p:cNvSpPr/>
            <p:nvPr/>
          </p:nvSpPr>
          <p:spPr>
            <a:xfrm>
              <a:off x="7236296" y="1307835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Rectangle 83"/>
            <p:cNvSpPr/>
            <p:nvPr/>
          </p:nvSpPr>
          <p:spPr>
            <a:xfrm rot="5400000">
              <a:off x="7548901" y="1414492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Rectangle 85"/>
            <p:cNvSpPr/>
            <p:nvPr/>
          </p:nvSpPr>
          <p:spPr>
            <a:xfrm>
              <a:off x="6804248" y="1548977"/>
              <a:ext cx="864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Rectangle 86"/>
            <p:cNvSpPr/>
            <p:nvPr/>
          </p:nvSpPr>
          <p:spPr>
            <a:xfrm>
              <a:off x="7668344" y="1436221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Rectangle 87"/>
            <p:cNvSpPr/>
            <p:nvPr/>
          </p:nvSpPr>
          <p:spPr>
            <a:xfrm rot="5400000">
              <a:off x="7980949" y="1542878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Rectangle 88"/>
            <p:cNvSpPr/>
            <p:nvPr/>
          </p:nvSpPr>
          <p:spPr>
            <a:xfrm>
              <a:off x="6804248" y="1685178"/>
              <a:ext cx="1296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Rectangle 95"/>
            <p:cNvSpPr/>
            <p:nvPr/>
          </p:nvSpPr>
          <p:spPr>
            <a:xfrm>
              <a:off x="8100392" y="1580806"/>
              <a:ext cx="432048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Rectangle 96"/>
            <p:cNvSpPr/>
            <p:nvPr/>
          </p:nvSpPr>
          <p:spPr>
            <a:xfrm rot="5400000">
              <a:off x="8412997" y="1687463"/>
              <a:ext cx="19316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Rectangle 97"/>
            <p:cNvSpPr/>
            <p:nvPr/>
          </p:nvSpPr>
          <p:spPr>
            <a:xfrm>
              <a:off x="6805921" y="1821948"/>
              <a:ext cx="172800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79512" y="1240573"/>
            <a:ext cx="6192688" cy="820275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Metoda nejbližšího souseda </a:t>
            </a:r>
            <a:r>
              <a:rPr lang="cs-CZ" sz="1600" dirty="0" smtClean="0"/>
              <a:t>(</a:t>
            </a:r>
            <a:r>
              <a:rPr lang="cs-CZ" sz="1600" dirty="0" err="1"/>
              <a:t>jednospojná</a:t>
            </a:r>
            <a:r>
              <a:rPr lang="cs-CZ" sz="1600" dirty="0"/>
              <a:t> metoda, metoda jediné vazby, metoda krátké </a:t>
            </a:r>
            <a:r>
              <a:rPr lang="cs-CZ" sz="1600" dirty="0" smtClean="0"/>
              <a:t>ruky</a:t>
            </a:r>
            <a:r>
              <a:rPr lang="en-US" sz="1600" dirty="0" smtClean="0"/>
              <a:t>, </a:t>
            </a:r>
            <a:r>
              <a:rPr lang="cs-CZ" sz="1600" i="1" dirty="0" err="1" smtClean="0"/>
              <a:t>nearest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neighbour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simple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linkage</a:t>
            </a:r>
            <a:r>
              <a:rPr lang="cs-CZ" sz="1600" dirty="0" smtClean="0"/>
              <a:t>) </a:t>
            </a:r>
            <a:br>
              <a:rPr lang="cs-CZ" sz="1600" dirty="0" smtClean="0"/>
            </a:br>
            <a:r>
              <a:rPr lang="cs-CZ" sz="1600" dirty="0" smtClean="0"/>
              <a:t>– spojení dle nejmenší vzdálenosti mezi objekty shluků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79512" y="2276872"/>
            <a:ext cx="6192688" cy="1560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 smtClean="0"/>
              <a:t>Metoda průměrné vazby </a:t>
            </a:r>
            <a:r>
              <a:rPr lang="cs-CZ" sz="1700" dirty="0" smtClean="0"/>
              <a:t>(</a:t>
            </a:r>
            <a:r>
              <a:rPr lang="cs-CZ" sz="1700" dirty="0" err="1" smtClean="0"/>
              <a:t>středospojná</a:t>
            </a:r>
            <a:r>
              <a:rPr lang="cs-CZ" sz="1700" dirty="0" smtClean="0"/>
              <a:t> metoda, </a:t>
            </a:r>
            <a:r>
              <a:rPr lang="cs-CZ" sz="1700" i="1" dirty="0" err="1" smtClean="0"/>
              <a:t>average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linkage</a:t>
            </a:r>
            <a:r>
              <a:rPr lang="cs-CZ" sz="1700" dirty="0" smtClean="0"/>
              <a:t>) – spojení dle průměrné vzdálenosti mezi objekty shluků</a:t>
            </a:r>
          </a:p>
          <a:p>
            <a:pPr lvl="1"/>
            <a:r>
              <a:rPr lang="cs-CZ" sz="1400" dirty="0"/>
              <a:t>Nevážená (</a:t>
            </a:r>
            <a:r>
              <a:rPr lang="cs-CZ" sz="1400" i="1" dirty="0" err="1"/>
              <a:t>unweighted</a:t>
            </a:r>
            <a:r>
              <a:rPr lang="cs-CZ" sz="1400" i="1" dirty="0"/>
              <a:t>, </a:t>
            </a:r>
            <a:r>
              <a:rPr lang="cs-CZ" sz="1400" i="1" dirty="0" err="1"/>
              <a:t>UPGMA</a:t>
            </a:r>
            <a:r>
              <a:rPr lang="cs-CZ" sz="1400" dirty="0"/>
              <a:t>) – výpočet spojovací vzdálenosti je ovlivněn velikostí spojovaných shluků</a:t>
            </a:r>
          </a:p>
          <a:p>
            <a:pPr lvl="1"/>
            <a:r>
              <a:rPr lang="cs-CZ" sz="1400" dirty="0" smtClean="0"/>
              <a:t>Vážená (</a:t>
            </a:r>
            <a:r>
              <a:rPr lang="cs-CZ" sz="1400" i="1" dirty="0" err="1" smtClean="0"/>
              <a:t>weighted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WPGMA</a:t>
            </a:r>
            <a:r>
              <a:rPr lang="cs-CZ" sz="1400" dirty="0" smtClean="0"/>
              <a:t>) – odstranění vlivu velikosti shluků, shluky bez ohledu na velikost přispívají k výpočtu spojovací vzdálenosti stejnou vahou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179512" y="3786172"/>
            <a:ext cx="6192688" cy="1607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err="1" smtClean="0"/>
              <a:t>Centroidová</a:t>
            </a:r>
            <a:r>
              <a:rPr lang="cs-CZ" sz="1600" b="1" dirty="0" smtClean="0"/>
              <a:t> metoda </a:t>
            </a:r>
            <a:r>
              <a:rPr lang="cs-CZ" sz="1600" dirty="0" smtClean="0"/>
              <a:t>(</a:t>
            </a:r>
            <a:r>
              <a:rPr lang="cs-CZ" sz="1600" dirty="0" err="1"/>
              <a:t>centroidní</a:t>
            </a:r>
            <a:r>
              <a:rPr lang="cs-CZ" sz="1600" dirty="0"/>
              <a:t> metoda, metoda </a:t>
            </a:r>
            <a:r>
              <a:rPr lang="cs-CZ" sz="1600" dirty="0" err="1"/>
              <a:t>středospojné</a:t>
            </a:r>
            <a:r>
              <a:rPr lang="cs-CZ" sz="1600" dirty="0"/>
              <a:t> vzdálenosti, </a:t>
            </a:r>
            <a:r>
              <a:rPr lang="cs-CZ" sz="1600" dirty="0" err="1"/>
              <a:t>Gowerova</a:t>
            </a:r>
            <a:r>
              <a:rPr lang="cs-CZ" sz="1600" dirty="0"/>
              <a:t> </a:t>
            </a:r>
            <a:r>
              <a:rPr lang="cs-CZ" sz="1600" dirty="0" smtClean="0"/>
              <a:t>metoda, </a:t>
            </a:r>
            <a:r>
              <a:rPr lang="cs-CZ" sz="1600" i="1" dirty="0" smtClean="0"/>
              <a:t>centroid </a:t>
            </a:r>
            <a:r>
              <a:rPr lang="cs-CZ" sz="1600" i="1" dirty="0" err="1" smtClean="0"/>
              <a:t>method</a:t>
            </a:r>
            <a:r>
              <a:rPr lang="cs-CZ" sz="1600" dirty="0" smtClean="0"/>
              <a:t>) – spojení dle vzdálenosti </a:t>
            </a:r>
            <a:r>
              <a:rPr lang="cs-CZ" sz="1600" dirty="0" err="1" smtClean="0"/>
              <a:t>centroidů</a:t>
            </a:r>
            <a:r>
              <a:rPr lang="cs-CZ" sz="1600" dirty="0" smtClean="0"/>
              <a:t>  shluků</a:t>
            </a:r>
          </a:p>
          <a:p>
            <a:pPr lvl="1">
              <a:spcBef>
                <a:spcPts val="0"/>
              </a:spcBef>
            </a:pPr>
            <a:r>
              <a:rPr lang="cs-CZ" sz="1300" dirty="0"/>
              <a:t>Nevážená (</a:t>
            </a:r>
            <a:r>
              <a:rPr lang="cs-CZ" sz="1300" i="1" dirty="0" err="1" smtClean="0"/>
              <a:t>unweighted</a:t>
            </a:r>
            <a:r>
              <a:rPr lang="cs-CZ" sz="1300" i="1" dirty="0" smtClean="0"/>
              <a:t>, </a:t>
            </a:r>
            <a:r>
              <a:rPr lang="cs-CZ" sz="1300" i="1" dirty="0" err="1" smtClean="0"/>
              <a:t>UPGMC</a:t>
            </a:r>
            <a:r>
              <a:rPr lang="cs-CZ" sz="1300" dirty="0" smtClean="0"/>
              <a:t>) </a:t>
            </a:r>
            <a:r>
              <a:rPr lang="cs-CZ" sz="1300" dirty="0"/>
              <a:t>– výpočet spojovací vzdálenosti je ovlivněn velikostí spojovaných shluků</a:t>
            </a:r>
          </a:p>
          <a:p>
            <a:pPr lvl="1">
              <a:spcBef>
                <a:spcPts val="0"/>
              </a:spcBef>
            </a:pPr>
            <a:r>
              <a:rPr lang="cs-CZ" sz="1300" dirty="0" smtClean="0"/>
              <a:t>Vážená (</a:t>
            </a:r>
            <a:r>
              <a:rPr lang="cs-CZ" sz="1300" i="1" dirty="0" err="1" smtClean="0"/>
              <a:t>weighted</a:t>
            </a:r>
            <a:r>
              <a:rPr lang="cs-CZ" sz="1300" i="1" dirty="0" smtClean="0"/>
              <a:t>, </a:t>
            </a:r>
            <a:r>
              <a:rPr lang="cs-CZ" sz="1300" i="1" dirty="0" err="1" smtClean="0"/>
              <a:t>WPGMC</a:t>
            </a:r>
            <a:r>
              <a:rPr lang="cs-CZ" sz="1300" dirty="0" smtClean="0"/>
              <a:t>, mediánová metoda, </a:t>
            </a:r>
            <a:r>
              <a:rPr lang="cs-CZ" sz="1300" i="1" dirty="0" err="1" smtClean="0"/>
              <a:t>median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method</a:t>
            </a:r>
            <a:r>
              <a:rPr lang="cs-CZ" sz="1300" dirty="0" smtClean="0"/>
              <a:t>) – odstranění vlivu velikosti shluků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79512" y="5517232"/>
            <a:ext cx="6192688" cy="94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smtClean="0"/>
              <a:t>Metoda nejvzdálenějšího souseda </a:t>
            </a:r>
            <a:r>
              <a:rPr lang="cs-CZ" sz="1600" dirty="0" smtClean="0"/>
              <a:t>(</a:t>
            </a:r>
            <a:r>
              <a:rPr lang="cs-CZ" sz="1600" dirty="0" err="1"/>
              <a:t>všespojná</a:t>
            </a:r>
            <a:r>
              <a:rPr lang="cs-CZ" sz="1600" dirty="0"/>
              <a:t> metoda, metoda dlouhé </a:t>
            </a:r>
            <a:r>
              <a:rPr lang="cs-CZ" sz="1600" dirty="0" smtClean="0"/>
              <a:t>ruky</a:t>
            </a:r>
            <a:r>
              <a:rPr lang="en-US" sz="1600" dirty="0" smtClean="0"/>
              <a:t>, </a:t>
            </a:r>
            <a:r>
              <a:rPr lang="en-US" sz="1600" i="1" dirty="0" smtClean="0"/>
              <a:t>furthest </a:t>
            </a:r>
            <a:r>
              <a:rPr lang="en-US" sz="1600" i="1" dirty="0" err="1" smtClean="0"/>
              <a:t>neigbour</a:t>
            </a:r>
            <a:r>
              <a:rPr lang="en-US" sz="1600" i="1" dirty="0" smtClean="0"/>
              <a:t>, complete linkage</a:t>
            </a:r>
            <a:r>
              <a:rPr lang="cs-CZ" sz="1600" dirty="0" smtClean="0"/>
              <a:t>) – spojení dle největší vzdálenosti mezi objekty shluků</a:t>
            </a:r>
          </a:p>
        </p:txBody>
      </p:sp>
    </p:spTree>
    <p:extLst>
      <p:ext uri="{BB962C8B-B14F-4D97-AF65-F5344CB8AC3E}">
        <p14:creationId xmlns:p14="http://schemas.microsoft.com/office/powerpoint/2010/main" val="4473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164256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Shlukovací algoritmy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 – </a:t>
            </a:r>
            <a:r>
              <a:rPr lang="cs-CZ" dirty="0" err="1" smtClean="0"/>
              <a:t>Wardova</a:t>
            </a:r>
            <a:r>
              <a:rPr lang="cs-CZ" dirty="0" smtClean="0"/>
              <a:t> metoda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7384" y="1136936"/>
            <a:ext cx="5338936" cy="2074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Principielně podobné ANOVA</a:t>
            </a:r>
          </a:p>
          <a:p>
            <a:r>
              <a:rPr lang="cs-CZ" dirty="0" smtClean="0"/>
              <a:t>Shluky jsou vytvářeny tak, aby nově vzniklý shluk přispíval co nejméně k sumě čtverců vzdáleností objektů od centroidů jejich shluků</a:t>
            </a:r>
          </a:p>
          <a:p>
            <a:r>
              <a:rPr lang="cs-CZ" dirty="0" smtClean="0"/>
              <a:t>V počátečním kroku je každý objekt sám sobě shlukem, a tedy vzdálenost od </a:t>
            </a:r>
            <a:r>
              <a:rPr lang="cs-CZ" dirty="0" err="1" smtClean="0"/>
              <a:t>centroidu</a:t>
            </a:r>
            <a:r>
              <a:rPr lang="cs-CZ" dirty="0" smtClean="0"/>
              <a:t> shluku je rovna 0</a:t>
            </a:r>
          </a:p>
        </p:txBody>
      </p:sp>
      <p:grpSp>
        <p:nvGrpSpPr>
          <p:cNvPr id="41" name="Skupina 40"/>
          <p:cNvGrpSpPr/>
          <p:nvPr/>
        </p:nvGrpSpPr>
        <p:grpSpPr>
          <a:xfrm>
            <a:off x="6876256" y="1556792"/>
            <a:ext cx="1512168" cy="936104"/>
            <a:chOff x="6876256" y="1556792"/>
            <a:chExt cx="1512168" cy="936104"/>
          </a:xfrm>
        </p:grpSpPr>
        <p:sp>
          <p:nvSpPr>
            <p:cNvPr id="7" name="Oval 4"/>
            <p:cNvSpPr/>
            <p:nvPr/>
          </p:nvSpPr>
          <p:spPr>
            <a:xfrm>
              <a:off x="6876256" y="1940277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5"/>
            <p:cNvSpPr/>
            <p:nvPr/>
          </p:nvSpPr>
          <p:spPr>
            <a:xfrm>
              <a:off x="7020272" y="222830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6"/>
            <p:cNvSpPr/>
            <p:nvPr/>
          </p:nvSpPr>
          <p:spPr>
            <a:xfrm>
              <a:off x="7236296" y="177281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al 7"/>
            <p:cNvSpPr/>
            <p:nvPr/>
          </p:nvSpPr>
          <p:spPr>
            <a:xfrm>
              <a:off x="7996580" y="1716302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al 8"/>
            <p:cNvSpPr/>
            <p:nvPr/>
          </p:nvSpPr>
          <p:spPr>
            <a:xfrm>
              <a:off x="7740352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al 9"/>
            <p:cNvSpPr/>
            <p:nvPr/>
          </p:nvSpPr>
          <p:spPr>
            <a:xfrm>
              <a:off x="8100392" y="222830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0"/>
            <p:cNvSpPr/>
            <p:nvPr/>
          </p:nvSpPr>
          <p:spPr>
            <a:xfrm>
              <a:off x="8244408" y="1556792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5940152" y="1196752"/>
            <a:ext cx="296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Krok 1: každý objekt je sám sobě </a:t>
            </a:r>
            <a:r>
              <a:rPr lang="cs-CZ" sz="1200" dirty="0" err="1" smtClean="0"/>
              <a:t>centroidem</a:t>
            </a:r>
            <a:endParaRPr lang="cs-CZ" sz="1200" dirty="0"/>
          </a:p>
        </p:txBody>
      </p:sp>
      <p:sp>
        <p:nvSpPr>
          <p:cNvPr id="17" name="TextBox 15"/>
          <p:cNvSpPr txBox="1"/>
          <p:nvPr/>
        </p:nvSpPr>
        <p:spPr>
          <a:xfrm>
            <a:off x="6012160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Krok 2: spojení objektů, které nejméně přispějí k sumě čtverců vzdáleností od </a:t>
            </a:r>
            <a:r>
              <a:rPr lang="cs-CZ" sz="1200" dirty="0" err="1" smtClean="0"/>
              <a:t>centroidu</a:t>
            </a:r>
            <a:endParaRPr lang="cs-CZ" sz="1200" dirty="0"/>
          </a:p>
        </p:txBody>
      </p:sp>
      <p:grpSp>
        <p:nvGrpSpPr>
          <p:cNvPr id="42" name="Skupina 41"/>
          <p:cNvGrpSpPr/>
          <p:nvPr/>
        </p:nvGrpSpPr>
        <p:grpSpPr>
          <a:xfrm>
            <a:off x="6660232" y="3284984"/>
            <a:ext cx="1512168" cy="936104"/>
            <a:chOff x="6660232" y="3284984"/>
            <a:chExt cx="1512168" cy="936104"/>
          </a:xfrm>
        </p:grpSpPr>
        <p:sp>
          <p:nvSpPr>
            <p:cNvPr id="15" name="Plus 14"/>
            <p:cNvSpPr/>
            <p:nvPr/>
          </p:nvSpPr>
          <p:spPr>
            <a:xfrm>
              <a:off x="7844164" y="3292935"/>
              <a:ext cx="251520" cy="25152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16"/>
            <p:cNvSpPr/>
            <p:nvPr/>
          </p:nvSpPr>
          <p:spPr>
            <a:xfrm>
              <a:off x="6660232" y="366846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7"/>
            <p:cNvSpPr/>
            <p:nvPr/>
          </p:nvSpPr>
          <p:spPr>
            <a:xfrm>
              <a:off x="6804248" y="3956501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18"/>
            <p:cNvSpPr/>
            <p:nvPr/>
          </p:nvSpPr>
          <p:spPr>
            <a:xfrm>
              <a:off x="7020272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19"/>
            <p:cNvSpPr/>
            <p:nvPr/>
          </p:nvSpPr>
          <p:spPr>
            <a:xfrm>
              <a:off x="7780556" y="3444494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0"/>
            <p:cNvSpPr/>
            <p:nvPr/>
          </p:nvSpPr>
          <p:spPr>
            <a:xfrm>
              <a:off x="75243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1"/>
            <p:cNvSpPr/>
            <p:nvPr/>
          </p:nvSpPr>
          <p:spPr>
            <a:xfrm>
              <a:off x="7884368" y="3956501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2"/>
            <p:cNvSpPr/>
            <p:nvPr/>
          </p:nvSpPr>
          <p:spPr>
            <a:xfrm>
              <a:off x="8028384" y="3284984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Rectangle 23"/>
            <p:cNvSpPr/>
            <p:nvPr/>
          </p:nvSpPr>
          <p:spPr>
            <a:xfrm>
              <a:off x="7972278" y="3284984"/>
              <a:ext cx="144016" cy="144016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Rectangle 24"/>
            <p:cNvSpPr/>
            <p:nvPr/>
          </p:nvSpPr>
          <p:spPr>
            <a:xfrm>
              <a:off x="7812360" y="3421049"/>
              <a:ext cx="144016" cy="144016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5940152" y="42930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Krok 3: spojení objektů, které nejméně přispějí k sumě čtverců vzdáleností od </a:t>
            </a:r>
            <a:r>
              <a:rPr lang="cs-CZ" sz="1200" dirty="0" err="1" smtClean="0"/>
              <a:t>centroidu</a:t>
            </a:r>
            <a:endParaRPr lang="cs-CZ" sz="1200" dirty="0"/>
          </a:p>
        </p:txBody>
      </p:sp>
      <p:sp>
        <p:nvSpPr>
          <p:cNvPr id="38" name="TextBox 36"/>
          <p:cNvSpPr txBox="1"/>
          <p:nvPr/>
        </p:nvSpPr>
        <p:spPr>
          <a:xfrm>
            <a:off x="5940152" y="60212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Krok 4: stejný postup až do spojení všech objektů</a:t>
            </a:r>
            <a:endParaRPr lang="cs-CZ" sz="1200" dirty="0"/>
          </a:p>
        </p:txBody>
      </p:sp>
      <p:grpSp>
        <p:nvGrpSpPr>
          <p:cNvPr id="43" name="Skupina 42"/>
          <p:cNvGrpSpPr/>
          <p:nvPr/>
        </p:nvGrpSpPr>
        <p:grpSpPr>
          <a:xfrm>
            <a:off x="6588224" y="5013176"/>
            <a:ext cx="1512168" cy="936104"/>
            <a:chOff x="6588224" y="5013176"/>
            <a:chExt cx="1512168" cy="936104"/>
          </a:xfrm>
        </p:grpSpPr>
        <p:sp>
          <p:nvSpPr>
            <p:cNvPr id="14" name="Plus 13"/>
            <p:cNvSpPr/>
            <p:nvPr/>
          </p:nvSpPr>
          <p:spPr>
            <a:xfrm>
              <a:off x="6620477" y="5469077"/>
              <a:ext cx="251520" cy="25152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lus 26"/>
            <p:cNvSpPr/>
            <p:nvPr/>
          </p:nvSpPr>
          <p:spPr>
            <a:xfrm>
              <a:off x="7772156" y="5021127"/>
              <a:ext cx="251520" cy="25152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7"/>
            <p:cNvSpPr/>
            <p:nvPr/>
          </p:nvSpPr>
          <p:spPr>
            <a:xfrm>
              <a:off x="6588224" y="5396661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8"/>
            <p:cNvSpPr/>
            <p:nvPr/>
          </p:nvSpPr>
          <p:spPr>
            <a:xfrm>
              <a:off x="6732240" y="5684693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al 29"/>
            <p:cNvSpPr/>
            <p:nvPr/>
          </p:nvSpPr>
          <p:spPr>
            <a:xfrm>
              <a:off x="6948264" y="5229200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al 30"/>
            <p:cNvSpPr/>
            <p:nvPr/>
          </p:nvSpPr>
          <p:spPr>
            <a:xfrm>
              <a:off x="7708548" y="5172686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al 31"/>
            <p:cNvSpPr/>
            <p:nvPr/>
          </p:nvSpPr>
          <p:spPr>
            <a:xfrm>
              <a:off x="7452320" y="580526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al 32"/>
            <p:cNvSpPr/>
            <p:nvPr/>
          </p:nvSpPr>
          <p:spPr>
            <a:xfrm>
              <a:off x="7812360" y="5684693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al 33"/>
            <p:cNvSpPr/>
            <p:nvPr/>
          </p:nvSpPr>
          <p:spPr>
            <a:xfrm>
              <a:off x="7956376" y="5013176"/>
              <a:ext cx="144016" cy="14401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Rectangle 34"/>
            <p:cNvSpPr/>
            <p:nvPr/>
          </p:nvSpPr>
          <p:spPr>
            <a:xfrm>
              <a:off x="7900270" y="5013176"/>
              <a:ext cx="144016" cy="144016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Rectangle 35"/>
            <p:cNvSpPr/>
            <p:nvPr/>
          </p:nvSpPr>
          <p:spPr>
            <a:xfrm>
              <a:off x="7740352" y="5149241"/>
              <a:ext cx="144016" cy="144016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588224" y="5388669"/>
              <a:ext cx="192171" cy="192171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Rectangle 38"/>
            <p:cNvSpPr/>
            <p:nvPr/>
          </p:nvSpPr>
          <p:spPr>
            <a:xfrm>
              <a:off x="6732240" y="5589240"/>
              <a:ext cx="192171" cy="192171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97384" y="3332654"/>
            <a:ext cx="5338936" cy="3120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 výpočet vzdáleností od </a:t>
            </a:r>
            <a:r>
              <a:rPr lang="cs-CZ" dirty="0" err="1" smtClean="0"/>
              <a:t>centroidu</a:t>
            </a:r>
            <a:r>
              <a:rPr lang="cs-CZ" dirty="0" smtClean="0"/>
              <a:t> je používána Euklidovská vzdálenost</a:t>
            </a:r>
          </a:p>
          <a:p>
            <a:r>
              <a:rPr lang="cs-CZ" dirty="0" smtClean="0"/>
              <a:t>Pro popis vzdálenosti shlukování je v </a:t>
            </a:r>
            <a:r>
              <a:rPr lang="cs-CZ" dirty="0" err="1" smtClean="0"/>
              <a:t>dendrogramu</a:t>
            </a:r>
            <a:r>
              <a:rPr lang="cs-CZ" dirty="0" smtClean="0"/>
              <a:t> možné použít řadu postupů (nezbytné ověřit, jaký přístup je k dispozici v použitém SW):</a:t>
            </a:r>
          </a:p>
          <a:p>
            <a:pPr lvl="1"/>
            <a:r>
              <a:rPr lang="cs-CZ" dirty="0" smtClean="0"/>
              <a:t>Čtverce vzdáleností</a:t>
            </a:r>
          </a:p>
          <a:p>
            <a:pPr lvl="1"/>
            <a:r>
              <a:rPr lang="cs-CZ" dirty="0" smtClean="0"/>
              <a:t>Odmocnina čtverce vzdáleností</a:t>
            </a:r>
          </a:p>
          <a:p>
            <a:pPr lvl="1"/>
            <a:r>
              <a:rPr lang="cs-CZ" dirty="0" smtClean="0"/>
              <a:t>Podíl variability (čtverce vzdáleností) připadající na daný shluk</a:t>
            </a:r>
          </a:p>
          <a:p>
            <a:pPr lvl="1"/>
            <a:r>
              <a:rPr lang="cs-CZ" dirty="0" smtClean="0"/>
              <a:t>Aj.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1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38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nejbližšího souseda: 1. krok výpočtu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68124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56318"/>
              </p:ext>
            </p:extLst>
          </p:nvPr>
        </p:nvGraphicFramePr>
        <p:xfrm>
          <a:off x="595932" y="1988840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005064"/>
            <a:ext cx="36827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D-E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507288" cy="432047"/>
          </a:xfrm>
        </p:spPr>
        <p:txBody>
          <a:bodyPr/>
          <a:lstStyle/>
          <a:p>
            <a:r>
              <a:rPr lang="cs-CZ" dirty="0" smtClean="0"/>
              <a:t>Je vypočtena asociační matice</a:t>
            </a:r>
          </a:p>
        </p:txBody>
      </p:sp>
      <p:graphicFrame>
        <p:nvGraphicFramePr>
          <p:cNvPr id="1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69881"/>
              </p:ext>
            </p:extLst>
          </p:nvPr>
        </p:nvGraphicFramePr>
        <p:xfrm>
          <a:off x="594796" y="1988840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0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nejbližšího souseda: 2.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1080119"/>
          </a:xfrm>
        </p:spPr>
        <p:txBody>
          <a:bodyPr/>
          <a:lstStyle/>
          <a:p>
            <a:r>
              <a:rPr lang="cs-CZ" dirty="0" smtClean="0"/>
              <a:t>Je vypočtena asociační matice, kde objekty D-E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nejmenší vzdáleností od jeho členů (D, 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215269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Graph" r:id="rId4" imgW="4680000" imgH="4320000" progId="STATISTICA.Graph">
                  <p:embed/>
                </p:oleObj>
              </mc:Choice>
              <mc:Fallback>
                <p:oleObj name="Graph" r:id="rId4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39024"/>
              </p:ext>
            </p:extLst>
          </p:nvPr>
        </p:nvGraphicFramePr>
        <p:xfrm>
          <a:off x="611560" y="4316013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12.7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805264"/>
            <a:ext cx="32403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Je definován shluk dvou nejbližších objektů</a:t>
            </a:r>
            <a:br>
              <a:rPr lang="cs-CZ" sz="2000" dirty="0" smtClean="0"/>
            </a:br>
            <a:r>
              <a:rPr lang="cs-CZ" sz="2000" dirty="0" smtClean="0">
                <a:solidFill>
                  <a:srgbClr val="FF0000"/>
                </a:solidFill>
              </a:rPr>
              <a:t>A-B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401108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938951"/>
            <a:ext cx="1477651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4149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8672"/>
              </p:ext>
            </p:extLst>
          </p:nvPr>
        </p:nvGraphicFramePr>
        <p:xfrm>
          <a:off x="594796" y="2276872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Šipka dolů 4"/>
          <p:cNvSpPr/>
          <p:nvPr/>
        </p:nvSpPr>
        <p:spPr>
          <a:xfrm>
            <a:off x="2123728" y="4017256"/>
            <a:ext cx="216024" cy="22705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175432" y="3416808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1691680" y="3416808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2171352" y="3416808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1187624" y="5420268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/>
          <p:cNvSpPr/>
          <p:nvPr/>
        </p:nvSpPr>
        <p:spPr>
          <a:xfrm>
            <a:off x="1703300" y="5420268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délník 23"/>
          <p:cNvSpPr/>
          <p:nvPr/>
        </p:nvSpPr>
        <p:spPr>
          <a:xfrm>
            <a:off x="2194592" y="5420268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11998"/>
              </p:ext>
            </p:extLst>
          </p:nvPr>
        </p:nvGraphicFramePr>
        <p:xfrm>
          <a:off x="611560" y="4316013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7.2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4.5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7" grpId="0"/>
      <p:bldP spid="5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nejbližšího souseda: 3.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1080119"/>
          </a:xfrm>
        </p:spPr>
        <p:txBody>
          <a:bodyPr/>
          <a:lstStyle/>
          <a:p>
            <a:r>
              <a:rPr lang="cs-CZ" dirty="0" smtClean="0"/>
              <a:t>Je vypočtena asociační matice, kde objekty A-B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nejmenší vzdáleností od jeho členů (A, B)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47811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79171"/>
              </p:ext>
            </p:extLst>
          </p:nvPr>
        </p:nvGraphicFramePr>
        <p:xfrm>
          <a:off x="851588" y="4131920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5.7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589240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Je definován shluk dvou nejbližších objektů</a:t>
            </a:r>
            <a:br>
              <a:rPr lang="cs-CZ" sz="2000" dirty="0" smtClean="0"/>
            </a:br>
            <a:r>
              <a:rPr lang="cs-CZ" sz="2000" dirty="0" smtClean="0">
                <a:solidFill>
                  <a:srgbClr val="FF0000"/>
                </a:solidFill>
              </a:rPr>
              <a:t>(A-B)-C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401108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938951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92080" y="3457739"/>
            <a:ext cx="1014935" cy="475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6325551">
            <a:off x="4544033" y="3227093"/>
            <a:ext cx="2261999" cy="15587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149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33569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6496"/>
              </p:ext>
            </p:extLst>
          </p:nvPr>
        </p:nvGraphicFramePr>
        <p:xfrm>
          <a:off x="839587" y="2201416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7.2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4.5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123728" y="3717477"/>
            <a:ext cx="216024" cy="22705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/>
          <p:cNvSpPr/>
          <p:nvPr/>
        </p:nvSpPr>
        <p:spPr>
          <a:xfrm>
            <a:off x="2402852" y="2509120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délník 23"/>
          <p:cNvSpPr/>
          <p:nvPr/>
        </p:nvSpPr>
        <p:spPr>
          <a:xfrm>
            <a:off x="2952392" y="2509120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1919324" y="4433099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délník 26"/>
          <p:cNvSpPr/>
          <p:nvPr/>
        </p:nvSpPr>
        <p:spPr>
          <a:xfrm>
            <a:off x="2459384" y="4433099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14059"/>
              </p:ext>
            </p:extLst>
          </p:nvPr>
        </p:nvGraphicFramePr>
        <p:xfrm>
          <a:off x="851588" y="4131920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4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2" grpId="0"/>
      <p:bldP spid="18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nejbližšího souseda: 4.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1152128"/>
          </a:xfrm>
        </p:spPr>
        <p:txBody>
          <a:bodyPr/>
          <a:lstStyle/>
          <a:p>
            <a:r>
              <a:rPr lang="cs-CZ" dirty="0" smtClean="0"/>
              <a:t>Je vypočtena asociační matice, kde objekty (A-B)-C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nejmenší vzdáleností od jeho členů (A, B, C)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24574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500737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22012"/>
              </p:ext>
            </p:extLst>
          </p:nvPr>
        </p:nvGraphicFramePr>
        <p:xfrm>
          <a:off x="683568" y="3686160"/>
          <a:ext cx="2136237" cy="822960"/>
        </p:xfrm>
        <a:graphic>
          <a:graphicData uri="http://schemas.openxmlformats.org/drawingml/2006/table">
            <a:tbl>
              <a:tblPr/>
              <a:tblGrid>
                <a:gridCol w="71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5.7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4797152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((A-B)-C)-(D-E)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392724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222161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930567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92080" y="3449355"/>
            <a:ext cx="1014935" cy="475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6325551">
            <a:off x="4544033" y="3218709"/>
            <a:ext cx="2261999" cy="155878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00192" y="2533075"/>
            <a:ext cx="1008112" cy="9073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7716747">
            <a:off x="4407575" y="2342193"/>
            <a:ext cx="3905849" cy="24741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5675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1406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33486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27005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61370"/>
              </p:ext>
            </p:extLst>
          </p:nvPr>
        </p:nvGraphicFramePr>
        <p:xfrm>
          <a:off x="851588" y="2204864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Šipka dolů 24"/>
          <p:cNvSpPr/>
          <p:nvPr/>
        </p:nvSpPr>
        <p:spPr>
          <a:xfrm>
            <a:off x="1967520" y="3393583"/>
            <a:ext cx="216024" cy="22705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2439428" y="2509120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délník 27"/>
          <p:cNvSpPr/>
          <p:nvPr/>
        </p:nvSpPr>
        <p:spPr>
          <a:xfrm>
            <a:off x="2123728" y="4005064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21090"/>
              </p:ext>
            </p:extLst>
          </p:nvPr>
        </p:nvGraphicFramePr>
        <p:xfrm>
          <a:off x="683568" y="3686160"/>
          <a:ext cx="2136237" cy="822960"/>
        </p:xfrm>
        <a:graphic>
          <a:graphicData uri="http://schemas.openxmlformats.org/drawingml/2006/table">
            <a:tbl>
              <a:tblPr/>
              <a:tblGrid>
                <a:gridCol w="71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5.7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5780880"/>
            <a:ext cx="3240360" cy="9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Všechny objekty jsou spojeny, algoritmus je ukončen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3" grpId="0"/>
      <p:bldP spid="25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Shluková analýza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nejbližšího souseda: výsledek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Výsledek analýzy je </a:t>
            </a:r>
            <a:r>
              <a:rPr lang="cs-CZ" dirty="0" err="1" smtClean="0"/>
              <a:t>vizualizován</a:t>
            </a:r>
            <a:r>
              <a:rPr lang="cs-CZ" dirty="0" smtClean="0"/>
              <a:t> ve formě </a:t>
            </a:r>
            <a:r>
              <a:rPr lang="cs-CZ" dirty="0" err="1" smtClean="0"/>
              <a:t>dendrogramu</a:t>
            </a:r>
            <a:endParaRPr lang="cs-CZ" dirty="0"/>
          </a:p>
        </p:txBody>
      </p:sp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379906" y="1830086"/>
          <a:ext cx="36004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Graph" r:id="rId3" imgW="3600000" imgH="4320000" progId="STATISTICA.Graph">
                  <p:embed/>
                </p:oleObj>
              </mc:Choice>
              <mc:Fallback>
                <p:oleObj name="Graph" r:id="rId3" imgW="360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06" y="1830086"/>
                        <a:ext cx="36004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88132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Graph" r:id="rId5" imgW="4680000" imgH="4320000" progId="STATISTICA.Graph">
                  <p:embed/>
                </p:oleObj>
              </mc:Choice>
              <mc:Fallback>
                <p:oleObj name="Graph" r:id="rId5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6"/>
          <p:cNvCxnSpPr/>
          <p:nvPr/>
        </p:nvCxnSpPr>
        <p:spPr>
          <a:xfrm rot="16200000" flipV="1">
            <a:off x="7308055" y="2500737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1"/>
          <p:cNvCxnSpPr/>
          <p:nvPr/>
        </p:nvCxnSpPr>
        <p:spPr>
          <a:xfrm rot="5400000" flipH="1" flipV="1">
            <a:off x="4824028" y="4392724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3"/>
          <p:cNvSpPr/>
          <p:nvPr/>
        </p:nvSpPr>
        <p:spPr>
          <a:xfrm rot="2128620">
            <a:off x="7062801" y="2222161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14"/>
          <p:cNvSpPr/>
          <p:nvPr/>
        </p:nvSpPr>
        <p:spPr>
          <a:xfrm rot="5400000">
            <a:off x="4517251" y="3930567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Straight Connector 12"/>
          <p:cNvCxnSpPr/>
          <p:nvPr/>
        </p:nvCxnSpPr>
        <p:spPr>
          <a:xfrm flipV="1">
            <a:off x="5292080" y="3449355"/>
            <a:ext cx="1014935" cy="475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8"/>
          <p:cNvSpPr/>
          <p:nvPr/>
        </p:nvSpPr>
        <p:spPr>
          <a:xfrm rot="6325551">
            <a:off x="4544033" y="3218709"/>
            <a:ext cx="2261999" cy="155878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Straight Connector 15"/>
          <p:cNvCxnSpPr/>
          <p:nvPr/>
        </p:nvCxnSpPr>
        <p:spPr>
          <a:xfrm flipV="1">
            <a:off x="6300192" y="2533075"/>
            <a:ext cx="1008112" cy="90736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7"/>
          <p:cNvSpPr/>
          <p:nvPr/>
        </p:nvSpPr>
        <p:spPr>
          <a:xfrm rot="7716747">
            <a:off x="4407575" y="2342193"/>
            <a:ext cx="3905849" cy="2474177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Box 19"/>
          <p:cNvSpPr txBox="1"/>
          <p:nvPr/>
        </p:nvSpPr>
        <p:spPr>
          <a:xfrm>
            <a:off x="7187733" y="25675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35" name="TextBox 20"/>
          <p:cNvSpPr txBox="1"/>
          <p:nvPr/>
        </p:nvSpPr>
        <p:spPr>
          <a:xfrm>
            <a:off x="5004048" y="41406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36" name="TextBox 21"/>
          <p:cNvSpPr txBox="1"/>
          <p:nvPr/>
        </p:nvSpPr>
        <p:spPr>
          <a:xfrm>
            <a:off x="5652120" y="33486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sp>
        <p:nvSpPr>
          <p:cNvPr id="37" name="TextBox 22"/>
          <p:cNvSpPr txBox="1"/>
          <p:nvPr/>
        </p:nvSpPr>
        <p:spPr>
          <a:xfrm>
            <a:off x="6588224" y="27005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4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6310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1. krok výpočtu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42425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88342"/>
              </p:ext>
            </p:extLst>
          </p:nvPr>
        </p:nvGraphicFramePr>
        <p:xfrm>
          <a:off x="595932" y="1988840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005064"/>
            <a:ext cx="36827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D-E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507288" cy="432047"/>
          </a:xfrm>
        </p:spPr>
        <p:txBody>
          <a:bodyPr/>
          <a:lstStyle/>
          <a:p>
            <a:r>
              <a:rPr lang="cs-CZ" dirty="0" smtClean="0"/>
              <a:t>Je vypočtena asociační matice</a:t>
            </a:r>
          </a:p>
        </p:txBody>
      </p:sp>
      <p:graphicFrame>
        <p:nvGraphicFramePr>
          <p:cNvPr id="1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77192"/>
              </p:ext>
            </p:extLst>
          </p:nvPr>
        </p:nvGraphicFramePr>
        <p:xfrm>
          <a:off x="594796" y="1988840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3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2.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1080119"/>
          </a:xfrm>
        </p:spPr>
        <p:txBody>
          <a:bodyPr/>
          <a:lstStyle/>
          <a:p>
            <a:r>
              <a:rPr lang="cs-CZ" dirty="0" smtClean="0"/>
              <a:t>Je vypočtena asociační matice, kde objekty D-E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největší vzdáleností od jeho členů (D, 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74353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Graph" r:id="rId4" imgW="4680000" imgH="4320000" progId="STATISTICA.Graph">
                  <p:embed/>
                </p:oleObj>
              </mc:Choice>
              <mc:Fallback>
                <p:oleObj name="Graph" r:id="rId4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33762"/>
              </p:ext>
            </p:extLst>
          </p:nvPr>
        </p:nvGraphicFramePr>
        <p:xfrm>
          <a:off x="611560" y="4316013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12.8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10.3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805264"/>
            <a:ext cx="32403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Je definován shluk dvou nejbližších objektů</a:t>
            </a:r>
            <a:br>
              <a:rPr lang="cs-CZ" sz="2000" dirty="0" smtClean="0"/>
            </a:br>
            <a:r>
              <a:rPr lang="cs-CZ" sz="2000" dirty="0" smtClean="0">
                <a:solidFill>
                  <a:srgbClr val="FF0000"/>
                </a:solidFill>
              </a:rPr>
              <a:t>A-B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401108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938951"/>
            <a:ext cx="1477651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4149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69116"/>
              </p:ext>
            </p:extLst>
          </p:nvPr>
        </p:nvGraphicFramePr>
        <p:xfrm>
          <a:off x="594796" y="2276872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Šipka dolů 4"/>
          <p:cNvSpPr/>
          <p:nvPr/>
        </p:nvSpPr>
        <p:spPr>
          <a:xfrm>
            <a:off x="2123728" y="4017256"/>
            <a:ext cx="216024" cy="22705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175432" y="3416808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1691680" y="3416808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2171352" y="3416808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1187624" y="5420268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/>
          <p:cNvSpPr/>
          <p:nvPr/>
        </p:nvSpPr>
        <p:spPr>
          <a:xfrm>
            <a:off x="1703300" y="5420268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délník 23"/>
          <p:cNvSpPr/>
          <p:nvPr/>
        </p:nvSpPr>
        <p:spPr>
          <a:xfrm>
            <a:off x="2194592" y="5420268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2724"/>
              </p:ext>
            </p:extLst>
          </p:nvPr>
        </p:nvGraphicFramePr>
        <p:xfrm>
          <a:off x="611560" y="4316013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7.2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4.5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10.</a:t>
                      </a:r>
                      <a:r>
                        <a:rPr lang="en-US" sz="1200" dirty="0" smtClean="0"/>
                        <a:t>3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12.8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10.3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7" grpId="0"/>
      <p:bldP spid="5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3.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1080119"/>
          </a:xfrm>
        </p:spPr>
        <p:txBody>
          <a:bodyPr/>
          <a:lstStyle/>
          <a:p>
            <a:r>
              <a:rPr lang="cs-CZ" dirty="0" smtClean="0"/>
              <a:t>Je vypočtena asociační matice, kde objekty A-B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největší vzdáleností od jeho členů (A, B)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16568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40519"/>
              </p:ext>
            </p:extLst>
          </p:nvPr>
        </p:nvGraphicFramePr>
        <p:xfrm>
          <a:off x="851588" y="4131920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589240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Je definován shluk dvou nejbližších objektů</a:t>
            </a:r>
            <a:br>
              <a:rPr lang="cs-CZ" sz="2000" dirty="0" smtClean="0"/>
            </a:br>
            <a:r>
              <a:rPr lang="cs-CZ" sz="2000" dirty="0">
                <a:solidFill>
                  <a:srgbClr val="FF0000"/>
                </a:solidFill>
              </a:rPr>
              <a:t>(D-E)-</a:t>
            </a:r>
            <a:r>
              <a:rPr lang="cs-CZ" sz="2000" dirty="0" smtClean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401108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938951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149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graphicFrame>
        <p:nvGraphicFramePr>
          <p:cNvPr id="1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03734"/>
              </p:ext>
            </p:extLst>
          </p:nvPr>
        </p:nvGraphicFramePr>
        <p:xfrm>
          <a:off x="839587" y="2201416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7.2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4.5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10.</a:t>
                      </a:r>
                      <a:r>
                        <a:rPr lang="en-US" sz="1200" dirty="0" smtClean="0"/>
                        <a:t>3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10.</a:t>
                      </a:r>
                      <a:r>
                        <a:rPr lang="en-US" sz="1200" dirty="0" smtClean="0"/>
                        <a:t>3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</a:t>
                      </a:r>
                      <a:r>
                        <a:rPr lang="en-US" sz="1200" dirty="0" smtClean="0"/>
                        <a:t>8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123728" y="3717477"/>
            <a:ext cx="216024" cy="22705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/>
          <p:cNvSpPr/>
          <p:nvPr/>
        </p:nvSpPr>
        <p:spPr>
          <a:xfrm>
            <a:off x="2402852" y="2509120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délník 23"/>
          <p:cNvSpPr/>
          <p:nvPr/>
        </p:nvSpPr>
        <p:spPr>
          <a:xfrm>
            <a:off x="2952392" y="2509120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1919324" y="4433099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délník 26"/>
          <p:cNvSpPr/>
          <p:nvPr/>
        </p:nvSpPr>
        <p:spPr>
          <a:xfrm>
            <a:off x="2459384" y="4433099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26344"/>
              </p:ext>
            </p:extLst>
          </p:nvPr>
        </p:nvGraphicFramePr>
        <p:xfrm>
          <a:off x="851588" y="4131920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9" name="Straight Connector 12"/>
          <p:cNvCxnSpPr/>
          <p:nvPr/>
        </p:nvCxnSpPr>
        <p:spPr>
          <a:xfrm rot="10800000" flipV="1">
            <a:off x="6319208" y="2757689"/>
            <a:ext cx="1217313" cy="6768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8"/>
          <p:cNvSpPr/>
          <p:nvPr/>
        </p:nvSpPr>
        <p:spPr>
          <a:xfrm rot="8811323">
            <a:off x="6041685" y="2176297"/>
            <a:ext cx="2065385" cy="14291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Box 21"/>
          <p:cNvSpPr txBox="1"/>
          <p:nvPr/>
        </p:nvSpPr>
        <p:spPr>
          <a:xfrm>
            <a:off x="6960456" y="31177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6" grpId="0" animBg="1"/>
      <p:bldP spid="27" grpId="0" animBg="1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4.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1152128"/>
          </a:xfrm>
        </p:spPr>
        <p:txBody>
          <a:bodyPr/>
          <a:lstStyle/>
          <a:p>
            <a:r>
              <a:rPr lang="cs-CZ" dirty="0" smtClean="0"/>
              <a:t>Je vypočtena asociační matice, kde objekty </a:t>
            </a:r>
            <a:r>
              <a:rPr lang="cs-CZ" dirty="0"/>
              <a:t>(D-E)-C </a:t>
            </a:r>
            <a:r>
              <a:rPr lang="cs-CZ" dirty="0" smtClean="0"/>
              <a:t>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největší vzdáleností od jeho členů (D, E, C)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7527"/>
              </p:ext>
            </p:extLst>
          </p:nvPr>
        </p:nvGraphicFramePr>
        <p:xfrm>
          <a:off x="683568" y="3686160"/>
          <a:ext cx="2136237" cy="822960"/>
        </p:xfrm>
        <a:graphic>
          <a:graphicData uri="http://schemas.openxmlformats.org/drawingml/2006/table">
            <a:tbl>
              <a:tblPr/>
              <a:tblGrid>
                <a:gridCol w="71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solidFill>
                            <a:schemeClr val="tx1"/>
                          </a:solidFill>
                        </a:rPr>
                        <a:t>D+E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+C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solidFill>
                            <a:schemeClr val="tx1"/>
                          </a:solidFill>
                        </a:rPr>
                        <a:t>D+E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+C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4797152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>
                <a:solidFill>
                  <a:srgbClr val="FF0000"/>
                </a:solidFill>
              </a:rPr>
              <a:t>((D-E)-C)-(A-B)</a:t>
            </a:r>
            <a:endParaRPr lang="cs-CZ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32727"/>
              </p:ext>
            </p:extLst>
          </p:nvPr>
        </p:nvGraphicFramePr>
        <p:xfrm>
          <a:off x="851588" y="2204864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Šipka dolů 24"/>
          <p:cNvSpPr/>
          <p:nvPr/>
        </p:nvSpPr>
        <p:spPr>
          <a:xfrm>
            <a:off x="1967520" y="3393583"/>
            <a:ext cx="216024" cy="22705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1403648" y="2781523"/>
            <a:ext cx="36004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délník 27"/>
          <p:cNvSpPr/>
          <p:nvPr/>
        </p:nvSpPr>
        <p:spPr>
          <a:xfrm>
            <a:off x="1450256" y="4235884"/>
            <a:ext cx="360040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26889"/>
              </p:ext>
            </p:extLst>
          </p:nvPr>
        </p:nvGraphicFramePr>
        <p:xfrm>
          <a:off x="683568" y="3686160"/>
          <a:ext cx="2136237" cy="822960"/>
        </p:xfrm>
        <a:graphic>
          <a:graphicData uri="http://schemas.openxmlformats.org/drawingml/2006/table">
            <a:tbl>
              <a:tblPr/>
              <a:tblGrid>
                <a:gridCol w="71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D+E</a:t>
                      </a:r>
                      <a:r>
                        <a:rPr lang="en-US" sz="1200" dirty="0" smtClean="0"/>
                        <a:t>+C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D+E</a:t>
                      </a:r>
                      <a:r>
                        <a:rPr lang="en-US" sz="1200" dirty="0" smtClean="0"/>
                        <a:t>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12.8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5780880"/>
            <a:ext cx="3240360" cy="9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Všechny objekty jsou spojeny, algoritmus je ukončen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46907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/>
          <p:cNvCxnSpPr/>
          <p:nvPr/>
        </p:nvCxnSpPr>
        <p:spPr>
          <a:xfrm rot="5400000" flipH="1" flipV="1">
            <a:off x="4824028" y="4401108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14"/>
          <p:cNvSpPr/>
          <p:nvPr/>
        </p:nvSpPr>
        <p:spPr>
          <a:xfrm rot="5400000">
            <a:off x="4517251" y="3938951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19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36" name="TextBox 20"/>
          <p:cNvSpPr txBox="1"/>
          <p:nvPr/>
        </p:nvSpPr>
        <p:spPr>
          <a:xfrm>
            <a:off x="5004048" y="4149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cxnSp>
        <p:nvCxnSpPr>
          <p:cNvPr id="37" name="Straight Connector 12"/>
          <p:cNvCxnSpPr/>
          <p:nvPr/>
        </p:nvCxnSpPr>
        <p:spPr>
          <a:xfrm rot="10800000" flipV="1">
            <a:off x="6319208" y="2757689"/>
            <a:ext cx="1217313" cy="676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8"/>
          <p:cNvSpPr/>
          <p:nvPr/>
        </p:nvSpPr>
        <p:spPr>
          <a:xfrm rot="8811323">
            <a:off x="6041685" y="2176297"/>
            <a:ext cx="2065385" cy="142917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6960456" y="31177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cxnSp>
        <p:nvCxnSpPr>
          <p:cNvPr id="40" name="Straight Connector 34"/>
          <p:cNvCxnSpPr/>
          <p:nvPr/>
        </p:nvCxnSpPr>
        <p:spPr>
          <a:xfrm flipH="1">
            <a:off x="5292080" y="2533648"/>
            <a:ext cx="2005178" cy="22635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6"/>
          <p:cNvSpPr txBox="1"/>
          <p:nvPr/>
        </p:nvSpPr>
        <p:spPr>
          <a:xfrm>
            <a:off x="6001112" y="39738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42" name="Oval 37"/>
          <p:cNvSpPr/>
          <p:nvPr/>
        </p:nvSpPr>
        <p:spPr>
          <a:xfrm rot="8443314">
            <a:off x="4437017" y="2460445"/>
            <a:ext cx="4137547" cy="20893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 animBg="1"/>
      <p:bldP spid="29" grpId="0"/>
      <p:bldP spid="41" grpId="0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výsledek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Výsledek analýzy je </a:t>
            </a:r>
            <a:r>
              <a:rPr lang="cs-CZ" dirty="0" err="1" smtClean="0"/>
              <a:t>vizualizován</a:t>
            </a:r>
            <a:r>
              <a:rPr lang="cs-CZ" dirty="0" smtClean="0"/>
              <a:t> ve formě </a:t>
            </a:r>
            <a:r>
              <a:rPr lang="cs-CZ" dirty="0" err="1" smtClean="0"/>
              <a:t>dendrogramu</a:t>
            </a:r>
            <a:endParaRPr lang="cs-CZ" dirty="0"/>
          </a:p>
        </p:txBody>
      </p:sp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588115" y="1845716"/>
          <a:ext cx="36004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Graph" r:id="rId3" imgW="3600000" imgH="4320000" progId="STATISTICA.Graph">
                  <p:embed/>
                </p:oleObj>
              </mc:Choice>
              <mc:Fallback>
                <p:oleObj name="Graph" r:id="rId3" imgW="360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15" y="1845716"/>
                        <a:ext cx="36004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37128"/>
              </p:ext>
            </p:extLst>
          </p:nvPr>
        </p:nvGraphicFramePr>
        <p:xfrm>
          <a:off x="4284538" y="1917725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Graph" r:id="rId5" imgW="4680000" imgH="4320000" progId="STATISTICA.Graph">
                  <p:embed/>
                </p:oleObj>
              </mc:Choice>
              <mc:Fallback>
                <p:oleObj name="Graph" r:id="rId5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917725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6"/>
          <p:cNvCxnSpPr/>
          <p:nvPr/>
        </p:nvCxnSpPr>
        <p:spPr>
          <a:xfrm rot="16200000" flipV="1">
            <a:off x="7308055" y="2509121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"/>
          <p:cNvCxnSpPr/>
          <p:nvPr/>
        </p:nvCxnSpPr>
        <p:spPr>
          <a:xfrm rot="5400000" flipH="1" flipV="1">
            <a:off x="4824028" y="4401108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3"/>
          <p:cNvSpPr/>
          <p:nvPr/>
        </p:nvSpPr>
        <p:spPr>
          <a:xfrm rot="2128620">
            <a:off x="7062801" y="2230545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al 14"/>
          <p:cNvSpPr/>
          <p:nvPr/>
        </p:nvSpPr>
        <p:spPr>
          <a:xfrm rot="5400000">
            <a:off x="4517251" y="3938951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Box 19"/>
          <p:cNvSpPr txBox="1"/>
          <p:nvPr/>
        </p:nvSpPr>
        <p:spPr>
          <a:xfrm>
            <a:off x="7187733" y="25759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49" name="TextBox 20"/>
          <p:cNvSpPr txBox="1"/>
          <p:nvPr/>
        </p:nvSpPr>
        <p:spPr>
          <a:xfrm>
            <a:off x="5004048" y="4149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cxnSp>
        <p:nvCxnSpPr>
          <p:cNvPr id="50" name="Straight Connector 12"/>
          <p:cNvCxnSpPr/>
          <p:nvPr/>
        </p:nvCxnSpPr>
        <p:spPr>
          <a:xfrm rot="10800000" flipV="1">
            <a:off x="6319208" y="2757689"/>
            <a:ext cx="1217313" cy="676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8"/>
          <p:cNvSpPr/>
          <p:nvPr/>
        </p:nvSpPr>
        <p:spPr>
          <a:xfrm rot="8811323">
            <a:off x="6041685" y="2176297"/>
            <a:ext cx="2065385" cy="142917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2" name="TextBox 21"/>
          <p:cNvSpPr txBox="1"/>
          <p:nvPr/>
        </p:nvSpPr>
        <p:spPr>
          <a:xfrm>
            <a:off x="6960456" y="31177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cxnSp>
        <p:nvCxnSpPr>
          <p:cNvPr id="53" name="Straight Connector 34"/>
          <p:cNvCxnSpPr/>
          <p:nvPr/>
        </p:nvCxnSpPr>
        <p:spPr>
          <a:xfrm flipH="1">
            <a:off x="5292080" y="2533648"/>
            <a:ext cx="2005178" cy="22635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6"/>
          <p:cNvSpPr txBox="1"/>
          <p:nvPr/>
        </p:nvSpPr>
        <p:spPr>
          <a:xfrm>
            <a:off x="6001112" y="39738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4</a:t>
            </a:r>
            <a:endParaRPr lang="cs-CZ" sz="1200" b="1" dirty="0"/>
          </a:p>
        </p:txBody>
      </p:sp>
      <p:sp>
        <p:nvSpPr>
          <p:cNvPr id="55" name="Oval 37"/>
          <p:cNvSpPr/>
          <p:nvPr/>
        </p:nvSpPr>
        <p:spPr>
          <a:xfrm rot="8443314">
            <a:off x="4437017" y="2460445"/>
            <a:ext cx="4137547" cy="2089388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Metoda nejbližšího a nejvzdálenějšího souseda</a:t>
            </a:r>
            <a:r>
              <a:rPr lang="en-US" dirty="0" smtClean="0"/>
              <a:t> – </a:t>
            </a:r>
            <a:r>
              <a:rPr lang="cs-CZ" dirty="0" smtClean="0"/>
              <a:t> interpretace výsledků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  <p:graphicFrame>
        <p:nvGraphicFramePr>
          <p:cNvPr id="290819" name="Object 3"/>
          <p:cNvGraphicFramePr>
            <a:graphicFrameLocks noChangeAspect="1"/>
          </p:cNvGraphicFramePr>
          <p:nvPr/>
        </p:nvGraphicFramePr>
        <p:xfrm>
          <a:off x="683568" y="1844824"/>
          <a:ext cx="3600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8" name="Graph" r:id="rId3" imgW="3600000" imgH="2880000" progId="STATISTICA.Graph">
                  <p:embed/>
                </p:oleObj>
              </mc:Choice>
              <mc:Fallback>
                <p:oleObj name="Graph" r:id="rId3" imgW="360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44824"/>
                        <a:ext cx="36004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4787974" y="1844824"/>
          <a:ext cx="3600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9" name="Graph" r:id="rId5" imgW="3600000" imgH="2880000" progId="STATISTICA.Graph">
                  <p:embed/>
                </p:oleObj>
              </mc:Choice>
              <mc:Fallback>
                <p:oleObj name="Graph" r:id="rId5" imgW="360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74" y="1844824"/>
                        <a:ext cx="36004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1412776"/>
            <a:ext cx="279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Metoda nejbližšího souseda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412776"/>
            <a:ext cx="335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Metoda nejvzdálenějšího souseda</a:t>
            </a:r>
            <a:endParaRPr lang="cs-C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600" y="3022070"/>
            <a:ext cx="3744416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3768" y="2683802"/>
            <a:ext cx="2166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Rozdílné zařazení objektu C</a:t>
            </a:r>
            <a:endParaRPr lang="cs-CZ" sz="14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71500" y="432910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355085" y="4293096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3962" y="5013176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5576" y="5283785"/>
            <a:ext cx="417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</a:t>
            </a:r>
            <a:r>
              <a:rPr lang="en-US" sz="1400" b="1" dirty="0" smtClean="0"/>
              <a:t>,</a:t>
            </a:r>
            <a:r>
              <a:rPr lang="cs-CZ" sz="1400" b="1" dirty="0" smtClean="0"/>
              <a:t>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u metody nejbližšího souseda znamená nejmenší vzdálenost objektů shluku, tedy ve shluku mohou existovat objekty s větší  vzdáleností</a:t>
            </a:r>
            <a:endParaRPr lang="cs-CZ" sz="14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4191586" y="432910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99024" y="4293096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5013176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67537" y="5283785"/>
            <a:ext cx="4068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</a:t>
            </a:r>
            <a:r>
              <a:rPr lang="en-US" sz="1400" b="1" dirty="0" smtClean="0"/>
              <a:t>,</a:t>
            </a:r>
            <a:r>
              <a:rPr lang="cs-CZ" sz="1400" b="1" dirty="0" smtClean="0"/>
              <a:t>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u metody nejvzdálenějšího souseda znamená největší vzdálenost objektů shluku, tedy objekty ve shluku už mohou být k sobě pouze blíže nebo stejně vzdálené jako je tato vzdálenost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366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Shluková analýza hierarchická – hierarchické </a:t>
            </a:r>
            <a:r>
              <a:rPr lang="cs-CZ" dirty="0" err="1"/>
              <a:t>divizivní</a:t>
            </a:r>
            <a:r>
              <a:rPr lang="cs-CZ" dirty="0"/>
              <a:t> </a:t>
            </a:r>
            <a:r>
              <a:rPr lang="cs-CZ" dirty="0" smtClean="0"/>
              <a:t>shlukování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divizivní</a:t>
            </a:r>
            <a:r>
              <a:rPr lang="cs-CZ" dirty="0" smtClean="0"/>
              <a:t> shlukování – postup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8288" y="1196753"/>
            <a:ext cx="8229600" cy="720079"/>
          </a:xfrm>
        </p:spPr>
        <p:txBody>
          <a:bodyPr/>
          <a:lstStyle/>
          <a:p>
            <a:r>
              <a:rPr lang="cs-CZ" dirty="0" err="1" smtClean="0"/>
              <a:t>divizivní</a:t>
            </a:r>
            <a:r>
              <a:rPr lang="cs-CZ" dirty="0" smtClean="0"/>
              <a:t> metody pracují ze začátku se všemi objekty jako s jednou skupinou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/>
          </a:p>
        </p:txBody>
      </p:sp>
      <p:grpSp>
        <p:nvGrpSpPr>
          <p:cNvPr id="95" name="Skupina 94"/>
          <p:cNvGrpSpPr/>
          <p:nvPr/>
        </p:nvGrpSpPr>
        <p:grpSpPr>
          <a:xfrm>
            <a:off x="229046" y="4131965"/>
            <a:ext cx="2529022" cy="2465387"/>
            <a:chOff x="229046" y="4131965"/>
            <a:chExt cx="2529022" cy="2465387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510049" y="4279602"/>
              <a:ext cx="0" cy="2036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510049" y="6316365"/>
              <a:ext cx="19670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77065" y="6240165"/>
              <a:ext cx="28100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n-US" sz="1700">
                  <a:solidFill>
                    <a:srgbClr val="000000"/>
                  </a:solidFill>
                </a:rPr>
                <a:t>x</a:t>
              </a:r>
              <a:endParaRPr lang="cs-CZ" altLang="en-US" sz="140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29046" y="4131965"/>
              <a:ext cx="28100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n-US" sz="1700">
                  <a:solidFill>
                    <a:srgbClr val="000000"/>
                  </a:solidFill>
                </a:rPr>
                <a:t>y</a:t>
              </a:r>
              <a:endParaRPr lang="cs-CZ" altLang="en-US" sz="1400"/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930758" y="43573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859317" y="456852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1070466" y="477966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1141907" y="456852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1605482" y="43446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1815043" y="44097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1675336" y="46113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1986502" y="49209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1843620" y="5132090"/>
              <a:ext cx="69854" cy="6826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1984914" y="54035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2126210" y="5132090"/>
              <a:ext cx="69854" cy="6826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28"/>
            <p:cNvSpPr>
              <a:spLocks noChangeArrowheads="1"/>
            </p:cNvSpPr>
            <p:nvPr/>
          </p:nvSpPr>
          <p:spPr bwMode="auto">
            <a:xfrm>
              <a:off x="2267504" y="5052715"/>
              <a:ext cx="68267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2335771" y="53321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2204001" y="55432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1305428" y="552102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1092692" y="573216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AutoShape 33"/>
            <p:cNvSpPr>
              <a:spLocks noChangeArrowheads="1"/>
            </p:cNvSpPr>
            <p:nvPr/>
          </p:nvSpPr>
          <p:spPr bwMode="auto">
            <a:xfrm>
              <a:off x="1233987" y="586234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>
              <a:off x="1445135" y="57210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AutoShape 35"/>
            <p:cNvSpPr>
              <a:spLocks noChangeArrowheads="1"/>
            </p:cNvSpPr>
            <p:nvPr/>
          </p:nvSpPr>
          <p:spPr bwMode="auto">
            <a:xfrm>
              <a:off x="1795992" y="57210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AutoShape 36"/>
            <p:cNvSpPr>
              <a:spLocks noChangeArrowheads="1"/>
            </p:cNvSpPr>
            <p:nvPr/>
          </p:nvSpPr>
          <p:spPr bwMode="auto">
            <a:xfrm>
              <a:off x="1657872" y="5933777"/>
              <a:ext cx="68267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>
              <a:off x="1454661" y="600204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6" name="Skupina 95"/>
          <p:cNvGrpSpPr/>
          <p:nvPr/>
        </p:nvGrpSpPr>
        <p:grpSpPr>
          <a:xfrm>
            <a:off x="2910888" y="4128790"/>
            <a:ext cx="2513370" cy="2465387"/>
            <a:chOff x="2910888" y="4128790"/>
            <a:chExt cx="2513370" cy="2465387"/>
          </a:xfrm>
        </p:grpSpPr>
        <p:sp>
          <p:nvSpPr>
            <p:cNvPr id="33" name="Oval 65"/>
            <p:cNvSpPr>
              <a:spLocks noChangeArrowheads="1"/>
            </p:cNvSpPr>
            <p:nvPr/>
          </p:nvSpPr>
          <p:spPr bwMode="auto">
            <a:xfrm rot="20772619">
              <a:off x="3381821" y="4147840"/>
              <a:ext cx="1296988" cy="800100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>
              <a:off x="3191890" y="4276427"/>
              <a:ext cx="0" cy="2036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>
              <a:off x="3191890" y="6313190"/>
              <a:ext cx="19670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70"/>
            <p:cNvSpPr txBox="1">
              <a:spLocks noChangeArrowheads="1"/>
            </p:cNvSpPr>
            <p:nvPr/>
          </p:nvSpPr>
          <p:spPr bwMode="auto">
            <a:xfrm>
              <a:off x="5143255" y="6236990"/>
              <a:ext cx="28100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n-US" sz="1700">
                  <a:solidFill>
                    <a:srgbClr val="000000"/>
                  </a:solidFill>
                </a:rPr>
                <a:t>x</a:t>
              </a:r>
              <a:endParaRPr lang="cs-CZ" altLang="en-US" sz="1400"/>
            </a:p>
          </p:txBody>
        </p:sp>
        <p:sp>
          <p:nvSpPr>
            <p:cNvPr id="37" name="Text Box 71"/>
            <p:cNvSpPr txBox="1">
              <a:spLocks noChangeArrowheads="1"/>
            </p:cNvSpPr>
            <p:nvPr/>
          </p:nvSpPr>
          <p:spPr bwMode="auto">
            <a:xfrm>
              <a:off x="2910888" y="4128790"/>
              <a:ext cx="28100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n-US" sz="1700">
                  <a:solidFill>
                    <a:srgbClr val="000000"/>
                  </a:solidFill>
                </a:rPr>
                <a:t>y</a:t>
              </a:r>
              <a:endParaRPr lang="cs-CZ" altLang="en-US" sz="1400"/>
            </a:p>
          </p:txBody>
        </p:sp>
        <p:sp>
          <p:nvSpPr>
            <p:cNvPr id="38" name="AutoShape 72"/>
            <p:cNvSpPr>
              <a:spLocks noChangeArrowheads="1"/>
            </p:cNvSpPr>
            <p:nvPr/>
          </p:nvSpPr>
          <p:spPr bwMode="auto">
            <a:xfrm>
              <a:off x="3612600" y="43542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AutoShape 73"/>
            <p:cNvSpPr>
              <a:spLocks noChangeArrowheads="1"/>
            </p:cNvSpPr>
            <p:nvPr/>
          </p:nvSpPr>
          <p:spPr bwMode="auto">
            <a:xfrm>
              <a:off x="3541159" y="45653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AutoShape 74"/>
            <p:cNvSpPr>
              <a:spLocks noChangeArrowheads="1"/>
            </p:cNvSpPr>
            <p:nvPr/>
          </p:nvSpPr>
          <p:spPr bwMode="auto">
            <a:xfrm>
              <a:off x="3752308" y="47764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AutoShape 75"/>
            <p:cNvSpPr>
              <a:spLocks noChangeArrowheads="1"/>
            </p:cNvSpPr>
            <p:nvPr/>
          </p:nvSpPr>
          <p:spPr bwMode="auto">
            <a:xfrm>
              <a:off x="3823749" y="45653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AutoShape 76"/>
            <p:cNvSpPr>
              <a:spLocks noChangeArrowheads="1"/>
            </p:cNvSpPr>
            <p:nvPr/>
          </p:nvSpPr>
          <p:spPr bwMode="auto">
            <a:xfrm>
              <a:off x="4287323" y="43415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AutoShape 77"/>
            <p:cNvSpPr>
              <a:spLocks noChangeArrowheads="1"/>
            </p:cNvSpPr>
            <p:nvPr/>
          </p:nvSpPr>
          <p:spPr bwMode="auto">
            <a:xfrm>
              <a:off x="4496884" y="440660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AutoShape 78"/>
            <p:cNvSpPr>
              <a:spLocks noChangeArrowheads="1"/>
            </p:cNvSpPr>
            <p:nvPr/>
          </p:nvSpPr>
          <p:spPr bwMode="auto">
            <a:xfrm>
              <a:off x="4357177" y="46082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AutoShape 79"/>
            <p:cNvSpPr>
              <a:spLocks noChangeArrowheads="1"/>
            </p:cNvSpPr>
            <p:nvPr/>
          </p:nvSpPr>
          <p:spPr bwMode="auto">
            <a:xfrm>
              <a:off x="4668343" y="49177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AutoShape 80"/>
            <p:cNvSpPr>
              <a:spLocks noChangeArrowheads="1"/>
            </p:cNvSpPr>
            <p:nvPr/>
          </p:nvSpPr>
          <p:spPr bwMode="auto">
            <a:xfrm>
              <a:off x="4525461" y="5128915"/>
              <a:ext cx="69854" cy="6826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AutoShape 81"/>
            <p:cNvSpPr>
              <a:spLocks noChangeArrowheads="1"/>
            </p:cNvSpPr>
            <p:nvPr/>
          </p:nvSpPr>
          <p:spPr bwMode="auto">
            <a:xfrm>
              <a:off x="4666756" y="54003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AutoShape 82"/>
            <p:cNvSpPr>
              <a:spLocks noChangeArrowheads="1"/>
            </p:cNvSpPr>
            <p:nvPr/>
          </p:nvSpPr>
          <p:spPr bwMode="auto">
            <a:xfrm>
              <a:off x="4808051" y="5128915"/>
              <a:ext cx="69854" cy="6826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AutoShape 83"/>
            <p:cNvSpPr>
              <a:spLocks noChangeArrowheads="1"/>
            </p:cNvSpPr>
            <p:nvPr/>
          </p:nvSpPr>
          <p:spPr bwMode="auto">
            <a:xfrm>
              <a:off x="4949346" y="5049540"/>
              <a:ext cx="68267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AutoShape 84"/>
            <p:cNvSpPr>
              <a:spLocks noChangeArrowheads="1"/>
            </p:cNvSpPr>
            <p:nvPr/>
          </p:nvSpPr>
          <p:spPr bwMode="auto">
            <a:xfrm>
              <a:off x="5017612" y="532894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AutoShape 85"/>
            <p:cNvSpPr>
              <a:spLocks noChangeArrowheads="1"/>
            </p:cNvSpPr>
            <p:nvPr/>
          </p:nvSpPr>
          <p:spPr bwMode="auto">
            <a:xfrm>
              <a:off x="4885843" y="55400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AutoShape 86"/>
            <p:cNvSpPr>
              <a:spLocks noChangeArrowheads="1"/>
            </p:cNvSpPr>
            <p:nvPr/>
          </p:nvSpPr>
          <p:spPr bwMode="auto">
            <a:xfrm>
              <a:off x="3987270" y="55178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AutoShape 87"/>
            <p:cNvSpPr>
              <a:spLocks noChangeArrowheads="1"/>
            </p:cNvSpPr>
            <p:nvPr/>
          </p:nvSpPr>
          <p:spPr bwMode="auto">
            <a:xfrm>
              <a:off x="3774534" y="57289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AutoShape 88"/>
            <p:cNvSpPr>
              <a:spLocks noChangeArrowheads="1"/>
            </p:cNvSpPr>
            <p:nvPr/>
          </p:nvSpPr>
          <p:spPr bwMode="auto">
            <a:xfrm>
              <a:off x="3915828" y="585916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AutoShape 89"/>
            <p:cNvSpPr>
              <a:spLocks noChangeArrowheads="1"/>
            </p:cNvSpPr>
            <p:nvPr/>
          </p:nvSpPr>
          <p:spPr bwMode="auto">
            <a:xfrm>
              <a:off x="4126978" y="57178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AutoShape 90"/>
            <p:cNvSpPr>
              <a:spLocks noChangeArrowheads="1"/>
            </p:cNvSpPr>
            <p:nvPr/>
          </p:nvSpPr>
          <p:spPr bwMode="auto">
            <a:xfrm>
              <a:off x="4477833" y="57178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AutoShape 91"/>
            <p:cNvSpPr>
              <a:spLocks noChangeArrowheads="1"/>
            </p:cNvSpPr>
            <p:nvPr/>
          </p:nvSpPr>
          <p:spPr bwMode="auto">
            <a:xfrm>
              <a:off x="4339714" y="5930602"/>
              <a:ext cx="68267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AutoShape 92"/>
            <p:cNvSpPr>
              <a:spLocks noChangeArrowheads="1"/>
            </p:cNvSpPr>
            <p:nvPr/>
          </p:nvSpPr>
          <p:spPr bwMode="auto">
            <a:xfrm>
              <a:off x="4136503" y="599886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Oval 118"/>
            <p:cNvSpPr>
              <a:spLocks noChangeArrowheads="1"/>
            </p:cNvSpPr>
            <p:nvPr/>
          </p:nvSpPr>
          <p:spPr bwMode="auto">
            <a:xfrm rot="19374721">
              <a:off x="3548509" y="5038427"/>
              <a:ext cx="1871662" cy="985838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97" name="Skupina 96"/>
          <p:cNvGrpSpPr/>
          <p:nvPr/>
        </p:nvGrpSpPr>
        <p:grpSpPr>
          <a:xfrm>
            <a:off x="5664820" y="4128790"/>
            <a:ext cx="2529022" cy="2465387"/>
            <a:chOff x="6507474" y="4128790"/>
            <a:chExt cx="2529022" cy="2465387"/>
          </a:xfrm>
        </p:grpSpPr>
        <p:sp>
          <p:nvSpPr>
            <p:cNvPr id="59" name="Line 93"/>
            <p:cNvSpPr>
              <a:spLocks noChangeShapeType="1"/>
            </p:cNvSpPr>
            <p:nvPr/>
          </p:nvSpPr>
          <p:spPr bwMode="auto">
            <a:xfrm>
              <a:off x="6788476" y="4276427"/>
              <a:ext cx="0" cy="2036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94"/>
            <p:cNvSpPr>
              <a:spLocks noChangeShapeType="1"/>
            </p:cNvSpPr>
            <p:nvPr/>
          </p:nvSpPr>
          <p:spPr bwMode="auto">
            <a:xfrm>
              <a:off x="6788476" y="6313190"/>
              <a:ext cx="19670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95"/>
            <p:cNvSpPr txBox="1">
              <a:spLocks noChangeArrowheads="1"/>
            </p:cNvSpPr>
            <p:nvPr/>
          </p:nvSpPr>
          <p:spPr bwMode="auto">
            <a:xfrm>
              <a:off x="8755493" y="6236990"/>
              <a:ext cx="28100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n-US" sz="1700">
                  <a:solidFill>
                    <a:srgbClr val="000000"/>
                  </a:solidFill>
                </a:rPr>
                <a:t>x</a:t>
              </a:r>
              <a:endParaRPr lang="cs-CZ" altLang="en-US" sz="1400"/>
            </a:p>
          </p:txBody>
        </p:sp>
        <p:sp>
          <p:nvSpPr>
            <p:cNvPr id="62" name="Text Box 96"/>
            <p:cNvSpPr txBox="1">
              <a:spLocks noChangeArrowheads="1"/>
            </p:cNvSpPr>
            <p:nvPr/>
          </p:nvSpPr>
          <p:spPr bwMode="auto">
            <a:xfrm>
              <a:off x="6507474" y="4128790"/>
              <a:ext cx="28100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n-US" sz="1700">
                  <a:solidFill>
                    <a:srgbClr val="000000"/>
                  </a:solidFill>
                </a:rPr>
                <a:t>y</a:t>
              </a:r>
              <a:endParaRPr lang="cs-CZ" altLang="en-US" sz="1400"/>
            </a:p>
          </p:txBody>
        </p:sp>
        <p:sp>
          <p:nvSpPr>
            <p:cNvPr id="63" name="AutoShape 97"/>
            <p:cNvSpPr>
              <a:spLocks noChangeArrowheads="1"/>
            </p:cNvSpPr>
            <p:nvPr/>
          </p:nvSpPr>
          <p:spPr bwMode="auto">
            <a:xfrm>
              <a:off x="7209186" y="43542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AutoShape 98"/>
            <p:cNvSpPr>
              <a:spLocks noChangeArrowheads="1"/>
            </p:cNvSpPr>
            <p:nvPr/>
          </p:nvSpPr>
          <p:spPr bwMode="auto">
            <a:xfrm>
              <a:off x="7137744" y="45653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AutoShape 99"/>
            <p:cNvSpPr>
              <a:spLocks noChangeArrowheads="1"/>
            </p:cNvSpPr>
            <p:nvPr/>
          </p:nvSpPr>
          <p:spPr bwMode="auto">
            <a:xfrm>
              <a:off x="7348894" y="47764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AutoShape 100"/>
            <p:cNvSpPr>
              <a:spLocks noChangeArrowheads="1"/>
            </p:cNvSpPr>
            <p:nvPr/>
          </p:nvSpPr>
          <p:spPr bwMode="auto">
            <a:xfrm>
              <a:off x="7420334" y="45653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AutoShape 101"/>
            <p:cNvSpPr>
              <a:spLocks noChangeArrowheads="1"/>
            </p:cNvSpPr>
            <p:nvPr/>
          </p:nvSpPr>
          <p:spPr bwMode="auto">
            <a:xfrm>
              <a:off x="7883909" y="43415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AutoShape 102"/>
            <p:cNvSpPr>
              <a:spLocks noChangeArrowheads="1"/>
            </p:cNvSpPr>
            <p:nvPr/>
          </p:nvSpPr>
          <p:spPr bwMode="auto">
            <a:xfrm>
              <a:off x="8093470" y="440660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AutoShape 103"/>
            <p:cNvSpPr>
              <a:spLocks noChangeArrowheads="1"/>
            </p:cNvSpPr>
            <p:nvPr/>
          </p:nvSpPr>
          <p:spPr bwMode="auto">
            <a:xfrm>
              <a:off x="7953763" y="460821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AutoShape 104"/>
            <p:cNvSpPr>
              <a:spLocks noChangeArrowheads="1"/>
            </p:cNvSpPr>
            <p:nvPr/>
          </p:nvSpPr>
          <p:spPr bwMode="auto">
            <a:xfrm>
              <a:off x="8264929" y="49177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AutoShape 105"/>
            <p:cNvSpPr>
              <a:spLocks noChangeArrowheads="1"/>
            </p:cNvSpPr>
            <p:nvPr/>
          </p:nvSpPr>
          <p:spPr bwMode="auto">
            <a:xfrm>
              <a:off x="8122047" y="5128915"/>
              <a:ext cx="69854" cy="6826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AutoShape 106"/>
            <p:cNvSpPr>
              <a:spLocks noChangeArrowheads="1"/>
            </p:cNvSpPr>
            <p:nvPr/>
          </p:nvSpPr>
          <p:spPr bwMode="auto">
            <a:xfrm>
              <a:off x="8263342" y="54003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AutoShape 107"/>
            <p:cNvSpPr>
              <a:spLocks noChangeArrowheads="1"/>
            </p:cNvSpPr>
            <p:nvPr/>
          </p:nvSpPr>
          <p:spPr bwMode="auto">
            <a:xfrm>
              <a:off x="8404636" y="5128915"/>
              <a:ext cx="69854" cy="6826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AutoShape 108"/>
            <p:cNvSpPr>
              <a:spLocks noChangeArrowheads="1"/>
            </p:cNvSpPr>
            <p:nvPr/>
          </p:nvSpPr>
          <p:spPr bwMode="auto">
            <a:xfrm>
              <a:off x="8545932" y="5049540"/>
              <a:ext cx="68267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AutoShape 109"/>
            <p:cNvSpPr>
              <a:spLocks noChangeArrowheads="1"/>
            </p:cNvSpPr>
            <p:nvPr/>
          </p:nvSpPr>
          <p:spPr bwMode="auto">
            <a:xfrm>
              <a:off x="8614198" y="532894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AutoShape 110"/>
            <p:cNvSpPr>
              <a:spLocks noChangeArrowheads="1"/>
            </p:cNvSpPr>
            <p:nvPr/>
          </p:nvSpPr>
          <p:spPr bwMode="auto">
            <a:xfrm>
              <a:off x="8482429" y="55400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AutoShape 111"/>
            <p:cNvSpPr>
              <a:spLocks noChangeArrowheads="1"/>
            </p:cNvSpPr>
            <p:nvPr/>
          </p:nvSpPr>
          <p:spPr bwMode="auto">
            <a:xfrm>
              <a:off x="7583856" y="5517852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AutoShape 112"/>
            <p:cNvSpPr>
              <a:spLocks noChangeArrowheads="1"/>
            </p:cNvSpPr>
            <p:nvPr/>
          </p:nvSpPr>
          <p:spPr bwMode="auto">
            <a:xfrm>
              <a:off x="7371120" y="5728990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AutoShape 113"/>
            <p:cNvSpPr>
              <a:spLocks noChangeArrowheads="1"/>
            </p:cNvSpPr>
            <p:nvPr/>
          </p:nvSpPr>
          <p:spPr bwMode="auto">
            <a:xfrm>
              <a:off x="7512414" y="585916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AutoShape 114"/>
            <p:cNvSpPr>
              <a:spLocks noChangeArrowheads="1"/>
            </p:cNvSpPr>
            <p:nvPr/>
          </p:nvSpPr>
          <p:spPr bwMode="auto">
            <a:xfrm>
              <a:off x="7723563" y="57178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AutoShape 115"/>
            <p:cNvSpPr>
              <a:spLocks noChangeArrowheads="1"/>
            </p:cNvSpPr>
            <p:nvPr/>
          </p:nvSpPr>
          <p:spPr bwMode="auto">
            <a:xfrm>
              <a:off x="8074419" y="5717877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AutoShape 116"/>
            <p:cNvSpPr>
              <a:spLocks noChangeArrowheads="1"/>
            </p:cNvSpPr>
            <p:nvPr/>
          </p:nvSpPr>
          <p:spPr bwMode="auto">
            <a:xfrm>
              <a:off x="7936300" y="5930602"/>
              <a:ext cx="68267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AutoShape 117"/>
            <p:cNvSpPr>
              <a:spLocks noChangeArrowheads="1"/>
            </p:cNvSpPr>
            <p:nvPr/>
          </p:nvSpPr>
          <p:spPr bwMode="auto">
            <a:xfrm>
              <a:off x="7733089" y="5998865"/>
              <a:ext cx="69854" cy="6985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Oval 119"/>
            <p:cNvSpPr>
              <a:spLocks noChangeArrowheads="1"/>
            </p:cNvSpPr>
            <p:nvPr/>
          </p:nvSpPr>
          <p:spPr bwMode="auto">
            <a:xfrm rot="20772619">
              <a:off x="6998146" y="4128790"/>
              <a:ext cx="1296988" cy="800100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6" name="Oval 120"/>
            <p:cNvSpPr>
              <a:spLocks noChangeArrowheads="1"/>
            </p:cNvSpPr>
            <p:nvPr/>
          </p:nvSpPr>
          <p:spPr bwMode="auto">
            <a:xfrm rot="19374721">
              <a:off x="7164834" y="5019377"/>
              <a:ext cx="1871662" cy="985838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" name="Oval 121"/>
            <p:cNvSpPr>
              <a:spLocks noChangeArrowheads="1"/>
            </p:cNvSpPr>
            <p:nvPr/>
          </p:nvSpPr>
          <p:spPr bwMode="auto">
            <a:xfrm rot="20772619">
              <a:off x="7688709" y="4144665"/>
              <a:ext cx="554037" cy="593725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8" name="Oval 122"/>
            <p:cNvSpPr>
              <a:spLocks noChangeArrowheads="1"/>
            </p:cNvSpPr>
            <p:nvPr/>
          </p:nvSpPr>
          <p:spPr bwMode="auto">
            <a:xfrm rot="20772619">
              <a:off x="7028309" y="4297065"/>
              <a:ext cx="568325" cy="620712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9" name="Oval 123"/>
            <p:cNvSpPr>
              <a:spLocks noChangeArrowheads="1"/>
            </p:cNvSpPr>
            <p:nvPr/>
          </p:nvSpPr>
          <p:spPr bwMode="auto">
            <a:xfrm rot="19931062">
              <a:off x="7271196" y="5406727"/>
              <a:ext cx="935038" cy="752475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0" name="Oval 124"/>
            <p:cNvSpPr>
              <a:spLocks noChangeArrowheads="1"/>
            </p:cNvSpPr>
            <p:nvPr/>
          </p:nvSpPr>
          <p:spPr bwMode="auto">
            <a:xfrm rot="20794773">
              <a:off x="8039546" y="4855865"/>
              <a:ext cx="792163" cy="854075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91" name="AutoShape 125"/>
          <p:cNvSpPr>
            <a:spLocks noChangeArrowheads="1"/>
          </p:cNvSpPr>
          <p:nvPr/>
        </p:nvSpPr>
        <p:spPr bwMode="auto">
          <a:xfrm>
            <a:off x="2649984" y="4992390"/>
            <a:ext cx="4318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2" name="AutoShape 126"/>
          <p:cNvSpPr>
            <a:spLocks noChangeArrowheads="1"/>
          </p:cNvSpPr>
          <p:nvPr/>
        </p:nvSpPr>
        <p:spPr bwMode="auto">
          <a:xfrm>
            <a:off x="8244656" y="4992390"/>
            <a:ext cx="4318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3" name="AutoShape 126"/>
          <p:cNvSpPr>
            <a:spLocks noChangeArrowheads="1"/>
          </p:cNvSpPr>
          <p:nvPr/>
        </p:nvSpPr>
        <p:spPr bwMode="auto">
          <a:xfrm>
            <a:off x="5402709" y="4993977"/>
            <a:ext cx="4318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4" name="TextovéPole 89"/>
          <p:cNvSpPr txBox="1">
            <a:spLocks noChangeArrowheads="1"/>
          </p:cNvSpPr>
          <p:nvPr/>
        </p:nvSpPr>
        <p:spPr bwMode="auto">
          <a:xfrm>
            <a:off x="8676429" y="4993208"/>
            <a:ext cx="504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b="1" dirty="0"/>
              <a:t>…</a:t>
            </a:r>
          </a:p>
        </p:txBody>
      </p:sp>
      <p:sp>
        <p:nvSpPr>
          <p:cNvPr id="98" name="Zástupný symbol pro obsah 4"/>
          <p:cNvSpPr txBox="1">
            <a:spLocks/>
          </p:cNvSpPr>
          <p:nvPr/>
        </p:nvSpPr>
        <p:spPr>
          <a:xfrm>
            <a:off x="458288" y="1831127"/>
            <a:ext cx="8229600" cy="45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nejdříve je tato skupina rozdělena do dvou menších skupin</a:t>
            </a:r>
          </a:p>
        </p:txBody>
      </p:sp>
      <p:sp>
        <p:nvSpPr>
          <p:cNvPr id="99" name="Zástupný symbol pro obsah 4"/>
          <p:cNvSpPr txBox="1">
            <a:spLocks/>
          </p:cNvSpPr>
          <p:nvPr/>
        </p:nvSpPr>
        <p:spPr>
          <a:xfrm>
            <a:off x="458288" y="2204864"/>
            <a:ext cx="8229600" cy="172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dělení podskupin pokračuje dále, dokud není splněno alespoň jedno </a:t>
            </a:r>
            <a:br>
              <a:rPr lang="cs-CZ" dirty="0" smtClean="0"/>
            </a:br>
            <a:r>
              <a:rPr lang="cs-CZ" dirty="0" smtClean="0"/>
              <a:t>z kritérií, které ukončí analýzu:</a:t>
            </a:r>
          </a:p>
          <a:p>
            <a:pPr lvl="1"/>
            <a:r>
              <a:rPr lang="cs-CZ" dirty="0" smtClean="0"/>
              <a:t>předem definovaný počet kroků</a:t>
            </a:r>
          </a:p>
          <a:p>
            <a:pPr lvl="1"/>
            <a:r>
              <a:rPr lang="cs-CZ" dirty="0" smtClean="0"/>
              <a:t>rozklad na samostatné objekty</a:t>
            </a:r>
          </a:p>
          <a:p>
            <a:pPr lvl="1"/>
            <a:r>
              <a:rPr lang="cs-CZ" dirty="0" smtClean="0"/>
              <a:t>dosažení kritéria minimálního</a:t>
            </a:r>
            <a:r>
              <a:rPr lang="en-US" dirty="0" smtClean="0"/>
              <a:t> </a:t>
            </a:r>
            <a:r>
              <a:rPr lang="cs-CZ" dirty="0" smtClean="0"/>
              <a:t>rozdílu mezi shluky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4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/>
      <p:bldP spid="98" grpId="0"/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divizivní</a:t>
            </a:r>
            <a:r>
              <a:rPr lang="cs-CZ" dirty="0" smtClean="0"/>
              <a:t> shlukování – poznámky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440159"/>
          </a:xfrm>
        </p:spPr>
        <p:txBody>
          <a:bodyPr/>
          <a:lstStyle/>
          <a:p>
            <a:r>
              <a:rPr lang="cs-CZ" dirty="0" smtClean="0"/>
              <a:t>výhoda oproti </a:t>
            </a:r>
            <a:r>
              <a:rPr lang="cs-CZ" dirty="0" err="1" smtClean="0"/>
              <a:t>hierarch</a:t>
            </a:r>
            <a:r>
              <a:rPr lang="cs-CZ" dirty="0" smtClean="0"/>
              <a:t>. </a:t>
            </a:r>
            <a:r>
              <a:rPr lang="cs-CZ" dirty="0" err="1" smtClean="0"/>
              <a:t>aglomerativnímu</a:t>
            </a:r>
            <a:r>
              <a:rPr lang="cs-CZ" dirty="0" smtClean="0"/>
              <a:t> shlukování: vhodné pro objemné datové soubory</a:t>
            </a:r>
          </a:p>
          <a:p>
            <a:r>
              <a:rPr lang="cs-CZ" dirty="0" smtClean="0"/>
              <a:t>výhodou rovněž, že ke každému dělení je připojeno kritérium, podle kterého dělení proběhlo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780928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typy </a:t>
            </a:r>
            <a:r>
              <a:rPr lang="cs-CZ" dirty="0" err="1" smtClean="0"/>
              <a:t>divizivních</a:t>
            </a:r>
            <a:r>
              <a:rPr lang="cs-CZ" dirty="0" smtClean="0"/>
              <a:t> metod:</a:t>
            </a:r>
          </a:p>
          <a:p>
            <a:pPr lvl="1"/>
            <a:r>
              <a:rPr lang="cs-CZ" dirty="0" err="1" smtClean="0"/>
              <a:t>monotetické</a:t>
            </a:r>
            <a:r>
              <a:rPr lang="cs-CZ" dirty="0" smtClean="0"/>
              <a:t> (dělení souboru podle jediné proměnné)</a:t>
            </a:r>
          </a:p>
          <a:p>
            <a:pPr lvl="1"/>
            <a:r>
              <a:rPr lang="cs-CZ" dirty="0" err="1" smtClean="0"/>
              <a:t>polytetické</a:t>
            </a:r>
            <a:r>
              <a:rPr lang="cs-CZ" dirty="0" smtClean="0"/>
              <a:t> (dělení souboru podle komplexní charakteristiky získané na základě všech proměnných) – např. metoda </a:t>
            </a:r>
            <a:r>
              <a:rPr lang="cs-CZ" dirty="0" err="1" smtClean="0"/>
              <a:t>TWINSPAN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8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Podstata a cíle shlukové analýzy </a:t>
            </a:r>
            <a:r>
              <a:rPr lang="cs-CZ" dirty="0" smtClean="0"/>
              <a:t>dat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Shluková analýza hierarchická – hierarchické </a:t>
            </a:r>
            <a:r>
              <a:rPr lang="cs-CZ" dirty="0" err="1"/>
              <a:t>aglomerativní</a:t>
            </a:r>
            <a:r>
              <a:rPr lang="cs-CZ" dirty="0"/>
              <a:t> </a:t>
            </a:r>
            <a:r>
              <a:rPr lang="cs-CZ" dirty="0" smtClean="0"/>
              <a:t>shlukování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Shluková analýza hierarchická </a:t>
            </a:r>
            <a:r>
              <a:rPr lang="cs-CZ" dirty="0" smtClean="0"/>
              <a:t>– </a:t>
            </a:r>
            <a:r>
              <a:rPr lang="cs-CZ" dirty="0"/>
              <a:t>hierarchické </a:t>
            </a:r>
            <a:r>
              <a:rPr lang="cs-CZ" dirty="0" err="1"/>
              <a:t>divizivní</a:t>
            </a:r>
            <a:r>
              <a:rPr lang="cs-CZ" dirty="0"/>
              <a:t> </a:t>
            </a:r>
            <a:r>
              <a:rPr lang="cs-CZ" dirty="0" smtClean="0"/>
              <a:t>shlukování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Shluková analýza </a:t>
            </a:r>
            <a:r>
              <a:rPr lang="cs-CZ" dirty="0" err="1" smtClean="0"/>
              <a:t>nehierarchická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Identifikace optimálního počtu shluků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Shluková analýza </a:t>
            </a:r>
            <a:r>
              <a:rPr lang="cs-CZ" dirty="0" err="1" smtClean="0"/>
              <a:t>nehierarchická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pokud data nevykazují hierarchickou strukturu, je často vhodnější používat </a:t>
            </a:r>
            <a:r>
              <a:rPr lang="cs-CZ" dirty="0" err="1" smtClean="0"/>
              <a:t>nehierarchické</a:t>
            </a:r>
            <a:r>
              <a:rPr lang="cs-CZ" dirty="0" smtClean="0"/>
              <a:t> shlukování namísto hierarchického shlukování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006843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výstupem vytvoření skupin stejného řádu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52890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skupiny uvnitř co nejvíce homogenní a mezi sebou co nejvíce odlišné</a:t>
            </a:r>
          </a:p>
          <a:p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050959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nehierarchické</a:t>
            </a:r>
            <a:r>
              <a:rPr lang="cs-CZ" dirty="0" smtClean="0"/>
              <a:t> metody vhodné pro velmi objemná data</a:t>
            </a:r>
          </a:p>
          <a:p>
            <a:endParaRPr lang="en-US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57301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metody </a:t>
            </a:r>
            <a:r>
              <a:rPr lang="cs-CZ" dirty="0" err="1" smtClean="0"/>
              <a:t>nehierarchického</a:t>
            </a:r>
            <a:r>
              <a:rPr lang="cs-CZ" dirty="0" smtClean="0"/>
              <a:t> </a:t>
            </a:r>
            <a:r>
              <a:rPr lang="cs-CZ" dirty="0" err="1" smtClean="0"/>
              <a:t>divizivního</a:t>
            </a:r>
            <a:r>
              <a:rPr lang="cs-CZ" dirty="0" smtClean="0"/>
              <a:t> shlukování:</a:t>
            </a:r>
          </a:p>
          <a:p>
            <a:pPr lvl="1"/>
            <a:r>
              <a:rPr lang="cs-CZ" dirty="0" smtClean="0"/>
              <a:t>metoda </a:t>
            </a:r>
            <a:r>
              <a:rPr lang="cs-CZ" i="1" dirty="0" smtClean="0"/>
              <a:t>k</a:t>
            </a:r>
            <a:r>
              <a:rPr lang="cs-CZ" dirty="0" smtClean="0"/>
              <a:t>-průměrů (</a:t>
            </a:r>
            <a:r>
              <a:rPr lang="cs-CZ" i="1" dirty="0" smtClean="0"/>
              <a:t>k-</a:t>
            </a:r>
            <a:r>
              <a:rPr lang="cs-CZ" i="1" dirty="0" err="1" smtClean="0"/>
              <a:t>means</a:t>
            </a:r>
            <a:r>
              <a:rPr lang="cs-CZ" i="1" dirty="0" smtClean="0"/>
              <a:t> </a:t>
            </a:r>
            <a:r>
              <a:rPr lang="cs-CZ" i="1" dirty="0" err="1" smtClean="0"/>
              <a:t>clustering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metoda </a:t>
            </a:r>
            <a:r>
              <a:rPr lang="cs-CZ" i="1" dirty="0" smtClean="0"/>
              <a:t>x</a:t>
            </a:r>
            <a:r>
              <a:rPr lang="cs-CZ" dirty="0" smtClean="0"/>
              <a:t>-průměrů</a:t>
            </a:r>
          </a:p>
          <a:p>
            <a:pPr lvl="1"/>
            <a:r>
              <a:rPr lang="cs-CZ" dirty="0" smtClean="0"/>
              <a:t>metoda </a:t>
            </a:r>
            <a:r>
              <a:rPr lang="cs-CZ" i="1" dirty="0" smtClean="0"/>
              <a:t>k</a:t>
            </a:r>
            <a:r>
              <a:rPr lang="cs-CZ" dirty="0" smtClean="0"/>
              <a:t>-</a:t>
            </a:r>
            <a:r>
              <a:rPr lang="cs-CZ" dirty="0" err="1" smtClean="0"/>
              <a:t>medoidů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5038576"/>
            <a:ext cx="8229600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metody </a:t>
            </a:r>
            <a:r>
              <a:rPr lang="cs-CZ" dirty="0" err="1" smtClean="0"/>
              <a:t>nehierarchického</a:t>
            </a:r>
            <a:r>
              <a:rPr lang="cs-CZ" dirty="0" smtClean="0"/>
              <a:t>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shlukování:</a:t>
            </a:r>
          </a:p>
          <a:p>
            <a:pPr lvl="1"/>
            <a:r>
              <a:rPr lang="cs-CZ" dirty="0" smtClean="0"/>
              <a:t>Minimum </a:t>
            </a:r>
            <a:r>
              <a:rPr lang="cs-CZ" dirty="0" err="1" smtClean="0"/>
              <a:t>spanning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728191"/>
          </a:xfrm>
        </p:spPr>
        <p:txBody>
          <a:bodyPr>
            <a:normAutofit/>
          </a:bodyPr>
          <a:lstStyle/>
          <a:p>
            <a:r>
              <a:rPr lang="cs-CZ" dirty="0" smtClean="0"/>
              <a:t>Metoda zařazuje objekty do shluků na principu ANOVA, analogií je </a:t>
            </a:r>
            <a:r>
              <a:rPr lang="cs-CZ" dirty="0" err="1" smtClean="0"/>
              <a:t>Wardova</a:t>
            </a:r>
            <a:r>
              <a:rPr lang="cs-CZ" dirty="0" smtClean="0"/>
              <a:t> metoda shlukování v hierarchickém </a:t>
            </a:r>
            <a:r>
              <a:rPr lang="cs-CZ" dirty="0" err="1" smtClean="0"/>
              <a:t>aglomerativním</a:t>
            </a:r>
            <a:r>
              <a:rPr lang="cs-CZ" dirty="0" smtClean="0"/>
              <a:t>  shlukování</a:t>
            </a:r>
          </a:p>
          <a:p>
            <a:r>
              <a:rPr lang="cs-CZ" dirty="0" smtClean="0"/>
              <a:t>Počet shluků je předem definován, výběr nejvhodnějšího počtu shluků je prováděn buď expertně, nebo pomocí matematických metod výběru optimálního počtu shluků (analýza vnitro a </a:t>
            </a:r>
            <a:r>
              <a:rPr lang="cs-CZ" dirty="0" err="1" smtClean="0"/>
              <a:t>mezishlukových</a:t>
            </a:r>
            <a:r>
              <a:rPr lang="cs-CZ" dirty="0" smtClean="0"/>
              <a:t> vzdáleností)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267744" y="4415120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Výsledek pro k=2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79742" y="4415120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Výsledek pro k=3</a:t>
            </a:r>
            <a:endParaRPr lang="cs-CZ" i="1" dirty="0"/>
          </a:p>
        </p:txBody>
      </p:sp>
      <p:grpSp>
        <p:nvGrpSpPr>
          <p:cNvPr id="46" name="Skupina 45"/>
          <p:cNvGrpSpPr/>
          <p:nvPr/>
        </p:nvGrpSpPr>
        <p:grpSpPr>
          <a:xfrm>
            <a:off x="1691680" y="4725144"/>
            <a:ext cx="2448272" cy="1152128"/>
            <a:chOff x="1475656" y="5589240"/>
            <a:chExt cx="2448272" cy="1152128"/>
          </a:xfrm>
        </p:grpSpPr>
        <p:sp>
          <p:nvSpPr>
            <p:cNvPr id="7" name="Oval 6"/>
            <p:cNvSpPr/>
            <p:nvPr/>
          </p:nvSpPr>
          <p:spPr>
            <a:xfrm>
              <a:off x="1835696" y="597098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/>
            <p:cNvSpPr/>
            <p:nvPr/>
          </p:nvSpPr>
          <p:spPr>
            <a:xfrm>
              <a:off x="1691680" y="61870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8"/>
            <p:cNvSpPr/>
            <p:nvPr/>
          </p:nvSpPr>
          <p:spPr>
            <a:xfrm>
              <a:off x="1979712" y="61870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al 9"/>
            <p:cNvSpPr/>
            <p:nvPr/>
          </p:nvSpPr>
          <p:spPr>
            <a:xfrm>
              <a:off x="2051720" y="597098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al 10"/>
            <p:cNvSpPr/>
            <p:nvPr/>
          </p:nvSpPr>
          <p:spPr>
            <a:xfrm>
              <a:off x="2267744" y="61870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al 11"/>
            <p:cNvSpPr/>
            <p:nvPr/>
          </p:nvSpPr>
          <p:spPr>
            <a:xfrm>
              <a:off x="2267744" y="597098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/>
            <p:cNvSpPr/>
            <p:nvPr/>
          </p:nvSpPr>
          <p:spPr>
            <a:xfrm>
              <a:off x="1979712" y="5754960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2987824" y="64030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3059832" y="61870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3203848" y="64030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61870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17"/>
            <p:cNvSpPr/>
            <p:nvPr/>
          </p:nvSpPr>
          <p:spPr>
            <a:xfrm>
              <a:off x="3347864" y="597098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/>
            <p:cNvSpPr/>
            <p:nvPr/>
          </p:nvSpPr>
          <p:spPr>
            <a:xfrm>
              <a:off x="3491880" y="6115000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19"/>
            <p:cNvSpPr/>
            <p:nvPr/>
          </p:nvSpPr>
          <p:spPr>
            <a:xfrm>
              <a:off x="3491880" y="625901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al 34"/>
            <p:cNvSpPr/>
            <p:nvPr/>
          </p:nvSpPr>
          <p:spPr>
            <a:xfrm>
              <a:off x="1475656" y="5589240"/>
              <a:ext cx="1152128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al 35"/>
            <p:cNvSpPr/>
            <p:nvPr/>
          </p:nvSpPr>
          <p:spPr>
            <a:xfrm>
              <a:off x="2771800" y="5805264"/>
              <a:ext cx="1152128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475686" y="4725144"/>
            <a:ext cx="2232248" cy="1080120"/>
            <a:chOff x="5004048" y="4941168"/>
            <a:chExt cx="2232248" cy="1080120"/>
          </a:xfrm>
        </p:grpSpPr>
        <p:sp>
          <p:nvSpPr>
            <p:cNvPr id="21" name="Oval 20"/>
            <p:cNvSpPr/>
            <p:nvPr/>
          </p:nvSpPr>
          <p:spPr>
            <a:xfrm>
              <a:off x="5364088" y="53012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1"/>
            <p:cNvSpPr/>
            <p:nvPr/>
          </p:nvSpPr>
          <p:spPr>
            <a:xfrm>
              <a:off x="5220072" y="55172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/>
            <p:cNvSpPr/>
            <p:nvPr/>
          </p:nvSpPr>
          <p:spPr>
            <a:xfrm>
              <a:off x="5508104" y="55172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/>
            <p:cNvSpPr/>
            <p:nvPr/>
          </p:nvSpPr>
          <p:spPr>
            <a:xfrm>
              <a:off x="5580112" y="53012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/>
            <p:cNvSpPr/>
            <p:nvPr/>
          </p:nvSpPr>
          <p:spPr>
            <a:xfrm>
              <a:off x="5796136" y="55172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5"/>
            <p:cNvSpPr/>
            <p:nvPr/>
          </p:nvSpPr>
          <p:spPr>
            <a:xfrm>
              <a:off x="5796136" y="53012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al 26"/>
            <p:cNvSpPr/>
            <p:nvPr/>
          </p:nvSpPr>
          <p:spPr>
            <a:xfrm>
              <a:off x="5508104" y="508518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27"/>
            <p:cNvSpPr/>
            <p:nvPr/>
          </p:nvSpPr>
          <p:spPr>
            <a:xfrm>
              <a:off x="6516216" y="57332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8"/>
            <p:cNvSpPr/>
            <p:nvPr/>
          </p:nvSpPr>
          <p:spPr>
            <a:xfrm>
              <a:off x="6588224" y="55172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9"/>
            <p:cNvSpPr/>
            <p:nvPr/>
          </p:nvSpPr>
          <p:spPr>
            <a:xfrm>
              <a:off x="6732240" y="57332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al 30"/>
            <p:cNvSpPr/>
            <p:nvPr/>
          </p:nvSpPr>
          <p:spPr>
            <a:xfrm>
              <a:off x="6876256" y="55172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al 31"/>
            <p:cNvSpPr/>
            <p:nvPr/>
          </p:nvSpPr>
          <p:spPr>
            <a:xfrm>
              <a:off x="6876256" y="53012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al 32"/>
            <p:cNvSpPr/>
            <p:nvPr/>
          </p:nvSpPr>
          <p:spPr>
            <a:xfrm>
              <a:off x="7020272" y="54452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al 33"/>
            <p:cNvSpPr/>
            <p:nvPr/>
          </p:nvSpPr>
          <p:spPr>
            <a:xfrm>
              <a:off x="7020272" y="5589240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6"/>
            <p:cNvSpPr/>
            <p:nvPr/>
          </p:nvSpPr>
          <p:spPr>
            <a:xfrm>
              <a:off x="5004048" y="4941168"/>
              <a:ext cx="1152128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al 37"/>
            <p:cNvSpPr/>
            <p:nvPr/>
          </p:nvSpPr>
          <p:spPr>
            <a:xfrm>
              <a:off x="6372200" y="5373216"/>
              <a:ext cx="504056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al 38"/>
            <p:cNvSpPr/>
            <p:nvPr/>
          </p:nvSpPr>
          <p:spPr>
            <a:xfrm>
              <a:off x="6732240" y="5157192"/>
              <a:ext cx="504056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2668686"/>
            <a:ext cx="8229600" cy="43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Postup: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57200" y="3043560"/>
            <a:ext cx="8229600" cy="884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V prvním kroku je určeno </a:t>
            </a:r>
            <a:r>
              <a:rPr lang="cs-CZ" i="1" dirty="0" smtClean="0"/>
              <a:t>k</a:t>
            </a:r>
            <a:r>
              <a:rPr lang="cs-CZ" dirty="0" smtClean="0"/>
              <a:t> objektů jako počáteční středy shluků (výběr může být náhodný, daný uživatelem nebo maximalizující počáteční vzdálenosti </a:t>
            </a:r>
            <a:r>
              <a:rPr lang="cs-CZ" i="1" dirty="0" smtClean="0"/>
              <a:t>k</a:t>
            </a:r>
            <a:r>
              <a:rPr lang="cs-CZ" dirty="0" smtClean="0"/>
              <a:t> objektů)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57200" y="3822949"/>
            <a:ext cx="8229600" cy="585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2"/>
            </a:pPr>
            <a:r>
              <a:rPr lang="cs-CZ" dirty="0" smtClean="0"/>
              <a:t>Následně jsou objekty zařazeny do </a:t>
            </a:r>
            <a:r>
              <a:rPr lang="cs-CZ" i="1" dirty="0" smtClean="0"/>
              <a:t>k</a:t>
            </a:r>
            <a:r>
              <a:rPr lang="cs-CZ" dirty="0" smtClean="0"/>
              <a:t> shluků tak, aby byla minimalizována suma čtverců vzdáleností objektů k </a:t>
            </a:r>
            <a:r>
              <a:rPr lang="cs-CZ" dirty="0" err="1" smtClean="0"/>
              <a:t>centroidům</a:t>
            </a:r>
            <a:r>
              <a:rPr lang="cs-CZ" dirty="0" smtClean="0"/>
              <a:t> jejich shluků </a:t>
            </a:r>
          </a:p>
        </p:txBody>
      </p:sp>
      <p:sp>
        <p:nvSpPr>
          <p:cNvPr id="45" name="Nadpis 44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sz="2800" dirty="0" err="1"/>
              <a:t>Nehierarchické</a:t>
            </a:r>
            <a:r>
              <a:rPr lang="cs-CZ" sz="2800" dirty="0"/>
              <a:t> </a:t>
            </a:r>
            <a:r>
              <a:rPr lang="cs-CZ" sz="2800" dirty="0" err="1"/>
              <a:t>divizivní</a:t>
            </a:r>
            <a:r>
              <a:rPr lang="cs-CZ" sz="2800" dirty="0"/>
              <a:t> shlukování </a:t>
            </a:r>
            <a:r>
              <a:rPr lang="cs-CZ" sz="2800" dirty="0" smtClean="0"/>
              <a:t>– metoda </a:t>
            </a:r>
            <a:r>
              <a:rPr lang="cs-CZ" sz="2800" dirty="0"/>
              <a:t>k-průměrů</a:t>
            </a:r>
            <a:endParaRPr lang="en-US" sz="28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57200" y="5908556"/>
            <a:ext cx="8229600" cy="76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0000"/>
                </a:solidFill>
              </a:rPr>
              <a:t>Upozornění: Analýza vždy nalezne zadaný počet shluků</a:t>
            </a:r>
            <a:r>
              <a:rPr lang="cs-CZ" dirty="0" smtClean="0">
                <a:solidFill>
                  <a:srgbClr val="FF0000"/>
                </a:solidFill>
              </a:rPr>
              <a:t>, i </a:t>
            </a:r>
            <a:r>
              <a:rPr lang="cs-CZ" dirty="0">
                <a:solidFill>
                  <a:srgbClr val="FF0000"/>
                </a:solidFill>
              </a:rPr>
              <a:t>když výsledek nemusí být vždy prakticky smysluplný</a:t>
            </a:r>
            <a:r>
              <a:rPr lang="cs-CZ" dirty="0" smtClean="0">
                <a:solidFill>
                  <a:srgbClr val="FF00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4857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" grpId="0"/>
      <p:bldP spid="42" grpId="0"/>
      <p:bldP spid="43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 - postup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4006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 této skupiny lze zařadit metody hledající nejkratší spojnici mezi objekty ve vícerozměrném prostoru (i když lze vznést námitky proti nazývání těchto metod </a:t>
            </a:r>
            <a:r>
              <a:rPr lang="cs-CZ" dirty="0" err="1" smtClean="0"/>
              <a:t>nehierarchickými</a:t>
            </a:r>
            <a:r>
              <a:rPr lang="cs-CZ" dirty="0" smtClean="0"/>
              <a:t>)</a:t>
            </a:r>
          </a:p>
          <a:p>
            <a:endParaRPr lang="cs-CZ" sz="1100" dirty="0" smtClean="0"/>
          </a:p>
          <a:p>
            <a:r>
              <a:rPr lang="cs-CZ" dirty="0" smtClean="0"/>
              <a:t>Metody hledají v asociační matici (prvním krokem je tak vždy výběr vhodné metriky vzdáleností/ podobností) propojení všech objektů s nejmenší sumou vzdáleností mezi propojenými objekty</a:t>
            </a:r>
          </a:p>
          <a:p>
            <a:endParaRPr lang="cs-CZ" sz="1100" dirty="0" smtClean="0"/>
          </a:p>
          <a:p>
            <a:r>
              <a:rPr lang="cs-CZ" dirty="0" smtClean="0"/>
              <a:t>Na rozdíl od klasického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 může být na jeden objekt napojeno několik dalších objektů</a:t>
            </a:r>
          </a:p>
          <a:p>
            <a:endParaRPr lang="cs-CZ" sz="1100" dirty="0" smtClean="0"/>
          </a:p>
          <a:p>
            <a:r>
              <a:rPr lang="cs-CZ" dirty="0" smtClean="0"/>
              <a:t>Minimum </a:t>
            </a:r>
            <a:r>
              <a:rPr lang="cs-CZ" dirty="0" err="1" smtClean="0"/>
              <a:t>spanning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391862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3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Identifikace optimálního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počtu shluků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4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optimálního počtu shluků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080120"/>
          </a:xfrm>
        </p:spPr>
        <p:txBody>
          <a:bodyPr/>
          <a:lstStyle/>
          <a:p>
            <a:r>
              <a:rPr lang="cs-CZ" dirty="0"/>
              <a:t>Cílem analýzy může být jednak zjistit vazby mezi objekty (dostatečným výstupem je </a:t>
            </a:r>
            <a:r>
              <a:rPr lang="cs-CZ" dirty="0" err="1"/>
              <a:t>dendrogram</a:t>
            </a:r>
            <a:r>
              <a:rPr lang="cs-CZ" dirty="0"/>
              <a:t>) nebo identifikovat v datech shluky, které budou využity v další analýze jako zjednodušení vícedimenzionálního </a:t>
            </a:r>
            <a:r>
              <a:rPr lang="cs-CZ" dirty="0" smtClean="0"/>
              <a:t>problému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57200" y="2060847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Identifikace shluků ve výsledcích shlukové analýzy:</a:t>
            </a:r>
          </a:p>
          <a:p>
            <a:pPr lvl="1"/>
            <a:r>
              <a:rPr lang="cs-CZ" dirty="0"/>
              <a:t>Expertní/intuitivní – hranice oddělení shluků je určena podle zkušeností analytika a praktického významu výstupu</a:t>
            </a:r>
          </a:p>
          <a:p>
            <a:pPr lvl="1"/>
            <a:r>
              <a:rPr lang="cs-CZ" dirty="0"/>
              <a:t>Matematické metody (analýza </a:t>
            </a:r>
            <a:r>
              <a:rPr lang="cs-CZ" dirty="0" err="1"/>
              <a:t>mezishlukových</a:t>
            </a:r>
            <a:r>
              <a:rPr lang="cs-CZ" dirty="0"/>
              <a:t>/</a:t>
            </a:r>
            <a:r>
              <a:rPr lang="cs-CZ" dirty="0" err="1"/>
              <a:t>vnitroshlukových</a:t>
            </a:r>
            <a:r>
              <a:rPr lang="cs-CZ" dirty="0"/>
              <a:t> vzdáleností; </a:t>
            </a:r>
            <a:r>
              <a:rPr lang="cs-CZ" dirty="0" err="1"/>
              <a:t>silhouette</a:t>
            </a:r>
            <a:r>
              <a:rPr lang="cs-CZ" dirty="0"/>
              <a:t> metoda aj.) fungují dobře v případě existence přirozených shluků</a:t>
            </a:r>
          </a:p>
          <a:p>
            <a:pPr lvl="1"/>
            <a:r>
              <a:rPr lang="cs-CZ" dirty="0"/>
              <a:t>V některých případech (při neexistenci přirozených shluků) je rozdělení souboru pouze arbitrární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72614"/>
              </p:ext>
            </p:extLst>
          </p:nvPr>
        </p:nvGraphicFramePr>
        <p:xfrm>
          <a:off x="755576" y="407798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7798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72241"/>
              </p:ext>
            </p:extLst>
          </p:nvPr>
        </p:nvGraphicFramePr>
        <p:xfrm>
          <a:off x="4932040" y="407707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07707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11"/>
          <p:cNvCxnSpPr/>
          <p:nvPr/>
        </p:nvCxnSpPr>
        <p:spPr>
          <a:xfrm rot="5400000">
            <a:off x="2447814" y="548122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rot="5400000">
            <a:off x="1367694" y="548122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 rot="5400000">
            <a:off x="1619722" y="6093296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/>
          <p:cNvCxnSpPr/>
          <p:nvPr/>
        </p:nvCxnSpPr>
        <p:spPr>
          <a:xfrm rot="5400000">
            <a:off x="1439702" y="526520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/>
          <p:cNvCxnSpPr/>
          <p:nvPr/>
        </p:nvCxnSpPr>
        <p:spPr>
          <a:xfrm rot="5400000">
            <a:off x="1439702" y="454512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/>
          <p:cNvCxnSpPr/>
          <p:nvPr/>
        </p:nvCxnSpPr>
        <p:spPr>
          <a:xfrm rot="5400000">
            <a:off x="5040102" y="548122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1067992" y="3861048"/>
            <a:ext cx="296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Jednoznačný řez na více vzdálenostech</a:t>
            </a:r>
            <a:endParaRPr lang="cs-CZ" sz="1400" dirty="0"/>
          </a:p>
        </p:txBody>
      </p:sp>
      <p:sp>
        <p:nvSpPr>
          <p:cNvPr id="16" name="TextBox 21"/>
          <p:cNvSpPr txBox="1"/>
          <p:nvPr/>
        </p:nvSpPr>
        <p:spPr>
          <a:xfrm>
            <a:off x="4679440" y="3861048"/>
            <a:ext cx="4080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Jediný identifikovatelný řez, navíc na malé vzdálenosti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280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optimálního počtu shluků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729952"/>
          </a:xfrm>
        </p:spPr>
        <p:txBody>
          <a:bodyPr>
            <a:normAutofit/>
          </a:bodyPr>
          <a:lstStyle/>
          <a:p>
            <a:r>
              <a:rPr lang="cs-CZ" sz="1800" dirty="0"/>
              <a:t>Mezi shlukovou analýzou a pozicí objektů ve vícerozměrném prostoru existuje vztah</a:t>
            </a:r>
          </a:p>
          <a:p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651595"/>
              </p:ext>
            </p:extLst>
          </p:nvPr>
        </p:nvGraphicFramePr>
        <p:xfrm>
          <a:off x="755576" y="164190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" name="Graph" r:id="rId4" imgW="3600000" imgH="2520000" progId="STATISTICA.Graph">
                  <p:embed/>
                </p:oleObj>
              </mc:Choice>
              <mc:Fallback>
                <p:oleObj name="Graph" r:id="rId4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4190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7262"/>
              </p:ext>
            </p:extLst>
          </p:nvPr>
        </p:nvGraphicFramePr>
        <p:xfrm>
          <a:off x="4932040" y="164099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4099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11"/>
          <p:cNvCxnSpPr/>
          <p:nvPr/>
        </p:nvCxnSpPr>
        <p:spPr>
          <a:xfrm rot="5400000">
            <a:off x="2447814" y="304514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 rot="5400000">
            <a:off x="1367694" y="304514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/>
          <p:cNvCxnSpPr/>
          <p:nvPr/>
        </p:nvCxnSpPr>
        <p:spPr>
          <a:xfrm rot="5400000">
            <a:off x="1619722" y="3657216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6"/>
          <p:cNvCxnSpPr/>
          <p:nvPr/>
        </p:nvCxnSpPr>
        <p:spPr>
          <a:xfrm rot="5400000">
            <a:off x="1439702" y="282912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/>
          <p:cNvCxnSpPr/>
          <p:nvPr/>
        </p:nvCxnSpPr>
        <p:spPr>
          <a:xfrm rot="5400000">
            <a:off x="1439702" y="210904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0"/>
          <p:cNvSpPr txBox="1"/>
          <p:nvPr/>
        </p:nvSpPr>
        <p:spPr>
          <a:xfrm>
            <a:off x="1067992" y="1424968"/>
            <a:ext cx="296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Jednoznačný řez na více vzdálenostech</a:t>
            </a:r>
            <a:endParaRPr lang="cs-CZ" sz="1400" dirty="0"/>
          </a:p>
        </p:txBody>
      </p:sp>
      <p:sp>
        <p:nvSpPr>
          <p:cNvPr id="13" name="TextBox 21"/>
          <p:cNvSpPr txBox="1"/>
          <p:nvPr/>
        </p:nvSpPr>
        <p:spPr>
          <a:xfrm>
            <a:off x="4679440" y="1424968"/>
            <a:ext cx="4080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Jediný identifikovatelný řez, navíc na malé vzdálenosti</a:t>
            </a:r>
            <a:endParaRPr lang="cs-CZ" sz="1400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66437"/>
              </p:ext>
            </p:extLst>
          </p:nvPr>
        </p:nvGraphicFramePr>
        <p:xfrm>
          <a:off x="815392" y="410189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" name="Graph" r:id="rId8" imgW="3599815" imgH="2520315" progId="STATISTICA.Graph">
                  <p:embed/>
                </p:oleObj>
              </mc:Choice>
              <mc:Fallback>
                <p:oleObj name="Graph" r:id="rId8" imgW="3599815" imgH="2520315" progId="STATISTICA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92" y="410189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31164"/>
              </p:ext>
            </p:extLst>
          </p:nvPr>
        </p:nvGraphicFramePr>
        <p:xfrm>
          <a:off x="4991856" y="4100312"/>
          <a:ext cx="3600450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" name="Graph" r:id="rId10" imgW="3599815" imgH="2520315" progId="STATISTICA.Graph">
                  <p:embed/>
                </p:oleObj>
              </mc:Choice>
              <mc:Fallback>
                <p:oleObj name="Graph" r:id="rId10" imgW="3599815" imgH="2520315" progId="STATISTICA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856" y="4100312"/>
                        <a:ext cx="3600450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9"/>
          <p:cNvCxnSpPr/>
          <p:nvPr/>
        </p:nvCxnSpPr>
        <p:spPr>
          <a:xfrm rot="5400000">
            <a:off x="5040102" y="304514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</a:t>
            </a:r>
            <a:r>
              <a:rPr lang="cs-CZ" dirty="0"/>
              <a:t>optimálního počtu </a:t>
            </a:r>
            <a:r>
              <a:rPr lang="cs-CZ" dirty="0" smtClean="0"/>
              <a:t>shluků - metody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rmAutofit/>
          </a:bodyPr>
          <a:lstStyle/>
          <a:p>
            <a:r>
              <a:rPr lang="cs-CZ" dirty="0" err="1" smtClean="0"/>
              <a:t>Dunnův</a:t>
            </a:r>
            <a:r>
              <a:rPr lang="cs-CZ" dirty="0" smtClean="0"/>
              <a:t> validační index</a:t>
            </a:r>
          </a:p>
          <a:p>
            <a:r>
              <a:rPr lang="cs-CZ" dirty="0" err="1"/>
              <a:t>Daviesův-Bouldinův</a:t>
            </a:r>
            <a:r>
              <a:rPr lang="cs-CZ" dirty="0"/>
              <a:t> validační index </a:t>
            </a:r>
            <a:endParaRPr lang="cs-CZ" dirty="0" smtClean="0"/>
          </a:p>
          <a:p>
            <a:r>
              <a:rPr lang="cs-CZ" dirty="0" smtClean="0"/>
              <a:t>Metoda siluety</a:t>
            </a:r>
          </a:p>
          <a:p>
            <a:r>
              <a:rPr lang="cs-CZ" dirty="0" smtClean="0"/>
              <a:t>Izolační index</a:t>
            </a:r>
          </a:p>
          <a:p>
            <a:r>
              <a:rPr lang="cs-CZ" dirty="0" smtClean="0"/>
              <a:t>C-index</a:t>
            </a:r>
          </a:p>
          <a:p>
            <a:r>
              <a:rPr lang="cs-CZ" dirty="0" err="1" smtClean="0"/>
              <a:t>Goodmanův-Kruskalův</a:t>
            </a:r>
            <a:r>
              <a:rPr lang="cs-CZ" dirty="0" smtClean="0"/>
              <a:t> index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1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Výpočet shlukové analýzy </a:t>
            </a:r>
            <a:br>
              <a:rPr lang="cs-CZ" dirty="0" smtClean="0"/>
            </a:br>
            <a:r>
              <a:rPr lang="cs-CZ" dirty="0" smtClean="0"/>
              <a:t>v softwarech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5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STATISTICA</a:t>
            </a:r>
            <a:r>
              <a:rPr lang="cs-CZ" dirty="0" smtClean="0"/>
              <a:t> – 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72368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1900" dirty="0" err="1" smtClean="0"/>
              <a:t>Statistics</a:t>
            </a:r>
            <a:r>
              <a:rPr lang="en-US" sz="1900" dirty="0" smtClean="0"/>
              <a:t> – Multivariate Exploratory Techniques – Cluster Analysis</a:t>
            </a:r>
            <a:r>
              <a:rPr lang="cs-CZ" sz="1900" dirty="0" smtClean="0"/>
              <a:t> – </a:t>
            </a:r>
            <a:r>
              <a:rPr lang="cs-CZ" sz="1900" dirty="0" err="1" smtClean="0"/>
              <a:t>Joining</a:t>
            </a:r>
            <a:r>
              <a:rPr lang="cs-CZ" sz="1900" dirty="0" smtClean="0"/>
              <a:t> (</a:t>
            </a:r>
            <a:r>
              <a:rPr lang="cs-CZ" sz="1900" dirty="0" err="1" smtClean="0"/>
              <a:t>tree</a:t>
            </a:r>
            <a:r>
              <a:rPr lang="cs-CZ" sz="1900" dirty="0" smtClean="0"/>
              <a:t> </a:t>
            </a:r>
            <a:r>
              <a:rPr lang="cs-CZ" sz="1900" dirty="0" err="1" smtClean="0"/>
              <a:t>clustering</a:t>
            </a:r>
            <a:r>
              <a:rPr lang="cs-CZ" sz="1900" dirty="0" smtClean="0"/>
              <a:t>) – OK </a:t>
            </a:r>
            <a:r>
              <a:rPr lang="cs-CZ" sz="1900" dirty="0" smtClean="0"/>
              <a:t>– přepnout se na záložku </a:t>
            </a:r>
            <a:r>
              <a:rPr lang="cs-CZ" sz="1900" dirty="0" err="1" smtClean="0"/>
              <a:t>Advanced</a:t>
            </a:r>
            <a:endParaRPr lang="cs-CZ" sz="1900" dirty="0" smtClean="0"/>
          </a:p>
          <a:p>
            <a:r>
              <a:rPr lang="cs-CZ" sz="1900" dirty="0" err="1" smtClean="0"/>
              <a:t>Variables</a:t>
            </a:r>
            <a:r>
              <a:rPr lang="cs-CZ" sz="1900" dirty="0" smtClean="0"/>
              <a:t>: výběr proměnných (např. objem hipokampu, amygdaly a </a:t>
            </a:r>
            <a:r>
              <a:rPr lang="cs-CZ" sz="1900" dirty="0" err="1" smtClean="0"/>
              <a:t>pallida</a:t>
            </a:r>
            <a:r>
              <a:rPr lang="cs-CZ" sz="1900" dirty="0" smtClean="0"/>
              <a:t>)</a:t>
            </a:r>
          </a:p>
          <a:p>
            <a:r>
              <a:rPr lang="cs-CZ" sz="1900" dirty="0" smtClean="0"/>
              <a:t>Cluster: zvolit, zda chceme shlukovat proměnné (</a:t>
            </a:r>
            <a:r>
              <a:rPr lang="cs-CZ" sz="1900" dirty="0" err="1" smtClean="0"/>
              <a:t>Variables</a:t>
            </a:r>
            <a:r>
              <a:rPr lang="cs-CZ" sz="1900" dirty="0" smtClean="0"/>
              <a:t> (</a:t>
            </a:r>
            <a:r>
              <a:rPr lang="cs-CZ" sz="1900" dirty="0" err="1" smtClean="0"/>
              <a:t>columns</a:t>
            </a:r>
            <a:r>
              <a:rPr lang="cs-CZ" sz="1900" dirty="0" smtClean="0"/>
              <a:t>)) či</a:t>
            </a:r>
            <a:r>
              <a:rPr lang="cs-CZ" sz="1900" dirty="0"/>
              <a:t> </a:t>
            </a:r>
            <a:r>
              <a:rPr lang="cs-CZ" sz="1900" dirty="0" smtClean="0"/>
              <a:t>subjekty (</a:t>
            </a:r>
            <a:r>
              <a:rPr lang="cs-CZ" sz="1900" dirty="0" err="1" smtClean="0"/>
              <a:t>Cases</a:t>
            </a:r>
            <a:r>
              <a:rPr lang="cs-CZ" sz="1900" dirty="0" smtClean="0"/>
              <a:t> (</a:t>
            </a:r>
            <a:r>
              <a:rPr lang="cs-CZ" sz="1900" dirty="0" err="1" smtClean="0"/>
              <a:t>rows</a:t>
            </a:r>
            <a:r>
              <a:rPr lang="cs-CZ" sz="1900" dirty="0" smtClean="0"/>
              <a:t>))</a:t>
            </a:r>
          </a:p>
          <a:p>
            <a:r>
              <a:rPr lang="cs-CZ" sz="1900" dirty="0" err="1" smtClean="0"/>
              <a:t>Amalgamation</a:t>
            </a:r>
            <a:r>
              <a:rPr lang="cs-CZ" sz="1900" dirty="0" smtClean="0"/>
              <a:t> (</a:t>
            </a:r>
            <a:r>
              <a:rPr lang="cs-CZ" sz="1900" dirty="0" err="1" smtClean="0"/>
              <a:t>linkage</a:t>
            </a:r>
            <a:r>
              <a:rPr lang="cs-CZ" sz="1900" dirty="0" smtClean="0"/>
              <a:t>) rule = volba </a:t>
            </a:r>
            <a:r>
              <a:rPr lang="cs-CZ" sz="1900" dirty="0" err="1" smtClean="0"/>
              <a:t>shlukovacího</a:t>
            </a:r>
            <a:r>
              <a:rPr lang="cs-CZ" sz="1900" dirty="0" smtClean="0"/>
              <a:t> algoritmu:</a:t>
            </a:r>
          </a:p>
          <a:p>
            <a:pPr lvl="1"/>
            <a:r>
              <a:rPr lang="cs-CZ" sz="1700" dirty="0" smtClean="0"/>
              <a:t>Single </a:t>
            </a:r>
            <a:r>
              <a:rPr lang="cs-CZ" sz="1700" dirty="0" err="1" smtClean="0"/>
              <a:t>Linkage</a:t>
            </a:r>
            <a:r>
              <a:rPr lang="cs-CZ" sz="1700" dirty="0" smtClean="0"/>
              <a:t> – metoda nejbližšího souseda</a:t>
            </a:r>
          </a:p>
          <a:p>
            <a:pPr lvl="1"/>
            <a:r>
              <a:rPr lang="cs-CZ" sz="1700" dirty="0" err="1" smtClean="0"/>
              <a:t>Complete</a:t>
            </a:r>
            <a:r>
              <a:rPr lang="cs-CZ" sz="1700" dirty="0" smtClean="0"/>
              <a:t> </a:t>
            </a:r>
            <a:r>
              <a:rPr lang="cs-CZ" sz="1700" dirty="0" err="1" smtClean="0"/>
              <a:t>Linkage</a:t>
            </a:r>
            <a:r>
              <a:rPr lang="cs-CZ" sz="1700" dirty="0" smtClean="0"/>
              <a:t> – metoda nejvzdálenějšího souseda</a:t>
            </a:r>
          </a:p>
          <a:p>
            <a:pPr lvl="1"/>
            <a:r>
              <a:rPr lang="cs-CZ" sz="1700" dirty="0" err="1" smtClean="0"/>
              <a:t>Unweighted</a:t>
            </a:r>
            <a:r>
              <a:rPr lang="cs-CZ" sz="1700" dirty="0" smtClean="0"/>
              <a:t> pair-</a:t>
            </a:r>
            <a:r>
              <a:rPr lang="cs-CZ" sz="1700" dirty="0" err="1" smtClean="0"/>
              <a:t>group</a:t>
            </a:r>
            <a:r>
              <a:rPr lang="cs-CZ" sz="1700" dirty="0" smtClean="0"/>
              <a:t> </a:t>
            </a:r>
            <a:r>
              <a:rPr lang="cs-CZ" sz="1700" dirty="0" err="1" smtClean="0"/>
              <a:t>average</a:t>
            </a:r>
            <a:r>
              <a:rPr lang="cs-CZ" sz="1700" dirty="0" smtClean="0"/>
              <a:t> – metoda průměrné vazby (nevážená)</a:t>
            </a:r>
          </a:p>
          <a:p>
            <a:pPr lvl="1"/>
            <a:r>
              <a:rPr lang="cs-CZ" sz="1700" dirty="0" err="1" smtClean="0"/>
              <a:t>Weighted</a:t>
            </a:r>
            <a:r>
              <a:rPr lang="cs-CZ" sz="1700" dirty="0" smtClean="0"/>
              <a:t> pair-</a:t>
            </a:r>
            <a:r>
              <a:rPr lang="cs-CZ" sz="1700" dirty="0" err="1" smtClean="0"/>
              <a:t>group</a:t>
            </a:r>
            <a:r>
              <a:rPr lang="cs-CZ" sz="1700" dirty="0" smtClean="0"/>
              <a:t> </a:t>
            </a:r>
            <a:r>
              <a:rPr lang="cs-CZ" sz="1700" dirty="0" err="1" smtClean="0"/>
              <a:t>average</a:t>
            </a:r>
            <a:r>
              <a:rPr lang="cs-CZ" sz="1700" dirty="0" smtClean="0"/>
              <a:t> – metoda </a:t>
            </a:r>
            <a:r>
              <a:rPr lang="cs-CZ" sz="1700" dirty="0"/>
              <a:t>průměrné vazby </a:t>
            </a:r>
            <a:r>
              <a:rPr lang="cs-CZ" sz="1700" dirty="0" smtClean="0"/>
              <a:t>(vážená)</a:t>
            </a:r>
          </a:p>
          <a:p>
            <a:pPr lvl="1"/>
            <a:r>
              <a:rPr lang="cs-CZ" sz="1700" dirty="0" err="1" smtClean="0"/>
              <a:t>Unweighted</a:t>
            </a:r>
            <a:r>
              <a:rPr lang="cs-CZ" sz="1700" dirty="0" smtClean="0"/>
              <a:t> pair-</a:t>
            </a:r>
            <a:r>
              <a:rPr lang="cs-CZ" sz="1700" dirty="0" err="1" smtClean="0"/>
              <a:t>group</a:t>
            </a:r>
            <a:r>
              <a:rPr lang="cs-CZ" sz="1700" dirty="0" smtClean="0"/>
              <a:t> centroid – </a:t>
            </a:r>
            <a:r>
              <a:rPr lang="cs-CZ" sz="1700" dirty="0" err="1" smtClean="0"/>
              <a:t>centroidová</a:t>
            </a:r>
            <a:r>
              <a:rPr lang="cs-CZ" sz="1700" dirty="0" smtClean="0"/>
              <a:t> metoda (nevážená)</a:t>
            </a:r>
          </a:p>
          <a:p>
            <a:pPr lvl="1"/>
            <a:r>
              <a:rPr lang="cs-CZ" sz="1700" dirty="0" err="1" smtClean="0"/>
              <a:t>Weighted</a:t>
            </a:r>
            <a:r>
              <a:rPr lang="cs-CZ" sz="1700" dirty="0" smtClean="0"/>
              <a:t> pair-</a:t>
            </a:r>
            <a:r>
              <a:rPr lang="cs-CZ" sz="1700" dirty="0" err="1" smtClean="0"/>
              <a:t>group</a:t>
            </a:r>
            <a:r>
              <a:rPr lang="cs-CZ" sz="1700" dirty="0" smtClean="0"/>
              <a:t> centroid (</a:t>
            </a:r>
            <a:r>
              <a:rPr lang="cs-CZ" sz="1700" dirty="0" err="1" smtClean="0"/>
              <a:t>median</a:t>
            </a:r>
            <a:r>
              <a:rPr lang="cs-CZ" sz="1700" dirty="0" smtClean="0"/>
              <a:t>) – </a:t>
            </a:r>
            <a:r>
              <a:rPr lang="cs-CZ" sz="1700" dirty="0" err="1" smtClean="0"/>
              <a:t>centroidová</a:t>
            </a:r>
            <a:r>
              <a:rPr lang="cs-CZ" sz="1700" dirty="0" smtClean="0"/>
              <a:t> metoda (vážená) = mediánová metoda</a:t>
            </a:r>
          </a:p>
          <a:p>
            <a:pPr lvl="1"/>
            <a:r>
              <a:rPr lang="cs-CZ" sz="1700" dirty="0" err="1" smtClean="0"/>
              <a:t>Ward</a:t>
            </a:r>
            <a:r>
              <a:rPr lang="en-US" sz="1700" dirty="0" smtClean="0"/>
              <a:t>’s method</a:t>
            </a:r>
            <a:r>
              <a:rPr lang="cs-CZ" sz="1700" dirty="0"/>
              <a:t> </a:t>
            </a:r>
            <a:r>
              <a:rPr lang="cs-CZ" sz="1700" dirty="0" smtClean="0"/>
              <a:t>– </a:t>
            </a:r>
            <a:r>
              <a:rPr lang="cs-CZ" sz="1700" dirty="0" err="1" smtClean="0"/>
              <a:t>Wardova</a:t>
            </a:r>
            <a:r>
              <a:rPr lang="cs-CZ" sz="1700" dirty="0" smtClean="0"/>
              <a:t> metoda</a:t>
            </a:r>
          </a:p>
          <a:p>
            <a:r>
              <a:rPr lang="cs-CZ" sz="1900" dirty="0" smtClean="0"/>
              <a:t>Distance </a:t>
            </a:r>
            <a:r>
              <a:rPr lang="cs-CZ" sz="1900" dirty="0" err="1" smtClean="0"/>
              <a:t>measure</a:t>
            </a:r>
            <a:r>
              <a:rPr lang="cs-CZ" sz="1900" dirty="0" smtClean="0"/>
              <a:t> = volba metrik vzdáleností objektů (subjektů):</a:t>
            </a:r>
          </a:p>
          <a:p>
            <a:pPr lvl="1"/>
            <a:r>
              <a:rPr lang="cs-CZ" sz="1700" dirty="0" err="1" smtClean="0"/>
              <a:t>Squared</a:t>
            </a:r>
            <a:r>
              <a:rPr lang="cs-CZ" sz="1700" dirty="0" smtClean="0"/>
              <a:t> </a:t>
            </a:r>
            <a:r>
              <a:rPr lang="cs-CZ" sz="1700" dirty="0" err="1" smtClean="0"/>
              <a:t>Euclidean</a:t>
            </a:r>
            <a:r>
              <a:rPr lang="cs-CZ" sz="1700" dirty="0" smtClean="0"/>
              <a:t> </a:t>
            </a:r>
            <a:r>
              <a:rPr lang="cs-CZ" sz="1700" dirty="0" err="1" smtClean="0"/>
              <a:t>distances</a:t>
            </a:r>
            <a:r>
              <a:rPr lang="en-US" sz="1700" dirty="0" smtClean="0"/>
              <a:t> – </a:t>
            </a:r>
            <a:r>
              <a:rPr lang="cs-CZ" sz="1700" dirty="0" smtClean="0"/>
              <a:t>čtverec </a:t>
            </a:r>
            <a:r>
              <a:rPr lang="cs-CZ" sz="1700" dirty="0"/>
              <a:t>E</a:t>
            </a:r>
            <a:r>
              <a:rPr lang="cs-CZ" sz="1700" dirty="0" smtClean="0"/>
              <a:t>uklidovy vzdálenosti</a:t>
            </a:r>
          </a:p>
          <a:p>
            <a:pPr lvl="1"/>
            <a:r>
              <a:rPr lang="cs-CZ" sz="1700" dirty="0" err="1" smtClean="0"/>
              <a:t>Euclidean</a:t>
            </a:r>
            <a:r>
              <a:rPr lang="cs-CZ" sz="1700" dirty="0" smtClean="0"/>
              <a:t> </a:t>
            </a:r>
            <a:r>
              <a:rPr lang="cs-CZ" sz="1700" dirty="0" err="1" smtClean="0"/>
              <a:t>distances</a:t>
            </a:r>
            <a:r>
              <a:rPr lang="cs-CZ" sz="1700" dirty="0" smtClean="0"/>
              <a:t> – Euklidova metrika</a:t>
            </a:r>
          </a:p>
          <a:p>
            <a:pPr lvl="1"/>
            <a:r>
              <a:rPr lang="cs-CZ" sz="1700" dirty="0" smtClean="0"/>
              <a:t>City-</a:t>
            </a:r>
            <a:r>
              <a:rPr lang="cs-CZ" sz="1700" dirty="0" err="1" smtClean="0"/>
              <a:t>block</a:t>
            </a:r>
            <a:r>
              <a:rPr lang="cs-CZ" sz="1700" dirty="0" smtClean="0"/>
              <a:t> (Manhattan) </a:t>
            </a:r>
            <a:r>
              <a:rPr lang="cs-CZ" sz="1700" dirty="0" err="1" smtClean="0"/>
              <a:t>distances</a:t>
            </a:r>
            <a:r>
              <a:rPr lang="cs-CZ" sz="1700" dirty="0" smtClean="0"/>
              <a:t> – </a:t>
            </a:r>
            <a:r>
              <a:rPr lang="cs-CZ" sz="1700" dirty="0" err="1" smtClean="0"/>
              <a:t>Hammingova</a:t>
            </a:r>
            <a:r>
              <a:rPr lang="cs-CZ" sz="1700" dirty="0" smtClean="0"/>
              <a:t> (manhattanská) metrika</a:t>
            </a:r>
          </a:p>
          <a:p>
            <a:pPr lvl="1"/>
            <a:r>
              <a:rPr lang="cs-CZ" sz="1700" dirty="0" err="1" smtClean="0"/>
              <a:t>Chebychev</a:t>
            </a:r>
            <a:r>
              <a:rPr lang="cs-CZ" sz="1700" dirty="0" smtClean="0"/>
              <a:t> distance </a:t>
            </a:r>
            <a:r>
              <a:rPr lang="cs-CZ" sz="1700" dirty="0" err="1" smtClean="0"/>
              <a:t>metric</a:t>
            </a:r>
            <a:r>
              <a:rPr lang="cs-CZ" sz="1700" dirty="0" smtClean="0"/>
              <a:t> – </a:t>
            </a:r>
            <a:r>
              <a:rPr lang="cs-CZ" sz="1700" dirty="0" err="1" smtClean="0"/>
              <a:t>Čebyševova</a:t>
            </a:r>
            <a:r>
              <a:rPr lang="cs-CZ" sz="1700" dirty="0" smtClean="0"/>
              <a:t> metrika</a:t>
            </a:r>
          </a:p>
          <a:p>
            <a:pPr lvl="1"/>
            <a:r>
              <a:rPr lang="cs-CZ" sz="1700" dirty="0" err="1" smtClean="0"/>
              <a:t>Power</a:t>
            </a:r>
            <a:r>
              <a:rPr lang="cs-CZ" sz="1700" dirty="0" smtClean="0"/>
              <a:t>: SUM(ABS(x-y)</a:t>
            </a:r>
            <a:r>
              <a:rPr lang="en-US" sz="1700" dirty="0" smtClean="0"/>
              <a:t>**p)**1/r</a:t>
            </a:r>
            <a:r>
              <a:rPr lang="cs-CZ" sz="1700" dirty="0" smtClean="0"/>
              <a:t> – pokud r=p, jde o </a:t>
            </a:r>
            <a:r>
              <a:rPr lang="cs-CZ" sz="1700" dirty="0" err="1" smtClean="0"/>
              <a:t>Minkovského</a:t>
            </a:r>
            <a:r>
              <a:rPr lang="cs-CZ" sz="1700" dirty="0" smtClean="0"/>
              <a:t> metriku</a:t>
            </a:r>
            <a:endParaRPr lang="en-US" sz="1700" dirty="0" smtClean="0"/>
          </a:p>
          <a:p>
            <a:pPr lvl="1"/>
            <a:r>
              <a:rPr lang="en-US" sz="1700" dirty="0" smtClean="0"/>
              <a:t>Percent disagreement</a:t>
            </a:r>
          </a:p>
          <a:p>
            <a:pPr lvl="1"/>
            <a:r>
              <a:rPr lang="en-US" sz="1700" dirty="0" smtClean="0"/>
              <a:t>1-Pearson r</a:t>
            </a:r>
            <a:r>
              <a:rPr lang="cs-CZ" sz="1700" dirty="0" smtClean="0"/>
              <a:t> – jedna mínus </a:t>
            </a:r>
            <a:r>
              <a:rPr lang="cs-CZ" sz="1700" dirty="0" err="1" smtClean="0"/>
              <a:t>Pearsonův</a:t>
            </a:r>
            <a:r>
              <a:rPr lang="cs-CZ" sz="1700" dirty="0" smtClean="0"/>
              <a:t> korelační koeficient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4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cs-CZ" dirty="0"/>
              <a:t>Podstata a cíle shlukové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analýzy </a:t>
            </a:r>
            <a:r>
              <a:rPr lang="cs-CZ" dirty="0"/>
              <a:t>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STATISTICA</a:t>
            </a:r>
            <a:r>
              <a:rPr lang="cs-CZ" dirty="0" smtClean="0"/>
              <a:t> – </a:t>
            </a:r>
            <a:r>
              <a:rPr lang="cs-CZ" dirty="0" err="1" smtClean="0"/>
              <a:t>hierarch</a:t>
            </a:r>
            <a:r>
              <a:rPr lang="cs-CZ" dirty="0" smtClean="0"/>
              <a:t>. </a:t>
            </a:r>
            <a:r>
              <a:rPr lang="cs-CZ" dirty="0" err="1" smtClean="0"/>
              <a:t>aglom</a:t>
            </a:r>
            <a:r>
              <a:rPr lang="cs-CZ" dirty="0" smtClean="0"/>
              <a:t>. shluk. – pokračování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/>
          </a:p>
        </p:txBody>
      </p:sp>
      <p:pic>
        <p:nvPicPr>
          <p:cNvPr id="6" name="Obrázek 5" descr="Joining Results: Data_neuro_shluk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05726"/>
            <a:ext cx="5020376" cy="35914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788024" y="49291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asociační matice </a:t>
            </a:r>
            <a:endParaRPr lang="cs-CZ" sz="1400" dirty="0" smtClean="0"/>
          </a:p>
          <a:p>
            <a:r>
              <a:rPr lang="cs-CZ" sz="1400" dirty="0" smtClean="0"/>
              <a:t>Euklidových vzdáleností</a:t>
            </a:r>
            <a:endParaRPr lang="en-US" sz="1400" dirty="0"/>
          </a:p>
        </p:txBody>
      </p:sp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239807" cy="1655324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349730" cy="1656000"/>
          </a:xfrm>
          <a:prstGeom prst="rect">
            <a:avLst/>
          </a:prstGeom>
        </p:spPr>
      </p:pic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28750"/>
            <a:ext cx="2084016" cy="1204098"/>
          </a:xfrm>
          <a:prstGeom prst="rect">
            <a:avLst/>
          </a:prstGeom>
        </p:spPr>
      </p:pic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34503"/>
            <a:ext cx="2077796" cy="1546921"/>
          </a:xfrm>
          <a:prstGeom prst="rect">
            <a:avLst/>
          </a:prstGeom>
        </p:spPr>
      </p:pic>
      <p:pic>
        <p:nvPicPr>
          <p:cNvPr id="15" name="Obrázek 14" descr="Výřez obrazovky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" r="11823" b="-1"/>
          <a:stretch/>
        </p:blipFill>
        <p:spPr>
          <a:xfrm>
            <a:off x="4788024" y="5445224"/>
            <a:ext cx="1993776" cy="934991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2384654" y="2888184"/>
            <a:ext cx="648072" cy="3114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2384654" y="3476624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2384654" y="4336281"/>
            <a:ext cx="603170" cy="7248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3160742" y="4590327"/>
            <a:ext cx="0" cy="4119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400667" y="3199640"/>
            <a:ext cx="437354" cy="17415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20" y="4941168"/>
            <a:ext cx="2138177" cy="1466889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6632425" y="4067782"/>
            <a:ext cx="1440224" cy="10894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STATISTICA</a:t>
            </a:r>
            <a:r>
              <a:rPr lang="cs-CZ" dirty="0" smtClean="0"/>
              <a:t> – </a:t>
            </a:r>
            <a:r>
              <a:rPr lang="cs-CZ" dirty="0" err="1" smtClean="0"/>
              <a:t>hierarch</a:t>
            </a:r>
            <a:r>
              <a:rPr lang="cs-CZ" dirty="0" smtClean="0"/>
              <a:t>. </a:t>
            </a:r>
            <a:r>
              <a:rPr lang="cs-CZ" dirty="0" err="1" smtClean="0"/>
              <a:t>aglom</a:t>
            </a:r>
            <a:r>
              <a:rPr lang="cs-CZ" dirty="0" smtClean="0"/>
              <a:t>. shluk. – pokračování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2" y="1700808"/>
            <a:ext cx="6255993" cy="469423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539552" y="1201815"/>
            <a:ext cx="586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Příslušnosti do skupin lze vykreslit pomocí ikonového grafu</a:t>
            </a:r>
            <a:endParaRPr lang="en-US" dirty="0"/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2627784" y="3145918"/>
            <a:ext cx="4608512" cy="107517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7240888" y="2834784"/>
            <a:ext cx="194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</a:t>
            </a:r>
            <a:r>
              <a:rPr lang="cs-CZ" sz="1600" dirty="0" smtClean="0"/>
              <a:t>ento subjekt klasifikován špatně</a:t>
            </a:r>
            <a:endParaRPr lang="en-US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092280" y="3933056"/>
            <a:ext cx="1943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Patrné, že: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CN největší hodnoty objemu všech 3 struktur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AD nejmenší hodnoty objemu všech 3 struktur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5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STATISTICA</a:t>
            </a:r>
            <a:r>
              <a:rPr lang="cs-CZ" dirty="0" smtClean="0"/>
              <a:t> – </a:t>
            </a:r>
            <a:r>
              <a:rPr lang="cs-CZ" dirty="0" err="1" smtClean="0"/>
              <a:t>nehierarchické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72368"/>
            <a:ext cx="8229600" cy="3120728"/>
          </a:xfrm>
        </p:spPr>
        <p:txBody>
          <a:bodyPr>
            <a:normAutofit/>
          </a:bodyPr>
          <a:lstStyle/>
          <a:p>
            <a:r>
              <a:rPr lang="cs-CZ" sz="1900" dirty="0" err="1" smtClean="0"/>
              <a:t>Statistics</a:t>
            </a:r>
            <a:r>
              <a:rPr lang="en-US" sz="1900" dirty="0" smtClean="0"/>
              <a:t> – Multivariate Exploratory Techniques – Cluster Analysis</a:t>
            </a:r>
            <a:r>
              <a:rPr lang="cs-CZ" sz="1900" dirty="0" smtClean="0"/>
              <a:t> – K-</a:t>
            </a:r>
            <a:r>
              <a:rPr lang="cs-CZ" sz="1900" dirty="0" err="1" smtClean="0"/>
              <a:t>means</a:t>
            </a:r>
            <a:r>
              <a:rPr lang="cs-CZ" sz="1900" dirty="0" smtClean="0"/>
              <a:t> </a:t>
            </a:r>
            <a:r>
              <a:rPr lang="cs-CZ" sz="1900" dirty="0" err="1" smtClean="0"/>
              <a:t>clustering</a:t>
            </a:r>
            <a:r>
              <a:rPr lang="cs-CZ" sz="1900" dirty="0" smtClean="0"/>
              <a:t> – OK – přepnout se na záložku </a:t>
            </a:r>
            <a:r>
              <a:rPr lang="cs-CZ" sz="1900" dirty="0" err="1" smtClean="0"/>
              <a:t>Advanced</a:t>
            </a:r>
            <a:endParaRPr lang="cs-CZ" sz="1900" dirty="0" smtClean="0"/>
          </a:p>
          <a:p>
            <a:r>
              <a:rPr lang="cs-CZ" sz="1900" dirty="0" err="1" smtClean="0"/>
              <a:t>Variables</a:t>
            </a:r>
            <a:r>
              <a:rPr lang="cs-CZ" sz="1900" dirty="0" smtClean="0"/>
              <a:t>: výběr proměnných (např. objem hipokampu, amygdaly a </a:t>
            </a:r>
            <a:r>
              <a:rPr lang="cs-CZ" sz="1900" dirty="0" err="1" smtClean="0"/>
              <a:t>pallida</a:t>
            </a:r>
            <a:r>
              <a:rPr lang="cs-CZ" sz="1900" dirty="0" smtClean="0"/>
              <a:t>)</a:t>
            </a:r>
          </a:p>
          <a:p>
            <a:r>
              <a:rPr lang="cs-CZ" sz="1900" dirty="0" smtClean="0"/>
              <a:t>Cluster: zvolit, zda chceme shlukovat proměnné (</a:t>
            </a:r>
            <a:r>
              <a:rPr lang="cs-CZ" sz="1900" dirty="0" err="1" smtClean="0"/>
              <a:t>Variables</a:t>
            </a:r>
            <a:r>
              <a:rPr lang="cs-CZ" sz="1900" dirty="0" smtClean="0"/>
              <a:t> (</a:t>
            </a:r>
            <a:r>
              <a:rPr lang="cs-CZ" sz="1900" dirty="0" err="1" smtClean="0"/>
              <a:t>columns</a:t>
            </a:r>
            <a:r>
              <a:rPr lang="cs-CZ" sz="1900" dirty="0" smtClean="0"/>
              <a:t>)) či</a:t>
            </a:r>
            <a:r>
              <a:rPr lang="cs-CZ" sz="1900" dirty="0"/>
              <a:t> </a:t>
            </a:r>
            <a:r>
              <a:rPr lang="cs-CZ" sz="1900" dirty="0" smtClean="0"/>
              <a:t>subjekty (</a:t>
            </a:r>
            <a:r>
              <a:rPr lang="cs-CZ" sz="1900" dirty="0" err="1" smtClean="0"/>
              <a:t>Cases</a:t>
            </a:r>
            <a:r>
              <a:rPr lang="cs-CZ" sz="1900" dirty="0" smtClean="0"/>
              <a:t> (</a:t>
            </a:r>
            <a:r>
              <a:rPr lang="cs-CZ" sz="1900" dirty="0" err="1" smtClean="0"/>
              <a:t>rows</a:t>
            </a:r>
            <a:r>
              <a:rPr lang="cs-CZ" sz="1900" dirty="0" smtClean="0"/>
              <a:t>))</a:t>
            </a:r>
          </a:p>
          <a:p>
            <a:r>
              <a:rPr lang="cs-CZ" sz="1900" dirty="0" err="1" smtClean="0"/>
              <a:t>Number</a:t>
            </a:r>
            <a:r>
              <a:rPr lang="cs-CZ" sz="1900" dirty="0" smtClean="0"/>
              <a:t> of </a:t>
            </a:r>
            <a:r>
              <a:rPr lang="cs-CZ" sz="1900" dirty="0" err="1" smtClean="0"/>
              <a:t>clusters</a:t>
            </a:r>
            <a:r>
              <a:rPr lang="cs-CZ" sz="1900" dirty="0" smtClean="0"/>
              <a:t>: zvolit počet shluků (např. 3)</a:t>
            </a:r>
          </a:p>
          <a:p>
            <a:r>
              <a:rPr lang="cs-CZ" sz="1900" dirty="0" err="1" smtClean="0"/>
              <a:t>Number</a:t>
            </a:r>
            <a:r>
              <a:rPr lang="cs-CZ" sz="1900" dirty="0" smtClean="0"/>
              <a:t> of </a:t>
            </a:r>
            <a:r>
              <a:rPr lang="cs-CZ" sz="1900" dirty="0" err="1" smtClean="0"/>
              <a:t>iterations</a:t>
            </a:r>
            <a:r>
              <a:rPr lang="cs-CZ" sz="1900" dirty="0" smtClean="0"/>
              <a:t>: volba počtu iterací (metoda </a:t>
            </a:r>
            <a:r>
              <a:rPr lang="cs-CZ" sz="1900" i="1" dirty="0" smtClean="0"/>
              <a:t>k</a:t>
            </a:r>
            <a:r>
              <a:rPr lang="cs-CZ" sz="1900" dirty="0" smtClean="0"/>
              <a:t>-průměrů je iterativní metoda)</a:t>
            </a:r>
          </a:p>
          <a:p>
            <a:r>
              <a:rPr lang="cs-CZ" sz="1900" dirty="0" err="1" smtClean="0"/>
              <a:t>Initial</a:t>
            </a:r>
            <a:r>
              <a:rPr lang="cs-CZ" sz="1900" dirty="0" smtClean="0"/>
              <a:t> cluster </a:t>
            </a:r>
            <a:r>
              <a:rPr lang="cs-CZ" sz="1900" dirty="0" err="1" smtClean="0"/>
              <a:t>centers</a:t>
            </a:r>
            <a:r>
              <a:rPr lang="cs-CZ" sz="1900" dirty="0" smtClean="0"/>
              <a:t>: volba počátečních středů shluků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57200" y="47251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 smtClean="0"/>
              <a:t>příslušnost jednotlivých subjektů do shluků nalezneme na záložce </a:t>
            </a:r>
            <a:r>
              <a:rPr lang="cs-CZ" sz="1900" dirty="0" err="1" smtClean="0"/>
              <a:t>Advanced</a:t>
            </a:r>
            <a:r>
              <a:rPr lang="cs-CZ" sz="1900" dirty="0" smtClean="0"/>
              <a:t>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cs-CZ" sz="1900" dirty="0" smtClean="0"/>
              <a:t>v „</a:t>
            </a:r>
            <a:r>
              <a:rPr lang="cs-CZ" sz="1900" dirty="0" err="1" smtClean="0"/>
              <a:t>Members</a:t>
            </a:r>
            <a:r>
              <a:rPr lang="cs-CZ" sz="1900" dirty="0" smtClean="0"/>
              <a:t> of </a:t>
            </a:r>
            <a:r>
              <a:rPr lang="cs-CZ" sz="1900" dirty="0" err="1" smtClean="0"/>
              <a:t>each</a:t>
            </a:r>
            <a:r>
              <a:rPr lang="cs-CZ" sz="1900" dirty="0" smtClean="0"/>
              <a:t> cluster </a:t>
            </a:r>
            <a:r>
              <a:rPr lang="en-US" sz="1900" dirty="0" smtClean="0"/>
              <a:t>&amp; distances</a:t>
            </a:r>
            <a:r>
              <a:rPr lang="cs-CZ" sz="1900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414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SPSS</a:t>
            </a:r>
            <a:r>
              <a:rPr lang="cs-CZ" dirty="0" smtClean="0"/>
              <a:t> – 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72368"/>
            <a:ext cx="8229600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err="1" smtClean="0"/>
              <a:t>Analyze</a:t>
            </a:r>
            <a:r>
              <a:rPr lang="cs-CZ" sz="1600" dirty="0" smtClean="0"/>
              <a:t> – </a:t>
            </a:r>
            <a:r>
              <a:rPr lang="cs-CZ" sz="1600" dirty="0" err="1" smtClean="0"/>
              <a:t>Classify</a:t>
            </a:r>
            <a:r>
              <a:rPr lang="cs-CZ" sz="1600" dirty="0" smtClean="0"/>
              <a:t> – </a:t>
            </a:r>
            <a:r>
              <a:rPr lang="cs-CZ" sz="1600" dirty="0" err="1" smtClean="0"/>
              <a:t>Hierarchical</a:t>
            </a:r>
            <a:r>
              <a:rPr lang="cs-CZ" sz="1600" dirty="0" smtClean="0"/>
              <a:t> Cluster...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Cluster: zvolit, zda chceme shlukovat proměnné (</a:t>
            </a:r>
            <a:r>
              <a:rPr lang="cs-CZ" sz="1600" dirty="0" err="1" smtClean="0"/>
              <a:t>Variables</a:t>
            </a:r>
            <a:r>
              <a:rPr lang="cs-CZ" sz="1600" dirty="0" smtClean="0"/>
              <a:t>) či</a:t>
            </a:r>
            <a:r>
              <a:rPr lang="cs-CZ" sz="1600" dirty="0"/>
              <a:t> </a:t>
            </a:r>
            <a:r>
              <a:rPr lang="cs-CZ" sz="1600" dirty="0" smtClean="0"/>
              <a:t>subjekty (</a:t>
            </a:r>
            <a:r>
              <a:rPr lang="cs-CZ" sz="1600" dirty="0" err="1" smtClean="0"/>
              <a:t>Cases</a:t>
            </a:r>
            <a:r>
              <a:rPr lang="cs-CZ" sz="1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sz="1600" dirty="0" err="1" smtClean="0"/>
              <a:t>Statistics</a:t>
            </a:r>
            <a:r>
              <a:rPr lang="cs-CZ" sz="1600" dirty="0" smtClean="0"/>
              <a:t>...: zatrhnout </a:t>
            </a:r>
            <a:r>
              <a:rPr lang="cs-CZ" sz="1600" dirty="0" err="1" smtClean="0"/>
              <a:t>Proximity</a:t>
            </a:r>
            <a:r>
              <a:rPr lang="cs-CZ" sz="1600" dirty="0" smtClean="0"/>
              <a:t> matrix (= asociační matice vzdáleností či podobností)</a:t>
            </a:r>
          </a:p>
          <a:p>
            <a:pPr>
              <a:spcBef>
                <a:spcPts val="0"/>
              </a:spcBef>
            </a:pPr>
            <a:r>
              <a:rPr lang="cs-CZ" sz="1600" dirty="0" err="1" smtClean="0"/>
              <a:t>Plots</a:t>
            </a:r>
            <a:r>
              <a:rPr lang="cs-CZ" sz="1600" dirty="0" smtClean="0"/>
              <a:t>...: zatrhnout </a:t>
            </a:r>
            <a:r>
              <a:rPr lang="cs-CZ" sz="1600" dirty="0" err="1" smtClean="0"/>
              <a:t>Dendrogram</a:t>
            </a:r>
            <a:r>
              <a:rPr lang="cs-CZ" sz="1600" dirty="0" smtClean="0"/>
              <a:t> (možnost volby </a:t>
            </a:r>
            <a:r>
              <a:rPr lang="cs-CZ" sz="1600" dirty="0" err="1" smtClean="0"/>
              <a:t>Vertical</a:t>
            </a:r>
            <a:r>
              <a:rPr lang="cs-CZ" sz="1600" dirty="0" smtClean="0"/>
              <a:t> či </a:t>
            </a:r>
            <a:r>
              <a:rPr lang="cs-CZ" sz="1600" dirty="0" err="1" smtClean="0"/>
              <a:t>Horizontal</a:t>
            </a:r>
            <a:r>
              <a:rPr lang="cs-CZ" sz="1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sz="1600" dirty="0" err="1" smtClean="0"/>
              <a:t>Method</a:t>
            </a:r>
            <a:r>
              <a:rPr lang="cs-CZ" sz="1600" dirty="0" smtClean="0"/>
              <a:t>...: 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Cluster </a:t>
            </a:r>
            <a:r>
              <a:rPr lang="cs-CZ" sz="1600" dirty="0" err="1" smtClean="0"/>
              <a:t>Method</a:t>
            </a:r>
            <a:r>
              <a:rPr lang="cs-CZ" sz="1600" dirty="0" smtClean="0"/>
              <a:t> = volba </a:t>
            </a:r>
            <a:r>
              <a:rPr lang="cs-CZ" sz="1600" dirty="0" err="1" smtClean="0"/>
              <a:t>shlukovacího</a:t>
            </a:r>
            <a:r>
              <a:rPr lang="cs-CZ" sz="1600" dirty="0" smtClean="0"/>
              <a:t> algoritmu: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Between-groups</a:t>
            </a:r>
            <a:r>
              <a:rPr lang="cs-CZ" sz="1400" dirty="0" smtClean="0"/>
              <a:t> </a:t>
            </a:r>
            <a:r>
              <a:rPr lang="cs-CZ" sz="1400" dirty="0" err="1" smtClean="0"/>
              <a:t>linkage</a:t>
            </a:r>
            <a:r>
              <a:rPr lang="cs-CZ" sz="1400" dirty="0" smtClean="0"/>
              <a:t> – metoda průměrné vazby mezi skupinami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Within-groups</a:t>
            </a:r>
            <a:r>
              <a:rPr lang="cs-CZ" sz="1400" dirty="0" smtClean="0"/>
              <a:t> </a:t>
            </a:r>
            <a:r>
              <a:rPr lang="cs-CZ" sz="1400" dirty="0" err="1" smtClean="0"/>
              <a:t>linkage</a:t>
            </a:r>
            <a:r>
              <a:rPr lang="cs-CZ" sz="1400" dirty="0" smtClean="0"/>
              <a:t> – metoda průměrné vazby uvnitř skupin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Nearest</a:t>
            </a:r>
            <a:r>
              <a:rPr lang="cs-CZ" sz="1400" dirty="0" smtClean="0"/>
              <a:t> </a:t>
            </a:r>
            <a:r>
              <a:rPr lang="cs-CZ" sz="1400" dirty="0" err="1" smtClean="0"/>
              <a:t>neighbor</a:t>
            </a:r>
            <a:r>
              <a:rPr lang="cs-CZ" sz="1400" dirty="0" smtClean="0"/>
              <a:t> – metoda nejbližšího souseda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Furthest</a:t>
            </a:r>
            <a:r>
              <a:rPr lang="cs-CZ" sz="1400" dirty="0" smtClean="0"/>
              <a:t> </a:t>
            </a:r>
            <a:r>
              <a:rPr lang="cs-CZ" sz="1400" dirty="0" err="1" smtClean="0"/>
              <a:t>neighbor</a:t>
            </a:r>
            <a:r>
              <a:rPr lang="cs-CZ" sz="1400" dirty="0" smtClean="0"/>
              <a:t> – metoda nejvzdálenějšího souseda</a:t>
            </a:r>
          </a:p>
          <a:p>
            <a:pPr lvl="2">
              <a:spcBef>
                <a:spcPts val="0"/>
              </a:spcBef>
            </a:pPr>
            <a:r>
              <a:rPr lang="cs-CZ" sz="1400" dirty="0" smtClean="0"/>
              <a:t>Centroid </a:t>
            </a:r>
            <a:r>
              <a:rPr lang="cs-CZ" sz="1400" dirty="0" err="1" smtClean="0"/>
              <a:t>clustering</a:t>
            </a:r>
            <a:r>
              <a:rPr lang="cs-CZ" sz="1400" dirty="0" smtClean="0"/>
              <a:t> –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 (nevážená)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Median</a:t>
            </a:r>
            <a:r>
              <a:rPr lang="cs-CZ" sz="1400" dirty="0" smtClean="0"/>
              <a:t> </a:t>
            </a:r>
            <a:r>
              <a:rPr lang="cs-CZ" sz="1400" dirty="0" err="1" smtClean="0"/>
              <a:t>clustering</a:t>
            </a:r>
            <a:r>
              <a:rPr lang="cs-CZ" sz="1400" dirty="0" smtClean="0"/>
              <a:t> –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 (vážená) = mediánová metoda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Ward</a:t>
            </a:r>
            <a:r>
              <a:rPr lang="en-US" sz="1400" dirty="0" smtClean="0"/>
              <a:t>’s method</a:t>
            </a:r>
            <a:r>
              <a:rPr lang="cs-CZ" sz="1400" dirty="0"/>
              <a:t> </a:t>
            </a:r>
            <a:r>
              <a:rPr lang="cs-CZ" sz="1400" dirty="0" smtClean="0"/>
              <a:t>–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metoda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Distance </a:t>
            </a:r>
            <a:r>
              <a:rPr lang="cs-CZ" sz="1600" dirty="0" err="1" smtClean="0"/>
              <a:t>measure</a:t>
            </a:r>
            <a:r>
              <a:rPr lang="cs-CZ" sz="1600" dirty="0" smtClean="0"/>
              <a:t>: volba metrik vzdáleností objektů (subjektů):</a:t>
            </a:r>
          </a:p>
          <a:p>
            <a:pPr lvl="2">
              <a:spcBef>
                <a:spcPts val="0"/>
              </a:spcBef>
            </a:pPr>
            <a:r>
              <a:rPr lang="cs-CZ" sz="1400" dirty="0" err="1"/>
              <a:t>Euclidean</a:t>
            </a:r>
            <a:r>
              <a:rPr lang="cs-CZ" sz="1400" dirty="0"/>
              <a:t> </a:t>
            </a:r>
            <a:r>
              <a:rPr lang="cs-CZ" sz="1400" dirty="0" smtClean="0"/>
              <a:t>distance </a:t>
            </a:r>
            <a:r>
              <a:rPr lang="cs-CZ" sz="1400" dirty="0"/>
              <a:t>– Euklidova metrika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Squared</a:t>
            </a:r>
            <a:r>
              <a:rPr lang="cs-CZ" sz="1400" dirty="0" smtClean="0"/>
              <a:t> </a:t>
            </a:r>
            <a:r>
              <a:rPr lang="cs-CZ" sz="1400" dirty="0" err="1" smtClean="0"/>
              <a:t>Euclidean</a:t>
            </a:r>
            <a:r>
              <a:rPr lang="cs-CZ" sz="1400" dirty="0" smtClean="0"/>
              <a:t> distance</a:t>
            </a:r>
            <a:r>
              <a:rPr lang="en-US" sz="1400" dirty="0" smtClean="0"/>
              <a:t> – </a:t>
            </a:r>
            <a:r>
              <a:rPr lang="cs-CZ" sz="1400" dirty="0" smtClean="0"/>
              <a:t>čtverec </a:t>
            </a:r>
            <a:r>
              <a:rPr lang="cs-CZ" sz="1400" dirty="0"/>
              <a:t>E</a:t>
            </a:r>
            <a:r>
              <a:rPr lang="cs-CZ" sz="1400" dirty="0" smtClean="0"/>
              <a:t>uklidovy vzdálenosti</a:t>
            </a:r>
          </a:p>
          <a:p>
            <a:pPr lvl="2">
              <a:spcBef>
                <a:spcPts val="0"/>
              </a:spcBef>
            </a:pPr>
            <a:r>
              <a:rPr lang="cs-CZ" sz="1400" dirty="0" smtClean="0"/>
              <a:t>Cosine – kosinová metrika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Pearson</a:t>
            </a:r>
            <a:r>
              <a:rPr lang="cs-CZ" sz="1400" dirty="0" smtClean="0"/>
              <a:t> </a:t>
            </a:r>
            <a:r>
              <a:rPr lang="cs-CZ" sz="1400" dirty="0" err="1" smtClean="0"/>
              <a:t>correlation</a:t>
            </a:r>
            <a:r>
              <a:rPr lang="cs-CZ" sz="1400" dirty="0" smtClean="0"/>
              <a:t> –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Chebychev</a:t>
            </a:r>
            <a:r>
              <a:rPr lang="cs-CZ" sz="1400" dirty="0" smtClean="0"/>
              <a:t> – </a:t>
            </a:r>
            <a:r>
              <a:rPr lang="cs-CZ" sz="1400" dirty="0" err="1"/>
              <a:t>Čebyševova</a:t>
            </a:r>
            <a:r>
              <a:rPr lang="cs-CZ" sz="1400" dirty="0"/>
              <a:t> </a:t>
            </a:r>
            <a:r>
              <a:rPr lang="cs-CZ" sz="1400" dirty="0" smtClean="0"/>
              <a:t>metrika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Block</a:t>
            </a:r>
            <a:r>
              <a:rPr lang="cs-CZ" sz="1400" dirty="0" smtClean="0"/>
              <a:t> –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(manhattanská) metrika</a:t>
            </a:r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Minkowski</a:t>
            </a:r>
            <a:r>
              <a:rPr lang="cs-CZ" sz="1400" dirty="0" smtClean="0"/>
              <a:t> –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metrika</a:t>
            </a:r>
            <a:endParaRPr lang="en-US" sz="1400" dirty="0" smtClean="0"/>
          </a:p>
          <a:p>
            <a:pPr lvl="2">
              <a:spcBef>
                <a:spcPts val="0"/>
              </a:spcBef>
            </a:pPr>
            <a:r>
              <a:rPr lang="cs-CZ" sz="1400" dirty="0" err="1" smtClean="0"/>
              <a:t>Customized</a:t>
            </a:r>
            <a:r>
              <a:rPr lang="cs-CZ" sz="1400" dirty="0" smtClean="0"/>
              <a:t> – výpočet pomocí SUM(ABS(x-y</a:t>
            </a:r>
            <a:r>
              <a:rPr lang="cs-CZ" sz="1400" dirty="0"/>
              <a:t>)**p)**1/r</a:t>
            </a:r>
            <a:endParaRPr lang="cs-CZ" sz="1400" dirty="0" smtClean="0"/>
          </a:p>
          <a:p>
            <a:pPr lvl="1">
              <a:spcBef>
                <a:spcPts val="0"/>
              </a:spcBef>
            </a:pPr>
            <a:r>
              <a:rPr lang="cs-CZ" sz="1600" dirty="0" err="1" smtClean="0"/>
              <a:t>Transform</a:t>
            </a:r>
            <a:r>
              <a:rPr lang="cs-CZ" sz="1600" dirty="0" smtClean="0"/>
              <a:t> </a:t>
            </a:r>
            <a:r>
              <a:rPr lang="cs-CZ" sz="1600" dirty="0" err="1" smtClean="0"/>
              <a:t>Values</a:t>
            </a:r>
            <a:r>
              <a:rPr lang="cs-CZ" sz="1600" dirty="0" smtClean="0"/>
              <a:t>, </a:t>
            </a:r>
            <a:r>
              <a:rPr lang="cs-CZ" sz="1600" dirty="0" err="1" smtClean="0"/>
              <a:t>Transform</a:t>
            </a:r>
            <a:r>
              <a:rPr lang="cs-CZ" sz="1600" dirty="0" smtClean="0"/>
              <a:t> </a:t>
            </a:r>
            <a:r>
              <a:rPr lang="cs-CZ" sz="1600" dirty="0" err="1" smtClean="0"/>
              <a:t>Measure</a:t>
            </a:r>
            <a:r>
              <a:rPr lang="cs-CZ" sz="1600" dirty="0" smtClean="0"/>
              <a:t> – je možno transformovat původní data nebo vypočtené vzdálenosti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SPSS</a:t>
            </a:r>
            <a:r>
              <a:rPr lang="cs-CZ" dirty="0" smtClean="0"/>
              <a:t> – </a:t>
            </a:r>
            <a:r>
              <a:rPr lang="cs-CZ" dirty="0" err="1" smtClean="0"/>
              <a:t>nehierarchické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72368"/>
            <a:ext cx="8229600" cy="3120728"/>
          </a:xfrm>
        </p:spPr>
        <p:txBody>
          <a:bodyPr>
            <a:normAutofit/>
          </a:bodyPr>
          <a:lstStyle/>
          <a:p>
            <a:r>
              <a:rPr lang="cs-CZ" sz="1800" dirty="0" err="1"/>
              <a:t>Analyze</a:t>
            </a:r>
            <a:r>
              <a:rPr lang="cs-CZ" sz="1800" dirty="0"/>
              <a:t> – </a:t>
            </a:r>
            <a:r>
              <a:rPr lang="cs-CZ" sz="1800" dirty="0" err="1"/>
              <a:t>Classify</a:t>
            </a:r>
            <a:r>
              <a:rPr lang="cs-CZ" sz="1800" dirty="0"/>
              <a:t> – </a:t>
            </a:r>
            <a:r>
              <a:rPr lang="cs-CZ" sz="1900" dirty="0" smtClean="0"/>
              <a:t>K-</a:t>
            </a:r>
            <a:r>
              <a:rPr lang="cs-CZ" sz="1900" dirty="0" err="1" smtClean="0"/>
              <a:t>Means</a:t>
            </a:r>
            <a:r>
              <a:rPr lang="cs-CZ" sz="1900" dirty="0" smtClean="0"/>
              <a:t> Cluster... </a:t>
            </a:r>
          </a:p>
          <a:p>
            <a:r>
              <a:rPr lang="cs-CZ" sz="1900" dirty="0" err="1" smtClean="0"/>
              <a:t>Variables</a:t>
            </a:r>
            <a:r>
              <a:rPr lang="cs-CZ" sz="1900" dirty="0" smtClean="0"/>
              <a:t>: výběr proměnných (např. objem hipokampu, amygdaly a </a:t>
            </a:r>
            <a:r>
              <a:rPr lang="cs-CZ" sz="1900" dirty="0" err="1" smtClean="0"/>
              <a:t>pallida</a:t>
            </a:r>
            <a:r>
              <a:rPr lang="cs-CZ" sz="1900" dirty="0" smtClean="0"/>
              <a:t>)</a:t>
            </a:r>
          </a:p>
          <a:p>
            <a:r>
              <a:rPr lang="cs-CZ" sz="1900" dirty="0" err="1" smtClean="0"/>
              <a:t>Number</a:t>
            </a:r>
            <a:r>
              <a:rPr lang="cs-CZ" sz="1900" dirty="0" smtClean="0"/>
              <a:t> of </a:t>
            </a:r>
            <a:r>
              <a:rPr lang="cs-CZ" sz="1900" dirty="0" err="1" smtClean="0"/>
              <a:t>clusters</a:t>
            </a:r>
            <a:r>
              <a:rPr lang="cs-CZ" sz="1900" dirty="0" smtClean="0"/>
              <a:t>: zvolit počet shluků (např. 3)</a:t>
            </a:r>
          </a:p>
          <a:p>
            <a:r>
              <a:rPr lang="cs-CZ" sz="1900" dirty="0" err="1" smtClean="0"/>
              <a:t>Method</a:t>
            </a:r>
            <a:r>
              <a:rPr lang="cs-CZ" sz="1900" dirty="0" smtClean="0"/>
              <a:t>: přepnout na „</a:t>
            </a:r>
            <a:r>
              <a:rPr lang="cs-CZ" sz="1900" dirty="0" err="1" smtClean="0"/>
              <a:t>Classify</a:t>
            </a:r>
            <a:r>
              <a:rPr lang="cs-CZ" sz="1900" dirty="0" smtClean="0"/>
              <a:t> </a:t>
            </a:r>
            <a:r>
              <a:rPr lang="cs-CZ" sz="1900" dirty="0" err="1" smtClean="0"/>
              <a:t>only</a:t>
            </a:r>
            <a:r>
              <a:rPr lang="cs-CZ" sz="1900" dirty="0" smtClean="0"/>
              <a:t>“ v případě, že známe středy shluků, které můžeme načíst pomocí „</a:t>
            </a:r>
            <a:r>
              <a:rPr lang="cs-CZ" sz="1900" dirty="0" err="1" smtClean="0"/>
              <a:t>Read</a:t>
            </a:r>
            <a:r>
              <a:rPr lang="cs-CZ" sz="1900" dirty="0" smtClean="0"/>
              <a:t> </a:t>
            </a:r>
            <a:r>
              <a:rPr lang="cs-CZ" sz="1900" dirty="0" err="1" smtClean="0"/>
              <a:t>initial</a:t>
            </a:r>
            <a:r>
              <a:rPr lang="cs-CZ" sz="1900" dirty="0" smtClean="0"/>
              <a:t>“</a:t>
            </a:r>
          </a:p>
          <a:p>
            <a:r>
              <a:rPr lang="cs-CZ" sz="1900" dirty="0" err="1" smtClean="0"/>
              <a:t>Iterate</a:t>
            </a:r>
            <a:r>
              <a:rPr lang="cs-CZ" sz="1900" dirty="0" smtClean="0"/>
              <a:t>... – Maximum </a:t>
            </a:r>
            <a:r>
              <a:rPr lang="cs-CZ" sz="1900" dirty="0" err="1" smtClean="0"/>
              <a:t>Iterations</a:t>
            </a:r>
            <a:r>
              <a:rPr lang="cs-CZ" sz="1900" dirty="0" smtClean="0"/>
              <a:t> (volba počtu iterací – metoda </a:t>
            </a:r>
            <a:r>
              <a:rPr lang="cs-CZ" sz="1900" i="1" dirty="0" smtClean="0"/>
              <a:t>k</a:t>
            </a:r>
            <a:r>
              <a:rPr lang="cs-CZ" sz="1900" dirty="0" smtClean="0"/>
              <a:t>-průměrů je iterativní metoda)</a:t>
            </a:r>
          </a:p>
          <a:p>
            <a:r>
              <a:rPr lang="cs-CZ" sz="1900" dirty="0" err="1" smtClean="0"/>
              <a:t>Options</a:t>
            </a:r>
            <a:r>
              <a:rPr lang="cs-CZ" sz="1900" dirty="0" smtClean="0"/>
              <a:t>... – zatrhnout „Cluster </a:t>
            </a:r>
            <a:r>
              <a:rPr lang="cs-CZ" sz="1900" dirty="0" err="1" smtClean="0"/>
              <a:t>information</a:t>
            </a:r>
            <a:r>
              <a:rPr lang="cs-CZ" sz="1900" dirty="0" smtClean="0"/>
              <a:t> </a:t>
            </a:r>
            <a:r>
              <a:rPr lang="cs-CZ" sz="1900" dirty="0" err="1" smtClean="0"/>
              <a:t>for</a:t>
            </a:r>
            <a:r>
              <a:rPr lang="cs-CZ" sz="1900" dirty="0" smtClean="0"/>
              <a:t> </a:t>
            </a:r>
            <a:r>
              <a:rPr lang="cs-CZ" sz="1900" dirty="0" err="1" smtClean="0"/>
              <a:t>each</a:t>
            </a:r>
            <a:r>
              <a:rPr lang="cs-CZ" sz="1900" dirty="0" smtClean="0"/>
              <a:t> case“, abychom získali tabulku, do kterého shluku patří který subjekt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8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Software R </a:t>
            </a:r>
            <a:r>
              <a:rPr lang="cs-CZ" dirty="0" smtClean="0"/>
              <a:t>– </a:t>
            </a:r>
            <a:r>
              <a:rPr lang="cs-CZ" dirty="0"/>
              <a:t>hierarchické </a:t>
            </a:r>
            <a:r>
              <a:rPr lang="cs-CZ" dirty="0" err="1"/>
              <a:t>aglomerativní</a:t>
            </a:r>
            <a:r>
              <a:rPr lang="cs-CZ" dirty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r>
              <a:rPr lang="cs-CZ" dirty="0" smtClean="0"/>
              <a:t>funkce </a:t>
            </a:r>
            <a:r>
              <a:rPr lang="cs-CZ" i="1" dirty="0" err="1" smtClean="0"/>
              <a:t>dist</a:t>
            </a:r>
            <a:r>
              <a:rPr lang="cs-CZ" i="1" dirty="0" smtClean="0"/>
              <a:t> </a:t>
            </a:r>
            <a:r>
              <a:rPr lang="cs-CZ" dirty="0" smtClean="0"/>
              <a:t>na výpočet vzdáleností objektů (či subjektů) :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euclidean</a:t>
            </a:r>
            <a:r>
              <a:rPr lang="cs-CZ" dirty="0" smtClean="0"/>
              <a:t>“ – </a:t>
            </a:r>
            <a:r>
              <a:rPr lang="cs-CZ" dirty="0" err="1" smtClean="0"/>
              <a:t>Euklidovska</a:t>
            </a:r>
            <a:r>
              <a:rPr lang="cs-CZ" dirty="0" smtClean="0"/>
              <a:t> metrika</a:t>
            </a:r>
          </a:p>
          <a:p>
            <a:pPr lvl="1"/>
            <a:r>
              <a:rPr lang="cs-CZ" dirty="0" smtClean="0"/>
              <a:t>„maximum“ – </a:t>
            </a:r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manhattan</a:t>
            </a:r>
            <a:r>
              <a:rPr lang="cs-CZ" dirty="0" smtClean="0"/>
              <a:t>“ – </a:t>
            </a:r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canberra</a:t>
            </a:r>
            <a:r>
              <a:rPr lang="cs-CZ" dirty="0" smtClean="0"/>
              <a:t>“ – Canberrská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minkowski</a:t>
            </a:r>
            <a:r>
              <a:rPr lang="cs-CZ" dirty="0" smtClean="0"/>
              <a:t>“ – </a:t>
            </a:r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57200" y="3331592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funkce </a:t>
            </a:r>
            <a:r>
              <a:rPr lang="cs-CZ" i="1" dirty="0" err="1" smtClean="0"/>
              <a:t>hclust</a:t>
            </a:r>
            <a:r>
              <a:rPr lang="cs-CZ" dirty="0" smtClean="0"/>
              <a:t> na výpočet shlukové analýzy: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ward.D</a:t>
            </a:r>
            <a:r>
              <a:rPr lang="cs-CZ" dirty="0" smtClean="0"/>
              <a:t>“ a „ward.D2“ – dva algoritmy pro </a:t>
            </a:r>
            <a:r>
              <a:rPr lang="cs-CZ" dirty="0" err="1" smtClean="0"/>
              <a:t>Wardovu</a:t>
            </a:r>
            <a:r>
              <a:rPr lang="cs-CZ" dirty="0" smtClean="0"/>
              <a:t> metodu</a:t>
            </a:r>
          </a:p>
          <a:p>
            <a:pPr lvl="1"/>
            <a:r>
              <a:rPr lang="cs-CZ" dirty="0" smtClean="0"/>
              <a:t>„single“ – metoda nejbližšího souseda (single </a:t>
            </a:r>
            <a:r>
              <a:rPr lang="cs-CZ" dirty="0" err="1" smtClean="0"/>
              <a:t>linkage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complete</a:t>
            </a:r>
            <a:r>
              <a:rPr lang="cs-CZ" dirty="0" smtClean="0"/>
              <a:t>“ – metoda nejvzdálenějšího souseda (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linkage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average</a:t>
            </a:r>
            <a:r>
              <a:rPr lang="cs-CZ" dirty="0" smtClean="0"/>
              <a:t>“ – metoda průměrné vazby (nevážená) (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linkage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mcquitty</a:t>
            </a:r>
            <a:r>
              <a:rPr lang="cs-CZ" dirty="0" smtClean="0"/>
              <a:t>“ – metoda průměrné vazby (vážená)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median</a:t>
            </a:r>
            <a:r>
              <a:rPr lang="cs-CZ" dirty="0" smtClean="0"/>
              <a:t>“ – </a:t>
            </a:r>
            <a:r>
              <a:rPr lang="cs-CZ" dirty="0" err="1" smtClean="0"/>
              <a:t>centroidová</a:t>
            </a:r>
            <a:r>
              <a:rPr lang="cs-CZ" dirty="0" smtClean="0"/>
              <a:t> metoda (vážená) = </a:t>
            </a:r>
            <a:r>
              <a:rPr lang="cs-CZ" dirty="0"/>
              <a:t>mediánová </a:t>
            </a:r>
            <a:r>
              <a:rPr lang="cs-CZ" dirty="0" smtClean="0"/>
              <a:t>metoda</a:t>
            </a:r>
          </a:p>
          <a:p>
            <a:pPr lvl="1"/>
            <a:r>
              <a:rPr lang="cs-CZ" dirty="0" smtClean="0"/>
              <a:t>„centroid“ – </a:t>
            </a:r>
            <a:r>
              <a:rPr lang="cs-CZ" dirty="0" err="1" smtClean="0"/>
              <a:t>centroidová</a:t>
            </a:r>
            <a:r>
              <a:rPr lang="cs-CZ" dirty="0" smtClean="0"/>
              <a:t> metoda (nevážená)</a:t>
            </a:r>
            <a:endParaRPr lang="cs-CZ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457200" y="609329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podrobná ukázka </a:t>
            </a:r>
            <a:r>
              <a:rPr lang="cs-CZ" dirty="0"/>
              <a:t>v souboru </a:t>
            </a:r>
            <a:r>
              <a:rPr lang="cs-CZ" dirty="0" err="1"/>
              <a:t>Shlukovky_skript.R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5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Software R </a:t>
            </a:r>
            <a:r>
              <a:rPr lang="cs-CZ" dirty="0" smtClean="0"/>
              <a:t>– </a:t>
            </a:r>
            <a:r>
              <a:rPr lang="cs-CZ" dirty="0" err="1" smtClean="0"/>
              <a:t>nehierarchické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r>
              <a:rPr lang="cs-CZ" dirty="0" smtClean="0"/>
              <a:t>funkce </a:t>
            </a:r>
            <a:r>
              <a:rPr lang="cs-CZ" i="1" dirty="0" err="1" smtClean="0"/>
              <a:t>kmeans</a:t>
            </a:r>
            <a:endParaRPr lang="cs-CZ" i="1" dirty="0" smtClean="0"/>
          </a:p>
          <a:p>
            <a:r>
              <a:rPr lang="cs-CZ" dirty="0" smtClean="0"/>
              <a:t>ukázka: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sz="1800" dirty="0" smtClean="0"/>
              <a:t>cl </a:t>
            </a:r>
            <a:r>
              <a:rPr lang="en-US" sz="1800" dirty="0"/>
              <a:t>&lt;- </a:t>
            </a:r>
            <a:r>
              <a:rPr lang="en-US" sz="1800" dirty="0" err="1" smtClean="0"/>
              <a:t>kmeans</a:t>
            </a:r>
            <a:r>
              <a:rPr lang="en-US" sz="1800" dirty="0" smtClean="0"/>
              <a:t>(data</a:t>
            </a:r>
            <a:r>
              <a:rPr lang="cs-CZ" sz="1800" dirty="0" smtClean="0"/>
              <a:t>.vyber</a:t>
            </a:r>
            <a:r>
              <a:rPr lang="en-US" sz="1800" dirty="0" smtClean="0"/>
              <a:t>, </a:t>
            </a:r>
            <a:r>
              <a:rPr lang="cs-CZ" sz="1800" dirty="0"/>
              <a:t>3</a:t>
            </a:r>
            <a:r>
              <a:rPr lang="en-US" sz="1800" dirty="0" smtClean="0"/>
              <a:t>)    # </a:t>
            </a:r>
            <a:r>
              <a:rPr lang="en-US" sz="1800" dirty="0" err="1" smtClean="0"/>
              <a:t>proveden</a:t>
            </a:r>
            <a:r>
              <a:rPr lang="cs-CZ" sz="1800" dirty="0" smtClean="0"/>
              <a:t>i </a:t>
            </a:r>
            <a:r>
              <a:rPr lang="cs-CZ" sz="1800" dirty="0" err="1" smtClean="0"/>
              <a:t>shlukove</a:t>
            </a:r>
            <a:r>
              <a:rPr lang="cs-CZ" sz="1800" dirty="0" smtClean="0"/>
              <a:t> </a:t>
            </a:r>
            <a:r>
              <a:rPr lang="cs-CZ" sz="1800" dirty="0" err="1" smtClean="0"/>
              <a:t>analyzy</a:t>
            </a:r>
            <a:r>
              <a:rPr lang="en-US" sz="1800" dirty="0" smtClean="0"/>
              <a:t>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en-US" sz="1800" dirty="0" smtClean="0"/>
              <a:t>table(</a:t>
            </a:r>
            <a:r>
              <a:rPr lang="en-US" sz="1800" dirty="0" err="1" smtClean="0"/>
              <a:t>cl$cluster,groupCodes</a:t>
            </a:r>
            <a:r>
              <a:rPr lang="en-US" sz="1800" dirty="0" smtClean="0"/>
              <a:t>)</a:t>
            </a:r>
            <a:r>
              <a:rPr lang="cs-CZ" sz="1800" dirty="0" smtClean="0"/>
              <a:t> </a:t>
            </a:r>
            <a:r>
              <a:rPr lang="en-US" sz="1800" dirty="0" smtClean="0"/>
              <a:t># </a:t>
            </a:r>
            <a:r>
              <a:rPr lang="pl-PL" sz="1800" dirty="0"/>
              <a:t>zjisteni, kolik subjektu bylo spatne zarazenych</a:t>
            </a:r>
            <a:endParaRPr lang="cs-CZ" sz="18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3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Matlab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/>
              <a:t>hierarchické </a:t>
            </a:r>
            <a:r>
              <a:rPr lang="cs-CZ" dirty="0" err="1"/>
              <a:t>aglomerativní</a:t>
            </a:r>
            <a:r>
              <a:rPr lang="cs-CZ" dirty="0"/>
              <a:t> shlukování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14884" y="4784452"/>
            <a:ext cx="6412780" cy="1825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</a:t>
            </a:r>
            <a:r>
              <a:rPr lang="en-US" sz="1600" dirty="0" err="1"/>
              <a:t>num</a:t>
            </a:r>
            <a:r>
              <a:rPr lang="en-US" sz="1600" dirty="0"/>
              <a:t>, txt] = </a:t>
            </a:r>
            <a:r>
              <a:rPr lang="en-US" sz="1600" dirty="0" err="1"/>
              <a:t>xlsread</a:t>
            </a:r>
            <a:r>
              <a:rPr lang="en-US" sz="1600" dirty="0"/>
              <a:t>('Data_neuro_shlukovky.xlsx',1);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data=</a:t>
            </a:r>
            <a:r>
              <a:rPr lang="en-US" sz="1600" dirty="0" err="1"/>
              <a:t>num</a:t>
            </a:r>
            <a:r>
              <a:rPr lang="en-US" sz="1600" dirty="0"/>
              <a:t>(:,[23,24,26]);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Z=linkage(data,'complete','</a:t>
            </a:r>
            <a:r>
              <a:rPr lang="en-US" sz="1600" dirty="0" err="1"/>
              <a:t>euclidean</a:t>
            </a:r>
            <a:r>
              <a:rPr lang="en-US" sz="1600" dirty="0"/>
              <a:t>'); </a:t>
            </a:r>
            <a:r>
              <a:rPr lang="cs-CZ" sz="1600" dirty="0" smtClean="0"/>
              <a:t>   </a:t>
            </a:r>
            <a:r>
              <a:rPr lang="en-US" sz="1600" dirty="0" smtClean="0"/>
              <a:t>% </a:t>
            </a:r>
            <a:r>
              <a:rPr lang="en-US" sz="1600" dirty="0" err="1"/>
              <a:t>provedeni</a:t>
            </a:r>
            <a:r>
              <a:rPr lang="en-US" sz="1600" dirty="0"/>
              <a:t> </a:t>
            </a:r>
            <a:r>
              <a:rPr lang="en-US" sz="1600" dirty="0" err="1"/>
              <a:t>shlukove</a:t>
            </a:r>
            <a:r>
              <a:rPr lang="en-US" sz="1600" dirty="0"/>
              <a:t> </a:t>
            </a:r>
            <a:r>
              <a:rPr lang="en-US" sz="1600" dirty="0" err="1"/>
              <a:t>analyzy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dendrogram</a:t>
            </a:r>
            <a:r>
              <a:rPr lang="en-US" sz="1600" dirty="0"/>
              <a:t>(Z)                           </a:t>
            </a:r>
            <a:r>
              <a:rPr lang="cs-CZ" sz="1600" dirty="0" smtClean="0"/>
              <a:t>                    </a:t>
            </a:r>
            <a:r>
              <a:rPr lang="en-US" sz="1600" dirty="0" smtClean="0"/>
              <a:t>% </a:t>
            </a:r>
            <a:r>
              <a:rPr lang="en-US" sz="1600" dirty="0" err="1"/>
              <a:t>vykresleni</a:t>
            </a:r>
            <a:r>
              <a:rPr lang="en-US" sz="1600" dirty="0"/>
              <a:t> </a:t>
            </a:r>
            <a:r>
              <a:rPr lang="en-US" sz="1600" dirty="0" err="1"/>
              <a:t>dendrogramu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cs-CZ" sz="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c=cluster(Z</a:t>
            </a:r>
            <a:r>
              <a:rPr lang="en-US" sz="1600" dirty="0"/>
              <a:t>,'maxclust',3);  % </a:t>
            </a:r>
            <a:r>
              <a:rPr lang="en-US" sz="1600" dirty="0" err="1"/>
              <a:t>vytvoreni</a:t>
            </a:r>
            <a:r>
              <a:rPr lang="en-US" sz="1600" dirty="0"/>
              <a:t> </a:t>
            </a:r>
            <a:r>
              <a:rPr lang="en-US" sz="1600" dirty="0" err="1"/>
              <a:t>definovaneho</a:t>
            </a:r>
            <a:r>
              <a:rPr lang="en-US" sz="1600" dirty="0"/>
              <a:t> </a:t>
            </a:r>
            <a:r>
              <a:rPr lang="en-US" sz="1600" dirty="0" err="1"/>
              <a:t>poctu</a:t>
            </a:r>
            <a:r>
              <a:rPr lang="en-US" sz="1600" dirty="0"/>
              <a:t> </a:t>
            </a:r>
            <a:r>
              <a:rPr lang="en-US" sz="1600" dirty="0" err="1"/>
              <a:t>shluku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/>
              <a:t>crosstab(c,num(:,3))       </a:t>
            </a:r>
            <a:r>
              <a:rPr lang="pl-PL" sz="1600" dirty="0" smtClean="0"/>
              <a:t>    </a:t>
            </a:r>
            <a:r>
              <a:rPr lang="pl-PL" sz="1600" dirty="0"/>
              <a:t>% zjisteni, kolik subjektu bylo spatne </a:t>
            </a:r>
            <a:r>
              <a:rPr lang="pl-PL" sz="1600" dirty="0" smtClean="0"/>
              <a:t>zarazenych</a:t>
            </a:r>
            <a:endParaRPr lang="pl-PL" sz="1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57200" y="1844824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 smtClean="0"/>
              <a:t>volba </a:t>
            </a:r>
            <a:r>
              <a:rPr lang="cs-CZ" dirty="0" err="1" smtClean="0"/>
              <a:t>shlukovacího</a:t>
            </a:r>
            <a:r>
              <a:rPr lang="cs-CZ" dirty="0" smtClean="0"/>
              <a:t> algoritmu:</a:t>
            </a:r>
          </a:p>
          <a:p>
            <a:pPr lvl="1">
              <a:spcBef>
                <a:spcPts val="0"/>
              </a:spcBef>
            </a:pPr>
            <a:r>
              <a:rPr lang="cs-CZ" dirty="0"/>
              <a:t>„</a:t>
            </a:r>
            <a:r>
              <a:rPr lang="cs-CZ" dirty="0" err="1"/>
              <a:t>average</a:t>
            </a:r>
            <a:r>
              <a:rPr lang="cs-CZ" dirty="0"/>
              <a:t>“ – metoda průměrné vazby (nevážená) (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linkage</a:t>
            </a:r>
            <a:r>
              <a:rPr lang="cs-CZ" dirty="0"/>
              <a:t>)</a:t>
            </a:r>
          </a:p>
          <a:p>
            <a:pPr lvl="1">
              <a:spcBef>
                <a:spcPts val="0"/>
              </a:spcBef>
            </a:pPr>
            <a:r>
              <a:rPr lang="cs-CZ" dirty="0"/>
              <a:t>„centroid“ – </a:t>
            </a:r>
            <a:r>
              <a:rPr lang="cs-CZ" dirty="0" err="1"/>
              <a:t>centroidová</a:t>
            </a:r>
            <a:r>
              <a:rPr lang="cs-CZ" dirty="0"/>
              <a:t> metoda (nevážená</a:t>
            </a:r>
            <a:r>
              <a:rPr lang="cs-CZ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cs-CZ" dirty="0"/>
              <a:t>„</a:t>
            </a:r>
            <a:r>
              <a:rPr lang="cs-CZ" dirty="0" err="1"/>
              <a:t>complete</a:t>
            </a:r>
            <a:r>
              <a:rPr lang="cs-CZ" dirty="0"/>
              <a:t>“ – metoda nejvzdálenějšího souseda (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linkage</a:t>
            </a:r>
            <a:r>
              <a:rPr lang="cs-CZ" dirty="0"/>
              <a:t>)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„</a:t>
            </a:r>
            <a:r>
              <a:rPr lang="cs-CZ" dirty="0" err="1"/>
              <a:t>median</a:t>
            </a:r>
            <a:r>
              <a:rPr lang="cs-CZ" dirty="0"/>
              <a:t>“ – </a:t>
            </a:r>
            <a:r>
              <a:rPr lang="cs-CZ" dirty="0" err="1"/>
              <a:t>centroidová</a:t>
            </a:r>
            <a:r>
              <a:rPr lang="cs-CZ" dirty="0"/>
              <a:t> metoda (vážená) = mediánová metoda</a:t>
            </a:r>
          </a:p>
          <a:p>
            <a:pPr lvl="1">
              <a:spcBef>
                <a:spcPts val="0"/>
              </a:spcBef>
            </a:pPr>
            <a:r>
              <a:rPr lang="cs-CZ" dirty="0"/>
              <a:t>„single“ – metoda nejbližšího souseda (single </a:t>
            </a:r>
            <a:r>
              <a:rPr lang="cs-CZ" dirty="0" err="1"/>
              <a:t>linkage</a:t>
            </a:r>
            <a:r>
              <a:rPr lang="cs-CZ" dirty="0"/>
              <a:t>)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„</a:t>
            </a:r>
            <a:r>
              <a:rPr lang="cs-CZ" dirty="0" err="1" smtClean="0"/>
              <a:t>ward</a:t>
            </a:r>
            <a:r>
              <a:rPr lang="cs-CZ" dirty="0" smtClean="0"/>
              <a:t>“ – </a:t>
            </a:r>
            <a:r>
              <a:rPr lang="cs-CZ" dirty="0" err="1" smtClean="0"/>
              <a:t>Wardova</a:t>
            </a:r>
            <a:r>
              <a:rPr lang="cs-CZ" dirty="0" smtClean="0"/>
              <a:t> metoda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„</a:t>
            </a:r>
            <a:r>
              <a:rPr lang="cs-CZ" dirty="0" err="1" smtClean="0"/>
              <a:t>weighted</a:t>
            </a:r>
            <a:r>
              <a:rPr lang="cs-CZ" dirty="0" smtClean="0"/>
              <a:t>“ – metoda průměrné vazby (vážená)</a:t>
            </a: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457200" y="119675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funkce </a:t>
            </a:r>
            <a:r>
              <a:rPr lang="cs-CZ" i="1" dirty="0" err="1" smtClean="0"/>
              <a:t>linkage</a:t>
            </a:r>
            <a:r>
              <a:rPr lang="cs-CZ" dirty="0" smtClean="0"/>
              <a:t>, která umožňuje </a:t>
            </a:r>
            <a:r>
              <a:rPr lang="cs-CZ" dirty="0"/>
              <a:t>volbu </a:t>
            </a:r>
            <a:r>
              <a:rPr lang="cs-CZ" dirty="0" err="1"/>
              <a:t>shlukovacího</a:t>
            </a:r>
            <a:r>
              <a:rPr lang="cs-CZ" dirty="0"/>
              <a:t> </a:t>
            </a:r>
            <a:r>
              <a:rPr lang="cs-CZ" dirty="0" smtClean="0"/>
              <a:t>algoritmu i volbu metriky vzdálenosti mezi objekty (subjekty) 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57200" y="4121696"/>
            <a:ext cx="8229600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 smtClean="0"/>
              <a:t>volba metriky vzdáleností – stejná nabídka jako u funkce </a:t>
            </a:r>
            <a:r>
              <a:rPr lang="cs-CZ" i="1" dirty="0" err="1" smtClean="0"/>
              <a:t>pdist</a:t>
            </a:r>
            <a:endParaRPr lang="cs-CZ" i="1" dirty="0" smtClean="0"/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457200" y="4437112"/>
            <a:ext cx="8229600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 smtClean="0"/>
              <a:t>ukázka: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8385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Matlab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nehierarchické</a:t>
            </a:r>
            <a:r>
              <a:rPr lang="cs-CZ" dirty="0" smtClean="0"/>
              <a:t> shlukování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457200" y="1196752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funkce </a:t>
            </a:r>
            <a:r>
              <a:rPr lang="cs-CZ" i="1" dirty="0" err="1" smtClean="0"/>
              <a:t>kmeans</a:t>
            </a:r>
            <a:endParaRPr lang="cs-CZ" dirty="0" smtClean="0"/>
          </a:p>
          <a:p>
            <a:r>
              <a:rPr lang="cs-CZ" dirty="0" smtClean="0"/>
              <a:t>ukázka: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1600" dirty="0"/>
              <a:t>[</a:t>
            </a:r>
            <a:r>
              <a:rPr lang="cs-CZ" sz="1600" dirty="0" err="1"/>
              <a:t>idx,C</a:t>
            </a:r>
            <a:r>
              <a:rPr lang="cs-CZ" sz="1600" dirty="0"/>
              <a:t>]=</a:t>
            </a:r>
            <a:r>
              <a:rPr lang="cs-CZ" sz="1600" dirty="0" err="1"/>
              <a:t>kmeans</a:t>
            </a:r>
            <a:r>
              <a:rPr lang="cs-CZ" sz="1600" dirty="0"/>
              <a:t>(data,3); </a:t>
            </a:r>
            <a:r>
              <a:rPr lang="cs-CZ" sz="1600" dirty="0" smtClean="0"/>
              <a:t>  % </a:t>
            </a:r>
            <a:r>
              <a:rPr lang="cs-CZ" sz="1600" dirty="0"/>
              <a:t>provedeni </a:t>
            </a:r>
            <a:r>
              <a:rPr lang="cs-CZ" sz="1600" dirty="0" err="1"/>
              <a:t>shlukove</a:t>
            </a:r>
            <a:r>
              <a:rPr lang="cs-CZ" sz="1600" dirty="0"/>
              <a:t> </a:t>
            </a:r>
            <a:r>
              <a:rPr lang="cs-CZ" sz="1600" dirty="0" err="1"/>
              <a:t>analyzy</a:t>
            </a:r>
            <a:r>
              <a:rPr lang="cs-CZ" sz="1600" dirty="0"/>
              <a:t> </a:t>
            </a:r>
            <a:r>
              <a:rPr lang="cs-CZ" sz="1600" dirty="0" smtClean="0"/>
              <a:t>(matice C – </a:t>
            </a:r>
            <a:r>
              <a:rPr lang="cs-CZ" sz="1600" dirty="0" err="1" smtClean="0"/>
              <a:t>centroidy</a:t>
            </a:r>
            <a:r>
              <a:rPr lang="cs-CZ" sz="1600" dirty="0" smtClean="0"/>
              <a:t> </a:t>
            </a:r>
            <a:r>
              <a:rPr lang="cs-CZ" sz="1600" dirty="0"/>
              <a:t>skupin)</a:t>
            </a:r>
          </a:p>
          <a:p>
            <a:pPr marL="457200" lvl="1" indent="0">
              <a:buNone/>
            </a:pPr>
            <a:r>
              <a:rPr lang="cs-CZ" sz="1600" dirty="0" smtClean="0"/>
              <a:t>	</a:t>
            </a:r>
            <a:r>
              <a:rPr lang="cs-CZ" sz="1600" dirty="0" err="1" smtClean="0"/>
              <a:t>crosstab</a:t>
            </a:r>
            <a:r>
              <a:rPr lang="cs-CZ" sz="1600" dirty="0" smtClean="0"/>
              <a:t>(</a:t>
            </a:r>
            <a:r>
              <a:rPr lang="cs-CZ" sz="1600" dirty="0" err="1" smtClean="0"/>
              <a:t>idx,num</a:t>
            </a:r>
            <a:r>
              <a:rPr lang="cs-CZ" sz="1600" dirty="0"/>
              <a:t>(:,3))  % </a:t>
            </a:r>
            <a:r>
              <a:rPr lang="cs-CZ" sz="1600" dirty="0" err="1"/>
              <a:t>zjisteni</a:t>
            </a:r>
            <a:r>
              <a:rPr lang="cs-CZ" sz="1600" dirty="0"/>
              <a:t>, kolik subjektu bylo </a:t>
            </a:r>
            <a:r>
              <a:rPr lang="cs-CZ" sz="1600" dirty="0" err="1"/>
              <a:t>spatne</a:t>
            </a:r>
            <a:r>
              <a:rPr lang="cs-CZ" sz="1600" dirty="0"/>
              <a:t> </a:t>
            </a:r>
            <a:r>
              <a:rPr lang="cs-CZ" sz="1600" dirty="0" err="1"/>
              <a:t>zarazenych</a:t>
            </a:r>
            <a:endParaRPr lang="cs-CZ" sz="1600" dirty="0" smtClean="0"/>
          </a:p>
        </p:txBody>
      </p:sp>
      <p:sp>
        <p:nvSpPr>
          <p:cNvPr id="11" name="Zástupný symbol pro obsah 4"/>
          <p:cNvSpPr txBox="1">
            <a:spLocks/>
          </p:cNvSpPr>
          <p:nvPr/>
        </p:nvSpPr>
        <p:spPr>
          <a:xfrm>
            <a:off x="457200" y="321297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funkce </a:t>
            </a:r>
            <a:r>
              <a:rPr lang="cs-CZ" i="1" dirty="0" err="1" smtClean="0"/>
              <a:t>kmedoids</a:t>
            </a:r>
            <a:endParaRPr lang="cs-CZ" i="1" dirty="0" smtClean="0"/>
          </a:p>
          <a:p>
            <a:r>
              <a:rPr lang="cs-CZ" dirty="0" smtClean="0"/>
              <a:t>bohužel není ve starých verzích </a:t>
            </a:r>
            <a:r>
              <a:rPr lang="cs-CZ" dirty="0" err="1" smtClean="0"/>
              <a:t>Matlabu</a:t>
            </a:r>
            <a:endParaRPr lang="cs-CZ" dirty="0"/>
          </a:p>
          <a:p>
            <a:r>
              <a:rPr lang="cs-CZ" dirty="0" smtClean="0"/>
              <a:t>ukázka: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1600" dirty="0"/>
              <a:t>[</a:t>
            </a:r>
            <a:r>
              <a:rPr lang="cs-CZ" sz="1600" dirty="0" err="1"/>
              <a:t>idx,C</a:t>
            </a:r>
            <a:r>
              <a:rPr lang="cs-CZ" sz="1600" dirty="0" smtClean="0"/>
              <a:t>]=</a:t>
            </a:r>
            <a:r>
              <a:rPr lang="cs-CZ" sz="1600" dirty="0" err="1" smtClean="0"/>
              <a:t>kmedoids</a:t>
            </a:r>
            <a:r>
              <a:rPr lang="cs-CZ" sz="1600" dirty="0" smtClean="0"/>
              <a:t>(data,3</a:t>
            </a:r>
            <a:r>
              <a:rPr lang="cs-CZ" sz="1600" dirty="0"/>
              <a:t>); </a:t>
            </a:r>
            <a:r>
              <a:rPr lang="cs-CZ" sz="1600" dirty="0" smtClean="0"/>
              <a:t>  % </a:t>
            </a:r>
            <a:r>
              <a:rPr lang="cs-CZ" sz="1600" dirty="0"/>
              <a:t>provedeni </a:t>
            </a:r>
            <a:r>
              <a:rPr lang="cs-CZ" sz="1600" dirty="0" err="1"/>
              <a:t>shlukove</a:t>
            </a:r>
            <a:r>
              <a:rPr lang="cs-CZ" sz="1600" dirty="0"/>
              <a:t> </a:t>
            </a:r>
            <a:r>
              <a:rPr lang="cs-CZ" sz="1600" dirty="0" err="1"/>
              <a:t>analyzy</a:t>
            </a:r>
            <a:r>
              <a:rPr lang="cs-CZ" sz="1600" dirty="0"/>
              <a:t> </a:t>
            </a:r>
            <a:r>
              <a:rPr lang="cs-CZ" sz="1600" dirty="0" smtClean="0"/>
              <a:t>(matice C – </a:t>
            </a:r>
            <a:r>
              <a:rPr lang="cs-CZ" sz="1600" dirty="0" err="1" smtClean="0"/>
              <a:t>medoidy</a:t>
            </a:r>
            <a:r>
              <a:rPr lang="cs-CZ" sz="1600" dirty="0" smtClean="0"/>
              <a:t> skupin</a:t>
            </a:r>
            <a:r>
              <a:rPr lang="cs-CZ" sz="1600" dirty="0"/>
              <a:t>)</a:t>
            </a:r>
          </a:p>
          <a:p>
            <a:pPr marL="457200" lvl="1" indent="0">
              <a:buNone/>
            </a:pPr>
            <a:r>
              <a:rPr lang="cs-CZ" sz="1600" dirty="0" smtClean="0"/>
              <a:t>	</a:t>
            </a:r>
            <a:r>
              <a:rPr lang="cs-CZ" sz="1600" dirty="0" err="1" smtClean="0"/>
              <a:t>crosstab</a:t>
            </a:r>
            <a:r>
              <a:rPr lang="cs-CZ" sz="1600" dirty="0" smtClean="0"/>
              <a:t>(</a:t>
            </a:r>
            <a:r>
              <a:rPr lang="cs-CZ" sz="1600" dirty="0" err="1" smtClean="0"/>
              <a:t>idx,num</a:t>
            </a:r>
            <a:r>
              <a:rPr lang="cs-CZ" sz="1600" dirty="0"/>
              <a:t>(:,3))  % </a:t>
            </a:r>
            <a:r>
              <a:rPr lang="cs-CZ" sz="1600" dirty="0" err="1"/>
              <a:t>zjisteni</a:t>
            </a:r>
            <a:r>
              <a:rPr lang="cs-CZ" sz="1600" dirty="0"/>
              <a:t>, kolik subjektu bylo </a:t>
            </a:r>
            <a:r>
              <a:rPr lang="cs-CZ" sz="1600" dirty="0" err="1"/>
              <a:t>spatne</a:t>
            </a:r>
            <a:r>
              <a:rPr lang="cs-CZ" sz="1600" dirty="0"/>
              <a:t> </a:t>
            </a:r>
            <a:r>
              <a:rPr lang="cs-CZ" sz="1600" dirty="0" err="1"/>
              <a:t>zarazenych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5141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Shluková </a:t>
            </a:r>
            <a:r>
              <a:rPr lang="cs-CZ" dirty="0" smtClean="0"/>
              <a:t>analýza – cíle </a:t>
            </a:r>
            <a:r>
              <a:rPr lang="cs-CZ" dirty="0"/>
              <a:t>a postupy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4671" y="1196753"/>
            <a:ext cx="8229600" cy="93610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000" dirty="0"/>
              <a:t>Shluková analýza se snaží o identifikaci shluků objektů ve vícerozměrném prostoru a následnou </a:t>
            </a:r>
            <a:r>
              <a:rPr lang="cs-CZ" sz="2000" dirty="0" smtClean="0"/>
              <a:t>redukci </a:t>
            </a:r>
            <a:r>
              <a:rPr lang="cs-CZ" sz="2000" dirty="0"/>
              <a:t>vícedimenzionálního problému kategorizací objektů do zjištěných shluků</a:t>
            </a:r>
          </a:p>
          <a:p>
            <a:endParaRPr lang="en-US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671" y="2204865"/>
            <a:ext cx="3829297" cy="2304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Existuje řada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různých metod pro shlukování dat lišících se:</a:t>
            </a:r>
          </a:p>
          <a:p>
            <a:pPr marL="800100" lvl="2" indent="-342900">
              <a:spcBef>
                <a:spcPct val="20000"/>
              </a:spcBef>
              <a:buFont typeface="Verdana" panose="020B0604030504040204" pitchFamily="34" charset="0"/>
              <a:buChar char="-"/>
            </a:pPr>
            <a:r>
              <a:rPr lang="cs-CZ" baseline="0" dirty="0" smtClean="0"/>
              <a:t>Měřením vzdálenosti mezi objekty</a:t>
            </a:r>
          </a:p>
          <a:p>
            <a:pPr marL="800100" lvl="2" indent="-342900">
              <a:spcBef>
                <a:spcPct val="20000"/>
              </a:spcBef>
              <a:buFont typeface="Verdana" panose="020B0604030504040204" pitchFamily="34" charset="0"/>
              <a:buChar char="-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Algoritmem spojování objektů do shluků </a:t>
            </a:r>
          </a:p>
          <a:p>
            <a:pPr marL="800100" lvl="2" indent="-342900">
              <a:spcBef>
                <a:spcPct val="20000"/>
              </a:spcBef>
              <a:buFont typeface="Verdana" panose="020B0604030504040204" pitchFamily="34" charset="0"/>
              <a:buChar char="-"/>
            </a:pPr>
            <a:r>
              <a:rPr lang="cs-CZ" baseline="0" dirty="0" smtClean="0"/>
              <a:t>Interpretací výstupů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4671" y="4509120"/>
            <a:ext cx="3829297" cy="2007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Každá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z metod má své vlastní předpoklady výpočtu a je </a:t>
            </a:r>
            <a:r>
              <a:rPr kumimoji="0" lang="cs-CZ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nasaditelná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pro různé typy úloh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Porušení předpokladů nebo nasazení chybné metody může vést k zavádějícím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výsledkům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20742"/>
              </p:ext>
            </p:extLst>
          </p:nvPr>
        </p:nvGraphicFramePr>
        <p:xfrm>
          <a:off x="4427984" y="2205756"/>
          <a:ext cx="4289873" cy="395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205756"/>
                        <a:ext cx="4289873" cy="3959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7"/>
          <p:cNvSpPr/>
          <p:nvPr/>
        </p:nvSpPr>
        <p:spPr>
          <a:xfrm>
            <a:off x="7067896" y="2492896"/>
            <a:ext cx="504056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9"/>
          <p:cNvSpPr/>
          <p:nvPr/>
        </p:nvSpPr>
        <p:spPr>
          <a:xfrm rot="17638334">
            <a:off x="4637387" y="3604406"/>
            <a:ext cx="2203053" cy="11017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princip hledání shluků v datech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92087"/>
          </a:xfrm>
        </p:spPr>
        <p:txBody>
          <a:bodyPr/>
          <a:lstStyle/>
          <a:p>
            <a:r>
              <a:rPr lang="cs-CZ" dirty="0"/>
              <a:t>Vzájemnou pozici objektů ve vícerozměrném prostoru lze popsat jejich </a:t>
            </a:r>
            <a:r>
              <a:rPr lang="cs-CZ" dirty="0" smtClean="0"/>
              <a:t>vzdáleností (např. Euklidovou, </a:t>
            </a:r>
            <a:r>
              <a:rPr lang="cs-CZ" dirty="0" err="1" smtClean="0"/>
              <a:t>Čebyševovou</a:t>
            </a:r>
            <a:r>
              <a:rPr lang="cs-CZ" dirty="0" smtClean="0"/>
              <a:t> apod.)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grpSp>
        <p:nvGrpSpPr>
          <p:cNvPr id="5" name="Group 4"/>
          <p:cNvGrpSpPr/>
          <p:nvPr/>
        </p:nvGrpSpPr>
        <p:grpSpPr>
          <a:xfrm>
            <a:off x="1619672" y="3501008"/>
            <a:ext cx="1440160" cy="1440160"/>
            <a:chOff x="-2620416" y="3861048"/>
            <a:chExt cx="1440160" cy="144016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1763688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2123728" y="350100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1979712" y="3717032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1785392" y="458112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1979712" y="458112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1907704" y="4365104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843808" y="4365104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2771800" y="4077072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2555776" y="4365104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2771800" y="458112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Group 17"/>
          <p:cNvGrpSpPr/>
          <p:nvPr/>
        </p:nvGrpSpPr>
        <p:grpSpPr>
          <a:xfrm>
            <a:off x="5940152" y="3501008"/>
            <a:ext cx="1440160" cy="1440160"/>
            <a:chOff x="-2620416" y="3861048"/>
            <a:chExt cx="1440160" cy="144016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6392265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2"/>
          <p:cNvSpPr/>
          <p:nvPr/>
        </p:nvSpPr>
        <p:spPr>
          <a:xfrm>
            <a:off x="6056228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30"/>
          <p:cNvSpPr/>
          <p:nvPr/>
        </p:nvSpPr>
        <p:spPr>
          <a:xfrm>
            <a:off x="6728302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31"/>
          <p:cNvSpPr/>
          <p:nvPr/>
        </p:nvSpPr>
        <p:spPr>
          <a:xfrm>
            <a:off x="7064340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32"/>
          <p:cNvSpPr/>
          <p:nvPr/>
        </p:nvSpPr>
        <p:spPr>
          <a:xfrm>
            <a:off x="6392265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33"/>
          <p:cNvSpPr/>
          <p:nvPr/>
        </p:nvSpPr>
        <p:spPr>
          <a:xfrm>
            <a:off x="6056228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34"/>
          <p:cNvSpPr/>
          <p:nvPr/>
        </p:nvSpPr>
        <p:spPr>
          <a:xfrm>
            <a:off x="6728302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35"/>
          <p:cNvSpPr/>
          <p:nvPr/>
        </p:nvSpPr>
        <p:spPr>
          <a:xfrm>
            <a:off x="7064340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36"/>
          <p:cNvSpPr/>
          <p:nvPr/>
        </p:nvSpPr>
        <p:spPr>
          <a:xfrm>
            <a:off x="6392265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37"/>
          <p:cNvSpPr/>
          <p:nvPr/>
        </p:nvSpPr>
        <p:spPr>
          <a:xfrm>
            <a:off x="6056228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38"/>
          <p:cNvSpPr/>
          <p:nvPr/>
        </p:nvSpPr>
        <p:spPr>
          <a:xfrm>
            <a:off x="6728302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9"/>
          <p:cNvSpPr/>
          <p:nvPr/>
        </p:nvSpPr>
        <p:spPr>
          <a:xfrm>
            <a:off x="7064340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40"/>
          <p:cNvSpPr/>
          <p:nvPr/>
        </p:nvSpPr>
        <p:spPr>
          <a:xfrm>
            <a:off x="6392265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41"/>
          <p:cNvSpPr/>
          <p:nvPr/>
        </p:nvSpPr>
        <p:spPr>
          <a:xfrm>
            <a:off x="6056228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42"/>
          <p:cNvSpPr/>
          <p:nvPr/>
        </p:nvSpPr>
        <p:spPr>
          <a:xfrm>
            <a:off x="6728302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43"/>
          <p:cNvSpPr/>
          <p:nvPr/>
        </p:nvSpPr>
        <p:spPr>
          <a:xfrm>
            <a:off x="7064340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Box 44"/>
          <p:cNvSpPr txBox="1"/>
          <p:nvPr/>
        </p:nvSpPr>
        <p:spPr>
          <a:xfrm>
            <a:off x="936104" y="5241974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Jednoznačné odlišení existujících shluků v datech (obdoba multimodálního rozložení)</a:t>
            </a:r>
            <a:endParaRPr lang="cs-CZ" sz="1600" dirty="0"/>
          </a:p>
        </p:txBody>
      </p:sp>
      <p:sp>
        <p:nvSpPr>
          <p:cNvPr id="38" name="TextBox 45"/>
          <p:cNvSpPr txBox="1"/>
          <p:nvPr/>
        </p:nvSpPr>
        <p:spPr>
          <a:xfrm>
            <a:off x="4932040" y="524197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Shluková analýza je možná i v tomto případě, nicméně hranice shluků jsou dány pouze naším rozhodnutím.</a:t>
            </a:r>
            <a:endParaRPr lang="cs-CZ" sz="1600" dirty="0"/>
          </a:p>
        </p:txBody>
      </p:sp>
      <p:sp>
        <p:nvSpPr>
          <p:cNvPr id="39" name="Oval 46"/>
          <p:cNvSpPr/>
          <p:nvPr/>
        </p:nvSpPr>
        <p:spPr>
          <a:xfrm>
            <a:off x="1691680" y="3429000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al 47"/>
          <p:cNvSpPr/>
          <p:nvPr/>
        </p:nvSpPr>
        <p:spPr>
          <a:xfrm>
            <a:off x="1619672" y="4293096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al 48"/>
          <p:cNvSpPr/>
          <p:nvPr/>
        </p:nvSpPr>
        <p:spPr>
          <a:xfrm>
            <a:off x="2444811" y="3933056"/>
            <a:ext cx="79208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Straight Connector 50"/>
          <p:cNvCxnSpPr/>
          <p:nvPr/>
        </p:nvCxnSpPr>
        <p:spPr>
          <a:xfrm rot="5400000">
            <a:off x="5940152" y="4160097"/>
            <a:ext cx="14401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1"/>
          <p:cNvCxnSpPr/>
          <p:nvPr/>
        </p:nvCxnSpPr>
        <p:spPr>
          <a:xfrm rot="10800000">
            <a:off x="5990127" y="4193148"/>
            <a:ext cx="14401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symbol pro obsah 2"/>
          <p:cNvSpPr txBox="1">
            <a:spLocks/>
          </p:cNvSpPr>
          <p:nvPr/>
        </p:nvSpPr>
        <p:spPr>
          <a:xfrm>
            <a:off x="457200" y="1916832"/>
            <a:ext cx="8229600" cy="112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Smysluplnost výsledků shlukování závisí jednak na objektivní existenci shluků v datech, jednak na arbitrárně nastavených kritériích definice shluků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Shluková analýza – typy metod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8084930"/>
              </p:ext>
            </p:extLst>
          </p:nvPr>
        </p:nvGraphicFramePr>
        <p:xfrm>
          <a:off x="539552" y="1112552"/>
          <a:ext cx="84249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4006805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1. Krok</a:t>
            </a:r>
            <a:endParaRPr lang="cs-CZ" sz="1200" u="sng" dirty="0"/>
          </a:p>
        </p:txBody>
      </p:sp>
      <p:grpSp>
        <p:nvGrpSpPr>
          <p:cNvPr id="93" name="Skupina 92"/>
          <p:cNvGrpSpPr/>
          <p:nvPr/>
        </p:nvGrpSpPr>
        <p:grpSpPr>
          <a:xfrm>
            <a:off x="3347864" y="4067780"/>
            <a:ext cx="1490464" cy="864096"/>
            <a:chOff x="971600" y="4067780"/>
            <a:chExt cx="1490464" cy="864096"/>
          </a:xfrm>
        </p:grpSpPr>
        <p:sp>
          <p:nvSpPr>
            <p:cNvPr id="7" name="Oval 6"/>
            <p:cNvSpPr/>
            <p:nvPr/>
          </p:nvSpPr>
          <p:spPr>
            <a:xfrm>
              <a:off x="971600" y="413978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/>
            <p:cNvSpPr/>
            <p:nvPr/>
          </p:nvSpPr>
          <p:spPr>
            <a:xfrm>
              <a:off x="1115616" y="457183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8"/>
            <p:cNvSpPr/>
            <p:nvPr/>
          </p:nvSpPr>
          <p:spPr>
            <a:xfrm>
              <a:off x="1259632" y="428380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al 9"/>
            <p:cNvSpPr/>
            <p:nvPr/>
          </p:nvSpPr>
          <p:spPr>
            <a:xfrm>
              <a:off x="1331640" y="464384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al 10"/>
            <p:cNvSpPr/>
            <p:nvPr/>
          </p:nvSpPr>
          <p:spPr>
            <a:xfrm>
              <a:off x="1475656" y="428380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al 11"/>
            <p:cNvSpPr/>
            <p:nvPr/>
          </p:nvSpPr>
          <p:spPr>
            <a:xfrm>
              <a:off x="2123728" y="421179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/>
            <p:cNvSpPr/>
            <p:nvPr/>
          </p:nvSpPr>
          <p:spPr>
            <a:xfrm>
              <a:off x="2051720" y="449982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2195736" y="464384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2339752" y="421179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Straight Connector 16"/>
            <p:cNvCxnSpPr/>
            <p:nvPr/>
          </p:nvCxnSpPr>
          <p:spPr>
            <a:xfrm rot="5400000">
              <a:off x="1403648" y="4499828"/>
              <a:ext cx="8640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7"/>
          <p:cNvSpPr txBox="1"/>
          <p:nvPr/>
        </p:nvSpPr>
        <p:spPr>
          <a:xfrm>
            <a:off x="107504" y="5027329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2. Krok</a:t>
            </a:r>
            <a:endParaRPr lang="cs-CZ" sz="1200" u="sng" dirty="0"/>
          </a:p>
        </p:txBody>
      </p:sp>
      <p:grpSp>
        <p:nvGrpSpPr>
          <p:cNvPr id="94" name="Skupina 93"/>
          <p:cNvGrpSpPr/>
          <p:nvPr/>
        </p:nvGrpSpPr>
        <p:grpSpPr>
          <a:xfrm>
            <a:off x="3275856" y="5147900"/>
            <a:ext cx="1872208" cy="864096"/>
            <a:chOff x="899592" y="5147900"/>
            <a:chExt cx="1872208" cy="864096"/>
          </a:xfrm>
        </p:grpSpPr>
        <p:sp>
          <p:nvSpPr>
            <p:cNvPr id="18" name="Oval 18"/>
            <p:cNvSpPr/>
            <p:nvPr/>
          </p:nvSpPr>
          <p:spPr>
            <a:xfrm>
              <a:off x="971600" y="521990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9"/>
            <p:cNvSpPr/>
            <p:nvPr/>
          </p:nvSpPr>
          <p:spPr>
            <a:xfrm>
              <a:off x="1115616" y="56519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20"/>
            <p:cNvSpPr/>
            <p:nvPr/>
          </p:nvSpPr>
          <p:spPr>
            <a:xfrm>
              <a:off x="1259632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1"/>
            <p:cNvSpPr/>
            <p:nvPr/>
          </p:nvSpPr>
          <p:spPr>
            <a:xfrm>
              <a:off x="1331640" y="572396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2"/>
            <p:cNvSpPr/>
            <p:nvPr/>
          </p:nvSpPr>
          <p:spPr>
            <a:xfrm>
              <a:off x="1475656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3"/>
            <p:cNvSpPr/>
            <p:nvPr/>
          </p:nvSpPr>
          <p:spPr>
            <a:xfrm>
              <a:off x="2123728" y="529191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4"/>
            <p:cNvSpPr/>
            <p:nvPr/>
          </p:nvSpPr>
          <p:spPr>
            <a:xfrm>
              <a:off x="2051720" y="557994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5"/>
            <p:cNvSpPr/>
            <p:nvPr/>
          </p:nvSpPr>
          <p:spPr>
            <a:xfrm>
              <a:off x="2195736" y="572396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6"/>
            <p:cNvSpPr/>
            <p:nvPr/>
          </p:nvSpPr>
          <p:spPr>
            <a:xfrm>
              <a:off x="2339752" y="529191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Connector 27"/>
            <p:cNvCxnSpPr/>
            <p:nvPr/>
          </p:nvCxnSpPr>
          <p:spPr>
            <a:xfrm rot="5400000">
              <a:off x="1403648" y="5579948"/>
              <a:ext cx="8640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8"/>
            <p:cNvCxnSpPr/>
            <p:nvPr/>
          </p:nvCxnSpPr>
          <p:spPr>
            <a:xfrm rot="10800000">
              <a:off x="899592" y="5579948"/>
              <a:ext cx="8640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9"/>
            <p:cNvCxnSpPr/>
            <p:nvPr/>
          </p:nvCxnSpPr>
          <p:spPr>
            <a:xfrm rot="10800000">
              <a:off x="1907704" y="5507940"/>
              <a:ext cx="8640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52"/>
          <p:cNvSpPr txBox="1"/>
          <p:nvPr/>
        </p:nvSpPr>
        <p:spPr>
          <a:xfrm>
            <a:off x="179512" y="6228020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X. Krok</a:t>
            </a:r>
            <a:endParaRPr lang="cs-CZ" sz="1200" u="sng" dirty="0"/>
          </a:p>
        </p:txBody>
      </p:sp>
      <p:sp>
        <p:nvSpPr>
          <p:cNvPr id="41" name="TextBox 53"/>
          <p:cNvSpPr txBox="1"/>
          <p:nvPr/>
        </p:nvSpPr>
        <p:spPr>
          <a:xfrm>
            <a:off x="3934196" y="6156012"/>
            <a:ext cx="482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Atd.</a:t>
            </a:r>
            <a:endParaRPr lang="cs-CZ" sz="1400" dirty="0"/>
          </a:p>
        </p:txBody>
      </p:sp>
      <p:sp>
        <p:nvSpPr>
          <p:cNvPr id="42" name="TextBox 54"/>
          <p:cNvSpPr txBox="1"/>
          <p:nvPr/>
        </p:nvSpPr>
        <p:spPr>
          <a:xfrm>
            <a:off x="1584240" y="6156012"/>
            <a:ext cx="482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Atd.</a:t>
            </a:r>
            <a:endParaRPr lang="cs-CZ" sz="1400" dirty="0"/>
          </a:p>
        </p:txBody>
      </p:sp>
      <p:sp>
        <p:nvSpPr>
          <p:cNvPr id="54" name="TextBox 77"/>
          <p:cNvSpPr txBox="1"/>
          <p:nvPr/>
        </p:nvSpPr>
        <p:spPr>
          <a:xfrm>
            <a:off x="5292080" y="4211796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Kolik shluků chceme definovat? Například 4</a:t>
            </a:r>
            <a:endParaRPr lang="cs-CZ" sz="1400" dirty="0"/>
          </a:p>
        </p:txBody>
      </p:sp>
      <p:grpSp>
        <p:nvGrpSpPr>
          <p:cNvPr id="97" name="Skupina 96"/>
          <p:cNvGrpSpPr/>
          <p:nvPr/>
        </p:nvGrpSpPr>
        <p:grpSpPr>
          <a:xfrm>
            <a:off x="5477433" y="5166736"/>
            <a:ext cx="1609006" cy="857063"/>
            <a:chOff x="5224286" y="5166736"/>
            <a:chExt cx="1609006" cy="857063"/>
          </a:xfrm>
        </p:grpSpPr>
        <p:sp>
          <p:nvSpPr>
            <p:cNvPr id="55" name="Oval 78"/>
            <p:cNvSpPr/>
            <p:nvPr/>
          </p:nvSpPr>
          <p:spPr>
            <a:xfrm>
              <a:off x="5292080" y="529191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al 79"/>
            <p:cNvSpPr/>
            <p:nvPr/>
          </p:nvSpPr>
          <p:spPr>
            <a:xfrm>
              <a:off x="5436096" y="572396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al 80"/>
            <p:cNvSpPr/>
            <p:nvPr/>
          </p:nvSpPr>
          <p:spPr>
            <a:xfrm>
              <a:off x="5580112" y="54359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al 81"/>
            <p:cNvSpPr/>
            <p:nvPr/>
          </p:nvSpPr>
          <p:spPr>
            <a:xfrm>
              <a:off x="5652120" y="579597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al 82"/>
            <p:cNvSpPr/>
            <p:nvPr/>
          </p:nvSpPr>
          <p:spPr>
            <a:xfrm>
              <a:off x="5796136" y="54359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al 83"/>
            <p:cNvSpPr/>
            <p:nvPr/>
          </p:nvSpPr>
          <p:spPr>
            <a:xfrm>
              <a:off x="6444208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al 84"/>
            <p:cNvSpPr/>
            <p:nvPr/>
          </p:nvSpPr>
          <p:spPr>
            <a:xfrm>
              <a:off x="6372200" y="56519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al 85"/>
            <p:cNvSpPr/>
            <p:nvPr/>
          </p:nvSpPr>
          <p:spPr>
            <a:xfrm>
              <a:off x="6516216" y="579597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al 86"/>
            <p:cNvSpPr/>
            <p:nvPr/>
          </p:nvSpPr>
          <p:spPr>
            <a:xfrm>
              <a:off x="6660232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val 90"/>
            <p:cNvSpPr/>
            <p:nvPr/>
          </p:nvSpPr>
          <p:spPr>
            <a:xfrm rot="519170">
              <a:off x="5224286" y="5166736"/>
              <a:ext cx="826317" cy="4524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val 91"/>
            <p:cNvSpPr/>
            <p:nvPr/>
          </p:nvSpPr>
          <p:spPr>
            <a:xfrm rot="519170">
              <a:off x="6300467" y="5600425"/>
              <a:ext cx="474633" cy="42337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val 92"/>
            <p:cNvSpPr/>
            <p:nvPr/>
          </p:nvSpPr>
          <p:spPr>
            <a:xfrm rot="519170">
              <a:off x="6358659" y="5283700"/>
              <a:ext cx="474633" cy="27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al 93"/>
            <p:cNvSpPr/>
            <p:nvPr/>
          </p:nvSpPr>
          <p:spPr>
            <a:xfrm rot="519170">
              <a:off x="5381806" y="5686115"/>
              <a:ext cx="474633" cy="27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8" name="Straight Connector 95"/>
          <p:cNvCxnSpPr/>
          <p:nvPr/>
        </p:nvCxnSpPr>
        <p:spPr>
          <a:xfrm>
            <a:off x="-108520" y="5017841"/>
            <a:ext cx="92525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96"/>
          <p:cNvCxnSpPr/>
          <p:nvPr/>
        </p:nvCxnSpPr>
        <p:spPr>
          <a:xfrm>
            <a:off x="-100705" y="6132567"/>
            <a:ext cx="92525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97"/>
          <p:cNvSpPr txBox="1"/>
          <p:nvPr/>
        </p:nvSpPr>
        <p:spPr>
          <a:xfrm>
            <a:off x="5562252" y="6156012"/>
            <a:ext cx="1439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Výpočet ukončen</a:t>
            </a:r>
            <a:endParaRPr lang="cs-CZ" sz="1400" dirty="0"/>
          </a:p>
        </p:txBody>
      </p:sp>
      <p:sp>
        <p:nvSpPr>
          <p:cNvPr id="80" name="TextBox 101"/>
          <p:cNvSpPr txBox="1"/>
          <p:nvPr/>
        </p:nvSpPr>
        <p:spPr>
          <a:xfrm>
            <a:off x="7153176" y="4211796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Minimum </a:t>
            </a:r>
            <a:r>
              <a:rPr lang="cs-CZ" sz="1400" dirty="0" err="1" smtClean="0"/>
              <a:t>spanning</a:t>
            </a:r>
            <a:r>
              <a:rPr lang="cs-CZ" sz="1400" dirty="0" smtClean="0"/>
              <a:t> </a:t>
            </a:r>
            <a:br>
              <a:rPr lang="cs-CZ" sz="1400" dirty="0" smtClean="0"/>
            </a:br>
            <a:r>
              <a:rPr lang="cs-CZ" sz="1400" dirty="0" err="1" smtClean="0"/>
              <a:t>tree</a:t>
            </a:r>
            <a:r>
              <a:rPr lang="cs-CZ" sz="1400" dirty="0" smtClean="0"/>
              <a:t>, Prime network</a:t>
            </a:r>
            <a:endParaRPr lang="cs-CZ" sz="1400" dirty="0"/>
          </a:p>
        </p:txBody>
      </p:sp>
      <p:sp>
        <p:nvSpPr>
          <p:cNvPr id="81" name="TextBox 102"/>
          <p:cNvSpPr txBox="1"/>
          <p:nvPr/>
        </p:nvSpPr>
        <p:spPr>
          <a:xfrm>
            <a:off x="7477496" y="6156012"/>
            <a:ext cx="1439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Výpočet ukončen</a:t>
            </a:r>
            <a:endParaRPr lang="cs-CZ" sz="1400" dirty="0"/>
          </a:p>
        </p:txBody>
      </p:sp>
      <p:grpSp>
        <p:nvGrpSpPr>
          <p:cNvPr id="96" name="Skupina 95"/>
          <p:cNvGrpSpPr/>
          <p:nvPr/>
        </p:nvGrpSpPr>
        <p:grpSpPr>
          <a:xfrm>
            <a:off x="1031621" y="5283700"/>
            <a:ext cx="1533397" cy="728296"/>
            <a:chOff x="3227293" y="5283700"/>
            <a:chExt cx="1533397" cy="728296"/>
          </a:xfrm>
        </p:grpSpPr>
        <p:sp>
          <p:nvSpPr>
            <p:cNvPr id="43" name="Oval 64"/>
            <p:cNvSpPr/>
            <p:nvPr/>
          </p:nvSpPr>
          <p:spPr>
            <a:xfrm>
              <a:off x="3227293" y="529191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val 65"/>
            <p:cNvSpPr/>
            <p:nvPr/>
          </p:nvSpPr>
          <p:spPr>
            <a:xfrm>
              <a:off x="3371309" y="572396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al 66"/>
            <p:cNvSpPr/>
            <p:nvPr/>
          </p:nvSpPr>
          <p:spPr>
            <a:xfrm>
              <a:off x="3515325" y="54359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val 67"/>
            <p:cNvSpPr/>
            <p:nvPr/>
          </p:nvSpPr>
          <p:spPr>
            <a:xfrm>
              <a:off x="3587333" y="579597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val 68"/>
            <p:cNvSpPr/>
            <p:nvPr/>
          </p:nvSpPr>
          <p:spPr>
            <a:xfrm>
              <a:off x="3825061" y="5313620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val 69"/>
            <p:cNvSpPr/>
            <p:nvPr/>
          </p:nvSpPr>
          <p:spPr>
            <a:xfrm>
              <a:off x="4379421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al 70"/>
            <p:cNvSpPr/>
            <p:nvPr/>
          </p:nvSpPr>
          <p:spPr>
            <a:xfrm>
              <a:off x="4307413" y="56519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val 71"/>
            <p:cNvSpPr/>
            <p:nvPr/>
          </p:nvSpPr>
          <p:spPr>
            <a:xfrm>
              <a:off x="4545141" y="588968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al 72"/>
            <p:cNvSpPr/>
            <p:nvPr/>
          </p:nvSpPr>
          <p:spPr>
            <a:xfrm>
              <a:off x="4595445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2" name="Straight Connector 73"/>
            <p:cNvCxnSpPr>
              <a:stCxn id="48" idx="6"/>
              <a:endCxn id="51" idx="2"/>
            </p:cNvCxnSpPr>
            <p:nvPr/>
          </p:nvCxnSpPr>
          <p:spPr>
            <a:xfrm>
              <a:off x="4501733" y="5425080"/>
              <a:ext cx="937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21"/>
            <p:cNvCxnSpPr>
              <a:stCxn id="44" idx="6"/>
              <a:endCxn id="46" idx="2"/>
            </p:cNvCxnSpPr>
            <p:nvPr/>
          </p:nvCxnSpPr>
          <p:spPr>
            <a:xfrm>
              <a:off x="3493621" y="5785120"/>
              <a:ext cx="93712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125"/>
            <p:cNvSpPr/>
            <p:nvPr/>
          </p:nvSpPr>
          <p:spPr>
            <a:xfrm rot="519170">
              <a:off x="4286057" y="5283700"/>
              <a:ext cx="474633" cy="27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al 126"/>
            <p:cNvSpPr/>
            <p:nvPr/>
          </p:nvSpPr>
          <p:spPr>
            <a:xfrm rot="519170">
              <a:off x="3309204" y="5686115"/>
              <a:ext cx="474633" cy="27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5" name="Skupina 94"/>
          <p:cNvGrpSpPr/>
          <p:nvPr/>
        </p:nvGrpSpPr>
        <p:grpSpPr>
          <a:xfrm>
            <a:off x="1008176" y="4139788"/>
            <a:ext cx="1572471" cy="720080"/>
            <a:chOff x="3203848" y="4139788"/>
            <a:chExt cx="1572471" cy="720080"/>
          </a:xfrm>
        </p:grpSpPr>
        <p:sp>
          <p:nvSpPr>
            <p:cNvPr id="30" name="Oval 30"/>
            <p:cNvSpPr/>
            <p:nvPr/>
          </p:nvSpPr>
          <p:spPr>
            <a:xfrm>
              <a:off x="3203848" y="413978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al 31"/>
            <p:cNvSpPr/>
            <p:nvPr/>
          </p:nvSpPr>
          <p:spPr>
            <a:xfrm>
              <a:off x="3347864" y="457183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al 32"/>
            <p:cNvSpPr/>
            <p:nvPr/>
          </p:nvSpPr>
          <p:spPr>
            <a:xfrm>
              <a:off x="3491880" y="428380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al 33"/>
            <p:cNvSpPr/>
            <p:nvPr/>
          </p:nvSpPr>
          <p:spPr>
            <a:xfrm>
              <a:off x="3563888" y="464384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al 34"/>
            <p:cNvSpPr/>
            <p:nvPr/>
          </p:nvSpPr>
          <p:spPr>
            <a:xfrm>
              <a:off x="3801616" y="416149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al 35"/>
            <p:cNvSpPr/>
            <p:nvPr/>
          </p:nvSpPr>
          <p:spPr>
            <a:xfrm>
              <a:off x="4355976" y="421179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al 36"/>
            <p:cNvSpPr/>
            <p:nvPr/>
          </p:nvSpPr>
          <p:spPr>
            <a:xfrm>
              <a:off x="4283968" y="4499828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7"/>
            <p:cNvSpPr/>
            <p:nvPr/>
          </p:nvSpPr>
          <p:spPr>
            <a:xfrm>
              <a:off x="4521696" y="47375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al 38"/>
            <p:cNvSpPr/>
            <p:nvPr/>
          </p:nvSpPr>
          <p:spPr>
            <a:xfrm>
              <a:off x="4572000" y="421179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9" name="Straight Connector 39"/>
            <p:cNvCxnSpPr>
              <a:stCxn id="35" idx="6"/>
              <a:endCxn id="38" idx="2"/>
            </p:cNvCxnSpPr>
            <p:nvPr/>
          </p:nvCxnSpPr>
          <p:spPr>
            <a:xfrm>
              <a:off x="4478288" y="4272952"/>
              <a:ext cx="937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127"/>
            <p:cNvSpPr/>
            <p:nvPr/>
          </p:nvSpPr>
          <p:spPr>
            <a:xfrm rot="519170">
              <a:off x="4301686" y="4142687"/>
              <a:ext cx="474633" cy="27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7404696" y="5291916"/>
            <a:ext cx="1490464" cy="626368"/>
            <a:chOff x="7308304" y="5291916"/>
            <a:chExt cx="1490464" cy="626368"/>
          </a:xfrm>
        </p:grpSpPr>
        <p:cxnSp>
          <p:nvCxnSpPr>
            <p:cNvPr id="53" name="Straight Connector 74"/>
            <p:cNvCxnSpPr>
              <a:stCxn id="76" idx="6"/>
              <a:endCxn id="79" idx="2"/>
            </p:cNvCxnSpPr>
            <p:nvPr/>
          </p:nvCxnSpPr>
          <p:spPr>
            <a:xfrm>
              <a:off x="8582744" y="5425080"/>
              <a:ext cx="937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5"/>
            <p:cNvSpPr/>
            <p:nvPr/>
          </p:nvSpPr>
          <p:spPr>
            <a:xfrm>
              <a:off x="7308304" y="529191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al 76"/>
            <p:cNvSpPr/>
            <p:nvPr/>
          </p:nvSpPr>
          <p:spPr>
            <a:xfrm>
              <a:off x="7452320" y="572396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al 87"/>
            <p:cNvSpPr/>
            <p:nvPr/>
          </p:nvSpPr>
          <p:spPr>
            <a:xfrm>
              <a:off x="7596336" y="54359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al 88"/>
            <p:cNvSpPr/>
            <p:nvPr/>
          </p:nvSpPr>
          <p:spPr>
            <a:xfrm>
              <a:off x="7668344" y="579597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val 89"/>
            <p:cNvSpPr/>
            <p:nvPr/>
          </p:nvSpPr>
          <p:spPr>
            <a:xfrm>
              <a:off x="7812360" y="543593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al 94"/>
            <p:cNvSpPr/>
            <p:nvPr/>
          </p:nvSpPr>
          <p:spPr>
            <a:xfrm>
              <a:off x="8460432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Oval 98"/>
            <p:cNvSpPr/>
            <p:nvPr/>
          </p:nvSpPr>
          <p:spPr>
            <a:xfrm>
              <a:off x="8388424" y="5651956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al 99"/>
            <p:cNvSpPr/>
            <p:nvPr/>
          </p:nvSpPr>
          <p:spPr>
            <a:xfrm>
              <a:off x="8532440" y="5795972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al 100"/>
            <p:cNvSpPr/>
            <p:nvPr/>
          </p:nvSpPr>
          <p:spPr>
            <a:xfrm>
              <a:off x="8676456" y="5363924"/>
              <a:ext cx="122312" cy="1223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2" name="Straight Connector 105"/>
            <p:cNvCxnSpPr>
              <a:stCxn id="72" idx="6"/>
              <a:endCxn id="74" idx="2"/>
            </p:cNvCxnSpPr>
            <p:nvPr/>
          </p:nvCxnSpPr>
          <p:spPr>
            <a:xfrm>
              <a:off x="7574632" y="5785120"/>
              <a:ext cx="93712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09"/>
            <p:cNvCxnSpPr>
              <a:stCxn id="73" idx="6"/>
              <a:endCxn id="75" idx="2"/>
            </p:cNvCxnSpPr>
            <p:nvPr/>
          </p:nvCxnSpPr>
          <p:spPr>
            <a:xfrm>
              <a:off x="7718648" y="5497088"/>
              <a:ext cx="937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2"/>
            <p:cNvCxnSpPr>
              <a:stCxn id="77" idx="5"/>
              <a:endCxn id="78" idx="1"/>
            </p:cNvCxnSpPr>
            <p:nvPr/>
          </p:nvCxnSpPr>
          <p:spPr>
            <a:xfrm rot="16200000" flipH="1">
              <a:off x="8492824" y="5756356"/>
              <a:ext cx="57528" cy="57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5"/>
            <p:cNvCxnSpPr>
              <a:stCxn id="73" idx="2"/>
              <a:endCxn id="71" idx="5"/>
            </p:cNvCxnSpPr>
            <p:nvPr/>
          </p:nvCxnSpPr>
          <p:spPr>
            <a:xfrm rot="10800000">
              <a:off x="7412704" y="5396316"/>
              <a:ext cx="183632" cy="1007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18"/>
            <p:cNvCxnSpPr>
              <a:stCxn id="72" idx="7"/>
              <a:endCxn id="73" idx="4"/>
            </p:cNvCxnSpPr>
            <p:nvPr/>
          </p:nvCxnSpPr>
          <p:spPr>
            <a:xfrm rot="5400000" flipH="1" flipV="1">
              <a:off x="7515290" y="5599674"/>
              <a:ext cx="183632" cy="1007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28"/>
            <p:cNvCxnSpPr>
              <a:stCxn id="77" idx="0"/>
              <a:endCxn id="76" idx="4"/>
            </p:cNvCxnSpPr>
            <p:nvPr/>
          </p:nvCxnSpPr>
          <p:spPr>
            <a:xfrm rot="5400000" flipH="1" flipV="1">
              <a:off x="8402724" y="5533092"/>
              <a:ext cx="16572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31"/>
            <p:cNvCxnSpPr>
              <a:stCxn id="75" idx="6"/>
              <a:endCxn id="77" idx="2"/>
            </p:cNvCxnSpPr>
            <p:nvPr/>
          </p:nvCxnSpPr>
          <p:spPr>
            <a:xfrm>
              <a:off x="7934672" y="5497088"/>
              <a:ext cx="453752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4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4" grpId="0"/>
      <p:bldP spid="70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Shluková analýza hierarchická – hierarchické </a:t>
            </a:r>
            <a:r>
              <a:rPr lang="cs-CZ" dirty="0" err="1"/>
              <a:t>aglomerativní</a:t>
            </a:r>
            <a:r>
              <a:rPr lang="cs-CZ" dirty="0"/>
              <a:t> </a:t>
            </a:r>
            <a:r>
              <a:rPr lang="cs-CZ" dirty="0" smtClean="0"/>
              <a:t>shlukování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Hierarchické </a:t>
            </a:r>
            <a:r>
              <a:rPr lang="cs-CZ" dirty="0" err="1"/>
              <a:t>aglomerativní</a:t>
            </a:r>
            <a:r>
              <a:rPr lang="cs-CZ" dirty="0"/>
              <a:t> shlukování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2"/>
          </a:xfrm>
        </p:spPr>
        <p:txBody>
          <a:bodyPr/>
          <a:lstStyle/>
          <a:p>
            <a:r>
              <a:rPr lang="cs-CZ" dirty="0"/>
              <a:t>Při tomto způsobu shlukování jsou postupně shlukovány nejpodobnější objekty až do doby, kdy jsou všechny objekty propojeny do jednoho shluku spojujícího všechny objekty v analyzovaném souboru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27687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Analýza má dva hlavní </a:t>
            </a:r>
            <a:r>
              <a:rPr lang="cs-CZ" dirty="0" smtClean="0"/>
              <a:t>kroky: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Výběr vhodné metriky vzdálenosti/podobnosti </a:t>
            </a:r>
            <a:r>
              <a:rPr lang="cs-CZ" dirty="0" smtClean="0"/>
              <a:t>pro </a:t>
            </a:r>
            <a:r>
              <a:rPr lang="cs-CZ" dirty="0"/>
              <a:t>výpočet asociační matice (analýza může probíhat na libovolných metrikách vzdálenosti/podobnosti)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Výběr </a:t>
            </a:r>
            <a:r>
              <a:rPr lang="cs-CZ" dirty="0" err="1"/>
              <a:t>shlukovacího</a:t>
            </a:r>
            <a:r>
              <a:rPr lang="cs-CZ" dirty="0"/>
              <a:t> algoritmu, který podstatným způsobem </a:t>
            </a:r>
            <a:r>
              <a:rPr lang="cs-CZ" dirty="0" smtClean="0"/>
              <a:t>ovlivňuje </a:t>
            </a:r>
            <a:r>
              <a:rPr lang="cs-CZ" dirty="0"/>
              <a:t>výsledky analýzy a možnosti její interpretace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89040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Algoritmus výpočtu postupuje v následujícím cyklu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Výpočet asociační matice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Spojení dvou nejpodobnějších objektů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Přepočítání asociační matice tak, že spojené objekty již nadále vystupují jako jediný objekt (v tomto kroku se uplatňuje zvolený shlukovací algoritmus, který </a:t>
            </a:r>
            <a:r>
              <a:rPr lang="cs-CZ" dirty="0" smtClean="0"/>
              <a:t>definuje, </a:t>
            </a:r>
            <a:r>
              <a:rPr lang="cs-CZ" dirty="0"/>
              <a:t>jak bude počítána vzdálenost/podobnost spojených objektů vůči ostatním objektům)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Spojení dvou nejpodobnějších objektů z přepočítané asociační matice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Atd. až do spojení všech </a:t>
            </a:r>
            <a:r>
              <a:rPr lang="cs-CZ" dirty="0" smtClean="0"/>
              <a:t>objektů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9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23232</TotalTime>
  <Words>3761</Words>
  <Application>Microsoft Office PowerPoint</Application>
  <PresentationFormat>Předvádění na obrazovce (4:3)</PresentationFormat>
  <Paragraphs>937</Paragraphs>
  <Slides>49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Verdana</vt:lpstr>
      <vt:lpstr>Motiv systému Office</vt:lpstr>
      <vt:lpstr>Graph</vt:lpstr>
      <vt:lpstr>Pokročilé metody analýzy dat  v neurovědách</vt:lpstr>
      <vt:lpstr>Blok 4</vt:lpstr>
      <vt:lpstr>Osnova</vt:lpstr>
      <vt:lpstr>Podstata a cíle shlukové  analýzy dat</vt:lpstr>
      <vt:lpstr>Shluková analýza – cíle a postupy</vt:lpstr>
      <vt:lpstr>Obecný princip hledání shluků v datech</vt:lpstr>
      <vt:lpstr>Shluková analýza – typy metod</vt:lpstr>
      <vt:lpstr>Shluková analýza hierarchická – hierarchické aglomerativní shlukování</vt:lpstr>
      <vt:lpstr>Hierarchické aglomerativní shlukování</vt:lpstr>
      <vt:lpstr>Hierarchické aglomerativní shlukování – schéma výpočtu</vt:lpstr>
      <vt:lpstr>Popis výstupů – dendrogram </vt:lpstr>
      <vt:lpstr>Popis výstupů – Amalgamation schedule/graph</vt:lpstr>
      <vt:lpstr>Shlukovací algoritmy hierarchického aglomerativního shlukování</vt:lpstr>
      <vt:lpstr>Shlukovací algoritmy hierarchického aglomerativního shlukování</vt:lpstr>
      <vt:lpstr>Shlukovací algoritmy hierarchického aglomerativního shlukování – Wardova metoda</vt:lpstr>
      <vt:lpstr>Metoda nejbližšího souseda: 1. krok výpočtu</vt:lpstr>
      <vt:lpstr>Metoda nejbližšího souseda: 2. krok výpočtu</vt:lpstr>
      <vt:lpstr>Metoda nejbližšího souseda: 3. krok výpočtu</vt:lpstr>
      <vt:lpstr>Metoda nejbližšího souseda: 4. krok výpočtu</vt:lpstr>
      <vt:lpstr>Metoda nejbližšího souseda: výsledek analýzy</vt:lpstr>
      <vt:lpstr>Metoda nejvzdálenějšího souseda: 1. krok výpočtu</vt:lpstr>
      <vt:lpstr>Metoda nejvzdálenějšího souseda: 2. krok výpočtu</vt:lpstr>
      <vt:lpstr>Metoda nejvzdálenějšího souseda: 3. krok výpočtu</vt:lpstr>
      <vt:lpstr>Metoda nejvzdálenějšího souseda: 4. krok výpočtu</vt:lpstr>
      <vt:lpstr>Metoda nejvzdálenějšího souseda: výsledek analýzy</vt:lpstr>
      <vt:lpstr>Metoda nejbližšího a nejvzdálenějšího souseda –  interpretace výsledků</vt:lpstr>
      <vt:lpstr>Shluková analýza hierarchická – hierarchické divizivní shlukování</vt:lpstr>
      <vt:lpstr>Hierarchické divizivní shlukování – postup </vt:lpstr>
      <vt:lpstr>Hierarchické divizivní shlukování – poznámky </vt:lpstr>
      <vt:lpstr>Shluková analýza nehierarchická</vt:lpstr>
      <vt:lpstr>Nehierarchické shlukování</vt:lpstr>
      <vt:lpstr>Nehierarchické divizivní shlukování – metoda k-průměrů</vt:lpstr>
      <vt:lpstr>Nehierarchické aglomerativní shlukování - postup</vt:lpstr>
      <vt:lpstr>Identifikace optimálního  počtu shluků</vt:lpstr>
      <vt:lpstr>Identifikace optimálního počtu shluků</vt:lpstr>
      <vt:lpstr>Identifikace optimálního počtu shluků</vt:lpstr>
      <vt:lpstr>Identifikace optimálního počtu shluků - metody</vt:lpstr>
      <vt:lpstr>Výpočet shlukové analýzy  v softwarech</vt:lpstr>
      <vt:lpstr>STATISTICA – hierarchické aglomerativní shlukování</vt:lpstr>
      <vt:lpstr>STATISTICA – hierarch. aglom. shluk. – pokračování</vt:lpstr>
      <vt:lpstr>STATISTICA – hierarch. aglom. shluk. – pokračování</vt:lpstr>
      <vt:lpstr>STATISTICA – nehierarchické shlukování</vt:lpstr>
      <vt:lpstr>SPSS – hierarchické aglomerativní shlukování</vt:lpstr>
      <vt:lpstr>SPSS – nehierarchické shlukování</vt:lpstr>
      <vt:lpstr>Software R – hierarchické aglomerativní shlukování</vt:lpstr>
      <vt:lpstr>Software R – nehierarchické shlukování</vt:lpstr>
      <vt:lpstr>Matlab – hierarchické aglomerativní shlukování</vt:lpstr>
      <vt:lpstr>Matlab – nehierarchické shlukování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1385</cp:revision>
  <cp:lastPrinted>2012-04-18T13:31:11Z</cp:lastPrinted>
  <dcterms:created xsi:type="dcterms:W3CDTF">2012-03-28T14:10:39Z</dcterms:created>
  <dcterms:modified xsi:type="dcterms:W3CDTF">2017-03-22T08:50:11Z</dcterms:modified>
</cp:coreProperties>
</file>