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34" r:id="rId3"/>
    <p:sldId id="435" r:id="rId4"/>
    <p:sldId id="397" r:id="rId5"/>
    <p:sldId id="440" r:id="rId6"/>
    <p:sldId id="451" r:id="rId7"/>
    <p:sldId id="450" r:id="rId8"/>
    <p:sldId id="452" r:id="rId9"/>
    <p:sldId id="441" r:id="rId10"/>
    <p:sldId id="443" r:id="rId11"/>
    <p:sldId id="444" r:id="rId12"/>
    <p:sldId id="436" r:id="rId13"/>
    <p:sldId id="445" r:id="rId14"/>
    <p:sldId id="447" r:id="rId15"/>
    <p:sldId id="453" r:id="rId16"/>
    <p:sldId id="454" r:id="rId17"/>
    <p:sldId id="491" r:id="rId18"/>
    <p:sldId id="446" r:id="rId19"/>
    <p:sldId id="457" r:id="rId20"/>
    <p:sldId id="459" r:id="rId21"/>
    <p:sldId id="476" r:id="rId22"/>
    <p:sldId id="477" r:id="rId23"/>
    <p:sldId id="437" r:id="rId24"/>
    <p:sldId id="460" r:id="rId25"/>
    <p:sldId id="478" r:id="rId26"/>
    <p:sldId id="479" r:id="rId27"/>
    <p:sldId id="466" r:id="rId28"/>
    <p:sldId id="480" r:id="rId29"/>
    <p:sldId id="481" r:id="rId30"/>
    <p:sldId id="484" r:id="rId31"/>
    <p:sldId id="485" r:id="rId32"/>
    <p:sldId id="486" r:id="rId33"/>
    <p:sldId id="468" r:id="rId34"/>
    <p:sldId id="473" r:id="rId35"/>
    <p:sldId id="482" r:id="rId36"/>
    <p:sldId id="497" r:id="rId37"/>
    <p:sldId id="475" r:id="rId38"/>
    <p:sldId id="498" r:id="rId39"/>
    <p:sldId id="492" r:id="rId40"/>
    <p:sldId id="493" r:id="rId41"/>
    <p:sldId id="494" r:id="rId42"/>
    <p:sldId id="495" r:id="rId43"/>
    <p:sldId id="496" r:id="rId44"/>
    <p:sldId id="438" r:id="rId45"/>
    <p:sldId id="499" r:id="rId46"/>
    <p:sldId id="487" r:id="rId47"/>
    <p:sldId id="488" r:id="rId48"/>
    <p:sldId id="489" r:id="rId49"/>
    <p:sldId id="490" r:id="rId50"/>
    <p:sldId id="429" r:id="rId51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4" autoAdjust="0"/>
    <p:restoredTop sz="81919" autoAdjust="0"/>
  </p:normalViewPr>
  <p:slideViewPr>
    <p:cSldViewPr>
      <p:cViewPr varScale="1">
        <p:scale>
          <a:sx n="88" d="100"/>
          <a:sy n="88" d="100"/>
        </p:scale>
        <p:origin x="20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altLang="cs-CZ" dirty="0" smtClean="0"/>
              <a:t>v případě </a:t>
            </a:r>
            <a:r>
              <a:rPr lang="cs-CZ" altLang="cs-CZ" dirty="0" err="1" smtClean="0"/>
              <a:t>kovarianční</a:t>
            </a:r>
            <a:r>
              <a:rPr lang="cs-CZ" altLang="cs-CZ" dirty="0" smtClean="0"/>
              <a:t> matice a matice korelačních koeficientů je střední </a:t>
            </a:r>
            <a:r>
              <a:rPr lang="cs-CZ" altLang="cs-CZ" dirty="0" err="1" smtClean="0"/>
              <a:t>kvadr</a:t>
            </a:r>
            <a:r>
              <a:rPr lang="cs-CZ" altLang="cs-CZ" dirty="0" smtClean="0"/>
              <a:t>. odchylka minimální, pokud hlavní komponenty budou procházet ve směru největší variability </a:t>
            </a:r>
          </a:p>
          <a:p>
            <a:pPr marL="171450" indent="-171450">
              <a:buFontTx/>
              <a:buChar char="-"/>
            </a:pPr>
            <a:r>
              <a:rPr lang="cs-CZ" altLang="cs-CZ" dirty="0" smtClean="0"/>
              <a:t>vstupní matice různé, ale princip a způsob výpočtu </a:t>
            </a:r>
            <a:r>
              <a:rPr lang="cs-CZ" altLang="cs-CZ" dirty="0" err="1" smtClean="0"/>
              <a:t>Karhunenova-Loevova</a:t>
            </a:r>
            <a:r>
              <a:rPr lang="cs-CZ" altLang="cs-CZ" dirty="0" smtClean="0"/>
              <a:t> rozvoje zachován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Přijdeme o méně informace, pokud použijeme 1. hlavní komponentu.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6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centrování obrazů podle středních hodnot obrazů v jednotlivých třídách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2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p</a:t>
            </a:r>
            <a:r>
              <a:rPr lang="cs-CZ" dirty="0" smtClean="0"/>
              <a:t>roto se</a:t>
            </a:r>
            <a:r>
              <a:rPr lang="cs-CZ" baseline="0" dirty="0" smtClean="0"/>
              <a:t> někdy dělá to, že po vytvoření komponent se vyberou pomocí </a:t>
            </a:r>
            <a:r>
              <a:rPr lang="cs-CZ" baseline="0" dirty="0" err="1" smtClean="0"/>
              <a:t>dvouvýb</a:t>
            </a:r>
            <a:r>
              <a:rPr lang="cs-CZ" baseline="0" dirty="0" smtClean="0"/>
              <a:t>. t-testu ty komponenty, které dobře odlišují pacienty od kontrol. (tzn. je to </a:t>
            </a:r>
            <a:r>
              <a:rPr lang="cs-CZ" baseline="0" dirty="0" err="1" smtClean="0"/>
              <a:t>extrakc</a:t>
            </a:r>
            <a:r>
              <a:rPr lang="en-US" baseline="0" dirty="0" smtClean="0"/>
              <a:t>e + </a:t>
            </a:r>
            <a:r>
              <a:rPr lang="en-US" baseline="0" dirty="0" err="1" smtClean="0"/>
              <a:t>selekce</a:t>
            </a:r>
            <a:r>
              <a:rPr lang="cs-CZ" baseline="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není vhodné vybírat prvních m komponent u klasifikace, protože pokud je diskriminující oblast malá (má málo </a:t>
            </a:r>
            <a:r>
              <a:rPr lang="cs-CZ" baseline="0" dirty="0" err="1" smtClean="0"/>
              <a:t>voxelů</a:t>
            </a:r>
            <a:r>
              <a:rPr lang="cs-CZ" baseline="0" dirty="0" smtClean="0"/>
              <a:t>), tak se mezi prvních m komponent nedostane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proto lze v </a:t>
            </a:r>
            <a:r>
              <a:rPr lang="cs-CZ" dirty="0" err="1" smtClean="0"/>
              <a:t>Matlabu</a:t>
            </a:r>
            <a:r>
              <a:rPr lang="cs-CZ" dirty="0" smtClean="0"/>
              <a:t> počítat PCA</a:t>
            </a:r>
            <a:r>
              <a:rPr lang="cs-CZ" baseline="0" dirty="0" smtClean="0"/>
              <a:t> pomocí funkce </a:t>
            </a:r>
            <a:r>
              <a:rPr lang="cs-CZ" baseline="0" dirty="0" err="1" smtClean="0"/>
              <a:t>svd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nejdůležitější je nápověda – je potřeba</a:t>
            </a:r>
            <a:r>
              <a:rPr lang="cs-CZ" baseline="0" dirty="0" smtClean="0"/>
              <a:t> umět zvolit parametry funkce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teď funkce PCA přímo v </a:t>
            </a:r>
            <a:r>
              <a:rPr lang="cs-CZ" baseline="0" dirty="0" err="1" smtClean="0"/>
              <a:t>toolboxu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Statistics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defaultně pracuje na základě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, ne na výpočtu vlastních čísel a vlastních vektorů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matici vlastních vektorů bychom mohli použít pak pro redukci testovacích dat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nevím, jak bude funkce </a:t>
            </a:r>
            <a:r>
              <a:rPr lang="cs-CZ" baseline="0" dirty="0" err="1" smtClean="0"/>
              <a:t>pca</a:t>
            </a:r>
            <a:r>
              <a:rPr lang="cs-CZ" baseline="0" dirty="0" smtClean="0"/>
              <a:t> fungovat na matice, kde n</a:t>
            </a:r>
            <a:r>
              <a:rPr lang="en-US" baseline="0" dirty="0" smtClean="0"/>
              <a:t>&lt;&lt;</a:t>
            </a:r>
            <a:r>
              <a:rPr lang="cs-CZ" baseline="0" dirty="0" smtClean="0"/>
              <a:t>p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po</a:t>
            </a:r>
            <a:r>
              <a:rPr lang="cs-CZ" baseline="0" dirty="0" smtClean="0"/>
              <a:t>čítá pomocí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 a nastaví se tam počet hl. komponent jako n-1, tak by to asi mohlo fungovat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bylo</a:t>
            </a:r>
            <a:r>
              <a:rPr lang="en-US" dirty="0" smtClean="0"/>
              <a:t> by </a:t>
            </a:r>
            <a:r>
              <a:rPr lang="en-US" dirty="0" err="1" smtClean="0"/>
              <a:t>vhodn</a:t>
            </a:r>
            <a:r>
              <a:rPr lang="cs-CZ" dirty="0" smtClean="0"/>
              <a:t>é</a:t>
            </a:r>
            <a:r>
              <a:rPr lang="cs-CZ" baseline="0" dirty="0" smtClean="0"/>
              <a:t> přidat PCA i v </a:t>
            </a:r>
            <a:r>
              <a:rPr lang="cs-CZ" baseline="0" dirty="0" err="1" smtClean="0"/>
              <a:t>Rku</a:t>
            </a:r>
            <a:r>
              <a:rPr lang="cs-CZ" baseline="0" dirty="0" smtClean="0"/>
              <a:t> a SPSS</a:t>
            </a:r>
          </a:p>
          <a:p>
            <a:r>
              <a:rPr lang="cs-CZ" baseline="0" dirty="0" smtClean="0"/>
              <a:t>(https://statistics.laerd.com/</a:t>
            </a:r>
            <a:r>
              <a:rPr lang="cs-CZ" baseline="0" dirty="0" err="1" smtClean="0"/>
              <a:t>spss-tutorials</a:t>
            </a:r>
            <a:r>
              <a:rPr lang="cs-CZ" baseline="0" dirty="0" smtClean="0"/>
              <a:t>/</a:t>
            </a:r>
            <a:r>
              <a:rPr lang="cs-CZ" baseline="0" dirty="0" err="1" smtClean="0"/>
              <a:t>principal-components-analysis-pca-using-spss-statistics.php</a:t>
            </a:r>
            <a:r>
              <a:rPr lang="cs-CZ" baseline="0" dirty="0" smtClean="0"/>
              <a:t>)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66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případně</a:t>
            </a:r>
            <a:r>
              <a:rPr lang="cs-CZ" baseline="0" dirty="0" smtClean="0"/>
              <a:t> možno vykreslit i </a:t>
            </a:r>
            <a:r>
              <a:rPr lang="cs-CZ" baseline="0" dirty="0" err="1" smtClean="0"/>
              <a:t>Scee</a:t>
            </a:r>
            <a:r>
              <a:rPr lang="cs-CZ" baseline="0" dirty="0" smtClean="0"/>
              <a:t> plot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když si vykreslíme korelační matici (na záložce </a:t>
            </a:r>
            <a:r>
              <a:rPr lang="cs-CZ" baseline="0" dirty="0" err="1" smtClean="0"/>
              <a:t>Desriptives</a:t>
            </a:r>
            <a:r>
              <a:rPr lang="cs-CZ" baseline="0" dirty="0" smtClean="0"/>
              <a:t>), vidíme, že proměnné jsou mezi sebou velmi málo korelované, takže nemůžeme data až tak moc redukovat, jinak bychom ztratili mnoho informace; je to patrné i z korelací s vlastními vektory – většinou jen jedna proměnná silně korelovaná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57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st</a:t>
            </a:r>
            <a:r>
              <a:rPr lang="en-US" baseline="0" dirty="0" err="1" smtClean="0"/>
              <a:t>álo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vyzkoušet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FA bez </a:t>
            </a:r>
            <a:r>
              <a:rPr lang="en-US" baseline="0" dirty="0" err="1" smtClean="0"/>
              <a:t>rotace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úplně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stejné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jako</a:t>
            </a:r>
            <a:r>
              <a:rPr lang="en-US" baseline="0" dirty="0" smtClean="0"/>
              <a:t> PCA (je ale </a:t>
            </a:r>
            <a:r>
              <a:rPr lang="en-US" baseline="0" dirty="0" err="1" smtClean="0"/>
              <a:t>potřeba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PCA s </a:t>
            </a:r>
            <a:r>
              <a:rPr lang="en-US" baseline="0" dirty="0" err="1" smtClean="0"/>
              <a:t>korelační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maticí</a:t>
            </a:r>
            <a:r>
              <a:rPr lang="en-US" baseline="0" dirty="0" smtClean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8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Protože když naskládáme</a:t>
            </a:r>
            <a:r>
              <a:rPr lang="cs-CZ" baseline="0" dirty="0" smtClean="0"/>
              <a:t> 3D obrazy do datové tabulky, kde jednotlivé obrazy jsou řádky (3-D obraz bychom nařezali na proužky a poskládali za sebe), je datová matice obrovská.</a:t>
            </a:r>
          </a:p>
          <a:p>
            <a:pPr eaLnBrk="1" hangingPunct="1"/>
            <a:r>
              <a:rPr lang="cs-CZ" baseline="0" dirty="0" smtClean="0"/>
              <a:t>Je tudíž vhodné vybrat jen některé </a:t>
            </a:r>
            <a:r>
              <a:rPr lang="cs-CZ" baseline="0" dirty="0" err="1" smtClean="0"/>
              <a:t>voxely</a:t>
            </a:r>
            <a:r>
              <a:rPr lang="cs-CZ" baseline="0" dirty="0" smtClean="0"/>
              <a:t> a ty pak použít na klasifikaci, tedy na zařazení obrazů z testovací sady do skupiny kontrol (označeni jako 0) či pacientů (označeni jako 1).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4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různé</a:t>
            </a:r>
            <a:r>
              <a:rPr lang="cs-CZ" baseline="0" dirty="0" smtClean="0"/>
              <a:t> metody korekce různé výsledky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3 parametry – tzn. tabulka se 3 sloupci – zobrazení ve 3-rozm. prostoru</a:t>
            </a:r>
          </a:p>
          <a:p>
            <a:r>
              <a:rPr lang="cs-CZ" altLang="cs-CZ" dirty="0" smtClean="0"/>
              <a:t>více parametrů (příznak. proměnných) – nedokážeme si to představit</a:t>
            </a:r>
          </a:p>
          <a:p>
            <a:r>
              <a:rPr lang="cs-CZ" altLang="cs-CZ" dirty="0" smtClean="0"/>
              <a:t>vytvoření nových proměnných</a:t>
            </a:r>
          </a:p>
          <a:p>
            <a:r>
              <a:rPr lang="cs-CZ" altLang="cs-CZ" dirty="0" smtClean="0"/>
              <a:t>pamatují si, co je vstupem do </a:t>
            </a:r>
            <a:r>
              <a:rPr lang="cs-CZ" altLang="cs-CZ" dirty="0" err="1" smtClean="0"/>
              <a:t>PCA</a:t>
            </a:r>
            <a:r>
              <a:rPr lang="cs-CZ" altLang="cs-CZ" dirty="0" smtClean="0"/>
              <a:t>? Není to matice původních hodnot, ale...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0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</a:t>
            </a:r>
            <a:r>
              <a:rPr lang="cs-CZ" smtClean="0"/>
              <a:t>, Ph.D.</a:t>
            </a:r>
            <a:endParaRPr lang="cs-CZ" dirty="0" smtClean="0"/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/>
          <a:stretch/>
        </p:blipFill>
        <p:spPr bwMode="auto">
          <a:xfrm>
            <a:off x="581150" y="3985275"/>
            <a:ext cx="7375226" cy="25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r="4106"/>
          <a:stretch/>
        </p:blipFill>
        <p:spPr bwMode="auto">
          <a:xfrm>
            <a:off x="581149" y="1412776"/>
            <a:ext cx="7072354" cy="2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minimálním rozptylem uvnitř tříd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maximální vzdáleností mezi </a:t>
            </a:r>
            <a:r>
              <a:rPr lang="cs-CZ" altLang="cs-CZ" dirty="0" smtClean="0">
                <a:cs typeface="Arial" charset="0"/>
              </a:rPr>
              <a:t>třídami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96143"/>
          </a:xfrm>
        </p:spPr>
        <p:txBody>
          <a:bodyPr>
            <a:normAutofit/>
          </a:bodyPr>
          <a:lstStyle/>
          <a:p>
            <a:r>
              <a:rPr lang="cs-CZ" altLang="cs-CZ" dirty="0">
                <a:cs typeface="Arial" charset="0"/>
              </a:rPr>
              <a:t>výběr vzájemně nekorelovaných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/>
              <a:t>pokud jsou hodnoty jedné </a:t>
            </a:r>
            <a:r>
              <a:rPr lang="cs-CZ" altLang="cs-CZ" dirty="0" smtClean="0"/>
              <a:t>proměnné závislé </a:t>
            </a:r>
            <a:r>
              <a:rPr lang="cs-CZ" altLang="cs-CZ" dirty="0"/>
              <a:t>na </a:t>
            </a:r>
            <a:r>
              <a:rPr lang="cs-CZ" altLang="cs-CZ" dirty="0" smtClean="0"/>
              <a:t>hodnotách druhé proměnné, </a:t>
            </a:r>
            <a:r>
              <a:rPr lang="cs-CZ" altLang="cs-CZ" dirty="0"/>
              <a:t>pak použití obou těchto </a:t>
            </a:r>
            <a:r>
              <a:rPr lang="cs-CZ" altLang="cs-CZ" dirty="0" smtClean="0"/>
              <a:t>proměnných nepřináší </a:t>
            </a:r>
            <a:r>
              <a:rPr lang="cs-CZ" altLang="cs-CZ" dirty="0"/>
              <a:t>žádnou další </a:t>
            </a:r>
            <a:r>
              <a:rPr lang="cs-CZ" altLang="cs-CZ" dirty="0" smtClean="0"/>
              <a:t>informaci – </a:t>
            </a:r>
            <a:r>
              <a:rPr lang="cs-CZ" altLang="cs-CZ" dirty="0"/>
              <a:t>stačí jedna z nich, jedno </a:t>
            </a:r>
            <a:r>
              <a:rPr lang="cs-CZ" altLang="cs-CZ" dirty="0" smtClean="0"/>
              <a:t>která</a:t>
            </a:r>
            <a:endParaRPr lang="cs-CZ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5649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invariantních </a:t>
            </a:r>
            <a:r>
              <a:rPr lang="cs-CZ" altLang="cs-CZ" dirty="0">
                <a:cs typeface="Arial" charset="0"/>
              </a:rPr>
              <a:t>vůči deformacím</a:t>
            </a:r>
          </a:p>
          <a:p>
            <a:pPr lvl="1"/>
            <a:r>
              <a:rPr lang="cs-CZ" altLang="cs-CZ" dirty="0"/>
              <a:t>volba elementů formálního popisu závisí na vlastnostech původních i předzpracovaných dat a může ovlivňovat způsob předzpracování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6950"/>
            <a:ext cx="4658270" cy="29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cs-CZ" dirty="0"/>
              <a:t>elekce a extrakce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proměnných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a 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440160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popis </a:t>
            </a:r>
            <a:r>
              <a:rPr lang="cs-CZ" altLang="cs-CZ" dirty="0">
                <a:cs typeface="Arial" charset="0"/>
              </a:rPr>
              <a:t>objektu původně reprezentovaný </a:t>
            </a:r>
            <a:r>
              <a:rPr lang="en-US" altLang="cs-CZ" i="1" dirty="0" smtClean="0">
                <a:cs typeface="Arial" charset="0"/>
              </a:rPr>
              <a:t>p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vektorem se snažíme vyjádřit vektorem </a:t>
            </a:r>
            <a:r>
              <a:rPr lang="en-US" altLang="cs-CZ" i="1" dirty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tak, aby množství diskriminační informace obsažené v původním vektoru bylo v co největší míře </a:t>
            </a:r>
            <a:r>
              <a:rPr lang="cs-CZ" altLang="cs-CZ" dirty="0" smtClean="0">
                <a:cs typeface="Arial" charset="0"/>
              </a:rPr>
              <a:t>zachováno</a:t>
            </a:r>
          </a:p>
          <a:p>
            <a:r>
              <a:rPr lang="cs-CZ" altLang="cs-CZ" dirty="0" smtClean="0">
                <a:cs typeface="Arial" charset="0"/>
              </a:rPr>
              <a:t>dva principiálně různé způsoby: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348879"/>
            <a:ext cx="8229600" cy="73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800000"/>
                </a:solidFill>
              </a:rPr>
              <a:t>selekce </a:t>
            </a:r>
            <a:r>
              <a:rPr lang="cs-CZ" sz="2000" dirty="0" smtClean="0"/>
              <a:t>– výběr těch proměnných, které přispívají k </a:t>
            </a:r>
            <a:r>
              <a:rPr lang="cs-CZ" sz="2000" dirty="0" err="1" smtClean="0"/>
              <a:t>separabilitě</a:t>
            </a:r>
            <a:r>
              <a:rPr lang="cs-CZ" sz="2000" dirty="0" smtClean="0"/>
              <a:t> klasifikačních tříd nejvíce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4365104"/>
            <a:ext cx="8229600" cy="1066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800000"/>
                </a:solidFill>
              </a:rPr>
              <a:t>extrakce</a:t>
            </a:r>
            <a:r>
              <a:rPr lang="cs-CZ" sz="2000" dirty="0" smtClean="0">
                <a:solidFill>
                  <a:srgbClr val="800000"/>
                </a:solidFill>
              </a:rPr>
              <a:t> </a:t>
            </a:r>
            <a:r>
              <a:rPr lang="cs-CZ" sz="2000" dirty="0" smtClean="0"/>
              <a:t>– transformace původních proměnných na menší počet jiných proměnných (</a:t>
            </a:r>
            <a:r>
              <a:rPr lang="cs-CZ" altLang="cs-CZ" sz="2000" dirty="0"/>
              <a:t>které zpravidla nelze přímo </a:t>
            </a:r>
            <a:r>
              <a:rPr lang="cs-CZ" altLang="cs-CZ" sz="2000" dirty="0" smtClean="0"/>
              <a:t>měřit a často nemají zcela jasnou interpretaci)</a:t>
            </a:r>
            <a:endParaRPr lang="cs-CZ" sz="2000" dirty="0" smtClean="0"/>
          </a:p>
        </p:txBody>
      </p:sp>
      <p:graphicFrame>
        <p:nvGraphicFramePr>
          <p:cNvPr id="1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3216"/>
              </p:ext>
            </p:extLst>
          </p:nvPr>
        </p:nvGraphicFramePr>
        <p:xfrm>
          <a:off x="1594715" y="3150095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4187497" y="2811541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 rot="16200000">
            <a:off x="529720" y="3296637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91460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10504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890853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7133"/>
              </p:ext>
            </p:extLst>
          </p:nvPr>
        </p:nvGraphicFramePr>
        <p:xfrm>
          <a:off x="1590666" y="5454352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0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4183448" y="5115798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 rot="16200000">
            <a:off x="525671" y="5600894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6286500" y="5972530"/>
            <a:ext cx="228600" cy="16341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8512"/>
              </p:ext>
            </p:extLst>
          </p:nvPr>
        </p:nvGraphicFramePr>
        <p:xfrm>
          <a:off x="6629400" y="5454352"/>
          <a:ext cx="1438066" cy="1102800"/>
        </p:xfrm>
        <a:graphic>
          <a:graphicData uri="http://schemas.openxmlformats.org/drawingml/2006/table">
            <a:tbl>
              <a:tblPr/>
              <a:tblGrid>
                <a:gridCol w="24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r>
              <a:rPr lang="cs-CZ" dirty="0" smtClean="0"/>
              <a:t>cílem je výběr proměnných, které jsou nejužitečnější pro další analýzu (např. při klasifikaci výběr takových proměnných, které nejlépe od sebe dokáží oddělit skupiny subjektů</a:t>
            </a:r>
            <a:r>
              <a:rPr lang="en-US" dirty="0" smtClean="0"/>
              <a:t>/</a:t>
            </a:r>
            <a:r>
              <a:rPr lang="cs-CZ" dirty="0" smtClean="0"/>
              <a:t>objektů)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420888"/>
            <a:ext cx="8579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 selekce je velké množství, nejpoužívanější metody jsou:</a:t>
            </a:r>
          </a:p>
          <a:p>
            <a:pPr lvl="1"/>
            <a:r>
              <a:rPr lang="cs-CZ" dirty="0" smtClean="0"/>
              <a:t>výběr proměnných na základě statistických testů</a:t>
            </a:r>
          </a:p>
          <a:p>
            <a:pPr lvl="1"/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</a:p>
          <a:p>
            <a:pPr lvl="1"/>
            <a:r>
              <a:rPr lang="cs-CZ" dirty="0" smtClean="0"/>
              <a:t>algoritmy sekvenční selekce (</a:t>
            </a:r>
            <a:r>
              <a:rPr lang="cs-CZ" dirty="0" err="1" smtClean="0"/>
              <a:t>dopředné</a:t>
            </a:r>
            <a:r>
              <a:rPr lang="cs-CZ" dirty="0" smtClean="0"/>
              <a:t> či zpětné nebo algoritmus plus p mínus 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01336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Výběr proměnných na základě statistických testů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jednorozměrná metoda (výběr proměnných bez ohledu na ostatní proměnné)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potřeba použít metody korekce pro mnohonásobné testování (např. </a:t>
            </a:r>
            <a:r>
              <a:rPr lang="cs-CZ" altLang="en-US" dirty="0" err="1" smtClean="0">
                <a:cs typeface="Arial" charset="0"/>
              </a:rPr>
              <a:t>FDR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39" y="4653136"/>
            <a:ext cx="6700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rychlé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u obrazů mozku výhodou, že je analýza provedena na celém mozku</a:t>
            </a:r>
            <a:endParaRPr lang="cs-CZ" altLang="en-US" sz="800" dirty="0">
              <a:cs typeface="Arial" charset="0"/>
            </a:endParaRP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17795"/>
              </p:ext>
            </p:extLst>
          </p:nvPr>
        </p:nvGraphicFramePr>
        <p:xfrm>
          <a:off x="1014732" y="2091409"/>
          <a:ext cx="5259781" cy="1892435"/>
        </p:xfrm>
        <a:graphic>
          <a:graphicData uri="http://schemas.openxmlformats.org/drawingml/2006/table">
            <a:tbl>
              <a:tblPr/>
              <a:tblGrid>
                <a:gridCol w="37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4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79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369514" y="1682060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 rot="16200000">
            <a:off x="-50263" y="3059518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6195" y="3968060"/>
            <a:ext cx="151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p-hodnoty: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640" y="109532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Výběr statisticky významných proměnných pomocí </a:t>
            </a:r>
            <a:r>
              <a:rPr lang="cs-CZ" dirty="0" err="1" smtClean="0"/>
              <a:t>dvouvýběrového</a:t>
            </a:r>
            <a:r>
              <a:rPr lang="cs-CZ" dirty="0" smtClean="0"/>
              <a:t> t-testu či Mannova-</a:t>
            </a:r>
            <a:r>
              <a:rPr lang="cs-CZ" dirty="0" err="1" smtClean="0"/>
              <a:t>Whitneyova</a:t>
            </a:r>
            <a:r>
              <a:rPr lang="cs-CZ" dirty="0" smtClean="0"/>
              <a:t> testu.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8914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34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4874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0,02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8353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9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7957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1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27561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0,2</a:t>
            </a:r>
            <a:r>
              <a:rPr lang="en-US" sz="1400" dirty="0" smtClean="0"/>
              <a:t>5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8716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63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4676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3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06370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1</a:t>
            </a:r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 bwMode="auto">
          <a:xfrm>
            <a:off x="25623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489436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8737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>
            <a:off x="7136715" y="2325414"/>
            <a:ext cx="1243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Šipka doprava 23"/>
          <p:cNvSpPr/>
          <p:nvPr/>
        </p:nvSpPr>
        <p:spPr bwMode="auto">
          <a:xfrm>
            <a:off x="6551240" y="2935014"/>
            <a:ext cx="4213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 vždy dopředu víme, která z oblastí je vhodná pro odlišení skupin osob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některá onemocnění postihují celý mozek (např. schizofrenie)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40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anatomicky/funkčně relevantní – snadnější interpretace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zpravidla rychlé</a:t>
            </a:r>
            <a:endParaRPr lang="cs-CZ" altLang="en-US" sz="800" dirty="0">
              <a:cs typeface="Arial" charset="0"/>
            </a:endParaRPr>
          </a:p>
        </p:txBody>
      </p:sp>
      <p:pic>
        <p:nvPicPr>
          <p:cNvPr id="7" name="Picture 4" descr="http://3.bp.blogspot.com/-gLF3m9LiRYs/Upqso_CLPTI/AAAAAAAAAL4/r38QJzyFt6s/s1600/Hippo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7" y="1905972"/>
            <a:ext cx="3300413" cy="2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7640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Výběr oblastí mozku s využitím atlasu mozku podle expertní znalosti daného onemocnění (tzn. výběr oblasti postižené danou nemocí).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9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635896" y="6525344"/>
            <a:ext cx="41764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 sekvenční selekce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algoritmus sekvenční </a:t>
            </a:r>
            <a:r>
              <a:rPr lang="cs-CZ" dirty="0" err="1" smtClean="0"/>
              <a:t>dopředné</a:t>
            </a:r>
            <a:r>
              <a:rPr lang="cs-CZ" dirty="0" smtClean="0"/>
              <a:t>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prázdnou množinou, do které se vloží proměnná s nejlepší hodnotou selekčního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přidá ta proměnná, která s dříve vybranými veličinami dosáhla nejlepší hodnoty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5649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algoritmus sekvenční zpětné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množinou všech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eliminuje ta proměnná, která způsobuje nejmenší pokles kriteriální funkce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4608" y="4729515"/>
            <a:ext cx="726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cs-CZ" dirty="0" err="1" smtClean="0">
                <a:cs typeface="Arial" charset="0"/>
              </a:rPr>
              <a:t>dopředná</a:t>
            </a:r>
            <a:r>
              <a:rPr lang="cs-CZ" altLang="cs-CZ" dirty="0" smtClean="0">
                <a:cs typeface="Arial" charset="0"/>
              </a:rPr>
              <a:t> selekce – nelze vyloučit ty veličiny, které se staly nadbytečné po</a:t>
            </a:r>
          </a:p>
          <a:p>
            <a:pPr marL="0" lvl="1"/>
            <a:r>
              <a:rPr lang="cs-CZ" altLang="cs-CZ" dirty="0" smtClean="0">
                <a:cs typeface="Arial" charset="0"/>
              </a:rPr>
              <a:t>   přiřazení dalších veličin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>
                <a:cs typeface="Arial" charset="0"/>
              </a:rPr>
              <a:t>zpětná selekce – neexistuje možnost opravy při neoptimálním </a:t>
            </a:r>
            <a:r>
              <a:rPr lang="cs-CZ" altLang="en-US" dirty="0" smtClean="0">
                <a:cs typeface="Arial" charset="0"/>
              </a:rPr>
              <a:t>vyloučení</a:t>
            </a:r>
          </a:p>
          <a:p>
            <a:pPr marL="0" lvl="1"/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  kterékoliv </a:t>
            </a:r>
            <a:r>
              <a:rPr lang="cs-CZ" altLang="en-US" dirty="0">
                <a:cs typeface="Arial" charset="0"/>
              </a:rPr>
              <a:t>proměnné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24608" y="3789040"/>
            <a:ext cx="751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dopředný</a:t>
            </a:r>
            <a:r>
              <a:rPr lang="cs-CZ" altLang="cs-CZ" dirty="0">
                <a:cs typeface="Arial" charset="0"/>
              </a:rPr>
              <a:t> algoritmus je výpočetně jednodušší, protože pracuje maximálně </a:t>
            </a:r>
            <a:endParaRPr lang="cs-CZ" altLang="cs-CZ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   v n-rozměrném </a:t>
            </a:r>
            <a:r>
              <a:rPr lang="cs-CZ" altLang="cs-CZ" dirty="0">
                <a:cs typeface="Arial" charset="0"/>
              </a:rPr>
              <a:t>prostoru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zpětný algoritmus umožňuje průběžně sledovat množství ztracené informace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" y="3789040"/>
            <a:ext cx="1167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" y="4726881"/>
            <a:ext cx="137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5917451"/>
            <a:ext cx="8229600" cy="89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algoritmus plus p mínus q:</a:t>
            </a:r>
          </a:p>
          <a:p>
            <a:pPr lvl="1"/>
            <a:r>
              <a:rPr lang="cs-CZ" altLang="cs-CZ" sz="1900" dirty="0">
                <a:cs typeface="Arial" charset="0"/>
              </a:rPr>
              <a:t>po přidání p veličin se q veličin odstraní;</a:t>
            </a:r>
          </a:p>
          <a:p>
            <a:pPr lvl="1"/>
            <a:r>
              <a:rPr lang="cs-CZ" altLang="cs-CZ" sz="1900" dirty="0">
                <a:cs typeface="Arial" charset="0"/>
              </a:rPr>
              <a:t>proces probíhá, dokud se nedosáhne požadovaného počtu příznaků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440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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ICA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vícerozměrné 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škálování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MDS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RDA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CCorA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manifold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learning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metody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LLE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Isomap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metoda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PLS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818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analýza dat = pohled ze správného úhlu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Vícerozměrná analýza nám pomáhá nalézt v x-dimenzionálním prostoru nejvhodnější pohled na data poskytující maximum informací o analyzovaných objektech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3819" t="7032" r="33378" b="6883"/>
          <a:stretch>
            <a:fillRect/>
          </a:stretch>
        </p:blipFill>
        <p:spPr bwMode="auto">
          <a:xfrm>
            <a:off x="3108833" y="2204864"/>
            <a:ext cx="23992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1" t="7032" r="33378" b="5062"/>
          <a:stretch>
            <a:fillRect/>
          </a:stretch>
        </p:blipFill>
        <p:spPr bwMode="auto">
          <a:xfrm>
            <a:off x="323528" y="2204864"/>
            <a:ext cx="23445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26" b="90465" l="33875" r="65938"/>
                    </a14:imgEffect>
                  </a14:imgLayer>
                </a14:imgProps>
              </a:ext>
            </a:extLst>
          </a:blip>
          <a:srcRect l="33075" t="10549" r="33378" b="8578"/>
          <a:stretch>
            <a:fillRect/>
          </a:stretch>
        </p:blipFill>
        <p:spPr bwMode="auto">
          <a:xfrm>
            <a:off x="6084168" y="2204864"/>
            <a:ext cx="2611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5733256"/>
            <a:ext cx="642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obrázky ukazují stejný objekt z různých úhlů v 3D 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5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Autofit/>
          </a:bodyPr>
          <a:lstStyle/>
          <a:p>
            <a:r>
              <a:rPr lang="cs-CZ" sz="2600" dirty="0" smtClean="0"/>
              <a:t>Obecný princip redukce </a:t>
            </a:r>
            <a:r>
              <a:rPr lang="cs-CZ" sz="2600" dirty="0" err="1" smtClean="0"/>
              <a:t>dimenzionality</a:t>
            </a:r>
            <a:r>
              <a:rPr lang="cs-CZ" sz="2600" dirty="0" smtClean="0"/>
              <a:t> dat pomocí extrakce</a:t>
            </a:r>
            <a:endParaRPr lang="cs-CZ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16224"/>
          </a:xfrm>
        </p:spPr>
        <p:txBody>
          <a:bodyPr/>
          <a:lstStyle/>
          <a:p>
            <a:r>
              <a:rPr lang="cs-CZ" dirty="0" smtClean="0"/>
              <a:t>V převážné většině případů existují mezi dimenzemi korelační vztahy, tedy dimenze se navzájem vysvětlují a pro popis kompletní informace v datech není třeba všech dimenzí vstupního souboru</a:t>
            </a:r>
          </a:p>
          <a:p>
            <a:r>
              <a:rPr lang="cs-CZ" dirty="0" smtClean="0"/>
              <a:t>Všechny tzv. ordinační metody využívají principu identifikace korelovaných dimenzí a jejich sloučení do souhrnných nových dimenzí zastupujících několik dimenzí vstupního souboru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pSp>
        <p:nvGrpSpPr>
          <p:cNvPr id="5" name="Group 9"/>
          <p:cNvGrpSpPr/>
          <p:nvPr/>
        </p:nvGrpSpPr>
        <p:grpSpPr>
          <a:xfrm>
            <a:off x="1619672" y="4007966"/>
            <a:ext cx="1440160" cy="1440160"/>
            <a:chOff x="-2620416" y="3861048"/>
            <a:chExt cx="1440160" cy="144016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2805912">
            <a:off x="2192516" y="3942146"/>
            <a:ext cx="312150" cy="1597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5361" y="4079974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520134"/>
            <a:ext cx="292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Jednoznačný vztah dimenzí x a y umožňuje jejich nahrazení jedinou novou dimenzí z </a:t>
            </a:r>
            <a:endParaRPr lang="cs-CZ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50880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40079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2976535" y="39986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796136" y="3707740"/>
            <a:ext cx="1747791" cy="1855553"/>
            <a:chOff x="5796136" y="3707740"/>
            <a:chExt cx="1747791" cy="1855553"/>
          </a:xfrm>
        </p:grpSpPr>
        <p:sp>
          <p:nvSpPr>
            <p:cNvPr id="20" name="Oval 19"/>
            <p:cNvSpPr/>
            <p:nvPr/>
          </p:nvSpPr>
          <p:spPr>
            <a:xfrm>
              <a:off x="6048164" y="4043970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5868144" y="4007966"/>
              <a:ext cx="1440160" cy="1440160"/>
              <a:chOff x="-2620416" y="3861048"/>
              <a:chExt cx="1440160" cy="14401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>
              <a:off x="6012160" y="4007966"/>
              <a:ext cx="1296144" cy="1296144"/>
              <a:chOff x="7625435" y="3410150"/>
              <a:chExt cx="1656184" cy="165618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096260" y="515582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6136" y="386822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5265" y="392039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7505" y="37077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1859" y="447388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1398" y="49440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4208" y="519396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4168" y="50880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1699" y="462217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738" y="388652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23680" y="552013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 případě neexistence vztahu mezi x a y nemá smysl definovat nové dimenze – nepřináší žádnou novou informaci oproti x a y</a:t>
            </a:r>
            <a:endParaRPr lang="cs-CZ" sz="16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3068960"/>
            <a:ext cx="8229600" cy="7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Pokud mezi dimenzemi vstupního souboru neexistují korelace, </a:t>
            </a:r>
            <a:r>
              <a:rPr lang="cs-CZ" u="sng" dirty="0" smtClean="0"/>
              <a:t>nemá smysl hledat zjednodušení vícerozměrné struktury takovéhoto souboru 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30" grpId="0"/>
      <p:bldP spid="31" grpId="0"/>
      <p:bldP spid="3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Korelace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Kovariance a Pearsonova korelace je základem analýzy hlavních komponent, faktorové analýzy </a:t>
            </a:r>
            <a:r>
              <a:rPr lang="cs-CZ" dirty="0" smtClean="0"/>
              <a:t>i </a:t>
            </a:r>
            <a:r>
              <a:rPr lang="cs-CZ" dirty="0" smtClean="0"/>
              <a:t>dalších vícerozměrných analýz pracujících s lineární závislostí proměnných</a:t>
            </a:r>
          </a:p>
          <a:p>
            <a:r>
              <a:rPr lang="cs-CZ" dirty="0" smtClean="0"/>
              <a:t>Předpokladem výpočtu kovariance a </a:t>
            </a:r>
            <a:r>
              <a:rPr lang="cs-CZ" dirty="0" err="1" smtClean="0"/>
              <a:t>Pearsonovy</a:t>
            </a:r>
            <a:r>
              <a:rPr lang="cs-CZ" dirty="0" smtClean="0"/>
              <a:t> korelace je:</a:t>
            </a:r>
          </a:p>
          <a:p>
            <a:pPr lvl="1"/>
            <a:r>
              <a:rPr lang="cs-CZ" dirty="0" smtClean="0"/>
              <a:t>Normalita dat v obou dimenzích </a:t>
            </a:r>
          </a:p>
          <a:p>
            <a:pPr lvl="1"/>
            <a:r>
              <a:rPr lang="cs-CZ" dirty="0" smtClean="0"/>
              <a:t>Linearita vztahu proměnných</a:t>
            </a:r>
          </a:p>
          <a:p>
            <a:r>
              <a:rPr lang="cs-CZ" dirty="0" smtClean="0"/>
              <a:t>Pro vícerozměrné analýzy je nejzávažnějším problémem přítomnost odlehlých hodnot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pSp>
        <p:nvGrpSpPr>
          <p:cNvPr id="39" name="Skupina 38"/>
          <p:cNvGrpSpPr/>
          <p:nvPr/>
        </p:nvGrpSpPr>
        <p:grpSpPr>
          <a:xfrm>
            <a:off x="971600" y="4017838"/>
            <a:ext cx="1508188" cy="1449452"/>
            <a:chOff x="576064" y="4017838"/>
            <a:chExt cx="1508188" cy="1449452"/>
          </a:xfrm>
        </p:grpSpPr>
        <p:grpSp>
          <p:nvGrpSpPr>
            <p:cNvPr id="5" name="Group 4"/>
            <p:cNvGrpSpPr/>
            <p:nvPr/>
          </p:nvGrpSpPr>
          <p:grpSpPr>
            <a:xfrm>
              <a:off x="576064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800200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064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48072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936104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1152128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1224136" y="459390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1440160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7"/>
            <p:cNvSpPr/>
            <p:nvPr/>
          </p:nvSpPr>
          <p:spPr>
            <a:xfrm>
              <a:off x="1440160" y="466591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184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1728192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0"/>
            <p:cNvSpPr/>
            <p:nvPr/>
          </p:nvSpPr>
          <p:spPr>
            <a:xfrm>
              <a:off x="144016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/>
            <p:cNvSpPr/>
            <p:nvPr/>
          </p:nvSpPr>
          <p:spPr>
            <a:xfrm>
              <a:off x="792088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1080120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/>
            <p:cNvSpPr/>
            <p:nvPr/>
          </p:nvSpPr>
          <p:spPr>
            <a:xfrm>
              <a:off x="1080136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/>
            <p:cNvSpPr/>
            <p:nvPr/>
          </p:nvSpPr>
          <p:spPr>
            <a:xfrm>
              <a:off x="1296144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5"/>
            <p:cNvSpPr/>
            <p:nvPr/>
          </p:nvSpPr>
          <p:spPr>
            <a:xfrm>
              <a:off x="1584176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6"/>
            <p:cNvSpPr/>
            <p:nvPr/>
          </p:nvSpPr>
          <p:spPr>
            <a:xfrm>
              <a:off x="1296144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79208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/>
            <p:cNvSpPr/>
            <p:nvPr/>
          </p:nvSpPr>
          <p:spPr>
            <a:xfrm>
              <a:off x="936104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/>
            <p:cNvSpPr/>
            <p:nvPr/>
          </p:nvSpPr>
          <p:spPr>
            <a:xfrm>
              <a:off x="1008112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31753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3744416" y="4017838"/>
            <a:ext cx="1508188" cy="1449452"/>
            <a:chOff x="3672408" y="4017838"/>
            <a:chExt cx="1508188" cy="1449452"/>
          </a:xfrm>
        </p:grpSpPr>
        <p:grpSp>
          <p:nvGrpSpPr>
            <p:cNvPr id="8" name="Group 30"/>
            <p:cNvGrpSpPr/>
            <p:nvPr/>
          </p:nvGrpSpPr>
          <p:grpSpPr>
            <a:xfrm>
              <a:off x="3672408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896544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408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744416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6"/>
            <p:cNvSpPr/>
            <p:nvPr/>
          </p:nvSpPr>
          <p:spPr>
            <a:xfrm>
              <a:off x="403244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al 39"/>
            <p:cNvSpPr/>
            <p:nvPr/>
          </p:nvSpPr>
          <p:spPr>
            <a:xfrm>
              <a:off x="4536504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al 41"/>
            <p:cNvSpPr/>
            <p:nvPr/>
          </p:nvSpPr>
          <p:spPr>
            <a:xfrm>
              <a:off x="4752528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al 42"/>
            <p:cNvSpPr/>
            <p:nvPr/>
          </p:nvSpPr>
          <p:spPr>
            <a:xfrm>
              <a:off x="4824536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al 44"/>
            <p:cNvSpPr/>
            <p:nvPr/>
          </p:nvSpPr>
          <p:spPr>
            <a:xfrm>
              <a:off x="3888432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al 48"/>
            <p:cNvSpPr/>
            <p:nvPr/>
          </p:nvSpPr>
          <p:spPr>
            <a:xfrm>
              <a:off x="4680520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al 50"/>
            <p:cNvSpPr/>
            <p:nvPr/>
          </p:nvSpPr>
          <p:spPr>
            <a:xfrm>
              <a:off x="388843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al 51"/>
            <p:cNvSpPr/>
            <p:nvPr/>
          </p:nvSpPr>
          <p:spPr>
            <a:xfrm>
              <a:off x="4032448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al 52"/>
            <p:cNvSpPr/>
            <p:nvPr/>
          </p:nvSpPr>
          <p:spPr>
            <a:xfrm>
              <a:off x="4104456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al 54"/>
            <p:cNvSpPr/>
            <p:nvPr/>
          </p:nvSpPr>
          <p:spPr>
            <a:xfrm>
              <a:off x="374441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al 55"/>
            <p:cNvSpPr/>
            <p:nvPr/>
          </p:nvSpPr>
          <p:spPr>
            <a:xfrm>
              <a:off x="3816424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448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al 57"/>
            <p:cNvSpPr/>
            <p:nvPr/>
          </p:nvSpPr>
          <p:spPr>
            <a:xfrm>
              <a:off x="388843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al 58"/>
            <p:cNvSpPr/>
            <p:nvPr/>
          </p:nvSpPr>
          <p:spPr>
            <a:xfrm>
              <a:off x="4824536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al 59"/>
            <p:cNvSpPr/>
            <p:nvPr/>
          </p:nvSpPr>
          <p:spPr>
            <a:xfrm>
              <a:off x="4752528" y="408984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al 60"/>
            <p:cNvSpPr/>
            <p:nvPr/>
          </p:nvSpPr>
          <p:spPr>
            <a:xfrm>
              <a:off x="4536504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al 61"/>
            <p:cNvSpPr/>
            <p:nvPr/>
          </p:nvSpPr>
          <p:spPr>
            <a:xfrm>
              <a:off x="468052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al 62"/>
            <p:cNvSpPr/>
            <p:nvPr/>
          </p:nvSpPr>
          <p:spPr>
            <a:xfrm>
              <a:off x="4968552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728097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6660232" y="4017838"/>
            <a:ext cx="1508188" cy="1449452"/>
            <a:chOff x="6660232" y="4017838"/>
            <a:chExt cx="1508188" cy="1449452"/>
          </a:xfrm>
        </p:grpSpPr>
        <p:grpSp>
          <p:nvGrpSpPr>
            <p:cNvPr id="12" name="Group 63"/>
            <p:cNvGrpSpPr/>
            <p:nvPr/>
          </p:nvGrpSpPr>
          <p:grpSpPr>
            <a:xfrm>
              <a:off x="6660232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884368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732240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al 69"/>
            <p:cNvSpPr/>
            <p:nvPr/>
          </p:nvSpPr>
          <p:spPr>
            <a:xfrm>
              <a:off x="702027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73"/>
            <p:cNvSpPr/>
            <p:nvPr/>
          </p:nvSpPr>
          <p:spPr>
            <a:xfrm>
              <a:off x="687625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al 75"/>
            <p:cNvSpPr/>
            <p:nvPr/>
          </p:nvSpPr>
          <p:spPr>
            <a:xfrm>
              <a:off x="6876256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al 76"/>
            <p:cNvSpPr/>
            <p:nvPr/>
          </p:nvSpPr>
          <p:spPr>
            <a:xfrm>
              <a:off x="702027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77"/>
            <p:cNvSpPr/>
            <p:nvPr/>
          </p:nvSpPr>
          <p:spPr>
            <a:xfrm>
              <a:off x="7092280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al 78"/>
            <p:cNvSpPr/>
            <p:nvPr/>
          </p:nvSpPr>
          <p:spPr>
            <a:xfrm>
              <a:off x="6732240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al 79"/>
            <p:cNvSpPr/>
            <p:nvPr/>
          </p:nvSpPr>
          <p:spPr>
            <a:xfrm>
              <a:off x="6804248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al 80"/>
            <p:cNvSpPr/>
            <p:nvPr/>
          </p:nvSpPr>
          <p:spPr>
            <a:xfrm>
              <a:off x="7020272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val 81"/>
            <p:cNvSpPr/>
            <p:nvPr/>
          </p:nvSpPr>
          <p:spPr>
            <a:xfrm>
              <a:off x="6876256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88"/>
            <p:cNvSpPr/>
            <p:nvPr/>
          </p:nvSpPr>
          <p:spPr>
            <a:xfrm>
              <a:off x="7884368" y="416185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6715921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67544" y="55300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Lineární vztah – bezproblémové použití </a:t>
            </a:r>
            <a:r>
              <a:rPr lang="cs-CZ" dirty="0" err="1" smtClean="0"/>
              <a:t>Pearsonovy</a:t>
            </a:r>
            <a:r>
              <a:rPr lang="cs-CZ" dirty="0" smtClean="0"/>
              <a:t> korelace</a:t>
            </a:r>
            <a:endParaRPr lang="cs-CZ" dirty="0"/>
          </a:p>
        </p:txBody>
      </p:sp>
      <p:sp>
        <p:nvSpPr>
          <p:cNvPr id="91" name="TextBox 90"/>
          <p:cNvSpPr txBox="1"/>
          <p:nvPr/>
        </p:nvSpPr>
        <p:spPr>
          <a:xfrm>
            <a:off x="3096344" y="553000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Korelace je dána 2 skupinami hodnot – vede k identifikaci skupin objektů v datech</a:t>
            </a:r>
            <a:endParaRPr lang="cs-CZ" dirty="0"/>
          </a:p>
        </p:txBody>
      </p:sp>
      <p:sp>
        <p:nvSpPr>
          <p:cNvPr id="92" name="TextBox 91"/>
          <p:cNvSpPr txBox="1"/>
          <p:nvPr/>
        </p:nvSpPr>
        <p:spPr>
          <a:xfrm>
            <a:off x="6192688" y="553000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Korelace je dána odlehlou hodnotu – analýza popisuje pouze vliv odlehlé hodnoty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ordinační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Ordinačních analýz existuje celá řada, některé jsou spjaty s konkrétními metrikami vzdáleností/podobností</a:t>
            </a:r>
          </a:p>
          <a:p>
            <a:r>
              <a:rPr lang="cs-CZ" dirty="0" smtClean="0"/>
              <a:t>V přehledu jsou uvedeny pouze základní typy analýz, nikoliv jejich různé kombinace hodnotící vztahy dvou a více sad proměnných (CCA, kanonická korelace, RDA, co-</a:t>
            </a:r>
            <a:r>
              <a:rPr lang="cs-CZ" dirty="0" err="1" smtClean="0"/>
              <a:t>coordinate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co-</a:t>
            </a:r>
            <a:r>
              <a:rPr lang="cs-CZ" dirty="0" err="1" smtClean="0"/>
              <a:t>inertia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diskriminační analýza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39222"/>
              </p:ext>
            </p:extLst>
          </p:nvPr>
        </p:nvGraphicFramePr>
        <p:xfrm>
          <a:off x="467544" y="3429000"/>
          <a:ext cx="842493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analýzy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Metrika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hlavních</a:t>
                      </a:r>
                      <a:r>
                        <a:rPr lang="cs-CZ" baseline="0" dirty="0" smtClean="0"/>
                        <a:t> komponent (PCA)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Faktorová</a:t>
                      </a:r>
                      <a:r>
                        <a:rPr lang="cs-CZ" baseline="0" dirty="0" smtClean="0"/>
                        <a:t> analýza (FA)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nezávislých komponent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baseline="0" dirty="0" err="1" smtClean="0"/>
                        <a:t>ICA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Korelace, kovariance, Euklidovská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Korespondenční analýza (CA)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-square vzdálenost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hlavních koordinát (</a:t>
                      </a:r>
                      <a:r>
                        <a:rPr lang="cs-CZ" baseline="0" dirty="0" err="1" smtClean="0"/>
                        <a:t>PCoA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Nemetrické mnohorozměrné </a:t>
                      </a:r>
                      <a:r>
                        <a:rPr lang="cs-CZ" dirty="0" err="1" smtClean="0"/>
                        <a:t>škálování</a:t>
                      </a:r>
                      <a:r>
                        <a:rPr lang="cs-CZ" dirty="0" smtClean="0"/>
                        <a:t> (MDS)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hlavních komponent </a:t>
            </a:r>
            <a:r>
              <a:rPr lang="en-US" dirty="0"/>
              <a:t>(PCA)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en-US" dirty="0" err="1"/>
              <a:t>C</a:t>
            </a:r>
            <a:r>
              <a:rPr lang="cs-CZ" dirty="0" err="1" smtClean="0"/>
              <a:t>omponent</a:t>
            </a:r>
            <a:r>
              <a:rPr lang="cs-CZ" dirty="0" smtClean="0"/>
              <a:t> </a:t>
            </a:r>
            <a:r>
              <a:rPr lang="en-US" dirty="0" err="1"/>
              <a:t>A</a:t>
            </a:r>
            <a:r>
              <a:rPr lang="cs-CZ" dirty="0" err="1" smtClean="0"/>
              <a:t>nalysis</a:t>
            </a:r>
            <a:r>
              <a:rPr lang="cs-CZ" dirty="0" smtClean="0"/>
              <a:t> (PCA)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snaha redukovat počet proměnných nalezením nových latentních proměnných (hlavních komponent) vysvětlujících co nejvíce variability původních proměnných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nové proměnné (X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lineární kombinací původních proměnných (Y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38" name="Šipka doprava 37"/>
          <p:cNvSpPr/>
          <p:nvPr/>
        </p:nvSpPr>
        <p:spPr bwMode="auto">
          <a:xfrm>
            <a:off x="5120919" y="4076589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04048" y="3706996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1979712" y="2780928"/>
            <a:ext cx="3002390" cy="2664717"/>
            <a:chOff x="390052" y="1295400"/>
            <a:chExt cx="3002390" cy="2664717"/>
          </a:xfrm>
        </p:grpSpPr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1492687" y="1295400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3225729" y="2691007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Oval 95"/>
            <p:cNvSpPr>
              <a:spLocks noChangeArrowheads="1"/>
            </p:cNvSpPr>
            <p:nvPr/>
          </p:nvSpPr>
          <p:spPr bwMode="auto">
            <a:xfrm rot="807953">
              <a:off x="886544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027013" y="2782112"/>
            <a:ext cx="3009483" cy="2665816"/>
            <a:chOff x="4802558" y="1296584"/>
            <a:chExt cx="3009483" cy="2665816"/>
          </a:xfrm>
        </p:grpSpPr>
        <p:sp>
          <p:nvSpPr>
            <p:cNvPr id="55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8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0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1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3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4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5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68" name="Přímá spojnice 67"/>
            <p:cNvCxnSpPr/>
            <p:nvPr/>
          </p:nvCxnSpPr>
          <p:spPr bwMode="auto">
            <a:xfrm flipH="1">
              <a:off x="5105400" y="2200294"/>
              <a:ext cx="2293946" cy="9189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 bwMode="auto">
          <a:xfrm>
            <a:off x="3785174" y="4040803"/>
            <a:ext cx="0" cy="107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72"/>
          <p:cNvCxnSpPr/>
          <p:nvPr/>
        </p:nvCxnSpPr>
        <p:spPr bwMode="auto">
          <a:xfrm>
            <a:off x="3461327" y="4076328"/>
            <a:ext cx="0" cy="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73"/>
          <p:cNvCxnSpPr/>
          <p:nvPr/>
        </p:nvCxnSpPr>
        <p:spPr bwMode="auto">
          <a:xfrm>
            <a:off x="4410327" y="3911886"/>
            <a:ext cx="0" cy="23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Přímá spojnice 74"/>
          <p:cNvCxnSpPr/>
          <p:nvPr/>
        </p:nvCxnSpPr>
        <p:spPr bwMode="auto">
          <a:xfrm>
            <a:off x="4533556" y="3607542"/>
            <a:ext cx="0" cy="5407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Přímá spojnice 75"/>
          <p:cNvCxnSpPr/>
          <p:nvPr/>
        </p:nvCxnSpPr>
        <p:spPr bwMode="auto">
          <a:xfrm>
            <a:off x="4187167" y="3685822"/>
            <a:ext cx="0" cy="462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nice 76"/>
          <p:cNvCxnSpPr/>
          <p:nvPr/>
        </p:nvCxnSpPr>
        <p:spPr bwMode="auto">
          <a:xfrm>
            <a:off x="3176439" y="4177753"/>
            <a:ext cx="0" cy="1437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Přímá spojnice 77"/>
          <p:cNvCxnSpPr/>
          <p:nvPr/>
        </p:nvCxnSpPr>
        <p:spPr bwMode="auto">
          <a:xfrm>
            <a:off x="2869803" y="4177753"/>
            <a:ext cx="0" cy="18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Přímá spojnice 78"/>
          <p:cNvCxnSpPr/>
          <p:nvPr/>
        </p:nvCxnSpPr>
        <p:spPr bwMode="auto">
          <a:xfrm>
            <a:off x="2523238" y="4177753"/>
            <a:ext cx="0" cy="228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>
            <a:off x="2505380" y="4178612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Přímá spojnice 80"/>
          <p:cNvCxnSpPr/>
          <p:nvPr/>
        </p:nvCxnSpPr>
        <p:spPr bwMode="auto">
          <a:xfrm>
            <a:off x="6580541" y="44065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Přímá spojnice 81"/>
          <p:cNvCxnSpPr/>
          <p:nvPr/>
        </p:nvCxnSpPr>
        <p:spPr bwMode="auto">
          <a:xfrm>
            <a:off x="8238634" y="3684516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82"/>
          <p:cNvCxnSpPr/>
          <p:nvPr/>
        </p:nvCxnSpPr>
        <p:spPr bwMode="auto">
          <a:xfrm>
            <a:off x="7524268" y="4062749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Přímá spojnice 83"/>
          <p:cNvCxnSpPr/>
          <p:nvPr/>
        </p:nvCxnSpPr>
        <p:spPr bwMode="auto">
          <a:xfrm>
            <a:off x="7206328" y="4269942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nice 84"/>
          <p:cNvCxnSpPr/>
          <p:nvPr/>
        </p:nvCxnSpPr>
        <p:spPr bwMode="auto">
          <a:xfrm>
            <a:off x="8595838" y="3618271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Přímá spojnice 85"/>
          <p:cNvCxnSpPr/>
          <p:nvPr/>
        </p:nvCxnSpPr>
        <p:spPr bwMode="auto">
          <a:xfrm>
            <a:off x="6529192" y="45462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nice 86"/>
          <p:cNvCxnSpPr/>
          <p:nvPr/>
        </p:nvCxnSpPr>
        <p:spPr bwMode="auto">
          <a:xfrm>
            <a:off x="8411107" y="3782420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bdélník 87"/>
          <p:cNvSpPr/>
          <p:nvPr/>
        </p:nvSpPr>
        <p:spPr>
          <a:xfrm>
            <a:off x="304800" y="5720482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04800" y="479715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vícerozměrná </a:t>
            </a:r>
            <a:r>
              <a:rPr lang="cs-CZ" altLang="en-US" dirty="0">
                <a:cs typeface="Arial" charset="0"/>
              </a:rPr>
              <a:t>metoda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88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/>
          <a:lstStyle/>
          <a:p>
            <a:r>
              <a:rPr lang="cs-CZ" dirty="0"/>
              <a:t>Popis a vizualizace vztahů mezi proměnnými</a:t>
            </a:r>
          </a:p>
          <a:p>
            <a:r>
              <a:rPr lang="cs-CZ" dirty="0"/>
              <a:t>Výběr neredundantních proměnných pro další analýzy</a:t>
            </a:r>
          </a:p>
          <a:p>
            <a:r>
              <a:rPr lang="cs-CZ" dirty="0"/>
              <a:t>Vytvoření zástupných faktorových os  pro použití v dalších analýzách</a:t>
            </a:r>
          </a:p>
          <a:p>
            <a:r>
              <a:rPr lang="cs-CZ" dirty="0"/>
              <a:t>Identifikace shluků v datech spjatých s variabilitou dat</a:t>
            </a:r>
          </a:p>
          <a:p>
            <a:r>
              <a:rPr lang="cs-CZ" dirty="0"/>
              <a:t>Identifikace vícerozměrně odlehlých </a:t>
            </a:r>
            <a:r>
              <a:rPr lang="cs-CZ" dirty="0" smtClean="0"/>
              <a:t>objektů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předpoklady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r>
              <a:rPr lang="cs-CZ" dirty="0" smtClean="0"/>
              <a:t>vstupem do analýzy datová matice</a:t>
            </a:r>
            <a:r>
              <a:rPr lang="cs-CZ" i="1" dirty="0" smtClean="0"/>
              <a:t> n </a:t>
            </a:r>
            <a:r>
              <a:rPr lang="cs-CZ" dirty="0" smtClean="0"/>
              <a:t>x </a:t>
            </a:r>
            <a:r>
              <a:rPr lang="cs-CZ" i="1" dirty="0" smtClean="0"/>
              <a:t>p</a:t>
            </a:r>
            <a:r>
              <a:rPr lang="cs-CZ" dirty="0" smtClean="0"/>
              <a:t> obsahující kvantitativní proměnné (s normálním rozdělením)</a:t>
            </a:r>
          </a:p>
          <a:p>
            <a:r>
              <a:rPr lang="cs-CZ" dirty="0" smtClean="0"/>
              <a:t>předpoklady obdobné </a:t>
            </a:r>
            <a:r>
              <a:rPr lang="cs-CZ" dirty="0"/>
              <a:t>jako při výpočtu korelací a kovariancí:</a:t>
            </a:r>
          </a:p>
          <a:p>
            <a:pPr lvl="1"/>
            <a:r>
              <a:rPr lang="cs-CZ" dirty="0"/>
              <a:t>nepřítomnost odlehlých hodnot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identifikace odlehlých hodnot)</a:t>
            </a:r>
          </a:p>
          <a:p>
            <a:pPr lvl="1"/>
            <a:r>
              <a:rPr lang="cs-CZ" dirty="0"/>
              <a:t>nepřítomnost více skupin objektů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</a:t>
            </a:r>
            <a:r>
              <a:rPr lang="cs-CZ" dirty="0"/>
              <a:t>soubor </a:t>
            </a:r>
            <a:r>
              <a:rPr lang="cs-CZ" dirty="0" smtClean="0"/>
              <a:t>by měl mít </a:t>
            </a:r>
            <a:r>
              <a:rPr lang="cs-CZ" dirty="0"/>
              <a:t>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autokorelační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nejsou nijak upravena (zohledňována průměrná hodnota i rozptyl původních dat)</a:t>
            </a:r>
          </a:p>
          <a:p>
            <a:pPr>
              <a:defRPr/>
            </a:pPr>
            <a:r>
              <a:rPr lang="cs-CZ" b="1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kovarianční</a:t>
            </a: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(disperzní)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centrována (od každé příznakové proměnné odečtena její střední hodnota) – zohledňován rozptyl původních dat</a:t>
            </a:r>
          </a:p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matice korelačních koeficientů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standardizována (odečtení středních hodnot a podělení směrodatnými odchylkami) – použití pokud mají proměnné různá měřítka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sym typeface="Symbol"/>
              </a:rPr>
              <a:t>každou úpravou původních dat ale přicházíme o určitou informaci !!!</a:t>
            </a:r>
            <a:endParaRPr lang="cs-CZ" dirty="0" smtClean="0">
              <a:solidFill>
                <a:srgbClr val="FF0000"/>
              </a:solidFill>
              <a:sym typeface="Symbol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403648" y="2466293"/>
            <a:ext cx="1597008" cy="1449452"/>
            <a:chOff x="1622925" y="2527253"/>
            <a:chExt cx="1597008" cy="1449452"/>
          </a:xfrm>
        </p:grpSpPr>
        <p:grpSp>
          <p:nvGrpSpPr>
            <p:cNvPr id="11" name="Group 9"/>
            <p:cNvGrpSpPr/>
            <p:nvPr/>
          </p:nvGrpSpPr>
          <p:grpSpPr>
            <a:xfrm>
              <a:off x="1692510" y="2527253"/>
              <a:ext cx="1440160" cy="1440160"/>
              <a:chOff x="-2620416" y="3861048"/>
              <a:chExt cx="1440160" cy="1440160"/>
            </a:xfrm>
          </p:grpSpPr>
          <p:cxnSp>
            <p:nvCxnSpPr>
              <p:cNvPr id="12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0"/>
            <p:cNvSpPr/>
            <p:nvPr/>
          </p:nvSpPr>
          <p:spPr>
            <a:xfrm rot="2805912">
              <a:off x="2265354" y="2461433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Straight Connector 12"/>
            <p:cNvCxnSpPr/>
            <p:nvPr/>
          </p:nvCxnSpPr>
          <p:spPr>
            <a:xfrm flipV="1">
              <a:off x="1748199" y="2599261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9"/>
            <p:cNvSpPr txBox="1"/>
            <p:nvPr/>
          </p:nvSpPr>
          <p:spPr>
            <a:xfrm>
              <a:off x="2916646" y="360737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692510" y="252725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663034" y="1783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autokorelační matice </a:t>
            </a:r>
            <a:br>
              <a:rPr lang="cs-CZ" dirty="0" smtClean="0"/>
            </a:br>
            <a:r>
              <a:rPr lang="cs-CZ" dirty="0" smtClean="0"/>
              <a:t>(data nijak neupravována)</a:t>
            </a:r>
            <a:endParaRPr lang="cs-CZ" dirty="0"/>
          </a:p>
        </p:txBody>
      </p:sp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r>
              <a:rPr lang="cs-CZ" dirty="0" smtClean="0"/>
              <a:t>s jakými daty </a:t>
            </a:r>
            <a:r>
              <a:rPr lang="cs-CZ" dirty="0" err="1" smtClean="0"/>
              <a:t>PCA</a:t>
            </a:r>
            <a:r>
              <a:rPr lang="cs-CZ" dirty="0" smtClean="0"/>
              <a:t> pracuje v případě použití různých asociačních matic: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43608" y="1783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data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5402142" y="2466293"/>
            <a:ext cx="1597008" cy="1449452"/>
            <a:chOff x="5726551" y="2758366"/>
            <a:chExt cx="1597008" cy="1449452"/>
          </a:xfrm>
        </p:grpSpPr>
        <p:grpSp>
          <p:nvGrpSpPr>
            <p:cNvPr id="23" name="Group 9"/>
            <p:cNvGrpSpPr/>
            <p:nvPr/>
          </p:nvGrpSpPr>
          <p:grpSpPr>
            <a:xfrm>
              <a:off x="5796136" y="2758366"/>
              <a:ext cx="1440160" cy="1440160"/>
              <a:chOff x="-2620416" y="3861048"/>
              <a:chExt cx="1440160" cy="1440160"/>
            </a:xfrm>
          </p:grpSpPr>
          <p:cxnSp>
            <p:nvCxnSpPr>
              <p:cNvPr id="24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10"/>
            <p:cNvSpPr/>
            <p:nvPr/>
          </p:nvSpPr>
          <p:spPr>
            <a:xfrm rot="2805912">
              <a:off x="6368980" y="269254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Connector 12"/>
            <p:cNvCxnSpPr/>
            <p:nvPr/>
          </p:nvCxnSpPr>
          <p:spPr>
            <a:xfrm flipV="1">
              <a:off x="5851825" y="283037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7020272" y="38384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5796136" y="27583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4572000" y="4249447"/>
            <a:ext cx="32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korelačních koeficientů (odečten průměr a podělení </a:t>
            </a:r>
            <a:r>
              <a:rPr lang="cs-CZ" dirty="0" err="1" smtClean="0"/>
              <a:t>SD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043608" y="42494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kovarianční</a:t>
            </a:r>
            <a:r>
              <a:rPr lang="cs-CZ" dirty="0" smtClean="0"/>
              <a:t> matice</a:t>
            </a:r>
          </a:p>
          <a:p>
            <a:pPr algn="ctr"/>
            <a:r>
              <a:rPr lang="cs-CZ" dirty="0" smtClean="0"/>
              <a:t>(odečten průměr)</a:t>
            </a:r>
            <a:endParaRPr lang="cs-CZ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1403648" y="4859868"/>
            <a:ext cx="1597008" cy="1512168"/>
            <a:chOff x="1403648" y="4859868"/>
            <a:chExt cx="1597008" cy="1512168"/>
          </a:xfrm>
        </p:grpSpPr>
        <p:sp>
          <p:nvSpPr>
            <p:cNvPr id="35" name="Oval 10"/>
            <p:cNvSpPr/>
            <p:nvPr/>
          </p:nvSpPr>
          <p:spPr>
            <a:xfrm rot="2805912">
              <a:off x="2046077" y="486605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Straight Connector 12"/>
            <p:cNvCxnSpPr/>
            <p:nvPr/>
          </p:nvCxnSpPr>
          <p:spPr>
            <a:xfrm flipV="1">
              <a:off x="1528922" y="500388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9"/>
            <p:cNvSpPr txBox="1"/>
            <p:nvPr/>
          </p:nvSpPr>
          <p:spPr>
            <a:xfrm>
              <a:off x="2697369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1906874" y="48598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cxnSp>
          <p:nvCxnSpPr>
            <p:cNvPr id="40" name="Straight Connector 7"/>
            <p:cNvCxnSpPr/>
            <p:nvPr/>
          </p:nvCxnSpPr>
          <p:spPr>
            <a:xfrm rot="5400000">
              <a:off x="1475656" y="565195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/>
            <p:cNvCxnSpPr/>
            <p:nvPr/>
          </p:nvCxnSpPr>
          <p:spPr>
            <a:xfrm rot="10800000">
              <a:off x="1473233" y="566124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Skupina 118"/>
          <p:cNvGrpSpPr/>
          <p:nvPr/>
        </p:nvGrpSpPr>
        <p:grpSpPr>
          <a:xfrm>
            <a:off x="5356888" y="4715852"/>
            <a:ext cx="1879408" cy="1840850"/>
            <a:chOff x="5356888" y="4715852"/>
            <a:chExt cx="1879408" cy="1840850"/>
          </a:xfrm>
        </p:grpSpPr>
        <p:sp>
          <p:nvSpPr>
            <p:cNvPr id="58" name="TextBox 33"/>
            <p:cNvSpPr txBox="1"/>
            <p:nvPr/>
          </p:nvSpPr>
          <p:spPr>
            <a:xfrm>
              <a:off x="6011330" y="471585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54" name="Oval 19"/>
            <p:cNvSpPr/>
            <p:nvPr/>
          </p:nvSpPr>
          <p:spPr>
            <a:xfrm>
              <a:off x="5646596" y="5062789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1" name="Straight Connector 15"/>
            <p:cNvCxnSpPr/>
            <p:nvPr/>
          </p:nvCxnSpPr>
          <p:spPr>
            <a:xfrm rot="5400000">
              <a:off x="5451336" y="5661248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2"/>
            <p:cNvSpPr txBox="1"/>
            <p:nvPr/>
          </p:nvSpPr>
          <p:spPr>
            <a:xfrm>
              <a:off x="6952244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cxnSp>
          <p:nvCxnSpPr>
            <p:cNvPr id="73" name="Straight Connector 8"/>
            <p:cNvCxnSpPr/>
            <p:nvPr/>
          </p:nvCxnSpPr>
          <p:spPr>
            <a:xfrm rot="10800000">
              <a:off x="5356888" y="5661248"/>
              <a:ext cx="1742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"/>
            <p:cNvCxnSpPr/>
            <p:nvPr/>
          </p:nvCxnSpPr>
          <p:spPr>
            <a:xfrm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1"/>
            <p:cNvCxnSpPr/>
            <p:nvPr/>
          </p:nvCxnSpPr>
          <p:spPr>
            <a:xfrm rot="16200000"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5"/>
            <p:cNvCxnSpPr/>
            <p:nvPr/>
          </p:nvCxnSpPr>
          <p:spPr>
            <a:xfrm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6"/>
            <p:cNvCxnSpPr/>
            <p:nvPr/>
          </p:nvCxnSpPr>
          <p:spPr>
            <a:xfrm rot="5400000"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34"/>
            <p:cNvSpPr txBox="1"/>
            <p:nvPr/>
          </p:nvSpPr>
          <p:spPr>
            <a:xfrm>
              <a:off x="6683697" y="492891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2" name="TextBox 35"/>
            <p:cNvSpPr txBox="1"/>
            <p:nvPr/>
          </p:nvSpPr>
          <p:spPr>
            <a:xfrm>
              <a:off x="6409692" y="479715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3" name="TextBox 36"/>
            <p:cNvSpPr txBox="1"/>
            <p:nvPr/>
          </p:nvSpPr>
          <p:spPr>
            <a:xfrm>
              <a:off x="6835129" y="578678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4" name="TextBox 37"/>
            <p:cNvSpPr txBox="1"/>
            <p:nvPr/>
          </p:nvSpPr>
          <p:spPr>
            <a:xfrm>
              <a:off x="6672690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5" name="TextBox 38"/>
            <p:cNvSpPr txBox="1"/>
            <p:nvPr/>
          </p:nvSpPr>
          <p:spPr>
            <a:xfrm>
              <a:off x="5834236" y="618054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6" name="TextBox 39"/>
            <p:cNvSpPr txBox="1"/>
            <p:nvPr/>
          </p:nvSpPr>
          <p:spPr>
            <a:xfrm>
              <a:off x="5538584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7" name="TextBox 40"/>
            <p:cNvSpPr txBox="1"/>
            <p:nvPr/>
          </p:nvSpPr>
          <p:spPr>
            <a:xfrm>
              <a:off x="5410131" y="572396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8" name="TextBox 41"/>
            <p:cNvSpPr txBox="1"/>
            <p:nvPr/>
          </p:nvSpPr>
          <p:spPr>
            <a:xfrm>
              <a:off x="5576684" y="492553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cxnSp>
          <p:nvCxnSpPr>
            <p:cNvPr id="105" name="Straight Connector 18"/>
            <p:cNvCxnSpPr/>
            <p:nvPr/>
          </p:nvCxnSpPr>
          <p:spPr>
            <a:xfrm flipH="1" flipV="1">
              <a:off x="6011330" y="5072096"/>
              <a:ext cx="504886" cy="12455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"/>
            <p:cNvCxnSpPr/>
            <p:nvPr/>
          </p:nvCxnSpPr>
          <p:spPr>
            <a:xfrm flipH="1" flipV="1">
              <a:off x="5640790" y="5414744"/>
              <a:ext cx="1256140" cy="50736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35"/>
            <p:cNvSpPr txBox="1"/>
            <p:nvPr/>
          </p:nvSpPr>
          <p:spPr>
            <a:xfrm>
              <a:off x="6844110" y="521990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4" name="TextBox 35"/>
            <p:cNvSpPr txBox="1"/>
            <p:nvPr/>
          </p:nvSpPr>
          <p:spPr>
            <a:xfrm>
              <a:off x="6449732" y="61873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5" name="TextBox 39"/>
            <p:cNvSpPr txBox="1"/>
            <p:nvPr/>
          </p:nvSpPr>
          <p:spPr>
            <a:xfrm>
              <a:off x="5436096" y="51931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6" name="TextBox 39"/>
            <p:cNvSpPr txBox="1"/>
            <p:nvPr/>
          </p:nvSpPr>
          <p:spPr>
            <a:xfrm>
              <a:off x="5827196" y="47878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2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Volba asociační matice (autokorelační, </a:t>
            </a:r>
            <a:r>
              <a:rPr lang="cs-CZ" dirty="0" err="1" smtClean="0"/>
              <a:t>kovarianční</a:t>
            </a:r>
            <a:r>
              <a:rPr lang="cs-CZ" dirty="0" smtClean="0"/>
              <a:t> nebo </a:t>
            </a:r>
            <a:r>
              <a:rPr lang="cs-CZ" dirty="0" err="1" smtClean="0"/>
              <a:t>kor</a:t>
            </a:r>
            <a:r>
              <a:rPr lang="cs-CZ" dirty="0" smtClean="0"/>
              <a:t>. koeficientů)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288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Výpočet vlastních čísel a vlastních vektorů asociační matice:</a:t>
            </a:r>
          </a:p>
          <a:p>
            <a:pPr lvl="1"/>
            <a:r>
              <a:rPr lang="cs-CZ" dirty="0" smtClean="0"/>
              <a:t>vlastní vektory definují směr nových faktorových os (hlavních komponent) </a:t>
            </a:r>
            <a:br>
              <a:rPr lang="cs-CZ" dirty="0" smtClean="0"/>
            </a:br>
            <a:r>
              <a:rPr lang="cs-CZ" dirty="0" smtClean="0"/>
              <a:t>v prostoru</a:t>
            </a:r>
            <a:endParaRPr lang="cs-CZ" dirty="0"/>
          </a:p>
          <a:p>
            <a:pPr lvl="1"/>
            <a:r>
              <a:rPr lang="cs-CZ" dirty="0" smtClean="0"/>
              <a:t>vlastní čísla odrážejí variabilitu vysvětlen</a:t>
            </a:r>
            <a:r>
              <a:rPr lang="en-US" dirty="0" err="1" smtClean="0"/>
              <a:t>ou</a:t>
            </a:r>
            <a:r>
              <a:rPr lang="cs-CZ" dirty="0" smtClean="0"/>
              <a:t> </a:t>
            </a:r>
            <a:r>
              <a:rPr lang="cs-CZ" dirty="0"/>
              <a:t>příslušnou </a:t>
            </a:r>
            <a:r>
              <a:rPr lang="cs-CZ" dirty="0" smtClean="0"/>
              <a:t>komponentou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Seřazení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vlastních vektorů podle hodnot jim odpovídajících vlastních čísel (sestupně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cs-CZ" dirty="0" smtClean="0"/>
              <a:t>Výběr prvních 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komponent vyčerpávajících nejvíce variability původních dat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Principy redukce </a:t>
            </a:r>
            <a:r>
              <a:rPr lang="cs-CZ" dirty="0" err="1"/>
              <a:t>dimenzionality</a:t>
            </a:r>
            <a:r>
              <a:rPr lang="cs-CZ" dirty="0"/>
              <a:t> </a:t>
            </a:r>
            <a:r>
              <a:rPr lang="cs-CZ" dirty="0" smtClean="0"/>
              <a:t>dat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cs-CZ" dirty="0" smtClean="0"/>
              <a:t>elekce </a:t>
            </a:r>
            <a:r>
              <a:rPr lang="cs-CZ" dirty="0"/>
              <a:t>a extrakce </a:t>
            </a:r>
            <a:r>
              <a:rPr lang="cs-CZ" dirty="0" smtClean="0"/>
              <a:t>proměnných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Analýza hlavních komponent </a:t>
            </a:r>
            <a:r>
              <a:rPr lang="en-US" dirty="0" smtClean="0"/>
              <a:t>(PCA)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Faktorová analýza </a:t>
            </a:r>
            <a:r>
              <a:rPr lang="en-US" dirty="0" smtClean="0"/>
              <a:t>(FA)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5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Identifikace optimálního počtu </a:t>
            </a:r>
            <a:r>
              <a:rPr lang="cs-CZ" dirty="0"/>
              <a:t>h</a:t>
            </a:r>
            <a:r>
              <a:rPr lang="cs-CZ" dirty="0" smtClean="0"/>
              <a:t>lavních komponent pro další analýzu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je cílem ordinační analýzy vizualizace dat, snažíme se vybrat 2-3 komponenty</a:t>
            </a:r>
          </a:p>
          <a:p>
            <a:r>
              <a:rPr lang="cs-CZ" dirty="0" smtClean="0"/>
              <a:t>pokud je cílem ordinační </a:t>
            </a:r>
            <a:r>
              <a:rPr lang="cs-CZ" dirty="0"/>
              <a:t>analýzy </a:t>
            </a:r>
            <a:r>
              <a:rPr lang="cs-CZ" dirty="0" smtClean="0"/>
              <a:t>výběr </a:t>
            </a:r>
            <a:r>
              <a:rPr lang="cs-CZ" dirty="0"/>
              <a:t>menšího počtu dimenzí pro další </a:t>
            </a:r>
            <a:r>
              <a:rPr lang="cs-CZ" dirty="0" smtClean="0"/>
              <a:t>analýzu, můžeme ponechat více komponent (např. u analýzy </a:t>
            </a:r>
            <a:r>
              <a:rPr lang="cs-CZ" dirty="0"/>
              <a:t>obrazů </a:t>
            </a:r>
            <a:r>
              <a:rPr lang="cs-CZ" dirty="0" err="1" smtClean="0"/>
              <a:t>MRI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je úspěchem redukce z milionu </a:t>
            </a:r>
            <a:r>
              <a:rPr lang="cs-CZ" dirty="0" err="1" smtClean="0"/>
              <a:t>voxelů</a:t>
            </a:r>
            <a:r>
              <a:rPr lang="cs-CZ" dirty="0" smtClean="0"/>
              <a:t> </a:t>
            </a:r>
            <a:r>
              <a:rPr lang="cs-CZ" dirty="0"/>
              <a:t>na </a:t>
            </a:r>
            <a:r>
              <a:rPr lang="cs-CZ" dirty="0" smtClean="0"/>
              <a:t>desítky)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7928" y="3068960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Kaiser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cs-CZ" dirty="0" smtClean="0"/>
              <a:t>při analýze matice korelačních koeficientů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průměrná hodnota vlastních čísel (při analýze </a:t>
            </a:r>
            <a:r>
              <a:rPr lang="cs-CZ" dirty="0" err="1" smtClean="0"/>
              <a:t>kovarianční</a:t>
            </a:r>
            <a:r>
              <a:rPr lang="cs-CZ" dirty="0" smtClean="0"/>
              <a:t> matice) 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ogika je vybírat osy, které přispívají k vysvětlení variability dat více, než připadá rovnoměrným rozdělením variability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3691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kritéria pro výběr počtu komponent: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7928" y="4810031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rafický nástroj hledající zlom ve vztahu počtu os a vyčerpané variability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928" y="5602119"/>
            <a:ext cx="7848872" cy="102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rafická analýza vztahu mezi vzdálenostmi objektů v původním prostoru a redukovaném prostoru o daném počtu dimenzí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677630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vlastních čísel a jimi vyčerpanou variabilitou – pro další analýzu použity první dvě faktorové 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5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1877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286"/>
              </p:ext>
            </p:extLst>
          </p:nvPr>
        </p:nvGraphicFramePr>
        <p:xfrm>
          <a:off x="251520" y="213965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965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931740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685475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285640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621579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197643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6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– geometrická interpretace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Zástupný symbol pro obsah 3" descr="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162" r="52551" b="46439"/>
          <a:stretch/>
        </p:blipFill>
        <p:spPr bwMode="auto">
          <a:xfrm>
            <a:off x="828675" y="1436365"/>
            <a:ext cx="3244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499992" y="2489200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5903913" y="1931988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rot="5400000">
            <a:off x="6660357" y="1753393"/>
            <a:ext cx="0" cy="208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840538" y="2114550"/>
            <a:ext cx="647700" cy="1366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7777163" y="26082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3600450" y="153796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755650" y="2185665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5491163" y="1727200"/>
            <a:ext cx="53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903913" y="2792413"/>
            <a:ext cx="3603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16200000">
            <a:off x="5723731" y="2602707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8"/>
          <p:cNvSpPr txBox="1">
            <a:spLocks noChangeArrowheads="1"/>
          </p:cNvSpPr>
          <p:nvPr/>
        </p:nvSpPr>
        <p:spPr bwMode="auto">
          <a:xfrm>
            <a:off x="5976938" y="2752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7" name="TextovéPole 19"/>
          <p:cNvSpPr txBox="1">
            <a:spLocks noChangeArrowheads="1"/>
          </p:cNvSpPr>
          <p:nvPr/>
        </p:nvSpPr>
        <p:spPr bwMode="auto">
          <a:xfrm>
            <a:off x="5491163" y="2347913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8" name="Ovál 17"/>
          <p:cNvSpPr/>
          <p:nvPr/>
        </p:nvSpPr>
        <p:spPr>
          <a:xfrm>
            <a:off x="7200900" y="30670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21"/>
          <p:cNvSpPr txBox="1">
            <a:spLocks noChangeArrowheads="1"/>
          </p:cNvSpPr>
          <p:nvPr/>
        </p:nvSpPr>
        <p:spPr bwMode="auto">
          <a:xfrm>
            <a:off x="7021513" y="30305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sp>
        <p:nvSpPr>
          <p:cNvPr id="20" name="Ovál 19"/>
          <p:cNvSpPr/>
          <p:nvPr/>
        </p:nvSpPr>
        <p:spPr>
          <a:xfrm>
            <a:off x="3190875" y="2619052"/>
            <a:ext cx="46038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003800" y="134143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použití obou hlavních komponent</a:t>
            </a:r>
          </a:p>
        </p:txBody>
      </p:sp>
      <p:sp>
        <p:nvSpPr>
          <p:cNvPr id="22" name="TextovéPole 24"/>
          <p:cNvSpPr txBox="1">
            <a:spLocks noChangeArrowheads="1"/>
          </p:cNvSpPr>
          <p:nvPr/>
        </p:nvSpPr>
        <p:spPr bwMode="auto">
          <a:xfrm>
            <a:off x="461963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použití 1. hlavní komponenty</a:t>
            </a:r>
          </a:p>
        </p:txBody>
      </p:sp>
      <p:sp>
        <p:nvSpPr>
          <p:cNvPr id="23" name="Šipka doprava 22"/>
          <p:cNvSpPr/>
          <p:nvPr/>
        </p:nvSpPr>
        <p:spPr>
          <a:xfrm rot="5400000">
            <a:off x="2198688" y="39625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4" name="Šipka doprava 23"/>
          <p:cNvSpPr/>
          <p:nvPr/>
        </p:nvSpPr>
        <p:spPr>
          <a:xfrm rot="2159232">
            <a:off x="4500563" y="38609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4854575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/>
              <a:t>použití 2. hlavní komponenty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7223125" y="2792413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>
            <a:off x="6571457" y="2443956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55"/>
          <p:cNvSpPr txBox="1">
            <a:spLocks noChangeArrowheads="1"/>
          </p:cNvSpPr>
          <p:nvPr/>
        </p:nvSpPr>
        <p:spPr bwMode="auto">
          <a:xfrm>
            <a:off x="7073900" y="27701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sp>
        <p:nvSpPr>
          <p:cNvPr id="29" name="TextovéPole 56"/>
          <p:cNvSpPr txBox="1">
            <a:spLocks noChangeArrowheads="1"/>
          </p:cNvSpPr>
          <p:nvPr/>
        </p:nvSpPr>
        <p:spPr bwMode="auto">
          <a:xfrm>
            <a:off x="6391275" y="3006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rot="5400000">
            <a:off x="6659563" y="4705498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60"/>
          <p:cNvSpPr txBox="1">
            <a:spLocks noChangeArrowheads="1"/>
          </p:cNvSpPr>
          <p:nvPr/>
        </p:nvSpPr>
        <p:spPr bwMode="auto">
          <a:xfrm>
            <a:off x="7775575" y="556116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32" name="TextovéPole 61"/>
          <p:cNvSpPr txBox="1">
            <a:spLocks noChangeArrowheads="1"/>
          </p:cNvSpPr>
          <p:nvPr/>
        </p:nvSpPr>
        <p:spPr bwMode="auto">
          <a:xfrm>
            <a:off x="5489575" y="468009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33" name="Přímá spojnice se šipkou 32"/>
          <p:cNvCxnSpPr/>
          <p:nvPr/>
        </p:nvCxnSpPr>
        <p:spPr>
          <a:xfrm rot="16200000">
            <a:off x="5723731" y="555560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65"/>
          <p:cNvSpPr txBox="1">
            <a:spLocks noChangeArrowheads="1"/>
          </p:cNvSpPr>
          <p:nvPr/>
        </p:nvSpPr>
        <p:spPr bwMode="auto">
          <a:xfrm>
            <a:off x="5489575" y="5299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35" name="Ovál 34"/>
          <p:cNvSpPr/>
          <p:nvPr/>
        </p:nvSpPr>
        <p:spPr>
          <a:xfrm>
            <a:off x="5868988" y="6019948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67"/>
          <p:cNvSpPr txBox="1">
            <a:spLocks noChangeArrowheads="1"/>
          </p:cNvSpPr>
          <p:nvPr/>
        </p:nvSpPr>
        <p:spPr bwMode="auto">
          <a:xfrm>
            <a:off x="5653088" y="5983436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5891213" y="5745311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70"/>
          <p:cNvSpPr txBox="1">
            <a:spLocks noChangeArrowheads="1"/>
          </p:cNvSpPr>
          <p:nvPr/>
        </p:nvSpPr>
        <p:spPr bwMode="auto">
          <a:xfrm>
            <a:off x="5832475" y="5723086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rot="5400000">
            <a:off x="2339975" y="4716611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75"/>
          <p:cNvSpPr txBox="1">
            <a:spLocks noChangeArrowheads="1"/>
          </p:cNvSpPr>
          <p:nvPr/>
        </p:nvSpPr>
        <p:spPr bwMode="auto">
          <a:xfrm>
            <a:off x="3455988" y="557227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84325" y="5756423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79"/>
          <p:cNvSpPr txBox="1">
            <a:spLocks noChangeArrowheads="1"/>
          </p:cNvSpPr>
          <p:nvPr/>
        </p:nvSpPr>
        <p:spPr bwMode="auto">
          <a:xfrm>
            <a:off x="1655763" y="5716736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43" name="Ovál 42"/>
          <p:cNvSpPr/>
          <p:nvPr/>
        </p:nvSpPr>
        <p:spPr>
          <a:xfrm>
            <a:off x="2879725" y="572149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TextovéPole 82"/>
          <p:cNvSpPr txBox="1">
            <a:spLocks noChangeArrowheads="1"/>
          </p:cNvSpPr>
          <p:nvPr/>
        </p:nvSpPr>
        <p:spPr bwMode="auto">
          <a:xfrm>
            <a:off x="2700338" y="568657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45" name="Přímá spojnice 44"/>
          <p:cNvCxnSpPr/>
          <p:nvPr/>
        </p:nvCxnSpPr>
        <p:spPr>
          <a:xfrm rot="5400000">
            <a:off x="2250282" y="5098404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86"/>
          <p:cNvSpPr txBox="1">
            <a:spLocks noChangeArrowheads="1"/>
          </p:cNvSpPr>
          <p:nvPr/>
        </p:nvSpPr>
        <p:spPr bwMode="auto">
          <a:xfrm>
            <a:off x="2070100" y="5680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47" name="TextovéPole 88"/>
          <p:cNvSpPr txBox="1">
            <a:spLocks noChangeArrowheads="1"/>
          </p:cNvSpPr>
          <p:nvPr/>
        </p:nvSpPr>
        <p:spPr bwMode="auto">
          <a:xfrm>
            <a:off x="1187450" y="465311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601788" y="4857898"/>
            <a:ext cx="0" cy="157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5903913" y="4884886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3" grpId="0"/>
      <p:bldP spid="16" grpId="0"/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/>
      <p:bldP spid="28" grpId="0"/>
      <p:bldP spid="29" grpId="0"/>
      <p:bldP spid="31" grpId="0"/>
      <p:bldP spid="32" grpId="0"/>
      <p:bldP spid="34" grpId="0"/>
      <p:bldP spid="35" grpId="0" animBg="1"/>
      <p:bldP spid="36" grpId="0"/>
      <p:bldP spid="38" grpId="0"/>
      <p:bldP spid="40" grpId="0"/>
      <p:bldP spid="42" grpId="0"/>
      <p:bldP spid="43" grpId="0" animBg="1"/>
      <p:bldP spid="44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PCA</a:t>
            </a:r>
            <a:r>
              <a:rPr lang="cs-CZ" dirty="0"/>
              <a:t> – rozdělení do tříd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937840" y="3942348"/>
            <a:ext cx="3454237" cy="2044700"/>
            <a:chOff x="4970235" y="3018617"/>
            <a:chExt cx="3454237" cy="2044700"/>
          </a:xfrm>
        </p:grpSpPr>
        <p:pic>
          <p:nvPicPr>
            <p:cNvPr id="14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982" r="5540" b="1"/>
            <a:stretch/>
          </p:blipFill>
          <p:spPr bwMode="auto">
            <a:xfrm>
              <a:off x="4970235" y="3118407"/>
              <a:ext cx="3454237" cy="194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/>
            <p:cNvSpPr/>
            <p:nvPr/>
          </p:nvSpPr>
          <p:spPr bwMode="auto">
            <a:xfrm>
              <a:off x="4970235" y="30186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519683" y="1052736"/>
            <a:ext cx="3852517" cy="2160587"/>
            <a:chOff x="683568" y="2167717"/>
            <a:chExt cx="3852517" cy="2160587"/>
          </a:xfrm>
        </p:grpSpPr>
        <p:pic>
          <p:nvPicPr>
            <p:cNvPr id="17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13"/>
            <a:stretch/>
          </p:blipFill>
          <p:spPr bwMode="auto">
            <a:xfrm>
              <a:off x="683568" y="2167717"/>
              <a:ext cx="3852517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 bwMode="auto">
            <a:xfrm>
              <a:off x="827584" y="21677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2915816" y="2167717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649808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průměru každé skupiny zvlášť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celkového průměru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220072" y="3934634"/>
            <a:ext cx="3582988" cy="2124075"/>
            <a:chOff x="5165139" y="4041576"/>
            <a:chExt cx="3582988" cy="2124075"/>
          </a:xfrm>
        </p:grpSpPr>
        <p:pic>
          <p:nvPicPr>
            <p:cNvPr id="26" name="Obrázek 6" descr="0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4074396"/>
              <a:ext cx="3582402" cy="209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délník 27"/>
            <p:cNvSpPr/>
            <p:nvPr/>
          </p:nvSpPr>
          <p:spPr bwMode="auto">
            <a:xfrm>
              <a:off x="5165139" y="4041576"/>
              <a:ext cx="2889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7092280" y="4149080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649808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→ není vhodné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860032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→ je vhodné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 často nebývá vhodnou metodou redukce dat před klasifikací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grpSp>
        <p:nvGrpSpPr>
          <p:cNvPr id="6" name="Group 9"/>
          <p:cNvGrpSpPr/>
          <p:nvPr/>
        </p:nvGrpSpPr>
        <p:grpSpPr>
          <a:xfrm>
            <a:off x="1814199" y="2328938"/>
            <a:ext cx="4026022" cy="3746845"/>
            <a:chOff x="-2620416" y="3861048"/>
            <a:chExt cx="1440160" cy="1440160"/>
          </a:xfrm>
        </p:grpSpPr>
        <p:cxnSp>
          <p:nvCxnSpPr>
            <p:cNvPr id="11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0"/>
          <p:cNvSpPr/>
          <p:nvPr/>
        </p:nvSpPr>
        <p:spPr>
          <a:xfrm rot="2805912">
            <a:off x="3439161" y="1179273"/>
            <a:ext cx="696323" cy="44644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12"/>
          <p:cNvCxnSpPr/>
          <p:nvPr/>
        </p:nvCxnSpPr>
        <p:spPr>
          <a:xfrm flipV="1">
            <a:off x="2213827" y="2184922"/>
            <a:ext cx="3870341" cy="3491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9"/>
          <p:cNvSpPr txBox="1"/>
          <p:nvPr/>
        </p:nvSpPr>
        <p:spPr>
          <a:xfrm>
            <a:off x="5576166" y="5679165"/>
            <a:ext cx="2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0" name="TextBox 30"/>
          <p:cNvSpPr txBox="1"/>
          <p:nvPr/>
        </p:nvSpPr>
        <p:spPr>
          <a:xfrm>
            <a:off x="1886208" y="2328938"/>
            <a:ext cx="3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5" name="Oval 10"/>
          <p:cNvSpPr/>
          <p:nvPr/>
        </p:nvSpPr>
        <p:spPr>
          <a:xfrm rot="2805912">
            <a:off x="4288436" y="2078327"/>
            <a:ext cx="696323" cy="44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15617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hlavní komponenta</a:t>
            </a:r>
            <a:endParaRPr lang="cs-CZ" dirty="0"/>
          </a:p>
        </p:txBody>
      </p:sp>
      <p:cxnSp>
        <p:nvCxnSpPr>
          <p:cNvPr id="18" name="Straight Connector 12"/>
          <p:cNvCxnSpPr/>
          <p:nvPr/>
        </p:nvCxnSpPr>
        <p:spPr>
          <a:xfrm>
            <a:off x="894577" y="3930706"/>
            <a:ext cx="2525297" cy="2799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4977" y="3214717"/>
            <a:ext cx="141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hlavní komponenta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60232" y="472514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Pro klasifikaci vhodnější  2. </a:t>
            </a:r>
            <a:r>
              <a:rPr lang="cs-CZ" sz="2000" dirty="0" err="1" smtClean="0">
                <a:solidFill>
                  <a:srgbClr val="FF0000"/>
                </a:solidFill>
              </a:rPr>
              <a:t>HK</a:t>
            </a:r>
            <a:r>
              <a:rPr lang="cs-CZ" sz="2000" dirty="0" smtClean="0">
                <a:solidFill>
                  <a:srgbClr val="FF0000"/>
                </a:solidFill>
              </a:rPr>
              <a:t>, přestože vyčerpává méně variability!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Když hlavní komponenta vyčerpává hodně variability, neznamená to, že musí rovněž dobře klasifikovat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9626" y="2483603"/>
            <a:ext cx="2946230" cy="2930843"/>
            <a:chOff x="329626" y="2411595"/>
            <a:chExt cx="2946230" cy="2930843"/>
          </a:xfrm>
        </p:grpSpPr>
        <p:cxnSp>
          <p:nvCxnSpPr>
            <p:cNvPr id="20" name="Přímá spojnice 19"/>
            <p:cNvCxnSpPr/>
            <p:nvPr/>
          </p:nvCxnSpPr>
          <p:spPr>
            <a:xfrm>
              <a:off x="755576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rot="5400000">
              <a:off x="1979712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889702" y="5003884"/>
              <a:ext cx="1386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-239180" y="2980401"/>
              <a:ext cx="147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26" name="Ovál 25"/>
            <p:cNvSpPr/>
            <p:nvPr/>
          </p:nvSpPr>
          <p:spPr>
            <a:xfrm>
              <a:off x="1252248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43608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Ovál 27"/>
            <p:cNvSpPr/>
            <p:nvPr/>
          </p:nvSpPr>
          <p:spPr>
            <a:xfrm>
              <a:off x="1043608" y="421201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1216244" y="451699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Ovál 29"/>
            <p:cNvSpPr/>
            <p:nvPr/>
          </p:nvSpPr>
          <p:spPr>
            <a:xfrm>
              <a:off x="1332112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115852" y="43200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1187860" y="41400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404120" y="41040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487794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1468744" y="450959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404376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Ovál 36"/>
            <p:cNvSpPr/>
            <p:nvPr/>
          </p:nvSpPr>
          <p:spPr>
            <a:xfrm>
              <a:off x="2195736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Ovál 37"/>
            <p:cNvSpPr/>
            <p:nvPr/>
          </p:nvSpPr>
          <p:spPr>
            <a:xfrm>
              <a:off x="2195736" y="30236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2368372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Ovál 39"/>
            <p:cNvSpPr/>
            <p:nvPr/>
          </p:nvSpPr>
          <p:spPr>
            <a:xfrm>
              <a:off x="2484240" y="32473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2267980" y="31316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2339988" y="29516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Ovál 42"/>
            <p:cNvSpPr/>
            <p:nvPr/>
          </p:nvSpPr>
          <p:spPr>
            <a:xfrm>
              <a:off x="2556248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2639922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2620872" y="332124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6" name="Přímá spojnice 45"/>
            <p:cNvCxnSpPr/>
            <p:nvPr/>
          </p:nvCxnSpPr>
          <p:spPr>
            <a:xfrm flipV="1">
              <a:off x="971600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Přímá spojnice se šipkou 46"/>
          <p:cNvCxnSpPr/>
          <p:nvPr/>
        </p:nvCxnSpPr>
        <p:spPr>
          <a:xfrm>
            <a:off x="2231740" y="2483603"/>
            <a:ext cx="576536" cy="390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44791" y="1877923"/>
            <a:ext cx="358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způsobená tím, že se skupiny od sebe hodně liší</a:t>
            </a:r>
            <a:endParaRPr lang="cs-CZ" sz="16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148064" y="1877923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skupiny se ale od sebe neliší</a:t>
            </a:r>
            <a:endParaRPr lang="cs-CZ" sz="16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75557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korelovat s první hlavní komponentou a dokáží dobře diskriminovat pacienty a kontroly</a:t>
            </a:r>
            <a:endParaRPr lang="cs-CZ" sz="16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18348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také korelovat s první hlavní komponentou, ale nedokáží diskriminovat pacienty a kontroly</a:t>
            </a:r>
            <a:endParaRPr lang="cs-CZ" sz="16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019438" y="2483603"/>
            <a:ext cx="2946230" cy="2930843"/>
            <a:chOff x="5019438" y="2411595"/>
            <a:chExt cx="2946230" cy="2930843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5445388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5400000">
              <a:off x="6669524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543510" y="5003884"/>
              <a:ext cx="1422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 rot="16200000">
              <a:off x="4504639" y="2926394"/>
              <a:ext cx="136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56" name="Ovál 55"/>
            <p:cNvSpPr/>
            <p:nvPr/>
          </p:nvSpPr>
          <p:spPr>
            <a:xfrm>
              <a:off x="6372200" y="37077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vál 56"/>
            <p:cNvSpPr/>
            <p:nvPr/>
          </p:nvSpPr>
          <p:spPr>
            <a:xfrm>
              <a:off x="5733420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vál 57"/>
            <p:cNvSpPr/>
            <p:nvPr/>
          </p:nvSpPr>
          <p:spPr>
            <a:xfrm>
              <a:off x="7039112" y="29876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vál 58"/>
            <p:cNvSpPr/>
            <p:nvPr/>
          </p:nvSpPr>
          <p:spPr>
            <a:xfrm>
              <a:off x="7236296" y="32756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>
              <a:off x="6021924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Ovál 60"/>
            <p:cNvSpPr/>
            <p:nvPr/>
          </p:nvSpPr>
          <p:spPr>
            <a:xfrm>
              <a:off x="6012160" y="41397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Ovál 61"/>
            <p:cNvSpPr/>
            <p:nvPr/>
          </p:nvSpPr>
          <p:spPr>
            <a:xfrm>
              <a:off x="6246595" y="39237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vál 62"/>
            <p:cNvSpPr/>
            <p:nvPr/>
          </p:nvSpPr>
          <p:spPr>
            <a:xfrm>
              <a:off x="6669524" y="323321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Ovál 63"/>
            <p:cNvSpPr/>
            <p:nvPr/>
          </p:nvSpPr>
          <p:spPr>
            <a:xfrm>
              <a:off x="6885548" y="35637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Ovál 64"/>
            <p:cNvSpPr/>
            <p:nvPr/>
          </p:nvSpPr>
          <p:spPr>
            <a:xfrm>
              <a:off x="6633520" y="38877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Ovál 65"/>
            <p:cNvSpPr/>
            <p:nvPr/>
          </p:nvSpPr>
          <p:spPr>
            <a:xfrm>
              <a:off x="7094188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Ovál 66"/>
            <p:cNvSpPr/>
            <p:nvPr/>
          </p:nvSpPr>
          <p:spPr>
            <a:xfrm>
              <a:off x="6885548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Ovál 67"/>
            <p:cNvSpPr/>
            <p:nvPr/>
          </p:nvSpPr>
          <p:spPr>
            <a:xfrm>
              <a:off x="6507506" y="35997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Ovál 68"/>
            <p:cNvSpPr/>
            <p:nvPr/>
          </p:nvSpPr>
          <p:spPr>
            <a:xfrm>
              <a:off x="7058184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Ovál 69"/>
            <p:cNvSpPr/>
            <p:nvPr/>
          </p:nvSpPr>
          <p:spPr>
            <a:xfrm>
              <a:off x="6732240" y="37077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Ovál 70"/>
            <p:cNvSpPr/>
            <p:nvPr/>
          </p:nvSpPr>
          <p:spPr>
            <a:xfrm>
              <a:off x="5868144" y="421179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vál 71"/>
            <p:cNvSpPr/>
            <p:nvPr/>
          </p:nvSpPr>
          <p:spPr>
            <a:xfrm>
              <a:off x="6246595" y="42480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3" name="Ovál 72"/>
            <p:cNvSpPr/>
            <p:nvPr/>
          </p:nvSpPr>
          <p:spPr>
            <a:xfrm>
              <a:off x="7246060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Ovál 73"/>
            <p:cNvSpPr/>
            <p:nvPr/>
          </p:nvSpPr>
          <p:spPr>
            <a:xfrm>
              <a:off x="7329734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Ovál 74"/>
            <p:cNvSpPr/>
            <p:nvPr/>
          </p:nvSpPr>
          <p:spPr>
            <a:xfrm>
              <a:off x="6084168" y="39237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6" name="Přímá spojnice 75"/>
            <p:cNvCxnSpPr/>
            <p:nvPr/>
          </p:nvCxnSpPr>
          <p:spPr>
            <a:xfrm flipV="1">
              <a:off x="5661412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131840" y="4005064"/>
            <a:ext cx="1152128" cy="657944"/>
            <a:chOff x="3131840" y="3933056"/>
            <a:chExt cx="1152128" cy="657944"/>
          </a:xfrm>
        </p:grpSpPr>
        <p:sp>
          <p:nvSpPr>
            <p:cNvPr id="77" name="Ovál 76"/>
            <p:cNvSpPr/>
            <p:nvPr/>
          </p:nvSpPr>
          <p:spPr>
            <a:xfrm>
              <a:off x="3131840" y="413247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8" name="Ovál 77"/>
            <p:cNvSpPr/>
            <p:nvPr/>
          </p:nvSpPr>
          <p:spPr>
            <a:xfrm>
              <a:off x="3131840" y="442050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203848" y="393305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</a:t>
              </a:r>
              <a:endParaRPr lang="cs-CZ" sz="16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3203848" y="4252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kontrola</a:t>
              </a:r>
              <a:endParaRPr lang="cs-CZ" sz="1600" dirty="0"/>
            </a:p>
          </p:txBody>
        </p:sp>
      </p:grpSp>
      <p:cxnSp>
        <p:nvCxnSpPr>
          <p:cNvPr id="81" name="Přímá spojnice se šipkou 80"/>
          <p:cNvCxnSpPr/>
          <p:nvPr/>
        </p:nvCxnSpPr>
        <p:spPr>
          <a:xfrm>
            <a:off x="6921552" y="2462698"/>
            <a:ext cx="510223" cy="41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4088" y="1058502"/>
            <a:ext cx="8159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/>
              </a:rPr>
              <a:t>Výpočet </a:t>
            </a:r>
            <a:r>
              <a:rPr lang="cs-CZ" sz="2000" b="1" dirty="0">
                <a:latin typeface="Calibri"/>
              </a:rPr>
              <a:t>PCA, když </a:t>
            </a:r>
            <a:r>
              <a:rPr lang="cs-CZ" sz="2000" b="1" dirty="0" smtClean="0">
                <a:latin typeface="Calibri"/>
              </a:rPr>
              <a:t>je</a:t>
            </a:r>
            <a:r>
              <a:rPr lang="en-US" sz="2000" b="1" i="1" dirty="0">
                <a:latin typeface="Calibri"/>
              </a:rPr>
              <a:t> </a:t>
            </a:r>
            <a:r>
              <a:rPr lang="cs-CZ" sz="2000" b="1" dirty="0" smtClean="0">
                <a:latin typeface="Calibri"/>
              </a:rPr>
              <a:t>počet proměnných mnohem větší než počet subjektů</a:t>
            </a:r>
            <a:r>
              <a:rPr lang="cs-CZ" sz="2000" b="1" i="1" dirty="0" smtClean="0">
                <a:latin typeface="Calibri"/>
              </a:rPr>
              <a:t>:</a:t>
            </a:r>
            <a:endParaRPr lang="en-US" sz="2000" b="1" i="1" dirty="0"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1416832"/>
            <a:ext cx="777686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1. způsob: iterativní postupný výpočet vlastních vektorů a vlastních čísel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714784"/>
            <a:ext cx="81023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2. způsob: </a:t>
            </a:r>
            <a:r>
              <a:rPr lang="cs-CZ" dirty="0" err="1" smtClean="0">
                <a:solidFill>
                  <a:prstClr val="black"/>
                </a:solidFill>
                <a:latin typeface="Calibri"/>
              </a:rPr>
              <a:t>pPCA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 - výpočet vlastních vektorů </a:t>
            </a:r>
            <a:r>
              <a:rPr lang="en-GB" b="1" dirty="0"/>
              <a:t>v</a:t>
            </a:r>
            <a:r>
              <a:rPr lang="cs-CZ" i="1" baseline="-25000" dirty="0"/>
              <a:t>i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„velké“ kovarianční matice (proměnných)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baseline="-25000" dirty="0"/>
              <a:t>(</a:t>
            </a:r>
            <a:r>
              <a:rPr lang="cs-CZ" i="1" baseline="-25000" dirty="0" err="1"/>
              <a:t>p</a:t>
            </a:r>
            <a:r>
              <a:rPr lang="cs-CZ" baseline="-25000" dirty="0" err="1"/>
              <a:t>,</a:t>
            </a:r>
            <a:r>
              <a:rPr lang="cs-CZ" i="1" baseline="-25000" dirty="0" err="1"/>
              <a:t>p</a:t>
            </a:r>
            <a:r>
              <a:rPr lang="cs-CZ" baseline="-25000" dirty="0"/>
              <a:t>)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z vlastních vektorů </a:t>
            </a:r>
            <a:r>
              <a:rPr lang="en-GB" b="1" dirty="0"/>
              <a:t>w</a:t>
            </a:r>
            <a:r>
              <a:rPr lang="cs-CZ" i="1" baseline="-25000" dirty="0"/>
              <a:t>i </a:t>
            </a:r>
            <a:r>
              <a:rPr lang="cs-CZ" i="1" baseline="-25000" dirty="0" smtClean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„malé“ kovarianční matice (subjektů)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aseline="-25000" dirty="0"/>
              <a:t>(</a:t>
            </a:r>
            <a:r>
              <a:rPr lang="cs-CZ" i="1" baseline="-25000" dirty="0" err="1"/>
              <a:t>n</a:t>
            </a:r>
            <a:r>
              <a:rPr lang="cs-CZ" baseline="-25000" dirty="0" err="1"/>
              <a:t>,</a:t>
            </a:r>
            <a:r>
              <a:rPr lang="cs-CZ" i="1" baseline="-25000" dirty="0" err="1"/>
              <a:t>n</a:t>
            </a:r>
            <a:r>
              <a:rPr lang="cs-CZ" baseline="-25000" dirty="0" smtClean="0"/>
              <a:t>)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pomocí:</a:t>
            </a:r>
          </a:p>
        </p:txBody>
      </p: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87170"/>
              </p:ext>
            </p:extLst>
          </p:nvPr>
        </p:nvGraphicFramePr>
        <p:xfrm>
          <a:off x="1848223" y="3354938"/>
          <a:ext cx="2481155" cy="9753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2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778498" y="30392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54088" y="2924944"/>
            <a:ext cx="2565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 smtClean="0"/>
              <a:t>Datová matice</a:t>
            </a:r>
            <a:r>
              <a:rPr lang="en-US" altLang="en-US" sz="1600" b="1" dirty="0"/>
              <a:t>:</a:t>
            </a:r>
            <a:endParaRPr lang="cs-CZ" altLang="en-US" sz="1600" b="1" dirty="0"/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4531097" y="3782611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1878"/>
              </p:ext>
            </p:extLst>
          </p:nvPr>
        </p:nvGraphicFramePr>
        <p:xfrm>
          <a:off x="2240335" y="4757098"/>
          <a:ext cx="2085975" cy="1800226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147"/>
          <p:cNvSpPr txBox="1">
            <a:spLocks noChangeArrowheads="1"/>
          </p:cNvSpPr>
          <p:nvPr/>
        </p:nvSpPr>
        <p:spPr bwMode="auto">
          <a:xfrm>
            <a:off x="2548310" y="5280973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1 923 207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cs-CZ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FF0000"/>
                </a:solidFill>
              </a:rPr>
              <a:t/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1 923 207</a:t>
            </a:r>
            <a:endParaRPr lang="cs-CZ" altLang="en-US">
              <a:solidFill>
                <a:srgbClr val="FF0000"/>
              </a:solidFill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 rot="16200000">
            <a:off x="1409279" y="5935672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20" name="Text Box 146"/>
          <p:cNvSpPr txBox="1">
            <a:spLocks noChangeArrowheads="1"/>
          </p:cNvSpPr>
          <p:nvPr/>
        </p:nvSpPr>
        <p:spPr bwMode="auto">
          <a:xfrm>
            <a:off x="2456236" y="3795311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dirty="0">
                <a:solidFill>
                  <a:srgbClr val="FF0000"/>
                </a:solidFill>
              </a:rPr>
              <a:t>173 x </a:t>
            </a:r>
            <a:r>
              <a:rPr lang="en-US" altLang="en-US" dirty="0">
                <a:solidFill>
                  <a:srgbClr val="FF0000"/>
                </a:solidFill>
              </a:rPr>
              <a:t>1 923 207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4859710" y="2924944"/>
            <a:ext cx="2000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subjektů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 rot="16200000">
            <a:off x="1085221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778498" y="443711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3067426" y="4437112"/>
            <a:ext cx="10687" cy="21602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554087" y="4804724"/>
            <a:ext cx="160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proměnných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6" name="Text Box 147"/>
          <p:cNvSpPr txBox="1">
            <a:spLocks noChangeArrowheads="1"/>
          </p:cNvSpPr>
          <p:nvPr/>
        </p:nvSpPr>
        <p:spPr bwMode="auto">
          <a:xfrm>
            <a:off x="7315207" y="3606277"/>
            <a:ext cx="6477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en-US" dirty="0">
                <a:solidFill>
                  <a:srgbClr val="FF0000"/>
                </a:solidFill>
              </a:rPr>
              <a:t>173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173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6876107" y="30011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 rot="16200000">
            <a:off x="6160176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graphicFrame>
        <p:nvGraphicFramePr>
          <p:cNvPr id="2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8584"/>
              </p:ext>
            </p:extLst>
          </p:nvPr>
        </p:nvGraphicFramePr>
        <p:xfrm>
          <a:off x="6957988" y="3348677"/>
          <a:ext cx="1136714" cy="975360"/>
        </p:xfrm>
        <a:graphic>
          <a:graphicData uri="http://schemas.openxmlformats.org/drawingml/2006/table">
            <a:tbl>
              <a:tblPr/>
              <a:tblGrid>
                <a:gridCol w="31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05858"/>
              </p:ext>
            </p:extLst>
          </p:nvPr>
        </p:nvGraphicFramePr>
        <p:xfrm>
          <a:off x="2556570" y="2276872"/>
          <a:ext cx="138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Rovnice" r:id="rId3" imgW="952200" imgH="469800" progId="Equation.3">
                  <p:embed/>
                </p:oleObj>
              </mc:Choice>
              <mc:Fallback>
                <p:oleObj name="Rovnice" r:id="rId3" imgW="952200" imgH="4698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70" y="2276872"/>
                        <a:ext cx="138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0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Souvislost se singulárním rozkladem (</a:t>
            </a:r>
            <a:r>
              <a:rPr lang="cs-CZ" dirty="0" err="1" smtClean="0"/>
              <a:t>SVD</a:t>
            </a:r>
            <a:r>
              <a:rPr lang="cs-CZ" dirty="0" smtClean="0"/>
              <a:t> –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):</a:t>
            </a:r>
          </a:p>
          <a:p>
            <a:endParaRPr lang="cs-CZ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82068"/>
              </p:ext>
            </p:extLst>
          </p:nvPr>
        </p:nvGraphicFramePr>
        <p:xfrm>
          <a:off x="1356172" y="1601052"/>
          <a:ext cx="2687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Rovnice" r:id="rId4" imgW="1460160" imgH="253800" progId="Equation.3">
                  <p:embed/>
                </p:oleObj>
              </mc:Choice>
              <mc:Fallback>
                <p:oleObj name="Rovnice" r:id="rId4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72" y="1601052"/>
                        <a:ext cx="2687637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délník 31"/>
          <p:cNvSpPr/>
          <p:nvPr/>
        </p:nvSpPr>
        <p:spPr>
          <a:xfrm>
            <a:off x="971600" y="2067871"/>
            <a:ext cx="77768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/>
              <a:t>V</a:t>
            </a:r>
            <a:r>
              <a:rPr lang="cs-CZ" dirty="0" smtClean="0"/>
              <a:t> jsou ortogonální a normované (ortonormální)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 </a:t>
            </a:r>
            <a:r>
              <a:rPr lang="cs-CZ" dirty="0" smtClean="0"/>
              <a:t>složena z vlastních (charakteristických) vektorů matice </a:t>
            </a:r>
            <a:r>
              <a:rPr lang="cs-CZ" b="1" dirty="0" err="1" smtClean="0"/>
              <a:t>XX</a:t>
            </a:r>
            <a:r>
              <a:rPr lang="cs-CZ" baseline="30000" dirty="0" err="1" smtClean="0"/>
              <a:t>T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n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n</a:t>
            </a:r>
            <a:r>
              <a:rPr lang="cs-CZ" baseline="-25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V</a:t>
            </a:r>
            <a:r>
              <a:rPr lang="cs-CZ" dirty="0" smtClean="0"/>
              <a:t> z vlastních vektorů matice </a:t>
            </a:r>
            <a:r>
              <a:rPr lang="cs-CZ" b="1" dirty="0" err="1" smtClean="0"/>
              <a:t>X</a:t>
            </a:r>
            <a:r>
              <a:rPr lang="cs-CZ" baseline="30000" dirty="0" err="1" smtClean="0"/>
              <a:t>T</a:t>
            </a:r>
            <a:r>
              <a:rPr lang="cs-CZ" b="1" dirty="0" err="1" smtClean="0"/>
              <a:t>X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p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p</a:t>
            </a:r>
            <a:r>
              <a:rPr lang="cs-CZ" baseline="-25000" dirty="0" smtClean="0"/>
              <a:t>)</a:t>
            </a:r>
            <a:endParaRPr lang="cs-CZ" b="1" dirty="0" smtClean="0"/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Г</a:t>
            </a:r>
            <a:r>
              <a:rPr lang="cs-CZ" dirty="0" smtClean="0"/>
              <a:t> je typu </a:t>
            </a:r>
            <a:r>
              <a:rPr lang="cs-CZ" i="1" dirty="0" smtClean="0"/>
              <a:t>k x k</a:t>
            </a:r>
            <a:r>
              <a:rPr lang="cs-CZ" dirty="0" smtClean="0"/>
              <a:t> a její diagonála je tvořena singulárními hodnotami, které jsou na hlavní diagonále uspořádány podle klesající velikosti a které jsou rovny odmocninám vlastních čísel matice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i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</a:t>
            </a:r>
            <a:r>
              <a:rPr lang="cs-CZ" dirty="0" err="1" smtClean="0"/>
              <a:t>Matlabu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540" y="1866032"/>
            <a:ext cx="7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txt, raw] = </a:t>
            </a:r>
            <a:r>
              <a:rPr lang="en-US" dirty="0" err="1"/>
              <a:t>xlsread</a:t>
            </a:r>
            <a:r>
              <a:rPr lang="en-US" dirty="0"/>
              <a:t>('Data_neuro.xlsx',1);</a:t>
            </a:r>
          </a:p>
          <a:p>
            <a:r>
              <a:rPr lang="pl-PL" dirty="0"/>
              <a:t>data = num(:,23:28); % vyber 6 promennych s objemy mozkovych struktur</a:t>
            </a:r>
          </a:p>
          <a:p>
            <a:r>
              <a:rPr lang="en-US" dirty="0"/>
              <a:t>[</a:t>
            </a:r>
            <a:r>
              <a:rPr lang="en-US" dirty="0" err="1"/>
              <a:t>coeff,score,latent</a:t>
            </a:r>
            <a:r>
              <a:rPr lang="en-US" dirty="0"/>
              <a:t>] = </a:t>
            </a:r>
            <a:r>
              <a:rPr lang="en-US" dirty="0" err="1"/>
              <a:t>pca</a:t>
            </a:r>
            <a:r>
              <a:rPr lang="en-US" dirty="0"/>
              <a:t>(data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6940"/>
            <a:ext cx="2915057" cy="1838582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7"/>
          <a:stretch/>
        </p:blipFill>
        <p:spPr>
          <a:xfrm>
            <a:off x="467545" y="3336940"/>
            <a:ext cx="3734321" cy="2628528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32376"/>
            <a:ext cx="981212" cy="183858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61376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vlastních vektorů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66920" y="5348600"/>
            <a:ext cx="25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vektory jsou ve sloupcích (jsou seřazené podle vlastních čísel)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924944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Souřadnice subjektů v novém prostoru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013" y="5965468"/>
            <a:ext cx="374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hlavní komponenty jsou ve sloupcích (jsou seřazené podle vlastních čísel); </a:t>
            </a:r>
            <a:br>
              <a:rPr lang="cs-CZ" sz="1600" dirty="0" smtClean="0"/>
            </a:br>
            <a:r>
              <a:rPr lang="cs-CZ" sz="1600" dirty="0" smtClean="0"/>
              <a:t>v řádcích jsou subjekty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2944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čísla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Principy redukce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</a:t>
            </a:r>
            <a:r>
              <a:rPr lang="cs-CZ" dirty="0"/>
              <a:t>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Principal Components and Classification Analysis: Data_neu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8" y="2505670"/>
            <a:ext cx="4486902" cy="288647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Exploratory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en-US" dirty="0" smtClean="0"/>
              <a:t>&amp; Classification Analysis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3469474" y="472521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 rot="19457318">
            <a:off x="3397674" y="5397917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024653" y="5602014"/>
            <a:ext cx="242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zvolit</a:t>
            </a:r>
            <a:r>
              <a:rPr lang="en-US" dirty="0" smtClean="0"/>
              <a:t>, </a:t>
            </a:r>
            <a:r>
              <a:rPr lang="en-US" dirty="0" err="1" smtClean="0"/>
              <a:t>zda</a:t>
            </a:r>
            <a:r>
              <a:rPr lang="en-US" dirty="0" smtClean="0"/>
              <a:t> se m</a:t>
            </a:r>
            <a:r>
              <a:rPr lang="cs-CZ" dirty="0" smtClean="0"/>
              <a:t>á počítat kovarianční či korelační matice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3571074" y="3405770"/>
            <a:ext cx="174221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1210030" y="3347700"/>
            <a:ext cx="242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vybrat proměnné</a:t>
            </a:r>
            <a:endParaRPr lang="en-US" dirty="0"/>
          </a:p>
        </p:txBody>
      </p:sp>
      <p:sp>
        <p:nvSpPr>
          <p:cNvPr id="17" name="Šipka doprava 16"/>
          <p:cNvSpPr/>
          <p:nvPr/>
        </p:nvSpPr>
        <p:spPr>
          <a:xfrm>
            <a:off x="3085232" y="347836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 doprava 17"/>
          <p:cNvSpPr/>
          <p:nvPr/>
        </p:nvSpPr>
        <p:spPr>
          <a:xfrm flipH="1">
            <a:off x="7617544" y="291434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581635" cy="160042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en-US" dirty="0"/>
          </a:p>
        </p:txBody>
      </p:sp>
      <p:pic>
        <p:nvPicPr>
          <p:cNvPr id="6" name="Obrázek 5" descr="Principal Components and Classification Analysis Results: Data_neu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0"/>
          <a:stretch/>
        </p:blipFill>
        <p:spPr>
          <a:xfrm>
            <a:off x="4114723" y="1023144"/>
            <a:ext cx="4648849" cy="2477864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25947"/>
            <a:ext cx="6030167" cy="1343213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9"/>
          <a:stretch/>
        </p:blipFill>
        <p:spPr>
          <a:xfrm>
            <a:off x="1141963" y="4941167"/>
            <a:ext cx="4582165" cy="16004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" y="5376118"/>
            <a:ext cx="114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Souřadnice subjektů v novém prostoru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979712" y="3068960"/>
            <a:ext cx="2448272" cy="1872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555776" y="2755529"/>
            <a:ext cx="1872208" cy="8640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61520" y="3339976"/>
            <a:ext cx="2414736" cy="1313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32344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Matice vlastních vektorů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882556" y="42764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čísla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Normalizace vlastních vektorů: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zkopírovat do Excelu („Copy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“)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</a:t>
            </a:r>
            <a:r>
              <a:rPr lang="cs-CZ" sz="2000" dirty="0"/>
              <a:t>použití vzorce: =B3/ODMOCNINA(</a:t>
            </a:r>
            <a:r>
              <a:rPr lang="cs-CZ" sz="2000" dirty="0" err="1"/>
              <a:t>SUMA.ČTVERCŮ</a:t>
            </a:r>
            <a:r>
              <a:rPr lang="cs-CZ" sz="2000" dirty="0"/>
              <a:t>(B$3:B$8))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477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Záložka </a:t>
            </a:r>
            <a:r>
              <a:rPr lang="cs-CZ" sz="2000" dirty="0" err="1" smtClean="0"/>
              <a:t>Variables</a:t>
            </a:r>
            <a:r>
              <a:rPr lang="cs-CZ" sz="2000" dirty="0" smtClean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1628800"/>
            <a:ext cx="35283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en-US" sz="2000" dirty="0" smtClean="0"/>
              <a:t>&amp; variable correlations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Plot var.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coordinates</a:t>
            </a:r>
            <a:r>
              <a:rPr lang="cs-CZ" sz="2000" dirty="0" smtClean="0"/>
              <a:t>, 2D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6430"/>
            <a:ext cx="4199432" cy="4066906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2349161"/>
            <a:ext cx="4880766" cy="143987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4293096"/>
            <a:ext cx="43924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Z </a:t>
            </a:r>
            <a:r>
              <a:rPr lang="cs-CZ" dirty="0" smtClean="0"/>
              <a:t>výsledků vyplývá, že: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1. hlavní komponenta je nevíce korelovaná s objemem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 smtClean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2. hlavní komponenta je korelovaná s objemem hipokampu a také s objemem amygdaly a </a:t>
            </a:r>
            <a:r>
              <a:rPr lang="cs-CZ" dirty="0" err="1" smtClean="0"/>
              <a:t>putamenu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Faktorová analýza </a:t>
            </a:r>
            <a:r>
              <a:rPr lang="en-US" dirty="0"/>
              <a:t>(FA)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Faktorová analýza (FA)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Anglicky: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b="1" dirty="0"/>
              <a:t>Princip:</a:t>
            </a:r>
            <a:r>
              <a:rPr lang="cs-CZ" dirty="0"/>
              <a:t> Vytvoření nových proměnných (komponent, faktorů) z původních proměnných tak, aby zůstalo zachováno co nejvíce kovariance.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pic>
        <p:nvPicPr>
          <p:cNvPr id="5" name="Picture 2" descr="https://tobeneo.files.wordpress.com/2014/06/rotatio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899592" y="2348880"/>
            <a:ext cx="3286125" cy="39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67409" y="5482010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evýhoda</a:t>
            </a:r>
            <a:r>
              <a:rPr lang="cs-CZ" altLang="en-US" b="1" dirty="0" smtClean="0">
                <a:cs typeface="Arial" charset="0"/>
              </a:rPr>
              <a:t> oproti PCA: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prostor pro subjektivní názor analytika při výběru rotace</a:t>
            </a:r>
            <a:endParaRPr lang="cs-CZ" altLang="en-US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67409" y="4558680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ýhoda</a:t>
            </a:r>
            <a:r>
              <a:rPr lang="cs-CZ" altLang="en-US" b="1" dirty="0" smtClean="0">
                <a:cs typeface="Arial" charset="0"/>
              </a:rPr>
              <a:t> oproti PCA: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lepší interpretace nových proměnných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67409" y="2693149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Stejný postup jako u PCA </a:t>
            </a:r>
          </a:p>
          <a:p>
            <a:r>
              <a:rPr lang="cs-CZ" altLang="en-US" dirty="0" smtClean="0">
                <a:cs typeface="Arial" charset="0"/>
              </a:rPr>
              <a:t>+ 1 krok navíc – rotace komponent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aktorová analýza se snaží vysvětlit strukturu dat pomocí tzv. společných faktorů vysvětlujících sadu původních proměnných</a:t>
            </a:r>
          </a:p>
          <a:p>
            <a:r>
              <a:rPr lang="cs-CZ" dirty="0" smtClean="0"/>
              <a:t>cíle, předpoklady, vstupní data a většina výpočtů obdobná jako u analýzy hlavních komponent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</a:t>
            </a:r>
            <a:r>
              <a:rPr lang="cs-CZ" dirty="0" err="1" smtClean="0"/>
              <a:t>principielně</a:t>
            </a:r>
            <a:r>
              <a:rPr lang="cs-CZ" dirty="0" smtClean="0"/>
              <a:t> liší od analýzy hlavních komponent?</a:t>
            </a:r>
          </a:p>
          <a:p>
            <a:pPr lvl="1"/>
            <a:r>
              <a:rPr lang="cs-CZ" dirty="0" smtClean="0"/>
              <a:t>Analýza hlavních komponent – vysvětlení maxima variability v datech</a:t>
            </a:r>
          </a:p>
          <a:p>
            <a:pPr lvl="1"/>
            <a:r>
              <a:rPr lang="cs-CZ" dirty="0" smtClean="0"/>
              <a:t>Faktorová analýza – vysvětlení maxima kovariance mezi popisnými proměnnými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301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prakticky liší od analýzy hlavních komponent?</a:t>
            </a:r>
          </a:p>
          <a:p>
            <a:pPr lvl="1"/>
            <a:r>
              <a:rPr lang="cs-CZ" dirty="0" smtClean="0"/>
              <a:t>Hlavním praktickým rozdílem je rotace proměnných tak</a:t>
            </a:r>
            <a:r>
              <a:rPr lang="en-US" dirty="0" smtClean="0"/>
              <a:t>,</a:t>
            </a:r>
            <a:r>
              <a:rPr lang="cs-CZ" dirty="0" smtClean="0"/>
              <a:t> aby se vytvořené faktorové osy daly dobře interpretovat</a:t>
            </a:r>
          </a:p>
          <a:p>
            <a:pPr lvl="1"/>
            <a:r>
              <a:rPr lang="cs-CZ" dirty="0" smtClean="0"/>
              <a:t>Výhodou je lepší interpretace vztahu původních proměnných</a:t>
            </a:r>
          </a:p>
          <a:p>
            <a:pPr lvl="1"/>
            <a:r>
              <a:rPr lang="cs-CZ" dirty="0" smtClean="0"/>
              <a:t>Nevýhodou je prostor pro subjektivní názor analytika daný výběrem rotace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29200"/>
            <a:ext cx="8229600" cy="162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typy faktorové analýzy</a:t>
            </a:r>
          </a:p>
          <a:p>
            <a:pPr lvl="1"/>
            <a:r>
              <a:rPr lang="cs-CZ" dirty="0" smtClean="0"/>
              <a:t>Vysvětlující (</a:t>
            </a:r>
            <a:r>
              <a:rPr lang="cs-CZ" dirty="0" err="1" smtClean="0"/>
              <a:t>Explanatory</a:t>
            </a:r>
            <a:r>
              <a:rPr lang="cs-CZ" dirty="0" smtClean="0"/>
              <a:t>) – snaží se identifikovat minimální počet faktorů pro vysvětlení dat</a:t>
            </a:r>
          </a:p>
          <a:p>
            <a:pPr lvl="1"/>
            <a:r>
              <a:rPr lang="cs-CZ" dirty="0" smtClean="0"/>
              <a:t>Potvrzující (</a:t>
            </a:r>
            <a:r>
              <a:rPr lang="cs-CZ" dirty="0" err="1" smtClean="0"/>
              <a:t>Confirmatory</a:t>
            </a:r>
            <a:r>
              <a:rPr lang="cs-CZ" dirty="0" smtClean="0"/>
              <a:t>) – testuje hypotézy ohledně skryté struktury </a:t>
            </a:r>
            <a:br>
              <a:rPr lang="cs-CZ" dirty="0" smtClean="0"/>
            </a:br>
            <a:r>
              <a:rPr lang="cs-CZ" dirty="0" smtClean="0"/>
              <a:t>v datech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Společné faktory a základní možné rotace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Unikátní faktor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Pozorovaná proměnná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9807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Společný faktor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67278" y="155679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67278" y="1898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067278" y="22408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7278" y="25829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278" y="292494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5567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8988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2408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25829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9249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25" name="Straight Arrow Connector 24"/>
          <p:cNvCxnSpPr>
            <a:stCxn id="8" idx="1"/>
            <a:endCxn id="19" idx="3"/>
          </p:cNvCxnSpPr>
          <p:nvPr/>
        </p:nvCxnSpPr>
        <p:spPr>
          <a:xfrm rot="10800000">
            <a:off x="5227440" y="174145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23" idx="3"/>
          </p:cNvCxnSpPr>
          <p:nvPr/>
        </p:nvCxnSpPr>
        <p:spPr>
          <a:xfrm rot="10800000">
            <a:off x="5227440" y="310961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22" idx="3"/>
          </p:cNvCxnSpPr>
          <p:nvPr/>
        </p:nvCxnSpPr>
        <p:spPr>
          <a:xfrm rot="10800000">
            <a:off x="5227440" y="276757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21" idx="3"/>
          </p:cNvCxnSpPr>
          <p:nvPr/>
        </p:nvCxnSpPr>
        <p:spPr>
          <a:xfrm rot="10800000">
            <a:off x="5227440" y="242553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0" idx="3"/>
          </p:cNvCxnSpPr>
          <p:nvPr/>
        </p:nvCxnSpPr>
        <p:spPr>
          <a:xfrm rot="10800000">
            <a:off x="5227440" y="208349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7704" y="19888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5556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2" name="Straight Arrow Connector 41"/>
          <p:cNvCxnSpPr>
            <a:stCxn id="40" idx="3"/>
            <a:endCxn id="19" idx="1"/>
          </p:cNvCxnSpPr>
          <p:nvPr/>
        </p:nvCxnSpPr>
        <p:spPr>
          <a:xfrm flipV="1">
            <a:off x="2241450" y="1741458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20" idx="1"/>
          </p:cNvCxnSpPr>
          <p:nvPr/>
        </p:nvCxnSpPr>
        <p:spPr>
          <a:xfrm flipV="1">
            <a:off x="2241450" y="2083496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21" idx="1"/>
          </p:cNvCxnSpPr>
          <p:nvPr/>
        </p:nvCxnSpPr>
        <p:spPr>
          <a:xfrm>
            <a:off x="2241450" y="2173506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3"/>
            <a:endCxn id="20" idx="1"/>
          </p:cNvCxnSpPr>
          <p:nvPr/>
        </p:nvCxnSpPr>
        <p:spPr>
          <a:xfrm flipV="1">
            <a:off x="2241450" y="2083496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3"/>
            <a:endCxn id="21" idx="1"/>
          </p:cNvCxnSpPr>
          <p:nvPr/>
        </p:nvCxnSpPr>
        <p:spPr>
          <a:xfrm flipV="1">
            <a:off x="2241450" y="2425534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3"/>
            <a:endCxn id="22" idx="1"/>
          </p:cNvCxnSpPr>
          <p:nvPr/>
        </p:nvCxnSpPr>
        <p:spPr>
          <a:xfrm>
            <a:off x="2241450" y="2740278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23" idx="1"/>
          </p:cNvCxnSpPr>
          <p:nvPr/>
        </p:nvCxnSpPr>
        <p:spPr>
          <a:xfrm>
            <a:off x="2241450" y="2740278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504" y="1620089"/>
            <a:ext cx="196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Rotace ortogonální</a:t>
            </a:r>
          </a:p>
          <a:p>
            <a:r>
              <a:rPr lang="cs-CZ" sz="1400" i="1" dirty="0" smtClean="0"/>
              <a:t>- Nezávislé faktory</a:t>
            </a:r>
            <a:endParaRPr lang="cs-CZ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93572" y="3820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093572" y="416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93572" y="45044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093572" y="48465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093572" y="51885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886326" y="38203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86326" y="41624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6326" y="45044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86326" y="48465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86326" y="51885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74" name="Straight Arrow Connector 73"/>
          <p:cNvCxnSpPr>
            <a:stCxn id="64" idx="1"/>
            <a:endCxn id="69" idx="3"/>
          </p:cNvCxnSpPr>
          <p:nvPr/>
        </p:nvCxnSpPr>
        <p:spPr>
          <a:xfrm rot="10800000">
            <a:off x="5253734" y="400506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1"/>
            <a:endCxn id="73" idx="3"/>
          </p:cNvCxnSpPr>
          <p:nvPr/>
        </p:nvCxnSpPr>
        <p:spPr>
          <a:xfrm rot="10800000">
            <a:off x="5253734" y="537321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1"/>
            <a:endCxn id="72" idx="3"/>
          </p:cNvCxnSpPr>
          <p:nvPr/>
        </p:nvCxnSpPr>
        <p:spPr>
          <a:xfrm rot="10800000">
            <a:off x="5253734" y="503117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71" idx="3"/>
          </p:cNvCxnSpPr>
          <p:nvPr/>
        </p:nvCxnSpPr>
        <p:spPr>
          <a:xfrm rot="10800000">
            <a:off x="5253734" y="468914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1"/>
            <a:endCxn id="70" idx="3"/>
          </p:cNvCxnSpPr>
          <p:nvPr/>
        </p:nvCxnSpPr>
        <p:spPr>
          <a:xfrm rot="10800000">
            <a:off x="5253734" y="434710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3998" y="4252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1933998" y="4819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81" name="Straight Arrow Connector 80"/>
          <p:cNvCxnSpPr>
            <a:stCxn id="79" idx="3"/>
            <a:endCxn id="69" idx="1"/>
          </p:cNvCxnSpPr>
          <p:nvPr/>
        </p:nvCxnSpPr>
        <p:spPr>
          <a:xfrm flipV="1">
            <a:off x="2267744" y="400506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3"/>
            <a:endCxn id="70" idx="1"/>
          </p:cNvCxnSpPr>
          <p:nvPr/>
        </p:nvCxnSpPr>
        <p:spPr>
          <a:xfrm flipV="1">
            <a:off x="2267744" y="434710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71" idx="1"/>
          </p:cNvCxnSpPr>
          <p:nvPr/>
        </p:nvCxnSpPr>
        <p:spPr>
          <a:xfrm>
            <a:off x="2267744" y="443711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70" idx="1"/>
          </p:cNvCxnSpPr>
          <p:nvPr/>
        </p:nvCxnSpPr>
        <p:spPr>
          <a:xfrm flipV="1">
            <a:off x="2267744" y="434710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3"/>
            <a:endCxn id="71" idx="1"/>
          </p:cNvCxnSpPr>
          <p:nvPr/>
        </p:nvCxnSpPr>
        <p:spPr>
          <a:xfrm flipV="1">
            <a:off x="2267744" y="468914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3"/>
            <a:endCxn id="72" idx="1"/>
          </p:cNvCxnSpPr>
          <p:nvPr/>
        </p:nvCxnSpPr>
        <p:spPr>
          <a:xfrm>
            <a:off x="2267744" y="500388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3"/>
            <a:endCxn id="73" idx="1"/>
          </p:cNvCxnSpPr>
          <p:nvPr/>
        </p:nvCxnSpPr>
        <p:spPr>
          <a:xfrm>
            <a:off x="2267744" y="500388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7505" y="37170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Rotace neortogonální</a:t>
            </a:r>
          </a:p>
          <a:p>
            <a:r>
              <a:rPr lang="cs-CZ" sz="1400" i="1" dirty="0" smtClean="0"/>
              <a:t>- Faktory jsou závislé za účelem zvýšení </a:t>
            </a:r>
            <a:r>
              <a:rPr lang="cs-CZ" sz="1400" i="1" dirty="0" err="1" smtClean="0"/>
              <a:t>intepretovatelnosti</a:t>
            </a:r>
            <a:endParaRPr lang="cs-CZ" i="1" dirty="0"/>
          </a:p>
        </p:txBody>
      </p:sp>
      <p:cxnSp>
        <p:nvCxnSpPr>
          <p:cNvPr id="91" name="Straight Arrow Connector 90"/>
          <p:cNvCxnSpPr>
            <a:stCxn id="80" idx="1"/>
            <a:endCxn id="79" idx="1"/>
          </p:cNvCxnSpPr>
          <p:nvPr/>
        </p:nvCxnSpPr>
        <p:spPr>
          <a:xfrm rot="10800000">
            <a:off x="1933998" y="4437112"/>
            <a:ext cx="1588" cy="566772"/>
          </a:xfrm>
          <a:prstGeom prst="curvedConnector3">
            <a:avLst>
              <a:gd name="adj1" fmla="val 143954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40" grpId="0"/>
      <p:bldP spid="4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9" grpId="0"/>
      <p:bldP spid="80" grpId="0"/>
      <p:bldP spid="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– postup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e</a:t>
            </a:r>
            <a:r>
              <a:rPr lang="cs-CZ" dirty="0" smtClean="0"/>
              <a:t>xtrakce prvotních faktorů z kovarianční matice (analogie vlastních vektorů v PCA)</a:t>
            </a:r>
          </a:p>
          <a:p>
            <a:pPr lvl="1"/>
            <a:r>
              <a:rPr lang="cs-CZ" dirty="0" smtClean="0"/>
              <a:t>oproti PCA pracuje pouze s částí variability každé proměnné (tzv. </a:t>
            </a:r>
            <a:r>
              <a:rPr lang="cs-CZ" dirty="0" err="1" smtClean="0"/>
              <a:t>communality</a:t>
            </a:r>
            <a:r>
              <a:rPr lang="cs-CZ" dirty="0" smtClean="0"/>
              <a:t>), která je sdílena společnými faktory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ěkolik možných algoritmů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factoring</a:t>
            </a:r>
            <a:r>
              <a:rPr lang="cs-CZ" dirty="0" smtClean="0"/>
              <a:t>, metoda nejmenších čtverců, maximum </a:t>
            </a:r>
            <a:r>
              <a:rPr lang="cs-CZ" dirty="0" err="1" smtClean="0"/>
              <a:t>likelihood</a:t>
            </a:r>
            <a:r>
              <a:rPr lang="cs-CZ" dirty="0" smtClean="0"/>
              <a:t> apod.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ýsledkem je komplexní struktura faktorů (obdobná PCA), kde řada faktorů má významné </a:t>
            </a:r>
            <a:r>
              <a:rPr lang="cs-CZ" dirty="0" err="1" smtClean="0"/>
              <a:t>loadings</a:t>
            </a:r>
            <a:r>
              <a:rPr lang="cs-CZ" dirty="0" smtClean="0"/>
              <a:t> (</a:t>
            </a:r>
            <a:r>
              <a:rPr lang="en-US" dirty="0" err="1" smtClean="0"/>
              <a:t>vztah</a:t>
            </a:r>
            <a:r>
              <a:rPr lang="cs-CZ" dirty="0" smtClean="0"/>
              <a:t>y</a:t>
            </a:r>
            <a:r>
              <a:rPr lang="en-US" dirty="0" smtClean="0"/>
              <a:t>) k </a:t>
            </a:r>
            <a:r>
              <a:rPr lang="cs-CZ" dirty="0" smtClean="0"/>
              <a:t>původním proměnným, počet takových faktorů je tzv. komplexita faktorů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89041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 druhém kroku je rotací dosaženo zjednodušení struktury faktorů, tj. vztah mezi společnými faktory a původními proměnnými je zjednodušen (každá původní proměnná má hlavní vztah s jedním faktorem nebo malým počtem faktorů)</a:t>
            </a:r>
          </a:p>
          <a:p>
            <a:pPr lvl="1"/>
            <a:r>
              <a:rPr lang="cs-CZ" dirty="0" smtClean="0"/>
              <a:t>dva hlavní typy rotace:</a:t>
            </a:r>
          </a:p>
          <a:p>
            <a:pPr lvl="2"/>
            <a:r>
              <a:rPr lang="cs-CZ" sz="1900" dirty="0" smtClean="0"/>
              <a:t>ortogonální – faktory nemohou být korelovány, jsou tedy zcela nezávislé</a:t>
            </a:r>
          </a:p>
          <a:p>
            <a:pPr lvl="2"/>
            <a:r>
              <a:rPr lang="cs-CZ" sz="1900" dirty="0" smtClean="0"/>
              <a:t>neortogonální – faktory mohou být korelovány, nejsou tedy zcela nezávislé; vzhledem ke korelacím obtížnější interpretace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902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- rotace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04256"/>
          </a:xfrm>
        </p:spPr>
        <p:txBody>
          <a:bodyPr/>
          <a:lstStyle/>
          <a:p>
            <a:r>
              <a:rPr lang="cs-CZ" dirty="0" smtClean="0"/>
              <a:t>Ortogonální rotace</a:t>
            </a:r>
          </a:p>
          <a:p>
            <a:pPr lvl="1"/>
            <a:r>
              <a:rPr lang="cs-CZ" dirty="0" err="1" smtClean="0"/>
              <a:t>Quartimax</a:t>
            </a:r>
            <a:r>
              <a:rPr lang="cs-CZ" dirty="0" smtClean="0"/>
              <a:t> – minimalizuje sumu čtverců </a:t>
            </a:r>
            <a:r>
              <a:rPr lang="cs-CZ" dirty="0" err="1" smtClean="0"/>
              <a:t>loadings</a:t>
            </a:r>
            <a:r>
              <a:rPr lang="cs-CZ" dirty="0" smtClean="0"/>
              <a:t> původních proměnných na faktorových osách, tedy zjednodušuje řádky matice </a:t>
            </a:r>
            <a:r>
              <a:rPr lang="cs-CZ" dirty="0" err="1" smtClean="0"/>
              <a:t>loadings</a:t>
            </a:r>
            <a:r>
              <a:rPr lang="cs-CZ" dirty="0" smtClean="0"/>
              <a:t> (=každá původní proměnná má největší </a:t>
            </a:r>
            <a:r>
              <a:rPr lang="cs-CZ" dirty="0" err="1" smtClean="0"/>
              <a:t>loadings</a:t>
            </a:r>
            <a:r>
              <a:rPr lang="cs-CZ" dirty="0" smtClean="0"/>
              <a:t> na jedné faktorové ose)</a:t>
            </a:r>
          </a:p>
          <a:p>
            <a:pPr lvl="1"/>
            <a:r>
              <a:rPr lang="cs-CZ" dirty="0" err="1" smtClean="0"/>
              <a:t>Varimax</a:t>
            </a:r>
            <a:r>
              <a:rPr lang="cs-CZ" dirty="0" smtClean="0"/>
              <a:t> – zjednodušuje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Equimax</a:t>
            </a:r>
            <a:r>
              <a:rPr lang="cs-CZ" dirty="0" smtClean="0"/>
              <a:t> – zjednodušuje řádky i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Biquartimax</a:t>
            </a:r>
            <a:r>
              <a:rPr lang="cs-CZ" dirty="0" smtClean="0"/>
              <a:t> – varianta </a:t>
            </a:r>
            <a:r>
              <a:rPr lang="cs-CZ" dirty="0" err="1" smtClean="0"/>
              <a:t>equimax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45024"/>
            <a:ext cx="8229600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Neortogonální rotace</a:t>
            </a:r>
          </a:p>
          <a:p>
            <a:pPr lvl="1"/>
            <a:r>
              <a:rPr lang="cs-CZ" dirty="0" err="1" smtClean="0"/>
              <a:t>Oblimax</a:t>
            </a:r>
            <a:endParaRPr lang="cs-CZ" dirty="0" smtClean="0"/>
          </a:p>
          <a:p>
            <a:pPr lvl="1"/>
            <a:r>
              <a:rPr lang="cs-CZ" dirty="0" err="1" smtClean="0"/>
              <a:t>Quartimin</a:t>
            </a:r>
            <a:endParaRPr lang="cs-CZ" dirty="0" smtClean="0"/>
          </a:p>
          <a:p>
            <a:pPr lvl="1"/>
            <a:r>
              <a:rPr lang="cs-CZ" dirty="0" err="1" smtClean="0"/>
              <a:t>Oblimin</a:t>
            </a:r>
            <a:endParaRPr lang="cs-CZ" dirty="0" smtClean="0"/>
          </a:p>
          <a:p>
            <a:pPr lvl="1"/>
            <a:r>
              <a:rPr lang="cs-CZ" dirty="0" err="1" smtClean="0"/>
              <a:t>Covarimin</a:t>
            </a:r>
            <a:endParaRPr lang="cs-CZ" dirty="0" smtClean="0"/>
          </a:p>
          <a:p>
            <a:pPr lvl="1"/>
            <a:r>
              <a:rPr lang="cs-CZ" dirty="0" err="1" smtClean="0"/>
              <a:t>Biquartimin</a:t>
            </a:r>
            <a:endParaRPr lang="cs-CZ" dirty="0" smtClean="0"/>
          </a:p>
          <a:p>
            <a:pPr lvl="1"/>
            <a:r>
              <a:rPr lang="cs-CZ" dirty="0" smtClean="0"/>
              <a:t>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8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</a:t>
            </a:r>
            <a:r>
              <a:rPr lang="it-IT" sz="2000"/>
              <a:t>v </a:t>
            </a:r>
            <a:r>
              <a:rPr lang="it-IT" sz="2000" smtClean="0"/>
              <a:t>neurovědách</a:t>
            </a:r>
            <a:r>
              <a:rPr lang="cs-CZ" sz="200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4" y="2337896"/>
            <a:ext cx="297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47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9861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6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868143" y="2337897"/>
            <a:ext cx="4159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047925" y="2023534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Redukce dat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5" y="2337896"/>
            <a:ext cx="38893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97781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788023" y="3076546"/>
            <a:ext cx="0" cy="1302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8656"/>
              </p:ext>
            </p:extLst>
          </p:nvPr>
        </p:nvGraphicFramePr>
        <p:xfrm>
          <a:off x="4293834" y="4747487"/>
          <a:ext cx="1262061" cy="1177530"/>
        </p:xfrm>
        <a:graphic>
          <a:graphicData uri="http://schemas.openxmlformats.org/drawingml/2006/table">
            <a:tbl>
              <a:tblPr/>
              <a:tblGrid>
                <a:gridCol w="28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3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449409" y="4403000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 rot="16200000">
            <a:off x="3502465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4639114" y="5103582"/>
            <a:ext cx="877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1 000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>
            <a:off x="3685633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914587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43585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/>
          <a:lstStyle/>
          <a:p>
            <a:r>
              <a:rPr lang="cs-CZ" kern="0" dirty="0"/>
              <a:t>zjednodušení další práce s </a:t>
            </a:r>
            <a:r>
              <a:rPr lang="cs-CZ" kern="0" dirty="0" smtClean="0"/>
              <a:t>daty</a:t>
            </a:r>
            <a:endParaRPr lang="cs-CZ" kern="0" dirty="0"/>
          </a:p>
          <a:p>
            <a:r>
              <a:rPr lang="cs-CZ" kern="0" dirty="0"/>
              <a:t>možnost použití metod analýzy dat, které by na původní data nebylo možno použít</a:t>
            </a:r>
          </a:p>
          <a:p>
            <a:r>
              <a:rPr lang="cs-CZ" kern="0" dirty="0" smtClean="0"/>
              <a:t>umožnění vizualizace vícerozměrných dat – může být nápomocné </a:t>
            </a:r>
            <a:br>
              <a:rPr lang="cs-CZ" kern="0" dirty="0" smtClean="0"/>
            </a:br>
            <a:r>
              <a:rPr lang="cs-CZ" kern="0" dirty="0" smtClean="0"/>
              <a:t>k nalezení vztahů v datech či k jejich interpretaci</a:t>
            </a:r>
          </a:p>
          <a:p>
            <a:r>
              <a:rPr lang="cs-CZ" kern="0" dirty="0" smtClean="0"/>
              <a:t>redukce dat může být i cílem analýzy (např. identifikace </a:t>
            </a:r>
            <a:r>
              <a:rPr lang="cs-CZ" kern="0" dirty="0"/>
              <a:t>oblastí mozku, kde se nejvíce liší od sebe liší skupiny </a:t>
            </a:r>
            <a:r>
              <a:rPr lang="cs-CZ" kern="0" dirty="0" smtClean="0"/>
              <a:t>subjektů)</a:t>
            </a:r>
            <a:endParaRPr lang="en-US" kern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a výběr proměnných –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Arial" charset="0"/>
              </a:rPr>
              <a:t>kolik a jaké </a:t>
            </a:r>
            <a:r>
              <a:rPr lang="cs-CZ" dirty="0" smtClean="0">
                <a:cs typeface="Arial" charset="0"/>
              </a:rPr>
              <a:t>proměnné?</a:t>
            </a:r>
          </a:p>
          <a:p>
            <a:pPr lvl="1">
              <a:defRPr/>
            </a:pPr>
            <a:r>
              <a:rPr lang="cs-CZ" dirty="0"/>
              <a:t>málo </a:t>
            </a:r>
            <a:r>
              <a:rPr lang="cs-CZ" dirty="0" smtClean="0"/>
              <a:t>proměnných – </a:t>
            </a:r>
            <a:r>
              <a:rPr lang="cs-CZ" dirty="0"/>
              <a:t>možná </a:t>
            </a:r>
            <a:r>
              <a:rPr lang="cs-CZ" dirty="0" smtClean="0"/>
              <a:t>nízká úspěšnost klasifikace či jiných následných 			analýz</a:t>
            </a:r>
            <a:endParaRPr lang="cs-CZ" dirty="0"/>
          </a:p>
          <a:p>
            <a:pPr lvl="1">
              <a:defRPr/>
            </a:pPr>
            <a:r>
              <a:rPr lang="cs-CZ" dirty="0"/>
              <a:t>moc </a:t>
            </a:r>
            <a:r>
              <a:rPr lang="cs-CZ" dirty="0" smtClean="0"/>
              <a:t>proměnných – </a:t>
            </a:r>
            <a:r>
              <a:rPr lang="cs-CZ" dirty="0"/>
              <a:t>možná nepřiměřená pracnost, vysoké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40050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buFont typeface="Wingdings" pitchFamily="2" charset="2"/>
              <a:buNone/>
              <a:defRPr/>
            </a:pPr>
            <a:r>
              <a:rPr lang="cs-CZ" b="1" dirty="0" smtClean="0">
                <a:sym typeface="Symbol"/>
              </a:rPr>
              <a:t></a:t>
            </a:r>
          </a:p>
          <a:p>
            <a:pPr marL="285750" lvl="1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800000"/>
                </a:solidFill>
                <a:sym typeface="Symbol"/>
              </a:rPr>
              <a:t>KOMPROMIS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5960" y="4977744"/>
            <a:ext cx="6423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(určit ty proměnné, jejichž hodnoty nesou nejvíce informace z hlediska řešené úlohy, tj. např. ty proměnné, kterou jsou nejefektivnější pro vytvoření co nejoddělenějších klasifikačních tříd)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1967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počáteční volba proměnných je z velké části empirická, vychází ze zkušeností získaných při empirické klasifikaci člověkem a závisí kromě rozboru podstaty problému i na technických (ekonomických) možnostech a schopnostech hodnoty proměnných určit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5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23178</TotalTime>
  <Words>3484</Words>
  <Application>Microsoft Office PowerPoint</Application>
  <PresentationFormat>Předvádění na obrazovce (4:3)</PresentationFormat>
  <Paragraphs>667</Paragraphs>
  <Slides>50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Symbol</vt:lpstr>
      <vt:lpstr>Times New Roman</vt:lpstr>
      <vt:lpstr>Verdana</vt:lpstr>
      <vt:lpstr>Wingdings</vt:lpstr>
      <vt:lpstr>Motiv systému Office</vt:lpstr>
      <vt:lpstr>Graph</vt:lpstr>
      <vt:lpstr>Rovnice</vt:lpstr>
      <vt:lpstr>Pokročilé metody analýzy dat  v neurovědách</vt:lpstr>
      <vt:lpstr>Blok 5</vt:lpstr>
      <vt:lpstr>Osnova</vt:lpstr>
      <vt:lpstr>Principy redukce  dimenzionality dat</vt:lpstr>
      <vt:lpstr>Schéma analýzy a klasifikace dat</vt:lpstr>
      <vt:lpstr>Proč používat redukci dat?</vt:lpstr>
      <vt:lpstr>Proč používat redukci dat?</vt:lpstr>
      <vt:lpstr>Proč používat redukci dat?</vt:lpstr>
      <vt:lpstr>Volba a výběr proměnných – úvod</vt:lpstr>
      <vt:lpstr>Zásady pro volbu proměnných I</vt:lpstr>
      <vt:lpstr>Zásady pro volbu proměnných II</vt:lpstr>
      <vt:lpstr>Selekce a extrakce  proměnných</vt:lpstr>
      <vt:lpstr>Selekce a extrakce proměnných</vt:lpstr>
      <vt:lpstr>Selekce proměnných</vt:lpstr>
      <vt:lpstr>Výběr proměnných na základě statistických testů</vt:lpstr>
      <vt:lpstr>Výběr oblastí mozku (ROI) podle atlasu</vt:lpstr>
      <vt:lpstr>Algoritmy sekvenční selekce</vt:lpstr>
      <vt:lpstr>Extrakce proměnných</vt:lpstr>
      <vt:lpstr>Ordinační analýza dat = pohled ze správného úhlu</vt:lpstr>
      <vt:lpstr>Obecný princip redukce dimenzionality dat pomocí extrakce</vt:lpstr>
      <vt:lpstr>Korelace jako princip výpočtu vícerozměrných analýz</vt:lpstr>
      <vt:lpstr>Typy ordinační analýzy</vt:lpstr>
      <vt:lpstr>Analýza hlavních komponent (PCA)</vt:lpstr>
      <vt:lpstr>Analýza hlavních komponent</vt:lpstr>
      <vt:lpstr>Analýza hlavních komponent – cíle </vt:lpstr>
      <vt:lpstr>Analýza hlavních komponent – předpoklady </vt:lpstr>
      <vt:lpstr>Analýza hlavních komponent – volba asociační matice</vt:lpstr>
      <vt:lpstr>Analýza hlavních komponent – volba asociační matice</vt:lpstr>
      <vt:lpstr>Analýza hlavních komponent – postup </vt:lpstr>
      <vt:lpstr>Identifikace optimálního počtu hlavních komponent pro další analýzu</vt:lpstr>
      <vt:lpstr>Sutinový graf (scree plot)</vt:lpstr>
      <vt:lpstr>Sheppardův diagram</vt:lpstr>
      <vt:lpstr>PCA – geometrická interpretace</vt:lpstr>
      <vt:lpstr>PCA – rozdělení do tříd</vt:lpstr>
      <vt:lpstr>PCA a klasifikace I</vt:lpstr>
      <vt:lpstr>PCA a klasifikace II</vt:lpstr>
      <vt:lpstr>PCA – rozšiřující poznatky I</vt:lpstr>
      <vt:lpstr>PCA – rozšiřující poznatky II</vt:lpstr>
      <vt:lpstr>PCA – příklad – řešení v Matlabu</vt:lpstr>
      <vt:lpstr>PCA – příklad – řešení v softwaru Statistica I</vt:lpstr>
      <vt:lpstr>PCA – příklad – řešení v softwaru Statistica II</vt:lpstr>
      <vt:lpstr>PCA – příklad – řešení v softwaru Statistica III</vt:lpstr>
      <vt:lpstr>PCA – příklad – řešení v softwaru Statistica IV</vt:lpstr>
      <vt:lpstr>Faktorová analýza (FA)</vt:lpstr>
      <vt:lpstr>Faktorová analýza (FA)</vt:lpstr>
      <vt:lpstr>Faktorová analýza</vt:lpstr>
      <vt:lpstr>Společné faktory a základní možné rotace</vt:lpstr>
      <vt:lpstr>Faktorová analýza – postup výpočtu</vt:lpstr>
      <vt:lpstr>Faktorová analýza - rotace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ek</cp:lastModifiedBy>
  <cp:revision>1400</cp:revision>
  <cp:lastPrinted>2012-04-18T13:31:11Z</cp:lastPrinted>
  <dcterms:created xsi:type="dcterms:W3CDTF">2012-03-28T14:10:39Z</dcterms:created>
  <dcterms:modified xsi:type="dcterms:W3CDTF">2018-04-04T09:51:44Z</dcterms:modified>
</cp:coreProperties>
</file>