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28"/>
  </p:notesMasterIdLst>
  <p:handoutMasterIdLst>
    <p:handoutMasterId r:id="rId129"/>
  </p:handoutMasterIdLst>
  <p:sldIdLst>
    <p:sldId id="256" r:id="rId3"/>
    <p:sldId id="287" r:id="rId4"/>
    <p:sldId id="257" r:id="rId5"/>
    <p:sldId id="260" r:id="rId6"/>
    <p:sldId id="261" r:id="rId7"/>
    <p:sldId id="401" r:id="rId8"/>
    <p:sldId id="262" r:id="rId9"/>
    <p:sldId id="263" r:id="rId10"/>
    <p:sldId id="267" r:id="rId11"/>
    <p:sldId id="400" r:id="rId12"/>
    <p:sldId id="264" r:id="rId13"/>
    <p:sldId id="265" r:id="rId14"/>
    <p:sldId id="266" r:id="rId15"/>
    <p:sldId id="411" r:id="rId16"/>
    <p:sldId id="270" r:id="rId17"/>
    <p:sldId id="425" r:id="rId18"/>
    <p:sldId id="276" r:id="rId19"/>
    <p:sldId id="277" r:id="rId20"/>
    <p:sldId id="426" r:id="rId21"/>
    <p:sldId id="280" r:id="rId22"/>
    <p:sldId id="281" r:id="rId23"/>
    <p:sldId id="284" r:id="rId24"/>
    <p:sldId id="282" r:id="rId25"/>
    <p:sldId id="424" r:id="rId26"/>
    <p:sldId id="368" r:id="rId27"/>
    <p:sldId id="405" r:id="rId28"/>
    <p:sldId id="271" r:id="rId29"/>
    <p:sldId id="285" r:id="rId30"/>
    <p:sldId id="339" r:id="rId31"/>
    <p:sldId id="286" r:id="rId32"/>
    <p:sldId id="272" r:id="rId33"/>
    <p:sldId id="274" r:id="rId34"/>
    <p:sldId id="275" r:id="rId35"/>
    <p:sldId id="273" r:id="rId36"/>
    <p:sldId id="288" r:id="rId37"/>
    <p:sldId id="289" r:id="rId38"/>
    <p:sldId id="412" r:id="rId39"/>
    <p:sldId id="417" r:id="rId40"/>
    <p:sldId id="290" r:id="rId41"/>
    <p:sldId id="291" r:id="rId42"/>
    <p:sldId id="298" r:id="rId43"/>
    <p:sldId id="299" r:id="rId44"/>
    <p:sldId id="300" r:id="rId45"/>
    <p:sldId id="301" r:id="rId46"/>
    <p:sldId id="302" r:id="rId47"/>
    <p:sldId id="303" r:id="rId48"/>
    <p:sldId id="292" r:id="rId49"/>
    <p:sldId id="293" r:id="rId50"/>
    <p:sldId id="304" r:id="rId51"/>
    <p:sldId id="305" r:id="rId52"/>
    <p:sldId id="294" r:id="rId53"/>
    <p:sldId id="418" r:id="rId54"/>
    <p:sldId id="340" r:id="rId55"/>
    <p:sldId id="341" r:id="rId56"/>
    <p:sldId id="419" r:id="rId57"/>
    <p:sldId id="342" r:id="rId58"/>
    <p:sldId id="343" r:id="rId59"/>
    <p:sldId id="344" r:id="rId60"/>
    <p:sldId id="406" r:id="rId61"/>
    <p:sldId id="345" r:id="rId62"/>
    <p:sldId id="423" r:id="rId63"/>
    <p:sldId id="346" r:id="rId64"/>
    <p:sldId id="347" r:id="rId65"/>
    <p:sldId id="348" r:id="rId66"/>
    <p:sldId id="414" r:id="rId67"/>
    <p:sldId id="415" r:id="rId68"/>
    <p:sldId id="408" r:id="rId69"/>
    <p:sldId id="349" r:id="rId70"/>
    <p:sldId id="350" r:id="rId71"/>
    <p:sldId id="420" r:id="rId72"/>
    <p:sldId id="351" r:id="rId73"/>
    <p:sldId id="402" r:id="rId74"/>
    <p:sldId id="352" r:id="rId75"/>
    <p:sldId id="399" r:id="rId76"/>
    <p:sldId id="353" r:id="rId77"/>
    <p:sldId id="427" r:id="rId78"/>
    <p:sldId id="409" r:id="rId79"/>
    <p:sldId id="413" r:id="rId80"/>
    <p:sldId id="354" r:id="rId81"/>
    <p:sldId id="355" r:id="rId82"/>
    <p:sldId id="356" r:id="rId83"/>
    <p:sldId id="407" r:id="rId84"/>
    <p:sldId id="362" r:id="rId85"/>
    <p:sldId id="363" r:id="rId86"/>
    <p:sldId id="365" r:id="rId87"/>
    <p:sldId id="366" r:id="rId88"/>
    <p:sldId id="367" r:id="rId89"/>
    <p:sldId id="369" r:id="rId90"/>
    <p:sldId id="370" r:id="rId91"/>
    <p:sldId id="371" r:id="rId92"/>
    <p:sldId id="376" r:id="rId93"/>
    <p:sldId id="375" r:id="rId94"/>
    <p:sldId id="373" r:id="rId95"/>
    <p:sldId id="374" r:id="rId96"/>
    <p:sldId id="448" r:id="rId97"/>
    <p:sldId id="385" r:id="rId98"/>
    <p:sldId id="377" r:id="rId99"/>
    <p:sldId id="382" r:id="rId100"/>
    <p:sldId id="379" r:id="rId101"/>
    <p:sldId id="380" r:id="rId102"/>
    <p:sldId id="381" r:id="rId103"/>
    <p:sldId id="383" r:id="rId104"/>
    <p:sldId id="386" r:id="rId105"/>
    <p:sldId id="387" r:id="rId106"/>
    <p:sldId id="388" r:id="rId107"/>
    <p:sldId id="389" r:id="rId108"/>
    <p:sldId id="390" r:id="rId109"/>
    <p:sldId id="393" r:id="rId110"/>
    <p:sldId id="422" r:id="rId111"/>
    <p:sldId id="421" r:id="rId112"/>
    <p:sldId id="449" r:id="rId113"/>
    <p:sldId id="450" r:id="rId114"/>
    <p:sldId id="451" r:id="rId115"/>
    <p:sldId id="452" r:id="rId116"/>
    <p:sldId id="453" r:id="rId117"/>
    <p:sldId id="454" r:id="rId118"/>
    <p:sldId id="455" r:id="rId119"/>
    <p:sldId id="428" r:id="rId120"/>
    <p:sldId id="436" r:id="rId121"/>
    <p:sldId id="437" r:id="rId122"/>
    <p:sldId id="438" r:id="rId123"/>
    <p:sldId id="439" r:id="rId124"/>
    <p:sldId id="440" r:id="rId125"/>
    <p:sldId id="430" r:id="rId126"/>
    <p:sldId id="360" r:id="rId12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8C4"/>
    <a:srgbClr val="CAC3DB"/>
    <a:srgbClr val="FFFFFF"/>
    <a:srgbClr val="CDECFF"/>
    <a:srgbClr val="D9D9FF"/>
    <a:srgbClr val="EBEBFF"/>
    <a:srgbClr val="CCECFF"/>
    <a:srgbClr val="AD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3" autoAdjust="0"/>
    <p:restoredTop sz="80572" autoAdjust="0"/>
  </p:normalViewPr>
  <p:slideViewPr>
    <p:cSldViewPr>
      <p:cViewPr varScale="1">
        <p:scale>
          <a:sx n="56" d="100"/>
          <a:sy n="56" d="100"/>
        </p:scale>
        <p:origin x="1424" y="5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958960-44EE-49DE-A8AC-30D73FD151A2}" type="slidenum">
              <a:rPr lang="cs-CZ" altLang="cs-CZ"/>
              <a:pPr>
                <a:defRPr/>
              </a:pPr>
              <a:t>‹#›</a:t>
            </a:fld>
            <a:endParaRPr lang="cs-CZ" altLang="cs-CZ"/>
          </a:p>
        </p:txBody>
      </p:sp>
    </p:spTree>
    <p:extLst>
      <p:ext uri="{BB962C8B-B14F-4D97-AF65-F5344CB8AC3E}">
        <p14:creationId xmlns:p14="http://schemas.microsoft.com/office/powerpoint/2010/main" val="80261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7ADF-1090-430A-A783-102DBCD9B9BE}" type="slidenum">
              <a:rPr lang="cs-CZ" altLang="cs-CZ"/>
              <a:pPr>
                <a:defRPr/>
              </a:pPr>
              <a:t>‹#›</a:t>
            </a:fld>
            <a:endParaRPr lang="cs-CZ" altLang="cs-CZ"/>
          </a:p>
        </p:txBody>
      </p:sp>
    </p:spTree>
    <p:extLst>
      <p:ext uri="{BB962C8B-B14F-4D97-AF65-F5344CB8AC3E}">
        <p14:creationId xmlns:p14="http://schemas.microsoft.com/office/powerpoint/2010/main" val="603140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2410C-1D27-48E4-AC5B-635194A1D8D0}" type="slidenum">
              <a:rPr lang="cs-CZ" altLang="cs-CZ" smtClean="0"/>
              <a:pPr>
                <a:spcBef>
                  <a:spcPct val="0"/>
                </a:spcBef>
              </a:pPr>
              <a:t>1</a:t>
            </a:fld>
            <a:endParaRPr lang="cs-CZ" altLang="cs-CZ" smtClean="0"/>
          </a:p>
        </p:txBody>
      </p:sp>
      <p:sp>
        <p:nvSpPr>
          <p:cNvPr id="61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81BA639-2B37-476C-8A92-9808D67E3C26}" type="slidenum">
              <a:rPr lang="en-US" altLang="cs-CZ"/>
              <a:pPr algn="r" eaLnBrk="1" hangingPunct="1">
                <a:spcBef>
                  <a:spcPct val="0"/>
                </a:spcBef>
              </a:pPr>
              <a:t>1</a:t>
            </a:fld>
            <a:endParaRPr lang="en-US" altLang="cs-CZ"/>
          </a:p>
        </p:txBody>
      </p:sp>
      <p:sp>
        <p:nvSpPr>
          <p:cNvPr id="6148" name="Rectangle 2"/>
          <p:cNvSpPr>
            <a:spLocks noGrp="1" noRot="1" noChangeAspect="1" noChangeArrowheads="1" noTextEdit="1"/>
          </p:cNvSpPr>
          <p:nvPr>
            <p:ph type="sldImg"/>
          </p:nvPr>
        </p:nvSpPr>
        <p:spPr>
          <a:xfrm>
            <a:off x="1144588" y="687388"/>
            <a:ext cx="4570412" cy="3427412"/>
          </a:xfrm>
          <a:ln/>
        </p:spPr>
      </p:sp>
      <p:sp>
        <p:nvSpPr>
          <p:cNvPr id="6149"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22584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obrázek snímku 1"/>
          <p:cNvSpPr>
            <a:spLocks noGrp="1" noRot="1" noChangeAspect="1" noChangeArrowheads="1" noTextEdit="1"/>
          </p:cNvSpPr>
          <p:nvPr>
            <p:ph type="sldImg"/>
          </p:nvPr>
        </p:nvSpPr>
        <p:spPr>
          <a:ln/>
        </p:spPr>
      </p:sp>
      <p:sp>
        <p:nvSpPr>
          <p:cNvPr id="13209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210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7F8C35-EABA-47AE-8F9E-2F497E5763E0}" type="slidenum">
              <a:rPr lang="cs-CZ" altLang="cs-CZ" smtClean="0"/>
              <a:pPr/>
              <a:t>117</a:t>
            </a:fld>
            <a:endParaRPr lang="cs-CZ" altLang="cs-CZ" smtClean="0"/>
          </a:p>
        </p:txBody>
      </p:sp>
    </p:spTree>
    <p:extLst>
      <p:ext uri="{BB962C8B-B14F-4D97-AF65-F5344CB8AC3E}">
        <p14:creationId xmlns:p14="http://schemas.microsoft.com/office/powerpoint/2010/main" val="2037085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obrázek snímku 1"/>
          <p:cNvSpPr>
            <a:spLocks noGrp="1" noRot="1" noChangeAspect="1" noChangeArrowheads="1" noTextEdit="1"/>
          </p:cNvSpPr>
          <p:nvPr>
            <p:ph type="sldImg"/>
          </p:nvPr>
        </p:nvSpPr>
        <p:spPr>
          <a:ln/>
        </p:spPr>
      </p:sp>
      <p:sp>
        <p:nvSpPr>
          <p:cNvPr id="134147"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4148"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AF503A-130A-46A8-B9B9-10464476B6E2}" type="slidenum">
              <a:rPr lang="cs-CZ" altLang="cs-CZ" smtClean="0"/>
              <a:pPr/>
              <a:t>119</a:t>
            </a:fld>
            <a:endParaRPr lang="cs-CZ" altLang="cs-CZ" smtClean="0"/>
          </a:p>
        </p:txBody>
      </p:sp>
    </p:spTree>
    <p:extLst>
      <p:ext uri="{BB962C8B-B14F-4D97-AF65-F5344CB8AC3E}">
        <p14:creationId xmlns:p14="http://schemas.microsoft.com/office/powerpoint/2010/main" val="232474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obrázek snímku 1"/>
          <p:cNvSpPr>
            <a:spLocks noGrp="1" noRot="1" noChangeAspect="1" noChangeArrowheads="1" noTextEdit="1"/>
          </p:cNvSpPr>
          <p:nvPr>
            <p:ph type="sldImg"/>
          </p:nvPr>
        </p:nvSpPr>
        <p:spPr>
          <a:ln/>
        </p:spPr>
      </p:sp>
      <p:sp>
        <p:nvSpPr>
          <p:cNvPr id="136195"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6196"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8BBD44-EEAC-4971-ABBD-B6404395B671}" type="slidenum">
              <a:rPr lang="cs-CZ" altLang="cs-CZ" smtClean="0"/>
              <a:pPr/>
              <a:t>120</a:t>
            </a:fld>
            <a:endParaRPr lang="cs-CZ" altLang="cs-CZ" smtClean="0"/>
          </a:p>
        </p:txBody>
      </p:sp>
    </p:spTree>
    <p:extLst>
      <p:ext uri="{BB962C8B-B14F-4D97-AF65-F5344CB8AC3E}">
        <p14:creationId xmlns:p14="http://schemas.microsoft.com/office/powerpoint/2010/main" val="3728598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obrázek snímku 1"/>
          <p:cNvSpPr>
            <a:spLocks noGrp="1" noRot="1" noChangeAspect="1" noChangeArrowheads="1" noTextEdit="1"/>
          </p:cNvSpPr>
          <p:nvPr>
            <p:ph type="sldImg"/>
          </p:nvPr>
        </p:nvSpPr>
        <p:spPr>
          <a:ln/>
        </p:spPr>
      </p:sp>
      <p:sp>
        <p:nvSpPr>
          <p:cNvPr id="13824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824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3E9443-EB98-4B71-9155-0E710B9BD993}" type="slidenum">
              <a:rPr lang="cs-CZ" altLang="cs-CZ" smtClean="0"/>
              <a:pPr/>
              <a:t>121</a:t>
            </a:fld>
            <a:endParaRPr lang="cs-CZ" altLang="cs-CZ" smtClean="0"/>
          </a:p>
        </p:txBody>
      </p:sp>
    </p:spTree>
    <p:extLst>
      <p:ext uri="{BB962C8B-B14F-4D97-AF65-F5344CB8AC3E}">
        <p14:creationId xmlns:p14="http://schemas.microsoft.com/office/powerpoint/2010/main" val="200425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Zástupný symbol pro obrázek snímku 1"/>
          <p:cNvSpPr>
            <a:spLocks noGrp="1" noRot="1" noChangeAspect="1" noChangeArrowheads="1" noTextEdit="1"/>
          </p:cNvSpPr>
          <p:nvPr>
            <p:ph type="sldImg"/>
          </p:nvPr>
        </p:nvSpPr>
        <p:spPr>
          <a:ln/>
        </p:spPr>
      </p:sp>
      <p:sp>
        <p:nvSpPr>
          <p:cNvPr id="14029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latin typeface="Arial" panose="020B0604020202020204" pitchFamily="34" charset="0"/>
              </a:rPr>
              <a:t>Cílem Internetu věcí (</a:t>
            </a:r>
            <a:r>
              <a:rPr lang="cs-CZ" altLang="cs-CZ" dirty="0" err="1" smtClean="0">
                <a:latin typeface="Arial" panose="020B0604020202020204" pitchFamily="34" charset="0"/>
              </a:rPr>
              <a:t>IoT</a:t>
            </a:r>
            <a:r>
              <a:rPr lang="cs-CZ" altLang="cs-CZ" dirty="0" smtClean="0">
                <a:latin typeface="Arial" panose="020B0604020202020204" pitchFamily="34" charset="0"/>
              </a:rPr>
              <a:t> - Internet </a:t>
            </a:r>
            <a:r>
              <a:rPr lang="cs-CZ" altLang="cs-CZ" dirty="0" err="1" smtClean="0">
                <a:latin typeface="Arial" panose="020B0604020202020204" pitchFamily="34" charset="0"/>
              </a:rPr>
              <a:t>of</a:t>
            </a:r>
            <a:r>
              <a:rPr lang="cs-CZ" altLang="cs-CZ" dirty="0" smtClean="0">
                <a:latin typeface="Arial" panose="020B0604020202020204" pitchFamily="34" charset="0"/>
              </a:rPr>
              <a:t> </a:t>
            </a:r>
            <a:r>
              <a:rPr lang="cs-CZ" altLang="cs-CZ" dirty="0" err="1" smtClean="0">
                <a:latin typeface="Arial" panose="020B0604020202020204" pitchFamily="34" charset="0"/>
              </a:rPr>
              <a:t>Things</a:t>
            </a:r>
            <a:r>
              <a:rPr lang="cs-CZ" altLang="cs-CZ" dirty="0" smtClean="0">
                <a:latin typeface="Arial" panose="020B0604020202020204" pitchFamily="34" charset="0"/>
              </a:rPr>
              <a:t>) je propojení zařízení, systémů a služeb za účelem poskytnutí více dat, která mohou být převedena na informace a informace potom na znalosti, které mohou být následně aplikovány. Princip </a:t>
            </a:r>
            <a:r>
              <a:rPr lang="cs-CZ" altLang="cs-CZ" dirty="0" err="1" smtClean="0">
                <a:latin typeface="Arial" panose="020B0604020202020204" pitchFamily="34" charset="0"/>
              </a:rPr>
              <a:t>IoT</a:t>
            </a:r>
            <a:r>
              <a:rPr lang="cs-CZ" altLang="cs-CZ" dirty="0" smtClean="0">
                <a:latin typeface="Arial" panose="020B0604020202020204" pitchFamily="34" charset="0"/>
              </a:rPr>
              <a:t> je tedy sběr dat, ty jsou následně uložena a analyzována a poté dojde ke sdílení výsledků.</a:t>
            </a:r>
          </a:p>
        </p:txBody>
      </p:sp>
      <p:sp>
        <p:nvSpPr>
          <p:cNvPr id="14029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434A16-E95E-4C01-A5DE-9E2822D135B6}" type="slidenum">
              <a:rPr lang="cs-CZ" altLang="cs-CZ" smtClean="0"/>
              <a:pPr/>
              <a:t>122</a:t>
            </a:fld>
            <a:endParaRPr lang="cs-CZ" altLang="cs-CZ" smtClean="0"/>
          </a:p>
        </p:txBody>
      </p:sp>
    </p:spTree>
    <p:extLst>
      <p:ext uri="{BB962C8B-B14F-4D97-AF65-F5344CB8AC3E}">
        <p14:creationId xmlns:p14="http://schemas.microsoft.com/office/powerpoint/2010/main" val="200006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Zástupný symbol pro obrázek snímku 1"/>
          <p:cNvSpPr>
            <a:spLocks noGrp="1" noRot="1" noChangeAspect="1" noChangeArrowheads="1" noTextEdit="1"/>
          </p:cNvSpPr>
          <p:nvPr>
            <p:ph type="sldImg"/>
          </p:nvPr>
        </p:nvSpPr>
        <p:spPr>
          <a:ln/>
        </p:spPr>
      </p:sp>
      <p:sp>
        <p:nvSpPr>
          <p:cNvPr id="14233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latin typeface="Arial" panose="020B0604020202020204" pitchFamily="34" charset="0"/>
              </a:rPr>
              <a:t>Cílem Internetu věcí (</a:t>
            </a:r>
            <a:r>
              <a:rPr lang="cs-CZ" altLang="cs-CZ" dirty="0" err="1" smtClean="0">
                <a:latin typeface="Arial" panose="020B0604020202020204" pitchFamily="34" charset="0"/>
              </a:rPr>
              <a:t>IoT</a:t>
            </a:r>
            <a:r>
              <a:rPr lang="cs-CZ" altLang="cs-CZ" dirty="0" smtClean="0">
                <a:latin typeface="Arial" panose="020B0604020202020204" pitchFamily="34" charset="0"/>
              </a:rPr>
              <a:t> - Internet </a:t>
            </a:r>
            <a:r>
              <a:rPr lang="cs-CZ" altLang="cs-CZ" dirty="0" err="1" smtClean="0">
                <a:latin typeface="Arial" panose="020B0604020202020204" pitchFamily="34" charset="0"/>
              </a:rPr>
              <a:t>of</a:t>
            </a:r>
            <a:r>
              <a:rPr lang="cs-CZ" altLang="cs-CZ" dirty="0" smtClean="0">
                <a:latin typeface="Arial" panose="020B0604020202020204" pitchFamily="34" charset="0"/>
              </a:rPr>
              <a:t> </a:t>
            </a:r>
            <a:r>
              <a:rPr lang="cs-CZ" altLang="cs-CZ" dirty="0" err="1" smtClean="0">
                <a:latin typeface="Arial" panose="020B0604020202020204" pitchFamily="34" charset="0"/>
              </a:rPr>
              <a:t>Things</a:t>
            </a:r>
            <a:r>
              <a:rPr lang="cs-CZ" altLang="cs-CZ" dirty="0" smtClean="0">
                <a:latin typeface="Arial" panose="020B0604020202020204" pitchFamily="34" charset="0"/>
              </a:rPr>
              <a:t>) je propojení zařízení, systémů a služeb za účelem poskytnutí více dat, která mohou být převedena na informace a informace potom na znalosti, které mohou být následně aplikovány. Princip </a:t>
            </a:r>
            <a:r>
              <a:rPr lang="cs-CZ" altLang="cs-CZ" dirty="0" err="1" smtClean="0">
                <a:latin typeface="Arial" panose="020B0604020202020204" pitchFamily="34" charset="0"/>
              </a:rPr>
              <a:t>IoT</a:t>
            </a:r>
            <a:r>
              <a:rPr lang="cs-CZ" altLang="cs-CZ" dirty="0" smtClean="0">
                <a:latin typeface="Arial" panose="020B0604020202020204" pitchFamily="34" charset="0"/>
              </a:rPr>
              <a:t> je tedy sběr dat, ty jsou následně uložena a analyzována a poté dojde ke sdílení výsledků.</a:t>
            </a:r>
          </a:p>
        </p:txBody>
      </p:sp>
      <p:sp>
        <p:nvSpPr>
          <p:cNvPr id="14234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D5CED9-540C-4043-897C-94BF1071DF80}" type="slidenum">
              <a:rPr lang="cs-CZ" altLang="cs-CZ" smtClean="0"/>
              <a:pPr/>
              <a:t>123</a:t>
            </a:fld>
            <a:endParaRPr lang="cs-CZ" altLang="cs-CZ" smtClean="0"/>
          </a:p>
        </p:txBody>
      </p:sp>
    </p:spTree>
    <p:extLst>
      <p:ext uri="{BB962C8B-B14F-4D97-AF65-F5344CB8AC3E}">
        <p14:creationId xmlns:p14="http://schemas.microsoft.com/office/powerpoint/2010/main" val="418826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obrázek snímku 1"/>
          <p:cNvSpPr>
            <a:spLocks noGrp="1" noRot="1" noChangeAspect="1" noChangeArrowheads="1" noTextEdit="1"/>
          </p:cNvSpPr>
          <p:nvPr>
            <p:ph type="sldImg"/>
          </p:nvPr>
        </p:nvSpPr>
        <p:spPr>
          <a:ln/>
        </p:spPr>
      </p:sp>
      <p:sp>
        <p:nvSpPr>
          <p:cNvPr id="121859"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1860"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3780A7-5FC6-482B-8D1B-062FC0E2EDC9}" type="slidenum">
              <a:rPr lang="cs-CZ" altLang="cs-CZ" smtClean="0"/>
              <a:pPr/>
              <a:t>124</a:t>
            </a:fld>
            <a:endParaRPr lang="cs-CZ" altLang="cs-CZ" smtClean="0"/>
          </a:p>
        </p:txBody>
      </p:sp>
    </p:spTree>
    <p:extLst>
      <p:ext uri="{BB962C8B-B14F-4D97-AF65-F5344CB8AC3E}">
        <p14:creationId xmlns:p14="http://schemas.microsoft.com/office/powerpoint/2010/main" val="901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DCCC7D-966F-4D64-8472-C751796456AC}" type="slidenum">
              <a:rPr lang="cs-CZ" altLang="cs-CZ" smtClean="0"/>
              <a:pPr>
                <a:spcBef>
                  <a:spcPct val="0"/>
                </a:spcBef>
              </a:pPr>
              <a:t>2</a:t>
            </a:fld>
            <a:endParaRPr lang="cs-CZ" altLang="cs-CZ"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03970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27AE10-B028-48ED-9123-E61F4A9A0150}" type="slidenum">
              <a:rPr lang="cs-CZ" altLang="cs-CZ" smtClean="0"/>
              <a:pPr>
                <a:spcBef>
                  <a:spcPct val="0"/>
                </a:spcBef>
              </a:pPr>
              <a:t>3</a:t>
            </a:fld>
            <a:endParaRPr lang="cs-CZ" altLang="cs-CZ" smtClean="0"/>
          </a:p>
        </p:txBody>
      </p:sp>
      <p:sp>
        <p:nvSpPr>
          <p:cNvPr id="10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E114C1B-9B79-40E3-9396-3A1D34248038}" type="slidenum">
              <a:rPr lang="en-US" altLang="cs-CZ"/>
              <a:pPr algn="r" eaLnBrk="1" hangingPunct="1">
                <a:spcBef>
                  <a:spcPct val="0"/>
                </a:spcBef>
              </a:pPr>
              <a:t>3</a:t>
            </a:fld>
            <a:endParaRPr lang="en-US" altLang="cs-CZ"/>
          </a:p>
        </p:txBody>
      </p:sp>
      <p:sp>
        <p:nvSpPr>
          <p:cNvPr id="10244" name="Rectangle 2"/>
          <p:cNvSpPr>
            <a:spLocks noGrp="1" noRot="1" noChangeAspect="1" noChangeArrowheads="1" noTextEdit="1"/>
          </p:cNvSpPr>
          <p:nvPr>
            <p:ph type="sldImg"/>
          </p:nvPr>
        </p:nvSpPr>
        <p:spPr>
          <a:xfrm>
            <a:off x="1144588" y="687388"/>
            <a:ext cx="4570412" cy="3427412"/>
          </a:xfrm>
          <a:ln/>
        </p:spPr>
      </p:sp>
      <p:sp>
        <p:nvSpPr>
          <p:cNvPr id="10245" name="Rectangle 3"/>
          <p:cNvSpPr>
            <a:spLocks noGrp="1" noChangeArrowheads="1"/>
          </p:cNvSpPr>
          <p:nvPr>
            <p:ph type="body" idx="1"/>
          </p:nvPr>
        </p:nvSpPr>
        <p:spPr>
          <a:xfrm>
            <a:off x="914400" y="4343400"/>
            <a:ext cx="50292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42315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a:ln/>
        </p:spPr>
      </p:sp>
      <p:sp>
        <p:nvSpPr>
          <p:cNvPr id="6861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panose="020B0604020202020204" pitchFamily="34" charset="0"/>
            </a:endParaRPr>
          </a:p>
        </p:txBody>
      </p:sp>
      <p:sp>
        <p:nvSpPr>
          <p:cNvPr id="6861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6B980A-CA1B-4682-B797-09E93DB8615E}" type="slidenum">
              <a:rPr lang="cs-CZ" altLang="cs-CZ" smtClean="0"/>
              <a:pPr/>
              <a:t>57</a:t>
            </a:fld>
            <a:endParaRPr lang="cs-CZ" altLang="cs-CZ" smtClean="0"/>
          </a:p>
        </p:txBody>
      </p:sp>
    </p:spTree>
    <p:extLst>
      <p:ext uri="{BB962C8B-B14F-4D97-AF65-F5344CB8AC3E}">
        <p14:creationId xmlns:p14="http://schemas.microsoft.com/office/powerpoint/2010/main" val="107906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obrázek snímku 1"/>
          <p:cNvSpPr>
            <a:spLocks noGrp="1" noRot="1" noChangeAspect="1" noChangeArrowheads="1" noTextEdit="1"/>
          </p:cNvSpPr>
          <p:nvPr>
            <p:ph type="sldImg"/>
          </p:nvPr>
        </p:nvSpPr>
        <p:spPr>
          <a:ln/>
        </p:spPr>
      </p:sp>
      <p:sp>
        <p:nvSpPr>
          <p:cNvPr id="11981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1981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7B5C28-4313-4D0B-8D3A-B7FA80DF7D83}" type="slidenum">
              <a:rPr lang="cs-CZ" altLang="cs-CZ" smtClean="0"/>
              <a:pPr/>
              <a:t>111</a:t>
            </a:fld>
            <a:endParaRPr lang="cs-CZ" altLang="cs-CZ" smtClean="0"/>
          </a:p>
        </p:txBody>
      </p:sp>
    </p:spTree>
    <p:extLst>
      <p:ext uri="{BB962C8B-B14F-4D97-AF65-F5344CB8AC3E}">
        <p14:creationId xmlns:p14="http://schemas.microsoft.com/office/powerpoint/2010/main" val="25877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obrázek snímku 1"/>
          <p:cNvSpPr>
            <a:spLocks noGrp="1" noRot="1" noChangeAspect="1" noChangeArrowheads="1" noTextEdit="1"/>
          </p:cNvSpPr>
          <p:nvPr>
            <p:ph type="sldImg"/>
          </p:nvPr>
        </p:nvSpPr>
        <p:spPr>
          <a:ln/>
        </p:spPr>
      </p:sp>
      <p:sp>
        <p:nvSpPr>
          <p:cNvPr id="123907"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3908"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50E4C8-62B3-494A-B489-78F9A686C8E3}" type="slidenum">
              <a:rPr lang="cs-CZ" altLang="cs-CZ" smtClean="0"/>
              <a:pPr/>
              <a:t>113</a:t>
            </a:fld>
            <a:endParaRPr lang="cs-CZ" altLang="cs-CZ" smtClean="0"/>
          </a:p>
        </p:txBody>
      </p:sp>
    </p:spTree>
    <p:extLst>
      <p:ext uri="{BB962C8B-B14F-4D97-AF65-F5344CB8AC3E}">
        <p14:creationId xmlns:p14="http://schemas.microsoft.com/office/powerpoint/2010/main" val="105763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obrázek snímku 1"/>
          <p:cNvSpPr>
            <a:spLocks noGrp="1" noRot="1" noChangeAspect="1" noChangeArrowheads="1" noTextEdit="1"/>
          </p:cNvSpPr>
          <p:nvPr>
            <p:ph type="sldImg"/>
          </p:nvPr>
        </p:nvSpPr>
        <p:spPr>
          <a:ln/>
        </p:spPr>
      </p:sp>
      <p:sp>
        <p:nvSpPr>
          <p:cNvPr id="125955"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panose="020B0604020202020204" pitchFamily="34" charset="0"/>
            </a:endParaRPr>
          </a:p>
        </p:txBody>
      </p:sp>
      <p:sp>
        <p:nvSpPr>
          <p:cNvPr id="125956"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F9D832-48A5-4162-B2D4-FEA9182B04DF}" type="slidenum">
              <a:rPr lang="cs-CZ" altLang="cs-CZ" smtClean="0"/>
              <a:pPr/>
              <a:t>114</a:t>
            </a:fld>
            <a:endParaRPr lang="cs-CZ" altLang="cs-CZ" smtClean="0"/>
          </a:p>
        </p:txBody>
      </p:sp>
    </p:spTree>
    <p:extLst>
      <p:ext uri="{BB962C8B-B14F-4D97-AF65-F5344CB8AC3E}">
        <p14:creationId xmlns:p14="http://schemas.microsoft.com/office/powerpoint/2010/main" val="260706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obrázek snímku 1"/>
          <p:cNvSpPr>
            <a:spLocks noGrp="1" noRot="1" noChangeAspect="1" noChangeArrowheads="1" noTextEdit="1"/>
          </p:cNvSpPr>
          <p:nvPr>
            <p:ph type="sldImg"/>
          </p:nvPr>
        </p:nvSpPr>
        <p:spPr>
          <a:ln/>
        </p:spPr>
      </p:sp>
      <p:sp>
        <p:nvSpPr>
          <p:cNvPr id="128003"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28004"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8129BA-5671-465C-AFA4-2F1135D96EAC}" type="slidenum">
              <a:rPr lang="cs-CZ" altLang="cs-CZ" smtClean="0"/>
              <a:pPr/>
              <a:t>115</a:t>
            </a:fld>
            <a:endParaRPr lang="cs-CZ" altLang="cs-CZ" smtClean="0"/>
          </a:p>
        </p:txBody>
      </p:sp>
    </p:spTree>
    <p:extLst>
      <p:ext uri="{BB962C8B-B14F-4D97-AF65-F5344CB8AC3E}">
        <p14:creationId xmlns:p14="http://schemas.microsoft.com/office/powerpoint/2010/main" val="163048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ástupný symbol pro obrázek snímku 1"/>
          <p:cNvSpPr>
            <a:spLocks noGrp="1" noRot="1" noChangeAspect="1" noChangeArrowheads="1" noTextEdit="1"/>
          </p:cNvSpPr>
          <p:nvPr>
            <p:ph type="sldImg"/>
          </p:nvPr>
        </p:nvSpPr>
        <p:spPr>
          <a:ln/>
        </p:spPr>
      </p:sp>
      <p:sp>
        <p:nvSpPr>
          <p:cNvPr id="130051" name="Zástupný symbol pro poznámky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latin typeface="Arial" panose="020B0604020202020204" pitchFamily="34" charset="0"/>
              </a:rPr>
              <a:t>Cílem Internetu věcí (IoT - Internet of Things) je propojení zařízení, systémů a služeb za účelem poskytnutí více dat, která mohou být převedena na informace a informace potom na znalosti, které mohou být následně aplikovány. Princip IoT je tedy sběr dat, ty jsou následně uložena a analyzována a poté dojde ke sdílení výsledků.</a:t>
            </a:r>
          </a:p>
        </p:txBody>
      </p:sp>
      <p:sp>
        <p:nvSpPr>
          <p:cNvPr id="130052" name="Zástupný symbol pro číslo snímk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12A7F0-7F49-4A52-A6A0-CE54F457FBE7}" type="slidenum">
              <a:rPr lang="cs-CZ" altLang="cs-CZ" smtClean="0"/>
              <a:pPr/>
              <a:t>116</a:t>
            </a:fld>
            <a:endParaRPr lang="cs-CZ" altLang="cs-CZ" smtClean="0"/>
          </a:p>
        </p:txBody>
      </p:sp>
    </p:spTree>
    <p:extLst>
      <p:ext uri="{BB962C8B-B14F-4D97-AF65-F5344CB8AC3E}">
        <p14:creationId xmlns:p14="http://schemas.microsoft.com/office/powerpoint/2010/main" val="115683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9A3713A-E868-4A72-8572-D66B01731A6F}" type="slidenum">
              <a:rPr lang="cs-CZ" altLang="cs-CZ"/>
              <a:pPr>
                <a:defRPr/>
              </a:pPr>
              <a:t>‹#›</a:t>
            </a:fld>
            <a:endParaRPr lang="cs-CZ" altLang="cs-CZ"/>
          </a:p>
        </p:txBody>
      </p:sp>
    </p:spTree>
    <p:extLst>
      <p:ext uri="{BB962C8B-B14F-4D97-AF65-F5344CB8AC3E}">
        <p14:creationId xmlns:p14="http://schemas.microsoft.com/office/powerpoint/2010/main" val="285244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15ADA33-7AE2-4ADC-B173-A713099D614D}" type="slidenum">
              <a:rPr lang="cs-CZ" altLang="cs-CZ"/>
              <a:pPr>
                <a:defRPr/>
              </a:pPr>
              <a:t>‹#›</a:t>
            </a:fld>
            <a:endParaRPr lang="cs-CZ" altLang="cs-CZ"/>
          </a:p>
        </p:txBody>
      </p:sp>
    </p:spTree>
    <p:extLst>
      <p:ext uri="{BB962C8B-B14F-4D97-AF65-F5344CB8AC3E}">
        <p14:creationId xmlns:p14="http://schemas.microsoft.com/office/powerpoint/2010/main" val="21999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3E1D406-5C60-48E7-BA82-AB1B52FB8F21}" type="slidenum">
              <a:rPr lang="cs-CZ" altLang="cs-CZ"/>
              <a:pPr>
                <a:defRPr/>
              </a:pPr>
              <a:t>‹#›</a:t>
            </a:fld>
            <a:endParaRPr lang="cs-CZ" altLang="cs-CZ"/>
          </a:p>
        </p:txBody>
      </p:sp>
    </p:spTree>
    <p:extLst>
      <p:ext uri="{BB962C8B-B14F-4D97-AF65-F5344CB8AC3E}">
        <p14:creationId xmlns:p14="http://schemas.microsoft.com/office/powerpoint/2010/main" val="277391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4C1B84E-6432-4CF0-B6D2-98D71205A467}" type="slidenum">
              <a:rPr lang="en-US" altLang="cs-CZ"/>
              <a:pPr>
                <a:defRPr/>
              </a:pPr>
              <a:t>‹#›</a:t>
            </a:fld>
            <a:endParaRPr lang="en-US" altLang="cs-CZ"/>
          </a:p>
        </p:txBody>
      </p:sp>
    </p:spTree>
    <p:extLst>
      <p:ext uri="{BB962C8B-B14F-4D97-AF65-F5344CB8AC3E}">
        <p14:creationId xmlns:p14="http://schemas.microsoft.com/office/powerpoint/2010/main" val="217136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4AA2D3E-B5F6-46DB-93A4-4EE5E7A0027B}" type="slidenum">
              <a:rPr lang="en-US" altLang="cs-CZ"/>
              <a:pPr>
                <a:defRPr/>
              </a:pPr>
              <a:t>‹#›</a:t>
            </a:fld>
            <a:endParaRPr lang="en-US" altLang="cs-CZ"/>
          </a:p>
        </p:txBody>
      </p:sp>
    </p:spTree>
    <p:extLst>
      <p:ext uri="{BB962C8B-B14F-4D97-AF65-F5344CB8AC3E}">
        <p14:creationId xmlns:p14="http://schemas.microsoft.com/office/powerpoint/2010/main" val="334156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3ADF6A92-624E-445D-A1E6-17B2706929E1}" type="slidenum">
              <a:rPr lang="en-US" altLang="cs-CZ"/>
              <a:pPr>
                <a:defRPr/>
              </a:pPr>
              <a:t>‹#›</a:t>
            </a:fld>
            <a:endParaRPr lang="en-US" altLang="cs-CZ"/>
          </a:p>
        </p:txBody>
      </p:sp>
    </p:spTree>
    <p:extLst>
      <p:ext uri="{BB962C8B-B14F-4D97-AF65-F5344CB8AC3E}">
        <p14:creationId xmlns:p14="http://schemas.microsoft.com/office/powerpoint/2010/main" val="89443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5763" y="836613"/>
            <a:ext cx="4248150"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786313" y="836613"/>
            <a:ext cx="4249737" cy="5545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778DB7EA-C9BB-435F-9231-B7CE4C687793}" type="slidenum">
              <a:rPr lang="en-US" altLang="cs-CZ"/>
              <a:pPr>
                <a:defRPr/>
              </a:pPr>
              <a:t>‹#›</a:t>
            </a:fld>
            <a:endParaRPr lang="en-US" altLang="cs-CZ"/>
          </a:p>
        </p:txBody>
      </p:sp>
    </p:spTree>
    <p:extLst>
      <p:ext uri="{BB962C8B-B14F-4D97-AF65-F5344CB8AC3E}">
        <p14:creationId xmlns:p14="http://schemas.microsoft.com/office/powerpoint/2010/main" val="138433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cs-CZ"/>
          </a:p>
        </p:txBody>
      </p:sp>
      <p:sp>
        <p:nvSpPr>
          <p:cNvPr id="9" name="Rectangle 46"/>
          <p:cNvSpPr>
            <a:spLocks noGrp="1" noChangeArrowheads="1"/>
          </p:cNvSpPr>
          <p:nvPr>
            <p:ph type="sldNum" sz="quarter" idx="12"/>
          </p:nvPr>
        </p:nvSpPr>
        <p:spPr>
          <a:ln/>
        </p:spPr>
        <p:txBody>
          <a:bodyPr/>
          <a:lstStyle>
            <a:lvl1pPr>
              <a:defRPr/>
            </a:lvl1pPr>
          </a:lstStyle>
          <a:p>
            <a:pPr>
              <a:defRPr/>
            </a:pPr>
            <a:fld id="{39C0FAB2-21E0-4AF4-BABC-F88183ACDD19}" type="slidenum">
              <a:rPr lang="en-US" altLang="cs-CZ"/>
              <a:pPr>
                <a:defRPr/>
              </a:pPr>
              <a:t>‹#›</a:t>
            </a:fld>
            <a:endParaRPr lang="en-US" altLang="cs-CZ"/>
          </a:p>
        </p:txBody>
      </p:sp>
    </p:spTree>
    <p:extLst>
      <p:ext uri="{BB962C8B-B14F-4D97-AF65-F5344CB8AC3E}">
        <p14:creationId xmlns:p14="http://schemas.microsoft.com/office/powerpoint/2010/main" val="49670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cs-CZ"/>
          </a:p>
        </p:txBody>
      </p:sp>
      <p:sp>
        <p:nvSpPr>
          <p:cNvPr id="5" name="Rectangle 46"/>
          <p:cNvSpPr>
            <a:spLocks noGrp="1" noChangeArrowheads="1"/>
          </p:cNvSpPr>
          <p:nvPr>
            <p:ph type="sldNum" sz="quarter" idx="12"/>
          </p:nvPr>
        </p:nvSpPr>
        <p:spPr>
          <a:ln/>
        </p:spPr>
        <p:txBody>
          <a:bodyPr/>
          <a:lstStyle>
            <a:lvl1pPr>
              <a:defRPr/>
            </a:lvl1pPr>
          </a:lstStyle>
          <a:p>
            <a:pPr>
              <a:defRPr/>
            </a:pPr>
            <a:fld id="{034528E6-B41E-4DF8-BAC1-6D337310E9D2}" type="slidenum">
              <a:rPr lang="en-US" altLang="cs-CZ"/>
              <a:pPr>
                <a:defRPr/>
              </a:pPr>
              <a:t>‹#›</a:t>
            </a:fld>
            <a:endParaRPr lang="en-US" altLang="cs-CZ"/>
          </a:p>
        </p:txBody>
      </p:sp>
    </p:spTree>
    <p:extLst>
      <p:ext uri="{BB962C8B-B14F-4D97-AF65-F5344CB8AC3E}">
        <p14:creationId xmlns:p14="http://schemas.microsoft.com/office/powerpoint/2010/main" val="3747702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cs-CZ"/>
          </a:p>
        </p:txBody>
      </p:sp>
      <p:sp>
        <p:nvSpPr>
          <p:cNvPr id="4" name="Rectangle 46"/>
          <p:cNvSpPr>
            <a:spLocks noGrp="1" noChangeArrowheads="1"/>
          </p:cNvSpPr>
          <p:nvPr>
            <p:ph type="sldNum" sz="quarter" idx="12"/>
          </p:nvPr>
        </p:nvSpPr>
        <p:spPr>
          <a:ln/>
        </p:spPr>
        <p:txBody>
          <a:bodyPr/>
          <a:lstStyle>
            <a:lvl1pPr>
              <a:defRPr/>
            </a:lvl1pPr>
          </a:lstStyle>
          <a:p>
            <a:pPr>
              <a:defRPr/>
            </a:pPr>
            <a:fld id="{D90F8F38-8C0B-4C25-9581-8F0D22E8EAFF}" type="slidenum">
              <a:rPr lang="en-US" altLang="cs-CZ"/>
              <a:pPr>
                <a:defRPr/>
              </a:pPr>
              <a:t>‹#›</a:t>
            </a:fld>
            <a:endParaRPr lang="en-US" altLang="cs-CZ"/>
          </a:p>
        </p:txBody>
      </p:sp>
    </p:spTree>
    <p:extLst>
      <p:ext uri="{BB962C8B-B14F-4D97-AF65-F5344CB8AC3E}">
        <p14:creationId xmlns:p14="http://schemas.microsoft.com/office/powerpoint/2010/main" val="324008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D9668BA4-D317-4954-B524-C4586ED8032D}" type="slidenum">
              <a:rPr lang="en-US" altLang="cs-CZ"/>
              <a:pPr>
                <a:defRPr/>
              </a:pPr>
              <a:t>‹#›</a:t>
            </a:fld>
            <a:endParaRPr lang="en-US" altLang="cs-CZ"/>
          </a:p>
        </p:txBody>
      </p:sp>
    </p:spTree>
    <p:extLst>
      <p:ext uri="{BB962C8B-B14F-4D97-AF65-F5344CB8AC3E}">
        <p14:creationId xmlns:p14="http://schemas.microsoft.com/office/powerpoint/2010/main" val="5816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806FB99-9211-4EC8-A30D-1267EED1749B}" type="slidenum">
              <a:rPr lang="cs-CZ" altLang="cs-CZ"/>
              <a:pPr>
                <a:defRPr/>
              </a:pPr>
              <a:t>‹#›</a:t>
            </a:fld>
            <a:endParaRPr lang="cs-CZ" altLang="cs-CZ"/>
          </a:p>
        </p:txBody>
      </p:sp>
    </p:spTree>
    <p:extLst>
      <p:ext uri="{BB962C8B-B14F-4D97-AF65-F5344CB8AC3E}">
        <p14:creationId xmlns:p14="http://schemas.microsoft.com/office/powerpoint/2010/main" val="302770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491B3CC0-0C6C-4CC8-B7FA-867DD79C1C82}" type="slidenum">
              <a:rPr lang="en-US" altLang="cs-CZ"/>
              <a:pPr>
                <a:defRPr/>
              </a:pPr>
              <a:t>‹#›</a:t>
            </a:fld>
            <a:endParaRPr lang="en-US" altLang="cs-CZ"/>
          </a:p>
        </p:txBody>
      </p:sp>
    </p:spTree>
    <p:extLst>
      <p:ext uri="{BB962C8B-B14F-4D97-AF65-F5344CB8AC3E}">
        <p14:creationId xmlns:p14="http://schemas.microsoft.com/office/powerpoint/2010/main" val="1825696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AD4E8B65-BE20-4F47-81D7-C44A6973154E}" type="slidenum">
              <a:rPr lang="en-US" altLang="cs-CZ"/>
              <a:pPr>
                <a:defRPr/>
              </a:pPr>
              <a:t>‹#›</a:t>
            </a:fld>
            <a:endParaRPr lang="en-US" altLang="cs-CZ"/>
          </a:p>
        </p:txBody>
      </p:sp>
    </p:spTree>
    <p:extLst>
      <p:ext uri="{BB962C8B-B14F-4D97-AF65-F5344CB8AC3E}">
        <p14:creationId xmlns:p14="http://schemas.microsoft.com/office/powerpoint/2010/main" val="263230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3"/>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3" y="61913"/>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54BD9278-89AD-4824-903B-F34003D5AA06}" type="slidenum">
              <a:rPr lang="en-US" altLang="cs-CZ"/>
              <a:pPr>
                <a:defRPr/>
              </a:pPr>
              <a:t>‹#›</a:t>
            </a:fld>
            <a:endParaRPr lang="en-US" altLang="cs-CZ"/>
          </a:p>
        </p:txBody>
      </p:sp>
    </p:spTree>
    <p:extLst>
      <p:ext uri="{BB962C8B-B14F-4D97-AF65-F5344CB8AC3E}">
        <p14:creationId xmlns:p14="http://schemas.microsoft.com/office/powerpoint/2010/main" val="322234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E80E09D-A29F-4981-B8A6-6DFE6C228B8C}" type="slidenum">
              <a:rPr lang="cs-CZ" altLang="cs-CZ"/>
              <a:pPr>
                <a:defRPr/>
              </a:pPr>
              <a:t>‹#›</a:t>
            </a:fld>
            <a:endParaRPr lang="cs-CZ" altLang="cs-CZ"/>
          </a:p>
        </p:txBody>
      </p:sp>
    </p:spTree>
    <p:extLst>
      <p:ext uri="{BB962C8B-B14F-4D97-AF65-F5344CB8AC3E}">
        <p14:creationId xmlns:p14="http://schemas.microsoft.com/office/powerpoint/2010/main" val="135922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32BE17AE-3CEE-477F-A448-41251F4B81B2}" type="slidenum">
              <a:rPr lang="cs-CZ" altLang="cs-CZ"/>
              <a:pPr>
                <a:defRPr/>
              </a:pPr>
              <a:t>‹#›</a:t>
            </a:fld>
            <a:endParaRPr lang="cs-CZ" altLang="cs-CZ"/>
          </a:p>
        </p:txBody>
      </p:sp>
    </p:spTree>
    <p:extLst>
      <p:ext uri="{BB962C8B-B14F-4D97-AF65-F5344CB8AC3E}">
        <p14:creationId xmlns:p14="http://schemas.microsoft.com/office/powerpoint/2010/main" val="80988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B9967559-1572-47C1-ABCB-AB8545AA6DE8}" type="slidenum">
              <a:rPr lang="cs-CZ" altLang="cs-CZ"/>
              <a:pPr>
                <a:defRPr/>
              </a:pPr>
              <a:t>‹#›</a:t>
            </a:fld>
            <a:endParaRPr lang="cs-CZ" altLang="cs-CZ"/>
          </a:p>
        </p:txBody>
      </p:sp>
    </p:spTree>
    <p:extLst>
      <p:ext uri="{BB962C8B-B14F-4D97-AF65-F5344CB8AC3E}">
        <p14:creationId xmlns:p14="http://schemas.microsoft.com/office/powerpoint/2010/main" val="79020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B2515A26-2D24-4996-B5BE-8C105F8A8F07}" type="slidenum">
              <a:rPr lang="cs-CZ" altLang="cs-CZ"/>
              <a:pPr>
                <a:defRPr/>
              </a:pPr>
              <a:t>‹#›</a:t>
            </a:fld>
            <a:endParaRPr lang="cs-CZ" altLang="cs-CZ"/>
          </a:p>
        </p:txBody>
      </p:sp>
    </p:spTree>
    <p:extLst>
      <p:ext uri="{BB962C8B-B14F-4D97-AF65-F5344CB8AC3E}">
        <p14:creationId xmlns:p14="http://schemas.microsoft.com/office/powerpoint/2010/main" val="286525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7F8CC8EC-E163-47D5-8AAE-525B6A66D3D8}" type="slidenum">
              <a:rPr lang="cs-CZ" altLang="cs-CZ"/>
              <a:pPr>
                <a:defRPr/>
              </a:pPr>
              <a:t>‹#›</a:t>
            </a:fld>
            <a:endParaRPr lang="cs-CZ" altLang="cs-CZ"/>
          </a:p>
        </p:txBody>
      </p:sp>
    </p:spTree>
    <p:extLst>
      <p:ext uri="{BB962C8B-B14F-4D97-AF65-F5344CB8AC3E}">
        <p14:creationId xmlns:p14="http://schemas.microsoft.com/office/powerpoint/2010/main" val="207487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9C04B44-7C1E-4CE7-97B6-8E078661F75A}" type="slidenum">
              <a:rPr lang="cs-CZ" altLang="cs-CZ"/>
              <a:pPr>
                <a:defRPr/>
              </a:pPr>
              <a:t>‹#›</a:t>
            </a:fld>
            <a:endParaRPr lang="cs-CZ" altLang="cs-CZ"/>
          </a:p>
        </p:txBody>
      </p:sp>
    </p:spTree>
    <p:extLst>
      <p:ext uri="{BB962C8B-B14F-4D97-AF65-F5344CB8AC3E}">
        <p14:creationId xmlns:p14="http://schemas.microsoft.com/office/powerpoint/2010/main" val="146930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EA1D26E-A70D-48B9-B71C-51F5623EC470}" type="slidenum">
              <a:rPr lang="cs-CZ" altLang="cs-CZ"/>
              <a:pPr>
                <a:defRPr/>
              </a:pPr>
              <a:t>‹#›</a:t>
            </a:fld>
            <a:endParaRPr lang="cs-CZ" altLang="cs-CZ"/>
          </a:p>
        </p:txBody>
      </p:sp>
    </p:spTree>
    <p:extLst>
      <p:ext uri="{BB962C8B-B14F-4D97-AF65-F5344CB8AC3E}">
        <p14:creationId xmlns:p14="http://schemas.microsoft.com/office/powerpoint/2010/main" val="335017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emf"/><Relationship Id="rId2" Type="http://schemas.openxmlformats.org/officeDocument/2006/relationships/slideLayout" Target="../slideLayouts/slideLayout13.xml"/><Relationship Id="rId16"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68" descr="levy-panel-IBA-se-zavojem"/>
          <p:cNvPicPr>
            <a:picLocks noChangeAspect="1" noChangeArrowheads="1"/>
          </p:cNvPicPr>
          <p:nvPr userDrawn="1"/>
        </p:nvPicPr>
        <p:blipFill>
          <a:blip r:embed="rId13">
            <a:extLst>
              <a:ext uri="{28A0092B-C50C-407E-A947-70E740481C1C}">
                <a14:useLocalDpi xmlns:a14="http://schemas.microsoft.com/office/drawing/2010/main" val="0"/>
              </a:ext>
            </a:extLst>
          </a:blip>
          <a:srcRect l="25232"/>
          <a:stretch>
            <a:fillRect/>
          </a:stretch>
        </p:blipFill>
        <p:spPr bwMode="auto">
          <a:xfrm>
            <a:off x="0" y="0"/>
            <a:ext cx="169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0123B6-A9CE-48D8-B1FA-7C84E564BB82}" type="slidenum">
              <a:rPr lang="cs-CZ" altLang="cs-CZ"/>
              <a:pPr>
                <a:defRPr/>
              </a:pPr>
              <a:t>‹#›</a:t>
            </a:fld>
            <a:endParaRPr lang="cs-CZ" altLang="cs-CZ"/>
          </a:p>
        </p:txBody>
      </p:sp>
      <p:pic>
        <p:nvPicPr>
          <p:cNvPr id="1032"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88125" y="6265863"/>
            <a:ext cx="2514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62"/>
          <p:cNvSpPr>
            <a:spLocks noChangeArrowheads="1"/>
          </p:cNvSpPr>
          <p:nvPr userDrawn="1"/>
        </p:nvSpPr>
        <p:spPr bwMode="auto">
          <a:xfrm rot="10800000">
            <a:off x="0" y="6237288"/>
            <a:ext cx="9144000" cy="6207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173 w 21600"/>
              <a:gd name="T13" fmla="*/ 3173 h 21600"/>
              <a:gd name="T14" fmla="*/ 18427 w 21600"/>
              <a:gd name="T15" fmla="*/ 18427 h 21600"/>
            </a:gdLst>
            <a:ahLst/>
            <a:cxnLst>
              <a:cxn ang="T8">
                <a:pos x="T0" y="T1"/>
              </a:cxn>
              <a:cxn ang="T9">
                <a:pos x="T2" y="T3"/>
              </a:cxn>
              <a:cxn ang="T10">
                <a:pos x="T4" y="T5"/>
              </a:cxn>
              <a:cxn ang="T11">
                <a:pos x="T6" y="T7"/>
              </a:cxn>
            </a:cxnLst>
            <a:rect l="T12" t="T13" r="T14" b="T15"/>
            <a:pathLst>
              <a:path w="21600" h="21600">
                <a:moveTo>
                  <a:pt x="0" y="0"/>
                </a:moveTo>
                <a:lnTo>
                  <a:pt x="2745" y="21600"/>
                </a:lnTo>
                <a:lnTo>
                  <a:pt x="18855" y="21600"/>
                </a:lnTo>
                <a:lnTo>
                  <a:pt x="21600" y="0"/>
                </a:lnTo>
                <a:lnTo>
                  <a:pt x="0" y="0"/>
                </a:lnTo>
                <a:close/>
              </a:path>
            </a:pathLst>
          </a:custGeom>
          <a:gradFill rotWithShape="1">
            <a:gsLst>
              <a:gs pos="0">
                <a:srgbClr val="EEA32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
        <p:nvSpPr>
          <p:cNvPr id="2051" name="Rectangle 51"/>
          <p:cNvSpPr>
            <a:spLocks noChangeArrowheads="1"/>
          </p:cNvSpPr>
          <p:nvPr userDrawn="1"/>
        </p:nvSpPr>
        <p:spPr bwMode="auto">
          <a:xfrm>
            <a:off x="0" y="1763713"/>
            <a:ext cx="9144000" cy="2232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mtClean="0">
              <a:latin typeface="Verdana" panose="020B0604030504040204" pitchFamily="34" charset="0"/>
            </a:endParaRPr>
          </a:p>
        </p:txBody>
      </p:sp>
      <p:pic>
        <p:nvPicPr>
          <p:cNvPr id="2052" name="Picture 50" descr="zahlavi-IBA"/>
          <p:cNvPicPr>
            <a:picLocks noChangeAspect="1" noChangeArrowheads="1"/>
          </p:cNvPicPr>
          <p:nvPr userDrawn="1"/>
        </p:nvPicPr>
        <p:blipFill>
          <a:blip r:embed="rId13">
            <a:extLst>
              <a:ext uri="{28A0092B-C50C-407E-A947-70E740481C1C}">
                <a14:useLocalDpi xmlns:a14="http://schemas.microsoft.com/office/drawing/2010/main" val="0"/>
              </a:ext>
            </a:extLst>
          </a:blip>
          <a:srcRect l="20393" r="4547"/>
          <a:stretch>
            <a:fillRect/>
          </a:stretch>
        </p:blipFill>
        <p:spPr bwMode="auto">
          <a:xfrm>
            <a:off x="0" y="0"/>
            <a:ext cx="9144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4" descr="logo-IB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9725" y="4421188"/>
            <a:ext cx="755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59"/>
          <p:cNvSpPr>
            <a:spLocks noChangeArrowheads="1"/>
          </p:cNvSpPr>
          <p:nvPr userDrawn="1"/>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lgn="ctr" eaLnBrk="1" hangingPunct="1">
              <a:defRPr/>
            </a:pPr>
            <a:endParaRPr lang="cs-CZ">
              <a:latin typeface="Verdana" pitchFamily="34" charset="0"/>
            </a:endParaRPr>
          </a:p>
        </p:txBody>
      </p:sp>
      <p:pic>
        <p:nvPicPr>
          <p:cNvPr id="2055" name="Picture 67" descr="logo-MU"/>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67625" y="260350"/>
            <a:ext cx="8715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71"/>
          <p:cNvSpPr txBox="1">
            <a:spLocks noChangeArrowheads="1"/>
          </p:cNvSpPr>
          <p:nvPr userDrawn="1"/>
        </p:nvSpPr>
        <p:spPr bwMode="auto">
          <a:xfrm>
            <a:off x="1979613" y="6446838"/>
            <a:ext cx="5184775" cy="36988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cs-CZ" smtClean="0">
                <a:solidFill>
                  <a:schemeClr val="bg1"/>
                </a:solidFill>
                <a:latin typeface="Verdana" pitchFamily="34" charset="0"/>
              </a:rPr>
              <a:t>© Institute of Biostatistics and Analyses</a:t>
            </a:r>
            <a:endParaRPr lang="en-US" smtClean="0">
              <a:solidFill>
                <a:schemeClr val="bg1"/>
              </a:solidFill>
              <a:latin typeface="Verdana" pitchFamily="34" charset="0"/>
            </a:endParaRPr>
          </a:p>
        </p:txBody>
      </p:sp>
      <p:sp>
        <p:nvSpPr>
          <p:cNvPr id="2057" name="Line 75"/>
          <p:cNvSpPr>
            <a:spLocks noChangeShapeType="1"/>
          </p:cNvSpPr>
          <p:nvPr userDrawn="1"/>
        </p:nvSpPr>
        <p:spPr bwMode="auto">
          <a:xfrm>
            <a:off x="2000250" y="5334000"/>
            <a:ext cx="7143750" cy="0"/>
          </a:xfrm>
          <a:prstGeom prst="line">
            <a:avLst/>
          </a:prstGeom>
          <a:noFill/>
          <a:ln w="19050">
            <a:solidFill>
              <a:srgbClr val="EEA3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 name="Line 76"/>
          <p:cNvSpPr>
            <a:spLocks noChangeShapeType="1"/>
          </p:cNvSpPr>
          <p:nvPr userDrawn="1"/>
        </p:nvSpPr>
        <p:spPr bwMode="auto">
          <a:xfrm>
            <a:off x="1754188" y="5403850"/>
            <a:ext cx="7389812" cy="0"/>
          </a:xfrm>
          <a:prstGeom prst="line">
            <a:avLst/>
          </a:prstGeom>
          <a:noFill/>
          <a:ln w="19050">
            <a:solidFill>
              <a:srgbClr val="EEA3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 name="Oval 77"/>
          <p:cNvSpPr>
            <a:spLocks noChangeArrowheads="1"/>
          </p:cNvSpPr>
          <p:nvPr userDrawn="1"/>
        </p:nvSpPr>
        <p:spPr bwMode="auto">
          <a:xfrm>
            <a:off x="1673225" y="5300663"/>
            <a:ext cx="206375" cy="206375"/>
          </a:xfrm>
          <a:prstGeom prst="ellipse">
            <a:avLst/>
          </a:prstGeom>
          <a:solidFill>
            <a:schemeClr val="tx2"/>
          </a:solidFill>
          <a:ln w="28575">
            <a:solidFill>
              <a:srgbClr val="EEA32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mtClean="0">
              <a:latin typeface="Verdana" panose="020B0604030504040204" pitchFamily="34" charset="0"/>
            </a:endParaRPr>
          </a:p>
        </p:txBody>
      </p:sp>
      <p:pic>
        <p:nvPicPr>
          <p:cNvPr id="2060" name="Obrázek 17" descr="logo-LF-official-red.emf"/>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2875" y="4225925"/>
            <a:ext cx="1131888"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46"/>
          <p:cNvSpPr>
            <a:spLocks noGrp="1" noChangeArrowheads="1"/>
          </p:cNvSpPr>
          <p:nvPr>
            <p:ph type="body" idx="1"/>
          </p:nvPr>
        </p:nvSpPr>
        <p:spPr bwMode="auto">
          <a:xfrm>
            <a:off x="385763" y="836613"/>
            <a:ext cx="8650287"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062" name="Rectangle 45"/>
          <p:cNvSpPr>
            <a:spLocks noGrp="1" noChangeArrowheads="1"/>
          </p:cNvSpPr>
          <p:nvPr>
            <p:ph type="title"/>
          </p:nvPr>
        </p:nvSpPr>
        <p:spPr bwMode="auto">
          <a:xfrm>
            <a:off x="506413" y="61913"/>
            <a:ext cx="85693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30" name="Rectangle 44"/>
          <p:cNvSpPr>
            <a:spLocks noGrp="1" noChangeArrowheads="1"/>
          </p:cNvSpPr>
          <p:nvPr>
            <p:ph type="dt" sz="half" idx="2"/>
          </p:nvPr>
        </p:nvSpPr>
        <p:spPr bwMode="auto">
          <a:xfrm>
            <a:off x="684213" y="6418263"/>
            <a:ext cx="161925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31" name="Rectangle 45"/>
          <p:cNvSpPr>
            <a:spLocks noGrp="1" noChangeArrowheads="1"/>
          </p:cNvSpPr>
          <p:nvPr>
            <p:ph type="ftr" sz="quarter" idx="3"/>
          </p:nvPr>
        </p:nvSpPr>
        <p:spPr bwMode="auto">
          <a:xfrm>
            <a:off x="2916238" y="6284913"/>
            <a:ext cx="33115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noProof="1">
                <a:solidFill>
                  <a:schemeClr val="bg1"/>
                </a:solidFill>
                <a:latin typeface="+mn-lt"/>
              </a:defRPr>
            </a:lvl1pPr>
          </a:lstStyle>
          <a:p>
            <a:pPr>
              <a:defRPr/>
            </a:pPr>
            <a:endParaRPr lang="cs-CZ"/>
          </a:p>
        </p:txBody>
      </p:sp>
      <p:sp>
        <p:nvSpPr>
          <p:cNvPr id="32" name="Rectangle 46"/>
          <p:cNvSpPr>
            <a:spLocks noGrp="1" noChangeArrowheads="1"/>
          </p:cNvSpPr>
          <p:nvPr>
            <p:ph type="sldNum" sz="quarter" idx="4"/>
          </p:nvPr>
        </p:nvSpPr>
        <p:spPr bwMode="auto">
          <a:xfrm>
            <a:off x="6877050" y="623728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pPr>
              <a:defRPr/>
            </a:pPr>
            <a:fld id="{3B2C48A1-F3A6-433A-8EFE-55018DC389CB}" type="slidenum">
              <a:rPr lang="en-US" altLang="cs-CZ"/>
              <a:pPr>
                <a:defRPr/>
              </a:pPr>
              <a:t>‹#›</a:t>
            </a:fld>
            <a:endParaRPr lang="en-US" altLang="cs-CZ"/>
          </a:p>
        </p:txBody>
      </p:sp>
      <p:pic>
        <p:nvPicPr>
          <p:cNvPr id="2066" name="Picture 20" descr="Obrázek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r="80516"/>
          <a:stretch>
            <a:fillRect/>
          </a:stretch>
        </p:blipFill>
        <p:spPr bwMode="auto">
          <a:xfrm>
            <a:off x="8748713" y="608013"/>
            <a:ext cx="395287"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lnSpc>
          <a:spcPct val="90000"/>
        </a:lnSpc>
        <a:spcBef>
          <a:spcPct val="0"/>
        </a:spcBef>
        <a:spcAft>
          <a:spcPct val="0"/>
        </a:spcAft>
        <a:defRPr sz="2800" b="1">
          <a:solidFill>
            <a:schemeClr val="accent1"/>
          </a:solidFill>
          <a:latin typeface="+mj-lt"/>
          <a:ea typeface="+mj-ea"/>
          <a:cs typeface="+mj-cs"/>
        </a:defRPr>
      </a:lvl1pPr>
      <a:lvl2pPr algn="ctr" rtl="0" eaLnBrk="0" fontAlgn="base" hangingPunct="0">
        <a:lnSpc>
          <a:spcPct val="90000"/>
        </a:lnSpc>
        <a:spcBef>
          <a:spcPct val="0"/>
        </a:spcBef>
        <a:spcAft>
          <a:spcPct val="0"/>
        </a:spcAft>
        <a:defRPr sz="2800" b="1">
          <a:solidFill>
            <a:schemeClr val="accent1"/>
          </a:solidFill>
          <a:latin typeface="Georgia" pitchFamily="18" charset="0"/>
        </a:defRPr>
      </a:lvl2pPr>
      <a:lvl3pPr algn="ctr" rtl="0" eaLnBrk="0" fontAlgn="base" hangingPunct="0">
        <a:lnSpc>
          <a:spcPct val="90000"/>
        </a:lnSpc>
        <a:spcBef>
          <a:spcPct val="0"/>
        </a:spcBef>
        <a:spcAft>
          <a:spcPct val="0"/>
        </a:spcAft>
        <a:defRPr sz="2800" b="1">
          <a:solidFill>
            <a:schemeClr val="accent1"/>
          </a:solidFill>
          <a:latin typeface="Georgia" pitchFamily="18" charset="0"/>
        </a:defRPr>
      </a:lvl3pPr>
      <a:lvl4pPr algn="ctr" rtl="0" eaLnBrk="0" fontAlgn="base" hangingPunct="0">
        <a:lnSpc>
          <a:spcPct val="90000"/>
        </a:lnSpc>
        <a:spcBef>
          <a:spcPct val="0"/>
        </a:spcBef>
        <a:spcAft>
          <a:spcPct val="0"/>
        </a:spcAft>
        <a:defRPr sz="2800" b="1">
          <a:solidFill>
            <a:schemeClr val="accent1"/>
          </a:solidFill>
          <a:latin typeface="Georgia" pitchFamily="18" charset="0"/>
        </a:defRPr>
      </a:lvl4pPr>
      <a:lvl5pPr algn="ctr" rtl="0" eaLnBrk="0" fontAlgn="base" hangingPunct="0">
        <a:lnSpc>
          <a:spcPct val="90000"/>
        </a:lnSpc>
        <a:spcBef>
          <a:spcPct val="0"/>
        </a:spcBef>
        <a:spcAft>
          <a:spcPct val="0"/>
        </a:spcAft>
        <a:defRPr sz="2800" b="1">
          <a:solidFill>
            <a:schemeClr val="accent1"/>
          </a:solidFill>
          <a:latin typeface="Georgia" pitchFamily="18" charset="0"/>
        </a:defRPr>
      </a:lvl5pPr>
      <a:lvl6pPr marL="457200" algn="ctr" rtl="0" eaLnBrk="0" fontAlgn="base" hangingPunct="0">
        <a:lnSpc>
          <a:spcPct val="90000"/>
        </a:lnSpc>
        <a:spcBef>
          <a:spcPct val="0"/>
        </a:spcBef>
        <a:spcAft>
          <a:spcPct val="0"/>
        </a:spcAft>
        <a:defRPr sz="2800" b="1">
          <a:solidFill>
            <a:schemeClr val="accent1"/>
          </a:solidFill>
          <a:latin typeface="Georgia" pitchFamily="18" charset="0"/>
        </a:defRPr>
      </a:lvl6pPr>
      <a:lvl7pPr marL="914400" algn="ctr" rtl="0" eaLnBrk="0" fontAlgn="base" hangingPunct="0">
        <a:lnSpc>
          <a:spcPct val="90000"/>
        </a:lnSpc>
        <a:spcBef>
          <a:spcPct val="0"/>
        </a:spcBef>
        <a:spcAft>
          <a:spcPct val="0"/>
        </a:spcAft>
        <a:defRPr sz="2800" b="1">
          <a:solidFill>
            <a:schemeClr val="accent1"/>
          </a:solidFill>
          <a:latin typeface="Georgia" pitchFamily="18" charset="0"/>
        </a:defRPr>
      </a:lvl7pPr>
      <a:lvl8pPr marL="1371600" algn="ctr" rtl="0" eaLnBrk="0" fontAlgn="base" hangingPunct="0">
        <a:lnSpc>
          <a:spcPct val="90000"/>
        </a:lnSpc>
        <a:spcBef>
          <a:spcPct val="0"/>
        </a:spcBef>
        <a:spcAft>
          <a:spcPct val="0"/>
        </a:spcAft>
        <a:defRPr sz="2800" b="1">
          <a:solidFill>
            <a:schemeClr val="accent1"/>
          </a:solidFill>
          <a:latin typeface="Georgia" pitchFamily="18" charset="0"/>
        </a:defRPr>
      </a:lvl8pPr>
      <a:lvl9pPr marL="1828800" algn="ctr" rtl="0" eaLnBrk="0" fontAlgn="base" hangingPunct="0">
        <a:lnSpc>
          <a:spcPct val="90000"/>
        </a:lnSpc>
        <a:spcBef>
          <a:spcPct val="0"/>
        </a:spcBef>
        <a:spcAft>
          <a:spcPct val="0"/>
        </a:spcAft>
        <a:defRPr sz="2800" b="1">
          <a:solidFill>
            <a:schemeClr val="accent1"/>
          </a:solidFill>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anose="05000000000000000000" pitchFamily="2" charset="2"/>
        <a:buChar char="þ"/>
        <a:defRPr sz="2800" b="1">
          <a:solidFill>
            <a:schemeClr val="tx1"/>
          </a:solidFill>
          <a:latin typeface="+mn-lt"/>
          <a:ea typeface="+mn-ea"/>
          <a:cs typeface="+mn-cs"/>
        </a:defRPr>
      </a:lvl1pPr>
      <a:lvl2pPr marL="742950" indent="-285750" algn="l" rtl="0" eaLnBrk="0" fontAlgn="base" hangingPunct="0">
        <a:spcBef>
          <a:spcPct val="30000"/>
        </a:spcBef>
        <a:spcAft>
          <a:spcPct val="0"/>
        </a:spcAft>
        <a:buClr>
          <a:srgbClr val="EEA320"/>
        </a:buClr>
        <a:buSzPct val="80000"/>
        <a:buFont typeface="Wingdings" panose="05000000000000000000" pitchFamily="2" charset="2"/>
        <a:buChar char="è"/>
        <a:defRPr sz="2400" b="1">
          <a:solidFill>
            <a:schemeClr val="tx1"/>
          </a:solidFill>
          <a:latin typeface="+mn-lt"/>
        </a:defRPr>
      </a:lvl2pPr>
      <a:lvl3pPr marL="1143000" indent="-228600" algn="l" rtl="0" eaLnBrk="0" fontAlgn="base" hangingPunct="0">
        <a:spcBef>
          <a:spcPct val="30000"/>
        </a:spcBef>
        <a:spcAft>
          <a:spcPct val="0"/>
        </a:spcAft>
        <a:buClr>
          <a:schemeClr val="accent1"/>
        </a:buClr>
        <a:buSzPct val="80000"/>
        <a:buFont typeface="Wingdings" panose="05000000000000000000" pitchFamily="2" charset="2"/>
        <a:buChar char="q"/>
        <a:defRPr sz="2000" b="1">
          <a:solidFill>
            <a:schemeClr val="tx1"/>
          </a:solidFill>
          <a:latin typeface="+mn-lt"/>
        </a:defRPr>
      </a:lvl3pPr>
      <a:lvl4pPr marL="1600200" indent="-228600" algn="l" rtl="0" eaLnBrk="0" fontAlgn="base" hangingPunct="0">
        <a:spcBef>
          <a:spcPct val="30000"/>
        </a:spcBef>
        <a:spcAft>
          <a:spcPct val="0"/>
        </a:spcAft>
        <a:buClr>
          <a:srgbClr val="EEA320"/>
        </a:buClr>
        <a:buSzPct val="50000"/>
        <a:buFont typeface="Wingdings" panose="05000000000000000000" pitchFamily="2" charset="2"/>
        <a:buChar char="l"/>
        <a:defRPr sz="2000" b="1">
          <a:solidFill>
            <a:schemeClr val="tx1"/>
          </a:solidFill>
          <a:latin typeface="+mn-lt"/>
        </a:defRPr>
      </a:lvl4pPr>
      <a:lvl5pPr marL="2057400" indent="-228600" algn="l" rtl="0" eaLnBrk="0" fontAlgn="base" hangingPunct="0">
        <a:spcBef>
          <a:spcPct val="30000"/>
        </a:spcBef>
        <a:spcAft>
          <a:spcPct val="0"/>
        </a:spcAft>
        <a:buClr>
          <a:srgbClr val="DDD4C6"/>
        </a:buClr>
        <a:buChar char="•"/>
        <a:defRPr sz="2000" b="1">
          <a:solidFill>
            <a:schemeClr val="tx1"/>
          </a:solidFill>
          <a:latin typeface="+mn-lt"/>
        </a:defRPr>
      </a:lvl5pPr>
      <a:lvl6pPr marL="2514600" indent="-228600" algn="l" rtl="0" eaLnBrk="0" fontAlgn="base" hangingPunct="0">
        <a:spcBef>
          <a:spcPct val="30000"/>
        </a:spcBef>
        <a:spcAft>
          <a:spcPct val="0"/>
        </a:spcAft>
        <a:buClr>
          <a:srgbClr val="DDD4C6"/>
        </a:buClr>
        <a:buChar char="•"/>
        <a:defRPr sz="2000" b="1">
          <a:solidFill>
            <a:schemeClr val="tx1"/>
          </a:solidFill>
          <a:latin typeface="+mn-lt"/>
        </a:defRPr>
      </a:lvl6pPr>
      <a:lvl7pPr marL="2971800" indent="-228600" algn="l" rtl="0" eaLnBrk="0" fontAlgn="base" hangingPunct="0">
        <a:spcBef>
          <a:spcPct val="30000"/>
        </a:spcBef>
        <a:spcAft>
          <a:spcPct val="0"/>
        </a:spcAft>
        <a:buClr>
          <a:srgbClr val="DDD4C6"/>
        </a:buClr>
        <a:buChar char="•"/>
        <a:defRPr sz="2000" b="1">
          <a:solidFill>
            <a:schemeClr val="tx1"/>
          </a:solidFill>
          <a:latin typeface="+mn-lt"/>
        </a:defRPr>
      </a:lvl7pPr>
      <a:lvl8pPr marL="3429000" indent="-228600" algn="l" rtl="0" eaLnBrk="0" fontAlgn="base" hangingPunct="0">
        <a:spcBef>
          <a:spcPct val="30000"/>
        </a:spcBef>
        <a:spcAft>
          <a:spcPct val="0"/>
        </a:spcAft>
        <a:buClr>
          <a:srgbClr val="DDD4C6"/>
        </a:buClr>
        <a:buChar char="•"/>
        <a:defRPr sz="2000" b="1">
          <a:solidFill>
            <a:schemeClr val="tx1"/>
          </a:solidFill>
          <a:latin typeface="+mn-lt"/>
        </a:defRPr>
      </a:lvl8pPr>
      <a:lvl9pPr marL="3886200" indent="-228600" algn="l" rtl="0" eaLnBrk="0" fontAlgn="base" hangingPunct="0">
        <a:spcBef>
          <a:spcPct val="30000"/>
        </a:spcBef>
        <a:spcAft>
          <a:spcPct val="0"/>
        </a:spcAft>
        <a:buClr>
          <a:srgbClr val="DDD4C6"/>
        </a:buClr>
        <a:buChar char="•"/>
        <a:defRPr sz="2000"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2" Type="http://schemas.openxmlformats.org/officeDocument/2006/relationships/hyperlink" Target="http://www.vzp.cz/"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dastacr.cz/"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ihtsdo.or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3.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p-adres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ternetprovsechny.cz/catv.php" TargetMode="External"/><Relationship Id="rId2" Type="http://schemas.openxmlformats.org/officeDocument/2006/relationships/hyperlink" Target="http://www.selfnet.cz/"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uni.cz/ics/services/w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nastroje.lupa.cz/mereni-rychlost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file:///C:\WINDOWS\system32\cmd.ex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ile:///C:\WINDOWS\system32\cmd.ex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vpn.muni.cz/"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knihy.nic.cz/"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z/url?sa=i&amp;rct=j&amp;q=&amp;esrc=s&amp;source=images&amp;cd=&amp;cad=rja&amp;uact=8&amp;ved=0CAcQjRw&amp;url=http://cojeto2.webnode.sk/products/kanale-kanaly-diery-v-zemi-/&amp;ei=CYW3VOXpI4PQOIP4gYgJ&amp;bvm=bv.83640239,d.ZWU&amp;psig=AFQjCNHjkCYYf8fFU4rBpZVbqEZqZ9I_tg&amp;ust=1421399664111376"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ntmc.cz/"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uzis.cz/node/7131"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sukl.cz/modules/medication/search.php?data%5batc_group%5d=L01BC02&amp;data%5bwith_adv%5d=0" TargetMode="External"/><Relationship Id="rId2" Type="http://schemas.openxmlformats.org/officeDocument/2006/relationships/hyperlink" Target="http://www.sukl.cz/modules/medication/search.php?data%5batc_group%5d=N02BE01&amp;data%5bwith_adv%5d=0" TargetMode="External"/><Relationship Id="rId1" Type="http://schemas.openxmlformats.org/officeDocument/2006/relationships/slideLayout" Target="../slideLayouts/slideLayout2.xml"/><Relationship Id="rId4" Type="http://schemas.openxmlformats.org/officeDocument/2006/relationships/hyperlink" Target="http://www.whocc.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idx="4294967295"/>
          </p:nvPr>
        </p:nvSpPr>
        <p:spPr>
          <a:xfrm>
            <a:off x="539750" y="1339850"/>
            <a:ext cx="8064500" cy="2089150"/>
          </a:xfrm>
        </p:spPr>
        <p:txBody>
          <a:bodyPr/>
          <a:lstStyle/>
          <a:p>
            <a:pPr eaLnBrk="1" hangingPunct="1"/>
            <a:r>
              <a:rPr lang="en-US" altLang="cs-CZ" sz="3600" smtClean="0">
                <a:solidFill>
                  <a:schemeClr val="tx1"/>
                </a:solidFill>
                <a:latin typeface="Century Schoolbook" panose="02040604050505020304" pitchFamily="18" charset="0"/>
              </a:rPr>
              <a:t>U</a:t>
            </a:r>
            <a:r>
              <a:rPr lang="cs-CZ" altLang="cs-CZ" sz="3600" smtClean="0">
                <a:solidFill>
                  <a:schemeClr val="tx1"/>
                </a:solidFill>
                <a:latin typeface="Century Schoolbook" panose="02040604050505020304" pitchFamily="18" charset="0"/>
              </a:rPr>
              <a:t>živatel počítačových sítí</a:t>
            </a:r>
          </a:p>
        </p:txBody>
      </p:sp>
      <p:sp>
        <p:nvSpPr>
          <p:cNvPr id="5123" name="Rectangle 3"/>
          <p:cNvSpPr>
            <a:spLocks noChangeArrowheads="1"/>
          </p:cNvSpPr>
          <p:nvPr/>
        </p:nvSpPr>
        <p:spPr bwMode="auto">
          <a:xfrm>
            <a:off x="2484438" y="3068638"/>
            <a:ext cx="41767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0000"/>
              </a:spcBef>
              <a:buClr>
                <a:schemeClr val="accent1"/>
              </a:buClr>
              <a:buSzPct val="80000"/>
              <a:buFont typeface="Wingdings" panose="05000000000000000000" pitchFamily="2" charset="2"/>
              <a:buChar char="þ"/>
              <a:defRPr sz="2800" b="1">
                <a:solidFill>
                  <a:schemeClr val="tx1"/>
                </a:solidFill>
                <a:latin typeface="Verdana" panose="020B0604030504040204" pitchFamily="34" charset="0"/>
              </a:defRPr>
            </a:lvl1pPr>
            <a:lvl2pPr marL="742950" indent="-285750">
              <a:spcBef>
                <a:spcPct val="30000"/>
              </a:spcBef>
              <a:buClr>
                <a:srgbClr val="EEA320"/>
              </a:buClr>
              <a:buSzPct val="80000"/>
              <a:buFont typeface="Wingdings" panose="05000000000000000000" pitchFamily="2" charset="2"/>
              <a:buChar char="è"/>
              <a:defRPr sz="2400" b="1">
                <a:solidFill>
                  <a:schemeClr val="tx1"/>
                </a:solidFill>
                <a:latin typeface="Verdana" panose="020B0604030504040204" pitchFamily="34" charset="0"/>
              </a:defRPr>
            </a:lvl2pPr>
            <a:lvl3pPr marL="1143000" indent="-228600">
              <a:spcBef>
                <a:spcPct val="30000"/>
              </a:spcBef>
              <a:buClr>
                <a:schemeClr val="accent1"/>
              </a:buClr>
              <a:buSzPct val="80000"/>
              <a:buFont typeface="Wingdings" panose="05000000000000000000" pitchFamily="2" charset="2"/>
              <a:buChar char="q"/>
              <a:defRPr sz="2000" b="1">
                <a:solidFill>
                  <a:schemeClr val="tx1"/>
                </a:solidFill>
                <a:latin typeface="Verdana" panose="020B0604030504040204" pitchFamily="34" charset="0"/>
              </a:defRPr>
            </a:lvl3pPr>
            <a:lvl4pPr marL="1600200" indent="-228600">
              <a:spcBef>
                <a:spcPct val="30000"/>
              </a:spcBef>
              <a:buClr>
                <a:srgbClr val="EEA320"/>
              </a:buClr>
              <a:buSzPct val="50000"/>
              <a:buFont typeface="Wingdings" panose="05000000000000000000" pitchFamily="2" charset="2"/>
              <a:buChar char="l"/>
              <a:defRPr sz="2000" b="1">
                <a:solidFill>
                  <a:schemeClr val="tx1"/>
                </a:solidFill>
                <a:latin typeface="Verdana" panose="020B0604030504040204" pitchFamily="34" charset="0"/>
              </a:defRPr>
            </a:lvl4pPr>
            <a:lvl5pPr marL="2057400" indent="-228600">
              <a:spcBef>
                <a:spcPct val="30000"/>
              </a:spcBef>
              <a:buClr>
                <a:srgbClr val="DDD4C6"/>
              </a:buClr>
              <a:buChar char="•"/>
              <a:defRPr sz="2000" b="1">
                <a:solidFill>
                  <a:schemeClr val="tx1"/>
                </a:solidFill>
                <a:latin typeface="Verdana" panose="020B0604030504040204" pitchFamily="34" charset="0"/>
              </a:defRPr>
            </a:lvl5pPr>
            <a:lvl6pPr marL="25146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6pPr>
            <a:lvl7pPr marL="29718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7pPr>
            <a:lvl8pPr marL="34290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8pPr>
            <a:lvl9pPr marL="38862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2000">
                <a:latin typeface="Century Schoolbook" panose="02040604050505020304" pitchFamily="18" charset="0"/>
              </a:rPr>
              <a:t>Intenzivní kurz IBA</a:t>
            </a:r>
          </a:p>
        </p:txBody>
      </p:sp>
      <p:sp>
        <p:nvSpPr>
          <p:cNvPr id="5124" name="Text Box 8"/>
          <p:cNvSpPr txBox="1">
            <a:spLocks noChangeArrowheads="1"/>
          </p:cNvSpPr>
          <p:nvPr/>
        </p:nvSpPr>
        <p:spPr bwMode="auto">
          <a:xfrm>
            <a:off x="2616200" y="4797425"/>
            <a:ext cx="4172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chemeClr val="accent1"/>
              </a:buClr>
              <a:buSzPct val="80000"/>
              <a:buFont typeface="Wingdings" panose="05000000000000000000" pitchFamily="2" charset="2"/>
              <a:buChar char="þ"/>
              <a:defRPr sz="2800" b="1">
                <a:solidFill>
                  <a:schemeClr val="tx1"/>
                </a:solidFill>
                <a:latin typeface="Verdana" panose="020B0604030504040204" pitchFamily="34" charset="0"/>
              </a:defRPr>
            </a:lvl1pPr>
            <a:lvl2pPr marL="742950" indent="-285750">
              <a:spcBef>
                <a:spcPct val="30000"/>
              </a:spcBef>
              <a:buClr>
                <a:srgbClr val="EEA320"/>
              </a:buClr>
              <a:buSzPct val="80000"/>
              <a:buFont typeface="Wingdings" panose="05000000000000000000" pitchFamily="2" charset="2"/>
              <a:buChar char="è"/>
              <a:defRPr sz="2400" b="1">
                <a:solidFill>
                  <a:schemeClr val="tx1"/>
                </a:solidFill>
                <a:latin typeface="Verdana" panose="020B0604030504040204" pitchFamily="34" charset="0"/>
              </a:defRPr>
            </a:lvl2pPr>
            <a:lvl3pPr marL="1143000" indent="-228600">
              <a:spcBef>
                <a:spcPct val="30000"/>
              </a:spcBef>
              <a:buClr>
                <a:schemeClr val="accent1"/>
              </a:buClr>
              <a:buSzPct val="80000"/>
              <a:buFont typeface="Wingdings" panose="05000000000000000000" pitchFamily="2" charset="2"/>
              <a:buChar char="q"/>
              <a:defRPr sz="2000" b="1">
                <a:solidFill>
                  <a:schemeClr val="tx1"/>
                </a:solidFill>
                <a:latin typeface="Verdana" panose="020B0604030504040204" pitchFamily="34" charset="0"/>
              </a:defRPr>
            </a:lvl3pPr>
            <a:lvl4pPr marL="1600200" indent="-228600">
              <a:spcBef>
                <a:spcPct val="30000"/>
              </a:spcBef>
              <a:buClr>
                <a:srgbClr val="EEA320"/>
              </a:buClr>
              <a:buSzPct val="50000"/>
              <a:buFont typeface="Wingdings" panose="05000000000000000000" pitchFamily="2" charset="2"/>
              <a:buChar char="l"/>
              <a:defRPr sz="2000" b="1">
                <a:solidFill>
                  <a:schemeClr val="tx1"/>
                </a:solidFill>
                <a:latin typeface="Verdana" panose="020B0604030504040204" pitchFamily="34" charset="0"/>
              </a:defRPr>
            </a:lvl4pPr>
            <a:lvl5pPr marL="2057400" indent="-228600">
              <a:spcBef>
                <a:spcPct val="30000"/>
              </a:spcBef>
              <a:buClr>
                <a:srgbClr val="DDD4C6"/>
              </a:buClr>
              <a:buChar char="•"/>
              <a:defRPr sz="2000" b="1">
                <a:solidFill>
                  <a:schemeClr val="tx1"/>
                </a:solidFill>
                <a:latin typeface="Verdana" panose="020B0604030504040204" pitchFamily="34" charset="0"/>
              </a:defRPr>
            </a:lvl5pPr>
            <a:lvl6pPr marL="25146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6pPr>
            <a:lvl7pPr marL="29718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7pPr>
            <a:lvl8pPr marL="34290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8pPr>
            <a:lvl9pPr marL="3886200" indent="-228600" eaLnBrk="0" fontAlgn="base" hangingPunct="0">
              <a:spcBef>
                <a:spcPct val="30000"/>
              </a:spcBef>
              <a:spcAft>
                <a:spcPct val="0"/>
              </a:spcAft>
              <a:buClr>
                <a:srgbClr val="DDD4C6"/>
              </a:buClr>
              <a:buChar char="•"/>
              <a:defRPr sz="2000" b="1">
                <a:solidFill>
                  <a:schemeClr val="tx1"/>
                </a:solidFill>
                <a:latin typeface="Verdana" panose="020B0604030504040204" pitchFamily="34" charset="0"/>
              </a:defRPr>
            </a:lvl9pPr>
          </a:lstStyle>
          <a:p>
            <a:pPr eaLnBrk="1" hangingPunct="1">
              <a:spcBef>
                <a:spcPct val="0"/>
              </a:spcBef>
              <a:buClrTx/>
              <a:buSzTx/>
              <a:buFontTx/>
              <a:buNone/>
            </a:pPr>
            <a:r>
              <a:rPr lang="en-US" altLang="cs-CZ" sz="1800" b="0" dirty="0">
                <a:latin typeface="Arial" panose="020B0604020202020204" pitchFamily="34" charset="0"/>
              </a:rPr>
              <a:t>Daniel </a:t>
            </a:r>
            <a:r>
              <a:rPr lang="en-US" altLang="cs-CZ" sz="1800" b="0" dirty="0" err="1">
                <a:latin typeface="Arial" panose="020B0604020202020204" pitchFamily="34" charset="0"/>
              </a:rPr>
              <a:t>Klime</a:t>
            </a:r>
            <a:r>
              <a:rPr lang="cs-CZ" altLang="cs-CZ" sz="1800" b="0" dirty="0">
                <a:latin typeface="Arial" panose="020B0604020202020204" pitchFamily="34" charset="0"/>
              </a:rPr>
              <a:t>š, Roman Šmíd</a:t>
            </a:r>
            <a:r>
              <a:rPr lang="en-US" altLang="cs-CZ" sz="1800" b="0" dirty="0">
                <a:latin typeface="Arial" panose="020B0604020202020204" pitchFamily="34" charset="0"/>
              </a:rPr>
              <a:t>, </a:t>
            </a:r>
            <a:r>
              <a:rPr lang="en-US" altLang="cs-CZ" sz="1800" b="0" dirty="0" smtClean="0">
                <a:latin typeface="Arial" panose="020B0604020202020204" pitchFamily="34" charset="0"/>
              </a:rPr>
              <a:t>Jan </a:t>
            </a:r>
            <a:r>
              <a:rPr lang="en-US" altLang="cs-CZ" sz="1800" b="0" dirty="0" err="1" smtClean="0">
                <a:latin typeface="Arial" panose="020B0604020202020204" pitchFamily="34" charset="0"/>
              </a:rPr>
              <a:t>Kre</a:t>
            </a:r>
            <a:r>
              <a:rPr lang="cs-CZ" altLang="cs-CZ" sz="1800" b="0" dirty="0" smtClean="0">
                <a:latin typeface="Arial" panose="020B0604020202020204" pitchFamily="34" charset="0"/>
              </a:rPr>
              <a:t>čí</a:t>
            </a:r>
            <a:endParaRPr lang="cs-CZ" altLang="cs-CZ" sz="1800" b="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6" descr="https://encrypted-tbn3.gstatic.com/images?q=tbn:ANd9GcRJu0CWWj_8t344La6nhfc8vAnBOw09NSUtMmfPJmEQYR6UTC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3" y="3644900"/>
            <a:ext cx="14557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n-US" altLang="cs-CZ" smtClean="0"/>
              <a:t>Jde to </a:t>
            </a:r>
            <a:r>
              <a:rPr lang="cs-CZ" altLang="cs-CZ" smtClean="0"/>
              <a:t>i</a:t>
            </a:r>
            <a:r>
              <a:rPr lang="en-US" altLang="cs-CZ" smtClean="0"/>
              <a:t> bez dr</a:t>
            </a:r>
            <a:r>
              <a:rPr lang="cs-CZ" altLang="cs-CZ" smtClean="0"/>
              <a:t>átů</a:t>
            </a:r>
          </a:p>
        </p:txBody>
      </p:sp>
      <p:sp>
        <p:nvSpPr>
          <p:cNvPr id="20484" name="computr2"/>
          <p:cNvSpPr>
            <a:spLocks noEditPoints="1" noChangeArrowheads="1"/>
          </p:cNvSpPr>
          <p:nvPr/>
        </p:nvSpPr>
        <p:spPr bwMode="auto">
          <a:xfrm>
            <a:off x="1258888" y="2852738"/>
            <a:ext cx="1201737" cy="8509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0485" name="Line 29"/>
          <p:cNvSpPr>
            <a:spLocks noChangeShapeType="1"/>
          </p:cNvSpPr>
          <p:nvPr/>
        </p:nvSpPr>
        <p:spPr bwMode="auto">
          <a:xfrm flipH="1">
            <a:off x="4067175" y="3284538"/>
            <a:ext cx="720725" cy="10810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0486" name="Line 49"/>
          <p:cNvSpPr>
            <a:spLocks noChangeShapeType="1"/>
          </p:cNvSpPr>
          <p:nvPr/>
        </p:nvSpPr>
        <p:spPr bwMode="auto">
          <a:xfrm>
            <a:off x="5292725" y="3357563"/>
            <a:ext cx="1655763" cy="208756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20487" name="Text Box 50"/>
          <p:cNvSpPr txBox="1">
            <a:spLocks noChangeArrowheads="1"/>
          </p:cNvSpPr>
          <p:nvPr/>
        </p:nvSpPr>
        <p:spPr bwMode="auto">
          <a:xfrm>
            <a:off x="1908175" y="1844675"/>
            <a:ext cx="16875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WIFI-router</a:t>
            </a:r>
          </a:p>
        </p:txBody>
      </p:sp>
      <p:sp>
        <p:nvSpPr>
          <p:cNvPr id="20488" name="Line 53"/>
          <p:cNvSpPr>
            <a:spLocks noChangeShapeType="1"/>
          </p:cNvSpPr>
          <p:nvPr/>
        </p:nvSpPr>
        <p:spPr bwMode="auto">
          <a:xfrm>
            <a:off x="3001963" y="2349500"/>
            <a:ext cx="849312" cy="2016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0489" name="Text Box 54"/>
          <p:cNvSpPr txBox="1">
            <a:spLocks noChangeArrowheads="1"/>
          </p:cNvSpPr>
          <p:nvPr/>
        </p:nvSpPr>
        <p:spPr bwMode="auto">
          <a:xfrm>
            <a:off x="6011863" y="551656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20490" name="Text Box 58"/>
          <p:cNvSpPr txBox="1">
            <a:spLocks noChangeArrowheads="1"/>
          </p:cNvSpPr>
          <p:nvPr/>
        </p:nvSpPr>
        <p:spPr bwMode="auto">
          <a:xfrm>
            <a:off x="3348038" y="5589588"/>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„Domácí“ wifi</a:t>
            </a:r>
          </a:p>
        </p:txBody>
      </p:sp>
      <p:sp>
        <p:nvSpPr>
          <p:cNvPr id="20491" name="modem"/>
          <p:cNvSpPr>
            <a:spLocks noEditPoints="1" noChangeArrowheads="1"/>
          </p:cNvSpPr>
          <p:nvPr/>
        </p:nvSpPr>
        <p:spPr bwMode="auto">
          <a:xfrm>
            <a:off x="4284663" y="2636838"/>
            <a:ext cx="1169987" cy="638175"/>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0492" name="Text Box 50"/>
          <p:cNvSpPr txBox="1">
            <a:spLocks noChangeArrowheads="1"/>
          </p:cNvSpPr>
          <p:nvPr/>
        </p:nvSpPr>
        <p:spPr bwMode="auto">
          <a:xfrm>
            <a:off x="5724525" y="1844675"/>
            <a:ext cx="11414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Modem</a:t>
            </a:r>
          </a:p>
        </p:txBody>
      </p:sp>
      <p:sp>
        <p:nvSpPr>
          <p:cNvPr id="20493" name="Line 53"/>
          <p:cNvSpPr>
            <a:spLocks noChangeShapeType="1"/>
          </p:cNvSpPr>
          <p:nvPr/>
        </p:nvSpPr>
        <p:spPr bwMode="auto">
          <a:xfrm flipH="1">
            <a:off x="5435600" y="2276475"/>
            <a:ext cx="288925"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pic>
        <p:nvPicPr>
          <p:cNvPr id="20494" name="Picture 2" descr="https://encrypted-tbn2.gstatic.com/images?q=tbn:ANd9GcRw8_fdfgzHaNwoURTteSWbVzvFjbD-Kz_eiru8imAAbGRrQBC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213100"/>
            <a:ext cx="1951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4" descr="https://encrypted-tbn1.gstatic.com/images?q=tbn:ANd9GcRh8xgW9w1-tpzx5oUcqjv82ogoRIMvp43TrqY5aMbMtFjDJyZ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562475"/>
            <a:ext cx="16113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8" descr="https://encrypted-tbn0.gstatic.com/images?q=tbn:ANd9GcSe5jDRsyt0G50u3USDL6uzEQY9dRe5JcL-otjxZujkYhaT_hSF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2781300"/>
            <a:ext cx="457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Nadpis 1"/>
          <p:cNvSpPr>
            <a:spLocks noGrp="1"/>
          </p:cNvSpPr>
          <p:nvPr>
            <p:ph type="title"/>
          </p:nvPr>
        </p:nvSpPr>
        <p:spPr/>
        <p:txBody>
          <a:bodyPr/>
          <a:lstStyle/>
          <a:p>
            <a:r>
              <a:rPr lang="cs-CZ" altLang="cs-CZ" smtClean="0"/>
              <a:t>Struktura dat</a:t>
            </a:r>
          </a:p>
        </p:txBody>
      </p:sp>
      <p:sp>
        <p:nvSpPr>
          <p:cNvPr id="112643" name="Zástupný symbol pro obsah 2"/>
          <p:cNvSpPr>
            <a:spLocks noGrp="1"/>
          </p:cNvSpPr>
          <p:nvPr>
            <p:ph idx="1"/>
          </p:nvPr>
        </p:nvSpPr>
        <p:spPr/>
        <p:txBody>
          <a:bodyPr/>
          <a:lstStyle/>
          <a:p>
            <a:r>
              <a:rPr lang="cs-CZ" altLang="cs-CZ" sz="2400" smtClean="0"/>
              <a:t>Plátci zdravotní péče</a:t>
            </a:r>
          </a:p>
          <a:p>
            <a:pPr lvl="1"/>
            <a:r>
              <a:rPr lang="cs-CZ" altLang="cs-CZ" sz="2000" smtClean="0"/>
              <a:t>Standard VZP (K Dávky)</a:t>
            </a:r>
          </a:p>
          <a:p>
            <a:pPr lvl="1"/>
            <a:r>
              <a:rPr lang="cs-CZ" altLang="cs-CZ" sz="2000" smtClean="0"/>
              <a:t>Metodika pro pořizování a předávání dokladů VZP ČR </a:t>
            </a:r>
          </a:p>
          <a:p>
            <a:pPr lvl="1"/>
            <a:r>
              <a:rPr lang="cs-CZ" altLang="cs-CZ" sz="2000" smtClean="0">
                <a:hlinkClick r:id="rId2"/>
              </a:rPr>
              <a:t>www.vzp.cz</a:t>
            </a:r>
            <a:r>
              <a:rPr lang="cs-CZ" altLang="cs-CZ" sz="2000" smtClean="0"/>
              <a:t> – Poskytovatelé</a:t>
            </a:r>
          </a:p>
          <a:p>
            <a:pPr lvl="1"/>
            <a:r>
              <a:rPr lang="cs-CZ" altLang="cs-CZ" sz="2000" smtClean="0"/>
              <a:t>Číselníky</a:t>
            </a:r>
          </a:p>
          <a:p>
            <a:pPr lvl="2"/>
            <a:r>
              <a:rPr lang="cs-CZ" altLang="cs-CZ" sz="1800" smtClean="0"/>
              <a:t>Číselník výkonů</a:t>
            </a:r>
          </a:p>
          <a:p>
            <a:pPr lvl="2"/>
            <a:r>
              <a:rPr lang="cs-CZ" altLang="cs-CZ" sz="1800" smtClean="0"/>
              <a:t>HVLP – hromadně vyráběné léčivé přípravky</a:t>
            </a:r>
          </a:p>
          <a:p>
            <a:pPr lvl="2"/>
            <a:r>
              <a:rPr lang="cs-CZ" altLang="cs-CZ" sz="1800" smtClean="0"/>
              <a:t>Zdravotní prostředky</a:t>
            </a:r>
          </a:p>
          <a:p>
            <a:pPr lvl="2"/>
            <a:r>
              <a:rPr lang="cs-CZ" altLang="cs-CZ" sz="1800" smtClean="0"/>
              <a:t>MKN-10 – Mezinárodní klasifikace nemocí verze 10</a:t>
            </a:r>
          </a:p>
          <a:p>
            <a:pPr lvl="1">
              <a:buFontTx/>
              <a:buNone/>
            </a:pPr>
            <a:endParaRPr lang="cs-CZ" altLang="cs-CZ"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Nadpis 1"/>
          <p:cNvSpPr>
            <a:spLocks noGrp="1"/>
          </p:cNvSpPr>
          <p:nvPr>
            <p:ph type="title"/>
          </p:nvPr>
        </p:nvSpPr>
        <p:spPr/>
        <p:txBody>
          <a:bodyPr/>
          <a:lstStyle/>
          <a:p>
            <a:r>
              <a:rPr lang="cs-CZ" altLang="cs-CZ" smtClean="0"/>
              <a:t>MKN 10 </a:t>
            </a:r>
          </a:p>
        </p:txBody>
      </p:sp>
      <p:sp>
        <p:nvSpPr>
          <p:cNvPr id="113667" name="Zástupný symbol pro obsah 2"/>
          <p:cNvSpPr>
            <a:spLocks noGrp="1"/>
          </p:cNvSpPr>
          <p:nvPr>
            <p:ph idx="1"/>
          </p:nvPr>
        </p:nvSpPr>
        <p:spPr/>
        <p:txBody>
          <a:bodyPr/>
          <a:lstStyle/>
          <a:p>
            <a:r>
              <a:rPr lang="cs-CZ" altLang="cs-CZ" sz="2400" smtClean="0"/>
              <a:t>Český překlad ICD – 10 </a:t>
            </a:r>
          </a:p>
          <a:p>
            <a:r>
              <a:rPr lang="en-US" altLang="cs-CZ" sz="2400" smtClean="0"/>
              <a:t>International Statistical Classification of Diseases and Related Health Problems </a:t>
            </a:r>
            <a:endParaRPr lang="cs-CZ" altLang="cs-CZ" sz="2400" smtClean="0"/>
          </a:p>
          <a:p>
            <a:r>
              <a:rPr lang="cs-CZ" altLang="cs-CZ" sz="2400" smtClean="0"/>
              <a:t>Cca 14 tis. položek</a:t>
            </a:r>
          </a:p>
          <a:p>
            <a:r>
              <a:rPr lang="cs-CZ" altLang="cs-CZ" sz="2400" smtClean="0"/>
              <a:t>Hierarchická struktura kódu</a:t>
            </a:r>
          </a:p>
          <a:p>
            <a:pPr lvl="1"/>
            <a:r>
              <a:rPr lang="cs-CZ" altLang="cs-CZ" sz="2000" smtClean="0"/>
              <a:t>Xnnn,  Xnn – onemocnění </a:t>
            </a:r>
          </a:p>
          <a:p>
            <a:pPr lvl="1"/>
            <a:r>
              <a:rPr lang="cs-CZ" altLang="cs-CZ" sz="2000" smtClean="0"/>
              <a:t>A, B – Infekční onemocnění</a:t>
            </a:r>
          </a:p>
          <a:p>
            <a:pPr lvl="1"/>
            <a:r>
              <a:rPr lang="cs-CZ" altLang="cs-CZ" sz="2000" smtClean="0"/>
              <a:t>C – zhoubné nádory</a:t>
            </a:r>
          </a:p>
          <a:p>
            <a:pPr lvl="2"/>
            <a:r>
              <a:rPr lang="cs-CZ" altLang="cs-CZ" sz="1800" smtClean="0"/>
              <a:t>C50 karcinom prsu</a:t>
            </a:r>
          </a:p>
          <a:p>
            <a:pPr lvl="2"/>
            <a:r>
              <a:rPr lang="cs-CZ" altLang="cs-CZ" sz="1800" smtClean="0"/>
              <a:t>C502 karcinom prsu - horní vnitř.kvadrant prsu</a:t>
            </a:r>
          </a:p>
          <a:p>
            <a:r>
              <a:rPr lang="cs-CZ" altLang="cs-CZ" sz="2600" smtClean="0"/>
              <a:t>http://www.uzis.cz/cz/mkn/index.html </a:t>
            </a:r>
            <a:endParaRPr lang="en-US" altLang="cs-CZ" sz="2600" smtClean="0"/>
          </a:p>
          <a:p>
            <a:endParaRPr lang="cs-CZ" altLang="cs-CZ" sz="260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Nadpis 1"/>
          <p:cNvSpPr>
            <a:spLocks noGrp="1"/>
          </p:cNvSpPr>
          <p:nvPr>
            <p:ph type="title"/>
          </p:nvPr>
        </p:nvSpPr>
        <p:spPr/>
        <p:txBody>
          <a:bodyPr/>
          <a:lstStyle/>
          <a:p>
            <a:r>
              <a:rPr lang="cs-CZ" altLang="cs-CZ" smtClean="0"/>
              <a:t>Klasifikace v onkologii</a:t>
            </a:r>
          </a:p>
        </p:txBody>
      </p:sp>
      <p:sp>
        <p:nvSpPr>
          <p:cNvPr id="114691" name="Zástupný symbol pro obsah 2"/>
          <p:cNvSpPr>
            <a:spLocks noGrp="1"/>
          </p:cNvSpPr>
          <p:nvPr>
            <p:ph idx="1"/>
          </p:nvPr>
        </p:nvSpPr>
        <p:spPr/>
        <p:txBody>
          <a:bodyPr/>
          <a:lstStyle/>
          <a:p>
            <a:r>
              <a:rPr lang="cs-CZ" altLang="cs-CZ" sz="2400" smtClean="0"/>
              <a:t>Klasifikace MKN – O</a:t>
            </a:r>
          </a:p>
          <a:p>
            <a:pPr lvl="1"/>
            <a:r>
              <a:rPr lang="cs-CZ" altLang="cs-CZ" sz="2000" smtClean="0"/>
              <a:t>Aktuálně verze 3</a:t>
            </a:r>
          </a:p>
          <a:p>
            <a:pPr lvl="1"/>
            <a:r>
              <a:rPr lang="cs-CZ" altLang="cs-CZ" sz="2000" smtClean="0"/>
              <a:t>Překlad mezinárodní klasifikace ICD - O</a:t>
            </a:r>
          </a:p>
          <a:p>
            <a:pPr lvl="1"/>
            <a:r>
              <a:rPr lang="cs-CZ" altLang="cs-CZ" sz="2000" smtClean="0"/>
              <a:t>Morfologický kód</a:t>
            </a:r>
          </a:p>
          <a:p>
            <a:pPr lvl="2"/>
            <a:r>
              <a:rPr lang="cs-CZ" altLang="cs-CZ" sz="1800" b="1" smtClean="0"/>
              <a:t>M - 8140/ 3 1</a:t>
            </a:r>
          </a:p>
          <a:p>
            <a:pPr lvl="3">
              <a:buFontTx/>
              <a:buNone/>
            </a:pPr>
            <a:r>
              <a:rPr lang="cs-CZ" altLang="cs-CZ" sz="1600" b="1" smtClean="0"/>
              <a:t>  histologie/chování (grade)</a:t>
            </a:r>
            <a:endParaRPr lang="cs-CZ" altLang="cs-CZ" sz="1600" smtClean="0"/>
          </a:p>
          <a:p>
            <a:pPr lvl="1"/>
            <a:r>
              <a:rPr lang="cs-CZ" altLang="cs-CZ" sz="2000" smtClean="0"/>
              <a:t>Topografický kód</a:t>
            </a:r>
          </a:p>
          <a:p>
            <a:pPr lvl="2"/>
            <a:r>
              <a:rPr lang="cs-CZ" altLang="cs-CZ" sz="1800" b="1" smtClean="0"/>
              <a:t>C50.2 Horní vnitřní kvadrant prsu</a:t>
            </a:r>
          </a:p>
          <a:p>
            <a:r>
              <a:rPr lang="cs-CZ" altLang="cs-CZ" sz="2400" smtClean="0"/>
              <a:t>TNM klasifikace</a:t>
            </a:r>
          </a:p>
          <a:p>
            <a:pPr lvl="1"/>
            <a:r>
              <a:rPr lang="cs-CZ" altLang="cs-CZ" sz="2000" smtClean="0"/>
              <a:t>Rozsah nádorového onemocnění</a:t>
            </a:r>
          </a:p>
          <a:p>
            <a:pPr lvl="2"/>
            <a:r>
              <a:rPr lang="cs-CZ" altLang="cs-CZ" sz="1600" smtClean="0"/>
              <a:t>T – velikost vlastního tumoru (T1 až T4)</a:t>
            </a:r>
          </a:p>
          <a:p>
            <a:pPr lvl="2"/>
            <a:r>
              <a:rPr lang="cs-CZ" altLang="cs-CZ" sz="1600" smtClean="0"/>
              <a:t>N – postižení sousedících lymfatických uzlin (N0 – N3)</a:t>
            </a:r>
          </a:p>
          <a:p>
            <a:pPr lvl="2"/>
            <a:r>
              <a:rPr lang="cs-CZ" altLang="cs-CZ" sz="1600" smtClean="0"/>
              <a:t>M – metastatické postižení (M0/M1)</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Nadpis 1"/>
          <p:cNvSpPr>
            <a:spLocks noGrp="1"/>
          </p:cNvSpPr>
          <p:nvPr>
            <p:ph type="title"/>
          </p:nvPr>
        </p:nvSpPr>
        <p:spPr/>
        <p:txBody>
          <a:bodyPr/>
          <a:lstStyle/>
          <a:p>
            <a:r>
              <a:rPr lang="cs-CZ" altLang="cs-CZ" smtClean="0"/>
              <a:t>DASTA</a:t>
            </a:r>
          </a:p>
        </p:txBody>
      </p:sp>
      <p:sp>
        <p:nvSpPr>
          <p:cNvPr id="115715" name="Zástupný symbol pro obsah 2"/>
          <p:cNvSpPr>
            <a:spLocks noGrp="1"/>
          </p:cNvSpPr>
          <p:nvPr>
            <p:ph idx="1"/>
          </p:nvPr>
        </p:nvSpPr>
        <p:spPr/>
        <p:txBody>
          <a:bodyPr/>
          <a:lstStyle/>
          <a:p>
            <a:r>
              <a:rPr lang="cs-CZ" altLang="cs-CZ" sz="2800" smtClean="0"/>
              <a:t>Datové rozhraní</a:t>
            </a:r>
          </a:p>
          <a:p>
            <a:pPr lvl="1"/>
            <a:r>
              <a:rPr lang="cs-CZ" altLang="cs-CZ" sz="2400" smtClean="0"/>
              <a:t>DASTA</a:t>
            </a:r>
          </a:p>
          <a:p>
            <a:pPr lvl="2"/>
            <a:r>
              <a:rPr lang="cs-CZ" altLang="cs-CZ" sz="2000" smtClean="0"/>
              <a:t>Datový standard MZČR</a:t>
            </a:r>
          </a:p>
          <a:p>
            <a:pPr lvl="2"/>
            <a:r>
              <a:rPr lang="cs-CZ" altLang="cs-CZ" sz="2000" smtClean="0"/>
              <a:t>Český standard budovaný „ze zdola“</a:t>
            </a:r>
          </a:p>
          <a:p>
            <a:pPr lvl="2"/>
            <a:r>
              <a:rPr lang="cs-CZ" altLang="cs-CZ" sz="2000" smtClean="0">
                <a:hlinkClick r:id="rId2"/>
              </a:rPr>
              <a:t>http://www.dastacr.cz/</a:t>
            </a:r>
            <a:endParaRPr lang="cs-CZ" altLang="cs-CZ" sz="2000" smtClean="0"/>
          </a:p>
          <a:p>
            <a:pPr lvl="2"/>
            <a:r>
              <a:rPr lang="cs-CZ" altLang="cs-CZ" sz="2000" smtClean="0"/>
              <a:t>Svázán s NČLP</a:t>
            </a:r>
          </a:p>
          <a:p>
            <a:pPr lvl="2"/>
            <a:r>
              <a:rPr lang="cs-CZ" altLang="cs-CZ" sz="2000" smtClean="0"/>
              <a:t>Zaštiťuje ČSZIVI ČLS JEP</a:t>
            </a:r>
          </a:p>
          <a:p>
            <a:pPr lvl="2"/>
            <a:r>
              <a:rPr lang="cs-CZ" altLang="cs-CZ" sz="2000" smtClean="0"/>
              <a:t>Nejen formát dat, ale oboustranná komunikace</a:t>
            </a:r>
          </a:p>
          <a:p>
            <a:endParaRPr lang="cs-CZ" altLang="cs-CZ"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adpis 1"/>
          <p:cNvSpPr>
            <a:spLocks noGrp="1"/>
          </p:cNvSpPr>
          <p:nvPr>
            <p:ph type="title"/>
          </p:nvPr>
        </p:nvSpPr>
        <p:spPr/>
        <p:txBody>
          <a:bodyPr/>
          <a:lstStyle/>
          <a:p>
            <a:r>
              <a:rPr lang="cs-CZ" altLang="cs-CZ" smtClean="0"/>
              <a:t>DASTA verze 3</a:t>
            </a:r>
          </a:p>
        </p:txBody>
      </p:sp>
      <p:sp>
        <p:nvSpPr>
          <p:cNvPr id="116739" name="Zástupný symbol pro obsah 2"/>
          <p:cNvSpPr>
            <a:spLocks noGrp="1"/>
          </p:cNvSpPr>
          <p:nvPr>
            <p:ph idx="1"/>
          </p:nvPr>
        </p:nvSpPr>
        <p:spPr/>
        <p:txBody>
          <a:bodyPr/>
          <a:lstStyle/>
          <a:p>
            <a:r>
              <a:rPr lang="cs-CZ" altLang="cs-CZ" sz="2400" smtClean="0"/>
              <a:t>Umožňuje přenos</a:t>
            </a:r>
          </a:p>
          <a:p>
            <a:pPr lvl="1"/>
            <a:r>
              <a:rPr lang="cs-CZ" altLang="cs-CZ" sz="1800" smtClean="0"/>
              <a:t>identifikační data pacienta</a:t>
            </a:r>
          </a:p>
          <a:p>
            <a:pPr lvl="1"/>
            <a:r>
              <a:rPr lang="cs-CZ" altLang="cs-CZ" sz="1800" smtClean="0"/>
              <a:t>základní informace o pacientovi (nacionále, r.č., adresy, výška, hmotnost atd.)</a:t>
            </a:r>
          </a:p>
          <a:p>
            <a:pPr lvl="1"/>
            <a:r>
              <a:rPr lang="cs-CZ" altLang="cs-CZ" sz="1800" smtClean="0"/>
              <a:t>urgentní informace (alergie, dg.)</a:t>
            </a:r>
          </a:p>
          <a:p>
            <a:pPr lvl="1"/>
            <a:r>
              <a:rPr lang="cs-CZ" altLang="cs-CZ" sz="1800" smtClean="0"/>
              <a:t>platební vztahy, pojišťovny, pracovní neschopnosti</a:t>
            </a:r>
          </a:p>
          <a:p>
            <a:pPr lvl="1"/>
            <a:r>
              <a:rPr lang="cs-CZ" altLang="cs-CZ" sz="1800" smtClean="0"/>
              <a:t>anamnéza</a:t>
            </a:r>
          </a:p>
          <a:p>
            <a:pPr lvl="1"/>
            <a:r>
              <a:rPr lang="cs-CZ" altLang="cs-CZ" sz="1800" smtClean="0"/>
              <a:t>léky</a:t>
            </a:r>
          </a:p>
          <a:p>
            <a:pPr lvl="1"/>
            <a:r>
              <a:rPr lang="cs-CZ" altLang="cs-CZ" sz="1800" smtClean="0"/>
              <a:t>očkování</a:t>
            </a:r>
          </a:p>
          <a:p>
            <a:pPr lvl="1"/>
            <a:r>
              <a:rPr lang="cs-CZ" altLang="cs-CZ" sz="1800" smtClean="0"/>
              <a:t>dg. trvalé a aktuální</a:t>
            </a:r>
          </a:p>
          <a:p>
            <a:pPr lvl="1"/>
            <a:r>
              <a:rPr lang="cs-CZ" altLang="cs-CZ" sz="1800" b="1" smtClean="0"/>
              <a:t>Laboratorní vyšetření</a:t>
            </a:r>
          </a:p>
          <a:p>
            <a:pPr lvl="1"/>
            <a:endParaRPr lang="cs-CZ" altLang="cs-CZ" sz="1800" b="1" smtClean="0"/>
          </a:p>
          <a:p>
            <a:endParaRPr lang="cs-CZ" altLang="cs-CZ" sz="24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p:cNvSpPr>
            <a:spLocks noGrp="1"/>
          </p:cNvSpPr>
          <p:nvPr>
            <p:ph type="title"/>
          </p:nvPr>
        </p:nvSpPr>
        <p:spPr/>
        <p:txBody>
          <a:bodyPr/>
          <a:lstStyle/>
          <a:p>
            <a:r>
              <a:rPr lang="cs-CZ" altLang="cs-CZ" smtClean="0"/>
              <a:t>DASTA verze 4</a:t>
            </a:r>
          </a:p>
        </p:txBody>
      </p:sp>
      <p:sp>
        <p:nvSpPr>
          <p:cNvPr id="117763" name="Zástupný symbol pro obsah 2"/>
          <p:cNvSpPr>
            <a:spLocks noGrp="1"/>
          </p:cNvSpPr>
          <p:nvPr>
            <p:ph idx="1"/>
          </p:nvPr>
        </p:nvSpPr>
        <p:spPr/>
        <p:txBody>
          <a:bodyPr/>
          <a:lstStyle/>
          <a:p>
            <a:pPr lvl="1"/>
            <a:r>
              <a:rPr lang="cs-CZ" altLang="cs-CZ" sz="2000" smtClean="0"/>
              <a:t>Klinické události</a:t>
            </a:r>
          </a:p>
          <a:p>
            <a:pPr lvl="2"/>
            <a:r>
              <a:rPr lang="cs-CZ" altLang="cs-CZ" sz="1800" smtClean="0"/>
              <a:t>RDG vyšetření (RTG, CT, SONO…)</a:t>
            </a:r>
          </a:p>
          <a:p>
            <a:pPr lvl="2"/>
            <a:r>
              <a:rPr lang="cs-CZ" altLang="cs-CZ" sz="1800" smtClean="0"/>
              <a:t>EKG vyšetření</a:t>
            </a:r>
          </a:p>
          <a:p>
            <a:pPr lvl="2"/>
            <a:r>
              <a:rPr lang="cs-CZ" altLang="cs-CZ" sz="1800" smtClean="0"/>
              <a:t>Příjem pacienta</a:t>
            </a:r>
          </a:p>
          <a:p>
            <a:pPr lvl="2"/>
            <a:r>
              <a:rPr lang="cs-CZ" altLang="cs-CZ" sz="1800" smtClean="0"/>
              <a:t>Operační zpráva</a:t>
            </a:r>
          </a:p>
          <a:p>
            <a:pPr lvl="2"/>
            <a:r>
              <a:rPr lang="cs-CZ" altLang="cs-CZ" sz="1800" smtClean="0"/>
              <a:t>Konzilium</a:t>
            </a:r>
          </a:p>
          <a:p>
            <a:pPr lvl="2"/>
            <a:r>
              <a:rPr lang="cs-CZ" altLang="cs-CZ" sz="1800" smtClean="0"/>
              <a:t>Dekurz</a:t>
            </a:r>
          </a:p>
          <a:p>
            <a:pPr lvl="2"/>
            <a:r>
              <a:rPr lang="cs-CZ" altLang="cs-CZ" sz="1800" smtClean="0"/>
              <a:t>Propouštěcí zpráva</a:t>
            </a:r>
          </a:p>
          <a:p>
            <a:pPr lvl="2"/>
            <a:r>
              <a:rPr lang="cs-CZ" altLang="cs-CZ" sz="1800" smtClean="0"/>
              <a:t>Ambulantní zpráva</a:t>
            </a:r>
          </a:p>
          <a:p>
            <a:pPr lvl="2"/>
            <a:r>
              <a:rPr lang="cs-CZ" altLang="cs-CZ" sz="1800" smtClean="0"/>
              <a:t>Výpis zpráv z archivu</a:t>
            </a:r>
          </a:p>
          <a:p>
            <a:pPr lvl="1">
              <a:buFontTx/>
              <a:buNone/>
            </a:pPr>
            <a:endParaRPr lang="cs-CZ" altLang="cs-CZ"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Nadpis 1"/>
          <p:cNvSpPr>
            <a:spLocks noGrp="1"/>
          </p:cNvSpPr>
          <p:nvPr>
            <p:ph type="title"/>
          </p:nvPr>
        </p:nvSpPr>
        <p:spPr/>
        <p:txBody>
          <a:bodyPr/>
          <a:lstStyle/>
          <a:p>
            <a:r>
              <a:rPr lang="cs-CZ" altLang="cs-CZ" smtClean="0"/>
              <a:t>DASTA - omezení</a:t>
            </a:r>
          </a:p>
        </p:txBody>
      </p:sp>
      <p:sp>
        <p:nvSpPr>
          <p:cNvPr id="118787" name="Zástupný symbol pro obsah 2"/>
          <p:cNvSpPr>
            <a:spLocks noGrp="1"/>
          </p:cNvSpPr>
          <p:nvPr>
            <p:ph idx="1"/>
          </p:nvPr>
        </p:nvSpPr>
        <p:spPr>
          <a:xfrm>
            <a:off x="457200" y="1628775"/>
            <a:ext cx="8229600" cy="4525963"/>
          </a:xfrm>
        </p:spPr>
        <p:txBody>
          <a:bodyPr/>
          <a:lstStyle/>
          <a:p>
            <a:r>
              <a:rPr lang="cs-CZ" altLang="cs-CZ" sz="2400" smtClean="0"/>
              <a:t>Rozhraní není závazné</a:t>
            </a:r>
          </a:p>
          <a:p>
            <a:r>
              <a:rPr lang="cs-CZ" altLang="cs-CZ" sz="2400" smtClean="0"/>
              <a:t>Firemní mutace</a:t>
            </a:r>
          </a:p>
          <a:p>
            <a:r>
              <a:rPr lang="cs-CZ" altLang="cs-CZ" sz="2400" smtClean="0"/>
              <a:t>Firemní bloky </a:t>
            </a:r>
          </a:p>
          <a:p>
            <a:r>
              <a:rPr lang="cs-CZ" altLang="cs-CZ" sz="2400" smtClean="0"/>
              <a:t>Položky mimo NČLP</a:t>
            </a:r>
          </a:p>
          <a:p>
            <a:r>
              <a:rPr lang="cs-CZ" altLang="cs-CZ" sz="2400" smtClean="0"/>
              <a:t>Neexistuje přehled o skutečném využívání</a:t>
            </a:r>
          </a:p>
          <a:p>
            <a:r>
              <a:rPr lang="cs-CZ" altLang="cs-CZ" sz="2400" smtClean="0"/>
              <a:t>Národní specifikum bez vazby na mezinárodní standardy</a:t>
            </a:r>
          </a:p>
          <a:p>
            <a:r>
              <a:rPr lang="cs-CZ" altLang="cs-CZ" sz="2400" smtClean="0"/>
              <a:t>Neřeší vlastní přenos dat</a:t>
            </a:r>
          </a:p>
          <a:p>
            <a:r>
              <a:rPr lang="cs-CZ" altLang="cs-CZ" sz="2400" smtClean="0"/>
              <a:t>Neřeší zabezpečení</a:t>
            </a:r>
          </a:p>
          <a:p>
            <a:endParaRPr lang="cs-CZ" altLang="cs-CZ" sz="24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r>
              <a:rPr lang="cs-CZ" altLang="cs-CZ" smtClean="0"/>
              <a:t>HL7</a:t>
            </a:r>
          </a:p>
        </p:txBody>
      </p:sp>
      <p:sp>
        <p:nvSpPr>
          <p:cNvPr id="119811" name="Zástupný symbol pro obsah 2"/>
          <p:cNvSpPr>
            <a:spLocks noGrp="1"/>
          </p:cNvSpPr>
          <p:nvPr>
            <p:ph idx="1"/>
          </p:nvPr>
        </p:nvSpPr>
        <p:spPr>
          <a:xfrm>
            <a:off x="468313" y="1052513"/>
            <a:ext cx="8229600" cy="5145087"/>
          </a:xfrm>
        </p:spPr>
        <p:txBody>
          <a:bodyPr/>
          <a:lstStyle/>
          <a:p>
            <a:r>
              <a:rPr lang="cs-CZ" altLang="cs-CZ" sz="2400" smtClean="0"/>
              <a:t>Health level 7</a:t>
            </a:r>
          </a:p>
          <a:p>
            <a:r>
              <a:rPr lang="cs-CZ" altLang="cs-CZ" sz="2400" smtClean="0"/>
              <a:t>Celosvětové rozšíření</a:t>
            </a:r>
          </a:p>
          <a:p>
            <a:r>
              <a:rPr lang="cs-CZ" altLang="cs-CZ" sz="2400" smtClean="0"/>
              <a:t>Centrum v USA </a:t>
            </a:r>
          </a:p>
          <a:p>
            <a:pPr lvl="1"/>
            <a:r>
              <a:rPr lang="cs-CZ" altLang="cs-CZ" sz="2000" smtClean="0"/>
              <a:t>www.hl7.org</a:t>
            </a:r>
          </a:p>
          <a:p>
            <a:r>
              <a:rPr lang="cs-CZ" altLang="cs-CZ" sz="2400" smtClean="0"/>
              <a:t>Pobočky v jednotlivých zemích</a:t>
            </a:r>
          </a:p>
          <a:p>
            <a:pPr lvl="1"/>
            <a:r>
              <a:rPr lang="cs-CZ" altLang="cs-CZ" sz="2000" smtClean="0"/>
              <a:t>www.hl7.cz</a:t>
            </a:r>
          </a:p>
          <a:p>
            <a:r>
              <a:rPr lang="cs-CZ" altLang="cs-CZ" sz="2400" smtClean="0"/>
              <a:t>„Fabrika“ na standardy komunikace ve zdravotnictví</a:t>
            </a:r>
          </a:p>
          <a:p>
            <a:r>
              <a:rPr lang="cs-CZ" altLang="cs-CZ" sz="2400" smtClean="0"/>
              <a:t>V České republice omezené rozšíření</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r>
              <a:rPr lang="cs-CZ" altLang="cs-CZ" smtClean="0"/>
              <a:t>CDA</a:t>
            </a:r>
          </a:p>
        </p:txBody>
      </p:sp>
      <p:sp>
        <p:nvSpPr>
          <p:cNvPr id="120835" name="Zástupný symbol pro obsah 2"/>
          <p:cNvSpPr>
            <a:spLocks noGrp="1"/>
          </p:cNvSpPr>
          <p:nvPr>
            <p:ph idx="1"/>
          </p:nvPr>
        </p:nvSpPr>
        <p:spPr/>
        <p:txBody>
          <a:bodyPr/>
          <a:lstStyle/>
          <a:p>
            <a:r>
              <a:rPr lang="cs-CZ" altLang="cs-CZ" sz="2400" smtClean="0"/>
              <a:t>Clinical document architecture</a:t>
            </a:r>
          </a:p>
          <a:p>
            <a:pPr lvl="1"/>
            <a:r>
              <a:rPr lang="cs-CZ" altLang="cs-CZ" sz="2000" smtClean="0"/>
              <a:t>Aplikace HL7</a:t>
            </a:r>
          </a:p>
          <a:p>
            <a:pPr lvl="1"/>
            <a:r>
              <a:rPr lang="cs-CZ" altLang="cs-CZ" sz="2000" smtClean="0"/>
              <a:t>Formalizovaný klinický dokument (lékařské zprávy)</a:t>
            </a:r>
          </a:p>
          <a:p>
            <a:pPr lvl="1"/>
            <a:r>
              <a:rPr lang="cs-CZ" altLang="cs-CZ" sz="2000" smtClean="0"/>
              <a:t>3 úrovně formalizace</a:t>
            </a:r>
          </a:p>
          <a:p>
            <a:pPr lvl="2"/>
            <a:r>
              <a:rPr lang="cs-CZ" altLang="cs-CZ" sz="1800" smtClean="0"/>
              <a:t>Formalizovaná hlavička + nestrukturovaný text</a:t>
            </a:r>
          </a:p>
          <a:p>
            <a:pPr lvl="2"/>
            <a:r>
              <a:rPr lang="cs-CZ" altLang="cs-CZ" sz="1800" smtClean="0"/>
              <a:t>Hlavička + rozčleněný text do bloků</a:t>
            </a:r>
          </a:p>
          <a:p>
            <a:pPr lvl="2"/>
            <a:r>
              <a:rPr lang="cs-CZ" altLang="cs-CZ" sz="1800" smtClean="0"/>
              <a:t>Plně strukturovaný strojově zpracovatelný obsah</a:t>
            </a:r>
          </a:p>
          <a:p>
            <a:pPr lvl="1"/>
            <a:r>
              <a:rPr lang="cs-CZ" altLang="cs-CZ" sz="2000" smtClean="0"/>
              <a:t>Pro konkrétní dokumenty připraveny CDA šablony (templates)</a:t>
            </a:r>
          </a:p>
          <a:p>
            <a:pPr lvl="1"/>
            <a:r>
              <a:rPr lang="cs-CZ" altLang="cs-CZ" sz="2000" smtClean="0"/>
              <a:t>Aplikováno např. v Rakousku, Polsku</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r>
              <a:rPr lang="cs-CZ" altLang="cs-CZ" smtClean="0"/>
              <a:t>SNOMED</a:t>
            </a:r>
          </a:p>
        </p:txBody>
      </p:sp>
      <p:sp>
        <p:nvSpPr>
          <p:cNvPr id="121859" name="Zástupný symbol pro obsah 2"/>
          <p:cNvSpPr>
            <a:spLocks noGrp="1"/>
          </p:cNvSpPr>
          <p:nvPr>
            <p:ph idx="1"/>
          </p:nvPr>
        </p:nvSpPr>
        <p:spPr>
          <a:xfrm>
            <a:off x="485775" y="1196975"/>
            <a:ext cx="8229600" cy="4525963"/>
          </a:xfrm>
        </p:spPr>
        <p:txBody>
          <a:bodyPr/>
          <a:lstStyle/>
          <a:p>
            <a:r>
              <a:rPr lang="cs-CZ" altLang="cs-CZ" sz="2400" smtClean="0"/>
              <a:t>Cca 300 tisíc konceptů</a:t>
            </a:r>
          </a:p>
          <a:p>
            <a:r>
              <a:rPr lang="cs-CZ" altLang="cs-CZ" sz="2400" b="1" smtClean="0"/>
              <a:t>19 kořenových konceptů</a:t>
            </a:r>
          </a:p>
          <a:p>
            <a:pPr lvl="1"/>
            <a:r>
              <a:rPr lang="cs-CZ" altLang="cs-CZ" sz="1600" smtClean="0"/>
              <a:t>Observable entity (otázky)</a:t>
            </a:r>
          </a:p>
          <a:p>
            <a:pPr lvl="1"/>
            <a:r>
              <a:rPr lang="cs-CZ" altLang="cs-CZ" sz="1600" smtClean="0"/>
              <a:t>Clinical finding (odpovědi)</a:t>
            </a:r>
          </a:p>
          <a:p>
            <a:pPr lvl="1"/>
            <a:r>
              <a:rPr lang="cs-CZ" altLang="cs-CZ" sz="1600" smtClean="0"/>
              <a:t>Procedure</a:t>
            </a:r>
          </a:p>
          <a:p>
            <a:pPr lvl="1"/>
            <a:r>
              <a:rPr lang="cs-CZ" altLang="cs-CZ" sz="1600" smtClean="0"/>
              <a:t>Body structure</a:t>
            </a:r>
          </a:p>
          <a:p>
            <a:pPr lvl="1"/>
            <a:r>
              <a:rPr lang="cs-CZ" altLang="cs-CZ" sz="1600" smtClean="0"/>
              <a:t>Organism</a:t>
            </a:r>
          </a:p>
          <a:p>
            <a:pPr lvl="1"/>
            <a:r>
              <a:rPr lang="cs-CZ" altLang="cs-CZ" sz="1600" smtClean="0"/>
              <a:t>Substance</a:t>
            </a:r>
          </a:p>
          <a:p>
            <a:pPr lvl="1"/>
            <a:r>
              <a:rPr lang="cs-CZ" altLang="cs-CZ" sz="1600" smtClean="0"/>
              <a:t>Pharmaceutical products</a:t>
            </a:r>
          </a:p>
          <a:p>
            <a:pPr lvl="1"/>
            <a:r>
              <a:rPr lang="cs-CZ" altLang="cs-CZ" sz="1600" smtClean="0"/>
              <a:t>Physical force</a:t>
            </a:r>
          </a:p>
          <a:p>
            <a:pPr lvl="1"/>
            <a:r>
              <a:rPr lang="cs-CZ" altLang="cs-CZ" sz="1600" smtClean="0"/>
              <a:t>Physical object</a:t>
            </a:r>
          </a:p>
          <a:p>
            <a:pPr lvl="1"/>
            <a:r>
              <a:rPr lang="cs-CZ" altLang="cs-CZ" sz="1600" smtClean="0"/>
              <a:t>..</a:t>
            </a:r>
          </a:p>
          <a:p>
            <a:r>
              <a:rPr lang="cs-CZ" altLang="cs-CZ" sz="2400" b="1" smtClean="0"/>
              <a:t>Název konceptu (</a:t>
            </a:r>
            <a:r>
              <a:rPr lang="cs-CZ" altLang="cs-CZ" sz="2400" smtClean="0"/>
              <a:t>“semantic tag“</a:t>
            </a:r>
            <a:r>
              <a:rPr lang="cs-CZ" altLang="cs-CZ" sz="2400" b="1" smtClean="0"/>
              <a:t>)</a:t>
            </a:r>
          </a:p>
          <a:p>
            <a:r>
              <a:rPr lang="cs-CZ" altLang="cs-CZ" sz="2400" smtClean="0"/>
              <a:t>Fracture of foot (disorder)</a:t>
            </a:r>
            <a:endParaRPr lang="cs-CZ" altLang="cs-CZ" sz="2400" b="1"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Identifikace PC v síti</a:t>
            </a:r>
          </a:p>
        </p:txBody>
      </p:sp>
      <p:sp>
        <p:nvSpPr>
          <p:cNvPr id="21507" name="Rectangle 3"/>
          <p:cNvSpPr>
            <a:spLocks noGrp="1" noChangeArrowheads="1"/>
          </p:cNvSpPr>
          <p:nvPr>
            <p:ph type="body" idx="1"/>
          </p:nvPr>
        </p:nvSpPr>
        <p:spPr/>
        <p:txBody>
          <a:bodyPr/>
          <a:lstStyle/>
          <a:p>
            <a:pPr>
              <a:lnSpc>
                <a:spcPct val="90000"/>
              </a:lnSpc>
            </a:pPr>
            <a:r>
              <a:rPr lang="cs-CZ" altLang="cs-CZ" sz="2400" smtClean="0"/>
              <a:t>Identifikace síťové karty</a:t>
            </a:r>
          </a:p>
          <a:p>
            <a:pPr lvl="2">
              <a:lnSpc>
                <a:spcPct val="90000"/>
              </a:lnSpc>
            </a:pPr>
            <a:r>
              <a:rPr lang="cs-CZ" altLang="cs-CZ" sz="1800" smtClean="0"/>
              <a:t>Celosvětově „jedinečná“ MAC adresa (fyzická adresa)</a:t>
            </a:r>
          </a:p>
          <a:p>
            <a:pPr lvl="2">
              <a:lnSpc>
                <a:spcPct val="90000"/>
              </a:lnSpc>
            </a:pPr>
            <a:r>
              <a:rPr lang="cs-CZ" altLang="cs-CZ" sz="1800" smtClean="0"/>
              <a:t>00-0A-E4-C0-36-81</a:t>
            </a:r>
            <a:endParaRPr lang="cs-CZ" altLang="cs-CZ" smtClean="0"/>
          </a:p>
          <a:p>
            <a:pPr>
              <a:lnSpc>
                <a:spcPct val="90000"/>
              </a:lnSpc>
            </a:pPr>
            <a:r>
              <a:rPr lang="cs-CZ" altLang="cs-CZ" sz="2400" smtClean="0"/>
              <a:t>IP adresa (obdoba IČO nebo telefonu)</a:t>
            </a:r>
          </a:p>
          <a:p>
            <a:pPr lvl="2">
              <a:lnSpc>
                <a:spcPct val="90000"/>
              </a:lnSpc>
            </a:pPr>
            <a:r>
              <a:rPr lang="cs-CZ" altLang="cs-CZ" sz="1800" smtClean="0"/>
              <a:t>Celosvětově „jedinečné“</a:t>
            </a:r>
          </a:p>
          <a:p>
            <a:pPr lvl="2">
              <a:lnSpc>
                <a:spcPct val="90000"/>
              </a:lnSpc>
            </a:pPr>
            <a:r>
              <a:rPr lang="cs-CZ" altLang="cs-CZ" sz="1800" smtClean="0"/>
              <a:t>147.251.14</a:t>
            </a:r>
            <a:r>
              <a:rPr lang="en-US" altLang="cs-CZ" sz="1800" smtClean="0"/>
              <a:t>7</a:t>
            </a:r>
            <a:r>
              <a:rPr lang="cs-CZ" altLang="cs-CZ" sz="1800" smtClean="0"/>
              <a:t>.</a:t>
            </a:r>
            <a:r>
              <a:rPr lang="en-US" altLang="cs-CZ" sz="1800" smtClean="0"/>
              <a:t>76</a:t>
            </a:r>
            <a:endParaRPr lang="cs-CZ" altLang="cs-CZ" sz="1800" smtClean="0"/>
          </a:p>
          <a:p>
            <a:pPr>
              <a:lnSpc>
                <a:spcPct val="90000"/>
              </a:lnSpc>
            </a:pPr>
            <a:r>
              <a:rPr lang="cs-CZ" altLang="cs-CZ" sz="2400" smtClean="0"/>
              <a:t>Internetové jméno (obdoba pošt. adresy) - URL </a:t>
            </a:r>
          </a:p>
          <a:p>
            <a:pPr lvl="2">
              <a:lnSpc>
                <a:spcPct val="90000"/>
              </a:lnSpc>
            </a:pPr>
            <a:r>
              <a:rPr lang="cs-CZ" altLang="cs-CZ" sz="1800" smtClean="0"/>
              <a:t>Celosvětově jedinečné</a:t>
            </a:r>
          </a:p>
          <a:p>
            <a:pPr lvl="2">
              <a:lnSpc>
                <a:spcPct val="90000"/>
              </a:lnSpc>
            </a:pPr>
            <a:r>
              <a:rPr lang="cs-CZ" altLang="cs-CZ" sz="1800" smtClean="0"/>
              <a:t>www.</a:t>
            </a:r>
            <a:r>
              <a:rPr lang="en-US" altLang="cs-CZ" sz="1800" smtClean="0"/>
              <a:t>i</a:t>
            </a:r>
            <a:r>
              <a:rPr lang="cs-CZ" altLang="cs-CZ" sz="1800" smtClean="0"/>
              <a:t>ba.muni.cz</a:t>
            </a:r>
          </a:p>
          <a:p>
            <a:pPr>
              <a:lnSpc>
                <a:spcPct val="90000"/>
              </a:lnSpc>
            </a:pPr>
            <a:r>
              <a:rPr lang="cs-CZ" altLang="cs-CZ" sz="2400" smtClean="0"/>
              <a:t>Windows jméno</a:t>
            </a:r>
            <a:r>
              <a:rPr lang="en-US" altLang="cs-CZ" sz="2400" smtClean="0"/>
              <a:t> po</a:t>
            </a:r>
            <a:r>
              <a:rPr lang="cs-CZ" altLang="cs-CZ" sz="2400" smtClean="0"/>
              <a:t>čítače (číslo kanceláře)</a:t>
            </a:r>
          </a:p>
          <a:p>
            <a:pPr lvl="2">
              <a:lnSpc>
                <a:spcPct val="90000"/>
              </a:lnSpc>
            </a:pPr>
            <a:r>
              <a:rPr lang="cs-CZ" altLang="cs-CZ" sz="1800" smtClean="0"/>
              <a:t>Lokální jméno pouze v rámci místní sítě</a:t>
            </a:r>
          </a:p>
          <a:p>
            <a:pPr lvl="2">
              <a:lnSpc>
                <a:spcPct val="90000"/>
              </a:lnSpc>
            </a:pPr>
            <a:r>
              <a:rPr lang="cs-CZ" altLang="cs-CZ" sz="1800" smtClean="0"/>
              <a:t>Např.: Server1, kancelar1, kancelar2</a:t>
            </a:r>
          </a:p>
          <a:p>
            <a:pPr lvl="2" eaLnBrk="1" hangingPunct="1">
              <a:buFontTx/>
              <a:buNone/>
            </a:pPr>
            <a:endParaRPr lang="cs-CZ" altLang="cs-CZ" sz="20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dpis 1"/>
          <p:cNvSpPr>
            <a:spLocks noGrp="1"/>
          </p:cNvSpPr>
          <p:nvPr>
            <p:ph type="title"/>
          </p:nvPr>
        </p:nvSpPr>
        <p:spPr/>
        <p:txBody>
          <a:bodyPr/>
          <a:lstStyle/>
          <a:p>
            <a:r>
              <a:rPr lang="cs-CZ" altLang="cs-CZ" smtClean="0"/>
              <a:t>SNOMED</a:t>
            </a:r>
          </a:p>
        </p:txBody>
      </p:sp>
      <p:sp>
        <p:nvSpPr>
          <p:cNvPr id="122883" name="Zástupný symbol pro obsah 2"/>
          <p:cNvSpPr>
            <a:spLocks noGrp="1"/>
          </p:cNvSpPr>
          <p:nvPr>
            <p:ph idx="1"/>
          </p:nvPr>
        </p:nvSpPr>
        <p:spPr>
          <a:xfrm>
            <a:off x="457200" y="1196975"/>
            <a:ext cx="8229600" cy="4525963"/>
          </a:xfrm>
        </p:spPr>
        <p:txBody>
          <a:bodyPr/>
          <a:lstStyle/>
          <a:p>
            <a:r>
              <a:rPr lang="cs-CZ" altLang="cs-CZ" sz="2400" smtClean="0"/>
              <a:t>Klinická terminologie</a:t>
            </a:r>
          </a:p>
          <a:p>
            <a:r>
              <a:rPr lang="cs-CZ" altLang="cs-CZ" sz="2400" smtClean="0"/>
              <a:t>Spravován </a:t>
            </a:r>
            <a:r>
              <a:rPr lang="en-US" altLang="cs-CZ" sz="2400" smtClean="0">
                <a:hlinkClick r:id="rId2"/>
              </a:rPr>
              <a:t>International Health Terminology Standards Development Organisation (IHTSDO)</a:t>
            </a:r>
            <a:endParaRPr lang="cs-CZ" altLang="cs-CZ" sz="2400" smtClean="0"/>
          </a:p>
          <a:p>
            <a:r>
              <a:rPr lang="cs-CZ" altLang="cs-CZ" sz="2400" smtClean="0"/>
              <a:t>Nejen termíny, ale hlavně vazby</a:t>
            </a:r>
          </a:p>
          <a:p>
            <a:r>
              <a:rPr lang="cs-CZ" altLang="cs-CZ" sz="2400" smtClean="0"/>
              <a:t>Multiosové uspořádání</a:t>
            </a:r>
          </a:p>
          <a:p>
            <a:r>
              <a:rPr lang="cs-CZ" altLang="cs-CZ" sz="2400" smtClean="0"/>
              <a:t>Základní jednotka = koncept</a:t>
            </a:r>
          </a:p>
          <a:p>
            <a:r>
              <a:rPr lang="cs-CZ" altLang="cs-CZ" sz="2400" smtClean="0"/>
              <a:t>Základní struktura</a:t>
            </a:r>
          </a:p>
          <a:p>
            <a:pPr lvl="1"/>
            <a:r>
              <a:rPr lang="cs-CZ" altLang="cs-CZ" sz="2000" smtClean="0"/>
              <a:t>Koncept (Concept)</a:t>
            </a:r>
          </a:p>
          <a:p>
            <a:pPr lvl="1"/>
            <a:r>
              <a:rPr lang="cs-CZ" altLang="cs-CZ" sz="2000" smtClean="0"/>
              <a:t>Popis (Description)</a:t>
            </a:r>
          </a:p>
          <a:p>
            <a:pPr lvl="2"/>
            <a:r>
              <a:rPr lang="cs-CZ" altLang="cs-CZ" sz="1600" smtClean="0"/>
              <a:t>FSN  - </a:t>
            </a:r>
            <a:r>
              <a:rPr lang="cs-CZ" altLang="cs-CZ" sz="1600" b="1" smtClean="0"/>
              <a:t>Fully Specified Name</a:t>
            </a:r>
            <a:endParaRPr lang="cs-CZ" altLang="cs-CZ" sz="1600" smtClean="0"/>
          </a:p>
          <a:p>
            <a:pPr lvl="2"/>
            <a:r>
              <a:rPr lang="cs-CZ" altLang="cs-CZ" sz="1600" i="1" smtClean="0"/>
              <a:t>Preferred Term</a:t>
            </a:r>
          </a:p>
          <a:p>
            <a:pPr lvl="2"/>
            <a:r>
              <a:rPr lang="cs-CZ" altLang="cs-CZ" sz="1600" i="1" smtClean="0"/>
              <a:t>Synonyms</a:t>
            </a:r>
            <a:endParaRPr lang="cs-CZ" altLang="cs-CZ" sz="1600" smtClean="0"/>
          </a:p>
          <a:p>
            <a:pPr lvl="1"/>
            <a:r>
              <a:rPr lang="cs-CZ" altLang="cs-CZ" sz="2000" smtClean="0"/>
              <a:t>Vazby (Relationship)</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images.channeltimes.com.s3-ap-southeast-1.amazonaws.com/2016/02/iot_EMPV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600200"/>
            <a:ext cx="36004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Nadpis 1"/>
          <p:cNvSpPr>
            <a:spLocks noGrp="1" noChangeArrowheads="1"/>
          </p:cNvSpPr>
          <p:nvPr>
            <p:ph type="title"/>
          </p:nvPr>
        </p:nvSpPr>
        <p:spPr>
          <a:xfrm>
            <a:off x="428625" y="333375"/>
            <a:ext cx="8229600" cy="1143000"/>
          </a:xfrm>
        </p:spPr>
        <p:txBody>
          <a:bodyPr/>
          <a:lstStyle/>
          <a:p>
            <a:r>
              <a:rPr lang="cs-CZ" altLang="cs-CZ" smtClean="0"/>
              <a:t>Internet věcí (IoT)</a:t>
            </a:r>
          </a:p>
        </p:txBody>
      </p:sp>
      <p:sp>
        <p:nvSpPr>
          <p:cNvPr id="116739" name="Zástupný symbol pro obsah 2">
            <a:extLst>
              <a:ext uri="{FF2B5EF4-FFF2-40B4-BE49-F238E27FC236}">
                <a16:creationId xmlns:a16="http://schemas.microsoft.com/office/drawing/2014/main" xmlns="" id="{AF4017CD-4D14-4065-BEC1-7731C429F48E}"/>
              </a:ext>
            </a:extLst>
          </p:cNvPr>
          <p:cNvSpPr>
            <a:spLocks noGrp="1"/>
          </p:cNvSpPr>
          <p:nvPr>
            <p:ph idx="1"/>
          </p:nvPr>
        </p:nvSpPr>
        <p:spPr/>
        <p:txBody>
          <a:bodyPr/>
          <a:lstStyle/>
          <a:p>
            <a:pPr>
              <a:defRPr/>
            </a:pPr>
            <a:r>
              <a:rPr lang="cs-CZ" altLang="cs-CZ" sz="2400" dirty="0"/>
              <a:t>Internet </a:t>
            </a:r>
            <a:r>
              <a:rPr lang="cs-CZ" altLang="cs-CZ" sz="2400" dirty="0" err="1"/>
              <a:t>of</a:t>
            </a:r>
            <a:r>
              <a:rPr lang="cs-CZ" altLang="cs-CZ" sz="2400" dirty="0"/>
              <a:t> </a:t>
            </a:r>
            <a:r>
              <a:rPr lang="cs-CZ" altLang="cs-CZ" sz="2400" dirty="0" err="1"/>
              <a:t>Things</a:t>
            </a:r>
            <a:r>
              <a:rPr lang="cs-CZ" altLang="cs-CZ" sz="2400" dirty="0"/>
              <a:t>“ 				        (Internet věcí)</a:t>
            </a:r>
          </a:p>
          <a:p>
            <a:pPr>
              <a:defRPr/>
            </a:pPr>
            <a:endParaRPr lang="cs-CZ" altLang="cs-CZ" sz="2400" dirty="0"/>
          </a:p>
          <a:p>
            <a:pPr>
              <a:defRPr/>
            </a:pPr>
            <a:r>
              <a:rPr lang="cs-CZ" altLang="cs-CZ" sz="2400" dirty="0"/>
              <a:t>Propojení zařízení, systémů 				       a služeb</a:t>
            </a:r>
          </a:p>
          <a:p>
            <a:pPr>
              <a:defRPr/>
            </a:pPr>
            <a:endParaRPr lang="cs-CZ" altLang="cs-CZ" sz="2400" dirty="0"/>
          </a:p>
          <a:p>
            <a:pPr>
              <a:defRPr/>
            </a:pPr>
            <a:r>
              <a:rPr lang="cs-CZ" sz="2400" dirty="0"/>
              <a:t>Předpoklad 50 miliard zařízení 				     do roku 2020, tedy v řádu o 			       polovinu více než dnes (2015). </a:t>
            </a:r>
          </a:p>
          <a:p>
            <a:pPr>
              <a:defRPr/>
            </a:pPr>
            <a:endParaRPr lang="cs-CZ" sz="2400" dirty="0"/>
          </a:p>
          <a:p>
            <a:pPr>
              <a:defRPr/>
            </a:pPr>
            <a:r>
              <a:rPr lang="cs-CZ" sz="2400" dirty="0"/>
              <a:t>Na jednoho člověka na zemi, tak bude připadat mezi šesti až sedmi zařízeními (mimo </a:t>
            </a:r>
            <a:r>
              <a:rPr lang="cs-CZ" sz="2400" dirty="0" err="1"/>
              <a:t>tabletů</a:t>
            </a:r>
            <a:r>
              <a:rPr lang="cs-CZ" sz="2400" dirty="0"/>
              <a:t> a mobilů)</a:t>
            </a:r>
            <a:endParaRPr lang="cs-CZ" altLang="cs-CZ" sz="2400" dirty="0"/>
          </a:p>
          <a:p>
            <a:pPr>
              <a:defRPr/>
            </a:pPr>
            <a:endParaRPr lang="cs-CZ" altLang="cs-CZ" sz="2400" dirty="0"/>
          </a:p>
          <a:p>
            <a:pPr>
              <a:defRPr/>
            </a:pPr>
            <a:endParaRPr lang="cs-CZ" altLang="cs-CZ" sz="2400" dirty="0"/>
          </a:p>
          <a:p>
            <a:pPr marL="0" indent="0">
              <a:buFontTx/>
              <a:buNone/>
              <a:defRPr/>
            </a:pPr>
            <a:endParaRPr lang="cs-CZ" altLang="cs-CZ" sz="2400" dirty="0"/>
          </a:p>
        </p:txBody>
      </p:sp>
    </p:spTree>
    <p:extLst>
      <p:ext uri="{BB962C8B-B14F-4D97-AF65-F5344CB8AC3E}">
        <p14:creationId xmlns:p14="http://schemas.microsoft.com/office/powerpoint/2010/main" val="42103904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IoT</a:t>
            </a:r>
            <a:r>
              <a:rPr lang="en-US" dirty="0" smtClean="0"/>
              <a:t> – s</a:t>
            </a:r>
            <a:r>
              <a:rPr lang="cs-CZ" dirty="0" err="1" smtClean="0"/>
              <a:t>íťové</a:t>
            </a:r>
            <a:r>
              <a:rPr lang="cs-CZ" dirty="0" smtClean="0"/>
              <a:t> technologie</a:t>
            </a:r>
            <a:endParaRPr lang="cs-CZ" dirty="0"/>
          </a:p>
        </p:txBody>
      </p:sp>
      <p:sp>
        <p:nvSpPr>
          <p:cNvPr id="3" name="Zástupný symbol pro obsah 2"/>
          <p:cNvSpPr>
            <a:spLocks noGrp="1"/>
          </p:cNvSpPr>
          <p:nvPr>
            <p:ph idx="1"/>
          </p:nvPr>
        </p:nvSpPr>
        <p:spPr/>
        <p:txBody>
          <a:bodyPr/>
          <a:lstStyle/>
          <a:p>
            <a:r>
              <a:rPr lang="cs-CZ" sz="2800" b="1" dirty="0" smtClean="0"/>
              <a:t>GSM</a:t>
            </a:r>
          </a:p>
          <a:p>
            <a:r>
              <a:rPr lang="en-US" sz="2800" b="1" dirty="0" smtClean="0"/>
              <a:t>SIGFOX</a:t>
            </a:r>
            <a:r>
              <a:rPr lang="cs-CZ" sz="2800" b="1" dirty="0" smtClean="0"/>
              <a:t> (</a:t>
            </a:r>
            <a:r>
              <a:rPr lang="cs-CZ" sz="2800" b="1" dirty="0" err="1" smtClean="0"/>
              <a:t>T-mobile</a:t>
            </a:r>
            <a:r>
              <a:rPr lang="cs-CZ" sz="2800" b="1" dirty="0" smtClean="0"/>
              <a:t>)</a:t>
            </a:r>
            <a:endParaRPr lang="en-US" sz="2800" b="1" dirty="0" smtClean="0"/>
          </a:p>
          <a:p>
            <a:r>
              <a:rPr lang="en-US" sz="2800" b="1" dirty="0" err="1" smtClean="0"/>
              <a:t>LoRa</a:t>
            </a:r>
            <a:r>
              <a:rPr lang="cs-CZ" sz="2800" b="1" dirty="0" smtClean="0"/>
              <a:t> (České radiokomunikace, </a:t>
            </a:r>
            <a:r>
              <a:rPr lang="cs-CZ" sz="2800" b="1" dirty="0" err="1" smtClean="0"/>
              <a:t>Starnet</a:t>
            </a:r>
            <a:r>
              <a:rPr lang="cs-CZ" sz="2800" b="1" dirty="0" smtClean="0"/>
              <a:t>)</a:t>
            </a:r>
          </a:p>
          <a:p>
            <a:r>
              <a:rPr lang="cs-CZ" sz="2800" b="1" dirty="0" smtClean="0"/>
              <a:t>NB-</a:t>
            </a:r>
            <a:r>
              <a:rPr lang="cs-CZ" sz="2800" b="1" dirty="0" err="1" smtClean="0"/>
              <a:t>IoT</a:t>
            </a:r>
            <a:r>
              <a:rPr lang="en-US" sz="2800" b="1" dirty="0" smtClean="0"/>
              <a:t> </a:t>
            </a:r>
            <a:r>
              <a:rPr lang="cs-CZ" sz="2800" b="1" dirty="0" smtClean="0"/>
              <a:t>(Vodafone, </a:t>
            </a:r>
            <a:r>
              <a:rPr lang="cs-CZ" sz="2800" b="1" dirty="0" err="1" smtClean="0"/>
              <a:t>T-mobile</a:t>
            </a:r>
            <a:r>
              <a:rPr lang="cs-CZ" sz="2800" b="1" dirty="0" smtClean="0"/>
              <a:t>, O2)</a:t>
            </a:r>
          </a:p>
          <a:p>
            <a:endParaRPr lang="cs-CZ" sz="2800" b="1" dirty="0"/>
          </a:p>
          <a:p>
            <a:r>
              <a:rPr lang="cs-CZ" sz="2800" b="1" dirty="0" smtClean="0"/>
              <a:t>Omezený datový tok (impulsy)</a:t>
            </a:r>
          </a:p>
          <a:p>
            <a:r>
              <a:rPr lang="cs-CZ" sz="2800" b="1" dirty="0" smtClean="0"/>
              <a:t>Nízká energetická náročnost</a:t>
            </a:r>
          </a:p>
          <a:p>
            <a:pPr lvl="1"/>
            <a:r>
              <a:rPr lang="cs-CZ" sz="2400" b="1" dirty="0" smtClean="0"/>
              <a:t>Čidla na 10 let</a:t>
            </a:r>
          </a:p>
          <a:p>
            <a:r>
              <a:rPr lang="cs-CZ" sz="2800" b="1" dirty="0" smtClean="0"/>
              <a:t>Cena připojení od 150 Kč na 1 zařízení na rok</a:t>
            </a:r>
            <a:endParaRPr lang="cs-CZ" sz="2800" dirty="0"/>
          </a:p>
        </p:txBody>
      </p:sp>
    </p:spTree>
    <p:extLst>
      <p:ext uri="{BB962C8B-B14F-4D97-AF65-F5344CB8AC3E}">
        <p14:creationId xmlns:p14="http://schemas.microsoft.com/office/powerpoint/2010/main" val="14012911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Nadpis 1"/>
          <p:cNvSpPr>
            <a:spLocks noGrp="1" noChangeArrowheads="1"/>
          </p:cNvSpPr>
          <p:nvPr>
            <p:ph type="title"/>
          </p:nvPr>
        </p:nvSpPr>
        <p:spPr>
          <a:xfrm>
            <a:off x="428625" y="333375"/>
            <a:ext cx="8229600" cy="1143000"/>
          </a:xfrm>
        </p:spPr>
        <p:txBody>
          <a:bodyPr/>
          <a:lstStyle/>
          <a:p>
            <a:r>
              <a:rPr lang="cs-CZ" altLang="cs-CZ" smtClean="0"/>
              <a:t>Směry IoT</a:t>
            </a:r>
          </a:p>
        </p:txBody>
      </p:sp>
      <p:sp>
        <p:nvSpPr>
          <p:cNvPr id="122883" name="Zástupný symbol pro obsah 2"/>
          <p:cNvSpPr>
            <a:spLocks noGrp="1" noChangeArrowheads="1"/>
          </p:cNvSpPr>
          <p:nvPr>
            <p:ph idx="1"/>
          </p:nvPr>
        </p:nvSpPr>
        <p:spPr/>
        <p:txBody>
          <a:bodyPr/>
          <a:lstStyle/>
          <a:p>
            <a:r>
              <a:rPr lang="cs-CZ" altLang="cs-CZ" sz="2400" smtClean="0"/>
              <a:t>Dva hlavní směry:</a:t>
            </a:r>
          </a:p>
          <a:p>
            <a:pPr lvl="1">
              <a:buFont typeface="Wingdings" panose="05000000000000000000" pitchFamily="2" charset="2"/>
              <a:buChar char="§"/>
            </a:pPr>
            <a:r>
              <a:rPr lang="cs-CZ" altLang="cs-CZ" sz="2400" smtClean="0"/>
              <a:t>Průmyslový Internet věcí (iIoT - Industry IoT) </a:t>
            </a:r>
          </a:p>
          <a:p>
            <a:pPr lvl="1">
              <a:buFont typeface="Wingdings" panose="05000000000000000000" pitchFamily="2" charset="2"/>
              <a:buChar char="§"/>
            </a:pPr>
            <a:r>
              <a:rPr lang="cs-CZ" altLang="cs-CZ" sz="2400" smtClean="0"/>
              <a:t>Spotřebitelský Internet věcí (cIoT - Customer IoT)</a:t>
            </a:r>
          </a:p>
          <a:p>
            <a:pPr marL="914400" lvl="2" indent="0">
              <a:buFontTx/>
              <a:buNone/>
            </a:pPr>
            <a:endParaRPr lang="cs-CZ" altLang="cs-CZ" smtClean="0"/>
          </a:p>
          <a:p>
            <a:pPr lvl="1">
              <a:buFont typeface="Wingdings" panose="05000000000000000000" pitchFamily="2" charset="2"/>
              <a:buChar char="§"/>
            </a:pPr>
            <a:endParaRPr lang="cs-CZ" altLang="cs-CZ" sz="2400" smtClean="0"/>
          </a:p>
        </p:txBody>
      </p:sp>
      <p:pic>
        <p:nvPicPr>
          <p:cNvPr id="122884" name="Obrázek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0" y="3284538"/>
            <a:ext cx="5959475"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82111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noChangeArrowheads="1"/>
          </p:cNvSpPr>
          <p:nvPr>
            <p:ph type="title"/>
          </p:nvPr>
        </p:nvSpPr>
        <p:spPr>
          <a:xfrm>
            <a:off x="428625" y="333375"/>
            <a:ext cx="8229600" cy="1143000"/>
          </a:xfrm>
        </p:spPr>
        <p:txBody>
          <a:bodyPr/>
          <a:lstStyle/>
          <a:p>
            <a:r>
              <a:rPr lang="cs-CZ" altLang="cs-CZ" smtClean="0"/>
              <a:t>Uživatelský IoT</a:t>
            </a:r>
          </a:p>
        </p:txBody>
      </p:sp>
      <p:sp>
        <p:nvSpPr>
          <p:cNvPr id="124931"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Zaměřuje na spotřebitelská zařízení, IT a telekomunikační zařízení a další. </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Užívána zařízení zjednodušující každodenní život pomocí automatizace v domácnosti, chytrých zařízení nebo pomocí nositelné elektroniky. </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Hlavní výhodou je zvýšení uživatelského zážitku (QoE - Quality of Experience).</a:t>
            </a:r>
          </a:p>
          <a:p>
            <a:pPr lvl="2">
              <a:buFont typeface="Wingdings" panose="05000000000000000000" pitchFamily="2" charset="2"/>
              <a:buChar char="§"/>
            </a:pPr>
            <a:endParaRPr lang="cs-CZ" altLang="cs-CZ" smtClean="0"/>
          </a:p>
          <a:p>
            <a:pPr lvl="1">
              <a:buFont typeface="Wingdings" panose="05000000000000000000" pitchFamily="2" charset="2"/>
              <a:buChar char="§"/>
            </a:pPr>
            <a:endParaRPr lang="cs-CZ" altLang="cs-CZ" sz="2400" smtClean="0"/>
          </a:p>
        </p:txBody>
      </p:sp>
    </p:spTree>
    <p:extLst>
      <p:ext uri="{BB962C8B-B14F-4D97-AF65-F5344CB8AC3E}">
        <p14:creationId xmlns:p14="http://schemas.microsoft.com/office/powerpoint/2010/main" val="9645944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6" descr="Výsledek obrázku pro wear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800" y="4149725"/>
            <a:ext cx="5537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Nadpis 1"/>
          <p:cNvSpPr>
            <a:spLocks noGrp="1" noChangeArrowheads="1"/>
          </p:cNvSpPr>
          <p:nvPr>
            <p:ph type="title"/>
          </p:nvPr>
        </p:nvSpPr>
        <p:spPr>
          <a:xfrm>
            <a:off x="428625" y="333375"/>
            <a:ext cx="8229600" cy="1143000"/>
          </a:xfrm>
        </p:spPr>
        <p:txBody>
          <a:bodyPr/>
          <a:lstStyle/>
          <a:p>
            <a:r>
              <a:rPr lang="cs-CZ" altLang="cs-CZ" smtClean="0"/>
              <a:t>Aplikace uživatelského IoT</a:t>
            </a:r>
          </a:p>
        </p:txBody>
      </p:sp>
      <p:sp>
        <p:nvSpPr>
          <p:cNvPr id="126980" name="Zástupný symbol pro obsah 2"/>
          <p:cNvSpPr>
            <a:spLocks noGrp="1" noChangeArrowheads="1"/>
          </p:cNvSpPr>
          <p:nvPr>
            <p:ph idx="1"/>
          </p:nvPr>
        </p:nvSpPr>
        <p:spPr/>
        <p:txBody>
          <a:bodyPr/>
          <a:lstStyle/>
          <a:p>
            <a:r>
              <a:rPr lang="cs-CZ" altLang="cs-CZ" sz="1800" b="1" smtClean="0"/>
              <a:t>Chytré domácnosti</a:t>
            </a:r>
          </a:p>
          <a:p>
            <a:pPr lvl="1">
              <a:buFont typeface="Wingdings" panose="05000000000000000000" pitchFamily="2" charset="2"/>
              <a:buChar char="§"/>
            </a:pPr>
            <a:r>
              <a:rPr lang="cs-CZ" altLang="cs-CZ" sz="1600" smtClean="0"/>
              <a:t>Dálkové ovládání spotřebičů pro větší komfort nebo šetření energie. </a:t>
            </a:r>
          </a:p>
          <a:p>
            <a:pPr lvl="1">
              <a:buFont typeface="Wingdings" panose="05000000000000000000" pitchFamily="2" charset="2"/>
              <a:buChar char="§"/>
            </a:pPr>
            <a:r>
              <a:rPr lang="cs-CZ" altLang="cs-CZ" sz="1600" smtClean="0"/>
              <a:t>Detekce otevření dveří a oken pro prevenci před zloději.</a:t>
            </a:r>
          </a:p>
          <a:p>
            <a:pPr lvl="1">
              <a:buFont typeface="Wingdings" panose="05000000000000000000" pitchFamily="2" charset="2"/>
              <a:buChar char="§"/>
            </a:pPr>
            <a:r>
              <a:rPr lang="cs-CZ" altLang="cs-CZ" sz="1600" smtClean="0"/>
              <a:t>Monitorování spotřeby elektrické energie a vody pro možnost dosažení úspor.</a:t>
            </a:r>
          </a:p>
          <a:p>
            <a:pPr lvl="1">
              <a:buFont typeface="Wingdings" panose="05000000000000000000" pitchFamily="2" charset="2"/>
              <a:buChar char="§"/>
            </a:pPr>
            <a:endParaRPr lang="cs-CZ" altLang="cs-CZ" sz="1600" smtClean="0"/>
          </a:p>
          <a:p>
            <a:r>
              <a:rPr lang="cs-CZ" altLang="cs-CZ" sz="1800" b="1" smtClean="0"/>
              <a:t>Inteligentní nakupování</a:t>
            </a:r>
          </a:p>
          <a:p>
            <a:pPr lvl="1">
              <a:buFont typeface="Wingdings" panose="05000000000000000000" pitchFamily="2" charset="2"/>
              <a:buChar char="§"/>
            </a:pPr>
            <a:r>
              <a:rPr lang="cs-CZ" altLang="cs-CZ" sz="1600" smtClean="0"/>
              <a:t>Aplikace umožní poradit při nákupu např. podle zákazníkových zvyků, preferencí, či velikostí, nebo podle přítomnosti alergických látek, nebo doby exspirace.</a:t>
            </a:r>
          </a:p>
          <a:p>
            <a:pPr lvl="1">
              <a:buFont typeface="Wingdings" panose="05000000000000000000" pitchFamily="2" charset="2"/>
              <a:buChar char="§"/>
            </a:pPr>
            <a:r>
              <a:rPr lang="cs-CZ" altLang="cs-CZ" sz="1600" smtClean="0"/>
              <a:t>Platby za zboží a služby pomocí NFC obsaženého v mobilním telefonu nebo nositelné elektronice.</a:t>
            </a:r>
          </a:p>
          <a:p>
            <a:pPr lvl="1">
              <a:buFont typeface="Wingdings" panose="05000000000000000000" pitchFamily="2" charset="2"/>
              <a:buChar char="§"/>
            </a:pPr>
            <a:endParaRPr lang="cs-CZ" altLang="cs-CZ" sz="1600" smtClean="0"/>
          </a:p>
          <a:p>
            <a:r>
              <a:rPr lang="cs-CZ" altLang="cs-CZ" sz="1800" b="1" smtClean="0"/>
              <a:t>Nositelná elektronika</a:t>
            </a:r>
          </a:p>
          <a:p>
            <a:pPr lvl="1">
              <a:buFont typeface="Arial" panose="020B0604020202020204" pitchFamily="34" charset="0"/>
              <a:buChar char="•"/>
            </a:pPr>
            <a:r>
              <a:rPr lang="cs-CZ" altLang="cs-CZ" sz="1600" smtClean="0"/>
              <a:t>Chytré hodinky</a:t>
            </a:r>
          </a:p>
          <a:p>
            <a:pPr lvl="1">
              <a:buFont typeface="Arial" panose="020B0604020202020204" pitchFamily="34" charset="0"/>
              <a:buChar char="•"/>
            </a:pPr>
            <a:r>
              <a:rPr lang="cs-CZ" altLang="cs-CZ" sz="1600" u="sng" smtClean="0">
                <a:solidFill>
                  <a:srgbClr val="C00000"/>
                </a:solidFill>
              </a:rPr>
              <a:t>Fitness náramky</a:t>
            </a:r>
          </a:p>
          <a:p>
            <a:pPr lvl="1">
              <a:buFont typeface="Arial" panose="020B0604020202020204" pitchFamily="34" charset="0"/>
              <a:buChar char="•"/>
            </a:pPr>
            <a:r>
              <a:rPr lang="cs-CZ" altLang="cs-CZ" sz="1600" u="sng" smtClean="0">
                <a:solidFill>
                  <a:srgbClr val="C00000"/>
                </a:solidFill>
              </a:rPr>
              <a:t>Snímače životních funkcí</a:t>
            </a:r>
          </a:p>
          <a:p>
            <a:pPr lvl="1">
              <a:buFont typeface="Wingdings" panose="05000000000000000000" pitchFamily="2" charset="2"/>
              <a:buChar char="§"/>
            </a:pPr>
            <a:endParaRPr lang="cs-CZ" altLang="cs-CZ" sz="1600" smtClean="0"/>
          </a:p>
        </p:txBody>
      </p:sp>
    </p:spTree>
    <p:extLst>
      <p:ext uri="{BB962C8B-B14F-4D97-AF65-F5344CB8AC3E}">
        <p14:creationId xmlns:p14="http://schemas.microsoft.com/office/powerpoint/2010/main" val="34871395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Nadpis 1"/>
          <p:cNvSpPr>
            <a:spLocks noGrp="1" noChangeArrowheads="1"/>
          </p:cNvSpPr>
          <p:nvPr>
            <p:ph type="title"/>
          </p:nvPr>
        </p:nvSpPr>
        <p:spPr>
          <a:xfrm>
            <a:off x="428625" y="333375"/>
            <a:ext cx="8229600" cy="1143000"/>
          </a:xfrm>
        </p:spPr>
        <p:txBody>
          <a:bodyPr/>
          <a:lstStyle/>
          <a:p>
            <a:r>
              <a:rPr lang="cs-CZ" altLang="cs-CZ" smtClean="0"/>
              <a:t>Průmyslový IoT</a:t>
            </a:r>
          </a:p>
        </p:txBody>
      </p:sp>
      <p:sp>
        <p:nvSpPr>
          <p:cNvPr id="129027" name="Zástupný symbol pro obsah 2"/>
          <p:cNvSpPr>
            <a:spLocks noGrp="1" noChangeArrowheads="1"/>
          </p:cNvSpPr>
          <p:nvPr>
            <p:ph idx="1"/>
          </p:nvPr>
        </p:nvSpPr>
        <p:spPr/>
        <p:txBody>
          <a:bodyPr/>
          <a:lstStyle/>
          <a:p>
            <a:pPr lvl="1">
              <a:buFont typeface="Wingdings" panose="05000000000000000000" pitchFamily="2" charset="2"/>
              <a:buChar char="§"/>
            </a:pPr>
            <a:r>
              <a:rPr lang="cs-CZ" altLang="cs-CZ" sz="2400" smtClean="0"/>
              <a:t>Jedná se o IoT zařízení a systémy, které jsou používány v průmyslových odvětvích, jako jsou průmyslová automatizace, energetický průmysl a zdravotnictví. </a:t>
            </a:r>
          </a:p>
          <a:p>
            <a:pPr lvl="1">
              <a:buFont typeface="Wingdings" panose="05000000000000000000" pitchFamily="2" charset="2"/>
              <a:buChar char="§"/>
            </a:pPr>
            <a:endParaRPr lang="cs-CZ" altLang="cs-CZ" sz="2400" smtClean="0"/>
          </a:p>
          <a:p>
            <a:pPr lvl="1">
              <a:buFont typeface="Wingdings" panose="05000000000000000000" pitchFamily="2" charset="2"/>
              <a:buChar char="§"/>
            </a:pPr>
            <a:r>
              <a:rPr lang="cs-CZ" altLang="cs-CZ" sz="2400" smtClean="0"/>
              <a:t>Hlavním zaměřením je efektivnější využívání zdrojů, snížení provozních nákladů, zvýšení efektivity či bezpečnosti.</a:t>
            </a:r>
          </a:p>
          <a:p>
            <a:pPr lvl="1">
              <a:buFont typeface="Wingdings" panose="05000000000000000000" pitchFamily="2" charset="2"/>
              <a:buChar char="§"/>
            </a:pPr>
            <a:endParaRPr lang="cs-CZ" altLang="cs-CZ" sz="2400" smtClean="0"/>
          </a:p>
          <a:p>
            <a:pPr lvl="1">
              <a:buFont typeface="Wingdings" panose="05000000000000000000" pitchFamily="2" charset="2"/>
              <a:buChar char="§"/>
            </a:pPr>
            <a:r>
              <a:rPr lang="cs-CZ" altLang="cs-CZ" sz="2400" smtClean="0"/>
              <a:t> V praxi může sloužit například pro zajištění bezpečnosti pracovníků či automatizaci údržby. </a:t>
            </a:r>
          </a:p>
          <a:p>
            <a:pPr lvl="1">
              <a:buFont typeface="Wingdings" panose="05000000000000000000" pitchFamily="2" charset="2"/>
              <a:buChar char="§"/>
            </a:pPr>
            <a:endParaRPr lang="cs-CZ" altLang="cs-CZ" sz="2400" smtClean="0"/>
          </a:p>
          <a:p>
            <a:pPr>
              <a:buFont typeface="Wingdings" panose="05000000000000000000" pitchFamily="2" charset="2"/>
              <a:buChar char="§"/>
            </a:pPr>
            <a:endParaRPr lang="cs-CZ" altLang="cs-CZ" sz="2400" smtClean="0"/>
          </a:p>
        </p:txBody>
      </p:sp>
    </p:spTree>
    <p:extLst>
      <p:ext uri="{BB962C8B-B14F-4D97-AF65-F5344CB8AC3E}">
        <p14:creationId xmlns:p14="http://schemas.microsoft.com/office/powerpoint/2010/main" val="30223221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Obráze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527550"/>
            <a:ext cx="39560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Nadpis 1"/>
          <p:cNvSpPr>
            <a:spLocks noGrp="1" noChangeArrowheads="1"/>
          </p:cNvSpPr>
          <p:nvPr>
            <p:ph type="title"/>
          </p:nvPr>
        </p:nvSpPr>
        <p:spPr>
          <a:xfrm>
            <a:off x="428625" y="333375"/>
            <a:ext cx="8229600" cy="1143000"/>
          </a:xfrm>
        </p:spPr>
        <p:txBody>
          <a:bodyPr/>
          <a:lstStyle/>
          <a:p>
            <a:r>
              <a:rPr lang="cs-CZ" altLang="cs-CZ" smtClean="0"/>
              <a:t>Aplikace průmyslového IoT</a:t>
            </a:r>
          </a:p>
        </p:txBody>
      </p:sp>
      <p:sp>
        <p:nvSpPr>
          <p:cNvPr id="116739" name="Zástupný symbol pro obsah 2">
            <a:extLst>
              <a:ext uri="{FF2B5EF4-FFF2-40B4-BE49-F238E27FC236}">
                <a16:creationId xmlns:a16="http://schemas.microsoft.com/office/drawing/2014/main" xmlns="" id="{AF4017CD-4D14-4065-BEC1-7731C429F48E}"/>
              </a:ext>
            </a:extLst>
          </p:cNvPr>
          <p:cNvSpPr>
            <a:spLocks noGrp="1"/>
          </p:cNvSpPr>
          <p:nvPr>
            <p:ph idx="1"/>
          </p:nvPr>
        </p:nvSpPr>
        <p:spPr/>
        <p:txBody>
          <a:bodyPr/>
          <a:lstStyle/>
          <a:p>
            <a:pPr>
              <a:defRPr/>
            </a:pPr>
            <a:r>
              <a:rPr lang="cs-CZ" sz="1400" b="1" dirty="0"/>
              <a:t>průmyslová automatizace </a:t>
            </a:r>
          </a:p>
          <a:p>
            <a:pPr lvl="1">
              <a:buFont typeface="Wingdings" panose="05000000000000000000" pitchFamily="2" charset="2"/>
              <a:buChar char="§"/>
              <a:defRPr/>
            </a:pPr>
            <a:r>
              <a:rPr lang="cs-CZ" sz="1400" dirty="0"/>
              <a:t>Automatická diagnostika přístrojů a monitorování jejich stavu s možností upozornění na případné závady</a:t>
            </a:r>
          </a:p>
          <a:p>
            <a:pPr lvl="1">
              <a:buFont typeface="Wingdings" panose="05000000000000000000" pitchFamily="2" charset="2"/>
              <a:buChar char="§"/>
              <a:defRPr/>
            </a:pPr>
            <a:r>
              <a:rPr lang="cs-CZ" sz="1400" dirty="0"/>
              <a:t>Zabezpečení prostor proti neoprávněnému vstupu pro zajištění bezpečnosti</a:t>
            </a:r>
          </a:p>
          <a:p>
            <a:pPr marL="457200" lvl="1" indent="0">
              <a:buFontTx/>
              <a:buNone/>
              <a:defRPr/>
            </a:pPr>
            <a:endParaRPr lang="cs-CZ" sz="1400" dirty="0"/>
          </a:p>
          <a:p>
            <a:pPr>
              <a:defRPr/>
            </a:pPr>
            <a:r>
              <a:rPr lang="cs-CZ" sz="1400" b="1" dirty="0"/>
              <a:t>dopravní průmysl</a:t>
            </a:r>
            <a:endParaRPr lang="cs-CZ" sz="1400" dirty="0"/>
          </a:p>
          <a:p>
            <a:pPr lvl="1">
              <a:buFont typeface="Wingdings" panose="05000000000000000000" pitchFamily="2" charset="2"/>
              <a:buChar char="§"/>
              <a:defRPr/>
            </a:pPr>
            <a:r>
              <a:rPr lang="cs-CZ" sz="1400" dirty="0"/>
              <a:t>Automaticky řízené automobily</a:t>
            </a:r>
          </a:p>
          <a:p>
            <a:pPr lvl="1">
              <a:buFont typeface="Wingdings" panose="05000000000000000000" pitchFamily="2" charset="2"/>
              <a:buChar char="§"/>
              <a:defRPr/>
            </a:pPr>
            <a:r>
              <a:rPr lang="cs-CZ" sz="1400" dirty="0" smtClean="0"/>
              <a:t>Sledování </a:t>
            </a:r>
            <a:r>
              <a:rPr lang="cs-CZ" sz="1400" dirty="0"/>
              <a:t>a lokalizace zásilek např. ve velkých skladech</a:t>
            </a:r>
          </a:p>
          <a:p>
            <a:pPr marL="457200" lvl="1" indent="0">
              <a:buFontTx/>
              <a:buNone/>
              <a:defRPr/>
            </a:pPr>
            <a:endParaRPr lang="cs-CZ" sz="1400" dirty="0"/>
          </a:p>
          <a:p>
            <a:pPr>
              <a:defRPr/>
            </a:pPr>
            <a:r>
              <a:rPr lang="cs-CZ" sz="1400" b="1" dirty="0"/>
              <a:t>energetický průmysl (</a:t>
            </a:r>
            <a:r>
              <a:rPr lang="cs-CZ" sz="1400" dirty="0"/>
              <a:t>Monitorování a řízení spotřeby energie)</a:t>
            </a:r>
          </a:p>
          <a:p>
            <a:pPr lvl="1">
              <a:buFont typeface="Wingdings" panose="05000000000000000000" pitchFamily="2" charset="2"/>
              <a:buChar char="§"/>
              <a:defRPr/>
            </a:pPr>
            <a:endParaRPr lang="cs-CZ" sz="1400" dirty="0"/>
          </a:p>
          <a:p>
            <a:pPr>
              <a:defRPr/>
            </a:pPr>
            <a:r>
              <a:rPr lang="cs-CZ" sz="1400" b="1" dirty="0"/>
              <a:t>chytrá města</a:t>
            </a:r>
            <a:r>
              <a:rPr lang="cs-CZ" sz="1400" dirty="0"/>
              <a:t> (např. Pardubice, Nymburk, Písek, …)</a:t>
            </a:r>
          </a:p>
          <a:p>
            <a:pPr lvl="1">
              <a:buFont typeface="Wingdings" panose="05000000000000000000" pitchFamily="2" charset="2"/>
              <a:buChar char="§"/>
              <a:defRPr/>
            </a:pPr>
            <a:endParaRPr lang="cs-CZ" sz="1400" dirty="0"/>
          </a:p>
          <a:p>
            <a:pPr>
              <a:defRPr/>
            </a:pPr>
            <a:r>
              <a:rPr lang="cs-CZ" sz="1400" b="1" dirty="0">
                <a:solidFill>
                  <a:srgbClr val="C00000"/>
                </a:solidFill>
              </a:rPr>
              <a:t>zdravotnictví</a:t>
            </a:r>
            <a:endParaRPr lang="cs-CZ" sz="1400" dirty="0">
              <a:solidFill>
                <a:srgbClr val="C00000"/>
              </a:solidFill>
            </a:endParaRPr>
          </a:p>
          <a:p>
            <a:pPr lvl="1">
              <a:buFont typeface="Wingdings" panose="05000000000000000000" pitchFamily="2" charset="2"/>
              <a:buChar char="§"/>
              <a:defRPr/>
            </a:pPr>
            <a:r>
              <a:rPr lang="cs-CZ" sz="1400" u="sng" dirty="0">
                <a:solidFill>
                  <a:srgbClr val="C00000"/>
                </a:solidFill>
              </a:rPr>
              <a:t>Sledování stavu pacientů – monitorování stavu</a:t>
            </a:r>
            <a:r>
              <a:rPr lang="cs-CZ" sz="1400" dirty="0">
                <a:solidFill>
                  <a:srgbClr val="C00000"/>
                </a:solidFill>
              </a:rPr>
              <a:t> 				     </a:t>
            </a:r>
            <a:r>
              <a:rPr lang="cs-CZ" sz="1400" u="sng" dirty="0">
                <a:solidFill>
                  <a:srgbClr val="C00000"/>
                </a:solidFill>
              </a:rPr>
              <a:t>pacientů v nemocnicích nebo starých lidí žijících doma</a:t>
            </a:r>
          </a:p>
          <a:p>
            <a:pPr lvl="1">
              <a:buFont typeface="Wingdings" panose="05000000000000000000" pitchFamily="2" charset="2"/>
              <a:buChar char="§"/>
              <a:defRPr/>
            </a:pPr>
            <a:r>
              <a:rPr lang="cs-CZ" sz="1400" u="sng" dirty="0">
                <a:solidFill>
                  <a:srgbClr val="C00000"/>
                </a:solidFill>
              </a:rPr>
              <a:t>Detekce pádů</a:t>
            </a:r>
          </a:p>
          <a:p>
            <a:pPr marL="457200" lvl="1" indent="0">
              <a:buFontTx/>
              <a:buNone/>
              <a:defRPr/>
            </a:pPr>
            <a:endParaRPr lang="cs-CZ" sz="1400" dirty="0">
              <a:solidFill>
                <a:srgbClr val="C00000"/>
              </a:solidFill>
            </a:endParaRPr>
          </a:p>
          <a:p>
            <a:pPr lvl="1">
              <a:buFont typeface="Wingdings" panose="05000000000000000000" pitchFamily="2" charset="2"/>
              <a:buChar char="§"/>
              <a:defRPr/>
            </a:pPr>
            <a:endParaRPr lang="cs-CZ" sz="1400" dirty="0"/>
          </a:p>
          <a:p>
            <a:pPr>
              <a:buFont typeface="Wingdings" panose="05000000000000000000" pitchFamily="2" charset="2"/>
              <a:buChar char="§"/>
              <a:defRPr/>
            </a:pPr>
            <a:endParaRPr lang="cs-CZ" altLang="cs-CZ" sz="1400" dirty="0"/>
          </a:p>
        </p:txBody>
      </p:sp>
    </p:spTree>
    <p:extLst>
      <p:ext uri="{BB962C8B-B14F-4D97-AF65-F5344CB8AC3E}">
        <p14:creationId xmlns:p14="http://schemas.microsoft.com/office/powerpoint/2010/main" val="57868546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p:cNvSpPr>
            <a:spLocks noGrp="1" noChangeArrowheads="1"/>
          </p:cNvSpPr>
          <p:nvPr>
            <p:ph type="title"/>
          </p:nvPr>
        </p:nvSpPr>
        <p:spPr/>
        <p:txBody>
          <a:bodyPr/>
          <a:lstStyle/>
          <a:p>
            <a:r>
              <a:rPr lang="cs-CZ" altLang="cs-CZ" smtClean="0"/>
              <a:t>mHEALTH</a:t>
            </a:r>
          </a:p>
        </p:txBody>
      </p:sp>
      <p:sp>
        <p:nvSpPr>
          <p:cNvPr id="117763" name="Zástupný symbol pro obsah 2"/>
          <p:cNvSpPr>
            <a:spLocks noGrp="1" noChangeArrowheads="1"/>
          </p:cNvSpPr>
          <p:nvPr>
            <p:ph idx="1"/>
          </p:nvPr>
        </p:nvSpPr>
        <p:spPr/>
        <p:txBody>
          <a:bodyPr/>
          <a:lstStyle/>
          <a:p>
            <a:r>
              <a:rPr lang="cs-CZ" altLang="cs-CZ" sz="2000" smtClean="0"/>
              <a:t>Využití mobilních technologí (IoT) pro potřeby e-health</a:t>
            </a:r>
          </a:p>
          <a:p>
            <a:r>
              <a:rPr lang="cs-CZ" altLang="cs-CZ" sz="2000" smtClean="0"/>
              <a:t>Propojení stavu (snímání biometrik) pacienta, registru lékáren, registru pojišťovny a evidence lékaře.</a:t>
            </a:r>
          </a:p>
        </p:txBody>
      </p:sp>
      <p:pic>
        <p:nvPicPr>
          <p:cNvPr id="117764"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2763838"/>
            <a:ext cx="7623175"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7967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sp>
        <p:nvSpPr>
          <p:cNvPr id="133123"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Vývojová platforma pro měření biometrických veličin.</a:t>
            </a:r>
          </a:p>
          <a:p>
            <a:pPr>
              <a:buFont typeface="Wingdings" panose="05000000000000000000" pitchFamily="2" charset="2"/>
              <a:buChar char="§"/>
            </a:pPr>
            <a:r>
              <a:rPr lang="cs-CZ" altLang="cs-CZ" sz="2400" smtClean="0"/>
              <a:t>Měří více jak 15 biometrických parametrů.</a:t>
            </a:r>
          </a:p>
          <a:p>
            <a:pPr>
              <a:buFont typeface="Wingdings" panose="05000000000000000000" pitchFamily="2" charset="2"/>
              <a:buChar char="§"/>
            </a:pPr>
            <a:r>
              <a:rPr lang="cs-CZ" altLang="cs-CZ" sz="2400" smtClean="0"/>
              <a:t>Možnost připojení a zpracování dat dalších senzorů.</a:t>
            </a:r>
          </a:p>
          <a:p>
            <a:pPr>
              <a:buFont typeface="Wingdings" panose="05000000000000000000" pitchFamily="2" charset="2"/>
              <a:buChar char="§"/>
            </a:pPr>
            <a:endParaRPr lang="cs-CZ" altLang="cs-CZ" sz="2400" smtClean="0"/>
          </a:p>
          <a:p>
            <a:pPr>
              <a:buFont typeface="Wingdings" panose="05000000000000000000" pitchFamily="2" charset="2"/>
              <a:buChar char="§"/>
            </a:pPr>
            <a:r>
              <a:rPr lang="cs-CZ" altLang="cs-CZ" sz="2400" smtClean="0"/>
              <a:t>Výstupy:</a:t>
            </a:r>
          </a:p>
          <a:p>
            <a:pPr lvl="1">
              <a:buFont typeface="Wingdings" panose="05000000000000000000" pitchFamily="2" charset="2"/>
              <a:buChar char="§"/>
            </a:pPr>
            <a:r>
              <a:rPr lang="cs-CZ" altLang="cs-CZ" sz="2400" smtClean="0"/>
              <a:t>Mobilní telefon</a:t>
            </a:r>
          </a:p>
          <a:p>
            <a:pPr lvl="1">
              <a:buFont typeface="Wingdings" panose="05000000000000000000" pitchFamily="2" charset="2"/>
              <a:buChar char="§"/>
            </a:pPr>
            <a:r>
              <a:rPr lang="cs-CZ" altLang="cs-CZ" sz="2400" smtClean="0"/>
              <a:t>Počítačová aplikace</a:t>
            </a:r>
          </a:p>
          <a:p>
            <a:pPr lvl="1">
              <a:buFont typeface="Wingdings" panose="05000000000000000000" pitchFamily="2" charset="2"/>
              <a:buChar char="§"/>
            </a:pPr>
            <a:r>
              <a:rPr lang="cs-CZ" altLang="cs-CZ" sz="2400" smtClean="0"/>
              <a:t>Cloud/Web rozhraní</a:t>
            </a:r>
          </a:p>
        </p:txBody>
      </p:sp>
      <p:pic>
        <p:nvPicPr>
          <p:cNvPr id="133124" name="Picture 4" descr="MySignals Traffic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141663"/>
            <a:ext cx="4602162"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52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IP adresa</a:t>
            </a:r>
          </a:p>
        </p:txBody>
      </p:sp>
      <p:sp>
        <p:nvSpPr>
          <p:cNvPr id="22531" name="Rectangle 4"/>
          <p:cNvSpPr>
            <a:spLocks noGrp="1" noChangeArrowheads="1"/>
          </p:cNvSpPr>
          <p:nvPr>
            <p:ph type="body" idx="1"/>
          </p:nvPr>
        </p:nvSpPr>
        <p:spPr>
          <a:xfrm>
            <a:off x="755650" y="1341438"/>
            <a:ext cx="7772400" cy="4114800"/>
          </a:xfrm>
          <a:noFill/>
        </p:spPr>
        <p:txBody>
          <a:bodyPr/>
          <a:lstStyle/>
          <a:p>
            <a:pPr eaLnBrk="1" hangingPunct="1">
              <a:buFontTx/>
              <a:buNone/>
            </a:pPr>
            <a:r>
              <a:rPr lang="cs-CZ" altLang="cs-CZ" sz="2400" smtClean="0"/>
              <a:t>IPv4 x IPv6</a:t>
            </a:r>
          </a:p>
          <a:p>
            <a:pPr eaLnBrk="1" hangingPunct="1"/>
            <a:r>
              <a:rPr lang="cs-CZ" altLang="cs-CZ" sz="2400" smtClean="0"/>
              <a:t>IPv4: 32b = 2</a:t>
            </a:r>
            <a:r>
              <a:rPr lang="cs-CZ" altLang="cs-CZ" sz="2400" baseline="30000" smtClean="0"/>
              <a:t>32</a:t>
            </a:r>
            <a:r>
              <a:rPr lang="en-US" altLang="cs-CZ" sz="2400" smtClean="0"/>
              <a:t> </a:t>
            </a:r>
            <a:r>
              <a:rPr lang="cs-CZ" altLang="cs-CZ" sz="2400" smtClean="0"/>
              <a:t>IP </a:t>
            </a:r>
            <a:r>
              <a:rPr lang="en-US" altLang="cs-CZ" sz="2400" smtClean="0"/>
              <a:t>adres </a:t>
            </a:r>
            <a:r>
              <a:rPr lang="cs-CZ" altLang="cs-CZ" sz="2400" smtClean="0"/>
              <a:t>=</a:t>
            </a:r>
            <a:r>
              <a:rPr lang="en-US" altLang="cs-CZ" sz="2400" smtClean="0"/>
              <a:t>&gt; cca 4</a:t>
            </a:r>
            <a:r>
              <a:rPr lang="cs-CZ" altLang="cs-CZ" sz="2400" smtClean="0"/>
              <a:t> * 10</a:t>
            </a:r>
            <a:r>
              <a:rPr lang="cs-CZ" altLang="cs-CZ" sz="2400" baseline="30000" smtClean="0"/>
              <a:t>9</a:t>
            </a:r>
            <a:r>
              <a:rPr lang="en-US" altLang="cs-CZ" sz="2400" smtClean="0"/>
              <a:t> adres </a:t>
            </a:r>
            <a:endParaRPr lang="cs-CZ" altLang="cs-CZ" sz="2400" smtClean="0"/>
          </a:p>
          <a:p>
            <a:pPr eaLnBrk="1" hangingPunct="1"/>
            <a:r>
              <a:rPr lang="en-US" altLang="cs-CZ" sz="2400" smtClean="0"/>
              <a:t>IPv6</a:t>
            </a:r>
            <a:r>
              <a:rPr lang="cs-CZ" altLang="cs-CZ" sz="2400" smtClean="0"/>
              <a:t>: </a:t>
            </a:r>
            <a:r>
              <a:rPr lang="en-US" altLang="cs-CZ" sz="2400" smtClean="0"/>
              <a:t> </a:t>
            </a:r>
            <a:r>
              <a:rPr lang="cs-CZ" altLang="cs-CZ" sz="2400" smtClean="0"/>
              <a:t>postupně zaváděna </a:t>
            </a:r>
            <a:r>
              <a:rPr lang="en-US" altLang="cs-CZ" sz="2400" smtClean="0"/>
              <a:t>128b</a:t>
            </a:r>
            <a:r>
              <a:rPr lang="cs-CZ" altLang="cs-CZ" sz="2400" smtClean="0"/>
              <a:t> =&gt; 3,4 * 10</a:t>
            </a:r>
            <a:r>
              <a:rPr lang="cs-CZ" altLang="cs-CZ" sz="2400" baseline="30000" smtClean="0"/>
              <a:t>38 </a:t>
            </a:r>
            <a:r>
              <a:rPr lang="cs-CZ" altLang="cs-CZ" sz="2400" smtClean="0"/>
              <a:t>adres</a:t>
            </a:r>
          </a:p>
          <a:p>
            <a:pPr eaLnBrk="1" hangingPunct="1"/>
            <a:endParaRPr lang="cs-CZ" altLang="cs-CZ" sz="2400" smtClean="0"/>
          </a:p>
          <a:p>
            <a:pPr eaLnBrk="1" hangingPunct="1"/>
            <a:r>
              <a:rPr lang="cs-CZ" altLang="cs-CZ" sz="2400" smtClean="0"/>
              <a:t>Identifikace sítě</a:t>
            </a:r>
          </a:p>
          <a:p>
            <a:pPr eaLnBrk="1" hangingPunct="1"/>
            <a:r>
              <a:rPr lang="cs-CZ" altLang="cs-CZ" sz="2400" smtClean="0"/>
              <a:t>Identifikace počítače</a:t>
            </a:r>
          </a:p>
        </p:txBody>
      </p:sp>
      <p:sp>
        <p:nvSpPr>
          <p:cNvPr id="22532" name="Text Box 6"/>
          <p:cNvSpPr txBox="1">
            <a:spLocks noChangeArrowheads="1"/>
          </p:cNvSpPr>
          <p:nvPr/>
        </p:nvSpPr>
        <p:spPr bwMode="auto">
          <a:xfrm>
            <a:off x="1455738" y="3860800"/>
            <a:ext cx="3317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lgn="ctr" eaLnBrk="1" hangingPunct="1">
              <a:buFontTx/>
              <a:buNone/>
            </a:pPr>
            <a:endParaRPr lang="cs-CZ" altLang="cs-CZ" sz="1800"/>
          </a:p>
          <a:p>
            <a:pPr algn="ctr" eaLnBrk="1" hangingPunct="1">
              <a:spcBef>
                <a:spcPct val="0"/>
              </a:spcBef>
              <a:buFontTx/>
              <a:buNone/>
            </a:pPr>
            <a:r>
              <a:rPr lang="en-US" altLang="cs-CZ" sz="2400">
                <a:latin typeface="Courier New" panose="02070309020205020404" pitchFamily="49" charset="0"/>
              </a:rPr>
              <a:t> </a:t>
            </a:r>
            <a:r>
              <a:rPr lang="cs-CZ" altLang="cs-CZ" sz="2400">
                <a:latin typeface="Courier New" panose="02070309020205020404" pitchFamily="49" charset="0"/>
              </a:rPr>
              <a:t> 147.251.14</a:t>
            </a:r>
            <a:r>
              <a:rPr lang="en-US" altLang="cs-CZ" sz="2400">
                <a:latin typeface="Courier New" panose="02070309020205020404" pitchFamily="49" charset="0"/>
              </a:rPr>
              <a:t>7</a:t>
            </a:r>
            <a:r>
              <a:rPr lang="cs-CZ" altLang="cs-CZ" sz="2400">
                <a:latin typeface="Courier New" panose="02070309020205020404" pitchFamily="49" charset="0"/>
              </a:rPr>
              <a:t>.</a:t>
            </a:r>
            <a:r>
              <a:rPr lang="en-US" altLang="cs-CZ" sz="2400">
                <a:latin typeface="Courier New" panose="02070309020205020404" pitchFamily="49" charset="0"/>
              </a:rPr>
              <a:t>76 </a:t>
            </a:r>
            <a:endParaRPr lang="cs-CZ" altLang="cs-CZ" sz="1200">
              <a:latin typeface="Courier New" panose="02070309020205020404" pitchFamily="49" charset="0"/>
            </a:endParaRPr>
          </a:p>
          <a:p>
            <a:pPr algn="ctr" eaLnBrk="1" hangingPunct="1">
              <a:spcBef>
                <a:spcPct val="0"/>
              </a:spcBef>
              <a:buFontTx/>
              <a:buNone/>
            </a:pPr>
            <a:r>
              <a:rPr lang="cs-CZ" altLang="cs-CZ" sz="2400">
                <a:latin typeface="Courier New" panose="02070309020205020404" pitchFamily="49" charset="0"/>
              </a:rPr>
              <a:t>255.255.255.0</a:t>
            </a:r>
          </a:p>
        </p:txBody>
      </p:sp>
      <p:sp>
        <p:nvSpPr>
          <p:cNvPr id="22533" name="AutoShape 7"/>
          <p:cNvSpPr>
            <a:spLocks/>
          </p:cNvSpPr>
          <p:nvPr/>
        </p:nvSpPr>
        <p:spPr bwMode="auto">
          <a:xfrm rot="5400000">
            <a:off x="2890838" y="4000500"/>
            <a:ext cx="152400" cy="2057400"/>
          </a:xfrm>
          <a:prstGeom prst="rightBrace">
            <a:avLst>
              <a:gd name="adj1" fmla="val 112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4" name="AutoShape 8"/>
          <p:cNvSpPr>
            <a:spLocks/>
          </p:cNvSpPr>
          <p:nvPr/>
        </p:nvSpPr>
        <p:spPr bwMode="auto">
          <a:xfrm rot="5400000">
            <a:off x="4330700" y="4648200"/>
            <a:ext cx="152400" cy="762000"/>
          </a:xfrm>
          <a:prstGeom prst="rightBrace">
            <a:avLst>
              <a:gd name="adj1" fmla="val 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5" name="AutoShape 9"/>
          <p:cNvSpPr>
            <a:spLocks noChangeArrowheads="1"/>
          </p:cNvSpPr>
          <p:nvPr/>
        </p:nvSpPr>
        <p:spPr bwMode="auto">
          <a:xfrm rot="2400000">
            <a:off x="2455863" y="5213350"/>
            <a:ext cx="446087" cy="749300"/>
          </a:xfrm>
          <a:prstGeom prst="downArrow">
            <a:avLst>
              <a:gd name="adj1" fmla="val 50000"/>
              <a:gd name="adj2" fmla="val 41993"/>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6" name="Text Box 10"/>
          <p:cNvSpPr txBox="1">
            <a:spLocks noChangeArrowheads="1"/>
          </p:cNvSpPr>
          <p:nvPr/>
        </p:nvSpPr>
        <p:spPr bwMode="auto">
          <a:xfrm>
            <a:off x="1476375" y="587692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ID sítě</a:t>
            </a:r>
          </a:p>
        </p:txBody>
      </p:sp>
      <p:sp>
        <p:nvSpPr>
          <p:cNvPr id="22537" name="AutoShape 11"/>
          <p:cNvSpPr>
            <a:spLocks noChangeArrowheads="1"/>
          </p:cNvSpPr>
          <p:nvPr/>
        </p:nvSpPr>
        <p:spPr bwMode="auto">
          <a:xfrm rot="-2400000">
            <a:off x="4471988" y="5140325"/>
            <a:ext cx="446087" cy="749300"/>
          </a:xfrm>
          <a:prstGeom prst="downArrow">
            <a:avLst>
              <a:gd name="adj1" fmla="val 50000"/>
              <a:gd name="adj2" fmla="val 41993"/>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2538" name="Text Box 12"/>
          <p:cNvSpPr txBox="1">
            <a:spLocks noChangeArrowheads="1"/>
          </p:cNvSpPr>
          <p:nvPr/>
        </p:nvSpPr>
        <p:spPr bwMode="auto">
          <a:xfrm>
            <a:off x="4427538" y="5949950"/>
            <a:ext cx="1595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ID počítače</a:t>
            </a:r>
          </a:p>
        </p:txBody>
      </p:sp>
      <p:sp>
        <p:nvSpPr>
          <p:cNvPr id="22539" name="Text Box 13"/>
          <p:cNvSpPr txBox="1">
            <a:spLocks noChangeArrowheads="1"/>
          </p:cNvSpPr>
          <p:nvPr/>
        </p:nvSpPr>
        <p:spPr bwMode="auto">
          <a:xfrm>
            <a:off x="5364163" y="3213100"/>
            <a:ext cx="3095625" cy="15700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latin typeface="Times New Roman" panose="02020603050405020304" pitchFamily="18" charset="0"/>
              </a:rPr>
              <a:t>Stejn</a:t>
            </a:r>
            <a:r>
              <a:rPr lang="cs-CZ" altLang="cs-CZ" sz="2400">
                <a:latin typeface="Times New Roman" panose="02020603050405020304" pitchFamily="18" charset="0"/>
              </a:rPr>
              <a:t>ý počítač </a:t>
            </a:r>
          </a:p>
          <a:p>
            <a:pPr eaLnBrk="1" hangingPunct="1">
              <a:spcBef>
                <a:spcPct val="0"/>
              </a:spcBef>
              <a:buFontTx/>
              <a:buNone/>
            </a:pPr>
            <a:r>
              <a:rPr lang="cs-CZ" altLang="cs-CZ" sz="2400">
                <a:latin typeface="Times New Roman" panose="02020603050405020304" pitchFamily="18" charset="0"/>
              </a:rPr>
              <a:t>přenesený do jiné sítě </a:t>
            </a:r>
          </a:p>
          <a:p>
            <a:pPr eaLnBrk="1" hangingPunct="1">
              <a:spcBef>
                <a:spcPct val="0"/>
              </a:spcBef>
              <a:buFontTx/>
              <a:buNone/>
            </a:pPr>
            <a:r>
              <a:rPr lang="cs-CZ" altLang="cs-CZ" sz="2400">
                <a:latin typeface="Times New Roman" panose="02020603050405020304" pitchFamily="18" charset="0"/>
              </a:rPr>
              <a:t>má zpravidla jinou IP adresu!</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5171" name="Picture 2" descr="MySignals with sensors 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71588"/>
            <a:ext cx="7110412"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29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7219" name="Picture 2" descr="http://cooking-hacks.com/wp/wp-content/uploads/2013/03/e-health.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7663" y="2060575"/>
            <a:ext cx="7515225" cy="3338513"/>
          </a:xfrm>
          <a:noFill/>
        </p:spPr>
      </p:pic>
    </p:spTree>
    <p:extLst>
      <p:ext uri="{BB962C8B-B14F-4D97-AF65-F5344CB8AC3E}">
        <p14:creationId xmlns:p14="http://schemas.microsoft.com/office/powerpoint/2010/main" val="266439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Nadpis 1"/>
          <p:cNvSpPr>
            <a:spLocks noGrp="1" noChangeArrowheads="1"/>
          </p:cNvSpPr>
          <p:nvPr>
            <p:ph type="title"/>
          </p:nvPr>
        </p:nvSpPr>
        <p:spPr>
          <a:xfrm>
            <a:off x="428625" y="333375"/>
            <a:ext cx="8229600" cy="1143000"/>
          </a:xfrm>
        </p:spPr>
        <p:txBody>
          <a:bodyPr/>
          <a:lstStyle/>
          <a:p>
            <a:r>
              <a:rPr lang="cs-CZ" altLang="cs-CZ" smtClean="0"/>
              <a:t>MySignals Sensor Platform</a:t>
            </a:r>
          </a:p>
        </p:txBody>
      </p:sp>
      <p:pic>
        <p:nvPicPr>
          <p:cNvPr id="139267" name="Obráze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971925"/>
            <a:ext cx="3106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2" descr="https://www.cooking-hacks.com/media/cooking/images/documentation/mysignals_software/mysignals_box_smartphone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2633663"/>
            <a:ext cx="2700337"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Obrázek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8" y="1344613"/>
            <a:ext cx="442753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52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Obráze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1517650"/>
            <a:ext cx="27670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Obrázek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25713"/>
            <a:ext cx="44513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Nadpis 1"/>
          <p:cNvSpPr>
            <a:spLocks noGrp="1" noChangeArrowheads="1"/>
          </p:cNvSpPr>
          <p:nvPr>
            <p:ph type="title"/>
          </p:nvPr>
        </p:nvSpPr>
        <p:spPr>
          <a:xfrm>
            <a:off x="428625" y="333375"/>
            <a:ext cx="8229600" cy="1143000"/>
          </a:xfrm>
        </p:spPr>
        <p:txBody>
          <a:bodyPr/>
          <a:lstStyle/>
          <a:p>
            <a:r>
              <a:rPr lang="cs-CZ" altLang="cs-CZ" smtClean="0"/>
              <a:t>E-Hospital (case study)</a:t>
            </a:r>
          </a:p>
        </p:txBody>
      </p:sp>
      <p:pic>
        <p:nvPicPr>
          <p:cNvPr id="141317" name="Obrázek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4297363"/>
            <a:ext cx="44513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Obrázek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276725"/>
            <a:ext cx="38084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9" name="Zástupný symbol pro obsah 2"/>
          <p:cNvSpPr>
            <a:spLocks noGrp="1" noChangeArrowheads="1"/>
          </p:cNvSpPr>
          <p:nvPr>
            <p:ph idx="1"/>
          </p:nvPr>
        </p:nvSpPr>
        <p:spPr/>
        <p:txBody>
          <a:bodyPr/>
          <a:lstStyle/>
          <a:p>
            <a:pPr>
              <a:buFont typeface="Wingdings" panose="05000000000000000000" pitchFamily="2" charset="2"/>
              <a:buChar char="§"/>
            </a:pPr>
            <a:r>
              <a:rPr lang="cs-CZ" altLang="cs-CZ" sz="2400" smtClean="0"/>
              <a:t>Případová studie elektronické nemocnice </a:t>
            </a:r>
          </a:p>
        </p:txBody>
      </p:sp>
    </p:spTree>
    <p:extLst>
      <p:ext uri="{BB962C8B-B14F-4D97-AF65-F5344CB8AC3E}">
        <p14:creationId xmlns:p14="http://schemas.microsoft.com/office/powerpoint/2010/main" val="11767876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Nadpis 1"/>
          <p:cNvSpPr>
            <a:spLocks noGrp="1" noChangeArrowheads="1"/>
          </p:cNvSpPr>
          <p:nvPr>
            <p:ph type="title"/>
          </p:nvPr>
        </p:nvSpPr>
        <p:spPr>
          <a:xfrm>
            <a:off x="428625" y="333375"/>
            <a:ext cx="8229600" cy="1143000"/>
          </a:xfrm>
        </p:spPr>
        <p:txBody>
          <a:bodyPr/>
          <a:lstStyle/>
          <a:p>
            <a:r>
              <a:rPr lang="cs-CZ" altLang="cs-CZ" smtClean="0"/>
              <a:t>Požadavky na IoT</a:t>
            </a:r>
          </a:p>
        </p:txBody>
      </p:sp>
      <p:sp>
        <p:nvSpPr>
          <p:cNvPr id="116739" name="Zástupný symbol pro obsah 2">
            <a:extLst>
              <a:ext uri="{FF2B5EF4-FFF2-40B4-BE49-F238E27FC236}">
                <a16:creationId xmlns:a16="http://schemas.microsoft.com/office/drawing/2014/main" xmlns="" id="{AF4017CD-4D14-4065-BEC1-7731C429F48E}"/>
              </a:ext>
            </a:extLst>
          </p:cNvPr>
          <p:cNvSpPr>
            <a:spLocks noGrp="1"/>
          </p:cNvSpPr>
          <p:nvPr>
            <p:ph idx="1"/>
          </p:nvPr>
        </p:nvSpPr>
        <p:spPr/>
        <p:txBody>
          <a:bodyPr/>
          <a:lstStyle/>
          <a:p>
            <a:pPr>
              <a:lnSpc>
                <a:spcPct val="150000"/>
              </a:lnSpc>
            </a:pPr>
            <a:r>
              <a:rPr lang="cs-CZ" altLang="cs-CZ" sz="2400" smtClean="0"/>
              <a:t>Hlavní požadavky na IoT:</a:t>
            </a:r>
          </a:p>
          <a:p>
            <a:pPr marL="914400" lvl="1" indent="-514350">
              <a:lnSpc>
                <a:spcPct val="150000"/>
              </a:lnSpc>
              <a:buFontTx/>
              <a:buAutoNum type="arabicPeriod"/>
            </a:pPr>
            <a:r>
              <a:rPr lang="cs-CZ" altLang="cs-CZ" sz="2400" b="1" smtClean="0"/>
              <a:t>sběr </a:t>
            </a:r>
            <a:r>
              <a:rPr lang="cs-CZ" altLang="cs-CZ" sz="2400" smtClean="0"/>
              <a:t>dat/informací/znalostí,</a:t>
            </a:r>
          </a:p>
          <a:p>
            <a:pPr marL="914400" lvl="1" indent="-514350">
              <a:lnSpc>
                <a:spcPct val="150000"/>
              </a:lnSpc>
              <a:buFontTx/>
              <a:buAutoNum type="arabicPeriod"/>
            </a:pPr>
            <a:r>
              <a:rPr lang="cs-CZ" altLang="cs-CZ" sz="2400" b="1" smtClean="0"/>
              <a:t>uložení</a:t>
            </a:r>
            <a:r>
              <a:rPr lang="cs-CZ" altLang="cs-CZ" sz="2400" smtClean="0"/>
              <a:t> dat/informací/znalostí,</a:t>
            </a:r>
          </a:p>
          <a:p>
            <a:pPr marL="914400" lvl="1" indent="-514350">
              <a:lnSpc>
                <a:spcPct val="150000"/>
              </a:lnSpc>
              <a:buFontTx/>
              <a:buAutoNum type="arabicPeriod"/>
            </a:pPr>
            <a:r>
              <a:rPr lang="cs-CZ" altLang="cs-CZ" sz="2400" b="1" smtClean="0"/>
              <a:t>analýzu</a:t>
            </a:r>
            <a:r>
              <a:rPr lang="cs-CZ" altLang="cs-CZ" sz="2400" smtClean="0"/>
              <a:t> dat/informací/znalostí,</a:t>
            </a:r>
          </a:p>
          <a:p>
            <a:pPr marL="914400" lvl="1" indent="-514350">
              <a:lnSpc>
                <a:spcPct val="150000"/>
              </a:lnSpc>
              <a:buFontTx/>
              <a:buAutoNum type="arabicPeriod"/>
            </a:pPr>
            <a:r>
              <a:rPr lang="cs-CZ" altLang="cs-CZ" sz="2400" b="1" smtClean="0"/>
              <a:t>sdílení</a:t>
            </a:r>
            <a:r>
              <a:rPr lang="cs-CZ" altLang="cs-CZ" sz="2400" smtClean="0"/>
              <a:t> výsledků.</a:t>
            </a:r>
          </a:p>
          <a:p>
            <a:pPr marL="914400" lvl="1" indent="-514350">
              <a:lnSpc>
                <a:spcPct val="150000"/>
              </a:lnSpc>
              <a:buFontTx/>
              <a:buAutoNum type="arabicPeriod"/>
            </a:pPr>
            <a:endParaRPr lang="cs-CZ" altLang="cs-CZ" sz="2400" smtClean="0"/>
          </a:p>
          <a:p>
            <a:pPr>
              <a:lnSpc>
                <a:spcPct val="150000"/>
              </a:lnSpc>
            </a:pPr>
            <a:r>
              <a:rPr lang="cs-CZ" altLang="cs-CZ" sz="2400" smtClean="0"/>
              <a:t>Dále musí architektura splňovat přísné požadavky na </a:t>
            </a:r>
            <a:r>
              <a:rPr lang="cs-CZ" altLang="cs-CZ" sz="2400" b="1" smtClean="0"/>
              <a:t>bezpečnost</a:t>
            </a:r>
            <a:r>
              <a:rPr lang="cs-CZ" altLang="cs-CZ" sz="2400" smtClean="0"/>
              <a:t>.</a:t>
            </a:r>
          </a:p>
          <a:p>
            <a:pPr>
              <a:lnSpc>
                <a:spcPct val="150000"/>
              </a:lnSpc>
              <a:buFontTx/>
              <a:buNone/>
            </a:pPr>
            <a:endParaRPr lang="cs-CZ" altLang="cs-CZ" sz="2400" smtClean="0"/>
          </a:p>
        </p:txBody>
      </p:sp>
    </p:spTree>
    <p:extLst>
      <p:ext uri="{BB962C8B-B14F-4D97-AF65-F5344CB8AC3E}">
        <p14:creationId xmlns:p14="http://schemas.microsoft.com/office/powerpoint/2010/main" val="129287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cs-CZ" altLang="cs-CZ" smtClean="0"/>
              <a:t>Test</a:t>
            </a:r>
          </a:p>
        </p:txBody>
      </p:sp>
      <p:sp>
        <p:nvSpPr>
          <p:cNvPr id="123907" name="Rectangle 3"/>
          <p:cNvSpPr>
            <a:spLocks noGrp="1" noChangeArrowheads="1"/>
          </p:cNvSpPr>
          <p:nvPr>
            <p:ph type="body" idx="1"/>
          </p:nvPr>
        </p:nvSpPr>
        <p:spPr>
          <a:xfrm>
            <a:off x="685800" y="1268413"/>
            <a:ext cx="7772400" cy="4114800"/>
          </a:xfrm>
          <a:noFill/>
        </p:spPr>
        <p:txBody>
          <a:bodyPr/>
          <a:lstStyle/>
          <a:p>
            <a:r>
              <a:rPr lang="en-US" altLang="cs-CZ" sz="2400" smtClean="0"/>
              <a:t>V I</a:t>
            </a:r>
            <a:r>
              <a:rPr lang="cs-CZ" altLang="cs-CZ" sz="2400" smtClean="0"/>
              <a:t>S</a:t>
            </a:r>
            <a:r>
              <a:rPr lang="en-US" altLang="cs-CZ" sz="2400" smtClean="0"/>
              <a:t>u:</a:t>
            </a:r>
          </a:p>
          <a:p>
            <a:r>
              <a:rPr lang="en-US" altLang="cs-CZ" sz="2400" smtClean="0"/>
              <a:t>Student – vybrat p</a:t>
            </a:r>
            <a:r>
              <a:rPr lang="cs-CZ" altLang="cs-CZ" sz="2400" smtClean="0"/>
              <a:t>ředmět UPS – Odpovědníky </a:t>
            </a:r>
          </a:p>
          <a:p>
            <a:r>
              <a:rPr lang="cs-CZ" altLang="cs-CZ" sz="2400" smtClean="0"/>
              <a:t>Vybrat odpovědník Test UPS – </a:t>
            </a:r>
            <a:endParaRPr lang="en-US" altLang="cs-CZ" sz="2400" smtClean="0"/>
          </a:p>
          <a:p>
            <a:pPr lvl="1"/>
            <a:r>
              <a:rPr lang="cs-CZ" altLang="cs-CZ" sz="2000" smtClean="0"/>
              <a:t>Chci sestavit první sadu otázek</a:t>
            </a:r>
            <a:endParaRPr lang="en-US" altLang="cs-CZ" sz="2000" smtClean="0"/>
          </a:p>
          <a:p>
            <a:pPr lvl="1"/>
            <a:r>
              <a:rPr lang="cs-CZ" altLang="cs-CZ" sz="2000" smtClean="0"/>
              <a:t>Na konci „Uložit a vyhodnotit“</a:t>
            </a:r>
            <a:endParaRPr lang="cs-CZ" altLang="cs-CZ" sz="1800" smtClean="0"/>
          </a:p>
          <a:p>
            <a:pPr eaLnBrk="1" hangingPunct="1">
              <a:lnSpc>
                <a:spcPct val="80000"/>
              </a:lnSpc>
            </a:pPr>
            <a:endParaRPr lang="cs-CZ" altLang="cs-CZ" sz="2400" smtClean="0"/>
          </a:p>
          <a:p>
            <a:pPr eaLnBrk="1" hangingPunct="1">
              <a:lnSpc>
                <a:spcPct val="80000"/>
              </a:lnSpc>
            </a:pPr>
            <a:r>
              <a:rPr lang="en-US" altLang="cs-CZ" sz="2400" smtClean="0"/>
              <a:t>20 ot</a:t>
            </a:r>
            <a:r>
              <a:rPr lang="cs-CZ" altLang="cs-CZ" sz="2400" smtClean="0"/>
              <a:t>ázek</a:t>
            </a:r>
          </a:p>
          <a:p>
            <a:pPr eaLnBrk="1" hangingPunct="1">
              <a:lnSpc>
                <a:spcPct val="80000"/>
              </a:lnSpc>
            </a:pPr>
            <a:r>
              <a:rPr lang="cs-CZ" altLang="cs-CZ" sz="2400" smtClean="0"/>
              <a:t>60 minut – </a:t>
            </a:r>
            <a:r>
              <a:rPr lang="cs-CZ" altLang="cs-CZ" sz="2400" smtClean="0">
                <a:solidFill>
                  <a:srgbClr val="FF0000"/>
                </a:solidFill>
              </a:rPr>
              <a:t>Nelze přerušit</a:t>
            </a:r>
          </a:p>
          <a:p>
            <a:pPr eaLnBrk="1" hangingPunct="1">
              <a:lnSpc>
                <a:spcPct val="80000"/>
              </a:lnSpc>
            </a:pPr>
            <a:r>
              <a:rPr lang="cs-CZ" altLang="cs-CZ" sz="2400" smtClean="0"/>
              <a:t>5 pokusů provedení hodnocení</a:t>
            </a:r>
          </a:p>
          <a:p>
            <a:pPr eaLnBrk="1" hangingPunct="1">
              <a:lnSpc>
                <a:spcPct val="80000"/>
              </a:lnSpc>
            </a:pPr>
            <a:r>
              <a:rPr lang="cs-CZ" altLang="cs-CZ" sz="2400" smtClean="0"/>
              <a:t>U některých je více správných odpovědí (každá za bod)</a:t>
            </a:r>
          </a:p>
          <a:p>
            <a:pPr eaLnBrk="1" hangingPunct="1">
              <a:lnSpc>
                <a:spcPct val="80000"/>
              </a:lnSpc>
            </a:pPr>
            <a:r>
              <a:rPr lang="cs-CZ" altLang="cs-CZ" sz="2400" smtClean="0"/>
              <a:t>Odečítání bodů za chybnou odpověď</a:t>
            </a:r>
          </a:p>
          <a:p>
            <a:pPr eaLnBrk="1" hangingPunct="1">
              <a:lnSpc>
                <a:spcPct val="80000"/>
              </a:lnSpc>
            </a:pPr>
            <a:r>
              <a:rPr lang="cs-CZ" altLang="cs-CZ" sz="2400" smtClean="0"/>
              <a:t>Minimum pro splnění je 15 bodů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IP adresa</a:t>
            </a:r>
          </a:p>
        </p:txBody>
      </p:sp>
      <p:sp>
        <p:nvSpPr>
          <p:cNvPr id="23555" name="Rectangle 3"/>
          <p:cNvSpPr>
            <a:spLocks noGrp="1" noChangeArrowheads="1"/>
          </p:cNvSpPr>
          <p:nvPr>
            <p:ph type="body" idx="1"/>
          </p:nvPr>
        </p:nvSpPr>
        <p:spPr/>
        <p:txBody>
          <a:bodyPr/>
          <a:lstStyle/>
          <a:p>
            <a:pPr eaLnBrk="1" hangingPunct="1">
              <a:lnSpc>
                <a:spcPct val="80000"/>
              </a:lnSpc>
              <a:spcAft>
                <a:spcPts val="600"/>
              </a:spcAft>
            </a:pPr>
            <a:r>
              <a:rPr lang="en-US" altLang="cs-CZ" sz="2400" smtClean="0"/>
              <a:t>Pevn</a:t>
            </a:r>
            <a:r>
              <a:rPr lang="cs-CZ" altLang="cs-CZ" sz="2400" smtClean="0"/>
              <a:t>á x dynamická IP adresa</a:t>
            </a:r>
          </a:p>
          <a:p>
            <a:pPr eaLnBrk="1" hangingPunct="1">
              <a:lnSpc>
                <a:spcPct val="80000"/>
              </a:lnSpc>
              <a:spcAft>
                <a:spcPts val="600"/>
              </a:spcAft>
            </a:pPr>
            <a:r>
              <a:rPr lang="cs-CZ" altLang="cs-CZ" sz="2400" smtClean="0"/>
              <a:t>Veřejná x neveřejná IP adresa</a:t>
            </a:r>
            <a:endParaRPr lang="en-US" altLang="cs-CZ" sz="2400" smtClean="0"/>
          </a:p>
          <a:p>
            <a:pPr eaLnBrk="1" hangingPunct="1">
              <a:lnSpc>
                <a:spcPct val="80000"/>
              </a:lnSpc>
              <a:spcAft>
                <a:spcPts val="600"/>
              </a:spcAft>
            </a:pPr>
            <a:endParaRPr lang="cs-CZ" altLang="cs-CZ" sz="2400" smtClean="0"/>
          </a:p>
          <a:p>
            <a:pPr lvl="1" eaLnBrk="1" hangingPunct="1">
              <a:lnSpc>
                <a:spcPct val="80000"/>
              </a:lnSpc>
              <a:spcAft>
                <a:spcPts val="600"/>
              </a:spcAft>
            </a:pPr>
            <a:r>
              <a:rPr lang="cs-CZ" altLang="cs-CZ" sz="2000" smtClean="0"/>
              <a:t>Neveřejná IP není celosvětově unikátní – pouze v rámci lokální podsítě</a:t>
            </a:r>
          </a:p>
          <a:p>
            <a:pPr lvl="1" eaLnBrk="1" hangingPunct="1">
              <a:lnSpc>
                <a:spcPct val="80000"/>
              </a:lnSpc>
              <a:spcAft>
                <a:spcPts val="600"/>
              </a:spcAft>
            </a:pPr>
            <a:r>
              <a:rPr lang="cs-CZ" altLang="cs-CZ" sz="2000" smtClean="0"/>
              <a:t>Neveřejné adresy nemívají přiřazené internetové jméno</a:t>
            </a:r>
          </a:p>
          <a:p>
            <a:pPr lvl="1" eaLnBrk="1" hangingPunct="1">
              <a:lnSpc>
                <a:spcPct val="80000"/>
              </a:lnSpc>
              <a:spcAft>
                <a:spcPts val="600"/>
              </a:spcAft>
            </a:pPr>
            <a:r>
              <a:rPr lang="cs-CZ" altLang="cs-CZ" sz="2000" smtClean="0"/>
              <a:t>Dynamická + neveřejná IP – typický konzument služeb</a:t>
            </a:r>
          </a:p>
          <a:p>
            <a:pPr lvl="1" eaLnBrk="1" hangingPunct="1">
              <a:lnSpc>
                <a:spcPct val="80000"/>
              </a:lnSpc>
              <a:spcAft>
                <a:spcPts val="600"/>
              </a:spcAft>
            </a:pPr>
            <a:r>
              <a:rPr lang="cs-CZ" altLang="cs-CZ" sz="2000" smtClean="0"/>
              <a:t>Pevná + veřejná IP – typický poskytovatel služeb</a:t>
            </a:r>
            <a:endParaRPr lang="en-US" altLang="cs-CZ" sz="2000" smtClean="0"/>
          </a:p>
          <a:p>
            <a:pPr lvl="1" eaLnBrk="1" hangingPunct="1">
              <a:lnSpc>
                <a:spcPct val="80000"/>
              </a:lnSpc>
            </a:pPr>
            <a:endParaRPr lang="cs-CZ" altLang="cs-CZ" sz="1800" smtClean="0"/>
          </a:p>
          <a:p>
            <a:pPr lvl="1" eaLnBrk="1" hangingPunct="1">
              <a:lnSpc>
                <a:spcPct val="80000"/>
              </a:lnSpc>
            </a:pPr>
            <a:endParaRPr lang="en-US" altLang="cs-CZ" sz="1800" smtClean="0"/>
          </a:p>
          <a:p>
            <a:pPr lvl="1" eaLnBrk="1" hangingPunct="1">
              <a:lnSpc>
                <a:spcPct val="80000"/>
              </a:lnSpc>
              <a:buFontTx/>
              <a:buNone/>
            </a:pPr>
            <a:r>
              <a:rPr lang="cs-CZ" altLang="cs-CZ" sz="2000" b="1" smtClean="0">
                <a:hlinkClick r:id="rId2"/>
              </a:rPr>
              <a:t>http://www.ip-adress.com/</a:t>
            </a:r>
            <a:endParaRPr lang="en-US" altLang="cs-CZ" sz="2000" b="1" smtClean="0"/>
          </a:p>
          <a:p>
            <a:pPr lvl="1" eaLnBrk="1" hangingPunct="1">
              <a:lnSpc>
                <a:spcPct val="80000"/>
              </a:lnSpc>
              <a:buFontTx/>
              <a:buNone/>
            </a:pPr>
            <a:r>
              <a:rPr lang="en-US" altLang="cs-CZ" sz="2000" b="1" smtClean="0"/>
              <a:t>cmd - ipconfig</a:t>
            </a:r>
            <a:endParaRPr lang="cs-CZ" altLang="cs-CZ" sz="2000" b="1" smtClean="0"/>
          </a:p>
          <a:p>
            <a:pPr eaLnBrk="1" hangingPunct="1">
              <a:lnSpc>
                <a:spcPct val="80000"/>
              </a:lnSpc>
            </a:pPr>
            <a:endParaRPr lang="cs-CZ" altLang="cs-CZ"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8" name="Picture 6" descr="https://encrypted-tbn3.gstatic.com/images?q=tbn:ANd9GcRJu0CWWj_8t344La6nhfc8vAnBOw09NSUtMmfPJmEQYR6UTC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3" y="3546475"/>
            <a:ext cx="14557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465138" y="171450"/>
            <a:ext cx="8229600" cy="1143000"/>
          </a:xfrm>
        </p:spPr>
        <p:txBody>
          <a:bodyPr/>
          <a:lstStyle/>
          <a:p>
            <a:pPr eaLnBrk="1" hangingPunct="1"/>
            <a:r>
              <a:rPr lang="cs-CZ" altLang="cs-CZ" sz="3600" smtClean="0"/>
              <a:t>Neveřejné IP adresy</a:t>
            </a:r>
            <a:br>
              <a:rPr lang="cs-CZ" altLang="cs-CZ" sz="3600" smtClean="0"/>
            </a:br>
            <a:r>
              <a:rPr lang="cs-CZ" altLang="cs-CZ" sz="2800" smtClean="0"/>
              <a:t>192.168.</a:t>
            </a:r>
            <a:r>
              <a:rPr lang="en-US" altLang="cs-CZ" sz="2800" smtClean="0"/>
              <a:t>*.*</a:t>
            </a:r>
            <a:endParaRPr lang="cs-CZ" altLang="cs-CZ" sz="2800" smtClean="0"/>
          </a:p>
        </p:txBody>
      </p:sp>
      <p:sp>
        <p:nvSpPr>
          <p:cNvPr id="24580" name="computr2"/>
          <p:cNvSpPr>
            <a:spLocks noEditPoints="1" noChangeArrowheads="1"/>
          </p:cNvSpPr>
          <p:nvPr/>
        </p:nvSpPr>
        <p:spPr bwMode="auto">
          <a:xfrm>
            <a:off x="1258888" y="2852738"/>
            <a:ext cx="1201737" cy="8509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4581" name="Line 29"/>
          <p:cNvSpPr>
            <a:spLocks noChangeShapeType="1"/>
          </p:cNvSpPr>
          <p:nvPr/>
        </p:nvSpPr>
        <p:spPr bwMode="auto">
          <a:xfrm flipH="1">
            <a:off x="4067175" y="3284538"/>
            <a:ext cx="720725" cy="10810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4582" name="Line 49"/>
          <p:cNvSpPr>
            <a:spLocks noChangeShapeType="1"/>
          </p:cNvSpPr>
          <p:nvPr/>
        </p:nvSpPr>
        <p:spPr bwMode="auto">
          <a:xfrm flipV="1">
            <a:off x="5454650" y="1989138"/>
            <a:ext cx="2212975" cy="111601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24583" name="Text Box 50"/>
          <p:cNvSpPr txBox="1">
            <a:spLocks noChangeArrowheads="1"/>
          </p:cNvSpPr>
          <p:nvPr/>
        </p:nvSpPr>
        <p:spPr bwMode="auto">
          <a:xfrm>
            <a:off x="1870075" y="1844675"/>
            <a:ext cx="17637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WIFI-router </a:t>
            </a:r>
          </a:p>
        </p:txBody>
      </p:sp>
      <p:sp>
        <p:nvSpPr>
          <p:cNvPr id="24584" name="Line 53"/>
          <p:cNvSpPr>
            <a:spLocks noChangeShapeType="1"/>
          </p:cNvSpPr>
          <p:nvPr/>
        </p:nvSpPr>
        <p:spPr bwMode="auto">
          <a:xfrm>
            <a:off x="3001963" y="2349500"/>
            <a:ext cx="849312" cy="20161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4585" name="Text Box 54"/>
          <p:cNvSpPr txBox="1">
            <a:spLocks noChangeArrowheads="1"/>
          </p:cNvSpPr>
          <p:nvPr/>
        </p:nvSpPr>
        <p:spPr bwMode="auto">
          <a:xfrm>
            <a:off x="6783388" y="11938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24586" name="modem"/>
          <p:cNvSpPr>
            <a:spLocks noEditPoints="1" noChangeArrowheads="1"/>
          </p:cNvSpPr>
          <p:nvPr/>
        </p:nvSpPr>
        <p:spPr bwMode="auto">
          <a:xfrm>
            <a:off x="4284663" y="2636838"/>
            <a:ext cx="1169987" cy="638175"/>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4587" name="Text Box 50"/>
          <p:cNvSpPr txBox="1">
            <a:spLocks noChangeArrowheads="1"/>
          </p:cNvSpPr>
          <p:nvPr/>
        </p:nvSpPr>
        <p:spPr bwMode="auto">
          <a:xfrm>
            <a:off x="5724525" y="1844675"/>
            <a:ext cx="1141413"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Modem</a:t>
            </a:r>
          </a:p>
        </p:txBody>
      </p:sp>
      <p:sp>
        <p:nvSpPr>
          <p:cNvPr id="24588" name="Line 53"/>
          <p:cNvSpPr>
            <a:spLocks noChangeShapeType="1"/>
          </p:cNvSpPr>
          <p:nvPr/>
        </p:nvSpPr>
        <p:spPr bwMode="auto">
          <a:xfrm flipH="1">
            <a:off x="5435600" y="2276475"/>
            <a:ext cx="288925" cy="5048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pic>
        <p:nvPicPr>
          <p:cNvPr id="24589" name="Picture 2" descr="https://encrypted-tbn2.gstatic.com/images?q=tbn:ANd9GcRw8_fdfgzHaNwoURTteSWbVzvFjbD-Kz_eiru8imAAbGRrQBC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3213100"/>
            <a:ext cx="1951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4" descr="https://encrypted-tbn1.gstatic.com/images?q=tbn:ANd9GcRh8xgW9w1-tpzx5oUcqjv82ogoRIMvp43TrqY5aMbMtFjDJyZ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562475"/>
            <a:ext cx="16113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TextovéPole 1"/>
          <p:cNvSpPr txBox="1">
            <a:spLocks noChangeArrowheads="1"/>
          </p:cNvSpPr>
          <p:nvPr/>
        </p:nvSpPr>
        <p:spPr bwMode="auto">
          <a:xfrm>
            <a:off x="3987800" y="5003800"/>
            <a:ext cx="1736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1 </a:t>
            </a:r>
            <a:r>
              <a:rPr lang="cs-CZ" altLang="cs-CZ" sz="1800" b="1">
                <a:solidFill>
                  <a:srgbClr val="FF0000"/>
                </a:solidFill>
              </a:rPr>
              <a:t>veřejná</a:t>
            </a:r>
            <a:r>
              <a:rPr lang="cs-CZ" altLang="cs-CZ" sz="1800"/>
              <a:t> IP</a:t>
            </a:r>
          </a:p>
          <a:p>
            <a:pPr>
              <a:spcBef>
                <a:spcPct val="0"/>
              </a:spcBef>
              <a:buFontTx/>
              <a:buNone/>
            </a:pPr>
            <a:r>
              <a:rPr lang="cs-CZ" altLang="cs-CZ" sz="1800"/>
              <a:t>147.251.26.1</a:t>
            </a:r>
          </a:p>
          <a:p>
            <a:pPr>
              <a:spcBef>
                <a:spcPct val="0"/>
              </a:spcBef>
              <a:buFontTx/>
              <a:buNone/>
            </a:pPr>
            <a:r>
              <a:rPr lang="cs-CZ" altLang="cs-CZ" sz="1800"/>
              <a:t>        +</a:t>
            </a:r>
          </a:p>
          <a:p>
            <a:pPr>
              <a:spcBef>
                <a:spcPct val="0"/>
              </a:spcBef>
              <a:buFontTx/>
              <a:buNone/>
            </a:pPr>
            <a:r>
              <a:rPr lang="cs-CZ" altLang="cs-CZ" sz="1800"/>
              <a:t>1 </a:t>
            </a:r>
            <a:r>
              <a:rPr lang="cs-CZ" altLang="cs-CZ" sz="1800" b="1"/>
              <a:t>neveřejná</a:t>
            </a:r>
            <a:r>
              <a:rPr lang="cs-CZ" altLang="cs-CZ" sz="1800"/>
              <a:t> IP</a:t>
            </a:r>
          </a:p>
          <a:p>
            <a:pPr>
              <a:spcBef>
                <a:spcPct val="0"/>
              </a:spcBef>
              <a:buFontTx/>
              <a:buNone/>
            </a:pPr>
            <a:r>
              <a:rPr lang="cs-CZ" altLang="cs-CZ" sz="1800"/>
              <a:t>192.168.1.1</a:t>
            </a:r>
          </a:p>
        </p:txBody>
      </p:sp>
      <p:sp>
        <p:nvSpPr>
          <p:cNvPr id="24592" name="TextovéPole 17"/>
          <p:cNvSpPr txBox="1">
            <a:spLocks noChangeArrowheads="1"/>
          </p:cNvSpPr>
          <p:nvPr/>
        </p:nvSpPr>
        <p:spPr bwMode="auto">
          <a:xfrm>
            <a:off x="1284288" y="3881438"/>
            <a:ext cx="151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192.168.1.2</a:t>
            </a:r>
          </a:p>
        </p:txBody>
      </p:sp>
      <p:sp>
        <p:nvSpPr>
          <p:cNvPr id="24593" name="TextovéPole 18"/>
          <p:cNvSpPr txBox="1">
            <a:spLocks noChangeArrowheads="1"/>
          </p:cNvSpPr>
          <p:nvPr/>
        </p:nvSpPr>
        <p:spPr bwMode="auto">
          <a:xfrm>
            <a:off x="1524000" y="5494338"/>
            <a:ext cx="1519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192.168.1.3</a:t>
            </a:r>
          </a:p>
        </p:txBody>
      </p:sp>
      <p:sp>
        <p:nvSpPr>
          <p:cNvPr id="24594" name="TextovéPole 19"/>
          <p:cNvSpPr txBox="1">
            <a:spLocks noChangeArrowheads="1"/>
          </p:cNvSpPr>
          <p:nvPr/>
        </p:nvSpPr>
        <p:spPr bwMode="auto">
          <a:xfrm>
            <a:off x="7177088" y="4689475"/>
            <a:ext cx="1517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Neveřejná IP</a:t>
            </a:r>
          </a:p>
          <a:p>
            <a:pPr algn="ctr">
              <a:spcBef>
                <a:spcPct val="0"/>
              </a:spcBef>
              <a:buFontTx/>
              <a:buNone/>
            </a:pPr>
            <a:r>
              <a:rPr lang="cs-CZ" altLang="cs-CZ" sz="1800"/>
              <a:t>192.168.1.4</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mtClean="0"/>
              <a:t>Fyzické připojení PC do sítě</a:t>
            </a:r>
          </a:p>
        </p:txBody>
      </p:sp>
      <p:sp>
        <p:nvSpPr>
          <p:cNvPr id="25603" name="Rectangle 4"/>
          <p:cNvSpPr>
            <a:spLocks noGrp="1" noChangeArrowheads="1"/>
          </p:cNvSpPr>
          <p:nvPr>
            <p:ph type="body" idx="1"/>
          </p:nvPr>
        </p:nvSpPr>
        <p:spPr>
          <a:xfrm>
            <a:off x="2971800" y="1676400"/>
            <a:ext cx="6019800" cy="4114800"/>
          </a:xfrm>
          <a:noFill/>
        </p:spPr>
        <p:txBody>
          <a:bodyPr/>
          <a:lstStyle/>
          <a:p>
            <a:pPr eaLnBrk="1" hangingPunct="1"/>
            <a:r>
              <a:rPr lang="cs-CZ" altLang="cs-CZ" smtClean="0"/>
              <a:t>Pevné páteřní připojení</a:t>
            </a:r>
          </a:p>
          <a:p>
            <a:pPr lvl="2" eaLnBrk="1" hangingPunct="1"/>
            <a:r>
              <a:rPr lang="cs-CZ" altLang="cs-CZ" smtClean="0"/>
              <a:t>Síťová karta (až  1 Gb/s)</a:t>
            </a:r>
          </a:p>
          <a:p>
            <a:pPr eaLnBrk="1" hangingPunct="1"/>
            <a:r>
              <a:rPr lang="cs-CZ" altLang="cs-CZ" smtClean="0"/>
              <a:t>Telefonní linka</a:t>
            </a:r>
          </a:p>
          <a:p>
            <a:pPr lvl="2" eaLnBrk="1" hangingPunct="1"/>
            <a:r>
              <a:rPr lang="cs-CZ" altLang="cs-CZ" smtClean="0"/>
              <a:t>ADSL modem</a:t>
            </a:r>
          </a:p>
          <a:p>
            <a:pPr eaLnBrk="1" hangingPunct="1"/>
            <a:r>
              <a:rPr lang="cs-CZ" altLang="cs-CZ" smtClean="0"/>
              <a:t>Mobilní připojení</a:t>
            </a:r>
          </a:p>
          <a:p>
            <a:pPr lvl="2" eaLnBrk="1" hangingPunct="1"/>
            <a:r>
              <a:rPr lang="cs-CZ" altLang="cs-CZ" smtClean="0"/>
              <a:t>Modem nebo mobilní telefon</a:t>
            </a:r>
          </a:p>
          <a:p>
            <a:pPr eaLnBrk="1" hangingPunct="1"/>
            <a:r>
              <a:rPr lang="cs-CZ" altLang="cs-CZ" smtClean="0"/>
              <a:t>Bezdrátové připojení – WIFI</a:t>
            </a:r>
          </a:p>
          <a:p>
            <a:pPr lvl="2" eaLnBrk="1" hangingPunct="1"/>
            <a:r>
              <a:rPr lang="cs-CZ" altLang="cs-CZ" smtClean="0"/>
              <a:t>Speciální zařízení/karta, anténa</a:t>
            </a:r>
          </a:p>
          <a:p>
            <a:pPr eaLnBrk="1" hangingPunct="1"/>
            <a:r>
              <a:rPr lang="cs-CZ" altLang="cs-CZ" smtClean="0"/>
              <a:t>Kabelová televize</a:t>
            </a:r>
          </a:p>
          <a:p>
            <a:pPr lvl="2" eaLnBrk="1" hangingPunct="1"/>
            <a:r>
              <a:rPr lang="cs-CZ" altLang="cs-CZ" smtClean="0"/>
              <a:t>Modem</a:t>
            </a:r>
          </a:p>
        </p:txBody>
      </p:sp>
      <p:sp>
        <p:nvSpPr>
          <p:cNvPr id="25604"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05"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5606"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7"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8"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09"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0"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1"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2"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3"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4"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5"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6"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7"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18"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5619"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5620"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r>
              <a:rPr lang="en-US" altLang="cs-CZ" smtClean="0"/>
              <a:t>R</a:t>
            </a:r>
            <a:r>
              <a:rPr lang="cs-CZ" altLang="cs-CZ" smtClean="0"/>
              <a:t>ychlost připojení v pevných optických sítích</a:t>
            </a:r>
          </a:p>
        </p:txBody>
      </p:sp>
      <p:sp>
        <p:nvSpPr>
          <p:cNvPr id="26684" name="Text Box 7"/>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26685" name="TextovéPole 2"/>
          <p:cNvSpPr txBox="1">
            <a:spLocks noChangeArrowheads="1"/>
          </p:cNvSpPr>
          <p:nvPr/>
        </p:nvSpPr>
        <p:spPr bwMode="auto">
          <a:xfrm>
            <a:off x="588963" y="181927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a:t>Leden</a:t>
            </a:r>
            <a:r>
              <a:rPr lang="en-US" altLang="cs-CZ" sz="1800" b="1"/>
              <a:t> 201</a:t>
            </a:r>
            <a:r>
              <a:rPr lang="cs-CZ" altLang="cs-CZ" sz="1800" b="1"/>
              <a:t>7</a:t>
            </a:r>
          </a:p>
        </p:txBody>
      </p:sp>
      <p:graphicFrame>
        <p:nvGraphicFramePr>
          <p:cNvPr id="2" name="Tabulka 1"/>
          <p:cNvGraphicFramePr>
            <a:graphicFrameLocks noGrp="1"/>
          </p:cNvGraphicFramePr>
          <p:nvPr>
            <p:extLst>
              <p:ext uri="{D42A27DB-BD31-4B8C-83A1-F6EECF244321}">
                <p14:modId xmlns:p14="http://schemas.microsoft.com/office/powerpoint/2010/main" val="2069474648"/>
              </p:ext>
            </p:extLst>
          </p:nvPr>
        </p:nvGraphicFramePr>
        <p:xfrm>
          <a:off x="1475656" y="2427923"/>
          <a:ext cx="4114800" cy="3291840"/>
        </p:xfrm>
        <a:graphic>
          <a:graphicData uri="http://schemas.openxmlformats.org/drawingml/2006/table">
            <a:tbl>
              <a:tblPr>
                <a:tableStyleId>{775DCB02-9BB8-47FD-8907-85C794F793BA}</a:tableStyleId>
              </a:tblPr>
              <a:tblGrid>
                <a:gridCol w="2057400">
                  <a:extLst>
                    <a:ext uri="{9D8B030D-6E8A-4147-A177-3AD203B41FA5}">
                      <a16:colId xmlns:a16="http://schemas.microsoft.com/office/drawing/2014/main" xmlns="" val="523419799"/>
                    </a:ext>
                  </a:extLst>
                </a:gridCol>
                <a:gridCol w="2057400">
                  <a:extLst>
                    <a:ext uri="{9D8B030D-6E8A-4147-A177-3AD203B41FA5}">
                      <a16:colId xmlns:a16="http://schemas.microsoft.com/office/drawing/2014/main" xmlns="" val="3976865815"/>
                    </a:ext>
                  </a:extLst>
                </a:gridCol>
              </a:tblGrid>
              <a:tr h="0">
                <a:tc>
                  <a:txBody>
                    <a:bodyPr/>
                    <a:lstStyle/>
                    <a:p>
                      <a:r>
                        <a:rPr lang="cs-CZ"/>
                        <a:t>Poskytovatel</a:t>
                      </a:r>
                    </a:p>
                  </a:txBody>
                  <a:tcPr anchor="ctr"/>
                </a:tc>
                <a:tc>
                  <a:txBody>
                    <a:bodyPr/>
                    <a:lstStyle/>
                    <a:p>
                      <a:r>
                        <a:rPr lang="cs-CZ" dirty="0"/>
                        <a:t>Rychlost v </a:t>
                      </a:r>
                      <a:r>
                        <a:rPr lang="cs-CZ" dirty="0" err="1"/>
                        <a:t>Mb</a:t>
                      </a:r>
                      <a:r>
                        <a:rPr lang="cs-CZ" dirty="0"/>
                        <a:t>/s</a:t>
                      </a:r>
                    </a:p>
                  </a:txBody>
                  <a:tcPr anchor="ctr"/>
                </a:tc>
                <a:extLst>
                  <a:ext uri="{0D108BD9-81ED-4DB2-BD59-A6C34878D82A}">
                    <a16:rowId xmlns:a16="http://schemas.microsoft.com/office/drawing/2014/main" xmlns="" val="1416115091"/>
                  </a:ext>
                </a:extLst>
              </a:tr>
              <a:tr h="0">
                <a:tc>
                  <a:txBody>
                    <a:bodyPr/>
                    <a:lstStyle/>
                    <a:p>
                      <a:r>
                        <a:rPr lang="cs-CZ"/>
                        <a:t>Centrio</a:t>
                      </a:r>
                    </a:p>
                  </a:txBody>
                  <a:tcPr anchor="ctr"/>
                </a:tc>
                <a:tc>
                  <a:txBody>
                    <a:bodyPr/>
                    <a:lstStyle/>
                    <a:p>
                      <a:r>
                        <a:rPr lang="cs-CZ"/>
                        <a:t>29,99</a:t>
                      </a:r>
                    </a:p>
                  </a:txBody>
                  <a:tcPr anchor="ctr"/>
                </a:tc>
                <a:extLst>
                  <a:ext uri="{0D108BD9-81ED-4DB2-BD59-A6C34878D82A}">
                    <a16:rowId xmlns:a16="http://schemas.microsoft.com/office/drawing/2014/main" xmlns="" val="1886467639"/>
                  </a:ext>
                </a:extLst>
              </a:tr>
              <a:tr h="0">
                <a:tc>
                  <a:txBody>
                    <a:bodyPr/>
                    <a:lstStyle/>
                    <a:p>
                      <a:r>
                        <a:rPr lang="cs-CZ"/>
                        <a:t>Cesnet</a:t>
                      </a:r>
                    </a:p>
                  </a:txBody>
                  <a:tcPr anchor="ctr"/>
                </a:tc>
                <a:tc>
                  <a:txBody>
                    <a:bodyPr/>
                    <a:lstStyle/>
                    <a:p>
                      <a:r>
                        <a:rPr lang="cs-CZ"/>
                        <a:t>38,31</a:t>
                      </a:r>
                    </a:p>
                  </a:txBody>
                  <a:tcPr anchor="ctr"/>
                </a:tc>
                <a:extLst>
                  <a:ext uri="{0D108BD9-81ED-4DB2-BD59-A6C34878D82A}">
                    <a16:rowId xmlns:a16="http://schemas.microsoft.com/office/drawing/2014/main" xmlns="" val="3783780487"/>
                  </a:ext>
                </a:extLst>
              </a:tr>
              <a:tr h="0">
                <a:tc>
                  <a:txBody>
                    <a:bodyPr/>
                    <a:lstStyle/>
                    <a:p>
                      <a:r>
                        <a:rPr lang="cs-CZ"/>
                        <a:t>Kabel1</a:t>
                      </a:r>
                    </a:p>
                  </a:txBody>
                  <a:tcPr anchor="ctr"/>
                </a:tc>
                <a:tc>
                  <a:txBody>
                    <a:bodyPr/>
                    <a:lstStyle/>
                    <a:p>
                      <a:r>
                        <a:rPr lang="cs-CZ"/>
                        <a:t>27,78</a:t>
                      </a:r>
                    </a:p>
                  </a:txBody>
                  <a:tcPr anchor="ctr"/>
                </a:tc>
                <a:extLst>
                  <a:ext uri="{0D108BD9-81ED-4DB2-BD59-A6C34878D82A}">
                    <a16:rowId xmlns:a16="http://schemas.microsoft.com/office/drawing/2014/main" xmlns="" val="1575770688"/>
                  </a:ext>
                </a:extLst>
              </a:tr>
              <a:tr h="0">
                <a:tc>
                  <a:txBody>
                    <a:bodyPr/>
                    <a:lstStyle/>
                    <a:p>
                      <a:r>
                        <a:rPr lang="cs-CZ"/>
                        <a:t>Netbox.cz</a:t>
                      </a:r>
                    </a:p>
                  </a:txBody>
                  <a:tcPr anchor="ctr"/>
                </a:tc>
                <a:tc>
                  <a:txBody>
                    <a:bodyPr/>
                    <a:lstStyle/>
                    <a:p>
                      <a:r>
                        <a:rPr lang="cs-CZ"/>
                        <a:t>28,04</a:t>
                      </a:r>
                    </a:p>
                  </a:txBody>
                  <a:tcPr anchor="ctr"/>
                </a:tc>
                <a:extLst>
                  <a:ext uri="{0D108BD9-81ED-4DB2-BD59-A6C34878D82A}">
                    <a16:rowId xmlns:a16="http://schemas.microsoft.com/office/drawing/2014/main" xmlns="" val="1369394623"/>
                  </a:ext>
                </a:extLst>
              </a:tr>
              <a:tr h="0">
                <a:tc>
                  <a:txBody>
                    <a:bodyPr/>
                    <a:lstStyle/>
                    <a:p>
                      <a:r>
                        <a:rPr lang="cs-CZ"/>
                        <a:t>OrbisNet</a:t>
                      </a:r>
                    </a:p>
                  </a:txBody>
                  <a:tcPr anchor="ctr"/>
                </a:tc>
                <a:tc>
                  <a:txBody>
                    <a:bodyPr/>
                    <a:lstStyle/>
                    <a:p>
                      <a:r>
                        <a:rPr lang="cs-CZ"/>
                        <a:t>11,30</a:t>
                      </a:r>
                    </a:p>
                  </a:txBody>
                  <a:tcPr anchor="ctr"/>
                </a:tc>
                <a:extLst>
                  <a:ext uri="{0D108BD9-81ED-4DB2-BD59-A6C34878D82A}">
                    <a16:rowId xmlns:a16="http://schemas.microsoft.com/office/drawing/2014/main" xmlns="" val="2540877515"/>
                  </a:ext>
                </a:extLst>
              </a:tr>
              <a:tr h="0">
                <a:tc>
                  <a:txBody>
                    <a:bodyPr/>
                    <a:lstStyle/>
                    <a:p>
                      <a:r>
                        <a:rPr lang="cs-CZ"/>
                        <a:t>TETAnet</a:t>
                      </a:r>
                    </a:p>
                  </a:txBody>
                  <a:tcPr anchor="ctr"/>
                </a:tc>
                <a:tc>
                  <a:txBody>
                    <a:bodyPr/>
                    <a:lstStyle/>
                    <a:p>
                      <a:r>
                        <a:rPr lang="cs-CZ"/>
                        <a:t>25,10</a:t>
                      </a:r>
                    </a:p>
                  </a:txBody>
                  <a:tcPr anchor="ctr"/>
                </a:tc>
                <a:extLst>
                  <a:ext uri="{0D108BD9-81ED-4DB2-BD59-A6C34878D82A}">
                    <a16:rowId xmlns:a16="http://schemas.microsoft.com/office/drawing/2014/main" xmlns="" val="3990321273"/>
                  </a:ext>
                </a:extLst>
              </a:tr>
              <a:tr h="0">
                <a:tc>
                  <a:txBody>
                    <a:bodyPr/>
                    <a:lstStyle/>
                    <a:p>
                      <a:r>
                        <a:rPr lang="cs-CZ"/>
                        <a:t>T-Systems</a:t>
                      </a:r>
                    </a:p>
                  </a:txBody>
                  <a:tcPr anchor="ctr"/>
                </a:tc>
                <a:tc>
                  <a:txBody>
                    <a:bodyPr/>
                    <a:lstStyle/>
                    <a:p>
                      <a:r>
                        <a:rPr lang="cs-CZ"/>
                        <a:t>29,38</a:t>
                      </a:r>
                    </a:p>
                  </a:txBody>
                  <a:tcPr anchor="ctr"/>
                </a:tc>
                <a:extLst>
                  <a:ext uri="{0D108BD9-81ED-4DB2-BD59-A6C34878D82A}">
                    <a16:rowId xmlns:a16="http://schemas.microsoft.com/office/drawing/2014/main" xmlns="" val="2496655243"/>
                  </a:ext>
                </a:extLst>
              </a:tr>
              <a:tr h="0">
                <a:tc>
                  <a:txBody>
                    <a:bodyPr/>
                    <a:lstStyle/>
                    <a:p>
                      <a:r>
                        <a:rPr lang="cs-CZ"/>
                        <a:t>Celkem</a:t>
                      </a:r>
                    </a:p>
                  </a:txBody>
                  <a:tcPr anchor="ctr"/>
                </a:tc>
                <a:tc>
                  <a:txBody>
                    <a:bodyPr/>
                    <a:lstStyle/>
                    <a:p>
                      <a:r>
                        <a:rPr lang="cs-CZ" dirty="0"/>
                        <a:t>28,96</a:t>
                      </a:r>
                    </a:p>
                  </a:txBody>
                  <a:tcPr anchor="ctr"/>
                </a:tc>
                <a:extLst>
                  <a:ext uri="{0D108BD9-81ED-4DB2-BD59-A6C34878D82A}">
                    <a16:rowId xmlns:a16="http://schemas.microsoft.com/office/drawing/2014/main" xmlns="" val="2602613973"/>
                  </a:ext>
                </a:extLst>
              </a:tr>
            </a:tbl>
          </a:graphicData>
        </a:graphic>
      </p:graphicFrame>
    </p:spTree>
    <p:extLst>
      <p:ext uri="{BB962C8B-B14F-4D97-AF65-F5344CB8AC3E}">
        <p14:creationId xmlns:p14="http://schemas.microsoft.com/office/powerpoint/2010/main" val="3130532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smtClean="0"/>
              <a:t>Telefonní linka</a:t>
            </a:r>
          </a:p>
        </p:txBody>
      </p:sp>
      <p:sp>
        <p:nvSpPr>
          <p:cNvPr id="27651" name="Rectangle 4"/>
          <p:cNvSpPr>
            <a:spLocks noChangeArrowheads="1"/>
          </p:cNvSpPr>
          <p:nvPr/>
        </p:nvSpPr>
        <p:spPr bwMode="auto">
          <a:xfrm>
            <a:off x="2971800" y="1676400"/>
            <a:ext cx="601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cs-CZ" altLang="cs-CZ" sz="2800"/>
              <a:t>Vytáčené připojení ( až 56 kb/s)</a:t>
            </a:r>
          </a:p>
          <a:p>
            <a:pPr eaLnBrk="1" hangingPunct="1">
              <a:lnSpc>
                <a:spcPct val="90000"/>
              </a:lnSpc>
            </a:pPr>
            <a:r>
              <a:rPr lang="cs-CZ" altLang="cs-CZ" sz="2800"/>
              <a:t>ISDN ( až 128 kb/s)</a:t>
            </a:r>
          </a:p>
          <a:p>
            <a:pPr eaLnBrk="1" hangingPunct="1">
              <a:lnSpc>
                <a:spcPct val="90000"/>
              </a:lnSpc>
            </a:pPr>
            <a:r>
              <a:rPr lang="cs-CZ" altLang="cs-CZ" sz="2800"/>
              <a:t>ADSL ( až </a:t>
            </a:r>
            <a:r>
              <a:rPr lang="en-US" altLang="cs-CZ" sz="2800"/>
              <a:t>16</a:t>
            </a:r>
            <a:r>
              <a:rPr lang="cs-CZ" altLang="cs-CZ" sz="2800"/>
              <a:t> Mb/s)</a:t>
            </a:r>
          </a:p>
          <a:p>
            <a:pPr eaLnBrk="1" hangingPunct="1">
              <a:lnSpc>
                <a:spcPct val="90000"/>
              </a:lnSpc>
            </a:pPr>
            <a:r>
              <a:rPr lang="cs-CZ" altLang="cs-CZ" sz="2800"/>
              <a:t>VDSL (teroreticky až 100 Mb/s)</a:t>
            </a:r>
          </a:p>
          <a:p>
            <a:pPr lvl="1" eaLnBrk="1" hangingPunct="1">
              <a:lnSpc>
                <a:spcPct val="90000"/>
              </a:lnSpc>
            </a:pPr>
            <a:r>
              <a:rPr lang="cs-CZ" altLang="cs-CZ" sz="2400"/>
              <a:t>Nabízeno do 1,3 km od ústředny</a:t>
            </a:r>
          </a:p>
          <a:p>
            <a:pPr eaLnBrk="1" hangingPunct="1">
              <a:lnSpc>
                <a:spcPct val="90000"/>
              </a:lnSpc>
            </a:pPr>
            <a:endParaRPr lang="cs-CZ" altLang="cs-CZ" sz="2800"/>
          </a:p>
          <a:p>
            <a:pPr eaLnBrk="1" hangingPunct="1">
              <a:lnSpc>
                <a:spcPct val="90000"/>
              </a:lnSpc>
            </a:pPr>
            <a:r>
              <a:rPr lang="cs-CZ" altLang="cs-CZ" sz="2800"/>
              <a:t>Každý typ vyžaduje specifický modem</a:t>
            </a:r>
          </a:p>
        </p:txBody>
      </p:sp>
      <p:sp>
        <p:nvSpPr>
          <p:cNvPr id="27652"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53"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7654"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5"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6"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7"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8"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59"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0"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1"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2"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3"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4"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5"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6"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67"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7668"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7669" name="Line 22"/>
          <p:cNvSpPr>
            <a:spLocks noChangeShapeType="1"/>
          </p:cNvSpPr>
          <p:nvPr/>
        </p:nvSpPr>
        <p:spPr bwMode="auto">
          <a:xfrm>
            <a:off x="3348038" y="2392363"/>
            <a:ext cx="3024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7670" name="Line 22"/>
          <p:cNvSpPr>
            <a:spLocks noChangeShapeType="1"/>
          </p:cNvSpPr>
          <p:nvPr/>
        </p:nvSpPr>
        <p:spPr bwMode="auto">
          <a:xfrm>
            <a:off x="3419475" y="1916113"/>
            <a:ext cx="4968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t>Telefonní linka 1</a:t>
            </a:r>
          </a:p>
        </p:txBody>
      </p:sp>
      <p:sp>
        <p:nvSpPr>
          <p:cNvPr id="28675" name="computr2"/>
          <p:cNvSpPr>
            <a:spLocks noEditPoints="1" noChangeArrowheads="1"/>
          </p:cNvSpPr>
          <p:nvPr/>
        </p:nvSpPr>
        <p:spPr bwMode="auto">
          <a:xfrm>
            <a:off x="2146300" y="1730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6" name="computr2"/>
          <p:cNvSpPr>
            <a:spLocks noEditPoints="1" noChangeArrowheads="1"/>
          </p:cNvSpPr>
          <p:nvPr/>
        </p:nvSpPr>
        <p:spPr bwMode="auto">
          <a:xfrm>
            <a:off x="1155700" y="24161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7" name="computr2"/>
          <p:cNvSpPr>
            <a:spLocks noEditPoints="1" noChangeArrowheads="1"/>
          </p:cNvSpPr>
          <p:nvPr/>
        </p:nvSpPr>
        <p:spPr bwMode="auto">
          <a:xfrm>
            <a:off x="1155700" y="3635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8" name="computr2"/>
          <p:cNvSpPr>
            <a:spLocks noEditPoints="1" noChangeArrowheads="1"/>
          </p:cNvSpPr>
          <p:nvPr/>
        </p:nvSpPr>
        <p:spPr bwMode="auto">
          <a:xfrm>
            <a:off x="1917700" y="4473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79" name="computr2"/>
          <p:cNvSpPr>
            <a:spLocks noEditPoints="1" noChangeArrowheads="1"/>
          </p:cNvSpPr>
          <p:nvPr/>
        </p:nvSpPr>
        <p:spPr bwMode="auto">
          <a:xfrm>
            <a:off x="3441700" y="1730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0" name="computr2"/>
          <p:cNvSpPr>
            <a:spLocks noEditPoints="1" noChangeArrowheads="1"/>
          </p:cNvSpPr>
          <p:nvPr/>
        </p:nvSpPr>
        <p:spPr bwMode="auto">
          <a:xfrm>
            <a:off x="4356100" y="24923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1" name="computr2"/>
          <p:cNvSpPr>
            <a:spLocks noEditPoints="1" noChangeArrowheads="1"/>
          </p:cNvSpPr>
          <p:nvPr/>
        </p:nvSpPr>
        <p:spPr bwMode="auto">
          <a:xfrm>
            <a:off x="4203700" y="3711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2" name="computr2"/>
          <p:cNvSpPr>
            <a:spLocks noEditPoints="1" noChangeArrowheads="1"/>
          </p:cNvSpPr>
          <p:nvPr/>
        </p:nvSpPr>
        <p:spPr bwMode="auto">
          <a:xfrm>
            <a:off x="3213100" y="44735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683" name="Line 12"/>
          <p:cNvSpPr>
            <a:spLocks noChangeShapeType="1"/>
          </p:cNvSpPr>
          <p:nvPr/>
        </p:nvSpPr>
        <p:spPr bwMode="auto">
          <a:xfrm>
            <a:off x="1765300" y="2873375"/>
            <a:ext cx="9144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4" name="Line 13"/>
          <p:cNvSpPr>
            <a:spLocks noChangeShapeType="1"/>
          </p:cNvSpPr>
          <p:nvPr/>
        </p:nvSpPr>
        <p:spPr bwMode="auto">
          <a:xfrm>
            <a:off x="3365500" y="3406775"/>
            <a:ext cx="9906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5" name="Line 14"/>
          <p:cNvSpPr>
            <a:spLocks noChangeShapeType="1"/>
          </p:cNvSpPr>
          <p:nvPr/>
        </p:nvSpPr>
        <p:spPr bwMode="auto">
          <a:xfrm flipV="1">
            <a:off x="1765300" y="3406775"/>
            <a:ext cx="914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6" name="Line 15"/>
          <p:cNvSpPr>
            <a:spLocks noChangeShapeType="1"/>
          </p:cNvSpPr>
          <p:nvPr/>
        </p:nvSpPr>
        <p:spPr bwMode="auto">
          <a:xfrm>
            <a:off x="3060700" y="3406775"/>
            <a:ext cx="38100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7" name="Line 16"/>
          <p:cNvSpPr>
            <a:spLocks noChangeShapeType="1"/>
          </p:cNvSpPr>
          <p:nvPr/>
        </p:nvSpPr>
        <p:spPr bwMode="auto">
          <a:xfrm flipH="1">
            <a:off x="2451100" y="3406775"/>
            <a:ext cx="3810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8" name="Line 17"/>
          <p:cNvSpPr>
            <a:spLocks noChangeShapeType="1"/>
          </p:cNvSpPr>
          <p:nvPr/>
        </p:nvSpPr>
        <p:spPr bwMode="auto">
          <a:xfrm>
            <a:off x="2527300" y="2416175"/>
            <a:ext cx="381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89" name="Line 18"/>
          <p:cNvSpPr>
            <a:spLocks noChangeShapeType="1"/>
          </p:cNvSpPr>
          <p:nvPr/>
        </p:nvSpPr>
        <p:spPr bwMode="auto">
          <a:xfrm flipH="1">
            <a:off x="3213100" y="2416175"/>
            <a:ext cx="533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0" name="Line 19"/>
          <p:cNvSpPr>
            <a:spLocks noChangeShapeType="1"/>
          </p:cNvSpPr>
          <p:nvPr/>
        </p:nvSpPr>
        <p:spPr bwMode="auto">
          <a:xfrm flipV="1">
            <a:off x="3365500" y="2873375"/>
            <a:ext cx="11430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1" name="modem"/>
          <p:cNvSpPr>
            <a:spLocks noEditPoints="1" noChangeArrowheads="1"/>
          </p:cNvSpPr>
          <p:nvPr/>
        </p:nvSpPr>
        <p:spPr bwMode="auto">
          <a:xfrm>
            <a:off x="2679700" y="30257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2" name="modem"/>
          <p:cNvSpPr>
            <a:spLocks noEditPoints="1" noChangeArrowheads="1"/>
          </p:cNvSpPr>
          <p:nvPr/>
        </p:nvSpPr>
        <p:spPr bwMode="auto">
          <a:xfrm>
            <a:off x="5803900" y="20351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3" name="Line 23"/>
          <p:cNvSpPr>
            <a:spLocks noChangeShapeType="1"/>
          </p:cNvSpPr>
          <p:nvPr/>
        </p:nvSpPr>
        <p:spPr bwMode="auto">
          <a:xfrm flipV="1">
            <a:off x="5041900" y="2416175"/>
            <a:ext cx="8382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4" name="Text Box 24"/>
          <p:cNvSpPr txBox="1">
            <a:spLocks noChangeArrowheads="1"/>
          </p:cNvSpPr>
          <p:nvPr/>
        </p:nvSpPr>
        <p:spPr bwMode="auto">
          <a:xfrm>
            <a:off x="6718300" y="1958975"/>
            <a:ext cx="1900238"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MODEM</a:t>
            </a:r>
          </a:p>
          <a:p>
            <a:pPr eaLnBrk="1" hangingPunct="1">
              <a:spcBef>
                <a:spcPct val="0"/>
              </a:spcBef>
              <a:buFontTx/>
              <a:buNone/>
            </a:pPr>
            <a:r>
              <a:rPr lang="cs-CZ" altLang="cs-CZ" sz="2400">
                <a:latin typeface="Times New Roman" panose="02020603050405020304" pitchFamily="18" charset="0"/>
              </a:rPr>
              <a:t>poskytovatele</a:t>
            </a:r>
          </a:p>
        </p:txBody>
      </p:sp>
      <p:sp>
        <p:nvSpPr>
          <p:cNvPr id="28695" name="Line 25"/>
          <p:cNvSpPr>
            <a:spLocks noChangeShapeType="1"/>
          </p:cNvSpPr>
          <p:nvPr/>
        </p:nvSpPr>
        <p:spPr bwMode="auto">
          <a:xfrm>
            <a:off x="6108700" y="2416175"/>
            <a:ext cx="0" cy="11430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6" name="Line 26"/>
          <p:cNvSpPr>
            <a:spLocks noChangeShapeType="1"/>
          </p:cNvSpPr>
          <p:nvPr/>
        </p:nvSpPr>
        <p:spPr bwMode="auto">
          <a:xfrm>
            <a:off x="6184900" y="2416175"/>
            <a:ext cx="0" cy="11430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697" name="modem"/>
          <p:cNvSpPr>
            <a:spLocks noEditPoints="1" noChangeArrowheads="1"/>
          </p:cNvSpPr>
          <p:nvPr/>
        </p:nvSpPr>
        <p:spPr bwMode="auto">
          <a:xfrm>
            <a:off x="5813425" y="3482975"/>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28698" name="Text Box 28"/>
          <p:cNvSpPr txBox="1">
            <a:spLocks noChangeArrowheads="1"/>
          </p:cNvSpPr>
          <p:nvPr/>
        </p:nvSpPr>
        <p:spPr bwMode="auto">
          <a:xfrm>
            <a:off x="6735763" y="3330575"/>
            <a:ext cx="1425575"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MODEM</a:t>
            </a:r>
          </a:p>
          <a:p>
            <a:pPr eaLnBrk="1" hangingPunct="1">
              <a:spcBef>
                <a:spcPct val="0"/>
              </a:spcBef>
              <a:buFontTx/>
              <a:buNone/>
            </a:pPr>
            <a:r>
              <a:rPr lang="cs-CZ" altLang="cs-CZ" sz="2400">
                <a:latin typeface="Times New Roman" panose="02020603050405020304" pitchFamily="18" charset="0"/>
              </a:rPr>
              <a:t>zákazníka</a:t>
            </a:r>
          </a:p>
        </p:txBody>
      </p:sp>
      <p:sp>
        <p:nvSpPr>
          <p:cNvPr id="28699" name="Line 29"/>
          <p:cNvSpPr>
            <a:spLocks noChangeShapeType="1"/>
          </p:cNvSpPr>
          <p:nvPr/>
        </p:nvSpPr>
        <p:spPr bwMode="auto">
          <a:xfrm>
            <a:off x="6261100" y="3863975"/>
            <a:ext cx="304800" cy="838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8700" name="computr2"/>
          <p:cNvSpPr>
            <a:spLocks noEditPoints="1" noChangeArrowheads="1"/>
          </p:cNvSpPr>
          <p:nvPr/>
        </p:nvSpPr>
        <p:spPr bwMode="auto">
          <a:xfrm>
            <a:off x="6108700" y="46259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28701" name="AutoShape 31"/>
          <p:cNvSpPr>
            <a:spLocks noChangeArrowheads="1"/>
          </p:cNvSpPr>
          <p:nvPr/>
        </p:nvSpPr>
        <p:spPr bwMode="auto">
          <a:xfrm>
            <a:off x="5499100" y="3254375"/>
            <a:ext cx="3148013" cy="2279650"/>
          </a:xfrm>
          <a:prstGeom prst="roundRect">
            <a:avLst>
              <a:gd name="adj" fmla="val 16667"/>
            </a:avLst>
          </a:pr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cs-CZ" smtClean="0"/>
              <a:t>x</a:t>
            </a:r>
            <a:r>
              <a:rPr lang="cs-CZ" altLang="cs-CZ" smtClean="0"/>
              <a:t>DSL připojení - rychlost</a:t>
            </a:r>
          </a:p>
        </p:txBody>
      </p:sp>
      <p:sp>
        <p:nvSpPr>
          <p:cNvPr id="29699" name="Text Box 7"/>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29747" name="TextovéPole 1"/>
          <p:cNvSpPr txBox="1">
            <a:spLocks noChangeArrowheads="1"/>
          </p:cNvSpPr>
          <p:nvPr/>
        </p:nvSpPr>
        <p:spPr bwMode="auto">
          <a:xfrm>
            <a:off x="684213" y="1697038"/>
            <a:ext cx="173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dirty="0" smtClean="0"/>
              <a:t>Prosinec</a:t>
            </a:r>
            <a:r>
              <a:rPr lang="en-US" altLang="cs-CZ" sz="1800" b="1" dirty="0" smtClean="0"/>
              <a:t> </a:t>
            </a:r>
            <a:r>
              <a:rPr lang="en-US" altLang="cs-CZ" sz="1800" b="1" dirty="0"/>
              <a:t>201</a:t>
            </a:r>
            <a:r>
              <a:rPr lang="cs-CZ" altLang="cs-CZ" sz="1800" b="1" dirty="0"/>
              <a:t>7</a:t>
            </a:r>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val="4212955468"/>
              </p:ext>
            </p:extLst>
          </p:nvPr>
        </p:nvGraphicFramePr>
        <p:xfrm>
          <a:off x="827584" y="2276872"/>
          <a:ext cx="4114800" cy="3200400"/>
        </p:xfrm>
        <a:graphic>
          <a:graphicData uri="http://schemas.openxmlformats.org/drawingml/2006/table">
            <a:tbl>
              <a:tblPr>
                <a:tableStyleId>{775DCB02-9BB8-47FD-8907-85C794F793BA}</a:tableStyleId>
              </a:tblPr>
              <a:tblGrid>
                <a:gridCol w="2057400">
                  <a:extLst>
                    <a:ext uri="{9D8B030D-6E8A-4147-A177-3AD203B41FA5}">
                      <a16:colId xmlns:a16="http://schemas.microsoft.com/office/drawing/2014/main" xmlns="" val="1233517306"/>
                    </a:ext>
                  </a:extLst>
                </a:gridCol>
                <a:gridCol w="2057400">
                  <a:extLst>
                    <a:ext uri="{9D8B030D-6E8A-4147-A177-3AD203B41FA5}">
                      <a16:colId xmlns:a16="http://schemas.microsoft.com/office/drawing/2014/main" xmlns="" val="2327762224"/>
                    </a:ext>
                  </a:extLst>
                </a:gridCol>
              </a:tblGrid>
              <a:tr h="0">
                <a:tc>
                  <a:txBody>
                    <a:bodyPr/>
                    <a:lstStyle/>
                    <a:p>
                      <a:r>
                        <a:rPr lang="cs-CZ"/>
                        <a:t>Poskytovatel</a:t>
                      </a:r>
                    </a:p>
                  </a:txBody>
                  <a:tcPr anchor="ctr"/>
                </a:tc>
                <a:tc>
                  <a:txBody>
                    <a:bodyPr/>
                    <a:lstStyle/>
                    <a:p>
                      <a:r>
                        <a:rPr lang="cs-CZ"/>
                        <a:t>Rychlost v Mb/s</a:t>
                      </a:r>
                    </a:p>
                  </a:txBody>
                  <a:tcPr anchor="ctr"/>
                </a:tc>
                <a:extLst>
                  <a:ext uri="{0D108BD9-81ED-4DB2-BD59-A6C34878D82A}">
                    <a16:rowId xmlns:a16="http://schemas.microsoft.com/office/drawing/2014/main" xmlns="" val="4227022287"/>
                  </a:ext>
                </a:extLst>
              </a:tr>
              <a:tr h="0">
                <a:tc>
                  <a:txBody>
                    <a:bodyPr/>
                    <a:lstStyle/>
                    <a:p>
                      <a:r>
                        <a:rPr lang="cs-CZ"/>
                        <a:t>AVONET</a:t>
                      </a:r>
                    </a:p>
                  </a:txBody>
                  <a:tcPr anchor="ctr"/>
                </a:tc>
                <a:tc>
                  <a:txBody>
                    <a:bodyPr/>
                    <a:lstStyle/>
                    <a:p>
                      <a:r>
                        <a:rPr lang="cs-CZ"/>
                        <a:t>7,27</a:t>
                      </a:r>
                    </a:p>
                  </a:txBody>
                  <a:tcPr anchor="ctr"/>
                </a:tc>
                <a:extLst>
                  <a:ext uri="{0D108BD9-81ED-4DB2-BD59-A6C34878D82A}">
                    <a16:rowId xmlns:a16="http://schemas.microsoft.com/office/drawing/2014/main" xmlns="" val="3339079511"/>
                  </a:ext>
                </a:extLst>
              </a:tr>
              <a:tr h="0">
                <a:tc>
                  <a:txBody>
                    <a:bodyPr/>
                    <a:lstStyle/>
                    <a:p>
                      <a:r>
                        <a:rPr lang="cs-CZ"/>
                        <a:t>Český Bezdrát</a:t>
                      </a:r>
                    </a:p>
                  </a:txBody>
                  <a:tcPr anchor="ctr"/>
                </a:tc>
                <a:tc>
                  <a:txBody>
                    <a:bodyPr/>
                    <a:lstStyle/>
                    <a:p>
                      <a:r>
                        <a:rPr lang="cs-CZ"/>
                        <a:t>17,06</a:t>
                      </a:r>
                    </a:p>
                  </a:txBody>
                  <a:tcPr anchor="ctr"/>
                </a:tc>
                <a:extLst>
                  <a:ext uri="{0D108BD9-81ED-4DB2-BD59-A6C34878D82A}">
                    <a16:rowId xmlns:a16="http://schemas.microsoft.com/office/drawing/2014/main" xmlns="" val="2104846862"/>
                  </a:ext>
                </a:extLst>
              </a:tr>
              <a:tr h="0">
                <a:tc>
                  <a:txBody>
                    <a:bodyPr/>
                    <a:lstStyle/>
                    <a:p>
                      <a:r>
                        <a:rPr lang="cs-CZ"/>
                        <a:t>GTS</a:t>
                      </a:r>
                    </a:p>
                  </a:txBody>
                  <a:tcPr anchor="ctr"/>
                </a:tc>
                <a:tc>
                  <a:txBody>
                    <a:bodyPr/>
                    <a:lstStyle/>
                    <a:p>
                      <a:r>
                        <a:rPr lang="cs-CZ"/>
                        <a:t>9,51</a:t>
                      </a:r>
                    </a:p>
                  </a:txBody>
                  <a:tcPr anchor="ctr"/>
                </a:tc>
                <a:extLst>
                  <a:ext uri="{0D108BD9-81ED-4DB2-BD59-A6C34878D82A}">
                    <a16:rowId xmlns:a16="http://schemas.microsoft.com/office/drawing/2014/main" xmlns="" val="295769212"/>
                  </a:ext>
                </a:extLst>
              </a:tr>
              <a:tr h="0">
                <a:tc>
                  <a:txBody>
                    <a:bodyPr/>
                    <a:lstStyle/>
                    <a:p>
                      <a:r>
                        <a:rPr lang="cs-CZ"/>
                        <a:t>O2 Czech Republic, a.s.</a:t>
                      </a:r>
                    </a:p>
                  </a:txBody>
                  <a:tcPr anchor="ctr"/>
                </a:tc>
                <a:tc>
                  <a:txBody>
                    <a:bodyPr/>
                    <a:lstStyle/>
                    <a:p>
                      <a:r>
                        <a:rPr lang="cs-CZ"/>
                        <a:t>13,43</a:t>
                      </a:r>
                    </a:p>
                  </a:txBody>
                  <a:tcPr anchor="ctr"/>
                </a:tc>
                <a:extLst>
                  <a:ext uri="{0D108BD9-81ED-4DB2-BD59-A6C34878D82A}">
                    <a16:rowId xmlns:a16="http://schemas.microsoft.com/office/drawing/2014/main" xmlns="" val="3656088135"/>
                  </a:ext>
                </a:extLst>
              </a:tr>
              <a:tr h="0">
                <a:tc>
                  <a:txBody>
                    <a:bodyPr/>
                    <a:lstStyle/>
                    <a:p>
                      <a:r>
                        <a:rPr lang="cs-CZ"/>
                        <a:t>T-Mobile</a:t>
                      </a:r>
                    </a:p>
                  </a:txBody>
                  <a:tcPr anchor="ctr"/>
                </a:tc>
                <a:tc>
                  <a:txBody>
                    <a:bodyPr/>
                    <a:lstStyle/>
                    <a:p>
                      <a:r>
                        <a:rPr lang="cs-CZ"/>
                        <a:t>11,46</a:t>
                      </a:r>
                    </a:p>
                  </a:txBody>
                  <a:tcPr anchor="ctr"/>
                </a:tc>
                <a:extLst>
                  <a:ext uri="{0D108BD9-81ED-4DB2-BD59-A6C34878D82A}">
                    <a16:rowId xmlns:a16="http://schemas.microsoft.com/office/drawing/2014/main" xmlns="" val="1734305994"/>
                  </a:ext>
                </a:extLst>
              </a:tr>
              <a:tr h="0">
                <a:tc>
                  <a:txBody>
                    <a:bodyPr/>
                    <a:lstStyle/>
                    <a:p>
                      <a:r>
                        <a:rPr lang="cs-CZ"/>
                        <a:t>Vodafone</a:t>
                      </a:r>
                    </a:p>
                  </a:txBody>
                  <a:tcPr anchor="ctr"/>
                </a:tc>
                <a:tc>
                  <a:txBody>
                    <a:bodyPr/>
                    <a:lstStyle/>
                    <a:p>
                      <a:r>
                        <a:rPr lang="cs-CZ"/>
                        <a:t>11,35</a:t>
                      </a:r>
                    </a:p>
                  </a:txBody>
                  <a:tcPr anchor="ctr"/>
                </a:tc>
                <a:extLst>
                  <a:ext uri="{0D108BD9-81ED-4DB2-BD59-A6C34878D82A}">
                    <a16:rowId xmlns:a16="http://schemas.microsoft.com/office/drawing/2014/main" xmlns="" val="2988233965"/>
                  </a:ext>
                </a:extLst>
              </a:tr>
              <a:tr h="0">
                <a:tc>
                  <a:txBody>
                    <a:bodyPr/>
                    <a:lstStyle/>
                    <a:p>
                      <a:r>
                        <a:rPr lang="cs-CZ"/>
                        <a:t>Celkem</a:t>
                      </a:r>
                    </a:p>
                  </a:txBody>
                  <a:tcPr anchor="ctr"/>
                </a:tc>
                <a:tc>
                  <a:txBody>
                    <a:bodyPr/>
                    <a:lstStyle/>
                    <a:p>
                      <a:r>
                        <a:rPr lang="cs-CZ" dirty="0"/>
                        <a:t>13,06</a:t>
                      </a:r>
                    </a:p>
                  </a:txBody>
                  <a:tcPr anchor="ctr"/>
                </a:tc>
                <a:extLst>
                  <a:ext uri="{0D108BD9-81ED-4DB2-BD59-A6C34878D82A}">
                    <a16:rowId xmlns:a16="http://schemas.microsoft.com/office/drawing/2014/main" xmlns="" val="2955036449"/>
                  </a:ext>
                </a:extLst>
              </a:tr>
            </a:tbl>
          </a:graphicData>
        </a:graphic>
      </p:graphicFrame>
    </p:spTree>
    <p:extLst>
      <p:ext uri="{BB962C8B-B14F-4D97-AF65-F5344CB8AC3E}">
        <p14:creationId xmlns:p14="http://schemas.microsoft.com/office/powerpoint/2010/main" val="718055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Organizace kurzu</a:t>
            </a:r>
          </a:p>
        </p:txBody>
      </p:sp>
      <p:sp>
        <p:nvSpPr>
          <p:cNvPr id="7171" name="Rectangle 3"/>
          <p:cNvSpPr>
            <a:spLocks noGrp="1" noChangeArrowheads="1"/>
          </p:cNvSpPr>
          <p:nvPr>
            <p:ph type="body" idx="1"/>
          </p:nvPr>
        </p:nvSpPr>
        <p:spPr/>
        <p:txBody>
          <a:bodyPr/>
          <a:lstStyle/>
          <a:p>
            <a:pPr eaLnBrk="1" hangingPunct="1"/>
            <a:endParaRPr lang="cs-CZ" altLang="cs-CZ" sz="2800" smtClean="0"/>
          </a:p>
          <a:p>
            <a:pPr eaLnBrk="1" hangingPunct="1"/>
            <a:r>
              <a:rPr lang="cs-CZ" altLang="cs-CZ" sz="2800" smtClean="0"/>
              <a:t>Podmínky zápočtu</a:t>
            </a:r>
          </a:p>
          <a:p>
            <a:pPr lvl="2" eaLnBrk="1" hangingPunct="1">
              <a:buFontTx/>
              <a:buChar char="-"/>
            </a:pPr>
            <a:r>
              <a:rPr lang="cs-CZ" altLang="cs-CZ" smtClean="0"/>
              <a:t>Registrace v is.muni.cz</a:t>
            </a:r>
          </a:p>
          <a:p>
            <a:pPr lvl="2" eaLnBrk="1" hangingPunct="1">
              <a:buFontTx/>
              <a:buChar char="-"/>
            </a:pPr>
            <a:r>
              <a:rPr lang="cs-CZ" altLang="cs-CZ" smtClean="0"/>
              <a:t>Účast na teoretické části </a:t>
            </a:r>
          </a:p>
          <a:p>
            <a:pPr lvl="2" eaLnBrk="1" hangingPunct="1">
              <a:buFontTx/>
              <a:buChar char="-"/>
            </a:pPr>
            <a:r>
              <a:rPr lang="cs-CZ" altLang="cs-CZ" smtClean="0"/>
              <a:t>Zvládnutí elektronického testu </a:t>
            </a:r>
            <a:br>
              <a:rPr lang="cs-CZ" altLang="cs-CZ" smtClean="0"/>
            </a:br>
            <a:r>
              <a:rPr lang="cs-CZ" altLang="cs-CZ" smtClean="0"/>
              <a:t>(po skončení přednášky)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Kabelová televize</a:t>
            </a:r>
          </a:p>
        </p:txBody>
      </p:sp>
      <p:sp>
        <p:nvSpPr>
          <p:cNvPr id="30723" name="Rectangle 4"/>
          <p:cNvSpPr>
            <a:spLocks noGrp="1" noChangeArrowheads="1"/>
          </p:cNvSpPr>
          <p:nvPr>
            <p:ph type="body" idx="1"/>
          </p:nvPr>
        </p:nvSpPr>
        <p:spPr>
          <a:xfrm>
            <a:off x="2744788" y="1676400"/>
            <a:ext cx="6291262" cy="4114800"/>
          </a:xfrm>
          <a:noFill/>
        </p:spPr>
        <p:txBody>
          <a:bodyPr/>
          <a:lstStyle/>
          <a:p>
            <a:pPr eaLnBrk="1" hangingPunct="1"/>
            <a:r>
              <a:rPr lang="cs-CZ" altLang="cs-CZ" sz="2400" dirty="0" smtClean="0"/>
              <a:t>V místech dostupnosti kabelové televize</a:t>
            </a:r>
          </a:p>
          <a:p>
            <a:pPr eaLnBrk="1" hangingPunct="1"/>
            <a:r>
              <a:rPr lang="cs-CZ" altLang="cs-CZ" sz="2400" dirty="0" smtClean="0"/>
              <a:t>Rychlost až </a:t>
            </a:r>
            <a:r>
              <a:rPr lang="en-US" altLang="cs-CZ" sz="2400" dirty="0" smtClean="0"/>
              <a:t>240</a:t>
            </a:r>
            <a:r>
              <a:rPr lang="cs-CZ" altLang="cs-CZ" sz="2400" dirty="0" smtClean="0"/>
              <a:t> </a:t>
            </a:r>
            <a:r>
              <a:rPr lang="cs-CZ" altLang="cs-CZ" sz="2400" dirty="0" err="1" smtClean="0"/>
              <a:t>Mb</a:t>
            </a:r>
            <a:r>
              <a:rPr lang="cs-CZ" altLang="cs-CZ" sz="2400" dirty="0" smtClean="0"/>
              <a:t>/s</a:t>
            </a:r>
          </a:p>
          <a:p>
            <a:pPr eaLnBrk="1" hangingPunct="1"/>
            <a:r>
              <a:rPr lang="cs-CZ" altLang="cs-CZ" sz="2400" dirty="0" smtClean="0"/>
              <a:t>Metalické x optické připojení</a:t>
            </a:r>
          </a:p>
          <a:p>
            <a:pPr eaLnBrk="1" hangingPunct="1"/>
            <a:r>
              <a:rPr lang="cs-CZ" altLang="cs-CZ" sz="2400" dirty="0" smtClean="0"/>
              <a:t>Speciální modem</a:t>
            </a:r>
          </a:p>
          <a:p>
            <a:pPr eaLnBrk="1" hangingPunct="1"/>
            <a:r>
              <a:rPr lang="en-US" altLang="cs-CZ" sz="2400" dirty="0" smtClean="0"/>
              <a:t>www.upc.cz</a:t>
            </a:r>
            <a:endParaRPr lang="cs-CZ" altLang="cs-CZ" sz="2400" dirty="0" smtClean="0"/>
          </a:p>
          <a:p>
            <a:pPr eaLnBrk="1" hangingPunct="1"/>
            <a:r>
              <a:rPr lang="cs-CZ" altLang="cs-CZ" sz="2400" dirty="0" smtClean="0"/>
              <a:t>www.netbox.cz</a:t>
            </a:r>
            <a:endParaRPr lang="en-US" altLang="cs-CZ" sz="2400" dirty="0" smtClean="0"/>
          </a:p>
          <a:p>
            <a:pPr eaLnBrk="1" hangingPunct="1"/>
            <a:r>
              <a:rPr lang="en-US" altLang="cs-CZ" sz="2400" dirty="0" smtClean="0">
                <a:hlinkClick r:id="rId2"/>
              </a:rPr>
              <a:t>http://www.selfnet.cz</a:t>
            </a:r>
            <a:endParaRPr lang="cs-CZ" altLang="cs-CZ" sz="2400" dirty="0" smtClean="0"/>
          </a:p>
          <a:p>
            <a:pPr eaLnBrk="1" hangingPunct="1"/>
            <a:r>
              <a:rPr lang="en-US" altLang="cs-CZ" sz="2400" dirty="0" smtClean="0">
                <a:hlinkClick r:id="rId3"/>
              </a:rPr>
              <a:t>http://www.internetprovsechny.cz/catv.php</a:t>
            </a:r>
            <a:endParaRPr lang="en-US" altLang="cs-CZ" sz="2400" dirty="0" smtClean="0"/>
          </a:p>
          <a:p>
            <a:pPr eaLnBrk="1" hangingPunct="1"/>
            <a:r>
              <a:rPr lang="en-US" altLang="cs-CZ" sz="2400" dirty="0" smtClean="0"/>
              <a:t>http://rychlost.cz/pripojeni-internetu/kabelova-tv/</a:t>
            </a:r>
          </a:p>
          <a:p>
            <a:pPr eaLnBrk="1" hangingPunct="1"/>
            <a:endParaRPr lang="cs-CZ" altLang="cs-CZ" sz="2400" dirty="0" smtClean="0"/>
          </a:p>
        </p:txBody>
      </p:sp>
      <p:sp>
        <p:nvSpPr>
          <p:cNvPr id="30724"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25"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0726"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7"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8"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29"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0"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1"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2"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3"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4"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5"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6"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7"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38"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0739"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0740"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WiFi-připojení</a:t>
            </a:r>
          </a:p>
        </p:txBody>
      </p:sp>
      <p:sp>
        <p:nvSpPr>
          <p:cNvPr id="31747" name="Rectangle 4"/>
          <p:cNvSpPr>
            <a:spLocks noGrp="1" noChangeArrowheads="1"/>
          </p:cNvSpPr>
          <p:nvPr>
            <p:ph type="body" idx="1"/>
          </p:nvPr>
        </p:nvSpPr>
        <p:spPr>
          <a:xfrm>
            <a:off x="2971800" y="1268413"/>
            <a:ext cx="6019800" cy="4416425"/>
          </a:xfrm>
          <a:noFill/>
        </p:spPr>
        <p:txBody>
          <a:bodyPr/>
          <a:lstStyle/>
          <a:p>
            <a:pPr eaLnBrk="1" hangingPunct="1"/>
            <a:r>
              <a:rPr lang="cs-CZ" altLang="cs-CZ" sz="2400" smtClean="0"/>
              <a:t>Outdoor/indoor</a:t>
            </a:r>
          </a:p>
          <a:p>
            <a:pPr eaLnBrk="1" hangingPunct="1"/>
            <a:r>
              <a:rPr lang="cs-CZ" altLang="cs-CZ" sz="2400" smtClean="0"/>
              <a:t>Komerční/komunitní sítě</a:t>
            </a:r>
          </a:p>
          <a:p>
            <a:pPr eaLnBrk="1" hangingPunct="1"/>
            <a:r>
              <a:rPr lang="cs-CZ" altLang="cs-CZ" sz="2400" smtClean="0"/>
              <a:t>Rychlost typicky až 11Mb/s (5</a:t>
            </a:r>
            <a:r>
              <a:rPr lang="en-US" altLang="cs-CZ" sz="2400" smtClean="0"/>
              <a:t>4</a:t>
            </a:r>
            <a:r>
              <a:rPr lang="cs-CZ" altLang="cs-CZ" sz="2400" smtClean="0"/>
              <a:t> Mb/s)</a:t>
            </a:r>
          </a:p>
          <a:p>
            <a:pPr eaLnBrk="1" hangingPunct="1"/>
            <a:r>
              <a:rPr lang="cs-CZ" altLang="cs-CZ" sz="2400" smtClean="0"/>
              <a:t>Speciální cenově dostupné vybavení</a:t>
            </a:r>
          </a:p>
          <a:p>
            <a:pPr eaLnBrk="1" hangingPunct="1"/>
            <a:r>
              <a:rPr lang="cs-CZ" altLang="cs-CZ" sz="2400" smtClean="0"/>
              <a:t>Zabudované v notebooku - indoor</a:t>
            </a:r>
          </a:p>
          <a:p>
            <a:pPr eaLnBrk="1" hangingPunct="1"/>
            <a:r>
              <a:rPr lang="en-US" altLang="cs-CZ" sz="2400" smtClean="0"/>
              <a:t>Riziko ru</a:t>
            </a:r>
            <a:r>
              <a:rPr lang="cs-CZ" altLang="cs-CZ" sz="2400" smtClean="0"/>
              <a:t>šení, odposlouchávání, neoprávněného připojení</a:t>
            </a:r>
            <a:endParaRPr lang="en-US" altLang="cs-CZ" sz="2400" smtClean="0"/>
          </a:p>
          <a:p>
            <a:pPr eaLnBrk="1" hangingPunct="1"/>
            <a:r>
              <a:rPr lang="cs-CZ" altLang="cs-CZ" sz="2400" smtClean="0"/>
              <a:t>Přístupový bod /Access  point/ hot spot</a:t>
            </a:r>
          </a:p>
          <a:p>
            <a:pPr eaLnBrk="1" hangingPunct="1"/>
            <a:r>
              <a:rPr lang="cs-CZ" altLang="cs-CZ" sz="2400" smtClean="0"/>
              <a:t> www.internetprovsechny.cz</a:t>
            </a:r>
            <a:endParaRPr lang="en-US" altLang="cs-CZ" sz="2400" smtClean="0"/>
          </a:p>
          <a:p>
            <a:pPr eaLnBrk="1" hangingPunct="1"/>
            <a:r>
              <a:rPr lang="cs-CZ" altLang="cs-CZ" sz="2400" smtClean="0">
                <a:hlinkClick r:id="rId2"/>
              </a:rPr>
              <a:t>http://www.muni.cz/ics/services/wifi</a:t>
            </a:r>
            <a:endParaRPr lang="en-US" altLang="cs-CZ" sz="2400" smtClean="0"/>
          </a:p>
          <a:p>
            <a:pPr lvl="1" eaLnBrk="1" hangingPunct="1"/>
            <a:r>
              <a:rPr lang="en-US" altLang="cs-CZ" sz="2000" smtClean="0"/>
              <a:t>Eduroam</a:t>
            </a:r>
            <a:endParaRPr lang="cs-CZ" altLang="cs-CZ" sz="2000" smtClean="0"/>
          </a:p>
        </p:txBody>
      </p:sp>
      <p:sp>
        <p:nvSpPr>
          <p:cNvPr id="31748"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49"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1750"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1"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2"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3"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4"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5"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56"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7"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8"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59"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0"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1"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62"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1763"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1764"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188913"/>
            <a:ext cx="8229600" cy="1143000"/>
          </a:xfrm>
        </p:spPr>
        <p:txBody>
          <a:bodyPr/>
          <a:lstStyle/>
          <a:p>
            <a:pPr eaLnBrk="1" hangingPunct="1"/>
            <a:r>
              <a:rPr lang="cs-CZ" altLang="cs-CZ" sz="3600" smtClean="0"/>
              <a:t>Wi-Fi připojení - rychlost</a:t>
            </a:r>
          </a:p>
        </p:txBody>
      </p:sp>
      <p:sp>
        <p:nvSpPr>
          <p:cNvPr id="32771"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32772" name="TextovéPole 1"/>
          <p:cNvSpPr txBox="1">
            <a:spLocks noChangeArrowheads="1"/>
          </p:cNvSpPr>
          <p:nvPr/>
        </p:nvSpPr>
        <p:spPr bwMode="auto">
          <a:xfrm>
            <a:off x="3059113" y="1096963"/>
            <a:ext cx="324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cs-CZ" sz="2000" b="1"/>
              <a:t>V ro</a:t>
            </a:r>
            <a:r>
              <a:rPr lang="cs-CZ" altLang="cs-CZ" sz="2000" b="1"/>
              <a:t>zmezí 5 – 21 Mb</a:t>
            </a:r>
            <a:r>
              <a:rPr lang="en-US" altLang="cs-CZ" sz="2000" b="1"/>
              <a:t>/s </a:t>
            </a:r>
            <a:endParaRPr lang="cs-CZ" altLang="cs-CZ" sz="2000" b="1"/>
          </a:p>
          <a:p>
            <a:pPr>
              <a:spcBef>
                <a:spcPct val="0"/>
              </a:spcBef>
            </a:pPr>
            <a:r>
              <a:rPr lang="cs-CZ" altLang="cs-CZ" sz="2000" b="1"/>
              <a:t>P</a:t>
            </a:r>
            <a:r>
              <a:rPr lang="en-US" altLang="cs-CZ" sz="2000" b="1"/>
              <a:t>r</a:t>
            </a:r>
            <a:r>
              <a:rPr lang="cs-CZ" altLang="cs-CZ" sz="2000" b="1"/>
              <a:t>ůměr</a:t>
            </a:r>
            <a:r>
              <a:rPr lang="en-US" altLang="cs-CZ" sz="2000" b="1"/>
              <a:t> kolem 10</a:t>
            </a:r>
            <a:r>
              <a:rPr lang="cs-CZ" altLang="cs-CZ" sz="2000" b="1"/>
              <a:t> </a:t>
            </a:r>
            <a:r>
              <a:rPr lang="en-US" altLang="cs-CZ" sz="2000" b="1"/>
              <a:t>Mb/s</a:t>
            </a:r>
            <a:endParaRPr lang="cs-CZ" altLang="cs-CZ" sz="2000" b="1"/>
          </a:p>
        </p:txBody>
      </p:sp>
      <p:sp>
        <p:nvSpPr>
          <p:cNvPr id="32834" name="TextovéPole 2"/>
          <p:cNvSpPr txBox="1">
            <a:spLocks noChangeArrowheads="1"/>
          </p:cNvSpPr>
          <p:nvPr/>
        </p:nvSpPr>
        <p:spPr bwMode="auto">
          <a:xfrm>
            <a:off x="696913" y="1620838"/>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b="1" dirty="0" smtClean="0"/>
              <a:t> </a:t>
            </a:r>
            <a:r>
              <a:rPr lang="cs-CZ" altLang="cs-CZ" sz="1800" b="1" dirty="0"/>
              <a:t>2017</a:t>
            </a:r>
          </a:p>
        </p:txBody>
      </p:sp>
      <p:pic>
        <p:nvPicPr>
          <p:cNvPr id="3" name="Obrázek 2"/>
          <p:cNvPicPr>
            <a:picLocks noChangeAspect="1"/>
          </p:cNvPicPr>
          <p:nvPr/>
        </p:nvPicPr>
        <p:blipFill>
          <a:blip r:embed="rId2"/>
          <a:stretch>
            <a:fillRect/>
          </a:stretch>
        </p:blipFill>
        <p:spPr>
          <a:xfrm>
            <a:off x="1763688" y="2142476"/>
            <a:ext cx="6048375" cy="41338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smtClean="0"/>
              <a:t>Mobilní připojení</a:t>
            </a:r>
          </a:p>
        </p:txBody>
      </p:sp>
      <p:sp>
        <p:nvSpPr>
          <p:cNvPr id="33795" name="Rectangle 4"/>
          <p:cNvSpPr>
            <a:spLocks noGrp="1" noChangeArrowheads="1"/>
          </p:cNvSpPr>
          <p:nvPr>
            <p:ph type="body" idx="1"/>
          </p:nvPr>
        </p:nvSpPr>
        <p:spPr>
          <a:xfrm>
            <a:off x="2971800" y="1676400"/>
            <a:ext cx="6019800" cy="4632325"/>
          </a:xfrm>
          <a:noFill/>
        </p:spPr>
        <p:txBody>
          <a:bodyPr/>
          <a:lstStyle/>
          <a:p>
            <a:pPr eaLnBrk="1" hangingPunct="1"/>
            <a:r>
              <a:rPr lang="cs-CZ" altLang="cs-CZ" sz="1800" smtClean="0"/>
              <a:t>GPRS ( až 128 kb/s) </a:t>
            </a:r>
          </a:p>
          <a:p>
            <a:pPr lvl="1" eaLnBrk="1" hangingPunct="1"/>
            <a:r>
              <a:rPr lang="cs-CZ" altLang="cs-CZ" sz="1800" smtClean="0"/>
              <a:t>Mobilní telefon s podporou GPRS</a:t>
            </a:r>
          </a:p>
          <a:p>
            <a:pPr eaLnBrk="1" hangingPunct="1"/>
            <a:r>
              <a:rPr lang="cs-CZ" altLang="cs-CZ" sz="1800" smtClean="0"/>
              <a:t>EDGE ( až 512 kb/s)</a:t>
            </a:r>
          </a:p>
          <a:p>
            <a:pPr lvl="1" eaLnBrk="1" hangingPunct="1"/>
            <a:r>
              <a:rPr lang="cs-CZ" altLang="cs-CZ" sz="1800" smtClean="0"/>
              <a:t>Mobilní telefon s podporou EDGE</a:t>
            </a:r>
          </a:p>
          <a:p>
            <a:pPr eaLnBrk="1" hangingPunct="1"/>
            <a:r>
              <a:rPr lang="cs-CZ" altLang="cs-CZ" sz="1800" smtClean="0"/>
              <a:t>CDMA ( až 800 kb/s)</a:t>
            </a:r>
          </a:p>
          <a:p>
            <a:pPr lvl="1" eaLnBrk="1" hangingPunct="1"/>
            <a:r>
              <a:rPr lang="cs-CZ" altLang="cs-CZ" sz="1800" smtClean="0"/>
              <a:t>www.cdma.cz</a:t>
            </a:r>
          </a:p>
          <a:p>
            <a:pPr lvl="1" eaLnBrk="1" hangingPunct="1"/>
            <a:r>
              <a:rPr lang="cs-CZ" altLang="cs-CZ" sz="1800" smtClean="0"/>
              <a:t>CDMA modem</a:t>
            </a:r>
            <a:endParaRPr lang="en-US" altLang="cs-CZ" sz="1800" smtClean="0"/>
          </a:p>
          <a:p>
            <a:pPr eaLnBrk="1" hangingPunct="1"/>
            <a:r>
              <a:rPr lang="en-US" altLang="cs-CZ" sz="1800" smtClean="0"/>
              <a:t>3G-</a:t>
            </a:r>
            <a:r>
              <a:rPr lang="cs-CZ" altLang="cs-CZ" sz="1800" smtClean="0"/>
              <a:t>UMTS/HSDPA  (</a:t>
            </a:r>
            <a:r>
              <a:rPr lang="en-US" altLang="cs-CZ" sz="1800" smtClean="0"/>
              <a:t>1024</a:t>
            </a:r>
            <a:r>
              <a:rPr lang="cs-CZ" altLang="cs-CZ" sz="1800" smtClean="0"/>
              <a:t> kb/s a více)</a:t>
            </a:r>
          </a:p>
          <a:p>
            <a:pPr lvl="1" eaLnBrk="1" hangingPunct="1"/>
            <a:r>
              <a:rPr lang="cs-CZ" altLang="cs-CZ" sz="1800" smtClean="0"/>
              <a:t>Speciální modem </a:t>
            </a:r>
          </a:p>
          <a:p>
            <a:pPr lvl="1" eaLnBrk="1" hangingPunct="1"/>
            <a:r>
              <a:rPr lang="cs-CZ" altLang="cs-CZ" sz="1800" smtClean="0"/>
              <a:t>Novější mobilní telefon nebo notebook</a:t>
            </a:r>
          </a:p>
          <a:p>
            <a:pPr lvl="1" eaLnBrk="1" hangingPunct="1"/>
            <a:r>
              <a:rPr lang="cs-CZ" altLang="cs-CZ" sz="1800" smtClean="0"/>
              <a:t>Omezené pokrytí ČR</a:t>
            </a:r>
            <a:endParaRPr lang="en-US" altLang="cs-CZ" sz="1800" smtClean="0"/>
          </a:p>
          <a:p>
            <a:pPr eaLnBrk="1" hangingPunct="1"/>
            <a:r>
              <a:rPr lang="en-US" altLang="cs-CZ" sz="1800" b="1" smtClean="0"/>
              <a:t>LTE (80 Mb/s a v</a:t>
            </a:r>
            <a:r>
              <a:rPr lang="cs-CZ" altLang="cs-CZ" sz="1800" b="1" smtClean="0"/>
              <a:t>íce)</a:t>
            </a:r>
          </a:p>
          <a:p>
            <a:pPr lvl="1" eaLnBrk="1" hangingPunct="1"/>
            <a:r>
              <a:rPr lang="cs-CZ" altLang="cs-CZ" sz="1400" b="1" smtClean="0"/>
              <a:t>Větší pokrytí než 3G</a:t>
            </a:r>
          </a:p>
          <a:p>
            <a:pPr lvl="1" eaLnBrk="1" hangingPunct="1"/>
            <a:r>
              <a:rPr lang="cs-CZ" altLang="cs-CZ" sz="1400" smtClean="0"/>
              <a:t>Novější smartphony a modemy</a:t>
            </a:r>
          </a:p>
          <a:p>
            <a:pPr lvl="1" eaLnBrk="1" hangingPunct="1">
              <a:buFontTx/>
              <a:buNone/>
            </a:pPr>
            <a:endParaRPr lang="cs-CZ" altLang="cs-CZ" sz="1800" smtClean="0"/>
          </a:p>
        </p:txBody>
      </p:sp>
      <p:sp>
        <p:nvSpPr>
          <p:cNvPr id="33796" name="Line 5"/>
          <p:cNvSpPr>
            <a:spLocks noChangeShapeType="1"/>
          </p:cNvSpPr>
          <p:nvPr/>
        </p:nvSpPr>
        <p:spPr bwMode="auto">
          <a:xfrm>
            <a:off x="1447800" y="2366963"/>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797" name="modem"/>
          <p:cNvSpPr>
            <a:spLocks noEditPoints="1" noChangeArrowheads="1"/>
          </p:cNvSpPr>
          <p:nvPr/>
        </p:nvSpPr>
        <p:spPr bwMode="auto">
          <a:xfrm>
            <a:off x="1071563" y="2138363"/>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33798" name="computr2"/>
          <p:cNvSpPr>
            <a:spLocks noEditPoints="1" noChangeArrowheads="1"/>
          </p:cNvSpPr>
          <p:nvPr/>
        </p:nvSpPr>
        <p:spPr bwMode="auto">
          <a:xfrm>
            <a:off x="4572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799" name="computr2"/>
          <p:cNvSpPr>
            <a:spLocks noEditPoints="1" noChangeArrowheads="1"/>
          </p:cNvSpPr>
          <p:nvPr/>
        </p:nvSpPr>
        <p:spPr bwMode="auto">
          <a:xfrm>
            <a:off x="4572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0" name="computr2"/>
          <p:cNvSpPr>
            <a:spLocks noEditPoints="1" noChangeArrowheads="1"/>
          </p:cNvSpPr>
          <p:nvPr/>
        </p:nvSpPr>
        <p:spPr bwMode="auto">
          <a:xfrm>
            <a:off x="1066800" y="2747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1" name="computr2"/>
          <p:cNvSpPr>
            <a:spLocks noEditPoints="1" noChangeArrowheads="1"/>
          </p:cNvSpPr>
          <p:nvPr/>
        </p:nvSpPr>
        <p:spPr bwMode="auto">
          <a:xfrm>
            <a:off x="14478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2" name="computr2"/>
          <p:cNvSpPr>
            <a:spLocks noEditPoints="1" noChangeArrowheads="1"/>
          </p:cNvSpPr>
          <p:nvPr/>
        </p:nvSpPr>
        <p:spPr bwMode="auto">
          <a:xfrm>
            <a:off x="1752600" y="1985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3" name="computr2"/>
          <p:cNvSpPr>
            <a:spLocks noEditPoints="1" noChangeArrowheads="1"/>
          </p:cNvSpPr>
          <p:nvPr/>
        </p:nvSpPr>
        <p:spPr bwMode="auto">
          <a:xfrm>
            <a:off x="1676400" y="25193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04" name="Line 13"/>
          <p:cNvSpPr>
            <a:spLocks noChangeShapeType="1"/>
          </p:cNvSpPr>
          <p:nvPr/>
        </p:nvSpPr>
        <p:spPr bwMode="auto">
          <a:xfrm>
            <a:off x="1295400" y="2366963"/>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5" name="Line 14"/>
          <p:cNvSpPr>
            <a:spLocks noChangeShapeType="1"/>
          </p:cNvSpPr>
          <p:nvPr/>
        </p:nvSpPr>
        <p:spPr bwMode="auto">
          <a:xfrm>
            <a:off x="762000" y="2214563"/>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6" name="Line 15"/>
          <p:cNvSpPr>
            <a:spLocks noChangeShapeType="1"/>
          </p:cNvSpPr>
          <p:nvPr/>
        </p:nvSpPr>
        <p:spPr bwMode="auto">
          <a:xfrm flipV="1">
            <a:off x="762000" y="2366963"/>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7" name="Line 16"/>
          <p:cNvSpPr>
            <a:spLocks noChangeShapeType="1"/>
          </p:cNvSpPr>
          <p:nvPr/>
        </p:nvSpPr>
        <p:spPr bwMode="auto">
          <a:xfrm>
            <a:off x="914400" y="1757363"/>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8" name="Line 17"/>
          <p:cNvSpPr>
            <a:spLocks noChangeShapeType="1"/>
          </p:cNvSpPr>
          <p:nvPr/>
        </p:nvSpPr>
        <p:spPr bwMode="auto">
          <a:xfrm flipH="1">
            <a:off x="1371600" y="1909763"/>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09" name="computr2"/>
          <p:cNvSpPr>
            <a:spLocks noEditPoints="1" noChangeArrowheads="1"/>
          </p:cNvSpPr>
          <p:nvPr/>
        </p:nvSpPr>
        <p:spPr bwMode="auto">
          <a:xfrm>
            <a:off x="762000" y="1604963"/>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10" name="Line 19"/>
          <p:cNvSpPr>
            <a:spLocks noChangeShapeType="1"/>
          </p:cNvSpPr>
          <p:nvPr/>
        </p:nvSpPr>
        <p:spPr bwMode="auto">
          <a:xfrm flipH="1">
            <a:off x="1447800" y="2138363"/>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33811" name="computr2"/>
          <p:cNvSpPr>
            <a:spLocks noEditPoints="1" noChangeArrowheads="1"/>
          </p:cNvSpPr>
          <p:nvPr/>
        </p:nvSpPr>
        <p:spPr bwMode="auto">
          <a:xfrm>
            <a:off x="762000" y="4267200"/>
            <a:ext cx="1295400" cy="1371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33812" name="AutoShape 21"/>
          <p:cNvSpPr>
            <a:spLocks noChangeArrowheads="1"/>
          </p:cNvSpPr>
          <p:nvPr/>
        </p:nvSpPr>
        <p:spPr bwMode="auto">
          <a:xfrm>
            <a:off x="1219200" y="3276600"/>
            <a:ext cx="304800" cy="762000"/>
          </a:xfrm>
          <a:prstGeom prst="upArrow">
            <a:avLst>
              <a:gd name="adj1" fmla="val 50000"/>
              <a:gd name="adj2" fmla="val 625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Mobilní připojení - rychlost</a:t>
            </a:r>
          </a:p>
        </p:txBody>
      </p:sp>
      <p:sp>
        <p:nvSpPr>
          <p:cNvPr id="34819"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sp>
        <p:nvSpPr>
          <p:cNvPr id="34888" name="TextovéPole 1"/>
          <p:cNvSpPr txBox="1">
            <a:spLocks noChangeArrowheads="1"/>
          </p:cNvSpPr>
          <p:nvPr/>
        </p:nvSpPr>
        <p:spPr bwMode="auto">
          <a:xfrm>
            <a:off x="611188" y="1417638"/>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dirty="0" smtClean="0"/>
              <a:t>Prosinec </a:t>
            </a:r>
            <a:r>
              <a:rPr lang="cs-CZ" altLang="cs-CZ" sz="1800" dirty="0"/>
              <a:t>2017</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229519665"/>
              </p:ext>
            </p:extLst>
          </p:nvPr>
        </p:nvGraphicFramePr>
        <p:xfrm>
          <a:off x="662880" y="2089368"/>
          <a:ext cx="8229600" cy="3931920"/>
        </p:xfrm>
        <a:graphic>
          <a:graphicData uri="http://schemas.openxmlformats.org/drawingml/2006/table">
            <a:tbl>
              <a:tblPr>
                <a:tableStyleId>{775DCB02-9BB8-47FD-8907-85C794F793BA}</a:tableStyleId>
              </a:tblPr>
              <a:tblGrid>
                <a:gridCol w="1645920">
                  <a:extLst>
                    <a:ext uri="{9D8B030D-6E8A-4147-A177-3AD203B41FA5}">
                      <a16:colId xmlns:a16="http://schemas.microsoft.com/office/drawing/2014/main" xmlns="" val="3633207050"/>
                    </a:ext>
                  </a:extLst>
                </a:gridCol>
                <a:gridCol w="1645920">
                  <a:extLst>
                    <a:ext uri="{9D8B030D-6E8A-4147-A177-3AD203B41FA5}">
                      <a16:colId xmlns:a16="http://schemas.microsoft.com/office/drawing/2014/main" xmlns="" val="1861053868"/>
                    </a:ext>
                  </a:extLst>
                </a:gridCol>
                <a:gridCol w="1645920">
                  <a:extLst>
                    <a:ext uri="{9D8B030D-6E8A-4147-A177-3AD203B41FA5}">
                      <a16:colId xmlns:a16="http://schemas.microsoft.com/office/drawing/2014/main" xmlns="" val="1395912154"/>
                    </a:ext>
                  </a:extLst>
                </a:gridCol>
                <a:gridCol w="1645920">
                  <a:extLst>
                    <a:ext uri="{9D8B030D-6E8A-4147-A177-3AD203B41FA5}">
                      <a16:colId xmlns:a16="http://schemas.microsoft.com/office/drawing/2014/main" xmlns="" val="10668541"/>
                    </a:ext>
                  </a:extLst>
                </a:gridCol>
                <a:gridCol w="1645920">
                  <a:extLst>
                    <a:ext uri="{9D8B030D-6E8A-4147-A177-3AD203B41FA5}">
                      <a16:colId xmlns:a16="http://schemas.microsoft.com/office/drawing/2014/main" xmlns="" val="3229167256"/>
                    </a:ext>
                  </a:extLst>
                </a:gridCol>
              </a:tblGrid>
              <a:tr h="0">
                <a:tc>
                  <a:txBody>
                    <a:bodyPr/>
                    <a:lstStyle/>
                    <a:p>
                      <a:r>
                        <a:rPr lang="cs-CZ"/>
                        <a:t>Technologie</a:t>
                      </a:r>
                    </a:p>
                  </a:txBody>
                  <a:tcPr anchor="ctr"/>
                </a:tc>
                <a:tc>
                  <a:txBody>
                    <a:bodyPr/>
                    <a:lstStyle/>
                    <a:p>
                      <a:r>
                        <a:rPr lang="cs-CZ"/>
                        <a:t>Poskytovatel</a:t>
                      </a:r>
                    </a:p>
                  </a:txBody>
                  <a:tcPr anchor="ctr"/>
                </a:tc>
                <a:tc>
                  <a:txBody>
                    <a:bodyPr/>
                    <a:lstStyle/>
                    <a:p>
                      <a:r>
                        <a:rPr lang="cs-CZ"/>
                        <a:t>Rychlost v Mb/s</a:t>
                      </a:r>
                    </a:p>
                  </a:txBody>
                  <a:tcPr anchor="ctr"/>
                </a:tc>
                <a:tc>
                  <a:txBody>
                    <a:bodyPr/>
                    <a:lstStyle/>
                    <a:p>
                      <a:r>
                        <a:rPr lang="cs-CZ"/>
                        <a:t>Meziměsíční změna</a:t>
                      </a:r>
                    </a:p>
                  </a:txBody>
                  <a:tcPr anchor="ctr"/>
                </a:tc>
                <a:tc>
                  <a:txBody>
                    <a:bodyPr/>
                    <a:lstStyle/>
                    <a:p>
                      <a:r>
                        <a:rPr lang="cs-CZ"/>
                        <a:t>Meziroční změna</a:t>
                      </a:r>
                    </a:p>
                  </a:txBody>
                  <a:tcPr anchor="ctr"/>
                </a:tc>
                <a:extLst>
                  <a:ext uri="{0D108BD9-81ED-4DB2-BD59-A6C34878D82A}">
                    <a16:rowId xmlns:a16="http://schemas.microsoft.com/office/drawing/2014/main" xmlns="" val="880578219"/>
                  </a:ext>
                </a:extLst>
              </a:tr>
              <a:tr h="0">
                <a:tc>
                  <a:txBody>
                    <a:bodyPr/>
                    <a:lstStyle/>
                    <a:p>
                      <a:r>
                        <a:rPr lang="cs-CZ"/>
                        <a:t>LTE</a:t>
                      </a:r>
                    </a:p>
                  </a:txBody>
                  <a:tcPr anchor="ctr"/>
                </a:tc>
                <a:tc>
                  <a:txBody>
                    <a:bodyPr/>
                    <a:lstStyle/>
                    <a:p>
                      <a:r>
                        <a:rPr lang="cs-CZ"/>
                        <a:t>O2</a:t>
                      </a:r>
                    </a:p>
                  </a:txBody>
                  <a:tcPr anchor="ctr"/>
                </a:tc>
                <a:tc>
                  <a:txBody>
                    <a:bodyPr/>
                    <a:lstStyle/>
                    <a:p>
                      <a:r>
                        <a:rPr lang="cs-CZ"/>
                        <a:t>30,11</a:t>
                      </a:r>
                    </a:p>
                  </a:txBody>
                  <a:tcPr anchor="ctr"/>
                </a:tc>
                <a:tc>
                  <a:txBody>
                    <a:bodyPr/>
                    <a:lstStyle/>
                    <a:p>
                      <a:r>
                        <a:rPr lang="cs-CZ"/>
                        <a:t>17 %</a:t>
                      </a:r>
                    </a:p>
                  </a:txBody>
                  <a:tcPr anchor="ctr"/>
                </a:tc>
                <a:tc>
                  <a:txBody>
                    <a:bodyPr/>
                    <a:lstStyle/>
                    <a:p>
                      <a:r>
                        <a:rPr lang="cs-CZ"/>
                        <a:t>-6 %</a:t>
                      </a:r>
                    </a:p>
                  </a:txBody>
                  <a:tcPr anchor="ctr"/>
                </a:tc>
                <a:extLst>
                  <a:ext uri="{0D108BD9-81ED-4DB2-BD59-A6C34878D82A}">
                    <a16:rowId xmlns:a16="http://schemas.microsoft.com/office/drawing/2014/main" xmlns="" val="299062123"/>
                  </a:ext>
                </a:extLst>
              </a:tr>
              <a:tr h="0">
                <a:tc>
                  <a:txBody>
                    <a:bodyPr/>
                    <a:lstStyle/>
                    <a:p>
                      <a:r>
                        <a:rPr lang="cs-CZ"/>
                        <a:t>LTE</a:t>
                      </a:r>
                    </a:p>
                  </a:txBody>
                  <a:tcPr anchor="ctr"/>
                </a:tc>
                <a:tc>
                  <a:txBody>
                    <a:bodyPr/>
                    <a:lstStyle/>
                    <a:p>
                      <a:r>
                        <a:rPr lang="cs-CZ"/>
                        <a:t>T-Mobile</a:t>
                      </a:r>
                    </a:p>
                  </a:txBody>
                  <a:tcPr anchor="ctr"/>
                </a:tc>
                <a:tc>
                  <a:txBody>
                    <a:bodyPr/>
                    <a:lstStyle/>
                    <a:p>
                      <a:r>
                        <a:rPr lang="cs-CZ"/>
                        <a:t>37,91</a:t>
                      </a:r>
                    </a:p>
                  </a:txBody>
                  <a:tcPr anchor="ctr"/>
                </a:tc>
                <a:tc>
                  <a:txBody>
                    <a:bodyPr/>
                    <a:lstStyle/>
                    <a:p>
                      <a:r>
                        <a:rPr lang="cs-CZ"/>
                        <a:t>7 %</a:t>
                      </a:r>
                    </a:p>
                  </a:txBody>
                  <a:tcPr anchor="ctr"/>
                </a:tc>
                <a:tc>
                  <a:txBody>
                    <a:bodyPr/>
                    <a:lstStyle/>
                    <a:p>
                      <a:r>
                        <a:rPr lang="cs-CZ"/>
                        <a:t>31 %</a:t>
                      </a:r>
                    </a:p>
                  </a:txBody>
                  <a:tcPr anchor="ctr"/>
                </a:tc>
                <a:extLst>
                  <a:ext uri="{0D108BD9-81ED-4DB2-BD59-A6C34878D82A}">
                    <a16:rowId xmlns:a16="http://schemas.microsoft.com/office/drawing/2014/main" xmlns="" val="908668724"/>
                  </a:ext>
                </a:extLst>
              </a:tr>
              <a:tr h="0">
                <a:tc>
                  <a:txBody>
                    <a:bodyPr/>
                    <a:lstStyle/>
                    <a:p>
                      <a:r>
                        <a:rPr lang="cs-CZ"/>
                        <a:t>LTE</a:t>
                      </a:r>
                    </a:p>
                  </a:txBody>
                  <a:tcPr anchor="ctr"/>
                </a:tc>
                <a:tc>
                  <a:txBody>
                    <a:bodyPr/>
                    <a:lstStyle/>
                    <a:p>
                      <a:r>
                        <a:rPr lang="cs-CZ"/>
                        <a:t>Vodafone</a:t>
                      </a:r>
                    </a:p>
                  </a:txBody>
                  <a:tcPr anchor="ctr"/>
                </a:tc>
                <a:tc>
                  <a:txBody>
                    <a:bodyPr/>
                    <a:lstStyle/>
                    <a:p>
                      <a:r>
                        <a:rPr lang="cs-CZ"/>
                        <a:t>42,81</a:t>
                      </a:r>
                    </a:p>
                  </a:txBody>
                  <a:tcPr anchor="ctr"/>
                </a:tc>
                <a:tc>
                  <a:txBody>
                    <a:bodyPr/>
                    <a:lstStyle/>
                    <a:p>
                      <a:r>
                        <a:rPr lang="cs-CZ"/>
                        <a:t>11 %</a:t>
                      </a:r>
                    </a:p>
                  </a:txBody>
                  <a:tcPr anchor="ctr"/>
                </a:tc>
                <a:tc>
                  <a:txBody>
                    <a:bodyPr/>
                    <a:lstStyle/>
                    <a:p>
                      <a:r>
                        <a:rPr lang="cs-CZ"/>
                        <a:t>25 %</a:t>
                      </a:r>
                    </a:p>
                  </a:txBody>
                  <a:tcPr anchor="ctr"/>
                </a:tc>
                <a:extLst>
                  <a:ext uri="{0D108BD9-81ED-4DB2-BD59-A6C34878D82A}">
                    <a16:rowId xmlns:a16="http://schemas.microsoft.com/office/drawing/2014/main" xmlns="" val="3404994511"/>
                  </a:ext>
                </a:extLst>
              </a:tr>
              <a:tr h="0">
                <a:tc>
                  <a:txBody>
                    <a:bodyPr/>
                    <a:lstStyle/>
                    <a:p>
                      <a:r>
                        <a:rPr lang="cs-CZ"/>
                        <a:t>3G</a:t>
                      </a:r>
                    </a:p>
                  </a:txBody>
                  <a:tcPr anchor="ctr"/>
                </a:tc>
                <a:tc>
                  <a:txBody>
                    <a:bodyPr/>
                    <a:lstStyle/>
                    <a:p>
                      <a:r>
                        <a:rPr lang="cs-CZ"/>
                        <a:t>O2</a:t>
                      </a:r>
                    </a:p>
                  </a:txBody>
                  <a:tcPr anchor="ctr"/>
                </a:tc>
                <a:tc>
                  <a:txBody>
                    <a:bodyPr/>
                    <a:lstStyle/>
                    <a:p>
                      <a:r>
                        <a:rPr lang="cs-CZ"/>
                        <a:t>9,80</a:t>
                      </a:r>
                    </a:p>
                  </a:txBody>
                  <a:tcPr anchor="ctr"/>
                </a:tc>
                <a:tc>
                  <a:txBody>
                    <a:bodyPr/>
                    <a:lstStyle/>
                    <a:p>
                      <a:r>
                        <a:rPr lang="cs-CZ"/>
                        <a:t>8 %</a:t>
                      </a:r>
                    </a:p>
                  </a:txBody>
                  <a:tcPr anchor="ctr"/>
                </a:tc>
                <a:tc>
                  <a:txBody>
                    <a:bodyPr/>
                    <a:lstStyle/>
                    <a:p>
                      <a:r>
                        <a:rPr lang="cs-CZ"/>
                        <a:t>32 %</a:t>
                      </a:r>
                    </a:p>
                  </a:txBody>
                  <a:tcPr anchor="ctr"/>
                </a:tc>
                <a:extLst>
                  <a:ext uri="{0D108BD9-81ED-4DB2-BD59-A6C34878D82A}">
                    <a16:rowId xmlns:a16="http://schemas.microsoft.com/office/drawing/2014/main" xmlns="" val="2743142960"/>
                  </a:ext>
                </a:extLst>
              </a:tr>
              <a:tr h="0">
                <a:tc>
                  <a:txBody>
                    <a:bodyPr/>
                    <a:lstStyle/>
                    <a:p>
                      <a:r>
                        <a:rPr lang="cs-CZ"/>
                        <a:t>3G</a:t>
                      </a:r>
                    </a:p>
                  </a:txBody>
                  <a:tcPr anchor="ctr"/>
                </a:tc>
                <a:tc>
                  <a:txBody>
                    <a:bodyPr/>
                    <a:lstStyle/>
                    <a:p>
                      <a:r>
                        <a:rPr lang="cs-CZ"/>
                        <a:t>T-Mobile</a:t>
                      </a:r>
                    </a:p>
                  </a:txBody>
                  <a:tcPr anchor="ctr"/>
                </a:tc>
                <a:tc>
                  <a:txBody>
                    <a:bodyPr/>
                    <a:lstStyle/>
                    <a:p>
                      <a:r>
                        <a:rPr lang="cs-CZ"/>
                        <a:t>10,74</a:t>
                      </a:r>
                    </a:p>
                  </a:txBody>
                  <a:tcPr anchor="ctr"/>
                </a:tc>
                <a:tc>
                  <a:txBody>
                    <a:bodyPr/>
                    <a:lstStyle/>
                    <a:p>
                      <a:r>
                        <a:rPr lang="cs-CZ"/>
                        <a:t>15 %</a:t>
                      </a:r>
                    </a:p>
                  </a:txBody>
                  <a:tcPr anchor="ctr"/>
                </a:tc>
                <a:tc>
                  <a:txBody>
                    <a:bodyPr/>
                    <a:lstStyle/>
                    <a:p>
                      <a:r>
                        <a:rPr lang="cs-CZ"/>
                        <a:t>21 %</a:t>
                      </a:r>
                    </a:p>
                  </a:txBody>
                  <a:tcPr anchor="ctr"/>
                </a:tc>
                <a:extLst>
                  <a:ext uri="{0D108BD9-81ED-4DB2-BD59-A6C34878D82A}">
                    <a16:rowId xmlns:a16="http://schemas.microsoft.com/office/drawing/2014/main" xmlns="" val="2549993026"/>
                  </a:ext>
                </a:extLst>
              </a:tr>
              <a:tr h="0">
                <a:tc>
                  <a:txBody>
                    <a:bodyPr/>
                    <a:lstStyle/>
                    <a:p>
                      <a:r>
                        <a:rPr lang="cs-CZ"/>
                        <a:t>3G</a:t>
                      </a:r>
                    </a:p>
                  </a:txBody>
                  <a:tcPr anchor="ctr"/>
                </a:tc>
                <a:tc>
                  <a:txBody>
                    <a:bodyPr/>
                    <a:lstStyle/>
                    <a:p>
                      <a:r>
                        <a:rPr lang="cs-CZ"/>
                        <a:t>Vodafone</a:t>
                      </a:r>
                    </a:p>
                  </a:txBody>
                  <a:tcPr anchor="ctr"/>
                </a:tc>
                <a:tc>
                  <a:txBody>
                    <a:bodyPr/>
                    <a:lstStyle/>
                    <a:p>
                      <a:r>
                        <a:rPr lang="cs-CZ"/>
                        <a:t>5,76</a:t>
                      </a:r>
                    </a:p>
                  </a:txBody>
                  <a:tcPr anchor="ctr"/>
                </a:tc>
                <a:tc>
                  <a:txBody>
                    <a:bodyPr/>
                    <a:lstStyle/>
                    <a:p>
                      <a:r>
                        <a:rPr lang="cs-CZ"/>
                        <a:t>-25 %</a:t>
                      </a:r>
                    </a:p>
                  </a:txBody>
                  <a:tcPr anchor="ctr"/>
                </a:tc>
                <a:tc>
                  <a:txBody>
                    <a:bodyPr/>
                    <a:lstStyle/>
                    <a:p>
                      <a:r>
                        <a:rPr lang="cs-CZ"/>
                        <a:t>-23 %</a:t>
                      </a:r>
                    </a:p>
                  </a:txBody>
                  <a:tcPr anchor="ctr"/>
                </a:tc>
                <a:extLst>
                  <a:ext uri="{0D108BD9-81ED-4DB2-BD59-A6C34878D82A}">
                    <a16:rowId xmlns:a16="http://schemas.microsoft.com/office/drawing/2014/main" xmlns="" val="296076041"/>
                  </a:ext>
                </a:extLst>
              </a:tr>
              <a:tr h="0">
                <a:tc>
                  <a:txBody>
                    <a:bodyPr/>
                    <a:lstStyle/>
                    <a:p>
                      <a:r>
                        <a:rPr lang="cs-CZ"/>
                        <a:t>2G</a:t>
                      </a:r>
                    </a:p>
                  </a:txBody>
                  <a:tcPr anchor="ctr"/>
                </a:tc>
                <a:tc>
                  <a:txBody>
                    <a:bodyPr/>
                    <a:lstStyle/>
                    <a:p>
                      <a:r>
                        <a:rPr lang="cs-CZ"/>
                        <a:t>O2</a:t>
                      </a:r>
                    </a:p>
                  </a:txBody>
                  <a:tcPr anchor="ctr"/>
                </a:tc>
                <a:tc>
                  <a:txBody>
                    <a:bodyPr/>
                    <a:lstStyle/>
                    <a:p>
                      <a:r>
                        <a:rPr lang="cs-CZ"/>
                        <a:t>0,10</a:t>
                      </a:r>
                    </a:p>
                  </a:txBody>
                  <a:tcPr anchor="ctr"/>
                </a:tc>
                <a:tc>
                  <a:txBody>
                    <a:bodyPr/>
                    <a:lstStyle/>
                    <a:p>
                      <a:r>
                        <a:rPr lang="cs-CZ"/>
                        <a:t>-10 %</a:t>
                      </a:r>
                    </a:p>
                  </a:txBody>
                  <a:tcPr anchor="ctr"/>
                </a:tc>
                <a:tc>
                  <a:txBody>
                    <a:bodyPr/>
                    <a:lstStyle/>
                    <a:p>
                      <a:r>
                        <a:rPr lang="cs-CZ"/>
                        <a:t>-14 %</a:t>
                      </a:r>
                    </a:p>
                  </a:txBody>
                  <a:tcPr anchor="ctr"/>
                </a:tc>
                <a:extLst>
                  <a:ext uri="{0D108BD9-81ED-4DB2-BD59-A6C34878D82A}">
                    <a16:rowId xmlns:a16="http://schemas.microsoft.com/office/drawing/2014/main" xmlns="" val="3097176796"/>
                  </a:ext>
                </a:extLst>
              </a:tr>
              <a:tr h="0">
                <a:tc>
                  <a:txBody>
                    <a:bodyPr/>
                    <a:lstStyle/>
                    <a:p>
                      <a:r>
                        <a:rPr lang="cs-CZ"/>
                        <a:t>2G</a:t>
                      </a:r>
                    </a:p>
                  </a:txBody>
                  <a:tcPr anchor="ctr"/>
                </a:tc>
                <a:tc>
                  <a:txBody>
                    <a:bodyPr/>
                    <a:lstStyle/>
                    <a:p>
                      <a:r>
                        <a:rPr lang="cs-CZ"/>
                        <a:t>T-Mobile</a:t>
                      </a:r>
                    </a:p>
                  </a:txBody>
                  <a:tcPr anchor="ctr"/>
                </a:tc>
                <a:tc>
                  <a:txBody>
                    <a:bodyPr/>
                    <a:lstStyle/>
                    <a:p>
                      <a:r>
                        <a:rPr lang="cs-CZ"/>
                        <a:t>0,10</a:t>
                      </a:r>
                    </a:p>
                  </a:txBody>
                  <a:tcPr anchor="ctr"/>
                </a:tc>
                <a:tc>
                  <a:txBody>
                    <a:bodyPr/>
                    <a:lstStyle/>
                    <a:p>
                      <a:r>
                        <a:rPr lang="cs-CZ"/>
                        <a:t>-6 %</a:t>
                      </a:r>
                    </a:p>
                  </a:txBody>
                  <a:tcPr anchor="ctr"/>
                </a:tc>
                <a:tc>
                  <a:txBody>
                    <a:bodyPr/>
                    <a:lstStyle/>
                    <a:p>
                      <a:r>
                        <a:rPr lang="cs-CZ"/>
                        <a:t>-10 %</a:t>
                      </a:r>
                    </a:p>
                  </a:txBody>
                  <a:tcPr anchor="ctr"/>
                </a:tc>
                <a:extLst>
                  <a:ext uri="{0D108BD9-81ED-4DB2-BD59-A6C34878D82A}">
                    <a16:rowId xmlns:a16="http://schemas.microsoft.com/office/drawing/2014/main" xmlns="" val="137224671"/>
                  </a:ext>
                </a:extLst>
              </a:tr>
              <a:tr h="0">
                <a:tc>
                  <a:txBody>
                    <a:bodyPr/>
                    <a:lstStyle/>
                    <a:p>
                      <a:r>
                        <a:rPr lang="cs-CZ"/>
                        <a:t>2G</a:t>
                      </a:r>
                    </a:p>
                  </a:txBody>
                  <a:tcPr anchor="ctr"/>
                </a:tc>
                <a:tc>
                  <a:txBody>
                    <a:bodyPr/>
                    <a:lstStyle/>
                    <a:p>
                      <a:r>
                        <a:rPr lang="cs-CZ"/>
                        <a:t>Vodafone</a:t>
                      </a:r>
                    </a:p>
                  </a:txBody>
                  <a:tcPr anchor="ctr"/>
                </a:tc>
                <a:tc>
                  <a:txBody>
                    <a:bodyPr/>
                    <a:lstStyle/>
                    <a:p>
                      <a:r>
                        <a:rPr lang="cs-CZ"/>
                        <a:t>0,09</a:t>
                      </a:r>
                    </a:p>
                  </a:txBody>
                  <a:tcPr anchor="ctr"/>
                </a:tc>
                <a:tc>
                  <a:txBody>
                    <a:bodyPr/>
                    <a:lstStyle/>
                    <a:p>
                      <a:r>
                        <a:rPr lang="cs-CZ"/>
                        <a:t>5 %</a:t>
                      </a:r>
                    </a:p>
                  </a:txBody>
                  <a:tcPr anchor="ctr"/>
                </a:tc>
                <a:tc>
                  <a:txBody>
                    <a:bodyPr/>
                    <a:lstStyle/>
                    <a:p>
                      <a:r>
                        <a:rPr lang="cs-CZ" dirty="0"/>
                        <a:t>5 %</a:t>
                      </a:r>
                    </a:p>
                  </a:txBody>
                  <a:tcPr anchor="ctr"/>
                </a:tc>
                <a:extLst>
                  <a:ext uri="{0D108BD9-81ED-4DB2-BD59-A6C34878D82A}">
                    <a16:rowId xmlns:a16="http://schemas.microsoft.com/office/drawing/2014/main" xmlns="" val="313523736"/>
                  </a:ext>
                </a:extLst>
              </a:tr>
            </a:tbl>
          </a:graphicData>
        </a:graphic>
      </p:graphicFrame>
    </p:spTree>
    <p:extLst>
      <p:ext uri="{BB962C8B-B14F-4D97-AF65-F5344CB8AC3E}">
        <p14:creationId xmlns:p14="http://schemas.microsoft.com/office/powerpoint/2010/main" val="3992097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Nadpis 1"/>
          <p:cNvSpPr>
            <a:spLocks noGrp="1"/>
          </p:cNvSpPr>
          <p:nvPr>
            <p:ph type="title"/>
          </p:nvPr>
        </p:nvSpPr>
        <p:spPr>
          <a:xfrm>
            <a:off x="457200" y="274638"/>
            <a:ext cx="8229600" cy="850900"/>
          </a:xfrm>
        </p:spPr>
        <p:txBody>
          <a:bodyPr/>
          <a:lstStyle/>
          <a:p>
            <a:r>
              <a:rPr lang="cs-CZ" altLang="cs-CZ" sz="3600" smtClean="0"/>
              <a:t>Rychlost připojení přes GSM</a:t>
            </a:r>
          </a:p>
        </p:txBody>
      </p:sp>
      <p:sp>
        <p:nvSpPr>
          <p:cNvPr id="100355" name="Zástupný symbol pro obsah 2"/>
          <p:cNvSpPr>
            <a:spLocks noGrp="1"/>
          </p:cNvSpPr>
          <p:nvPr>
            <p:ph idx="1"/>
          </p:nvPr>
        </p:nvSpPr>
        <p:spPr>
          <a:xfrm>
            <a:off x="468313" y="1196975"/>
            <a:ext cx="8229600" cy="4525963"/>
          </a:xfrm>
        </p:spPr>
        <p:txBody>
          <a:bodyPr/>
          <a:lstStyle/>
          <a:p>
            <a:r>
              <a:rPr lang="cs-CZ" altLang="cs-CZ" sz="2400" smtClean="0"/>
              <a:t>Mnoho termínů a zkratek – GPRS, EDGE, UMTS, HSPA, HSPA+, HSDPA, HSUPA, WCDMA, 3G, 4G, LTE….</a:t>
            </a:r>
          </a:p>
        </p:txBody>
      </p:sp>
      <p:pic>
        <p:nvPicPr>
          <p:cNvPr id="100356" name="Picture 2" descr="http://tasel.files.wordpress.com/2012/03/all-network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862263"/>
            <a:ext cx="74231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ovéPole 3"/>
          <p:cNvSpPr txBox="1">
            <a:spLocks noChangeArrowheads="1"/>
          </p:cNvSpPr>
          <p:nvPr/>
        </p:nvSpPr>
        <p:spPr bwMode="auto">
          <a:xfrm>
            <a:off x="1403350" y="6361113"/>
            <a:ext cx="1876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100"/>
              <a:t>Zdroj: tasel.wordpress.com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altLang="cs-CZ" smtClean="0"/>
              <a:t>LTE pokrytí</a:t>
            </a:r>
          </a:p>
        </p:txBody>
      </p:sp>
      <p:sp>
        <p:nvSpPr>
          <p:cNvPr id="35843" name="Zástupný symbol pro obsah 1"/>
          <p:cNvSpPr>
            <a:spLocks noGrp="1"/>
          </p:cNvSpPr>
          <p:nvPr>
            <p:ph idx="1"/>
          </p:nvPr>
        </p:nvSpPr>
        <p:spPr/>
        <p:txBody>
          <a:bodyPr/>
          <a:lstStyle/>
          <a:p>
            <a:pPr lvl="1">
              <a:buFont typeface="Wingdings" panose="05000000000000000000" pitchFamily="2" charset="2"/>
              <a:buChar char="Ø"/>
            </a:pPr>
            <a:r>
              <a:rPr lang="cs-CZ" altLang="cs-CZ" dirty="0" smtClean="0"/>
              <a:t> Velká dynamika</a:t>
            </a:r>
          </a:p>
          <a:p>
            <a:pPr lvl="1">
              <a:buFont typeface="Wingdings" panose="05000000000000000000" pitchFamily="2" charset="2"/>
              <a:buChar char="Ø"/>
            </a:pPr>
            <a:r>
              <a:rPr lang="cs-CZ" altLang="cs-CZ" dirty="0" smtClean="0"/>
              <a:t> Stránky poskytovatelů nebo</a:t>
            </a:r>
          </a:p>
          <a:p>
            <a:pPr lvl="1">
              <a:buFont typeface="Wingdings" panose="05000000000000000000" pitchFamily="2" charset="2"/>
              <a:buChar char="Ø"/>
            </a:pPr>
            <a:r>
              <a:rPr lang="cs-CZ" altLang="cs-CZ" dirty="0" smtClean="0"/>
              <a:t> http://lte.ctu.cz/pokryti/</a:t>
            </a:r>
          </a:p>
          <a:p>
            <a:pPr lvl="1">
              <a:buFont typeface="Wingdings" panose="05000000000000000000" pitchFamily="2" charset="2"/>
              <a:buChar char="Ø"/>
            </a:pPr>
            <a:r>
              <a:rPr lang="cs-CZ" altLang="cs-CZ" dirty="0" smtClean="0"/>
              <a:t> Pro všechny operátory</a:t>
            </a:r>
          </a:p>
          <a:p>
            <a:pPr lvl="1">
              <a:buFont typeface="Wingdings" panose="05000000000000000000" pitchFamily="2" charset="2"/>
              <a:buChar char="Ø"/>
            </a:pPr>
            <a:endParaRPr lang="cs-CZ" altLang="cs-CZ" dirty="0"/>
          </a:p>
          <a:p>
            <a:pPr lvl="1">
              <a:buFont typeface="Wingdings" panose="05000000000000000000" pitchFamily="2" charset="2"/>
              <a:buChar char="Ø"/>
            </a:pPr>
            <a:r>
              <a:rPr lang="cs-CZ" altLang="cs-CZ" dirty="0" smtClean="0"/>
              <a:t>LTE pásma</a:t>
            </a:r>
          </a:p>
          <a:p>
            <a:pPr lvl="2">
              <a:buFont typeface="Wingdings" panose="05000000000000000000" pitchFamily="2" charset="2"/>
              <a:buChar char="Ø"/>
            </a:pPr>
            <a:r>
              <a:rPr lang="cs-CZ" altLang="cs-CZ" dirty="0"/>
              <a:t> </a:t>
            </a:r>
            <a:r>
              <a:rPr lang="cs-CZ" altLang="cs-CZ" dirty="0" smtClean="0"/>
              <a:t>LTE-800 = základní pro ČR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cs-CZ" sz="3600" smtClean="0"/>
              <a:t>Typy p</a:t>
            </a:r>
            <a:r>
              <a:rPr lang="cs-CZ" altLang="cs-CZ" sz="3600" smtClean="0"/>
              <a:t>řipojení</a:t>
            </a:r>
            <a:r>
              <a:rPr lang="en-US" altLang="cs-CZ" sz="3600" smtClean="0"/>
              <a:t> – srovn</a:t>
            </a:r>
            <a:r>
              <a:rPr lang="cs-CZ" altLang="cs-CZ" sz="3600" smtClean="0"/>
              <a:t>ání</a:t>
            </a:r>
          </a:p>
        </p:txBody>
      </p:sp>
      <p:sp>
        <p:nvSpPr>
          <p:cNvPr id="36867" name="Text Box 5"/>
          <p:cNvSpPr txBox="1">
            <a:spLocks noChangeArrowheads="1"/>
          </p:cNvSpPr>
          <p:nvPr/>
        </p:nvSpPr>
        <p:spPr bwMode="auto">
          <a:xfrm>
            <a:off x="344488" y="5464175"/>
            <a:ext cx="8620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Aktuální rychlost mezi dvěma počítači lze orientačně změřit pomocí speedmetrů </a:t>
            </a:r>
          </a:p>
          <a:p>
            <a:pPr eaLnBrk="1" hangingPunct="1">
              <a:spcBef>
                <a:spcPct val="0"/>
              </a:spcBef>
              <a:buFontTx/>
              <a:buNone/>
            </a:pPr>
            <a:r>
              <a:rPr lang="cs-CZ" altLang="cs-CZ" sz="2000">
                <a:latin typeface="Times New Roman" panose="02020603050405020304" pitchFamily="18" charset="0"/>
              </a:rPr>
              <a:t>Např.: </a:t>
            </a:r>
            <a:r>
              <a:rPr lang="cs-CZ" altLang="cs-CZ" sz="2000">
                <a:latin typeface="Times New Roman" panose="02020603050405020304" pitchFamily="18" charset="0"/>
                <a:hlinkClick r:id="rId2"/>
              </a:rPr>
              <a:t>http://nastroje.lupa.cz/mereni-rychlosti/</a:t>
            </a:r>
            <a:r>
              <a:rPr lang="cs-CZ" altLang="cs-CZ" sz="2000">
                <a:latin typeface="Times New Roman" panose="02020603050405020304" pitchFamily="18" charset="0"/>
              </a:rPr>
              <a:t>, www.dsl.cz</a:t>
            </a:r>
          </a:p>
        </p:txBody>
      </p:sp>
      <p:sp>
        <p:nvSpPr>
          <p:cNvPr id="36868" name="Obdélník 3"/>
          <p:cNvSpPr>
            <a:spLocks noChangeArrowheads="1"/>
          </p:cNvSpPr>
          <p:nvPr/>
        </p:nvSpPr>
        <p:spPr bwMode="auto">
          <a:xfrm>
            <a:off x="611188" y="1341438"/>
            <a:ext cx="82089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dirty="0"/>
          </a:p>
          <a:p>
            <a:pPr eaLnBrk="1" hangingPunct="1">
              <a:spcBef>
                <a:spcPct val="0"/>
              </a:spcBef>
              <a:buFontTx/>
              <a:buNone/>
            </a:pPr>
            <a:r>
              <a:rPr lang="cs-CZ" altLang="cs-CZ" sz="1800" dirty="0"/>
              <a:t>				</a:t>
            </a:r>
            <a:r>
              <a:rPr lang="cs-CZ" altLang="cs-CZ" sz="1800" b="1" dirty="0"/>
              <a:t>Výhody			Nevýhody</a:t>
            </a:r>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r>
              <a:rPr lang="cs-CZ" altLang="cs-CZ" sz="1800" dirty="0"/>
              <a:t>Kabel/ optika		rychlost, spolehlivost		dostupnost</a:t>
            </a:r>
          </a:p>
          <a:p>
            <a:pPr eaLnBrk="1" hangingPunct="1">
              <a:spcBef>
                <a:spcPct val="0"/>
              </a:spcBef>
              <a:buFontTx/>
              <a:buNone/>
            </a:pPr>
            <a:endParaRPr lang="cs-CZ" altLang="cs-CZ" sz="1800" dirty="0"/>
          </a:p>
          <a:p>
            <a:pPr eaLnBrk="1" hangingPunct="1">
              <a:spcBef>
                <a:spcPct val="0"/>
              </a:spcBef>
              <a:buFontTx/>
              <a:buNone/>
            </a:pPr>
            <a:r>
              <a:rPr lang="cs-CZ" altLang="cs-CZ" sz="1800" dirty="0"/>
              <a:t>Telefonní linka		dostupnost (ADSL)		cena</a:t>
            </a:r>
          </a:p>
          <a:p>
            <a:pPr lvl="2" eaLnBrk="1" hangingPunct="1">
              <a:spcBef>
                <a:spcPct val="0"/>
              </a:spcBef>
              <a:buFontTx/>
              <a:buNone/>
            </a:pPr>
            <a:endParaRPr lang="cs-CZ" altLang="cs-CZ" sz="1800" dirty="0"/>
          </a:p>
          <a:p>
            <a:pPr eaLnBrk="1" hangingPunct="1">
              <a:spcBef>
                <a:spcPct val="0"/>
              </a:spcBef>
              <a:buFontTx/>
              <a:buNone/>
            </a:pPr>
            <a:r>
              <a:rPr lang="cs-CZ" altLang="cs-CZ" sz="1800" dirty="0"/>
              <a:t>WI-FI			cena, dostupnost			spolehlivost</a:t>
            </a:r>
          </a:p>
          <a:p>
            <a:pPr eaLnBrk="1" hangingPunct="1">
              <a:spcBef>
                <a:spcPct val="0"/>
              </a:spcBef>
              <a:buFontTx/>
              <a:buNone/>
            </a:pPr>
            <a:endParaRPr lang="cs-CZ" altLang="cs-CZ" sz="1800" dirty="0"/>
          </a:p>
          <a:p>
            <a:pPr eaLnBrk="1" hangingPunct="1">
              <a:spcBef>
                <a:spcPct val="0"/>
              </a:spcBef>
              <a:buFontTx/>
              <a:buNone/>
            </a:pPr>
            <a:r>
              <a:rPr lang="cs-CZ" altLang="cs-CZ" sz="1800" dirty="0"/>
              <a:t>Mobilní připojení		dostupnost, mobilita		</a:t>
            </a:r>
            <a:r>
              <a:rPr lang="cs-CZ" altLang="cs-CZ" sz="1800" dirty="0" smtClean="0"/>
              <a:t>cena</a:t>
            </a:r>
            <a:r>
              <a:rPr lang="cs-CZ" altLang="cs-CZ" sz="1800" dirty="0"/>
              <a:t>, FUP</a:t>
            </a:r>
          </a:p>
          <a:p>
            <a:pPr lvl="2" eaLnBrk="1" hangingPunct="1">
              <a:spcBef>
                <a:spcPct val="0"/>
              </a:spcBef>
              <a:buFontTx/>
              <a:buNone/>
            </a:pPr>
            <a:endParaRPr lang="cs-CZ" altLang="cs-CZ" sz="1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smtClean="0"/>
              <a:t>Výběr připojení k internetu</a:t>
            </a:r>
          </a:p>
        </p:txBody>
      </p:sp>
      <p:sp>
        <p:nvSpPr>
          <p:cNvPr id="37891" name="Rectangle 3"/>
          <p:cNvSpPr>
            <a:spLocks noGrp="1" noChangeArrowheads="1"/>
          </p:cNvSpPr>
          <p:nvPr>
            <p:ph type="body" idx="1"/>
          </p:nvPr>
        </p:nvSpPr>
        <p:spPr/>
        <p:txBody>
          <a:bodyPr/>
          <a:lstStyle/>
          <a:p>
            <a:pPr eaLnBrk="1" hangingPunct="1"/>
            <a:r>
              <a:rPr lang="en-US" altLang="cs-CZ" sz="2400" smtClean="0"/>
              <a:t>Zp</a:t>
            </a:r>
            <a:r>
              <a:rPr lang="cs-CZ" altLang="cs-CZ" sz="2400" smtClean="0"/>
              <a:t>ůsob použití</a:t>
            </a:r>
            <a:r>
              <a:rPr lang="en-US" altLang="cs-CZ" sz="2400" smtClean="0"/>
              <a:t> – pevn</a:t>
            </a:r>
            <a:r>
              <a:rPr lang="cs-CZ" altLang="cs-CZ" sz="2400" smtClean="0"/>
              <a:t>é</a:t>
            </a:r>
            <a:r>
              <a:rPr lang="en-US" altLang="cs-CZ" sz="2400" smtClean="0"/>
              <a:t> PC</a:t>
            </a:r>
            <a:r>
              <a:rPr lang="cs-CZ" altLang="cs-CZ" sz="2400" smtClean="0"/>
              <a:t> x</a:t>
            </a:r>
            <a:r>
              <a:rPr lang="en-US" altLang="cs-CZ" sz="2400" smtClean="0"/>
              <a:t> notebook</a:t>
            </a:r>
          </a:p>
          <a:p>
            <a:pPr eaLnBrk="1" hangingPunct="1"/>
            <a:r>
              <a:rPr lang="en-US" altLang="cs-CZ" sz="2400" smtClean="0"/>
              <a:t>Dostupnost</a:t>
            </a:r>
            <a:r>
              <a:rPr lang="cs-CZ" altLang="cs-CZ" sz="2400" smtClean="0"/>
              <a:t> v daných lokalitách</a:t>
            </a:r>
            <a:r>
              <a:rPr lang="en-US" altLang="cs-CZ" sz="2400" smtClean="0"/>
              <a:t>, pokryt</a:t>
            </a:r>
            <a:r>
              <a:rPr lang="cs-CZ" altLang="cs-CZ" sz="2400" smtClean="0"/>
              <a:t>í</a:t>
            </a:r>
            <a:endParaRPr lang="en-US" altLang="cs-CZ" sz="2400" smtClean="0"/>
          </a:p>
          <a:p>
            <a:pPr eaLnBrk="1" hangingPunct="1"/>
            <a:r>
              <a:rPr lang="cs-CZ" altLang="cs-CZ" sz="2400" smtClean="0"/>
              <a:t>Rychlost, většinou v M</a:t>
            </a:r>
            <a:r>
              <a:rPr lang="cs-CZ" altLang="cs-CZ" sz="2400" smtClean="0">
                <a:solidFill>
                  <a:srgbClr val="FF0000"/>
                </a:solidFill>
              </a:rPr>
              <a:t>b</a:t>
            </a:r>
            <a:r>
              <a:rPr lang="cs-CZ" altLang="cs-CZ" sz="2400" smtClean="0"/>
              <a:t>/s</a:t>
            </a:r>
          </a:p>
          <a:p>
            <a:pPr lvl="1" eaLnBrk="1" hangingPunct="1"/>
            <a:r>
              <a:rPr lang="cs-CZ" altLang="cs-CZ" sz="2000" smtClean="0"/>
              <a:t>symetrické x </a:t>
            </a:r>
            <a:r>
              <a:rPr lang="cs-CZ" altLang="cs-CZ" sz="2000" b="1" smtClean="0"/>
              <a:t>asymetrické</a:t>
            </a:r>
            <a:r>
              <a:rPr lang="cs-CZ" altLang="cs-CZ" sz="2000" smtClean="0"/>
              <a:t> </a:t>
            </a:r>
            <a:r>
              <a:rPr lang="en-US" altLang="cs-CZ" sz="2000" smtClean="0"/>
              <a:t>(</a:t>
            </a:r>
            <a:r>
              <a:rPr lang="cs-CZ" altLang="cs-CZ" sz="2000" smtClean="0"/>
              <a:t>download, upload</a:t>
            </a:r>
            <a:r>
              <a:rPr lang="en-US" altLang="cs-CZ" sz="2000" smtClean="0"/>
              <a:t>)</a:t>
            </a:r>
            <a:endParaRPr lang="cs-CZ" altLang="cs-CZ" sz="2000" smtClean="0"/>
          </a:p>
          <a:p>
            <a:pPr lvl="1" eaLnBrk="1" hangingPunct="1"/>
            <a:r>
              <a:rPr lang="en-US" altLang="cs-CZ" sz="2000" smtClean="0"/>
              <a:t>(</a:t>
            </a:r>
            <a:r>
              <a:rPr lang="cs-CZ" altLang="cs-CZ" sz="2000" smtClean="0"/>
              <a:t>např.: </a:t>
            </a:r>
            <a:r>
              <a:rPr lang="en-US" altLang="cs-CZ" sz="2000" smtClean="0"/>
              <a:t>20/</a:t>
            </a:r>
            <a:r>
              <a:rPr lang="cs-CZ" altLang="cs-CZ" sz="2000" smtClean="0"/>
              <a:t>2 Mb/s</a:t>
            </a:r>
            <a:r>
              <a:rPr lang="en-US" altLang="cs-CZ" sz="2000" smtClean="0"/>
              <a:t>)</a:t>
            </a:r>
            <a:endParaRPr lang="cs-CZ" altLang="cs-CZ" sz="2000" smtClean="0"/>
          </a:p>
          <a:p>
            <a:pPr lvl="1" eaLnBrk="1" hangingPunct="1"/>
            <a:r>
              <a:rPr lang="cs-CZ" altLang="cs-CZ" sz="2000" smtClean="0"/>
              <a:t>Skutečnou rychlost ověřit v praxi</a:t>
            </a:r>
          </a:p>
          <a:p>
            <a:pPr eaLnBrk="1" hangingPunct="1"/>
            <a:r>
              <a:rPr lang="cs-CZ" altLang="cs-CZ" sz="2400" smtClean="0"/>
              <a:t>Fair user policy </a:t>
            </a:r>
            <a:r>
              <a:rPr lang="en-US" altLang="cs-CZ" sz="2400" smtClean="0"/>
              <a:t>(</a:t>
            </a:r>
            <a:r>
              <a:rPr lang="cs-CZ" altLang="cs-CZ" sz="2400" smtClean="0"/>
              <a:t>FUP</a:t>
            </a:r>
            <a:r>
              <a:rPr lang="en-US" altLang="cs-CZ" sz="2400" smtClean="0"/>
              <a:t>)</a:t>
            </a:r>
            <a:r>
              <a:rPr lang="cs-CZ" altLang="cs-CZ" sz="2400" smtClean="0"/>
              <a:t> – omezení rychlosti po přenesení určitého množství dat</a:t>
            </a:r>
            <a:endParaRPr lang="en-US" altLang="cs-CZ" sz="2400" smtClean="0"/>
          </a:p>
          <a:p>
            <a:pPr eaLnBrk="1" hangingPunct="1"/>
            <a:r>
              <a:rPr lang="en-US" altLang="cs-CZ" sz="2400" smtClean="0"/>
              <a:t>Agregace</a:t>
            </a:r>
            <a:r>
              <a:rPr lang="cs-CZ" altLang="cs-CZ" sz="2400" smtClean="0"/>
              <a:t> </a:t>
            </a:r>
            <a:r>
              <a:rPr lang="en-US" altLang="cs-CZ" sz="2400" smtClean="0"/>
              <a:t>(</a:t>
            </a:r>
            <a:r>
              <a:rPr lang="cs-CZ" altLang="cs-CZ" sz="2400" smtClean="0"/>
              <a:t>např.: </a:t>
            </a:r>
            <a:r>
              <a:rPr lang="en-US" altLang="cs-CZ" sz="2400" smtClean="0"/>
              <a:t>1:32)</a:t>
            </a:r>
            <a:r>
              <a:rPr lang="cs-CZ" altLang="cs-CZ" sz="2400" smtClean="0"/>
              <a:t> – (ADSL, bezdrátové připojení)</a:t>
            </a:r>
          </a:p>
          <a:p>
            <a:pPr eaLnBrk="1" hangingPunct="1"/>
            <a:endParaRPr lang="en-US" altLang="cs-CZ" sz="2400" smtClean="0"/>
          </a:p>
          <a:p>
            <a:pPr eaLnBrk="1" hangingPunct="1"/>
            <a:endParaRPr lang="cs-CZ" altLang="cs-CZ"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mtClean="0"/>
              <a:t>Konfigurace připojení</a:t>
            </a:r>
          </a:p>
        </p:txBody>
      </p:sp>
      <p:sp>
        <p:nvSpPr>
          <p:cNvPr id="38915" name="Zástupný symbol pro obsah 2"/>
          <p:cNvSpPr>
            <a:spLocks noGrp="1"/>
          </p:cNvSpPr>
          <p:nvPr>
            <p:ph idx="1"/>
          </p:nvPr>
        </p:nvSpPr>
        <p:spPr/>
        <p:txBody>
          <a:bodyPr/>
          <a:lstStyle/>
          <a:p>
            <a:pPr lvl="1" eaLnBrk="1" hangingPunct="1">
              <a:lnSpc>
                <a:spcPct val="80000"/>
              </a:lnSpc>
              <a:buFont typeface="Wingdings" panose="05000000000000000000" pitchFamily="2" charset="2"/>
              <a:buChar char="§"/>
            </a:pPr>
            <a:endParaRPr lang="cs-CZ" altLang="cs-CZ" sz="2400" smtClean="0"/>
          </a:p>
          <a:p>
            <a:pPr lvl="1" eaLnBrk="1" hangingPunct="1">
              <a:lnSpc>
                <a:spcPct val="80000"/>
              </a:lnSpc>
              <a:buFont typeface="Wingdings" panose="05000000000000000000" pitchFamily="2" charset="2"/>
              <a:buChar char="§"/>
            </a:pPr>
            <a:endParaRPr lang="cs-CZ" altLang="cs-CZ" sz="2400" smtClean="0"/>
          </a:p>
          <a:p>
            <a:pPr lvl="1" eaLnBrk="1" hangingPunct="1">
              <a:lnSpc>
                <a:spcPct val="80000"/>
              </a:lnSpc>
              <a:buFont typeface="Wingdings" panose="05000000000000000000" pitchFamily="2" charset="2"/>
              <a:buChar char="§"/>
            </a:pPr>
            <a:r>
              <a:rPr lang="cs-CZ" altLang="cs-CZ" sz="2400" smtClean="0"/>
              <a:t>Automatické x manuální</a:t>
            </a:r>
          </a:p>
          <a:p>
            <a:pPr lvl="1" eaLnBrk="1" hangingPunct="1">
              <a:lnSpc>
                <a:spcPct val="80000"/>
              </a:lnSpc>
              <a:buFontTx/>
              <a:buNone/>
            </a:pPr>
            <a:endParaRPr lang="cs-CZ" altLang="cs-CZ" sz="2400" smtClean="0"/>
          </a:p>
          <a:p>
            <a:pPr lvl="1" eaLnBrk="1" hangingPunct="1">
              <a:lnSpc>
                <a:spcPct val="80000"/>
              </a:lnSpc>
              <a:buFont typeface="Wingdings" panose="05000000000000000000" pitchFamily="2" charset="2"/>
              <a:buChar char="§"/>
            </a:pPr>
            <a:r>
              <a:rPr lang="cs-CZ" altLang="cs-CZ" sz="2400" smtClean="0"/>
              <a:t>IP adresa  			např.: 147.251.147.250</a:t>
            </a:r>
          </a:p>
          <a:p>
            <a:pPr lvl="1" eaLnBrk="1" hangingPunct="1">
              <a:lnSpc>
                <a:spcPct val="80000"/>
              </a:lnSpc>
              <a:buFont typeface="Wingdings" panose="05000000000000000000" pitchFamily="2" charset="2"/>
              <a:buChar char="§"/>
            </a:pPr>
            <a:r>
              <a:rPr lang="cs-CZ" altLang="cs-CZ" sz="2400" smtClean="0"/>
              <a:t>maska sítě 			např.: 255.255.255.0</a:t>
            </a:r>
          </a:p>
          <a:p>
            <a:pPr lvl="1" eaLnBrk="1" hangingPunct="1">
              <a:lnSpc>
                <a:spcPct val="80000"/>
              </a:lnSpc>
              <a:buFont typeface="Wingdings" panose="05000000000000000000" pitchFamily="2" charset="2"/>
              <a:buChar char="§"/>
            </a:pPr>
            <a:r>
              <a:rPr lang="cs-CZ" altLang="cs-CZ" sz="2400" smtClean="0"/>
              <a:t>IP adresa brány (gateway)	např.: 147.251.147.1 </a:t>
            </a:r>
          </a:p>
          <a:p>
            <a:pPr lvl="1" eaLnBrk="1" hangingPunct="1">
              <a:lnSpc>
                <a:spcPct val="80000"/>
              </a:lnSpc>
              <a:buFont typeface="Wingdings" panose="05000000000000000000" pitchFamily="2" charset="2"/>
              <a:buChar char="§"/>
            </a:pPr>
            <a:r>
              <a:rPr lang="cs-CZ" altLang="cs-CZ" sz="2400" smtClean="0"/>
              <a:t>IP adresy DNS serverů	např.: 147.251.26.1</a:t>
            </a:r>
          </a:p>
          <a:p>
            <a:pPr>
              <a:buFont typeface="Wingdings" panose="05000000000000000000" pitchFamily="2" charset="2"/>
              <a:buChar char="§"/>
            </a:pPr>
            <a:endParaRPr lang="cs-CZ" altLang="cs-CZ"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pPr eaLnBrk="1" hangingPunct="1"/>
            <a:r>
              <a:rPr lang="cs-CZ" altLang="cs-CZ" smtClean="0"/>
              <a:t>Osnova</a:t>
            </a:r>
          </a:p>
        </p:txBody>
      </p:sp>
      <p:sp>
        <p:nvSpPr>
          <p:cNvPr id="5123" name="Rectangle 9"/>
          <p:cNvSpPr>
            <a:spLocks noGrp="1" noChangeArrowheads="1"/>
          </p:cNvSpPr>
          <p:nvPr>
            <p:ph type="body" idx="1"/>
          </p:nvPr>
        </p:nvSpPr>
        <p:spPr>
          <a:xfrm>
            <a:off x="457200" y="1163638"/>
            <a:ext cx="8229600" cy="4857750"/>
          </a:xfrm>
        </p:spPr>
        <p:txBody>
          <a:bodyPr/>
          <a:lstStyle/>
          <a:p>
            <a:pPr marL="0" indent="0" eaLnBrk="1" hangingPunct="1">
              <a:lnSpc>
                <a:spcPct val="80000"/>
              </a:lnSpc>
              <a:spcAft>
                <a:spcPts val="600"/>
              </a:spcAft>
              <a:buFontTx/>
              <a:buNone/>
              <a:defRPr/>
            </a:pPr>
            <a:endParaRPr lang="cs-CZ" altLang="cs-CZ" sz="1800" dirty="0" smtClean="0"/>
          </a:p>
          <a:p>
            <a:pPr eaLnBrk="1" hangingPunct="1">
              <a:lnSpc>
                <a:spcPct val="80000"/>
              </a:lnSpc>
              <a:spcAft>
                <a:spcPts val="600"/>
              </a:spcAft>
              <a:defRPr/>
            </a:pPr>
            <a:r>
              <a:rPr lang="cs-CZ" altLang="cs-CZ" sz="1800" dirty="0" smtClean="0"/>
              <a:t>Pojmy, termíny</a:t>
            </a:r>
          </a:p>
          <a:p>
            <a:pPr eaLnBrk="1" hangingPunct="1">
              <a:lnSpc>
                <a:spcPct val="80000"/>
              </a:lnSpc>
              <a:spcAft>
                <a:spcPts val="600"/>
              </a:spcAft>
              <a:defRPr/>
            </a:pPr>
            <a:r>
              <a:rPr lang="cs-CZ" altLang="cs-CZ" sz="1800" dirty="0" smtClean="0"/>
              <a:t>Počítačová síť - základní hardware a topologie</a:t>
            </a:r>
          </a:p>
          <a:p>
            <a:pPr eaLnBrk="1" hangingPunct="1">
              <a:lnSpc>
                <a:spcPct val="80000"/>
              </a:lnSpc>
              <a:spcAft>
                <a:spcPts val="600"/>
              </a:spcAft>
              <a:defRPr/>
            </a:pPr>
            <a:r>
              <a:rPr lang="en-US" altLang="cs-CZ" sz="1800" dirty="0" smtClean="0"/>
              <a:t>P</a:t>
            </a:r>
            <a:r>
              <a:rPr lang="cs-CZ" altLang="cs-CZ" sz="1800" dirty="0" err="1" smtClean="0"/>
              <a:t>řipojení</a:t>
            </a:r>
            <a:r>
              <a:rPr lang="cs-CZ" altLang="cs-CZ" sz="1800" dirty="0" smtClean="0"/>
              <a:t> k síti</a:t>
            </a:r>
          </a:p>
          <a:p>
            <a:pPr lvl="1" eaLnBrk="1" hangingPunct="1">
              <a:lnSpc>
                <a:spcPct val="80000"/>
              </a:lnSpc>
              <a:spcAft>
                <a:spcPts val="600"/>
              </a:spcAft>
              <a:defRPr/>
            </a:pPr>
            <a:r>
              <a:rPr lang="cs-CZ" altLang="cs-CZ" sz="1600" dirty="0" smtClean="0"/>
              <a:t>Možnosti připojení, co je zapotřebí, srovnání</a:t>
            </a:r>
            <a:endParaRPr lang="cs-CZ" altLang="cs-CZ" sz="1800" dirty="0" smtClean="0"/>
          </a:p>
          <a:p>
            <a:pPr eaLnBrk="1" hangingPunct="1">
              <a:lnSpc>
                <a:spcPct val="80000"/>
              </a:lnSpc>
              <a:spcAft>
                <a:spcPts val="600"/>
              </a:spcAft>
              <a:defRPr/>
            </a:pPr>
            <a:r>
              <a:rPr lang="cs-CZ" altLang="cs-CZ" sz="1800" dirty="0" smtClean="0"/>
              <a:t>Síťové služby</a:t>
            </a:r>
          </a:p>
          <a:p>
            <a:pPr marL="457200" lvl="1" indent="0" eaLnBrk="1" hangingPunct="1">
              <a:lnSpc>
                <a:spcPct val="80000"/>
              </a:lnSpc>
              <a:spcAft>
                <a:spcPts val="600"/>
              </a:spcAft>
              <a:buFontTx/>
              <a:buNone/>
              <a:defRPr/>
            </a:pPr>
            <a:r>
              <a:rPr lang="en-US" altLang="cs-CZ" sz="1600" dirty="0" smtClean="0"/>
              <a:t>- </a:t>
            </a:r>
            <a:r>
              <a:rPr lang="cs-CZ" altLang="cs-CZ" sz="1600" dirty="0" smtClean="0"/>
              <a:t>HTTP, FTP, Email, vzdálený přístup</a:t>
            </a:r>
          </a:p>
          <a:p>
            <a:pPr eaLnBrk="1" hangingPunct="1">
              <a:lnSpc>
                <a:spcPct val="80000"/>
              </a:lnSpc>
              <a:spcAft>
                <a:spcPts val="600"/>
              </a:spcAft>
              <a:defRPr/>
            </a:pPr>
            <a:r>
              <a:rPr lang="cs-CZ" altLang="cs-CZ" sz="1800" dirty="0" smtClean="0"/>
              <a:t>Bezpečnost na síti</a:t>
            </a:r>
          </a:p>
          <a:p>
            <a:pPr lvl="1" eaLnBrk="1" hangingPunct="1">
              <a:lnSpc>
                <a:spcPct val="80000"/>
              </a:lnSpc>
              <a:spcAft>
                <a:spcPts val="600"/>
              </a:spcAft>
              <a:defRPr/>
            </a:pPr>
            <a:r>
              <a:rPr lang="cs-CZ" altLang="cs-CZ" sz="1600" dirty="0" smtClean="0"/>
              <a:t>Hesla a průzkumník vůbec, Firewall, email, </a:t>
            </a:r>
            <a:r>
              <a:rPr lang="cs-CZ" altLang="cs-CZ" sz="1600" dirty="0" err="1" smtClean="0"/>
              <a:t>spyware</a:t>
            </a:r>
            <a:r>
              <a:rPr lang="cs-CZ" altLang="cs-CZ" sz="1600" dirty="0" smtClean="0"/>
              <a:t>, </a:t>
            </a:r>
            <a:r>
              <a:rPr lang="cs-CZ" altLang="cs-CZ" sz="1600" dirty="0" err="1" smtClean="0"/>
              <a:t>phishing</a:t>
            </a:r>
            <a:endParaRPr lang="cs-CZ" altLang="cs-CZ" sz="1600" dirty="0" smtClean="0"/>
          </a:p>
          <a:p>
            <a:pPr eaLnBrk="1" hangingPunct="1">
              <a:lnSpc>
                <a:spcPct val="80000"/>
              </a:lnSpc>
              <a:spcAft>
                <a:spcPts val="600"/>
              </a:spcAft>
              <a:defRPr/>
            </a:pPr>
            <a:r>
              <a:rPr lang="cs-CZ" altLang="cs-CZ" sz="1800" dirty="0" smtClean="0"/>
              <a:t>Šifrování a elektronický podpis</a:t>
            </a:r>
          </a:p>
          <a:p>
            <a:pPr eaLnBrk="1" hangingPunct="1">
              <a:lnSpc>
                <a:spcPct val="80000"/>
              </a:lnSpc>
              <a:spcAft>
                <a:spcPts val="600"/>
              </a:spcAft>
              <a:defRPr/>
            </a:pPr>
            <a:r>
              <a:rPr lang="cs-CZ" altLang="cs-CZ" sz="1800" dirty="0" smtClean="0"/>
              <a:t>Mobilní zařízení</a:t>
            </a:r>
          </a:p>
          <a:p>
            <a:pPr marL="0" indent="0" eaLnBrk="1" hangingPunct="1">
              <a:lnSpc>
                <a:spcPct val="80000"/>
              </a:lnSpc>
              <a:spcAft>
                <a:spcPts val="600"/>
              </a:spcAft>
              <a:buFontTx/>
              <a:buNone/>
              <a:defRPr/>
            </a:pPr>
            <a:endParaRPr lang="cs-CZ" altLang="cs-CZ" sz="1800" dirty="0" smtClean="0"/>
          </a:p>
          <a:p>
            <a:pPr eaLnBrk="1" hangingPunct="1">
              <a:lnSpc>
                <a:spcPct val="80000"/>
              </a:lnSpc>
              <a:defRPr/>
            </a:pPr>
            <a:r>
              <a:rPr lang="cs-CZ" altLang="cs-CZ" sz="1800" dirty="0" smtClean="0"/>
              <a:t>Datová komunikace ve </a:t>
            </a:r>
            <a:r>
              <a:rPr lang="cs-CZ" altLang="cs-CZ" sz="1800" dirty="0" smtClean="0"/>
              <a:t>zdravotnictví</a:t>
            </a:r>
          </a:p>
          <a:p>
            <a:pPr eaLnBrk="1" hangingPunct="1">
              <a:lnSpc>
                <a:spcPct val="80000"/>
              </a:lnSpc>
              <a:defRPr/>
            </a:pPr>
            <a:r>
              <a:rPr lang="cs-CZ" altLang="cs-CZ" sz="1800"/>
              <a:t>Internet věcí</a:t>
            </a:r>
          </a:p>
          <a:p>
            <a:pPr marL="0" indent="0" eaLnBrk="1" hangingPunct="1">
              <a:lnSpc>
                <a:spcPct val="80000"/>
              </a:lnSpc>
              <a:buNone/>
              <a:defRPr/>
            </a:pPr>
            <a:endParaRPr lang="cs-CZ" altLang="cs-CZ" sz="1800" dirty="0" smtClean="0"/>
          </a:p>
          <a:p>
            <a:pPr eaLnBrk="1" hangingPunct="1">
              <a:lnSpc>
                <a:spcPct val="80000"/>
              </a:lnSpc>
              <a:spcAft>
                <a:spcPts val="600"/>
              </a:spcAft>
              <a:defRPr/>
            </a:pPr>
            <a:endParaRPr lang="cs-CZ" altLang="cs-CZ" sz="1800" dirty="0" smtClean="0"/>
          </a:p>
          <a:p>
            <a:pPr eaLnBrk="1" hangingPunct="1">
              <a:lnSpc>
                <a:spcPct val="80000"/>
              </a:lnSpc>
              <a:defRPr/>
            </a:pPr>
            <a:endParaRPr lang="cs-CZ" altLang="cs-CZ" sz="1200" dirty="0" smtClean="0"/>
          </a:p>
          <a:p>
            <a:pPr eaLnBrk="1" hangingPunct="1">
              <a:lnSpc>
                <a:spcPct val="80000"/>
              </a:lnSpc>
              <a:defRPr/>
            </a:pPr>
            <a:endParaRPr lang="cs-CZ" altLang="cs-CZ" sz="1400" dirty="0" smtClean="0"/>
          </a:p>
          <a:p>
            <a:pPr eaLnBrk="1" hangingPunct="1">
              <a:lnSpc>
                <a:spcPct val="80000"/>
              </a:lnSpc>
              <a:defRPr/>
            </a:pPr>
            <a:endParaRPr lang="cs-CZ" altLang="cs-CZ" sz="1400" dirty="0" smtClean="0"/>
          </a:p>
          <a:p>
            <a:pPr eaLnBrk="1" hangingPunct="1">
              <a:lnSpc>
                <a:spcPct val="80000"/>
              </a:lnSpc>
              <a:defRPr/>
            </a:pPr>
            <a:endParaRPr lang="cs-CZ" altLang="cs-CZ" sz="14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228600" y="304800"/>
            <a:ext cx="8610600" cy="1143000"/>
          </a:xfrm>
          <a:noFill/>
        </p:spPr>
        <p:txBody>
          <a:bodyPr/>
          <a:lstStyle/>
          <a:p>
            <a:pPr eaLnBrk="1" hangingPunct="1"/>
            <a:r>
              <a:rPr lang="cs-CZ" altLang="cs-CZ" sz="4000" smtClean="0"/>
              <a:t>Vzájemná komunikace počítačů v síti</a:t>
            </a:r>
          </a:p>
        </p:txBody>
      </p:sp>
      <p:sp>
        <p:nvSpPr>
          <p:cNvPr id="43011" name="Text Box 5"/>
          <p:cNvSpPr txBox="1">
            <a:spLocks noChangeArrowheads="1"/>
          </p:cNvSpPr>
          <p:nvPr/>
        </p:nvSpPr>
        <p:spPr bwMode="auto">
          <a:xfrm>
            <a:off x="3132138" y="1341438"/>
            <a:ext cx="3097212" cy="46037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Model   Klient – Server</a:t>
            </a:r>
          </a:p>
        </p:txBody>
      </p:sp>
      <p:sp>
        <p:nvSpPr>
          <p:cNvPr id="43012" name="computr2"/>
          <p:cNvSpPr>
            <a:spLocks noEditPoints="1" noChangeArrowheads="1"/>
          </p:cNvSpPr>
          <p:nvPr/>
        </p:nvSpPr>
        <p:spPr bwMode="auto">
          <a:xfrm>
            <a:off x="2598738" y="3657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3013" name="computr2"/>
          <p:cNvSpPr>
            <a:spLocks noEditPoints="1" noChangeArrowheads="1"/>
          </p:cNvSpPr>
          <p:nvPr/>
        </p:nvSpPr>
        <p:spPr bwMode="auto">
          <a:xfrm>
            <a:off x="6789738" y="3657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3014" name="Text Box 8"/>
          <p:cNvSpPr txBox="1">
            <a:spLocks noChangeArrowheads="1"/>
          </p:cNvSpPr>
          <p:nvPr/>
        </p:nvSpPr>
        <p:spPr bwMode="auto">
          <a:xfrm>
            <a:off x="2370138" y="2971800"/>
            <a:ext cx="1382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FF0000"/>
                </a:solidFill>
                <a:latin typeface="Times New Roman" panose="02020603050405020304" pitchFamily="18" charset="0"/>
              </a:rPr>
              <a:t>KLIENT</a:t>
            </a:r>
          </a:p>
        </p:txBody>
      </p:sp>
      <p:sp>
        <p:nvSpPr>
          <p:cNvPr id="43015" name="Text Box 9"/>
          <p:cNvSpPr txBox="1">
            <a:spLocks noChangeArrowheads="1"/>
          </p:cNvSpPr>
          <p:nvPr/>
        </p:nvSpPr>
        <p:spPr bwMode="auto">
          <a:xfrm>
            <a:off x="6572250" y="3048000"/>
            <a:ext cx="142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solidFill>
                  <a:srgbClr val="FF0000"/>
                </a:solidFill>
                <a:latin typeface="Times New Roman" panose="02020603050405020304" pitchFamily="18" charset="0"/>
              </a:rPr>
              <a:t>SERVER</a:t>
            </a:r>
          </a:p>
        </p:txBody>
      </p:sp>
      <p:sp>
        <p:nvSpPr>
          <p:cNvPr id="43016" name="AutoShape 10"/>
          <p:cNvSpPr>
            <a:spLocks noChangeArrowheads="1"/>
          </p:cNvSpPr>
          <p:nvPr/>
        </p:nvSpPr>
        <p:spPr bwMode="auto">
          <a:xfrm>
            <a:off x="4046538" y="3124200"/>
            <a:ext cx="2125662" cy="685800"/>
          </a:xfrm>
          <a:prstGeom prst="rightArrow">
            <a:avLst>
              <a:gd name="adj1" fmla="val 50000"/>
              <a:gd name="adj2" fmla="val 77488"/>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Požadavek</a:t>
            </a:r>
          </a:p>
        </p:txBody>
      </p:sp>
      <p:sp>
        <p:nvSpPr>
          <p:cNvPr id="43017" name="AutoShape 11"/>
          <p:cNvSpPr>
            <a:spLocks noChangeArrowheads="1"/>
          </p:cNvSpPr>
          <p:nvPr/>
        </p:nvSpPr>
        <p:spPr bwMode="auto">
          <a:xfrm>
            <a:off x="4046538" y="40386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Odpověď</a:t>
            </a:r>
          </a:p>
        </p:txBody>
      </p:sp>
      <p:pic>
        <p:nvPicPr>
          <p:cNvPr id="43018" name="Picture 12" descr="BD0679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505200"/>
            <a:ext cx="1219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Text Box 13"/>
          <p:cNvSpPr txBox="1">
            <a:spLocks noChangeArrowheads="1"/>
          </p:cNvSpPr>
          <p:nvPr/>
        </p:nvSpPr>
        <p:spPr bwMode="auto">
          <a:xfrm>
            <a:off x="152400" y="29718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a:t>
            </a:r>
          </a:p>
        </p:txBody>
      </p:sp>
      <p:sp>
        <p:nvSpPr>
          <p:cNvPr id="43020" name="AutoShape 14"/>
          <p:cNvSpPr>
            <a:spLocks noChangeArrowheads="1"/>
          </p:cNvSpPr>
          <p:nvPr/>
        </p:nvSpPr>
        <p:spPr bwMode="auto">
          <a:xfrm>
            <a:off x="1676400" y="3657600"/>
            <a:ext cx="762000" cy="485775"/>
          </a:xfrm>
          <a:prstGeom prst="rightArrow">
            <a:avLst>
              <a:gd name="adj1" fmla="val 50000"/>
              <a:gd name="adj2" fmla="val 3921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43021" name="Text Box 15"/>
          <p:cNvSpPr txBox="1">
            <a:spLocks noChangeArrowheads="1"/>
          </p:cNvSpPr>
          <p:nvPr/>
        </p:nvSpPr>
        <p:spPr bwMode="auto">
          <a:xfrm>
            <a:off x="2498725" y="4724400"/>
            <a:ext cx="1525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Počítač</a:t>
            </a:r>
          </a:p>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Program</a:t>
            </a:r>
          </a:p>
        </p:txBody>
      </p:sp>
      <p:sp>
        <p:nvSpPr>
          <p:cNvPr id="43022" name="Text Box 16"/>
          <p:cNvSpPr txBox="1">
            <a:spLocks noChangeArrowheads="1"/>
          </p:cNvSpPr>
          <p:nvPr/>
        </p:nvSpPr>
        <p:spPr bwMode="auto">
          <a:xfrm>
            <a:off x="6096000" y="4724400"/>
            <a:ext cx="303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Počítač</a:t>
            </a:r>
          </a:p>
          <a:p>
            <a:pPr eaLnBrk="1" hangingPunct="1">
              <a:spcBef>
                <a:spcPct val="0"/>
              </a:spcBef>
              <a:buFont typeface="Wingdings" panose="05000000000000000000" pitchFamily="2" charset="2"/>
              <a:buChar char="§"/>
            </a:pPr>
            <a:r>
              <a:rPr lang="cs-CZ" altLang="cs-CZ" sz="2400">
                <a:latin typeface="Times New Roman" panose="02020603050405020304" pitchFamily="18" charset="0"/>
              </a:rPr>
              <a:t>  Program = SLUŽBA</a:t>
            </a:r>
          </a:p>
        </p:txBody>
      </p:sp>
      <p:sp>
        <p:nvSpPr>
          <p:cNvPr id="43023" name="Text Box 17"/>
          <p:cNvSpPr txBox="1">
            <a:spLocks noChangeArrowheads="1"/>
          </p:cNvSpPr>
          <p:nvPr/>
        </p:nvSpPr>
        <p:spPr bwMode="auto">
          <a:xfrm>
            <a:off x="900113" y="5661025"/>
            <a:ext cx="3222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Jakého používáte klienta</a:t>
            </a:r>
          </a:p>
          <a:p>
            <a:pPr eaLnBrk="1" hangingPunct="1">
              <a:spcBef>
                <a:spcPct val="0"/>
              </a:spcBef>
              <a:buFontTx/>
              <a:buNone/>
            </a:pPr>
            <a:r>
              <a:rPr lang="cs-CZ" altLang="cs-CZ" sz="2400">
                <a:latin typeface="Times New Roman" panose="02020603050405020304" pitchFamily="18" charset="0"/>
              </a:rPr>
              <a:t> pro danou službu?</a:t>
            </a:r>
          </a:p>
        </p:txBody>
      </p:sp>
      <p:sp>
        <p:nvSpPr>
          <p:cNvPr id="43024" name="AutoShape 18"/>
          <p:cNvSpPr>
            <a:spLocks noChangeArrowheads="1"/>
          </p:cNvSpPr>
          <p:nvPr/>
        </p:nvSpPr>
        <p:spPr bwMode="auto">
          <a:xfrm>
            <a:off x="4643438" y="2060575"/>
            <a:ext cx="2233612" cy="936625"/>
          </a:xfrm>
          <a:prstGeom prst="wedgeRoundRectCallout">
            <a:avLst>
              <a:gd name="adj1" fmla="val -43750"/>
              <a:gd name="adj2" fmla="val 70000"/>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Kdo, po kom, co chce</a:t>
            </a:r>
          </a:p>
        </p:txBody>
      </p:sp>
      <p:sp>
        <p:nvSpPr>
          <p:cNvPr id="43025" name="AutoShape 19"/>
          <p:cNvSpPr>
            <a:spLocks noChangeArrowheads="1"/>
          </p:cNvSpPr>
          <p:nvPr/>
        </p:nvSpPr>
        <p:spPr bwMode="auto">
          <a:xfrm>
            <a:off x="4716463" y="5516563"/>
            <a:ext cx="2016125" cy="863600"/>
          </a:xfrm>
          <a:prstGeom prst="wedgeRoundRectCallout">
            <a:avLst>
              <a:gd name="adj1" fmla="val -41181"/>
              <a:gd name="adj2" fmla="val -151838"/>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Pro koho, od koho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77875"/>
          </a:xfrm>
        </p:spPr>
        <p:txBody>
          <a:bodyPr/>
          <a:lstStyle/>
          <a:p>
            <a:pPr eaLnBrk="1" hangingPunct="1"/>
            <a:r>
              <a:rPr lang="cs-CZ" altLang="cs-CZ" sz="4000" smtClean="0"/>
              <a:t>Služba DHCP</a:t>
            </a:r>
          </a:p>
        </p:txBody>
      </p:sp>
      <p:sp>
        <p:nvSpPr>
          <p:cNvPr id="39939" name="Rectangle 3"/>
          <p:cNvSpPr>
            <a:spLocks noGrp="1" noChangeArrowheads="1"/>
          </p:cNvSpPr>
          <p:nvPr>
            <p:ph type="body" idx="1"/>
          </p:nvPr>
        </p:nvSpPr>
        <p:spPr/>
        <p:txBody>
          <a:bodyPr/>
          <a:lstStyle/>
          <a:p>
            <a:pPr eaLnBrk="1" hangingPunct="1">
              <a:lnSpc>
                <a:spcPct val="80000"/>
              </a:lnSpc>
            </a:pPr>
            <a:r>
              <a:rPr lang="cs-CZ" altLang="cs-CZ" sz="2400" smtClean="0"/>
              <a:t>Automatická konfigurace síťového připojení vašeho počítače v lokální síti</a:t>
            </a:r>
          </a:p>
          <a:p>
            <a:pPr eaLnBrk="1" hangingPunct="1">
              <a:lnSpc>
                <a:spcPct val="80000"/>
              </a:lnSpc>
            </a:pPr>
            <a:r>
              <a:rPr lang="en-US" altLang="cs-CZ" sz="2400" smtClean="0"/>
              <a:t> </a:t>
            </a:r>
            <a:r>
              <a:rPr lang="cs-CZ" altLang="cs-CZ" sz="2400" smtClean="0"/>
              <a:t> </a:t>
            </a:r>
          </a:p>
          <a:p>
            <a:pPr eaLnBrk="1" hangingPunct="1">
              <a:lnSpc>
                <a:spcPct val="80000"/>
              </a:lnSpc>
            </a:pPr>
            <a:r>
              <a:rPr lang="cs-CZ" altLang="cs-CZ" sz="2400" smtClean="0"/>
              <a:t>DHCP protokol nastavuje veškeré parametry nutné pro připojení PC do sítě, zejména</a:t>
            </a:r>
          </a:p>
          <a:p>
            <a:pPr lvl="1" eaLnBrk="1" hangingPunct="1">
              <a:lnSpc>
                <a:spcPct val="80000"/>
              </a:lnSpc>
            </a:pPr>
            <a:r>
              <a:rPr lang="cs-CZ" altLang="cs-CZ" sz="2400" smtClean="0"/>
              <a:t>IP adresa PC</a:t>
            </a:r>
          </a:p>
          <a:p>
            <a:pPr lvl="1" eaLnBrk="1" hangingPunct="1">
              <a:lnSpc>
                <a:spcPct val="80000"/>
              </a:lnSpc>
            </a:pPr>
            <a:r>
              <a:rPr lang="cs-CZ" altLang="cs-CZ" sz="2400" smtClean="0"/>
              <a:t>masku sítě </a:t>
            </a:r>
          </a:p>
          <a:p>
            <a:pPr lvl="1" eaLnBrk="1" hangingPunct="1">
              <a:lnSpc>
                <a:spcPct val="80000"/>
              </a:lnSpc>
            </a:pPr>
            <a:r>
              <a:rPr lang="cs-CZ" altLang="cs-CZ" sz="2400" smtClean="0"/>
              <a:t>IP adresa brány (gateway) </a:t>
            </a:r>
          </a:p>
          <a:p>
            <a:pPr lvl="1" eaLnBrk="1" hangingPunct="1">
              <a:lnSpc>
                <a:spcPct val="80000"/>
              </a:lnSpc>
            </a:pPr>
            <a:r>
              <a:rPr lang="cs-CZ" altLang="cs-CZ" sz="2400" smtClean="0"/>
              <a:t>IP adresy DNS serverů</a:t>
            </a:r>
          </a:p>
          <a:p>
            <a:pPr eaLnBrk="1" hangingPunct="1">
              <a:lnSpc>
                <a:spcPct val="80000"/>
              </a:lnSpc>
            </a:pPr>
            <a:endParaRPr lang="cs-CZ" altLang="cs-CZ" sz="2400" smtClean="0"/>
          </a:p>
          <a:p>
            <a:pPr eaLnBrk="1" hangingPunct="1">
              <a:lnSpc>
                <a:spcPct val="80000"/>
              </a:lnSpc>
            </a:pPr>
            <a:r>
              <a:rPr lang="cs-CZ" altLang="cs-CZ" sz="2400" smtClean="0"/>
              <a:t>Připojení počítače (síťové karty) může povolit/zakázat administrátor sítě</a:t>
            </a:r>
          </a:p>
          <a:p>
            <a:pPr lvl="1" eaLnBrk="1" hangingPunct="1">
              <a:lnSpc>
                <a:spcPct val="80000"/>
              </a:lnSpc>
              <a:buFontTx/>
              <a:buNone/>
            </a:pPr>
            <a:endParaRPr lang="cs-CZ" altLang="cs-CZ" sz="2400" smtClean="0"/>
          </a:p>
          <a:p>
            <a:pPr lvl="1" eaLnBrk="1" hangingPunct="1">
              <a:lnSpc>
                <a:spcPct val="80000"/>
              </a:lnSpc>
              <a:buFontTx/>
              <a:buNone/>
            </a:pPr>
            <a:endParaRPr lang="en-US" altLang="cs-CZ" sz="2400" smtClean="0"/>
          </a:p>
          <a:p>
            <a:pPr eaLnBrk="1" hangingPunct="1">
              <a:lnSpc>
                <a:spcPct val="80000"/>
              </a:lnSpc>
            </a:pPr>
            <a:endParaRPr lang="cs-CZ" altLang="cs-CZ" sz="2400" smtClean="0"/>
          </a:p>
          <a:p>
            <a:pPr eaLnBrk="1" hangingPunct="1">
              <a:lnSpc>
                <a:spcPct val="80000"/>
              </a:lnSpc>
            </a:pPr>
            <a:endParaRPr lang="cs-CZ" altLang="cs-CZ" sz="2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smtClean="0"/>
              <a:t>Síťové služby</a:t>
            </a:r>
          </a:p>
        </p:txBody>
      </p:sp>
      <p:sp>
        <p:nvSpPr>
          <p:cNvPr id="44035" name="Rectangle 3"/>
          <p:cNvSpPr>
            <a:spLocks noGrp="1" noChangeArrowheads="1"/>
          </p:cNvSpPr>
          <p:nvPr>
            <p:ph type="body" idx="1"/>
          </p:nvPr>
        </p:nvSpPr>
        <p:spPr>
          <a:xfrm>
            <a:off x="474360" y="1261293"/>
            <a:ext cx="8229600" cy="4525963"/>
          </a:xfrm>
        </p:spPr>
        <p:txBody>
          <a:bodyPr/>
          <a:lstStyle/>
          <a:p>
            <a:pPr eaLnBrk="1" hangingPunct="1"/>
            <a:r>
              <a:rPr lang="cs-CZ" altLang="cs-CZ" sz="2800" dirty="0" smtClean="0"/>
              <a:t>DHCP, DNS</a:t>
            </a:r>
          </a:p>
          <a:p>
            <a:pPr eaLnBrk="1" hangingPunct="1"/>
            <a:r>
              <a:rPr lang="cs-CZ" altLang="cs-CZ" sz="2800" dirty="0" smtClean="0"/>
              <a:t>HTTP</a:t>
            </a:r>
            <a:r>
              <a:rPr lang="en-US" altLang="cs-CZ" sz="2800" dirty="0" smtClean="0"/>
              <a:t>, FTP, SSH, POP3</a:t>
            </a:r>
            <a:r>
              <a:rPr lang="cs-CZ" altLang="cs-CZ" sz="2800" dirty="0" smtClean="0"/>
              <a:t>, IMAP, SMTP</a:t>
            </a:r>
            <a:endParaRPr lang="en-US" altLang="cs-CZ" sz="2800" dirty="0" smtClean="0"/>
          </a:p>
          <a:p>
            <a:pPr eaLnBrk="1" hangingPunct="1"/>
            <a:r>
              <a:rPr lang="en-US" altLang="cs-CZ" sz="2800" dirty="0" err="1" smtClean="0"/>
              <a:t>Typicky</a:t>
            </a:r>
            <a:r>
              <a:rPr lang="en-US" altLang="cs-CZ" sz="2800" dirty="0" smtClean="0"/>
              <a:t> </a:t>
            </a:r>
            <a:r>
              <a:rPr lang="en-US" altLang="cs-CZ" sz="2800" dirty="0" err="1" smtClean="0"/>
              <a:t>jeden</a:t>
            </a:r>
            <a:r>
              <a:rPr lang="en-US" altLang="cs-CZ" sz="2800" dirty="0" smtClean="0"/>
              <a:t> server </a:t>
            </a:r>
            <a:r>
              <a:rPr lang="en-US" altLang="cs-CZ" sz="2800" dirty="0" err="1" smtClean="0"/>
              <a:t>poskytuje</a:t>
            </a:r>
            <a:r>
              <a:rPr lang="en-US" altLang="cs-CZ" sz="2800" dirty="0" smtClean="0"/>
              <a:t> v</a:t>
            </a:r>
            <a:r>
              <a:rPr lang="cs-CZ" altLang="cs-CZ" sz="2800" dirty="0" err="1" smtClean="0"/>
              <a:t>íce</a:t>
            </a:r>
            <a:r>
              <a:rPr lang="cs-CZ" altLang="cs-CZ" sz="2800" dirty="0" smtClean="0"/>
              <a:t> služeb</a:t>
            </a:r>
          </a:p>
          <a:p>
            <a:pPr eaLnBrk="1" hangingPunct="1"/>
            <a:r>
              <a:rPr lang="cs-CZ" altLang="cs-CZ" sz="2800" dirty="0" smtClean="0"/>
              <a:t>Server je identifikován IP adresou </a:t>
            </a:r>
            <a:r>
              <a:rPr lang="en-US" altLang="cs-CZ" sz="2800" dirty="0" smtClean="0"/>
              <a:t>(tel. </a:t>
            </a:r>
            <a:r>
              <a:rPr lang="cs-CZ" altLang="cs-CZ" sz="2800" dirty="0" smtClean="0"/>
              <a:t>číslo</a:t>
            </a:r>
            <a:r>
              <a:rPr lang="en-US" altLang="cs-CZ" sz="2800" dirty="0" smtClean="0"/>
              <a:t>)</a:t>
            </a:r>
            <a:r>
              <a:rPr lang="cs-CZ" altLang="cs-CZ" sz="2800" dirty="0" smtClean="0"/>
              <a:t>, služba svým číslem zvaným </a:t>
            </a:r>
            <a:r>
              <a:rPr lang="cs-CZ" altLang="cs-CZ" sz="2800" dirty="0" smtClean="0">
                <a:solidFill>
                  <a:srgbClr val="FF0000"/>
                </a:solidFill>
              </a:rPr>
              <a:t>port</a:t>
            </a:r>
            <a:r>
              <a:rPr lang="cs-CZ" altLang="cs-CZ" sz="2800" dirty="0" smtClean="0"/>
              <a:t> </a:t>
            </a:r>
            <a:r>
              <a:rPr lang="en-US" altLang="cs-CZ" sz="2800" dirty="0" smtClean="0"/>
              <a:t>(</a:t>
            </a:r>
            <a:r>
              <a:rPr lang="en-US" altLang="cs-CZ" sz="2800" dirty="0" err="1" smtClean="0"/>
              <a:t>klapka</a:t>
            </a:r>
            <a:r>
              <a:rPr lang="en-US" altLang="cs-CZ" sz="2800" dirty="0" smtClean="0"/>
              <a:t>)</a:t>
            </a:r>
          </a:p>
          <a:p>
            <a:pPr eaLnBrk="1" hangingPunct="1"/>
            <a:r>
              <a:rPr lang="cs-CZ" altLang="cs-CZ" sz="2800" dirty="0" smtClean="0"/>
              <a:t>Kompletní adresa služby je IP adresa serveru + číslo portu</a:t>
            </a:r>
          </a:p>
          <a:p>
            <a:pPr eaLnBrk="1" hangingPunct="1"/>
            <a:r>
              <a:rPr lang="en-US" altLang="cs-CZ" sz="2800" dirty="0" err="1" smtClean="0"/>
              <a:t>Ka</a:t>
            </a:r>
            <a:r>
              <a:rPr lang="cs-CZ" altLang="cs-CZ" sz="2800" dirty="0" err="1" smtClean="0"/>
              <a:t>ždá</a:t>
            </a:r>
            <a:r>
              <a:rPr lang="cs-CZ" altLang="cs-CZ" sz="2800" dirty="0" smtClean="0"/>
              <a:t> služba má definovaný standardní port, např. HTTP port č. 80</a:t>
            </a:r>
          </a:p>
          <a:p>
            <a:pPr eaLnBrk="1" hangingPunct="1">
              <a:buFontTx/>
              <a:buNone/>
            </a:pPr>
            <a:endParaRPr lang="en-US" altLang="cs-CZ" dirty="0" smtClean="0"/>
          </a:p>
          <a:p>
            <a:pPr eaLnBrk="1" hangingPunct="1">
              <a:buFontTx/>
              <a:buNone/>
            </a:pPr>
            <a:endParaRPr lang="en-US" altLang="cs-CZ" dirty="0" smtClean="0"/>
          </a:p>
          <a:p>
            <a:pPr eaLnBrk="1" hangingPunct="1"/>
            <a:endParaRPr lang="cs-CZ" altLang="cs-CZ" dirty="0" smtClean="0"/>
          </a:p>
        </p:txBody>
      </p:sp>
      <p:sp>
        <p:nvSpPr>
          <p:cNvPr id="44036" name="Text Box 4"/>
          <p:cNvSpPr txBox="1">
            <a:spLocks noChangeArrowheads="1"/>
          </p:cNvSpPr>
          <p:nvPr/>
        </p:nvSpPr>
        <p:spPr bwMode="auto">
          <a:xfrm>
            <a:off x="684213" y="5527675"/>
            <a:ext cx="7148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Zobrazení aktuálně využívaných služeb – </a:t>
            </a:r>
            <a:r>
              <a:rPr lang="cs-CZ" altLang="cs-CZ" sz="2400" b="1">
                <a:latin typeface="Times New Roman" panose="02020603050405020304" pitchFamily="18" charset="0"/>
              </a:rPr>
              <a:t>cmd + netstat</a:t>
            </a:r>
          </a:p>
        </p:txBody>
      </p:sp>
      <p:sp>
        <p:nvSpPr>
          <p:cNvPr id="44037" name="AutoShape 5">
            <a:hlinkClick r:id="rId2" action="ppaction://program" highlightClick="1"/>
          </p:cNvPr>
          <p:cNvSpPr>
            <a:spLocks noChangeArrowheads="1"/>
          </p:cNvSpPr>
          <p:nvPr/>
        </p:nvSpPr>
        <p:spPr bwMode="auto">
          <a:xfrm>
            <a:off x="7740650" y="5445125"/>
            <a:ext cx="433388" cy="504825"/>
          </a:xfrm>
          <a:prstGeom prst="actionButtonDocumen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z="4000" smtClean="0"/>
              <a:t>Ukázka konfigurace sítě ve Windows</a:t>
            </a:r>
          </a:p>
        </p:txBody>
      </p:sp>
      <p:sp>
        <p:nvSpPr>
          <p:cNvPr id="40963" name="Rectangle 4"/>
          <p:cNvSpPr>
            <a:spLocks noGrp="1" noChangeArrowheads="1"/>
          </p:cNvSpPr>
          <p:nvPr>
            <p:ph type="body" sz="half" idx="1"/>
          </p:nvPr>
        </p:nvSpPr>
        <p:spPr>
          <a:xfrm>
            <a:off x="304800" y="1916113"/>
            <a:ext cx="4343400" cy="4114800"/>
          </a:xfrm>
          <a:noFill/>
        </p:spPr>
        <p:txBody>
          <a:bodyPr/>
          <a:lstStyle/>
          <a:p>
            <a:pPr eaLnBrk="1" hangingPunct="1"/>
            <a:r>
              <a:rPr lang="cs-CZ" altLang="cs-CZ" sz="2800" smtClean="0"/>
              <a:t>Konfigurace – podle sítě</a:t>
            </a:r>
          </a:p>
          <a:p>
            <a:pPr lvl="1" eaLnBrk="1" hangingPunct="1"/>
            <a:r>
              <a:rPr lang="cs-CZ" altLang="cs-CZ" sz="2400" smtClean="0"/>
              <a:t>Manuální</a:t>
            </a:r>
          </a:p>
          <a:p>
            <a:pPr lvl="2" eaLnBrk="1" hangingPunct="1"/>
            <a:r>
              <a:rPr lang="cs-CZ" altLang="cs-CZ" sz="2000" smtClean="0"/>
              <a:t>Statické IP adresy</a:t>
            </a:r>
          </a:p>
          <a:p>
            <a:pPr lvl="1" eaLnBrk="1" hangingPunct="1"/>
            <a:r>
              <a:rPr lang="cs-CZ" altLang="cs-CZ" sz="2400" smtClean="0"/>
              <a:t>Automatická</a:t>
            </a:r>
          </a:p>
          <a:p>
            <a:pPr lvl="2" eaLnBrk="1" hangingPunct="1"/>
            <a:r>
              <a:rPr lang="cs-CZ" altLang="cs-CZ" sz="2000" smtClean="0"/>
              <a:t>DHCP server</a:t>
            </a:r>
          </a:p>
          <a:p>
            <a:pPr lvl="2" eaLnBrk="1" hangingPunct="1"/>
            <a:r>
              <a:rPr lang="cs-CZ" altLang="cs-CZ" sz="2000" smtClean="0"/>
              <a:t>Dynamické IP adresy</a:t>
            </a:r>
          </a:p>
          <a:p>
            <a:pPr lvl="2" eaLnBrk="1" hangingPunct="1">
              <a:buFontTx/>
              <a:buNone/>
            </a:pPr>
            <a:endParaRPr lang="cs-CZ" altLang="cs-CZ" sz="2000" smtClean="0"/>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1981200"/>
            <a:ext cx="3709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AutoShape 6">
            <a:hlinkClick r:id="rId3" action="ppaction://program" highlightClick="1"/>
          </p:cNvPr>
          <p:cNvSpPr>
            <a:spLocks noChangeArrowheads="1"/>
          </p:cNvSpPr>
          <p:nvPr/>
        </p:nvSpPr>
        <p:spPr bwMode="auto">
          <a:xfrm>
            <a:off x="395288" y="4797425"/>
            <a:ext cx="433387" cy="504825"/>
          </a:xfrm>
          <a:prstGeom prst="actionButtonDocumen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z="4000" smtClean="0"/>
              <a:t>DNS služba</a:t>
            </a:r>
            <a:br>
              <a:rPr lang="cs-CZ" altLang="cs-CZ" sz="4000" smtClean="0"/>
            </a:br>
            <a:endParaRPr lang="cs-CZ" altLang="cs-CZ" sz="4000" smtClean="0"/>
          </a:p>
        </p:txBody>
      </p:sp>
      <p:sp>
        <p:nvSpPr>
          <p:cNvPr id="41987" name="Rectangle 3"/>
          <p:cNvSpPr>
            <a:spLocks noGrp="1" noChangeArrowheads="1"/>
          </p:cNvSpPr>
          <p:nvPr>
            <p:ph type="body" idx="1"/>
          </p:nvPr>
        </p:nvSpPr>
        <p:spPr/>
        <p:txBody>
          <a:bodyPr/>
          <a:lstStyle/>
          <a:p>
            <a:pPr eaLnBrk="1" hangingPunct="1"/>
            <a:r>
              <a:rPr lang="cs-CZ" altLang="cs-CZ" sz="2800" smtClean="0"/>
              <a:t>Překlad internetových jmen na IP adresy</a:t>
            </a:r>
          </a:p>
          <a:p>
            <a:pPr eaLnBrk="1" hangingPunct="1"/>
            <a:r>
              <a:rPr lang="cs-CZ" altLang="cs-CZ" sz="2800" smtClean="0"/>
              <a:t>Ne každá IP adresa má definováno internetové jméno</a:t>
            </a:r>
          </a:p>
          <a:p>
            <a:pPr eaLnBrk="1" hangingPunct="1"/>
            <a:r>
              <a:rPr lang="cs-CZ" altLang="cs-CZ" sz="2800" smtClean="0"/>
              <a:t>Překlad realizují DNS servery, které udržují seznam známých internetových jmen a případně se dotazují dalších DNS serverů na neznámá jména</a:t>
            </a:r>
          </a:p>
          <a:p>
            <a:pPr eaLnBrk="1" hangingPunct="1"/>
            <a:r>
              <a:rPr lang="cs-CZ" altLang="cs-CZ" sz="2800" smtClean="0"/>
              <a:t>Bez dostupnosti této služby nelze využívat internetová jména, pouze IP adresy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altLang="cs-CZ" smtClean="0"/>
              <a:t>Webové stránky HTTP</a:t>
            </a:r>
            <a:r>
              <a:rPr lang="en-US" altLang="cs-CZ" smtClean="0"/>
              <a:t>(S)</a:t>
            </a:r>
            <a:endParaRPr lang="cs-CZ" altLang="cs-CZ" smtClean="0"/>
          </a:p>
        </p:txBody>
      </p:sp>
      <p:sp>
        <p:nvSpPr>
          <p:cNvPr id="45059" name="computr2"/>
          <p:cNvSpPr>
            <a:spLocks noEditPoints="1" noChangeArrowheads="1"/>
          </p:cNvSpPr>
          <p:nvPr/>
        </p:nvSpPr>
        <p:spPr bwMode="auto">
          <a:xfrm>
            <a:off x="2065338" y="20986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5060" name="computr2"/>
          <p:cNvSpPr>
            <a:spLocks noEditPoints="1" noChangeArrowheads="1"/>
          </p:cNvSpPr>
          <p:nvPr/>
        </p:nvSpPr>
        <p:spPr bwMode="auto">
          <a:xfrm>
            <a:off x="6256338" y="2098675"/>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5061" name="Text Box 6"/>
          <p:cNvSpPr txBox="1">
            <a:spLocks noChangeArrowheads="1"/>
          </p:cNvSpPr>
          <p:nvPr/>
        </p:nvSpPr>
        <p:spPr bwMode="auto">
          <a:xfrm>
            <a:off x="1836738" y="1412875"/>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45062" name="Text Box 7"/>
          <p:cNvSpPr txBox="1">
            <a:spLocks noChangeArrowheads="1"/>
          </p:cNvSpPr>
          <p:nvPr/>
        </p:nvSpPr>
        <p:spPr bwMode="auto">
          <a:xfrm>
            <a:off x="6038850" y="1489075"/>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45063" name="AutoShape 8"/>
          <p:cNvSpPr>
            <a:spLocks noChangeArrowheads="1"/>
          </p:cNvSpPr>
          <p:nvPr/>
        </p:nvSpPr>
        <p:spPr bwMode="auto">
          <a:xfrm>
            <a:off x="3200400" y="1565275"/>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stránku</a:t>
            </a:r>
          </a:p>
        </p:txBody>
      </p:sp>
      <p:sp>
        <p:nvSpPr>
          <p:cNvPr id="45064" name="AutoShape 9"/>
          <p:cNvSpPr>
            <a:spLocks noChangeArrowheads="1"/>
          </p:cNvSpPr>
          <p:nvPr/>
        </p:nvSpPr>
        <p:spPr bwMode="auto">
          <a:xfrm>
            <a:off x="3132138" y="2479675"/>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Zašle stránku</a:t>
            </a:r>
          </a:p>
        </p:txBody>
      </p:sp>
      <p:sp>
        <p:nvSpPr>
          <p:cNvPr id="45065" name="Text Box 10"/>
          <p:cNvSpPr txBox="1">
            <a:spLocks noChangeArrowheads="1"/>
          </p:cNvSpPr>
          <p:nvPr/>
        </p:nvSpPr>
        <p:spPr bwMode="auto">
          <a:xfrm>
            <a:off x="1219200" y="3054350"/>
            <a:ext cx="189026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Times New Roman" panose="02020603050405020304" pitchFamily="18" charset="0"/>
              </a:rPr>
              <a:t>Prohlížeče:</a:t>
            </a:r>
          </a:p>
          <a:p>
            <a:pPr eaLnBrk="1" hangingPunct="1">
              <a:spcBef>
                <a:spcPct val="0"/>
              </a:spcBef>
              <a:buFontTx/>
              <a:buNone/>
            </a:pPr>
            <a:r>
              <a:rPr lang="cs-CZ" altLang="cs-CZ" sz="1800" dirty="0"/>
              <a:t>Internet </a:t>
            </a:r>
            <a:r>
              <a:rPr lang="en-US" altLang="cs-CZ" sz="1800" dirty="0"/>
              <a:t>E</a:t>
            </a:r>
            <a:r>
              <a:rPr lang="cs-CZ" altLang="cs-CZ" sz="1800" dirty="0" err="1"/>
              <a:t>xplorer</a:t>
            </a:r>
            <a:endParaRPr lang="cs-CZ" altLang="cs-CZ" sz="1800" dirty="0"/>
          </a:p>
          <a:p>
            <a:pPr eaLnBrk="1" hangingPunct="1">
              <a:spcBef>
                <a:spcPct val="0"/>
              </a:spcBef>
              <a:buFontTx/>
              <a:buNone/>
            </a:pPr>
            <a:r>
              <a:rPr lang="cs-CZ" altLang="cs-CZ" sz="1800" dirty="0" err="1"/>
              <a:t>Mozilla</a:t>
            </a:r>
            <a:r>
              <a:rPr lang="cs-CZ" altLang="cs-CZ" sz="1800" dirty="0"/>
              <a:t> </a:t>
            </a:r>
            <a:r>
              <a:rPr lang="cs-CZ" altLang="cs-CZ" sz="1800" dirty="0" err="1"/>
              <a:t>Firefox</a:t>
            </a:r>
            <a:endParaRPr lang="cs-CZ" altLang="cs-CZ" sz="1800" dirty="0"/>
          </a:p>
          <a:p>
            <a:pPr eaLnBrk="1" hangingPunct="1">
              <a:spcBef>
                <a:spcPct val="0"/>
              </a:spcBef>
              <a:buFontTx/>
              <a:buNone/>
            </a:pPr>
            <a:r>
              <a:rPr lang="cs-CZ" altLang="cs-CZ" sz="1800" dirty="0"/>
              <a:t>Chrome</a:t>
            </a:r>
          </a:p>
          <a:p>
            <a:pPr eaLnBrk="1" hangingPunct="1">
              <a:spcBef>
                <a:spcPct val="0"/>
              </a:spcBef>
              <a:buFontTx/>
              <a:buNone/>
            </a:pPr>
            <a:r>
              <a:rPr lang="cs-CZ" altLang="cs-CZ" sz="1800" dirty="0" err="1" smtClean="0"/>
              <a:t>Edge</a:t>
            </a:r>
            <a:endParaRPr lang="en-US" altLang="cs-CZ" sz="1800" dirty="0" smtClean="0"/>
          </a:p>
          <a:p>
            <a:pPr eaLnBrk="1" hangingPunct="1">
              <a:spcBef>
                <a:spcPct val="0"/>
              </a:spcBef>
              <a:buFontTx/>
              <a:buNone/>
            </a:pPr>
            <a:r>
              <a:rPr lang="en-US" altLang="cs-CZ" sz="1800" dirty="0" smtClean="0"/>
              <a:t>Safari</a:t>
            </a:r>
          </a:p>
        </p:txBody>
      </p:sp>
      <p:sp>
        <p:nvSpPr>
          <p:cNvPr id="45066" name="Text Box 11"/>
          <p:cNvSpPr txBox="1">
            <a:spLocks noChangeArrowheads="1"/>
          </p:cNvSpPr>
          <p:nvPr/>
        </p:nvSpPr>
        <p:spPr bwMode="auto">
          <a:xfrm>
            <a:off x="6248400" y="2860675"/>
            <a:ext cx="1262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b="1">
                <a:latin typeface="Times New Roman" panose="02020603050405020304" pitchFamily="18" charset="0"/>
              </a:rPr>
              <a:t>Servery</a:t>
            </a:r>
            <a:r>
              <a:rPr lang="en-US" altLang="cs-CZ" sz="1800"/>
              <a:t>:</a:t>
            </a:r>
          </a:p>
          <a:p>
            <a:pPr eaLnBrk="1" hangingPunct="1">
              <a:spcBef>
                <a:spcPct val="0"/>
              </a:spcBef>
              <a:buFontTx/>
              <a:buNone/>
            </a:pPr>
            <a:r>
              <a:rPr lang="cs-CZ" altLang="cs-CZ" sz="1800"/>
              <a:t>IIS</a:t>
            </a:r>
          </a:p>
          <a:p>
            <a:pPr eaLnBrk="1" hangingPunct="1">
              <a:spcBef>
                <a:spcPct val="0"/>
              </a:spcBef>
              <a:buFontTx/>
              <a:buNone/>
            </a:pPr>
            <a:r>
              <a:rPr lang="cs-CZ" altLang="cs-CZ" sz="1800"/>
              <a:t>Apache</a:t>
            </a:r>
          </a:p>
        </p:txBody>
      </p:sp>
      <p:sp>
        <p:nvSpPr>
          <p:cNvPr id="45067" name="Text Box 12"/>
          <p:cNvSpPr txBox="1">
            <a:spLocks noChangeArrowheads="1"/>
          </p:cNvSpPr>
          <p:nvPr/>
        </p:nvSpPr>
        <p:spPr bwMode="auto">
          <a:xfrm>
            <a:off x="6294438" y="3860800"/>
            <a:ext cx="1517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Porty:</a:t>
            </a:r>
          </a:p>
          <a:p>
            <a:pPr eaLnBrk="1" hangingPunct="1">
              <a:spcBef>
                <a:spcPct val="0"/>
              </a:spcBef>
              <a:buFontTx/>
              <a:buNone/>
            </a:pPr>
            <a:r>
              <a:rPr lang="cs-CZ" altLang="cs-CZ" sz="1800"/>
              <a:t>HTTP – 80</a:t>
            </a:r>
          </a:p>
          <a:p>
            <a:pPr eaLnBrk="1" hangingPunct="1">
              <a:spcBef>
                <a:spcPct val="0"/>
              </a:spcBef>
              <a:buFontTx/>
              <a:buNone/>
            </a:pPr>
            <a:r>
              <a:rPr lang="cs-CZ" altLang="cs-CZ" sz="1800"/>
              <a:t>HTTPS - 443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cs-CZ" smtClean="0"/>
              <a:t>HTTP x HTTPS</a:t>
            </a:r>
            <a:endParaRPr lang="cs-CZ" altLang="cs-CZ" smtClean="0"/>
          </a:p>
        </p:txBody>
      </p:sp>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3944938"/>
            <a:ext cx="38465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539750" y="1557338"/>
            <a:ext cx="76327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400"/>
              <a:t>Veškerá komunikace klienta se serverem je šifrována – data jsou během přenosu nečitelná</a:t>
            </a:r>
          </a:p>
          <a:p>
            <a:pPr eaLnBrk="1" hangingPunct="1"/>
            <a:r>
              <a:rPr lang="cs-CZ" altLang="cs-CZ" sz="2400"/>
              <a:t>HTTPS má vlastní port 443</a:t>
            </a:r>
          </a:p>
          <a:p>
            <a:pPr eaLnBrk="1" hangingPunct="1"/>
            <a:r>
              <a:rPr lang="cs-CZ" altLang="cs-CZ" sz="2400"/>
              <a:t>Server musí podporovat službu HTTPS</a:t>
            </a:r>
          </a:p>
          <a:p>
            <a:pPr eaLnBrk="1" hangingPunct="1"/>
            <a:endParaRPr lang="cs-CZ" altLang="cs-CZ" sz="2400"/>
          </a:p>
        </p:txBody>
      </p:sp>
      <p:pic>
        <p:nvPicPr>
          <p:cNvPr id="4608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933825"/>
            <a:ext cx="396081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en-US" altLang="cs-CZ" b="1" smtClean="0"/>
              <a:t>COOKIES</a:t>
            </a:r>
            <a:endParaRPr lang="cs-CZ" altLang="cs-CZ" smtClean="0"/>
          </a:p>
        </p:txBody>
      </p:sp>
      <p:sp>
        <p:nvSpPr>
          <p:cNvPr id="47107" name="Zástupný symbol pro obsah 2"/>
          <p:cNvSpPr>
            <a:spLocks noGrp="1"/>
          </p:cNvSpPr>
          <p:nvPr>
            <p:ph idx="1"/>
          </p:nvPr>
        </p:nvSpPr>
        <p:spPr/>
        <p:txBody>
          <a:bodyPr/>
          <a:lstStyle/>
          <a:p>
            <a:r>
              <a:rPr lang="cs-CZ" altLang="cs-CZ" sz="2400" dirty="0" smtClean="0"/>
              <a:t>Malé soubory ukládané na vašem počítači</a:t>
            </a:r>
          </a:p>
          <a:p>
            <a:r>
              <a:rPr lang="cs-CZ" altLang="cs-CZ" sz="2400" dirty="0" smtClean="0"/>
              <a:t>Svázané s konkrétním serverem</a:t>
            </a:r>
          </a:p>
          <a:p>
            <a:r>
              <a:rPr lang="cs-CZ" altLang="cs-CZ" sz="2400" dirty="0" smtClean="0"/>
              <a:t>Prohlížeč je zasílá s požadavkem na server</a:t>
            </a:r>
          </a:p>
          <a:p>
            <a:r>
              <a:rPr lang="cs-CZ" altLang="cs-CZ" sz="2400" dirty="0" smtClean="0"/>
              <a:t>Server je tvoří/upravuje, posílá prohlížeči</a:t>
            </a:r>
          </a:p>
          <a:p>
            <a:r>
              <a:rPr lang="cs-CZ" altLang="cs-CZ" sz="2400" dirty="0" smtClean="0"/>
              <a:t>Server si vás "pamatuje„</a:t>
            </a:r>
          </a:p>
          <a:p>
            <a:r>
              <a:rPr lang="cs-CZ" altLang="cs-CZ" sz="2400" dirty="0" smtClean="0"/>
              <a:t>Kampaň k ochraně soukromí </a:t>
            </a:r>
          </a:p>
          <a:p>
            <a:r>
              <a:rPr lang="cs-CZ" altLang="cs-CZ" sz="2400" dirty="0" smtClean="0"/>
              <a:t>Riziko převzetí spojení po vašem přihlášení ke službě</a:t>
            </a:r>
          </a:p>
          <a:p>
            <a:pPr lvl="1"/>
            <a:r>
              <a:rPr lang="cs-CZ" altLang="cs-CZ" sz="2000" dirty="0" smtClean="0"/>
              <a:t> otevřená WIFI, při nešifrovaném spojení</a:t>
            </a:r>
          </a:p>
          <a:p>
            <a:endParaRPr lang="cs-CZ" altLang="cs-CZ"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altLang="cs-CZ" sz="4000" smtClean="0"/>
              <a:t>Odstranění uložených cookies</a:t>
            </a:r>
          </a:p>
        </p:txBody>
      </p:sp>
      <p:sp>
        <p:nvSpPr>
          <p:cNvPr id="48131" name="Zástupný symbol pro obsah 2"/>
          <p:cNvSpPr>
            <a:spLocks noGrp="1"/>
          </p:cNvSpPr>
          <p:nvPr>
            <p:ph idx="1"/>
          </p:nvPr>
        </p:nvSpPr>
        <p:spPr/>
        <p:txBody>
          <a:bodyPr/>
          <a:lstStyle/>
          <a:p>
            <a:r>
              <a:rPr lang="cs-CZ" altLang="cs-CZ" sz="2400" dirty="0" smtClean="0"/>
              <a:t>IE</a:t>
            </a:r>
          </a:p>
          <a:p>
            <a:pPr lvl="1"/>
            <a:r>
              <a:rPr lang="cs-CZ" altLang="cs-CZ" sz="2000" dirty="0" smtClean="0"/>
              <a:t>Možnosti Internetu – Obecné</a:t>
            </a:r>
          </a:p>
          <a:p>
            <a:pPr lvl="2"/>
            <a:r>
              <a:rPr lang="cs-CZ" altLang="cs-CZ" sz="1800" dirty="0" smtClean="0"/>
              <a:t>Odstranit…</a:t>
            </a:r>
          </a:p>
          <a:p>
            <a:r>
              <a:rPr lang="cs-CZ" altLang="cs-CZ" sz="2400" dirty="0" err="1" smtClean="0"/>
              <a:t>Firefox</a:t>
            </a:r>
            <a:endParaRPr lang="cs-CZ" altLang="cs-CZ" sz="2400" dirty="0" smtClean="0"/>
          </a:p>
          <a:p>
            <a:pPr lvl="1"/>
            <a:r>
              <a:rPr lang="cs-CZ" altLang="cs-CZ" sz="2000" dirty="0" smtClean="0"/>
              <a:t>Nabídka Možnosti – Soukromí</a:t>
            </a:r>
          </a:p>
          <a:p>
            <a:pPr lvl="2"/>
            <a:r>
              <a:rPr lang="cs-CZ" altLang="cs-CZ" sz="1800" dirty="0" smtClean="0"/>
              <a:t>Odebrat soubory </a:t>
            </a:r>
            <a:r>
              <a:rPr lang="cs-CZ" altLang="cs-CZ" sz="1800" dirty="0" err="1" smtClean="0"/>
              <a:t>cookies</a:t>
            </a:r>
            <a:r>
              <a:rPr lang="cs-CZ" altLang="cs-CZ" sz="1800" dirty="0" smtClean="0"/>
              <a:t> </a:t>
            </a:r>
          </a:p>
          <a:p>
            <a:r>
              <a:rPr lang="cs-CZ" altLang="cs-CZ" sz="2400" dirty="0" smtClean="0"/>
              <a:t>Chrome</a:t>
            </a:r>
          </a:p>
          <a:p>
            <a:pPr lvl="1"/>
            <a:r>
              <a:rPr lang="cs-CZ" altLang="cs-CZ" sz="2000" dirty="0" smtClean="0"/>
              <a:t>Nastavení – Ochrana soukromí</a:t>
            </a:r>
          </a:p>
          <a:p>
            <a:pPr lvl="2"/>
            <a:r>
              <a:rPr lang="cs-CZ" altLang="cs-CZ" sz="1600" dirty="0" smtClean="0"/>
              <a:t>Vymazat údaje o prohlížení</a:t>
            </a:r>
          </a:p>
          <a:p>
            <a:r>
              <a:rPr lang="cs-CZ" altLang="cs-CZ" sz="2400" dirty="0" err="1" smtClean="0"/>
              <a:t>Edge</a:t>
            </a:r>
            <a:endParaRPr lang="cs-CZ" altLang="cs-CZ" sz="2400" dirty="0" smtClean="0"/>
          </a:p>
          <a:p>
            <a:pPr lvl="1"/>
            <a:r>
              <a:rPr lang="cs-CZ" altLang="cs-CZ" sz="2000" dirty="0" smtClean="0"/>
              <a:t>Nastavení – Vymazat údaje o procházení</a:t>
            </a:r>
          </a:p>
          <a:p>
            <a:endParaRPr lang="cs-CZ" altLang="cs-CZ"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smtClean="0"/>
              <a:t>Služba </a:t>
            </a:r>
            <a:r>
              <a:rPr lang="en-US" altLang="cs-CZ" smtClean="0"/>
              <a:t>FTP</a:t>
            </a:r>
            <a:endParaRPr lang="cs-CZ" altLang="cs-CZ" smtClean="0"/>
          </a:p>
        </p:txBody>
      </p:sp>
      <p:sp>
        <p:nvSpPr>
          <p:cNvPr id="49155"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9156" name="computr2"/>
          <p:cNvSpPr>
            <a:spLocks noEditPoints="1" noChangeArrowheads="1"/>
          </p:cNvSpPr>
          <p:nvPr/>
        </p:nvSpPr>
        <p:spPr bwMode="auto">
          <a:xfrm>
            <a:off x="6103938" y="2830513"/>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49157" name="Text Box 6"/>
          <p:cNvSpPr txBox="1">
            <a:spLocks noChangeArrowheads="1"/>
          </p:cNvSpPr>
          <p:nvPr/>
        </p:nvSpPr>
        <p:spPr bwMode="auto">
          <a:xfrm>
            <a:off x="1684338" y="1916113"/>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49158" name="Text Box 7"/>
          <p:cNvSpPr txBox="1">
            <a:spLocks noChangeArrowheads="1"/>
          </p:cNvSpPr>
          <p:nvPr/>
        </p:nvSpPr>
        <p:spPr bwMode="auto">
          <a:xfrm>
            <a:off x="5886450" y="1916113"/>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49159"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soubor</a:t>
            </a:r>
          </a:p>
        </p:txBody>
      </p:sp>
      <p:sp>
        <p:nvSpPr>
          <p:cNvPr id="49160" name="AutoShape 9"/>
          <p:cNvSpPr>
            <a:spLocks noChangeArrowheads="1"/>
          </p:cNvSpPr>
          <p:nvPr/>
        </p:nvSpPr>
        <p:spPr bwMode="auto">
          <a:xfrm>
            <a:off x="2979738" y="3200400"/>
            <a:ext cx="2430462" cy="762000"/>
          </a:xfrm>
          <a:prstGeom prst="leftArrow">
            <a:avLst>
              <a:gd name="adj1" fmla="val 50000"/>
              <a:gd name="adj2" fmla="val 79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Vyžádaný soubor</a:t>
            </a:r>
          </a:p>
        </p:txBody>
      </p:sp>
      <p:sp>
        <p:nvSpPr>
          <p:cNvPr id="49161" name="Text Box 10"/>
          <p:cNvSpPr txBox="1">
            <a:spLocks noChangeArrowheads="1"/>
          </p:cNvSpPr>
          <p:nvPr/>
        </p:nvSpPr>
        <p:spPr bwMode="auto">
          <a:xfrm>
            <a:off x="1258888" y="3927475"/>
            <a:ext cx="2736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FTP klient</a:t>
            </a:r>
          </a:p>
          <a:p>
            <a:pPr eaLnBrk="1" hangingPunct="1">
              <a:spcBef>
                <a:spcPct val="0"/>
              </a:spcBef>
              <a:buFontTx/>
              <a:buNone/>
            </a:pPr>
            <a:r>
              <a:rPr lang="cs-CZ" altLang="cs-CZ" sz="2400">
                <a:latin typeface="Times New Roman" panose="02020603050405020304" pitchFamily="18" charset="0"/>
              </a:rPr>
              <a:t>Total Commander</a:t>
            </a:r>
          </a:p>
          <a:p>
            <a:pPr eaLnBrk="1" hangingPunct="1">
              <a:spcBef>
                <a:spcPct val="0"/>
              </a:spcBef>
              <a:buFontTx/>
              <a:buNone/>
            </a:pPr>
            <a:r>
              <a:rPr lang="cs-CZ" altLang="cs-CZ" sz="2400">
                <a:latin typeface="Times New Roman" panose="02020603050405020304" pitchFamily="18" charset="0"/>
              </a:rPr>
              <a:t>Internet explorer</a:t>
            </a:r>
          </a:p>
        </p:txBody>
      </p:sp>
      <p:sp>
        <p:nvSpPr>
          <p:cNvPr id="49162" name="Text Box 11"/>
          <p:cNvSpPr txBox="1">
            <a:spLocks noChangeArrowheads="1"/>
          </p:cNvSpPr>
          <p:nvPr/>
        </p:nvSpPr>
        <p:spPr bwMode="auto">
          <a:xfrm>
            <a:off x="6019800" y="3776663"/>
            <a:ext cx="1012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Služba</a:t>
            </a:r>
          </a:p>
          <a:p>
            <a:pPr eaLnBrk="1" hangingPunct="1">
              <a:spcBef>
                <a:spcPct val="0"/>
              </a:spcBef>
              <a:buFontTx/>
              <a:buNone/>
            </a:pPr>
            <a:r>
              <a:rPr lang="cs-CZ" altLang="cs-CZ" sz="2400">
                <a:latin typeface="Times New Roman" panose="02020603050405020304" pitchFamily="18" charset="0"/>
              </a:rPr>
              <a:t> FTP</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Data a jejich o</a:t>
            </a:r>
            <a:r>
              <a:rPr lang="en-US" altLang="cs-CZ" smtClean="0"/>
              <a:t>bjem</a:t>
            </a:r>
            <a:endParaRPr lang="cs-CZ" altLang="cs-CZ" smtClean="0"/>
          </a:p>
        </p:txBody>
      </p:sp>
      <p:sp>
        <p:nvSpPr>
          <p:cNvPr id="14339" name="Rectangle 3"/>
          <p:cNvSpPr>
            <a:spLocks noGrp="1" noChangeArrowheads="1"/>
          </p:cNvSpPr>
          <p:nvPr>
            <p:ph type="body" idx="1"/>
          </p:nvPr>
        </p:nvSpPr>
        <p:spPr>
          <a:xfrm>
            <a:off x="457200" y="1268413"/>
            <a:ext cx="8229600" cy="4525962"/>
          </a:xfrm>
        </p:spPr>
        <p:txBody>
          <a:bodyPr/>
          <a:lstStyle/>
          <a:p>
            <a:pPr eaLnBrk="1" hangingPunct="1">
              <a:defRPr/>
            </a:pPr>
            <a:r>
              <a:rPr lang="cs-CZ" altLang="cs-CZ" sz="2400" dirty="0" smtClean="0"/>
              <a:t>Jak vyjádřit informaci</a:t>
            </a:r>
          </a:p>
          <a:p>
            <a:pPr eaLnBrk="1" hangingPunct="1">
              <a:defRPr/>
            </a:pPr>
            <a:r>
              <a:rPr lang="cs-CZ" altLang="cs-CZ" sz="2400" b="1" dirty="0" smtClean="0"/>
              <a:t>1 bit </a:t>
            </a:r>
            <a:r>
              <a:rPr lang="en-US" altLang="cs-CZ" sz="2400" b="1" dirty="0" smtClean="0"/>
              <a:t>(b)  - z</a:t>
            </a:r>
            <a:r>
              <a:rPr lang="cs-CZ" altLang="cs-CZ" sz="2400" b="1" dirty="0" err="1" smtClean="0"/>
              <a:t>ákladní</a:t>
            </a:r>
            <a:r>
              <a:rPr lang="cs-CZ" altLang="cs-CZ" sz="2400" b="1" dirty="0" smtClean="0"/>
              <a:t> informační jednotka 1/0</a:t>
            </a:r>
          </a:p>
          <a:p>
            <a:pPr eaLnBrk="1" hangingPunct="1">
              <a:defRPr/>
            </a:pPr>
            <a:r>
              <a:rPr lang="cs-CZ" altLang="cs-CZ" sz="2400" b="1" dirty="0" smtClean="0"/>
              <a:t>1 Byte </a:t>
            </a:r>
            <a:r>
              <a:rPr lang="en-US" altLang="cs-CZ" sz="2400" b="1" dirty="0" smtClean="0"/>
              <a:t>(B) – 8 bit</a:t>
            </a:r>
            <a:r>
              <a:rPr lang="cs-CZ" altLang="cs-CZ" sz="2400" b="1" dirty="0" smtClean="0"/>
              <a:t>ů, celé číslo od 0 do 255, </a:t>
            </a:r>
            <a:endParaRPr lang="en-US" altLang="cs-CZ" sz="2400" b="1" dirty="0" smtClean="0"/>
          </a:p>
          <a:p>
            <a:pPr lvl="1" eaLnBrk="1" hangingPunct="1">
              <a:defRPr/>
            </a:pPr>
            <a:r>
              <a:rPr lang="cs-CZ" altLang="cs-CZ" sz="2000" b="1" dirty="0" smtClean="0"/>
              <a:t>1 textový znak</a:t>
            </a:r>
            <a:r>
              <a:rPr lang="en-US" altLang="cs-CZ" sz="2000" b="1" dirty="0" smtClean="0"/>
              <a:t> (ASCII), nap</a:t>
            </a:r>
            <a:r>
              <a:rPr lang="cs-CZ" altLang="cs-CZ" sz="2000" b="1" dirty="0" smtClean="0"/>
              <a:t>ř. </a:t>
            </a:r>
            <a:r>
              <a:rPr lang="cs-CZ" altLang="cs-CZ" sz="2000" b="1" dirty="0"/>
              <a:t>"</a:t>
            </a:r>
            <a:r>
              <a:rPr lang="cs-CZ" altLang="cs-CZ" sz="2000" b="1" dirty="0" smtClean="0"/>
              <a:t>A" = 65</a:t>
            </a:r>
          </a:p>
          <a:p>
            <a:pPr eaLnBrk="1" hangingPunct="1">
              <a:defRPr/>
            </a:pPr>
            <a:r>
              <a:rPr lang="cs-CZ" altLang="cs-CZ" sz="2400" dirty="0" smtClean="0"/>
              <a:t>1 </a:t>
            </a:r>
            <a:r>
              <a:rPr lang="cs-CZ" altLang="cs-CZ" sz="2400" dirty="0" err="1" smtClean="0"/>
              <a:t>Kb</a:t>
            </a:r>
            <a:r>
              <a:rPr lang="cs-CZ" altLang="cs-CZ" sz="2400" dirty="0" smtClean="0"/>
              <a:t> </a:t>
            </a:r>
            <a:r>
              <a:rPr lang="en-US" altLang="cs-CZ" sz="2400" dirty="0" smtClean="0"/>
              <a:t>=</a:t>
            </a:r>
            <a:r>
              <a:rPr lang="cs-CZ" altLang="cs-CZ" sz="2400" dirty="0" smtClean="0"/>
              <a:t> 1024 bitů</a:t>
            </a:r>
            <a:r>
              <a:rPr lang="en-US" altLang="cs-CZ" sz="2400" dirty="0" smtClean="0"/>
              <a:t> </a:t>
            </a:r>
            <a:endParaRPr lang="cs-CZ" altLang="cs-CZ" sz="2400" dirty="0" smtClean="0"/>
          </a:p>
          <a:p>
            <a:pPr eaLnBrk="1" hangingPunct="1">
              <a:defRPr/>
            </a:pPr>
            <a:r>
              <a:rPr lang="cs-CZ" altLang="cs-CZ" sz="2400" dirty="0" smtClean="0"/>
              <a:t>1 KB  </a:t>
            </a:r>
            <a:r>
              <a:rPr lang="en-US" altLang="cs-CZ" sz="2400" dirty="0" smtClean="0"/>
              <a:t>=</a:t>
            </a:r>
            <a:r>
              <a:rPr lang="cs-CZ" altLang="cs-CZ" sz="2400" dirty="0" smtClean="0"/>
              <a:t> 1024 Bytů</a:t>
            </a:r>
          </a:p>
          <a:p>
            <a:pPr eaLnBrk="1" hangingPunct="1">
              <a:defRPr/>
            </a:pPr>
            <a:r>
              <a:rPr lang="cs-CZ" altLang="cs-CZ" sz="2400" dirty="0" smtClean="0"/>
              <a:t>1 MB </a:t>
            </a:r>
            <a:r>
              <a:rPr lang="en-US" altLang="cs-CZ" sz="2400" dirty="0" smtClean="0"/>
              <a:t>=</a:t>
            </a:r>
            <a:r>
              <a:rPr lang="cs-CZ" altLang="cs-CZ" sz="2400" dirty="0" smtClean="0"/>
              <a:t> 1024 KB = 1</a:t>
            </a:r>
            <a:r>
              <a:rPr lang="en-US" altLang="cs-CZ" sz="2400" dirty="0" smtClean="0"/>
              <a:t> </a:t>
            </a:r>
            <a:r>
              <a:rPr lang="cs-CZ" altLang="cs-CZ" sz="2400" dirty="0" smtClean="0"/>
              <a:t>048</a:t>
            </a:r>
            <a:r>
              <a:rPr lang="en-US" altLang="cs-CZ" sz="2400" dirty="0" smtClean="0"/>
              <a:t> </a:t>
            </a:r>
            <a:r>
              <a:rPr lang="cs-CZ" altLang="cs-CZ" sz="2400" dirty="0" smtClean="0"/>
              <a:t>576 Bytů = 8</a:t>
            </a:r>
            <a:r>
              <a:rPr lang="en-US" altLang="cs-CZ" sz="2400" dirty="0" smtClean="0"/>
              <a:t> </a:t>
            </a:r>
            <a:r>
              <a:rPr lang="cs-CZ" altLang="cs-CZ" sz="2400" dirty="0" smtClean="0"/>
              <a:t>388</a:t>
            </a:r>
            <a:r>
              <a:rPr lang="en-US" altLang="cs-CZ" sz="2400" dirty="0" smtClean="0"/>
              <a:t> </a:t>
            </a:r>
            <a:r>
              <a:rPr lang="cs-CZ" altLang="cs-CZ" sz="2400" dirty="0" smtClean="0"/>
              <a:t>608 bitů</a:t>
            </a:r>
          </a:p>
          <a:p>
            <a:pPr eaLnBrk="1" hangingPunct="1">
              <a:defRPr/>
            </a:pPr>
            <a:r>
              <a:rPr lang="cs-CZ" altLang="cs-CZ" sz="2400" dirty="0" smtClean="0"/>
              <a:t>1 GB = </a:t>
            </a:r>
            <a:r>
              <a:rPr lang="en-US" altLang="cs-CZ" sz="2400" dirty="0" smtClean="0"/>
              <a:t>1024 MB</a:t>
            </a:r>
            <a:endParaRPr lang="cs-CZ" altLang="cs-CZ" sz="2400" dirty="0" smtClean="0"/>
          </a:p>
          <a:p>
            <a:pPr eaLnBrk="1" hangingPunct="1">
              <a:defRPr/>
            </a:pPr>
            <a:r>
              <a:rPr lang="cs-CZ" altLang="cs-CZ" sz="2400" dirty="0" smtClean="0"/>
              <a:t>1 TB</a:t>
            </a:r>
            <a:r>
              <a:rPr lang="en-US" altLang="cs-CZ" sz="2400" dirty="0" smtClean="0"/>
              <a:t> = 1024 GB</a:t>
            </a:r>
            <a:endParaRPr lang="cs-CZ" altLang="cs-CZ" sz="2400" dirty="0"/>
          </a:p>
          <a:p>
            <a:pPr marL="0" indent="0" eaLnBrk="1" hangingPunct="1">
              <a:buFontTx/>
              <a:buNone/>
              <a:defRPr/>
            </a:pPr>
            <a:r>
              <a:rPr lang="cs-CZ" altLang="cs-CZ" sz="2000" dirty="0" smtClean="0">
                <a:solidFill>
                  <a:srgbClr val="C00000"/>
                </a:solidFill>
              </a:rPr>
              <a:t>Pozn.</a:t>
            </a:r>
          </a:p>
          <a:p>
            <a:pPr marL="0" indent="0" eaLnBrk="1" hangingPunct="1">
              <a:buFontTx/>
              <a:buNone/>
              <a:defRPr/>
            </a:pPr>
            <a:r>
              <a:rPr lang="en-US" altLang="cs-CZ" sz="1800" dirty="0" smtClean="0">
                <a:solidFill>
                  <a:srgbClr val="C00000"/>
                </a:solidFill>
              </a:rPr>
              <a:t>N</a:t>
            </a:r>
            <a:r>
              <a:rPr lang="cs-CZ" altLang="cs-CZ" sz="1800" dirty="0" err="1" smtClean="0">
                <a:solidFill>
                  <a:srgbClr val="C00000"/>
                </a:solidFill>
              </a:rPr>
              <a:t>ěkdy</a:t>
            </a:r>
            <a:r>
              <a:rPr lang="cs-CZ" altLang="cs-CZ" sz="1800" dirty="0" smtClean="0">
                <a:solidFill>
                  <a:srgbClr val="C00000"/>
                </a:solidFill>
              </a:rPr>
              <a:t> je K = 1000 x</a:t>
            </a:r>
          </a:p>
          <a:p>
            <a:pPr marL="0" indent="0" eaLnBrk="1" hangingPunct="1">
              <a:buFontTx/>
              <a:buNone/>
              <a:defRPr/>
            </a:pPr>
            <a:r>
              <a:rPr lang="cs-CZ" altLang="cs-CZ" sz="2000" dirty="0" err="1" smtClean="0">
                <a:solidFill>
                  <a:srgbClr val="C00000"/>
                </a:solidFill>
              </a:rPr>
              <a:t>KiB</a:t>
            </a:r>
            <a:r>
              <a:rPr lang="cs-CZ" altLang="cs-CZ" sz="2000" dirty="0" smtClean="0">
                <a:solidFill>
                  <a:srgbClr val="C00000"/>
                </a:solidFill>
              </a:rPr>
              <a:t> je vždy 1024 – norma (omezené využívání)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cs-CZ" smtClean="0"/>
              <a:t>Slu</a:t>
            </a:r>
            <a:r>
              <a:rPr lang="cs-CZ" altLang="cs-CZ" smtClean="0"/>
              <a:t>ž</a:t>
            </a:r>
            <a:r>
              <a:rPr lang="en-US" altLang="cs-CZ" smtClean="0"/>
              <a:t>ba FTP</a:t>
            </a:r>
            <a:r>
              <a:rPr lang="cs-CZ" altLang="cs-CZ" smtClean="0"/>
              <a:t> 1</a:t>
            </a:r>
          </a:p>
        </p:txBody>
      </p:sp>
      <p:sp>
        <p:nvSpPr>
          <p:cNvPr id="50179" name="Rectangle 4"/>
          <p:cNvSpPr>
            <a:spLocks noGrp="1" noChangeArrowheads="1"/>
          </p:cNvSpPr>
          <p:nvPr>
            <p:ph type="body" sz="half" idx="1"/>
          </p:nvPr>
        </p:nvSpPr>
        <p:spPr>
          <a:xfrm>
            <a:off x="685800" y="1981200"/>
            <a:ext cx="3810000" cy="1143000"/>
          </a:xfrm>
          <a:noFill/>
        </p:spPr>
        <p:txBody>
          <a:bodyPr/>
          <a:lstStyle/>
          <a:p>
            <a:pPr eaLnBrk="1" hangingPunct="1"/>
            <a:r>
              <a:rPr lang="cs-CZ" altLang="cs-CZ" sz="2800" smtClean="0"/>
              <a:t>Anonymní</a:t>
            </a:r>
          </a:p>
          <a:p>
            <a:pPr eaLnBrk="1" hangingPunct="1"/>
            <a:r>
              <a:rPr lang="cs-CZ" altLang="cs-CZ" sz="2800" smtClean="0"/>
              <a:t>Pouze pro čtení</a:t>
            </a:r>
          </a:p>
        </p:txBody>
      </p:sp>
      <p:sp>
        <p:nvSpPr>
          <p:cNvPr id="50180" name="Rectangle 5"/>
          <p:cNvSpPr>
            <a:spLocks noChangeArrowheads="1"/>
          </p:cNvSpPr>
          <p:nvPr/>
        </p:nvSpPr>
        <p:spPr bwMode="auto">
          <a:xfrm>
            <a:off x="4648200" y="1981200"/>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800"/>
              <a:t>Login , heslo</a:t>
            </a:r>
          </a:p>
          <a:p>
            <a:pPr eaLnBrk="1" hangingPunct="1"/>
            <a:r>
              <a:rPr lang="cs-CZ" altLang="cs-CZ" sz="2800"/>
              <a:t>Čtení i ukládání</a:t>
            </a:r>
          </a:p>
        </p:txBody>
      </p:sp>
      <p:sp>
        <p:nvSpPr>
          <p:cNvPr id="50181" name="Rectangle 6"/>
          <p:cNvSpPr>
            <a:spLocks noChangeArrowheads="1"/>
          </p:cNvSpPr>
          <p:nvPr/>
        </p:nvSpPr>
        <p:spPr bwMode="auto">
          <a:xfrm>
            <a:off x="3048000" y="3576638"/>
            <a:ext cx="2701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a:solidFill>
                  <a:schemeClr val="tx2"/>
                </a:solidFill>
                <a:latin typeface="Times New Roman" panose="02020603050405020304" pitchFamily="18" charset="0"/>
              </a:rPr>
              <a:t>Přenos souborů</a:t>
            </a:r>
          </a:p>
        </p:txBody>
      </p:sp>
      <p:sp>
        <p:nvSpPr>
          <p:cNvPr id="50182" name="Text Box 7"/>
          <p:cNvSpPr txBox="1">
            <a:spLocks noChangeArrowheads="1"/>
          </p:cNvSpPr>
          <p:nvPr/>
        </p:nvSpPr>
        <p:spPr bwMode="auto">
          <a:xfrm>
            <a:off x="1127125" y="42322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Textově</a:t>
            </a:r>
          </a:p>
        </p:txBody>
      </p:sp>
      <p:sp>
        <p:nvSpPr>
          <p:cNvPr id="50183" name="Text Box 8"/>
          <p:cNvSpPr txBox="1">
            <a:spLocks noChangeArrowheads="1"/>
          </p:cNvSpPr>
          <p:nvPr/>
        </p:nvSpPr>
        <p:spPr bwMode="auto">
          <a:xfrm>
            <a:off x="5600700" y="4267200"/>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Binárně</a:t>
            </a:r>
          </a:p>
        </p:txBody>
      </p:sp>
      <p:sp>
        <p:nvSpPr>
          <p:cNvPr id="50184" name="Text Box 9"/>
          <p:cNvSpPr txBox="1">
            <a:spLocks noChangeArrowheads="1"/>
          </p:cNvSpPr>
          <p:nvPr/>
        </p:nvSpPr>
        <p:spPr bwMode="auto">
          <a:xfrm>
            <a:off x="974725" y="4765675"/>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.txt, .htm, …</a:t>
            </a:r>
          </a:p>
        </p:txBody>
      </p:sp>
      <p:sp>
        <p:nvSpPr>
          <p:cNvPr id="50185" name="Text Box 10"/>
          <p:cNvSpPr txBox="1">
            <a:spLocks noChangeArrowheads="1"/>
          </p:cNvSpPr>
          <p:nvPr/>
        </p:nvSpPr>
        <p:spPr bwMode="auto">
          <a:xfrm>
            <a:off x="5486400" y="4841875"/>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.exe, .zip, …</a:t>
            </a:r>
          </a:p>
        </p:txBody>
      </p:sp>
      <p:sp>
        <p:nvSpPr>
          <p:cNvPr id="50186" name="Text Box 11"/>
          <p:cNvSpPr txBox="1">
            <a:spLocks noChangeArrowheads="1"/>
          </p:cNvSpPr>
          <p:nvPr/>
        </p:nvSpPr>
        <p:spPr bwMode="auto">
          <a:xfrm>
            <a:off x="468313" y="5332413"/>
            <a:ext cx="820737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1800"/>
              <a:t>Implicitně nešifrovaný přenos</a:t>
            </a:r>
          </a:p>
          <a:p>
            <a:pPr eaLnBrk="1" hangingPunct="1"/>
            <a:r>
              <a:rPr lang="cs-CZ" altLang="cs-CZ" sz="1800"/>
              <a:t>Aktivní x pasivní přenos, firewall</a:t>
            </a:r>
          </a:p>
          <a:p>
            <a:pPr eaLnBrk="1" hangingPunct="1"/>
            <a:r>
              <a:rPr lang="cs-CZ" altLang="cs-CZ" sz="1800" b="1"/>
              <a:t>Alternativa pro sdílení souborů jsou webové úschovny</a:t>
            </a:r>
          </a:p>
          <a:p>
            <a:pPr eaLnBrk="1" hangingPunct="1"/>
            <a:endParaRPr lang="cs-CZ" altLang="cs-CZ" sz="280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ltLang="cs-CZ" smtClean="0"/>
              <a:t>Emailové služby</a:t>
            </a:r>
          </a:p>
        </p:txBody>
      </p:sp>
      <p:sp>
        <p:nvSpPr>
          <p:cNvPr id="51203" name="Text Box 4"/>
          <p:cNvSpPr txBox="1">
            <a:spLocks noChangeArrowheads="1"/>
          </p:cNvSpPr>
          <p:nvPr/>
        </p:nvSpPr>
        <p:spPr bwMode="auto">
          <a:xfrm>
            <a:off x="974725" y="1793875"/>
            <a:ext cx="71961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cs-CZ" altLang="cs-CZ" sz="2800"/>
              <a:t>E-mailová schránka =  soubor</a:t>
            </a:r>
            <a:r>
              <a:rPr lang="en-US" altLang="cs-CZ" sz="2800"/>
              <a:t>(y)</a:t>
            </a:r>
            <a:r>
              <a:rPr lang="cs-CZ" altLang="cs-CZ" sz="2800"/>
              <a:t> primárně ležící na poštovním serveru</a:t>
            </a:r>
          </a:p>
          <a:p>
            <a:pPr eaLnBrk="1" hangingPunct="1"/>
            <a:r>
              <a:rPr lang="cs-CZ" altLang="cs-CZ" sz="2800"/>
              <a:t>Poštovní servery spolu komunikují – přeposílají maily</a:t>
            </a:r>
          </a:p>
          <a:p>
            <a:pPr eaLnBrk="1" hangingPunct="1"/>
            <a:r>
              <a:rPr lang="en-US" altLang="cs-CZ" sz="2800"/>
              <a:t>E-mailov</a:t>
            </a:r>
            <a:r>
              <a:rPr lang="cs-CZ" altLang="cs-CZ" sz="2800"/>
              <a:t>é programy x e-mail přes webové rozhraní</a:t>
            </a:r>
            <a:endParaRPr lang="en-US" altLang="cs-CZ" sz="2800"/>
          </a:p>
          <a:p>
            <a:pPr eaLnBrk="1" hangingPunct="1"/>
            <a:r>
              <a:rPr lang="cs-CZ" altLang="cs-CZ" sz="2800"/>
              <a:t>Služby pro čtení pošty</a:t>
            </a:r>
          </a:p>
          <a:p>
            <a:pPr eaLnBrk="1" hangingPunct="1"/>
            <a:r>
              <a:rPr lang="cs-CZ" altLang="cs-CZ" sz="2800"/>
              <a:t>Služba pro odesílání pošty</a:t>
            </a:r>
          </a:p>
          <a:p>
            <a:pPr eaLnBrk="1" hangingPunct="1"/>
            <a:endParaRPr lang="cs-CZ" altLang="cs-CZ" sz="2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cs-CZ" altLang="cs-CZ" smtClean="0"/>
              <a:t>Čtení pošty</a:t>
            </a:r>
          </a:p>
        </p:txBody>
      </p:sp>
      <p:sp>
        <p:nvSpPr>
          <p:cNvPr id="52227"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2228" name="computr2"/>
          <p:cNvSpPr>
            <a:spLocks noEditPoints="1" noChangeArrowheads="1"/>
          </p:cNvSpPr>
          <p:nvPr/>
        </p:nvSpPr>
        <p:spPr bwMode="auto">
          <a:xfrm>
            <a:off x="6103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2229" name="Text Box 6"/>
          <p:cNvSpPr txBox="1">
            <a:spLocks noChangeArrowheads="1"/>
          </p:cNvSpPr>
          <p:nvPr/>
        </p:nvSpPr>
        <p:spPr bwMode="auto">
          <a:xfrm>
            <a:off x="1684338" y="21336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52230" name="Text Box 7"/>
          <p:cNvSpPr txBox="1">
            <a:spLocks noChangeArrowheads="1"/>
          </p:cNvSpPr>
          <p:nvPr/>
        </p:nvSpPr>
        <p:spPr bwMode="auto">
          <a:xfrm>
            <a:off x="5886450" y="22098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p:txBody>
      </p:sp>
      <p:sp>
        <p:nvSpPr>
          <p:cNvPr id="52231"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Žádost o emaily</a:t>
            </a:r>
          </a:p>
        </p:txBody>
      </p:sp>
      <p:sp>
        <p:nvSpPr>
          <p:cNvPr id="52232" name="AutoShape 9"/>
          <p:cNvSpPr>
            <a:spLocks noChangeArrowheads="1"/>
          </p:cNvSpPr>
          <p:nvPr/>
        </p:nvSpPr>
        <p:spPr bwMode="auto">
          <a:xfrm>
            <a:off x="2979738" y="32004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Zašle</a:t>
            </a:r>
            <a:r>
              <a:rPr lang="cs-CZ" altLang="cs-CZ" sz="2400">
                <a:solidFill>
                  <a:schemeClr val="bg2"/>
                </a:solidFill>
                <a:latin typeface="Times New Roman" panose="02020603050405020304" pitchFamily="18" charset="0"/>
              </a:rPr>
              <a:t> </a:t>
            </a:r>
          </a:p>
        </p:txBody>
      </p:sp>
      <p:sp>
        <p:nvSpPr>
          <p:cNvPr id="52233" name="Text Box 10"/>
          <p:cNvSpPr txBox="1">
            <a:spLocks noChangeArrowheads="1"/>
          </p:cNvSpPr>
          <p:nvPr/>
        </p:nvSpPr>
        <p:spPr bwMode="auto">
          <a:xfrm>
            <a:off x="1736725" y="3927475"/>
            <a:ext cx="1722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Outlook </a:t>
            </a:r>
          </a:p>
          <a:p>
            <a:pPr eaLnBrk="1" hangingPunct="1">
              <a:spcBef>
                <a:spcPct val="0"/>
              </a:spcBef>
              <a:buFontTx/>
              <a:buNone/>
            </a:pPr>
            <a:r>
              <a:rPr lang="cs-CZ" altLang="cs-CZ" sz="2400">
                <a:latin typeface="Times New Roman" panose="02020603050405020304" pitchFamily="18" charset="0"/>
              </a:rPr>
              <a:t>Thunderbird</a:t>
            </a:r>
          </a:p>
        </p:txBody>
      </p:sp>
      <p:sp>
        <p:nvSpPr>
          <p:cNvPr id="52234" name="Text Box 11"/>
          <p:cNvSpPr txBox="1">
            <a:spLocks noChangeArrowheads="1"/>
          </p:cNvSpPr>
          <p:nvPr/>
        </p:nvSpPr>
        <p:spPr bwMode="auto">
          <a:xfrm>
            <a:off x="6276975" y="3765550"/>
            <a:ext cx="1114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Služby:</a:t>
            </a:r>
          </a:p>
          <a:p>
            <a:pPr eaLnBrk="1" hangingPunct="1">
              <a:spcBef>
                <a:spcPct val="0"/>
              </a:spcBef>
              <a:buFontTx/>
              <a:buNone/>
            </a:pPr>
            <a:r>
              <a:rPr lang="cs-CZ" altLang="cs-CZ" sz="2400">
                <a:latin typeface="Times New Roman" panose="02020603050405020304" pitchFamily="18" charset="0"/>
              </a:rPr>
              <a:t> POP3</a:t>
            </a:r>
          </a:p>
          <a:p>
            <a:pPr eaLnBrk="1" hangingPunct="1">
              <a:spcBef>
                <a:spcPct val="0"/>
              </a:spcBef>
              <a:buFontTx/>
              <a:buNone/>
            </a:pPr>
            <a:r>
              <a:rPr lang="cs-CZ" altLang="cs-CZ" sz="2400">
                <a:latin typeface="Times New Roman" panose="02020603050405020304" pitchFamily="18" charset="0"/>
              </a:rPr>
              <a:t> IMAP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smtClean="0"/>
              <a:t>Služby POP3 a IMAP</a:t>
            </a:r>
          </a:p>
        </p:txBody>
      </p:sp>
      <p:sp>
        <p:nvSpPr>
          <p:cNvPr id="53251" name="Text Box 4"/>
          <p:cNvSpPr txBox="1">
            <a:spLocks noChangeArrowheads="1"/>
          </p:cNvSpPr>
          <p:nvPr/>
        </p:nvSpPr>
        <p:spPr bwMode="auto">
          <a:xfrm>
            <a:off x="1447800" y="1557338"/>
            <a:ext cx="89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POP3</a:t>
            </a:r>
          </a:p>
        </p:txBody>
      </p:sp>
      <p:sp>
        <p:nvSpPr>
          <p:cNvPr id="53252" name="Text Box 5"/>
          <p:cNvSpPr txBox="1">
            <a:spLocks noChangeArrowheads="1"/>
          </p:cNvSpPr>
          <p:nvPr/>
        </p:nvSpPr>
        <p:spPr bwMode="auto">
          <a:xfrm>
            <a:off x="5410200" y="1557338"/>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IMAP</a:t>
            </a:r>
          </a:p>
        </p:txBody>
      </p:sp>
      <p:sp>
        <p:nvSpPr>
          <p:cNvPr id="53253" name="Text Box 6"/>
          <p:cNvSpPr txBox="1">
            <a:spLocks noChangeArrowheads="1"/>
          </p:cNvSpPr>
          <p:nvPr/>
        </p:nvSpPr>
        <p:spPr bwMode="auto">
          <a:xfrm>
            <a:off x="701675" y="2055813"/>
            <a:ext cx="29559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Zašle všechny nové emaily – celé</a:t>
            </a:r>
          </a:p>
          <a:p>
            <a:pPr eaLnBrk="1" hangingPunct="1">
              <a:spcBef>
                <a:spcPct val="0"/>
              </a:spcBef>
              <a:buFontTx/>
              <a:buNone/>
            </a:pPr>
            <a:r>
              <a:rPr lang="cs-CZ" altLang="cs-CZ" sz="2400">
                <a:latin typeface="Times New Roman" panose="02020603050405020304" pitchFamily="18" charset="0"/>
              </a:rPr>
              <a:t>Odstraní je ze serveru</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Třídění emailů do složek na lokálním počítači</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Vhodné pro off-line čtení</a:t>
            </a:r>
          </a:p>
        </p:txBody>
      </p:sp>
      <p:sp>
        <p:nvSpPr>
          <p:cNvPr id="53254" name="Text Box 7"/>
          <p:cNvSpPr txBox="1">
            <a:spLocks noChangeArrowheads="1"/>
          </p:cNvSpPr>
          <p:nvPr/>
        </p:nvSpPr>
        <p:spPr bwMode="auto">
          <a:xfrm>
            <a:off x="4648200" y="1979613"/>
            <a:ext cx="3657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Zašle pouze hlavičky emailů</a:t>
            </a:r>
          </a:p>
          <a:p>
            <a:pPr eaLnBrk="1" hangingPunct="1">
              <a:spcBef>
                <a:spcPct val="0"/>
              </a:spcBef>
              <a:buFontTx/>
              <a:buNone/>
            </a:pPr>
            <a:r>
              <a:rPr lang="cs-CZ" altLang="cs-CZ" sz="2400">
                <a:latin typeface="Times New Roman" panose="02020603050405020304" pitchFamily="18" charset="0"/>
              </a:rPr>
              <a:t>Obsah emailu zašle až na vyžádání </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Všechny emailové složky na serveru</a:t>
            </a: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endParaRPr lang="cs-CZ" altLang="cs-CZ" sz="2400">
              <a:latin typeface="Times New Roman" panose="02020603050405020304" pitchFamily="18" charset="0"/>
            </a:endParaRPr>
          </a:p>
          <a:p>
            <a:pPr eaLnBrk="1" hangingPunct="1">
              <a:spcBef>
                <a:spcPct val="0"/>
              </a:spcBef>
              <a:buFontTx/>
              <a:buNone/>
            </a:pPr>
            <a:r>
              <a:rPr lang="cs-CZ" altLang="cs-CZ" sz="2400">
                <a:latin typeface="Times New Roman" panose="02020603050405020304" pitchFamily="18" charset="0"/>
              </a:rPr>
              <a:t>Vhodné při čtení pošty z více počítačů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cs-CZ" altLang="cs-CZ" smtClean="0"/>
              <a:t>Odesílání pošty služba SMTP</a:t>
            </a:r>
          </a:p>
        </p:txBody>
      </p:sp>
      <p:sp>
        <p:nvSpPr>
          <p:cNvPr id="54275" name="computr2"/>
          <p:cNvSpPr>
            <a:spLocks noEditPoints="1" noChangeArrowheads="1"/>
          </p:cNvSpPr>
          <p:nvPr/>
        </p:nvSpPr>
        <p:spPr bwMode="auto">
          <a:xfrm>
            <a:off x="1912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4276" name="computr2"/>
          <p:cNvSpPr>
            <a:spLocks noEditPoints="1" noChangeArrowheads="1"/>
          </p:cNvSpPr>
          <p:nvPr/>
        </p:nvSpPr>
        <p:spPr bwMode="auto">
          <a:xfrm>
            <a:off x="6103938" y="28194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4277" name="Text Box 6"/>
          <p:cNvSpPr txBox="1">
            <a:spLocks noChangeArrowheads="1"/>
          </p:cNvSpPr>
          <p:nvPr/>
        </p:nvSpPr>
        <p:spPr bwMode="auto">
          <a:xfrm>
            <a:off x="1684338" y="21336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KLIENT</a:t>
            </a:r>
          </a:p>
        </p:txBody>
      </p:sp>
      <p:sp>
        <p:nvSpPr>
          <p:cNvPr id="54278" name="Text Box 7"/>
          <p:cNvSpPr txBox="1">
            <a:spLocks noChangeArrowheads="1"/>
          </p:cNvSpPr>
          <p:nvPr/>
        </p:nvSpPr>
        <p:spPr bwMode="auto">
          <a:xfrm>
            <a:off x="5886450" y="1905000"/>
            <a:ext cx="1352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SERVER</a:t>
            </a:r>
          </a:p>
          <a:p>
            <a:pPr eaLnBrk="1" hangingPunct="1">
              <a:spcBef>
                <a:spcPct val="0"/>
              </a:spcBef>
              <a:buFontTx/>
              <a:buNone/>
            </a:pPr>
            <a:r>
              <a:rPr lang="cs-CZ" altLang="cs-CZ" sz="2400">
                <a:latin typeface="Times New Roman" panose="02020603050405020304" pitchFamily="18" charset="0"/>
              </a:rPr>
              <a:t>(lokální)</a:t>
            </a:r>
          </a:p>
        </p:txBody>
      </p:sp>
      <p:sp>
        <p:nvSpPr>
          <p:cNvPr id="54279" name="AutoShape 8"/>
          <p:cNvSpPr>
            <a:spLocks noChangeArrowheads="1"/>
          </p:cNvSpPr>
          <p:nvPr/>
        </p:nvSpPr>
        <p:spPr bwMode="auto">
          <a:xfrm>
            <a:off x="3048000" y="2286000"/>
            <a:ext cx="2438400" cy="685800"/>
          </a:xfrm>
          <a:prstGeom prst="rightArrow">
            <a:avLst>
              <a:gd name="adj1" fmla="val 50000"/>
              <a:gd name="adj2" fmla="val 8888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k odeslání</a:t>
            </a:r>
          </a:p>
        </p:txBody>
      </p:sp>
      <p:sp>
        <p:nvSpPr>
          <p:cNvPr id="54280" name="AutoShape 9"/>
          <p:cNvSpPr>
            <a:spLocks noChangeArrowheads="1"/>
          </p:cNvSpPr>
          <p:nvPr/>
        </p:nvSpPr>
        <p:spPr bwMode="auto">
          <a:xfrm>
            <a:off x="2979738" y="3200400"/>
            <a:ext cx="2278062" cy="762000"/>
          </a:xfrm>
          <a:prstGeom prst="leftArrow">
            <a:avLst>
              <a:gd name="adj1" fmla="val 50000"/>
              <a:gd name="adj2" fmla="val 7474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Přijato/nepřijato</a:t>
            </a:r>
          </a:p>
        </p:txBody>
      </p:sp>
      <p:sp>
        <p:nvSpPr>
          <p:cNvPr id="54281" name="Text Box 10"/>
          <p:cNvSpPr txBox="1">
            <a:spLocks noChangeArrowheads="1"/>
          </p:cNvSpPr>
          <p:nvPr/>
        </p:nvSpPr>
        <p:spPr bwMode="auto">
          <a:xfrm>
            <a:off x="1736725" y="3927475"/>
            <a:ext cx="1258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Outlook </a:t>
            </a:r>
          </a:p>
          <a:p>
            <a:pPr eaLnBrk="1" hangingPunct="1">
              <a:spcBef>
                <a:spcPct val="0"/>
              </a:spcBef>
              <a:buFontTx/>
              <a:buNone/>
            </a:pPr>
            <a:r>
              <a:rPr lang="cs-CZ" altLang="cs-CZ" sz="2400">
                <a:latin typeface="Times New Roman" panose="02020603050405020304" pitchFamily="18" charset="0"/>
              </a:rPr>
              <a:t>Eudora</a:t>
            </a:r>
          </a:p>
        </p:txBody>
      </p:sp>
      <p:sp>
        <p:nvSpPr>
          <p:cNvPr id="54282" name="Text Box 11"/>
          <p:cNvSpPr txBox="1">
            <a:spLocks noChangeArrowheads="1"/>
          </p:cNvSpPr>
          <p:nvPr/>
        </p:nvSpPr>
        <p:spPr bwMode="auto">
          <a:xfrm>
            <a:off x="6019800" y="3765550"/>
            <a:ext cx="1057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Služba</a:t>
            </a:r>
          </a:p>
          <a:p>
            <a:pPr eaLnBrk="1" hangingPunct="1">
              <a:spcBef>
                <a:spcPct val="0"/>
              </a:spcBef>
              <a:buFontTx/>
              <a:buNone/>
            </a:pPr>
            <a:r>
              <a:rPr lang="cs-CZ" altLang="cs-CZ" sz="2400">
                <a:latin typeface="Times New Roman" panose="02020603050405020304" pitchFamily="18" charset="0"/>
              </a:rPr>
              <a:t> SMTP</a:t>
            </a:r>
          </a:p>
        </p:txBody>
      </p:sp>
      <p:sp>
        <p:nvSpPr>
          <p:cNvPr id="54283" name="AutoShape 12"/>
          <p:cNvSpPr>
            <a:spLocks noChangeArrowheads="1"/>
          </p:cNvSpPr>
          <p:nvPr/>
        </p:nvSpPr>
        <p:spPr bwMode="auto">
          <a:xfrm rot="3000000">
            <a:off x="7390606" y="1981995"/>
            <a:ext cx="485775" cy="976312"/>
          </a:xfrm>
          <a:prstGeom prst="upArrow">
            <a:avLst>
              <a:gd name="adj1" fmla="val 50000"/>
              <a:gd name="adj2" fmla="val 50245"/>
            </a:avLst>
          </a:prstGeom>
          <a:solidFill>
            <a:schemeClr val="bg1"/>
          </a:solidFill>
          <a:ln w="25400">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4284" name="AutoShape 13"/>
          <p:cNvSpPr>
            <a:spLocks noChangeArrowheads="1"/>
          </p:cNvSpPr>
          <p:nvPr/>
        </p:nvSpPr>
        <p:spPr bwMode="auto">
          <a:xfrm rot="8400000">
            <a:off x="7467600" y="3290888"/>
            <a:ext cx="485775" cy="976312"/>
          </a:xfrm>
          <a:prstGeom prst="upArrow">
            <a:avLst>
              <a:gd name="adj1" fmla="val 50000"/>
              <a:gd name="adj2" fmla="val 50245"/>
            </a:avLst>
          </a:prstGeom>
          <a:solidFill>
            <a:schemeClr val="bg1"/>
          </a:solidFill>
          <a:ln w="25400">
            <a:solidFill>
              <a:schemeClr val="tx1"/>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4285" name="Text Box 17"/>
          <p:cNvSpPr txBox="1">
            <a:spLocks noChangeArrowheads="1"/>
          </p:cNvSpPr>
          <p:nvPr/>
        </p:nvSpPr>
        <p:spPr bwMode="auto">
          <a:xfrm>
            <a:off x="3203575" y="1989138"/>
            <a:ext cx="159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jméno a heslo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cs-CZ" altLang="cs-CZ" smtClean="0"/>
              <a:t>Omezení při přenášení PC</a:t>
            </a:r>
          </a:p>
        </p:txBody>
      </p:sp>
      <p:sp>
        <p:nvSpPr>
          <p:cNvPr id="55299" name="Line 4"/>
          <p:cNvSpPr>
            <a:spLocks noChangeShapeType="1"/>
          </p:cNvSpPr>
          <p:nvPr/>
        </p:nvSpPr>
        <p:spPr bwMode="auto">
          <a:xfrm>
            <a:off x="2209800" y="3429000"/>
            <a:ext cx="7620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0" name="modem"/>
          <p:cNvSpPr>
            <a:spLocks noEditPoints="1" noChangeArrowheads="1"/>
          </p:cNvSpPr>
          <p:nvPr/>
        </p:nvSpPr>
        <p:spPr bwMode="auto">
          <a:xfrm>
            <a:off x="1833563" y="32004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5301" name="computr2"/>
          <p:cNvSpPr>
            <a:spLocks noEditPoints="1" noChangeArrowheads="1"/>
          </p:cNvSpPr>
          <p:nvPr/>
        </p:nvSpPr>
        <p:spPr bwMode="auto">
          <a:xfrm>
            <a:off x="1219200"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2" name="computr2"/>
          <p:cNvSpPr>
            <a:spLocks noEditPoints="1" noChangeArrowheads="1"/>
          </p:cNvSpPr>
          <p:nvPr/>
        </p:nvSpPr>
        <p:spPr bwMode="auto">
          <a:xfrm>
            <a:off x="1219200" y="3581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3" name="computr2"/>
          <p:cNvSpPr>
            <a:spLocks noEditPoints="1" noChangeArrowheads="1"/>
          </p:cNvSpPr>
          <p:nvPr/>
        </p:nvSpPr>
        <p:spPr bwMode="auto">
          <a:xfrm>
            <a:off x="1828800"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4" name="computr2"/>
          <p:cNvSpPr>
            <a:spLocks noEditPoints="1" noChangeArrowheads="1"/>
          </p:cNvSpPr>
          <p:nvPr/>
        </p:nvSpPr>
        <p:spPr bwMode="auto">
          <a:xfrm>
            <a:off x="3200400" y="2743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5" name="computr2"/>
          <p:cNvSpPr>
            <a:spLocks noEditPoints="1" noChangeArrowheads="1"/>
          </p:cNvSpPr>
          <p:nvPr/>
        </p:nvSpPr>
        <p:spPr bwMode="auto">
          <a:xfrm>
            <a:off x="2895600"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06" name="Line 11"/>
          <p:cNvSpPr>
            <a:spLocks noChangeShapeType="1"/>
          </p:cNvSpPr>
          <p:nvPr/>
        </p:nvSpPr>
        <p:spPr bwMode="auto">
          <a:xfrm>
            <a:off x="2057400" y="34290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7" name="Line 12"/>
          <p:cNvSpPr>
            <a:spLocks noChangeShapeType="1"/>
          </p:cNvSpPr>
          <p:nvPr/>
        </p:nvSpPr>
        <p:spPr bwMode="auto">
          <a:xfrm>
            <a:off x="1524000" y="32766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8" name="Line 13"/>
          <p:cNvSpPr>
            <a:spLocks noChangeShapeType="1"/>
          </p:cNvSpPr>
          <p:nvPr/>
        </p:nvSpPr>
        <p:spPr bwMode="auto">
          <a:xfrm flipV="1">
            <a:off x="1524000" y="34290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09" name="Line 14"/>
          <p:cNvSpPr>
            <a:spLocks noChangeShapeType="1"/>
          </p:cNvSpPr>
          <p:nvPr/>
        </p:nvSpPr>
        <p:spPr bwMode="auto">
          <a:xfrm>
            <a:off x="1676400" y="28194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0" name="computr2"/>
          <p:cNvSpPr>
            <a:spLocks noEditPoints="1" noChangeArrowheads="1"/>
          </p:cNvSpPr>
          <p:nvPr/>
        </p:nvSpPr>
        <p:spPr bwMode="auto">
          <a:xfrm>
            <a:off x="1524000" y="2667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1" name="Line 16"/>
          <p:cNvSpPr>
            <a:spLocks noChangeShapeType="1"/>
          </p:cNvSpPr>
          <p:nvPr/>
        </p:nvSpPr>
        <p:spPr bwMode="auto">
          <a:xfrm flipH="1">
            <a:off x="2209800" y="3048000"/>
            <a:ext cx="9906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2" name="Line 17"/>
          <p:cNvSpPr>
            <a:spLocks noChangeShapeType="1"/>
          </p:cNvSpPr>
          <p:nvPr/>
        </p:nvSpPr>
        <p:spPr bwMode="auto">
          <a:xfrm>
            <a:off x="5257800" y="51054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13" name="modem"/>
          <p:cNvSpPr>
            <a:spLocks noEditPoints="1" noChangeArrowheads="1"/>
          </p:cNvSpPr>
          <p:nvPr/>
        </p:nvSpPr>
        <p:spPr bwMode="auto">
          <a:xfrm>
            <a:off x="4881563" y="48768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5314" name="computr2"/>
          <p:cNvSpPr>
            <a:spLocks noEditPoints="1" noChangeArrowheads="1"/>
          </p:cNvSpPr>
          <p:nvPr/>
        </p:nvSpPr>
        <p:spPr bwMode="auto">
          <a:xfrm>
            <a:off x="3810000" y="4343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5" name="computr2"/>
          <p:cNvSpPr>
            <a:spLocks noEditPoints="1" noChangeArrowheads="1"/>
          </p:cNvSpPr>
          <p:nvPr/>
        </p:nvSpPr>
        <p:spPr bwMode="auto">
          <a:xfrm>
            <a:off x="2895600" y="5638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6" name="computr2"/>
          <p:cNvSpPr>
            <a:spLocks noEditPoints="1" noChangeArrowheads="1"/>
          </p:cNvSpPr>
          <p:nvPr/>
        </p:nvSpPr>
        <p:spPr bwMode="auto">
          <a:xfrm>
            <a:off x="4876800" y="5486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7" name="computr2"/>
          <p:cNvSpPr>
            <a:spLocks noEditPoints="1" noChangeArrowheads="1"/>
          </p:cNvSpPr>
          <p:nvPr/>
        </p:nvSpPr>
        <p:spPr bwMode="auto">
          <a:xfrm>
            <a:off x="5181600" y="4114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8" name="computr2"/>
          <p:cNvSpPr>
            <a:spLocks noEditPoints="1" noChangeArrowheads="1"/>
          </p:cNvSpPr>
          <p:nvPr/>
        </p:nvSpPr>
        <p:spPr bwMode="auto">
          <a:xfrm>
            <a:off x="5562600"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19" name="computr2"/>
          <p:cNvSpPr>
            <a:spLocks noEditPoints="1" noChangeArrowheads="1"/>
          </p:cNvSpPr>
          <p:nvPr/>
        </p:nvSpPr>
        <p:spPr bwMode="auto">
          <a:xfrm>
            <a:off x="5486400" y="5257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20" name="Line 25"/>
          <p:cNvSpPr>
            <a:spLocks noChangeShapeType="1"/>
          </p:cNvSpPr>
          <p:nvPr/>
        </p:nvSpPr>
        <p:spPr bwMode="auto">
          <a:xfrm>
            <a:off x="5105400" y="51054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1" name="Line 26"/>
          <p:cNvSpPr>
            <a:spLocks noChangeShapeType="1"/>
          </p:cNvSpPr>
          <p:nvPr/>
        </p:nvSpPr>
        <p:spPr bwMode="auto">
          <a:xfrm>
            <a:off x="4114800" y="4648200"/>
            <a:ext cx="7620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2" name="Line 27"/>
          <p:cNvSpPr>
            <a:spLocks noChangeShapeType="1"/>
          </p:cNvSpPr>
          <p:nvPr/>
        </p:nvSpPr>
        <p:spPr bwMode="auto">
          <a:xfrm flipV="1">
            <a:off x="3200400" y="5105400"/>
            <a:ext cx="16764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3" name="Line 28"/>
          <p:cNvSpPr>
            <a:spLocks noChangeShapeType="1"/>
          </p:cNvSpPr>
          <p:nvPr/>
        </p:nvSpPr>
        <p:spPr bwMode="auto">
          <a:xfrm>
            <a:off x="4724400" y="44958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4" name="Line 29"/>
          <p:cNvSpPr>
            <a:spLocks noChangeShapeType="1"/>
          </p:cNvSpPr>
          <p:nvPr/>
        </p:nvSpPr>
        <p:spPr bwMode="auto">
          <a:xfrm flipH="1">
            <a:off x="5181600" y="4419600"/>
            <a:ext cx="1524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5" name="computr2"/>
          <p:cNvSpPr>
            <a:spLocks noEditPoints="1" noChangeArrowheads="1"/>
          </p:cNvSpPr>
          <p:nvPr/>
        </p:nvSpPr>
        <p:spPr bwMode="auto">
          <a:xfrm>
            <a:off x="4572000" y="4343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5326" name="Line 31"/>
          <p:cNvSpPr>
            <a:spLocks noChangeShapeType="1"/>
          </p:cNvSpPr>
          <p:nvPr/>
        </p:nvSpPr>
        <p:spPr bwMode="auto">
          <a:xfrm flipH="1">
            <a:off x="5257800" y="48768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7" name="Line 32"/>
          <p:cNvSpPr>
            <a:spLocks noChangeShapeType="1"/>
          </p:cNvSpPr>
          <p:nvPr/>
        </p:nvSpPr>
        <p:spPr bwMode="auto">
          <a:xfrm>
            <a:off x="3200400" y="4038600"/>
            <a:ext cx="685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5328" name="Text Box 33"/>
          <p:cNvSpPr txBox="1">
            <a:spLocks noChangeArrowheads="1"/>
          </p:cNvSpPr>
          <p:nvPr/>
        </p:nvSpPr>
        <p:spPr bwMode="auto">
          <a:xfrm>
            <a:off x="5334000" y="2276475"/>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 Pouze počítače v lokální síti</a:t>
            </a:r>
          </a:p>
          <a:p>
            <a:pPr eaLnBrk="1" hangingPunct="1">
              <a:spcBef>
                <a:spcPct val="0"/>
              </a:spcBef>
            </a:pPr>
            <a:r>
              <a:rPr lang="cs-CZ" altLang="cs-CZ" sz="2400">
                <a:latin typeface="Times New Roman" panose="02020603050405020304" pitchFamily="18" charset="0"/>
              </a:rPr>
              <a:t> Kontrola IP adresy</a:t>
            </a:r>
          </a:p>
          <a:p>
            <a:pPr eaLnBrk="1" hangingPunct="1">
              <a:spcBef>
                <a:spcPct val="0"/>
              </a:spcBef>
            </a:pPr>
            <a:r>
              <a:rPr lang="cs-CZ" altLang="cs-CZ" sz="2400">
                <a:latin typeface="Times New Roman" panose="02020603050405020304" pitchFamily="18" charset="0"/>
              </a:rPr>
              <a:t> Ochrana zdrojů proti spamu</a:t>
            </a:r>
          </a:p>
          <a:p>
            <a:pPr eaLnBrk="1" hangingPunct="1">
              <a:spcBef>
                <a:spcPct val="0"/>
              </a:spcBef>
            </a:pPr>
            <a:r>
              <a:rPr lang="cs-CZ" altLang="cs-CZ" sz="2400">
                <a:latin typeface="Times New Roman" panose="02020603050405020304" pitchFamily="18" charset="0"/>
              </a:rPr>
              <a:t> Problém s notebookem</a:t>
            </a:r>
          </a:p>
        </p:txBody>
      </p:sp>
      <p:sp>
        <p:nvSpPr>
          <p:cNvPr id="55329" name="Text Box 34"/>
          <p:cNvSpPr txBox="1">
            <a:spLocks noChangeArrowheads="1"/>
          </p:cNvSpPr>
          <p:nvPr/>
        </p:nvSpPr>
        <p:spPr bwMode="auto">
          <a:xfrm>
            <a:off x="1116013" y="2133600"/>
            <a:ext cx="981075"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SMTP</a:t>
            </a:r>
          </a:p>
        </p:txBody>
      </p:sp>
      <p:sp>
        <p:nvSpPr>
          <p:cNvPr id="55330" name="Text Box 35"/>
          <p:cNvSpPr txBox="1">
            <a:spLocks noChangeArrowheads="1"/>
          </p:cNvSpPr>
          <p:nvPr/>
        </p:nvSpPr>
        <p:spPr bwMode="auto">
          <a:xfrm>
            <a:off x="288925" y="2708275"/>
            <a:ext cx="8699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bg2"/>
                </a:solidFill>
                <a:latin typeface="Times New Roman" panose="02020603050405020304" pitchFamily="18" charset="0"/>
              </a:rPr>
              <a:t>SÍŤ 1</a:t>
            </a:r>
          </a:p>
        </p:txBody>
      </p:sp>
      <p:sp>
        <p:nvSpPr>
          <p:cNvPr id="55331" name="Text Box 36"/>
          <p:cNvSpPr txBox="1">
            <a:spLocks noChangeArrowheads="1"/>
          </p:cNvSpPr>
          <p:nvPr/>
        </p:nvSpPr>
        <p:spPr bwMode="auto">
          <a:xfrm>
            <a:off x="4495800" y="6019800"/>
            <a:ext cx="8699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bg2"/>
                </a:solidFill>
                <a:latin typeface="Times New Roman" panose="02020603050405020304" pitchFamily="18" charset="0"/>
              </a:rPr>
              <a:t>SÍŤ 2</a:t>
            </a:r>
          </a:p>
        </p:txBody>
      </p:sp>
      <p:sp>
        <p:nvSpPr>
          <p:cNvPr id="55332" name="Line 37"/>
          <p:cNvSpPr>
            <a:spLocks noChangeShapeType="1"/>
          </p:cNvSpPr>
          <p:nvPr/>
        </p:nvSpPr>
        <p:spPr bwMode="auto">
          <a:xfrm flipH="1">
            <a:off x="1981200" y="26670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5333" name="Oval 38"/>
          <p:cNvSpPr>
            <a:spLocks noChangeArrowheads="1"/>
          </p:cNvSpPr>
          <p:nvPr/>
        </p:nvSpPr>
        <p:spPr bwMode="auto">
          <a:xfrm>
            <a:off x="3124200" y="2514600"/>
            <a:ext cx="609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5334" name="AutoShape 39"/>
          <p:cNvSpPr>
            <a:spLocks noChangeArrowheads="1"/>
          </p:cNvSpPr>
          <p:nvPr/>
        </p:nvSpPr>
        <p:spPr bwMode="auto">
          <a:xfrm>
            <a:off x="3505200" y="1295400"/>
            <a:ext cx="2286000" cy="914400"/>
          </a:xfrm>
          <a:prstGeom prst="wedgeRoundRectCallout">
            <a:avLst>
              <a:gd name="adj1" fmla="val -87292"/>
              <a:gd name="adj2" fmla="val 83681"/>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lze odeslat</a:t>
            </a:r>
          </a:p>
        </p:txBody>
      </p:sp>
      <p:sp>
        <p:nvSpPr>
          <p:cNvPr id="55335" name="AutoShape 40"/>
          <p:cNvSpPr>
            <a:spLocks noChangeArrowheads="1"/>
          </p:cNvSpPr>
          <p:nvPr/>
        </p:nvSpPr>
        <p:spPr bwMode="auto">
          <a:xfrm>
            <a:off x="304800" y="5410200"/>
            <a:ext cx="2286000" cy="914400"/>
          </a:xfrm>
          <a:prstGeom prst="wedgeRoundRectCallout">
            <a:avLst>
              <a:gd name="adj1" fmla="val 44931"/>
              <a:gd name="adj2" fmla="val -113889"/>
              <a:gd name="adj3" fmla="val 16667"/>
            </a:avLst>
          </a:prstGeom>
          <a:solidFill>
            <a:schemeClr val="bg1"/>
          </a:solidFill>
          <a:ln w="2540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Email NELZE odeslat</a:t>
            </a:r>
          </a:p>
        </p:txBody>
      </p:sp>
      <p:sp>
        <p:nvSpPr>
          <p:cNvPr id="55336" name="Line 41"/>
          <p:cNvSpPr>
            <a:spLocks noChangeShapeType="1"/>
          </p:cNvSpPr>
          <p:nvPr/>
        </p:nvSpPr>
        <p:spPr bwMode="auto">
          <a:xfrm flipH="1" flipV="1">
            <a:off x="2195513" y="2852738"/>
            <a:ext cx="576262" cy="2376487"/>
          </a:xfrm>
          <a:prstGeom prst="line">
            <a:avLst/>
          </a:prstGeom>
          <a:noFill/>
          <a:ln w="762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5337" name="Oval 42"/>
          <p:cNvSpPr>
            <a:spLocks noChangeArrowheads="1"/>
          </p:cNvSpPr>
          <p:nvPr/>
        </p:nvSpPr>
        <p:spPr bwMode="auto">
          <a:xfrm>
            <a:off x="2743200" y="5410200"/>
            <a:ext cx="609600" cy="762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altLang="cs-CZ" smtClean="0"/>
              <a:t>Email přes webové rozhraní</a:t>
            </a:r>
          </a:p>
        </p:txBody>
      </p:sp>
      <p:sp>
        <p:nvSpPr>
          <p:cNvPr id="56323" name="computr2"/>
          <p:cNvSpPr>
            <a:spLocks noEditPoints="1" noChangeArrowheads="1"/>
          </p:cNvSpPr>
          <p:nvPr/>
        </p:nvSpPr>
        <p:spPr bwMode="auto">
          <a:xfrm>
            <a:off x="838200" y="2819400"/>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24" name="Text Box 4"/>
          <p:cNvSpPr txBox="1">
            <a:spLocks noChangeArrowheads="1"/>
          </p:cNvSpPr>
          <p:nvPr/>
        </p:nvSpPr>
        <p:spPr bwMode="auto">
          <a:xfrm>
            <a:off x="609600" y="2182813"/>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p:txBody>
      </p:sp>
      <p:sp>
        <p:nvSpPr>
          <p:cNvPr id="56325" name="AutoShape 5"/>
          <p:cNvSpPr>
            <a:spLocks noChangeArrowheads="1"/>
          </p:cNvSpPr>
          <p:nvPr/>
        </p:nvSpPr>
        <p:spPr bwMode="auto">
          <a:xfrm>
            <a:off x="2209800" y="2590800"/>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26" name="AutoShape 6"/>
          <p:cNvSpPr>
            <a:spLocks noChangeArrowheads="1"/>
          </p:cNvSpPr>
          <p:nvPr/>
        </p:nvSpPr>
        <p:spPr bwMode="auto">
          <a:xfrm>
            <a:off x="2209800" y="3124200"/>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27" name="Text Box 7"/>
          <p:cNvSpPr txBox="1">
            <a:spLocks noChangeArrowheads="1"/>
          </p:cNvSpPr>
          <p:nvPr/>
        </p:nvSpPr>
        <p:spPr bwMode="auto">
          <a:xfrm>
            <a:off x="685800" y="3581400"/>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Outlook </a:t>
            </a:r>
          </a:p>
          <a:p>
            <a:pPr eaLnBrk="1" hangingPunct="1">
              <a:spcBef>
                <a:spcPct val="0"/>
              </a:spcBef>
              <a:buFontTx/>
              <a:buNone/>
            </a:pPr>
            <a:r>
              <a:rPr lang="cs-CZ" altLang="cs-CZ" sz="2000">
                <a:latin typeface="Times New Roman" panose="02020603050405020304" pitchFamily="18" charset="0"/>
              </a:rPr>
              <a:t>Eudora</a:t>
            </a:r>
          </a:p>
          <a:p>
            <a:pPr eaLnBrk="1" hangingPunct="1">
              <a:spcBef>
                <a:spcPct val="0"/>
              </a:spcBef>
              <a:buFontTx/>
              <a:buNone/>
            </a:pPr>
            <a:r>
              <a:rPr lang="cs-CZ" altLang="cs-CZ" sz="2000">
                <a:latin typeface="Times New Roman" panose="02020603050405020304" pitchFamily="18" charset="0"/>
              </a:rPr>
              <a:t>…</a:t>
            </a:r>
          </a:p>
        </p:txBody>
      </p:sp>
      <p:sp>
        <p:nvSpPr>
          <p:cNvPr id="56328" name="Text Box 8"/>
          <p:cNvSpPr txBox="1">
            <a:spLocks noChangeArrowheads="1"/>
          </p:cNvSpPr>
          <p:nvPr/>
        </p:nvSpPr>
        <p:spPr bwMode="auto">
          <a:xfrm>
            <a:off x="5257800" y="2819400"/>
            <a:ext cx="95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Služby:</a:t>
            </a:r>
          </a:p>
          <a:p>
            <a:pPr eaLnBrk="1" hangingPunct="1">
              <a:spcBef>
                <a:spcPct val="0"/>
              </a:spcBef>
              <a:buFontTx/>
              <a:buNone/>
            </a:pPr>
            <a:r>
              <a:rPr lang="cs-CZ" altLang="cs-CZ" sz="2000">
                <a:latin typeface="Times New Roman" panose="02020603050405020304" pitchFamily="18" charset="0"/>
              </a:rPr>
              <a:t> POP3</a:t>
            </a:r>
          </a:p>
          <a:p>
            <a:pPr eaLnBrk="1" hangingPunct="1">
              <a:spcBef>
                <a:spcPct val="0"/>
              </a:spcBef>
              <a:buFontTx/>
              <a:buNone/>
            </a:pPr>
            <a:r>
              <a:rPr lang="cs-CZ" altLang="cs-CZ" sz="2000">
                <a:latin typeface="Times New Roman" panose="02020603050405020304" pitchFamily="18" charset="0"/>
              </a:rPr>
              <a:t> IMAP</a:t>
            </a:r>
          </a:p>
          <a:p>
            <a:pPr eaLnBrk="1" hangingPunct="1">
              <a:spcBef>
                <a:spcPct val="0"/>
              </a:spcBef>
              <a:buFontTx/>
              <a:buNone/>
            </a:pPr>
            <a:r>
              <a:rPr lang="cs-CZ" altLang="cs-CZ" sz="2000">
                <a:latin typeface="Times New Roman" panose="02020603050405020304" pitchFamily="18" charset="0"/>
              </a:rPr>
              <a:t>SMTP</a:t>
            </a:r>
          </a:p>
        </p:txBody>
      </p:sp>
      <p:sp>
        <p:nvSpPr>
          <p:cNvPr id="56329" name="computr2"/>
          <p:cNvSpPr>
            <a:spLocks noEditPoints="1" noChangeArrowheads="1"/>
          </p:cNvSpPr>
          <p:nvPr/>
        </p:nvSpPr>
        <p:spPr bwMode="auto">
          <a:xfrm>
            <a:off x="4191000" y="2895600"/>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0" name="Text Box 10"/>
          <p:cNvSpPr txBox="1">
            <a:spLocks noChangeArrowheads="1"/>
          </p:cNvSpPr>
          <p:nvPr/>
        </p:nvSpPr>
        <p:spPr bwMode="auto">
          <a:xfrm>
            <a:off x="4078288" y="2286000"/>
            <a:ext cx="200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místní</a:t>
            </a:r>
          </a:p>
        </p:txBody>
      </p:sp>
      <p:sp>
        <p:nvSpPr>
          <p:cNvPr id="56331" name="computr2"/>
          <p:cNvSpPr>
            <a:spLocks noEditPoints="1" noChangeArrowheads="1"/>
          </p:cNvSpPr>
          <p:nvPr/>
        </p:nvSpPr>
        <p:spPr bwMode="auto">
          <a:xfrm>
            <a:off x="869950" y="49037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2" name="AutoShape 12"/>
          <p:cNvSpPr>
            <a:spLocks noChangeArrowheads="1"/>
          </p:cNvSpPr>
          <p:nvPr/>
        </p:nvSpPr>
        <p:spPr bwMode="auto">
          <a:xfrm>
            <a:off x="2241550" y="4675188"/>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33" name="AutoShape 13"/>
          <p:cNvSpPr>
            <a:spLocks noChangeArrowheads="1"/>
          </p:cNvSpPr>
          <p:nvPr/>
        </p:nvSpPr>
        <p:spPr bwMode="auto">
          <a:xfrm>
            <a:off x="2241550" y="5208588"/>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34" name="Text Box 14"/>
          <p:cNvSpPr txBox="1">
            <a:spLocks noChangeArrowheads="1"/>
          </p:cNvSpPr>
          <p:nvPr/>
        </p:nvSpPr>
        <p:spPr bwMode="auto">
          <a:xfrm>
            <a:off x="717550" y="5665788"/>
            <a:ext cx="1071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Internet</a:t>
            </a:r>
          </a:p>
          <a:p>
            <a:pPr eaLnBrk="1" hangingPunct="1">
              <a:spcBef>
                <a:spcPct val="0"/>
              </a:spcBef>
              <a:buFontTx/>
              <a:buNone/>
            </a:pPr>
            <a:r>
              <a:rPr lang="cs-CZ" altLang="cs-CZ" sz="2000">
                <a:latin typeface="Times New Roman" panose="02020603050405020304" pitchFamily="18" charset="0"/>
              </a:rPr>
              <a:t>Explorer</a:t>
            </a:r>
          </a:p>
        </p:txBody>
      </p:sp>
      <p:sp>
        <p:nvSpPr>
          <p:cNvPr id="56335" name="Text Box 15"/>
          <p:cNvSpPr txBox="1">
            <a:spLocks noChangeArrowheads="1"/>
          </p:cNvSpPr>
          <p:nvPr/>
        </p:nvSpPr>
        <p:spPr bwMode="auto">
          <a:xfrm>
            <a:off x="3810000" y="5775325"/>
            <a:ext cx="884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Služba</a:t>
            </a:r>
          </a:p>
          <a:p>
            <a:pPr eaLnBrk="1" hangingPunct="1">
              <a:spcBef>
                <a:spcPct val="0"/>
              </a:spcBef>
              <a:buFontTx/>
              <a:buNone/>
            </a:pPr>
            <a:r>
              <a:rPr lang="cs-CZ" altLang="cs-CZ" sz="2000">
                <a:latin typeface="Times New Roman" panose="02020603050405020304" pitchFamily="18" charset="0"/>
              </a:rPr>
              <a:t> HTTP</a:t>
            </a:r>
          </a:p>
        </p:txBody>
      </p:sp>
      <p:sp>
        <p:nvSpPr>
          <p:cNvPr id="56336" name="computr2"/>
          <p:cNvSpPr>
            <a:spLocks noEditPoints="1" noChangeArrowheads="1"/>
          </p:cNvSpPr>
          <p:nvPr/>
        </p:nvSpPr>
        <p:spPr bwMode="auto">
          <a:xfrm>
            <a:off x="4222750" y="49799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37" name="Text Box 17"/>
          <p:cNvSpPr txBox="1">
            <a:spLocks noChangeArrowheads="1"/>
          </p:cNvSpPr>
          <p:nvPr/>
        </p:nvSpPr>
        <p:spPr bwMode="auto">
          <a:xfrm>
            <a:off x="4110038" y="4370388"/>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cizí</a:t>
            </a:r>
          </a:p>
        </p:txBody>
      </p:sp>
      <p:sp>
        <p:nvSpPr>
          <p:cNvPr id="56338" name="Text Box 18"/>
          <p:cNvSpPr txBox="1">
            <a:spLocks noChangeArrowheads="1"/>
          </p:cNvSpPr>
          <p:nvPr/>
        </p:nvSpPr>
        <p:spPr bwMode="auto">
          <a:xfrm>
            <a:off x="8032750" y="4937125"/>
            <a:ext cx="958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Služby:</a:t>
            </a:r>
          </a:p>
          <a:p>
            <a:pPr eaLnBrk="1" hangingPunct="1">
              <a:spcBef>
                <a:spcPct val="0"/>
              </a:spcBef>
              <a:buFontTx/>
              <a:buNone/>
            </a:pPr>
            <a:r>
              <a:rPr lang="cs-CZ" altLang="cs-CZ" sz="2000">
                <a:latin typeface="Times New Roman" panose="02020603050405020304" pitchFamily="18" charset="0"/>
              </a:rPr>
              <a:t> POP3</a:t>
            </a:r>
          </a:p>
          <a:p>
            <a:pPr eaLnBrk="1" hangingPunct="1">
              <a:spcBef>
                <a:spcPct val="0"/>
              </a:spcBef>
              <a:buFontTx/>
              <a:buNone/>
            </a:pPr>
            <a:r>
              <a:rPr lang="cs-CZ" altLang="cs-CZ" sz="2000">
                <a:latin typeface="Times New Roman" panose="02020603050405020304" pitchFamily="18" charset="0"/>
              </a:rPr>
              <a:t> IMAP</a:t>
            </a:r>
          </a:p>
          <a:p>
            <a:pPr eaLnBrk="1" hangingPunct="1">
              <a:spcBef>
                <a:spcPct val="0"/>
              </a:spcBef>
              <a:buFontTx/>
              <a:buNone/>
            </a:pPr>
            <a:r>
              <a:rPr lang="cs-CZ" altLang="cs-CZ" sz="2000">
                <a:latin typeface="Times New Roman" panose="02020603050405020304" pitchFamily="18" charset="0"/>
              </a:rPr>
              <a:t>SMTP</a:t>
            </a:r>
          </a:p>
        </p:txBody>
      </p:sp>
      <p:sp>
        <p:nvSpPr>
          <p:cNvPr id="56339" name="computr2"/>
          <p:cNvSpPr>
            <a:spLocks noEditPoints="1" noChangeArrowheads="1"/>
          </p:cNvSpPr>
          <p:nvPr/>
        </p:nvSpPr>
        <p:spPr bwMode="auto">
          <a:xfrm>
            <a:off x="6965950" y="5013325"/>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6340" name="Text Box 20"/>
          <p:cNvSpPr txBox="1">
            <a:spLocks noChangeArrowheads="1"/>
          </p:cNvSpPr>
          <p:nvPr/>
        </p:nvSpPr>
        <p:spPr bwMode="auto">
          <a:xfrm>
            <a:off x="6853238" y="4403725"/>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SERVER - cizí</a:t>
            </a:r>
          </a:p>
        </p:txBody>
      </p:sp>
      <p:sp>
        <p:nvSpPr>
          <p:cNvPr id="56341" name="AutoShape 21"/>
          <p:cNvSpPr>
            <a:spLocks noChangeArrowheads="1"/>
          </p:cNvSpPr>
          <p:nvPr/>
        </p:nvSpPr>
        <p:spPr bwMode="auto">
          <a:xfrm>
            <a:off x="5486400" y="4800600"/>
            <a:ext cx="1212850" cy="304800"/>
          </a:xfrm>
          <a:prstGeom prst="rightArrow">
            <a:avLst>
              <a:gd name="adj1" fmla="val 50000"/>
              <a:gd name="adj2" fmla="val 9947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56342" name="AutoShape 22"/>
          <p:cNvSpPr>
            <a:spLocks noChangeArrowheads="1"/>
          </p:cNvSpPr>
          <p:nvPr/>
        </p:nvSpPr>
        <p:spPr bwMode="auto">
          <a:xfrm>
            <a:off x="5486400" y="5334000"/>
            <a:ext cx="1143000" cy="304800"/>
          </a:xfrm>
          <a:prstGeom prst="leftArrow">
            <a:avLst>
              <a:gd name="adj1" fmla="val 50000"/>
              <a:gd name="adj2" fmla="val 9375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56343" name="Text Box 23"/>
          <p:cNvSpPr txBox="1">
            <a:spLocks noChangeArrowheads="1"/>
          </p:cNvSpPr>
          <p:nvPr/>
        </p:nvSpPr>
        <p:spPr bwMode="auto">
          <a:xfrm>
            <a:off x="4800600" y="5775325"/>
            <a:ext cx="160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a:p>
            <a:pPr eaLnBrk="1" hangingPunct="1">
              <a:spcBef>
                <a:spcPct val="0"/>
              </a:spcBef>
              <a:buFontTx/>
              <a:buNone/>
            </a:pPr>
            <a:r>
              <a:rPr lang="cs-CZ" altLang="cs-CZ" sz="2000">
                <a:latin typeface="Times New Roman" panose="02020603050405020304" pitchFamily="18" charset="0"/>
              </a:rPr>
              <a:t> POP3/ IMAP</a:t>
            </a:r>
          </a:p>
          <a:p>
            <a:pPr eaLnBrk="1" hangingPunct="1">
              <a:spcBef>
                <a:spcPct val="0"/>
              </a:spcBef>
              <a:buFontTx/>
              <a:buNone/>
            </a:pPr>
            <a:r>
              <a:rPr lang="cs-CZ" altLang="cs-CZ" sz="2000">
                <a:latin typeface="Times New Roman" panose="02020603050405020304" pitchFamily="18" charset="0"/>
              </a:rPr>
              <a:t>SMTP</a:t>
            </a:r>
          </a:p>
        </p:txBody>
      </p:sp>
      <p:sp>
        <p:nvSpPr>
          <p:cNvPr id="56344" name="Rectangle 24"/>
          <p:cNvSpPr>
            <a:spLocks noChangeArrowheads="1"/>
          </p:cNvSpPr>
          <p:nvPr/>
        </p:nvSpPr>
        <p:spPr bwMode="auto">
          <a:xfrm>
            <a:off x="1766888" y="1600200"/>
            <a:ext cx="551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Seznam.cz, centrum.cz, email.cz, gmail,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cs-CZ" altLang="cs-CZ" smtClean="0"/>
              <a:t>Další služby</a:t>
            </a:r>
          </a:p>
        </p:txBody>
      </p:sp>
      <p:sp>
        <p:nvSpPr>
          <p:cNvPr id="57347" name="Rectangle 4"/>
          <p:cNvSpPr>
            <a:spLocks noGrp="1" noChangeArrowheads="1"/>
          </p:cNvSpPr>
          <p:nvPr>
            <p:ph type="body" idx="1"/>
          </p:nvPr>
        </p:nvSpPr>
        <p:spPr>
          <a:noFill/>
        </p:spPr>
        <p:txBody>
          <a:bodyPr/>
          <a:lstStyle/>
          <a:p>
            <a:pPr eaLnBrk="1" hangingPunct="1">
              <a:lnSpc>
                <a:spcPct val="80000"/>
              </a:lnSpc>
            </a:pPr>
            <a:r>
              <a:rPr lang="cs-CZ" altLang="cs-CZ" sz="2800" smtClean="0"/>
              <a:t>vzdálená plocha (Remote desktop), ssh</a:t>
            </a:r>
          </a:p>
          <a:p>
            <a:pPr lvl="2" eaLnBrk="1" hangingPunct="1">
              <a:lnSpc>
                <a:spcPct val="80000"/>
              </a:lnSpc>
            </a:pPr>
            <a:r>
              <a:rPr lang="cs-CZ" altLang="cs-CZ" sz="2000" smtClean="0"/>
              <a:t>Přímý přístup na vzdálený počítač</a:t>
            </a:r>
          </a:p>
          <a:p>
            <a:pPr eaLnBrk="1" hangingPunct="1">
              <a:lnSpc>
                <a:spcPct val="80000"/>
              </a:lnSpc>
            </a:pPr>
            <a:r>
              <a:rPr lang="cs-CZ" altLang="cs-CZ" sz="2800" smtClean="0"/>
              <a:t>SFTP, FTPS</a:t>
            </a:r>
          </a:p>
          <a:p>
            <a:pPr lvl="2" eaLnBrk="1" hangingPunct="1">
              <a:lnSpc>
                <a:spcPct val="80000"/>
              </a:lnSpc>
            </a:pPr>
            <a:r>
              <a:rPr lang="cs-CZ" altLang="cs-CZ" sz="2000" smtClean="0"/>
              <a:t>Zabezpečený (šifrovaný)  přenos souborů</a:t>
            </a:r>
          </a:p>
          <a:p>
            <a:pPr lvl="2" eaLnBrk="1" hangingPunct="1">
              <a:lnSpc>
                <a:spcPct val="80000"/>
              </a:lnSpc>
            </a:pPr>
            <a:r>
              <a:rPr lang="cs-CZ" altLang="cs-CZ" sz="2000" smtClean="0"/>
              <a:t>Klient – WINSCP</a:t>
            </a:r>
          </a:p>
          <a:p>
            <a:pPr eaLnBrk="1" hangingPunct="1">
              <a:lnSpc>
                <a:spcPct val="80000"/>
              </a:lnSpc>
            </a:pPr>
            <a:r>
              <a:rPr lang="cs-CZ" altLang="cs-CZ" sz="2800" smtClean="0"/>
              <a:t>RSS služba</a:t>
            </a:r>
          </a:p>
          <a:p>
            <a:pPr lvl="1" eaLnBrk="1" hangingPunct="1">
              <a:lnSpc>
                <a:spcPct val="80000"/>
              </a:lnSpc>
            </a:pPr>
            <a:r>
              <a:rPr lang="cs-CZ" altLang="cs-CZ" sz="2400" smtClean="0"/>
              <a:t>Čtení novinek z publikačních serverů</a:t>
            </a:r>
          </a:p>
          <a:p>
            <a:pPr lvl="1" eaLnBrk="1" hangingPunct="1">
              <a:lnSpc>
                <a:spcPct val="80000"/>
              </a:lnSpc>
            </a:pPr>
            <a:r>
              <a:rPr lang="cs-CZ" altLang="cs-CZ" sz="2400" smtClean="0"/>
              <a:t>(</a:t>
            </a:r>
            <a:r>
              <a:rPr lang="cs-CZ" altLang="cs-CZ" sz="2400" i="1" smtClean="0"/>
              <a:t>RSS feed</a:t>
            </a:r>
            <a:r>
              <a:rPr lang="cs-CZ" altLang="cs-CZ" sz="2400" smtClean="0"/>
              <a:t>, též RSS kanál, </a:t>
            </a:r>
            <a:r>
              <a:rPr lang="cs-CZ" altLang="cs-CZ" sz="2400" i="1" smtClean="0"/>
              <a:t>RSS channel</a:t>
            </a:r>
            <a:r>
              <a:rPr lang="cs-CZ" altLang="cs-CZ" sz="2400" smtClean="0"/>
              <a:t>) </a:t>
            </a:r>
          </a:p>
          <a:p>
            <a:pPr lvl="1" eaLnBrk="1" hangingPunct="1">
              <a:lnSpc>
                <a:spcPct val="80000"/>
              </a:lnSpc>
            </a:pPr>
            <a:r>
              <a:rPr lang="cs-CZ" altLang="cs-CZ" sz="2400" smtClean="0"/>
              <a:t>RSS čtečka </a:t>
            </a:r>
          </a:p>
          <a:p>
            <a:pPr lvl="2" eaLnBrk="1" hangingPunct="1">
              <a:lnSpc>
                <a:spcPct val="80000"/>
              </a:lnSpc>
            </a:pPr>
            <a:r>
              <a:rPr lang="cs-CZ" altLang="cs-CZ" sz="2000" smtClean="0"/>
              <a:t>modul pro Thunderbird, Firefox</a:t>
            </a:r>
          </a:p>
          <a:p>
            <a:pPr lvl="2" eaLnBrk="1" hangingPunct="1">
              <a:lnSpc>
                <a:spcPct val="80000"/>
              </a:lnSpc>
            </a:pPr>
            <a:r>
              <a:rPr lang="cs-CZ" altLang="cs-CZ" sz="2000" smtClean="0"/>
              <a:t>Aplikace Ziepod</a:t>
            </a:r>
          </a:p>
          <a:p>
            <a:pPr lvl="1" eaLnBrk="1" hangingPunct="1">
              <a:lnSpc>
                <a:spcPct val="80000"/>
              </a:lnSpc>
            </a:pPr>
            <a:r>
              <a:rPr lang="cs-CZ" altLang="cs-CZ" sz="2400" smtClean="0"/>
              <a:t>Podcasting – multimediální obsah</a:t>
            </a:r>
          </a:p>
          <a:p>
            <a:pPr lvl="2" eaLnBrk="1" hangingPunct="1">
              <a:lnSpc>
                <a:spcPct val="80000"/>
              </a:lnSpc>
            </a:pPr>
            <a:r>
              <a:rPr lang="cs-CZ" altLang="cs-CZ" sz="2000" smtClean="0"/>
              <a:t>Český rozhlas – http://www.rozhlas.cz/iradio/podcast</a:t>
            </a:r>
          </a:p>
          <a:p>
            <a:pPr lvl="2" eaLnBrk="1" hangingPunct="1">
              <a:lnSpc>
                <a:spcPct val="80000"/>
              </a:lnSpc>
            </a:pPr>
            <a:r>
              <a:rPr lang="cs-CZ" altLang="cs-CZ" sz="2000" smtClean="0"/>
              <a:t>www.eslpod.com</a:t>
            </a:r>
          </a:p>
          <a:p>
            <a:pPr lvl="2" eaLnBrk="1" hangingPunct="1">
              <a:lnSpc>
                <a:spcPct val="80000"/>
              </a:lnSpc>
            </a:pPr>
            <a:endParaRPr lang="cs-CZ" altLang="cs-CZ" sz="2000" smtClean="0"/>
          </a:p>
          <a:p>
            <a:pPr lvl="1" eaLnBrk="1" hangingPunct="1">
              <a:lnSpc>
                <a:spcPct val="80000"/>
              </a:lnSpc>
            </a:pPr>
            <a:endParaRPr lang="cs-CZ" altLang="cs-CZ" sz="1800" smtClean="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ltLang="cs-CZ" smtClean="0"/>
              <a:t>Proxy server</a:t>
            </a:r>
          </a:p>
        </p:txBody>
      </p:sp>
      <p:sp>
        <p:nvSpPr>
          <p:cNvPr id="58371" name="Text Box 4"/>
          <p:cNvSpPr txBox="1">
            <a:spLocks noChangeArrowheads="1"/>
          </p:cNvSpPr>
          <p:nvPr/>
        </p:nvSpPr>
        <p:spPr bwMode="auto">
          <a:xfrm>
            <a:off x="1095375" y="1865313"/>
            <a:ext cx="7219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US" altLang="cs-CZ" sz="2800"/>
              <a:t>Z</a:t>
            </a:r>
            <a:r>
              <a:rPr lang="cs-CZ" altLang="cs-CZ" sz="2800"/>
              <a:t>prostředkovatel komunikace mezi klientem a serverem</a:t>
            </a:r>
          </a:p>
          <a:p>
            <a:pPr eaLnBrk="1" hangingPunct="1">
              <a:lnSpc>
                <a:spcPct val="80000"/>
              </a:lnSpc>
            </a:pPr>
            <a:r>
              <a:rPr lang="cs-CZ" altLang="cs-CZ" sz="2800"/>
              <a:t>Ochrana lokální sítě</a:t>
            </a:r>
          </a:p>
          <a:p>
            <a:pPr eaLnBrk="1" hangingPunct="1">
              <a:lnSpc>
                <a:spcPct val="80000"/>
              </a:lnSpc>
            </a:pPr>
            <a:r>
              <a:rPr lang="cs-CZ" altLang="cs-CZ" sz="2800"/>
              <a:t>Vyrovnávací paměť – zlepšení rychlosti odezvy</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cs-CZ" altLang="cs-CZ" smtClean="0"/>
              <a:t>Proxy server 1</a:t>
            </a:r>
          </a:p>
        </p:txBody>
      </p:sp>
      <p:sp>
        <p:nvSpPr>
          <p:cNvPr id="59395" name="Line 48"/>
          <p:cNvSpPr>
            <a:spLocks noChangeShapeType="1"/>
          </p:cNvSpPr>
          <p:nvPr/>
        </p:nvSpPr>
        <p:spPr bwMode="auto">
          <a:xfrm>
            <a:off x="2787650" y="38862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396" name="modem"/>
          <p:cNvSpPr>
            <a:spLocks noEditPoints="1" noChangeArrowheads="1"/>
          </p:cNvSpPr>
          <p:nvPr/>
        </p:nvSpPr>
        <p:spPr bwMode="auto">
          <a:xfrm>
            <a:off x="2411413" y="36576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9397" name="computr2"/>
          <p:cNvSpPr>
            <a:spLocks noEditPoints="1" noChangeArrowheads="1"/>
          </p:cNvSpPr>
          <p:nvPr/>
        </p:nvSpPr>
        <p:spPr bwMode="auto">
          <a:xfrm>
            <a:off x="1797050" y="3505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398" name="computr2"/>
          <p:cNvSpPr>
            <a:spLocks noEditPoints="1" noChangeArrowheads="1"/>
          </p:cNvSpPr>
          <p:nvPr/>
        </p:nvSpPr>
        <p:spPr bwMode="auto">
          <a:xfrm>
            <a:off x="1797050" y="4038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399" name="computr2"/>
          <p:cNvSpPr>
            <a:spLocks noEditPoints="1" noChangeArrowheads="1"/>
          </p:cNvSpPr>
          <p:nvPr/>
        </p:nvSpPr>
        <p:spPr bwMode="auto">
          <a:xfrm>
            <a:off x="2406650" y="4267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0" name="computr2"/>
          <p:cNvSpPr>
            <a:spLocks noEditPoints="1" noChangeArrowheads="1"/>
          </p:cNvSpPr>
          <p:nvPr/>
        </p:nvSpPr>
        <p:spPr bwMode="auto">
          <a:xfrm>
            <a:off x="3276600" y="2708275"/>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1" name="computr2"/>
          <p:cNvSpPr>
            <a:spLocks noEditPoints="1" noChangeArrowheads="1"/>
          </p:cNvSpPr>
          <p:nvPr/>
        </p:nvSpPr>
        <p:spPr bwMode="auto">
          <a:xfrm>
            <a:off x="3092450" y="3505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2" name="computr2"/>
          <p:cNvSpPr>
            <a:spLocks noEditPoints="1" noChangeArrowheads="1"/>
          </p:cNvSpPr>
          <p:nvPr/>
        </p:nvSpPr>
        <p:spPr bwMode="auto">
          <a:xfrm>
            <a:off x="3016250" y="4038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3" name="Line 56"/>
          <p:cNvSpPr>
            <a:spLocks noChangeShapeType="1"/>
          </p:cNvSpPr>
          <p:nvPr/>
        </p:nvSpPr>
        <p:spPr bwMode="auto">
          <a:xfrm>
            <a:off x="2635250" y="38862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4" name="Line 57"/>
          <p:cNvSpPr>
            <a:spLocks noChangeShapeType="1"/>
          </p:cNvSpPr>
          <p:nvPr/>
        </p:nvSpPr>
        <p:spPr bwMode="auto">
          <a:xfrm>
            <a:off x="2101850" y="37338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5" name="Line 58"/>
          <p:cNvSpPr>
            <a:spLocks noChangeShapeType="1"/>
          </p:cNvSpPr>
          <p:nvPr/>
        </p:nvSpPr>
        <p:spPr bwMode="auto">
          <a:xfrm flipV="1">
            <a:off x="2101850" y="38862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6" name="Line 59"/>
          <p:cNvSpPr>
            <a:spLocks noChangeShapeType="1"/>
          </p:cNvSpPr>
          <p:nvPr/>
        </p:nvSpPr>
        <p:spPr bwMode="auto">
          <a:xfrm>
            <a:off x="2254250" y="32766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7" name="Line 60"/>
          <p:cNvSpPr>
            <a:spLocks noChangeShapeType="1"/>
          </p:cNvSpPr>
          <p:nvPr/>
        </p:nvSpPr>
        <p:spPr bwMode="auto">
          <a:xfrm flipH="1">
            <a:off x="2711450" y="2924175"/>
            <a:ext cx="636588" cy="733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08" name="computr2"/>
          <p:cNvSpPr>
            <a:spLocks noEditPoints="1" noChangeArrowheads="1"/>
          </p:cNvSpPr>
          <p:nvPr/>
        </p:nvSpPr>
        <p:spPr bwMode="auto">
          <a:xfrm>
            <a:off x="2101850" y="31242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09" name="Line 62"/>
          <p:cNvSpPr>
            <a:spLocks noChangeShapeType="1"/>
          </p:cNvSpPr>
          <p:nvPr/>
        </p:nvSpPr>
        <p:spPr bwMode="auto">
          <a:xfrm flipH="1">
            <a:off x="2787650" y="36576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0" name="Line 63"/>
          <p:cNvSpPr>
            <a:spLocks noChangeShapeType="1"/>
          </p:cNvSpPr>
          <p:nvPr/>
        </p:nvSpPr>
        <p:spPr bwMode="auto">
          <a:xfrm>
            <a:off x="5073650" y="55626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1" name="modem"/>
          <p:cNvSpPr>
            <a:spLocks noEditPoints="1" noChangeArrowheads="1"/>
          </p:cNvSpPr>
          <p:nvPr/>
        </p:nvSpPr>
        <p:spPr bwMode="auto">
          <a:xfrm>
            <a:off x="4697413" y="53340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59412" name="computr2"/>
          <p:cNvSpPr>
            <a:spLocks noEditPoints="1" noChangeArrowheads="1"/>
          </p:cNvSpPr>
          <p:nvPr/>
        </p:nvSpPr>
        <p:spPr bwMode="auto">
          <a:xfrm>
            <a:off x="4083050" y="5181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3" name="computr2"/>
          <p:cNvSpPr>
            <a:spLocks noEditPoints="1" noChangeArrowheads="1"/>
          </p:cNvSpPr>
          <p:nvPr/>
        </p:nvSpPr>
        <p:spPr bwMode="auto">
          <a:xfrm>
            <a:off x="4083050" y="571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4" name="computr2"/>
          <p:cNvSpPr>
            <a:spLocks noEditPoints="1" noChangeArrowheads="1"/>
          </p:cNvSpPr>
          <p:nvPr/>
        </p:nvSpPr>
        <p:spPr bwMode="auto">
          <a:xfrm>
            <a:off x="4692650" y="594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5" name="computr2"/>
          <p:cNvSpPr>
            <a:spLocks noEditPoints="1" noChangeArrowheads="1"/>
          </p:cNvSpPr>
          <p:nvPr/>
        </p:nvSpPr>
        <p:spPr bwMode="auto">
          <a:xfrm>
            <a:off x="5073650" y="4800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6" name="computr2"/>
          <p:cNvSpPr>
            <a:spLocks noEditPoints="1" noChangeArrowheads="1"/>
          </p:cNvSpPr>
          <p:nvPr/>
        </p:nvSpPr>
        <p:spPr bwMode="auto">
          <a:xfrm>
            <a:off x="5378450" y="5181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7" name="computr2"/>
          <p:cNvSpPr>
            <a:spLocks noEditPoints="1" noChangeArrowheads="1"/>
          </p:cNvSpPr>
          <p:nvPr/>
        </p:nvSpPr>
        <p:spPr bwMode="auto">
          <a:xfrm>
            <a:off x="5302250" y="571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18" name="Line 71"/>
          <p:cNvSpPr>
            <a:spLocks noChangeShapeType="1"/>
          </p:cNvSpPr>
          <p:nvPr/>
        </p:nvSpPr>
        <p:spPr bwMode="auto">
          <a:xfrm>
            <a:off x="4921250" y="55626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19" name="Line 72"/>
          <p:cNvSpPr>
            <a:spLocks noChangeShapeType="1"/>
          </p:cNvSpPr>
          <p:nvPr/>
        </p:nvSpPr>
        <p:spPr bwMode="auto">
          <a:xfrm>
            <a:off x="4387850" y="54102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0" name="Line 73"/>
          <p:cNvSpPr>
            <a:spLocks noChangeShapeType="1"/>
          </p:cNvSpPr>
          <p:nvPr/>
        </p:nvSpPr>
        <p:spPr bwMode="auto">
          <a:xfrm flipV="1">
            <a:off x="4387850" y="55626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1" name="Line 74"/>
          <p:cNvSpPr>
            <a:spLocks noChangeShapeType="1"/>
          </p:cNvSpPr>
          <p:nvPr/>
        </p:nvSpPr>
        <p:spPr bwMode="auto">
          <a:xfrm>
            <a:off x="4540250" y="49530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2" name="Line 75"/>
          <p:cNvSpPr>
            <a:spLocks noChangeShapeType="1"/>
          </p:cNvSpPr>
          <p:nvPr/>
        </p:nvSpPr>
        <p:spPr bwMode="auto">
          <a:xfrm flipH="1">
            <a:off x="4997450" y="51054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3" name="computr2"/>
          <p:cNvSpPr>
            <a:spLocks noEditPoints="1" noChangeArrowheads="1"/>
          </p:cNvSpPr>
          <p:nvPr/>
        </p:nvSpPr>
        <p:spPr bwMode="auto">
          <a:xfrm>
            <a:off x="4387850" y="4800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24" name="Line 77"/>
          <p:cNvSpPr>
            <a:spLocks noChangeShapeType="1"/>
          </p:cNvSpPr>
          <p:nvPr/>
        </p:nvSpPr>
        <p:spPr bwMode="auto">
          <a:xfrm flipH="1">
            <a:off x="5073650" y="53340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5" name="Line 78"/>
          <p:cNvSpPr>
            <a:spLocks noChangeShapeType="1"/>
          </p:cNvSpPr>
          <p:nvPr/>
        </p:nvSpPr>
        <p:spPr bwMode="auto">
          <a:xfrm>
            <a:off x="3397250" y="4267200"/>
            <a:ext cx="1066800" cy="60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59426" name="Line 79"/>
          <p:cNvSpPr>
            <a:spLocks noChangeShapeType="1"/>
          </p:cNvSpPr>
          <p:nvPr/>
        </p:nvSpPr>
        <p:spPr bwMode="auto">
          <a:xfrm flipV="1">
            <a:off x="2482850" y="4419600"/>
            <a:ext cx="685800" cy="1371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27" name="Text Box 80"/>
          <p:cNvSpPr txBox="1">
            <a:spLocks noChangeArrowheads="1"/>
          </p:cNvSpPr>
          <p:nvPr/>
        </p:nvSpPr>
        <p:spPr bwMode="auto">
          <a:xfrm>
            <a:off x="2268538" y="2565400"/>
            <a:ext cx="938212" cy="482600"/>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Proxy</a:t>
            </a:r>
          </a:p>
        </p:txBody>
      </p:sp>
      <p:sp>
        <p:nvSpPr>
          <p:cNvPr id="59428" name="Text Box 81"/>
          <p:cNvSpPr txBox="1">
            <a:spLocks noChangeArrowheads="1"/>
          </p:cNvSpPr>
          <p:nvPr/>
        </p:nvSpPr>
        <p:spPr bwMode="auto">
          <a:xfrm>
            <a:off x="5257800" y="1752600"/>
            <a:ext cx="3206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 – mimo síť MU</a:t>
            </a:r>
          </a:p>
        </p:txBody>
      </p:sp>
      <p:sp>
        <p:nvSpPr>
          <p:cNvPr id="59429" name="Text Box 82"/>
          <p:cNvSpPr txBox="1">
            <a:spLocks noChangeArrowheads="1"/>
          </p:cNvSpPr>
          <p:nvPr/>
        </p:nvSpPr>
        <p:spPr bwMode="auto">
          <a:xfrm>
            <a:off x="196850" y="3352800"/>
            <a:ext cx="895350" cy="84772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SÍŤ 1</a:t>
            </a:r>
          </a:p>
          <a:p>
            <a:pPr eaLnBrk="1" hangingPunct="1">
              <a:spcBef>
                <a:spcPct val="0"/>
              </a:spcBef>
              <a:buFontTx/>
              <a:buNone/>
            </a:pPr>
            <a:r>
              <a:rPr lang="cs-CZ" altLang="cs-CZ" sz="2400">
                <a:latin typeface="Times New Roman" panose="02020603050405020304" pitchFamily="18" charset="0"/>
              </a:rPr>
              <a:t>MU</a:t>
            </a:r>
          </a:p>
        </p:txBody>
      </p:sp>
      <p:sp>
        <p:nvSpPr>
          <p:cNvPr id="59430" name="Text Box 83"/>
          <p:cNvSpPr txBox="1">
            <a:spLocks noChangeArrowheads="1"/>
          </p:cNvSpPr>
          <p:nvPr/>
        </p:nvSpPr>
        <p:spPr bwMode="auto">
          <a:xfrm>
            <a:off x="5988050" y="4648200"/>
            <a:ext cx="2078038" cy="1212850"/>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SÍŤ 2</a:t>
            </a:r>
          </a:p>
          <a:p>
            <a:pPr eaLnBrk="1" hangingPunct="1">
              <a:spcBef>
                <a:spcPct val="0"/>
              </a:spcBef>
              <a:buFontTx/>
              <a:buNone/>
            </a:pPr>
            <a:r>
              <a:rPr lang="cs-CZ" altLang="cs-CZ" sz="2400">
                <a:latin typeface="Times New Roman" panose="02020603050405020304" pitchFamily="18" charset="0"/>
              </a:rPr>
              <a:t>Sciencedirect</a:t>
            </a:r>
          </a:p>
          <a:p>
            <a:pPr eaLnBrk="1" hangingPunct="1">
              <a:spcBef>
                <a:spcPct val="0"/>
              </a:spcBef>
              <a:buFontTx/>
              <a:buNone/>
            </a:pPr>
            <a:r>
              <a:rPr lang="cs-CZ" altLang="cs-CZ" sz="2400">
                <a:latin typeface="Times New Roman" panose="02020603050405020304" pitchFamily="18" charset="0"/>
              </a:rPr>
              <a:t>Webová služba</a:t>
            </a:r>
          </a:p>
        </p:txBody>
      </p:sp>
      <p:sp>
        <p:nvSpPr>
          <p:cNvPr id="59431" name="Line 84"/>
          <p:cNvSpPr>
            <a:spLocks noChangeShapeType="1"/>
          </p:cNvSpPr>
          <p:nvPr/>
        </p:nvSpPr>
        <p:spPr bwMode="auto">
          <a:xfrm>
            <a:off x="5029200" y="2286000"/>
            <a:ext cx="228600" cy="243840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2" name="Text Box 85"/>
          <p:cNvSpPr txBox="1">
            <a:spLocks noChangeArrowheads="1"/>
          </p:cNvSpPr>
          <p:nvPr/>
        </p:nvSpPr>
        <p:spPr bwMode="auto">
          <a:xfrm>
            <a:off x="1797050" y="594360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Brána</a:t>
            </a:r>
          </a:p>
        </p:txBody>
      </p:sp>
      <p:sp>
        <p:nvSpPr>
          <p:cNvPr id="59433" name="Line 86"/>
          <p:cNvSpPr>
            <a:spLocks noChangeShapeType="1"/>
          </p:cNvSpPr>
          <p:nvPr/>
        </p:nvSpPr>
        <p:spPr bwMode="auto">
          <a:xfrm flipV="1">
            <a:off x="2635250" y="4953000"/>
            <a:ext cx="1676400" cy="990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4" name="computr2"/>
          <p:cNvSpPr>
            <a:spLocks noEditPoints="1" noChangeArrowheads="1"/>
          </p:cNvSpPr>
          <p:nvPr/>
        </p:nvSpPr>
        <p:spPr bwMode="auto">
          <a:xfrm>
            <a:off x="4800600" y="1905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59435" name="Text Box 88"/>
          <p:cNvSpPr txBox="1">
            <a:spLocks noChangeArrowheads="1"/>
          </p:cNvSpPr>
          <p:nvPr/>
        </p:nvSpPr>
        <p:spPr bwMode="auto">
          <a:xfrm>
            <a:off x="990600" y="2057400"/>
            <a:ext cx="268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Uživatel – v síti MU</a:t>
            </a:r>
          </a:p>
        </p:txBody>
      </p:sp>
      <p:sp>
        <p:nvSpPr>
          <p:cNvPr id="59436" name="Line 89"/>
          <p:cNvSpPr>
            <a:spLocks noChangeShapeType="1"/>
          </p:cNvSpPr>
          <p:nvPr/>
        </p:nvSpPr>
        <p:spPr bwMode="auto">
          <a:xfrm>
            <a:off x="3276600" y="3933825"/>
            <a:ext cx="1595438" cy="922338"/>
          </a:xfrm>
          <a:prstGeom prst="line">
            <a:avLst/>
          </a:prstGeom>
          <a:noFill/>
          <a:ln w="635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59437" name="AutoShape 90"/>
          <p:cNvSpPr>
            <a:spLocks noChangeArrowheads="1"/>
          </p:cNvSpPr>
          <p:nvPr/>
        </p:nvSpPr>
        <p:spPr bwMode="auto">
          <a:xfrm>
            <a:off x="4819650" y="3048000"/>
            <a:ext cx="609600" cy="685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tx1"/>
          </a:solidFill>
          <a:ln w="9525">
            <a:solidFill>
              <a:schemeClr val="tx1"/>
            </a:solidFill>
            <a:miter lim="800000"/>
            <a:headEnd/>
            <a:tailEnd/>
          </a:ln>
        </p:spPr>
        <p:txBody>
          <a:bodyPr wrap="none" anchor="ctr"/>
          <a:lstStyle/>
          <a:p>
            <a:endParaRPr lang="cs-CZ"/>
          </a:p>
        </p:txBody>
      </p:sp>
      <p:sp>
        <p:nvSpPr>
          <p:cNvPr id="59438" name="Line 94"/>
          <p:cNvSpPr>
            <a:spLocks noChangeShapeType="1"/>
          </p:cNvSpPr>
          <p:nvPr/>
        </p:nvSpPr>
        <p:spPr bwMode="auto">
          <a:xfrm flipH="1">
            <a:off x="3708400" y="2205038"/>
            <a:ext cx="1077913" cy="503237"/>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Počítačová síť</a:t>
            </a:r>
          </a:p>
        </p:txBody>
      </p:sp>
      <p:sp>
        <p:nvSpPr>
          <p:cNvPr id="15363" name="Rectangle 3"/>
          <p:cNvSpPr>
            <a:spLocks noGrp="1" noChangeArrowheads="1"/>
          </p:cNvSpPr>
          <p:nvPr>
            <p:ph type="body" idx="1"/>
          </p:nvPr>
        </p:nvSpPr>
        <p:spPr/>
        <p:txBody>
          <a:bodyPr/>
          <a:lstStyle/>
          <a:p>
            <a:pPr eaLnBrk="1" hangingPunct="1">
              <a:lnSpc>
                <a:spcPct val="90000"/>
              </a:lnSpc>
            </a:pPr>
            <a:r>
              <a:rPr lang="cs-CZ" altLang="cs-CZ" sz="2400" smtClean="0"/>
              <a:t>Propojení dvou a více počítačů</a:t>
            </a:r>
          </a:p>
          <a:p>
            <a:pPr eaLnBrk="1" hangingPunct="1">
              <a:lnSpc>
                <a:spcPct val="90000"/>
              </a:lnSpc>
            </a:pPr>
            <a:r>
              <a:rPr lang="cs-CZ" altLang="cs-CZ" sz="2400" smtClean="0"/>
              <a:t>Součástí sítě jsou síťové prvky</a:t>
            </a:r>
            <a:endParaRPr lang="en-US" altLang="cs-CZ" sz="2400" smtClean="0"/>
          </a:p>
          <a:p>
            <a:pPr lvl="1" eaLnBrk="1" hangingPunct="1">
              <a:lnSpc>
                <a:spcPct val="90000"/>
              </a:lnSpc>
            </a:pPr>
            <a:r>
              <a:rPr lang="en-US" altLang="cs-CZ" sz="2000" smtClean="0"/>
              <a:t>Po</a:t>
            </a:r>
            <a:r>
              <a:rPr lang="cs-CZ" altLang="cs-CZ" sz="2000" smtClean="0"/>
              <a:t>čítač (zařízení)</a:t>
            </a:r>
            <a:r>
              <a:rPr lang="en-US" altLang="cs-CZ" sz="2000" smtClean="0"/>
              <a:t> se s</a:t>
            </a:r>
            <a:r>
              <a:rPr lang="cs-CZ" altLang="cs-CZ" sz="2000" smtClean="0"/>
              <a:t>íťovou kartou, modemem, wifi adaptér</a:t>
            </a:r>
          </a:p>
          <a:p>
            <a:pPr lvl="1" eaLnBrk="1" hangingPunct="1">
              <a:lnSpc>
                <a:spcPct val="90000"/>
              </a:lnSpc>
            </a:pPr>
            <a:r>
              <a:rPr lang="cs-CZ" altLang="cs-CZ" sz="2000" smtClean="0"/>
              <a:t>Kabeláž </a:t>
            </a:r>
            <a:r>
              <a:rPr lang="en-US" altLang="cs-CZ" sz="2000" smtClean="0"/>
              <a:t>(</a:t>
            </a:r>
            <a:r>
              <a:rPr lang="cs-CZ" altLang="cs-CZ" sz="2000" smtClean="0"/>
              <a:t>metalická, optická</a:t>
            </a:r>
            <a:r>
              <a:rPr lang="en-US" altLang="cs-CZ" sz="2000" smtClean="0"/>
              <a:t>)</a:t>
            </a:r>
            <a:endParaRPr lang="cs-CZ" altLang="cs-CZ" sz="2000" smtClean="0"/>
          </a:p>
          <a:p>
            <a:pPr lvl="1" eaLnBrk="1" hangingPunct="1">
              <a:lnSpc>
                <a:spcPct val="90000"/>
              </a:lnSpc>
            </a:pPr>
            <a:r>
              <a:rPr lang="cs-CZ" altLang="cs-CZ" sz="2000" smtClean="0"/>
              <a:t>Rozbočovače, směrovače a přepínače, wifiroutery, antény</a:t>
            </a:r>
          </a:p>
          <a:p>
            <a:pPr lvl="1" eaLnBrk="1" hangingPunct="1">
              <a:lnSpc>
                <a:spcPct val="90000"/>
              </a:lnSpc>
            </a:pPr>
            <a:r>
              <a:rPr lang="cs-CZ" altLang="cs-CZ" sz="2000" smtClean="0"/>
              <a:t>Zařízení poskytující síťové služby, síťové tiskárny…</a:t>
            </a:r>
          </a:p>
          <a:p>
            <a:pPr eaLnBrk="1" hangingPunct="1">
              <a:lnSpc>
                <a:spcPct val="90000"/>
              </a:lnSpc>
            </a:pPr>
            <a:r>
              <a:rPr lang="cs-CZ" altLang="cs-CZ" sz="2400" smtClean="0"/>
              <a:t>Kvalitu sítě, respektive konkrétní cesty v síti, lze hodnotit podle </a:t>
            </a:r>
          </a:p>
          <a:p>
            <a:pPr lvl="1" eaLnBrk="1" hangingPunct="1">
              <a:lnSpc>
                <a:spcPct val="90000"/>
              </a:lnSpc>
            </a:pPr>
            <a:r>
              <a:rPr lang="cs-CZ" altLang="cs-CZ" sz="2000" b="1" smtClean="0"/>
              <a:t>Propustnosti</a:t>
            </a:r>
            <a:r>
              <a:rPr lang="cs-CZ" altLang="cs-CZ" sz="2000" smtClean="0"/>
              <a:t> </a:t>
            </a:r>
            <a:r>
              <a:rPr lang="en-US" altLang="cs-CZ" sz="2000" smtClean="0"/>
              <a:t>(rychlosti) s</a:t>
            </a:r>
            <a:r>
              <a:rPr lang="cs-CZ" altLang="cs-CZ" sz="2000" smtClean="0"/>
              <a:t>ítě - (K/</a:t>
            </a:r>
            <a:r>
              <a:rPr lang="en-US" altLang="cs-CZ" sz="2000" smtClean="0"/>
              <a:t>M</a:t>
            </a:r>
            <a:r>
              <a:rPr lang="cs-CZ" altLang="cs-CZ" sz="2000" smtClean="0"/>
              <a:t>/G) bity za sekundu (</a:t>
            </a:r>
            <a:r>
              <a:rPr lang="cs-CZ" altLang="cs-CZ" sz="2000" b="1" smtClean="0"/>
              <a:t>b/s</a:t>
            </a:r>
            <a:r>
              <a:rPr lang="cs-CZ" altLang="cs-CZ" sz="2000" smtClean="0"/>
              <a:t>)</a:t>
            </a:r>
            <a:endParaRPr lang="en-US" altLang="cs-CZ" sz="2000" smtClean="0"/>
          </a:p>
          <a:p>
            <a:pPr lvl="1" eaLnBrk="1" hangingPunct="1">
              <a:lnSpc>
                <a:spcPct val="90000"/>
              </a:lnSpc>
            </a:pPr>
            <a:r>
              <a:rPr lang="en-US" altLang="cs-CZ" sz="2000" b="1" smtClean="0"/>
              <a:t>Rychlosti odezvy </a:t>
            </a:r>
            <a:r>
              <a:rPr lang="en-US" altLang="cs-CZ" sz="2000" smtClean="0"/>
              <a:t>(milisekundy)</a:t>
            </a:r>
            <a:r>
              <a:rPr lang="cs-CZ" altLang="cs-CZ" sz="2000" smtClean="0"/>
              <a:t> – program </a:t>
            </a:r>
            <a:r>
              <a:rPr lang="cs-CZ" altLang="cs-CZ" sz="2000" b="1" smtClean="0"/>
              <a:t>ping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smtClean="0"/>
              <a:t>Proxy server 2</a:t>
            </a:r>
          </a:p>
        </p:txBody>
      </p:sp>
      <p:sp>
        <p:nvSpPr>
          <p:cNvPr id="60419" name="computr2"/>
          <p:cNvSpPr>
            <a:spLocks noEditPoints="1" noChangeArrowheads="1"/>
          </p:cNvSpPr>
          <p:nvPr/>
        </p:nvSpPr>
        <p:spPr bwMode="auto">
          <a:xfrm>
            <a:off x="533400" y="28463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0" name="AutoShape 5"/>
          <p:cNvSpPr>
            <a:spLocks noChangeArrowheads="1"/>
          </p:cNvSpPr>
          <p:nvPr/>
        </p:nvSpPr>
        <p:spPr bwMode="auto">
          <a:xfrm>
            <a:off x="1905000" y="2617788"/>
            <a:ext cx="1593850" cy="304800"/>
          </a:xfrm>
          <a:prstGeom prst="rightArrow">
            <a:avLst>
              <a:gd name="adj1" fmla="val 50000"/>
              <a:gd name="adj2" fmla="val 13072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60421" name="AutoShape 6"/>
          <p:cNvSpPr>
            <a:spLocks noChangeArrowheads="1"/>
          </p:cNvSpPr>
          <p:nvPr/>
        </p:nvSpPr>
        <p:spPr bwMode="auto">
          <a:xfrm>
            <a:off x="1905000" y="3151188"/>
            <a:ext cx="1524000" cy="304800"/>
          </a:xfrm>
          <a:prstGeom prst="leftArrow">
            <a:avLst>
              <a:gd name="adj1" fmla="val 50000"/>
              <a:gd name="adj2" fmla="val 12500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60422" name="Text Box 7"/>
          <p:cNvSpPr txBox="1">
            <a:spLocks noChangeArrowheads="1"/>
          </p:cNvSpPr>
          <p:nvPr/>
        </p:nvSpPr>
        <p:spPr bwMode="auto">
          <a:xfrm>
            <a:off x="381000" y="3608388"/>
            <a:ext cx="1071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Internet</a:t>
            </a:r>
          </a:p>
          <a:p>
            <a:pPr eaLnBrk="1" hangingPunct="1">
              <a:spcBef>
                <a:spcPct val="0"/>
              </a:spcBef>
              <a:buFontTx/>
              <a:buNone/>
            </a:pPr>
            <a:r>
              <a:rPr lang="cs-CZ" altLang="cs-CZ" sz="2000">
                <a:latin typeface="Times New Roman" panose="02020603050405020304" pitchFamily="18" charset="0"/>
              </a:rPr>
              <a:t>Explorer</a:t>
            </a:r>
          </a:p>
        </p:txBody>
      </p:sp>
      <p:sp>
        <p:nvSpPr>
          <p:cNvPr id="60423" name="Text Box 8"/>
          <p:cNvSpPr txBox="1">
            <a:spLocks noChangeArrowheads="1"/>
          </p:cNvSpPr>
          <p:nvPr/>
        </p:nvSpPr>
        <p:spPr bwMode="auto">
          <a:xfrm>
            <a:off x="3473450" y="3717925"/>
            <a:ext cx="874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Služba</a:t>
            </a:r>
          </a:p>
          <a:p>
            <a:pPr eaLnBrk="1" hangingPunct="1">
              <a:spcBef>
                <a:spcPct val="0"/>
              </a:spcBef>
              <a:buFontTx/>
              <a:buNone/>
            </a:pPr>
            <a:r>
              <a:rPr lang="cs-CZ" altLang="cs-CZ" sz="2000">
                <a:latin typeface="Times New Roman" panose="02020603050405020304" pitchFamily="18" charset="0"/>
              </a:rPr>
              <a:t> Proxy</a:t>
            </a:r>
          </a:p>
        </p:txBody>
      </p:sp>
      <p:sp>
        <p:nvSpPr>
          <p:cNvPr id="60424" name="computr2"/>
          <p:cNvSpPr>
            <a:spLocks noEditPoints="1" noChangeArrowheads="1"/>
          </p:cNvSpPr>
          <p:nvPr/>
        </p:nvSpPr>
        <p:spPr bwMode="auto">
          <a:xfrm>
            <a:off x="3886200" y="2922588"/>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5" name="Text Box 10"/>
          <p:cNvSpPr txBox="1">
            <a:spLocks noChangeArrowheads="1"/>
          </p:cNvSpPr>
          <p:nvPr/>
        </p:nvSpPr>
        <p:spPr bwMode="auto">
          <a:xfrm>
            <a:off x="6629400" y="3810000"/>
            <a:ext cx="154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Sciencedirect</a:t>
            </a:r>
          </a:p>
        </p:txBody>
      </p:sp>
      <p:sp>
        <p:nvSpPr>
          <p:cNvPr id="60426" name="computr2"/>
          <p:cNvSpPr>
            <a:spLocks noEditPoints="1" noChangeArrowheads="1"/>
          </p:cNvSpPr>
          <p:nvPr/>
        </p:nvSpPr>
        <p:spPr bwMode="auto">
          <a:xfrm>
            <a:off x="6629400" y="2955925"/>
            <a:ext cx="830263" cy="609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60427" name="AutoShape 12"/>
          <p:cNvSpPr>
            <a:spLocks noChangeArrowheads="1"/>
          </p:cNvSpPr>
          <p:nvPr/>
        </p:nvSpPr>
        <p:spPr bwMode="auto">
          <a:xfrm>
            <a:off x="5149850" y="2743200"/>
            <a:ext cx="1212850" cy="304800"/>
          </a:xfrm>
          <a:prstGeom prst="rightArrow">
            <a:avLst>
              <a:gd name="adj1" fmla="val 50000"/>
              <a:gd name="adj2" fmla="val 99479"/>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400">
              <a:solidFill>
                <a:schemeClr val="bg2"/>
              </a:solidFill>
              <a:latin typeface="Times New Roman" panose="02020603050405020304" pitchFamily="18" charset="0"/>
            </a:endParaRPr>
          </a:p>
        </p:txBody>
      </p:sp>
      <p:sp>
        <p:nvSpPr>
          <p:cNvPr id="60428" name="AutoShape 13"/>
          <p:cNvSpPr>
            <a:spLocks noChangeArrowheads="1"/>
          </p:cNvSpPr>
          <p:nvPr/>
        </p:nvSpPr>
        <p:spPr bwMode="auto">
          <a:xfrm>
            <a:off x="5149850" y="3276600"/>
            <a:ext cx="1143000" cy="304800"/>
          </a:xfrm>
          <a:prstGeom prst="leftArrow">
            <a:avLst>
              <a:gd name="adj1" fmla="val 50000"/>
              <a:gd name="adj2" fmla="val 93750"/>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bg2"/>
                </a:solidFill>
                <a:latin typeface="Times New Roman" panose="02020603050405020304" pitchFamily="18" charset="0"/>
              </a:rPr>
              <a:t> </a:t>
            </a:r>
          </a:p>
        </p:txBody>
      </p:sp>
      <p:sp>
        <p:nvSpPr>
          <p:cNvPr id="60429" name="Text Box 14"/>
          <p:cNvSpPr txBox="1">
            <a:spLocks noChangeArrowheads="1"/>
          </p:cNvSpPr>
          <p:nvPr/>
        </p:nvSpPr>
        <p:spPr bwMode="auto">
          <a:xfrm>
            <a:off x="4464050" y="3717925"/>
            <a:ext cx="1103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KLIENT</a:t>
            </a:r>
          </a:p>
          <a:p>
            <a:pPr eaLnBrk="1" hangingPunct="1">
              <a:spcBef>
                <a:spcPct val="0"/>
              </a:spcBef>
              <a:buFontTx/>
              <a:buNone/>
            </a:pPr>
            <a:r>
              <a:rPr lang="cs-CZ" altLang="cs-CZ" sz="2000">
                <a:latin typeface="Times New Roman" panose="02020603050405020304" pitchFamily="18" charset="0"/>
              </a:rPr>
              <a:t> web</a:t>
            </a:r>
          </a:p>
        </p:txBody>
      </p:sp>
      <p:sp>
        <p:nvSpPr>
          <p:cNvPr id="60430" name="Text Box 15"/>
          <p:cNvSpPr txBox="1">
            <a:spLocks noChangeArrowheads="1"/>
          </p:cNvSpPr>
          <p:nvPr/>
        </p:nvSpPr>
        <p:spPr bwMode="auto">
          <a:xfrm>
            <a:off x="228600" y="2041525"/>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latin typeface="Times New Roman" panose="02020603050405020304" pitchFamily="18" charset="0"/>
              </a:rPr>
              <a:t>Počítač mimo síť MU</a:t>
            </a:r>
          </a:p>
        </p:txBody>
      </p:sp>
      <p:sp>
        <p:nvSpPr>
          <p:cNvPr id="60431" name="Text Box 16"/>
          <p:cNvSpPr txBox="1">
            <a:spLocks noChangeArrowheads="1"/>
          </p:cNvSpPr>
          <p:nvPr/>
        </p:nvSpPr>
        <p:spPr bwMode="auto">
          <a:xfrm>
            <a:off x="3048000" y="2022475"/>
            <a:ext cx="297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Proxy server v síti MU</a:t>
            </a:r>
          </a:p>
        </p:txBody>
      </p:sp>
      <p:sp>
        <p:nvSpPr>
          <p:cNvPr id="60432" name="Text Box 17"/>
          <p:cNvSpPr txBox="1">
            <a:spLocks noChangeArrowheads="1"/>
          </p:cNvSpPr>
          <p:nvPr/>
        </p:nvSpPr>
        <p:spPr bwMode="auto">
          <a:xfrm>
            <a:off x="6613525" y="2057400"/>
            <a:ext cx="203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Webový server</a:t>
            </a:r>
          </a:p>
        </p:txBody>
      </p:sp>
      <p:sp>
        <p:nvSpPr>
          <p:cNvPr id="60433" name="Text Box 18"/>
          <p:cNvSpPr txBox="1">
            <a:spLocks noChangeArrowheads="1"/>
          </p:cNvSpPr>
          <p:nvPr/>
        </p:nvSpPr>
        <p:spPr bwMode="auto">
          <a:xfrm>
            <a:off x="2179638" y="4819650"/>
            <a:ext cx="546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Times New Roman" panose="02020603050405020304" pitchFamily="18" charset="0"/>
              </a:rPr>
              <a:t>Knihovna MU využívá systém Ezproxy</a:t>
            </a:r>
          </a:p>
          <a:p>
            <a:pPr eaLnBrk="1" hangingPunct="1">
              <a:spcBef>
                <a:spcPct val="0"/>
              </a:spcBef>
              <a:buFontTx/>
              <a:buNone/>
            </a:pPr>
            <a:r>
              <a:rPr lang="cs-CZ" altLang="cs-CZ" sz="2400" b="1">
                <a:latin typeface="Times New Roman" panose="02020603050405020304" pitchFamily="18" charset="0"/>
              </a:rPr>
              <a:t>Přihlášení přes UČO a sekundární heslo</a:t>
            </a:r>
          </a:p>
          <a:p>
            <a:pPr eaLnBrk="1" hangingPunct="1">
              <a:spcBef>
                <a:spcPct val="0"/>
              </a:spcBef>
              <a:buFontTx/>
              <a:buNone/>
            </a:pPr>
            <a:r>
              <a:rPr lang="cs-CZ" altLang="cs-CZ" sz="2400" b="1">
                <a:latin typeface="Times New Roman" panose="02020603050405020304" pitchFamily="18" charset="0"/>
              </a:rPr>
              <a:t>Žádná konfigurace není nutná</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cs-CZ" altLang="cs-CZ" smtClean="0"/>
              <a:t>VPN</a:t>
            </a:r>
          </a:p>
        </p:txBody>
      </p:sp>
      <p:sp>
        <p:nvSpPr>
          <p:cNvPr id="61443" name="Rectangle 4"/>
          <p:cNvSpPr>
            <a:spLocks noGrp="1" noChangeArrowheads="1"/>
          </p:cNvSpPr>
          <p:nvPr>
            <p:ph type="body" idx="1"/>
          </p:nvPr>
        </p:nvSpPr>
        <p:spPr>
          <a:xfrm>
            <a:off x="685800" y="1417638"/>
            <a:ext cx="7772400" cy="4114800"/>
          </a:xfrm>
          <a:noFill/>
        </p:spPr>
        <p:txBody>
          <a:bodyPr/>
          <a:lstStyle/>
          <a:p>
            <a:pPr eaLnBrk="1" hangingPunct="1"/>
            <a:r>
              <a:rPr lang="cs-CZ" altLang="cs-CZ" sz="2800" dirty="0" smtClean="0"/>
              <a:t>Služba simuluje připojení vzdáleného počítače do lokální sítě</a:t>
            </a:r>
          </a:p>
          <a:p>
            <a:pPr eaLnBrk="1" hangingPunct="1"/>
            <a:r>
              <a:rPr lang="cs-CZ" altLang="cs-CZ" sz="2800" dirty="0" smtClean="0"/>
              <a:t>„Tunel“ do vzdálené sítě</a:t>
            </a:r>
          </a:p>
          <a:p>
            <a:pPr eaLnBrk="1" hangingPunct="1"/>
            <a:r>
              <a:rPr lang="cs-CZ" altLang="cs-CZ" sz="2800" dirty="0" smtClean="0"/>
              <a:t>Vzdálenému počítači je přidělena lokální IP adresa </a:t>
            </a:r>
          </a:p>
          <a:p>
            <a:pPr eaLnBrk="1" hangingPunct="1"/>
            <a:r>
              <a:rPr lang="cs-CZ" altLang="cs-CZ" sz="2800" dirty="0" smtClean="0"/>
              <a:t>Vzdálené PC se pak stává „téměř“ plnohodnotnou součástí vnitřní sítě</a:t>
            </a:r>
          </a:p>
          <a:p>
            <a:pPr eaLnBrk="1" hangingPunct="1"/>
            <a:r>
              <a:rPr lang="cs-CZ" altLang="cs-CZ" sz="2800" dirty="0" smtClean="0">
                <a:hlinkClick r:id="rId2"/>
              </a:rPr>
              <a:t>http://vpn.muni.cz/</a:t>
            </a:r>
            <a:endParaRPr lang="cs-CZ" altLang="cs-CZ" sz="2800" dirty="0" smtClean="0"/>
          </a:p>
          <a:p>
            <a:pPr eaLnBrk="1" hangingPunct="1"/>
            <a:r>
              <a:rPr lang="cs-CZ" altLang="cs-CZ" sz="2800" dirty="0" smtClean="0"/>
              <a:t>Nutná instalace, administrátorská oprávnění</a:t>
            </a:r>
          </a:p>
          <a:p>
            <a:pPr eaLnBrk="1" hangingPunct="1"/>
            <a:r>
              <a:rPr lang="cs-CZ" altLang="cs-CZ" sz="2800" dirty="0" smtClean="0"/>
              <a:t>UČO + sekundární heslo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lstStyle/>
          <a:p>
            <a:r>
              <a:rPr lang="cs-CZ" altLang="cs-CZ" smtClean="0"/>
              <a:t>VPN MU</a:t>
            </a:r>
          </a:p>
        </p:txBody>
      </p:sp>
      <p:sp>
        <p:nvSpPr>
          <p:cNvPr id="3" name="Zástupný symbol pro obsah 2"/>
          <p:cNvSpPr>
            <a:spLocks noGrp="1"/>
          </p:cNvSpPr>
          <p:nvPr>
            <p:ph idx="1"/>
          </p:nvPr>
        </p:nvSpPr>
        <p:spPr>
          <a:xfrm>
            <a:off x="457200" y="1417638"/>
            <a:ext cx="8229600" cy="4525962"/>
          </a:xfrm>
        </p:spPr>
        <p:txBody>
          <a:bodyPr/>
          <a:lstStyle/>
          <a:p>
            <a:pPr>
              <a:defRPr/>
            </a:pPr>
            <a:r>
              <a:rPr lang="cs-CZ" sz="2000" b="1" dirty="0" smtClean="0"/>
              <a:t>Popis služby</a:t>
            </a:r>
          </a:p>
          <a:p>
            <a:pPr marL="0" indent="0">
              <a:buFontTx/>
              <a:buNone/>
              <a:defRPr/>
            </a:pPr>
            <a:endParaRPr lang="cs-CZ" sz="1600" dirty="0" smtClean="0"/>
          </a:p>
          <a:p>
            <a:pPr>
              <a:defRPr/>
            </a:pPr>
            <a:r>
              <a:rPr lang="cs-CZ" sz="1600" dirty="0" smtClean="0"/>
              <a:t>VPN (</a:t>
            </a:r>
            <a:r>
              <a:rPr lang="cs-CZ" sz="1600" dirty="0" err="1" smtClean="0"/>
              <a:t>virtual</a:t>
            </a:r>
            <a:r>
              <a:rPr lang="cs-CZ" sz="1600" dirty="0" smtClean="0"/>
              <a:t> </a:t>
            </a:r>
            <a:r>
              <a:rPr lang="cs-CZ" sz="1600" dirty="0" err="1" smtClean="0"/>
              <a:t>private</a:t>
            </a:r>
            <a:r>
              <a:rPr lang="cs-CZ" sz="1600" dirty="0" smtClean="0"/>
              <a:t> network) poskytuje zaměstnancům i studentům přístup do univerzitní sítě například z domu, zahraničí nebo jiné univerzity. Po připojení k VPN se počítač bude chovat tak, jako by byl připojen přímo k univerzitní síti. </a:t>
            </a:r>
          </a:p>
          <a:p>
            <a:pPr>
              <a:defRPr/>
            </a:pPr>
            <a:r>
              <a:rPr lang="cs-CZ" sz="1600" dirty="0" smtClean="0"/>
              <a:t>Studenti a zaměstnanci mohou tak využívat služeb, které jsou dostupné pouze z univerzitní sítě, i když v této síti zrovna nejsou. Po připojení k VPN získáte veřejnou adresu z rozsahu MU a tím například: </a:t>
            </a:r>
          </a:p>
          <a:p>
            <a:pPr lvl="1">
              <a:defRPr/>
            </a:pPr>
            <a:r>
              <a:rPr lang="cs-CZ" sz="1400" dirty="0" smtClean="0"/>
              <a:t>přístup k placeným informačním zdrojům MU odkudkoliv (seznam dostupných zdrojů pro MU: http://ezdroje.muni.cz/</a:t>
            </a:r>
            <a:r>
              <a:rPr lang="cs-CZ" sz="1400" dirty="0" err="1" smtClean="0"/>
              <a:t>prehled</a:t>
            </a:r>
            <a:r>
              <a:rPr lang="cs-CZ" sz="1400" dirty="0" smtClean="0"/>
              <a:t>/</a:t>
            </a:r>
            <a:r>
              <a:rPr lang="cs-CZ" sz="1400" dirty="0" err="1" smtClean="0"/>
              <a:t>abecedne.php?lang</a:t>
            </a:r>
            <a:r>
              <a:rPr lang="cs-CZ" sz="1400" dirty="0" smtClean="0"/>
              <a:t>=</a:t>
            </a:r>
            <a:r>
              <a:rPr lang="cs-CZ" sz="1400" dirty="0" err="1" smtClean="0"/>
              <a:t>cs</a:t>
            </a:r>
            <a:r>
              <a:rPr lang="cs-CZ" sz="1400" dirty="0" smtClean="0"/>
              <a:t>),</a:t>
            </a:r>
          </a:p>
          <a:p>
            <a:pPr lvl="1">
              <a:defRPr/>
            </a:pPr>
            <a:r>
              <a:rPr lang="cs-CZ" sz="1400" dirty="0" smtClean="0"/>
              <a:t>přístup ke službám dostupným pouze ze sítě MU (např. specializovaná zařízení a přístroje nebo přístup k univerzitním licencím).</a:t>
            </a:r>
          </a:p>
          <a:p>
            <a:pPr marL="457200" lvl="1" indent="0">
              <a:buFontTx/>
              <a:buNone/>
              <a:defRPr/>
            </a:pPr>
            <a:endParaRPr lang="cs-CZ" sz="1200" dirty="0" smtClean="0"/>
          </a:p>
          <a:p>
            <a:pPr>
              <a:defRPr/>
            </a:pPr>
            <a:r>
              <a:rPr lang="cs-CZ" sz="1600" dirty="0" smtClean="0"/>
              <a:t>Připojit k VPN můžete například PC s Windows, Mac OSX, Linux nebo jiným, mobilním zařízení s OS Android nebo </a:t>
            </a:r>
            <a:r>
              <a:rPr lang="cs-CZ" sz="1600" dirty="0" err="1" smtClean="0"/>
              <a:t>iOS</a:t>
            </a:r>
            <a:r>
              <a:rPr lang="cs-CZ" sz="1600" dirty="0" smtClean="0"/>
              <a:t>. </a:t>
            </a:r>
          </a:p>
          <a:p>
            <a:pPr>
              <a:defRPr/>
            </a:pPr>
            <a:endParaRPr lang="cs-CZ"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defRPr/>
            </a:pPr>
            <a:r>
              <a:rPr lang="cs-CZ" dirty="0" smtClean="0">
                <a:effectLst>
                  <a:outerShdw blurRad="38100" dist="38100" dir="2700000" algn="tl">
                    <a:srgbClr val="000000">
                      <a:alpha val="43137"/>
                    </a:srgbClr>
                  </a:outerShdw>
                </a:effectLst>
              </a:rPr>
              <a:t>Bezpečnostní zásady při práci s PC</a:t>
            </a:r>
            <a:endParaRPr lang="cs-CZ"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371600" y="3886200"/>
            <a:ext cx="6400800" cy="982663"/>
          </a:xfrm>
        </p:spPr>
        <p:txBody>
          <a:bodyPr/>
          <a:lstStyle/>
          <a:p>
            <a:pPr>
              <a:defRPr/>
            </a:pPr>
            <a:r>
              <a:rPr lang="cs-CZ" dirty="0" smtClean="0">
                <a:effectLst>
                  <a:outerShdw blurRad="38100" dist="38100" dir="2700000" algn="tl">
                    <a:srgbClr val="000000">
                      <a:alpha val="43137"/>
                    </a:srgbClr>
                  </a:outerShdw>
                </a:effectLst>
              </a:rPr>
              <a:t>Rizika při práci v počítačové síti</a:t>
            </a:r>
            <a:endParaRPr lang="cs-CZ"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a:xfrm>
            <a:off x="457200" y="274638"/>
            <a:ext cx="8229600" cy="633412"/>
          </a:xfrm>
        </p:spPr>
        <p:txBody>
          <a:bodyPr/>
          <a:lstStyle/>
          <a:p>
            <a:r>
              <a:rPr lang="cs-CZ" altLang="cs-CZ" sz="2800" smtClean="0"/>
              <a:t>Úvod – co nám hrozí?</a:t>
            </a:r>
          </a:p>
        </p:txBody>
      </p:sp>
      <p:sp>
        <p:nvSpPr>
          <p:cNvPr id="64515" name="Zástupný symbol pro obsah 2"/>
          <p:cNvSpPr>
            <a:spLocks noGrp="1"/>
          </p:cNvSpPr>
          <p:nvPr>
            <p:ph idx="1"/>
          </p:nvPr>
        </p:nvSpPr>
        <p:spPr>
          <a:xfrm>
            <a:off x="457200" y="908050"/>
            <a:ext cx="8229600" cy="5218113"/>
          </a:xfrm>
        </p:spPr>
        <p:txBody>
          <a:bodyPr/>
          <a:lstStyle/>
          <a:p>
            <a:r>
              <a:rPr lang="cs-CZ" altLang="cs-CZ" sz="2400" u="sng" smtClean="0"/>
              <a:t>Ztráta dat</a:t>
            </a:r>
          </a:p>
          <a:p>
            <a:pPr lvl="1"/>
            <a:r>
              <a:rPr lang="cs-CZ" altLang="cs-CZ" sz="1800" smtClean="0"/>
              <a:t>V případě selhání hardware, ztráty nebo odcizení PC, zavirování</a:t>
            </a:r>
          </a:p>
          <a:p>
            <a:pPr>
              <a:buFontTx/>
              <a:buNone/>
            </a:pPr>
            <a:endParaRPr lang="cs-CZ" altLang="cs-CZ" sz="2000" smtClean="0"/>
          </a:p>
          <a:p>
            <a:pPr>
              <a:buFontTx/>
              <a:buNone/>
            </a:pPr>
            <a:endParaRPr lang="cs-CZ" altLang="cs-CZ" sz="2000" smtClean="0"/>
          </a:p>
          <a:p>
            <a:pPr>
              <a:buFontTx/>
              <a:buNone/>
            </a:pPr>
            <a:r>
              <a:rPr lang="cs-CZ" altLang="cs-CZ" sz="2000" smtClean="0"/>
              <a:t>	</a:t>
            </a:r>
            <a:r>
              <a:rPr lang="cs-CZ" altLang="cs-CZ" sz="2000" b="1" smtClean="0"/>
              <a:t>Následky ztráty dat jsou individuální, záleží na povaze dat.</a:t>
            </a:r>
          </a:p>
          <a:p>
            <a:pPr>
              <a:buFontTx/>
              <a:buNone/>
            </a:pPr>
            <a:endParaRPr lang="cs-CZ" altLang="cs-CZ" sz="2000" smtClean="0"/>
          </a:p>
          <a:p>
            <a:r>
              <a:rPr lang="cs-CZ" altLang="cs-CZ" sz="2000" smtClean="0"/>
              <a:t>Možnosti zálohování</a:t>
            </a:r>
          </a:p>
          <a:p>
            <a:pPr lvl="1"/>
            <a:r>
              <a:rPr lang="cs-CZ" altLang="cs-CZ" sz="1600" smtClean="0"/>
              <a:t>CD/DVD</a:t>
            </a:r>
          </a:p>
          <a:p>
            <a:pPr lvl="1"/>
            <a:r>
              <a:rPr lang="cs-CZ" altLang="cs-CZ" sz="1600" smtClean="0"/>
              <a:t>Jiný počítač</a:t>
            </a:r>
          </a:p>
          <a:p>
            <a:pPr lvl="1"/>
            <a:r>
              <a:rPr lang="cs-CZ" altLang="cs-CZ" sz="1600" smtClean="0"/>
              <a:t>USB disk</a:t>
            </a:r>
          </a:p>
          <a:p>
            <a:pPr lvl="1"/>
            <a:r>
              <a:rPr lang="cs-CZ" altLang="cs-CZ" sz="1600" smtClean="0"/>
              <a:t>NAS (</a:t>
            </a:r>
            <a:r>
              <a:rPr lang="cs-CZ" altLang="cs-CZ" sz="1600" b="1" smtClean="0"/>
              <a:t>N</a:t>
            </a:r>
            <a:r>
              <a:rPr lang="cs-CZ" altLang="cs-CZ" sz="1600" smtClean="0"/>
              <a:t>etwork </a:t>
            </a:r>
            <a:r>
              <a:rPr lang="cs-CZ" altLang="cs-CZ" sz="1600" b="1" smtClean="0"/>
              <a:t>A</a:t>
            </a:r>
            <a:r>
              <a:rPr lang="cs-CZ" altLang="cs-CZ" sz="1600" smtClean="0"/>
              <a:t>ttached </a:t>
            </a:r>
            <a:r>
              <a:rPr lang="cs-CZ" altLang="cs-CZ" sz="1600" b="1" smtClean="0"/>
              <a:t>S</a:t>
            </a:r>
            <a:r>
              <a:rPr lang="cs-CZ" altLang="cs-CZ" sz="1600" smtClean="0"/>
              <a:t>torage – „datové úložiště na síti“) </a:t>
            </a:r>
          </a:p>
          <a:p>
            <a:pPr lvl="1"/>
            <a:r>
              <a:rPr lang="cs-CZ" altLang="cs-CZ" sz="1600" smtClean="0"/>
              <a:t>Cloudové úložiště</a:t>
            </a:r>
          </a:p>
          <a:p>
            <a:pPr lvl="2"/>
            <a:r>
              <a:rPr lang="cs-CZ" altLang="cs-CZ" sz="1400" smtClean="0"/>
              <a:t>OneDrive</a:t>
            </a:r>
          </a:p>
          <a:p>
            <a:pPr lvl="2"/>
            <a:r>
              <a:rPr lang="cs-CZ" altLang="cs-CZ" sz="1400" smtClean="0"/>
              <a:t>GoogleDrive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a:xfrm>
            <a:off x="457200" y="274638"/>
            <a:ext cx="8229600" cy="633412"/>
          </a:xfrm>
        </p:spPr>
        <p:txBody>
          <a:bodyPr/>
          <a:lstStyle/>
          <a:p>
            <a:r>
              <a:rPr lang="cs-CZ" altLang="cs-CZ" sz="2800" smtClean="0"/>
              <a:t>Úvod – co nám hrozí?</a:t>
            </a:r>
          </a:p>
        </p:txBody>
      </p:sp>
      <p:sp>
        <p:nvSpPr>
          <p:cNvPr id="62467" name="Zástupný symbol pro obsah 2"/>
          <p:cNvSpPr>
            <a:spLocks noGrp="1"/>
          </p:cNvSpPr>
          <p:nvPr>
            <p:ph idx="1"/>
          </p:nvPr>
        </p:nvSpPr>
        <p:spPr>
          <a:xfrm>
            <a:off x="457200" y="908050"/>
            <a:ext cx="8229600" cy="5218113"/>
          </a:xfrm>
        </p:spPr>
        <p:txBody>
          <a:bodyPr/>
          <a:lstStyle/>
          <a:p>
            <a:pPr>
              <a:defRPr/>
            </a:pPr>
            <a:r>
              <a:rPr lang="cs-CZ" altLang="cs-CZ" sz="2400" u="sng" dirty="0" smtClean="0"/>
              <a:t>Útok hackera</a:t>
            </a:r>
          </a:p>
          <a:p>
            <a:pPr lvl="1">
              <a:defRPr/>
            </a:pPr>
            <a:r>
              <a:rPr lang="cs-CZ" altLang="cs-CZ" sz="1800" b="1" dirty="0" smtClean="0"/>
              <a:t>Automatizovaný a plošný </a:t>
            </a:r>
            <a:r>
              <a:rPr lang="cs-CZ" altLang="cs-CZ" sz="1800" dirty="0" smtClean="0"/>
              <a:t>(e</a:t>
            </a:r>
            <a:r>
              <a:rPr lang="en-US" altLang="cs-CZ" sz="1800" dirty="0" smtClean="0"/>
              <a:t>-mail</a:t>
            </a:r>
            <a:r>
              <a:rPr lang="cs-CZ" altLang="cs-CZ" sz="1800" dirty="0" smtClean="0"/>
              <a:t>, www</a:t>
            </a:r>
            <a:r>
              <a:rPr lang="en-US" altLang="cs-CZ" sz="1800" dirty="0" smtClean="0"/>
              <a:t>, IM, </a:t>
            </a:r>
            <a:r>
              <a:rPr lang="en-US" altLang="cs-CZ" sz="1800" dirty="0" err="1" smtClean="0"/>
              <a:t>soci</a:t>
            </a:r>
            <a:r>
              <a:rPr lang="cs-CZ" altLang="cs-CZ" sz="1800" dirty="0" err="1" smtClean="0"/>
              <a:t>ální</a:t>
            </a:r>
            <a:r>
              <a:rPr lang="cs-CZ" altLang="cs-CZ" sz="1800" dirty="0" smtClean="0"/>
              <a:t> sítě)</a:t>
            </a:r>
          </a:p>
          <a:p>
            <a:pPr lvl="2">
              <a:defRPr/>
            </a:pPr>
            <a:r>
              <a:rPr lang="cs-CZ" altLang="cs-CZ" sz="1400" dirty="0" smtClean="0"/>
              <a:t>Cílem hackera je ovládnout váš PC, získat z něj citlivé údaje (čísla kreditních karet, hesla…), odcizit hotovost z účtu nebo jej použít k dalším útokům</a:t>
            </a:r>
          </a:p>
          <a:p>
            <a:pPr lvl="1">
              <a:defRPr/>
            </a:pPr>
            <a:r>
              <a:rPr lang="cs-CZ" altLang="cs-CZ" sz="1800" dirty="0" smtClean="0"/>
              <a:t>Cílený přímo na Vás</a:t>
            </a:r>
          </a:p>
          <a:p>
            <a:pPr lvl="2">
              <a:defRPr/>
            </a:pPr>
            <a:r>
              <a:rPr lang="cs-CZ" altLang="cs-CZ" sz="1400" dirty="0" smtClean="0"/>
              <a:t>Cílem může být získání citlivých firemních dat (konkurenční boj, diskreditace)</a:t>
            </a:r>
          </a:p>
          <a:p>
            <a:pPr lvl="2">
              <a:defRPr/>
            </a:pPr>
            <a:endParaRPr lang="cs-CZ" altLang="cs-CZ" sz="1400" dirty="0"/>
          </a:p>
          <a:p>
            <a:pPr marL="914400" lvl="2" indent="0">
              <a:buFontTx/>
              <a:buNone/>
              <a:defRPr/>
            </a:pPr>
            <a:endParaRPr lang="cs-CZ" altLang="cs-CZ" sz="1400" dirty="0" smtClean="0"/>
          </a:p>
          <a:p>
            <a:pPr>
              <a:buFontTx/>
              <a:buNone/>
              <a:defRPr/>
            </a:pPr>
            <a:r>
              <a:rPr lang="cs-CZ" altLang="cs-CZ" sz="2000" dirty="0" smtClean="0"/>
              <a:t>Možné následky útoku:</a:t>
            </a:r>
          </a:p>
          <a:p>
            <a:pPr lvl="1">
              <a:defRPr/>
            </a:pPr>
            <a:r>
              <a:rPr lang="cs-CZ" altLang="cs-CZ" sz="1600" dirty="0" smtClean="0"/>
              <a:t>Přímá finanční ztráta (odcizení peněz z účtu přes kreditní kartu)</a:t>
            </a:r>
          </a:p>
          <a:p>
            <a:pPr lvl="2">
              <a:defRPr/>
            </a:pPr>
            <a:r>
              <a:rPr lang="cs-CZ" altLang="cs-CZ" sz="1200" dirty="0" smtClean="0"/>
              <a:t>Správné nastavení limitů na kartě</a:t>
            </a:r>
          </a:p>
          <a:p>
            <a:pPr lvl="1">
              <a:defRPr/>
            </a:pPr>
            <a:r>
              <a:rPr lang="cs-CZ" altLang="cs-CZ" sz="1600" dirty="0" smtClean="0"/>
              <a:t>Policejní stíhání (obvinění z použití PC k nelegálním aktivitám)</a:t>
            </a:r>
          </a:p>
          <a:p>
            <a:pPr lvl="1">
              <a:defRPr/>
            </a:pPr>
            <a:r>
              <a:rPr lang="cs-CZ" altLang="cs-CZ" sz="1600" dirty="0" smtClean="0"/>
              <a:t>Problémy v zaměstnání (zablokovaný email, VPN, …)</a:t>
            </a:r>
          </a:p>
          <a:p>
            <a:pPr lvl="1">
              <a:defRPr/>
            </a:pPr>
            <a:r>
              <a:rPr lang="cs-CZ" altLang="cs-CZ" sz="1600" dirty="0" smtClean="0"/>
              <a:t>Vydírání a diskreditace (zveřejnění citlivých informací, fotografií, e-mailů…)</a:t>
            </a:r>
          </a:p>
          <a:p>
            <a:pPr lvl="1">
              <a:defRPr/>
            </a:pPr>
            <a:r>
              <a:rPr lang="cs-CZ" altLang="cs-CZ" sz="1600" dirty="0" smtClean="0"/>
              <a:t>Ztráta dat (</a:t>
            </a:r>
            <a:r>
              <a:rPr lang="cs-CZ" altLang="cs-CZ" sz="1600" b="1" dirty="0" err="1" smtClean="0"/>
              <a:t>RansomWare</a:t>
            </a:r>
            <a:r>
              <a:rPr lang="cs-CZ" altLang="cs-CZ" sz="1600" dirty="0"/>
              <a:t>)</a:t>
            </a:r>
            <a:r>
              <a:rPr lang="cs-CZ" altLang="cs-CZ" sz="1600" dirty="0" smtClean="0"/>
              <a:t> </a:t>
            </a:r>
          </a:p>
          <a:p>
            <a:pPr lvl="2">
              <a:defRPr/>
            </a:pPr>
            <a:r>
              <a:rPr lang="cs-CZ" sz="1200" b="1" dirty="0" err="1" smtClean="0"/>
              <a:t>WannaCry</a:t>
            </a:r>
            <a:r>
              <a:rPr lang="cs-CZ" sz="1200" b="1" dirty="0" smtClean="0"/>
              <a:t> (květen 2017)</a:t>
            </a:r>
            <a:endParaRPr lang="cs-CZ" altLang="cs-CZ" sz="12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a:xfrm>
            <a:off x="457200" y="274638"/>
            <a:ext cx="8229600" cy="850900"/>
          </a:xfrm>
        </p:spPr>
        <p:txBody>
          <a:bodyPr/>
          <a:lstStyle/>
          <a:p>
            <a:r>
              <a:rPr lang="cs-CZ" altLang="cs-CZ" sz="2800" smtClean="0"/>
              <a:t>Úvod – jak se bránit?</a:t>
            </a:r>
          </a:p>
        </p:txBody>
      </p:sp>
      <p:sp>
        <p:nvSpPr>
          <p:cNvPr id="3" name="Zástupný symbol pro obsah 2"/>
          <p:cNvSpPr>
            <a:spLocks noGrp="1"/>
          </p:cNvSpPr>
          <p:nvPr>
            <p:ph idx="1"/>
          </p:nvPr>
        </p:nvSpPr>
        <p:spPr>
          <a:xfrm>
            <a:off x="468313" y="1196975"/>
            <a:ext cx="8229600" cy="4525963"/>
          </a:xfrm>
        </p:spPr>
        <p:txBody>
          <a:bodyPr>
            <a:normAutofit fontScale="85000" lnSpcReduction="10000"/>
          </a:bodyPr>
          <a:lstStyle/>
          <a:p>
            <a:pPr>
              <a:spcAft>
                <a:spcPts val="600"/>
              </a:spcAft>
              <a:defRPr/>
            </a:pPr>
            <a:r>
              <a:rPr lang="cs-CZ" sz="2000" dirty="0" smtClean="0"/>
              <a:t>PC jako pracovní nástroj: je nutné dodržovat bezpečnostní pravidla jako s každým jiným nástrojem, zejména v těchto oblastech:</a:t>
            </a:r>
          </a:p>
          <a:p>
            <a:pPr lvl="1">
              <a:spcAft>
                <a:spcPts val="600"/>
              </a:spcAft>
              <a:defRPr/>
            </a:pPr>
            <a:r>
              <a:rPr lang="cs-CZ" sz="1600" dirty="0" smtClean="0"/>
              <a:t>Práce s emailem a přílohami</a:t>
            </a:r>
          </a:p>
          <a:p>
            <a:pPr lvl="1">
              <a:spcAft>
                <a:spcPts val="600"/>
              </a:spcAft>
              <a:defRPr/>
            </a:pPr>
            <a:r>
              <a:rPr lang="cs-CZ" sz="1600" dirty="0" smtClean="0"/>
              <a:t>Instant </a:t>
            </a:r>
            <a:r>
              <a:rPr lang="cs-CZ" sz="1600" dirty="0" err="1" smtClean="0"/>
              <a:t>messaging</a:t>
            </a:r>
            <a:r>
              <a:rPr lang="cs-CZ" sz="1600" dirty="0" smtClean="0"/>
              <a:t> (</a:t>
            </a:r>
            <a:r>
              <a:rPr lang="cs-CZ" sz="1600" dirty="0" err="1" smtClean="0"/>
              <a:t>Skype</a:t>
            </a:r>
            <a:r>
              <a:rPr lang="cs-CZ" sz="1600" dirty="0" smtClean="0"/>
              <a:t>, ICQ, </a:t>
            </a:r>
            <a:r>
              <a:rPr lang="cs-CZ" sz="1600" dirty="0" err="1" smtClean="0"/>
              <a:t>Jabber</a:t>
            </a:r>
            <a:r>
              <a:rPr lang="cs-CZ" sz="1600" dirty="0" smtClean="0"/>
              <a:t>…)</a:t>
            </a:r>
          </a:p>
          <a:p>
            <a:pPr lvl="1">
              <a:spcAft>
                <a:spcPts val="600"/>
              </a:spcAft>
              <a:defRPr/>
            </a:pPr>
            <a:r>
              <a:rPr lang="cs-CZ" sz="1600" dirty="0" smtClean="0"/>
              <a:t>Sociální sítě (</a:t>
            </a:r>
            <a:r>
              <a:rPr lang="cs-CZ" sz="1600" dirty="0" err="1" smtClean="0"/>
              <a:t>Facebook</a:t>
            </a:r>
            <a:r>
              <a:rPr lang="cs-CZ" sz="1600" dirty="0" smtClean="0"/>
              <a:t>, </a:t>
            </a:r>
            <a:r>
              <a:rPr lang="cs-CZ" sz="1600" dirty="0" err="1" smtClean="0"/>
              <a:t>Google</a:t>
            </a:r>
            <a:r>
              <a:rPr lang="cs-CZ" sz="1600" dirty="0" smtClean="0"/>
              <a:t>+, </a:t>
            </a:r>
            <a:r>
              <a:rPr lang="cs-CZ" sz="1600" dirty="0" err="1" smtClean="0"/>
              <a:t>LinkedIn</a:t>
            </a:r>
            <a:r>
              <a:rPr lang="cs-CZ" sz="1600" dirty="0" smtClean="0"/>
              <a:t>, </a:t>
            </a:r>
            <a:r>
              <a:rPr lang="cs-CZ" sz="1600" dirty="0" err="1" smtClean="0"/>
              <a:t>Twitter</a:t>
            </a:r>
            <a:r>
              <a:rPr lang="cs-CZ" sz="1600" dirty="0" smtClean="0"/>
              <a:t>…)</a:t>
            </a:r>
          </a:p>
          <a:p>
            <a:pPr>
              <a:spcAft>
                <a:spcPts val="600"/>
              </a:spcAft>
              <a:defRPr/>
            </a:pPr>
            <a:r>
              <a:rPr lang="cs-CZ" sz="2000" dirty="0" smtClean="0"/>
              <a:t>Je třeba </a:t>
            </a:r>
            <a:r>
              <a:rPr lang="cs-CZ" sz="2000" b="1" dirty="0" smtClean="0"/>
              <a:t>rozumět hlášením operačního systému </a:t>
            </a:r>
            <a:r>
              <a:rPr lang="cs-CZ" sz="2000" dirty="0" smtClean="0"/>
              <a:t>a dalších programů, které vyžadují uživatelskou akci a adekvátně reagovat</a:t>
            </a:r>
          </a:p>
          <a:p>
            <a:pPr>
              <a:spcAft>
                <a:spcPts val="600"/>
              </a:spcAft>
              <a:defRPr/>
            </a:pPr>
            <a:r>
              <a:rPr lang="cs-CZ" sz="2000" dirty="0" smtClean="0"/>
              <a:t>Je třeba udržovat OS, antivir a všechny používané aplikace aktualizované</a:t>
            </a:r>
          </a:p>
          <a:p>
            <a:pPr>
              <a:spcAft>
                <a:spcPts val="600"/>
              </a:spcAft>
              <a:defRPr/>
            </a:pPr>
            <a:r>
              <a:rPr lang="cs-CZ" sz="2000" dirty="0" smtClean="0"/>
              <a:t>Data jsou často důležitější než samotný hardware – je důležité </a:t>
            </a:r>
            <a:r>
              <a:rPr lang="cs-CZ" sz="2000" b="1" dirty="0" smtClean="0"/>
              <a:t>zálohovat</a:t>
            </a:r>
            <a:r>
              <a:rPr lang="cs-CZ" sz="2000" dirty="0" smtClean="0"/>
              <a:t>:</a:t>
            </a:r>
          </a:p>
          <a:p>
            <a:pPr lvl="1">
              <a:spcAft>
                <a:spcPts val="600"/>
              </a:spcAft>
              <a:defRPr/>
            </a:pPr>
            <a:r>
              <a:rPr lang="cs-CZ" sz="1600" dirty="0" smtClean="0"/>
              <a:t>Vím, co se z mého PC zálohuje, kam a v jakých intervalech</a:t>
            </a:r>
            <a:r>
              <a:rPr lang="en-US" sz="1600" dirty="0" smtClean="0"/>
              <a:t>?</a:t>
            </a:r>
          </a:p>
          <a:p>
            <a:pPr lvl="1">
              <a:spcAft>
                <a:spcPts val="600"/>
              </a:spcAft>
              <a:defRPr/>
            </a:pPr>
            <a:r>
              <a:rPr lang="en-US" sz="1600" dirty="0" smtClean="0"/>
              <a:t>Um</a:t>
            </a:r>
            <a:r>
              <a:rPr lang="cs-CZ" sz="1600" dirty="0" err="1" smtClean="0"/>
              <a:t>ím</a:t>
            </a:r>
            <a:r>
              <a:rPr lang="cs-CZ" sz="1600" dirty="0" smtClean="0"/>
              <a:t> si zkontrolovat, zda zálohování funguje?</a:t>
            </a:r>
          </a:p>
          <a:p>
            <a:pPr lvl="1">
              <a:spcAft>
                <a:spcPts val="600"/>
              </a:spcAft>
              <a:defRPr/>
            </a:pPr>
            <a:r>
              <a:rPr lang="cs-CZ" sz="1600" dirty="0" smtClean="0"/>
              <a:t>Umím si zálohovaná data v případě potřeby obnovit</a:t>
            </a:r>
            <a:r>
              <a:rPr lang="en-US" sz="1600" dirty="0" smtClean="0"/>
              <a:t>?</a:t>
            </a:r>
            <a:endParaRPr lang="cs-CZ" sz="1600" dirty="0" smtClean="0"/>
          </a:p>
          <a:p>
            <a:pPr>
              <a:spcAft>
                <a:spcPts val="600"/>
              </a:spcAft>
              <a:defRPr/>
            </a:pPr>
            <a:r>
              <a:rPr lang="cs-CZ" sz="2000" dirty="0" smtClean="0"/>
              <a:t>Přístupové údaje k různým službám – jaká mám kde hesla</a:t>
            </a:r>
            <a:r>
              <a:rPr lang="en-US" sz="2000" dirty="0" smtClean="0"/>
              <a:t>? </a:t>
            </a:r>
            <a:r>
              <a:rPr lang="en-US" sz="2000" dirty="0" err="1" smtClean="0"/>
              <a:t>Kam</a:t>
            </a:r>
            <a:r>
              <a:rPr lang="en-US" sz="2000" dirty="0" smtClean="0"/>
              <a:t> je </a:t>
            </a:r>
            <a:r>
              <a:rPr lang="en-US" sz="2000" dirty="0" err="1" smtClean="0"/>
              <a:t>ukl</a:t>
            </a:r>
            <a:r>
              <a:rPr lang="cs-CZ" sz="2000" dirty="0" err="1" smtClean="0"/>
              <a:t>ádám</a:t>
            </a:r>
            <a:r>
              <a:rPr lang="cs-CZ" sz="2000" dirty="0" smtClean="0"/>
              <a:t>?</a:t>
            </a:r>
          </a:p>
          <a:p>
            <a:pPr>
              <a:spcAft>
                <a:spcPts val="600"/>
              </a:spcAft>
              <a:defRPr/>
            </a:pPr>
            <a:r>
              <a:rPr lang="cs-CZ" sz="2000" dirty="0" smtClean="0"/>
              <a:t>Správně zabezpečená </a:t>
            </a:r>
            <a:r>
              <a:rPr lang="cs-CZ" sz="2000" dirty="0" err="1" smtClean="0"/>
              <a:t>WiFi</a:t>
            </a:r>
            <a:r>
              <a:rPr lang="cs-CZ" sz="2000" dirty="0" smtClean="0"/>
              <a:t> síť</a:t>
            </a:r>
            <a:endParaRPr lang="cs-CZ"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a:xfrm>
            <a:off x="457200" y="274638"/>
            <a:ext cx="8229600" cy="850900"/>
          </a:xfrm>
        </p:spPr>
        <p:txBody>
          <a:bodyPr/>
          <a:lstStyle/>
          <a:p>
            <a:r>
              <a:rPr lang="cs-CZ" altLang="cs-CZ" sz="2800" smtClean="0"/>
              <a:t>Bezpečnost E-mailu</a:t>
            </a:r>
          </a:p>
        </p:txBody>
      </p:sp>
      <p:sp>
        <p:nvSpPr>
          <p:cNvPr id="67587" name="Zástupný symbol pro obsah 2"/>
          <p:cNvSpPr>
            <a:spLocks noGrp="1"/>
          </p:cNvSpPr>
          <p:nvPr>
            <p:ph idx="1"/>
          </p:nvPr>
        </p:nvSpPr>
        <p:spPr>
          <a:xfrm>
            <a:off x="457200" y="1125538"/>
            <a:ext cx="8229600" cy="5256212"/>
          </a:xfrm>
        </p:spPr>
        <p:txBody>
          <a:bodyPr/>
          <a:lstStyle/>
          <a:p>
            <a:r>
              <a:rPr lang="cs-CZ" altLang="cs-CZ" sz="2400" smtClean="0"/>
              <a:t>Hrozby:</a:t>
            </a:r>
          </a:p>
          <a:p>
            <a:pPr lvl="1"/>
            <a:r>
              <a:rPr lang="cs-CZ" altLang="cs-CZ" sz="1800" smtClean="0"/>
              <a:t>SPAM – nevyžádané zprávy posílané za účelem:</a:t>
            </a:r>
          </a:p>
          <a:p>
            <a:pPr lvl="2"/>
            <a:r>
              <a:rPr lang="cs-CZ" altLang="cs-CZ" sz="1400" smtClean="0"/>
              <a:t>Rozesílání reklamy</a:t>
            </a:r>
          </a:p>
          <a:p>
            <a:pPr lvl="2"/>
            <a:r>
              <a:rPr lang="cs-CZ" altLang="cs-CZ" sz="1400" smtClean="0"/>
              <a:t>Sběru aktivních emailových adres</a:t>
            </a:r>
          </a:p>
          <a:p>
            <a:pPr lvl="2"/>
            <a:r>
              <a:rPr lang="cs-CZ" altLang="cs-CZ" sz="1400" smtClean="0"/>
              <a:t>Distribuce škodlivého kódu</a:t>
            </a:r>
          </a:p>
          <a:p>
            <a:pPr lvl="2"/>
            <a:r>
              <a:rPr lang="cs-CZ" altLang="cs-CZ" sz="1400" smtClean="0"/>
              <a:t>Vylákání peněz</a:t>
            </a:r>
            <a:endParaRPr lang="cs-CZ" altLang="cs-CZ" sz="1800" smtClean="0"/>
          </a:p>
          <a:p>
            <a:pPr lvl="1"/>
            <a:r>
              <a:rPr lang="cs-CZ" altLang="cs-CZ" sz="1800" smtClean="0"/>
              <a:t>Phishing – nevyžádaná zpráva, hromadně rozesílaná za účelem:</a:t>
            </a:r>
          </a:p>
          <a:p>
            <a:pPr lvl="2"/>
            <a:r>
              <a:rPr lang="cs-CZ" altLang="cs-CZ" sz="1400" smtClean="0"/>
              <a:t>Vylákání přístupových údajů k různým službám</a:t>
            </a:r>
          </a:p>
          <a:p>
            <a:pPr lvl="2"/>
            <a:r>
              <a:rPr lang="cs-CZ" altLang="cs-CZ" sz="1400" smtClean="0"/>
              <a:t>Vylákání soukromých informací</a:t>
            </a:r>
          </a:p>
          <a:p>
            <a:pPr lvl="1"/>
            <a:r>
              <a:rPr lang="cs-CZ" altLang="cs-CZ" sz="1800" smtClean="0"/>
              <a:t>Spear Phishing – nevyžádaná zpráva cílená </a:t>
            </a:r>
            <a:r>
              <a:rPr lang="en-US" altLang="cs-CZ" sz="1800" smtClean="0"/>
              <a:t>a upraven</a:t>
            </a:r>
            <a:r>
              <a:rPr lang="cs-CZ" altLang="cs-CZ" sz="1800" smtClean="0"/>
              <a:t>á pro konkrétního uživatele</a:t>
            </a:r>
          </a:p>
          <a:p>
            <a:pPr lvl="2"/>
            <a:r>
              <a:rPr lang="cs-CZ" altLang="cs-CZ" sz="1400" smtClean="0"/>
              <a:t>Převážně na objednávku</a:t>
            </a:r>
          </a:p>
          <a:p>
            <a:pPr lvl="2"/>
            <a:r>
              <a:rPr lang="cs-CZ" altLang="cs-CZ" sz="1400" smtClean="0"/>
              <a:t>Cílem bývá zavlečení škodlivého kódu do vnitřní sítě organizace za účelem získání přístupu k citlivým firemním datům</a:t>
            </a:r>
            <a:endParaRPr lang="en-US" altLang="cs-CZ" sz="1400" smtClean="0"/>
          </a:p>
          <a:p>
            <a:pPr lvl="2"/>
            <a:r>
              <a:rPr lang="en-US" altLang="cs-CZ" sz="1400" smtClean="0"/>
              <a:t>Jde o velmi z</a:t>
            </a:r>
            <a:r>
              <a:rPr lang="cs-CZ" altLang="cs-CZ" sz="1400" smtClean="0"/>
              <a:t>ákeřný útok, na který se mohou nachytat i zkušení uživatelé</a:t>
            </a:r>
            <a:endParaRPr lang="en-US" altLang="cs-CZ"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a:xfrm>
            <a:off x="457200" y="274638"/>
            <a:ext cx="8229600" cy="850900"/>
          </a:xfrm>
        </p:spPr>
        <p:txBody>
          <a:bodyPr/>
          <a:lstStyle/>
          <a:p>
            <a:r>
              <a:rPr lang="cs-CZ" altLang="cs-CZ" sz="2800" smtClean="0"/>
              <a:t>Bezpečnost E-mailu</a:t>
            </a:r>
          </a:p>
        </p:txBody>
      </p:sp>
      <p:sp>
        <p:nvSpPr>
          <p:cNvPr id="69635" name="Zástupný symbol pro obsah 2"/>
          <p:cNvSpPr>
            <a:spLocks noGrp="1"/>
          </p:cNvSpPr>
          <p:nvPr>
            <p:ph idx="1"/>
          </p:nvPr>
        </p:nvSpPr>
        <p:spPr>
          <a:xfrm>
            <a:off x="457200" y="1125538"/>
            <a:ext cx="8229600" cy="5000625"/>
          </a:xfrm>
        </p:spPr>
        <p:txBody>
          <a:bodyPr/>
          <a:lstStyle/>
          <a:p>
            <a:r>
              <a:rPr lang="cs-CZ" altLang="cs-CZ" sz="2000" smtClean="0"/>
              <a:t>Pravidla:</a:t>
            </a:r>
          </a:p>
          <a:p>
            <a:pPr>
              <a:buFontTx/>
              <a:buNone/>
            </a:pPr>
            <a:endParaRPr lang="cs-CZ" altLang="cs-CZ" sz="2000" smtClean="0"/>
          </a:p>
          <a:p>
            <a:pPr lvl="1">
              <a:spcAft>
                <a:spcPts val="600"/>
              </a:spcAft>
            </a:pPr>
            <a:r>
              <a:rPr lang="cs-CZ" altLang="cs-CZ" sz="1600" smtClean="0"/>
              <a:t>Neklikat na odkazy v neznámých zprávách (nebezpečí podvržení adresy, nasměrování na stránku se škodlivým kódem)</a:t>
            </a:r>
          </a:p>
          <a:p>
            <a:pPr lvl="1">
              <a:spcAft>
                <a:spcPts val="600"/>
              </a:spcAft>
            </a:pPr>
            <a:r>
              <a:rPr lang="cs-CZ" altLang="cs-CZ" sz="1600" smtClean="0"/>
              <a:t>Neotvírat přílohy v neznámých a podezřelých zprávách</a:t>
            </a:r>
          </a:p>
          <a:p>
            <a:pPr lvl="1">
              <a:spcAft>
                <a:spcPts val="600"/>
              </a:spcAft>
            </a:pPr>
            <a:r>
              <a:rPr lang="cs-CZ" altLang="cs-CZ" sz="1600" smtClean="0"/>
              <a:t>Nikam neposílat loginy a hesla, čísla kreditních karet</a:t>
            </a:r>
          </a:p>
          <a:p>
            <a:pPr lvl="1">
              <a:spcAft>
                <a:spcPts val="600"/>
              </a:spcAft>
            </a:pPr>
            <a:r>
              <a:rPr lang="cs-CZ" altLang="cs-CZ" sz="1600" smtClean="0"/>
              <a:t>Všímat si podezřelých rysů ve zprávách (strojově přeložený text, odkazy vedou jinam než jejich popis, zprávy předstírající že pocházejí od masově používaných služeb (Facebook, banky atd…), podezřelá adresa odesílatele</a:t>
            </a:r>
          </a:p>
          <a:p>
            <a:pPr lvl="1">
              <a:spcAft>
                <a:spcPts val="600"/>
              </a:spcAft>
            </a:pPr>
            <a:r>
              <a:rPr lang="cs-CZ" altLang="cs-CZ" sz="1600" smtClean="0"/>
              <a:t>Neignorovat případná varování antivirových programů</a:t>
            </a:r>
          </a:p>
          <a:p>
            <a:pPr lvl="1">
              <a:spcAft>
                <a:spcPts val="600"/>
              </a:spcAft>
            </a:pPr>
            <a:r>
              <a:rPr lang="cs-CZ" altLang="cs-CZ" sz="1600" smtClean="0"/>
              <a:t>Nenechat se zastrašit (Pokud nenainstalujete software X.Y., váš počítač bude ohrožen…)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altLang="cs-CZ" dirty="0" smtClean="0"/>
              <a:t>Příklad zavirovaného emailu</a:t>
            </a:r>
          </a:p>
        </p:txBody>
      </p:sp>
      <p:sp>
        <p:nvSpPr>
          <p:cNvPr id="70659" name="Zástupný symbol pro obsah 2"/>
          <p:cNvSpPr>
            <a:spLocks noGrp="1"/>
          </p:cNvSpPr>
          <p:nvPr>
            <p:ph idx="1"/>
          </p:nvPr>
        </p:nvSpPr>
        <p:spPr/>
        <p:txBody>
          <a:bodyPr/>
          <a:lstStyle/>
          <a:p>
            <a:r>
              <a:rPr lang="cs-CZ" altLang="cs-CZ" sz="1200" smtClean="0"/>
              <a:t>Vážená paní, vážený pane,</a:t>
            </a:r>
          </a:p>
          <a:p>
            <a:r>
              <a:rPr lang="cs-CZ" altLang="cs-CZ" sz="1200" smtClean="0"/>
              <a:t>děkujeme za projevenou důvěru v internetové obchody obchody24.cz.</a:t>
            </a:r>
          </a:p>
          <a:p>
            <a:r>
              <a:rPr lang="cs-CZ" altLang="cs-CZ" sz="1200" smtClean="0"/>
              <a:t>Tímto emailem potvrzujeme, že jsme v pořádku přijali vaši objednávku.</a:t>
            </a:r>
          </a:p>
          <a:p>
            <a:r>
              <a:rPr lang="cs-CZ" altLang="cs-CZ" sz="1200" smtClean="0"/>
              <a:t> </a:t>
            </a:r>
          </a:p>
          <a:p>
            <a:r>
              <a:rPr lang="cs-CZ" altLang="cs-CZ" sz="1200" smtClean="0"/>
              <a:t>Číslo objednávky (variabilní symbol): JCBDF729B439057 Datum a čas objednávky: 11.01.15 00:45 Kontaktní údaje:</a:t>
            </a:r>
          </a:p>
          <a:p>
            <a:r>
              <a:rPr lang="cs-CZ" altLang="cs-CZ" sz="1200" smtClean="0"/>
              <a:t>Barbora Záňová </a:t>
            </a:r>
          </a:p>
          <a:p>
            <a:r>
              <a:rPr lang="cs-CZ" altLang="cs-CZ" sz="1200" smtClean="0"/>
              <a:t>+420 604 920 148</a:t>
            </a:r>
          </a:p>
          <a:p>
            <a:r>
              <a:rPr lang="cs-CZ" altLang="cs-CZ" sz="1200" smtClean="0"/>
              <a:t> </a:t>
            </a:r>
          </a:p>
          <a:p>
            <a:r>
              <a:rPr lang="cs-CZ" altLang="cs-CZ" sz="1200" smtClean="0"/>
              <a:t>Vaše objednávka:</a:t>
            </a:r>
          </a:p>
          <a:p>
            <a:r>
              <a:rPr lang="cs-CZ" altLang="cs-CZ" sz="1200" smtClean="0"/>
              <a:t>------------------------------</a:t>
            </a:r>
          </a:p>
          <a:p>
            <a:r>
              <a:rPr lang="cs-CZ" altLang="cs-CZ" sz="1200" smtClean="0"/>
              <a:t>SONY DSC-F828 Cyber-Shot 8 mil. obraz.bodu, bílá:   1 x 23 549,00 Kč =23 549,00 Kč</a:t>
            </a:r>
          </a:p>
          <a:p>
            <a:r>
              <a:rPr lang="cs-CZ" altLang="cs-CZ" sz="1200" smtClean="0"/>
              <a:t>Doúprava PPL: 113 Kč</a:t>
            </a:r>
          </a:p>
          <a:p>
            <a:r>
              <a:rPr lang="cs-CZ" altLang="cs-CZ" sz="1200" smtClean="0"/>
              <a:t>------------------------------</a:t>
            </a:r>
          </a:p>
          <a:p>
            <a:r>
              <a:rPr lang="cs-CZ" altLang="cs-CZ" sz="1200" smtClean="0"/>
              <a:t>Celková cena nákupu vč. DPH: 23 662,00 Kč Způsob platby: Platba předem – platební karta</a:t>
            </a:r>
          </a:p>
          <a:p>
            <a:r>
              <a:rPr lang="cs-CZ" altLang="cs-CZ" sz="1200" smtClean="0"/>
              <a:t>Poznámka:  Potvrzení  platby a fakturu najdete v přiloženém souboru (</a:t>
            </a:r>
            <a:r>
              <a:rPr lang="cs-CZ" altLang="cs-CZ" sz="1200" smtClean="0">
                <a:solidFill>
                  <a:srgbClr val="FF0000"/>
                </a:solidFill>
              </a:rPr>
              <a:t>ucet111D535.zip</a:t>
            </a:r>
            <a:r>
              <a:rPr lang="cs-CZ" altLang="cs-CZ" sz="1200" smtClean="0"/>
              <a:t>)</a:t>
            </a:r>
          </a:p>
          <a:p>
            <a:r>
              <a:rPr lang="cs-CZ" altLang="cs-CZ" sz="1200" smtClean="0"/>
              <a:t>-</a:t>
            </a:r>
          </a:p>
          <a:p>
            <a:r>
              <a:rPr lang="cs-CZ" altLang="cs-CZ" sz="1200" smtClean="0"/>
              <a:t>Nyní prosím vyčkejte na našeho operátora, který se s vámi spojí maximálně do 1 pracovního dne a dohodne podrobnosti ohledně Vaší objednávky.</a:t>
            </a:r>
          </a:p>
          <a:p>
            <a:endParaRPr lang="cs-CZ" altLang="cs-CZ" sz="1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0900" y="1412875"/>
            <a:ext cx="4899025" cy="1684338"/>
          </a:xfrm>
          <a:noFill/>
        </p:spPr>
      </p:pic>
      <p:sp>
        <p:nvSpPr>
          <p:cNvPr id="16387" name="Nadpis 1"/>
          <p:cNvSpPr>
            <a:spLocks noGrp="1"/>
          </p:cNvSpPr>
          <p:nvPr>
            <p:ph type="title"/>
          </p:nvPr>
        </p:nvSpPr>
        <p:spPr/>
        <p:txBody>
          <a:bodyPr/>
          <a:lstStyle/>
          <a:p>
            <a:r>
              <a:rPr lang="cs-CZ" altLang="cs-CZ" smtClean="0"/>
              <a:t>Rychlost připojení </a:t>
            </a:r>
          </a:p>
        </p:txBody>
      </p:sp>
      <p:sp>
        <p:nvSpPr>
          <p:cNvPr id="16388" name="TextovéPole 5"/>
          <p:cNvSpPr txBox="1">
            <a:spLocks noChangeArrowheads="1"/>
          </p:cNvSpPr>
          <p:nvPr/>
        </p:nvSpPr>
        <p:spPr bwMode="auto">
          <a:xfrm>
            <a:off x="1908175" y="3429000"/>
            <a:ext cx="511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Soubor o velikosti</a:t>
            </a:r>
          </a:p>
          <a:p>
            <a:pPr eaLnBrk="1" hangingPunct="1">
              <a:spcBef>
                <a:spcPct val="0"/>
              </a:spcBef>
              <a:buFontTx/>
              <a:buNone/>
            </a:pPr>
            <a:r>
              <a:rPr lang="cs-CZ" altLang="cs-CZ" sz="1800"/>
              <a:t>10 036 kB </a:t>
            </a:r>
            <a:r>
              <a:rPr lang="en-US" altLang="cs-CZ" sz="1800"/>
              <a:t>* 8 </a:t>
            </a:r>
            <a:r>
              <a:rPr lang="cs-CZ" altLang="cs-CZ" sz="1800"/>
              <a:t>bitů </a:t>
            </a:r>
            <a:r>
              <a:rPr lang="en-US" altLang="cs-CZ" sz="1800"/>
              <a:t>= 80 288</a:t>
            </a:r>
            <a:r>
              <a:rPr lang="cs-CZ" altLang="cs-CZ" sz="1800"/>
              <a:t> kilobitů </a:t>
            </a:r>
          </a:p>
        </p:txBody>
      </p:sp>
      <p:sp>
        <p:nvSpPr>
          <p:cNvPr id="16389" name="TextovéPole 6"/>
          <p:cNvSpPr txBox="1">
            <a:spLocks noChangeArrowheads="1"/>
          </p:cNvSpPr>
          <p:nvPr/>
        </p:nvSpPr>
        <p:spPr bwMode="auto">
          <a:xfrm>
            <a:off x="1908175" y="4387850"/>
            <a:ext cx="6718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Přeneseme přes síť s rychlostí 1</a:t>
            </a:r>
            <a:r>
              <a:rPr lang="en-US" altLang="cs-CZ" sz="1800" b="1"/>
              <a:t> </a:t>
            </a:r>
            <a:r>
              <a:rPr lang="cs-CZ" altLang="cs-CZ" sz="1800" b="1"/>
              <a:t>Mb</a:t>
            </a:r>
            <a:r>
              <a:rPr lang="en-US" altLang="cs-CZ" sz="1800" b="1"/>
              <a:t>/</a:t>
            </a:r>
            <a:r>
              <a:rPr lang="cs-CZ" altLang="cs-CZ" sz="1800" b="1"/>
              <a:t>s</a:t>
            </a:r>
            <a:r>
              <a:rPr lang="en-US" altLang="cs-CZ" sz="1800" b="1"/>
              <a:t> (1024 Kb/s)</a:t>
            </a:r>
            <a:r>
              <a:rPr lang="cs-CZ" altLang="cs-CZ" sz="1800" b="1"/>
              <a:t> za</a:t>
            </a:r>
          </a:p>
          <a:p>
            <a:pPr eaLnBrk="1" hangingPunct="1">
              <a:spcBef>
                <a:spcPct val="0"/>
              </a:spcBef>
              <a:buFontTx/>
              <a:buNone/>
            </a:pPr>
            <a:r>
              <a:rPr lang="en-US" altLang="cs-CZ" sz="1800"/>
              <a:t>80 288 K</a:t>
            </a:r>
            <a:r>
              <a:rPr lang="cs-CZ" altLang="cs-CZ" sz="1800"/>
              <a:t>b</a:t>
            </a:r>
            <a:r>
              <a:rPr lang="en-US" altLang="cs-CZ" sz="1800"/>
              <a:t> / </a:t>
            </a:r>
            <a:r>
              <a:rPr lang="cs-CZ" altLang="cs-CZ" sz="1800"/>
              <a:t>10</a:t>
            </a:r>
            <a:r>
              <a:rPr lang="en-US" altLang="cs-CZ" sz="1800"/>
              <a:t>24 Kb</a:t>
            </a:r>
            <a:r>
              <a:rPr lang="cs-CZ" altLang="cs-CZ" sz="1800"/>
              <a:t>/s = </a:t>
            </a:r>
            <a:r>
              <a:rPr lang="en-US" altLang="cs-CZ" sz="1800"/>
              <a:t>78</a:t>
            </a:r>
            <a:r>
              <a:rPr lang="cs-CZ" altLang="cs-CZ" sz="1800"/>
              <a:t> s</a:t>
            </a:r>
            <a:endParaRPr lang="en-US" altLang="cs-CZ" sz="1800"/>
          </a:p>
          <a:p>
            <a:pPr eaLnBrk="1" hangingPunct="1">
              <a:spcBef>
                <a:spcPct val="0"/>
              </a:spcBef>
              <a:buFontTx/>
              <a:buNone/>
            </a:pPr>
            <a:endParaRPr lang="en-US" altLang="cs-CZ" sz="1800"/>
          </a:p>
          <a:p>
            <a:pPr eaLnBrk="1" hangingPunct="1">
              <a:spcBef>
                <a:spcPct val="0"/>
              </a:spcBef>
              <a:buFontTx/>
              <a:buNone/>
            </a:pPr>
            <a:endParaRPr lang="en-US" altLang="cs-CZ" sz="1800"/>
          </a:p>
          <a:p>
            <a:pPr eaLnBrk="1" hangingPunct="1">
              <a:spcBef>
                <a:spcPct val="0"/>
              </a:spcBef>
              <a:buFontTx/>
              <a:buNone/>
            </a:pPr>
            <a:r>
              <a:rPr lang="en-US" altLang="cs-CZ" sz="1800"/>
              <a:t>Film  - 1,5 GB = 12 Gb = 12 288 Mb =&gt; 12 000 s ~ p</a:t>
            </a:r>
            <a:r>
              <a:rPr lang="cs-CZ" altLang="cs-CZ" sz="1800"/>
              <a:t>řes 3hodiny</a:t>
            </a:r>
          </a:p>
        </p:txBody>
      </p:sp>
      <p:sp>
        <p:nvSpPr>
          <p:cNvPr id="9" name="Obdélník 8"/>
          <p:cNvSpPr/>
          <p:nvPr/>
        </p:nvSpPr>
        <p:spPr>
          <a:xfrm>
            <a:off x="4572000" y="2708275"/>
            <a:ext cx="1295400" cy="433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Nadpis 1"/>
          <p:cNvSpPr>
            <a:spLocks noGrp="1"/>
          </p:cNvSpPr>
          <p:nvPr>
            <p:ph type="title"/>
          </p:nvPr>
        </p:nvSpPr>
        <p:spPr>
          <a:xfrm>
            <a:off x="457200" y="274638"/>
            <a:ext cx="8229600" cy="850900"/>
          </a:xfrm>
        </p:spPr>
        <p:txBody>
          <a:bodyPr/>
          <a:lstStyle/>
          <a:p>
            <a:r>
              <a:rPr lang="cs-CZ" altLang="cs-CZ" sz="2800" smtClean="0"/>
              <a:t>Instant Messaging (Skype, Jabber, ICQ)</a:t>
            </a:r>
          </a:p>
        </p:txBody>
      </p:sp>
      <p:sp>
        <p:nvSpPr>
          <p:cNvPr id="3" name="Zástupný symbol pro obsah 2"/>
          <p:cNvSpPr>
            <a:spLocks noGrp="1"/>
          </p:cNvSpPr>
          <p:nvPr>
            <p:ph idx="1"/>
          </p:nvPr>
        </p:nvSpPr>
        <p:spPr>
          <a:xfrm>
            <a:off x="457200" y="1125538"/>
            <a:ext cx="8229600" cy="5000625"/>
          </a:xfrm>
        </p:spPr>
        <p:txBody>
          <a:bodyPr>
            <a:normAutofit fontScale="85000" lnSpcReduction="20000"/>
          </a:bodyPr>
          <a:lstStyle/>
          <a:p>
            <a:pPr>
              <a:defRPr/>
            </a:pPr>
            <a:r>
              <a:rPr lang="cs-CZ" sz="2000" dirty="0" smtClean="0"/>
              <a:t>Hrozby ve zprávách: jsou podobné hrozbám E-</a:t>
            </a:r>
            <a:r>
              <a:rPr lang="cs-CZ" sz="2000" dirty="0" err="1" smtClean="0"/>
              <a:t>mailovým</a:t>
            </a:r>
            <a:endParaRPr lang="cs-CZ" sz="2000" dirty="0" smtClean="0"/>
          </a:p>
          <a:p>
            <a:pPr lvl="1">
              <a:defRPr/>
            </a:pPr>
            <a:r>
              <a:rPr lang="cs-CZ" sz="1600" dirty="0" smtClean="0"/>
              <a:t>IM SPAM – nevyžádané zprávy posílané za účelem:</a:t>
            </a:r>
          </a:p>
          <a:p>
            <a:pPr lvl="2">
              <a:defRPr/>
            </a:pPr>
            <a:r>
              <a:rPr lang="cs-CZ" sz="1200" dirty="0" smtClean="0"/>
              <a:t>Rozesílání reklamy</a:t>
            </a:r>
          </a:p>
          <a:p>
            <a:pPr lvl="2">
              <a:defRPr/>
            </a:pPr>
            <a:r>
              <a:rPr lang="cs-CZ" sz="1200" dirty="0" smtClean="0"/>
              <a:t>Sběru aktivních emailových adres</a:t>
            </a:r>
          </a:p>
          <a:p>
            <a:pPr lvl="2">
              <a:defRPr/>
            </a:pPr>
            <a:r>
              <a:rPr lang="cs-CZ" sz="1200" dirty="0" smtClean="0"/>
              <a:t>Distribuce škodlivého kódu</a:t>
            </a:r>
          </a:p>
          <a:p>
            <a:pPr lvl="2">
              <a:defRPr/>
            </a:pPr>
            <a:r>
              <a:rPr lang="cs-CZ" sz="1200" dirty="0" smtClean="0"/>
              <a:t>Vylákání peněz</a:t>
            </a:r>
            <a:endParaRPr lang="cs-CZ" sz="1600" dirty="0" smtClean="0"/>
          </a:p>
          <a:p>
            <a:pPr lvl="1">
              <a:defRPr/>
            </a:pPr>
            <a:r>
              <a:rPr lang="cs-CZ" sz="1600" dirty="0" err="1" smtClean="0"/>
              <a:t>Phishing</a:t>
            </a:r>
            <a:r>
              <a:rPr lang="cs-CZ" sz="1600" dirty="0" smtClean="0"/>
              <a:t> – nevyžádaná zpráva, hromadně rozesílaná za účelem:</a:t>
            </a:r>
          </a:p>
          <a:p>
            <a:pPr lvl="2">
              <a:defRPr/>
            </a:pPr>
            <a:r>
              <a:rPr lang="cs-CZ" sz="1200" dirty="0" smtClean="0"/>
              <a:t>Vylákání přístupových údajů k různým službám</a:t>
            </a:r>
          </a:p>
          <a:p>
            <a:pPr lvl="2">
              <a:defRPr/>
            </a:pPr>
            <a:r>
              <a:rPr lang="cs-CZ" sz="1200" dirty="0" smtClean="0"/>
              <a:t>Vylákání soukromých informací</a:t>
            </a:r>
          </a:p>
          <a:p>
            <a:pPr lvl="1">
              <a:defRPr/>
            </a:pPr>
            <a:r>
              <a:rPr lang="cs-CZ" sz="1600" dirty="0" err="1" smtClean="0"/>
              <a:t>Spear</a:t>
            </a:r>
            <a:r>
              <a:rPr lang="cs-CZ" sz="1600" dirty="0"/>
              <a:t> </a:t>
            </a:r>
            <a:r>
              <a:rPr lang="cs-CZ" sz="1600" dirty="0" err="1" smtClean="0"/>
              <a:t>Phishing</a:t>
            </a:r>
            <a:r>
              <a:rPr lang="cs-CZ" sz="1600" dirty="0" smtClean="0"/>
              <a:t> – nevyžádaná zpráva cílená na konkrétního uživatele</a:t>
            </a:r>
          </a:p>
          <a:p>
            <a:pPr lvl="2">
              <a:defRPr/>
            </a:pPr>
            <a:r>
              <a:rPr lang="cs-CZ" sz="1200" dirty="0" smtClean="0"/>
              <a:t>Převážně na objednávku</a:t>
            </a:r>
          </a:p>
          <a:p>
            <a:pPr lvl="2">
              <a:defRPr/>
            </a:pPr>
            <a:r>
              <a:rPr lang="cs-CZ" sz="1200" dirty="0" smtClean="0"/>
              <a:t>Cílem bývá zavlečení škodlivého kódu do vnitřní sítě organizace za účelem získání přístupu k citlivým firemním datům</a:t>
            </a:r>
          </a:p>
          <a:p>
            <a:pPr>
              <a:defRPr/>
            </a:pPr>
            <a:r>
              <a:rPr lang="cs-CZ" sz="2000" dirty="0" smtClean="0"/>
              <a:t>Hrozby pramenící z neaktualizovaného IM klienta</a:t>
            </a:r>
          </a:p>
          <a:p>
            <a:pPr lvl="1">
              <a:defRPr/>
            </a:pPr>
            <a:r>
              <a:rPr lang="cs-CZ" sz="1600" dirty="0" smtClean="0"/>
              <a:t>Neaktualizovaný IM klient může být zneužit k instalaci škodlivého kódu do PC bez vědomí uživatele</a:t>
            </a:r>
            <a:endParaRPr lang="cs-CZ" sz="1600" dirty="0"/>
          </a:p>
          <a:p>
            <a:pPr>
              <a:defRPr/>
            </a:pPr>
            <a:r>
              <a:rPr lang="cs-CZ" sz="2000" dirty="0" smtClean="0"/>
              <a:t>Pravidla:</a:t>
            </a:r>
          </a:p>
          <a:p>
            <a:pPr lvl="1">
              <a:defRPr/>
            </a:pPr>
            <a:r>
              <a:rPr lang="cs-CZ" sz="1600" dirty="0" smtClean="0"/>
              <a:t>Neklikat na odkazy ve zprávách od neznámých osob (nebezpečí nasměrování na stránku se škodlivým kódem</a:t>
            </a:r>
          </a:p>
          <a:p>
            <a:pPr lvl="1">
              <a:defRPr/>
            </a:pPr>
            <a:r>
              <a:rPr lang="cs-CZ" sz="1600" dirty="0" smtClean="0"/>
              <a:t>Neotvírat soubory od neznámých osob</a:t>
            </a:r>
          </a:p>
          <a:p>
            <a:pPr lvl="1">
              <a:defRPr/>
            </a:pPr>
            <a:r>
              <a:rPr lang="cs-CZ" sz="1600" dirty="0" smtClean="0"/>
              <a:t>Nikam nezadávat ani neposílat </a:t>
            </a:r>
            <a:r>
              <a:rPr lang="cs-CZ" sz="1600" dirty="0" err="1" smtClean="0"/>
              <a:t>loginy</a:t>
            </a:r>
            <a:r>
              <a:rPr lang="cs-CZ" sz="1600" dirty="0" smtClean="0"/>
              <a:t> a hesla, čísla kreditních karet</a:t>
            </a:r>
          </a:p>
          <a:p>
            <a:pPr lvl="1">
              <a:defRPr/>
            </a:pPr>
            <a:r>
              <a:rPr lang="cs-CZ" sz="1600" dirty="0" smtClean="0"/>
              <a:t>Všímat si podezřelých zpráv od známých osob v kontaktech – mohou mít zavirovaný počítač a zprávu odesílá virus</a:t>
            </a:r>
          </a:p>
          <a:p>
            <a:pPr lvl="1">
              <a:defRPr/>
            </a:pPr>
            <a:r>
              <a:rPr lang="cs-CZ" sz="1600" dirty="0" smtClean="0"/>
              <a:t>Neignorovat případná varování antivirových programů</a:t>
            </a:r>
          </a:p>
          <a:p>
            <a:pPr lvl="1">
              <a:defRPr/>
            </a:pPr>
            <a:r>
              <a:rPr lang="cs-CZ" sz="1600" dirty="0" smtClean="0"/>
              <a:t>Nenechat se zastrašit (Pokud nenainstalujete software X.Y., váš počítač bude ohrožen…)</a:t>
            </a:r>
          </a:p>
          <a:p>
            <a:pPr lvl="1">
              <a:defRPr/>
            </a:pPr>
            <a:r>
              <a:rPr lang="cs-CZ" sz="1600" b="1" dirty="0" smtClean="0"/>
              <a:t>Zabezpečit pravidelnou aktualizaci používaného klienta na poslední verzi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457200" y="274638"/>
            <a:ext cx="8229600" cy="850900"/>
          </a:xfrm>
        </p:spPr>
        <p:txBody>
          <a:bodyPr/>
          <a:lstStyle/>
          <a:p>
            <a:r>
              <a:rPr lang="en-US" altLang="cs-CZ" sz="2800" smtClean="0"/>
              <a:t>Cloudov</a:t>
            </a:r>
            <a:r>
              <a:rPr lang="cs-CZ" altLang="cs-CZ" sz="2800" smtClean="0"/>
              <a:t>é služby (OneDrive, Google Disk,… )</a:t>
            </a:r>
          </a:p>
        </p:txBody>
      </p:sp>
      <p:sp>
        <p:nvSpPr>
          <p:cNvPr id="3" name="Zástupný symbol pro obsah 2"/>
          <p:cNvSpPr>
            <a:spLocks noGrp="1"/>
          </p:cNvSpPr>
          <p:nvPr>
            <p:ph idx="1"/>
          </p:nvPr>
        </p:nvSpPr>
        <p:spPr>
          <a:xfrm>
            <a:off x="457200" y="1125538"/>
            <a:ext cx="8229600" cy="5000625"/>
          </a:xfrm>
        </p:spPr>
        <p:txBody>
          <a:bodyPr>
            <a:normAutofit lnSpcReduction="10000"/>
          </a:bodyPr>
          <a:lstStyle/>
          <a:p>
            <a:pPr>
              <a:defRPr/>
            </a:pPr>
            <a:r>
              <a:rPr lang="cs-CZ" sz="2000" dirty="0" smtClean="0"/>
              <a:t>Hrozby: odevzdání vašich dat cizímu subjektu</a:t>
            </a:r>
          </a:p>
          <a:p>
            <a:pPr lvl="1">
              <a:defRPr/>
            </a:pPr>
            <a:r>
              <a:rPr lang="cs-CZ" sz="1600" dirty="0" smtClean="0"/>
              <a:t>U většiny </a:t>
            </a:r>
            <a:r>
              <a:rPr lang="cs-CZ" sz="1600" dirty="0" err="1" smtClean="0"/>
              <a:t>cloudových</a:t>
            </a:r>
            <a:r>
              <a:rPr lang="cs-CZ" sz="1600" dirty="0" smtClean="0"/>
              <a:t> služeb jejich používáním souhlasíte s tím, </a:t>
            </a:r>
            <a:r>
              <a:rPr lang="cs-CZ" sz="1600" b="1" dirty="0" smtClean="0"/>
              <a:t>že data tam nahraná může firma použít k jakýmkoli účelům</a:t>
            </a:r>
            <a:r>
              <a:rPr lang="cs-CZ" sz="1600" dirty="0" smtClean="0"/>
              <a:t>, předávat je dalším subjektům, publikovat, analyzovat atd. </a:t>
            </a:r>
          </a:p>
          <a:p>
            <a:pPr lvl="1">
              <a:defRPr/>
            </a:pPr>
            <a:r>
              <a:rPr lang="cs-CZ" sz="1600" dirty="0" smtClean="0"/>
              <a:t>Týká se to drtivé většiny nešifrovaných </a:t>
            </a:r>
            <a:r>
              <a:rPr lang="cs-CZ" sz="1600" dirty="0" err="1" smtClean="0"/>
              <a:t>cloudových</a:t>
            </a:r>
            <a:r>
              <a:rPr lang="cs-CZ" sz="1600" dirty="0" smtClean="0"/>
              <a:t> poskytovatelů i poskytovatelů emailových služeb – </a:t>
            </a:r>
          </a:p>
          <a:p>
            <a:pPr lvl="2">
              <a:defRPr/>
            </a:pPr>
            <a:r>
              <a:rPr lang="cs-CZ" sz="1200" dirty="0" smtClean="0"/>
              <a:t>Google Disk, </a:t>
            </a:r>
          </a:p>
          <a:p>
            <a:pPr lvl="2">
              <a:defRPr/>
            </a:pPr>
            <a:r>
              <a:rPr lang="cs-CZ" sz="1200" dirty="0" smtClean="0"/>
              <a:t>Microsoft </a:t>
            </a:r>
            <a:r>
              <a:rPr lang="cs-CZ" sz="1200" dirty="0" err="1" smtClean="0"/>
              <a:t>OneDrive</a:t>
            </a:r>
            <a:r>
              <a:rPr lang="cs-CZ" sz="1200" dirty="0" smtClean="0"/>
              <a:t>, </a:t>
            </a:r>
          </a:p>
          <a:p>
            <a:pPr lvl="2">
              <a:defRPr/>
            </a:pPr>
            <a:r>
              <a:rPr lang="cs-CZ" sz="1200" dirty="0" smtClean="0"/>
              <a:t>Seznam, </a:t>
            </a:r>
          </a:p>
          <a:p>
            <a:pPr lvl="2">
              <a:defRPr/>
            </a:pPr>
            <a:r>
              <a:rPr lang="cs-CZ" sz="1200" dirty="0" smtClean="0"/>
              <a:t>Volny.cz atd. </a:t>
            </a:r>
          </a:p>
          <a:p>
            <a:pPr lvl="1">
              <a:defRPr/>
            </a:pPr>
            <a:r>
              <a:rPr lang="cs-CZ" sz="1600" b="1" dirty="0" smtClean="0"/>
              <a:t>Tyto služby jsou nevhodné pro jakkoliv citlivá data – osobní údaje, vědecké publikace….</a:t>
            </a:r>
          </a:p>
          <a:p>
            <a:pPr lvl="1">
              <a:defRPr/>
            </a:pPr>
            <a:r>
              <a:rPr lang="cs-CZ" sz="1600" dirty="0" smtClean="0"/>
              <a:t>Možné řešení – </a:t>
            </a:r>
            <a:r>
              <a:rPr lang="cs-CZ" sz="1600" b="1" dirty="0" smtClean="0"/>
              <a:t>šifrované </a:t>
            </a:r>
            <a:r>
              <a:rPr lang="cs-CZ" sz="1600" b="1" dirty="0" err="1" smtClean="0"/>
              <a:t>cloudové</a:t>
            </a:r>
            <a:r>
              <a:rPr lang="cs-CZ" sz="1600" b="1" dirty="0" smtClean="0"/>
              <a:t> služby </a:t>
            </a:r>
            <a:r>
              <a:rPr lang="cs-CZ" sz="1600" dirty="0" smtClean="0"/>
              <a:t>– takové, kde poskytovatel služby do Vašich dat nevidí, protože se ukládají na jejich serverech šifrovaně a klíč má pouze uživatel. </a:t>
            </a:r>
          </a:p>
          <a:p>
            <a:pPr lvl="2">
              <a:defRPr/>
            </a:pPr>
            <a:r>
              <a:rPr lang="cs-CZ" sz="1300" dirty="0" smtClean="0"/>
              <a:t>Emailové služby – </a:t>
            </a:r>
            <a:r>
              <a:rPr lang="cs-CZ" sz="1300" dirty="0" err="1" smtClean="0"/>
              <a:t>Protonmail</a:t>
            </a:r>
            <a:r>
              <a:rPr lang="cs-CZ" sz="1300" dirty="0" smtClean="0"/>
              <a:t>, </a:t>
            </a:r>
            <a:r>
              <a:rPr lang="cs-CZ" sz="1300" dirty="0" err="1" smtClean="0"/>
              <a:t>Lavabit</a:t>
            </a:r>
            <a:r>
              <a:rPr lang="cs-CZ" sz="1300" dirty="0" smtClean="0"/>
              <a:t>,…</a:t>
            </a:r>
          </a:p>
          <a:p>
            <a:pPr lvl="2">
              <a:defRPr/>
            </a:pPr>
            <a:r>
              <a:rPr lang="cs-CZ" sz="1300" dirty="0" smtClean="0"/>
              <a:t>Služby pro ukládání dat – </a:t>
            </a:r>
            <a:r>
              <a:rPr lang="cs-CZ" sz="1300" dirty="0" err="1" smtClean="0"/>
              <a:t>SpiderOak</a:t>
            </a:r>
            <a:r>
              <a:rPr lang="cs-CZ" sz="1300" dirty="0" smtClean="0"/>
              <a:t>, </a:t>
            </a:r>
            <a:r>
              <a:rPr lang="cs-CZ" sz="1300" dirty="0" err="1" smtClean="0"/>
              <a:t>Mega</a:t>
            </a:r>
            <a:r>
              <a:rPr lang="cs-CZ" sz="1300" dirty="0" smtClean="0"/>
              <a:t> (?),…</a:t>
            </a:r>
          </a:p>
          <a:p>
            <a:pPr marL="514350" lvl="1" indent="0">
              <a:buFontTx/>
              <a:buNone/>
              <a:defRPr/>
            </a:pPr>
            <a:endParaRPr lang="cs-CZ" sz="1700" dirty="0"/>
          </a:p>
          <a:p>
            <a:pPr marL="514350" lvl="1" indent="0">
              <a:buFontTx/>
              <a:buNone/>
              <a:defRPr/>
            </a:pPr>
            <a:r>
              <a:rPr lang="cs-CZ" sz="1700" dirty="0" smtClean="0"/>
              <a:t>Pokud nechcete odevzdat svá data cizí firmě, používejte pouze šifrované </a:t>
            </a:r>
            <a:r>
              <a:rPr lang="cs-CZ" sz="1700" dirty="0" err="1" smtClean="0"/>
              <a:t>cloudové</a:t>
            </a:r>
            <a:r>
              <a:rPr lang="cs-CZ" sz="1700" dirty="0" smtClean="0"/>
              <a:t> služby. Vždy je vhodné číst podmínky použití dané služby.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457200" y="274638"/>
            <a:ext cx="8229600" cy="850900"/>
          </a:xfrm>
        </p:spPr>
        <p:txBody>
          <a:bodyPr/>
          <a:lstStyle/>
          <a:p>
            <a:r>
              <a:rPr lang="cs-CZ" altLang="cs-CZ" sz="2800" smtClean="0"/>
              <a:t>Sociální sítě</a:t>
            </a:r>
          </a:p>
        </p:txBody>
      </p:sp>
      <p:sp>
        <p:nvSpPr>
          <p:cNvPr id="73731" name="Zástupný symbol pro obsah 2"/>
          <p:cNvSpPr>
            <a:spLocks noGrp="1"/>
          </p:cNvSpPr>
          <p:nvPr>
            <p:ph idx="1"/>
          </p:nvPr>
        </p:nvSpPr>
        <p:spPr>
          <a:xfrm>
            <a:off x="457200" y="1125538"/>
            <a:ext cx="8229600" cy="5000625"/>
          </a:xfrm>
        </p:spPr>
        <p:txBody>
          <a:bodyPr/>
          <a:lstStyle/>
          <a:p>
            <a:r>
              <a:rPr lang="cs-CZ" altLang="cs-CZ" sz="1600" b="1" smtClean="0"/>
              <a:t>Facebook</a:t>
            </a:r>
            <a:r>
              <a:rPr lang="cs-CZ" altLang="cs-CZ" sz="1600" smtClean="0"/>
              <a:t> – zneužíván pro šíření spamu, hoaxů, škodlivého kódu</a:t>
            </a:r>
          </a:p>
          <a:p>
            <a:pPr lvl="1"/>
            <a:r>
              <a:rPr lang="cs-CZ" altLang="cs-CZ" sz="1600" smtClean="0"/>
              <a:t>Nebezpečná je důvěra v přátele: kliknu na cokoli, co postne někdo z mých přátel</a:t>
            </a:r>
          </a:p>
          <a:p>
            <a:pPr lvl="1"/>
            <a:r>
              <a:rPr lang="cs-CZ" altLang="cs-CZ" sz="1600" smtClean="0"/>
              <a:t>Obtížná orientace v prostředí, které se často mění – pasti na neznalé uživatele</a:t>
            </a:r>
          </a:p>
          <a:p>
            <a:pPr lvl="1"/>
            <a:r>
              <a:rPr lang="cs-CZ" altLang="cs-CZ" sz="1600" smtClean="0"/>
              <a:t>Clickjacking – kombinace sociálního inženýrství a tlačítek To se mi líbí</a:t>
            </a:r>
          </a:p>
          <a:p>
            <a:pPr lvl="2"/>
            <a:r>
              <a:rPr lang="cs-CZ" altLang="cs-CZ" sz="1400" smtClean="0"/>
              <a:t>Příklad: Klikněte postupně na všechna tlačítka To se mi líbí pro zobrazení videa apod.</a:t>
            </a:r>
          </a:p>
          <a:p>
            <a:pPr lvl="2"/>
            <a:r>
              <a:rPr lang="cs-CZ" altLang="cs-CZ" sz="1400" smtClean="0"/>
              <a:t>Na konci často pouze webová stránka se škodlivým kódem, stránka tahající z lidí peníze nebo zvyšující si uměle návštěvnost</a:t>
            </a:r>
          </a:p>
          <a:p>
            <a:r>
              <a:rPr lang="cs-CZ" altLang="cs-CZ" sz="1600" b="1" smtClean="0"/>
              <a:t>Google+ </a:t>
            </a:r>
            <a:r>
              <a:rPr lang="cs-CZ" altLang="cs-CZ" sz="1600" smtClean="0"/>
              <a:t>- platí obdobná pravidla jako pro Facebook, zatím méně rozšířené</a:t>
            </a:r>
          </a:p>
          <a:p>
            <a:r>
              <a:rPr lang="cs-CZ" altLang="cs-CZ" sz="1600" b="1" smtClean="0"/>
              <a:t>Twitter </a:t>
            </a:r>
            <a:r>
              <a:rPr lang="cs-CZ" altLang="cs-CZ" sz="1600" smtClean="0"/>
              <a:t>– šíření adres stránek obsahujících škodlivý kód</a:t>
            </a:r>
          </a:p>
          <a:p>
            <a:endParaRPr lang="cs-CZ" altLang="cs-CZ" sz="1800" b="1" smtClean="0"/>
          </a:p>
          <a:p>
            <a:pPr>
              <a:buFontTx/>
              <a:buNone/>
            </a:pPr>
            <a:endParaRPr lang="cs-CZ" altLang="cs-CZ" sz="1800" b="1" smtClean="0"/>
          </a:p>
          <a:p>
            <a:pPr>
              <a:buFontTx/>
              <a:buNone/>
            </a:pPr>
            <a:r>
              <a:rPr lang="cs-CZ" altLang="cs-CZ" sz="1800" b="1" smtClean="0"/>
              <a:t>Základní pravidlo – neklikat na cokoli, přemýšlet. I počítače vašich přátel mohou být napadeny škodlivým kódem, který na jejich FB profilu posílá příspěvky…</a:t>
            </a:r>
          </a:p>
          <a:p>
            <a:pPr>
              <a:buFontTx/>
              <a:buNone/>
            </a:pPr>
            <a:r>
              <a:rPr lang="cs-CZ" altLang="cs-CZ" sz="1800" b="1" smtClean="0"/>
              <a:t>Na sociální sítě přistupujeme většinou přes internetový prohlížeč – tedy platí zásady zabezpečení prohlížeče (viz. dále)</a:t>
            </a:r>
          </a:p>
          <a:p>
            <a:pPr>
              <a:buFontTx/>
              <a:buNone/>
            </a:pPr>
            <a:endParaRPr lang="cs-CZ" altLang="cs-CZ" sz="1800" b="1"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a:xfrm>
            <a:off x="457200" y="274638"/>
            <a:ext cx="8229600" cy="850900"/>
          </a:xfrm>
        </p:spPr>
        <p:txBody>
          <a:bodyPr/>
          <a:lstStyle/>
          <a:p>
            <a:r>
              <a:rPr lang="cs-CZ" altLang="cs-CZ" sz="2800" smtClean="0"/>
              <a:t>Antivirus a antispyware</a:t>
            </a:r>
          </a:p>
        </p:txBody>
      </p:sp>
      <p:sp>
        <p:nvSpPr>
          <p:cNvPr id="3" name="Zástupný symbol pro obsah 2"/>
          <p:cNvSpPr>
            <a:spLocks noGrp="1"/>
          </p:cNvSpPr>
          <p:nvPr>
            <p:ph idx="1"/>
          </p:nvPr>
        </p:nvSpPr>
        <p:spPr>
          <a:xfrm>
            <a:off x="468313" y="1052513"/>
            <a:ext cx="8229600" cy="5400675"/>
          </a:xfrm>
        </p:spPr>
        <p:txBody>
          <a:bodyPr>
            <a:normAutofit fontScale="92500"/>
          </a:bodyPr>
          <a:lstStyle/>
          <a:p>
            <a:pPr marL="0" indent="0">
              <a:buFontTx/>
              <a:buNone/>
              <a:defRPr/>
            </a:pPr>
            <a:r>
              <a:rPr lang="cs-CZ" sz="1400" dirty="0" smtClean="0"/>
              <a:t>Pokud nepoužíváme nějaký </a:t>
            </a:r>
            <a:r>
              <a:rPr lang="cs-CZ" sz="1400" b="1" dirty="0" smtClean="0"/>
              <a:t>placený antivirový program</a:t>
            </a:r>
            <a:r>
              <a:rPr lang="cs-CZ" sz="1400" dirty="0" smtClean="0"/>
              <a:t>, je vhodné použít </a:t>
            </a:r>
            <a:r>
              <a:rPr lang="cs-CZ" sz="1400" b="1" dirty="0" smtClean="0"/>
              <a:t>zdarma dostupné antivirové produkty.</a:t>
            </a:r>
          </a:p>
          <a:p>
            <a:pPr marL="0" indent="0">
              <a:buFontTx/>
              <a:buNone/>
              <a:defRPr/>
            </a:pPr>
            <a:r>
              <a:rPr lang="cs-CZ" sz="1400" dirty="0" smtClean="0"/>
              <a:t>Pro domácí nekomerční použití jsou to například</a:t>
            </a:r>
          </a:p>
          <a:p>
            <a:pPr lvl="1">
              <a:defRPr/>
            </a:pPr>
            <a:r>
              <a:rPr lang="cs-CZ" sz="1400" b="1" dirty="0" smtClean="0"/>
              <a:t>Microsoft </a:t>
            </a:r>
            <a:r>
              <a:rPr lang="cs-CZ" sz="1400" b="1" dirty="0" err="1" smtClean="0"/>
              <a:t>Security</a:t>
            </a:r>
            <a:r>
              <a:rPr lang="cs-CZ" sz="1400" b="1" dirty="0" smtClean="0"/>
              <a:t> Essentials </a:t>
            </a:r>
            <a:r>
              <a:rPr lang="cs-CZ" sz="1400" dirty="0" smtClean="0"/>
              <a:t>– produkt Microsoftu, distribuovaný přes Microsoft Update. Nenáročný, dostačující, v češtině</a:t>
            </a:r>
          </a:p>
          <a:p>
            <a:pPr lvl="1">
              <a:defRPr/>
            </a:pPr>
            <a:r>
              <a:rPr lang="cs-CZ" sz="1400" b="1" dirty="0" err="1" smtClean="0"/>
              <a:t>Avast</a:t>
            </a:r>
            <a:r>
              <a:rPr lang="cs-CZ" sz="1400" b="1" dirty="0" smtClean="0"/>
              <a:t> Free Antivirus </a:t>
            </a:r>
            <a:r>
              <a:rPr lang="cs-CZ" sz="1400" dirty="0" smtClean="0"/>
              <a:t>– produkt české firmy AVAST Software, velmi oblíbený, automatické aktualizace, mírně náročnější na systémové zdroje, nutná obnova bezplatné registrace po 1 roce</a:t>
            </a:r>
          </a:p>
          <a:p>
            <a:pPr lvl="1">
              <a:defRPr/>
            </a:pPr>
            <a:r>
              <a:rPr lang="cs-CZ" sz="1400" b="1" dirty="0" smtClean="0"/>
              <a:t>AVG Antivirus FREE </a:t>
            </a:r>
            <a:r>
              <a:rPr lang="cs-CZ" sz="1400" dirty="0" smtClean="0"/>
              <a:t>– další český produkt, také vhodný pro běžné použití</a:t>
            </a:r>
          </a:p>
          <a:p>
            <a:pPr lvl="1">
              <a:defRPr/>
            </a:pPr>
            <a:r>
              <a:rPr lang="cs-CZ" sz="1400" b="1" dirty="0" smtClean="0"/>
              <a:t>Panda </a:t>
            </a:r>
            <a:r>
              <a:rPr lang="cs-CZ" sz="1400" b="1" dirty="0" err="1" smtClean="0"/>
              <a:t>Cloud</a:t>
            </a:r>
            <a:r>
              <a:rPr lang="cs-CZ" sz="1400" b="1" dirty="0" smtClean="0"/>
              <a:t> Antivirus FREE </a:t>
            </a:r>
            <a:r>
              <a:rPr lang="cs-CZ" sz="1400" dirty="0" smtClean="0"/>
              <a:t>– antivir pracující na </a:t>
            </a:r>
            <a:r>
              <a:rPr lang="cs-CZ" sz="1400" dirty="0" err="1" smtClean="0"/>
              <a:t>cloudové</a:t>
            </a:r>
            <a:r>
              <a:rPr lang="cs-CZ" sz="1400" dirty="0" smtClean="0"/>
              <a:t> bázi, menší zátěž PC</a:t>
            </a:r>
          </a:p>
          <a:p>
            <a:pPr lvl="1">
              <a:defRPr/>
            </a:pPr>
            <a:r>
              <a:rPr lang="cs-CZ" sz="1400" b="1" dirty="0" err="1" smtClean="0"/>
              <a:t>Comodo</a:t>
            </a:r>
            <a:r>
              <a:rPr lang="cs-CZ" sz="1400" b="1" dirty="0" smtClean="0"/>
              <a:t> Antivirus </a:t>
            </a:r>
            <a:r>
              <a:rPr lang="cs-CZ" sz="1400" dirty="0" smtClean="0"/>
              <a:t>– základní ochrana od firmy </a:t>
            </a:r>
            <a:r>
              <a:rPr lang="cs-CZ" sz="1400" dirty="0" err="1" smtClean="0"/>
              <a:t>Comodo</a:t>
            </a:r>
            <a:endParaRPr lang="en-US" sz="1400" dirty="0" smtClean="0"/>
          </a:p>
          <a:p>
            <a:pPr lvl="1">
              <a:defRPr/>
            </a:pPr>
            <a:endParaRPr lang="en-US" sz="1400" dirty="0"/>
          </a:p>
          <a:p>
            <a:pPr marL="57150" indent="0">
              <a:buFontTx/>
              <a:buNone/>
              <a:defRPr/>
            </a:pPr>
            <a:r>
              <a:rPr lang="en-US" sz="1500" dirty="0" err="1" smtClean="0"/>
              <a:t>Antiviry</a:t>
            </a:r>
            <a:r>
              <a:rPr lang="cs-CZ" sz="1500" dirty="0"/>
              <a:t> </a:t>
            </a:r>
            <a:r>
              <a:rPr lang="cs-CZ" sz="1500" dirty="0" smtClean="0"/>
              <a:t>si většinou automaticky aktualizují své virové databáze, je třeba nechat tuto funkci povolenou</a:t>
            </a:r>
            <a:r>
              <a:rPr lang="en-US" sz="1500" dirty="0" smtClean="0"/>
              <a:t>!</a:t>
            </a:r>
            <a:endParaRPr lang="cs-CZ" sz="1500" dirty="0"/>
          </a:p>
          <a:p>
            <a:pPr marL="57150" indent="0">
              <a:buFontTx/>
              <a:buNone/>
              <a:defRPr/>
            </a:pPr>
            <a:endParaRPr lang="cs-CZ" sz="1800" dirty="0" smtClean="0"/>
          </a:p>
          <a:p>
            <a:pPr marL="57150" indent="0">
              <a:buFontTx/>
              <a:buNone/>
              <a:defRPr/>
            </a:pPr>
            <a:r>
              <a:rPr lang="cs-CZ" sz="1800" b="1" dirty="0" err="1" smtClean="0"/>
              <a:t>Antispyware</a:t>
            </a:r>
            <a:r>
              <a:rPr lang="cs-CZ" sz="1800" dirty="0" smtClean="0"/>
              <a:t> – </a:t>
            </a:r>
            <a:r>
              <a:rPr lang="cs-CZ" sz="1600" dirty="0" smtClean="0"/>
              <a:t>software na odstranění a blokování </a:t>
            </a:r>
            <a:r>
              <a:rPr lang="cs-CZ" sz="1600" dirty="0" err="1" smtClean="0"/>
              <a:t>spyware</a:t>
            </a:r>
            <a:r>
              <a:rPr lang="cs-CZ" sz="1600" dirty="0" smtClean="0"/>
              <a:t> (programy, které odesílají data o uživateli třetí straně bez jeho vědomí)</a:t>
            </a:r>
          </a:p>
          <a:p>
            <a:pPr lvl="1">
              <a:defRPr/>
            </a:pPr>
            <a:r>
              <a:rPr lang="cs-CZ" sz="1400" b="1" dirty="0" err="1"/>
              <a:t>Spybot</a:t>
            </a:r>
            <a:r>
              <a:rPr lang="cs-CZ" sz="1400" b="1" dirty="0"/>
              <a:t> </a:t>
            </a:r>
            <a:r>
              <a:rPr lang="cs-CZ" sz="1400" b="1" dirty="0" err="1"/>
              <a:t>Search</a:t>
            </a:r>
            <a:r>
              <a:rPr lang="cs-CZ" sz="1400" b="1" dirty="0"/>
              <a:t> &amp; </a:t>
            </a:r>
            <a:r>
              <a:rPr lang="cs-CZ" sz="1400" b="1" dirty="0" err="1"/>
              <a:t>Destroy</a:t>
            </a:r>
            <a:r>
              <a:rPr lang="cs-CZ" sz="1400" b="1" dirty="0"/>
              <a:t> </a:t>
            </a:r>
            <a:r>
              <a:rPr lang="cs-CZ" sz="1400" dirty="0"/>
              <a:t>– zdarma pro nekomerční účely, český překlad</a:t>
            </a:r>
          </a:p>
          <a:p>
            <a:pPr lvl="1">
              <a:defRPr/>
            </a:pPr>
            <a:r>
              <a:rPr lang="cs-CZ" sz="1400" b="1" dirty="0" err="1"/>
              <a:t>Spyware</a:t>
            </a:r>
            <a:r>
              <a:rPr lang="cs-CZ" sz="1400" b="1" dirty="0"/>
              <a:t> </a:t>
            </a:r>
            <a:r>
              <a:rPr lang="cs-CZ" sz="1400" b="1" dirty="0" err="1"/>
              <a:t>Terminator</a:t>
            </a:r>
            <a:r>
              <a:rPr lang="cs-CZ" sz="1400" b="1" dirty="0"/>
              <a:t> </a:t>
            </a:r>
            <a:r>
              <a:rPr lang="cs-CZ" sz="1400" dirty="0"/>
              <a:t>– zdarma i pro komerční účely, český překlad</a:t>
            </a:r>
          </a:p>
          <a:p>
            <a:pPr lvl="1">
              <a:defRPr/>
            </a:pPr>
            <a:r>
              <a:rPr lang="cs-CZ" sz="1400" b="1" dirty="0"/>
              <a:t>Ad </a:t>
            </a:r>
            <a:r>
              <a:rPr lang="cs-CZ" sz="1400" b="1" dirty="0" err="1"/>
              <a:t>Aware</a:t>
            </a:r>
            <a:r>
              <a:rPr lang="cs-CZ" sz="1400" b="1" dirty="0"/>
              <a:t> SE </a:t>
            </a:r>
            <a:r>
              <a:rPr lang="cs-CZ" sz="1400" b="1" dirty="0" err="1"/>
              <a:t>Personal</a:t>
            </a:r>
            <a:r>
              <a:rPr lang="cs-CZ" sz="1400" b="1" dirty="0"/>
              <a:t> </a:t>
            </a:r>
            <a:r>
              <a:rPr lang="cs-CZ" sz="1400" b="1" dirty="0" err="1"/>
              <a:t>Edition</a:t>
            </a:r>
            <a:r>
              <a:rPr lang="cs-CZ" sz="1400" b="1" dirty="0"/>
              <a:t> </a:t>
            </a:r>
            <a:r>
              <a:rPr lang="cs-CZ" sz="1400" dirty="0"/>
              <a:t>– zdarma pro nekomerční </a:t>
            </a:r>
            <a:r>
              <a:rPr lang="cs-CZ" sz="1400" dirty="0" smtClean="0"/>
              <a:t>účely</a:t>
            </a:r>
          </a:p>
          <a:p>
            <a:pPr lvl="1">
              <a:defRPr/>
            </a:pPr>
            <a:r>
              <a:rPr lang="cs-CZ" sz="1400" b="1" dirty="0" smtClean="0"/>
              <a:t>Windows </a:t>
            </a:r>
            <a:r>
              <a:rPr lang="cs-CZ" sz="1400" b="1" dirty="0" err="1" smtClean="0"/>
              <a:t>Defender</a:t>
            </a:r>
            <a:r>
              <a:rPr lang="cs-CZ" sz="1400" b="1" dirty="0" smtClean="0"/>
              <a:t> </a:t>
            </a:r>
            <a:r>
              <a:rPr lang="cs-CZ" sz="1400" dirty="0" smtClean="0"/>
              <a:t>– standardní součást Windows Vista a vyšších verzí</a:t>
            </a:r>
          </a:p>
          <a:p>
            <a:pPr lvl="1">
              <a:defRPr/>
            </a:pPr>
            <a:endParaRPr lang="cs-CZ" sz="1400" dirty="0" smtClean="0"/>
          </a:p>
          <a:p>
            <a:pPr marL="0" indent="0">
              <a:buFontTx/>
              <a:buNone/>
              <a:defRPr/>
            </a:pPr>
            <a:r>
              <a:rPr lang="cs-CZ" sz="1400" dirty="0" err="1" smtClean="0"/>
              <a:t>Antispyware</a:t>
            </a:r>
            <a:r>
              <a:rPr lang="cs-CZ" sz="1400" dirty="0" smtClean="0"/>
              <a:t> není většinou nutné používat stále, ale je vhodné občas nějaký nainstalovat a nechat </a:t>
            </a:r>
            <a:r>
              <a:rPr lang="cs-CZ" sz="1400" dirty="0" err="1" smtClean="0"/>
              <a:t>proskenovat</a:t>
            </a:r>
            <a:r>
              <a:rPr lang="cs-CZ" sz="1400" dirty="0" smtClean="0"/>
              <a:t> počítač.</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a:xfrm>
            <a:off x="457200" y="274638"/>
            <a:ext cx="8229600" cy="850900"/>
          </a:xfrm>
        </p:spPr>
        <p:txBody>
          <a:bodyPr/>
          <a:lstStyle/>
          <a:p>
            <a:r>
              <a:rPr lang="cs-CZ" altLang="cs-CZ" sz="2800" smtClean="0"/>
              <a:t>Přístupová hesla</a:t>
            </a:r>
          </a:p>
        </p:txBody>
      </p:sp>
      <p:sp>
        <p:nvSpPr>
          <p:cNvPr id="3" name="Zástupný symbol pro obsah 2"/>
          <p:cNvSpPr>
            <a:spLocks noGrp="1"/>
          </p:cNvSpPr>
          <p:nvPr>
            <p:ph idx="1"/>
          </p:nvPr>
        </p:nvSpPr>
        <p:spPr>
          <a:xfrm>
            <a:off x="468313" y="1052513"/>
            <a:ext cx="8229600" cy="5002212"/>
          </a:xfrm>
        </p:spPr>
        <p:txBody>
          <a:bodyPr>
            <a:normAutofit lnSpcReduction="10000"/>
          </a:bodyPr>
          <a:lstStyle/>
          <a:p>
            <a:pPr marL="0" indent="0">
              <a:buFontTx/>
              <a:buNone/>
              <a:defRPr/>
            </a:pPr>
            <a:r>
              <a:rPr lang="cs-CZ" sz="1400" dirty="0" smtClean="0"/>
              <a:t>Běžně využíváme mnoho různých internetových služeb – máme mnoho přístupových údajů</a:t>
            </a:r>
          </a:p>
          <a:p>
            <a:pPr>
              <a:defRPr/>
            </a:pPr>
            <a:r>
              <a:rPr lang="cs-CZ" sz="1400" dirty="0" smtClean="0"/>
              <a:t>Nebezpečné tendence – všude používat stejné a jednoduché heslo</a:t>
            </a:r>
          </a:p>
          <a:p>
            <a:pPr>
              <a:defRPr/>
            </a:pPr>
            <a:r>
              <a:rPr lang="cs-CZ" sz="1400" dirty="0" smtClean="0"/>
              <a:t>Známé služby čelí častým útokům hackerů s cílem ukrást přístupové údaje uživatelů (často úspěšně)</a:t>
            </a:r>
          </a:p>
          <a:p>
            <a:pPr>
              <a:defRPr/>
            </a:pPr>
            <a:r>
              <a:rPr lang="cs-CZ" sz="1400" dirty="0" smtClean="0"/>
              <a:t>Pokud mám všude stejný </a:t>
            </a:r>
            <a:r>
              <a:rPr lang="cs-CZ" sz="1400" dirty="0" err="1" smtClean="0"/>
              <a:t>login</a:t>
            </a:r>
            <a:r>
              <a:rPr lang="cs-CZ" sz="1400" dirty="0" smtClean="0"/>
              <a:t> a heslo, hacker najednou získá přístup do všech mých účtů</a:t>
            </a:r>
            <a:r>
              <a:rPr lang="en-US" sz="1400" dirty="0" smtClean="0"/>
              <a:t>!</a:t>
            </a:r>
            <a:endParaRPr lang="cs-CZ" sz="1400" dirty="0" smtClean="0"/>
          </a:p>
          <a:p>
            <a:pPr>
              <a:defRPr/>
            </a:pPr>
            <a:r>
              <a:rPr lang="cs-CZ" sz="1400" dirty="0" smtClean="0"/>
              <a:t>Zásady: </a:t>
            </a:r>
          </a:p>
          <a:p>
            <a:pPr lvl="1">
              <a:defRPr/>
            </a:pPr>
            <a:r>
              <a:rPr lang="cs-CZ" sz="1400" dirty="0" smtClean="0"/>
              <a:t>do důležitých služeb (přístupy do banky atd.) používat </a:t>
            </a:r>
            <a:r>
              <a:rPr lang="cs-CZ" sz="1400" b="1" dirty="0" smtClean="0"/>
              <a:t>unikátní přístupové údaje</a:t>
            </a:r>
          </a:p>
          <a:p>
            <a:pPr lvl="1">
              <a:defRPr/>
            </a:pPr>
            <a:r>
              <a:rPr lang="cs-CZ" sz="1400" dirty="0"/>
              <a:t>Jako přístupové údaje jsou často vyžadovány e-mail a </a:t>
            </a:r>
            <a:r>
              <a:rPr lang="cs-CZ" sz="1400" dirty="0" smtClean="0"/>
              <a:t>heslo. </a:t>
            </a:r>
            <a:r>
              <a:rPr lang="cs-CZ" sz="1400" b="1" dirty="0" smtClean="0"/>
              <a:t>Nikdy nezadávat stejné heslo, jako máme do emailu</a:t>
            </a:r>
            <a:r>
              <a:rPr lang="en-US" sz="1400" b="1" dirty="0" smtClean="0"/>
              <a:t>!! </a:t>
            </a:r>
            <a:r>
              <a:rPr lang="en-US" sz="1400" dirty="0" smtClean="0"/>
              <a:t>P</a:t>
            </a:r>
            <a:r>
              <a:rPr lang="cs-CZ" sz="1400" dirty="0" err="1" smtClean="0"/>
              <a:t>ři</a:t>
            </a:r>
            <a:r>
              <a:rPr lang="cs-CZ" sz="1400" dirty="0" smtClean="0"/>
              <a:t> vyzrazení těchto údajů hackeři začnou využívat váš e-mail k šíření spamu a virů, hrozí zablokování účtu.</a:t>
            </a:r>
            <a:endParaRPr lang="cs-CZ" sz="1400" dirty="0"/>
          </a:p>
          <a:p>
            <a:pPr lvl="1">
              <a:defRPr/>
            </a:pPr>
            <a:r>
              <a:rPr lang="cs-CZ" sz="1400" dirty="0" smtClean="0"/>
              <a:t>Pokud máme hesel mnoho, zvážit použití </a:t>
            </a:r>
            <a:r>
              <a:rPr lang="cs-CZ" sz="1400" b="1" dirty="0" smtClean="0"/>
              <a:t>softwarového správce hesel</a:t>
            </a:r>
          </a:p>
          <a:p>
            <a:pPr marL="57150" indent="0">
              <a:buFontTx/>
              <a:buNone/>
              <a:defRPr/>
            </a:pPr>
            <a:endParaRPr lang="cs-CZ" sz="1400" dirty="0"/>
          </a:p>
          <a:p>
            <a:pPr marL="57150" indent="0">
              <a:buFontTx/>
              <a:buNone/>
              <a:defRPr/>
            </a:pPr>
            <a:r>
              <a:rPr lang="cs-CZ" sz="1400" b="1" dirty="0" smtClean="0"/>
              <a:t>Správce hesel </a:t>
            </a:r>
            <a:r>
              <a:rPr lang="cs-CZ" sz="1400" dirty="0" smtClean="0"/>
              <a:t>– užitečný pomocník pro bezpečnou práci s hesly</a:t>
            </a:r>
          </a:p>
          <a:p>
            <a:pPr marL="57150" indent="0">
              <a:buFontTx/>
              <a:buNone/>
              <a:defRPr/>
            </a:pPr>
            <a:r>
              <a:rPr lang="cs-CZ" sz="1400" dirty="0" smtClean="0"/>
              <a:t>Je třeba si pamatovat pouze jedno hlavní heslo, ostatní hesla jsou bezpečně a přehledně uloženy v programu. </a:t>
            </a:r>
          </a:p>
          <a:p>
            <a:pPr marL="57150" indent="0">
              <a:buFontTx/>
              <a:buNone/>
              <a:defRPr/>
            </a:pPr>
            <a:r>
              <a:rPr lang="cs-CZ" sz="1400" dirty="0" smtClean="0"/>
              <a:t>Mezi nejznámější software této kategorie patří:</a:t>
            </a:r>
          </a:p>
          <a:p>
            <a:pPr indent="-285750">
              <a:defRPr/>
            </a:pPr>
            <a:r>
              <a:rPr lang="cs-CZ" sz="1400" b="1" dirty="0" err="1"/>
              <a:t>KeePass</a:t>
            </a:r>
            <a:r>
              <a:rPr lang="cs-CZ" sz="1400" b="1" dirty="0"/>
              <a:t> </a:t>
            </a:r>
            <a:r>
              <a:rPr lang="cs-CZ" sz="1400" b="1" dirty="0" err="1"/>
              <a:t>Password</a:t>
            </a:r>
            <a:r>
              <a:rPr lang="cs-CZ" sz="1400" b="1" dirty="0"/>
              <a:t> </a:t>
            </a:r>
            <a:r>
              <a:rPr lang="cs-CZ" sz="1400" b="1" dirty="0" err="1" smtClean="0"/>
              <a:t>Safe</a:t>
            </a:r>
            <a:r>
              <a:rPr lang="cs-CZ" sz="1400" b="1" dirty="0" smtClean="0"/>
              <a:t> </a:t>
            </a:r>
            <a:r>
              <a:rPr lang="cs-CZ" sz="1400" dirty="0" smtClean="0"/>
              <a:t>– přehledný správce hesel, zdarma i pro komerční použití, existuje i verze pro mobilní telefony</a:t>
            </a:r>
          </a:p>
          <a:p>
            <a:pPr indent="-285750">
              <a:defRPr/>
            </a:pPr>
            <a:endParaRPr lang="cs-CZ" sz="1400" dirty="0" smtClean="0"/>
          </a:p>
          <a:p>
            <a:pPr indent="-285750">
              <a:defRPr/>
            </a:pPr>
            <a:r>
              <a:rPr lang="cs-CZ" sz="1400" b="1" dirty="0" err="1" smtClean="0"/>
              <a:t>LastPass</a:t>
            </a:r>
            <a:r>
              <a:rPr lang="cs-CZ" sz="1400" dirty="0" smtClean="0"/>
              <a:t> – doplněk pro internetové prohlížeče</a:t>
            </a:r>
            <a:r>
              <a:rPr lang="cs-CZ" sz="1400" dirty="0"/>
              <a:t>, </a:t>
            </a:r>
            <a:r>
              <a:rPr lang="cs-CZ" sz="1400" dirty="0" err="1"/>
              <a:t>předvyplní</a:t>
            </a:r>
            <a:r>
              <a:rPr lang="cs-CZ" sz="1400" dirty="0"/>
              <a:t> internetové </a:t>
            </a:r>
            <a:r>
              <a:rPr lang="cs-CZ" sz="1400" dirty="0" smtClean="0"/>
              <a:t>formuláře, generuje hesla</a:t>
            </a:r>
          </a:p>
          <a:p>
            <a:pPr indent="-285750">
              <a:defRPr/>
            </a:pPr>
            <a:r>
              <a:rPr lang="cs-CZ" sz="1400" b="1" dirty="0" err="1" smtClean="0"/>
              <a:t>Password</a:t>
            </a:r>
            <a:r>
              <a:rPr lang="cs-CZ" sz="1400" b="1" dirty="0" smtClean="0"/>
              <a:t> Agent </a:t>
            </a:r>
            <a:r>
              <a:rPr lang="cs-CZ" sz="1400" dirty="0" smtClean="0"/>
              <a:t>– umí uchovat hesla a další informace, možnost instalace na USB klíčenku</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8313" y="188913"/>
            <a:ext cx="8229600" cy="936625"/>
          </a:xfrm>
        </p:spPr>
        <p:txBody>
          <a:bodyPr/>
          <a:lstStyle/>
          <a:p>
            <a:pPr eaLnBrk="1" hangingPunct="1"/>
            <a:r>
              <a:rPr lang="cs-CZ" altLang="cs-CZ" sz="4000" smtClean="0"/>
              <a:t>Zabezpečení domácí sítě</a:t>
            </a:r>
          </a:p>
        </p:txBody>
      </p:sp>
      <p:sp>
        <p:nvSpPr>
          <p:cNvPr id="76803"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pic>
        <p:nvPicPr>
          <p:cNvPr id="76804" name="Picture 34" descr="logo_mu-we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50" y="633888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463" y="6357938"/>
            <a:ext cx="3825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ovéPole 10"/>
          <p:cNvSpPr txBox="1">
            <a:spLocks noChangeArrowheads="1"/>
          </p:cNvSpPr>
          <p:nvPr/>
        </p:nvSpPr>
        <p:spPr bwMode="auto">
          <a:xfrm>
            <a:off x="1298575" y="5773738"/>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Nekvalitně zabezpečený AP vystavuje nebezpečí vás!!</a:t>
            </a:r>
          </a:p>
        </p:txBody>
      </p:sp>
      <p:sp>
        <p:nvSpPr>
          <p:cNvPr id="76807" name="TextovéPole 10"/>
          <p:cNvSpPr txBox="1">
            <a:spLocks noChangeArrowheads="1"/>
          </p:cNvSpPr>
          <p:nvPr/>
        </p:nvSpPr>
        <p:spPr bwMode="auto">
          <a:xfrm>
            <a:off x="463550" y="1123950"/>
            <a:ext cx="8140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Vstupní branou do domácí sítě je často </a:t>
            </a:r>
            <a:r>
              <a:rPr lang="cs-CZ" altLang="cs-CZ" sz="1800" b="1"/>
              <a:t>domácí router</a:t>
            </a:r>
            <a:r>
              <a:rPr lang="cs-CZ" altLang="cs-CZ" sz="1800"/>
              <a:t>. Jeho kvalita a adekvátní zabezpečení zásadně ovlivňuje bezpečnost celé domácí sítě. </a:t>
            </a:r>
          </a:p>
          <a:p>
            <a:pPr eaLnBrk="1" hangingPunct="1">
              <a:spcBef>
                <a:spcPct val="0"/>
              </a:spcBef>
              <a:buFontTx/>
              <a:buNone/>
            </a:pPr>
            <a:endParaRPr lang="cs-CZ" altLang="cs-CZ" sz="1800"/>
          </a:p>
          <a:p>
            <a:pPr eaLnBrk="1" hangingPunct="1">
              <a:spcBef>
                <a:spcPct val="0"/>
              </a:spcBef>
              <a:buFontTx/>
              <a:buNone/>
            </a:pPr>
            <a:r>
              <a:rPr lang="cs-CZ" altLang="cs-CZ" sz="1800"/>
              <a:t>Problémem levných routerů bývá nedostupnost sw. aktualizací od výrobce a nekvalitní software – tyto routery bývají nebezpečné.</a:t>
            </a:r>
          </a:p>
        </p:txBody>
      </p:sp>
      <p:sp>
        <p:nvSpPr>
          <p:cNvPr id="76808" name="TextovéPole 7"/>
          <p:cNvSpPr txBox="1">
            <a:spLocks noChangeArrowheads="1"/>
          </p:cNvSpPr>
          <p:nvPr/>
        </p:nvSpPr>
        <p:spPr bwMode="auto">
          <a:xfrm>
            <a:off x="463550" y="3790950"/>
            <a:ext cx="83534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Existující formy zabezpečení domácích AP </a:t>
            </a:r>
            <a:r>
              <a:rPr lang="en-US" altLang="cs-CZ" sz="1800"/>
              <a:t>(Access point, bezdr</a:t>
            </a:r>
            <a:r>
              <a:rPr lang="cs-CZ" altLang="cs-CZ" sz="1800"/>
              <a:t>átový </a:t>
            </a:r>
            <a:r>
              <a:rPr lang="en-US" altLang="cs-CZ" sz="1800"/>
              <a:t>router)</a:t>
            </a:r>
            <a:r>
              <a:rPr lang="cs-CZ" altLang="cs-CZ" sz="1800"/>
              <a:t>:</a:t>
            </a:r>
          </a:p>
          <a:p>
            <a:pPr eaLnBrk="1" hangingPunct="1">
              <a:spcBef>
                <a:spcPct val="0"/>
              </a:spcBef>
            </a:pPr>
            <a:r>
              <a:rPr lang="cs-CZ" altLang="cs-CZ" sz="1800"/>
              <a:t> Otevřená síť (bez zabezpečení) (nepoužívat ani omylem, kom. není šifrována)</a:t>
            </a:r>
          </a:p>
          <a:p>
            <a:pPr eaLnBrk="1" hangingPunct="1">
              <a:spcBef>
                <a:spcPct val="0"/>
              </a:spcBef>
            </a:pPr>
            <a:r>
              <a:rPr lang="cs-CZ" altLang="cs-CZ" sz="1800"/>
              <a:t> Šifrování WEP (zastaralé, </a:t>
            </a:r>
            <a:r>
              <a:rPr lang="en-US" altLang="cs-CZ" sz="1800"/>
              <a:t>d</a:t>
            </a:r>
            <a:r>
              <a:rPr lang="cs-CZ" altLang="cs-CZ" sz="1800"/>
              <a:t>ávno prolomeno)</a:t>
            </a:r>
          </a:p>
          <a:p>
            <a:pPr eaLnBrk="1" hangingPunct="1">
              <a:spcBef>
                <a:spcPct val="0"/>
              </a:spcBef>
            </a:pPr>
            <a:r>
              <a:rPr lang="cs-CZ" altLang="cs-CZ" sz="1800"/>
              <a:t> </a:t>
            </a:r>
            <a:r>
              <a:rPr lang="cs-CZ" altLang="cs-CZ" sz="1800" b="1"/>
              <a:t>Šifrování WPA-PSK nebo WPA2-PSK</a:t>
            </a:r>
          </a:p>
          <a:p>
            <a:pPr eaLnBrk="1" hangingPunct="1">
              <a:spcBef>
                <a:spcPct val="0"/>
              </a:spcBef>
            </a:pPr>
            <a:r>
              <a:rPr lang="cs-CZ" altLang="cs-CZ" sz="1800"/>
              <a:t> Šifrování WPA</a:t>
            </a:r>
            <a:r>
              <a:rPr lang="en-US" altLang="cs-CZ" sz="1800"/>
              <a:t>(2) – Enterprise (Eduroam, podnikov</a:t>
            </a:r>
            <a:r>
              <a:rPr lang="cs-CZ" altLang="cs-CZ" sz="1800"/>
              <a:t>é)</a:t>
            </a:r>
          </a:p>
        </p:txBody>
      </p:sp>
      <p:sp>
        <p:nvSpPr>
          <p:cNvPr id="76809" name="TextovéPole 10"/>
          <p:cNvSpPr txBox="1">
            <a:spLocks noChangeArrowheads="1"/>
          </p:cNvSpPr>
          <p:nvPr/>
        </p:nvSpPr>
        <p:spPr bwMode="auto">
          <a:xfrm>
            <a:off x="477838" y="2832100"/>
            <a:ext cx="8140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Základní pravidlo je </a:t>
            </a:r>
            <a:r>
              <a:rPr lang="cs-CZ" altLang="cs-CZ" sz="1800" b="1"/>
              <a:t>neponechávat</a:t>
            </a:r>
            <a:r>
              <a:rPr lang="cs-CZ" altLang="cs-CZ" sz="1800"/>
              <a:t> AP ve výchozím nastavení od výrobce</a:t>
            </a:r>
            <a:r>
              <a:rPr lang="en-US" altLang="cs-CZ" sz="1800"/>
              <a:t>!! Nastavit administr</a:t>
            </a:r>
            <a:r>
              <a:rPr lang="cs-CZ" altLang="cs-CZ" sz="1800"/>
              <a:t>á</a:t>
            </a:r>
            <a:r>
              <a:rPr lang="en-US" altLang="cs-CZ" sz="1800"/>
              <a:t>torsk</a:t>
            </a:r>
            <a:r>
              <a:rPr lang="cs-CZ" altLang="cs-CZ" sz="1800"/>
              <a:t>é</a:t>
            </a:r>
            <a:r>
              <a:rPr lang="en-US" altLang="cs-CZ" sz="1800"/>
              <a:t> </a:t>
            </a:r>
            <a:r>
              <a:rPr lang="cs-CZ" altLang="cs-CZ" sz="1800"/>
              <a:t>h</a:t>
            </a:r>
            <a:r>
              <a:rPr lang="en-US" altLang="cs-CZ" sz="1800"/>
              <a:t>eslo a zvolit vhodn</a:t>
            </a:r>
            <a:r>
              <a:rPr lang="cs-CZ" altLang="cs-CZ" sz="1800"/>
              <a:t>é zabezpečení Wi</a:t>
            </a:r>
            <a:r>
              <a:rPr lang="en-US" altLang="cs-CZ" sz="1800"/>
              <a:t>-</a:t>
            </a:r>
            <a:r>
              <a:rPr lang="cs-CZ" altLang="cs-CZ" sz="1800"/>
              <a:t>Fi: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8313" y="188913"/>
            <a:ext cx="8229600" cy="936625"/>
          </a:xfrm>
        </p:spPr>
        <p:txBody>
          <a:bodyPr/>
          <a:lstStyle/>
          <a:p>
            <a:pPr eaLnBrk="1" hangingPunct="1"/>
            <a:r>
              <a:rPr lang="cs-CZ" altLang="cs-CZ" sz="4000" smtClean="0"/>
              <a:t>Zabezpečení domácí sítě</a:t>
            </a:r>
          </a:p>
        </p:txBody>
      </p:sp>
      <p:sp>
        <p:nvSpPr>
          <p:cNvPr id="77827" name="Text Box 5"/>
          <p:cNvSpPr txBox="1">
            <a:spLocks noChangeArrowheads="1"/>
          </p:cNvSpPr>
          <p:nvPr/>
        </p:nvSpPr>
        <p:spPr bwMode="auto">
          <a:xfrm>
            <a:off x="0" y="64912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zdroj: www.dsl.cz</a:t>
            </a:r>
          </a:p>
        </p:txBody>
      </p:sp>
      <p:pic>
        <p:nvPicPr>
          <p:cNvPr id="77828" name="Picture 34" descr="logo_mu-we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50" y="633888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463" y="6357938"/>
            <a:ext cx="3825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ovéPole 9"/>
          <p:cNvSpPr txBox="1">
            <a:spLocks noChangeArrowheads="1"/>
          </p:cNvSpPr>
          <p:nvPr/>
        </p:nvSpPr>
        <p:spPr bwMode="auto">
          <a:xfrm>
            <a:off x="366713" y="1141413"/>
            <a:ext cx="85026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800"/>
              <a:t>V dom</a:t>
            </a:r>
            <a:r>
              <a:rPr lang="cs-CZ" altLang="cs-CZ" sz="1800"/>
              <a:t>ácích podmínkách preferujeme zabezpečení </a:t>
            </a:r>
            <a:r>
              <a:rPr lang="cs-CZ" altLang="cs-CZ" sz="1800" b="1"/>
              <a:t>WPA2-PSK</a:t>
            </a:r>
            <a:r>
              <a:rPr lang="cs-CZ" altLang="cs-CZ" sz="1800"/>
              <a:t> v kombinaci</a:t>
            </a:r>
          </a:p>
          <a:p>
            <a:pPr eaLnBrk="1" hangingPunct="1">
              <a:spcBef>
                <a:spcPct val="0"/>
              </a:spcBef>
              <a:buFontTx/>
              <a:buNone/>
            </a:pPr>
            <a:r>
              <a:rPr lang="cs-CZ" altLang="cs-CZ" sz="1800"/>
              <a:t>se šifrováním </a:t>
            </a:r>
            <a:r>
              <a:rPr lang="cs-CZ" altLang="cs-CZ" sz="1800" b="1"/>
              <a:t>AES</a:t>
            </a:r>
            <a:r>
              <a:rPr lang="cs-CZ" altLang="cs-CZ" sz="1800"/>
              <a:t> (někdy označováno jako CCMP)</a:t>
            </a:r>
            <a:endParaRPr lang="en-US" altLang="cs-CZ" sz="1800"/>
          </a:p>
          <a:p>
            <a:pPr eaLnBrk="1" hangingPunct="1">
              <a:spcBef>
                <a:spcPct val="0"/>
              </a:spcBef>
            </a:pPr>
            <a:r>
              <a:rPr lang="en-US" altLang="cs-CZ" sz="1800"/>
              <a:t> nab</a:t>
            </a:r>
            <a:r>
              <a:rPr lang="cs-CZ" altLang="cs-CZ" sz="1800"/>
              <a:t>ízí rozumnou míru bezpečnosti</a:t>
            </a:r>
          </a:p>
          <a:p>
            <a:pPr eaLnBrk="1" hangingPunct="1">
              <a:spcBef>
                <a:spcPct val="0"/>
              </a:spcBef>
            </a:pPr>
            <a:r>
              <a:rPr lang="cs-CZ" altLang="cs-CZ" sz="1800"/>
              <a:t> je nutné zvolit </a:t>
            </a:r>
            <a:r>
              <a:rPr lang="cs-CZ" altLang="cs-CZ" sz="1800" b="1"/>
              <a:t>kvalitní PSK </a:t>
            </a:r>
            <a:r>
              <a:rPr lang="en-US" altLang="cs-CZ" sz="1800"/>
              <a:t>( rozumn</a:t>
            </a:r>
            <a:r>
              <a:rPr lang="cs-CZ" altLang="cs-CZ" sz="1800"/>
              <a:t>ě dlouhé a složité heslo )</a:t>
            </a:r>
          </a:p>
          <a:p>
            <a:pPr lvl="1" eaLnBrk="1" hangingPunct="1">
              <a:spcBef>
                <a:spcPct val="0"/>
              </a:spcBef>
              <a:buFont typeface="Arial" panose="020B0604020202020204" pitchFamily="34" charset="0"/>
              <a:buChar char="•"/>
            </a:pPr>
            <a:r>
              <a:rPr lang="cs-CZ" altLang="cs-CZ" sz="1800"/>
              <a:t> doporučuje se </a:t>
            </a:r>
            <a:r>
              <a:rPr lang="cs-CZ" altLang="cs-CZ" sz="1800" b="1"/>
              <a:t>alespoň 13 znaků</a:t>
            </a:r>
          </a:p>
          <a:p>
            <a:pPr lvl="1" eaLnBrk="1" hangingPunct="1">
              <a:spcBef>
                <a:spcPct val="0"/>
              </a:spcBef>
              <a:buFont typeface="Arial" panose="020B0604020202020204" pitchFamily="34" charset="0"/>
              <a:buChar char="•"/>
            </a:pPr>
            <a:r>
              <a:rPr lang="cs-CZ" altLang="cs-CZ" sz="1800"/>
              <a:t> kombinace písmen a číslic</a:t>
            </a:r>
          </a:p>
          <a:p>
            <a:pPr lvl="1" eaLnBrk="1" hangingPunct="1">
              <a:spcBef>
                <a:spcPct val="0"/>
              </a:spcBef>
              <a:buFont typeface="Arial" panose="020B0604020202020204" pitchFamily="34" charset="0"/>
              <a:buChar char="•"/>
            </a:pPr>
            <a:r>
              <a:rPr lang="cs-CZ" altLang="cs-CZ" sz="1800"/>
              <a:t> nepoužívat známá hesla (existují seznamy nejpoužívanějších hesel)</a:t>
            </a:r>
          </a:p>
          <a:p>
            <a:pPr eaLnBrk="1" hangingPunct="1">
              <a:spcBef>
                <a:spcPct val="0"/>
              </a:spcBef>
            </a:pPr>
            <a:r>
              <a:rPr lang="cs-CZ" altLang="cs-CZ" sz="1800"/>
              <a:t> </a:t>
            </a:r>
            <a:r>
              <a:rPr lang="cs-CZ" altLang="cs-CZ" sz="1800" b="1"/>
              <a:t>vypnout WPS (QSS) </a:t>
            </a:r>
            <a:r>
              <a:rPr lang="cs-CZ" altLang="cs-CZ" sz="1800"/>
              <a:t>(WiFi Protected Setup) na AP (prolomeno v prosinci </a:t>
            </a:r>
            <a:r>
              <a:rPr lang="en-US" altLang="cs-CZ" sz="1800"/>
              <a:t>201</a:t>
            </a:r>
            <a:r>
              <a:rPr lang="cs-CZ" altLang="cs-CZ" sz="1800"/>
              <a:t>1</a:t>
            </a:r>
            <a:r>
              <a:rPr lang="en-US" altLang="cs-CZ" sz="1800"/>
              <a:t>)</a:t>
            </a:r>
            <a:endParaRPr lang="cs-CZ" altLang="cs-CZ" sz="1800"/>
          </a:p>
          <a:p>
            <a:pPr eaLnBrk="1" hangingPunct="1">
              <a:spcBef>
                <a:spcPct val="0"/>
              </a:spcBef>
            </a:pPr>
            <a:r>
              <a:rPr lang="cs-CZ" altLang="cs-CZ" sz="1800"/>
              <a:t> Pokud má router přednastavené jméno sítě a náhodné heslo od dodavatele, </a:t>
            </a:r>
          </a:p>
          <a:p>
            <a:pPr eaLnBrk="1" hangingPunct="1">
              <a:spcBef>
                <a:spcPct val="0"/>
              </a:spcBef>
              <a:buFontTx/>
              <a:buNone/>
            </a:pPr>
            <a:r>
              <a:rPr lang="cs-CZ" altLang="cs-CZ" sz="1800"/>
              <a:t>je nutné jej změnit na vlastní, bezpečné (časté například u UPC)</a:t>
            </a:r>
          </a:p>
        </p:txBody>
      </p:sp>
      <p:sp>
        <p:nvSpPr>
          <p:cNvPr id="77831" name="TextovéPole 10"/>
          <p:cNvSpPr txBox="1">
            <a:spLocks noChangeArrowheads="1"/>
          </p:cNvSpPr>
          <p:nvPr/>
        </p:nvSpPr>
        <p:spPr bwMode="auto">
          <a:xfrm>
            <a:off x="1298575" y="5773738"/>
            <a:ext cx="645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t>Nekvalitně zabezpečený router vystavuje nebezpečí vás!!</a:t>
            </a:r>
          </a:p>
        </p:txBody>
      </p:sp>
      <p:sp>
        <p:nvSpPr>
          <p:cNvPr id="77832" name="TextovéPole 10"/>
          <p:cNvSpPr txBox="1">
            <a:spLocks noChangeArrowheads="1"/>
          </p:cNvSpPr>
          <p:nvPr/>
        </p:nvSpPr>
        <p:spPr bwMode="auto">
          <a:xfrm>
            <a:off x="434975" y="4427538"/>
            <a:ext cx="8140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t>Vhodné je nelitovat vyšší investice a koupit kvalitní </a:t>
            </a:r>
            <a:r>
              <a:rPr lang="cs-CZ" altLang="cs-CZ" sz="1800" dirty="0" err="1"/>
              <a:t>router</a:t>
            </a:r>
            <a:r>
              <a:rPr lang="cs-CZ" altLang="cs-CZ" sz="1800" dirty="0"/>
              <a:t>, který kromě vyšší rychlosti nabídne i kvalitní software a bezpečnostní aktualizace. Těchto </a:t>
            </a:r>
            <a:r>
              <a:rPr lang="cs-CZ" altLang="cs-CZ" sz="1800" dirty="0" err="1"/>
              <a:t>routerů</a:t>
            </a:r>
            <a:r>
              <a:rPr lang="cs-CZ" altLang="cs-CZ" sz="1800" dirty="0"/>
              <a:t> však není na trhu mnoho (</a:t>
            </a:r>
            <a:r>
              <a:rPr lang="cs-CZ" altLang="cs-CZ" sz="1800" dirty="0" err="1"/>
              <a:t>Turris</a:t>
            </a:r>
            <a:r>
              <a:rPr lang="cs-CZ" altLang="cs-CZ" sz="1800" dirty="0"/>
              <a:t> Omnia od CZ NIC).</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Nadpis 1"/>
          <p:cNvSpPr>
            <a:spLocks noGrp="1"/>
          </p:cNvSpPr>
          <p:nvPr>
            <p:ph type="title"/>
          </p:nvPr>
        </p:nvSpPr>
        <p:spPr/>
        <p:txBody>
          <a:bodyPr/>
          <a:lstStyle/>
          <a:p>
            <a:r>
              <a:rPr lang="en-US" altLang="cs-CZ" smtClean="0"/>
              <a:t>Nov</a:t>
            </a:r>
            <a:r>
              <a:rPr lang="cs-CZ" altLang="cs-CZ" smtClean="0"/>
              <a:t>é nástrahy</a:t>
            </a:r>
          </a:p>
        </p:txBody>
      </p:sp>
      <p:pic>
        <p:nvPicPr>
          <p:cNvPr id="7885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125538"/>
            <a:ext cx="7620000" cy="4286250"/>
          </a:xfrm>
        </p:spPr>
      </p:pic>
      <p:sp>
        <p:nvSpPr>
          <p:cNvPr id="78852" name="Obdélník 4"/>
          <p:cNvSpPr>
            <a:spLocks noChangeArrowheads="1"/>
          </p:cNvSpPr>
          <p:nvPr/>
        </p:nvSpPr>
        <p:spPr bwMode="auto">
          <a:xfrm>
            <a:off x="1476375" y="54117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Virus, který se při přihlášení „zaktivuje“, je v počítači. Jen čeká na to, až se uživatel přihlásí.</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14313"/>
            <a:ext cx="8229600" cy="1143001"/>
          </a:xfrm>
        </p:spPr>
        <p:txBody>
          <a:bodyPr/>
          <a:lstStyle/>
          <a:p>
            <a:pPr eaLnBrk="1" hangingPunct="1"/>
            <a:r>
              <a:rPr lang="cs-CZ" altLang="cs-CZ" smtClean="0"/>
              <a:t>Šifrování</a:t>
            </a:r>
          </a:p>
        </p:txBody>
      </p:sp>
      <p:sp>
        <p:nvSpPr>
          <p:cNvPr id="79875" name="Rectangle 4"/>
          <p:cNvSpPr>
            <a:spLocks noGrp="1" noChangeArrowheads="1"/>
          </p:cNvSpPr>
          <p:nvPr>
            <p:ph type="body" idx="1"/>
          </p:nvPr>
        </p:nvSpPr>
        <p:spPr>
          <a:xfrm>
            <a:off x="685800" y="642938"/>
            <a:ext cx="7772400" cy="5810250"/>
          </a:xfrm>
        </p:spPr>
        <p:txBody>
          <a:bodyPr/>
          <a:lstStyle/>
          <a:p>
            <a:pPr eaLnBrk="1" hangingPunct="1">
              <a:lnSpc>
                <a:spcPct val="90000"/>
              </a:lnSpc>
            </a:pPr>
            <a:r>
              <a:rPr lang="en-US" altLang="cs-CZ" sz="2000" smtClean="0"/>
              <a:t>Zm</a:t>
            </a:r>
            <a:r>
              <a:rPr lang="cs-CZ" altLang="cs-CZ" sz="2000" smtClean="0"/>
              <a:t>ěna podoby </a:t>
            </a:r>
            <a:r>
              <a:rPr lang="en-US" altLang="cs-CZ" sz="2000" smtClean="0"/>
              <a:t>(</a:t>
            </a:r>
            <a:r>
              <a:rPr lang="cs-CZ" altLang="cs-CZ" sz="2000" smtClean="0"/>
              <a:t>zakódování</a:t>
            </a:r>
            <a:r>
              <a:rPr lang="en-US" altLang="cs-CZ" sz="2000" smtClean="0"/>
              <a:t>) </a:t>
            </a:r>
            <a:r>
              <a:rPr lang="cs-CZ" altLang="cs-CZ" sz="2000" smtClean="0"/>
              <a:t>textu a dat do formy, která je bez znalosti dešifrovacího klíče </a:t>
            </a:r>
            <a:r>
              <a:rPr lang="en-US" altLang="cs-CZ" sz="2000" smtClean="0"/>
              <a:t>(hesla) </a:t>
            </a:r>
            <a:r>
              <a:rPr lang="cs-CZ" altLang="cs-CZ" sz="2000" smtClean="0"/>
              <a:t>nečitelná</a:t>
            </a:r>
            <a:endParaRPr lang="en-US" altLang="cs-CZ" sz="2000" smtClean="0"/>
          </a:p>
          <a:p>
            <a:pPr eaLnBrk="1" hangingPunct="1">
              <a:lnSpc>
                <a:spcPct val="90000"/>
              </a:lnSpc>
            </a:pPr>
            <a:endParaRPr lang="en-US" altLang="cs-CZ" sz="2000" smtClean="0"/>
          </a:p>
          <a:p>
            <a:pPr eaLnBrk="1" hangingPunct="1">
              <a:lnSpc>
                <a:spcPct val="90000"/>
              </a:lnSpc>
            </a:pPr>
            <a:endParaRPr lang="cs-CZ"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endParaRPr lang="en-US" altLang="cs-CZ" sz="2000" smtClean="0"/>
          </a:p>
          <a:p>
            <a:pPr eaLnBrk="1" hangingPunct="1">
              <a:lnSpc>
                <a:spcPct val="90000"/>
              </a:lnSpc>
            </a:pPr>
            <a:r>
              <a:rPr lang="cs-CZ" altLang="cs-CZ" sz="2000" smtClean="0"/>
              <a:t>Lze šifrovat např.</a:t>
            </a:r>
          </a:p>
          <a:p>
            <a:pPr lvl="1" eaLnBrk="1" hangingPunct="1">
              <a:lnSpc>
                <a:spcPct val="90000"/>
              </a:lnSpc>
            </a:pPr>
            <a:r>
              <a:rPr lang="cs-CZ" altLang="cs-CZ" sz="2000" smtClean="0"/>
              <a:t>Dokumenty </a:t>
            </a:r>
            <a:r>
              <a:rPr lang="en-US" altLang="cs-CZ" sz="2000" smtClean="0"/>
              <a:t>(7zip, winrar - symetricky)</a:t>
            </a:r>
            <a:endParaRPr lang="cs-CZ" altLang="cs-CZ" sz="2000" smtClean="0"/>
          </a:p>
          <a:p>
            <a:pPr lvl="1" eaLnBrk="1" hangingPunct="1">
              <a:lnSpc>
                <a:spcPct val="90000"/>
              </a:lnSpc>
            </a:pPr>
            <a:r>
              <a:rPr lang="cs-CZ" altLang="cs-CZ" sz="2000" smtClean="0"/>
              <a:t>Emaily </a:t>
            </a:r>
            <a:r>
              <a:rPr lang="en-US" altLang="cs-CZ" sz="2000" smtClean="0"/>
              <a:t>(</a:t>
            </a:r>
            <a:r>
              <a:rPr lang="cs-CZ" altLang="cs-CZ" sz="2000" smtClean="0"/>
              <a:t>podpora </a:t>
            </a:r>
            <a:r>
              <a:rPr lang="en-US" altLang="cs-CZ" sz="2000" smtClean="0"/>
              <a:t>emailov</a:t>
            </a:r>
            <a:r>
              <a:rPr lang="cs-CZ" altLang="cs-CZ" sz="2000" smtClean="0"/>
              <a:t>ých </a:t>
            </a:r>
            <a:r>
              <a:rPr lang="en-US" altLang="cs-CZ" sz="2000" smtClean="0"/>
              <a:t>klient</a:t>
            </a:r>
            <a:r>
              <a:rPr lang="cs-CZ" altLang="cs-CZ" sz="2000" smtClean="0"/>
              <a:t>ů, veřejný klíč adresáta</a:t>
            </a:r>
            <a:r>
              <a:rPr lang="en-US" altLang="cs-CZ" sz="2000" smtClean="0"/>
              <a:t>)</a:t>
            </a:r>
            <a:endParaRPr lang="cs-CZ" altLang="cs-CZ" sz="2000" smtClean="0"/>
          </a:p>
          <a:p>
            <a:pPr lvl="1" eaLnBrk="1" hangingPunct="1">
              <a:lnSpc>
                <a:spcPct val="90000"/>
              </a:lnSpc>
            </a:pPr>
            <a:r>
              <a:rPr lang="cs-CZ" altLang="cs-CZ" sz="2000" smtClean="0"/>
              <a:t>Síťovou komunikac</a:t>
            </a:r>
            <a:r>
              <a:rPr lang="en-US" altLang="cs-CZ" sz="2000" smtClean="0"/>
              <a:t>i</a:t>
            </a:r>
            <a:r>
              <a:rPr lang="cs-CZ" altLang="cs-CZ" sz="2000" smtClean="0"/>
              <a:t> (https, </a:t>
            </a:r>
            <a:r>
              <a:rPr lang="en-US" altLang="cs-CZ" sz="2000" smtClean="0"/>
              <a:t>sftp, </a:t>
            </a:r>
            <a:r>
              <a:rPr lang="cs-CZ" altLang="cs-CZ" sz="2000" smtClean="0"/>
              <a:t>imaps, ssh)</a:t>
            </a:r>
          </a:p>
          <a:p>
            <a:pPr lvl="1" eaLnBrk="1" hangingPunct="1">
              <a:lnSpc>
                <a:spcPct val="90000"/>
              </a:lnSpc>
            </a:pPr>
            <a:r>
              <a:rPr lang="cs-CZ" altLang="cs-CZ" sz="2000" smtClean="0"/>
              <a:t>Disky </a:t>
            </a:r>
            <a:r>
              <a:rPr lang="en-US" altLang="cs-CZ" sz="2000" smtClean="0"/>
              <a:t>(truecrypt, realcrypt)</a:t>
            </a:r>
            <a:endParaRPr lang="cs-CZ" altLang="cs-CZ" sz="2000" smtClean="0"/>
          </a:p>
          <a:p>
            <a:pPr eaLnBrk="1" hangingPunct="1">
              <a:lnSpc>
                <a:spcPct val="90000"/>
              </a:lnSpc>
            </a:pPr>
            <a:r>
              <a:rPr lang="cs-CZ" altLang="cs-CZ" sz="2000" smtClean="0"/>
              <a:t>Utajení obsahu komunikace a dokumentů</a:t>
            </a:r>
            <a:endParaRPr lang="en-US" altLang="cs-CZ" sz="2000" smtClean="0"/>
          </a:p>
          <a:p>
            <a:pPr eaLnBrk="1" hangingPunct="1">
              <a:lnSpc>
                <a:spcPct val="90000"/>
              </a:lnSpc>
              <a:buFontTx/>
              <a:buNone/>
            </a:pPr>
            <a:endParaRPr lang="cs-CZ" altLang="cs-CZ" sz="2000" smtClean="0"/>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285875"/>
            <a:ext cx="28765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cs-CZ" altLang="cs-CZ" smtClean="0"/>
              <a:t>Typy šifrování</a:t>
            </a:r>
          </a:p>
        </p:txBody>
      </p:sp>
      <p:sp>
        <p:nvSpPr>
          <p:cNvPr id="80899" name="Rectangle 3"/>
          <p:cNvSpPr>
            <a:spLocks noGrp="1" noChangeArrowheads="1"/>
          </p:cNvSpPr>
          <p:nvPr>
            <p:ph type="body" idx="1"/>
          </p:nvPr>
        </p:nvSpPr>
        <p:spPr/>
        <p:txBody>
          <a:bodyPr/>
          <a:lstStyle/>
          <a:p>
            <a:pPr eaLnBrk="1" hangingPunct="1">
              <a:lnSpc>
                <a:spcPct val="90000"/>
              </a:lnSpc>
            </a:pPr>
            <a:r>
              <a:rPr lang="cs-CZ" altLang="cs-CZ" smtClean="0"/>
              <a:t>Symetrické šifrování</a:t>
            </a:r>
          </a:p>
          <a:p>
            <a:pPr lvl="1" eaLnBrk="1" hangingPunct="1">
              <a:lnSpc>
                <a:spcPct val="90000"/>
              </a:lnSpc>
            </a:pPr>
            <a:r>
              <a:rPr lang="cs-CZ" altLang="cs-CZ" smtClean="0"/>
              <a:t>Jednodušší podoba, pro šifrování i dešifrování je použit jediný klíč - heslo</a:t>
            </a:r>
          </a:p>
          <a:p>
            <a:pPr lvl="1" eaLnBrk="1" hangingPunct="1">
              <a:lnSpc>
                <a:spcPct val="90000"/>
              </a:lnSpc>
            </a:pPr>
            <a:endParaRPr lang="cs-CZ" altLang="cs-CZ" smtClean="0"/>
          </a:p>
          <a:p>
            <a:pPr eaLnBrk="1" hangingPunct="1">
              <a:lnSpc>
                <a:spcPct val="90000"/>
              </a:lnSpc>
            </a:pPr>
            <a:r>
              <a:rPr lang="cs-CZ" altLang="cs-CZ" smtClean="0"/>
              <a:t>Asymetrické šifrování</a:t>
            </a:r>
          </a:p>
          <a:p>
            <a:pPr lvl="1" eaLnBrk="1" hangingPunct="1">
              <a:lnSpc>
                <a:spcPct val="90000"/>
              </a:lnSpc>
            </a:pPr>
            <a:r>
              <a:rPr lang="cs-CZ" altLang="cs-CZ" smtClean="0"/>
              <a:t>Klíč má dvě části, </a:t>
            </a:r>
            <a:r>
              <a:rPr lang="cs-CZ" altLang="cs-CZ" b="1" smtClean="0"/>
              <a:t>soukromou</a:t>
            </a:r>
            <a:r>
              <a:rPr lang="cs-CZ" altLang="cs-CZ" smtClean="0"/>
              <a:t> a </a:t>
            </a:r>
            <a:r>
              <a:rPr lang="cs-CZ" altLang="cs-CZ" b="1" smtClean="0"/>
              <a:t>veřejnou</a:t>
            </a:r>
          </a:p>
          <a:p>
            <a:pPr lvl="2" eaLnBrk="1" hangingPunct="1">
              <a:lnSpc>
                <a:spcPct val="90000"/>
              </a:lnSpc>
            </a:pPr>
            <a:r>
              <a:rPr lang="cs-CZ" altLang="cs-CZ" smtClean="0"/>
              <a:t>Pokud mi chce někdo zaslat </a:t>
            </a:r>
            <a:r>
              <a:rPr lang="cs-CZ" altLang="cs-CZ" b="1" smtClean="0"/>
              <a:t>šifrované</a:t>
            </a:r>
            <a:r>
              <a:rPr lang="cs-CZ" altLang="cs-CZ" smtClean="0"/>
              <a:t> informace, zašifruje je pomocí </a:t>
            </a:r>
            <a:r>
              <a:rPr lang="cs-CZ" altLang="cs-CZ" b="1" smtClean="0"/>
              <a:t>veřejné části klíče příjemce</a:t>
            </a:r>
            <a:r>
              <a:rPr lang="cs-CZ" altLang="cs-CZ" smtClean="0"/>
              <a:t>.</a:t>
            </a:r>
          </a:p>
          <a:p>
            <a:pPr lvl="2" eaLnBrk="1" hangingPunct="1">
              <a:lnSpc>
                <a:spcPct val="90000"/>
              </a:lnSpc>
            </a:pPr>
            <a:r>
              <a:rPr lang="cs-CZ" altLang="cs-CZ" smtClean="0"/>
              <a:t>Jediný, kdo dokáže tato data dešifrovat je vlastník privátní části klíče, tedy já</a:t>
            </a:r>
          </a:p>
          <a:p>
            <a:pPr lvl="1" eaLnBrk="1" hangingPunct="1">
              <a:lnSpc>
                <a:spcPct val="90000"/>
              </a:lnSpc>
            </a:pPr>
            <a:endParaRPr lang="cs-CZ" alt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Propojení dvou počítačů</a:t>
            </a:r>
          </a:p>
        </p:txBody>
      </p:sp>
      <p:sp>
        <p:nvSpPr>
          <p:cNvPr id="17411" name="computr2"/>
          <p:cNvSpPr>
            <a:spLocks noEditPoints="1" noChangeArrowheads="1"/>
          </p:cNvSpPr>
          <p:nvPr/>
        </p:nvSpPr>
        <p:spPr bwMode="auto">
          <a:xfrm>
            <a:off x="684213" y="1628775"/>
            <a:ext cx="1066800" cy="9906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7412" name="computr2"/>
          <p:cNvSpPr>
            <a:spLocks noEditPoints="1" noChangeArrowheads="1"/>
          </p:cNvSpPr>
          <p:nvPr/>
        </p:nvSpPr>
        <p:spPr bwMode="auto">
          <a:xfrm>
            <a:off x="3656013" y="1628775"/>
            <a:ext cx="1143000" cy="1066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7413" name="Text Box 6"/>
          <p:cNvSpPr txBox="1">
            <a:spLocks noChangeArrowheads="1"/>
          </p:cNvSpPr>
          <p:nvPr/>
        </p:nvSpPr>
        <p:spPr bwMode="auto">
          <a:xfrm>
            <a:off x="5435600" y="1557338"/>
            <a:ext cx="295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t>Potřebné vybavení</a:t>
            </a:r>
          </a:p>
          <a:p>
            <a:pPr lvl="1" eaLnBrk="1" hangingPunct="1">
              <a:spcBef>
                <a:spcPct val="0"/>
              </a:spcBef>
              <a:buFontTx/>
              <a:buChar char="•"/>
            </a:pPr>
            <a:r>
              <a:rPr lang="cs-CZ" altLang="cs-CZ" sz="2400"/>
              <a:t> 2 síťové karty</a:t>
            </a:r>
          </a:p>
          <a:p>
            <a:pPr lvl="1" eaLnBrk="1" hangingPunct="1">
              <a:spcBef>
                <a:spcPct val="0"/>
              </a:spcBef>
              <a:buFontTx/>
              <a:buChar char="•"/>
            </a:pPr>
            <a:r>
              <a:rPr lang="en-US" altLang="cs-CZ" sz="2400"/>
              <a:t> s</a:t>
            </a:r>
            <a:r>
              <a:rPr lang="cs-CZ" altLang="cs-CZ" sz="2400"/>
              <a:t>íťový kabel</a:t>
            </a:r>
            <a:r>
              <a:rPr lang="cs-CZ" altLang="cs-CZ" sz="2400">
                <a:latin typeface="Times New Roman" panose="02020603050405020304" pitchFamily="18" charset="0"/>
              </a:rPr>
              <a:t> </a:t>
            </a:r>
          </a:p>
        </p:txBody>
      </p:sp>
      <p:sp>
        <p:nvSpPr>
          <p:cNvPr id="17414" name="Line 7"/>
          <p:cNvSpPr>
            <a:spLocks noChangeShapeType="1"/>
          </p:cNvSpPr>
          <p:nvPr/>
        </p:nvSpPr>
        <p:spPr bwMode="auto">
          <a:xfrm>
            <a:off x="1598613" y="2314575"/>
            <a:ext cx="2286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7415" name="Text Box 8"/>
          <p:cNvSpPr txBox="1">
            <a:spLocks noChangeArrowheads="1"/>
          </p:cNvSpPr>
          <p:nvPr/>
        </p:nvSpPr>
        <p:spPr bwMode="auto">
          <a:xfrm>
            <a:off x="684213" y="3284538"/>
            <a:ext cx="79914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Alternativy:</a:t>
            </a:r>
          </a:p>
          <a:p>
            <a:pPr lvl="1" eaLnBrk="1" hangingPunct="1">
              <a:spcBef>
                <a:spcPct val="0"/>
              </a:spcBef>
              <a:buFontTx/>
              <a:buChar char="•"/>
            </a:pPr>
            <a:r>
              <a:rPr lang="cs-CZ" altLang="cs-CZ" sz="2400"/>
              <a:t> bezdrátové připojení - Bluetooth </a:t>
            </a:r>
            <a:endParaRPr lang="en-US" altLang="cs-CZ" sz="2400"/>
          </a:p>
          <a:p>
            <a:pPr lvl="1" eaLnBrk="1" hangingPunct="1">
              <a:spcBef>
                <a:spcPct val="0"/>
              </a:spcBef>
              <a:buFontTx/>
              <a:buChar char="•"/>
            </a:pPr>
            <a:r>
              <a:rPr lang="cs-CZ" altLang="cs-CZ" sz="2400"/>
              <a:t> Wi-fi</a:t>
            </a:r>
          </a:p>
          <a:p>
            <a:pPr lvl="1" eaLnBrk="1" hangingPunct="1">
              <a:spcBef>
                <a:spcPct val="0"/>
              </a:spcBef>
              <a:buFontTx/>
              <a:buChar char="•"/>
            </a:pPr>
            <a:r>
              <a:rPr lang="cs-CZ" altLang="cs-CZ" sz="2400"/>
              <a:t> propojení kabelem přes USB </a:t>
            </a:r>
          </a:p>
          <a:p>
            <a:pPr lvl="2" eaLnBrk="1" hangingPunct="1">
              <a:spcBef>
                <a:spcPct val="0"/>
              </a:spcBef>
            </a:pPr>
            <a:r>
              <a:rPr lang="cs-CZ" altLang="cs-CZ" sz="2000"/>
              <a:t>v. USB </a:t>
            </a:r>
            <a:r>
              <a:rPr lang="en-US" altLang="cs-CZ" sz="2000"/>
              <a:t>1.1 </a:t>
            </a:r>
            <a:r>
              <a:rPr lang="cs-CZ" altLang="cs-CZ" sz="2000"/>
              <a:t>= </a:t>
            </a:r>
            <a:r>
              <a:rPr lang="en-US" altLang="cs-CZ" sz="2000"/>
              <a:t>1.5Mbit/s;</a:t>
            </a:r>
            <a:r>
              <a:rPr lang="cs-CZ" altLang="cs-CZ" sz="2000"/>
              <a:t> v2.0 = 400Mbit/s; </a:t>
            </a:r>
            <a:r>
              <a:rPr lang="en-US" altLang="cs-CZ" sz="2000"/>
              <a:t> </a:t>
            </a:r>
            <a:r>
              <a:rPr lang="cs-CZ" altLang="cs-CZ" sz="2000"/>
              <a:t>v</a:t>
            </a:r>
            <a:r>
              <a:rPr lang="en-US" altLang="cs-CZ" sz="2000"/>
              <a:t>3.0</a:t>
            </a:r>
            <a:r>
              <a:rPr lang="cs-CZ" altLang="cs-CZ" sz="2000"/>
              <a:t> =</a:t>
            </a:r>
            <a:r>
              <a:rPr lang="en-US" altLang="cs-CZ" sz="2000"/>
              <a:t> 5Gbit/s</a:t>
            </a:r>
            <a:endParaRPr lang="cs-CZ" altLang="cs-CZ" sz="2000"/>
          </a:p>
          <a:p>
            <a:pPr lvl="2" eaLnBrk="1" hangingPunct="1">
              <a:spcBef>
                <a:spcPct val="0"/>
              </a:spcBef>
            </a:pPr>
            <a:r>
              <a:rPr lang="cs-CZ" altLang="cs-CZ" sz="2000"/>
              <a:t> </a:t>
            </a:r>
            <a:r>
              <a:rPr lang="cs-CZ" altLang="cs-CZ" sz="2000" b="1"/>
              <a:t>USB Easy Transfer Cable </a:t>
            </a:r>
          </a:p>
          <a:p>
            <a:pPr lvl="1" eaLnBrk="1" hangingPunct="1">
              <a:spcBef>
                <a:spcPct val="0"/>
              </a:spcBef>
              <a:buFontTx/>
              <a:buNone/>
            </a:pPr>
            <a:endParaRPr lang="cs-CZ" altLang="cs-CZ" sz="2400"/>
          </a:p>
          <a:p>
            <a:pPr lvl="1" eaLnBrk="1" hangingPunct="1">
              <a:spcBef>
                <a:spcPct val="0"/>
              </a:spcBef>
              <a:buFontTx/>
              <a:buChar char="•"/>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p:txBody>
          <a:bodyPr/>
          <a:lstStyle/>
          <a:p>
            <a:r>
              <a:rPr lang="cs-CZ" altLang="cs-CZ" smtClean="0"/>
              <a:t>Šifrování</a:t>
            </a:r>
          </a:p>
        </p:txBody>
      </p:sp>
      <p:pic>
        <p:nvPicPr>
          <p:cNvPr id="81923"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52650" y="1963738"/>
            <a:ext cx="4838700" cy="380047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mtClean="0"/>
              <a:t>Elektronický podpis</a:t>
            </a:r>
          </a:p>
        </p:txBody>
      </p:sp>
      <p:sp>
        <p:nvSpPr>
          <p:cNvPr id="82947" name="Rectangle 3"/>
          <p:cNvSpPr>
            <a:spLocks noGrp="1" noChangeArrowheads="1"/>
          </p:cNvSpPr>
          <p:nvPr>
            <p:ph type="body" idx="1"/>
          </p:nvPr>
        </p:nvSpPr>
        <p:spPr>
          <a:xfrm>
            <a:off x="457200" y="1600200"/>
            <a:ext cx="8229600" cy="4708525"/>
          </a:xfrm>
        </p:spPr>
        <p:txBody>
          <a:bodyPr/>
          <a:lstStyle/>
          <a:p>
            <a:pPr eaLnBrk="1" hangingPunct="1">
              <a:lnSpc>
                <a:spcPct val="90000"/>
              </a:lnSpc>
            </a:pPr>
            <a:r>
              <a:rPr lang="en-US" altLang="cs-CZ" sz="2000" b="1" dirty="0" err="1" smtClean="0"/>
              <a:t>Vyu</a:t>
            </a:r>
            <a:r>
              <a:rPr lang="cs-CZ" altLang="cs-CZ" sz="2000" b="1" dirty="0" err="1" smtClean="0"/>
              <a:t>žívá</a:t>
            </a:r>
            <a:r>
              <a:rPr lang="cs-CZ" altLang="cs-CZ" sz="2000" b="1" dirty="0" smtClean="0"/>
              <a:t> prvky asymetrického šifrování</a:t>
            </a:r>
          </a:p>
          <a:p>
            <a:pPr eaLnBrk="1" hangingPunct="1">
              <a:lnSpc>
                <a:spcPct val="90000"/>
              </a:lnSpc>
            </a:pPr>
            <a:r>
              <a:rPr lang="cs-CZ" altLang="cs-CZ" sz="2000" dirty="0" smtClean="0"/>
              <a:t>Pokud chci nějaký text digitálně </a:t>
            </a:r>
            <a:r>
              <a:rPr lang="cs-CZ" altLang="cs-CZ" sz="2000" b="1" dirty="0" smtClean="0"/>
              <a:t>podepsat</a:t>
            </a:r>
            <a:r>
              <a:rPr lang="cs-CZ" altLang="cs-CZ" sz="2000" dirty="0" smtClean="0"/>
              <a:t>, stačí pro podepsání použít </a:t>
            </a:r>
            <a:r>
              <a:rPr lang="en-US" altLang="cs-CZ" sz="2000" b="1" dirty="0" err="1" smtClean="0"/>
              <a:t>soukromou</a:t>
            </a:r>
            <a:r>
              <a:rPr lang="cs-CZ" altLang="cs-CZ" sz="2000" dirty="0" smtClean="0"/>
              <a:t> část klíče </a:t>
            </a:r>
            <a:r>
              <a:rPr lang="en-US" altLang="cs-CZ" sz="2000" dirty="0" smtClean="0"/>
              <a:t>(</a:t>
            </a:r>
            <a:r>
              <a:rPr lang="cs-CZ" altLang="cs-CZ" sz="2000" dirty="0" smtClean="0"/>
              <a:t>provede emailový klient</a:t>
            </a:r>
            <a:r>
              <a:rPr lang="en-US" altLang="cs-CZ" sz="2000" dirty="0" smtClean="0"/>
              <a:t>)</a:t>
            </a:r>
            <a:endParaRPr lang="cs-CZ" altLang="cs-CZ" sz="2000" dirty="0" smtClean="0"/>
          </a:p>
          <a:p>
            <a:pPr eaLnBrk="1" hangingPunct="1">
              <a:lnSpc>
                <a:spcPct val="90000"/>
              </a:lnSpc>
            </a:pPr>
            <a:r>
              <a:rPr lang="cs-CZ" altLang="cs-CZ" sz="2000" dirty="0" smtClean="0"/>
              <a:t>Každý, kdo zná veřejnou část mého klíče (je odesílána automaticky s podepsaným emailem) pak může mnou digitálně podepsaný text</a:t>
            </a:r>
          </a:p>
          <a:p>
            <a:pPr lvl="1" eaLnBrk="1" hangingPunct="1">
              <a:lnSpc>
                <a:spcPct val="90000"/>
              </a:lnSpc>
            </a:pPr>
            <a:r>
              <a:rPr lang="cs-CZ" altLang="cs-CZ" sz="1800" dirty="0" smtClean="0"/>
              <a:t>Přečíst</a:t>
            </a:r>
          </a:p>
          <a:p>
            <a:pPr lvl="1" eaLnBrk="1" hangingPunct="1">
              <a:lnSpc>
                <a:spcPct val="90000"/>
              </a:lnSpc>
            </a:pPr>
            <a:r>
              <a:rPr lang="cs-CZ" altLang="cs-CZ" sz="1800" b="1" dirty="0" smtClean="0"/>
              <a:t>Ověřit, zda jsem autorem/odesílatelem</a:t>
            </a:r>
          </a:p>
          <a:p>
            <a:pPr lvl="1" eaLnBrk="1" hangingPunct="1">
              <a:lnSpc>
                <a:spcPct val="90000"/>
              </a:lnSpc>
            </a:pPr>
            <a:r>
              <a:rPr lang="cs-CZ" altLang="cs-CZ" sz="1800" b="1" dirty="0" smtClean="0"/>
              <a:t>Ověřit, zda nebyl text někým neoprávněně po</a:t>
            </a:r>
            <a:r>
              <a:rPr lang="en-US" altLang="cs-CZ" sz="1800" b="1" dirty="0" smtClean="0"/>
              <a:t>z</a:t>
            </a:r>
            <a:r>
              <a:rPr lang="cs-CZ" altLang="cs-CZ" sz="1800" b="1" dirty="0" smtClean="0"/>
              <a:t>měněn</a:t>
            </a:r>
          </a:p>
          <a:p>
            <a:pPr eaLnBrk="1" hangingPunct="1">
              <a:lnSpc>
                <a:spcPct val="90000"/>
              </a:lnSpc>
            </a:pPr>
            <a:r>
              <a:rPr lang="cs-CZ" altLang="cs-CZ" sz="2000" dirty="0" smtClean="0"/>
              <a:t>Podepsaný email/dokument </a:t>
            </a:r>
            <a:r>
              <a:rPr lang="cs-CZ" altLang="cs-CZ" sz="2000" b="1" dirty="0" smtClean="0"/>
              <a:t>není šifrovaný</a:t>
            </a:r>
            <a:r>
              <a:rPr lang="en-US" altLang="cs-CZ" sz="2000" b="1" dirty="0" smtClean="0"/>
              <a:t>!! </a:t>
            </a:r>
            <a:endParaRPr lang="cs-CZ" altLang="cs-CZ" sz="2000" b="1" dirty="0" smtClean="0"/>
          </a:p>
          <a:p>
            <a:pPr lvl="1" eaLnBrk="1" hangingPunct="1">
              <a:lnSpc>
                <a:spcPct val="90000"/>
              </a:lnSpc>
              <a:buFontTx/>
              <a:buChar char="•"/>
            </a:pPr>
            <a:endParaRPr lang="cs-CZ" altLang="cs-CZ" sz="1000" dirty="0" smtClean="0"/>
          </a:p>
          <a:p>
            <a:pPr lvl="1" eaLnBrk="1" hangingPunct="1">
              <a:lnSpc>
                <a:spcPct val="90000"/>
              </a:lnSpc>
              <a:buFontTx/>
              <a:buChar char="•"/>
            </a:pPr>
            <a:r>
              <a:rPr lang="cs-CZ" altLang="cs-CZ" sz="2000" dirty="0" smtClean="0"/>
              <a:t>Nemusíte </a:t>
            </a:r>
            <a:r>
              <a:rPr lang="en-US" altLang="cs-CZ" sz="2000" dirty="0" err="1" smtClean="0"/>
              <a:t>nic</a:t>
            </a:r>
            <a:r>
              <a:rPr lang="en-US" altLang="cs-CZ" sz="2000" dirty="0" smtClean="0"/>
              <a:t> </a:t>
            </a:r>
            <a:r>
              <a:rPr lang="cs-CZ" altLang="cs-CZ" sz="2000" dirty="0" smtClean="0"/>
              <a:t>„počítat“ nebo si pamatovat, provede emailový klient nebo jiná aplikace (</a:t>
            </a:r>
            <a:r>
              <a:rPr lang="cs-CZ" altLang="cs-CZ" sz="2000" dirty="0" err="1" smtClean="0"/>
              <a:t>pdf</a:t>
            </a:r>
            <a:r>
              <a:rPr lang="cs-CZ" altLang="cs-CZ" sz="2000" dirty="0" smtClean="0"/>
              <a:t> </a:t>
            </a:r>
            <a:r>
              <a:rPr lang="cs-CZ" altLang="cs-CZ" sz="2000" dirty="0" err="1" smtClean="0"/>
              <a:t>reader</a:t>
            </a:r>
            <a:r>
              <a:rPr lang="cs-CZ" altLang="cs-CZ" sz="2000" dirty="0" smtClean="0"/>
              <a:t>)</a:t>
            </a:r>
          </a:p>
          <a:p>
            <a:pPr lvl="1" eaLnBrk="1" hangingPunct="1">
              <a:lnSpc>
                <a:spcPct val="90000"/>
              </a:lnSpc>
              <a:buFontTx/>
              <a:buChar char="•"/>
            </a:pPr>
            <a:endParaRPr lang="cs-CZ" altLang="cs-CZ" sz="2000" dirty="0" smtClean="0"/>
          </a:p>
          <a:p>
            <a:pPr eaLnBrk="1" hangingPunct="1">
              <a:lnSpc>
                <a:spcPct val="90000"/>
              </a:lnSpc>
            </a:pPr>
            <a:r>
              <a:rPr lang="cs-CZ" altLang="cs-CZ" sz="2400" b="1" dirty="0" smtClean="0"/>
              <a:t>V základní podobě není určen k podepisování archivních dokumentů s dlouhodobou platností </a:t>
            </a:r>
          </a:p>
          <a:p>
            <a:pPr lvl="1" eaLnBrk="1" hangingPunct="1">
              <a:lnSpc>
                <a:spcPct val="90000"/>
              </a:lnSpc>
            </a:pPr>
            <a:endParaRPr lang="cs-CZ" altLang="cs-CZ" sz="2400" dirty="0" smtClean="0"/>
          </a:p>
          <a:p>
            <a:pPr lvl="1" eaLnBrk="1" hangingPunct="1">
              <a:lnSpc>
                <a:spcPct val="90000"/>
              </a:lnSpc>
            </a:pPr>
            <a:endParaRPr lang="cs-CZ" altLang="cs-CZ" sz="2400" dirty="0" smtClean="0"/>
          </a:p>
          <a:p>
            <a:pPr lvl="1" eaLnBrk="1" hangingPunct="1">
              <a:lnSpc>
                <a:spcPct val="90000"/>
              </a:lnSpc>
            </a:pPr>
            <a:endParaRPr lang="en-US" altLang="cs-CZ"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r>
              <a:rPr lang="cs-CZ" altLang="cs-CZ" smtClean="0"/>
              <a:t>Komunikace se státní správou</a:t>
            </a:r>
          </a:p>
        </p:txBody>
      </p:sp>
      <p:sp>
        <p:nvSpPr>
          <p:cNvPr id="83971" name="Zástupný symbol pro obsah 2"/>
          <p:cNvSpPr>
            <a:spLocks noGrp="1"/>
          </p:cNvSpPr>
          <p:nvPr>
            <p:ph idx="1"/>
          </p:nvPr>
        </p:nvSpPr>
        <p:spPr/>
        <p:txBody>
          <a:bodyPr/>
          <a:lstStyle/>
          <a:p>
            <a:r>
              <a:rPr lang="cs-CZ" altLang="cs-CZ" sz="2000" smtClean="0"/>
              <a:t>Ustanovení § 11 ZoEP výslovně stanoví, že k podepisování nebo označování dokumentu v podobě datové zprávy, jehož prostřednictvím se činí úkon vůči státu, územnímu samosprávnému celku, právnické osobě zřízené zákonem, zřízené nebo založené státem, územním samosprávným celkem nebo právnickou osobou zřízenou zákonem, lze použít </a:t>
            </a:r>
            <a:r>
              <a:rPr lang="cs-CZ" altLang="cs-CZ" sz="2000" smtClean="0">
                <a:solidFill>
                  <a:srgbClr val="FF0000"/>
                </a:solidFill>
              </a:rPr>
              <a:t>pouze uznávaný elektronický podpis</a:t>
            </a:r>
            <a:r>
              <a:rPr lang="cs-CZ" altLang="cs-CZ" sz="2000" smtClean="0"/>
              <a:t>, který je založen na </a:t>
            </a:r>
            <a:r>
              <a:rPr lang="cs-CZ" altLang="cs-CZ" sz="2000" smtClean="0">
                <a:solidFill>
                  <a:srgbClr val="FF0000"/>
                </a:solidFill>
              </a:rPr>
              <a:t>kvalifikovaném</a:t>
            </a:r>
            <a:r>
              <a:rPr lang="cs-CZ" altLang="cs-CZ" sz="2000" smtClean="0"/>
              <a:t> certifikátu vydaném </a:t>
            </a:r>
            <a:r>
              <a:rPr lang="cs-CZ" altLang="cs-CZ" sz="2000" smtClean="0">
                <a:solidFill>
                  <a:srgbClr val="FF0000"/>
                </a:solidFill>
              </a:rPr>
              <a:t>akreditovaným poskytovatelem certifikačních služeb</a:t>
            </a:r>
            <a:r>
              <a:rPr lang="cs-CZ" altLang="cs-CZ" sz="2000" smtClean="0"/>
              <a:t>..</a:t>
            </a:r>
            <a:br>
              <a:rPr lang="cs-CZ" altLang="cs-CZ" sz="2000" smtClean="0"/>
            </a:br>
            <a:endParaRPr lang="cs-CZ" altLang="cs-CZ" sz="2000" smtClean="0"/>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cs-CZ" smtClean="0"/>
              <a:t>Digit</a:t>
            </a:r>
            <a:r>
              <a:rPr lang="cs-CZ" altLang="cs-CZ" smtClean="0"/>
              <a:t>ální certifikát</a:t>
            </a:r>
          </a:p>
        </p:txBody>
      </p:sp>
      <p:sp>
        <p:nvSpPr>
          <p:cNvPr id="60419" name="Rectangle 4"/>
          <p:cNvSpPr>
            <a:spLocks noGrp="1" noChangeArrowheads="1"/>
          </p:cNvSpPr>
          <p:nvPr>
            <p:ph type="body" idx="1"/>
          </p:nvPr>
        </p:nvSpPr>
        <p:spPr>
          <a:xfrm>
            <a:off x="684213" y="1484313"/>
            <a:ext cx="7772400" cy="4897437"/>
          </a:xfrm>
        </p:spPr>
        <p:txBody>
          <a:bodyPr/>
          <a:lstStyle/>
          <a:p>
            <a:pPr marL="0" indent="0" eaLnBrk="1" hangingPunct="1">
              <a:lnSpc>
                <a:spcPct val="80000"/>
              </a:lnSpc>
              <a:buFontTx/>
              <a:buNone/>
              <a:defRPr/>
            </a:pPr>
            <a:endParaRPr lang="en-US" sz="2000" dirty="0" smtClean="0"/>
          </a:p>
          <a:p>
            <a:pPr eaLnBrk="1" hangingPunct="1">
              <a:lnSpc>
                <a:spcPct val="80000"/>
              </a:lnSpc>
              <a:defRPr/>
            </a:pPr>
            <a:r>
              <a:rPr lang="cs-CZ" sz="2000" dirty="0" smtClean="0"/>
              <a:t>Fyzicky = počítačový soubor</a:t>
            </a:r>
            <a:r>
              <a:rPr lang="en-US" sz="2000" dirty="0" smtClean="0"/>
              <a:t> </a:t>
            </a:r>
            <a:r>
              <a:rPr lang="en-US" sz="2000" dirty="0" err="1" smtClean="0"/>
              <a:t>od</a:t>
            </a:r>
            <a:r>
              <a:rPr lang="en-US" sz="2000" dirty="0" smtClean="0"/>
              <a:t> </a:t>
            </a:r>
            <a:r>
              <a:rPr lang="en-US" sz="2000" dirty="0" err="1" smtClean="0"/>
              <a:t>certifika</a:t>
            </a:r>
            <a:r>
              <a:rPr lang="cs-CZ" sz="2000" dirty="0" smtClean="0"/>
              <a:t>ční autority</a:t>
            </a:r>
          </a:p>
          <a:p>
            <a:pPr marL="342900" lvl="1" indent="-342900" eaLnBrk="1" hangingPunct="1">
              <a:lnSpc>
                <a:spcPct val="80000"/>
              </a:lnSpc>
              <a:buFontTx/>
              <a:buChar char="•"/>
              <a:defRPr/>
            </a:pPr>
            <a:r>
              <a:rPr lang="cs-CZ" sz="2000" dirty="0" smtClean="0"/>
              <a:t>Vydává certifikační autorita </a:t>
            </a:r>
          </a:p>
          <a:p>
            <a:pPr marL="342900" lvl="1" indent="-342900" eaLnBrk="1" hangingPunct="1">
              <a:lnSpc>
                <a:spcPct val="80000"/>
              </a:lnSpc>
              <a:buFontTx/>
              <a:buChar char="•"/>
              <a:defRPr/>
            </a:pPr>
            <a:r>
              <a:rPr lang="cs-CZ" sz="2000" dirty="0" smtClean="0"/>
              <a:t>Omezená platnost certifikátu (obvykle 1 rok)</a:t>
            </a:r>
          </a:p>
          <a:p>
            <a:pPr eaLnBrk="1" hangingPunct="1">
              <a:lnSpc>
                <a:spcPct val="80000"/>
              </a:lnSpc>
              <a:defRPr/>
            </a:pPr>
            <a:r>
              <a:rPr lang="cs-CZ" sz="2000" dirty="0" smtClean="0"/>
              <a:t>Obsahuje</a:t>
            </a:r>
          </a:p>
          <a:p>
            <a:pPr lvl="1" eaLnBrk="1" hangingPunct="1">
              <a:lnSpc>
                <a:spcPct val="80000"/>
              </a:lnSpc>
              <a:defRPr/>
            </a:pPr>
            <a:r>
              <a:rPr lang="cs-CZ" sz="1800" dirty="0" smtClean="0"/>
              <a:t>Hlavička </a:t>
            </a:r>
          </a:p>
          <a:p>
            <a:pPr lvl="1" eaLnBrk="1" hangingPunct="1">
              <a:lnSpc>
                <a:spcPct val="80000"/>
              </a:lnSpc>
              <a:defRPr/>
            </a:pPr>
            <a:r>
              <a:rPr lang="cs-CZ" sz="1800" b="1" dirty="0" smtClean="0"/>
              <a:t>Údaje o subjektu </a:t>
            </a:r>
            <a:r>
              <a:rPr lang="cs-CZ" sz="1800" dirty="0" smtClean="0"/>
              <a:t>(uživatel, server) </a:t>
            </a:r>
          </a:p>
          <a:p>
            <a:pPr lvl="2" eaLnBrk="1" hangingPunct="1">
              <a:lnSpc>
                <a:spcPct val="80000"/>
              </a:lnSpc>
              <a:defRPr/>
            </a:pPr>
            <a:r>
              <a:rPr lang="cs-CZ" sz="1600" dirty="0" smtClean="0"/>
              <a:t>Jméno </a:t>
            </a:r>
          </a:p>
          <a:p>
            <a:pPr lvl="2" eaLnBrk="1" hangingPunct="1">
              <a:lnSpc>
                <a:spcPct val="80000"/>
              </a:lnSpc>
              <a:defRPr/>
            </a:pPr>
            <a:r>
              <a:rPr lang="cs-CZ" sz="1600" dirty="0" smtClean="0"/>
              <a:t>E-</a:t>
            </a:r>
            <a:r>
              <a:rPr lang="cs-CZ" sz="1600" dirty="0" err="1" smtClean="0"/>
              <a:t>mailová</a:t>
            </a:r>
            <a:r>
              <a:rPr lang="cs-CZ" sz="1600" dirty="0" smtClean="0"/>
              <a:t> adresa </a:t>
            </a:r>
          </a:p>
          <a:p>
            <a:pPr lvl="2" eaLnBrk="1" hangingPunct="1">
              <a:lnSpc>
                <a:spcPct val="80000"/>
              </a:lnSpc>
              <a:defRPr/>
            </a:pPr>
            <a:r>
              <a:rPr lang="cs-CZ" sz="1600" dirty="0" smtClean="0"/>
              <a:t>Další identifikační údaje</a:t>
            </a:r>
          </a:p>
          <a:p>
            <a:pPr lvl="1" eaLnBrk="1" hangingPunct="1">
              <a:lnSpc>
                <a:spcPct val="80000"/>
              </a:lnSpc>
              <a:defRPr/>
            </a:pPr>
            <a:r>
              <a:rPr lang="cs-CZ" sz="1800" b="1" dirty="0" smtClean="0"/>
              <a:t>Veřejný klíč subjektu</a:t>
            </a:r>
          </a:p>
          <a:p>
            <a:pPr lvl="1" eaLnBrk="1" hangingPunct="1">
              <a:lnSpc>
                <a:spcPct val="80000"/>
              </a:lnSpc>
              <a:defRPr/>
            </a:pPr>
            <a:endParaRPr lang="cs-CZ" sz="1800" b="1" dirty="0"/>
          </a:p>
          <a:p>
            <a:pPr eaLnBrk="1" hangingPunct="1">
              <a:lnSpc>
                <a:spcPct val="80000"/>
              </a:lnSpc>
              <a:defRPr/>
            </a:pPr>
            <a:r>
              <a:rPr lang="cs-CZ" sz="2000" b="1" dirty="0" smtClean="0"/>
              <a:t>Oddělenou komponentou je příslušný soukromý klíč</a:t>
            </a:r>
          </a:p>
          <a:p>
            <a:pPr lvl="1" eaLnBrk="1" hangingPunct="1">
              <a:lnSpc>
                <a:spcPct val="80000"/>
              </a:lnSpc>
              <a:defRPr/>
            </a:pPr>
            <a:endParaRPr lang="cs-CZ" sz="1800" b="1" dirty="0"/>
          </a:p>
          <a:p>
            <a:pPr eaLnBrk="1" hangingPunct="1">
              <a:lnSpc>
                <a:spcPct val="80000"/>
              </a:lnSpc>
              <a:defRPr/>
            </a:pPr>
            <a:r>
              <a:rPr lang="cs-CZ" sz="2000" dirty="0" smtClean="0"/>
              <a:t>Lze odvolat (revokovat) v případě vyzrazení soukromého klíče</a:t>
            </a:r>
          </a:p>
          <a:p>
            <a:pPr eaLnBrk="1" hangingPunct="1">
              <a:lnSpc>
                <a:spcPct val="80000"/>
              </a:lnSpc>
              <a:defRPr/>
            </a:pPr>
            <a:r>
              <a:rPr lang="cs-CZ" sz="2000" b="1" dirty="0"/>
              <a:t>K</a:t>
            </a:r>
            <a:r>
              <a:rPr lang="en-US" sz="2000" b="1" dirty="0" err="1"/>
              <a:t>valifikovan</a:t>
            </a:r>
            <a:r>
              <a:rPr lang="cs-CZ" sz="2000" b="1" dirty="0"/>
              <a:t>ý </a:t>
            </a:r>
            <a:r>
              <a:rPr lang="cs-CZ" sz="2000" dirty="0"/>
              <a:t>x komerční certifikát</a:t>
            </a:r>
          </a:p>
          <a:p>
            <a:pPr marL="0" indent="0" eaLnBrk="1" hangingPunct="1">
              <a:lnSpc>
                <a:spcPct val="80000"/>
              </a:lnSpc>
              <a:buNone/>
              <a:defRPr/>
            </a:pPr>
            <a:endParaRPr lang="cs-CZ" sz="2000" dirty="0" smtClean="0"/>
          </a:p>
          <a:p>
            <a:pPr eaLnBrk="1" hangingPunct="1">
              <a:lnSpc>
                <a:spcPct val="80000"/>
              </a:lnSpc>
              <a:defRPr/>
            </a:pPr>
            <a:endParaRPr lang="cs-CZ" sz="2000" dirty="0" smtClean="0"/>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Nadpis 1"/>
          <p:cNvSpPr>
            <a:spLocks noGrp="1"/>
          </p:cNvSpPr>
          <p:nvPr>
            <p:ph type="title"/>
          </p:nvPr>
        </p:nvSpPr>
        <p:spPr/>
        <p:txBody>
          <a:bodyPr/>
          <a:lstStyle/>
          <a:p>
            <a:r>
              <a:rPr lang="cs-CZ" altLang="cs-CZ" smtClean="0"/>
              <a:t>Elektronické podpisy v praxi</a:t>
            </a:r>
          </a:p>
        </p:txBody>
      </p:sp>
      <p:sp>
        <p:nvSpPr>
          <p:cNvPr id="74755" name="Zástupný symbol pro obsah 2"/>
          <p:cNvSpPr>
            <a:spLocks noGrp="1"/>
          </p:cNvSpPr>
          <p:nvPr>
            <p:ph idx="1"/>
          </p:nvPr>
        </p:nvSpPr>
        <p:spPr/>
        <p:txBody>
          <a:bodyPr/>
          <a:lstStyle/>
          <a:p>
            <a:pPr>
              <a:defRPr/>
            </a:pPr>
            <a:r>
              <a:rPr lang="en-US" altLang="cs-CZ" sz="2000" b="1" dirty="0" err="1" smtClean="0"/>
              <a:t>Chov</a:t>
            </a:r>
            <a:r>
              <a:rPr lang="cs-CZ" altLang="cs-CZ" sz="2000" b="1" dirty="0" err="1" smtClean="0"/>
              <a:t>ání</a:t>
            </a:r>
            <a:r>
              <a:rPr lang="cs-CZ" altLang="cs-CZ" sz="2000" b="1" dirty="0" smtClean="0"/>
              <a:t> aplikací </a:t>
            </a:r>
          </a:p>
          <a:p>
            <a:pPr>
              <a:defRPr/>
            </a:pPr>
            <a:endParaRPr lang="cs-CZ" altLang="cs-CZ" sz="2000" b="1" dirty="0" smtClean="0"/>
          </a:p>
          <a:p>
            <a:pPr lvl="1">
              <a:defRPr/>
            </a:pPr>
            <a:r>
              <a:rPr lang="cs-CZ" altLang="cs-CZ" sz="1400" b="1" dirty="0" smtClean="0"/>
              <a:t>Když nám programy řeknou, že konkrétní podpis je platný, musíme si sami zjistit, zda jde o uznávaný podpis, či jde o podpis komerčním certifikátem. </a:t>
            </a:r>
          </a:p>
          <a:p>
            <a:pPr marL="457200" lvl="1" indent="0">
              <a:buFontTx/>
              <a:buNone/>
              <a:defRPr/>
            </a:pPr>
            <a:endParaRPr lang="cs-CZ" altLang="cs-CZ" sz="1400" b="1" dirty="0" smtClean="0"/>
          </a:p>
          <a:p>
            <a:pPr lvl="1">
              <a:defRPr/>
            </a:pPr>
            <a:r>
              <a:rPr lang="cs-CZ" altLang="cs-CZ" sz="1400" b="1" dirty="0" smtClean="0"/>
              <a:t>A když nám naopak řeknou, že platnost podpisu nedokáží ověřit (tj. že platnost podpisu je neznámá), může to být způsobeno jen tím, že příslušný certifikát není umís</a:t>
            </a:r>
            <a:r>
              <a:rPr lang="cs-CZ" altLang="cs-CZ" sz="1400" b="1" i="1" dirty="0" smtClean="0"/>
              <a:t>těn na správném místě v úložišti důvěryhodných certifikátů.</a:t>
            </a:r>
          </a:p>
          <a:p>
            <a:pPr lvl="1">
              <a:defRPr/>
            </a:pPr>
            <a:endParaRPr lang="cs-CZ" altLang="cs-CZ" sz="1400" b="1" i="1" dirty="0"/>
          </a:p>
          <a:p>
            <a:pPr lvl="1">
              <a:defRPr/>
            </a:pPr>
            <a:r>
              <a:rPr lang="cs-CZ" altLang="cs-CZ" sz="1400" b="1" i="1" dirty="0" smtClean="0"/>
              <a:t>Aplikace často neověřují revokaci certifikátů</a:t>
            </a:r>
          </a:p>
          <a:p>
            <a:pPr lvl="1">
              <a:defRPr/>
            </a:pPr>
            <a:endParaRPr lang="cs-CZ" altLang="cs-CZ" sz="1400" b="1" i="1" dirty="0"/>
          </a:p>
          <a:p>
            <a:pPr lvl="1">
              <a:defRPr/>
            </a:pPr>
            <a:r>
              <a:rPr lang="cs-CZ" altLang="cs-CZ" sz="1400" b="1" i="1" dirty="0" smtClean="0"/>
              <a:t>U emailu není součástí podpisu Předmět emailu ani zobrazená adresa odesílatele</a:t>
            </a:r>
          </a:p>
          <a:p>
            <a:pPr lvl="1">
              <a:defRPr/>
            </a:pPr>
            <a:r>
              <a:rPr lang="cs-CZ" altLang="cs-CZ" sz="1400" b="1" i="1" dirty="0" smtClean="0"/>
              <a:t>Neověřuje se shoda emailu odesílatele s emailem v certifikátu</a:t>
            </a:r>
          </a:p>
          <a:p>
            <a:pPr>
              <a:defRPr/>
            </a:pPr>
            <a:endParaRPr lang="cs-CZ" altLang="cs-CZ" sz="1600" b="1"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sz="3600" smtClean="0"/>
              <a:t>Digitální certifikát – jak získat prakticky</a:t>
            </a:r>
          </a:p>
        </p:txBody>
      </p:sp>
      <p:sp>
        <p:nvSpPr>
          <p:cNvPr id="87043" name="Rectangle 3"/>
          <p:cNvSpPr>
            <a:spLocks noGrp="1" noChangeArrowheads="1"/>
          </p:cNvSpPr>
          <p:nvPr>
            <p:ph type="body" idx="1"/>
          </p:nvPr>
        </p:nvSpPr>
        <p:spPr>
          <a:xfrm>
            <a:off x="468313" y="1412875"/>
            <a:ext cx="8229600" cy="4525963"/>
          </a:xfrm>
        </p:spPr>
        <p:txBody>
          <a:bodyPr/>
          <a:lstStyle/>
          <a:p>
            <a:pPr eaLnBrk="1" hangingPunct="1">
              <a:lnSpc>
                <a:spcPct val="90000"/>
              </a:lnSpc>
            </a:pPr>
            <a:r>
              <a:rPr lang="cs-CZ" altLang="cs-CZ" sz="2000" dirty="0" smtClean="0"/>
              <a:t>Vydávají tzv. certifikační autority </a:t>
            </a:r>
            <a:r>
              <a:rPr lang="en-US" altLang="cs-CZ" sz="2000" dirty="0" smtClean="0"/>
              <a:t>(nap</a:t>
            </a:r>
            <a:r>
              <a:rPr lang="cs-CZ" altLang="cs-CZ" sz="2000" dirty="0" smtClean="0"/>
              <a:t>ř. Česká pošta</a:t>
            </a:r>
            <a:r>
              <a:rPr lang="en-US" altLang="cs-CZ" sz="2000" dirty="0" smtClean="0"/>
              <a:t>)</a:t>
            </a:r>
            <a:endParaRPr lang="cs-CZ" altLang="cs-CZ" sz="2000" dirty="0" smtClean="0"/>
          </a:p>
          <a:p>
            <a:pPr lvl="1" eaLnBrk="1" hangingPunct="1">
              <a:lnSpc>
                <a:spcPct val="90000"/>
              </a:lnSpc>
            </a:pPr>
            <a:r>
              <a:rPr lang="cs-CZ" altLang="cs-CZ" sz="1800" dirty="0" smtClean="0"/>
              <a:t>Přihlášení do webové</a:t>
            </a:r>
            <a:r>
              <a:rPr lang="en-US" altLang="cs-CZ" sz="1800" dirty="0" smtClean="0"/>
              <a:t> (</a:t>
            </a:r>
            <a:r>
              <a:rPr lang="cs-CZ" altLang="cs-CZ" sz="1800" dirty="0" smtClean="0"/>
              <a:t>případně stažení off-line</a:t>
            </a:r>
            <a:r>
              <a:rPr lang="en-US" altLang="cs-CZ" sz="1800" dirty="0" smtClean="0"/>
              <a:t>)</a:t>
            </a:r>
            <a:r>
              <a:rPr lang="cs-CZ" altLang="cs-CZ" sz="1800" dirty="0" smtClean="0"/>
              <a:t> aplikace</a:t>
            </a:r>
          </a:p>
          <a:p>
            <a:pPr lvl="1" eaLnBrk="1" hangingPunct="1">
              <a:lnSpc>
                <a:spcPct val="90000"/>
              </a:lnSpc>
            </a:pPr>
            <a:r>
              <a:rPr lang="cs-CZ" altLang="cs-CZ" sz="1800" dirty="0" smtClean="0"/>
              <a:t>Vlastnoruční vygenerování a uložení páru klíčů s heslem</a:t>
            </a:r>
          </a:p>
          <a:p>
            <a:pPr lvl="1" eaLnBrk="1" hangingPunct="1">
              <a:lnSpc>
                <a:spcPct val="90000"/>
              </a:lnSpc>
            </a:pPr>
            <a:r>
              <a:rPr lang="cs-CZ" altLang="cs-CZ" sz="1800" dirty="0" smtClean="0"/>
              <a:t>Vyplnění žádosti</a:t>
            </a:r>
          </a:p>
          <a:p>
            <a:pPr lvl="1" eaLnBrk="1" hangingPunct="1">
              <a:lnSpc>
                <a:spcPct val="90000"/>
              </a:lnSpc>
            </a:pPr>
            <a:r>
              <a:rPr lang="cs-CZ" altLang="cs-CZ" sz="1800" dirty="0" smtClean="0"/>
              <a:t>Návštěva pobočky s žádostí, ověření údajů</a:t>
            </a:r>
          </a:p>
          <a:p>
            <a:pPr lvl="1" eaLnBrk="1" hangingPunct="1">
              <a:lnSpc>
                <a:spcPct val="90000"/>
              </a:lnSpc>
            </a:pPr>
            <a:r>
              <a:rPr lang="cs-CZ" altLang="cs-CZ" sz="1800" dirty="0" smtClean="0"/>
              <a:t>Zařazení veřejné části klíče certifikační autoritou do seznamu ověřených klíčů</a:t>
            </a:r>
          </a:p>
          <a:p>
            <a:pPr lvl="1" eaLnBrk="1" hangingPunct="1">
              <a:lnSpc>
                <a:spcPct val="90000"/>
              </a:lnSpc>
            </a:pPr>
            <a:r>
              <a:rPr lang="cs-CZ" altLang="cs-CZ" sz="1800" dirty="0" smtClean="0"/>
              <a:t>Obdržení podepsaného certifikátu s veřejným klíčem a identifikací</a:t>
            </a:r>
          </a:p>
          <a:p>
            <a:pPr lvl="1" eaLnBrk="1" hangingPunct="1">
              <a:lnSpc>
                <a:spcPct val="90000"/>
              </a:lnSpc>
            </a:pPr>
            <a:r>
              <a:rPr lang="cs-CZ" altLang="cs-CZ" sz="1800" dirty="0" smtClean="0"/>
              <a:t>http://www.linuxexpres.cz/praxe/elektronicky-podpis-za-par-minut</a:t>
            </a:r>
          </a:p>
          <a:p>
            <a:pPr eaLnBrk="1" hangingPunct="1">
              <a:lnSpc>
                <a:spcPct val="90000"/>
              </a:lnSpc>
            </a:pPr>
            <a:r>
              <a:rPr lang="cs-CZ" altLang="cs-CZ" sz="2000" dirty="0" smtClean="0"/>
              <a:t>Lze snadno integrovat do používaných emailových aplikací ve formě certifikátu = zaručený digitální (elektronický) podpis</a:t>
            </a:r>
          </a:p>
          <a:p>
            <a:pPr eaLnBrk="1" hangingPunct="1">
              <a:lnSpc>
                <a:spcPct val="90000"/>
              </a:lnSpc>
            </a:pPr>
            <a:endParaRPr lang="en-US" altLang="cs-CZ" sz="2000" dirty="0" smtClean="0"/>
          </a:p>
          <a:p>
            <a:pPr eaLnBrk="1" hangingPunct="1">
              <a:lnSpc>
                <a:spcPct val="90000"/>
              </a:lnSpc>
            </a:pPr>
            <a:r>
              <a:rPr lang="en-US" altLang="cs-CZ" sz="2000" dirty="0" smtClean="0"/>
              <a:t>Na MU </a:t>
            </a:r>
            <a:r>
              <a:rPr lang="en-US" altLang="cs-CZ" sz="2000" dirty="0" err="1" smtClean="0"/>
              <a:t>lze</a:t>
            </a:r>
            <a:r>
              <a:rPr lang="en-US" altLang="cs-CZ" sz="2000" dirty="0" smtClean="0"/>
              <a:t> z</a:t>
            </a:r>
            <a:r>
              <a:rPr lang="cs-CZ" altLang="cs-CZ" sz="2000" dirty="0" err="1" smtClean="0"/>
              <a:t>ískat</a:t>
            </a:r>
            <a:r>
              <a:rPr lang="cs-CZ" altLang="cs-CZ" sz="2000" dirty="0" smtClean="0"/>
              <a:t> osobní digitální certifikát pro uživatele zdarma na adrese http://pki.cesnet.cz/cs/tcs-personal.html</a:t>
            </a:r>
          </a:p>
          <a:p>
            <a:pPr eaLnBrk="1" hangingPunct="1">
              <a:lnSpc>
                <a:spcPct val="90000"/>
              </a:lnSpc>
              <a:buFontTx/>
              <a:buNone/>
            </a:pPr>
            <a:endParaRPr lang="cs-CZ" altLang="cs-CZ"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Elektronick</a:t>
            </a:r>
            <a:r>
              <a:rPr lang="cs-CZ" dirty="0" smtClean="0"/>
              <a:t>ý</a:t>
            </a:r>
            <a:r>
              <a:rPr lang="en-US" dirty="0" smtClean="0"/>
              <a:t> </a:t>
            </a:r>
            <a:r>
              <a:rPr lang="cs-CZ" dirty="0" smtClean="0"/>
              <a:t>p</a:t>
            </a:r>
            <a:r>
              <a:rPr lang="en-US" dirty="0" err="1" smtClean="0"/>
              <a:t>odpis</a:t>
            </a:r>
            <a:r>
              <a:rPr lang="en-US" dirty="0" smtClean="0"/>
              <a:t> a </a:t>
            </a:r>
            <a:r>
              <a:rPr lang="cs-CZ" dirty="0" smtClean="0"/>
              <a:t>e</a:t>
            </a:r>
            <a:r>
              <a:rPr lang="en-US" dirty="0" smtClean="0"/>
              <a:t>IDAS</a:t>
            </a:r>
            <a:endParaRPr lang="cs-CZ" dirty="0"/>
          </a:p>
        </p:txBody>
      </p:sp>
      <p:sp>
        <p:nvSpPr>
          <p:cNvPr id="3" name="Zástupný symbol pro obsah 2"/>
          <p:cNvSpPr>
            <a:spLocks noGrp="1"/>
          </p:cNvSpPr>
          <p:nvPr>
            <p:ph idx="1"/>
          </p:nvPr>
        </p:nvSpPr>
        <p:spPr>
          <a:xfrm>
            <a:off x="457200" y="1417638"/>
            <a:ext cx="8229600" cy="4525963"/>
          </a:xfrm>
        </p:spPr>
        <p:txBody>
          <a:bodyPr/>
          <a:lstStyle/>
          <a:p>
            <a:r>
              <a:rPr lang="cs-CZ" sz="2000" dirty="0" smtClean="0"/>
              <a:t>elektronický podpis (FO) – vyjadřuje souhlas</a:t>
            </a:r>
          </a:p>
          <a:p>
            <a:r>
              <a:rPr lang="cs-CZ" sz="2000" dirty="0" smtClean="0"/>
              <a:t>elektronickou pečeť (PO)</a:t>
            </a:r>
          </a:p>
          <a:p>
            <a:r>
              <a:rPr lang="cs-CZ" sz="2000" dirty="0" smtClean="0"/>
              <a:t>elektronickou značku  - vyjadřuje původ (PO)</a:t>
            </a:r>
          </a:p>
          <a:p>
            <a:endParaRPr lang="cs-CZ" sz="2000" dirty="0" smtClean="0"/>
          </a:p>
          <a:p>
            <a:pPr>
              <a:buFont typeface="+mj-lt"/>
              <a:buAutoNum type="alphaLcPeriod"/>
            </a:pPr>
            <a:r>
              <a:rPr lang="cs-CZ" sz="1600" b="1" dirty="0" smtClean="0"/>
              <a:t>kvalifikovaný elektronický podpis</a:t>
            </a:r>
            <a:r>
              <a:rPr lang="cs-CZ" sz="1600" dirty="0" smtClean="0"/>
              <a:t> (QES, </a:t>
            </a:r>
            <a:r>
              <a:rPr lang="cs-CZ" sz="1600" dirty="0" err="1" smtClean="0"/>
              <a:t>Qualified</a:t>
            </a:r>
            <a:r>
              <a:rPr lang="cs-CZ" sz="1600" dirty="0" smtClean="0"/>
              <a:t> </a:t>
            </a:r>
            <a:r>
              <a:rPr lang="cs-CZ" sz="1600" dirty="0" err="1" smtClean="0"/>
              <a:t>Electronic</a:t>
            </a:r>
            <a:r>
              <a:rPr lang="cs-CZ" sz="1600" dirty="0" smtClean="0"/>
              <a:t> </a:t>
            </a:r>
            <a:r>
              <a:rPr lang="cs-CZ" sz="1600" dirty="0" err="1" smtClean="0"/>
              <a:t>Signature</a:t>
            </a:r>
            <a:r>
              <a:rPr lang="cs-CZ" sz="1600" dirty="0" smtClean="0"/>
              <a:t>): </a:t>
            </a:r>
          </a:p>
          <a:p>
            <a:pPr lvl="1"/>
            <a:r>
              <a:rPr lang="cs-CZ" sz="1050" dirty="0"/>
              <a:t>M</a:t>
            </a:r>
            <a:r>
              <a:rPr lang="cs-CZ" sz="1050" dirty="0" smtClean="0"/>
              <a:t>usí být založen na kvalifikovaném certifikátu pro elektronický podpis </a:t>
            </a:r>
            <a:endParaRPr lang="cs-CZ" sz="1050" dirty="0"/>
          </a:p>
          <a:p>
            <a:pPr lvl="1"/>
            <a:r>
              <a:rPr lang="cs-CZ" sz="1050" dirty="0"/>
              <a:t>M</a:t>
            </a:r>
            <a:r>
              <a:rPr lang="cs-CZ" sz="1050" dirty="0" smtClean="0"/>
              <a:t>usí být vytvořen pomocí kvalifikovaného (bezpečného) prostředku pro vytváření elektronických podpisů </a:t>
            </a:r>
            <a:r>
              <a:rPr lang="cs-CZ" sz="1050" dirty="0"/>
              <a:t>(</a:t>
            </a:r>
            <a:r>
              <a:rPr lang="cs-CZ" sz="1050" dirty="0" smtClean="0"/>
              <a:t>čipová karta a USB token</a:t>
            </a:r>
            <a:r>
              <a:rPr lang="en-US" sz="1050" dirty="0" smtClean="0"/>
              <a:t> = </a:t>
            </a:r>
            <a:r>
              <a:rPr lang="cs-CZ" sz="1050" b="1" dirty="0" smtClean="0"/>
              <a:t>QSCD</a:t>
            </a:r>
            <a:r>
              <a:rPr lang="cs-CZ" sz="1050" dirty="0" smtClean="0"/>
              <a:t> (od: </a:t>
            </a:r>
            <a:r>
              <a:rPr lang="cs-CZ" sz="1050" dirty="0" err="1" smtClean="0"/>
              <a:t>Qualified</a:t>
            </a:r>
            <a:r>
              <a:rPr lang="cs-CZ" sz="1050" dirty="0" smtClean="0"/>
              <a:t> </a:t>
            </a:r>
            <a:r>
              <a:rPr lang="cs-CZ" sz="1050" dirty="0" err="1" smtClean="0"/>
              <a:t>Signature</a:t>
            </a:r>
            <a:r>
              <a:rPr lang="cs-CZ" sz="1050" dirty="0" smtClean="0"/>
              <a:t> </a:t>
            </a:r>
            <a:r>
              <a:rPr lang="cs-CZ" sz="1050" dirty="0" err="1" smtClean="0"/>
              <a:t>Creation</a:t>
            </a:r>
            <a:r>
              <a:rPr lang="cs-CZ" sz="1050" dirty="0" smtClean="0"/>
              <a:t> </a:t>
            </a:r>
            <a:r>
              <a:rPr lang="cs-CZ" sz="1050" dirty="0" err="1" smtClean="0"/>
              <a:t>Device</a:t>
            </a:r>
            <a:r>
              <a:rPr lang="cs-CZ" sz="1050" dirty="0" smtClean="0"/>
              <a:t>).</a:t>
            </a:r>
          </a:p>
          <a:p>
            <a:pPr>
              <a:buFont typeface="+mj-lt"/>
              <a:buAutoNum type="alphaLcPeriod"/>
            </a:pPr>
            <a:r>
              <a:rPr lang="cs-CZ" sz="1600" b="1" dirty="0" smtClean="0"/>
              <a:t>zaručený elektronický podpis, založený na kvalifikovaném certifikátu</a:t>
            </a:r>
            <a:endParaRPr lang="cs-CZ" sz="1600" dirty="0"/>
          </a:p>
          <a:p>
            <a:pPr lvl="1"/>
            <a:r>
              <a:rPr lang="cs-CZ" sz="1050" dirty="0" smtClean="0"/>
              <a:t>Musí být založený na kvalifikovaném certifikátu</a:t>
            </a:r>
          </a:p>
          <a:p>
            <a:pPr lvl="1"/>
            <a:r>
              <a:rPr lang="cs-CZ" sz="1050" dirty="0"/>
              <a:t>N</a:t>
            </a:r>
            <a:r>
              <a:rPr lang="cs-CZ" sz="1050" dirty="0" smtClean="0"/>
              <a:t>ení nutný kvalifikovaný prostředek (certifikovaná čipová karta/token).</a:t>
            </a:r>
          </a:p>
          <a:p>
            <a:pPr>
              <a:buFont typeface="+mj-lt"/>
              <a:buAutoNum type="alphaLcPeriod"/>
            </a:pPr>
            <a:r>
              <a:rPr lang="cs-CZ" sz="1600" b="1" dirty="0" smtClean="0"/>
              <a:t>zaručený elektronický podpis</a:t>
            </a:r>
            <a:r>
              <a:rPr lang="cs-CZ" sz="1600" dirty="0" smtClean="0"/>
              <a:t> (</a:t>
            </a:r>
            <a:r>
              <a:rPr lang="cs-CZ" sz="1600" dirty="0" err="1" smtClean="0"/>
              <a:t>AdES</a:t>
            </a:r>
            <a:r>
              <a:rPr lang="cs-CZ" sz="1600" dirty="0" smtClean="0"/>
              <a:t>, </a:t>
            </a:r>
            <a:r>
              <a:rPr lang="cs-CZ" sz="1600" dirty="0" err="1" smtClean="0"/>
              <a:t>Advanced</a:t>
            </a:r>
            <a:r>
              <a:rPr lang="cs-CZ" sz="1600" dirty="0" smtClean="0"/>
              <a:t> </a:t>
            </a:r>
            <a:r>
              <a:rPr lang="cs-CZ" sz="1600" dirty="0" err="1" smtClean="0"/>
              <a:t>Electronic</a:t>
            </a:r>
            <a:r>
              <a:rPr lang="cs-CZ" sz="1600" dirty="0" smtClean="0"/>
              <a:t> </a:t>
            </a:r>
            <a:r>
              <a:rPr lang="cs-CZ" sz="1600" dirty="0" err="1" smtClean="0"/>
              <a:t>Signature</a:t>
            </a:r>
            <a:r>
              <a:rPr lang="cs-CZ" sz="1600" dirty="0" smtClean="0"/>
              <a:t>) </a:t>
            </a:r>
          </a:p>
          <a:p>
            <a:pPr lvl="1"/>
            <a:r>
              <a:rPr lang="cs-CZ" sz="1050" dirty="0" smtClean="0"/>
              <a:t>Bez specifických požadavků na certifikát</a:t>
            </a:r>
          </a:p>
          <a:p>
            <a:endParaRPr lang="cs-CZ" sz="1600" dirty="0" smtClean="0"/>
          </a:p>
          <a:p>
            <a:r>
              <a:rPr lang="cs-CZ" sz="1600" b="1" dirty="0" smtClean="0"/>
              <a:t>Uznávaný elektronický </a:t>
            </a:r>
            <a:r>
              <a:rPr lang="cs-CZ" sz="1600" b="1" dirty="0"/>
              <a:t>p</a:t>
            </a:r>
            <a:r>
              <a:rPr lang="cs-CZ" sz="1600" b="1" dirty="0" smtClean="0"/>
              <a:t>odpis </a:t>
            </a:r>
            <a:r>
              <a:rPr lang="cs-CZ" sz="1600" dirty="0" smtClean="0"/>
              <a:t>= společné označení pro a. i b.</a:t>
            </a:r>
          </a:p>
          <a:p>
            <a:r>
              <a:rPr lang="cs-CZ" sz="2000" dirty="0" smtClean="0"/>
              <a:t>úroveň B, T, LT či LTA</a:t>
            </a:r>
            <a:r>
              <a:rPr lang="en-US" sz="2000" dirty="0" smtClean="0"/>
              <a:t> </a:t>
            </a:r>
            <a:endParaRPr lang="cs-CZ" sz="2000" dirty="0" smtClean="0"/>
          </a:p>
          <a:p>
            <a:pPr marL="457200" lvl="1" indent="0">
              <a:buNone/>
            </a:pPr>
            <a:r>
              <a:rPr lang="en-US" sz="1600" dirty="0" smtClean="0"/>
              <a:t>– T </a:t>
            </a:r>
            <a:r>
              <a:rPr lang="en-US" sz="1600" dirty="0" err="1" smtClean="0"/>
              <a:t>jako</a:t>
            </a:r>
            <a:r>
              <a:rPr lang="en-US" sz="1600" dirty="0" smtClean="0"/>
              <a:t> Time (</a:t>
            </a:r>
            <a:r>
              <a:rPr lang="cs-CZ" sz="1600" dirty="0" smtClean="0"/>
              <a:t>časové razítko)</a:t>
            </a:r>
            <a:r>
              <a:rPr lang="en-US" sz="1600" dirty="0" smtClean="0"/>
              <a:t> </a:t>
            </a:r>
            <a:endParaRPr lang="cs-CZ" sz="1600" dirty="0"/>
          </a:p>
          <a:p>
            <a:pPr lvl="1"/>
            <a:r>
              <a:rPr lang="cs-CZ" sz="1600" dirty="0" smtClean="0"/>
              <a:t>LT jako long term</a:t>
            </a:r>
          </a:p>
          <a:p>
            <a:endParaRPr lang="cs-CZ" sz="2000" dirty="0"/>
          </a:p>
          <a:p>
            <a:endParaRPr lang="cs-CZ" sz="2000" dirty="0"/>
          </a:p>
        </p:txBody>
      </p:sp>
    </p:spTree>
    <p:extLst>
      <p:ext uri="{BB962C8B-B14F-4D97-AF65-F5344CB8AC3E}">
        <p14:creationId xmlns:p14="http://schemas.microsoft.com/office/powerpoint/2010/main" val="1307343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Nadpis 1"/>
          <p:cNvSpPr>
            <a:spLocks noGrp="1"/>
          </p:cNvSpPr>
          <p:nvPr>
            <p:ph type="title"/>
          </p:nvPr>
        </p:nvSpPr>
        <p:spPr/>
        <p:txBody>
          <a:bodyPr/>
          <a:lstStyle/>
          <a:p>
            <a:r>
              <a:rPr lang="cs-CZ" altLang="cs-CZ" smtClean="0"/>
              <a:t>Problémy v aplikacích</a:t>
            </a:r>
          </a:p>
        </p:txBody>
      </p:sp>
      <p:pic>
        <p:nvPicPr>
          <p:cNvPr id="88067"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57338"/>
            <a:ext cx="8229600" cy="1868487"/>
          </a:xfrm>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Nadpis 1"/>
          <p:cNvSpPr>
            <a:spLocks noGrp="1"/>
          </p:cNvSpPr>
          <p:nvPr>
            <p:ph type="title"/>
          </p:nvPr>
        </p:nvSpPr>
        <p:spPr/>
        <p:txBody>
          <a:bodyPr/>
          <a:lstStyle/>
          <a:p>
            <a:r>
              <a:rPr lang="cs-CZ" altLang="cs-CZ" smtClean="0"/>
              <a:t>Falešný poplach</a:t>
            </a:r>
          </a:p>
        </p:txBody>
      </p:sp>
      <p:pic>
        <p:nvPicPr>
          <p:cNvPr id="8909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5513" y="1417638"/>
            <a:ext cx="4752975" cy="3143250"/>
          </a:xfrm>
        </p:spPr>
      </p:pic>
      <p:sp>
        <p:nvSpPr>
          <p:cNvPr id="89092" name="TextovéPole 4"/>
          <p:cNvSpPr txBox="1">
            <a:spLocks noChangeArrowheads="1"/>
          </p:cNvSpPr>
          <p:nvPr/>
        </p:nvSpPr>
        <p:spPr bwMode="auto">
          <a:xfrm>
            <a:off x="1927225" y="5013325"/>
            <a:ext cx="528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MS Outlook 2010</a:t>
            </a:r>
          </a:p>
          <a:p>
            <a:pPr>
              <a:spcBef>
                <a:spcPct val="0"/>
              </a:spcBef>
              <a:buFontTx/>
              <a:buNone/>
            </a:pPr>
            <a:r>
              <a:rPr lang="cs-CZ" altLang="cs-CZ" sz="1800"/>
              <a:t>Diakritika v názvech přiložených souborů v emailu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Nadpis 1"/>
          <p:cNvSpPr>
            <a:spLocks noGrp="1"/>
          </p:cNvSpPr>
          <p:nvPr>
            <p:ph type="title"/>
          </p:nvPr>
        </p:nvSpPr>
        <p:spPr>
          <a:xfrm>
            <a:off x="468313" y="115888"/>
            <a:ext cx="8229600" cy="1014412"/>
          </a:xfrm>
        </p:spPr>
        <p:txBody>
          <a:bodyPr/>
          <a:lstStyle/>
          <a:p>
            <a:r>
              <a:rPr lang="cs-CZ" altLang="cs-CZ" sz="4000" smtClean="0"/>
              <a:t>Kde lze použít elektronický podpis</a:t>
            </a:r>
          </a:p>
        </p:txBody>
      </p:sp>
      <p:sp>
        <p:nvSpPr>
          <p:cNvPr id="65539" name="Zástupný symbol pro obsah 2"/>
          <p:cNvSpPr>
            <a:spLocks noGrp="1"/>
          </p:cNvSpPr>
          <p:nvPr>
            <p:ph idx="1"/>
          </p:nvPr>
        </p:nvSpPr>
        <p:spPr>
          <a:xfrm>
            <a:off x="468313" y="1052513"/>
            <a:ext cx="8229600" cy="4176712"/>
          </a:xfrm>
        </p:spPr>
        <p:txBody>
          <a:bodyPr/>
          <a:lstStyle/>
          <a:p>
            <a:pPr>
              <a:defRPr/>
            </a:pPr>
            <a:r>
              <a:rPr lang="cs-CZ" sz="2000" dirty="0" smtClean="0"/>
              <a:t>při podání přehledu o příjmech a výdajích OSVČ</a:t>
            </a:r>
          </a:p>
          <a:p>
            <a:pPr>
              <a:defRPr/>
            </a:pPr>
            <a:r>
              <a:rPr lang="cs-CZ" sz="2000" dirty="0" smtClean="0"/>
              <a:t>u přihlášky a odhlášky k nemocenskému pojištění</a:t>
            </a:r>
          </a:p>
          <a:p>
            <a:pPr>
              <a:defRPr/>
            </a:pPr>
            <a:r>
              <a:rPr lang="cs-CZ" sz="2000" dirty="0" smtClean="0"/>
              <a:t>u přiznání k DPH</a:t>
            </a:r>
          </a:p>
          <a:p>
            <a:pPr>
              <a:defRPr/>
            </a:pPr>
            <a:r>
              <a:rPr lang="cs-CZ" sz="2000" dirty="0" smtClean="0"/>
              <a:t>při elektronické komunikaci se státní správou</a:t>
            </a:r>
          </a:p>
          <a:p>
            <a:pPr>
              <a:defRPr/>
            </a:pPr>
            <a:r>
              <a:rPr lang="cs-CZ" sz="2000" dirty="0" smtClean="0"/>
              <a:t>při elektronické komunikaci s krajskými a městskými úřady</a:t>
            </a:r>
          </a:p>
          <a:p>
            <a:pPr>
              <a:defRPr/>
            </a:pPr>
            <a:r>
              <a:rPr lang="cs-CZ" sz="2000" dirty="0" smtClean="0"/>
              <a:t>při elektronické komunikaci se zdravotními pojišťovnami</a:t>
            </a:r>
          </a:p>
          <a:p>
            <a:pPr>
              <a:defRPr/>
            </a:pPr>
            <a:r>
              <a:rPr lang="cs-CZ" sz="2000" dirty="0" smtClean="0"/>
              <a:t>při žádosti o sociální dávky</a:t>
            </a:r>
          </a:p>
          <a:p>
            <a:pPr>
              <a:defRPr/>
            </a:pPr>
            <a:r>
              <a:rPr lang="cs-CZ" sz="2000" dirty="0" smtClean="0"/>
              <a:t>při podávání žádostí o dotace EU</a:t>
            </a:r>
          </a:p>
          <a:p>
            <a:pPr>
              <a:defRPr/>
            </a:pPr>
            <a:r>
              <a:rPr lang="cs-CZ" sz="2000" dirty="0" smtClean="0"/>
              <a:t>při podepisování faktur</a:t>
            </a:r>
          </a:p>
          <a:p>
            <a:pPr>
              <a:defRPr/>
            </a:pPr>
            <a:r>
              <a:rPr lang="cs-CZ" sz="2000" dirty="0" smtClean="0"/>
              <a:t>jako elektronický podpis PDF dokumentů</a:t>
            </a:r>
          </a:p>
          <a:p>
            <a:pPr>
              <a:defRPr/>
            </a:pPr>
            <a:endParaRPr lang="cs-CZ" sz="2000" dirty="0"/>
          </a:p>
          <a:p>
            <a:pPr marL="0" indent="0">
              <a:buFontTx/>
              <a:buNone/>
              <a:defRPr/>
            </a:pPr>
            <a:r>
              <a:rPr lang="cs-CZ" sz="2000" dirty="0" smtClean="0"/>
              <a:t>Při komunikaci se státními institucemi je nutné používat certifikáty vydané </a:t>
            </a:r>
            <a:r>
              <a:rPr lang="cs-CZ" sz="2000" dirty="0"/>
              <a:t>Č</a:t>
            </a:r>
            <a:r>
              <a:rPr lang="cs-CZ" sz="2000" dirty="0" smtClean="0"/>
              <a:t>eskou poštou (tzv. zaručený elektronický podpis)</a:t>
            </a:r>
          </a:p>
        </p:txBody>
      </p:sp>
      <p:sp>
        <p:nvSpPr>
          <p:cNvPr id="90116" name="Nadpis 1"/>
          <p:cNvSpPr txBox="1">
            <a:spLocks/>
          </p:cNvSpPr>
          <p:nvPr/>
        </p:nvSpPr>
        <p:spPr bwMode="auto">
          <a:xfrm>
            <a:off x="346075" y="6286500"/>
            <a:ext cx="568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a:solidFill>
                  <a:schemeClr val="tx2"/>
                </a:solidFill>
              </a:rPr>
              <a:t>Zdroj: cs.wikipedia.org</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Propojení více PC - síť</a:t>
            </a:r>
          </a:p>
        </p:txBody>
      </p:sp>
      <p:sp>
        <p:nvSpPr>
          <p:cNvPr id="18435" name="AutoShape 4"/>
          <p:cNvSpPr>
            <a:spLocks noChangeArrowheads="1"/>
          </p:cNvSpPr>
          <p:nvPr/>
        </p:nvSpPr>
        <p:spPr bwMode="auto">
          <a:xfrm>
            <a:off x="762000" y="3048000"/>
            <a:ext cx="2209800" cy="1981200"/>
          </a:xfrm>
          <a:prstGeom prst="octagon">
            <a:avLst>
              <a:gd name="adj" fmla="val 2928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8436" name="computr2"/>
          <p:cNvSpPr>
            <a:spLocks noEditPoints="1" noChangeArrowheads="1"/>
          </p:cNvSpPr>
          <p:nvPr/>
        </p:nvSpPr>
        <p:spPr bwMode="auto">
          <a:xfrm>
            <a:off x="1066800" y="28194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7" name="computr2"/>
          <p:cNvSpPr>
            <a:spLocks noEditPoints="1" noChangeArrowheads="1"/>
          </p:cNvSpPr>
          <p:nvPr/>
        </p:nvSpPr>
        <p:spPr bwMode="auto">
          <a:xfrm>
            <a:off x="381000" y="33528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8" name="computr2"/>
          <p:cNvSpPr>
            <a:spLocks noEditPoints="1" noChangeArrowheads="1"/>
          </p:cNvSpPr>
          <p:nvPr/>
        </p:nvSpPr>
        <p:spPr bwMode="auto">
          <a:xfrm>
            <a:off x="381000" y="42672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39" name="computr2"/>
          <p:cNvSpPr>
            <a:spLocks noEditPoints="1" noChangeArrowheads="1"/>
          </p:cNvSpPr>
          <p:nvPr/>
        </p:nvSpPr>
        <p:spPr bwMode="auto">
          <a:xfrm>
            <a:off x="1066800" y="48006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0" name="computr2"/>
          <p:cNvSpPr>
            <a:spLocks noEditPoints="1" noChangeArrowheads="1"/>
          </p:cNvSpPr>
          <p:nvPr/>
        </p:nvSpPr>
        <p:spPr bwMode="auto">
          <a:xfrm>
            <a:off x="2133600" y="28194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1" name="computr2"/>
          <p:cNvSpPr>
            <a:spLocks noEditPoints="1" noChangeArrowheads="1"/>
          </p:cNvSpPr>
          <p:nvPr/>
        </p:nvSpPr>
        <p:spPr bwMode="auto">
          <a:xfrm>
            <a:off x="2667000" y="33528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2" name="computr2"/>
          <p:cNvSpPr>
            <a:spLocks noEditPoints="1" noChangeArrowheads="1"/>
          </p:cNvSpPr>
          <p:nvPr/>
        </p:nvSpPr>
        <p:spPr bwMode="auto">
          <a:xfrm>
            <a:off x="2667000" y="41910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3" name="computr2"/>
          <p:cNvSpPr>
            <a:spLocks noEditPoints="1" noChangeArrowheads="1"/>
          </p:cNvSpPr>
          <p:nvPr/>
        </p:nvSpPr>
        <p:spPr bwMode="auto">
          <a:xfrm>
            <a:off x="2057400" y="4800600"/>
            <a:ext cx="609600" cy="5334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4" name="Text Box 13"/>
          <p:cNvSpPr txBox="1">
            <a:spLocks noChangeArrowheads="1"/>
          </p:cNvSpPr>
          <p:nvPr/>
        </p:nvSpPr>
        <p:spPr bwMode="auto">
          <a:xfrm>
            <a:off x="717550" y="1371600"/>
            <a:ext cx="23415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chemeClr val="tx2"/>
                </a:solidFill>
                <a:latin typeface="Times New Roman" panose="02020603050405020304" pitchFamily="18" charset="0"/>
              </a:rPr>
              <a:t>historický způsob</a:t>
            </a:r>
          </a:p>
          <a:p>
            <a:pPr algn="ctr" eaLnBrk="1" hangingPunct="1">
              <a:spcBef>
                <a:spcPct val="0"/>
              </a:spcBef>
              <a:buFontTx/>
              <a:buNone/>
            </a:pPr>
            <a:r>
              <a:rPr lang="cs-CZ" altLang="cs-CZ" sz="2400">
                <a:solidFill>
                  <a:schemeClr val="tx2"/>
                </a:solidFill>
                <a:latin typeface="Times New Roman" panose="02020603050405020304" pitchFamily="18" charset="0"/>
              </a:rPr>
              <a:t>topologie kruh</a:t>
            </a:r>
          </a:p>
        </p:txBody>
      </p:sp>
      <p:sp>
        <p:nvSpPr>
          <p:cNvPr id="18445" name="computr2"/>
          <p:cNvSpPr>
            <a:spLocks noEditPoints="1" noChangeArrowheads="1"/>
          </p:cNvSpPr>
          <p:nvPr/>
        </p:nvSpPr>
        <p:spPr bwMode="auto">
          <a:xfrm>
            <a:off x="5105400" y="2590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6" name="computr2"/>
          <p:cNvSpPr>
            <a:spLocks noEditPoints="1" noChangeArrowheads="1"/>
          </p:cNvSpPr>
          <p:nvPr/>
        </p:nvSpPr>
        <p:spPr bwMode="auto">
          <a:xfrm>
            <a:off x="4114800" y="32766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7" name="computr2"/>
          <p:cNvSpPr>
            <a:spLocks noEditPoints="1" noChangeArrowheads="1"/>
          </p:cNvSpPr>
          <p:nvPr/>
        </p:nvSpPr>
        <p:spPr bwMode="auto">
          <a:xfrm>
            <a:off x="4114800" y="4495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8" name="computr2"/>
          <p:cNvSpPr>
            <a:spLocks noEditPoints="1" noChangeArrowheads="1"/>
          </p:cNvSpPr>
          <p:nvPr/>
        </p:nvSpPr>
        <p:spPr bwMode="auto">
          <a:xfrm>
            <a:off x="4876800" y="5334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49" name="computr2"/>
          <p:cNvSpPr>
            <a:spLocks noEditPoints="1" noChangeArrowheads="1"/>
          </p:cNvSpPr>
          <p:nvPr/>
        </p:nvSpPr>
        <p:spPr bwMode="auto">
          <a:xfrm>
            <a:off x="6400800" y="2590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0" name="computr2"/>
          <p:cNvSpPr>
            <a:spLocks noEditPoints="1" noChangeArrowheads="1"/>
          </p:cNvSpPr>
          <p:nvPr/>
        </p:nvSpPr>
        <p:spPr bwMode="auto">
          <a:xfrm>
            <a:off x="7315200" y="33528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1" name="computr2"/>
          <p:cNvSpPr>
            <a:spLocks noEditPoints="1" noChangeArrowheads="1"/>
          </p:cNvSpPr>
          <p:nvPr/>
        </p:nvSpPr>
        <p:spPr bwMode="auto">
          <a:xfrm>
            <a:off x="7162800" y="4572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2" name="computr2"/>
          <p:cNvSpPr>
            <a:spLocks noEditPoints="1" noChangeArrowheads="1"/>
          </p:cNvSpPr>
          <p:nvPr/>
        </p:nvSpPr>
        <p:spPr bwMode="auto">
          <a:xfrm>
            <a:off x="6172200" y="5334000"/>
            <a:ext cx="838200" cy="685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8453" name="Text Box 22"/>
          <p:cNvSpPr txBox="1">
            <a:spLocks noChangeArrowheads="1"/>
          </p:cNvSpPr>
          <p:nvPr/>
        </p:nvSpPr>
        <p:spPr bwMode="auto">
          <a:xfrm>
            <a:off x="5003800" y="1382713"/>
            <a:ext cx="2271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chemeClr val="tx2"/>
                </a:solidFill>
                <a:latin typeface="Times New Roman" panose="02020603050405020304" pitchFamily="18" charset="0"/>
              </a:rPr>
              <a:t>současný způsob</a:t>
            </a:r>
          </a:p>
          <a:p>
            <a:pPr eaLnBrk="1" hangingPunct="1">
              <a:spcBef>
                <a:spcPct val="0"/>
              </a:spcBef>
              <a:buFontTx/>
              <a:buNone/>
            </a:pPr>
            <a:r>
              <a:rPr lang="cs-CZ" altLang="cs-CZ" sz="2400">
                <a:solidFill>
                  <a:schemeClr val="tx2"/>
                </a:solidFill>
                <a:latin typeface="Times New Roman" panose="02020603050405020304" pitchFamily="18" charset="0"/>
              </a:rPr>
              <a:t>topologie hvězda</a:t>
            </a:r>
          </a:p>
        </p:txBody>
      </p:sp>
      <p:sp>
        <p:nvSpPr>
          <p:cNvPr id="18454" name="Line 23"/>
          <p:cNvSpPr>
            <a:spLocks noChangeShapeType="1"/>
          </p:cNvSpPr>
          <p:nvPr/>
        </p:nvSpPr>
        <p:spPr bwMode="auto">
          <a:xfrm>
            <a:off x="4724400" y="3733800"/>
            <a:ext cx="9144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5" name="Line 24"/>
          <p:cNvSpPr>
            <a:spLocks noChangeShapeType="1"/>
          </p:cNvSpPr>
          <p:nvPr/>
        </p:nvSpPr>
        <p:spPr bwMode="auto">
          <a:xfrm>
            <a:off x="6324600" y="4267200"/>
            <a:ext cx="9906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6" name="Line 25"/>
          <p:cNvSpPr>
            <a:spLocks noChangeShapeType="1"/>
          </p:cNvSpPr>
          <p:nvPr/>
        </p:nvSpPr>
        <p:spPr bwMode="auto">
          <a:xfrm flipV="1">
            <a:off x="4724400" y="4267200"/>
            <a:ext cx="914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7" name="Line 26"/>
          <p:cNvSpPr>
            <a:spLocks noChangeShapeType="1"/>
          </p:cNvSpPr>
          <p:nvPr/>
        </p:nvSpPr>
        <p:spPr bwMode="auto">
          <a:xfrm>
            <a:off x="6019800" y="4267200"/>
            <a:ext cx="381000" cy="1371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8" name="Line 27"/>
          <p:cNvSpPr>
            <a:spLocks noChangeShapeType="1"/>
          </p:cNvSpPr>
          <p:nvPr/>
        </p:nvSpPr>
        <p:spPr bwMode="auto">
          <a:xfrm flipH="1">
            <a:off x="5410200" y="4267200"/>
            <a:ext cx="381000" cy="1066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59" name="Line 28"/>
          <p:cNvSpPr>
            <a:spLocks noChangeShapeType="1"/>
          </p:cNvSpPr>
          <p:nvPr/>
        </p:nvSpPr>
        <p:spPr bwMode="auto">
          <a:xfrm>
            <a:off x="5486400" y="3276600"/>
            <a:ext cx="381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0" name="Line 29"/>
          <p:cNvSpPr>
            <a:spLocks noChangeShapeType="1"/>
          </p:cNvSpPr>
          <p:nvPr/>
        </p:nvSpPr>
        <p:spPr bwMode="auto">
          <a:xfrm flipH="1">
            <a:off x="6172200" y="3276600"/>
            <a:ext cx="5334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1" name="Line 30"/>
          <p:cNvSpPr>
            <a:spLocks noChangeShapeType="1"/>
          </p:cNvSpPr>
          <p:nvPr/>
        </p:nvSpPr>
        <p:spPr bwMode="auto">
          <a:xfrm flipV="1">
            <a:off x="6324600" y="3733800"/>
            <a:ext cx="11430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8462" name="modem"/>
          <p:cNvSpPr>
            <a:spLocks noEditPoints="1" noChangeArrowheads="1"/>
          </p:cNvSpPr>
          <p:nvPr/>
        </p:nvSpPr>
        <p:spPr bwMode="auto">
          <a:xfrm>
            <a:off x="5638800" y="3886200"/>
            <a:ext cx="752475" cy="3810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8463" name="Text Box 32"/>
          <p:cNvSpPr txBox="1">
            <a:spLocks noChangeArrowheads="1"/>
          </p:cNvSpPr>
          <p:nvPr/>
        </p:nvSpPr>
        <p:spPr bwMode="auto">
          <a:xfrm>
            <a:off x="5280025" y="4383088"/>
            <a:ext cx="1422400" cy="727075"/>
          </a:xfrm>
          <a:prstGeom prst="rect">
            <a:avLst/>
          </a:prstGeom>
          <a:solidFill>
            <a:schemeClr val="bg1"/>
          </a:solidFill>
          <a:ln w="254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latin typeface="Times New Roman" panose="02020603050405020304" pitchFamily="18" charset="0"/>
              </a:rPr>
              <a:t>Hub</a:t>
            </a:r>
            <a:r>
              <a:rPr lang="en-US" altLang="cs-CZ" sz="2000">
                <a:latin typeface="Times New Roman" panose="02020603050405020304" pitchFamily="18" charset="0"/>
              </a:rPr>
              <a:t>/Switch</a:t>
            </a:r>
            <a:endParaRPr lang="cs-CZ" altLang="cs-CZ" sz="2000">
              <a:latin typeface="Times New Roman" panose="02020603050405020304" pitchFamily="18" charset="0"/>
            </a:endParaRPr>
          </a:p>
          <a:p>
            <a:pPr algn="ctr" eaLnBrk="1" hangingPunct="1">
              <a:spcBef>
                <a:spcPct val="0"/>
              </a:spcBef>
              <a:buFontTx/>
              <a:buNone/>
            </a:pPr>
            <a:r>
              <a:rPr lang="en-US" altLang="cs-CZ" sz="2000">
                <a:latin typeface="Times New Roman" panose="02020603050405020304" pitchFamily="18" charset="0"/>
              </a:rPr>
              <a:t>(p</a:t>
            </a:r>
            <a:r>
              <a:rPr lang="cs-CZ" altLang="cs-CZ" sz="2000">
                <a:latin typeface="Times New Roman" panose="02020603050405020304" pitchFamily="18" charset="0"/>
              </a:rPr>
              <a:t>řepínač</a:t>
            </a:r>
            <a:r>
              <a:rPr lang="en-US" altLang="cs-CZ" sz="2000">
                <a:latin typeface="Times New Roman" panose="02020603050405020304" pitchFamily="18" charset="0"/>
              </a:rPr>
              <a:t>)</a:t>
            </a:r>
            <a:endParaRPr lang="cs-CZ" altLang="cs-CZ" sz="200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5805488"/>
            <a:ext cx="5534025" cy="847725"/>
          </a:xfrm>
        </p:spPr>
      </p:pic>
      <p:pic>
        <p:nvPicPr>
          <p:cNvPr id="911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746125"/>
            <a:ext cx="50196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ovéPole 5"/>
          <p:cNvSpPr txBox="1">
            <a:spLocks noChangeArrowheads="1"/>
          </p:cNvSpPr>
          <p:nvPr/>
        </p:nvSpPr>
        <p:spPr bwMode="auto">
          <a:xfrm>
            <a:off x="5508625" y="1557338"/>
            <a:ext cx="33909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cs-CZ" altLang="cs-CZ" sz="1800"/>
              <a:t> Bob </a:t>
            </a:r>
            <a:r>
              <a:rPr lang="cs-CZ" altLang="cs-CZ" sz="1800" b="1"/>
              <a:t>podepíše</a:t>
            </a:r>
            <a:r>
              <a:rPr lang="cs-CZ" altLang="cs-CZ" sz="1800"/>
              <a:t> zprávu Alici </a:t>
            </a:r>
          </a:p>
          <a:p>
            <a:pPr eaLnBrk="1" hangingPunct="1">
              <a:spcBef>
                <a:spcPct val="0"/>
              </a:spcBef>
              <a:buFontTx/>
              <a:buNone/>
            </a:pPr>
            <a:r>
              <a:rPr lang="cs-CZ" altLang="cs-CZ" sz="1800"/>
              <a:t>  svým </a:t>
            </a:r>
            <a:r>
              <a:rPr lang="cs-CZ" altLang="cs-CZ" sz="1800">
                <a:solidFill>
                  <a:srgbClr val="FF0000"/>
                </a:solidFill>
              </a:rPr>
              <a:t>soukromým klíčem</a:t>
            </a:r>
          </a:p>
          <a:p>
            <a:pPr eaLnBrk="1" hangingPunct="1">
              <a:spcBef>
                <a:spcPct val="0"/>
              </a:spcBef>
              <a:buFontTx/>
              <a:buNone/>
            </a:pPr>
            <a:endParaRPr lang="cs-CZ" altLang="cs-CZ" sz="1800"/>
          </a:p>
          <a:p>
            <a:pPr eaLnBrk="1" hangingPunct="1">
              <a:spcBef>
                <a:spcPct val="0"/>
              </a:spcBef>
            </a:pPr>
            <a:r>
              <a:rPr lang="cs-CZ" altLang="cs-CZ" sz="1800"/>
              <a:t> E-mail </a:t>
            </a:r>
            <a:r>
              <a:rPr lang="cs-CZ" altLang="cs-CZ" sz="1800" b="1"/>
              <a:t>zašifruje</a:t>
            </a:r>
            <a:r>
              <a:rPr lang="cs-CZ" altLang="cs-CZ" sz="1800"/>
              <a:t> </a:t>
            </a:r>
            <a:br>
              <a:rPr lang="cs-CZ" altLang="cs-CZ" sz="1800"/>
            </a:br>
            <a:r>
              <a:rPr lang="cs-CZ" altLang="cs-CZ" sz="1800"/>
              <a:t>  </a:t>
            </a:r>
            <a:r>
              <a:rPr lang="cs-CZ" altLang="cs-CZ" sz="1800">
                <a:solidFill>
                  <a:srgbClr val="00B050"/>
                </a:solidFill>
              </a:rPr>
              <a:t>veřejným</a:t>
            </a:r>
            <a:r>
              <a:rPr lang="cs-CZ" altLang="cs-CZ" sz="1800"/>
              <a:t> klíčem Alice</a:t>
            </a:r>
          </a:p>
          <a:p>
            <a:pPr eaLnBrk="1" hangingPunct="1">
              <a:spcBef>
                <a:spcPct val="0"/>
              </a:spcBef>
            </a:pPr>
            <a:endParaRPr lang="cs-CZ" altLang="cs-CZ" sz="1800"/>
          </a:p>
          <a:p>
            <a:pPr eaLnBrk="1" hangingPunct="1">
              <a:spcBef>
                <a:spcPct val="0"/>
              </a:spcBef>
            </a:pPr>
            <a:endParaRPr lang="cs-CZ" altLang="cs-CZ" sz="1800"/>
          </a:p>
          <a:p>
            <a:pPr eaLnBrk="1" hangingPunct="1">
              <a:spcBef>
                <a:spcPct val="0"/>
              </a:spcBef>
              <a:buFontTx/>
              <a:buNone/>
            </a:pPr>
            <a:endParaRPr lang="cs-CZ" altLang="cs-CZ" sz="1800"/>
          </a:p>
          <a:p>
            <a:pPr eaLnBrk="1" hangingPunct="1">
              <a:spcBef>
                <a:spcPct val="0"/>
              </a:spcBef>
            </a:pPr>
            <a:r>
              <a:rPr lang="cs-CZ" altLang="cs-CZ" sz="1800"/>
              <a:t> Alice </a:t>
            </a:r>
            <a:r>
              <a:rPr lang="cs-CZ" altLang="cs-CZ" sz="1800" b="1"/>
              <a:t>dešifruje</a:t>
            </a:r>
            <a:r>
              <a:rPr lang="cs-CZ" altLang="cs-CZ" sz="1800"/>
              <a:t> zprávu svým </a:t>
            </a:r>
            <a:br>
              <a:rPr lang="cs-CZ" altLang="cs-CZ" sz="1800"/>
            </a:br>
            <a:r>
              <a:rPr lang="cs-CZ" altLang="cs-CZ" sz="1800"/>
              <a:t>  </a:t>
            </a:r>
            <a:r>
              <a:rPr lang="cs-CZ" altLang="cs-CZ" sz="1800">
                <a:solidFill>
                  <a:srgbClr val="FF0000"/>
                </a:solidFill>
              </a:rPr>
              <a:t>privátním</a:t>
            </a:r>
            <a:r>
              <a:rPr lang="cs-CZ" altLang="cs-CZ" sz="1800"/>
              <a:t> klíčem</a:t>
            </a:r>
          </a:p>
          <a:p>
            <a:pPr eaLnBrk="1" hangingPunct="1">
              <a:spcBef>
                <a:spcPct val="0"/>
              </a:spcBef>
            </a:pPr>
            <a:endParaRPr lang="cs-CZ" altLang="cs-CZ" sz="1800" b="1"/>
          </a:p>
          <a:p>
            <a:pPr eaLnBrk="1" hangingPunct="1">
              <a:spcBef>
                <a:spcPct val="0"/>
              </a:spcBef>
            </a:pPr>
            <a:r>
              <a:rPr lang="cs-CZ" altLang="cs-CZ" sz="1800" b="1"/>
              <a:t> Ověří</a:t>
            </a:r>
            <a:r>
              <a:rPr lang="cs-CZ" altLang="cs-CZ" sz="1800"/>
              <a:t> Bobův podpis pomocí </a:t>
            </a:r>
            <a:br>
              <a:rPr lang="cs-CZ" altLang="cs-CZ" sz="1800"/>
            </a:br>
            <a:r>
              <a:rPr lang="cs-CZ" altLang="cs-CZ" sz="1800"/>
              <a:t>  jeho </a:t>
            </a:r>
            <a:r>
              <a:rPr lang="cs-CZ" altLang="cs-CZ" sz="1800">
                <a:solidFill>
                  <a:srgbClr val="00B050"/>
                </a:solidFill>
              </a:rPr>
              <a:t>veřejného</a:t>
            </a:r>
            <a:r>
              <a:rPr lang="cs-CZ" altLang="cs-CZ" sz="1800"/>
              <a:t> klíče</a:t>
            </a:r>
          </a:p>
        </p:txBody>
      </p:sp>
      <p:sp>
        <p:nvSpPr>
          <p:cNvPr id="91141" name="Rectangle 2"/>
          <p:cNvSpPr>
            <a:spLocks noGrp="1" noChangeArrowheads="1"/>
          </p:cNvSpPr>
          <p:nvPr>
            <p:ph type="title"/>
          </p:nvPr>
        </p:nvSpPr>
        <p:spPr>
          <a:xfrm>
            <a:off x="533400" y="131763"/>
            <a:ext cx="8229600" cy="633412"/>
          </a:xfrm>
        </p:spPr>
        <p:txBody>
          <a:bodyPr/>
          <a:lstStyle/>
          <a:p>
            <a:pPr eaLnBrk="1" hangingPunct="1"/>
            <a:r>
              <a:rPr lang="cs-CZ" altLang="cs-CZ" sz="2000" smtClean="0"/>
              <a:t>Šifrovaný email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p:txBody>
          <a:bodyPr/>
          <a:lstStyle/>
          <a:p>
            <a:r>
              <a:rPr lang="cs-CZ" altLang="cs-CZ" smtClean="0"/>
              <a:t>Další odkazy</a:t>
            </a:r>
          </a:p>
        </p:txBody>
      </p:sp>
      <p:sp>
        <p:nvSpPr>
          <p:cNvPr id="92163" name="Zástupný symbol pro obsah 2"/>
          <p:cNvSpPr>
            <a:spLocks noGrp="1"/>
          </p:cNvSpPr>
          <p:nvPr>
            <p:ph idx="1"/>
          </p:nvPr>
        </p:nvSpPr>
        <p:spPr>
          <a:xfrm>
            <a:off x="457200" y="1214438"/>
            <a:ext cx="8229600" cy="4525962"/>
          </a:xfrm>
        </p:spPr>
        <p:txBody>
          <a:bodyPr/>
          <a:lstStyle/>
          <a:p>
            <a:r>
              <a:rPr lang="cs-CZ" altLang="cs-CZ" sz="2400" dirty="0" smtClean="0"/>
              <a:t>Kniha </a:t>
            </a:r>
            <a:r>
              <a:rPr lang="cs-CZ" altLang="cs-CZ" sz="2400" b="1" dirty="0" smtClean="0"/>
              <a:t>Báječný svět elektronického podpisu (zdarma)</a:t>
            </a:r>
            <a:r>
              <a:rPr lang="cs-CZ" altLang="cs-CZ" sz="2400" dirty="0" smtClean="0"/>
              <a:t/>
            </a:r>
            <a:br>
              <a:rPr lang="cs-CZ" altLang="cs-CZ" sz="2400" dirty="0" smtClean="0"/>
            </a:br>
            <a:r>
              <a:rPr lang="cs-CZ" altLang="cs-CZ" sz="2400" dirty="0" smtClean="0">
                <a:hlinkClick r:id="rId2"/>
              </a:rPr>
              <a:t>http://knihy.nic.cz/</a:t>
            </a:r>
            <a:r>
              <a:rPr lang="cs-CZ" altLang="cs-CZ" sz="2400" dirty="0" smtClean="0"/>
              <a:t> (</a:t>
            </a:r>
            <a:r>
              <a:rPr lang="cs-CZ" altLang="cs-CZ" sz="2400" dirty="0" err="1" smtClean="0"/>
              <a:t>pdf</a:t>
            </a:r>
            <a:r>
              <a:rPr lang="cs-CZ" altLang="cs-CZ" sz="2400" dirty="0" smtClean="0"/>
              <a:t>)</a:t>
            </a:r>
          </a:p>
          <a:p>
            <a:r>
              <a:rPr lang="cs-CZ" altLang="cs-CZ" sz="2400" dirty="0" smtClean="0"/>
              <a:t>https://www.lupa.cz/n/elektronicky-podpis/</a:t>
            </a:r>
            <a:endParaRPr lang="cs-CZ" altLang="cs-CZ"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dpis 1"/>
          <p:cNvSpPr>
            <a:spLocks noGrp="1"/>
          </p:cNvSpPr>
          <p:nvPr>
            <p:ph type="title"/>
          </p:nvPr>
        </p:nvSpPr>
        <p:spPr/>
        <p:txBody>
          <a:bodyPr/>
          <a:lstStyle/>
          <a:p>
            <a:r>
              <a:rPr lang="cs-CZ" altLang="cs-CZ" smtClean="0"/>
              <a:t>Datové schránky</a:t>
            </a:r>
          </a:p>
        </p:txBody>
      </p:sp>
      <p:sp>
        <p:nvSpPr>
          <p:cNvPr id="93187" name="Zástupný symbol pro obsah 2"/>
          <p:cNvSpPr>
            <a:spLocks noGrp="1"/>
          </p:cNvSpPr>
          <p:nvPr>
            <p:ph idx="1"/>
          </p:nvPr>
        </p:nvSpPr>
        <p:spPr>
          <a:xfrm>
            <a:off x="457200" y="1417638"/>
            <a:ext cx="8229600" cy="4525962"/>
          </a:xfrm>
        </p:spPr>
        <p:txBody>
          <a:bodyPr/>
          <a:lstStyle/>
          <a:p>
            <a:r>
              <a:rPr lang="cs-CZ" altLang="cs-CZ" sz="2800" dirty="0" smtClean="0"/>
              <a:t>V komunikaci se státní správou lze použít ke stejnému účelu jako elektronický podpis</a:t>
            </a:r>
          </a:p>
          <a:p>
            <a:r>
              <a:rPr lang="cs-CZ" altLang="cs-CZ" sz="2800" dirty="0" smtClean="0"/>
              <a:t>Zřízení a komunikace se státní správou </a:t>
            </a:r>
            <a:r>
              <a:rPr lang="cs-CZ" altLang="cs-CZ" sz="2800" dirty="0" smtClean="0">
                <a:solidFill>
                  <a:srgbClr val="FF0000"/>
                </a:solidFill>
              </a:rPr>
              <a:t>zdarma</a:t>
            </a:r>
          </a:p>
          <a:p>
            <a:r>
              <a:rPr lang="cs-CZ" altLang="cs-CZ" sz="2800" dirty="0" smtClean="0"/>
              <a:t>Není omezena platnost jako u certifikátů</a:t>
            </a:r>
          </a:p>
          <a:p>
            <a:r>
              <a:rPr lang="cs-CZ" altLang="cs-CZ" sz="2800" dirty="0" smtClean="0"/>
              <a:t>Uchovává dokumenty pouze 90 dnů</a:t>
            </a:r>
          </a:p>
          <a:p>
            <a:r>
              <a:rPr lang="cs-CZ" altLang="cs-CZ" sz="2800" dirty="0" smtClean="0"/>
              <a:t>Funguje jako „webový email“, místo emailové adresy je kód datové schránky</a:t>
            </a:r>
          </a:p>
          <a:p>
            <a:r>
              <a:rPr lang="cs-CZ" altLang="cs-CZ" sz="2800" dirty="0" smtClean="0"/>
              <a:t>Komunikace mimo orgány státní moci je zpoplatněna</a:t>
            </a:r>
          </a:p>
          <a:p>
            <a:r>
              <a:rPr lang="cs-CZ" altLang="cs-CZ" sz="2800" dirty="0" smtClean="0"/>
              <a:t>Zřízení na poště, jednoduchý formulář a OP</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Nadpis 1"/>
          <p:cNvSpPr>
            <a:spLocks noGrp="1"/>
          </p:cNvSpPr>
          <p:nvPr>
            <p:ph type="title"/>
          </p:nvPr>
        </p:nvSpPr>
        <p:spPr/>
        <p:txBody>
          <a:bodyPr/>
          <a:lstStyle/>
          <a:p>
            <a:r>
              <a:rPr lang="en-US" altLang="cs-CZ" smtClean="0"/>
              <a:t>Mobiln</a:t>
            </a:r>
            <a:r>
              <a:rPr lang="cs-CZ" altLang="cs-CZ" smtClean="0"/>
              <a:t>í zařízení</a:t>
            </a:r>
          </a:p>
        </p:txBody>
      </p:sp>
      <p:sp>
        <p:nvSpPr>
          <p:cNvPr id="94211" name="Zástupný symbol pro obsah 2"/>
          <p:cNvSpPr>
            <a:spLocks noGrp="1"/>
          </p:cNvSpPr>
          <p:nvPr>
            <p:ph idx="1"/>
          </p:nvPr>
        </p:nvSpPr>
        <p:spPr/>
        <p:txBody>
          <a:bodyPr/>
          <a:lstStyle/>
          <a:p>
            <a:r>
              <a:rPr lang="cs-CZ" altLang="cs-CZ" sz="2800" smtClean="0"/>
              <a:t>Obyčejné x chytré telefony</a:t>
            </a:r>
          </a:p>
          <a:p>
            <a:r>
              <a:rPr lang="cs-CZ" altLang="cs-CZ" sz="2800" smtClean="0"/>
              <a:t>OS telefonů a kompatibilita</a:t>
            </a:r>
          </a:p>
          <a:p>
            <a:r>
              <a:rPr lang="cs-CZ" altLang="cs-CZ" sz="2800" smtClean="0"/>
              <a:t>Internet v telefonu, tabletu</a:t>
            </a:r>
          </a:p>
          <a:p>
            <a:r>
              <a:rPr lang="cs-CZ" altLang="cs-CZ" sz="2800" smtClean="0"/>
              <a:t>Bezpečnost a rizika plynoucí z mobility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adpis 1"/>
          <p:cNvSpPr>
            <a:spLocks noGrp="1"/>
          </p:cNvSpPr>
          <p:nvPr>
            <p:ph type="title"/>
          </p:nvPr>
        </p:nvSpPr>
        <p:spPr>
          <a:xfrm>
            <a:off x="457200" y="274638"/>
            <a:ext cx="8229600" cy="850900"/>
          </a:xfrm>
        </p:spPr>
        <p:txBody>
          <a:bodyPr/>
          <a:lstStyle/>
          <a:p>
            <a:r>
              <a:rPr lang="en-US" altLang="cs-CZ" sz="3600" smtClean="0"/>
              <a:t>Oby</a:t>
            </a:r>
            <a:r>
              <a:rPr lang="cs-CZ" altLang="cs-CZ" sz="3600" smtClean="0"/>
              <a:t>čejné x chytré telefony</a:t>
            </a:r>
          </a:p>
        </p:txBody>
      </p:sp>
      <p:sp>
        <p:nvSpPr>
          <p:cNvPr id="3" name="Zástupný symbol pro obsah 2"/>
          <p:cNvSpPr>
            <a:spLocks noGrp="1"/>
          </p:cNvSpPr>
          <p:nvPr>
            <p:ph idx="1"/>
          </p:nvPr>
        </p:nvSpPr>
        <p:spPr>
          <a:xfrm>
            <a:off x="457200" y="1268413"/>
            <a:ext cx="8229600" cy="4857750"/>
          </a:xfrm>
        </p:spPr>
        <p:txBody>
          <a:bodyPr/>
          <a:lstStyle/>
          <a:p>
            <a:pPr>
              <a:defRPr/>
            </a:pPr>
            <a:r>
              <a:rPr lang="cs-CZ" sz="2000" dirty="0" smtClean="0"/>
              <a:t>Chytrý telefon </a:t>
            </a:r>
            <a:r>
              <a:rPr lang="en-US" sz="2000" dirty="0" smtClean="0"/>
              <a:t>(smartphone) – </a:t>
            </a:r>
            <a:r>
              <a:rPr lang="cs-CZ" sz="2000" dirty="0" smtClean="0"/>
              <a:t>obsahuje pokročilý operační systém, umožňuje instalaci a úpravy dalších programů, které dále rozšiřují možnosti telefonu.</a:t>
            </a:r>
          </a:p>
          <a:p>
            <a:pPr>
              <a:defRPr/>
            </a:pPr>
            <a:r>
              <a:rPr lang="cs-CZ" sz="2000" dirty="0" smtClean="0"/>
              <a:t>Příklady OS pro </a:t>
            </a:r>
            <a:r>
              <a:rPr lang="cs-CZ" sz="2000" dirty="0" err="1" smtClean="0"/>
              <a:t>smartphony</a:t>
            </a:r>
            <a:r>
              <a:rPr lang="cs-CZ" sz="2000" dirty="0" smtClean="0"/>
              <a:t>: </a:t>
            </a:r>
            <a:r>
              <a:rPr lang="cs-CZ" sz="2000" b="1" dirty="0" smtClean="0"/>
              <a:t>Android, </a:t>
            </a:r>
            <a:r>
              <a:rPr lang="cs-CZ" sz="2000" b="1" dirty="0" err="1" smtClean="0"/>
              <a:t>iOS</a:t>
            </a:r>
            <a:r>
              <a:rPr lang="cs-CZ" sz="2000" dirty="0" smtClean="0"/>
              <a:t>, Windows </a:t>
            </a:r>
            <a:r>
              <a:rPr lang="cs-CZ" sz="2000" dirty="0" err="1" smtClean="0"/>
              <a:t>Phone</a:t>
            </a:r>
            <a:r>
              <a:rPr lang="cs-CZ" sz="2000" dirty="0" smtClean="0"/>
              <a:t>, </a:t>
            </a:r>
            <a:r>
              <a:rPr lang="cs-CZ" sz="2000" dirty="0" err="1" smtClean="0"/>
              <a:t>Firefox</a:t>
            </a:r>
            <a:r>
              <a:rPr lang="cs-CZ" sz="2000" dirty="0" smtClean="0"/>
              <a:t> OS, </a:t>
            </a:r>
            <a:r>
              <a:rPr lang="cs-CZ" sz="2000" dirty="0" err="1" smtClean="0"/>
              <a:t>Tizen</a:t>
            </a:r>
            <a:r>
              <a:rPr lang="cs-CZ" sz="2000" dirty="0" smtClean="0"/>
              <a:t>, </a:t>
            </a:r>
            <a:r>
              <a:rPr lang="cs-CZ" sz="2000" dirty="0" err="1" smtClean="0"/>
              <a:t>Symbian</a:t>
            </a:r>
            <a:r>
              <a:rPr lang="cs-CZ" sz="2000" dirty="0" smtClean="0"/>
              <a:t>, </a:t>
            </a:r>
            <a:r>
              <a:rPr lang="cs-CZ" sz="2000" dirty="0" err="1" smtClean="0"/>
              <a:t>MeeGo</a:t>
            </a:r>
            <a:endParaRPr lang="cs-CZ" sz="2000" dirty="0" smtClean="0"/>
          </a:p>
          <a:p>
            <a:pPr>
              <a:defRPr/>
            </a:pPr>
            <a:r>
              <a:rPr lang="cs-CZ" sz="2000" dirty="0" smtClean="0"/>
              <a:t>Výhody: velké množství aplikací a tím i možností, co lze s telefonem dělat (kancelář, hry, čtení knih, internetové aplikace, navigace atd.)</a:t>
            </a:r>
          </a:p>
          <a:p>
            <a:pPr>
              <a:defRPr/>
            </a:pPr>
            <a:r>
              <a:rPr lang="cs-CZ" sz="2000" dirty="0" smtClean="0"/>
              <a:t>Nevýhody: typicky kratší výdrž baterie, často větší rozměry, různá bezpečnostní rizika (viry, vyzrazení soukromých informací), cena</a:t>
            </a:r>
          </a:p>
          <a:p>
            <a:pPr>
              <a:defRPr/>
            </a:pPr>
            <a:r>
              <a:rPr lang="cs-CZ" sz="2000" dirty="0" smtClean="0"/>
              <a:t>V roce 2013 se poprvé prodalo celosvětově více </a:t>
            </a:r>
            <a:r>
              <a:rPr lang="cs-CZ" sz="2000" dirty="0" err="1" smtClean="0"/>
              <a:t>smartphonů</a:t>
            </a:r>
            <a:r>
              <a:rPr lang="cs-CZ" sz="2000" dirty="0" smtClean="0"/>
              <a:t> než obyčejných telefonů.</a:t>
            </a:r>
          </a:p>
          <a:p>
            <a:pPr marL="0" indent="0">
              <a:buFontTx/>
              <a:buNone/>
              <a:defRPr/>
            </a:pPr>
            <a:endParaRPr lang="cs-CZ"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adpis 1"/>
          <p:cNvSpPr>
            <a:spLocks noGrp="1"/>
          </p:cNvSpPr>
          <p:nvPr>
            <p:ph type="title"/>
          </p:nvPr>
        </p:nvSpPr>
        <p:spPr/>
        <p:txBody>
          <a:bodyPr/>
          <a:lstStyle/>
          <a:p>
            <a:r>
              <a:rPr lang="cs-CZ" altLang="cs-CZ" sz="3600" smtClean="0"/>
              <a:t>Tablety</a:t>
            </a:r>
          </a:p>
        </p:txBody>
      </p:sp>
      <p:sp>
        <p:nvSpPr>
          <p:cNvPr id="97283" name="Zástupný symbol pro obsah 2"/>
          <p:cNvSpPr>
            <a:spLocks noGrp="1"/>
          </p:cNvSpPr>
          <p:nvPr>
            <p:ph idx="1"/>
          </p:nvPr>
        </p:nvSpPr>
        <p:spPr>
          <a:xfrm>
            <a:off x="457200" y="1196975"/>
            <a:ext cx="8229600" cy="4929188"/>
          </a:xfrm>
        </p:spPr>
        <p:txBody>
          <a:bodyPr/>
          <a:lstStyle/>
          <a:p>
            <a:r>
              <a:rPr lang="cs-CZ" altLang="cs-CZ" sz="2400" dirty="0" smtClean="0"/>
              <a:t>Dotyková zařízení, OS často stejný jako na </a:t>
            </a:r>
            <a:r>
              <a:rPr lang="cs-CZ" altLang="cs-CZ" sz="2400" dirty="0" err="1" smtClean="0"/>
              <a:t>smartphonech</a:t>
            </a:r>
            <a:r>
              <a:rPr lang="cs-CZ" altLang="cs-CZ" sz="2400" dirty="0" smtClean="0"/>
              <a:t>, mohou mít i telefonní funkce. </a:t>
            </a:r>
          </a:p>
          <a:p>
            <a:r>
              <a:rPr lang="cs-CZ" altLang="cs-CZ" sz="2400" dirty="0" smtClean="0"/>
              <a:t>Tvoří mezičlánek mezi </a:t>
            </a:r>
            <a:r>
              <a:rPr lang="cs-CZ" altLang="cs-CZ" sz="2400" dirty="0" err="1" smtClean="0"/>
              <a:t>smartphony</a:t>
            </a:r>
            <a:r>
              <a:rPr lang="cs-CZ" altLang="cs-CZ" sz="2400" dirty="0" smtClean="0"/>
              <a:t> a klasickými osobními počítači. Některé novější tablety jsou plnohodnotnými počítači se standardním OS</a:t>
            </a:r>
          </a:p>
          <a:p>
            <a:r>
              <a:rPr lang="cs-CZ" altLang="cs-CZ" sz="2400" dirty="0" smtClean="0"/>
              <a:t>Používané OS: </a:t>
            </a:r>
            <a:r>
              <a:rPr lang="cs-CZ" altLang="cs-CZ" sz="2400" b="1" dirty="0" smtClean="0"/>
              <a:t>Android, </a:t>
            </a:r>
            <a:r>
              <a:rPr lang="cs-CZ" altLang="cs-CZ" sz="2400" b="1" dirty="0" err="1" smtClean="0"/>
              <a:t>iOS</a:t>
            </a:r>
            <a:r>
              <a:rPr lang="cs-CZ" altLang="cs-CZ" sz="2400" b="1" dirty="0" smtClean="0"/>
              <a:t>, </a:t>
            </a:r>
            <a:r>
              <a:rPr lang="cs-CZ" altLang="cs-CZ" sz="2400" dirty="0" smtClean="0"/>
              <a:t>Linux, Windows</a:t>
            </a:r>
          </a:p>
          <a:p>
            <a:r>
              <a:rPr lang="cs-CZ" altLang="cs-CZ" sz="2400" dirty="0" smtClean="0"/>
              <a:t>Prodeje klesají, nastupují menší „</a:t>
            </a:r>
            <a:r>
              <a:rPr lang="cs-CZ" altLang="cs-CZ" sz="2400" dirty="0" err="1" smtClean="0"/>
              <a:t>phablety</a:t>
            </a:r>
            <a:r>
              <a:rPr lang="cs-CZ" altLang="cs-CZ" sz="2400" dirty="0" smtClean="0"/>
              <a:t>“</a:t>
            </a:r>
          </a:p>
        </p:txBody>
      </p:sp>
      <p:pic>
        <p:nvPicPr>
          <p:cNvPr id="97284" name="Picture 2" descr="http://upload.wikimedia.org/wikipedia/en/thumb/5/51/IPad1stGen.jpg/220px-IPad1st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149725"/>
            <a:ext cx="2095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Nadpis 1"/>
          <p:cNvSpPr>
            <a:spLocks noGrp="1"/>
          </p:cNvSpPr>
          <p:nvPr>
            <p:ph type="title"/>
          </p:nvPr>
        </p:nvSpPr>
        <p:spPr>
          <a:xfrm>
            <a:off x="457200" y="274638"/>
            <a:ext cx="8229600" cy="922337"/>
          </a:xfrm>
        </p:spPr>
        <p:txBody>
          <a:bodyPr/>
          <a:lstStyle/>
          <a:p>
            <a:r>
              <a:rPr lang="cs-CZ" altLang="cs-CZ" sz="3600" smtClean="0"/>
              <a:t>Kompatibilita</a:t>
            </a:r>
          </a:p>
        </p:txBody>
      </p:sp>
      <p:sp>
        <p:nvSpPr>
          <p:cNvPr id="98307" name="Zástupný symbol pro obsah 2"/>
          <p:cNvSpPr>
            <a:spLocks noGrp="1"/>
          </p:cNvSpPr>
          <p:nvPr>
            <p:ph idx="1"/>
          </p:nvPr>
        </p:nvSpPr>
        <p:spPr>
          <a:xfrm>
            <a:off x="457200" y="1125538"/>
            <a:ext cx="8229600" cy="5000625"/>
          </a:xfrm>
        </p:spPr>
        <p:txBody>
          <a:bodyPr/>
          <a:lstStyle/>
          <a:p>
            <a:r>
              <a:rPr lang="cs-CZ" altLang="cs-CZ" sz="2400" smtClean="0"/>
              <a:t>Různé OS mobilních zařízení NEJSOU mezi sebou kompatibilní (nelze spouštět programy pro Android např. na iPhonech)</a:t>
            </a:r>
          </a:p>
          <a:p>
            <a:r>
              <a:rPr lang="cs-CZ" altLang="cs-CZ" sz="2400" smtClean="0"/>
              <a:t>Nejvíce používané programy však bývají napsány pro nejpoužívanější OS (např. Skype existuje pro Android, iOS i Symbian nebo Windows)</a:t>
            </a:r>
          </a:p>
          <a:p>
            <a:r>
              <a:rPr lang="cs-CZ" altLang="cs-CZ" sz="2400" smtClean="0"/>
              <a:t>Z pohledu uživatele tedy absence kompatibility nepředstavuje většinou problém, je však třeba na to myslet při koupi nového zařízení – programy koupené pro iOS nelze instalovat na Android – nutné zakoupit znovu.</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dpis 1"/>
          <p:cNvSpPr>
            <a:spLocks noGrp="1"/>
          </p:cNvSpPr>
          <p:nvPr>
            <p:ph type="title"/>
          </p:nvPr>
        </p:nvSpPr>
        <p:spPr/>
        <p:txBody>
          <a:bodyPr/>
          <a:lstStyle/>
          <a:p>
            <a:r>
              <a:rPr lang="cs-CZ" altLang="cs-CZ" sz="3600" smtClean="0"/>
              <a:t>Internet v mobilních zařízeních</a:t>
            </a:r>
          </a:p>
        </p:txBody>
      </p:sp>
      <p:sp>
        <p:nvSpPr>
          <p:cNvPr id="99331" name="Zástupný symbol pro obsah 2"/>
          <p:cNvSpPr>
            <a:spLocks noGrp="1"/>
          </p:cNvSpPr>
          <p:nvPr>
            <p:ph idx="1"/>
          </p:nvPr>
        </p:nvSpPr>
        <p:spPr/>
        <p:txBody>
          <a:bodyPr/>
          <a:lstStyle/>
          <a:p>
            <a:r>
              <a:rPr lang="cs-CZ" altLang="cs-CZ" sz="2400" smtClean="0"/>
              <a:t>Mobilní zařízení (smartphony a tablety) byla navržena pro práci s internetem. Přípojení je bezdrátové (WiFi, GSM). Obsahují zpravidla plnohodnotný internetový prohlížeč, emailový klient, lze doinstalovat řadu dalších programů (komunikátory, VoIP klienty, VPN, terminálové klienty, vzdálenou plochu atd.).</a:t>
            </a:r>
          </a:p>
          <a:p>
            <a:r>
              <a:rPr lang="cs-CZ" altLang="cs-CZ" sz="2400" smtClean="0"/>
              <a:t>Při připojení přes GSM může být limitujícím faktorem datový tarif. Po vyčerpání datového limitu se připojení zpomalí a práce s internetem se stává nepohodlná nebo nefunguje prakticky vůbec. Důležitý je správný výběr datového tarifu.</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p:cNvSpPr>
            <a:spLocks noGrp="1"/>
          </p:cNvSpPr>
          <p:nvPr>
            <p:ph type="title"/>
          </p:nvPr>
        </p:nvSpPr>
        <p:spPr>
          <a:xfrm>
            <a:off x="457200" y="274638"/>
            <a:ext cx="8229600" cy="850900"/>
          </a:xfrm>
        </p:spPr>
        <p:txBody>
          <a:bodyPr/>
          <a:lstStyle/>
          <a:p>
            <a:r>
              <a:rPr lang="en-US" altLang="cs-CZ" sz="3600" smtClean="0"/>
              <a:t>Bezpe</a:t>
            </a:r>
            <a:r>
              <a:rPr lang="cs-CZ" altLang="cs-CZ" sz="3600" smtClean="0"/>
              <a:t>čnost mobilních zařízení</a:t>
            </a:r>
          </a:p>
        </p:txBody>
      </p:sp>
      <p:sp>
        <p:nvSpPr>
          <p:cNvPr id="3" name="Zástupný symbol pro obsah 2"/>
          <p:cNvSpPr>
            <a:spLocks noGrp="1"/>
          </p:cNvSpPr>
          <p:nvPr>
            <p:ph idx="1"/>
          </p:nvPr>
        </p:nvSpPr>
        <p:spPr>
          <a:xfrm>
            <a:off x="457200" y="1125538"/>
            <a:ext cx="8229600" cy="5000625"/>
          </a:xfrm>
        </p:spPr>
        <p:txBody>
          <a:bodyPr/>
          <a:lstStyle/>
          <a:p>
            <a:pPr>
              <a:defRPr/>
            </a:pPr>
            <a:r>
              <a:rPr lang="cs-CZ" dirty="0" smtClean="0"/>
              <a:t>Hlavní problémy:</a:t>
            </a:r>
          </a:p>
          <a:p>
            <a:pPr lvl="1">
              <a:defRPr/>
            </a:pPr>
            <a:r>
              <a:rPr lang="cs-CZ" dirty="0" smtClean="0"/>
              <a:t>Operační systémy a jejich aktualizace</a:t>
            </a:r>
          </a:p>
          <a:p>
            <a:pPr marL="1314450" lvl="3" indent="0">
              <a:buFontTx/>
              <a:buNone/>
              <a:defRPr/>
            </a:pPr>
            <a:r>
              <a:rPr lang="cs-CZ" dirty="0" smtClean="0"/>
              <a:t>Ze strany výrobců zařízení je aktualizace OS v reakci na nové bezpečnostní zranitelnosti často pomalá nebo žádná. Hlavně starší modely telefonů bývají často výrobcem ponechány bez aktualizací a tedy zranitelné vůči dávno známým chybám.</a:t>
            </a:r>
          </a:p>
          <a:p>
            <a:pPr lvl="1">
              <a:defRPr/>
            </a:pPr>
            <a:r>
              <a:rPr lang="cs-CZ" dirty="0"/>
              <a:t> </a:t>
            </a:r>
            <a:r>
              <a:rPr lang="cs-CZ" dirty="0" smtClean="0"/>
              <a:t>Nepozornost uživatele</a:t>
            </a:r>
          </a:p>
          <a:p>
            <a:pPr marL="1371600" lvl="3" indent="0">
              <a:buFontTx/>
              <a:buNone/>
              <a:defRPr/>
            </a:pPr>
            <a:r>
              <a:rPr lang="cs-CZ" dirty="0" smtClean="0"/>
              <a:t>Při instalaci nových aplikací se OS vždy ptá uživatele, zda smí aplikaci udělit oprávnění k určitým činnostem v rámci systému (např. čtení/posílání SMS, přístup na internet atd.). Uživatelé by měli dávat pozor, jaká oprávnění aplikaci udělí a jaké aplikace instalují.</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obsah 2"/>
          <p:cNvSpPr>
            <a:spLocks noGrp="1"/>
          </p:cNvSpPr>
          <p:nvPr>
            <p:ph idx="1"/>
          </p:nvPr>
        </p:nvSpPr>
        <p:spPr>
          <a:xfrm>
            <a:off x="457200" y="1125538"/>
            <a:ext cx="8229600" cy="5000625"/>
          </a:xfrm>
        </p:spPr>
        <p:txBody>
          <a:bodyPr/>
          <a:lstStyle/>
          <a:p>
            <a:pPr lvl="1"/>
            <a:r>
              <a:rPr lang="cs-CZ" altLang="cs-CZ" smtClean="0"/>
              <a:t>Data a přístupy v mobilních zařízeních</a:t>
            </a:r>
          </a:p>
          <a:p>
            <a:pPr marL="914400" lvl="2" indent="0">
              <a:buFontTx/>
              <a:buNone/>
            </a:pPr>
            <a:r>
              <a:rPr lang="cs-CZ" altLang="cs-CZ" smtClean="0"/>
              <a:t>Zařízení často obsahují důvěrná data uživatelů nebo přístupy k různým službám (email, bankovnictví apod.). Často však nebývají adekvátně zabezpečena pro případ ztráty zařízení. </a:t>
            </a:r>
            <a:r>
              <a:rPr lang="cs-CZ" altLang="cs-CZ" b="1" smtClean="0"/>
              <a:t>PIN ani odemčení gestem nestačí</a:t>
            </a:r>
            <a:r>
              <a:rPr lang="en-US" altLang="cs-CZ" b="1" smtClean="0"/>
              <a:t>!!</a:t>
            </a:r>
            <a:r>
              <a:rPr lang="en-US" altLang="cs-CZ" smtClean="0"/>
              <a:t> </a:t>
            </a:r>
            <a:r>
              <a:rPr lang="cs-CZ" altLang="cs-CZ" smtClean="0"/>
              <a:t>Dostačující ochranou je </a:t>
            </a:r>
            <a:r>
              <a:rPr lang="cs-CZ" altLang="cs-CZ" b="1" smtClean="0"/>
              <a:t>šifrování</a:t>
            </a:r>
            <a:r>
              <a:rPr lang="cs-CZ" altLang="cs-CZ" smtClean="0"/>
              <a:t> celého zařízení včetně SD karty. Tuto možnost dnes nabízí většina současných modelů. Vhodná je i aktivace možnosti </a:t>
            </a:r>
            <a:r>
              <a:rPr lang="cs-CZ" altLang="cs-CZ" b="1" smtClean="0"/>
              <a:t>vzdáleného vymazání</a:t>
            </a:r>
            <a:r>
              <a:rPr lang="cs-CZ" altLang="cs-CZ" smtClean="0"/>
              <a:t> zařízení v případě ztráty.</a:t>
            </a:r>
          </a:p>
        </p:txBody>
      </p:sp>
      <p:sp>
        <p:nvSpPr>
          <p:cNvPr id="102403" name="Nadpis 1"/>
          <p:cNvSpPr>
            <a:spLocks noGrp="1"/>
          </p:cNvSpPr>
          <p:nvPr>
            <p:ph type="title"/>
          </p:nvPr>
        </p:nvSpPr>
        <p:spPr>
          <a:xfrm>
            <a:off x="457200" y="274638"/>
            <a:ext cx="8229600" cy="850900"/>
          </a:xfrm>
        </p:spPr>
        <p:txBody>
          <a:bodyPr/>
          <a:lstStyle/>
          <a:p>
            <a:r>
              <a:rPr lang="en-US" altLang="cs-CZ" sz="3600" smtClean="0"/>
              <a:t>Bezpe</a:t>
            </a:r>
            <a:r>
              <a:rPr lang="cs-CZ" altLang="cs-CZ" sz="3600" smtClean="0"/>
              <a:t>čnost mobilních zařízení</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Propojení lokálních sítí</a:t>
            </a:r>
          </a:p>
        </p:txBody>
      </p:sp>
      <p:sp>
        <p:nvSpPr>
          <p:cNvPr id="19459" name="Line 4"/>
          <p:cNvSpPr>
            <a:spLocks noChangeShapeType="1"/>
          </p:cNvSpPr>
          <p:nvPr/>
        </p:nvSpPr>
        <p:spPr bwMode="auto">
          <a:xfrm>
            <a:off x="1931988" y="28956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0" name="modem"/>
          <p:cNvSpPr>
            <a:spLocks noEditPoints="1" noChangeArrowheads="1"/>
          </p:cNvSpPr>
          <p:nvPr/>
        </p:nvSpPr>
        <p:spPr bwMode="auto">
          <a:xfrm>
            <a:off x="1555750" y="26670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61" name="computr2"/>
          <p:cNvSpPr>
            <a:spLocks noEditPoints="1" noChangeArrowheads="1"/>
          </p:cNvSpPr>
          <p:nvPr/>
        </p:nvSpPr>
        <p:spPr bwMode="auto">
          <a:xfrm>
            <a:off x="941388" y="2514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2" name="computr2"/>
          <p:cNvSpPr>
            <a:spLocks noEditPoints="1" noChangeArrowheads="1"/>
          </p:cNvSpPr>
          <p:nvPr/>
        </p:nvSpPr>
        <p:spPr bwMode="auto">
          <a:xfrm>
            <a:off x="941388"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3" name="computr2"/>
          <p:cNvSpPr>
            <a:spLocks noEditPoints="1" noChangeArrowheads="1"/>
          </p:cNvSpPr>
          <p:nvPr/>
        </p:nvSpPr>
        <p:spPr bwMode="auto">
          <a:xfrm>
            <a:off x="1550988" y="3276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4" name="computr2"/>
          <p:cNvSpPr>
            <a:spLocks noEditPoints="1" noChangeArrowheads="1"/>
          </p:cNvSpPr>
          <p:nvPr/>
        </p:nvSpPr>
        <p:spPr bwMode="auto">
          <a:xfrm>
            <a:off x="1931988" y="213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5" name="computr2"/>
          <p:cNvSpPr>
            <a:spLocks noEditPoints="1" noChangeArrowheads="1"/>
          </p:cNvSpPr>
          <p:nvPr/>
        </p:nvSpPr>
        <p:spPr bwMode="auto">
          <a:xfrm>
            <a:off x="2236788" y="2514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6" name="computr2"/>
          <p:cNvSpPr>
            <a:spLocks noEditPoints="1" noChangeArrowheads="1"/>
          </p:cNvSpPr>
          <p:nvPr/>
        </p:nvSpPr>
        <p:spPr bwMode="auto">
          <a:xfrm>
            <a:off x="2160588" y="3048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67" name="Line 12"/>
          <p:cNvSpPr>
            <a:spLocks noChangeShapeType="1"/>
          </p:cNvSpPr>
          <p:nvPr/>
        </p:nvSpPr>
        <p:spPr bwMode="auto">
          <a:xfrm>
            <a:off x="1779588" y="28956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8" name="Line 13"/>
          <p:cNvSpPr>
            <a:spLocks noChangeShapeType="1"/>
          </p:cNvSpPr>
          <p:nvPr/>
        </p:nvSpPr>
        <p:spPr bwMode="auto">
          <a:xfrm>
            <a:off x="1246188" y="27432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69" name="Line 14"/>
          <p:cNvSpPr>
            <a:spLocks noChangeShapeType="1"/>
          </p:cNvSpPr>
          <p:nvPr/>
        </p:nvSpPr>
        <p:spPr bwMode="auto">
          <a:xfrm flipV="1">
            <a:off x="1246188" y="28956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0" name="Line 15"/>
          <p:cNvSpPr>
            <a:spLocks noChangeShapeType="1"/>
          </p:cNvSpPr>
          <p:nvPr/>
        </p:nvSpPr>
        <p:spPr bwMode="auto">
          <a:xfrm>
            <a:off x="1398588" y="22860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1" name="Line 16"/>
          <p:cNvSpPr>
            <a:spLocks noChangeShapeType="1"/>
          </p:cNvSpPr>
          <p:nvPr/>
        </p:nvSpPr>
        <p:spPr bwMode="auto">
          <a:xfrm flipH="1">
            <a:off x="1855788" y="24384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2" name="computr2"/>
          <p:cNvSpPr>
            <a:spLocks noEditPoints="1" noChangeArrowheads="1"/>
          </p:cNvSpPr>
          <p:nvPr/>
        </p:nvSpPr>
        <p:spPr bwMode="auto">
          <a:xfrm>
            <a:off x="1246188" y="21336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3" name="Line 18"/>
          <p:cNvSpPr>
            <a:spLocks noChangeShapeType="1"/>
          </p:cNvSpPr>
          <p:nvPr/>
        </p:nvSpPr>
        <p:spPr bwMode="auto">
          <a:xfrm flipH="1">
            <a:off x="1931988" y="26670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4" name="Line 19"/>
          <p:cNvSpPr>
            <a:spLocks noChangeShapeType="1"/>
          </p:cNvSpPr>
          <p:nvPr/>
        </p:nvSpPr>
        <p:spPr bwMode="auto">
          <a:xfrm>
            <a:off x="4217988" y="45720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75" name="modem"/>
          <p:cNvSpPr>
            <a:spLocks noEditPoints="1" noChangeArrowheads="1"/>
          </p:cNvSpPr>
          <p:nvPr/>
        </p:nvSpPr>
        <p:spPr bwMode="auto">
          <a:xfrm>
            <a:off x="3841750" y="43434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76" name="computr2"/>
          <p:cNvSpPr>
            <a:spLocks noEditPoints="1" noChangeArrowheads="1"/>
          </p:cNvSpPr>
          <p:nvPr/>
        </p:nvSpPr>
        <p:spPr bwMode="auto">
          <a:xfrm>
            <a:off x="3227388" y="4191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7" name="computr2"/>
          <p:cNvSpPr>
            <a:spLocks noEditPoints="1" noChangeArrowheads="1"/>
          </p:cNvSpPr>
          <p:nvPr/>
        </p:nvSpPr>
        <p:spPr bwMode="auto">
          <a:xfrm>
            <a:off x="3227388"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8" name="computr2"/>
          <p:cNvSpPr>
            <a:spLocks noEditPoints="1" noChangeArrowheads="1"/>
          </p:cNvSpPr>
          <p:nvPr/>
        </p:nvSpPr>
        <p:spPr bwMode="auto">
          <a:xfrm>
            <a:off x="3836988" y="4953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79" name="computr2"/>
          <p:cNvSpPr>
            <a:spLocks noEditPoints="1" noChangeArrowheads="1"/>
          </p:cNvSpPr>
          <p:nvPr/>
        </p:nvSpPr>
        <p:spPr bwMode="auto">
          <a:xfrm>
            <a:off x="4522788" y="4191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0" name="computr2"/>
          <p:cNvSpPr>
            <a:spLocks noEditPoints="1" noChangeArrowheads="1"/>
          </p:cNvSpPr>
          <p:nvPr/>
        </p:nvSpPr>
        <p:spPr bwMode="auto">
          <a:xfrm>
            <a:off x="4446588" y="4724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1" name="Line 26"/>
          <p:cNvSpPr>
            <a:spLocks noChangeShapeType="1"/>
          </p:cNvSpPr>
          <p:nvPr/>
        </p:nvSpPr>
        <p:spPr bwMode="auto">
          <a:xfrm>
            <a:off x="4065588" y="45720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2" name="Line 27"/>
          <p:cNvSpPr>
            <a:spLocks noChangeShapeType="1"/>
          </p:cNvSpPr>
          <p:nvPr/>
        </p:nvSpPr>
        <p:spPr bwMode="auto">
          <a:xfrm>
            <a:off x="3532188" y="44196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3" name="Line 28"/>
          <p:cNvSpPr>
            <a:spLocks noChangeShapeType="1"/>
          </p:cNvSpPr>
          <p:nvPr/>
        </p:nvSpPr>
        <p:spPr bwMode="auto">
          <a:xfrm flipV="1">
            <a:off x="3532188" y="45720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4" name="Line 29"/>
          <p:cNvSpPr>
            <a:spLocks noChangeShapeType="1"/>
          </p:cNvSpPr>
          <p:nvPr/>
        </p:nvSpPr>
        <p:spPr bwMode="auto">
          <a:xfrm flipH="1">
            <a:off x="4065588" y="4038600"/>
            <a:ext cx="76200"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5" name="computr2"/>
          <p:cNvSpPr>
            <a:spLocks noEditPoints="1" noChangeArrowheads="1"/>
          </p:cNvSpPr>
          <p:nvPr/>
        </p:nvSpPr>
        <p:spPr bwMode="auto">
          <a:xfrm>
            <a:off x="3989388" y="38100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86" name="Line 31"/>
          <p:cNvSpPr>
            <a:spLocks noChangeShapeType="1"/>
          </p:cNvSpPr>
          <p:nvPr/>
        </p:nvSpPr>
        <p:spPr bwMode="auto">
          <a:xfrm flipH="1">
            <a:off x="4217988" y="43434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7" name="Line 32"/>
          <p:cNvSpPr>
            <a:spLocks noChangeShapeType="1"/>
          </p:cNvSpPr>
          <p:nvPr/>
        </p:nvSpPr>
        <p:spPr bwMode="auto">
          <a:xfrm>
            <a:off x="7342188" y="3200400"/>
            <a:ext cx="3048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88" name="modem"/>
          <p:cNvSpPr>
            <a:spLocks noEditPoints="1" noChangeArrowheads="1"/>
          </p:cNvSpPr>
          <p:nvPr/>
        </p:nvSpPr>
        <p:spPr bwMode="auto">
          <a:xfrm>
            <a:off x="6965950" y="2971800"/>
            <a:ext cx="371475" cy="228600"/>
          </a:xfrm>
          <a:custGeom>
            <a:avLst/>
            <a:gdLst>
              <a:gd name="T0" fmla="*/ 0 w 21600"/>
              <a:gd name="T1" fmla="*/ 2147483646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cs-CZ"/>
          </a:p>
        </p:txBody>
      </p:sp>
      <p:sp>
        <p:nvSpPr>
          <p:cNvPr id="19489" name="computr2"/>
          <p:cNvSpPr>
            <a:spLocks noEditPoints="1" noChangeArrowheads="1"/>
          </p:cNvSpPr>
          <p:nvPr/>
        </p:nvSpPr>
        <p:spPr bwMode="auto">
          <a:xfrm>
            <a:off x="6351588" y="2819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0" name="computr2"/>
          <p:cNvSpPr>
            <a:spLocks noEditPoints="1" noChangeArrowheads="1"/>
          </p:cNvSpPr>
          <p:nvPr/>
        </p:nvSpPr>
        <p:spPr bwMode="auto">
          <a:xfrm>
            <a:off x="6351588" y="3352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1" name="computr2"/>
          <p:cNvSpPr>
            <a:spLocks noEditPoints="1" noChangeArrowheads="1"/>
          </p:cNvSpPr>
          <p:nvPr/>
        </p:nvSpPr>
        <p:spPr bwMode="auto">
          <a:xfrm>
            <a:off x="6961188" y="3581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2" name="computr2"/>
          <p:cNvSpPr>
            <a:spLocks noEditPoints="1" noChangeArrowheads="1"/>
          </p:cNvSpPr>
          <p:nvPr/>
        </p:nvSpPr>
        <p:spPr bwMode="auto">
          <a:xfrm>
            <a:off x="7342188" y="2438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3" name="computr2"/>
          <p:cNvSpPr>
            <a:spLocks noEditPoints="1" noChangeArrowheads="1"/>
          </p:cNvSpPr>
          <p:nvPr/>
        </p:nvSpPr>
        <p:spPr bwMode="auto">
          <a:xfrm>
            <a:off x="7646988" y="2819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4" name="computr2"/>
          <p:cNvSpPr>
            <a:spLocks noEditPoints="1" noChangeArrowheads="1"/>
          </p:cNvSpPr>
          <p:nvPr/>
        </p:nvSpPr>
        <p:spPr bwMode="auto">
          <a:xfrm>
            <a:off x="7570788" y="33528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495" name="Line 40"/>
          <p:cNvSpPr>
            <a:spLocks noChangeShapeType="1"/>
          </p:cNvSpPr>
          <p:nvPr/>
        </p:nvSpPr>
        <p:spPr bwMode="auto">
          <a:xfrm>
            <a:off x="7189788" y="3200400"/>
            <a:ext cx="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6" name="Line 41"/>
          <p:cNvSpPr>
            <a:spLocks noChangeShapeType="1"/>
          </p:cNvSpPr>
          <p:nvPr/>
        </p:nvSpPr>
        <p:spPr bwMode="auto">
          <a:xfrm>
            <a:off x="6656388" y="3048000"/>
            <a:ext cx="3048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7" name="Line 42"/>
          <p:cNvSpPr>
            <a:spLocks noChangeShapeType="1"/>
          </p:cNvSpPr>
          <p:nvPr/>
        </p:nvSpPr>
        <p:spPr bwMode="auto">
          <a:xfrm flipV="1">
            <a:off x="6656388" y="3200400"/>
            <a:ext cx="3810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8" name="Line 43"/>
          <p:cNvSpPr>
            <a:spLocks noChangeShapeType="1"/>
          </p:cNvSpPr>
          <p:nvPr/>
        </p:nvSpPr>
        <p:spPr bwMode="auto">
          <a:xfrm>
            <a:off x="6808788" y="2590800"/>
            <a:ext cx="304800" cy="381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499" name="Line 44"/>
          <p:cNvSpPr>
            <a:spLocks noChangeShapeType="1"/>
          </p:cNvSpPr>
          <p:nvPr/>
        </p:nvSpPr>
        <p:spPr bwMode="auto">
          <a:xfrm flipH="1">
            <a:off x="7265988" y="2743200"/>
            <a:ext cx="22860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0" name="computr2"/>
          <p:cNvSpPr>
            <a:spLocks noEditPoints="1" noChangeArrowheads="1"/>
          </p:cNvSpPr>
          <p:nvPr/>
        </p:nvSpPr>
        <p:spPr bwMode="auto">
          <a:xfrm>
            <a:off x="6656388" y="2438400"/>
            <a:ext cx="381000" cy="304800"/>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cs-CZ"/>
          </a:p>
        </p:txBody>
      </p:sp>
      <p:sp>
        <p:nvSpPr>
          <p:cNvPr id="19501" name="Line 46"/>
          <p:cNvSpPr>
            <a:spLocks noChangeShapeType="1"/>
          </p:cNvSpPr>
          <p:nvPr/>
        </p:nvSpPr>
        <p:spPr bwMode="auto">
          <a:xfrm flipH="1">
            <a:off x="7342188" y="2971800"/>
            <a:ext cx="38100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2" name="Line 47"/>
          <p:cNvSpPr>
            <a:spLocks noChangeShapeType="1"/>
          </p:cNvSpPr>
          <p:nvPr/>
        </p:nvSpPr>
        <p:spPr bwMode="auto">
          <a:xfrm>
            <a:off x="2541588" y="3276600"/>
            <a:ext cx="1524000" cy="685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3" name="Line 48"/>
          <p:cNvSpPr>
            <a:spLocks noChangeShapeType="1"/>
          </p:cNvSpPr>
          <p:nvPr/>
        </p:nvSpPr>
        <p:spPr bwMode="auto">
          <a:xfrm flipV="1">
            <a:off x="4294188" y="3505200"/>
            <a:ext cx="20574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19504" name="Line 49"/>
          <p:cNvSpPr>
            <a:spLocks noChangeShapeType="1"/>
          </p:cNvSpPr>
          <p:nvPr/>
        </p:nvSpPr>
        <p:spPr bwMode="auto">
          <a:xfrm>
            <a:off x="4357688" y="4048125"/>
            <a:ext cx="3200400" cy="12192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cs-CZ"/>
          </a:p>
        </p:txBody>
      </p:sp>
      <p:sp>
        <p:nvSpPr>
          <p:cNvPr id="19505" name="Text Box 50"/>
          <p:cNvSpPr txBox="1">
            <a:spLocks noChangeArrowheads="1"/>
          </p:cNvSpPr>
          <p:nvPr/>
        </p:nvSpPr>
        <p:spPr bwMode="auto">
          <a:xfrm>
            <a:off x="3132138" y="2133600"/>
            <a:ext cx="2728912"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latin typeface="Times New Roman" panose="02020603050405020304" pitchFamily="18" charset="0"/>
              </a:rPr>
              <a:t>Routery / směrovače</a:t>
            </a:r>
          </a:p>
        </p:txBody>
      </p:sp>
      <p:sp>
        <p:nvSpPr>
          <p:cNvPr id="19506" name="Line 51"/>
          <p:cNvSpPr>
            <a:spLocks noChangeShapeType="1"/>
          </p:cNvSpPr>
          <p:nvPr/>
        </p:nvSpPr>
        <p:spPr bwMode="auto">
          <a:xfrm flipH="1">
            <a:off x="2465388" y="2667000"/>
            <a:ext cx="8382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7" name="Line 52"/>
          <p:cNvSpPr>
            <a:spLocks noChangeShapeType="1"/>
          </p:cNvSpPr>
          <p:nvPr/>
        </p:nvSpPr>
        <p:spPr bwMode="auto">
          <a:xfrm>
            <a:off x="5589588" y="2743200"/>
            <a:ext cx="7620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8" name="Line 53"/>
          <p:cNvSpPr>
            <a:spLocks noChangeShapeType="1"/>
          </p:cNvSpPr>
          <p:nvPr/>
        </p:nvSpPr>
        <p:spPr bwMode="auto">
          <a:xfrm flipH="1">
            <a:off x="4217988" y="2667000"/>
            <a:ext cx="1524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19509" name="Text Box 54"/>
          <p:cNvSpPr txBox="1">
            <a:spLocks noChangeArrowheads="1"/>
          </p:cNvSpPr>
          <p:nvPr/>
        </p:nvSpPr>
        <p:spPr bwMode="auto">
          <a:xfrm>
            <a:off x="4716463" y="5300663"/>
            <a:ext cx="540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Internet</a:t>
            </a:r>
          </a:p>
        </p:txBody>
      </p:sp>
      <p:sp>
        <p:nvSpPr>
          <p:cNvPr id="19510" name="Text Box 58"/>
          <p:cNvSpPr txBox="1">
            <a:spLocks noChangeArrowheads="1"/>
          </p:cNvSpPr>
          <p:nvPr/>
        </p:nvSpPr>
        <p:spPr bwMode="auto">
          <a:xfrm>
            <a:off x="2268538" y="5300663"/>
            <a:ext cx="341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a:t>Intranet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457200" y="274638"/>
            <a:ext cx="8229600" cy="922337"/>
          </a:xfrm>
        </p:spPr>
        <p:txBody>
          <a:bodyPr/>
          <a:lstStyle/>
          <a:p>
            <a:r>
              <a:rPr lang="cs-CZ" altLang="cs-CZ" sz="4000" smtClean="0"/>
              <a:t>Víte, že….</a:t>
            </a:r>
          </a:p>
        </p:txBody>
      </p:sp>
      <p:sp>
        <p:nvSpPr>
          <p:cNvPr id="103427" name="Zástupný symbol pro obsah 2"/>
          <p:cNvSpPr>
            <a:spLocks noGrp="1"/>
          </p:cNvSpPr>
          <p:nvPr>
            <p:ph idx="1"/>
          </p:nvPr>
        </p:nvSpPr>
        <p:spPr>
          <a:xfrm>
            <a:off x="468313" y="1125538"/>
            <a:ext cx="8229600" cy="5111750"/>
          </a:xfrm>
        </p:spPr>
        <p:txBody>
          <a:bodyPr/>
          <a:lstStyle/>
          <a:p>
            <a:pPr marL="0" indent="0">
              <a:buFontTx/>
              <a:buNone/>
            </a:pPr>
            <a:r>
              <a:rPr lang="cs-CZ" altLang="cs-CZ" sz="2800" smtClean="0"/>
              <a:t>S chytrým telefonem lze ušetřit za volání</a:t>
            </a:r>
            <a:r>
              <a:rPr lang="en-US" altLang="cs-CZ" sz="2800" smtClean="0"/>
              <a:t>?</a:t>
            </a:r>
          </a:p>
          <a:p>
            <a:pPr marL="0" indent="0">
              <a:buFontTx/>
              <a:buNone/>
            </a:pPr>
            <a:r>
              <a:rPr lang="en-US" altLang="cs-CZ" sz="2800" smtClean="0"/>
              <a:t>Po</a:t>
            </a:r>
            <a:r>
              <a:rPr lang="cs-CZ" altLang="cs-CZ" sz="2800" smtClean="0"/>
              <a:t>třebujete:</a:t>
            </a:r>
          </a:p>
          <a:p>
            <a:pPr lvl="1"/>
            <a:r>
              <a:rPr lang="cs-CZ" altLang="cs-CZ" sz="2400" smtClean="0"/>
              <a:t>Chytrý telefon</a:t>
            </a:r>
          </a:p>
          <a:p>
            <a:pPr lvl="1"/>
            <a:r>
              <a:rPr lang="cs-CZ" altLang="cs-CZ" sz="2400" smtClean="0"/>
              <a:t>Aplikaci podporující volání pomocí SIP protokolu (MobileVOIP, Linphone, CSipSimple,…)</a:t>
            </a:r>
          </a:p>
          <a:p>
            <a:pPr lvl="1"/>
            <a:r>
              <a:rPr lang="cs-CZ" altLang="cs-CZ" sz="2400" smtClean="0"/>
              <a:t>Připojení k internetu (ideálně WiFi nebo LTE)</a:t>
            </a:r>
          </a:p>
          <a:p>
            <a:pPr lvl="1"/>
            <a:r>
              <a:rPr lang="cs-CZ" altLang="cs-CZ" sz="2400" smtClean="0"/>
              <a:t>Účet u VOIP operátora (VOIPStunt, 802.cz, ha-loo, …)</a:t>
            </a:r>
          </a:p>
          <a:p>
            <a:pPr lvl="3"/>
            <a:r>
              <a:rPr lang="cs-CZ" altLang="cs-CZ" smtClean="0"/>
              <a:t>VOIP operátor Vám přidělí tel. číslo, jméno, heslo a adresu serveru. Tyto údaje zadáte do aplikace. Voláte pak odkudkoli přes WiFi (i třeba ze zahraničí) za cca. 1 Kč</a:t>
            </a:r>
            <a:r>
              <a:rPr lang="en-US" altLang="cs-CZ" smtClean="0"/>
              <a:t>/min.</a:t>
            </a:r>
            <a:r>
              <a:rPr lang="cs-CZ" altLang="cs-CZ" smtClean="0"/>
              <a:t> na mobil i pevnou linku.</a:t>
            </a:r>
          </a:p>
          <a:p>
            <a:pPr marL="0" indent="0">
              <a:buFontTx/>
              <a:buNone/>
            </a:pPr>
            <a:r>
              <a:rPr lang="cs-CZ" altLang="cs-CZ" sz="2000" smtClean="0"/>
              <a:t>Další možností je použití aplikací jako Skype, Viber apod., zde je volání i textování zdarma, ale aplikaci musí mít obě strany.</a:t>
            </a:r>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Nadpis 1"/>
          <p:cNvSpPr>
            <a:spLocks noGrp="1"/>
          </p:cNvSpPr>
          <p:nvPr>
            <p:ph type="title"/>
          </p:nvPr>
        </p:nvSpPr>
        <p:spPr/>
        <p:txBody>
          <a:bodyPr/>
          <a:lstStyle/>
          <a:p>
            <a:r>
              <a:rPr lang="cs-CZ" altLang="cs-CZ" smtClean="0"/>
              <a:t>Telemedicína</a:t>
            </a:r>
          </a:p>
        </p:txBody>
      </p:sp>
      <p:sp>
        <p:nvSpPr>
          <p:cNvPr id="4" name="Zástupný symbol pro obsah 2"/>
          <p:cNvSpPr>
            <a:spLocks noGrp="1"/>
          </p:cNvSpPr>
          <p:nvPr>
            <p:ph idx="1"/>
          </p:nvPr>
        </p:nvSpPr>
        <p:spPr/>
        <p:txBody>
          <a:bodyPr>
            <a:normAutofit fontScale="92500" lnSpcReduction="20000"/>
          </a:bodyPr>
          <a:lstStyle/>
          <a:p>
            <a:pPr>
              <a:defRPr/>
            </a:pPr>
            <a:r>
              <a:rPr lang="en-US" dirty="0" err="1" smtClean="0"/>
              <a:t>Telemedic</a:t>
            </a:r>
            <a:r>
              <a:rPr lang="cs-CZ" dirty="0" err="1" smtClean="0"/>
              <a:t>ína</a:t>
            </a:r>
            <a:r>
              <a:rPr lang="cs-CZ" dirty="0"/>
              <a:t> </a:t>
            </a:r>
            <a:r>
              <a:rPr lang="cs-CZ" dirty="0" smtClean="0"/>
              <a:t>= kanál pro oboustrannou vzdálenou výměnu informací a pokynů</a:t>
            </a:r>
          </a:p>
          <a:p>
            <a:pPr>
              <a:buFontTx/>
              <a:buNone/>
              <a:defRPr/>
            </a:pPr>
            <a:r>
              <a:rPr lang="cs-CZ" dirty="0" smtClean="0"/>
              <a:t>						</a:t>
            </a:r>
            <a:r>
              <a:rPr lang="cs-CZ" sz="2200" i="1" dirty="0" smtClean="0"/>
              <a:t>Milan Blaha 2013</a:t>
            </a:r>
            <a:endParaRPr lang="cs-CZ" i="1" dirty="0" smtClean="0"/>
          </a:p>
          <a:p>
            <a:pPr lvl="1">
              <a:defRPr/>
            </a:pPr>
            <a:r>
              <a:rPr lang="cs-CZ" dirty="0" smtClean="0"/>
              <a:t>Má dva uzly, nejčastěji lékaře a pacienta</a:t>
            </a:r>
          </a:p>
          <a:p>
            <a:pPr lvl="2">
              <a:defRPr/>
            </a:pPr>
            <a:r>
              <a:rPr lang="cs-CZ" dirty="0" smtClean="0"/>
              <a:t>Ale i ZZ, VŠ</a:t>
            </a:r>
          </a:p>
          <a:p>
            <a:pPr>
              <a:defRPr/>
            </a:pPr>
            <a:r>
              <a:rPr lang="cs-CZ" dirty="0" smtClean="0"/>
              <a:t>Kanálem jsou přenášena data, ve kterých hledáme informaci</a:t>
            </a:r>
          </a:p>
          <a:p>
            <a:pPr lvl="1">
              <a:defRPr/>
            </a:pPr>
            <a:r>
              <a:rPr lang="cs-CZ" dirty="0" smtClean="0"/>
              <a:t>Zkreslení a interpretace</a:t>
            </a:r>
          </a:p>
          <a:p>
            <a:pPr lvl="1">
              <a:defRPr/>
            </a:pPr>
            <a:r>
              <a:rPr lang="cs-CZ" dirty="0" smtClean="0"/>
              <a:t>Vždy se jedná o VÍCE či méně zkreslený obraz reality daný v zásadě úrovní poznání a technickými možnostmi</a:t>
            </a:r>
            <a:endParaRPr lang="cs-CZ" dirty="0"/>
          </a:p>
        </p:txBody>
      </p:sp>
      <p:pic>
        <p:nvPicPr>
          <p:cNvPr id="104452" name="Picture 5" descr="https://encrypted-tbn0.gstatic.com/images?q=tbn:ANd9GcQmFBsfuwBfBfYdq1kPriiUQ283-fPcUq7P-BYCelKhnV_kQTr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0"/>
            <a:ext cx="21193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Nadpis 1"/>
          <p:cNvSpPr>
            <a:spLocks noGrp="1"/>
          </p:cNvSpPr>
          <p:nvPr>
            <p:ph type="title"/>
          </p:nvPr>
        </p:nvSpPr>
        <p:spPr/>
        <p:txBody>
          <a:bodyPr/>
          <a:lstStyle/>
          <a:p>
            <a:r>
              <a:rPr lang="cs-CZ" altLang="cs-CZ" smtClean="0"/>
              <a:t>Rozvoj telemedicíny</a:t>
            </a:r>
          </a:p>
        </p:txBody>
      </p:sp>
      <p:sp>
        <p:nvSpPr>
          <p:cNvPr id="3" name="Zástupný symbol pro obsah 2"/>
          <p:cNvSpPr>
            <a:spLocks noGrp="1"/>
          </p:cNvSpPr>
          <p:nvPr>
            <p:ph idx="1"/>
          </p:nvPr>
        </p:nvSpPr>
        <p:spPr>
          <a:xfrm>
            <a:off x="457200" y="1268413"/>
            <a:ext cx="8229600" cy="5329237"/>
          </a:xfrm>
        </p:spPr>
        <p:txBody>
          <a:bodyPr>
            <a:normAutofit fontScale="62500" lnSpcReduction="20000"/>
          </a:bodyPr>
          <a:lstStyle/>
          <a:p>
            <a:pPr>
              <a:defRPr/>
            </a:pPr>
            <a:r>
              <a:rPr lang="cs-CZ" dirty="0" smtClean="0"/>
              <a:t>Rozvoj technologií</a:t>
            </a:r>
          </a:p>
          <a:p>
            <a:pPr lvl="1">
              <a:defRPr/>
            </a:pPr>
            <a:r>
              <a:rPr lang="cs-CZ" dirty="0" smtClean="0"/>
              <a:t>Senzory a přístrojové vybavení</a:t>
            </a:r>
          </a:p>
          <a:p>
            <a:pPr lvl="1">
              <a:defRPr/>
            </a:pPr>
            <a:r>
              <a:rPr lang="cs-CZ" dirty="0" smtClean="0"/>
              <a:t>Zpracování signálů v reálném čase</a:t>
            </a:r>
          </a:p>
          <a:p>
            <a:pPr lvl="1">
              <a:defRPr/>
            </a:pPr>
            <a:r>
              <a:rPr lang="cs-CZ" dirty="0" smtClean="0"/>
              <a:t>Rozšiřování kapacity přenosového kanálu</a:t>
            </a:r>
          </a:p>
          <a:p>
            <a:pPr lvl="1">
              <a:defRPr/>
            </a:pPr>
            <a:r>
              <a:rPr lang="cs-CZ" dirty="0" smtClean="0"/>
              <a:t>Inteligentní domácnost, miniaturizace přístrojů</a:t>
            </a:r>
          </a:p>
          <a:p>
            <a:pPr lvl="1">
              <a:defRPr/>
            </a:pPr>
            <a:r>
              <a:rPr lang="cs-CZ" dirty="0" smtClean="0"/>
              <a:t>Posilování intervence na dálku směrem k pacientovi</a:t>
            </a:r>
          </a:p>
          <a:p>
            <a:pPr>
              <a:defRPr/>
            </a:pPr>
            <a:r>
              <a:rPr lang="cs-CZ" dirty="0" smtClean="0"/>
              <a:t>Rozvoj nových postupů v medicíně</a:t>
            </a:r>
          </a:p>
          <a:p>
            <a:pPr lvl="1">
              <a:defRPr/>
            </a:pPr>
            <a:r>
              <a:rPr lang="cs-CZ" dirty="0" smtClean="0"/>
              <a:t>Nové vyšetřovací metody a postupy</a:t>
            </a:r>
          </a:p>
          <a:p>
            <a:pPr lvl="1">
              <a:defRPr/>
            </a:pPr>
            <a:r>
              <a:rPr lang="cs-CZ" dirty="0" smtClean="0"/>
              <a:t>Nové </a:t>
            </a:r>
            <a:r>
              <a:rPr lang="cs-CZ" dirty="0" err="1" smtClean="0"/>
              <a:t>Guidelines</a:t>
            </a:r>
            <a:r>
              <a:rPr lang="cs-CZ" dirty="0" smtClean="0"/>
              <a:t> a metodiky, standardy</a:t>
            </a:r>
            <a:endParaRPr lang="en-US" dirty="0" smtClean="0"/>
          </a:p>
          <a:p>
            <a:pPr lvl="1">
              <a:defRPr/>
            </a:pPr>
            <a:r>
              <a:rPr lang="en-US" dirty="0" err="1" smtClean="0"/>
              <a:t>Zm</a:t>
            </a:r>
            <a:r>
              <a:rPr lang="cs-CZ" dirty="0" smtClean="0"/>
              <a:t>ě</a:t>
            </a:r>
            <a:r>
              <a:rPr lang="en-US" dirty="0" err="1" smtClean="0"/>
              <a:t>ny</a:t>
            </a:r>
            <a:r>
              <a:rPr lang="en-US" dirty="0" smtClean="0"/>
              <a:t> v </a:t>
            </a:r>
            <a:r>
              <a:rPr lang="en-US" dirty="0" err="1" smtClean="0"/>
              <a:t>organizaci</a:t>
            </a:r>
            <a:r>
              <a:rPr lang="en-US" dirty="0" smtClean="0"/>
              <a:t> </a:t>
            </a:r>
            <a:r>
              <a:rPr lang="cs-CZ" dirty="0" smtClean="0"/>
              <a:t>a úhradě ZP</a:t>
            </a:r>
          </a:p>
          <a:p>
            <a:pPr lvl="1">
              <a:defRPr/>
            </a:pPr>
            <a:r>
              <a:rPr lang="cs-CZ" dirty="0" smtClean="0"/>
              <a:t>Nové odbornosti</a:t>
            </a:r>
          </a:p>
          <a:p>
            <a:pPr>
              <a:defRPr/>
            </a:pPr>
            <a:r>
              <a:rPr lang="cs-CZ" dirty="0" smtClean="0"/>
              <a:t>Telemedicína bude společností poptávána</a:t>
            </a:r>
          </a:p>
          <a:p>
            <a:pPr lvl="1">
              <a:defRPr/>
            </a:pPr>
            <a:r>
              <a:rPr lang="cs-CZ" dirty="0" smtClean="0"/>
              <a:t>Přináší pacientům komfort a bezpečí</a:t>
            </a:r>
          </a:p>
          <a:p>
            <a:pPr lvl="2">
              <a:defRPr/>
            </a:pPr>
            <a:r>
              <a:rPr lang="cs-CZ" dirty="0" smtClean="0"/>
              <a:t>Přesto, že představuje invazi do soukromí pacientů i lékařů</a:t>
            </a:r>
          </a:p>
          <a:p>
            <a:pPr lvl="2">
              <a:defRPr/>
            </a:pPr>
            <a:r>
              <a:rPr lang="cs-CZ" dirty="0" smtClean="0"/>
              <a:t>Přesto, že úhrada služeb jak ze strany plátců ZP, tak pacientů je problematická</a:t>
            </a:r>
          </a:p>
          <a:p>
            <a:pPr lvl="1">
              <a:defRPr/>
            </a:pPr>
            <a:r>
              <a:rPr lang="cs-CZ" dirty="0" smtClean="0"/>
              <a:t>Přináší úspory v systému ZP a sociálních služeb</a:t>
            </a:r>
          </a:p>
          <a:p>
            <a:pPr lvl="2">
              <a:defRPr/>
            </a:pPr>
            <a:r>
              <a:rPr lang="cs-CZ" dirty="0" smtClean="0"/>
              <a:t>Systém ZP musí s telemedicínou počítat jako s alternativou a musí tak být nastaven</a:t>
            </a:r>
          </a:p>
          <a:p>
            <a:pPr lvl="2">
              <a:defRPr/>
            </a:pPr>
            <a:r>
              <a:rPr lang="cs-CZ" dirty="0" smtClean="0"/>
              <a:t>Je třeba dbát na užitečnost </a:t>
            </a:r>
            <a:r>
              <a:rPr lang="cs-CZ" dirty="0" err="1" smtClean="0"/>
              <a:t>telemedicínského</a:t>
            </a:r>
            <a:r>
              <a:rPr lang="cs-CZ" dirty="0" smtClean="0"/>
              <a:t> postupu v konkrétních aplikacích. Tato hranice se ale bude s rozvojem a nižší cenou technologií posouvat.</a:t>
            </a:r>
          </a:p>
          <a:p>
            <a:pPr lvl="1">
              <a:defRPr/>
            </a:pPr>
            <a:endParaRPr lang="cs-CZ" dirty="0" smtClean="0"/>
          </a:p>
          <a:p>
            <a:pPr lvl="1">
              <a:defRPr/>
            </a:pPr>
            <a:endParaRPr lang="cs-CZ" dirty="0" smtClean="0"/>
          </a:p>
          <a:p>
            <a:pPr>
              <a:defRPr/>
            </a:pPr>
            <a:endParaRPr lang="cs-CZ" dirty="0" smtClean="0"/>
          </a:p>
          <a:p>
            <a:pPr>
              <a:defRPr/>
            </a:pPr>
            <a:endParaRPr lang="cs-CZ" dirty="0"/>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Nadpis 1"/>
          <p:cNvSpPr>
            <a:spLocks noGrp="1"/>
          </p:cNvSpPr>
          <p:nvPr>
            <p:ph type="title"/>
          </p:nvPr>
        </p:nvSpPr>
        <p:spPr/>
        <p:txBody>
          <a:bodyPr/>
          <a:lstStyle/>
          <a:p>
            <a:r>
              <a:rPr lang="cs-CZ" altLang="cs-CZ" smtClean="0"/>
              <a:t>Případy pro telemedicínu</a:t>
            </a:r>
          </a:p>
        </p:txBody>
      </p:sp>
      <p:sp>
        <p:nvSpPr>
          <p:cNvPr id="3" name="Zástupný symbol pro obsah 2"/>
          <p:cNvSpPr>
            <a:spLocks noGrp="1"/>
          </p:cNvSpPr>
          <p:nvPr>
            <p:ph idx="1"/>
          </p:nvPr>
        </p:nvSpPr>
        <p:spPr/>
        <p:txBody>
          <a:bodyPr>
            <a:normAutofit fontScale="85000" lnSpcReduction="20000"/>
          </a:bodyPr>
          <a:lstStyle/>
          <a:p>
            <a:pPr>
              <a:defRPr/>
            </a:pPr>
            <a:r>
              <a:rPr lang="cs-CZ" dirty="0" smtClean="0"/>
              <a:t>Chronická choroba</a:t>
            </a:r>
          </a:p>
          <a:p>
            <a:pPr lvl="1">
              <a:defRPr/>
            </a:pPr>
            <a:r>
              <a:rPr lang="cs-CZ" dirty="0" smtClean="0"/>
              <a:t>Bezpečnost a komfort</a:t>
            </a:r>
          </a:p>
          <a:p>
            <a:pPr lvl="1">
              <a:defRPr/>
            </a:pPr>
            <a:r>
              <a:rPr lang="cs-CZ" dirty="0" smtClean="0"/>
              <a:t>Efektivní a pružná úprava medikace</a:t>
            </a:r>
          </a:p>
          <a:p>
            <a:pPr>
              <a:defRPr/>
            </a:pPr>
            <a:r>
              <a:rPr lang="cs-CZ" dirty="0" smtClean="0"/>
              <a:t>Dlouhodobá vyšetření typu </a:t>
            </a:r>
            <a:r>
              <a:rPr lang="en-US" dirty="0" smtClean="0"/>
              <a:t>(</a:t>
            </a:r>
            <a:r>
              <a:rPr lang="cs-CZ" dirty="0" err="1" smtClean="0"/>
              <a:t>Holter</a:t>
            </a:r>
            <a:r>
              <a:rPr lang="en-US" dirty="0" smtClean="0"/>
              <a:t>)</a:t>
            </a:r>
            <a:endParaRPr lang="cs-CZ" dirty="0" smtClean="0"/>
          </a:p>
          <a:p>
            <a:pPr lvl="1">
              <a:defRPr/>
            </a:pPr>
            <a:r>
              <a:rPr lang="cs-CZ" dirty="0" smtClean="0"/>
              <a:t>Komfort a záznam realizován při běžných životních aktivitách</a:t>
            </a:r>
          </a:p>
          <a:p>
            <a:pPr>
              <a:defRPr/>
            </a:pPr>
            <a:r>
              <a:rPr lang="cs-CZ" dirty="0" smtClean="0"/>
              <a:t>Náhrada hospitalizace s nízkým rizikem akutních stavů</a:t>
            </a:r>
          </a:p>
          <a:p>
            <a:pPr lvl="1">
              <a:defRPr/>
            </a:pPr>
            <a:r>
              <a:rPr lang="en-US" dirty="0" err="1" smtClean="0"/>
              <a:t>Komfort</a:t>
            </a:r>
            <a:r>
              <a:rPr lang="en-US" dirty="0" smtClean="0"/>
              <a:t> </a:t>
            </a:r>
            <a:r>
              <a:rPr lang="en-US" dirty="0" err="1" smtClean="0"/>
              <a:t>za</a:t>
            </a:r>
            <a:r>
              <a:rPr lang="en-US" dirty="0" smtClean="0"/>
              <a:t> </a:t>
            </a:r>
            <a:r>
              <a:rPr lang="cs-CZ" dirty="0" smtClean="0"/>
              <a:t>cenu snížení bezpečí? </a:t>
            </a:r>
            <a:r>
              <a:rPr lang="en-US" dirty="0" smtClean="0"/>
              <a:t>(</a:t>
            </a:r>
            <a:r>
              <a:rPr lang="en-US" dirty="0" err="1" smtClean="0"/>
              <a:t>akutn</a:t>
            </a:r>
            <a:r>
              <a:rPr lang="cs-CZ" dirty="0" smtClean="0"/>
              <a:t>í komplikace x </a:t>
            </a:r>
            <a:r>
              <a:rPr lang="cs-CZ" dirty="0" err="1" smtClean="0"/>
              <a:t>nosokomiálka</a:t>
            </a:r>
            <a:r>
              <a:rPr lang="en-US" dirty="0" smtClean="0"/>
              <a:t>)</a:t>
            </a:r>
          </a:p>
          <a:p>
            <a:pPr lvl="1">
              <a:defRPr/>
            </a:pPr>
            <a:r>
              <a:rPr lang="cs-CZ" dirty="0" smtClean="0"/>
              <a:t>Úspora pro systém ZP</a:t>
            </a:r>
          </a:p>
          <a:p>
            <a:pPr>
              <a:defRPr/>
            </a:pPr>
            <a:r>
              <a:rPr lang="cs-CZ" dirty="0" smtClean="0"/>
              <a:t>Imobilita, paliativní péče, stáří</a:t>
            </a:r>
            <a:endParaRPr lang="cs-CZ" dirty="0"/>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Nadpis 1"/>
          <p:cNvSpPr>
            <a:spLocks noGrp="1"/>
          </p:cNvSpPr>
          <p:nvPr>
            <p:ph type="title"/>
          </p:nvPr>
        </p:nvSpPr>
        <p:spPr/>
        <p:txBody>
          <a:bodyPr/>
          <a:lstStyle/>
          <a:p>
            <a:r>
              <a:rPr lang="cs-CZ" altLang="cs-CZ" smtClean="0"/>
              <a:t>Aktuální stav v ČR</a:t>
            </a:r>
          </a:p>
        </p:txBody>
      </p:sp>
      <p:sp>
        <p:nvSpPr>
          <p:cNvPr id="3" name="Zástupný symbol pro obsah 2"/>
          <p:cNvSpPr>
            <a:spLocks noGrp="1"/>
          </p:cNvSpPr>
          <p:nvPr>
            <p:ph idx="1"/>
          </p:nvPr>
        </p:nvSpPr>
        <p:spPr/>
        <p:txBody>
          <a:bodyPr>
            <a:normAutofit fontScale="92500" lnSpcReduction="10000"/>
          </a:bodyPr>
          <a:lstStyle/>
          <a:p>
            <a:pPr>
              <a:defRPr/>
            </a:pPr>
            <a:r>
              <a:rPr lang="cs-CZ" dirty="0" smtClean="0"/>
              <a:t>Národní </a:t>
            </a:r>
            <a:r>
              <a:rPr lang="cs-CZ" dirty="0" err="1" smtClean="0"/>
              <a:t>telemedicínské</a:t>
            </a:r>
            <a:r>
              <a:rPr lang="cs-CZ" dirty="0" smtClean="0"/>
              <a:t> centrum </a:t>
            </a:r>
          </a:p>
          <a:p>
            <a:pPr lvl="1">
              <a:defRPr/>
            </a:pPr>
            <a:r>
              <a:rPr lang="cs-CZ" dirty="0" smtClean="0"/>
              <a:t>Olomouc</a:t>
            </a:r>
          </a:p>
          <a:p>
            <a:pPr lvl="1">
              <a:defRPr/>
            </a:pPr>
            <a:r>
              <a:rPr lang="cs-CZ" dirty="0">
                <a:hlinkClick r:id="rId2"/>
              </a:rPr>
              <a:t>http://www.ntmc.cz</a:t>
            </a:r>
            <a:r>
              <a:rPr lang="cs-CZ" dirty="0" smtClean="0">
                <a:hlinkClick r:id="rId2"/>
              </a:rPr>
              <a:t>/</a:t>
            </a:r>
            <a:endParaRPr lang="cs-CZ" dirty="0" smtClean="0"/>
          </a:p>
          <a:p>
            <a:pPr lvl="1">
              <a:defRPr/>
            </a:pPr>
            <a:r>
              <a:rPr lang="cs-CZ" dirty="0" smtClean="0"/>
              <a:t>Kardiologie</a:t>
            </a:r>
          </a:p>
          <a:p>
            <a:pPr lvl="1">
              <a:defRPr/>
            </a:pPr>
            <a:endParaRPr lang="cs-CZ" dirty="0" smtClean="0"/>
          </a:p>
          <a:p>
            <a:pPr>
              <a:defRPr/>
            </a:pPr>
            <a:r>
              <a:rPr lang="cs-CZ" dirty="0" smtClean="0"/>
              <a:t>Vzdálené monitorování</a:t>
            </a:r>
          </a:p>
          <a:p>
            <a:pPr lvl="1">
              <a:defRPr/>
            </a:pPr>
            <a:r>
              <a:rPr lang="cs-CZ" dirty="0" smtClean="0"/>
              <a:t>Komunikace s pacientem</a:t>
            </a:r>
          </a:p>
          <a:p>
            <a:pPr lvl="2">
              <a:defRPr/>
            </a:pPr>
            <a:r>
              <a:rPr lang="cs-CZ" dirty="0"/>
              <a:t>Program </a:t>
            </a:r>
            <a:r>
              <a:rPr lang="cs-CZ" dirty="0" smtClean="0"/>
              <a:t>ITAREPS (schizofrenie)</a:t>
            </a:r>
          </a:p>
          <a:p>
            <a:pPr lvl="2">
              <a:defRPr/>
            </a:pPr>
            <a:r>
              <a:rPr lang="cs-CZ" dirty="0" smtClean="0"/>
              <a:t>„Dohledová“ centra </a:t>
            </a:r>
          </a:p>
          <a:p>
            <a:pPr lvl="1">
              <a:defRPr/>
            </a:pPr>
            <a:r>
              <a:rPr lang="cs-CZ" dirty="0" smtClean="0"/>
              <a:t>Vzdálený monitoring lékařských přístrojů</a:t>
            </a:r>
            <a:endParaRPr lang="cs-CZ" dirty="0"/>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smtClean="0"/>
              <a:t>N</a:t>
            </a:r>
            <a:r>
              <a:rPr lang="cs-CZ" sz="3600" dirty="0" err="1" smtClean="0"/>
              <a:t>árodní</a:t>
            </a:r>
            <a:r>
              <a:rPr lang="cs-CZ" sz="3600" dirty="0" smtClean="0"/>
              <a:t> registr zdravotnických pracovníků</a:t>
            </a:r>
            <a:endParaRPr lang="cs-CZ" sz="3600" dirty="0"/>
          </a:p>
        </p:txBody>
      </p:sp>
      <p:sp>
        <p:nvSpPr>
          <p:cNvPr id="3" name="Zástupný symbol pro obsah 2"/>
          <p:cNvSpPr>
            <a:spLocks noGrp="1"/>
          </p:cNvSpPr>
          <p:nvPr>
            <p:ph idx="1"/>
          </p:nvPr>
        </p:nvSpPr>
        <p:spPr/>
        <p:txBody>
          <a:bodyPr/>
          <a:lstStyle/>
          <a:p>
            <a:r>
              <a:rPr lang="cs-CZ" sz="2400" dirty="0" smtClean="0"/>
              <a:t>Dle zákona 372/2011 Sb.</a:t>
            </a:r>
          </a:p>
          <a:p>
            <a:r>
              <a:rPr lang="cs-CZ" sz="2400" dirty="0" smtClean="0"/>
              <a:t>Lékařští i nelékařští pracovníci</a:t>
            </a:r>
          </a:p>
          <a:p>
            <a:r>
              <a:rPr lang="cs-CZ" sz="2400" dirty="0" smtClean="0"/>
              <a:t>Záznam zakládá vzdělavatel automaticky po ukončení vzdělání</a:t>
            </a:r>
          </a:p>
          <a:p>
            <a:pPr lvl="1"/>
            <a:r>
              <a:rPr lang="cs-CZ" sz="2000" dirty="0" smtClean="0"/>
              <a:t>Základní obor, specializace, </a:t>
            </a:r>
            <a:r>
              <a:rPr lang="cs-CZ" sz="2000" dirty="0" err="1" smtClean="0"/>
              <a:t>cert</a:t>
            </a:r>
            <a:r>
              <a:rPr lang="cs-CZ" sz="2000" dirty="0" smtClean="0"/>
              <a:t>. Kurzy</a:t>
            </a:r>
          </a:p>
          <a:p>
            <a:r>
              <a:rPr lang="cs-CZ" sz="2400" dirty="0" smtClean="0"/>
              <a:t>Registrace zaměstnanců zaměstnavatelem (poskytovatelem </a:t>
            </a:r>
            <a:r>
              <a:rPr lang="cs-CZ" sz="2400" dirty="0" smtClean="0"/>
              <a:t>zdr</a:t>
            </a:r>
            <a:r>
              <a:rPr lang="cs-CZ" sz="2400" dirty="0" smtClean="0"/>
              <a:t>avotních</a:t>
            </a:r>
            <a:r>
              <a:rPr lang="cs-CZ" sz="2400" dirty="0" smtClean="0"/>
              <a:t> </a:t>
            </a:r>
            <a:r>
              <a:rPr lang="cs-CZ" sz="2400" dirty="0" smtClean="0"/>
              <a:t>služeb)</a:t>
            </a:r>
          </a:p>
          <a:p>
            <a:r>
              <a:rPr lang="cs-CZ" sz="2400" dirty="0" smtClean="0"/>
              <a:t>Pracovník = nahlíží, pořizuje výpis</a:t>
            </a:r>
          </a:p>
          <a:p>
            <a:pPr lvl="1"/>
            <a:r>
              <a:rPr lang="cs-CZ" sz="2000" dirty="0">
                <a:hlinkClick r:id="rId2"/>
              </a:rPr>
              <a:t>http://</a:t>
            </a:r>
            <a:r>
              <a:rPr lang="cs-CZ" sz="2000" dirty="0" smtClean="0">
                <a:hlinkClick r:id="rId2"/>
              </a:rPr>
              <a:t>www.uzis.cz/node/7131</a:t>
            </a:r>
            <a:endParaRPr lang="cs-CZ" sz="2000" dirty="0" smtClean="0"/>
          </a:p>
          <a:p>
            <a:pPr lvl="1"/>
            <a:r>
              <a:rPr lang="cs-CZ" sz="2000" dirty="0" smtClean="0"/>
              <a:t>Přístup zřídí zaměstnavatel</a:t>
            </a:r>
          </a:p>
          <a:p>
            <a:pPr lvl="1"/>
            <a:r>
              <a:rPr lang="cs-CZ" sz="2000" dirty="0"/>
              <a:t>http://www.uzis.cz/registry-nzis-vstup</a:t>
            </a:r>
          </a:p>
        </p:txBody>
      </p:sp>
    </p:spTree>
    <p:extLst>
      <p:ext uri="{BB962C8B-B14F-4D97-AF65-F5344CB8AC3E}">
        <p14:creationId xmlns:p14="http://schemas.microsoft.com/office/powerpoint/2010/main" val="27741040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adpis 1"/>
          <p:cNvSpPr>
            <a:spLocks noGrp="1"/>
          </p:cNvSpPr>
          <p:nvPr>
            <p:ph type="title"/>
          </p:nvPr>
        </p:nvSpPr>
        <p:spPr/>
        <p:txBody>
          <a:bodyPr/>
          <a:lstStyle/>
          <a:p>
            <a:r>
              <a:rPr lang="cs-CZ" altLang="cs-CZ" smtClean="0"/>
              <a:t>Výměna klinických dat v ČR</a:t>
            </a:r>
          </a:p>
        </p:txBody>
      </p:sp>
      <p:sp>
        <p:nvSpPr>
          <p:cNvPr id="108547" name="Zástupný symbol pro obsah 2"/>
          <p:cNvSpPr>
            <a:spLocks noGrp="1"/>
          </p:cNvSpPr>
          <p:nvPr>
            <p:ph idx="1"/>
          </p:nvPr>
        </p:nvSpPr>
        <p:spPr>
          <a:xfrm>
            <a:off x="457200" y="1417638"/>
            <a:ext cx="8229600" cy="4525962"/>
          </a:xfrm>
        </p:spPr>
        <p:txBody>
          <a:bodyPr/>
          <a:lstStyle/>
          <a:p>
            <a:r>
              <a:rPr lang="cs-CZ" altLang="cs-CZ" sz="2800" dirty="0" smtClean="0"/>
              <a:t>Typy komunikace</a:t>
            </a:r>
          </a:p>
          <a:p>
            <a:pPr lvl="1"/>
            <a:r>
              <a:rPr lang="cs-CZ" altLang="cs-CZ" sz="2400" dirty="0" smtClean="0"/>
              <a:t>Mezi informačními systémy v rámci zařízení</a:t>
            </a:r>
          </a:p>
          <a:p>
            <a:pPr lvl="1"/>
            <a:r>
              <a:rPr lang="cs-CZ" altLang="cs-CZ" sz="2400" dirty="0" smtClean="0"/>
              <a:t>Mezi zdravotnickými zařízeními (ZZ)</a:t>
            </a:r>
          </a:p>
          <a:p>
            <a:pPr lvl="2"/>
            <a:r>
              <a:rPr lang="cs-CZ" altLang="cs-CZ" sz="2000" dirty="0" smtClean="0"/>
              <a:t>Obrazová data</a:t>
            </a:r>
          </a:p>
          <a:p>
            <a:pPr lvl="3"/>
            <a:r>
              <a:rPr lang="cs-CZ" altLang="cs-CZ" sz="1600" dirty="0" smtClean="0"/>
              <a:t>PACS, DICOM</a:t>
            </a:r>
          </a:p>
          <a:p>
            <a:pPr lvl="2"/>
            <a:r>
              <a:rPr lang="cs-CZ" altLang="cs-CZ" sz="2000" dirty="0" smtClean="0"/>
              <a:t>Klinická data</a:t>
            </a:r>
          </a:p>
          <a:p>
            <a:pPr lvl="3"/>
            <a:r>
              <a:rPr lang="cs-CZ" altLang="cs-CZ" sz="1600" dirty="0" smtClean="0"/>
              <a:t>Kraj Vysočina, MEDICAL NET (CGM)</a:t>
            </a:r>
            <a:r>
              <a:rPr lang="cs-CZ" altLang="cs-CZ" sz="1600" b="1" dirty="0" smtClean="0"/>
              <a:t>, </a:t>
            </a:r>
            <a:r>
              <a:rPr lang="cs-CZ" altLang="cs-CZ" sz="1600" dirty="0" smtClean="0"/>
              <a:t>MISE (STAPRO), E-zpráva</a:t>
            </a:r>
          </a:p>
          <a:p>
            <a:pPr lvl="1"/>
            <a:r>
              <a:rPr lang="cs-CZ" altLang="cs-CZ" sz="2400" dirty="0" smtClean="0"/>
              <a:t>Mezi ZZ a pojišťovnami</a:t>
            </a:r>
          </a:p>
          <a:p>
            <a:pPr lvl="2"/>
            <a:r>
              <a:rPr lang="cs-CZ" altLang="cs-CZ" sz="2000" dirty="0" smtClean="0"/>
              <a:t>K Dávky</a:t>
            </a:r>
          </a:p>
          <a:p>
            <a:pPr lvl="2"/>
            <a:r>
              <a:rPr lang="cs-CZ" altLang="cs-CZ" sz="2000" dirty="0" smtClean="0"/>
              <a:t>Portály zdravotních pojišťoven (komerční certifikáty)</a:t>
            </a:r>
          </a:p>
          <a:p>
            <a:pPr lvl="1"/>
            <a:r>
              <a:rPr lang="cs-CZ" altLang="cs-CZ" sz="2400" dirty="0" smtClean="0"/>
              <a:t>Mezi ZZ a státní správou</a:t>
            </a:r>
          </a:p>
          <a:p>
            <a:pPr lvl="2"/>
            <a:r>
              <a:rPr lang="cs-CZ" altLang="cs-CZ" sz="2000" dirty="0" smtClean="0"/>
              <a:t>EREG </a:t>
            </a:r>
          </a:p>
          <a:p>
            <a:pPr lvl="3"/>
            <a:r>
              <a:rPr lang="cs-CZ" altLang="cs-CZ" sz="1600" dirty="0" smtClean="0"/>
              <a:t>Statistická zjišťování</a:t>
            </a:r>
          </a:p>
          <a:p>
            <a:pPr lvl="3"/>
            <a:r>
              <a:rPr lang="cs-CZ" altLang="cs-CZ" sz="1600" dirty="0" smtClean="0"/>
              <a:t>Národní registry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adpis 1"/>
          <p:cNvSpPr>
            <a:spLocks noGrp="1"/>
          </p:cNvSpPr>
          <p:nvPr>
            <p:ph type="title"/>
          </p:nvPr>
        </p:nvSpPr>
        <p:spPr/>
        <p:txBody>
          <a:bodyPr/>
          <a:lstStyle/>
          <a:p>
            <a:r>
              <a:rPr lang="cs-CZ" altLang="cs-CZ" smtClean="0"/>
              <a:t>Datové zdroje ve zdravotnictví</a:t>
            </a:r>
          </a:p>
        </p:txBody>
      </p:sp>
      <p:sp>
        <p:nvSpPr>
          <p:cNvPr id="109571" name="Zástupný symbol pro obsah 2"/>
          <p:cNvSpPr>
            <a:spLocks noGrp="1"/>
          </p:cNvSpPr>
          <p:nvPr>
            <p:ph idx="1"/>
          </p:nvPr>
        </p:nvSpPr>
        <p:spPr>
          <a:xfrm>
            <a:off x="468313" y="1268413"/>
            <a:ext cx="8229600" cy="4525962"/>
          </a:xfrm>
        </p:spPr>
        <p:txBody>
          <a:bodyPr/>
          <a:lstStyle/>
          <a:p>
            <a:r>
              <a:rPr lang="cs-CZ" altLang="cs-CZ" sz="2000" smtClean="0"/>
              <a:t>Vlastníci</a:t>
            </a:r>
          </a:p>
          <a:p>
            <a:pPr lvl="1"/>
            <a:r>
              <a:rPr lang="cs-CZ" altLang="cs-CZ" sz="1800" smtClean="0"/>
              <a:t>Zdravotnická zařízení</a:t>
            </a:r>
          </a:p>
          <a:p>
            <a:pPr lvl="2"/>
            <a:r>
              <a:rPr lang="cs-CZ" altLang="cs-CZ" sz="1600" smtClean="0"/>
              <a:t>Zprávy – ambulantní, propouštěcí, …</a:t>
            </a:r>
          </a:p>
          <a:p>
            <a:pPr lvl="2"/>
            <a:r>
              <a:rPr lang="cs-CZ" altLang="cs-CZ" sz="1600" smtClean="0"/>
              <a:t>Laboratorní data</a:t>
            </a:r>
          </a:p>
          <a:p>
            <a:pPr lvl="2"/>
            <a:r>
              <a:rPr lang="cs-CZ" altLang="cs-CZ" sz="1600" smtClean="0"/>
              <a:t>Léková preskripce</a:t>
            </a:r>
          </a:p>
          <a:p>
            <a:pPr lvl="2"/>
            <a:r>
              <a:rPr lang="cs-CZ" altLang="cs-CZ" sz="1600" smtClean="0"/>
              <a:t>Data pro zdravotní pojišťovny</a:t>
            </a:r>
          </a:p>
          <a:p>
            <a:pPr lvl="2"/>
            <a:r>
              <a:rPr lang="cs-CZ" altLang="cs-CZ" sz="1600" smtClean="0"/>
              <a:t>Hlášení, výkazy</a:t>
            </a:r>
          </a:p>
          <a:p>
            <a:pPr lvl="2"/>
            <a:r>
              <a:rPr lang="cs-CZ" altLang="cs-CZ" sz="1600" smtClean="0"/>
              <a:t>Data klinických studií</a:t>
            </a:r>
          </a:p>
          <a:p>
            <a:pPr lvl="1"/>
            <a:r>
              <a:rPr lang="cs-CZ" altLang="cs-CZ" sz="2000" smtClean="0"/>
              <a:t>Plátci zdravotní péče</a:t>
            </a:r>
          </a:p>
          <a:p>
            <a:pPr lvl="2"/>
            <a:r>
              <a:rPr lang="cs-CZ" altLang="cs-CZ" sz="1600" smtClean="0"/>
              <a:t>Přehled léčby/výkonů/léků</a:t>
            </a:r>
          </a:p>
          <a:p>
            <a:pPr lvl="1"/>
            <a:r>
              <a:rPr lang="cs-CZ" altLang="cs-CZ" sz="2000" smtClean="0"/>
              <a:t>ÚZIS - Ústav zdravotnických informací a statistiky ČR</a:t>
            </a:r>
          </a:p>
          <a:p>
            <a:pPr lvl="2"/>
            <a:r>
              <a:rPr lang="cs-CZ" altLang="cs-CZ" sz="1600" smtClean="0"/>
              <a:t>Program statistických zjišťování </a:t>
            </a:r>
          </a:p>
          <a:p>
            <a:pPr lvl="2"/>
            <a:r>
              <a:rPr lang="cs-CZ" altLang="cs-CZ" sz="1600" smtClean="0"/>
              <a:t>Národní zdravotní registry</a:t>
            </a:r>
          </a:p>
          <a:p>
            <a:pPr lvl="1"/>
            <a:r>
              <a:rPr lang="cs-CZ" altLang="cs-CZ" sz="2000" smtClean="0"/>
              <a:t>SÚKL – Státní ústav kontroly léčiv</a:t>
            </a:r>
          </a:p>
          <a:p>
            <a:pPr lvl="2"/>
            <a:r>
              <a:rPr lang="cs-CZ" altLang="cs-CZ" sz="1600" smtClean="0"/>
              <a:t>Elektronická preskripce</a:t>
            </a:r>
          </a:p>
          <a:p>
            <a:pPr lvl="2"/>
            <a:endParaRPr lang="cs-CZ" altLang="cs-CZ" sz="1800" smtClean="0"/>
          </a:p>
          <a:p>
            <a:pPr lvl="2"/>
            <a:endParaRPr lang="cs-CZ" altLang="cs-CZ" smtClean="0"/>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adpis 1"/>
          <p:cNvSpPr>
            <a:spLocks noGrp="1"/>
          </p:cNvSpPr>
          <p:nvPr>
            <p:ph type="title"/>
          </p:nvPr>
        </p:nvSpPr>
        <p:spPr/>
        <p:txBody>
          <a:bodyPr/>
          <a:lstStyle/>
          <a:p>
            <a:r>
              <a:rPr lang="cs-CZ" altLang="cs-CZ" smtClean="0"/>
              <a:t>Národní zdravotní registry</a:t>
            </a:r>
          </a:p>
        </p:txBody>
      </p:sp>
      <p:sp>
        <p:nvSpPr>
          <p:cNvPr id="110595" name="Zástupný symbol pro obsah 2"/>
          <p:cNvSpPr>
            <a:spLocks noGrp="1"/>
          </p:cNvSpPr>
          <p:nvPr>
            <p:ph idx="1"/>
          </p:nvPr>
        </p:nvSpPr>
        <p:spPr/>
        <p:txBody>
          <a:bodyPr/>
          <a:lstStyle/>
          <a:p>
            <a:pPr>
              <a:buFontTx/>
              <a:buNone/>
            </a:pPr>
            <a:r>
              <a:rPr lang="cs-CZ" altLang="cs-CZ" sz="2400" b="1" smtClean="0"/>
              <a:t>Součást Národního zdravotnického informačního systému (NZIS)</a:t>
            </a:r>
          </a:p>
          <a:p>
            <a:r>
              <a:rPr lang="cs-CZ" altLang="cs-CZ" sz="2400" b="1" smtClean="0"/>
              <a:t>Spravuje ÚZIS</a:t>
            </a:r>
            <a:endParaRPr lang="cs-CZ" altLang="cs-CZ" sz="2400" smtClean="0"/>
          </a:p>
          <a:p>
            <a:pPr lvl="1"/>
            <a:r>
              <a:rPr lang="cs-CZ" altLang="cs-CZ" sz="1800" smtClean="0"/>
              <a:t>Národní onkologický registr (NOR)</a:t>
            </a:r>
          </a:p>
          <a:p>
            <a:pPr lvl="1"/>
            <a:r>
              <a:rPr lang="cs-CZ" altLang="cs-CZ" sz="1800" smtClean="0"/>
              <a:t>Národní registr hospitalizovaných (NRHOSP)</a:t>
            </a:r>
          </a:p>
          <a:p>
            <a:pPr lvl="1"/>
            <a:r>
              <a:rPr lang="cs-CZ" altLang="cs-CZ" sz="1800" smtClean="0"/>
              <a:t>Národní registr reprodukčního zdraví (NRRZ)</a:t>
            </a:r>
          </a:p>
          <a:p>
            <a:pPr lvl="1"/>
            <a:r>
              <a:rPr lang="cs-CZ" altLang="cs-CZ" sz="1800" smtClean="0"/>
              <a:t>Národní registr kardiovaskulárních operací a intervencí (NRKOI)</a:t>
            </a:r>
          </a:p>
          <a:p>
            <a:pPr lvl="1"/>
            <a:r>
              <a:rPr lang="cs-CZ" altLang="cs-CZ" sz="1800" smtClean="0"/>
              <a:t>Národní registr kloubních náhrad (NRKN)</a:t>
            </a:r>
          </a:p>
          <a:p>
            <a:pPr lvl="1"/>
            <a:r>
              <a:rPr lang="cs-CZ" altLang="cs-CZ" sz="1800" smtClean="0"/>
              <a:t>Národní registr nemocí z povolání (NRNP)</a:t>
            </a:r>
          </a:p>
          <a:p>
            <a:pPr lvl="1"/>
            <a:r>
              <a:rPr lang="cs-CZ" altLang="cs-CZ" sz="1800" smtClean="0"/>
              <a:t>Národní registr léčby uživatelů drog (NRLUD)</a:t>
            </a:r>
          </a:p>
          <a:p>
            <a:pPr lvl="1"/>
            <a:r>
              <a:rPr lang="cs-CZ" altLang="cs-CZ" sz="1800" smtClean="0"/>
              <a:t>Národní registr úrazů (NRU)</a:t>
            </a:r>
          </a:p>
          <a:p>
            <a:pPr lvl="1"/>
            <a:r>
              <a:rPr lang="cs-CZ" altLang="cs-CZ" sz="1800" smtClean="0"/>
              <a:t>Národní registr pitev a toxikologických vyšetření prováděných na oddělení soudního lékařství (NRPTV)</a:t>
            </a:r>
          </a:p>
          <a:p>
            <a:endParaRPr lang="cs-CZ" altLang="cs-CZ" sz="2400" smtClean="0"/>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Nadpis 1"/>
          <p:cNvSpPr>
            <a:spLocks noGrp="1"/>
          </p:cNvSpPr>
          <p:nvPr>
            <p:ph type="title"/>
          </p:nvPr>
        </p:nvSpPr>
        <p:spPr/>
        <p:txBody>
          <a:bodyPr/>
          <a:lstStyle/>
          <a:p>
            <a:r>
              <a:rPr lang="cs-CZ" altLang="cs-CZ" smtClean="0"/>
              <a:t>Struktura dat</a:t>
            </a:r>
          </a:p>
        </p:txBody>
      </p:sp>
      <p:sp>
        <p:nvSpPr>
          <p:cNvPr id="111619" name="Zástupný symbol pro obsah 2"/>
          <p:cNvSpPr>
            <a:spLocks noGrp="1"/>
          </p:cNvSpPr>
          <p:nvPr>
            <p:ph idx="1"/>
          </p:nvPr>
        </p:nvSpPr>
        <p:spPr>
          <a:xfrm>
            <a:off x="457200" y="1279525"/>
            <a:ext cx="8229600" cy="4525963"/>
          </a:xfrm>
        </p:spPr>
        <p:txBody>
          <a:bodyPr/>
          <a:lstStyle/>
          <a:p>
            <a:r>
              <a:rPr lang="cs-CZ" altLang="cs-CZ" sz="2000" smtClean="0"/>
              <a:t>Laboratorní data</a:t>
            </a:r>
          </a:p>
          <a:p>
            <a:pPr lvl="1"/>
            <a:r>
              <a:rPr lang="cs-CZ" altLang="cs-CZ" sz="1800" smtClean="0"/>
              <a:t>NČLP – Národní číselník laboratorních položek</a:t>
            </a:r>
          </a:p>
          <a:p>
            <a:pPr lvl="1"/>
            <a:r>
              <a:rPr lang="cs-CZ" altLang="cs-CZ" sz="1800" smtClean="0"/>
              <a:t>Dělení: Systém</a:t>
            </a:r>
            <a:r>
              <a:rPr lang="en-US" altLang="cs-CZ" sz="1800" smtClean="0"/>
              <a:t> (krev)</a:t>
            </a:r>
            <a:r>
              <a:rPr lang="cs-CZ" altLang="cs-CZ" sz="1800" smtClean="0"/>
              <a:t>, komponenta</a:t>
            </a:r>
            <a:r>
              <a:rPr lang="en-US" altLang="cs-CZ" sz="1800" smtClean="0"/>
              <a:t>(ERY)</a:t>
            </a:r>
            <a:r>
              <a:rPr lang="cs-CZ" altLang="cs-CZ" sz="1800" smtClean="0"/>
              <a:t>, druh veličiny</a:t>
            </a:r>
            <a:r>
              <a:rPr lang="en-US" altLang="cs-CZ" sz="1800" smtClean="0"/>
              <a:t>(po</a:t>
            </a:r>
            <a:r>
              <a:rPr lang="cs-CZ" altLang="cs-CZ" sz="1800" smtClean="0"/>
              <a:t>čet), jednotka</a:t>
            </a:r>
            <a:r>
              <a:rPr lang="en-US" altLang="cs-CZ" sz="1800" smtClean="0"/>
              <a:t>,</a:t>
            </a:r>
            <a:r>
              <a:rPr lang="cs-CZ" altLang="cs-CZ" sz="1800" smtClean="0"/>
              <a:t> procedura(FLOWCYT)</a:t>
            </a:r>
          </a:p>
          <a:p>
            <a:r>
              <a:rPr lang="cs-CZ" altLang="cs-CZ" sz="2000" smtClean="0"/>
              <a:t>Léky</a:t>
            </a:r>
          </a:p>
          <a:p>
            <a:pPr lvl="1"/>
            <a:r>
              <a:rPr lang="cs-CZ" altLang="cs-CZ" sz="1800" smtClean="0"/>
              <a:t>Kód SÚKL  - odpovídá kódu v číselníku VZP </a:t>
            </a:r>
          </a:p>
          <a:p>
            <a:pPr lvl="2"/>
            <a:r>
              <a:rPr lang="cs-CZ" altLang="cs-CZ" sz="1400" smtClean="0"/>
              <a:t>7místné číslo</a:t>
            </a:r>
          </a:p>
          <a:p>
            <a:pPr lvl="2"/>
            <a:r>
              <a:rPr lang="cs-CZ" altLang="cs-CZ" sz="1400" smtClean="0"/>
              <a:t>Konkrétní výrobek</a:t>
            </a:r>
          </a:p>
          <a:p>
            <a:pPr lvl="2"/>
            <a:r>
              <a:rPr lang="cs-CZ" altLang="cs-CZ" sz="1400" smtClean="0"/>
              <a:t>0046224 – Panadol - POR TBL FLM 24X500MG</a:t>
            </a:r>
          </a:p>
          <a:p>
            <a:pPr lvl="2"/>
            <a:r>
              <a:rPr lang="cs-CZ" altLang="cs-CZ" sz="1400" smtClean="0"/>
              <a:t>http://www.sukl.cz/modules/medication/search.php</a:t>
            </a:r>
          </a:p>
          <a:p>
            <a:pPr lvl="1"/>
            <a:r>
              <a:rPr lang="cs-CZ" altLang="cs-CZ" sz="1800" smtClean="0"/>
              <a:t>ATC klasifikace</a:t>
            </a:r>
          </a:p>
          <a:p>
            <a:pPr lvl="2"/>
            <a:r>
              <a:rPr lang="cs-CZ" altLang="cs-CZ" sz="1400" smtClean="0"/>
              <a:t>Účinná látka</a:t>
            </a:r>
          </a:p>
          <a:p>
            <a:pPr lvl="2"/>
            <a:r>
              <a:rPr lang="cs-CZ" altLang="cs-CZ" sz="1400" smtClean="0"/>
              <a:t>Anatomicko-terapeuticko-chemické skupiny</a:t>
            </a:r>
          </a:p>
          <a:p>
            <a:pPr lvl="2"/>
            <a:r>
              <a:rPr lang="cs-CZ" altLang="cs-CZ" sz="1400" smtClean="0"/>
              <a:t>Hierarchické uspořádání kódu</a:t>
            </a:r>
          </a:p>
          <a:p>
            <a:pPr lvl="2"/>
            <a:r>
              <a:rPr lang="cs-CZ" altLang="cs-CZ" sz="1400" smtClean="0">
                <a:hlinkClick r:id="rId2"/>
              </a:rPr>
              <a:t>N02BE01</a:t>
            </a:r>
            <a:r>
              <a:rPr lang="cs-CZ" altLang="cs-CZ" sz="1400" smtClean="0"/>
              <a:t>  - Paracetamol (N Nervový systém)</a:t>
            </a:r>
          </a:p>
          <a:p>
            <a:pPr lvl="2"/>
            <a:r>
              <a:rPr lang="cs-CZ" altLang="cs-CZ" sz="1400" smtClean="0">
                <a:hlinkClick r:id="rId3"/>
              </a:rPr>
              <a:t>L01BC02 </a:t>
            </a:r>
            <a:r>
              <a:rPr lang="cs-CZ" altLang="cs-CZ" sz="1400" smtClean="0"/>
              <a:t> - Fluorouracil (L </a:t>
            </a:r>
            <a:r>
              <a:rPr lang="cs-CZ" altLang="cs-CZ" sz="1400" b="1" smtClean="0"/>
              <a:t>Cytostatika a imunomodulační léčiva) </a:t>
            </a:r>
            <a:endParaRPr lang="cs-CZ" altLang="cs-CZ" sz="1400" smtClean="0"/>
          </a:p>
          <a:p>
            <a:pPr lvl="2"/>
            <a:r>
              <a:rPr lang="cs-CZ" altLang="cs-CZ" sz="1400" smtClean="0">
                <a:hlinkClick r:id="rId4"/>
              </a:rPr>
              <a:t>www.whocc.no</a:t>
            </a:r>
            <a:r>
              <a:rPr lang="cs-CZ" altLang="cs-CZ" sz="1400" smtClean="0"/>
              <a:t>, http://www.sukl.cz/modules/medication/atc_tree.php</a:t>
            </a:r>
          </a:p>
          <a:p>
            <a:pPr lvl="1"/>
            <a:endParaRPr lang="cs-CZ" altLang="cs-CZ"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lónky">
  <a:themeElements>
    <a:clrScheme name="1_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1_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1_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1_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12351</TotalTime>
  <Words>7526</Words>
  <Application>Microsoft Office PowerPoint</Application>
  <PresentationFormat>Předvádění na obrazovce (4:3)</PresentationFormat>
  <Paragraphs>1350</Paragraphs>
  <Slides>125</Slides>
  <Notes>16</Notes>
  <HiddenSlides>31</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125</vt:i4>
      </vt:variant>
    </vt:vector>
  </HeadingPairs>
  <TitlesOfParts>
    <vt:vector size="134" baseType="lpstr">
      <vt:lpstr>Arial</vt:lpstr>
      <vt:lpstr>Century Schoolbook</vt:lpstr>
      <vt:lpstr>Courier New</vt:lpstr>
      <vt:lpstr>Georgia</vt:lpstr>
      <vt:lpstr>Times New Roman</vt:lpstr>
      <vt:lpstr>Verdana</vt:lpstr>
      <vt:lpstr>Wingdings</vt:lpstr>
      <vt:lpstr>Výchozí návrh</vt:lpstr>
      <vt:lpstr>1_Balónky</vt:lpstr>
      <vt:lpstr>Uživatel počítačových sítí</vt:lpstr>
      <vt:lpstr>Organizace kurzu</vt:lpstr>
      <vt:lpstr>Osnova</vt:lpstr>
      <vt:lpstr>Data a jejich objem</vt:lpstr>
      <vt:lpstr>Počítačová síť</vt:lpstr>
      <vt:lpstr>Rychlost připojení </vt:lpstr>
      <vt:lpstr>Propojení dvou počítačů</vt:lpstr>
      <vt:lpstr>Propojení více PC - síť</vt:lpstr>
      <vt:lpstr>Propojení lokálních sítí</vt:lpstr>
      <vt:lpstr>Jde to i bez drátů</vt:lpstr>
      <vt:lpstr>Identifikace PC v síti</vt:lpstr>
      <vt:lpstr>IP adresa</vt:lpstr>
      <vt:lpstr>IP adresa</vt:lpstr>
      <vt:lpstr>Neveřejné IP adresy 192.168.*.*</vt:lpstr>
      <vt:lpstr>Fyzické připojení PC do sítě</vt:lpstr>
      <vt:lpstr>Rychlost připojení v pevných optických sítích</vt:lpstr>
      <vt:lpstr>Telefonní linka</vt:lpstr>
      <vt:lpstr>Telefonní linka 1</vt:lpstr>
      <vt:lpstr>xDSL připojení - rychlost</vt:lpstr>
      <vt:lpstr>Kabelová televize</vt:lpstr>
      <vt:lpstr>WiFi-připojení</vt:lpstr>
      <vt:lpstr>Wi-Fi připojení - rychlost</vt:lpstr>
      <vt:lpstr>Mobilní připojení</vt:lpstr>
      <vt:lpstr>Mobilní připojení - rychlost</vt:lpstr>
      <vt:lpstr>Rychlost připojení přes GSM</vt:lpstr>
      <vt:lpstr>LTE pokrytí</vt:lpstr>
      <vt:lpstr>Typy připojení – srovnání</vt:lpstr>
      <vt:lpstr>Výběr připojení k internetu</vt:lpstr>
      <vt:lpstr>Konfigurace připojení</vt:lpstr>
      <vt:lpstr>Vzájemná komunikace počítačů v síti</vt:lpstr>
      <vt:lpstr>Služba DHCP</vt:lpstr>
      <vt:lpstr>Síťové služby</vt:lpstr>
      <vt:lpstr>Ukázka konfigurace sítě ve Windows</vt:lpstr>
      <vt:lpstr>DNS služba </vt:lpstr>
      <vt:lpstr>Webové stránky HTTP(S)</vt:lpstr>
      <vt:lpstr>HTTP x HTTPS</vt:lpstr>
      <vt:lpstr>COOKIES</vt:lpstr>
      <vt:lpstr>Odstranění uložených cookies</vt:lpstr>
      <vt:lpstr>Služba FTP</vt:lpstr>
      <vt:lpstr>Služba FTP 1</vt:lpstr>
      <vt:lpstr>Emailové služby</vt:lpstr>
      <vt:lpstr>Čtení pošty</vt:lpstr>
      <vt:lpstr>Služby POP3 a IMAP</vt:lpstr>
      <vt:lpstr>Odesílání pošty služba SMTP</vt:lpstr>
      <vt:lpstr>Omezení při přenášení PC</vt:lpstr>
      <vt:lpstr>Email přes webové rozhraní</vt:lpstr>
      <vt:lpstr>Další služby</vt:lpstr>
      <vt:lpstr>Proxy server</vt:lpstr>
      <vt:lpstr>Proxy server 1</vt:lpstr>
      <vt:lpstr>Proxy server 2</vt:lpstr>
      <vt:lpstr>VPN</vt:lpstr>
      <vt:lpstr>VPN MU</vt:lpstr>
      <vt:lpstr>Bezpečnostní zásady při práci s PC</vt:lpstr>
      <vt:lpstr>Úvod – co nám hrozí?</vt:lpstr>
      <vt:lpstr>Úvod – co nám hrozí?</vt:lpstr>
      <vt:lpstr>Úvod – jak se bránit?</vt:lpstr>
      <vt:lpstr>Bezpečnost E-mailu</vt:lpstr>
      <vt:lpstr>Bezpečnost E-mailu</vt:lpstr>
      <vt:lpstr>Příklad zavirovaného emailu</vt:lpstr>
      <vt:lpstr>Instant Messaging (Skype, Jabber, ICQ)</vt:lpstr>
      <vt:lpstr>Cloudové služby (OneDrive, Google Disk,… )</vt:lpstr>
      <vt:lpstr>Sociální sítě</vt:lpstr>
      <vt:lpstr>Antivirus a antispyware</vt:lpstr>
      <vt:lpstr>Přístupová hesla</vt:lpstr>
      <vt:lpstr>Zabezpečení domácí sítě</vt:lpstr>
      <vt:lpstr>Zabezpečení domácí sítě</vt:lpstr>
      <vt:lpstr>Nové nástrahy</vt:lpstr>
      <vt:lpstr>Šifrování</vt:lpstr>
      <vt:lpstr>Typy šifrování</vt:lpstr>
      <vt:lpstr>Šifrování</vt:lpstr>
      <vt:lpstr>Elektronický podpis</vt:lpstr>
      <vt:lpstr>Komunikace se státní správou</vt:lpstr>
      <vt:lpstr>Digitální certifikát</vt:lpstr>
      <vt:lpstr>Elektronické podpisy v praxi</vt:lpstr>
      <vt:lpstr>Digitální certifikát – jak získat prakticky</vt:lpstr>
      <vt:lpstr>Elektronický podpis a eIDAS</vt:lpstr>
      <vt:lpstr>Problémy v aplikacích</vt:lpstr>
      <vt:lpstr>Falešný poplach</vt:lpstr>
      <vt:lpstr>Kde lze použít elektronický podpis</vt:lpstr>
      <vt:lpstr>Šifrovaný email</vt:lpstr>
      <vt:lpstr>Další odkazy</vt:lpstr>
      <vt:lpstr>Datové schránky</vt:lpstr>
      <vt:lpstr>Mobilní zařízení</vt:lpstr>
      <vt:lpstr>Obyčejné x chytré telefony</vt:lpstr>
      <vt:lpstr>Tablety</vt:lpstr>
      <vt:lpstr>Kompatibilita</vt:lpstr>
      <vt:lpstr>Internet v mobilních zařízeních</vt:lpstr>
      <vt:lpstr>Bezpečnost mobilních zařízení</vt:lpstr>
      <vt:lpstr>Bezpečnost mobilních zařízení</vt:lpstr>
      <vt:lpstr>Víte, že….</vt:lpstr>
      <vt:lpstr>Telemedicína</vt:lpstr>
      <vt:lpstr>Rozvoj telemedicíny</vt:lpstr>
      <vt:lpstr>Případy pro telemedicínu</vt:lpstr>
      <vt:lpstr>Aktuální stav v ČR</vt:lpstr>
      <vt:lpstr>Národní registr zdravotnických pracovníků</vt:lpstr>
      <vt:lpstr>Výměna klinických dat v ČR</vt:lpstr>
      <vt:lpstr>Datové zdroje ve zdravotnictví</vt:lpstr>
      <vt:lpstr>Národní zdravotní registry</vt:lpstr>
      <vt:lpstr>Struktura dat</vt:lpstr>
      <vt:lpstr>Struktura dat</vt:lpstr>
      <vt:lpstr>MKN 10 </vt:lpstr>
      <vt:lpstr>Klasifikace v onkologii</vt:lpstr>
      <vt:lpstr>DASTA</vt:lpstr>
      <vt:lpstr>DASTA verze 3</vt:lpstr>
      <vt:lpstr>DASTA verze 4</vt:lpstr>
      <vt:lpstr>DASTA - omezení</vt:lpstr>
      <vt:lpstr>HL7</vt:lpstr>
      <vt:lpstr>CDA</vt:lpstr>
      <vt:lpstr>SNOMED</vt:lpstr>
      <vt:lpstr>SNOMED</vt:lpstr>
      <vt:lpstr>Internet věcí (IoT)</vt:lpstr>
      <vt:lpstr>IoT – síťové technologie</vt:lpstr>
      <vt:lpstr>Směry IoT</vt:lpstr>
      <vt:lpstr>Uživatelský IoT</vt:lpstr>
      <vt:lpstr>Aplikace uživatelského IoT</vt:lpstr>
      <vt:lpstr>Průmyslový IoT</vt:lpstr>
      <vt:lpstr>Aplikace průmyslového IoT</vt:lpstr>
      <vt:lpstr>mHEALTH</vt:lpstr>
      <vt:lpstr>MySignals Sensor Platform</vt:lpstr>
      <vt:lpstr>MySignals Sensor Platform</vt:lpstr>
      <vt:lpstr>MySignals Sensor Platform</vt:lpstr>
      <vt:lpstr>MySignals Sensor Platform</vt:lpstr>
      <vt:lpstr>E-Hospital (case study)</vt:lpstr>
      <vt:lpstr>Požadavky na IoT</vt:lpstr>
      <vt:lpstr>Test</vt:lpstr>
    </vt:vector>
  </TitlesOfParts>
  <Company>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Uživatelé počítačových sítí</dc:title>
  <dc:creator>IBA</dc:creator>
  <cp:lastModifiedBy>Daniel Klimes</cp:lastModifiedBy>
  <cp:revision>597</cp:revision>
  <dcterms:created xsi:type="dcterms:W3CDTF">2009-01-05T09:40:12Z</dcterms:created>
  <dcterms:modified xsi:type="dcterms:W3CDTF">2018-04-06T10:38:04Z</dcterms:modified>
</cp:coreProperties>
</file>