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5" r:id="rId3"/>
    <p:sldId id="266" r:id="rId4"/>
    <p:sldId id="267" r:id="rId5"/>
    <p:sldId id="268" r:id="rId6"/>
    <p:sldId id="288" r:id="rId7"/>
    <p:sldId id="270" r:id="rId8"/>
    <p:sldId id="272" r:id="rId9"/>
    <p:sldId id="269" r:id="rId10"/>
    <p:sldId id="273" r:id="rId11"/>
    <p:sldId id="274" r:id="rId12"/>
    <p:sldId id="275" r:id="rId13"/>
    <p:sldId id="277" r:id="rId14"/>
    <p:sldId id="278" r:id="rId15"/>
    <p:sldId id="307" r:id="rId16"/>
    <p:sldId id="280" r:id="rId17"/>
    <p:sldId id="281" r:id="rId18"/>
    <p:sldId id="283" r:id="rId19"/>
    <p:sldId id="285" r:id="rId20"/>
    <p:sldId id="286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3" r:id="rId34"/>
    <p:sldId id="304" r:id="rId35"/>
    <p:sldId id="305" r:id="rId36"/>
    <p:sldId id="306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99"/>
    <a:srgbClr val="FF00FF"/>
    <a:srgbClr val="6666FF"/>
    <a:srgbClr val="CCFF99"/>
    <a:srgbClr val="008000"/>
    <a:srgbClr val="003399"/>
    <a:srgbClr val="FF66FF"/>
    <a:srgbClr val="FF7C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5074D-DDE8-4009-BA85-86376333C7CB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556D2-866C-4CBD-AD05-85FA2532C5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99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8E2CB-762D-4211-A4F2-5DC02A5F5C5D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9813B-0E43-4730-9CA5-F0CD818F4B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39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384E6-8F26-4AA8-BF94-3AD68366473E}" type="slidenum">
              <a:rPr lang="cs-CZ" altLang="cs-CZ"/>
              <a:pPr eaLnBrk="1" hangingPunct="1"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6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91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4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1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54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89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02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16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65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2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60355-FA44-42FF-B59B-F1DFAA1516F8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4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jYq9eVpZXKAhWJtBoKHS1VBQoQjRwIBw&amp;url=http://docplayer.cz/10116-Kreditni-kurz-preanalyticka-a-postanalyticka-cast-laboratorniho-vysetreni.html&amp;psig=AFQjCNGwHxZfUmDwqhWAU6BbVMN7IdFX0w&amp;ust=1452173233262556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www.google.cz/url?sa=i&amp;rct=j&amp;q=&amp;esrc=s&amp;source=images&amp;cd=&amp;cad=rja&amp;uact=8&amp;ved=0ahUKEwj53d6xpJXKAhUHtxoKHRXSBFcQjRwIBw&amp;url=http://pantip.com/topic/33071158&amp;psig=AFQjCNFliQRjoMQg8u4J0CEjZzXQXzyqqA&amp;ust=145217303170683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jrx_qu6M7JAhWGNhoKHdHjBb0QjRwIBw&amp;url=http://www.yeec.com/thread-7443-1-1.html&amp;psig=AFQjCNHbCgetuKIQsXAiE6DN6jIUIrgSkQ&amp;ust=144975148906798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hyperlink" Target="http://www.sekk.cz/infoservis/2006_Morfologie_erytrocyt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hyperlink" Target="http://www.google.cz/url?sa=i&amp;rct=j&amp;q=&amp;esrc=s&amp;source=images&amp;cd=&amp;cad=rja&amp;uact=8&amp;ved=0ahUKEwiXt6ee35nKAhUCJhoKHcIdCtsQjRwIBw&amp;url=http://www.sekk.cz/eqa/2013/DIF413_Photo.htm&amp;psig=AFQjCNGNX1i8B-QO27IGsum4Tn2bTsKtzw&amp;ust=1452326203055220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google.cz/url?sa=i&amp;rct=j&amp;q=&amp;esrc=s&amp;frm=1&amp;source=images&amp;cd=&amp;cad=rja&amp;docid=5jP2R1IocRIyTM&amp;tbnid=ui_wz8SwjeoCuM:&amp;ved=0CAUQjRw&amp;url=http://www.sekk.cz/eqa/2012/DIF212_Photo.htm&amp;ei=dIxWUpX6HIPEtQaVyYCwBw&amp;bvm=bv.53899372,d.Yms&amp;psig=AFQjCNE9WjrqzTH-976ZaoPVRldyloXt4A&amp;ust=1381489783270251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jkkebC9tDJAhUJVxoKHYEjCssQjRwIBw&amp;url=http://www.selectscience.net/hematology_analyzers_buying_guide.aspx&amp;psig=AFQjCNEXlCkHzPuYCGy2jr2Sp-oAjImmpA&amp;ust=1449824256438546" TargetMode="External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ved=0ahUKEwjV-_XK687JAhUBCxoKHQrTDtwQjRwIBw&amp;url=http://www.abaxis.com/veterinary/products/hm5.html&amp;psig=AFQjCNGRxHKUcIrc56vGSbGwkpbFBsx6EA&amp;ust=144975230648407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hyperlink" Target="http://www.google.cz/url?sa=i&amp;rct=j&amp;q=&amp;esrc=s&amp;source=images&amp;cd=&amp;cad=rja&amp;uact=8&amp;ved=0ahUKEwiYnv37687JAhXLDxoKHbhYBBMQjRwIBw&amp;url=http://www.ijpmonline.org/showBackIssue.asp?issn%3D0377-4929;year%3D2013;volume%3D56;issue%3D3;month%3DJuly-September&amp;psig=AFQjCNGRxHKUcIrc56vGSbGwkpbFBsx6EA&amp;ust=1449752306484077" TargetMode="Externa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196752"/>
            <a:ext cx="8640960" cy="2808312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Vyšetřované </a:t>
            </a:r>
            <a:r>
              <a:rPr lang="cs-CZ" b="1" dirty="0">
                <a:solidFill>
                  <a:srgbClr val="0000FF"/>
                </a:solidFill>
              </a:rPr>
              <a:t>parametry </a:t>
            </a:r>
            <a:r>
              <a:rPr lang="cs-CZ" b="1" dirty="0" smtClean="0">
                <a:solidFill>
                  <a:srgbClr val="0000FF"/>
                </a:solidFill>
              </a:rPr>
              <a:t/>
            </a:r>
            <a:br>
              <a:rPr lang="cs-CZ" b="1" dirty="0" smtClean="0">
                <a:solidFill>
                  <a:srgbClr val="0000FF"/>
                </a:solidFill>
              </a:rPr>
            </a:br>
            <a:r>
              <a:rPr lang="cs-CZ" b="1" dirty="0" smtClean="0">
                <a:solidFill>
                  <a:srgbClr val="0000FF"/>
                </a:solidFill>
              </a:rPr>
              <a:t>na hematologických analyzátorech </a:t>
            </a:r>
            <a:br>
              <a:rPr lang="cs-CZ" b="1" dirty="0" smtClean="0">
                <a:solidFill>
                  <a:srgbClr val="0000FF"/>
                </a:solidFill>
              </a:rPr>
            </a:br>
            <a:r>
              <a:rPr lang="cs-CZ" b="1" dirty="0" smtClean="0">
                <a:solidFill>
                  <a:srgbClr val="0000FF"/>
                </a:solidFill>
              </a:rPr>
              <a:t>a mikroskopicky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766936"/>
          </a:xfrm>
        </p:spPr>
        <p:txBody>
          <a:bodyPr/>
          <a:lstStyle/>
          <a:p>
            <a:r>
              <a:rPr lang="cs-CZ" dirty="0" err="1" smtClean="0"/>
              <a:t>Bourková</a:t>
            </a:r>
            <a:r>
              <a:rPr lang="cs-CZ" dirty="0" smtClean="0"/>
              <a:t> L., OKH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4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ysokéWBC_HCT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r="26923" b="18260"/>
          <a:stretch>
            <a:fillRect/>
          </a:stretch>
        </p:blipFill>
        <p:spPr bwMode="auto">
          <a:xfrm>
            <a:off x="2915816" y="653111"/>
            <a:ext cx="2166235" cy="31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508625" y="476250"/>
            <a:ext cx="2397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290838" y="129891"/>
            <a:ext cx="1864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 dirty="0" smtClean="0">
                <a:solidFill>
                  <a:srgbClr val="FF0000"/>
                </a:solidFill>
              </a:rPr>
              <a:t>patologický vzorek</a:t>
            </a:r>
            <a:br>
              <a:rPr lang="cs-CZ" altLang="cs-CZ" sz="1400" dirty="0" smtClean="0">
                <a:solidFill>
                  <a:srgbClr val="FF0000"/>
                </a:solidFill>
              </a:rPr>
            </a:br>
            <a:r>
              <a:rPr lang="cs-CZ" altLang="cs-CZ" sz="1400" dirty="0" smtClean="0">
                <a:solidFill>
                  <a:srgbClr val="FF0000"/>
                </a:solidFill>
              </a:rPr>
              <a:t>WBC </a:t>
            </a:r>
            <a:r>
              <a:rPr lang="cs-CZ" altLang="cs-CZ" sz="1400" dirty="0">
                <a:solidFill>
                  <a:srgbClr val="FF0000"/>
                </a:solidFill>
              </a:rPr>
              <a:t>= 900 x 10</a:t>
            </a:r>
            <a:r>
              <a:rPr lang="cs-CZ" altLang="cs-CZ" sz="1400" baseline="30000" dirty="0">
                <a:solidFill>
                  <a:srgbClr val="FF0000"/>
                </a:solidFill>
              </a:rPr>
              <a:t>9</a:t>
            </a:r>
            <a:r>
              <a:rPr lang="cs-CZ" altLang="cs-CZ" sz="1400" dirty="0">
                <a:solidFill>
                  <a:srgbClr val="FF0000"/>
                </a:solidFill>
              </a:rPr>
              <a:t>/L</a:t>
            </a:r>
          </a:p>
        </p:txBody>
      </p:sp>
      <p:pic>
        <p:nvPicPr>
          <p:cNvPr id="8197" name="Picture 10" descr="HCT_normál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" y="686232"/>
            <a:ext cx="2236208" cy="30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394710" y="158322"/>
            <a:ext cx="16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0000FF"/>
                </a:solidFill>
              </a:rPr>
              <a:t>normální </a:t>
            </a:r>
            <a:r>
              <a:rPr lang="cs-CZ" altLang="cs-CZ" sz="1400" dirty="0" smtClean="0">
                <a:solidFill>
                  <a:srgbClr val="0000FF"/>
                </a:solidFill>
              </a:rPr>
              <a:t>vzorek </a:t>
            </a:r>
            <a:br>
              <a:rPr lang="cs-CZ" altLang="cs-CZ" sz="1400" dirty="0" smtClean="0">
                <a:solidFill>
                  <a:srgbClr val="0000FF"/>
                </a:solidFill>
              </a:rPr>
            </a:br>
            <a:r>
              <a:rPr lang="cs-CZ" altLang="cs-CZ" sz="1400" dirty="0" smtClean="0">
                <a:solidFill>
                  <a:srgbClr val="0000FF"/>
                </a:solidFill>
              </a:rPr>
              <a:t>s normálním HCT</a:t>
            </a:r>
            <a:r>
              <a:rPr lang="cs-CZ" altLang="cs-CZ" sz="1100" dirty="0" smtClean="0">
                <a:solidFill>
                  <a:srgbClr val="0000FF"/>
                </a:solidFill>
              </a:rPr>
              <a:t> </a:t>
            </a:r>
            <a:endParaRPr lang="cs-CZ" altLang="cs-CZ" sz="1100" dirty="0">
              <a:solidFill>
                <a:srgbClr val="0000FF"/>
              </a:solidFill>
            </a:endParaRPr>
          </a:p>
        </p:txBody>
      </p:sp>
      <p:pic>
        <p:nvPicPr>
          <p:cNvPr id="7" name="Picture 2" descr="http://f.ptcdn.info/206/027/000/1420600335-dighl901-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49" y="653111"/>
            <a:ext cx="2101211" cy="31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56176" y="158322"/>
            <a:ext cx="1444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C000"/>
                </a:solidFill>
              </a:rPr>
              <a:t>chylózní vzorek</a:t>
            </a:r>
            <a:endParaRPr lang="cs-CZ" sz="1600" dirty="0">
              <a:solidFill>
                <a:srgbClr val="FFC000"/>
              </a:solidFill>
            </a:endParaRPr>
          </a:p>
        </p:txBody>
      </p:sp>
      <p:pic>
        <p:nvPicPr>
          <p:cNvPr id="9" name="Picture 4" descr="http://docplayer.cz/docs-images/13/10116/images/15-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9489" r="6879" b="16741"/>
          <a:stretch/>
        </p:blipFill>
        <p:spPr bwMode="auto">
          <a:xfrm>
            <a:off x="431506" y="4509120"/>
            <a:ext cx="3316561" cy="20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2962" y="4016827"/>
            <a:ext cx="3253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7C80"/>
                </a:solidFill>
              </a:rPr>
              <a:t>ikterické vzorky a </a:t>
            </a:r>
            <a:r>
              <a:rPr lang="cs-CZ" sz="1600" dirty="0" smtClean="0">
                <a:solidFill>
                  <a:srgbClr val="FF66FF"/>
                </a:solidFill>
              </a:rPr>
              <a:t>hemolytické vzorky</a:t>
            </a:r>
            <a:endParaRPr lang="cs-CZ" sz="1600" dirty="0">
              <a:solidFill>
                <a:srgbClr val="FF7C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1647"/>
            <a:ext cx="3096344" cy="208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99048" y="4203870"/>
            <a:ext cx="2754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66FF"/>
                </a:solidFill>
              </a:rPr>
              <a:t>různé stupně hemolytických vzorků</a:t>
            </a:r>
            <a:endParaRPr lang="cs-CZ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63408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WBC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834176"/>
            <a:ext cx="7632848" cy="3456384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WBC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vyváženost rozpočtu v </a:t>
            </a:r>
            <a:r>
              <a:rPr lang="cs-CZ" alt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dif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patologická hlášení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-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falešné navýšení počtu WBC způsobují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(jaderné buňky)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rezistentní 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RBC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nezlyzované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erytrocyty v měřícím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systému)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holá jádra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(z křehkých rozbitých buněk)</a:t>
            </a:r>
            <a:endParaRPr lang="cs-CZ" altLang="cs-CZ" sz="2400" i="1" dirty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nebo sraženiny PLT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27207" r="22884" b="55661"/>
          <a:stretch/>
        </p:blipFill>
        <p:spPr bwMode="auto">
          <a:xfrm>
            <a:off x="899592" y="4535471"/>
            <a:ext cx="3312368" cy="10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yeec.com/uploadimages1/forum/2006-5/200652122172867897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0242"/>
            <a:ext cx="2952328" cy="22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8229600" cy="57648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RBC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84976" cy="5616624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RBC,HGB, HCT, MCV 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měřené hodnoty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nelze sledovat morfologii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(MCV je pouze střední objem všech RBC, neinformuje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rozložení celé populace)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MCH, MCHC, RDW + 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disribuční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křivka </a:t>
            </a: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šířka, vrcholy</a:t>
            </a: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počítané hodnoty z přímo měřených parametrů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základní přístrojové ukazatele morfologie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MCH, MCHC: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normochromie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hypochromie, hyperchromie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 + křivka: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isocytóza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(homogenní, heterogenní populace RBC)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- chybné, nesouvisející výsledky pro měřené a počítané parametry RBC způsobují: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nebo sraženiny PLT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aglutinace RBC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(např. chladové protilátky)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extrémně vysoký počet WBC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hemolytický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, ikterický,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chylózní vzorek</a:t>
            </a:r>
            <a:endParaRPr lang="cs-CZ" sz="2000" dirty="0" smtClean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1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50296" y="1196752"/>
            <a:ext cx="4067944" cy="648072"/>
          </a:xfrm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/>
            <a:r>
              <a:rPr lang="cs-CZ" altLang="cs-CZ" sz="1600" dirty="0" smtClean="0">
                <a:solidFill>
                  <a:srgbClr val="0000FF"/>
                </a:solidFill>
              </a:rPr>
              <a:t>Impedanční histogramy RBC- RDW normál</a:t>
            </a:r>
            <a:endParaRPr lang="cs-CZ" altLang="cs-CZ" sz="1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(a) - normál    (b) - mikrocyty  (c) - makrocyty</a:t>
            </a:r>
            <a:endParaRPr lang="cs-CZ" altLang="cs-CZ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387" name="Picture 3" descr="auto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32656"/>
            <a:ext cx="4775448" cy="2148603"/>
          </a:xfrm>
          <a:noFill/>
          <a:ln>
            <a:solidFill>
              <a:srgbClr val="008000"/>
            </a:solidFill>
          </a:ln>
        </p:spPr>
      </p:pic>
      <p:pic>
        <p:nvPicPr>
          <p:cNvPr id="4" name="Picture 3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068960"/>
            <a:ext cx="4746104" cy="296233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076056" y="3789040"/>
            <a:ext cx="3816424" cy="132343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solidFill>
                  <a:srgbClr val="0000FF"/>
                </a:solidFill>
              </a:rPr>
              <a:t>Impedanční histogramy RBC - RDW vysoké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příměs makrocytů 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vysoký podíl makro </a:t>
            </a:r>
            <a:endParaRPr lang="cs-CZ" altLang="cs-CZ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masivně mikrocyty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schistocyty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mikrocyty +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normocyty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793"/>
            <a:ext cx="8229600" cy="607895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Morfologie RBC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816" y="620688"/>
            <a:ext cx="8912680" cy="6096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 smtClean="0">
                <a:solidFill>
                  <a:srgbClr val="0000FF"/>
                </a:solidFill>
                <a:hlinkClick r:id="rId2"/>
              </a:rPr>
              <a:t>http</a:t>
            </a:r>
            <a:r>
              <a:rPr lang="cs-CZ" sz="2000" u="sng" dirty="0">
                <a:solidFill>
                  <a:srgbClr val="0000FF"/>
                </a:solidFill>
                <a:hlinkClick r:id="rId2"/>
              </a:rPr>
              <a:t>://</a:t>
            </a:r>
            <a:r>
              <a:rPr lang="cs-CZ" sz="2000" u="sng" dirty="0" smtClean="0">
                <a:solidFill>
                  <a:srgbClr val="0000FF"/>
                </a:solidFill>
                <a:hlinkClick r:id="rId2"/>
              </a:rPr>
              <a:t>www.sekk.cz/infoservis/2006_Morfologie_erytrocytu.pdf</a:t>
            </a:r>
            <a:endParaRPr lang="cs-CZ" sz="2000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cs-CZ" sz="2000" u="sng" dirty="0">
              <a:solidFill>
                <a:srgbClr val="0000FF"/>
              </a:solidFill>
            </a:endParaRPr>
          </a:p>
        </p:txBody>
      </p:sp>
      <p:pic>
        <p:nvPicPr>
          <p:cNvPr id="5" name="Picture 5" descr="Obrázek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>
          <a:xfrm>
            <a:off x="1475656" y="1484784"/>
            <a:ext cx="1792212" cy="14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leptocy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6133" y="1484784"/>
            <a:ext cx="2243397" cy="16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Obrázek80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841" y="5564668"/>
            <a:ext cx="121522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Obrázek97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7" y="3583838"/>
            <a:ext cx="1670202" cy="143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aglutinac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7" b="4803"/>
          <a:stretch/>
        </p:blipFill>
        <p:spPr bwMode="auto">
          <a:xfrm>
            <a:off x="3258151" y="3517853"/>
            <a:ext cx="1518758" cy="156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Obrázek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b="23196"/>
          <a:stretch/>
        </p:blipFill>
        <p:spPr bwMode="auto">
          <a:xfrm>
            <a:off x="118351" y="1467628"/>
            <a:ext cx="1242070" cy="149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23816" y="1159851"/>
            <a:ext cx="974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normocyty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86067" y="1116911"/>
            <a:ext cx="3748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anizochromie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tvarové odchylky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1404" y="3247695"/>
            <a:ext cx="15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penízkovatění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356133" y="3255074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aglutinace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4" descr="Obrázek78"/>
          <p:cNvPicPr>
            <a:picLocks noChangeAspect="1" noChangeArrowheads="1"/>
          </p:cNvPicPr>
          <p:nvPr/>
        </p:nvPicPr>
        <p:blipFill rotWithShape="1">
          <a:blip r:embed="rId9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43374" r="44316" b="15807"/>
          <a:stretch/>
        </p:blipFill>
        <p:spPr bwMode="auto">
          <a:xfrm>
            <a:off x="4017530" y="5545110"/>
            <a:ext cx="1113225" cy="117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www.sekk.cz/eqa/2013/DIF413_B13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9286" b="14118"/>
          <a:stretch/>
        </p:blipFill>
        <p:spPr bwMode="auto">
          <a:xfrm>
            <a:off x="5708073" y="1467628"/>
            <a:ext cx="3238260" cy="21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Obrázek15"/>
          <p:cNvPicPr>
            <a:picLocks noChangeAspect="1" noChangeArrowheads="1"/>
          </p:cNvPicPr>
          <p:nvPr/>
        </p:nvPicPr>
        <p:blipFill>
          <a:blip r:embed="rId1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8073" y="4095561"/>
            <a:ext cx="1152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1241435" y="5234762"/>
            <a:ext cx="1764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Howell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-Jollyho tělísko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659195" y="3787784"/>
            <a:ext cx="125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polychromázie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830253" y="5237333"/>
            <a:ext cx="1487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bazifilní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tečkování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5" descr="Obrázek88"/>
          <p:cNvPicPr>
            <a:picLocks noChangeAspect="1" noChangeArrowheads="1"/>
          </p:cNvPicPr>
          <p:nvPr/>
        </p:nvPicPr>
        <p:blipFill rotWithShape="1">
          <a:blip r:embed="rId1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r="31407" b="21789"/>
          <a:stretch/>
        </p:blipFill>
        <p:spPr bwMode="auto">
          <a:xfrm>
            <a:off x="5958131" y="5458691"/>
            <a:ext cx="1362218" cy="12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6000863" y="5129077"/>
            <a:ext cx="1545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Cabotovy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prstence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598" y="36744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rgbClr val="0000FF"/>
                </a:solidFill>
              </a:rPr>
              <a:t>Schistocyty</a:t>
            </a: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400" i="1" dirty="0" smtClean="0">
                <a:solidFill>
                  <a:srgbClr val="0000FF"/>
                </a:solidFill>
              </a:rPr>
              <a:t>(tvarové odchylky)</a:t>
            </a:r>
            <a:endParaRPr lang="cs-CZ" sz="3600" b="1" dirty="0">
              <a:solidFill>
                <a:srgbClr val="0000FF"/>
              </a:solidFill>
            </a:endParaRPr>
          </a:p>
        </p:txBody>
      </p:sp>
      <p:pic>
        <p:nvPicPr>
          <p:cNvPr id="3" name="Obrázek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17603" r="47237" b="55661"/>
          <a:stretch>
            <a:fillRect/>
          </a:stretch>
        </p:blipFill>
        <p:spPr bwMode="auto">
          <a:xfrm>
            <a:off x="4489379" y="924688"/>
            <a:ext cx="3657600" cy="2867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3553" r="3757" b="8736"/>
          <a:stretch>
            <a:fillRect/>
          </a:stretch>
        </p:blipFill>
        <p:spPr bwMode="auto">
          <a:xfrm>
            <a:off x="4371971" y="4635346"/>
            <a:ext cx="2988815" cy="159747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172400" y="2358201"/>
            <a:ext cx="681597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ANO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52320" y="5249415"/>
            <a:ext cx="5052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800" b="1" dirty="0" smtClean="0">
                <a:solidFill>
                  <a:srgbClr val="FF0000"/>
                </a:solidFill>
              </a:rPr>
              <a:t>NE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4"/>
          <a:srcRect l="11770" t="49178" r="50864" b="35691"/>
          <a:stretch/>
        </p:blipFill>
        <p:spPr bwMode="auto">
          <a:xfrm>
            <a:off x="828034" y="5247563"/>
            <a:ext cx="2520280" cy="883298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Přímá spojnice 8"/>
          <p:cNvCxnSpPr/>
          <p:nvPr/>
        </p:nvCxnSpPr>
        <p:spPr>
          <a:xfrm>
            <a:off x="0" y="414908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115841" y="4490089"/>
            <a:ext cx="1944666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Bite </a:t>
            </a:r>
            <a:r>
              <a:rPr lang="cs-CZ" sz="1600" b="1" dirty="0" err="1" smtClean="0"/>
              <a:t>cells</a:t>
            </a: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400" dirty="0" smtClean="0"/>
              <a:t>(„vykousnuté“ buňky)</a:t>
            </a:r>
            <a:endParaRPr lang="cs-CZ" sz="1600" b="1" dirty="0"/>
          </a:p>
        </p:txBody>
      </p:sp>
      <p:cxnSp>
        <p:nvCxnSpPr>
          <p:cNvPr id="14" name="Přímá spojnice 13"/>
          <p:cNvCxnSpPr/>
          <p:nvPr/>
        </p:nvCxnSpPr>
        <p:spPr>
          <a:xfrm flipH="1">
            <a:off x="4381233" y="4389965"/>
            <a:ext cx="2736304" cy="2088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572000" y="4365104"/>
            <a:ext cx="2448272" cy="2088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http://vetbook.org/wiki/cat/images/f/fc/Fig1large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8369"/>
          <a:stretch/>
        </p:blipFill>
        <p:spPr bwMode="auto">
          <a:xfrm>
            <a:off x="395536" y="1916832"/>
            <a:ext cx="3793604" cy="1463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19" name="TextovéPole 18"/>
          <p:cNvSpPr txBox="1"/>
          <p:nvPr/>
        </p:nvSpPr>
        <p:spPr>
          <a:xfrm>
            <a:off x="1044458" y="1243499"/>
            <a:ext cx="2087431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 smtClean="0"/>
              <a:t>mechanismus vzniku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9756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424614" cy="54868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PLT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521296"/>
            <a:ext cx="8785672" cy="622007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PLT, MPV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měřené hodnoty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nelze sledovat morfologii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pouze střední objem všech 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PLT,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neinformuje </a:t>
            </a:r>
            <a:b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rozložení celé populace)</a:t>
            </a:r>
            <a:endParaRPr lang="cs-CZ" altLang="cs-CZ" sz="1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 PDW + </a:t>
            </a:r>
            <a:r>
              <a:rPr lang="cs-CZ" altLang="cs-CZ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disribuční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křivky </a:t>
            </a:r>
            <a:r>
              <a:rPr lang="cs-CZ" alt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(šířka, rozložení, umístění na ose)</a:t>
            </a:r>
            <a:endParaRPr lang="cs-CZ" altLang="cs-CZ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počítané hodnoty z přímo naměřených parametrů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základní přístrojové ukazatele morfologie</a:t>
            </a:r>
          </a:p>
          <a:p>
            <a:pPr lvl="2">
              <a:lnSpc>
                <a:spcPct val="9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isocytóza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(homogenní, heterogenní 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populace PLT)</a:t>
            </a:r>
          </a:p>
          <a:p>
            <a:pPr lvl="2">
              <a:lnSpc>
                <a:spcPct val="9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netrombocytární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elementy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způsobují: </a:t>
            </a:r>
          </a:p>
          <a:p>
            <a:pPr lvl="1">
              <a:lnSpc>
                <a:spcPct val="9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chybné snížení počtu PLT: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(SW vyloučí buňky z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populace)</a:t>
            </a:r>
            <a:endParaRPr lang="cs-CZ" altLang="cs-CZ" sz="15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makro/gigantické PLT 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sraženiny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při falešná trombocytopenie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(reakce </a:t>
            </a:r>
            <a:r>
              <a:rPr lang="cs-CZ" altLang="cs-CZ" sz="1500" i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na </a:t>
            </a:r>
            <a:r>
              <a:rPr lang="cs-CZ" sz="15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K2EDTA</a:t>
            </a:r>
            <a:r>
              <a:rPr lang="cs-CZ" altLang="cs-CZ" sz="1500" i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, </a:t>
            </a:r>
            <a:r>
              <a:rPr lang="cs-CZ" altLang="cs-CZ" sz="15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satelitóza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)</a:t>
            </a:r>
            <a:endParaRPr lang="cs-CZ" altLang="cs-CZ" sz="1500" i="1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lnSpc>
                <a:spcPct val="9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chybné zvýšení počtu PLT:</a:t>
            </a:r>
            <a:r>
              <a:rPr lang="cs-CZ" altLang="cs-CZ" sz="19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(SW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zařadí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buňky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do populace)</a:t>
            </a:r>
            <a:endParaRPr lang="cs-CZ" altLang="cs-CZ" sz="15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mikro RBC 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buněčné/nebuněčné fragmenty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netrombocytární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příměsy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(makromolekuly proteinů, kontaminace reagencií)</a:t>
            </a:r>
          </a:p>
          <a:p>
            <a:pPr marL="342900" lvl="2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kontrola/ověření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počtu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PLT: 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jinou metodou než byla primární analýza</a:t>
            </a:r>
          </a:p>
          <a:p>
            <a:pPr marL="1257300" lvl="4" indent="-342900">
              <a:lnSpc>
                <a:spcPct val="90000"/>
              </a:lnSpc>
              <a:buClr>
                <a:srgbClr val="00B05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opticky nebo impedančně</a:t>
            </a:r>
          </a:p>
          <a:p>
            <a:pPr marL="1257300" lvl="4" indent="-342900">
              <a:lnSpc>
                <a:spcPct val="90000"/>
              </a:lnSpc>
              <a:buClr>
                <a:srgbClr val="00B05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imunologicky s antigenem CD 61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mikroskopicky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analýza vzorku s jiným protisrážlivým činidlem - s kationtem </a:t>
            </a:r>
            <a:r>
              <a:rPr 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</a:t>
            </a:r>
            <a:r>
              <a:rPr lang="cs-CZ" sz="1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cs-CZ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nebo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2+ </a:t>
            </a: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84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5589240"/>
            <a:ext cx="6713810" cy="822920"/>
          </a:xfrm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 smtClean="0">
                <a:solidFill>
                  <a:srgbClr val="0000FF"/>
                </a:solidFill>
              </a:rPr>
              <a:t>Impedanční histogramy PLT</a:t>
            </a:r>
            <a:r>
              <a:rPr lang="cs-CZ" altLang="cs-CZ" sz="2000" b="1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/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(a) - dolní </a:t>
            </a: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intrference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(b-d) - horní/dolní interference</a:t>
            </a:r>
            <a:endParaRPr lang="cs-CZ" altLang="cs-CZ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9" name="Picture 3" descr="auto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>
            <a:fillRect/>
          </a:stretch>
        </p:blipFill>
        <p:spPr>
          <a:xfrm>
            <a:off x="2268538" y="260350"/>
            <a:ext cx="6599237" cy="5105400"/>
          </a:xfrm>
          <a:noFill/>
          <a:ln>
            <a:solidFill>
              <a:srgbClr val="008000"/>
            </a:solidFill>
          </a:ln>
        </p:spPr>
      </p:pic>
      <p:pic>
        <p:nvPicPr>
          <p:cNvPr id="19460" name="Picture 4" descr="auto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0008" r="74873" b="3819"/>
          <a:stretch/>
        </p:blipFill>
        <p:spPr bwMode="auto">
          <a:xfrm>
            <a:off x="250825" y="1634835"/>
            <a:ext cx="1871663" cy="258632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09465" y="4365625"/>
            <a:ext cx="1954381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Font typeface="Arial" charset="0"/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FF66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 smtClean="0">
                <a:solidFill>
                  <a:srgbClr val="0000FF"/>
                </a:solidFill>
              </a:rPr>
              <a:t>Impedanční histogram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normál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c61 str"/>
          <p:cNvPicPr>
            <a:picLocks noChangeAspect="1" noChangeArrowheads="1"/>
          </p:cNvPicPr>
          <p:nvPr/>
        </p:nvPicPr>
        <p:blipFill>
          <a:blip r:embed="rId2" cstate="print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17354" r="29253" b="57123"/>
          <a:stretch>
            <a:fillRect/>
          </a:stretch>
        </p:blipFill>
        <p:spPr bwMode="auto">
          <a:xfrm>
            <a:off x="524653" y="3646288"/>
            <a:ext cx="1373183" cy="11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sekk.cz/eqa/2012/DIF212_A01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2" t="55703" r="25259" b="4894"/>
          <a:stretch/>
        </p:blipFill>
        <p:spPr bwMode="auto">
          <a:xfrm>
            <a:off x="337956" y="924744"/>
            <a:ext cx="2677213" cy="211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niso 09"/>
          <p:cNvPicPr>
            <a:picLocks noChangeAspect="1" noChangeArrowheads="1"/>
          </p:cNvPicPr>
          <p:nvPr/>
        </p:nvPicPr>
        <p:blipFill rotWithShape="1"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20999" r="41505" b="19386"/>
          <a:stretch/>
        </p:blipFill>
        <p:spPr bwMode="auto">
          <a:xfrm>
            <a:off x="3225906" y="924744"/>
            <a:ext cx="2169117" cy="222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akro 02"/>
          <p:cNvPicPr>
            <a:picLocks noChangeAspect="1" noChangeArrowheads="1"/>
          </p:cNvPicPr>
          <p:nvPr/>
        </p:nvPicPr>
        <p:blipFill rotWithShape="1"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54271" r="16172"/>
          <a:stretch/>
        </p:blipFill>
        <p:spPr bwMode="auto">
          <a:xfrm rot="5400000">
            <a:off x="425591" y="4796935"/>
            <a:ext cx="1571304" cy="171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24498" r="14331" b="38168"/>
          <a:stretch/>
        </p:blipFill>
        <p:spPr bwMode="auto">
          <a:xfrm rot="5400000">
            <a:off x="1822221" y="4163717"/>
            <a:ext cx="2647115" cy="161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4" r="47562" b="28780"/>
          <a:stretch/>
        </p:blipFill>
        <p:spPr bwMode="auto">
          <a:xfrm>
            <a:off x="5754356" y="921271"/>
            <a:ext cx="2832884" cy="22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197800-201722-4959"/>
          <p:cNvPicPr>
            <a:picLocks noChangeAspect="1" noChangeArrowheads="1"/>
          </p:cNvPicPr>
          <p:nvPr/>
        </p:nvPicPr>
        <p:blipFill rotWithShape="1">
          <a:blip r:embed="rId9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28778" r="22287" b="12370"/>
          <a:stretch/>
        </p:blipFill>
        <p:spPr bwMode="auto">
          <a:xfrm rot="5400000">
            <a:off x="3937218" y="4025431"/>
            <a:ext cx="2783976" cy="20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75856" y="116632"/>
            <a:ext cx="241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Morfologie PLT</a:t>
            </a:r>
            <a:endParaRPr lang="cs-CZ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6" descr="hypogran 01"/>
          <p:cNvPicPr>
            <a:picLocks noChangeAspect="1" noChangeArrowheads="1"/>
          </p:cNvPicPr>
          <p:nvPr/>
        </p:nvPicPr>
        <p:blipFill rotWithShape="1">
          <a:blip r:embed="rId10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24551" r="7498" b="6438"/>
          <a:stretch/>
        </p:blipFill>
        <p:spPr bwMode="auto">
          <a:xfrm>
            <a:off x="6588224" y="3646287"/>
            <a:ext cx="2171244" cy="28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009782" y="613495"/>
            <a:ext cx="1314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fyziologické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63888" y="640465"/>
            <a:ext cx="131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327522" y="640465"/>
            <a:ext cx="168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sraženiny, shluky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8057" y="3338511"/>
            <a:ext cx="1746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makro, gigantické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20004" y="3338510"/>
            <a:ext cx="122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fragmenty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24501" y="3338511"/>
            <a:ext cx="1161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satelitóza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914698" y="3351778"/>
            <a:ext cx="157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hypogranulární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772400" cy="1152128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Vyšetřované parametry a </a:t>
            </a:r>
            <a:r>
              <a:rPr lang="cs-CZ" sz="2800" b="1" dirty="0" smtClean="0">
                <a:solidFill>
                  <a:srgbClr val="0000FF"/>
                </a:solidFill>
              </a:rPr>
              <a:t>pravidla</a:t>
            </a:r>
            <a:br>
              <a:rPr lang="cs-CZ" sz="2800" b="1" dirty="0" smtClean="0">
                <a:solidFill>
                  <a:srgbClr val="0000FF"/>
                </a:solidFill>
              </a:rPr>
            </a:b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při mikroskopickém hodnocení preparátů</a:t>
            </a:r>
            <a:endParaRPr lang="cs-CZ" altLang="cs-CZ" sz="2800" b="1" dirty="0" smtClean="0"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338" y="2204864"/>
            <a:ext cx="8077200" cy="396091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komplexně celý nátěr (WBC, RBC, PLT)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v rovnoměrně rozetřeném místě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zvětšení: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1000x (morfologie buněk)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200x   (přehledný náhled na preparát)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buňky v kontextu s celým nátěrem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nátěr periferní krve v souvislosti s přístrojovým KO </a:t>
            </a:r>
            <a:b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 historií pacienta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minimální běžný počet hodnocených buněk: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periferní krev: 100 leukocytů a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evt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 nalezený počet NRBC/100 leukocytů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kostní dřeň: 500 jaderných elementů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subpopulace WBC v krvi i KD se uvádí v %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4640" b="65844"/>
          <a:stretch/>
        </p:blipFill>
        <p:spPr bwMode="auto">
          <a:xfrm>
            <a:off x="4357246" y="2618439"/>
            <a:ext cx="1293091" cy="41914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00807NA9B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3" r="29599" b="93762"/>
          <a:stretch>
            <a:fillRect/>
          </a:stretch>
        </p:blipFill>
        <p:spPr bwMode="auto">
          <a:xfrm>
            <a:off x="5796136" y="2636912"/>
            <a:ext cx="1584176" cy="120522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8" t="77866" r="29535" b="9233"/>
          <a:stretch>
            <a:fillRect/>
          </a:stretch>
        </p:blipFill>
        <p:spPr bwMode="auto">
          <a:xfrm>
            <a:off x="7492495" y="2555447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7492495" y="2348880"/>
            <a:ext cx="136815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7668344" y="2204864"/>
            <a:ext cx="936104" cy="1944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8459788" cy="476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 smtClean="0">
                <a:solidFill>
                  <a:srgbClr val="0000FF"/>
                </a:solidFill>
              </a:rPr>
              <a:t>Parametry krevního obrazu</a:t>
            </a:r>
            <a:endParaRPr lang="cs-CZ" altLang="cs-CZ" sz="36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983634"/>
            <a:ext cx="252028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leukocyty</a:t>
            </a: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Blood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(bílé krvinky)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erytrocyty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Blood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(červené krvinky)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Hemoglobin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HCT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Hematocrit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MCV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Cell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Volume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(střední objem RBC)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trombocyty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Platelets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(krevní destičky)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</a:t>
            </a:r>
            <a:b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normoblasty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7030A0"/>
                </a:solidFill>
              </a:rPr>
              <a:t>RETI</a:t>
            </a:r>
            <a:r>
              <a:rPr lang="cs-CZ" altLang="cs-CZ" sz="2400" i="1" dirty="0">
                <a:solidFill>
                  <a:srgbClr val="7030A0"/>
                </a:solidFill>
              </a:rPr>
              <a:t/>
            </a:r>
            <a:br>
              <a:rPr lang="cs-CZ" altLang="cs-CZ" sz="2400" i="1" dirty="0">
                <a:solidFill>
                  <a:srgbClr val="7030A0"/>
                </a:solidFill>
              </a:rPr>
            </a:br>
            <a:r>
              <a:rPr lang="cs-CZ" altLang="cs-CZ" sz="2400" i="1" dirty="0" err="1">
                <a:solidFill>
                  <a:srgbClr val="7030A0"/>
                </a:solidFill>
              </a:rPr>
              <a:t>Reticulocyte</a:t>
            </a:r>
            <a:r>
              <a:rPr lang="cs-CZ" altLang="cs-CZ" sz="2400" i="1" dirty="0">
                <a:solidFill>
                  <a:srgbClr val="7030A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908719"/>
            <a:ext cx="3456384" cy="554461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Corpuscular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HGB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MCHC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Corpuscular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HGB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Concentracion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(distribuční šíře velikosti RBC)</a:t>
            </a:r>
            <a:endParaRPr lang="cs-CZ" altLang="cs-CZ" sz="2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Volume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(střední objem PLT)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PCT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Plateletscrit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trombocrit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(distribuční šíře velikosti PLT)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rgbClr val="7030A0"/>
                </a:solidFill>
              </a:rPr>
              <a:t>IPF</a:t>
            </a:r>
            <a:r>
              <a:rPr lang="cs-CZ" altLang="cs-CZ" sz="2000" dirty="0" smtClean="0">
                <a:solidFill>
                  <a:srgbClr val="7030A0"/>
                </a:solidFill>
              </a:rPr>
              <a:t/>
            </a:r>
            <a:br>
              <a:rPr lang="cs-CZ" altLang="cs-CZ" sz="2000" dirty="0" smtClean="0">
                <a:solidFill>
                  <a:srgbClr val="7030A0"/>
                </a:solidFill>
              </a:rPr>
            </a:br>
            <a:r>
              <a:rPr lang="cs-CZ" altLang="cs-CZ" sz="1800" i="1" dirty="0" err="1" smtClean="0">
                <a:solidFill>
                  <a:srgbClr val="7030A0"/>
                </a:solidFill>
              </a:rPr>
              <a:t>Immature</a:t>
            </a:r>
            <a:r>
              <a:rPr lang="cs-CZ" altLang="cs-CZ" sz="1800" i="1" dirty="0" smtClean="0">
                <a:solidFill>
                  <a:srgbClr val="7030A0"/>
                </a:solidFill>
              </a:rPr>
              <a:t> PLT </a:t>
            </a:r>
            <a:r>
              <a:rPr lang="cs-CZ" altLang="cs-CZ" sz="1800" i="1" dirty="0" err="1" smtClean="0">
                <a:solidFill>
                  <a:srgbClr val="7030A0"/>
                </a:solidFill>
              </a:rPr>
              <a:t>factor</a:t>
            </a:r>
            <a:endParaRPr lang="cs-CZ" altLang="cs-CZ" sz="1800" i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rgbClr val="7030A0"/>
                </a:solidFill>
              </a:rPr>
              <a:t>IRF</a:t>
            </a:r>
            <a:r>
              <a:rPr lang="cs-CZ" altLang="cs-CZ" sz="2400" dirty="0" smtClean="0">
                <a:solidFill>
                  <a:srgbClr val="7030A0"/>
                </a:solidFill>
              </a:rPr>
              <a:t/>
            </a:r>
            <a:br>
              <a:rPr lang="cs-CZ" altLang="cs-CZ" sz="2400" dirty="0" smtClean="0">
                <a:solidFill>
                  <a:srgbClr val="7030A0"/>
                </a:solidFill>
              </a:rPr>
            </a:br>
            <a:r>
              <a:rPr lang="cs-CZ" altLang="cs-CZ" sz="1800" i="1" dirty="0" err="1" smtClean="0">
                <a:solidFill>
                  <a:srgbClr val="7030A0"/>
                </a:solidFill>
              </a:rPr>
              <a:t>Immature</a:t>
            </a:r>
            <a:r>
              <a:rPr lang="cs-CZ" altLang="cs-CZ" sz="1800" i="1" dirty="0" smtClean="0">
                <a:solidFill>
                  <a:srgbClr val="7030A0"/>
                </a:solidFill>
              </a:rPr>
              <a:t> RETI </a:t>
            </a:r>
            <a:r>
              <a:rPr lang="cs-CZ" altLang="cs-CZ" sz="1800" i="1" dirty="0" err="1" smtClean="0">
                <a:solidFill>
                  <a:srgbClr val="7030A0"/>
                </a:solidFill>
              </a:rPr>
              <a:t>factor</a:t>
            </a:r>
            <a:endParaRPr lang="cs-CZ" altLang="cs-CZ" sz="1800" i="1" dirty="0" smtClean="0">
              <a:solidFill>
                <a:srgbClr val="7030A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03848" y="908719"/>
            <a:ext cx="16561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Diferenciální      rozpočet WBC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neutrofily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LYM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(lymfocyty)</a:t>
            </a:r>
            <a:endParaRPr lang="cs-CZ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(monocyty)</a:t>
            </a:r>
            <a:endParaRPr lang="cs-CZ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basofily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6699"/>
                </a:solidFill>
              </a:rPr>
              <a:t>NRBC</a:t>
            </a:r>
            <a:endParaRPr lang="cs-CZ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6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029"/>
            <a:ext cx="7772400" cy="762000"/>
          </a:xfrm>
        </p:spPr>
        <p:txBody>
          <a:bodyPr>
            <a:normAutofit/>
          </a:bodyPr>
          <a:lstStyle/>
          <a:p>
            <a:r>
              <a:rPr lang="cs-CZ" altLang="cs-CZ" sz="2800" b="1" dirty="0" smtClean="0">
                <a:solidFill>
                  <a:srgbClr val="0000FF"/>
                </a:solidFill>
              </a:rPr>
              <a:t>Hodnocení morfologie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8731696" cy="5688632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 buněk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malé, střední, velké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harakteristika jádra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holá jádra, poměr jádra k cytoplazmě, jaderný chromatin, jadérka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(přítomnost, nepřítomnost, počet, velikost),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členitost a tvar </a:t>
            </a: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jádra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hypo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altLang="cs-CZ" sz="2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hypersegmentace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jádra 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cytoplazmy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granulace, bez granulace, specifická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(NE,EO,BA),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nespecifická, toxická granulace, barevný odstín cytoplazmy,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vakuolizace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barevné inkluze,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tyče, okraje cytoplazmy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(členité, hladké, vlasaté)</a:t>
            </a:r>
          </a:p>
          <a:p>
            <a:pPr marL="0" indent="0">
              <a:spcBef>
                <a:spcPts val="300"/>
              </a:spcBef>
              <a:buClr>
                <a:srgbClr val="00B050"/>
              </a:buClr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buněk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MCV, RDW, distribuční křivka)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odchylky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barevné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(MCH, MCHC)</a:t>
            </a:r>
            <a:endParaRPr lang="cs-CZ" altLang="cs-CZ" sz="2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tvarové, inkluze, shluky 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jaderné buňky</a:t>
            </a:r>
          </a:p>
          <a:p>
            <a:pPr marL="0" indent="0">
              <a:spcBef>
                <a:spcPts val="300"/>
              </a:spcBef>
              <a:buClr>
                <a:srgbClr val="00B050"/>
              </a:buClr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  <a:endParaRPr lang="cs-CZ" altLang="cs-CZ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(MPV, PDW, distribuční křivka)</a:t>
            </a:r>
            <a:endParaRPr lang="cs-CZ" altLang="cs-CZ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granulace,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hypogranulace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shluky,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satelitóza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fragmenty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(RBC, WBC)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MGK, holá jádra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MGK</a:t>
            </a:r>
          </a:p>
        </p:txBody>
      </p:sp>
    </p:spTree>
    <p:extLst>
      <p:ext uri="{BB962C8B-B14F-4D97-AF65-F5344CB8AC3E}">
        <p14:creationId xmlns:p14="http://schemas.microsoft.com/office/powerpoint/2010/main" val="31841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>
                <a:solidFill>
                  <a:srgbClr val="0000FF"/>
                </a:solidFill>
              </a:rPr>
              <a:t>Příklady přístrojové analýzy  krevního obrazu </a:t>
            </a:r>
            <a:br>
              <a:rPr lang="cs-CZ" sz="3200" b="1" i="1" dirty="0" smtClean="0">
                <a:solidFill>
                  <a:srgbClr val="0000FF"/>
                </a:solidFill>
              </a:rPr>
            </a:br>
            <a:r>
              <a:rPr lang="cs-CZ" sz="3200" b="1" i="1" dirty="0" smtClean="0">
                <a:solidFill>
                  <a:srgbClr val="0000FF"/>
                </a:solidFill>
              </a:rPr>
              <a:t>a diferenciálního rozpočtu WBC</a:t>
            </a:r>
            <a:endParaRPr lang="cs-CZ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20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Normální vzorek</a:t>
            </a:r>
          </a:p>
        </p:txBody>
      </p:sp>
      <p:pic>
        <p:nvPicPr>
          <p:cNvPr id="9219" name="Picture 3" descr="Norma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85800"/>
            <a:ext cx="6934200" cy="5943600"/>
          </a:xfr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80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457200"/>
          </a:xfrm>
        </p:spPr>
        <p:txBody>
          <a:bodyPr/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Infekce</a:t>
            </a:r>
          </a:p>
        </p:txBody>
      </p:sp>
      <p:pic>
        <p:nvPicPr>
          <p:cNvPr id="10243" name="Picture 3" descr="Band, IG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/>
          <a:stretch>
            <a:fillRect/>
          </a:stretch>
        </p:blipFill>
        <p:spPr>
          <a:xfrm>
            <a:off x="1066800" y="685800"/>
            <a:ext cx="6781800" cy="5791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93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Starý vzorek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2836489272"/>
              </p:ext>
            </p:extLst>
          </p:nvPr>
        </p:nvGraphicFramePr>
        <p:xfrm>
          <a:off x="838200" y="762000"/>
          <a:ext cx="7086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Photo" r:id="rId3" imgW="6733333" imgH="7590476" progId="MSPhotoEd.3">
                  <p:embed/>
                </p:oleObj>
              </mc:Choice>
              <mc:Fallback>
                <p:oleObj name="Photo Editor Photo" r:id="rId3" imgW="6733333" imgH="7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783" r="-142"/>
                      <a:stretch>
                        <a:fillRect/>
                      </a:stretch>
                    </p:blipFill>
                    <p:spPr bwMode="auto">
                      <a:xfrm>
                        <a:off x="838200" y="762000"/>
                        <a:ext cx="7086600" cy="586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1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err="1" smtClean="0">
                <a:solidFill>
                  <a:srgbClr val="0000FF"/>
                </a:solidFill>
              </a:rPr>
              <a:t>Satelitóza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 trombocytů</a:t>
            </a:r>
          </a:p>
        </p:txBody>
      </p:sp>
      <p:pic>
        <p:nvPicPr>
          <p:cNvPr id="12291" name="Picture 3" descr="plt satellitism 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57200"/>
            <a:ext cx="6629400" cy="6172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55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dirty="0" smtClean="0"/>
              <a:t>         </a:t>
            </a:r>
            <a:r>
              <a:rPr lang="cs-CZ" altLang="cs-CZ" sz="2000" b="0" dirty="0" err="1" smtClean="0">
                <a:solidFill>
                  <a:srgbClr val="0000FF"/>
                </a:solidFill>
              </a:rPr>
              <a:t>Monoblasty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  </a:t>
            </a:r>
            <a:r>
              <a:rPr lang="cs-CZ" altLang="cs-CZ" sz="2000" b="0" dirty="0" smtClean="0"/>
              <a:t>                                         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Mononukleóza</a:t>
            </a:r>
          </a:p>
        </p:txBody>
      </p:sp>
      <p:pic>
        <p:nvPicPr>
          <p:cNvPr id="13315" name="Picture 3" descr="Monoblastic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267200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6" name="Picture 4" descr="Mononucle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267200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28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Chronická lymfatická leukémie</a:t>
            </a:r>
          </a:p>
        </p:txBody>
      </p:sp>
      <p:pic>
        <p:nvPicPr>
          <p:cNvPr id="14339" name="Picture 3" descr="typical CL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25" y="533400"/>
            <a:ext cx="6784975" cy="5943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4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NRBC ve vzorku</a:t>
            </a:r>
          </a:p>
        </p:txBody>
      </p:sp>
      <p:pic>
        <p:nvPicPr>
          <p:cNvPr id="15363" name="Picture 3" descr="b thalassemia and howell jolly bodies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2388" y="685800"/>
            <a:ext cx="6346825" cy="5791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93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30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dirty="0" smtClean="0"/>
              <a:t>    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Vzorek po dialýze                               Po odstranění </a:t>
            </a:r>
            <a:r>
              <a:rPr lang="cs-CZ" altLang="cs-CZ" sz="2000" b="0" dirty="0" err="1" smtClean="0">
                <a:solidFill>
                  <a:srgbClr val="0000FF"/>
                </a:solidFill>
              </a:rPr>
              <a:t>rstRBC</a:t>
            </a:r>
            <a:endParaRPr lang="cs-CZ" altLang="cs-CZ" sz="2000" b="0" dirty="0" smtClean="0">
              <a:solidFill>
                <a:srgbClr val="0000FF"/>
              </a:solidFill>
            </a:endParaRPr>
          </a:p>
        </p:txBody>
      </p:sp>
      <p:pic>
        <p:nvPicPr>
          <p:cNvPr id="16387" name="Picture 3" descr="rstRB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267200" cy="632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stRB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343400" cy="632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2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99392"/>
            <a:ext cx="7772400" cy="6207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rgbClr val="0000FF"/>
                </a:solidFill>
              </a:rPr>
              <a:t>Parametry KO</a:t>
            </a: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 klinické účely</a:t>
            </a:r>
            <a:endParaRPr lang="cs-CZ" sz="4000" b="1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692696"/>
            <a:ext cx="4267200" cy="547260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WBC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*DIF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/L, %)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RBC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HGB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(g/L)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(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měřený nebo počítaný 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HCT/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HCT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(L/L)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(*) měřený nebo počítaný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{</a:t>
            </a:r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RBCxMCV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}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MCH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HGB/RBC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pg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průměr celkového HGB na jeden erytrocyt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MCHC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HGB/HCT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(g/L)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průměr koncentrace HGB na jeden erytrocyt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RDW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MCV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(%CV)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heterogenita velikosti RBC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populace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NRBC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/L,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NRBC/100WBC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692696"/>
            <a:ext cx="4191000" cy="5398653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PCT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PLTx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PDW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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z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heterogenita velikosti PLT populace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*</a:t>
            </a:r>
            <a:r>
              <a:rPr lang="cs-CZ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RETI</a:t>
            </a:r>
            <a:r>
              <a:rPr lang="cs-CZ" sz="2400" dirty="0" smtClean="0">
                <a:solidFill>
                  <a:srgbClr val="7030A0"/>
                </a:solidFill>
                <a:sym typeface="Symbol" pitchFamily="18" charset="2"/>
              </a:rPr>
              <a:t> </a:t>
            </a:r>
            <a:r>
              <a:rPr lang="cs-CZ" sz="2400" dirty="0" smtClean="0">
                <a:solidFill>
                  <a:srgbClr val="7030A0"/>
                </a:solidFill>
              </a:rPr>
              <a:t>(10</a:t>
            </a:r>
            <a:r>
              <a:rPr lang="cs-CZ" sz="2400" baseline="30000" dirty="0" smtClean="0">
                <a:solidFill>
                  <a:srgbClr val="7030A0"/>
                </a:solidFill>
              </a:rPr>
              <a:t>9</a:t>
            </a:r>
            <a:r>
              <a:rPr lang="cs-CZ" sz="2400" dirty="0" smtClean="0">
                <a:solidFill>
                  <a:srgbClr val="7030A0"/>
                </a:solidFill>
              </a:rPr>
              <a:t>/L, %)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000" i="1" dirty="0" smtClean="0">
                <a:solidFill>
                  <a:srgbClr val="7030A0"/>
                </a:solidFill>
              </a:rPr>
              <a:t>(podíl)</a:t>
            </a:r>
            <a:r>
              <a:rPr lang="cs-CZ" sz="1800" dirty="0" smtClean="0">
                <a:solidFill>
                  <a:srgbClr val="7030A0"/>
                </a:solidFill>
              </a:rPr>
              <a:t/>
            </a:r>
            <a:br>
              <a:rPr lang="cs-CZ" sz="1800" dirty="0" smtClean="0">
                <a:solidFill>
                  <a:srgbClr val="7030A0"/>
                </a:solidFill>
              </a:rPr>
            </a:br>
            <a:r>
              <a:rPr lang="cs-CZ" sz="2400" dirty="0" smtClean="0">
                <a:solidFill>
                  <a:srgbClr val="7030A0"/>
                </a:solidFill>
                <a:sym typeface="Symbol" pitchFamily="18" charset="2"/>
              </a:rPr>
              <a:t></a:t>
            </a:r>
            <a:r>
              <a:rPr lang="cs-CZ" sz="1800" dirty="0" smtClean="0">
                <a:solidFill>
                  <a:srgbClr val="7030A0"/>
                </a:solidFill>
              </a:rPr>
              <a:t>nezralé RETI/všechny RETI</a:t>
            </a:r>
            <a:r>
              <a:rPr lang="cs-CZ" sz="2400" dirty="0" smtClean="0">
                <a:solidFill>
                  <a:srgbClr val="7030A0"/>
                </a:solidFill>
                <a:sym typeface="Symbol" pitchFamily="18" charset="2"/>
              </a:rPr>
              <a:t>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000" dirty="0" smtClean="0">
                <a:solidFill>
                  <a:srgbClr val="7030A0"/>
                </a:solidFill>
              </a:rPr>
              <a:t>(</a:t>
            </a:r>
            <a:r>
              <a:rPr lang="cs-CZ" sz="2000" i="1" dirty="0" smtClean="0">
                <a:solidFill>
                  <a:srgbClr val="7030A0"/>
                </a:solidFill>
              </a:rPr>
              <a:t>podíl</a:t>
            </a:r>
            <a:r>
              <a:rPr lang="cs-CZ" sz="2000" dirty="0" smtClean="0">
                <a:solidFill>
                  <a:srgbClr val="7030A0"/>
                </a:solidFill>
              </a:rPr>
              <a:t>)</a:t>
            </a:r>
            <a:r>
              <a:rPr lang="cs-CZ" sz="2400" dirty="0" smtClean="0">
                <a:solidFill>
                  <a:srgbClr val="7030A0"/>
                </a:solidFill>
              </a:rPr>
              <a:t/>
            </a:r>
            <a:br>
              <a:rPr lang="cs-CZ" sz="2400" dirty="0" smtClean="0">
                <a:solidFill>
                  <a:srgbClr val="7030A0"/>
                </a:solidFill>
              </a:rPr>
            </a:br>
            <a:r>
              <a:rPr lang="cs-CZ" sz="2400" dirty="0" smtClean="0">
                <a:solidFill>
                  <a:srgbClr val="7030A0"/>
                </a:solidFill>
                <a:sym typeface="Symbol" pitchFamily="18" charset="2"/>
              </a:rPr>
              <a:t></a:t>
            </a:r>
            <a:r>
              <a:rPr lang="cs-CZ" sz="1800" dirty="0" smtClean="0">
                <a:solidFill>
                  <a:srgbClr val="7030A0"/>
                </a:solidFill>
              </a:rPr>
              <a:t>nezralé PLT/všechny PLT</a:t>
            </a:r>
            <a:r>
              <a:rPr lang="cs-CZ" sz="2400" dirty="0" smtClean="0">
                <a:solidFill>
                  <a:srgbClr val="7030A0"/>
                </a:solidFill>
                <a:sym typeface="Symbol" pitchFamily="18" charset="2"/>
              </a:rPr>
              <a:t>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krevních buněk dle vybraných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 znaků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(speciální parametr)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51655" y="6366775"/>
            <a:ext cx="5558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Poznámka: </a:t>
            </a:r>
            <a:r>
              <a:rPr 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2">
                    <a:lumMod val="75000"/>
                  </a:schemeClr>
                </a:solidFill>
              </a:rPr>
              <a:t>= přímo měřené parametry; ostatní parametry jsou počítané</a:t>
            </a:r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7772400" cy="533400"/>
          </a:xfrm>
        </p:spPr>
        <p:txBody>
          <a:bodyPr/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Reakce na EDTA</a:t>
            </a:r>
          </a:p>
        </p:txBody>
      </p:sp>
      <p:pic>
        <p:nvPicPr>
          <p:cNvPr id="17411" name="Picture 3" descr="plt clumps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685800"/>
            <a:ext cx="4343400" cy="5943600"/>
          </a:xfrm>
          <a:ln>
            <a:solidFill>
              <a:schemeClr val="tx1"/>
            </a:solidFill>
          </a:ln>
        </p:spPr>
      </p:pic>
      <p:pic>
        <p:nvPicPr>
          <p:cNvPr id="17412" name="Picture 4" descr="plt clmp 2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267200" cy="597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17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ALL a fragmenty cytoplazmy</a:t>
            </a:r>
          </a:p>
        </p:txBody>
      </p:sp>
      <p:pic>
        <p:nvPicPr>
          <p:cNvPr id="18435" name="Picture 3" descr="al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533400"/>
            <a:ext cx="6719888" cy="6019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9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084" r="22800" b="13321"/>
          <a:stretch>
            <a:fillRect/>
          </a:stretch>
        </p:blipFill>
        <p:spPr bwMode="auto">
          <a:xfrm>
            <a:off x="28575" y="692150"/>
            <a:ext cx="4716463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3840\Documents\Databáze-Dif-KO_10-13\F4\A00717R6DB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7" t="79724" r="2206" b="7436"/>
          <a:stretch>
            <a:fillRect/>
          </a:stretch>
        </p:blipFill>
        <p:spPr bwMode="auto">
          <a:xfrm>
            <a:off x="4787900" y="365125"/>
            <a:ext cx="2216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3840\Documents\Databáze-Dif-KO_10-13\F4\A00717R6DB_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7713" r="18759" b="5107"/>
          <a:stretch>
            <a:fillRect/>
          </a:stretch>
        </p:blipFill>
        <p:spPr bwMode="auto">
          <a:xfrm>
            <a:off x="7235825" y="217488"/>
            <a:ext cx="16398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3840\Documents\Databáze-Dif-KO_10-13\F4\A00717R6DB_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938"/>
            <a:ext cx="20685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3840\Documents\Databáze-Dif-KO_10-13\F4\A00717R6DB_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2374900"/>
            <a:ext cx="20716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C:\Users\3840\Documents\Databáze-Dif-KO_10-13\F4\A00717R6DB_1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8500"/>
            <a:ext cx="20685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:\Users\3840\Documents\Databáze-Dif-KO_10-13\F4\A00717R6DB_14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508500"/>
            <a:ext cx="20685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ovéPole 1"/>
          <p:cNvSpPr txBox="1">
            <a:spLocks noChangeArrowheads="1"/>
          </p:cNvSpPr>
          <p:nvPr/>
        </p:nvSpPr>
        <p:spPr bwMode="auto">
          <a:xfrm>
            <a:off x="1260475" y="179388"/>
            <a:ext cx="21859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Fyziologický vzorek</a:t>
            </a:r>
          </a:p>
        </p:txBody>
      </p:sp>
    </p:spTree>
    <p:extLst>
      <p:ext uri="{BB962C8B-B14F-4D97-AF65-F5344CB8AC3E}">
        <p14:creationId xmlns:p14="http://schemas.microsoft.com/office/powerpoint/2010/main" val="13413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86BDE276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22600" r="4082" b="13106"/>
          <a:stretch>
            <a:fillRect/>
          </a:stretch>
        </p:blipFill>
        <p:spPr bwMode="auto">
          <a:xfrm>
            <a:off x="0" y="0"/>
            <a:ext cx="465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A00776V5AB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17921" b="29155"/>
          <a:stretch>
            <a:fillRect/>
          </a:stretch>
        </p:blipFill>
        <p:spPr bwMode="auto">
          <a:xfrm>
            <a:off x="4643438" y="0"/>
            <a:ext cx="226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00776V5AB_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" t="2112" r="3796" b="1172"/>
          <a:stretch>
            <a:fillRect/>
          </a:stretch>
        </p:blipFill>
        <p:spPr bwMode="auto">
          <a:xfrm>
            <a:off x="6877050" y="0"/>
            <a:ext cx="2266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A00776V5AB_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b="1714"/>
          <a:stretch>
            <a:fillRect/>
          </a:stretch>
        </p:blipFill>
        <p:spPr bwMode="auto">
          <a:xfrm>
            <a:off x="4643438" y="2276475"/>
            <a:ext cx="22494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A00776V5AB_0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/>
          <a:stretch>
            <a:fillRect/>
          </a:stretch>
        </p:blipFill>
        <p:spPr bwMode="auto">
          <a:xfrm>
            <a:off x="6877050" y="2276475"/>
            <a:ext cx="2266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A00776V5AB_0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/>
          <a:stretch>
            <a:fillRect/>
          </a:stretch>
        </p:blipFill>
        <p:spPr bwMode="auto">
          <a:xfrm>
            <a:off x="4643438" y="4679950"/>
            <a:ext cx="23050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A00776V5AB_1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581525"/>
            <a:ext cx="22574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139954" y="0"/>
            <a:ext cx="936078" cy="431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200" dirty="0" smtClean="0"/>
              <a:t>patologický</a:t>
            </a:r>
            <a:br>
              <a:rPr lang="cs-CZ" altLang="cs-CZ" sz="1200" dirty="0" smtClean="0"/>
            </a:br>
            <a:r>
              <a:rPr lang="cs-CZ" altLang="cs-CZ" sz="1200" dirty="0" smtClean="0"/>
              <a:t>vzorek </a:t>
            </a:r>
            <a:endParaRPr lang="cs-CZ" altLang="cs-CZ" sz="1200" dirty="0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5300663"/>
            <a:ext cx="2124075" cy="1557337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6381750"/>
            <a:ext cx="1042988" cy="47625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539750" y="3141663"/>
            <a:ext cx="0" cy="574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539750" y="3933825"/>
            <a:ext cx="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827088" y="4076700"/>
            <a:ext cx="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4932363" y="1125538"/>
            <a:ext cx="287337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164388" y="620713"/>
            <a:ext cx="0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 rot="-3011666">
            <a:off x="8149432" y="643731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  <a:cs typeface="Arial" charset="0"/>
              </a:rPr>
              <a:t>↔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8459788" y="2708275"/>
            <a:ext cx="215900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787900" y="2924175"/>
            <a:ext cx="4333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>
            <a:off x="7524750" y="5013325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5559425" y="4148138"/>
            <a:ext cx="46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MO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8008938" y="3932238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BL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8512175" y="5875338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LY</a:t>
            </a:r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5435600" y="508476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 rot="3098919">
            <a:off x="4983957" y="6257131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  <a:cs typeface="Arial" charset="0"/>
              </a:rPr>
              <a:t>↔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2392363" y="5948363"/>
            <a:ext cx="903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anizo ery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2411413" y="6165850"/>
            <a:ext cx="893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sférocyty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2392363" y="6380163"/>
            <a:ext cx="157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anizo, makro PLT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5219700" y="6237288"/>
            <a:ext cx="164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hypogranulace NE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6372225" y="1916113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18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89" grpId="0" animBg="1"/>
      <p:bldP spid="50190" grpId="0" animBg="1"/>
      <p:bldP spid="50191" grpId="0" animBg="1"/>
      <p:bldP spid="50192" grpId="0" animBg="1"/>
      <p:bldP spid="50193" grpId="0"/>
      <p:bldP spid="50194" grpId="0" animBg="1"/>
      <p:bldP spid="50195" grpId="0" animBg="1"/>
      <p:bldP spid="50196" grpId="0" animBg="1"/>
      <p:bldP spid="50197" grpId="0"/>
      <p:bldP spid="50198" grpId="0"/>
      <p:bldP spid="50199" grpId="0"/>
      <p:bldP spid="50200" grpId="0" animBg="1"/>
      <p:bldP spid="50201" grpId="0"/>
      <p:bldP spid="50202" grpId="0"/>
      <p:bldP spid="50203" grpId="0"/>
      <p:bldP spid="50204" grpId="0"/>
      <p:bldP spid="50205" grpId="0"/>
      <p:bldP spid="5020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15733" r="5501" b="15343"/>
          <a:stretch>
            <a:fillRect/>
          </a:stretch>
        </p:blipFill>
        <p:spPr bwMode="auto">
          <a:xfrm>
            <a:off x="0" y="0"/>
            <a:ext cx="9144000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103948" y="0"/>
            <a:ext cx="936104" cy="47625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200" dirty="0"/>
              <a:t>patologický</a:t>
            </a:r>
            <a:br>
              <a:rPr lang="cs-CZ" altLang="cs-CZ" sz="1200" dirty="0"/>
            </a:br>
            <a:r>
              <a:rPr lang="cs-CZ" altLang="cs-CZ" sz="1200" dirty="0"/>
              <a:t>vzorek </a:t>
            </a:r>
          </a:p>
        </p:txBody>
      </p:sp>
    </p:spTree>
    <p:extLst>
      <p:ext uri="{BB962C8B-B14F-4D97-AF65-F5344CB8AC3E}">
        <p14:creationId xmlns:p14="http://schemas.microsoft.com/office/powerpoint/2010/main" val="716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00776V5AB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7" r="67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Line 4"/>
          <p:cNvSpPr>
            <a:spLocks noChangeShapeType="1"/>
          </p:cNvSpPr>
          <p:nvPr/>
        </p:nvSpPr>
        <p:spPr bwMode="auto">
          <a:xfrm flipH="1">
            <a:off x="6300788" y="4652963"/>
            <a:ext cx="142875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>
            <a:off x="1331913" y="3933825"/>
            <a:ext cx="144462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 flipV="1">
            <a:off x="6948488" y="1700213"/>
            <a:ext cx="28733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1979613" y="1773238"/>
            <a:ext cx="2889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359650" y="5588000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polychromázie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596188" y="6021388"/>
            <a:ext cx="893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sférocyty</a:t>
            </a:r>
          </a:p>
        </p:txBody>
      </p:sp>
    </p:spTree>
    <p:extLst>
      <p:ext uri="{BB962C8B-B14F-4D97-AF65-F5344CB8AC3E}">
        <p14:creationId xmlns:p14="http://schemas.microsoft.com/office/powerpoint/2010/main" val="2788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  <p:bldP spid="52231" grpId="0" animBg="1"/>
      <p:bldP spid="52232" grpId="0"/>
      <p:bldP spid="522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557338"/>
            <a:ext cx="2973388" cy="647700"/>
          </a:xfrm>
          <a:ln>
            <a:solidFill>
              <a:srgbClr val="FF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i="1" dirty="0" smtClean="0">
                <a:solidFill>
                  <a:srgbClr val="0000FF"/>
                </a:solidFill>
              </a:rPr>
              <a:t>patologický vzorek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3800" y="2781300"/>
            <a:ext cx="3960813" cy="240506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cs-CZ" altLang="cs-CZ" sz="2800" dirty="0" smtClean="0"/>
              <a:t>žena, 30 roků</a:t>
            </a:r>
          </a:p>
          <a:p>
            <a:pPr eaLnBrk="1" hangingPunct="1">
              <a:buFontTx/>
              <a:buChar char="•"/>
            </a:pPr>
            <a:r>
              <a:rPr lang="cs-CZ" altLang="cs-CZ" sz="2800" dirty="0" smtClean="0"/>
              <a:t>ambulantní pacientka</a:t>
            </a:r>
          </a:p>
          <a:p>
            <a:pPr eaLnBrk="1" hangingPunct="1">
              <a:buFontTx/>
              <a:buChar char="•"/>
            </a:pPr>
            <a:r>
              <a:rPr lang="cs-CZ" altLang="cs-CZ" sz="2800" dirty="0" smtClean="0">
                <a:solidFill>
                  <a:srgbClr val="0000FF"/>
                </a:solidFill>
              </a:rPr>
              <a:t>diagnóza: dědičná </a:t>
            </a:r>
            <a:r>
              <a:rPr lang="cs-CZ" altLang="cs-CZ" sz="2800" dirty="0" err="1" smtClean="0">
                <a:solidFill>
                  <a:srgbClr val="0000FF"/>
                </a:solidFill>
              </a:rPr>
              <a:t>sférocyóza</a:t>
            </a:r>
            <a:endParaRPr lang="cs-CZ" altLang="cs-CZ" sz="2800" dirty="0" smtClean="0">
              <a:solidFill>
                <a:srgbClr val="0000FF"/>
              </a:solidFill>
            </a:endParaRPr>
          </a:p>
          <a:p>
            <a:pPr eaLnBrk="1" hangingPunct="1"/>
            <a:endParaRPr lang="cs-CZ" altLang="cs-CZ" sz="2800" dirty="0" smtClean="0">
              <a:solidFill>
                <a:srgbClr val="0000FF"/>
              </a:solidFill>
            </a:endParaRPr>
          </a:p>
        </p:txBody>
      </p:sp>
      <p:pic>
        <p:nvPicPr>
          <p:cNvPr id="25604" name="Picture 4" descr="86BDE276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22600" r="4082" b="13106"/>
          <a:stretch>
            <a:fillRect/>
          </a:stretch>
        </p:blipFill>
        <p:spPr bwMode="auto">
          <a:xfrm>
            <a:off x="0" y="0"/>
            <a:ext cx="4932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4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cs-CZ" sz="4000" b="1" dirty="0" smtClean="0">
                <a:solidFill>
                  <a:srgbClr val="0000FF"/>
                </a:solidFill>
              </a:rPr>
              <a:t>Parametry KO</a:t>
            </a: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 laboratorní účely</a:t>
            </a:r>
            <a:endParaRPr lang="cs-CZ" sz="4000" dirty="0">
              <a:solidFill>
                <a:srgbClr val="0000FF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sz="half" idx="1"/>
          </p:nvPr>
        </p:nvSpPr>
        <p:spPr>
          <a:xfrm>
            <a:off x="15875" y="981075"/>
            <a:ext cx="4535488" cy="5616575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vitalita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buněk predikujících přítomnost / nástup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progenotorových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buněk CD34+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susp.počet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tyčí, nezralých granulocytů (IG),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blastů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atypických LY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patologická hlášení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BF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fluid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tělní tekutiny)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WBC</a:t>
            </a:r>
            <a:b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PMN - 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polymorfonukleáry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MN - 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mononukleáry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RBC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malých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PLTs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velkých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PLTl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patologická hlášení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nebo sraženiny</a:t>
            </a:r>
          </a:p>
          <a:p>
            <a:pPr lvl="1"/>
            <a:endParaRPr lang="cs-CZ" altLang="cs-CZ" sz="20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27984" y="981075"/>
            <a:ext cx="4716016" cy="4536157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/>
              <a:t>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podíl: mikrocytů, makrocytů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podíl: 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hypochromních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hyperchromních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HDW (HGB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heterogenita HGB v 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objem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množství HGB v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koncentrace HGB v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podíly různě vyzrálých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množství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schistocytů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(fragmentů RBC)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patologická hlášení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459788" cy="476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 smtClean="0">
                <a:solidFill>
                  <a:srgbClr val="0000FF"/>
                </a:solidFill>
              </a:rPr>
              <a:t>Referenční intervaly KO </a:t>
            </a:r>
            <a:r>
              <a:rPr lang="cs-CZ" altLang="cs-CZ" sz="3100" i="1" dirty="0" smtClean="0">
                <a:solidFill>
                  <a:srgbClr val="0000FF"/>
                </a:solidFill>
              </a:rPr>
              <a:t>– </a:t>
            </a:r>
            <a:r>
              <a:rPr lang="cs-CZ" altLang="cs-CZ" sz="2700" i="1" dirty="0" smtClean="0">
                <a:solidFill>
                  <a:srgbClr val="0000FF"/>
                </a:solidFill>
              </a:rPr>
              <a:t>pro dospělé</a:t>
            </a:r>
            <a:endParaRPr lang="cs-CZ" altLang="cs-CZ" sz="3100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764704"/>
            <a:ext cx="3336140" cy="51125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4,0 - 10,0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45 - 70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0 - 4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 20 - 45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2 - 12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EO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 0 - 5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(%)0 – 2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rgbClr val="006699"/>
                </a:solidFill>
              </a:rPr>
              <a:t>NRBC </a:t>
            </a:r>
            <a:r>
              <a:rPr lang="cs-CZ" altLang="cs-CZ" sz="1400" dirty="0" smtClean="0">
                <a:solidFill>
                  <a:srgbClr val="006699"/>
                </a:solidFill>
              </a:rPr>
              <a:t>– nepřítomny </a:t>
            </a:r>
            <a:endParaRPr lang="cs-CZ" altLang="cs-CZ" sz="1400" b="1" dirty="0" smtClean="0">
              <a:solidFill>
                <a:srgbClr val="006699"/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ženy    3,8 - 5,4 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 4,0 - 5,9 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(g/L)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ženy    120 - 160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 130 – 176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HCT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(1/1)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ženy   0,35 - 0,46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0,39 - 0,51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MCV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  84 – 96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   150 – 350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5976" y="1340768"/>
            <a:ext cx="4343400" cy="359980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pg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28 – 34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MCHC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(g/l)  320 – 370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(%CV) 10 - 15,2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  7,8 -11,0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(ml/L)   1,21 - 3,5 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(z MPV)15.5 -17.1</a:t>
            </a:r>
            <a:endParaRPr lang="cs-CZ" altLang="cs-CZ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rgbClr val="7030A0"/>
                </a:solidFill>
              </a:rPr>
              <a:t>IPF </a:t>
            </a:r>
            <a:r>
              <a:rPr lang="cs-CZ" altLang="cs-CZ" sz="2000" dirty="0" smtClean="0">
                <a:solidFill>
                  <a:srgbClr val="7030A0"/>
                </a:solidFill>
              </a:rPr>
              <a:t>(%) 1,1 – 6,1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rgbClr val="7030A0"/>
                </a:solidFill>
              </a:rPr>
              <a:t>RETI </a:t>
            </a:r>
            <a:r>
              <a:rPr lang="cs-CZ" altLang="cs-CZ" sz="2000" i="1" dirty="0">
                <a:solidFill>
                  <a:srgbClr val="7030A0"/>
                </a:solidFill>
              </a:rPr>
              <a:t>(10</a:t>
            </a:r>
            <a:r>
              <a:rPr lang="cs-CZ" altLang="cs-CZ" sz="2000" i="1" baseline="30000" dirty="0">
                <a:solidFill>
                  <a:srgbClr val="7030A0"/>
                </a:solidFill>
              </a:rPr>
              <a:t>9</a:t>
            </a:r>
            <a:r>
              <a:rPr lang="cs-CZ" altLang="cs-CZ" sz="2000" i="1" dirty="0">
                <a:solidFill>
                  <a:srgbClr val="7030A0"/>
                </a:solidFill>
              </a:rPr>
              <a:t>/l)</a:t>
            </a:r>
            <a:r>
              <a:rPr lang="cs-CZ" altLang="cs-CZ" sz="2000" dirty="0">
                <a:solidFill>
                  <a:srgbClr val="7030A0"/>
                </a:solidFill>
              </a:rPr>
              <a:t>   </a:t>
            </a:r>
            <a:r>
              <a:rPr lang="cs-CZ" altLang="cs-CZ" sz="2000" i="1" dirty="0">
                <a:solidFill>
                  <a:srgbClr val="7030A0"/>
                </a:solidFill>
              </a:rPr>
              <a:t>25 - </a:t>
            </a:r>
            <a:r>
              <a:rPr lang="cs-CZ" altLang="cs-CZ" sz="2000" i="1" dirty="0" smtClean="0">
                <a:solidFill>
                  <a:srgbClr val="7030A0"/>
                </a:solidFill>
              </a:rPr>
              <a:t>100</a:t>
            </a:r>
            <a:endParaRPr lang="cs-CZ" altLang="cs-CZ" sz="2000" i="1" dirty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7030A0"/>
                </a:solidFill>
              </a:rPr>
              <a:t>RETI </a:t>
            </a:r>
            <a:r>
              <a:rPr lang="cs-CZ" altLang="cs-CZ" sz="2000" i="1" dirty="0">
                <a:solidFill>
                  <a:srgbClr val="7030A0"/>
                </a:solidFill>
              </a:rPr>
              <a:t>(%)       0,5 - 2,5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rgbClr val="7030A0"/>
                </a:solidFill>
              </a:rPr>
              <a:t>IRF </a:t>
            </a:r>
            <a:r>
              <a:rPr lang="cs-CZ" altLang="cs-CZ" sz="2000" i="1" dirty="0" smtClean="0">
                <a:solidFill>
                  <a:srgbClr val="7030A0"/>
                </a:solidFill>
              </a:rPr>
              <a:t>(1/1)</a:t>
            </a:r>
            <a:r>
              <a:rPr lang="cs-CZ" altLang="cs-CZ" sz="2000" b="1" dirty="0" smtClean="0">
                <a:solidFill>
                  <a:srgbClr val="7030A0"/>
                </a:solidFill>
              </a:rPr>
              <a:t>        </a:t>
            </a:r>
            <a:r>
              <a:rPr lang="cs-CZ" altLang="cs-CZ" sz="2400" dirty="0" smtClean="0">
                <a:solidFill>
                  <a:srgbClr val="7030A0"/>
                </a:solidFill>
                <a:sym typeface="Symbol" pitchFamily="18" charset="2"/>
              </a:rPr>
              <a:t></a:t>
            </a:r>
            <a:r>
              <a:rPr lang="cs-CZ" altLang="cs-CZ" sz="2400" dirty="0" smtClean="0">
                <a:solidFill>
                  <a:srgbClr val="7030A0"/>
                </a:solidFill>
              </a:rPr>
              <a:t> 0,3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6021288"/>
            <a:ext cx="8611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doporučení ČHS pro děti i dospělé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sz="1400" u="sng" dirty="0">
                <a:solidFill>
                  <a:srgbClr val="0000FF"/>
                </a:solidFill>
              </a:rPr>
              <a:t>http://www.hematology.cz/doporuceni/laboratorni_sekce/referencni_meze.php</a:t>
            </a:r>
            <a:endParaRPr lang="cs-CZ" altLang="cs-CZ" sz="1400" u="sng" dirty="0">
              <a:solidFill>
                <a:srgbClr val="0000FF"/>
              </a:solidFill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77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smtClean="0">
                <a:solidFill>
                  <a:srgbClr val="0000FF"/>
                </a:solidFill>
              </a:rPr>
              <a:t>Životnost buněk v krevním oběhu</a:t>
            </a:r>
            <a:endParaRPr lang="cs-CZ" sz="3200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2276872"/>
            <a:ext cx="6275040" cy="324036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erytrocyty: 110 – 120 dní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leukocyty: několik hodin až dnů, někdy i roky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neutrofily</a:t>
            </a: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6 – 7 hodin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eozinofily: 7 – 14 dnů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lymfocyty: záleží na typu jejich diferenciace – až roky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monocyty: 12 hodin až několik dní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trombocyty: 9 – 12 dnů </a:t>
            </a:r>
            <a:endParaRPr lang="cs-CZ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6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 smtClean="0">
                <a:solidFill>
                  <a:srgbClr val="0000FF"/>
                </a:solidFill>
              </a:rPr>
              <a:t>Grafické zobrazení analýzy krevních buněk - </a:t>
            </a:r>
            <a:r>
              <a:rPr lang="cs-CZ" sz="2400" i="1" dirty="0" smtClean="0">
                <a:solidFill>
                  <a:srgbClr val="0000FF"/>
                </a:solidFill>
              </a:rPr>
              <a:t>příklady</a:t>
            </a:r>
            <a:endParaRPr lang="cs-CZ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http://www.abaxis.com/_media/content/hm5_how_impedanc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" y="1484783"/>
            <a:ext cx="2779718" cy="12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ijpmonline.org/articles/2013/56/3/images/IndianJPatholMicrobiol_2013_56_3_306_120407_f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" y="3196456"/>
            <a:ext cx="3092060" cy="27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t="33013" r="50642" b="41201"/>
          <a:stretch/>
        </p:blipFill>
        <p:spPr bwMode="auto">
          <a:xfrm>
            <a:off x="3120024" y="1244073"/>
            <a:ext cx="1978719" cy="20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34068" r="50315" b="39096"/>
          <a:stretch/>
        </p:blipFill>
        <p:spPr bwMode="auto">
          <a:xfrm>
            <a:off x="3120024" y="3697680"/>
            <a:ext cx="2056292" cy="22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selectscience.net/images/hem_bg_7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3888" b="12550"/>
          <a:stretch/>
        </p:blipFill>
        <p:spPr bwMode="auto">
          <a:xfrm>
            <a:off x="5115968" y="566096"/>
            <a:ext cx="3704504" cy="39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t="26922" r="25590" b="30543"/>
          <a:stretch/>
        </p:blipFill>
        <p:spPr bwMode="auto">
          <a:xfrm>
            <a:off x="5436096" y="4482565"/>
            <a:ext cx="3332436" cy="234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3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39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00FF"/>
                </a:solidFill>
              </a:rPr>
              <a:t>Numerické a grafické výsledky KO</a:t>
            </a:r>
            <a:endParaRPr lang="cs-CZ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9627" r="22197" b="8417"/>
          <a:stretch/>
        </p:blipFill>
        <p:spPr bwMode="auto">
          <a:xfrm>
            <a:off x="1343294" y="836712"/>
            <a:ext cx="5996309" cy="580570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73443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900" b="1" dirty="0" smtClean="0">
                <a:solidFill>
                  <a:srgbClr val="0000FF"/>
                </a:solidFill>
              </a:rPr>
              <a:t>Obecná pravidla při hodnocení KO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424936" cy="496855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respektovat princip a specifika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(např. linearitu a přesnost) 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analýzy daného přístroje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hodnotit: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numeriské</a:t>
            </a:r>
            <a:r>
              <a:rPr lang="cs-CZ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výsledky </a:t>
            </a:r>
            <a:r>
              <a:rPr 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(sledovat měřené a počítané parametry)</a:t>
            </a: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grafické výsledky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hlášení analyzátoru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hodnotit KO jako celek -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nepřesné stanovení jedné složky ovlivní nepřesné stanovení jiné složky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 </a:t>
            </a:r>
            <a:r>
              <a:rPr lang="cs-CZ" sz="1800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klinické důsledky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zohledňovat klinická hlediska: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1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diagnóza</a:t>
            </a:r>
            <a:endParaRPr lang="cs-CZ" sz="210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léčba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historie pacienta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vzhled vzorku </a:t>
            </a:r>
            <a:r>
              <a:rPr 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(hemolytický, ikterický, chylózní)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správný odběr </a:t>
            </a:r>
            <a:r>
              <a:rPr 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(množství, typ zkumavky)</a:t>
            </a:r>
          </a:p>
          <a:p>
            <a:pPr eaLnBrk="1" hangingPunct="1"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posuzovat následnou kontrolu mikroskopem</a:t>
            </a:r>
          </a:p>
        </p:txBody>
      </p:sp>
    </p:spTree>
    <p:extLst>
      <p:ext uri="{BB962C8B-B14F-4D97-AF65-F5344CB8AC3E}">
        <p14:creationId xmlns:p14="http://schemas.microsoft.com/office/powerpoint/2010/main" val="7411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</TotalTime>
  <Words>799</Words>
  <Application>Microsoft Office PowerPoint</Application>
  <PresentationFormat>Předvádění na obrazovce (4:3)</PresentationFormat>
  <Paragraphs>263</Paragraphs>
  <Slides>36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Motiv systému Office</vt:lpstr>
      <vt:lpstr>Photo Editor Photo</vt:lpstr>
      <vt:lpstr>Vyšetřované parametry  na hematologických analyzátorech  a mikroskopicky</vt:lpstr>
      <vt:lpstr>Parametry krevního obrazu</vt:lpstr>
      <vt:lpstr>Parametry KO – pro klinické účely</vt:lpstr>
      <vt:lpstr>Parametry KO – pro laboratorní účely</vt:lpstr>
      <vt:lpstr>Referenční intervaly KO – pro dospělé</vt:lpstr>
      <vt:lpstr>Životnost buněk v krevním oběhu</vt:lpstr>
      <vt:lpstr>Grafické zobrazení analýzy krevních buněk - příklady</vt:lpstr>
      <vt:lpstr>Numerické a grafické výsledky KO</vt:lpstr>
      <vt:lpstr>Obecná pravidla při hodnocení KO</vt:lpstr>
      <vt:lpstr>Prezentace aplikace PowerPoint</vt:lpstr>
      <vt:lpstr>Hodnocení WBC</vt:lpstr>
      <vt:lpstr>Hodnocení RBC</vt:lpstr>
      <vt:lpstr>Prezentace aplikace PowerPoint</vt:lpstr>
      <vt:lpstr>Morfologie RBC</vt:lpstr>
      <vt:lpstr>Schistocyty (tvarové odchylky)</vt:lpstr>
      <vt:lpstr>Hodnocení PLT </vt:lpstr>
      <vt:lpstr>Prezentace aplikace PowerPoint</vt:lpstr>
      <vt:lpstr>Prezentace aplikace PowerPoint</vt:lpstr>
      <vt:lpstr>Vyšetřované parametry a pravidla  při mikroskopickém hodnocení preparátů</vt:lpstr>
      <vt:lpstr>Hodnocení morfologie</vt:lpstr>
      <vt:lpstr>Příklady přístrojové analýzy  krevního obrazu  a diferenciálního rozpočtu WBC</vt:lpstr>
      <vt:lpstr>Normální vzorek</vt:lpstr>
      <vt:lpstr>Infekce</vt:lpstr>
      <vt:lpstr>Starý vzorek</vt:lpstr>
      <vt:lpstr>Satelitóza trombocytů</vt:lpstr>
      <vt:lpstr>         Monoblasty                                           Mononukleóza</vt:lpstr>
      <vt:lpstr>Chronická lymfatická leukémie</vt:lpstr>
      <vt:lpstr>NRBC ve vzorku</vt:lpstr>
      <vt:lpstr>    Vzorek po dialýze                               Po odstranění rstRBC</vt:lpstr>
      <vt:lpstr>Reakce na EDTA</vt:lpstr>
      <vt:lpstr>ALL a fragmenty cytoplazmy</vt:lpstr>
      <vt:lpstr>Prezentace aplikace PowerPoint</vt:lpstr>
      <vt:lpstr>Prezentace aplikace PowerPoint</vt:lpstr>
      <vt:lpstr>Prezentace aplikace PowerPoint</vt:lpstr>
      <vt:lpstr>Prezentace aplikace PowerPoint</vt:lpstr>
      <vt:lpstr>patologický vzorek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Bourkova Ludmila</dc:creator>
  <cp:lastModifiedBy>Bourkova Ludmila</cp:lastModifiedBy>
  <cp:revision>221</cp:revision>
  <cp:lastPrinted>2016-01-08T09:32:00Z</cp:lastPrinted>
  <dcterms:created xsi:type="dcterms:W3CDTF">2015-12-16T08:12:26Z</dcterms:created>
  <dcterms:modified xsi:type="dcterms:W3CDTF">2018-01-10T08:26:29Z</dcterms:modified>
</cp:coreProperties>
</file>