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0" r:id="rId4"/>
    <p:sldId id="263" r:id="rId5"/>
    <p:sldId id="264" r:id="rId6"/>
    <p:sldId id="266" r:id="rId7"/>
    <p:sldId id="277" r:id="rId8"/>
    <p:sldId id="279" r:id="rId9"/>
    <p:sldId id="280" r:id="rId10"/>
    <p:sldId id="281" r:id="rId11"/>
    <p:sldId id="284" r:id="rId12"/>
    <p:sldId id="282" r:id="rId13"/>
    <p:sldId id="283" r:id="rId14"/>
    <p:sldId id="285" r:id="rId15"/>
    <p:sldId id="286" r:id="rId16"/>
    <p:sldId id="296" r:id="rId17"/>
    <p:sldId id="287" r:id="rId18"/>
    <p:sldId id="289" r:id="rId19"/>
    <p:sldId id="291" r:id="rId20"/>
    <p:sldId id="288" r:id="rId21"/>
    <p:sldId id="293" r:id="rId22"/>
    <p:sldId id="294" r:id="rId23"/>
    <p:sldId id="295" r:id="rId24"/>
    <p:sldId id="298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FF"/>
    <a:srgbClr val="FFFFFF"/>
    <a:srgbClr val="666633"/>
    <a:srgbClr val="9999FF"/>
    <a:srgbClr val="663300"/>
    <a:srgbClr val="33CC33"/>
    <a:srgbClr val="00808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AA52-03A2-4120-9091-207AA76655F5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DC32-61DE-4CF9-BCC0-1C21B75C25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010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AA52-03A2-4120-9091-207AA76655F5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DC32-61DE-4CF9-BCC0-1C21B75C25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8834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AA52-03A2-4120-9091-207AA76655F5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DC32-61DE-4CF9-BCC0-1C21B75C25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327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AA52-03A2-4120-9091-207AA76655F5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DC32-61DE-4CF9-BCC0-1C21B75C25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5473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AA52-03A2-4120-9091-207AA76655F5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DC32-61DE-4CF9-BCC0-1C21B75C25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58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AA52-03A2-4120-9091-207AA76655F5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DC32-61DE-4CF9-BCC0-1C21B75C25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2871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AA52-03A2-4120-9091-207AA76655F5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DC32-61DE-4CF9-BCC0-1C21B75C25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4837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AA52-03A2-4120-9091-207AA76655F5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DC32-61DE-4CF9-BCC0-1C21B75C25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5982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AA52-03A2-4120-9091-207AA76655F5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DC32-61DE-4CF9-BCC0-1C21B75C25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7714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AA52-03A2-4120-9091-207AA76655F5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DC32-61DE-4CF9-BCC0-1C21B75C25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0141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AA52-03A2-4120-9091-207AA76655F5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DC32-61DE-4CF9-BCC0-1C21B75C25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0078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EAA52-03A2-4120-9091-207AA76655F5}" type="datetimeFigureOut">
              <a:rPr lang="cs-CZ" smtClean="0"/>
              <a:t>10.1.2018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3DC32-61DE-4CF9-BCC0-1C21B75C25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69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hyperlink" Target="https://www.google.cz/url?sa=i&amp;rct=j&amp;q=&amp;esrc=s&amp;source=images&amp;cd=&amp;cad=rja&amp;uact=8&amp;ved=0ahUKEwjJx9arp4bMAhUB0hoKHZeyBs8QjRwIBw&amp;url=https://allaboutblood.com/2012/05/30/faggot-cells-6/&amp;psig=AFQjCNGDo5765yQZrgu8B0TL8wHVIpZOTQ&amp;ust=1460454476768082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5" Type="http://schemas.openxmlformats.org/officeDocument/2006/relationships/image" Target="../media/image46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8.jpeg"/><Relationship Id="rId7" Type="http://schemas.openxmlformats.org/officeDocument/2006/relationships/hyperlink" Target="http://www.google.cz/url?sa=i&amp;rct=j&amp;q=&amp;esrc=s&amp;source=images&amp;cd=&amp;cad=rja&amp;uact=8&amp;ved=0ahUKEwio2pzim73KAhVH5xoKHa_nCnkQjRwIBQ&amp;url=http://www.pediatriepropraxi.cz/pdfs/ped/2006/01/08.pdf&amp;psig=AFQjCNHub2eldDGZsMKaVECjrxQHoHajdw&amp;ust=1453545139856213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hyperlink" Target="http://www.google.cz/url?sa=i&amp;rct=j&amp;q=&amp;esrc=s&amp;frm=1&amp;source=images&amp;cd=&amp;cad=rja&amp;docid=3XVfj6KJpzmGSM&amp;tbnid=_22aHfK70PNGOM:&amp;ved=0CAUQjRw&amp;url=http://www.pathologystudent.com/?p%3D7212&amp;ei=ayBBUvTEJYmHswbvjIGwAQ&amp;bvm=bv.52434380,d.Yms&amp;psig=AFQjCNGMo-QiIilOiXg2Vk5jDGlJd_Od2Q&amp;ust=1380085814862766" TargetMode="External"/><Relationship Id="rId10" Type="http://schemas.openxmlformats.org/officeDocument/2006/relationships/image" Target="../media/image53.jpeg"/><Relationship Id="rId4" Type="http://schemas.openxmlformats.org/officeDocument/2006/relationships/image" Target="../media/image49.png"/><Relationship Id="rId9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jpeg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google.cz/url?sa=i&amp;rct=j&amp;q=&amp;esrc=s&amp;source=images&amp;cd=&amp;cad=rja&amp;uact=8&amp;ved=0ahUKEwjdl9rlnMfKAhUHVBQKHSqKCSIQjRwIBw&amp;url=http://mmp.vfu.cz/opvk2014/?title%3Dfoto-vysetreni_krve-mereni_velikosti%26lang%3Dcz&amp;psig=AFQjCNFzT5_pY5zExE0IpgDiZoWv3la1HQ&amp;ust=1453888976955290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tif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hyperlink" Target="http://www.google.cz/url?sa=i&amp;rct=j&amp;q=&amp;esrc=s&amp;source=images&amp;cd=&amp;cad=rja&amp;uact=8&amp;ved=0ahUKEwjVzIGri_7SAhWSDRoKHbOKBlgQjRwIBw&amp;url=http%3A%2F%2Fwww.bloodjournal.org%2Fcontent%2F117%2F12%2F3435&amp;psig=AFQjCNEPr-W5BtfAxLFIp8PUKKZxhFORvw&amp;ust=1490958481570792" TargetMode="External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url?sa=i&amp;rct=j&amp;q=&amp;esrc=s&amp;source=images&amp;cd=&amp;cad=rja&amp;uact=8&amp;ved=0ahUKEwjPvLiZ8KvKAhVIvhQKHdwMBBMQjRwIBw&amp;url=https://publi.cz/books/141/01.html&amp;psig=AFQjCNHTwdFQQ5YUV-HpWVEj_5UmAOAzDg&amp;ust=1452948813765657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url?sa=i&amp;rct=j&amp;q=&amp;esrc=s&amp;source=images&amp;cd=&amp;cad=rja&amp;uact=8&amp;ved=0ahUKEwjNqveE6LXKAhVJQhQKHSzDCTEQjRwIBQ&amp;url=https://fvl.vfu.cz/informace-o-fakulte/sekce-ustavy/fyziologie/files/zaklady-laboratorni-diagnostiky-neinfekcnich-nemoci.pdf&amp;psig=AFQjCNE2daMV5vbd0U8GoV7g-dKFZZjN_A&amp;ust=1453290593409055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Speciální hematologická vyšetření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6936"/>
          </a:xfrm>
        </p:spPr>
        <p:txBody>
          <a:bodyPr/>
          <a:lstStyle/>
          <a:p>
            <a:r>
              <a:rPr lang="cs-CZ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Bourková</a:t>
            </a: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L., OKH FN Brno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83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800200"/>
          </a:xfrm>
        </p:spPr>
        <p:txBody>
          <a:bodyPr>
            <a:normAutofit fontScale="90000"/>
          </a:bodyPr>
          <a:lstStyle/>
          <a:p>
            <a:r>
              <a:rPr lang="cs-CZ" b="1" i="1" dirty="0" err="1">
                <a:solidFill>
                  <a:srgbClr val="0000FF"/>
                </a:solidFill>
              </a:rPr>
              <a:t>Cytomorfologická</a:t>
            </a:r>
            <a:r>
              <a:rPr lang="cs-CZ" b="1" i="1" dirty="0">
                <a:solidFill>
                  <a:srgbClr val="0000FF"/>
                </a:solidFill>
              </a:rPr>
              <a:t> vyšetření </a:t>
            </a:r>
            <a:r>
              <a:rPr lang="cs-CZ" b="1" i="1" dirty="0" smtClean="0">
                <a:solidFill>
                  <a:srgbClr val="0000FF"/>
                </a:solidFill>
              </a:rPr>
              <a:t>krevních buněk v </a:t>
            </a:r>
            <a:r>
              <a:rPr lang="cs-CZ" b="1" i="1" dirty="0" err="1" smtClean="0">
                <a:solidFill>
                  <a:srgbClr val="0000FF"/>
                </a:solidFill>
              </a:rPr>
              <a:t>souvislocti</a:t>
            </a:r>
            <a:r>
              <a:rPr lang="cs-CZ" b="1" i="1" dirty="0" smtClean="0">
                <a:solidFill>
                  <a:srgbClr val="0000FF"/>
                </a:solidFill>
              </a:rPr>
              <a:t> s onkologickou hematologií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737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8686800" cy="685800"/>
          </a:xfrm>
          <a:noFill/>
        </p:spPr>
        <p:txBody>
          <a:bodyPr>
            <a:normAutofit/>
          </a:bodyPr>
          <a:lstStyle/>
          <a:p>
            <a:r>
              <a:rPr lang="cs-CZ" altLang="cs-CZ" sz="3200" b="1" i="1" dirty="0" smtClean="0">
                <a:solidFill>
                  <a:srgbClr val="0000FF"/>
                </a:solidFill>
                <a:latin typeface="Arial" charset="0"/>
              </a:rPr>
              <a:t>Sledování vyšetření</a:t>
            </a:r>
            <a:r>
              <a:rPr lang="cs-CZ" altLang="cs-CZ" sz="2800" b="1" i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cs-CZ" altLang="cs-CZ" sz="3600" b="1" i="1" dirty="0" smtClean="0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844824"/>
            <a:ext cx="8784976" cy="3600400"/>
          </a:xfrm>
          <a:noFill/>
        </p:spPr>
        <p:txBody>
          <a:bodyPr>
            <a:normAutofit fontScale="92500" lnSpcReduction="10000"/>
          </a:bodyPr>
          <a:lstStyle/>
          <a:p>
            <a:pPr>
              <a:buFontTx/>
              <a:buNone/>
              <a:defRPr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Hodnotit:</a:t>
            </a:r>
            <a:r>
              <a:rPr lang="cs-CZ" altLang="cs-CZ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celý krevní obraz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početní změny WBC, RBC, PLT, přístrojová hlášení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morfologické změny v periferní krvi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WBC spolu s diferenciálním rozpočtem, RBC,  PLT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morfologické a množstevní změny v kostní dřeni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u </a:t>
            </a:r>
            <a:r>
              <a:rPr lang="cs-CZ" altLang="cs-CZ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leukocytární</a:t>
            </a: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, </a:t>
            </a:r>
            <a:r>
              <a:rPr lang="cs-CZ" altLang="cs-CZ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erytrocytární</a:t>
            </a: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a </a:t>
            </a:r>
            <a:r>
              <a:rPr lang="cs-CZ" altLang="cs-CZ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trombocytární</a:t>
            </a: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populace, včetně MGK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cytochemická</a:t>
            </a: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vyšetření</a:t>
            </a:r>
            <a:endParaRPr lang="cs-CZ" altLang="cs-CZ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0" indent="0">
              <a:buClr>
                <a:srgbClr val="00B050"/>
              </a:buClr>
              <a:buNone/>
              <a:defRPr/>
            </a:pPr>
            <a:endParaRPr lang="cs-CZ" altLang="cs-CZ" sz="19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počet </a:t>
            </a:r>
            <a:r>
              <a:rPr lang="cs-CZ" alt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blastů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pro diagnostiku akutní leukémie: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dle WHO klasifikace &gt; 20%</a:t>
            </a:r>
          </a:p>
        </p:txBody>
      </p:sp>
      <p:cxnSp>
        <p:nvCxnSpPr>
          <p:cNvPr id="3" name="Přímá spojnice 2"/>
          <p:cNvCxnSpPr/>
          <p:nvPr/>
        </p:nvCxnSpPr>
        <p:spPr>
          <a:xfrm>
            <a:off x="251520" y="4437112"/>
            <a:ext cx="65527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0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441"/>
            <a:ext cx="8229600" cy="576064"/>
          </a:xfrm>
        </p:spPr>
        <p:txBody>
          <a:bodyPr>
            <a:noAutofit/>
          </a:bodyPr>
          <a:lstStyle/>
          <a:p>
            <a:r>
              <a:rPr lang="cs-CZ" sz="2000" b="1" i="1" dirty="0" smtClean="0">
                <a:solidFill>
                  <a:srgbClr val="0000FF"/>
                </a:solidFill>
              </a:rPr>
              <a:t>Příklady morfologických abnormalit u akutních </a:t>
            </a:r>
            <a:r>
              <a:rPr lang="cs-CZ" sz="2000" b="1" i="1" dirty="0" err="1" smtClean="0">
                <a:solidFill>
                  <a:srgbClr val="0000FF"/>
                </a:solidFill>
              </a:rPr>
              <a:t>lymfoblastických</a:t>
            </a:r>
            <a:r>
              <a:rPr lang="cs-CZ" sz="2000" b="1" i="1" dirty="0" smtClean="0">
                <a:solidFill>
                  <a:srgbClr val="0000FF"/>
                </a:solidFill>
              </a:rPr>
              <a:t> leukémií</a:t>
            </a:r>
            <a:endParaRPr lang="cs-CZ" sz="2000" b="1" i="1" dirty="0">
              <a:solidFill>
                <a:srgbClr val="0000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856984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cs-CZ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ělení dle FAB klasifikace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– L1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morfologické nálezy: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menší blastické buňky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vysoký  N/C (</a:t>
            </a: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nukleo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-cytoplazmatický) poměr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jemnější chromatin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nejasná jadérka</a:t>
            </a:r>
            <a:endParaRPr lang="cs-CZ" sz="14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18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– L2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morfologické nálezy: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větší, často polymorfní blastické buňky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bohatší cytoplazma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jasná jadérka</a:t>
            </a:r>
            <a:endParaRPr lang="cs-CZ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– L3</a:t>
            </a:r>
            <a:endParaRPr lang="cs-CZ" sz="18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morfologické nálezy: 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velké buňky 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bazofilní cytoplazma 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vakuolizace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Burkittův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lymfom)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ALL1_K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3" r="6267"/>
          <a:stretch/>
        </p:blipFill>
        <p:spPr bwMode="auto">
          <a:xfrm rot="5400000">
            <a:off x="5453304" y="171432"/>
            <a:ext cx="162176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ALL2_K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5" r="9378"/>
          <a:stretch/>
        </p:blipFill>
        <p:spPr bwMode="auto">
          <a:xfrm rot="5400000">
            <a:off x="5396615" y="2213118"/>
            <a:ext cx="1735144" cy="324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ALL3_K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6" r="12958"/>
          <a:stretch/>
        </p:blipFill>
        <p:spPr bwMode="auto">
          <a:xfrm rot="5400000">
            <a:off x="5476730" y="4124273"/>
            <a:ext cx="1601691" cy="321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95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373616" cy="576064"/>
          </a:xfrm>
        </p:spPr>
        <p:txBody>
          <a:bodyPr>
            <a:noAutofit/>
          </a:bodyPr>
          <a:lstStyle/>
          <a:p>
            <a:r>
              <a:rPr lang="cs-CZ" sz="2000" b="1" i="1" dirty="0" smtClean="0">
                <a:solidFill>
                  <a:srgbClr val="0000FF"/>
                </a:solidFill>
              </a:rPr>
              <a:t>Příklady morfologických abnormalit u akutních myeloblastických leukémií </a:t>
            </a:r>
            <a:endParaRPr lang="cs-CZ" sz="2000" b="1" i="1" dirty="0">
              <a:solidFill>
                <a:srgbClr val="0000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856984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ělení dle FAB klasifikace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AML – M0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morfologické nálezy: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AML s minimálními znaky myeloidní diferenciace</a:t>
            </a:r>
            <a:endParaRPr lang="cs-CZ" sz="14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agranulární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blasty</a:t>
            </a:r>
            <a:endParaRPr lang="cs-CZ" sz="1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endParaRPr lang="cs-CZ" sz="1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endParaRPr lang="cs-CZ" sz="14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AML – M1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morfologické nálezy: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AML bez vyzrávání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blasty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&gt; 90% z </a:t>
            </a: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nonerytroidní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řady</a:t>
            </a:r>
            <a:endParaRPr lang="cs-CZ" sz="16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Auerovy</a:t>
            </a:r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tyče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endParaRPr lang="cs-CZ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AML – M2</a:t>
            </a:r>
            <a:endParaRPr lang="cs-CZ" sz="18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morfologické nálezy: 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AML s vyzráváním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blasty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20 – 90 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 z </a:t>
            </a:r>
            <a:r>
              <a:rPr lang="cs-CZ" sz="1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nonerytroidní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řady</a:t>
            </a:r>
            <a:endParaRPr lang="cs-CZ" sz="1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podíl </a:t>
            </a: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monoctárních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buňěk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&lt;20%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Auerovy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tyče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9" descr="AML0_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" b="11243"/>
          <a:stretch/>
        </p:blipFill>
        <p:spPr bwMode="auto">
          <a:xfrm>
            <a:off x="4932040" y="692696"/>
            <a:ext cx="2808311" cy="179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ML1_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7" t="7194" r="15625" b="10605"/>
          <a:stretch/>
        </p:blipFill>
        <p:spPr bwMode="auto">
          <a:xfrm>
            <a:off x="3851920" y="2664443"/>
            <a:ext cx="1865745" cy="173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AML1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64441"/>
            <a:ext cx="2452490" cy="183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AML2_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2" b="3781"/>
          <a:stretch/>
        </p:blipFill>
        <p:spPr bwMode="auto">
          <a:xfrm>
            <a:off x="4931469" y="4701309"/>
            <a:ext cx="2808882" cy="191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34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441"/>
            <a:ext cx="8373616" cy="576064"/>
          </a:xfrm>
        </p:spPr>
        <p:txBody>
          <a:bodyPr>
            <a:noAutofit/>
          </a:bodyPr>
          <a:lstStyle/>
          <a:p>
            <a:r>
              <a:rPr lang="cs-CZ" sz="2000" b="1" i="1" dirty="0" smtClean="0">
                <a:solidFill>
                  <a:srgbClr val="0000FF"/>
                </a:solidFill>
              </a:rPr>
              <a:t> Příklady morfologických abnormalit u akutních myeloblastických leukémií </a:t>
            </a:r>
            <a:endParaRPr lang="cs-CZ" sz="2000" b="1" i="1" dirty="0">
              <a:solidFill>
                <a:srgbClr val="0000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548680"/>
            <a:ext cx="8892480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cs-CZ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ělení dle FAB klasifikace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AML – M3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morfologické nálezy: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AML -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promyelocytární</a:t>
            </a:r>
            <a:endParaRPr lang="cs-CZ" sz="12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 nádorové populace buněk zahrnovány </a:t>
            </a:r>
            <a:b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blasty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 abnormální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promyelocyty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cs-CZ" sz="12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typ M3 –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hypergranulární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Auerovy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tyče, snopce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Auerových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tyčí </a:t>
            </a:r>
          </a:p>
          <a:p>
            <a:pPr lvl="2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typ M3 – variantní</a:t>
            </a:r>
            <a:b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dvoulaločnatá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mnoholaločnatá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jádra</a:t>
            </a:r>
            <a:b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až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agranulace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cytoplazmy, oválné inkluze,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Auerovy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tyče</a:t>
            </a:r>
            <a:endParaRPr lang="cs-CZ" sz="12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AML – M4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morfologické nálezy: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AML -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myelomonoctární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většina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blastů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z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nonerytroidní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řady 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podíl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monoctárních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buněk &gt; 20%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 KO bývá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monocytóza</a:t>
            </a:r>
            <a:endParaRPr lang="cs-CZ" sz="12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endParaRPr lang="cs-CZ" sz="1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AML – M5</a:t>
            </a:r>
            <a:endParaRPr lang="cs-CZ" sz="16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morfologické nálezy: 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AML -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monocytární</a:t>
            </a:r>
            <a:endParaRPr lang="cs-CZ" sz="12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typ M5A</a:t>
            </a:r>
            <a:b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monoblasty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méně granulace,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vakuolizace</a:t>
            </a:r>
            <a:endParaRPr lang="cs-CZ" sz="12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typ M5B</a:t>
            </a:r>
            <a:b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více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promonocytů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monocytů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podíl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monocytární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populace </a:t>
            </a:r>
            <a:r>
              <a:rPr lang="cs-CZ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 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80</a:t>
            </a:r>
            <a:r>
              <a:rPr lang="cs-CZ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</a:t>
            </a:r>
            <a:endParaRPr lang="cs-CZ" sz="12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6" descr="AML3_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r="4850"/>
          <a:stretch/>
        </p:blipFill>
        <p:spPr bwMode="auto">
          <a:xfrm rot="5400000">
            <a:off x="5360118" y="796791"/>
            <a:ext cx="2059709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AML3V_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r="9160" b="11628"/>
          <a:stretch/>
        </p:blipFill>
        <p:spPr bwMode="auto">
          <a:xfrm rot="5400000">
            <a:off x="7090540" y="849506"/>
            <a:ext cx="2080096" cy="16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AML4_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2"/>
          <a:stretch/>
        </p:blipFill>
        <p:spPr bwMode="auto">
          <a:xfrm>
            <a:off x="4572000" y="2996952"/>
            <a:ext cx="2520279" cy="179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ML5_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r="3666" b="6730"/>
          <a:stretch/>
        </p:blipFill>
        <p:spPr bwMode="auto">
          <a:xfrm>
            <a:off x="4211960" y="4903757"/>
            <a:ext cx="2207490" cy="176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AML5b_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r="4853" b="5901"/>
          <a:stretch/>
        </p:blipFill>
        <p:spPr bwMode="auto">
          <a:xfrm>
            <a:off x="6479134" y="4903757"/>
            <a:ext cx="2535557" cy="17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413004" y="4890830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M5A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631709" y="4915907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M5B</a:t>
            </a:r>
            <a:endParaRPr lang="cs-CZ" sz="1600" dirty="0"/>
          </a:p>
        </p:txBody>
      </p:sp>
      <p:pic>
        <p:nvPicPr>
          <p:cNvPr id="11" name="Picture 2" descr="https://allaboutblood.files.wordpress.com/2012/05/fagot-cell-375px.jpg?w=375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t="12809" r="10245" b="7986"/>
          <a:stretch/>
        </p:blipFill>
        <p:spPr bwMode="auto">
          <a:xfrm rot="16200000">
            <a:off x="3642796" y="953809"/>
            <a:ext cx="2132185" cy="152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2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441"/>
            <a:ext cx="8373616" cy="576064"/>
          </a:xfrm>
        </p:spPr>
        <p:txBody>
          <a:bodyPr>
            <a:noAutofit/>
          </a:bodyPr>
          <a:lstStyle/>
          <a:p>
            <a:r>
              <a:rPr lang="cs-CZ" sz="2000" b="1" i="1" dirty="0" smtClean="0">
                <a:solidFill>
                  <a:srgbClr val="0000FF"/>
                </a:solidFill>
              </a:rPr>
              <a:t>Příklady morfologických abnormalit u akutních myeloblastických leukémií </a:t>
            </a:r>
            <a:endParaRPr lang="cs-CZ" sz="2000" b="1" i="1" dirty="0">
              <a:solidFill>
                <a:srgbClr val="0000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79"/>
            <a:ext cx="8856984" cy="6174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ělení dle FAB klasifikace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AML – M6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morfologické nálezy: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erytroleukémie</a:t>
            </a:r>
            <a:endParaRPr lang="cs-CZ" sz="14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erytroblasty (</a:t>
            </a: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proerytroblasty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+ 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NRBC) &gt; 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50% ze všech jaderných buněk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myeloblasty &gt; 20% (mohou být </a:t>
            </a: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Auerovy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tyče)</a:t>
            </a:r>
            <a:endParaRPr lang="cs-CZ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dysplázie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 </a:t>
            </a:r>
            <a:r>
              <a:rPr lang="cs-CZ" sz="1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erytrocytární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řadě (členitá jádra, </a:t>
            </a:r>
            <a:r>
              <a:rPr lang="cs-CZ" sz="1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karyorexe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vícejaderné NRBC, </a:t>
            </a:r>
            <a:r>
              <a:rPr lang="cs-CZ" sz="1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vakuolizace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megaloblasty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endParaRPr lang="cs-CZ" sz="1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endParaRPr lang="cs-CZ" sz="1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endParaRPr lang="cs-CZ" sz="14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Courier New" panose="02070309020205020404" pitchFamily="49" charset="0"/>
              <a:buChar char="o"/>
            </a:pPr>
            <a:endParaRPr lang="cs-CZ" sz="14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Courier New" panose="02070309020205020404" pitchFamily="49" charset="0"/>
              <a:buChar char="o"/>
            </a:pPr>
            <a:endParaRPr lang="cs-CZ" sz="14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cs-CZ" sz="18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AML – M7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morfologické nálezy: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megakaryocytární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leukémie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blasty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většinou </a:t>
            </a: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megakaryoblasty</a:t>
            </a:r>
            <a:endParaRPr lang="cs-CZ" sz="1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dysplatické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změny MGK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endParaRPr lang="cs-CZ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5" descr="AML6_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8" b="6043"/>
          <a:stretch/>
        </p:blipFill>
        <p:spPr bwMode="auto">
          <a:xfrm>
            <a:off x="1115616" y="2613890"/>
            <a:ext cx="2592412" cy="160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AML6_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5"/>
          <a:stretch/>
        </p:blipFill>
        <p:spPr bwMode="auto">
          <a:xfrm>
            <a:off x="4499992" y="2613892"/>
            <a:ext cx="2526973" cy="169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AML7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891" y="4509120"/>
            <a:ext cx="2953023" cy="221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4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7632700" cy="779462"/>
          </a:xfrm>
        </p:spPr>
        <p:txBody>
          <a:bodyPr>
            <a:normAutofit fontScale="90000"/>
          </a:bodyPr>
          <a:lstStyle/>
          <a:p>
            <a:pPr algn="l"/>
            <a:r>
              <a:rPr lang="cs-CZ" altLang="cs-CZ" sz="2800" dirty="0" err="1" smtClean="0">
                <a:solidFill>
                  <a:srgbClr val="0000FF"/>
                </a:solidFill>
              </a:rPr>
              <a:t>Perinukleární</a:t>
            </a:r>
            <a:r>
              <a:rPr lang="cs-CZ" altLang="cs-CZ" sz="2800" dirty="0" smtClean="0">
                <a:solidFill>
                  <a:srgbClr val="0000FF"/>
                </a:solidFill>
              </a:rPr>
              <a:t> projasnění</a:t>
            </a:r>
            <a:r>
              <a:rPr lang="cs-CZ" altLang="cs-CZ" sz="2800" b="0" dirty="0" smtClean="0">
                <a:solidFill>
                  <a:srgbClr val="0000FF"/>
                </a:solidFill>
              </a:rPr>
              <a:t/>
            </a:r>
            <a:br>
              <a:rPr lang="cs-CZ" altLang="cs-CZ" sz="2800" b="0" dirty="0" smtClean="0">
                <a:solidFill>
                  <a:srgbClr val="0000FF"/>
                </a:solidFill>
              </a:rPr>
            </a:br>
            <a:r>
              <a:rPr lang="cs-CZ" altLang="cs-CZ" sz="2000" b="0" dirty="0" smtClean="0">
                <a:solidFill>
                  <a:srgbClr val="0000FF"/>
                </a:solidFill>
              </a:rPr>
              <a:t>Golgiho zóna </a:t>
            </a:r>
            <a:r>
              <a:rPr lang="cs-CZ" altLang="cs-CZ" sz="1800" b="0" i="1" dirty="0" smtClean="0">
                <a:solidFill>
                  <a:srgbClr val="0000FF"/>
                </a:solidFill>
              </a:rPr>
              <a:t>(návaznost na endoplazmatické retikulum)</a:t>
            </a:r>
            <a:endParaRPr lang="cs-CZ" altLang="cs-CZ" sz="2800" i="1" dirty="0" smtClean="0">
              <a:solidFill>
                <a:srgbClr val="0000FF"/>
              </a:solidFill>
            </a:endParaRPr>
          </a:p>
        </p:txBody>
      </p:sp>
      <p:pic>
        <p:nvPicPr>
          <p:cNvPr id="16387" name="Picture 2" descr="M:\3840\výuka-VS-Mgr-cvičení\perinukleární projasnění\Golgi.z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4463"/>
            <a:ext cx="2843212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 descr="M:\3840\výuka-VS-Mgr-cvičení\perinukleární projasnění\golgi-zone-proerythrobla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662363"/>
            <a:ext cx="2092325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M:\3840\výuka-VS-Mgr-cvičení\perinukleární projasnění\perinukleár.projas.promyelocy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1239838"/>
            <a:ext cx="1757362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M:\3840\výuka-VS-Mgr-cvičení\perinukleární projasnění\golgiho-zone-Plasma-bu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0" t="27103" r="12819"/>
          <a:stretch>
            <a:fillRect/>
          </a:stretch>
        </p:blipFill>
        <p:spPr bwMode="auto">
          <a:xfrm>
            <a:off x="3924300" y="4076700"/>
            <a:ext cx="3503613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M:\3840\výuka-VS-Mgr-cvičení\perinukleární projasnění\Golgi-zone-Megakaryoblas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/>
          <a:stretch>
            <a:fillRect/>
          </a:stretch>
        </p:blipFill>
        <p:spPr bwMode="auto">
          <a:xfrm>
            <a:off x="5508625" y="1125538"/>
            <a:ext cx="2798763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se šipkou 3"/>
          <p:cNvCxnSpPr/>
          <p:nvPr/>
        </p:nvCxnSpPr>
        <p:spPr>
          <a:xfrm flipV="1">
            <a:off x="3419475" y="2554288"/>
            <a:ext cx="431800" cy="5032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6659563" y="1401763"/>
            <a:ext cx="649287" cy="2873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954088" y="5105400"/>
            <a:ext cx="647700" cy="3603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4572000" y="4221163"/>
            <a:ext cx="576263" cy="5032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5148263" y="4221163"/>
            <a:ext cx="1152525" cy="647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7" name="TextovéPole 17"/>
          <p:cNvSpPr txBox="1">
            <a:spLocks noChangeArrowheads="1"/>
          </p:cNvSpPr>
          <p:nvPr/>
        </p:nvSpPr>
        <p:spPr bwMode="auto">
          <a:xfrm>
            <a:off x="3741738" y="3171825"/>
            <a:ext cx="9445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100"/>
              <a:t>promyelocyt</a:t>
            </a:r>
            <a:endParaRPr lang="cs-CZ" altLang="cs-CZ"/>
          </a:p>
        </p:txBody>
      </p:sp>
      <p:sp>
        <p:nvSpPr>
          <p:cNvPr id="16398" name="TextovéPole 18"/>
          <p:cNvSpPr txBox="1">
            <a:spLocks noChangeArrowheads="1"/>
          </p:cNvSpPr>
          <p:nvPr/>
        </p:nvSpPr>
        <p:spPr bwMode="auto">
          <a:xfrm>
            <a:off x="6275388" y="3184525"/>
            <a:ext cx="12652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/>
              <a:t>megakaryoblast</a:t>
            </a:r>
            <a:endParaRPr lang="cs-CZ" altLang="cs-CZ"/>
          </a:p>
        </p:txBody>
      </p:sp>
      <p:sp>
        <p:nvSpPr>
          <p:cNvPr id="16399" name="TextovéPole 19"/>
          <p:cNvSpPr txBox="1">
            <a:spLocks noChangeArrowheads="1"/>
          </p:cNvSpPr>
          <p:nvPr/>
        </p:nvSpPr>
        <p:spPr bwMode="auto">
          <a:xfrm>
            <a:off x="1241425" y="6284913"/>
            <a:ext cx="11223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/>
              <a:t>proerytroblast</a:t>
            </a:r>
            <a:endParaRPr lang="cs-CZ" altLang="cs-CZ"/>
          </a:p>
        </p:txBody>
      </p:sp>
      <p:sp>
        <p:nvSpPr>
          <p:cNvPr id="16400" name="TextovéPole 20"/>
          <p:cNvSpPr txBox="1">
            <a:spLocks noChangeArrowheads="1"/>
          </p:cNvSpPr>
          <p:nvPr/>
        </p:nvSpPr>
        <p:spPr bwMode="auto">
          <a:xfrm>
            <a:off x="4276725" y="6029325"/>
            <a:ext cx="763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/>
              <a:t> myelom</a:t>
            </a: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341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441"/>
            <a:ext cx="8229600" cy="576064"/>
          </a:xfrm>
        </p:spPr>
        <p:txBody>
          <a:bodyPr>
            <a:noAutofit/>
          </a:bodyPr>
          <a:lstStyle/>
          <a:p>
            <a:r>
              <a:rPr lang="cs-CZ" sz="2000" b="1" i="1" dirty="0" smtClean="0">
                <a:solidFill>
                  <a:srgbClr val="0000FF"/>
                </a:solidFill>
              </a:rPr>
              <a:t>Příklady morfologických abnormalit u </a:t>
            </a:r>
            <a:r>
              <a:rPr lang="cs-CZ" sz="2000" b="1" i="1" dirty="0" err="1" smtClean="0">
                <a:solidFill>
                  <a:srgbClr val="0000FF"/>
                </a:solidFill>
              </a:rPr>
              <a:t>lymfoproliferativních</a:t>
            </a:r>
            <a:r>
              <a:rPr lang="cs-CZ" sz="2000" b="1" i="1" dirty="0" smtClean="0">
                <a:solidFill>
                  <a:srgbClr val="0000FF"/>
                </a:solidFill>
              </a:rPr>
              <a:t> onemocnění</a:t>
            </a:r>
            <a:endParaRPr lang="cs-CZ" sz="2000" b="1" i="1" dirty="0">
              <a:solidFill>
                <a:srgbClr val="0000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856984" cy="6048672"/>
          </a:xfrm>
          <a:noFill/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základní nálezy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změny v počtu WBC (snížení, normální počet, zvýšení – dle typu </a:t>
            </a: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onemocněí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až nad 100x10</a:t>
            </a:r>
            <a:r>
              <a:rPr lang="cs-CZ" sz="14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/l i přes 500x10</a:t>
            </a:r>
            <a:r>
              <a:rPr lang="cs-CZ" sz="14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/l)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lymfoctóza</a:t>
            </a:r>
            <a:endParaRPr lang="cs-CZ" sz="1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reaktivní 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LY, 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atypické 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LY 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(atypie jádra a cytoplazmy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), mladší lymfocyty, holá jádra 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(jaderné/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Gumprechtovy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stíny)</a:t>
            </a:r>
            <a:endParaRPr lang="cs-CZ" sz="12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morfologické abnormality</a:t>
            </a:r>
          </a:p>
          <a:p>
            <a:pPr marL="0" indent="0">
              <a:buNone/>
            </a:pP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4" descr="C:\Users\3840\Documents\Cíl-Databáze-10-12\F5\8403645649_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99" y="1958213"/>
            <a:ext cx="1296144" cy="1307069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51520" y="1958213"/>
            <a:ext cx="723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lymfocyt</a:t>
            </a:r>
            <a:endParaRPr lang="cs-CZ" dirty="0"/>
          </a:p>
        </p:txBody>
      </p:sp>
      <p:pic>
        <p:nvPicPr>
          <p:cNvPr id="6" name="Picture 6" descr="rea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t="31148" r="11825" b="4789"/>
          <a:stretch/>
        </p:blipFill>
        <p:spPr bwMode="auto">
          <a:xfrm rot="5400000">
            <a:off x="-227672" y="4783113"/>
            <a:ext cx="2410691" cy="153137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04781" y="4353356"/>
            <a:ext cx="889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reaktivní LY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9077" b="4793"/>
          <a:stretch/>
        </p:blipFill>
        <p:spPr bwMode="auto">
          <a:xfrm>
            <a:off x="1809946" y="2047916"/>
            <a:ext cx="2574630" cy="16730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2267744" y="2039680"/>
            <a:ext cx="394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CLL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267744" y="3443979"/>
            <a:ext cx="989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jaderné stíny</a:t>
            </a:r>
            <a:endParaRPr lang="cs-CZ" dirty="0"/>
          </a:p>
        </p:txBody>
      </p:sp>
      <p:cxnSp>
        <p:nvCxnSpPr>
          <p:cNvPr id="22" name="Přímá spojnice se šipkou 21"/>
          <p:cNvCxnSpPr/>
          <p:nvPr/>
        </p:nvCxnSpPr>
        <p:spPr>
          <a:xfrm flipV="1">
            <a:off x="3182144" y="3513147"/>
            <a:ext cx="237728" cy="693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9" t="20105" r="22861" b="23653"/>
          <a:stretch/>
        </p:blipFill>
        <p:spPr bwMode="auto">
          <a:xfrm rot="10800000">
            <a:off x="1965182" y="3793398"/>
            <a:ext cx="2404864" cy="15647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ovéPole 24"/>
          <p:cNvSpPr txBox="1"/>
          <p:nvPr/>
        </p:nvSpPr>
        <p:spPr>
          <a:xfrm>
            <a:off x="2267744" y="379172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PLL</a:t>
            </a:r>
            <a:endParaRPr lang="cs-CZ" b="1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2119418" y="4990979"/>
            <a:ext cx="501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proly</a:t>
            </a:r>
            <a:endParaRPr lang="cs-CZ" sz="1200" dirty="0"/>
          </a:p>
        </p:txBody>
      </p:sp>
      <p:cxnSp>
        <p:nvCxnSpPr>
          <p:cNvPr id="29" name="Přímá spojnice se šipkou 28"/>
          <p:cNvCxnSpPr/>
          <p:nvPr/>
        </p:nvCxnSpPr>
        <p:spPr>
          <a:xfrm flipV="1">
            <a:off x="2267744" y="4869160"/>
            <a:ext cx="288032" cy="1749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auto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0" t="19304" r="30354" b="30270"/>
          <a:stretch>
            <a:fillRect/>
          </a:stretch>
        </p:blipFill>
        <p:spPr bwMode="auto">
          <a:xfrm>
            <a:off x="4572000" y="2060848"/>
            <a:ext cx="1728788" cy="21605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821" y="3223839"/>
            <a:ext cx="690761" cy="99427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ovéPole 30"/>
          <p:cNvSpPr txBox="1"/>
          <p:nvPr/>
        </p:nvSpPr>
        <p:spPr>
          <a:xfrm>
            <a:off x="4558939" y="2047916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HCL</a:t>
            </a:r>
            <a:endParaRPr lang="cs-CZ" b="1" dirty="0"/>
          </a:p>
        </p:txBody>
      </p:sp>
      <p:pic>
        <p:nvPicPr>
          <p:cNvPr id="36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t="8802" r="9291" b="14572"/>
          <a:stretch/>
        </p:blipFill>
        <p:spPr bwMode="auto">
          <a:xfrm rot="5400000">
            <a:off x="4172404" y="4698367"/>
            <a:ext cx="2455376" cy="165618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ovéPole 31"/>
          <p:cNvSpPr txBox="1"/>
          <p:nvPr/>
        </p:nvSpPr>
        <p:spPr>
          <a:xfrm>
            <a:off x="4985658" y="4298771"/>
            <a:ext cx="1300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 smtClean="0"/>
              <a:t>splenický</a:t>
            </a:r>
            <a:r>
              <a:rPr lang="cs-CZ" sz="1200" b="1" dirty="0" smtClean="0"/>
              <a:t> lymfom</a:t>
            </a:r>
            <a:endParaRPr lang="cs-CZ" b="1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4558939" y="5308135"/>
            <a:ext cx="742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vilózní</a:t>
            </a:r>
            <a:r>
              <a:rPr lang="cs-CZ" sz="1200" dirty="0" smtClean="0"/>
              <a:t> LY</a:t>
            </a:r>
            <a:endParaRPr lang="cs-CZ" sz="1200" dirty="0"/>
          </a:p>
        </p:txBody>
      </p:sp>
      <p:cxnSp>
        <p:nvCxnSpPr>
          <p:cNvPr id="38" name="Přímá spojnice se šipkou 37"/>
          <p:cNvCxnSpPr/>
          <p:nvPr/>
        </p:nvCxnSpPr>
        <p:spPr>
          <a:xfrm flipV="1">
            <a:off x="4930099" y="4943195"/>
            <a:ext cx="341483" cy="3918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1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5" t="16007" r="7290" b="21841"/>
          <a:stretch/>
        </p:blipFill>
        <p:spPr bwMode="auto">
          <a:xfrm rot="5400000">
            <a:off x="5864927" y="2651821"/>
            <a:ext cx="3282088" cy="201622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ovéPole 39"/>
          <p:cNvSpPr txBox="1"/>
          <p:nvPr/>
        </p:nvSpPr>
        <p:spPr>
          <a:xfrm>
            <a:off x="6448488" y="3225465"/>
            <a:ext cx="1029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zářezy v jádře</a:t>
            </a:r>
            <a:endParaRPr lang="cs-CZ" dirty="0"/>
          </a:p>
        </p:txBody>
      </p:sp>
      <p:cxnSp>
        <p:nvCxnSpPr>
          <p:cNvPr id="43" name="Přímá spojnice se šipkou 42"/>
          <p:cNvCxnSpPr/>
          <p:nvPr/>
        </p:nvCxnSpPr>
        <p:spPr>
          <a:xfrm>
            <a:off x="6934552" y="3524369"/>
            <a:ext cx="81025" cy="3841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>
            <a:stCxn id="40" idx="0"/>
          </p:cNvCxnSpPr>
          <p:nvPr/>
        </p:nvCxnSpPr>
        <p:spPr>
          <a:xfrm flipV="1">
            <a:off x="6963277" y="2611747"/>
            <a:ext cx="0" cy="6137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ovéPole 50"/>
          <p:cNvSpPr txBox="1"/>
          <p:nvPr/>
        </p:nvSpPr>
        <p:spPr>
          <a:xfrm>
            <a:off x="7089269" y="4316151"/>
            <a:ext cx="1330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vysoký N/C poměr</a:t>
            </a:r>
            <a:endParaRPr lang="cs-CZ" dirty="0"/>
          </a:p>
        </p:txBody>
      </p:sp>
      <p:cxnSp>
        <p:nvCxnSpPr>
          <p:cNvPr id="54" name="Přímá spojnice se šipkou 53"/>
          <p:cNvCxnSpPr/>
          <p:nvPr/>
        </p:nvCxnSpPr>
        <p:spPr>
          <a:xfrm flipH="1">
            <a:off x="7226312" y="4597602"/>
            <a:ext cx="541186" cy="3455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 descr="auto0"/>
          <p:cNvPicPr>
            <a:picLocks noChangeAspect="1" noChangeArrowheads="1"/>
          </p:cNvPicPr>
          <p:nvPr/>
        </p:nvPicPr>
        <p:blipFill rotWithShape="1">
          <a:blip r:embed="rId10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0" t="43256" r="43137" b="39947"/>
          <a:stretch/>
        </p:blipFill>
        <p:spPr bwMode="auto">
          <a:xfrm>
            <a:off x="7913986" y="2611747"/>
            <a:ext cx="912294" cy="8420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3" name="Přímá spojnice se šipkou 62"/>
          <p:cNvCxnSpPr/>
          <p:nvPr/>
        </p:nvCxnSpPr>
        <p:spPr>
          <a:xfrm flipV="1">
            <a:off x="7411257" y="2827363"/>
            <a:ext cx="868037" cy="5585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" descr="folikular lymfom BNH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6" t="55765" r="41812" b="13094"/>
          <a:stretch/>
        </p:blipFill>
        <p:spPr bwMode="auto">
          <a:xfrm rot="5400000">
            <a:off x="8008103" y="3396965"/>
            <a:ext cx="806999" cy="9789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7" r="29260" b="36781"/>
          <a:stretch/>
        </p:blipFill>
        <p:spPr bwMode="auto">
          <a:xfrm>
            <a:off x="6372200" y="5446662"/>
            <a:ext cx="1124705" cy="92913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0" t="17808" r="29102" b="39618"/>
          <a:stretch/>
        </p:blipFill>
        <p:spPr bwMode="auto">
          <a:xfrm rot="5400000">
            <a:off x="7564975" y="5378592"/>
            <a:ext cx="929135" cy="10652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7" name="Přímá spojnice se šipkou 66"/>
          <p:cNvCxnSpPr/>
          <p:nvPr/>
        </p:nvCxnSpPr>
        <p:spPr>
          <a:xfrm>
            <a:off x="7411257" y="3453756"/>
            <a:ext cx="856961" cy="3162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ovéPole 68"/>
          <p:cNvSpPr txBox="1"/>
          <p:nvPr/>
        </p:nvSpPr>
        <p:spPr>
          <a:xfrm>
            <a:off x="6963277" y="5446662"/>
            <a:ext cx="950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členitá jádra</a:t>
            </a:r>
            <a:endParaRPr lang="cs-CZ" dirty="0"/>
          </a:p>
        </p:txBody>
      </p:sp>
      <p:pic>
        <p:nvPicPr>
          <p:cNvPr id="74" name="Picture 3" descr="C:\Users\3840\Documents\Cíl-Databáze-10-12\F5\8403645649_02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9622" y="3086249"/>
            <a:ext cx="1187697" cy="1178639"/>
          </a:xfrm>
          <a:prstGeom prst="rect">
            <a:avLst/>
          </a:prstGeom>
          <a:solidFill>
            <a:srgbClr val="663300"/>
          </a:solidFill>
          <a:ln>
            <a:solidFill>
              <a:srgbClr val="666633"/>
            </a:solidFill>
          </a:ln>
          <a:extLst/>
        </p:spPr>
      </p:pic>
      <p:sp>
        <p:nvSpPr>
          <p:cNvPr id="71" name="TextovéPole 70"/>
          <p:cNvSpPr txBox="1"/>
          <p:nvPr/>
        </p:nvSpPr>
        <p:spPr>
          <a:xfrm>
            <a:off x="423016" y="3930220"/>
            <a:ext cx="980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LGL lymfocyt</a:t>
            </a:r>
            <a:endParaRPr lang="cs-CZ" dirty="0"/>
          </a:p>
        </p:txBody>
      </p:sp>
      <p:pic>
        <p:nvPicPr>
          <p:cNvPr id="77" name="Picture 5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t="28243"/>
          <a:stretch/>
        </p:blipFill>
        <p:spPr bwMode="auto">
          <a:xfrm>
            <a:off x="1809946" y="5446634"/>
            <a:ext cx="2610430" cy="13075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TextovéPole 72"/>
          <p:cNvSpPr txBox="1"/>
          <p:nvPr/>
        </p:nvSpPr>
        <p:spPr>
          <a:xfrm>
            <a:off x="3719222" y="5446662"/>
            <a:ext cx="70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myelom</a:t>
            </a:r>
            <a:endParaRPr lang="cs-CZ" b="1" dirty="0"/>
          </a:p>
        </p:txBody>
      </p:sp>
      <p:cxnSp>
        <p:nvCxnSpPr>
          <p:cNvPr id="83" name="Přímá spojnice se šipkou 82"/>
          <p:cNvCxnSpPr/>
          <p:nvPr/>
        </p:nvCxnSpPr>
        <p:spPr>
          <a:xfrm>
            <a:off x="7845276" y="4593150"/>
            <a:ext cx="184266" cy="225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0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441"/>
            <a:ext cx="8229600" cy="576064"/>
          </a:xfrm>
        </p:spPr>
        <p:txBody>
          <a:bodyPr>
            <a:noAutofit/>
          </a:bodyPr>
          <a:lstStyle/>
          <a:p>
            <a:r>
              <a:rPr lang="cs-CZ" sz="2000" b="1" i="1" dirty="0">
                <a:solidFill>
                  <a:srgbClr val="0000FF"/>
                </a:solidFill>
              </a:rPr>
              <a:t>D</a:t>
            </a:r>
            <a:r>
              <a:rPr lang="cs-CZ" sz="2000" b="1" i="1" dirty="0" smtClean="0">
                <a:solidFill>
                  <a:srgbClr val="0000FF"/>
                </a:solidFill>
              </a:rPr>
              <a:t> - Příklady morfologických abnormalit u myeloproliferativních onemocnění</a:t>
            </a:r>
            <a:endParaRPr lang="cs-CZ" sz="2000" b="1" i="1" dirty="0">
              <a:solidFill>
                <a:srgbClr val="0000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476672"/>
            <a:ext cx="8280920" cy="6048672"/>
          </a:xfrm>
          <a:noFill/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základní nálezy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zvýšený počet WBC ( často až 100x i více), zvýšený počet PLT (možný extrémní počet až 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 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1000x10</a:t>
            </a:r>
            <a:r>
              <a:rPr lang="cs-CZ" sz="14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/l)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možné morfologické nálezy v návaznosti na typ onemocnění: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neutrofilie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 mladší vývojová stádia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(myelocyty,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metamyelocyty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), bazofilie, může být eozinofilie, </a:t>
            </a:r>
            <a:b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možná přítomnost různého podílu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blastů</a:t>
            </a:r>
            <a:r>
              <a:rPr lang="cs-CZ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 KD hyperplazii </a:t>
            </a:r>
            <a:r>
              <a:rPr lang="cs-CZ" sz="1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granulocytárních</a:t>
            </a:r>
            <a:r>
              <a:rPr lang="cs-CZ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řad </a:t>
            </a:r>
            <a:endParaRPr lang="cs-CZ" sz="12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NRBC v periferní krvi, sledovat morfologické odchylky RBC (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slzičkovité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RBC) 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patologická morfologie PLT, i gigantické PLT, v KD zmnožené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dysplatické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MGK, holá jádra MGK v periferii</a:t>
            </a:r>
            <a:endParaRPr lang="cs-CZ" sz="105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morfologické abnormality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CML-myeloidní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504" y="2636911"/>
            <a:ext cx="2664296" cy="200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691680" y="2653897"/>
            <a:ext cx="5902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 smtClean="0"/>
              <a:t>↑WBC</a:t>
            </a:r>
            <a:endParaRPr lang="cs-CZ" b="1" dirty="0"/>
          </a:p>
        </p:txBody>
      </p:sp>
      <p:pic>
        <p:nvPicPr>
          <p:cNvPr id="6" name="Picture 12" descr="ba-sg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r="4108" b="17435"/>
          <a:stretch/>
        </p:blipFill>
        <p:spPr bwMode="auto">
          <a:xfrm>
            <a:off x="107505" y="4797152"/>
            <a:ext cx="2664296" cy="153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8" t="15100" r="6979"/>
          <a:stretch/>
        </p:blipFill>
        <p:spPr bwMode="auto">
          <a:xfrm rot="10800000">
            <a:off x="2915816" y="2636910"/>
            <a:ext cx="2243971" cy="194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http://www.pathologystudent.com/wp-content/uploads/2013/02/Krafts11_1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7"/>
          <a:stretch/>
        </p:blipFill>
        <p:spPr bwMode="auto">
          <a:xfrm rot="5400000">
            <a:off x="5018244" y="2755605"/>
            <a:ext cx="2243970" cy="155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encrypted-tbn2.gstatic.com/images?q=tbn:ANd9GcSIuuM66ofOmgFOhvWe5VpfAHmmE5jcC3wGjc5JplvxyJdZVTpq4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767" y="4790403"/>
            <a:ext cx="3163885" cy="155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3840\Documents\Cíl-Databáze-A-10-12\MP10PolycytMGK\7MG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26" y="4797152"/>
            <a:ext cx="1440161" cy="145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Obrázek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6558597" y="2829555"/>
            <a:ext cx="2399287" cy="140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1730953" y="4813068"/>
            <a:ext cx="5116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 smtClean="0"/>
              <a:t>BASO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942757" y="2767716"/>
            <a:ext cx="388248" cy="26161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100" b="1" dirty="0" smtClean="0"/>
              <a:t>CEL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487810" y="5987829"/>
            <a:ext cx="10999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 smtClean="0"/>
              <a:t>holé jádro MGK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402367" y="2631798"/>
            <a:ext cx="322524" cy="26161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100" b="1" dirty="0" smtClean="0"/>
              <a:t>ET</a:t>
            </a:r>
            <a:endParaRPr lang="cs-CZ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755109" y="4813068"/>
            <a:ext cx="322524" cy="26161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100" b="1" dirty="0" smtClean="0"/>
              <a:t>ET</a:t>
            </a:r>
            <a:endParaRPr lang="cs-CZ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7077633" y="2593713"/>
            <a:ext cx="369012" cy="26161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100" b="1" dirty="0" smtClean="0"/>
              <a:t>MF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681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441"/>
            <a:ext cx="8229600" cy="576064"/>
          </a:xfrm>
        </p:spPr>
        <p:txBody>
          <a:bodyPr>
            <a:noAutofit/>
          </a:bodyPr>
          <a:lstStyle/>
          <a:p>
            <a:r>
              <a:rPr lang="cs-CZ" sz="2000" b="1" i="1" dirty="0" smtClean="0">
                <a:solidFill>
                  <a:srgbClr val="0000FF"/>
                </a:solidFill>
              </a:rPr>
              <a:t>Laboratorní nálezy u </a:t>
            </a:r>
            <a:r>
              <a:rPr lang="cs-CZ" sz="2000" b="1" i="1" dirty="0" err="1" smtClean="0">
                <a:solidFill>
                  <a:srgbClr val="0000FF"/>
                </a:solidFill>
              </a:rPr>
              <a:t>myelodysplastického</a:t>
            </a:r>
            <a:r>
              <a:rPr lang="cs-CZ" sz="2000" b="1" i="1" dirty="0" smtClean="0">
                <a:solidFill>
                  <a:srgbClr val="0000FF"/>
                </a:solidFill>
              </a:rPr>
              <a:t> syndromu</a:t>
            </a:r>
            <a:endParaRPr lang="cs-CZ" sz="2000" b="1" i="1" dirty="0">
              <a:solidFill>
                <a:srgbClr val="0000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856984" cy="6048672"/>
          </a:xfrm>
          <a:noFill/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základní nálezy v periferní krvi</a:t>
            </a:r>
            <a:endParaRPr lang="cs-CZ" sz="1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erytrocyty: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anémie, ↑RDW, </a:t>
            </a: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polychromázie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poikilocytóza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inkluze v RBC, </a:t>
            </a: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dysplázie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NRBC, ↓RETIC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leukocyty: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obvykle 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↓NE, </a:t>
            </a:r>
            <a:r>
              <a:rPr lang="cs-CZ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hypo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/hyper(&gt;5segmentů) - segmentace NE, </a:t>
            </a: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pseudo-Pelgerova-Huëtova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anomálie, </a:t>
            </a:r>
            <a:r>
              <a:rPr lang="cs-CZ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hypo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/hyper/nerovnoměrná-granulace NE, </a:t>
            </a:r>
            <a:r>
              <a:rPr lang="cs-CZ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vakuolizace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NE, </a:t>
            </a:r>
            <a:r>
              <a:rPr lang="cs-CZ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evt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. přetrvávající </a:t>
            </a:r>
            <a:r>
              <a:rPr lang="cs-CZ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bazofílie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cytoplazmy NE,</a:t>
            </a:r>
            <a:b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</a:b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abnormální 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mono/</a:t>
            </a: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promonocyty</a:t>
            </a:r>
            <a:endParaRPr lang="cs-CZ" sz="14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trombocyty:</a:t>
            </a:r>
            <a:r>
              <a:rPr lang="cs-CZ" sz="1600" i="1" dirty="0">
                <a:solidFill>
                  <a:srgbClr val="7030A0"/>
                </a:solidFill>
              </a:rPr>
              <a:t/>
            </a:r>
            <a:br>
              <a:rPr lang="cs-CZ" sz="1600" i="1" dirty="0">
                <a:solidFill>
                  <a:srgbClr val="7030A0"/>
                </a:solidFill>
              </a:rPr>
            </a:b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většinou 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↓PLT, 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↑PDW,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makro PLT, </a:t>
            </a:r>
            <a:r>
              <a:rPr lang="cs-CZ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hypogranulární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PLT, fragmenty cytoplazmy MGK, 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mikro 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MGK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, 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jádra 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MGK</a:t>
            </a:r>
            <a:endParaRPr lang="cs-CZ" sz="1400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základní nálezy v kostní dřeni</a:t>
            </a:r>
            <a:endParaRPr lang="cs-CZ" sz="18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dyserytropoéza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podobné </a:t>
            </a:r>
            <a:r>
              <a:rPr lang="cs-CZ" sz="1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dysplatické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změny jako v PK, 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dále</a:t>
            </a:r>
            <a:r>
              <a:rPr lang="cs-CZ" sz="1400" i="1" dirty="0" smtClean="0"/>
              <a:t>: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200" i="1" dirty="0" smtClean="0"/>
              <a:t>jádro</a:t>
            </a:r>
            <a:r>
              <a:rPr lang="cs-CZ" sz="1200" i="1" dirty="0"/>
              <a:t>: mezijaderné můstky, </a:t>
            </a:r>
            <a:r>
              <a:rPr lang="cs-CZ" sz="1200" i="1" dirty="0" err="1"/>
              <a:t>karyorexe</a:t>
            </a:r>
            <a:r>
              <a:rPr lang="cs-CZ" sz="1200" i="1" dirty="0"/>
              <a:t>, </a:t>
            </a:r>
            <a:r>
              <a:rPr lang="cs-CZ" sz="1200" i="1" dirty="0" err="1"/>
              <a:t>vícejadernost</a:t>
            </a:r>
            <a:r>
              <a:rPr lang="cs-CZ" sz="1200" i="1" dirty="0"/>
              <a:t>, </a:t>
            </a:r>
            <a:r>
              <a:rPr lang="cs-CZ" sz="1200" i="1" dirty="0" err="1"/>
              <a:t>megaloidní</a:t>
            </a:r>
            <a:r>
              <a:rPr lang="cs-CZ" sz="1200" i="1" dirty="0"/>
              <a:t> rysy, </a:t>
            </a:r>
            <a:r>
              <a:rPr lang="cs-CZ" sz="1200" i="1" dirty="0" err="1"/>
              <a:t>zneokrouhlení</a:t>
            </a:r>
            <a:r>
              <a:rPr lang="cs-CZ" sz="1200" i="1" dirty="0"/>
              <a:t> </a:t>
            </a:r>
            <a:r>
              <a:rPr lang="cs-CZ" sz="1200" i="1" dirty="0" smtClean="0"/>
              <a:t>jádra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200" i="1" dirty="0" smtClean="0"/>
              <a:t>cytoplazma</a:t>
            </a:r>
            <a:r>
              <a:rPr lang="cs-CZ" sz="1200" i="1" dirty="0"/>
              <a:t>: </a:t>
            </a:r>
            <a:r>
              <a:rPr lang="cs-CZ" sz="1200" i="1" dirty="0" err="1"/>
              <a:t>vakuolizace</a:t>
            </a:r>
            <a:r>
              <a:rPr lang="cs-CZ" sz="1200" i="1" dirty="0"/>
              <a:t>, nerovnoměrná barvitelnost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dysgranulopoéza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podobné </a:t>
            </a:r>
            <a:r>
              <a:rPr lang="cs-CZ" sz="1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dysplatické</a:t>
            </a:r>
            <a:r>
              <a:rPr lang="cs-CZ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změny jako v PK, 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dále: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asynchronie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vyzrávání jádra a cytoplazmy,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Auerovy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tyče,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pseudo-Chediakova-Higashiho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granula</a:t>
            </a:r>
            <a:endParaRPr lang="cs-CZ" sz="10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dysmegakaryopoéza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mikro/obrovské MGK,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hypo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/hyper -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lobularizace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MGK, vícejaderné MGK,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vakuolozace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hypogranulace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MGK</a:t>
            </a:r>
            <a:b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cs-CZ" sz="12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Sledovat: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lvl="1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charakter dysplazie pro rozlišení typu MDS</a:t>
            </a:r>
          </a:p>
          <a:p>
            <a:pPr lvl="1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počet </a:t>
            </a: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blastů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 PK a KD</a:t>
            </a:r>
          </a:p>
          <a:p>
            <a:pPr lvl="1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cytopenie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 KO (bez dysplastických změn by neměla být návaznost na diagnostiku MDS)</a:t>
            </a:r>
          </a:p>
          <a:p>
            <a:pPr lvl="1">
              <a:buClr>
                <a:srgbClr val="7030A0"/>
              </a:buClr>
              <a:buFont typeface="Wingdings" panose="05000000000000000000" pitchFamily="2" charset="2"/>
              <a:buChar char="v"/>
            </a:pPr>
            <a:endParaRPr lang="cs-CZ" sz="12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263174" y="5445224"/>
            <a:ext cx="856895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56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420888"/>
            <a:ext cx="8229600" cy="1143000"/>
          </a:xfrm>
        </p:spPr>
        <p:txBody>
          <a:bodyPr/>
          <a:lstStyle/>
          <a:p>
            <a:r>
              <a:rPr lang="cs-CZ" b="1" i="1" dirty="0" smtClean="0">
                <a:solidFill>
                  <a:srgbClr val="0000FF"/>
                </a:solidFill>
              </a:rPr>
              <a:t>Vyšetřování </a:t>
            </a:r>
            <a:r>
              <a:rPr lang="cs-CZ" b="1" i="1" dirty="0">
                <a:solidFill>
                  <a:srgbClr val="0000FF"/>
                </a:solidFill>
              </a:rPr>
              <a:t>anémií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89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441"/>
            <a:ext cx="8229600" cy="576064"/>
          </a:xfrm>
        </p:spPr>
        <p:txBody>
          <a:bodyPr>
            <a:noAutofit/>
          </a:bodyPr>
          <a:lstStyle/>
          <a:p>
            <a:r>
              <a:rPr lang="cs-CZ" sz="2000" b="1" i="1" dirty="0" smtClean="0">
                <a:solidFill>
                  <a:srgbClr val="0000FF"/>
                </a:solidFill>
              </a:rPr>
              <a:t>Příklady morfologických abnormalit u </a:t>
            </a:r>
            <a:r>
              <a:rPr lang="cs-CZ" sz="2000" b="1" i="1" dirty="0" err="1" smtClean="0">
                <a:solidFill>
                  <a:srgbClr val="0000FF"/>
                </a:solidFill>
              </a:rPr>
              <a:t>myelodysplastického</a:t>
            </a:r>
            <a:r>
              <a:rPr lang="cs-CZ" sz="2000" b="1" i="1" dirty="0" smtClean="0">
                <a:solidFill>
                  <a:srgbClr val="0000FF"/>
                </a:solidFill>
              </a:rPr>
              <a:t> syndromu</a:t>
            </a:r>
            <a:endParaRPr lang="cs-CZ" sz="2000" b="1" i="1" dirty="0">
              <a:solidFill>
                <a:srgbClr val="0000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856984" cy="6048672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5" descr="MDS_hypersg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2232248" cy="167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MDS_hypogr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66" y="2418538"/>
            <a:ext cx="2190653" cy="16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MDS_hypos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89" y="1998211"/>
            <a:ext cx="1582836" cy="118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DS_hypog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346" y="3222331"/>
            <a:ext cx="1800894" cy="135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222" y="705907"/>
            <a:ext cx="237648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716016" y="705907"/>
            <a:ext cx="8755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smtClean="0">
                <a:solidFill>
                  <a:schemeClr val="bg1"/>
                </a:solidFill>
              </a:rPr>
              <a:t>heterozygot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907709" y="705907"/>
            <a:ext cx="8242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smtClean="0">
                <a:solidFill>
                  <a:schemeClr val="bg1"/>
                </a:solidFill>
              </a:rPr>
              <a:t>homozygot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0" t="21658" r="30254" b="10767"/>
          <a:stretch/>
        </p:blipFill>
        <p:spPr bwMode="auto">
          <a:xfrm rot="5400000">
            <a:off x="7332554" y="535966"/>
            <a:ext cx="1361040" cy="156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1" b="6088"/>
          <a:stretch>
            <a:fillRect/>
          </a:stretch>
        </p:blipFill>
        <p:spPr bwMode="auto">
          <a:xfrm>
            <a:off x="4471831" y="2450617"/>
            <a:ext cx="2495268" cy="196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 descr="MDS_mgk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374" y="2083918"/>
            <a:ext cx="1931141" cy="144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MDS_mgk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308" y="3625348"/>
            <a:ext cx="2088604" cy="156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MDS_NRBC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8" y="4149080"/>
            <a:ext cx="2520528" cy="18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7097" b="23835"/>
          <a:stretch/>
        </p:blipFill>
        <p:spPr bwMode="auto">
          <a:xfrm>
            <a:off x="1614822" y="4149080"/>
            <a:ext cx="879335" cy="86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 descr="MDS_mitóz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96821" y="4879411"/>
            <a:ext cx="2118803" cy="158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MDS_mgk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67" y="5314118"/>
            <a:ext cx="1728886" cy="129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retikulární b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525" y="4637675"/>
            <a:ext cx="2570804" cy="192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MDS_15-hypersegmNE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2" t="22006" r="24733" b="17852"/>
          <a:stretch/>
        </p:blipFill>
        <p:spPr bwMode="auto">
          <a:xfrm>
            <a:off x="2585709" y="610342"/>
            <a:ext cx="1770961" cy="130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6098409" y="705907"/>
            <a:ext cx="8242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smtClean="0">
                <a:solidFill>
                  <a:schemeClr val="bg1"/>
                </a:solidFill>
              </a:rPr>
              <a:t>homozygot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23" name="Přímá spojnice 22"/>
          <p:cNvCxnSpPr/>
          <p:nvPr/>
        </p:nvCxnSpPr>
        <p:spPr>
          <a:xfrm>
            <a:off x="6012160" y="705907"/>
            <a:ext cx="0" cy="1584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2852531" y="618773"/>
            <a:ext cx="1207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 err="1" smtClean="0"/>
              <a:t>hypersegmentace</a:t>
            </a:r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722138" y="2418538"/>
            <a:ext cx="11608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 smtClean="0"/>
              <a:t>hyposegmentace</a:t>
            </a:r>
            <a:r>
              <a:rPr lang="cs-CZ" sz="1100" dirty="0" smtClean="0"/>
              <a:t/>
            </a:r>
            <a:br>
              <a:rPr lang="cs-CZ" sz="1100" dirty="0" smtClean="0"/>
            </a:br>
            <a:r>
              <a:rPr lang="cs-CZ" sz="1100" dirty="0" err="1" smtClean="0"/>
              <a:t>hypogranulace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37030" y="4172706"/>
            <a:ext cx="10615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 smtClean="0"/>
              <a:t>dysplázie</a:t>
            </a:r>
            <a:r>
              <a:rPr lang="cs-CZ" sz="1100" dirty="0" smtClean="0"/>
              <a:t> NRBC</a:t>
            </a:r>
            <a:endParaRPr lang="cs-CZ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2675491" y="6042498"/>
            <a:ext cx="5725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smtClean="0"/>
              <a:t>mitóza</a:t>
            </a:r>
            <a:br>
              <a:rPr lang="cs-CZ" sz="1100" dirty="0" smtClean="0"/>
            </a:br>
            <a:r>
              <a:rPr lang="cs-CZ" sz="1100" dirty="0" smtClean="0"/>
              <a:t>NRBC </a:t>
            </a:r>
            <a:endParaRPr lang="cs-CZ" sz="11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4456935" y="3232192"/>
            <a:ext cx="148309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cs-CZ" sz="1100" dirty="0" err="1" smtClean="0"/>
              <a:t>pseudo</a:t>
            </a:r>
            <a:r>
              <a:rPr lang="cs-CZ" sz="1100" dirty="0" smtClean="0"/>
              <a:t>-</a:t>
            </a:r>
            <a:br>
              <a:rPr lang="cs-CZ" sz="1100" dirty="0" smtClean="0"/>
            </a:br>
            <a:r>
              <a:rPr lang="cs-CZ" sz="1100" dirty="0" err="1" smtClean="0"/>
              <a:t>Chediakova-Higashiho</a:t>
            </a:r>
            <a:r>
              <a:rPr lang="cs-CZ" sz="1100" dirty="0" smtClean="0"/>
              <a:t> </a:t>
            </a:r>
            <a:br>
              <a:rPr lang="cs-CZ" sz="1100" dirty="0" smtClean="0"/>
            </a:br>
            <a:r>
              <a:rPr lang="cs-CZ" sz="1100" dirty="0" smtClean="0"/>
              <a:t>granula</a:t>
            </a:r>
            <a:endParaRPr lang="cs-CZ" sz="10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5782421" y="2978534"/>
            <a:ext cx="9701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 smtClean="0"/>
              <a:t>Auerovy</a:t>
            </a:r>
            <a:r>
              <a:rPr lang="cs-CZ" sz="1100" dirty="0" smtClean="0"/>
              <a:t>. tyče</a:t>
            </a:r>
            <a:endParaRPr lang="cs-CZ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6098409" y="4666347"/>
            <a:ext cx="7280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smtClean="0"/>
              <a:t>makrofág</a:t>
            </a:r>
            <a:endParaRPr lang="cs-CZ" dirty="0"/>
          </a:p>
        </p:txBody>
      </p:sp>
      <p:sp>
        <p:nvSpPr>
          <p:cNvPr id="1024" name="TextovéPole 1023"/>
          <p:cNvSpPr txBox="1"/>
          <p:nvPr/>
        </p:nvSpPr>
        <p:spPr>
          <a:xfrm>
            <a:off x="8113151" y="2091193"/>
            <a:ext cx="8162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 smtClean="0"/>
              <a:t>dysplatický</a:t>
            </a:r>
            <a:r>
              <a:rPr lang="cs-CZ" sz="1100" dirty="0" smtClean="0"/>
              <a:t/>
            </a:r>
            <a:br>
              <a:rPr lang="cs-CZ" sz="1100" dirty="0" smtClean="0"/>
            </a:br>
            <a:r>
              <a:rPr lang="cs-CZ" sz="1100" dirty="0" smtClean="0"/>
              <a:t>    MGK</a:t>
            </a:r>
            <a:endParaRPr lang="cs-CZ" sz="1100" dirty="0"/>
          </a:p>
        </p:txBody>
      </p:sp>
      <p:sp>
        <p:nvSpPr>
          <p:cNvPr id="1025" name="TextovéPole 1024"/>
          <p:cNvSpPr txBox="1"/>
          <p:nvPr/>
        </p:nvSpPr>
        <p:spPr>
          <a:xfrm>
            <a:off x="8237444" y="3616912"/>
            <a:ext cx="8210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/>
              <a:t>dysplatický</a:t>
            </a:r>
            <a:r>
              <a:rPr lang="cs-CZ" sz="1100" dirty="0"/>
              <a:t/>
            </a:r>
            <a:br>
              <a:rPr lang="cs-CZ" sz="1100" dirty="0"/>
            </a:br>
            <a:r>
              <a:rPr lang="cs-CZ" sz="1100" dirty="0"/>
              <a:t> </a:t>
            </a:r>
            <a:r>
              <a:rPr lang="cs-CZ" sz="1100" dirty="0" smtClean="0"/>
              <a:t>MGK</a:t>
            </a:r>
            <a:endParaRPr lang="cs-CZ" sz="1100" dirty="0"/>
          </a:p>
        </p:txBody>
      </p:sp>
      <p:sp>
        <p:nvSpPr>
          <p:cNvPr id="1027" name="TextovéPole 1026"/>
          <p:cNvSpPr txBox="1"/>
          <p:nvPr/>
        </p:nvSpPr>
        <p:spPr>
          <a:xfrm>
            <a:off x="7428936" y="5344603"/>
            <a:ext cx="11320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 smtClean="0"/>
              <a:t>dysplatický</a:t>
            </a:r>
            <a:r>
              <a:rPr lang="cs-CZ" sz="1100" dirty="0" smtClean="0"/>
              <a:t> MGK</a:t>
            </a:r>
            <a:endParaRPr lang="cs-CZ" sz="1100" dirty="0"/>
          </a:p>
        </p:txBody>
      </p:sp>
      <p:sp>
        <p:nvSpPr>
          <p:cNvPr id="1028" name="TextovéPole 1027"/>
          <p:cNvSpPr txBox="1"/>
          <p:nvPr/>
        </p:nvSpPr>
        <p:spPr>
          <a:xfrm>
            <a:off x="2737720" y="2019730"/>
            <a:ext cx="11608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/>
              <a:t>hyposegmentace</a:t>
            </a:r>
            <a:r>
              <a:rPr lang="cs-CZ" sz="1100" dirty="0"/>
              <a:t/>
            </a:r>
            <a:br>
              <a:rPr lang="cs-CZ" sz="1100" dirty="0"/>
            </a:br>
            <a:r>
              <a:rPr lang="cs-CZ" sz="1100" dirty="0" err="1" smtClean="0"/>
              <a:t>hypogranulace</a:t>
            </a:r>
            <a:endParaRPr lang="cs-CZ" dirty="0"/>
          </a:p>
        </p:txBody>
      </p:sp>
      <p:sp>
        <p:nvSpPr>
          <p:cNvPr id="1029" name="TextovéPole 1028"/>
          <p:cNvSpPr txBox="1"/>
          <p:nvPr/>
        </p:nvSpPr>
        <p:spPr>
          <a:xfrm>
            <a:off x="2616412" y="3194461"/>
            <a:ext cx="11608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/>
              <a:t>hyposegmentace</a:t>
            </a:r>
            <a:r>
              <a:rPr lang="cs-CZ" sz="1100" dirty="0"/>
              <a:t/>
            </a:r>
            <a:br>
              <a:rPr lang="cs-CZ" sz="1100" dirty="0"/>
            </a:br>
            <a:r>
              <a:rPr lang="cs-CZ" sz="1100" dirty="0" err="1" smtClean="0"/>
              <a:t>hypogranulace</a:t>
            </a:r>
            <a:endParaRPr lang="cs-CZ" dirty="0"/>
          </a:p>
        </p:txBody>
      </p:sp>
      <p:sp>
        <p:nvSpPr>
          <p:cNvPr id="1030" name="TextovéPole 1029"/>
          <p:cNvSpPr txBox="1"/>
          <p:nvPr/>
        </p:nvSpPr>
        <p:spPr>
          <a:xfrm>
            <a:off x="2024157" y="1319055"/>
            <a:ext cx="4700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 err="1" smtClean="0"/>
              <a:t>blast</a:t>
            </a:r>
            <a:endParaRPr lang="cs-CZ" b="1" dirty="0"/>
          </a:p>
        </p:txBody>
      </p:sp>
      <p:sp>
        <p:nvSpPr>
          <p:cNvPr id="1031" name="TextovéPole 1030"/>
          <p:cNvSpPr txBox="1"/>
          <p:nvPr/>
        </p:nvSpPr>
        <p:spPr>
          <a:xfrm>
            <a:off x="7414508" y="836712"/>
            <a:ext cx="11608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 smtClean="0"/>
              <a:t>hyposegmentace</a:t>
            </a:r>
            <a:endParaRPr lang="cs-CZ" dirty="0"/>
          </a:p>
        </p:txBody>
      </p:sp>
      <p:sp>
        <p:nvSpPr>
          <p:cNvPr id="1032" name="TextovéPole 1031"/>
          <p:cNvSpPr txBox="1"/>
          <p:nvPr/>
        </p:nvSpPr>
        <p:spPr>
          <a:xfrm>
            <a:off x="271533" y="1186886"/>
            <a:ext cx="9012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 smtClean="0"/>
              <a:t>dysplázie</a:t>
            </a:r>
            <a:r>
              <a:rPr lang="cs-CZ" sz="1100" dirty="0" smtClean="0"/>
              <a:t> NE</a:t>
            </a:r>
            <a:endParaRPr lang="cs-CZ" dirty="0"/>
          </a:p>
        </p:txBody>
      </p:sp>
      <p:cxnSp>
        <p:nvCxnSpPr>
          <p:cNvPr id="22" name="Přímá spojnice se šipkou 21"/>
          <p:cNvCxnSpPr/>
          <p:nvPr/>
        </p:nvCxnSpPr>
        <p:spPr>
          <a:xfrm flipV="1">
            <a:off x="1528611" y="4614455"/>
            <a:ext cx="268211" cy="313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1203581" y="4797152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err="1" smtClean="0"/>
              <a:t>interplazmatický</a:t>
            </a:r>
            <a:r>
              <a:rPr lang="cs-CZ" sz="900" dirty="0" smtClean="0"/>
              <a:t/>
            </a:r>
            <a:br>
              <a:rPr lang="cs-CZ" sz="900" dirty="0" smtClean="0"/>
            </a:br>
            <a:r>
              <a:rPr lang="cs-CZ" sz="900" dirty="0" smtClean="0"/>
              <a:t>můstek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58177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1835697" y="1546370"/>
            <a:ext cx="1008112" cy="1210364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cs-CZ" altLang="cs-CZ" sz="1400" b="1" dirty="0">
                <a:solidFill>
                  <a:srgbClr val="FF0000"/>
                </a:solidFill>
                <a:latin typeface="Arial" charset="0"/>
              </a:rPr>
              <a:t>substrát</a:t>
            </a:r>
          </a:p>
          <a:p>
            <a:pPr algn="ctr"/>
            <a:r>
              <a:rPr lang="cs-CZ" altLang="cs-CZ" sz="11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↓</a:t>
            </a:r>
          </a:p>
          <a:p>
            <a:pPr algn="ctr"/>
            <a:r>
              <a:rPr lang="cs-CZ" altLang="cs-CZ" sz="1050" i="1" dirty="0" smtClean="0">
                <a:solidFill>
                  <a:srgbClr val="0000CC"/>
                </a:solidFill>
                <a:latin typeface="Arial" charset="0"/>
              </a:rPr>
              <a:t>inkubační </a:t>
            </a:r>
            <a:r>
              <a:rPr lang="cs-CZ" altLang="cs-CZ" sz="1050" i="1" dirty="0">
                <a:solidFill>
                  <a:srgbClr val="0000CC"/>
                </a:solidFill>
                <a:latin typeface="Arial" charset="0"/>
              </a:rPr>
              <a:t>roztok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2843809" y="1893575"/>
            <a:ext cx="418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076" name="Oval 6"/>
          <p:cNvSpPr>
            <a:spLocks noChangeArrowheads="1"/>
          </p:cNvSpPr>
          <p:nvPr/>
        </p:nvSpPr>
        <p:spPr bwMode="auto">
          <a:xfrm>
            <a:off x="3303788" y="1546369"/>
            <a:ext cx="705101" cy="1210365"/>
          </a:xfrm>
          <a:prstGeom prst="ellipse">
            <a:avLst/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cs-CZ" altLang="cs-CZ" b="1" dirty="0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cs-CZ" altLang="cs-CZ" sz="1200" b="1" dirty="0">
                <a:solidFill>
                  <a:srgbClr val="FF0000"/>
                </a:solidFill>
                <a:latin typeface="Arial" charset="0"/>
              </a:rPr>
              <a:t>enzym</a:t>
            </a:r>
          </a:p>
          <a:p>
            <a:pPr algn="ctr"/>
            <a:r>
              <a:rPr lang="cs-CZ" altLang="cs-CZ" sz="1100" dirty="0" smtClean="0">
                <a:solidFill>
                  <a:srgbClr val="FF0000"/>
                </a:solidFill>
                <a:latin typeface="Arial" charset="0"/>
              </a:rPr>
              <a:t>(glykogen,</a:t>
            </a:r>
            <a:endParaRPr lang="cs-CZ" altLang="cs-CZ" sz="1400" dirty="0" smtClean="0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cs-CZ" altLang="cs-CZ" sz="1100" dirty="0" smtClean="0">
                <a:solidFill>
                  <a:srgbClr val="FF0000"/>
                </a:solidFill>
                <a:latin typeface="Arial" charset="0"/>
              </a:rPr>
              <a:t>lipidy)</a:t>
            </a:r>
          </a:p>
          <a:p>
            <a:pPr algn="ctr"/>
            <a:r>
              <a:rPr lang="cs-CZ" altLang="cs-CZ" sz="1400" dirty="0" smtClean="0">
                <a:solidFill>
                  <a:srgbClr val="FF0000"/>
                </a:solidFill>
                <a:latin typeface="Arial" charset="0"/>
              </a:rPr>
              <a:t>↓</a:t>
            </a:r>
            <a:endParaRPr lang="cs-CZ" altLang="cs-CZ" sz="1400" dirty="0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cs-CZ" altLang="cs-CZ" sz="1200" i="1" dirty="0">
                <a:solidFill>
                  <a:srgbClr val="0000CC"/>
                </a:solidFill>
                <a:latin typeface="Arial" charset="0"/>
              </a:rPr>
              <a:t>buňka</a:t>
            </a:r>
          </a:p>
          <a:p>
            <a:pPr algn="ctr"/>
            <a:endParaRPr lang="cs-CZ" altLang="cs-CZ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3968353" y="1951496"/>
            <a:ext cx="4587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000" dirty="0">
                <a:solidFill>
                  <a:srgbClr val="FF0000"/>
                </a:solidFill>
                <a:sym typeface="Wingdings" pitchFamily="2" charset="2"/>
              </a:rPr>
              <a:t></a:t>
            </a:r>
          </a:p>
        </p:txBody>
      </p:sp>
      <p:sp>
        <p:nvSpPr>
          <p:cNvPr id="3078" name="Oval 8"/>
          <p:cNvSpPr>
            <a:spLocks noChangeArrowheads="1"/>
          </p:cNvSpPr>
          <p:nvPr/>
        </p:nvSpPr>
        <p:spPr bwMode="auto">
          <a:xfrm>
            <a:off x="4398149" y="1436795"/>
            <a:ext cx="2015666" cy="1319940"/>
          </a:xfrm>
          <a:prstGeom prst="ellipse">
            <a:avLst/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cs-CZ" altLang="cs-CZ" sz="1200" b="1" dirty="0">
                <a:solidFill>
                  <a:srgbClr val="FF0000"/>
                </a:solidFill>
                <a:latin typeface="Arial" charset="0"/>
              </a:rPr>
              <a:t>obarvené precipitáty</a:t>
            </a:r>
          </a:p>
          <a:p>
            <a:pPr algn="ctr"/>
            <a:r>
              <a:rPr lang="cs-CZ" altLang="cs-CZ" sz="1400" dirty="0">
                <a:solidFill>
                  <a:srgbClr val="FF0000"/>
                </a:solidFill>
                <a:latin typeface="Arial" charset="0"/>
              </a:rPr>
              <a:t>↓</a:t>
            </a:r>
          </a:p>
          <a:p>
            <a:pPr algn="ctr"/>
            <a:r>
              <a:rPr lang="cs-CZ" altLang="cs-CZ" sz="1100" i="1" dirty="0">
                <a:solidFill>
                  <a:schemeClr val="accent2"/>
                </a:solidFill>
                <a:latin typeface="Arial" charset="0"/>
              </a:rPr>
              <a:t>v místech přítomnosti enzymu</a:t>
            </a:r>
          </a:p>
          <a:p>
            <a:pPr algn="ctr"/>
            <a:r>
              <a:rPr lang="cs-CZ" altLang="cs-CZ" sz="1050" i="1" dirty="0" smtClean="0">
                <a:solidFill>
                  <a:schemeClr val="accent2"/>
                </a:solidFill>
                <a:latin typeface="Arial" charset="0"/>
              </a:rPr>
              <a:t>(substance) v </a:t>
            </a:r>
            <a:r>
              <a:rPr lang="cs-CZ" altLang="cs-CZ" sz="1050" i="1" dirty="0">
                <a:solidFill>
                  <a:schemeClr val="accent2"/>
                </a:solidFill>
                <a:latin typeface="Arial" charset="0"/>
              </a:rPr>
              <a:t>buňce </a:t>
            </a:r>
            <a:endParaRPr lang="cs-CZ" altLang="cs-CZ" sz="1100" i="1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3079" name="Text Box 9"/>
          <p:cNvSpPr txBox="1">
            <a:spLocks noChangeArrowheads="1"/>
          </p:cNvSpPr>
          <p:nvPr/>
        </p:nvSpPr>
        <p:spPr bwMode="auto">
          <a:xfrm>
            <a:off x="3616325" y="6413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1856230" y="404664"/>
            <a:ext cx="48750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 b="1" i="1" dirty="0" err="1" smtClean="0">
                <a:solidFill>
                  <a:srgbClr val="0000FF"/>
                </a:solidFill>
                <a:latin typeface="Arial" charset="0"/>
              </a:rPr>
              <a:t>Cytochemická</a:t>
            </a:r>
            <a:r>
              <a:rPr lang="cs-CZ" altLang="cs-CZ" sz="3200" b="1" i="1" dirty="0" smtClean="0">
                <a:solidFill>
                  <a:srgbClr val="0000FF"/>
                </a:solidFill>
                <a:latin typeface="Arial" charset="0"/>
              </a:rPr>
              <a:t> vyšetření</a:t>
            </a:r>
            <a:endParaRPr lang="cs-CZ" altLang="cs-CZ" sz="3200" b="1" i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081" name="Text Box 11"/>
          <p:cNvSpPr txBox="1">
            <a:spLocks noChangeArrowheads="1"/>
          </p:cNvSpPr>
          <p:nvPr/>
        </p:nvSpPr>
        <p:spPr bwMode="auto">
          <a:xfrm>
            <a:off x="6804248" y="1711218"/>
            <a:ext cx="2232247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1200" b="1" i="1" dirty="0" smtClean="0">
                <a:solidFill>
                  <a:srgbClr val="FF0000"/>
                </a:solidFill>
                <a:latin typeface="Arial" charset="0"/>
              </a:rPr>
              <a:t>hodnocení -mikroskopicky:</a:t>
            </a:r>
            <a:r>
              <a:rPr lang="cs-CZ" altLang="cs-CZ" sz="1200" i="1" dirty="0" smtClean="0">
                <a:solidFill>
                  <a:srgbClr val="FF0000"/>
                </a:solidFill>
                <a:latin typeface="Arial" charset="0"/>
              </a:rPr>
              <a:t> </a:t>
            </a:r>
            <a:br>
              <a:rPr lang="cs-CZ" altLang="cs-CZ" sz="1200" i="1" dirty="0" smtClean="0">
                <a:solidFill>
                  <a:srgbClr val="FF0000"/>
                </a:solidFill>
                <a:latin typeface="Arial" charset="0"/>
              </a:rPr>
            </a:b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negativní (0) až počet (+)</a:t>
            </a:r>
            <a:r>
              <a:rPr lang="cs-CZ" altLang="cs-CZ" sz="1200" i="1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cs-CZ" altLang="cs-CZ" sz="1200" i="1" dirty="0" smtClean="0">
                <a:solidFill>
                  <a:srgbClr val="FF0000"/>
                </a:solidFill>
                <a:latin typeface="Arial" charset="0"/>
              </a:rPr>
            </a:b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intenzita zbarvení je úměrná množství enzymu (glykogenu, lipidů)</a:t>
            </a:r>
            <a:endParaRPr lang="cs-CZ" altLang="cs-CZ" sz="1200" i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  <p:sp>
        <p:nvSpPr>
          <p:cNvPr id="3082" name="Line 12"/>
          <p:cNvSpPr>
            <a:spLocks noChangeShapeType="1"/>
          </p:cNvSpPr>
          <p:nvPr/>
        </p:nvSpPr>
        <p:spPr bwMode="auto">
          <a:xfrm>
            <a:off x="6413815" y="2126717"/>
            <a:ext cx="39043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050" name="Picture 2" descr="http://mmp.vfu.cz/opvk2014/foto_video/foto-mikroskopicka_technika/13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0" t="30405" r="25705" b="20435"/>
          <a:stretch/>
        </p:blipFill>
        <p:spPr bwMode="auto">
          <a:xfrm>
            <a:off x="54280" y="1641111"/>
            <a:ext cx="1525816" cy="104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51918" y="1641111"/>
            <a:ext cx="9316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fixace nátěru</a:t>
            </a:r>
            <a:endParaRPr lang="cs-CZ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" name="Přímá spojnice se šipkou 3"/>
          <p:cNvCxnSpPr>
            <a:stCxn id="2050" idx="3"/>
          </p:cNvCxnSpPr>
          <p:nvPr/>
        </p:nvCxnSpPr>
        <p:spPr>
          <a:xfrm>
            <a:off x="1580096" y="2161923"/>
            <a:ext cx="255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1187624" y="3140968"/>
            <a:ext cx="7020512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Cytocemická</a:t>
            </a:r>
            <a:r>
              <a:rPr lang="cs-CZ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barvení: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cs-CZ" sz="1600" i="1" dirty="0" smtClean="0">
                <a:solidFill>
                  <a:schemeClr val="bg1">
                    <a:lumMod val="65000"/>
                  </a:schemeClr>
                </a:solidFill>
              </a:rPr>
              <a:t>neutrofilní alkalická fosfatáza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2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myeloeroxidáza</a:t>
            </a:r>
            <a:endParaRPr lang="cs-CZ" sz="2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cs-CZ" sz="16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chloracetátesteráza</a:t>
            </a:r>
            <a:endParaRPr lang="cs-CZ" sz="16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cs-CZ" sz="16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sudanovou</a:t>
            </a:r>
            <a:r>
              <a:rPr lang="cs-CZ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černí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PAS (</a:t>
            </a:r>
            <a:r>
              <a:rPr lang="cs-CZ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Periodic</a:t>
            </a:r>
            <a:r>
              <a:rPr lang="cs-CZ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Acid – </a:t>
            </a:r>
            <a:r>
              <a:rPr lang="cs-CZ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Schiff</a:t>
            </a:r>
            <a:r>
              <a:rPr lang="cs-CZ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nespecifická esteráza (s blokádou fluoridem sodným)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2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kyslá</a:t>
            </a:r>
            <a:r>
              <a:rPr 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fosfatáza (s rezistencí na kyselinu L-vinnou)</a:t>
            </a:r>
            <a:endParaRPr lang="cs-CZ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03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8849"/>
            <a:ext cx="8686800" cy="467823"/>
          </a:xfrm>
          <a:noFill/>
        </p:spPr>
        <p:txBody>
          <a:bodyPr>
            <a:normAutofit/>
          </a:bodyPr>
          <a:lstStyle/>
          <a:p>
            <a:r>
              <a:rPr lang="cs-CZ" altLang="cs-CZ" sz="2000" b="1" i="1" dirty="0" err="1" smtClean="0">
                <a:solidFill>
                  <a:srgbClr val="0000FF"/>
                </a:solidFill>
                <a:latin typeface="Arial" charset="0"/>
              </a:rPr>
              <a:t>Cytochemická</a:t>
            </a:r>
            <a:r>
              <a:rPr lang="cs-CZ" altLang="cs-CZ" sz="2000" b="1" i="1" dirty="0" smtClean="0">
                <a:solidFill>
                  <a:srgbClr val="0000FF"/>
                </a:solidFill>
                <a:latin typeface="Arial" charset="0"/>
              </a:rPr>
              <a:t> vyšetření</a:t>
            </a:r>
            <a:endParaRPr lang="cs-CZ" altLang="cs-CZ" sz="2800" b="1" i="1" dirty="0" smtClean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476672"/>
            <a:ext cx="8280920" cy="6381328"/>
          </a:xfrm>
          <a:noFill/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neutrifilní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alkalická fosfatáza</a:t>
            </a:r>
            <a:endParaRPr lang="cs-CZ" altLang="cs-CZ" sz="1600" i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hodnocení: v periferní krvi, neutrofilní tyče a segmenty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klinický význam: ↓ALP u chronické myeloidní leukémie, ↑ALP u chronické neutrofilní leukémie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endParaRPr lang="cs-CZ" altLang="cs-CZ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endParaRPr lang="cs-CZ" altLang="cs-CZ" sz="16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endParaRPr lang="cs-CZ" altLang="cs-CZ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myeloperoxidáza</a:t>
            </a:r>
            <a:endParaRPr lang="cs-CZ" altLang="cs-CZ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hodnocení: v primární granulaci NE, EO, MO </a:t>
            </a: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(množství enzymu se zvyšuje s vyzráváním buněk),</a:t>
            </a:r>
            <a:b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</a:b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                     </a:t>
            </a: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lymfocyty  jsou vždy negativní, sledování přítomnosti </a:t>
            </a:r>
            <a:r>
              <a:rPr lang="cs-CZ" alt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Auerových</a:t>
            </a: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tyčí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klinický význam: rozlišení myeloblastické nebo </a:t>
            </a:r>
            <a:r>
              <a:rPr lang="cs-CZ" alt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monoblastické</a:t>
            </a: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leukémie od </a:t>
            </a:r>
            <a:r>
              <a:rPr lang="cs-CZ" alt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lymfoblastické</a:t>
            </a:r>
            <a:endParaRPr lang="cs-CZ" altLang="cs-CZ" sz="1600" i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endParaRPr lang="cs-CZ" altLang="cs-CZ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endParaRPr lang="cs-CZ" altLang="cs-CZ" sz="16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endParaRPr lang="cs-CZ" altLang="cs-CZ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PAS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hodnocení: typ pozitivity </a:t>
            </a: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(difúzní, jemně nebo hrubě pozitivní granula)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  <a:defRPr/>
            </a:pP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fyziologická: </a:t>
            </a:r>
            <a:r>
              <a:rPr lang="cs-CZ" alt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myel.buňky</a:t>
            </a: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(difúzní), </a:t>
            </a:r>
            <a:r>
              <a:rPr lang="cs-CZ" alt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monocytárníbuňky</a:t>
            </a: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(jemná granula), </a:t>
            </a:r>
            <a:b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</a:b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lymfocyty (mohou být výraznější granula), NRBC (negativní)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  <a:defRPr/>
            </a:pP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patologická: LY u CLL (většinou výrazná granulární pozitivita), lymfoblasty u ALL (většinou pozitivní), </a:t>
            </a:r>
            <a:b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</a:b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NRBC </a:t>
            </a:r>
            <a:r>
              <a:rPr lang="cs-CZ" alt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hrubozrná</a:t>
            </a: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pozitivita</a:t>
            </a:r>
            <a:endParaRPr lang="cs-CZ" altLang="cs-CZ" sz="1800" i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klinický význam: leukémie, MDS, anémie</a:t>
            </a:r>
          </a:p>
        </p:txBody>
      </p:sp>
      <p:sp>
        <p:nvSpPr>
          <p:cNvPr id="4" name="Obdélník 3"/>
          <p:cNvSpPr/>
          <p:nvPr/>
        </p:nvSpPr>
        <p:spPr>
          <a:xfrm>
            <a:off x="387091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2" descr="ALP-2+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4" r="23516"/>
          <a:stretch/>
        </p:blipFill>
        <p:spPr bwMode="auto">
          <a:xfrm rot="5400000">
            <a:off x="2098730" y="648505"/>
            <a:ext cx="886692" cy="227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ALP-3+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r="28826"/>
          <a:stretch/>
        </p:blipFill>
        <p:spPr bwMode="auto">
          <a:xfrm rot="5400000">
            <a:off x="4674476" y="633624"/>
            <a:ext cx="886693" cy="230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86551" y="1622355"/>
            <a:ext cx="36580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2+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631288" y="1631725"/>
            <a:ext cx="36580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3+</a:t>
            </a:r>
            <a:endParaRPr lang="cs-CZ" dirty="0"/>
          </a:p>
        </p:txBody>
      </p:sp>
      <p:pic>
        <p:nvPicPr>
          <p:cNvPr id="9" name="Picture 10" descr="PAS-difus,granul,MGK,s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t="11622" r="6549" b="13821"/>
          <a:stretch/>
        </p:blipFill>
        <p:spPr bwMode="auto">
          <a:xfrm>
            <a:off x="1545147" y="5682735"/>
            <a:ext cx="1993858" cy="109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PAS 1-bloková poz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3" t="8105" r="10026" b="14248"/>
          <a:stretch/>
        </p:blipFill>
        <p:spPr bwMode="auto">
          <a:xfrm rot="5400000">
            <a:off x="4400439" y="5142087"/>
            <a:ext cx="1043069" cy="212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PAS-AMLM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7" r="4388"/>
          <a:stretch/>
        </p:blipFill>
        <p:spPr bwMode="auto">
          <a:xfrm rot="5400000">
            <a:off x="6721613" y="4930986"/>
            <a:ext cx="1293436" cy="228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N:\OKH\Dokumenty\Bakaláři\Bakaláři - cytochemické barvení\cytochemické barvení\MPOX\AML M2\MPOX _ 1 (Auerovy tyče)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09" b="6662"/>
          <a:stretch/>
        </p:blipFill>
        <p:spPr bwMode="auto">
          <a:xfrm>
            <a:off x="1403648" y="3172955"/>
            <a:ext cx="3150297" cy="99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POX-2LYn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0" b="19171"/>
          <a:stretch/>
        </p:blipFill>
        <p:spPr bwMode="auto">
          <a:xfrm>
            <a:off x="4884254" y="3172955"/>
            <a:ext cx="2771122" cy="111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76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8849"/>
            <a:ext cx="8686800" cy="467823"/>
          </a:xfrm>
          <a:noFill/>
        </p:spPr>
        <p:txBody>
          <a:bodyPr>
            <a:normAutofit/>
          </a:bodyPr>
          <a:lstStyle/>
          <a:p>
            <a:r>
              <a:rPr lang="cs-CZ" altLang="cs-CZ" sz="2000" b="1" i="1" dirty="0" err="1" smtClean="0">
                <a:solidFill>
                  <a:srgbClr val="0000FF"/>
                </a:solidFill>
                <a:latin typeface="Arial" charset="0"/>
              </a:rPr>
              <a:t>Cytochemická</a:t>
            </a:r>
            <a:r>
              <a:rPr lang="cs-CZ" altLang="cs-CZ" sz="2000" b="1" i="1" dirty="0" smtClean="0">
                <a:solidFill>
                  <a:srgbClr val="0000FF"/>
                </a:solidFill>
                <a:latin typeface="Arial" charset="0"/>
              </a:rPr>
              <a:t> vyšetření</a:t>
            </a:r>
            <a:endParaRPr lang="cs-CZ" altLang="cs-CZ" sz="2800" b="1" i="1" dirty="0" smtClean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476672"/>
            <a:ext cx="8568952" cy="6381328"/>
          </a:xfrm>
          <a:noFill/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nespecifická esteráza s blokádou fluoridem sodným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princip:</a:t>
            </a:r>
            <a:r>
              <a:rPr lang="cs-CZ" altLang="cs-CZ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enzym reaguje se substrátem nebo je reakce blokována </a:t>
            </a:r>
            <a:r>
              <a:rPr lang="cs-CZ" alt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NaF</a:t>
            </a: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(současné barvení dvou nátěrů)</a:t>
            </a:r>
            <a:endParaRPr lang="cs-CZ" altLang="cs-CZ" sz="1400" i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hodnocení: 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  <a:defRPr/>
            </a:pP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po inkubaci bez blokády: myeloidní buňky a lymfocyty pozitivní (0/+), monocyty (+/+++)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  <a:defRPr/>
            </a:pP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po inkubaci s </a:t>
            </a:r>
            <a:r>
              <a:rPr lang="cs-CZ" alt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NaF</a:t>
            </a: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: pozitivita u myeloidních buněk a lymfocytů stejná nebo jen lehce zeslabená, u monocytů zeslabení (0/+)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klinický význam: k průkazu AML M4 a AML M5</a:t>
            </a:r>
            <a:endParaRPr lang="cs-CZ" altLang="cs-CZ" sz="16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endParaRPr lang="cs-CZ" altLang="cs-CZ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endParaRPr lang="cs-CZ" altLang="cs-CZ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endParaRPr lang="cs-CZ" altLang="cs-CZ" sz="16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endParaRPr lang="cs-CZ" altLang="cs-CZ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kyselá fosfatáza s rezistencí na kyselinu L-vinnou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princip</a:t>
            </a:r>
            <a:r>
              <a:rPr lang="cs-CZ" altLang="cs-CZ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: enzym reaguje se substrátem nebo je reakce blokována  </a:t>
            </a: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kyselinou L-vinnou, </a:t>
            </a:r>
            <a:b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</a:b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            pokud je v</a:t>
            </a:r>
            <a:r>
              <a:rPr lang="cs-CZ" altLang="cs-CZ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buňce přítomen </a:t>
            </a:r>
            <a:r>
              <a:rPr lang="cs-CZ" alt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isoenzym</a:t>
            </a: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-5, potom je reakce  na kyselinu L-vinnou</a:t>
            </a:r>
            <a:b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</a:b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            rezistentní </a:t>
            </a: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(současné </a:t>
            </a:r>
            <a:r>
              <a:rPr lang="cs-CZ" altLang="cs-CZ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barvení dvou </a:t>
            </a: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nátěrů)</a:t>
            </a:r>
            <a:endParaRPr lang="cs-CZ" altLang="cs-CZ" sz="1400" i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hodnocení: 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  <a:defRPr/>
            </a:pPr>
            <a:r>
              <a:rPr lang="cs-CZ" altLang="cs-CZ" sz="1200" i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po </a:t>
            </a:r>
            <a:r>
              <a:rPr lang="cs-CZ" altLang="cs-CZ" sz="1200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inkubaci </a:t>
            </a:r>
            <a:r>
              <a:rPr lang="cs-CZ" altLang="cs-CZ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bez blokády: </a:t>
            </a: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granulocyty, monocyty, </a:t>
            </a:r>
            <a:r>
              <a:rPr lang="cs-CZ" altLang="cs-CZ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lymfpcyty</a:t>
            </a: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pozitivní na (0/+)</a:t>
            </a:r>
            <a:endParaRPr lang="cs-CZ" altLang="cs-CZ" sz="1200" i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  <a:defRPr/>
            </a:pPr>
            <a:r>
              <a:rPr lang="cs-CZ" altLang="cs-CZ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po inkubaci </a:t>
            </a: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s kyselinou L-vinnou: pozitivita zůstává pouze v lymfocytech s izoenzymem-5</a:t>
            </a:r>
            <a:endParaRPr lang="cs-CZ" altLang="cs-CZ" sz="1400" i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klinický význam: pozitivita v lymfocytech po inkubaci s kyselinou L-vinnou slouží k diagnostice</a:t>
            </a:r>
            <a:b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</a:b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                          klasické formy HCL</a:t>
            </a:r>
            <a:endParaRPr lang="cs-CZ" altLang="cs-CZ" sz="16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0" indent="0">
              <a:buClr>
                <a:srgbClr val="00B050"/>
              </a:buClr>
              <a:buNone/>
              <a:defRPr/>
            </a:pPr>
            <a:endParaRPr lang="cs-CZ" altLang="cs-CZ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87091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5" descr="KF-HCL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722" y="5464370"/>
            <a:ext cx="2016224" cy="132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KF-HC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424336"/>
            <a:ext cx="2048885" cy="136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368258" y="5441392"/>
            <a:ext cx="407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 smtClean="0"/>
              <a:t>HCL</a:t>
            </a:r>
            <a:endParaRPr lang="cs-CZ" b="1" dirty="0"/>
          </a:p>
        </p:txBody>
      </p:sp>
      <p:pic>
        <p:nvPicPr>
          <p:cNvPr id="8" name="Picture 5" descr="NE-mono+++,gran+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7" r="21835"/>
          <a:stretch/>
        </p:blipFill>
        <p:spPr bwMode="auto">
          <a:xfrm rot="5400000">
            <a:off x="2627760" y="1465969"/>
            <a:ext cx="1219942" cy="26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Esterase2-nespec s Na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6" b="17643"/>
          <a:stretch/>
        </p:blipFill>
        <p:spPr bwMode="auto">
          <a:xfrm>
            <a:off x="4742858" y="1908525"/>
            <a:ext cx="2997494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687315" y="1908525"/>
            <a:ext cx="10534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dirty="0" smtClean="0"/>
              <a:t>po blokádě </a:t>
            </a:r>
            <a:r>
              <a:rPr lang="cs-CZ" sz="1050" b="1" dirty="0" err="1" smtClean="0"/>
              <a:t>NaF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368258" y="6531826"/>
            <a:ext cx="14173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 smtClean="0"/>
              <a:t>po blokádě k. L-vinnou</a:t>
            </a:r>
            <a:endParaRPr lang="cs-CZ" sz="105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557633" y="2190267"/>
            <a:ext cx="10166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 smtClean="0"/>
              <a:t>před blokádou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108429" y="5473115"/>
            <a:ext cx="941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před blokádou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2880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kultivac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 r="1216" b="464"/>
          <a:stretch>
            <a:fillRect/>
          </a:stretch>
        </p:blipFill>
        <p:spPr bwMode="auto">
          <a:xfrm>
            <a:off x="971600" y="4406651"/>
            <a:ext cx="1685962" cy="208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3424053" y="179934"/>
            <a:ext cx="28593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Tkáňové kultivace</a:t>
            </a:r>
          </a:p>
        </p:txBody>
      </p:sp>
      <p:pic>
        <p:nvPicPr>
          <p:cNvPr id="8197" name="Picture 7" descr="kultivac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" t="1167" r="3436" b="2361"/>
          <a:stretch>
            <a:fillRect/>
          </a:stretch>
        </p:blipFill>
        <p:spPr bwMode="auto">
          <a:xfrm>
            <a:off x="35496" y="414604"/>
            <a:ext cx="3096344" cy="384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emopoiesis-kultiva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3735" b="2793"/>
          <a:stretch/>
        </p:blipFill>
        <p:spPr bwMode="auto">
          <a:xfrm>
            <a:off x="3118696" y="980728"/>
            <a:ext cx="6025304" cy="370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 flipV="1">
            <a:off x="2411760" y="2832093"/>
            <a:ext cx="1012293" cy="268514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Výsledek obrázku pro bfu-e and cfu-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2" t="2271" r="3694" b="3732"/>
          <a:stretch>
            <a:fillRect/>
          </a:stretch>
        </p:blipFill>
        <p:spPr bwMode="auto">
          <a:xfrm rot="5400000">
            <a:off x="4317637" y="4344555"/>
            <a:ext cx="1673974" cy="301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853739" y="5450531"/>
            <a:ext cx="286013" cy="6427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385321" y="5375869"/>
            <a:ext cx="274911" cy="7920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504253" y="4698432"/>
            <a:ext cx="627095" cy="3077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0000FF"/>
                </a:solidFill>
              </a:rPr>
              <a:t>B</a:t>
            </a:r>
            <a:r>
              <a:rPr lang="cs-CZ" sz="1400" b="1" dirty="0" smtClean="0">
                <a:solidFill>
                  <a:srgbClr val="0000FF"/>
                </a:solidFill>
              </a:rPr>
              <a:t>FU-E</a:t>
            </a:r>
            <a:endParaRPr lang="cs-CZ" sz="1400" b="1" dirty="0">
              <a:solidFill>
                <a:srgbClr val="0000FF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067944" y="4710747"/>
            <a:ext cx="620683" cy="3077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00FF"/>
                </a:solidFill>
              </a:rPr>
              <a:t>CFU-E</a:t>
            </a:r>
            <a:endParaRPr lang="cs-CZ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6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8686800" cy="685800"/>
          </a:xfrm>
          <a:noFill/>
        </p:spPr>
        <p:txBody>
          <a:bodyPr>
            <a:normAutofit/>
          </a:bodyPr>
          <a:lstStyle/>
          <a:p>
            <a:r>
              <a:rPr lang="cs-CZ" altLang="cs-CZ" sz="3200" b="1" i="1" dirty="0" smtClean="0">
                <a:solidFill>
                  <a:srgbClr val="0000FF"/>
                </a:solidFill>
                <a:latin typeface="Arial" charset="0"/>
              </a:rPr>
              <a:t>Sledování vyšetření</a:t>
            </a:r>
            <a:r>
              <a:rPr lang="cs-CZ" altLang="cs-CZ" sz="2800" b="1" i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cs-CZ" altLang="cs-CZ" sz="3600" b="1" i="1" dirty="0" smtClean="0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844824"/>
            <a:ext cx="8784976" cy="3600400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Hodnotit:</a:t>
            </a:r>
            <a:r>
              <a:rPr lang="cs-CZ" altLang="cs-CZ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hloubku anémie v KO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početní změny WBC i PLT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morfologické změny erytrocytů v periferní krvi (barevné, tvarové, inkluze)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morfologické změny WBC i PLT v celém nátěru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morfologické a množstevní změny </a:t>
            </a:r>
            <a:r>
              <a:rPr lang="cs-CZ" alt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erytrocytární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populace v KD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morfologické změny i </a:t>
            </a:r>
            <a:r>
              <a:rPr lang="cs-CZ" altLang="cs-CZ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leukocytární</a:t>
            </a: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populace a MGK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komplexně výsledek celého KO a nález v KD: může se jednat o </a:t>
            </a: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p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rvní příznaky nádorového onemocnění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souvislost se speciálními vyšetřeními</a:t>
            </a:r>
          </a:p>
        </p:txBody>
      </p:sp>
    </p:spTree>
    <p:extLst>
      <p:ext uri="{BB962C8B-B14F-4D97-AF65-F5344CB8AC3E}">
        <p14:creationId xmlns:p14="http://schemas.microsoft.com/office/powerpoint/2010/main" val="265804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62074"/>
          </a:xfrm>
        </p:spPr>
        <p:txBody>
          <a:bodyPr>
            <a:normAutofit/>
          </a:bodyPr>
          <a:lstStyle/>
          <a:p>
            <a:r>
              <a:rPr lang="cs-CZ" sz="2800" b="1" i="1" dirty="0" smtClean="0">
                <a:solidFill>
                  <a:srgbClr val="0000FF"/>
                </a:solidFill>
              </a:rPr>
              <a:t>Vyšetření retikulocytů</a:t>
            </a:r>
            <a:endParaRPr lang="cs-CZ" sz="2800" b="1" i="1" dirty="0">
              <a:solidFill>
                <a:srgbClr val="0000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5400600"/>
          </a:xfrm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retikulocyty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přítomné </a:t>
            </a: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RNA 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→ schopnost tvorby HGB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(analýza HGB v </a:t>
            </a:r>
            <a:r>
              <a:rPr 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Retic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odráží schopnost KD produkovat RBC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během 1 – 2 dnů dospívá </a:t>
            </a: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Retic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ve zralý erytrocyt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↑ </a:t>
            </a: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počet </a:t>
            </a: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Retic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→ aktivace KD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(zvyšování IRF)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↓ počet </a:t>
            </a: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Retic</a:t>
            </a: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→ útlum KD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(snižování IRF)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mikroskopicky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supravitální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barvení RNA v buněčných organelách </a:t>
            </a:r>
            <a:b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(ribozomy, endoplazmatické retikulum)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analyzátorem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analýza prošlého a odraženého světla:</a:t>
            </a:r>
            <a:b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probíhá na </a:t>
            </a:r>
            <a:r>
              <a:rPr lang="cs-CZ" altLang="cs-CZ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precipitovaných</a:t>
            </a: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síťových strukturách 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RNA</a:t>
            </a:r>
            <a:endParaRPr lang="cs-CZ" alt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analýza fluorescence:</a:t>
            </a:r>
            <a:b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vlákna RNA jsou 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obarvena </a:t>
            </a: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fluorescenčními 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barvami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48302" y="3424906"/>
            <a:ext cx="2680345" cy="18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\\fnbrno.cz\tree\Home\3840\aa-Databáze-Dif-KO\F1\A0010172DA_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9" t="56040" r="43452" b="34035"/>
          <a:stretch/>
        </p:blipFill>
        <p:spPr bwMode="auto">
          <a:xfrm>
            <a:off x="7125604" y="1207782"/>
            <a:ext cx="1575089" cy="157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125604" y="1200317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RBC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272298" y="2996952"/>
            <a:ext cx="647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Retic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377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640762" cy="533400"/>
          </a:xfrm>
        </p:spPr>
        <p:txBody>
          <a:bodyPr>
            <a:normAutofit/>
          </a:bodyPr>
          <a:lstStyle/>
          <a:p>
            <a:r>
              <a:rPr lang="cs-CZ" altLang="cs-CZ" sz="2800" b="1" i="1" dirty="0" err="1" smtClean="0">
                <a:solidFill>
                  <a:srgbClr val="0000FF"/>
                </a:solidFill>
              </a:rPr>
              <a:t>Cytochemické</a:t>
            </a:r>
            <a:r>
              <a:rPr lang="cs-CZ" altLang="cs-CZ" sz="2800" b="1" i="1" dirty="0" smtClean="0">
                <a:solidFill>
                  <a:srgbClr val="0000FF"/>
                </a:solidFill>
              </a:rPr>
              <a:t> vyšetření zásobního železa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720"/>
            <a:ext cx="9144000" cy="56886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Zásobní železo 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</a:t>
            </a:r>
            <a:r>
              <a:rPr lang="cs-CZ" sz="2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cs-CZ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cs-CZ" alt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feritin, </a:t>
            </a:r>
            <a:r>
              <a:rPr lang="cs-CZ" altLang="cs-CZ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hemosiderin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 vyšetření: </a:t>
            </a:r>
            <a:br>
              <a:rPr lang="cs-CZ" alt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(Fe</a:t>
            </a:r>
            <a:r>
              <a:rPr lang="cs-CZ" altLang="cs-CZ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3+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altLang="cs-CZ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+ ferrokyanid draselným - 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cs-CZ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</a:t>
            </a: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(CN)</a:t>
            </a:r>
            <a:r>
              <a:rPr lang="cs-CZ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]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cs-CZ" altLang="cs-CZ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HCl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→ 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barevný komplex = berlínská (pruská) modř -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</a:t>
            </a:r>
            <a:r>
              <a:rPr lang="en-US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[Fe</a:t>
            </a: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(CN)</a:t>
            </a:r>
            <a:r>
              <a:rPr lang="cs-CZ" sz="20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]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Hodnocení: </a:t>
            </a: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 100 NRBC</a:t>
            </a: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zelenomodrá granula v:</a:t>
            </a:r>
          </a:p>
          <a:p>
            <a:pPr lvl="2">
              <a:lnSpc>
                <a:spcPct val="80000"/>
              </a:lnSpc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erytrocytech 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altLang="cs-CZ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siderocyty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 NRBC (</a:t>
            </a:r>
            <a:r>
              <a:rPr lang="cs-CZ" altLang="cs-CZ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sideroblasty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NRBC okolo 2/3 </a:t>
            </a: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jádra (prstenčité </a:t>
            </a:r>
            <a:r>
              <a:rPr lang="cs-CZ" altLang="cs-CZ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sideroblasty</a:t>
            </a: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), makrofázích 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altLang="cs-CZ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siderofágy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</a:t>
            </a: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extracelulárně</a:t>
            </a: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Normální </a:t>
            </a:r>
            <a:r>
              <a:rPr lang="cs-CZ" altLang="cs-CZ" sz="24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hodnoty:</a:t>
            </a:r>
            <a:br>
              <a:rPr lang="cs-CZ" altLang="cs-CZ" sz="24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 – 60 % pozitivních NRBC</a:t>
            </a:r>
            <a:b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2-4 </a:t>
            </a:r>
            <a:r>
              <a:rPr lang="cs-CZ" alt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siderofágy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ze 6 nalezených makrofágů</a:t>
            </a:r>
            <a:endParaRPr lang="cs-CZ" altLang="cs-CZ" sz="2000" u="sng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Klinický </a:t>
            </a:r>
            <a:r>
              <a:rPr lang="cs-CZ" altLang="cs-CZ" sz="24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význam: </a:t>
            </a:r>
            <a:endParaRPr lang="cs-CZ" altLang="cs-CZ" sz="24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snížení hodnoty: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lvl="2">
              <a:lnSpc>
                <a:spcPct val="80000"/>
              </a:lnSpc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altLang="cs-CZ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sideropenické</a:t>
            </a: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anémie</a:t>
            </a:r>
            <a:endParaRPr lang="cs-CZ" altLang="cs-CZ" sz="16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zvýšené hodnoty:</a:t>
            </a:r>
          </a:p>
          <a:p>
            <a:pPr lvl="2">
              <a:lnSpc>
                <a:spcPct val="80000"/>
              </a:lnSpc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altLang="cs-CZ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sideroblastické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(přítomné prstenčité </a:t>
            </a:r>
            <a:r>
              <a:rPr lang="cs-CZ" altLang="cs-CZ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sideroblasty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cs-CZ" altLang="cs-CZ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lnSpc>
                <a:spcPct val="80000"/>
              </a:lnSpc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hemolytické anémie, megaloblastové anémie </a:t>
            </a:r>
          </a:p>
          <a:p>
            <a:pPr lvl="2">
              <a:lnSpc>
                <a:spcPct val="80000"/>
              </a:lnSpc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MDS, leukémie</a:t>
            </a:r>
            <a:endParaRPr lang="cs-CZ" altLang="cs-CZ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36876" y="3779441"/>
            <a:ext cx="2232247" cy="166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-makrofá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99958" y="3986981"/>
            <a:ext cx="2915816" cy="194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93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620688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cs-CZ" altLang="cs-CZ" sz="3100" b="1" dirty="0" smtClean="0">
                <a:solidFill>
                  <a:srgbClr val="0000FF"/>
                </a:solidFill>
              </a:rPr>
              <a:t>Základní vyšetření pro hemolytické anémie</a:t>
            </a:r>
            <a:endParaRPr lang="cs-CZ" altLang="cs-CZ" sz="3600" dirty="0">
              <a:latin typeface="Arial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628800"/>
            <a:ext cx="8352928" cy="432013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Obecné testy:</a:t>
            </a:r>
            <a:endParaRPr lang="cs-CZ" alt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volný  </a:t>
            </a:r>
            <a:r>
              <a:rPr lang="cs-CZ" altLang="cs-CZ" sz="1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hemoglobin v 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plazmě </a:t>
            </a: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(základní metodika pro vyšetřování intravaskulární hemolýzy)</a:t>
            </a:r>
            <a:endParaRPr lang="cs-CZ" altLang="cs-CZ" sz="16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osmotická rezistence</a:t>
            </a: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 </a:t>
            </a:r>
            <a:r>
              <a:rPr lang="cs-CZ" altLang="cs-CZ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autohemolýzy</a:t>
            </a:r>
            <a:endParaRPr lang="cs-CZ" alt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hemosiderin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 moči</a:t>
            </a:r>
          </a:p>
          <a:p>
            <a:pPr>
              <a:lnSpc>
                <a:spcPct val="80000"/>
              </a:lnSpc>
              <a:buClr>
                <a:srgbClr val="33CC33"/>
              </a:buClr>
              <a:buFont typeface="Wingdings" panose="05000000000000000000" pitchFamily="2" charset="2"/>
              <a:buChar char="Ø"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Testy na průkaz abnormálních hemoglobinů</a:t>
            </a: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hemoglobin F</a:t>
            </a: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hemoglobin A2</a:t>
            </a: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elektroforéza </a:t>
            </a: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hemoglobinu</a:t>
            </a:r>
          </a:p>
          <a:p>
            <a:pPr>
              <a:lnSpc>
                <a:spcPct val="80000"/>
              </a:lnSpc>
              <a:buClr>
                <a:srgbClr val="33CC33"/>
              </a:buClr>
              <a:buFont typeface="Wingdings" panose="05000000000000000000" pitchFamily="2" charset="2"/>
              <a:buChar char="Ø"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Testy na průkaz nedostatku enzymů</a:t>
            </a: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Heinzova tělíska</a:t>
            </a: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lukózo-6-fosfátdehydrogenáza</a:t>
            </a: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pyruvátkináza</a:t>
            </a:r>
            <a:endParaRPr lang="cs-CZ" alt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37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rmAutofit/>
          </a:bodyPr>
          <a:lstStyle/>
          <a:p>
            <a:r>
              <a:rPr lang="cs-CZ" sz="2800" b="1" i="1" dirty="0" smtClean="0">
                <a:solidFill>
                  <a:srgbClr val="0000FF"/>
                </a:solidFill>
              </a:rPr>
              <a:t>Obecné testy</a:t>
            </a:r>
            <a:endParaRPr lang="cs-CZ" sz="2800" b="1" i="1" dirty="0">
              <a:solidFill>
                <a:srgbClr val="0000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20688"/>
            <a:ext cx="8604448" cy="5832648"/>
          </a:xfrm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stanovení volného HGB v plazmě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 -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spektrofotometricky</a:t>
            </a:r>
            <a:r>
              <a:rPr 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oxidace HGB (</a:t>
            </a:r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</a:t>
            </a:r>
            <a:r>
              <a:rPr lang="cs-CZ" sz="16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2+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→ </a:t>
            </a:r>
            <a:r>
              <a:rPr lang="cs-CZ" sz="1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methemoglobin</a:t>
            </a:r>
            <a:r>
              <a:rPr 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</a:t>
            </a:r>
            <a:r>
              <a:rPr lang="cs-CZ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cs-CZ" sz="16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+ KCN </a:t>
            </a:r>
            <a:r>
              <a:rPr 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→ barevný komplex - </a:t>
            </a:r>
            <a:r>
              <a:rPr 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hemiglobinkyanid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cs-CZ" sz="16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vyšetření osmotické rezistence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Princip - makroskopicky: </a:t>
            </a:r>
            <a:b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tanovení </a:t>
            </a:r>
            <a:r>
              <a:rPr lang="cs-CZ" alt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odolnosti 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RBC v </a:t>
            </a:r>
            <a:r>
              <a:rPr lang="cs-CZ" alt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různě 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koncentrovaných </a:t>
            </a:r>
            <a:b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hypotonických roztocích </a:t>
            </a:r>
            <a:r>
              <a:rPr lang="cs-CZ" alt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NaCl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(fyziologického r.).</a:t>
            </a:r>
            <a:endParaRPr lang="cs-CZ" altLang="cs-CZ" sz="16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rgbClr val="00B050"/>
              </a:buClr>
              <a:buNone/>
            </a:pPr>
            <a:endParaRPr lang="cs-CZ" altLang="cs-CZ" sz="1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00B050"/>
              </a:buClr>
              <a:buNone/>
            </a:pPr>
            <a:endParaRPr lang="cs-CZ" altLang="cs-CZ" sz="1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cs-CZ" altLang="cs-CZ" sz="1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</a:t>
            </a:r>
            <a:r>
              <a:rPr lang="cs-CZ" alt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autohemolýzy</a:t>
            </a:r>
            <a:endParaRPr lang="cs-CZ" altLang="cs-CZ" sz="1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Princip - spektrofotometricky: </a:t>
            </a:r>
            <a:b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sledování hemolýzy RBC v prostředí: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fyziologického roztoku 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fyziologického roztoku s glukózou</a:t>
            </a:r>
            <a:endParaRPr lang="cs-CZ" altLang="cs-CZ" sz="1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alt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fyziologického roztoku s ATP.</a:t>
            </a:r>
            <a:endParaRPr lang="cs-CZ" altLang="cs-CZ" sz="16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vyšetření </a:t>
            </a:r>
            <a:r>
              <a:rPr lang="cs-CZ" alt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hemosiderinu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moči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 - </a:t>
            </a:r>
            <a:r>
              <a:rPr lang="cs-CZ" altLang="cs-CZ" sz="1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mikrosopicky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b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</a:t>
            </a:r>
            <a:r>
              <a:rPr lang="cs-CZ" sz="16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cs-CZ" sz="1600" i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 </a:t>
            </a:r>
            <a:r>
              <a:rPr lang="cs-CZ" altLang="cs-CZ" sz="1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hemosiderinu</a:t>
            </a:r>
            <a:r>
              <a:rPr lang="cs-CZ" alt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  </a:t>
            </a:r>
            <a:r>
              <a:rPr lang="cs-CZ" altLang="cs-CZ" sz="1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HCl</a:t>
            </a:r>
            <a:r>
              <a:rPr lang="cs-CZ" alt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cs-CZ" sz="1600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</a:t>
            </a:r>
            <a:r>
              <a:rPr lang="cs-CZ" sz="1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</a:t>
            </a:r>
            <a:r>
              <a:rPr 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(CN)</a:t>
            </a:r>
            <a:r>
              <a:rPr lang="cs-CZ" sz="1600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]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→krystalky - 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berlínská </a:t>
            </a:r>
            <a:r>
              <a:rPr lang="cs-CZ" alt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(pruská) modř -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</a:t>
            </a:r>
            <a:r>
              <a:rPr lang="en-US" sz="1600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[Fe</a:t>
            </a:r>
            <a:r>
              <a:rPr 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(CN)</a:t>
            </a:r>
            <a:r>
              <a:rPr lang="cs-CZ" sz="1600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]</a:t>
            </a:r>
            <a:r>
              <a:rPr lang="en-US" sz="16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cs-CZ" altLang="cs-CZ" sz="20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0985"/>
            <a:ext cx="1950860" cy="102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osmot-rez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28800"/>
            <a:ext cx="1800200" cy="209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236295" y="1988840"/>
            <a:ext cx="787395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normá</a:t>
            </a: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36296" y="2943003"/>
            <a:ext cx="964623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patologie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5" descr="hemosiderin v moči"/>
          <p:cNvPicPr>
            <a:picLocks noChangeAspect="1" noChangeArrowheads="1"/>
          </p:cNvPicPr>
          <p:nvPr/>
        </p:nvPicPr>
        <p:blipFill>
          <a:blip r:embed="rId4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157192"/>
            <a:ext cx="2016224" cy="134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76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rmAutofit/>
          </a:bodyPr>
          <a:lstStyle/>
          <a:p>
            <a:r>
              <a:rPr lang="cs-CZ" sz="2800" b="1" i="1" dirty="0" smtClean="0">
                <a:solidFill>
                  <a:srgbClr val="0000FF"/>
                </a:solidFill>
              </a:rPr>
              <a:t>Testy na průkaz abnormálních hemoglobinů</a:t>
            </a:r>
            <a:endParaRPr lang="cs-CZ" sz="2800" b="1" i="1" dirty="0">
              <a:solidFill>
                <a:srgbClr val="0000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20688"/>
            <a:ext cx="8604448" cy="6048672"/>
          </a:xfrm>
        </p:spPr>
        <p:txBody>
          <a:bodyPr>
            <a:normAutofit lnSpcReduction="10000"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hemoglobin F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 -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mikroskopicky: </a:t>
            </a:r>
            <a:b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Inkubace </a:t>
            </a:r>
            <a:r>
              <a:rPr 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nafixovaných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preparátů v kyselém prostředí (pH 3,3).</a:t>
            </a:r>
            <a:b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HGB A je z erytrocytů vyplaven. </a:t>
            </a:r>
            <a:b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HGB F je vůči prostředí rezistentní, v erytrocytech zůstává.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Hodnocení – 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%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]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:</a:t>
            </a:r>
            <a:r>
              <a:rPr 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novorozenci (50-90%), věk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&lt;2 roky (0-4%),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věk</a:t>
            </a: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&gt;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</a:t>
            </a:r>
            <a:r>
              <a:rPr lang="cs-CZ" alt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roky (0-4%)</a:t>
            </a:r>
            <a:endParaRPr lang="cs-CZ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hemoglobin A2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Princip - chromatograficky: </a:t>
            </a:r>
            <a:b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 pozitivně nabité částice pryskyřice se se naváží negativně nabité části HGB, </a:t>
            </a:r>
            <a:b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jednotlivé frakce HGB se vymývají pufrem, 1. frakce je s HGB A2, 2. frakce je s HGB S.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Hodnocení:</a:t>
            </a:r>
            <a:b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Podíly jednotlivých frakcí HGB se stanovují spektrofotometricky.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cs-CZ" altLang="cs-CZ" sz="1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cs-CZ" altLang="cs-CZ" sz="1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cs-CZ" altLang="cs-CZ" sz="1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cs-CZ" altLang="cs-CZ" sz="1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cs-CZ" altLang="cs-CZ" sz="1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elektroforéza hemoglobinu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Princip: </a:t>
            </a:r>
            <a:b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 elektrickém poli a zásaditém prostředí se hemoglobiny pohybují různě rychle, na základě velikosti negativního náboje globinového řetězce, v závislosti na přítomných aminokyselinách. Negativně nabité molekuly HGB se pohybují k anodě (+).</a:t>
            </a:r>
          </a:p>
          <a:p>
            <a:pPr marL="0" indent="0">
              <a:buClr>
                <a:srgbClr val="00B050"/>
              </a:buClr>
              <a:buNone/>
            </a:pP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450816" y="4316049"/>
            <a:ext cx="1955856" cy="338554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postupná eluce frakcí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5" descr="HGB-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80728"/>
            <a:ext cx="2143175" cy="145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ubli.cz/books/141/images/pics/Image_002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1"/>
          <a:stretch/>
        </p:blipFill>
        <p:spPr bwMode="auto">
          <a:xfrm>
            <a:off x="1331640" y="3861747"/>
            <a:ext cx="2119176" cy="139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6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rmAutofit/>
          </a:bodyPr>
          <a:lstStyle/>
          <a:p>
            <a:r>
              <a:rPr lang="cs-CZ" sz="2800" b="1" i="1" dirty="0" smtClean="0">
                <a:solidFill>
                  <a:srgbClr val="0000FF"/>
                </a:solidFill>
              </a:rPr>
              <a:t>Testy na průkaz nedostatku enzymů</a:t>
            </a:r>
            <a:endParaRPr lang="cs-CZ" sz="2800" b="1" i="1" dirty="0">
              <a:solidFill>
                <a:srgbClr val="0000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20688"/>
            <a:ext cx="8604448" cy="6048672"/>
          </a:xfrm>
        </p:spPr>
        <p:txBody>
          <a:bodyPr>
            <a:normAutofit lnSpcReduction="10000"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Heinzova tělíska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 -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mikroskopicky: </a:t>
            </a:r>
            <a:b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Heinzova tělíska znázorňují vysrážený 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degenerovaný hemoglobin </a:t>
            </a:r>
            <a:r>
              <a:rPr lang="cs-CZ" alt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 případě, že glykolytické enzymy erytrocytů nejsou schopny zabránit oxidaci hemoglobinové molekuly. Precipitáty se jeví jako 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oválná tělíska </a:t>
            </a:r>
            <a:r>
              <a:rPr lang="cs-CZ" alt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 erytrocytech. Objevují se těsně u buněčné membrány, ke které přiléhají, barví se </a:t>
            </a:r>
            <a:r>
              <a:rPr lang="cs-CZ" altLang="cs-CZ" sz="1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supravitálně</a:t>
            </a:r>
            <a:r>
              <a:rPr lang="cs-CZ" alt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1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brillantcresylovou</a:t>
            </a:r>
            <a:r>
              <a:rPr lang="cs-CZ" alt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modří přímo nebo po inkubaci s acetylfenylhydrazinem.</a:t>
            </a:r>
            <a:endParaRPr lang="cs-CZ" sz="1600" i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00B050"/>
              </a:buClr>
              <a:buNone/>
            </a:pPr>
            <a:endParaRPr lang="cs-CZ" sz="1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00B050"/>
              </a:buClr>
              <a:buNone/>
            </a:pP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00B050"/>
              </a:buClr>
              <a:buNone/>
            </a:pPr>
            <a:endParaRPr lang="cs-CZ" sz="1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00B050"/>
              </a:buClr>
              <a:buNone/>
            </a:pP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00B050"/>
              </a:buClr>
              <a:buNone/>
            </a:pPr>
            <a:endParaRPr lang="cs-CZ" sz="1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00B050"/>
              </a:buClr>
              <a:buNone/>
            </a:pPr>
            <a:endParaRPr lang="cs-CZ" sz="1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cs-CZ" sz="1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glukózo-6-fosfát dehydrogenáza (G-6-PDH)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Princip - spektrofotometricky: </a:t>
            </a:r>
            <a:b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Kinetické měření aktivity enzymu v UV oblasti. G-6PDH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podílí na redukci NADP</a:t>
            </a:r>
            <a:r>
              <a:rPr lang="cs-CZ" sz="16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na NADPH 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(nikotinamid adenin </a:t>
            </a:r>
            <a:r>
              <a:rPr lang="cs-CZ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dinukleotid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fosfát), </a:t>
            </a:r>
            <a:r>
              <a:rPr 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nárust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NADPH je přímo úměrná aktivitě G-6-PDH. </a:t>
            </a:r>
            <a:endParaRPr lang="cs-CZ" altLang="cs-CZ" sz="20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pyruvátkináza</a:t>
            </a:r>
            <a:endParaRPr lang="cs-CZ" altLang="cs-CZ" sz="1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Princip - spektrofotometricky: </a:t>
            </a:r>
            <a:b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Kinetické měření aktivity enzymu v UV oblasti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V přítomnosti </a:t>
            </a:r>
            <a:r>
              <a:rPr 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pyruvátkinázy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dochází při katalytické reakci ke spotřebě NADPH, jejíž pokles je nepřímo úměrné aktivitě </a:t>
            </a:r>
            <a:r>
              <a:rPr 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pyruvátkinázy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cs-CZ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5" descr="Heinz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2064" y="1883404"/>
            <a:ext cx="180208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encrypted-tbn1.gstatic.com/images?q=tbn:ANd9GcSwLUe-0sJuTpGXNDY3YCe7goFUaGyFIuUW2ph4UMtGZi5gtXdK8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2"/>
            <a:ext cx="1440160" cy="148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 flipH="1">
            <a:off x="5796136" y="2420888"/>
            <a:ext cx="792088" cy="7200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>
            <a:off x="6084168" y="2420888"/>
            <a:ext cx="504056" cy="28803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588224" y="2266999"/>
            <a:ext cx="541238" cy="3077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rgbClr val="0000FF"/>
                </a:solidFill>
              </a:rPr>
              <a:t>Retic</a:t>
            </a:r>
            <a:endParaRPr lang="cs-CZ" sz="1400" dirty="0">
              <a:solidFill>
                <a:srgbClr val="0000FF"/>
              </a:solidFill>
            </a:endParaRPr>
          </a:p>
        </p:txBody>
      </p:sp>
      <p:cxnSp>
        <p:nvCxnSpPr>
          <p:cNvPr id="9" name="Přímá spojnice se šipkou 8"/>
          <p:cNvCxnSpPr/>
          <p:nvPr/>
        </p:nvCxnSpPr>
        <p:spPr>
          <a:xfrm flipH="1">
            <a:off x="5508104" y="3019760"/>
            <a:ext cx="936104" cy="265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5796136" y="3019760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5976156" y="3019760"/>
            <a:ext cx="468052" cy="409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444208" y="2886790"/>
            <a:ext cx="1310552" cy="307777"/>
          </a:xfrm>
          <a:prstGeom prst="rect">
            <a:avLst/>
          </a:prstGeom>
          <a:noFill/>
          <a:ln>
            <a:solidFill>
              <a:srgbClr val="008080"/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rgbClr val="008080"/>
                </a:solidFill>
              </a:rPr>
              <a:t>Heinz. těl. v </a:t>
            </a:r>
            <a:r>
              <a:rPr lang="cs-CZ" sz="1400" dirty="0" err="1" smtClean="0">
                <a:solidFill>
                  <a:srgbClr val="008080"/>
                </a:solidFill>
              </a:rPr>
              <a:t>ery</a:t>
            </a:r>
            <a:endParaRPr lang="cs-CZ" sz="14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2592</TotalTime>
  <Words>978</Words>
  <Application>Microsoft Office PowerPoint</Application>
  <PresentationFormat>Předvádění na obrazovce (4:3)</PresentationFormat>
  <Paragraphs>350</Paragraphs>
  <Slides>24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Motiv systému Office</vt:lpstr>
      <vt:lpstr>Speciální hematologická vyšetření</vt:lpstr>
      <vt:lpstr>Vyšetřování anémií</vt:lpstr>
      <vt:lpstr>Sledování vyšetření  </vt:lpstr>
      <vt:lpstr>Vyšetření retikulocytů</vt:lpstr>
      <vt:lpstr>Cytochemické vyšetření zásobního železa</vt:lpstr>
      <vt:lpstr>Základní vyšetření pro hemolytické anémie</vt:lpstr>
      <vt:lpstr>Obecné testy</vt:lpstr>
      <vt:lpstr>Testy na průkaz abnormálních hemoglobinů</vt:lpstr>
      <vt:lpstr>Testy na průkaz nedostatku enzymů</vt:lpstr>
      <vt:lpstr>Cytomorfologická vyšetření krevních buněk v souvislocti s onkologickou hematologií</vt:lpstr>
      <vt:lpstr>Sledování vyšetření  </vt:lpstr>
      <vt:lpstr>Příklady morfologických abnormalit u akutních lymfoblastických leukémií</vt:lpstr>
      <vt:lpstr>Příklady morfologických abnormalit u akutních myeloblastických leukémií </vt:lpstr>
      <vt:lpstr> Příklady morfologických abnormalit u akutních myeloblastických leukémií </vt:lpstr>
      <vt:lpstr>Příklady morfologických abnormalit u akutních myeloblastických leukémií </vt:lpstr>
      <vt:lpstr>Perinukleární projasnění Golgiho zóna (návaznost na endoplazmatické retikulum)</vt:lpstr>
      <vt:lpstr>Příklady morfologických abnormalit u lymfoproliferativních onemocnění</vt:lpstr>
      <vt:lpstr>D - Příklady morfologických abnormalit u myeloproliferativních onemocnění</vt:lpstr>
      <vt:lpstr>Laboratorní nálezy u myelodysplastického syndromu</vt:lpstr>
      <vt:lpstr>Příklady morfologických abnormalit u myelodysplastického syndromu</vt:lpstr>
      <vt:lpstr>Prezentace aplikace PowerPoint</vt:lpstr>
      <vt:lpstr>Cytochemická vyšetření</vt:lpstr>
      <vt:lpstr>Cytochemická vyšetření</vt:lpstr>
      <vt:lpstr>Prezentace aplikace PowerPoint</vt:lpstr>
    </vt:vector>
  </TitlesOfParts>
  <Company>FN Brno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Bourkova Ludmila</dc:creator>
  <cp:lastModifiedBy>Bourkova Ludmila</cp:lastModifiedBy>
  <cp:revision>223</cp:revision>
  <dcterms:created xsi:type="dcterms:W3CDTF">2016-01-11T13:21:32Z</dcterms:created>
  <dcterms:modified xsi:type="dcterms:W3CDTF">2018-01-10T08:06:25Z</dcterms:modified>
</cp:coreProperties>
</file>