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7" r:id="rId2"/>
    <p:sldId id="258" r:id="rId3"/>
    <p:sldId id="299" r:id="rId4"/>
    <p:sldId id="276" r:id="rId5"/>
    <p:sldId id="275" r:id="rId6"/>
    <p:sldId id="259" r:id="rId7"/>
    <p:sldId id="260" r:id="rId8"/>
    <p:sldId id="277" r:id="rId9"/>
    <p:sldId id="278" r:id="rId10"/>
    <p:sldId id="279" r:id="rId11"/>
    <p:sldId id="262" r:id="rId12"/>
    <p:sldId id="265" r:id="rId13"/>
    <p:sldId id="293" r:id="rId14"/>
    <p:sldId id="294" r:id="rId15"/>
    <p:sldId id="268" r:id="rId16"/>
    <p:sldId id="269" r:id="rId17"/>
    <p:sldId id="271" r:id="rId18"/>
    <p:sldId id="297" r:id="rId19"/>
    <p:sldId id="274" r:id="rId20"/>
    <p:sldId id="263" r:id="rId21"/>
    <p:sldId id="282" r:id="rId22"/>
    <p:sldId id="280" r:id="rId23"/>
    <p:sldId id="300" r:id="rId24"/>
    <p:sldId id="272" r:id="rId25"/>
    <p:sldId id="273" r:id="rId26"/>
    <p:sldId id="281" r:id="rId27"/>
    <p:sldId id="264" r:id="rId28"/>
    <p:sldId id="298" r:id="rId29"/>
    <p:sldId id="283" r:id="rId30"/>
    <p:sldId id="284" r:id="rId31"/>
    <p:sldId id="285" r:id="rId32"/>
    <p:sldId id="288" r:id="rId33"/>
    <p:sldId id="287" r:id="rId34"/>
    <p:sldId id="290" r:id="rId35"/>
    <p:sldId id="291" r:id="rId36"/>
    <p:sldId id="292" r:id="rId37"/>
    <p:sldId id="289" r:id="rId38"/>
    <p:sldId id="295" r:id="rId39"/>
    <p:sldId id="296" r:id="rId40"/>
    <p:sldId id="301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ožová Lucie" initials="L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66" autoAdjust="0"/>
  </p:normalViewPr>
  <p:slideViewPr>
    <p:cSldViewPr>
      <p:cViewPr varScale="1">
        <p:scale>
          <a:sx n="73" d="100"/>
          <a:sy n="73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el-GR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cs-CZ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200" noProof="0" dirty="0" smtClean="0">
                <a:latin typeface="Arial" pitchFamily="34" charset="0"/>
                <a:cs typeface="Arial" pitchFamily="34" charset="0"/>
              </a:rPr>
              <a:t>HCH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Digitel</c:v>
          </c:tx>
          <c:spPr>
            <a:ln w="25400">
              <a:solidFill>
                <a:prstClr val="black"/>
              </a:solidFill>
            </a:ln>
          </c:spPr>
          <c:marker>
            <c:symbol val="circle"/>
            <c:size val="4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List1!$B$3:$B$25</c:f>
              <c:numCache>
                <c:formatCode>0.0000</c:formatCode>
                <c:ptCount val="23"/>
                <c:pt idx="0">
                  <c:v>4.8199999999999985</c:v>
                </c:pt>
                <c:pt idx="1">
                  <c:v>4.7700000000000014</c:v>
                </c:pt>
                <c:pt idx="2">
                  <c:v>6.37</c:v>
                </c:pt>
                <c:pt idx="4">
                  <c:v>3.4899999999999998</c:v>
                </c:pt>
                <c:pt idx="6">
                  <c:v>6.68</c:v>
                </c:pt>
                <c:pt idx="7">
                  <c:v>12.39</c:v>
                </c:pt>
                <c:pt idx="8">
                  <c:v>6.09</c:v>
                </c:pt>
                <c:pt idx="9">
                  <c:v>8.120000000000001</c:v>
                </c:pt>
                <c:pt idx="10">
                  <c:v>6.3199999999999985</c:v>
                </c:pt>
                <c:pt idx="11">
                  <c:v>6.3000000000000007</c:v>
                </c:pt>
                <c:pt idx="12">
                  <c:v>7.71</c:v>
                </c:pt>
                <c:pt idx="13">
                  <c:v>7.57</c:v>
                </c:pt>
                <c:pt idx="14">
                  <c:v>8.91</c:v>
                </c:pt>
                <c:pt idx="15">
                  <c:v>23.38</c:v>
                </c:pt>
                <c:pt idx="16">
                  <c:v>9.64</c:v>
                </c:pt>
                <c:pt idx="17">
                  <c:v>18.239999999999988</c:v>
                </c:pt>
                <c:pt idx="18">
                  <c:v>10.23</c:v>
                </c:pt>
                <c:pt idx="19">
                  <c:v>7.2700000000000014</c:v>
                </c:pt>
                <c:pt idx="20">
                  <c:v>11.84</c:v>
                </c:pt>
                <c:pt idx="21">
                  <c:v>12.29</c:v>
                </c:pt>
                <c:pt idx="22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24A-4096-A432-FBBCF863D117}"/>
            </c:ext>
          </c:extLst>
        </c:ser>
        <c:ser>
          <c:idx val="1"/>
          <c:order val="1"/>
          <c:tx>
            <c:v>PS-1</c:v>
          </c:tx>
          <c:spPr>
            <a:ln w="25400" cmpd="sng">
              <a:solidFill>
                <a:prstClr val="black">
                  <a:alpha val="30000"/>
                </a:prstClr>
              </a:solidFill>
            </a:ln>
          </c:spPr>
          <c:marker>
            <c:symbol val="circle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List1!$C$3:$C$25</c:f>
              <c:numCache>
                <c:formatCode>0.0000</c:formatCode>
                <c:ptCount val="23"/>
                <c:pt idx="0">
                  <c:v>8.82</c:v>
                </c:pt>
                <c:pt idx="1">
                  <c:v>6.29</c:v>
                </c:pt>
                <c:pt idx="2">
                  <c:v>12.950000000000006</c:v>
                </c:pt>
                <c:pt idx="3">
                  <c:v>12.11</c:v>
                </c:pt>
                <c:pt idx="4">
                  <c:v>6.8199999999999985</c:v>
                </c:pt>
                <c:pt idx="5">
                  <c:v>11.060000000000002</c:v>
                </c:pt>
                <c:pt idx="6">
                  <c:v>12.23</c:v>
                </c:pt>
                <c:pt idx="7">
                  <c:v>6.4</c:v>
                </c:pt>
                <c:pt idx="8">
                  <c:v>11.1</c:v>
                </c:pt>
                <c:pt idx="9">
                  <c:v>10.08</c:v>
                </c:pt>
                <c:pt idx="11">
                  <c:v>9.32</c:v>
                </c:pt>
                <c:pt idx="12">
                  <c:v>6.7</c:v>
                </c:pt>
                <c:pt idx="13">
                  <c:v>6.68</c:v>
                </c:pt>
                <c:pt idx="14">
                  <c:v>7.01</c:v>
                </c:pt>
                <c:pt idx="15">
                  <c:v>18.41</c:v>
                </c:pt>
                <c:pt idx="16">
                  <c:v>6.6199999999999966</c:v>
                </c:pt>
                <c:pt idx="17">
                  <c:v>13.350000000000026</c:v>
                </c:pt>
                <c:pt idx="18">
                  <c:v>6.23</c:v>
                </c:pt>
                <c:pt idx="19">
                  <c:v>7.6099999999999985</c:v>
                </c:pt>
                <c:pt idx="20">
                  <c:v>13.26</c:v>
                </c:pt>
                <c:pt idx="21">
                  <c:v>8.5400000000000009</c:v>
                </c:pt>
                <c:pt idx="22">
                  <c:v>6.6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24A-4096-A432-FBBCF863D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993152"/>
        <c:axId val="85209472"/>
      </c:scatterChart>
      <c:valAx>
        <c:axId val="82993152"/>
        <c:scaling>
          <c:orientation val="minMax"/>
          <c:max val="40725"/>
          <c:min val="40545"/>
        </c:scaling>
        <c:delete val="0"/>
        <c:axPos val="b"/>
        <c:title>
          <c:tx>
            <c:rich>
              <a:bodyPr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Time (sampling date)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m/yyyy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85209472"/>
        <c:crossesAt val="-35"/>
        <c:crossBetween val="midCat"/>
        <c:majorUnit val="30"/>
      </c:valAx>
      <c:valAx>
        <c:axId val="852094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Concentration 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GB" sz="750" b="1" i="0" u="none" strike="noStrike" baseline="0" noProof="0" dirty="0" err="1" smtClean="0">
                    <a:latin typeface="Arial" pitchFamily="34" charset="0"/>
                    <a:cs typeface="Arial" pitchFamily="34" charset="0"/>
                  </a:rPr>
                  <a:t>ng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/m</a:t>
                </a:r>
                <a:r>
                  <a:rPr lang="en-GB" sz="750" b="1" i="0" u="none" strike="noStrike" baseline="30000" noProof="0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82993152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17338055555555557"/>
          <c:y val="0.16096115898638794"/>
          <c:w val="0.29932326388889102"/>
          <c:h val="0.11757271682963855"/>
        </c:manualLayout>
      </c:layout>
      <c:overlay val="1"/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lang="en-GB" sz="1800" noProof="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59347-840F-40A7-88F4-6B6B9A66D102}" type="datetimeFigureOut">
              <a:rPr lang="cs-CZ" smtClean="0"/>
              <a:pPr/>
              <a:t>19.2.2018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AC207-762A-4F98-82CE-914C67230C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41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AC207-762A-4F98-82CE-914C67230C4A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94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19.2.2018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19.2.2018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19.2.2018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4422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19.2.2018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436909" y="3596706"/>
            <a:ext cx="8321578" cy="1449628"/>
          </a:xfrm>
        </p:spPr>
        <p:txBody>
          <a:bodyPr wrap="square" anchor="ctr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1800" b="1" dirty="0" smtClean="0">
                <a:latin typeface="Arial" pitchFamily="34" charset="0"/>
              </a:rPr>
              <a:t>Vyučující</a:t>
            </a:r>
            <a:r>
              <a:rPr lang="cs-CZ" sz="1800" b="1" dirty="0">
                <a:latin typeface="Arial" pitchFamily="34" charset="0"/>
              </a:rPr>
              <a:t>: </a:t>
            </a:r>
            <a:r>
              <a:rPr lang="cs-CZ" sz="1800" b="1" dirty="0" smtClean="0">
                <a:latin typeface="Arial" pitchFamily="34" charset="0"/>
              </a:rPr>
              <a:t>RNDr. Danka </a:t>
            </a:r>
            <a:r>
              <a:rPr lang="cs-CZ" sz="1800" b="1" dirty="0" err="1" smtClean="0">
                <a:latin typeface="Arial" pitchFamily="34" charset="0"/>
              </a:rPr>
              <a:t>Haruštiaková</a:t>
            </a:r>
            <a:r>
              <a:rPr lang="cs-CZ" sz="1800" b="1" dirty="0" smtClean="0">
                <a:latin typeface="Arial" pitchFamily="34" charset="0"/>
              </a:rPr>
              <a:t>, Ph.D.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b="1" dirty="0" smtClean="0">
                <a:latin typeface="Arial" pitchFamily="34" charset="0"/>
              </a:rPr>
              <a:t>  </a:t>
            </a:r>
            <a:r>
              <a:rPr lang="cs-CZ" sz="1800" b="1" i="1" dirty="0" err="1" smtClean="0">
                <a:latin typeface="Arial" pitchFamily="34" charset="0"/>
              </a:rPr>
              <a:t>harustiakova</a:t>
            </a:r>
            <a:r>
              <a:rPr lang="en-US" sz="1800" b="1" i="1" dirty="0" smtClean="0">
                <a:latin typeface="Arial" pitchFamily="34" charset="0"/>
              </a:rPr>
              <a:t>@</a:t>
            </a:r>
            <a:r>
              <a:rPr lang="cs-CZ" sz="1800" b="1" i="1" dirty="0" err="1" smtClean="0">
                <a:latin typeface="Arial" pitchFamily="34" charset="0"/>
              </a:rPr>
              <a:t>iba.muni.cz</a:t>
            </a:r>
            <a:endParaRPr lang="cs-CZ" sz="1800" b="1" i="1" dirty="0" smtClean="0">
              <a:latin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1800" b="1" dirty="0" smtClean="0"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179512" y="867489"/>
            <a:ext cx="8784976" cy="738664"/>
          </a:xfrm>
          <a:noFill/>
        </p:spPr>
        <p:txBody>
          <a:bodyPr wrap="square"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Biostatistika</a:t>
            </a:r>
            <a:endParaRPr lang="cs-CZ" sz="4200" dirty="0">
              <a:solidFill>
                <a:schemeClr val="accent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677656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Import a export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Struktura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Manuální zadávání nových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Tipy a triky jak se v datech pohybovat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Editace listů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55625"/>
            <a:ext cx="7772400" cy="731838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II. Tvorba dat v MS Excel</a:t>
            </a:r>
          </a:p>
        </p:txBody>
      </p:sp>
    </p:spTree>
    <p:extLst>
      <p:ext uri="{BB962C8B-B14F-4D97-AF65-F5344CB8AC3E}">
        <p14:creationId xmlns:p14="http://schemas.microsoft.com/office/powerpoint/2010/main" val="38578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Import dat</a:t>
            </a:r>
          </a:p>
          <a:p>
            <a:pPr lvl="1"/>
            <a:r>
              <a:rPr lang="cs-CZ" sz="1700" dirty="0" smtClean="0"/>
              <a:t>Manuální zadávání</a:t>
            </a:r>
          </a:p>
          <a:p>
            <a:pPr lvl="1"/>
            <a:r>
              <a:rPr lang="cs-CZ" sz="1700" dirty="0"/>
              <a:t>I</a:t>
            </a:r>
            <a:r>
              <a:rPr lang="cs-CZ" sz="1700" dirty="0" smtClean="0"/>
              <a:t>mport – podpora importu ze starších verzí Excelu, textových souborů, databází apod.</a:t>
            </a:r>
          </a:p>
          <a:p>
            <a:pPr lvl="1"/>
            <a:r>
              <a:rPr lang="cs-CZ" sz="1700" dirty="0" smtClean="0"/>
              <a:t>Kopírování přes schránku Windows – vkládání z nejrůznějších aplikací – MS Office, </a:t>
            </a:r>
            <a:r>
              <a:rPr lang="cs-CZ" sz="1700" dirty="0" err="1" smtClean="0"/>
              <a:t>Statistica</a:t>
            </a:r>
            <a:r>
              <a:rPr lang="cs-CZ" sz="1700" dirty="0" smtClean="0"/>
              <a:t> atd.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b="1" dirty="0" smtClean="0"/>
              <a:t>Export dat</a:t>
            </a:r>
          </a:p>
          <a:p>
            <a:pPr lvl="1"/>
            <a:r>
              <a:rPr lang="cs-CZ" sz="1700" dirty="0" smtClean="0"/>
              <a:t>Ukládáním souborů ve formátech podporovaných jinými SW, časté jsou textové soubory, </a:t>
            </a:r>
            <a:r>
              <a:rPr lang="cs-CZ" sz="1700" dirty="0" err="1" smtClean="0"/>
              <a:t>dbf</a:t>
            </a:r>
            <a:r>
              <a:rPr lang="cs-CZ" sz="1700" dirty="0" smtClean="0"/>
              <a:t> soubory nebo starší verze Excelu</a:t>
            </a:r>
          </a:p>
          <a:p>
            <a:pPr lvl="1"/>
            <a:r>
              <a:rPr lang="cs-CZ" sz="1700" dirty="0" smtClean="0"/>
              <a:t>Přímé kopírování přes schránku Windows</a:t>
            </a:r>
          </a:p>
          <a:p>
            <a:endParaRPr lang="cs-CZ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5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Databázová struktura dat v Excelu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714620"/>
            <a:ext cx="66811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55573" y="3500438"/>
            <a:ext cx="17078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1" i="0" dirty="0" smtClean="0"/>
              <a:t>Řádky tabulky</a:t>
            </a:r>
            <a:r>
              <a:rPr kumimoji="1" lang="cs-CZ" sz="1400" b="0" i="0" dirty="0" smtClean="0"/>
              <a:t> =</a:t>
            </a:r>
          </a:p>
          <a:p>
            <a:pPr eaLnBrk="0" hangingPunct="0"/>
            <a:r>
              <a:rPr kumimoji="1" lang="cs-CZ" sz="1400" dirty="0"/>
              <a:t>j</a:t>
            </a:r>
            <a:r>
              <a:rPr kumimoji="1" lang="cs-CZ" sz="1400" b="0" i="0" dirty="0" smtClean="0"/>
              <a:t>ednotlivé </a:t>
            </a:r>
            <a:r>
              <a:rPr kumimoji="1" lang="cs-CZ" sz="1400" b="0" i="0" dirty="0"/>
              <a:t>záznamy</a:t>
            </a:r>
          </a:p>
          <a:p>
            <a:pPr eaLnBrk="0" hangingPunct="0"/>
            <a:r>
              <a:rPr kumimoji="1" lang="cs-CZ" sz="1400" b="0" i="0" dirty="0"/>
              <a:t>(taxon, </a:t>
            </a:r>
            <a:r>
              <a:rPr kumimoji="1" lang="cs-CZ" sz="1400" b="0" i="0" dirty="0" smtClean="0"/>
              <a:t>lokalita,</a:t>
            </a:r>
          </a:p>
          <a:p>
            <a:pPr eaLnBrk="0" hangingPunct="0"/>
            <a:r>
              <a:rPr kumimoji="1" lang="cs-CZ" sz="1400" dirty="0" smtClean="0"/>
              <a:t>měření, </a:t>
            </a:r>
            <a:r>
              <a:rPr kumimoji="1" lang="cs-CZ" sz="1400" b="0" i="0" dirty="0" smtClean="0"/>
              <a:t>pacient </a:t>
            </a:r>
            <a:r>
              <a:rPr kumimoji="1" lang="cs-CZ" sz="1400" b="0" i="0" dirty="0"/>
              <a:t>atd.)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403350" y="1557338"/>
            <a:ext cx="52562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1" i="0" dirty="0"/>
              <a:t>Sloupce tabulky </a:t>
            </a:r>
            <a:r>
              <a:rPr kumimoji="1" lang="cs-CZ" sz="1400" b="0" i="0" dirty="0"/>
              <a:t>= parametry záznamů, hlavička udává obsah sloupce – stejný údaj v celém sloupci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 rot="-5400000">
            <a:off x="1669660" y="4285463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 rot="-2869255">
            <a:off x="1640427" y="4577640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2998778" y="205761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4000496" y="205761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23528" y="5886410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2000" b="0" i="0" dirty="0" smtClean="0"/>
              <a:t>Excel neumožňuje pojmenování řádků a sloupců vlastními názvy.</a:t>
            </a:r>
            <a:endParaRPr kumimoji="1" lang="cs-CZ" sz="20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844824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Aplikaci automaticky zadávaného formuláře je nutné aktivovat</a:t>
            </a:r>
          </a:p>
          <a:p>
            <a:pPr lvl="1"/>
            <a:r>
              <a:rPr lang="cs-CZ" sz="1400" dirty="0" smtClean="0"/>
              <a:t>„Tlačítko Office“			 → „Možnosti aplikace Excel“</a:t>
            </a:r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Automatický zadávací formulář spustíme pomocí nové ikonky na panelu nástrojů Rychlý přístup</a:t>
            </a:r>
          </a:p>
        </p:txBody>
      </p:sp>
      <p:sp>
        <p:nvSpPr>
          <p:cNvPr id="18" name="Šipka doprava 17"/>
          <p:cNvSpPr/>
          <p:nvPr/>
        </p:nvSpPr>
        <p:spPr>
          <a:xfrm>
            <a:off x="1835696" y="198884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21525" t="27720" r="17051" b="30281"/>
          <a:stretch>
            <a:fillRect/>
          </a:stretch>
        </p:blipFill>
        <p:spPr bwMode="auto">
          <a:xfrm>
            <a:off x="359532" y="2348880"/>
            <a:ext cx="7740860" cy="330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ipka doprava 10"/>
          <p:cNvSpPr/>
          <p:nvPr/>
        </p:nvSpPr>
        <p:spPr>
          <a:xfrm rot="7532543">
            <a:off x="1329090" y="348752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 rot="8082225">
            <a:off x="3144553" y="3019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 rot="8082225">
            <a:off x="3432585" y="398253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Šipka doprava 13"/>
          <p:cNvSpPr/>
          <p:nvPr/>
        </p:nvSpPr>
        <p:spPr>
          <a:xfrm rot="2782467">
            <a:off x="4356000" y="362387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 rot="2837020">
            <a:off x="6526103" y="506512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l="31366" t="5040" r="53934" b="89920"/>
          <a:stretch>
            <a:fillRect/>
          </a:stretch>
        </p:blipFill>
        <p:spPr bwMode="auto">
          <a:xfrm>
            <a:off x="2195736" y="5904000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10800000">
            <a:off x="3995936" y="594928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71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 l="18506" t="18200" r="64563" b="51700"/>
          <a:stretch>
            <a:fillRect/>
          </a:stretch>
        </p:blipFill>
        <p:spPr bwMode="auto">
          <a:xfrm>
            <a:off x="5436096" y="2420888"/>
            <a:ext cx="30963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484784"/>
            <a:ext cx="8534400" cy="4598988"/>
          </a:xfrm>
          <a:noFill/>
        </p:spPr>
        <p:txBody>
          <a:bodyPr/>
          <a:lstStyle/>
          <a:p>
            <a:r>
              <a:rPr lang="cs-CZ" sz="1600" dirty="0" smtClean="0"/>
              <a:t>Slouží k usnadnění zadávání dat do databázových tabulek</a:t>
            </a:r>
          </a:p>
          <a:p>
            <a:r>
              <a:rPr lang="cs-CZ" sz="1600" dirty="0" smtClean="0"/>
              <a:t>Po označení načítá automaticky hlavičky sloupců jako zadávané položky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r="88188" b="95800"/>
          <a:stretch>
            <a:fillRect/>
          </a:stretch>
        </p:blipFill>
        <p:spPr bwMode="auto">
          <a:xfrm>
            <a:off x="539552" y="4293096"/>
            <a:ext cx="2520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Šipka dolů 18"/>
          <p:cNvSpPr/>
          <p:nvPr/>
        </p:nvSpPr>
        <p:spPr>
          <a:xfrm rot="2220000">
            <a:off x="2800800" y="4048236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4" cstate="print"/>
          <a:srcRect t="15400" r="82281" b="79000"/>
          <a:stretch>
            <a:fillRect/>
          </a:stretch>
        </p:blipFill>
        <p:spPr bwMode="auto">
          <a:xfrm>
            <a:off x="594101" y="2924944"/>
            <a:ext cx="32403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Šipka dolů 20"/>
          <p:cNvSpPr/>
          <p:nvPr/>
        </p:nvSpPr>
        <p:spPr>
          <a:xfrm rot="-1980000">
            <a:off x="2063260" y="2737342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14282" y="2420888"/>
            <a:ext cx="32181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1.</a:t>
            </a:r>
            <a:r>
              <a:rPr kumimoji="1" lang="cs-CZ" sz="1400" b="1" dirty="0" smtClean="0"/>
              <a:t> </a:t>
            </a:r>
            <a:r>
              <a:rPr kumimoji="1" lang="cs-CZ" sz="1400" dirty="0" smtClean="0"/>
              <a:t>Označíme názvy sloupců datové matice</a:t>
            </a:r>
            <a:endParaRPr kumimoji="1" lang="cs-CZ" sz="1400" dirty="0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30872" y="3769295"/>
            <a:ext cx="4210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2.</a:t>
            </a:r>
            <a:r>
              <a:rPr kumimoji="1" lang="cs-CZ" sz="1400" b="1" dirty="0" smtClean="0"/>
              <a:t> </a:t>
            </a:r>
            <a:r>
              <a:rPr kumimoji="1" lang="cs-CZ" sz="1400" dirty="0" smtClean="0"/>
              <a:t>Klikneme na novou ikonu </a:t>
            </a:r>
            <a:r>
              <a:rPr kumimoji="1" lang="cs-CZ" sz="1400" u="sng" dirty="0" smtClean="0"/>
              <a:t>Formulář</a:t>
            </a:r>
            <a:r>
              <a:rPr kumimoji="1" lang="cs-CZ" sz="1400" dirty="0" smtClean="0"/>
              <a:t> v panelu nástrojů</a:t>
            </a:r>
            <a:endParaRPr kumimoji="1" lang="cs-CZ" sz="1400" dirty="0"/>
          </a:p>
        </p:txBody>
      </p:sp>
      <p:sp>
        <p:nvSpPr>
          <p:cNvPr id="24" name="Šipka dolů 23"/>
          <p:cNvSpPr/>
          <p:nvPr/>
        </p:nvSpPr>
        <p:spPr>
          <a:xfrm rot="2220000">
            <a:off x="6613284" y="2305118"/>
            <a:ext cx="309918" cy="665590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609913" y="2060848"/>
            <a:ext cx="32105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3.</a:t>
            </a:r>
            <a:r>
              <a:rPr kumimoji="1" lang="cs-CZ" sz="1400" b="1" dirty="0" smtClean="0">
                <a:solidFill>
                  <a:prstClr val="black"/>
                </a:solidFill>
              </a:rPr>
              <a:t> </a:t>
            </a:r>
            <a:r>
              <a:rPr kumimoji="1" lang="cs-CZ" sz="1400" dirty="0" smtClean="0">
                <a:solidFill>
                  <a:prstClr val="black"/>
                </a:solidFill>
              </a:rPr>
              <a:t>Vyplníme údaje pro hodnocený subjekt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 t="15400" r="82675" b="78300"/>
          <a:stretch>
            <a:fillRect/>
          </a:stretch>
        </p:blipFill>
        <p:spPr bwMode="auto">
          <a:xfrm>
            <a:off x="5436096" y="5661248"/>
            <a:ext cx="31683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Šipka dolů 28"/>
          <p:cNvSpPr/>
          <p:nvPr/>
        </p:nvSpPr>
        <p:spPr>
          <a:xfrm rot="-3480000">
            <a:off x="4978126" y="5621853"/>
            <a:ext cx="288000" cy="612000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1857356" y="5429264"/>
            <a:ext cx="33988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4.</a:t>
            </a:r>
            <a:r>
              <a:rPr kumimoji="1" lang="cs-CZ" sz="1400" b="1" dirty="0" smtClean="0">
                <a:solidFill>
                  <a:prstClr val="black"/>
                </a:solidFill>
              </a:rPr>
              <a:t> </a:t>
            </a:r>
            <a:r>
              <a:rPr kumimoji="1" lang="cs-CZ" sz="1400" dirty="0" smtClean="0">
                <a:solidFill>
                  <a:prstClr val="black"/>
                </a:solidFill>
              </a:rPr>
              <a:t>Do datové tabulky se doplní zadané údaje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05969" y="5933814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17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79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Automatické seznamy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Vytváří se z hodnot buněk v daném sloupci a umožňují vložit hodnotu výběrem ze seznamu již zadaných hodnot – usnadnění zadávání</a:t>
            </a:r>
          </a:p>
          <a:p>
            <a:endParaRPr lang="cs-CZ" sz="1600" dirty="0" smtClean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t="2100" r="59838" b="49601"/>
          <a:stretch>
            <a:fillRect/>
          </a:stretch>
        </p:blipFill>
        <p:spPr bwMode="auto">
          <a:xfrm>
            <a:off x="251520" y="2414534"/>
            <a:ext cx="5544616" cy="375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lů 19"/>
          <p:cNvSpPr/>
          <p:nvPr/>
        </p:nvSpPr>
        <p:spPr>
          <a:xfrm rot="2220000">
            <a:off x="3088831" y="2097666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 rot="2220000">
            <a:off x="3160839" y="4192251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 rot="2220000">
            <a:off x="3390873" y="4768316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" name="Přímá spojovací šipka 23"/>
          <p:cNvCxnSpPr/>
          <p:nvPr/>
        </p:nvCxnSpPr>
        <p:spPr>
          <a:xfrm flipH="1" flipV="1">
            <a:off x="1619672" y="4149080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Šipka doprava 24"/>
          <p:cNvSpPr/>
          <p:nvPr/>
        </p:nvSpPr>
        <p:spPr>
          <a:xfrm>
            <a:off x="5868144" y="4149080"/>
            <a:ext cx="360040" cy="360040"/>
          </a:xfrm>
          <a:prstGeom prst="rightArrow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33650" t="15400" r="48420" b="62200"/>
          <a:stretch>
            <a:fillRect/>
          </a:stretch>
        </p:blipFill>
        <p:spPr bwMode="auto">
          <a:xfrm>
            <a:off x="6300192" y="3068960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Šipka dolů 27"/>
          <p:cNvSpPr/>
          <p:nvPr/>
        </p:nvSpPr>
        <p:spPr>
          <a:xfrm rot="2220000">
            <a:off x="8719465" y="3760203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7380312" y="587727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896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Automatická kontrola dat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Umožňuje ověřit typ, rozsah nebo povolit pouze určitý seznam hodnot zadávaných do sloupce databázové tabulky</a:t>
            </a:r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1734567" y="4869160"/>
            <a:ext cx="2765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dirty="0">
                <a:solidFill>
                  <a:prstClr val="black"/>
                </a:solidFill>
              </a:rPr>
              <a:t>Co je povoleno – definiční obory </a:t>
            </a:r>
          </a:p>
          <a:p>
            <a:pPr defTabSz="1095375" eaLnBrk="0" hangingPunct="0"/>
            <a:r>
              <a:rPr kumimoji="1" lang="cs-CZ" sz="1400" dirty="0">
                <a:solidFill>
                  <a:prstClr val="black"/>
                </a:solidFill>
              </a:rPr>
              <a:t>čísel, seznamy, vzorce atd.</a:t>
            </a:r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2906390" y="5503763"/>
            <a:ext cx="202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Rozsahy hodnot, </a:t>
            </a:r>
          </a:p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načtení seznamů apod.</a:t>
            </a:r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5863034" y="2980184"/>
            <a:ext cx="216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komunikace s uživatelem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79512" y="6381328"/>
            <a:ext cx="878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l="16537" r="54326" b="81101"/>
          <a:stretch>
            <a:fillRect/>
          </a:stretch>
        </p:blipFill>
        <p:spPr bwMode="auto">
          <a:xfrm>
            <a:off x="323528" y="2132856"/>
            <a:ext cx="493388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 rot="7896387">
            <a:off x="907781" y="211405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7" name="Šipka doprava 16"/>
          <p:cNvSpPr/>
          <p:nvPr/>
        </p:nvSpPr>
        <p:spPr>
          <a:xfrm rot="7896387">
            <a:off x="4364165" y="305016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 l="37800" t="32900" r="40938" b="36301"/>
          <a:stretch>
            <a:fillRect/>
          </a:stretch>
        </p:blipFill>
        <p:spPr bwMode="auto">
          <a:xfrm>
            <a:off x="5076056" y="3573016"/>
            <a:ext cx="388843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7" name="AutoShape 7"/>
          <p:cNvSpPr>
            <a:spLocks noChangeArrowheads="1"/>
          </p:cNvSpPr>
          <p:nvPr/>
        </p:nvSpPr>
        <p:spPr bwMode="auto">
          <a:xfrm rot="20373101">
            <a:off x="4213363" y="4775651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 rot="20373101">
            <a:off x="4213363" y="5207699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8972" name="AutoShape 12"/>
          <p:cNvSpPr>
            <a:spLocks noChangeArrowheads="1"/>
          </p:cNvSpPr>
          <p:nvPr/>
        </p:nvSpPr>
        <p:spPr bwMode="auto">
          <a:xfrm rot="3376192">
            <a:off x="6815286" y="3513375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8971" name="AutoShape 11"/>
          <p:cNvSpPr>
            <a:spLocks noChangeArrowheads="1"/>
          </p:cNvSpPr>
          <p:nvPr/>
        </p:nvSpPr>
        <p:spPr bwMode="auto">
          <a:xfrm rot="7943226">
            <a:off x="6138298" y="3496541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23528" y="623731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2358404"/>
            <a:ext cx="8534400" cy="566540"/>
          </a:xfrm>
          <a:noFill/>
        </p:spPr>
        <p:txBody>
          <a:bodyPr/>
          <a:lstStyle/>
          <a:p>
            <a:pPr lvl="1"/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  <a:endParaRPr lang="cs-CZ" sz="1400" dirty="0" smtClean="0"/>
          </a:p>
          <a:p>
            <a:pPr lvl="1">
              <a:buNone/>
            </a:pPr>
            <a:endParaRPr lang="cs-CZ" sz="1400" dirty="0" smtClean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361655" y="2276872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6800" r="31226" b="53801"/>
          <a:stretch>
            <a:fillRect/>
          </a:stretch>
        </p:blipFill>
        <p:spPr bwMode="auto">
          <a:xfrm>
            <a:off x="971600" y="3140967"/>
            <a:ext cx="6624736" cy="25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prava 19"/>
          <p:cNvSpPr/>
          <p:nvPr/>
        </p:nvSpPr>
        <p:spPr>
          <a:xfrm rot="7532543">
            <a:off x="1977161" y="334350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1" name="Šipka doprava 20"/>
          <p:cNvSpPr/>
          <p:nvPr/>
        </p:nvSpPr>
        <p:spPr>
          <a:xfrm rot="8082225">
            <a:off x="7177001" y="527868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51520" y="1484784"/>
            <a:ext cx="8534400" cy="71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Skupiny hodnot zachovávající logické pořadí, některé jsou zabudované (např. dny v týdnu, měsíce v roce), další je možné uživatelsky vytvořit, slouží pro účely řazení a automatického vyplňování dat</a:t>
            </a:r>
          </a:p>
        </p:txBody>
      </p:sp>
      <p:sp>
        <p:nvSpPr>
          <p:cNvPr id="12" name="Šipka doprava 11"/>
          <p:cNvSpPr/>
          <p:nvPr/>
        </p:nvSpPr>
        <p:spPr>
          <a:xfrm rot="2932936">
            <a:off x="2225055" y="229514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II.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l="10630" t="16448" r="55709" b="47634"/>
          <a:stretch>
            <a:fillRect/>
          </a:stretch>
        </p:blipFill>
        <p:spPr bwMode="auto">
          <a:xfrm>
            <a:off x="349270" y="2132856"/>
            <a:ext cx="587891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Šipka doprava 20"/>
          <p:cNvSpPr/>
          <p:nvPr/>
        </p:nvSpPr>
        <p:spPr>
          <a:xfrm rot="8082225">
            <a:off x="3602344" y="261438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 rot="8082225">
            <a:off x="5762583" y="2686395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Šipka doprava 13"/>
          <p:cNvSpPr/>
          <p:nvPr/>
        </p:nvSpPr>
        <p:spPr>
          <a:xfrm rot="8082225">
            <a:off x="5114511" y="506265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 l="12994" t="15400" r="79919" b="67800"/>
          <a:stretch>
            <a:fillRect/>
          </a:stretch>
        </p:blipFill>
        <p:spPr bwMode="auto">
          <a:xfrm>
            <a:off x="7020272" y="4149080"/>
            <a:ext cx="12961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6084168" y="1609636"/>
            <a:ext cx="31658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400" dirty="0" smtClean="0">
                <a:solidFill>
                  <a:prstClr val="black"/>
                </a:solidFill>
              </a:rPr>
              <a:t>Zápis jedné hodnoty ze seznamu a protažení do dalších buněk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 l="12994" t="15400" r="79526" b="66401"/>
          <a:stretch>
            <a:fillRect/>
          </a:stretch>
        </p:blipFill>
        <p:spPr bwMode="auto">
          <a:xfrm>
            <a:off x="7020272" y="2132856"/>
            <a:ext cx="136815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bdélník 23"/>
          <p:cNvSpPr/>
          <p:nvPr/>
        </p:nvSpPr>
        <p:spPr>
          <a:xfrm>
            <a:off x="6372200" y="5868561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400" dirty="0" smtClean="0">
                <a:solidFill>
                  <a:prstClr val="black"/>
                </a:solidFill>
              </a:rPr>
              <a:t>Automaticky byly doplněny následující složky seznamu 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 rot="5400000">
            <a:off x="7506351" y="3915079"/>
            <a:ext cx="252000" cy="21600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277262" y="1782340"/>
            <a:ext cx="3384376" cy="35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Upravit vlastní seznamy </a:t>
            </a:r>
            <a:r>
              <a:rPr lang="cs-CZ" sz="1400" dirty="0" smtClean="0">
                <a:solidFill>
                  <a:srgbClr val="646B86"/>
                </a:solidFill>
              </a:rPr>
              <a:t>→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6236568" y="1268760"/>
            <a:ext cx="3165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600" b="1" dirty="0" smtClean="0">
                <a:solidFill>
                  <a:schemeClr val="accent1"/>
                </a:solidFill>
              </a:rPr>
              <a:t>2.</a:t>
            </a:r>
            <a:r>
              <a:rPr kumimoji="1" lang="cs-CZ" sz="1600" b="1" dirty="0" smtClean="0">
                <a:solidFill>
                  <a:prstClr val="black"/>
                </a:solidFill>
              </a:rPr>
              <a:t> Využití při tvorbě dat</a:t>
            </a:r>
            <a:endParaRPr kumimoji="1" lang="cs-CZ" sz="1600" b="1" dirty="0">
              <a:solidFill>
                <a:prstClr val="black"/>
              </a:solidFill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977501" y="1268760"/>
            <a:ext cx="3165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600" b="1" dirty="0" smtClean="0">
                <a:solidFill>
                  <a:schemeClr val="accent1"/>
                </a:solidFill>
              </a:rPr>
              <a:t>1.</a:t>
            </a:r>
            <a:r>
              <a:rPr kumimoji="1" lang="cs-CZ" sz="1600" b="1" dirty="0" smtClean="0">
                <a:solidFill>
                  <a:prstClr val="black"/>
                </a:solidFill>
              </a:rPr>
              <a:t> Definice seznamu</a:t>
            </a:r>
            <a:endParaRPr kumimoji="1" lang="cs-CZ" sz="1600" b="1" dirty="0">
              <a:solidFill>
                <a:prstClr val="black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323528" y="587727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Automatické dokončování hodnot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Vhodné pro textová pole; následně není nutné vypisovat celé slovo či slovní spojení, ale jen zvolit nabízené, již dříve použité slovo či slovní spojení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Automatické dokončování hodnot buněk je nutné nastavit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70000"/>
              <a:buFont typeface="Wingdings" pitchFamily="2" charset="2"/>
              <a:buChar char=""/>
            </a:pPr>
            <a:r>
              <a:rPr lang="cs-CZ" sz="1400" dirty="0">
                <a:solidFill>
                  <a:srgbClr val="646B86"/>
                </a:solidFill>
              </a:rPr>
              <a:t>„Tlačítko Office“			 → „Možnosti aplikace Excel“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>
              <a:solidFill>
                <a:prstClr val="black"/>
              </a:solidFill>
            </a:endParaRP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u="sng" dirty="0">
              <a:solidFill>
                <a:srgbClr val="CC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2420888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prava 5"/>
          <p:cNvSpPr/>
          <p:nvPr/>
        </p:nvSpPr>
        <p:spPr>
          <a:xfrm>
            <a:off x="1835696" y="256490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0080" r="20201" b="51280"/>
          <a:stretch>
            <a:fillRect/>
          </a:stretch>
        </p:blipFill>
        <p:spPr bwMode="auto">
          <a:xfrm>
            <a:off x="539552" y="2996952"/>
            <a:ext cx="79928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ipka doprava 7"/>
          <p:cNvSpPr/>
          <p:nvPr/>
        </p:nvSpPr>
        <p:spPr>
          <a:xfrm rot="7532543">
            <a:off x="1545114" y="413559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2267744" y="592200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Důležité informace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422300"/>
            <a:ext cx="8662863" cy="4598988"/>
          </a:xfrm>
        </p:spPr>
        <p:txBody>
          <a:bodyPr/>
          <a:lstStyle/>
          <a:p>
            <a:r>
              <a:rPr lang="cs-CZ" dirty="0" smtClean="0"/>
              <a:t>Maximálně </a:t>
            </a:r>
            <a:r>
              <a:rPr lang="cs-CZ" dirty="0" smtClean="0"/>
              <a:t>3 </a:t>
            </a:r>
            <a:r>
              <a:rPr lang="cs-CZ" dirty="0" smtClean="0"/>
              <a:t>absence</a:t>
            </a:r>
          </a:p>
          <a:p>
            <a:r>
              <a:rPr lang="cs-CZ" dirty="0" smtClean="0"/>
              <a:t>Úspěšné splnění zápočtu na konci semestru</a:t>
            </a:r>
          </a:p>
          <a:p>
            <a:r>
              <a:rPr lang="cs-CZ" dirty="0" smtClean="0"/>
              <a:t>Aktivita v hodinách</a:t>
            </a:r>
          </a:p>
          <a:p>
            <a:r>
              <a:rPr lang="cs-CZ" dirty="0" smtClean="0"/>
              <a:t>Materiály v IS </a:t>
            </a:r>
          </a:p>
          <a:p>
            <a:r>
              <a:rPr lang="cs-CZ" dirty="0" smtClean="0"/>
              <a:t>Software</a:t>
            </a:r>
            <a:r>
              <a:rPr lang="cs-CZ" dirty="0"/>
              <a:t>: Microsoft Office - Excel </a:t>
            </a:r>
            <a:r>
              <a:rPr lang="cs-CZ" dirty="0" smtClean="0"/>
              <a:t>2016, </a:t>
            </a:r>
            <a:r>
              <a:rPr lang="cs-CZ" dirty="0" err="1"/>
              <a:t>Statistica</a:t>
            </a:r>
            <a:r>
              <a:rPr lang="cs-CZ" dirty="0"/>
              <a:t> </a:t>
            </a:r>
            <a:r>
              <a:rPr lang="cs-CZ" dirty="0" smtClean="0"/>
              <a:t>13.2</a:t>
            </a:r>
          </a:p>
          <a:p>
            <a:r>
              <a:rPr lang="cs-CZ" dirty="0" smtClean="0"/>
              <a:t>Možnost pracovat na vlastním </a:t>
            </a:r>
            <a:r>
              <a:rPr lang="cs-CZ" dirty="0" smtClean="0"/>
              <a:t>počítači</a:t>
            </a:r>
            <a:endParaRPr lang="cs-CZ" dirty="0" smtClean="0"/>
          </a:p>
          <a:p>
            <a:endParaRPr 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600" b="1" dirty="0" smtClean="0">
                <a:solidFill>
                  <a:srgbClr val="000000"/>
                </a:solidFill>
              </a:rPr>
              <a:t>Výběr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CTRL+HOME – přesunutí na levý horní roh tabulky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CTRL+END – přesunutí na pravý dolní roh tabulky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CTRL+A – výběr celého listu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 + klepnutí myší do buňky – výběr jednotlivých buněk 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myší na jinou buňku – výběr bloku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šipky – výběr sousedních buněk ve směru šipky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SHIFT+CTRL+END (HOME) – výběr do konce (začátku) oblasti dat v listu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SHIFT+CTRL+šipky – výběr souvislého řádku nebo sloupce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na objekty – výběr více objektů</a:t>
            </a:r>
          </a:p>
          <a:p>
            <a:pPr>
              <a:lnSpc>
                <a:spcPct val="90000"/>
              </a:lnSpc>
            </a:pP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b="1" dirty="0" smtClean="0">
                <a:solidFill>
                  <a:srgbClr val="000000"/>
                </a:solidFill>
              </a:rPr>
              <a:t>Kopírování a vkládání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CTRL+C – zkopírování označené oblasti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CTRL+V – vložení obsahu schránky – oblast buněk, objekt, 	data z jiné aplikace</a:t>
            </a:r>
          </a:p>
          <a:p>
            <a:pPr>
              <a:lnSpc>
                <a:spcPct val="90000"/>
              </a:lnSpc>
            </a:pPr>
            <a:r>
              <a:rPr lang="cs-CZ" sz="1600" b="1" dirty="0" smtClean="0"/>
              <a:t>Myš a okraje buňky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/>
              <a:t>Chycení myší za okraj umožňuje přesun buňky nebo bloku buněk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r>
              <a:rPr lang="cs-CZ" sz="1300" dirty="0" smtClean="0"/>
              <a:t>Při chycení čtverečku v pravém dolním rohu výběru je tažením možno vyplnit více buněk hodnotami původní buňky (ve vzorcích se mění relativní odkazy, je také možné vyplnění hodnotami ze seznamu – např. po sobě jsoucí názvy měsíců.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</p:txBody>
      </p:sp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25144"/>
            <a:ext cx="1181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4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Tipy a triky jak se v datech pohybovat</a:t>
            </a:r>
          </a:p>
        </p:txBody>
      </p:sp>
      <p:sp>
        <p:nvSpPr>
          <p:cNvPr id="164869" name="AutoShape 5"/>
          <p:cNvSpPr>
            <a:spLocks noChangeArrowheads="1"/>
          </p:cNvSpPr>
          <p:nvPr/>
        </p:nvSpPr>
        <p:spPr bwMode="auto">
          <a:xfrm rot="10800000">
            <a:off x="6617890" y="5139481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4870" name="AutoShape 6"/>
          <p:cNvSpPr>
            <a:spLocks noChangeArrowheads="1"/>
          </p:cNvSpPr>
          <p:nvPr/>
        </p:nvSpPr>
        <p:spPr bwMode="auto">
          <a:xfrm rot="-3268195">
            <a:off x="5580459" y="4562425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Editace listů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412776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dirty="0" err="1" smtClean="0"/>
              <a:t>Excelovský</a:t>
            </a:r>
            <a:r>
              <a:rPr lang="cs-CZ" sz="2000" dirty="0" smtClean="0"/>
              <a:t> soubor (sešit) se skládá z listu(ů) (List1, List2, ...), které je možné libovolně pojmenovat, obarvit, kopírovat, přesouvat jejich pořadí na liště atd.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dirty="0" smtClean="0"/>
              <a:t>Ve vzorcích lze odkazovat na jiné listy než ve kterém se nacházíme.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dirty="0" smtClean="0"/>
              <a:t>V jednotlivých listech lze ukládat např. různé datové tabulky, číselníky, seznamy atd.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>
              <a:solidFill>
                <a:prstClr val="black"/>
              </a:solidFill>
            </a:endParaRPr>
          </a:p>
        </p:txBody>
      </p:sp>
      <p:pic>
        <p:nvPicPr>
          <p:cNvPr id="6148" name="Picture 4" descr="http://www.efektivne.eu/images/stories/images/obrazky/Excel/ms-excel-2007-manual/BarvaKar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231" y="3143249"/>
            <a:ext cx="3985487" cy="21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Šipka doprava 9"/>
          <p:cNvSpPr/>
          <p:nvPr/>
        </p:nvSpPr>
        <p:spPr>
          <a:xfrm rot="17776658">
            <a:off x="5615052" y="523881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778001" y="5537374"/>
            <a:ext cx="18530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400" dirty="0" smtClean="0">
                <a:solidFill>
                  <a:prstClr val="black"/>
                </a:solidFill>
              </a:rPr>
              <a:t>Klik pravým tlačítkem myši na záložku listu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296833"/>
            <a:ext cx="3214710" cy="129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bdélník 8"/>
          <p:cNvSpPr/>
          <p:nvPr/>
        </p:nvSpPr>
        <p:spPr>
          <a:xfrm>
            <a:off x="651223" y="4739823"/>
            <a:ext cx="428626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1600" dirty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b="1" dirty="0"/>
              <a:t>Vložení listu</a:t>
            </a:r>
            <a:r>
              <a:rPr lang="cs-CZ" sz="1600" dirty="0"/>
              <a:t>: 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/>
              <a:t>Záložkou na spodní </a:t>
            </a:r>
            <a:r>
              <a:rPr lang="cs-CZ" sz="1600" dirty="0" smtClean="0"/>
              <a:t>liště</a:t>
            </a:r>
            <a:endParaRPr lang="cs-CZ" sz="1600" dirty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/>
              <a:t>Klávesovou zkratkou: </a:t>
            </a:r>
            <a:r>
              <a:rPr lang="cs-CZ" sz="1600" b="1" dirty="0" smtClean="0"/>
              <a:t>Shift </a:t>
            </a:r>
            <a:r>
              <a:rPr lang="cs-CZ" sz="1600" b="1" dirty="0"/>
              <a:t>+ F11</a:t>
            </a:r>
          </a:p>
        </p:txBody>
      </p:sp>
      <p:sp>
        <p:nvSpPr>
          <p:cNvPr id="12" name="Šipka doprava 11"/>
          <p:cNvSpPr/>
          <p:nvPr/>
        </p:nvSpPr>
        <p:spPr>
          <a:xfrm rot="16200000">
            <a:off x="2805993" y="4753132"/>
            <a:ext cx="864000" cy="216000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3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677656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Formáty buněk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Seřazení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Filtrovaní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Ukotvení příček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Podmíněné formátování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459829"/>
            <a:ext cx="7772400" cy="1384995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III. Práce s daty v MS Excel</a:t>
            </a:r>
            <a:b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aneb jak se v datech vyznat</a:t>
            </a:r>
          </a:p>
        </p:txBody>
      </p:sp>
    </p:spTree>
    <p:extLst>
      <p:ext uri="{BB962C8B-B14F-4D97-AF65-F5344CB8AC3E}">
        <p14:creationId xmlns:p14="http://schemas.microsoft.com/office/powerpoint/2010/main" val="3073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Formáty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6210" y="1536159"/>
            <a:ext cx="5793818" cy="484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214282" y="1643050"/>
            <a:ext cx="3000396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 smtClean="0"/>
              <a:t>  </a:t>
            </a:r>
            <a:r>
              <a:rPr lang="cs-CZ" b="1" dirty="0" smtClean="0"/>
              <a:t>Obecný </a:t>
            </a:r>
            <a:r>
              <a:rPr lang="cs-CZ" dirty="0" smtClean="0"/>
              <a:t>(bez formátu)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 smtClean="0"/>
              <a:t>  </a:t>
            </a:r>
            <a:r>
              <a:rPr lang="cs-CZ" b="1" dirty="0" smtClean="0"/>
              <a:t>Číslo </a:t>
            </a:r>
            <a:r>
              <a:rPr lang="cs-CZ" dirty="0" smtClean="0"/>
              <a:t>(desetinná místa,</a:t>
            </a:r>
            <a:br>
              <a:rPr lang="cs-CZ" dirty="0" smtClean="0"/>
            </a:br>
            <a:r>
              <a:rPr lang="cs-CZ" dirty="0" smtClean="0"/>
              <a:t>    oddělení 1000)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Měna</a:t>
            </a:r>
            <a:r>
              <a:rPr lang="cs-CZ" dirty="0" smtClean="0"/>
              <a:t> (desetinná místa,</a:t>
            </a:r>
            <a:br>
              <a:rPr lang="cs-CZ" dirty="0" smtClean="0"/>
            </a:br>
            <a:r>
              <a:rPr lang="cs-CZ" dirty="0" smtClean="0"/>
              <a:t>    jednotky - symbol)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Datum</a:t>
            </a:r>
            <a:r>
              <a:rPr lang="cs-CZ" dirty="0" smtClean="0"/>
              <a:t> (různé formátování</a:t>
            </a:r>
            <a:br>
              <a:rPr lang="cs-CZ" dirty="0" smtClean="0"/>
            </a:br>
            <a:r>
              <a:rPr lang="cs-CZ" dirty="0" smtClean="0"/>
              <a:t>    – 24.9.2015, 24. září 2015, </a:t>
            </a:r>
            <a:br>
              <a:rPr lang="cs-CZ" dirty="0" smtClean="0"/>
            </a:br>
            <a:r>
              <a:rPr lang="cs-CZ" dirty="0" smtClean="0"/>
              <a:t>    24-9-15, ...)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Čas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Procenta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Text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Další </a:t>
            </a:r>
            <a:r>
              <a:rPr lang="cs-CZ" dirty="0" smtClean="0"/>
              <a:t>(vč. nastavení</a:t>
            </a:r>
            <a:br>
              <a:rPr lang="cs-CZ" dirty="0" smtClean="0"/>
            </a:br>
            <a:r>
              <a:rPr lang="cs-CZ" dirty="0" smtClean="0"/>
              <a:t>    vlastního formátu)...</a:t>
            </a:r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 rot="8082225">
            <a:off x="3870333" y="147878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 rot="8082225">
            <a:off x="8085175" y="176454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410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Řazení dat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12776"/>
            <a:ext cx="8534400" cy="648072"/>
          </a:xfrm>
          <a:noFill/>
        </p:spPr>
        <p:txBody>
          <a:bodyPr/>
          <a:lstStyle/>
          <a:p>
            <a:r>
              <a:rPr lang="cs-CZ" sz="1600" dirty="0" smtClean="0"/>
              <a:t>Řazení dat je nejjednodušším způsobem jejich zpřehlednění, užitečným hlavně u menších/ výsledkových tabulek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7380312" y="3861048"/>
          <a:ext cx="4953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Visio" r:id="rId3" imgW="495148" imgH="448170" progId="">
                  <p:embed/>
                </p:oleObj>
              </mc:Choice>
              <mc:Fallback>
                <p:oleObj name="Visio" r:id="rId3" imgW="495148" imgH="44817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3861048"/>
                        <a:ext cx="4953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/>
          <a:srcRect l="17719" t="19600" r="48813" b="54501"/>
          <a:stretch>
            <a:fillRect/>
          </a:stretch>
        </p:blipFill>
        <p:spPr bwMode="auto">
          <a:xfrm>
            <a:off x="323528" y="3645024"/>
            <a:ext cx="61206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 cstate="print"/>
          <a:srcRect r="71650" b="86700"/>
          <a:stretch>
            <a:fillRect/>
          </a:stretch>
        </p:blipFill>
        <p:spPr bwMode="auto">
          <a:xfrm>
            <a:off x="323528" y="2132856"/>
            <a:ext cx="51845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délník 18"/>
          <p:cNvSpPr/>
          <p:nvPr/>
        </p:nvSpPr>
        <p:spPr>
          <a:xfrm>
            <a:off x="6516216" y="4365104"/>
            <a:ext cx="2448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Zkontrolujte, zda seřazení nezničí vazby mezi buňkami = kontrola oblasti, kterou řadíte.</a:t>
            </a:r>
            <a:endParaRPr lang="cs-CZ" b="1" dirty="0"/>
          </a:p>
        </p:txBody>
      </p:sp>
      <p:sp>
        <p:nvSpPr>
          <p:cNvPr id="20" name="Šipka doprava 19"/>
          <p:cNvSpPr/>
          <p:nvPr/>
        </p:nvSpPr>
        <p:spPr>
          <a:xfrm rot="8082225">
            <a:off x="3936642" y="261438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1" name="Šipka doprava 20"/>
          <p:cNvSpPr/>
          <p:nvPr/>
        </p:nvSpPr>
        <p:spPr>
          <a:xfrm rot="19357991">
            <a:off x="1568887" y="483407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Šipka doprava 22"/>
          <p:cNvSpPr/>
          <p:nvPr/>
        </p:nvSpPr>
        <p:spPr>
          <a:xfrm rot="19357991">
            <a:off x="4694840" y="483407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539552" y="5085184"/>
            <a:ext cx="18722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400" dirty="0" smtClean="0">
                <a:solidFill>
                  <a:prstClr val="black"/>
                </a:solidFill>
              </a:rPr>
              <a:t>Proměnná podle které bude soubor seřazen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283968" y="5085184"/>
            <a:ext cx="2160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400" dirty="0" smtClean="0">
                <a:solidFill>
                  <a:prstClr val="black"/>
                </a:solidFill>
              </a:rPr>
              <a:t>Styl seřazení: sestupně/ vzestupně/vlastní seznam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12776"/>
            <a:ext cx="8534400" cy="4598988"/>
          </a:xfrm>
          <a:noFill/>
        </p:spPr>
        <p:txBody>
          <a:bodyPr/>
          <a:lstStyle/>
          <a:p>
            <a:r>
              <a:rPr lang="cs-CZ" sz="1600" dirty="0" smtClean="0"/>
              <a:t>Pomocí automatického filtru je snadné vybírat úseky dat pro další zpracování na základě hodnot ve sloupcích databázové tabulky, výběr je možný i podle více sloupců (např. určitá skupina pacientů)</a:t>
            </a:r>
          </a:p>
          <a:p>
            <a:r>
              <a:rPr lang="cs-CZ" sz="1600" dirty="0" smtClean="0"/>
              <a:t>Funkce automaticky rozezná hlavičky sloupců v souvislé oblasti buněk</a:t>
            </a:r>
          </a:p>
          <a:p>
            <a:r>
              <a:rPr lang="cs-CZ" sz="1600" b="1" u="sng" dirty="0" smtClean="0">
                <a:solidFill>
                  <a:srgbClr val="CC0000"/>
                </a:solidFill>
              </a:rPr>
              <a:t>Výhodné pro čištění dat (vyhledávání překlepů, kombinace textu a čísel)</a:t>
            </a:r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7000892" y="2889796"/>
            <a:ext cx="2055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dirty="0">
                <a:solidFill>
                  <a:prstClr val="black"/>
                </a:solidFill>
              </a:rPr>
              <a:t>Výběr hodnot pro filtraci</a:t>
            </a: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 r="72438" b="86966"/>
          <a:stretch>
            <a:fillRect/>
          </a:stretch>
        </p:blipFill>
        <p:spPr bwMode="auto">
          <a:xfrm>
            <a:off x="395536" y="3284984"/>
            <a:ext cx="504056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Šipka doprava 12"/>
          <p:cNvSpPr/>
          <p:nvPr/>
        </p:nvSpPr>
        <p:spPr>
          <a:xfrm rot="8082225">
            <a:off x="4512705" y="362249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39552" y="2977207"/>
            <a:ext cx="44667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prstClr val="black"/>
                </a:solidFill>
              </a:rPr>
              <a:t>1. </a:t>
            </a:r>
            <a:r>
              <a:rPr kumimoji="1" lang="cs-CZ" sz="1400" dirty="0" smtClean="0">
                <a:solidFill>
                  <a:prstClr val="black"/>
                </a:solidFill>
              </a:rPr>
              <a:t>Zapnutí filtru (alternativa klávesová zkratka </a:t>
            </a:r>
            <a:r>
              <a:rPr kumimoji="1" lang="cs-CZ" sz="1400" b="1" dirty="0" err="1" smtClean="0">
                <a:solidFill>
                  <a:prstClr val="black"/>
                </a:solidFill>
              </a:rPr>
              <a:t>Crtl</a:t>
            </a:r>
            <a:r>
              <a:rPr kumimoji="1" lang="cs-CZ" sz="1400" b="1" dirty="0" smtClean="0">
                <a:solidFill>
                  <a:prstClr val="black"/>
                </a:solidFill>
              </a:rPr>
              <a:t>+Shift+L</a:t>
            </a:r>
            <a:r>
              <a:rPr kumimoji="1" lang="cs-CZ" sz="1400" dirty="0" smtClean="0">
                <a:solidFill>
                  <a:prstClr val="black"/>
                </a:solidFill>
              </a:rPr>
              <a:t>)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13451" t="19073" r="74779" b="48994"/>
          <a:stretch>
            <a:fillRect/>
          </a:stretch>
        </p:blipFill>
        <p:spPr bwMode="auto">
          <a:xfrm>
            <a:off x="6876256" y="3304095"/>
            <a:ext cx="2016224" cy="307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/>
          <a:srcRect t="15400" r="74407" b="74800"/>
          <a:stretch>
            <a:fillRect/>
          </a:stretch>
        </p:blipFill>
        <p:spPr bwMode="auto">
          <a:xfrm>
            <a:off x="539552" y="5085184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 rot="8082225">
            <a:off x="5063390" y="513466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 l="18110" t="17500" r="81103" b="81100"/>
          <a:stretch>
            <a:fillRect/>
          </a:stretch>
        </p:blipFill>
        <p:spPr bwMode="auto">
          <a:xfrm>
            <a:off x="6876256" y="3122588"/>
            <a:ext cx="14401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39552" y="4777407"/>
            <a:ext cx="62771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prstClr val="black"/>
                </a:solidFill>
              </a:rPr>
              <a:t>2. </a:t>
            </a:r>
            <a:r>
              <a:rPr kumimoji="1" lang="cs-CZ" sz="1400" dirty="0" smtClean="0">
                <a:solidFill>
                  <a:prstClr val="black"/>
                </a:solidFill>
              </a:rPr>
              <a:t>Objeví se rozbalovací šipka s výčtem všech unikátních hodnot v daném sloupci dat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23" name="Šipka doprava 22"/>
          <p:cNvSpPr/>
          <p:nvPr/>
        </p:nvSpPr>
        <p:spPr>
          <a:xfrm>
            <a:off x="6804248" y="477877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 l="29137" t="21700" r="57476" b="55201"/>
          <a:stretch>
            <a:fillRect/>
          </a:stretch>
        </p:blipFill>
        <p:spPr bwMode="auto">
          <a:xfrm>
            <a:off x="4644008" y="3645024"/>
            <a:ext cx="24482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Rozšířený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Funguje podobně jako automatický filtr, ale seznam povolených hodnot není nutné vybírat ručně –  je uveden v oblasti jinde na listu (nebo i na jiném listu).</a:t>
            </a:r>
          </a:p>
          <a:p>
            <a:r>
              <a:rPr lang="cs-CZ" sz="1600" dirty="0" smtClean="0"/>
              <a:t>Podmínkou jsou shodná záhlaví filtrované oblasti a oblasti povolených hodnot.</a:t>
            </a:r>
          </a:p>
          <a:p>
            <a:r>
              <a:rPr lang="cs-CZ" sz="1600" dirty="0" smtClean="0"/>
              <a:t>Prázdné buňky odpovídají prázdné podmínce – tj. je-li v oblasti povolených hodnot nějaká buňka prázdná, splní podmínku libovolná buňka filtrované oblasti.</a:t>
            </a:r>
          </a:p>
          <a:p>
            <a:r>
              <a:rPr lang="cs-CZ" sz="1600" dirty="0" smtClean="0"/>
              <a:t>Čísla řádků filtrované oblasti jsou zobrazena modře.</a:t>
            </a:r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3347864" y="3284984"/>
            <a:ext cx="24356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Tlačítko Upřesnit na kartě Data</a:t>
            </a:r>
            <a:endParaRPr kumimoji="1" lang="cs-CZ" sz="1400" b="0" i="0" dirty="0"/>
          </a:p>
        </p:txBody>
      </p:sp>
      <p:sp>
        <p:nvSpPr>
          <p:cNvPr id="171016" name="Text Box 9"/>
          <p:cNvSpPr txBox="1">
            <a:spLocks noChangeArrowheads="1"/>
          </p:cNvSpPr>
          <p:nvPr/>
        </p:nvSpPr>
        <p:spPr bwMode="auto">
          <a:xfrm>
            <a:off x="7139567" y="3985900"/>
            <a:ext cx="1968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Výbě</a:t>
            </a:r>
            <a:r>
              <a:rPr kumimoji="1" lang="cs-CZ" sz="1400" dirty="0" smtClean="0"/>
              <a:t>r oblasti cílových</a:t>
            </a:r>
          </a:p>
          <a:p>
            <a:pPr defTabSz="1095375" eaLnBrk="0" hangingPunct="0"/>
            <a:r>
              <a:rPr kumimoji="1" lang="cs-CZ" sz="1400" dirty="0" smtClean="0"/>
              <a:t>hodnot (přefiltrovaných)</a:t>
            </a:r>
            <a:endParaRPr kumimoji="1" lang="cs-CZ" sz="1400" b="0" i="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3645024"/>
            <a:ext cx="344845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3" name="AutoShape 6"/>
          <p:cNvSpPr>
            <a:spLocks noChangeArrowheads="1"/>
          </p:cNvSpPr>
          <p:nvPr/>
        </p:nvSpPr>
        <p:spPr bwMode="auto">
          <a:xfrm rot="8201532">
            <a:off x="2199578" y="3765502"/>
            <a:ext cx="1320338" cy="325437"/>
          </a:xfrm>
          <a:prstGeom prst="rightArrow">
            <a:avLst>
              <a:gd name="adj1" fmla="val 36205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 rot="10800000">
            <a:off x="6156176" y="4581128"/>
            <a:ext cx="1008112" cy="252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7211575" y="4509120"/>
            <a:ext cx="13706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Původní seznam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7211575" y="5157192"/>
            <a:ext cx="12111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Oblast kritérií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 rot="10800000">
            <a:off x="6156177" y="4185111"/>
            <a:ext cx="1008112" cy="252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 rot="12232338">
            <a:off x="6236055" y="5072020"/>
            <a:ext cx="1008112" cy="252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061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Ukotvení příček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Umožňuje ukotvení libovolných řádků a sloupců pro pohodlné vkládání a prohlížení dat v </a:t>
            </a:r>
            <a:r>
              <a:rPr lang="cs-CZ" sz="1600" dirty="0" smtClean="0">
                <a:solidFill>
                  <a:prstClr val="black"/>
                </a:solidFill>
              </a:rPr>
              <a:t>tabulce. </a:t>
            </a:r>
            <a:endParaRPr lang="cs-CZ" sz="1600" dirty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Umožňuje číst řádky/sloupce ze začátku tabulky i po přesunutí se </a:t>
            </a:r>
            <a:r>
              <a:rPr lang="cs-CZ" sz="1600" dirty="0" smtClean="0">
                <a:solidFill>
                  <a:prstClr val="black"/>
                </a:solidFill>
              </a:rPr>
              <a:t>dále.</a:t>
            </a:r>
            <a:endParaRPr lang="cs-CZ" sz="1600" dirty="0">
              <a:solidFill>
                <a:srgbClr val="646B86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Záložka </a:t>
            </a:r>
            <a:r>
              <a:rPr lang="cs-CZ" sz="1600" dirty="0">
                <a:solidFill>
                  <a:prstClr val="black"/>
                </a:solidFill>
              </a:rPr>
              <a:t>„Zobrazení“ → „Ukotvit příčky</a:t>
            </a:r>
            <a:r>
              <a:rPr lang="cs-CZ" sz="1600" dirty="0" smtClean="0">
                <a:solidFill>
                  <a:prstClr val="black"/>
                </a:solidFill>
              </a:rPr>
              <a:t>“.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Nabízené možnosti: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Odstranění ukotvení: Po ukotvení příček se automaticky možnost „Ukotvit příčky “ změní na  „Uvolnit příčky“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2550" t="5880" r="27551" b="67240"/>
          <a:stretch>
            <a:fillRect/>
          </a:stretch>
        </p:blipFill>
        <p:spPr bwMode="auto">
          <a:xfrm>
            <a:off x="539552" y="2852936"/>
            <a:ext cx="598566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8788596">
            <a:off x="6179900" y="3777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588224" y="3573016"/>
            <a:ext cx="2376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 indent="-6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85000"/>
            </a:pPr>
            <a:r>
              <a:rPr lang="cs-CZ" sz="1400" dirty="0" smtClean="0">
                <a:solidFill>
                  <a:prstClr val="black"/>
                </a:solidFill>
              </a:rPr>
              <a:t>Ukotví řádky nad označenou buňkou a sloupce vlevo od označené buňky</a:t>
            </a:r>
          </a:p>
        </p:txBody>
      </p:sp>
      <p:sp>
        <p:nvSpPr>
          <p:cNvPr id="8" name="Šipka doprava 7"/>
          <p:cNvSpPr/>
          <p:nvPr/>
        </p:nvSpPr>
        <p:spPr>
          <a:xfrm rot="2400000">
            <a:off x="233177" y="275675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Podmíněné formátování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42524" t="4200" r="31095" b="57301"/>
          <a:stretch>
            <a:fillRect/>
          </a:stretch>
        </p:blipFill>
        <p:spPr bwMode="auto">
          <a:xfrm>
            <a:off x="4139952" y="2420888"/>
            <a:ext cx="482453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1520" y="1484784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Záložka „Domů“ → „Podmíněné formátování“.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Barevné označení buněk nebo výplň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buňky symbolem podle námi zadaných kritérií, např.: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numerická hodnota větší/menší než průměr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1600" dirty="0" smtClean="0">
                <a:solidFill>
                  <a:schemeClr val="tx2"/>
                </a:solidFill>
              </a:rPr>
              <a:t>datum z konkrétního období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1600" dirty="0" smtClean="0">
                <a:solidFill>
                  <a:schemeClr val="tx2"/>
                </a:solidFill>
              </a:rPr>
              <a:t>podobná slova 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duplicitní údaje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ourier New" pitchFamily="49" charset="0"/>
              <a:buChar char="o"/>
              <a:tabLst/>
              <a:defRPr/>
            </a:pPr>
            <a:endParaRPr lang="cs-CZ" sz="16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•"/>
            </a:pPr>
            <a:r>
              <a:rPr lang="cs-CZ" sz="1600" dirty="0" smtClean="0"/>
              <a:t>Co s barevnými buňkami?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•"/>
            </a:pPr>
            <a:r>
              <a:rPr lang="cs-CZ" sz="1600" dirty="0" smtClean="0"/>
              <a:t>Použijeme filtr!</a:t>
            </a: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Tvorba vzorců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Absolutní a relativní odkazy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Kopírování vzorců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89911"/>
            <a:ext cx="7772400" cy="769441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IV. </a:t>
            </a:r>
            <a:r>
              <a:rPr lang="cs-CZ" sz="4400" dirty="0">
                <a:solidFill>
                  <a:schemeClr val="accent1"/>
                </a:solidFill>
                <a:latin typeface="Arial" pitchFamily="34" charset="0"/>
              </a:rPr>
              <a:t>Vzorce v Excelu</a:t>
            </a:r>
            <a:endParaRPr lang="cs-CZ" sz="4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</a:t>
            </a:r>
            <a:endParaRPr lang="cs-CZ" dirty="0"/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Excel: opakování, příprava dat, základní vzorce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Základy popisné statistiky, kontingenční tabulky v </a:t>
            </a:r>
            <a:r>
              <a:rPr lang="cs-CZ" dirty="0" err="1" smtClean="0"/>
              <a:t>excelu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Základní rozdělení pravděpodobnosti, testování hypotéz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Parametrické a </a:t>
            </a:r>
            <a:r>
              <a:rPr lang="cs-CZ" dirty="0" err="1" smtClean="0"/>
              <a:t>neparametrické</a:t>
            </a:r>
            <a:r>
              <a:rPr lang="cs-CZ" dirty="0" smtClean="0"/>
              <a:t> testy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Analýza kontingenčních tabulek, testy dobré shody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Základy korelační analýzy a lineární regrese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 smtClean="0"/>
              <a:t>Vzorce</a:t>
            </a:r>
            <a:endParaRPr lang="cs-CZ" dirty="0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vpisují se do buněk sešitu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vzorce jsou vždy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uvozeny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(lze též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-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aritmetické operátory + zabudované funkce Excelu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 „sčítání“ nečíselných položek se používá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(klávesová zkratka: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 </a:t>
            </a:r>
            <a:r>
              <a:rPr kumimoji="0" lang="cs-CZ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c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výpočet je založen buď na číselných konstantách nebo odkazech na buňky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484438" y="4435492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 dirty="0">
                <a:solidFill>
                  <a:srgbClr val="0000FF"/>
                </a:solidFill>
              </a:rPr>
              <a:t>=</a:t>
            </a:r>
            <a:r>
              <a:rPr lang="cs-CZ" sz="3600" b="1" dirty="0" smtClean="0">
                <a:solidFill>
                  <a:srgbClr val="0000FF"/>
                </a:solidFill>
              </a:rPr>
              <a:t>3*odmocnina(A1</a:t>
            </a:r>
            <a:r>
              <a:rPr lang="cs-CZ" sz="36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900113" y="5176854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uvození vzorce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2339752" y="3663967"/>
            <a:ext cx="11011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800" dirty="0"/>
              <a:t>konstanta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4838402" y="3735404"/>
            <a:ext cx="290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zabudovaný vzorec Excelu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583262" y="5491179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odkaz na buňku</a:t>
            </a:r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auto">
          <a:xfrm>
            <a:off x="2790602" y="4003692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auto">
          <a:xfrm rot="2893936">
            <a:off x="4478833" y="3977498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AutoShape 12"/>
          <p:cNvSpPr>
            <a:spLocks noChangeArrowheads="1"/>
          </p:cNvSpPr>
          <p:nvPr/>
        </p:nvSpPr>
        <p:spPr bwMode="auto">
          <a:xfrm rot="-7409376">
            <a:off x="2124076" y="4672029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5" name="AutoShape 13"/>
          <p:cNvSpPr>
            <a:spLocks noChangeArrowheads="1"/>
          </p:cNvSpPr>
          <p:nvPr/>
        </p:nvSpPr>
        <p:spPr bwMode="auto">
          <a:xfrm flipH="1" flipV="1">
            <a:off x="5727725" y="5011754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2900790" y="5423789"/>
            <a:ext cx="21348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aritmetický operátor</a:t>
            </a:r>
            <a:endParaRPr lang="cs-CZ" sz="1800" dirty="0"/>
          </a:p>
        </p:txBody>
      </p:sp>
      <p:sp>
        <p:nvSpPr>
          <p:cNvPr id="37" name="AutoShape 13"/>
          <p:cNvSpPr>
            <a:spLocks noChangeArrowheads="1"/>
          </p:cNvSpPr>
          <p:nvPr/>
        </p:nvSpPr>
        <p:spPr bwMode="auto">
          <a:xfrm flipH="1" flipV="1">
            <a:off x="3045253" y="4944364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323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Vzorce – odkaz na </a:t>
            </a:r>
            <a:r>
              <a:rPr lang="cs-CZ" dirty="0" smtClean="0"/>
              <a:t>buňku</a:t>
            </a:r>
            <a:endParaRPr lang="cs-CZ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Relativní odkazy</a:t>
            </a:r>
            <a:endParaRPr kumimoji="0" lang="cs-CZ" sz="1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A1</a:t>
            </a: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buňka 1. řádku sloupci A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A1:B6</a:t>
            </a: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blok buněk – levý horní roh je v 1. řádku, sloupec A,pravý dolní na řádku 6, sloupec B 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relativní odkaz se při automatickém vyplnění buněk vzorcem posune 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mění se s kopírováním, při vložení a odstranění řádku nebo sloupce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Absolutní odkaz</a:t>
            </a:r>
            <a:r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odkaz na buňku je pevně dán, při kopírování nebo automatickém vyplnění se nemění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lze uzamknout jak řádky, tak sloupce samostatně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51275" y="5002228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$</a:t>
            </a:r>
            <a:r>
              <a:rPr lang="cs-CZ" sz="3600" b="1" dirty="0">
                <a:solidFill>
                  <a:srgbClr val="0000FF"/>
                </a:solidFill>
              </a:rPr>
              <a:t>A</a:t>
            </a:r>
            <a:r>
              <a:rPr lang="en-US" sz="3600" b="1" dirty="0">
                <a:solidFill>
                  <a:srgbClr val="FF0000"/>
                </a:solidFill>
              </a:rPr>
              <a:t>$</a:t>
            </a:r>
            <a:r>
              <a:rPr lang="cs-CZ" sz="3600" b="1" dirty="0">
                <a:solidFill>
                  <a:srgbClr val="0000FF"/>
                </a:solidFill>
              </a:rPr>
              <a:t>1</a:t>
            </a:r>
            <a:endParaRPr lang="cs-CZ" sz="2400" dirty="0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 rot="16200000">
            <a:off x="3492327" y="5138926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436096" y="4779333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uzamčení sloupce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 rot="4169552">
            <a:off x="5003801" y="477839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403648" y="5211381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uzamčení řádku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13930" y="5917188"/>
            <a:ext cx="7916141" cy="369332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/>
              <a:t>Pamatuj: </a:t>
            </a:r>
            <a:r>
              <a:rPr lang="cs-CZ" dirty="0" smtClean="0"/>
              <a:t>Adresu upevníme pomocí znaku </a:t>
            </a:r>
            <a:r>
              <a:rPr lang="en-US" b="1" dirty="0" smtClean="0">
                <a:solidFill>
                  <a:srgbClr val="FF0000"/>
                </a:solidFill>
              </a:rPr>
              <a:t>$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(klávesová zkratka: </a:t>
            </a:r>
            <a:r>
              <a:rPr lang="cs-CZ" b="1" dirty="0" err="1" smtClean="0">
                <a:solidFill>
                  <a:schemeClr val="tx1"/>
                </a:solidFill>
              </a:rPr>
              <a:t>altr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gr</a:t>
            </a:r>
            <a:r>
              <a:rPr lang="cs-CZ" b="1" dirty="0" smtClean="0">
                <a:solidFill>
                  <a:schemeClr val="tx1"/>
                </a:solidFill>
              </a:rPr>
              <a:t> + ů </a:t>
            </a:r>
            <a:r>
              <a:rPr lang="cs-CZ" dirty="0" smtClean="0">
                <a:solidFill>
                  <a:schemeClr val="tx1"/>
                </a:solidFill>
              </a:rPr>
              <a:t>nebo </a:t>
            </a:r>
            <a:r>
              <a:rPr lang="cs-CZ" b="1" dirty="0" smtClean="0">
                <a:solidFill>
                  <a:schemeClr val="tx1"/>
                </a:solidFill>
              </a:rPr>
              <a:t>F4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80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15"/>
          <p:cNvSpPr>
            <a:spLocks noChangeArrowheads="1"/>
          </p:cNvSpPr>
          <p:nvPr/>
        </p:nvSpPr>
        <p:spPr bwMode="auto">
          <a:xfrm flipV="1">
            <a:off x="2483768" y="2924944"/>
            <a:ext cx="720080" cy="64807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2" cstate="print"/>
          <a:srcRect r="83856" b="84600"/>
          <a:stretch>
            <a:fillRect/>
          </a:stretch>
        </p:blipFill>
        <p:spPr bwMode="auto">
          <a:xfrm>
            <a:off x="323528" y="1340768"/>
            <a:ext cx="29523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3" cstate="print"/>
          <a:srcRect l="24412" t="15400" r="52751" b="48901"/>
          <a:stretch>
            <a:fillRect/>
          </a:stretch>
        </p:blipFill>
        <p:spPr bwMode="auto">
          <a:xfrm>
            <a:off x="5292080" y="1343251"/>
            <a:ext cx="3600400" cy="316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využití seznamu vzorců</a:t>
            </a:r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 flipH="1">
            <a:off x="4788023" y="2999583"/>
            <a:ext cx="647799" cy="50390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 flipH="1">
            <a:off x="4788023" y="3502821"/>
            <a:ext cx="503337" cy="66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3419871" y="3215459"/>
            <a:ext cx="15483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dirty="0"/>
              <a:t>Funkce a její </a:t>
            </a:r>
            <a:endParaRPr lang="cs-CZ" dirty="0" smtClean="0"/>
          </a:p>
          <a:p>
            <a:r>
              <a:rPr lang="cs-CZ" dirty="0" smtClean="0"/>
              <a:t>stručný </a:t>
            </a:r>
            <a:r>
              <a:rPr lang="cs-CZ" dirty="0"/>
              <a:t>popis</a:t>
            </a:r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>
            <a:off x="5940648" y="1775622"/>
            <a:ext cx="2303463" cy="201612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3635895" y="1703291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Kategorie vzorců</a:t>
            </a:r>
          </a:p>
        </p:txBody>
      </p:sp>
      <p:sp>
        <p:nvSpPr>
          <p:cNvPr id="145421" name="Line 13"/>
          <p:cNvSpPr>
            <a:spLocks noChangeShapeType="1"/>
          </p:cNvSpPr>
          <p:nvPr/>
        </p:nvSpPr>
        <p:spPr bwMode="auto">
          <a:xfrm flipH="1" flipV="1">
            <a:off x="4788022" y="2063330"/>
            <a:ext cx="1153593" cy="28835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23" name="AutoShape 15"/>
          <p:cNvSpPr>
            <a:spLocks noChangeArrowheads="1"/>
          </p:cNvSpPr>
          <p:nvPr/>
        </p:nvSpPr>
        <p:spPr bwMode="auto">
          <a:xfrm flipH="1" flipV="1">
            <a:off x="6444208" y="4437112"/>
            <a:ext cx="864096" cy="64807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5004048" y="5517232"/>
            <a:ext cx="1531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dirty="0"/>
              <a:t>průvodce funkcí</a:t>
            </a:r>
          </a:p>
        </p:txBody>
      </p:sp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2267743" y="2616696"/>
            <a:ext cx="574675" cy="3240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4" cstate="print"/>
          <a:srcRect l="50006" t="29399" r="24007" b="48901"/>
          <a:stretch>
            <a:fillRect/>
          </a:stretch>
        </p:blipFill>
        <p:spPr bwMode="auto">
          <a:xfrm>
            <a:off x="323528" y="4149080"/>
            <a:ext cx="47525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407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 smtClean="0"/>
              <a:t>Tvorba a z</a:t>
            </a:r>
            <a:r>
              <a:rPr lang="cs-CZ" dirty="0" smtClean="0"/>
              <a:t>ávislosti </a:t>
            </a:r>
            <a:r>
              <a:rPr lang="cs-CZ" dirty="0"/>
              <a:t>vzorců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95515" y="2924944"/>
            <a:ext cx="33683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600" dirty="0" smtClean="0"/>
              <a:t>Výběr funkce z konkrétních knihoven</a:t>
            </a:r>
            <a:endParaRPr lang="cs-CZ" sz="16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4462" t="36119" r="29134" b="50441"/>
          <a:stretch>
            <a:fillRect/>
          </a:stretch>
        </p:blipFill>
        <p:spPr bwMode="auto">
          <a:xfrm>
            <a:off x="179512" y="1597624"/>
            <a:ext cx="8784976" cy="111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Šipka doprava 22"/>
          <p:cNvSpPr/>
          <p:nvPr/>
        </p:nvSpPr>
        <p:spPr>
          <a:xfrm rot="7532543">
            <a:off x="2985273" y="149826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/>
          <p:cNvSpPr/>
          <p:nvPr/>
        </p:nvSpPr>
        <p:spPr>
          <a:xfrm rot="7532543">
            <a:off x="320977" y="161531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1187625" y="1844824"/>
            <a:ext cx="3456384" cy="64807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rot="5400000" flipH="1" flipV="1">
            <a:off x="1367643" y="2528901"/>
            <a:ext cx="432047" cy="36003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6264384" y="1845072"/>
            <a:ext cx="1043920" cy="64782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358999" y="2908318"/>
            <a:ext cx="47495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 smtClean="0"/>
              <a:t>Označení </a:t>
            </a:r>
            <a:r>
              <a:rPr lang="cs-CZ" sz="1600" dirty="0"/>
              <a:t>a odznačení předchozích a následných vzorců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251520" y="5640189"/>
            <a:ext cx="87328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 dirty="0"/>
              <a:t>Zpřehlednění </a:t>
            </a:r>
            <a:r>
              <a:rPr lang="cs-CZ" sz="1800" b="1" dirty="0" smtClean="0"/>
              <a:t>vzorců </a:t>
            </a:r>
            <a:r>
              <a:rPr lang="cs-CZ" sz="1800" dirty="0" smtClean="0"/>
              <a:t>(zalomení řádku)</a:t>
            </a:r>
            <a:r>
              <a:rPr lang="cs-CZ" sz="1800" b="1" dirty="0" smtClean="0"/>
              <a:t>: </a:t>
            </a:r>
          </a:p>
          <a:p>
            <a:r>
              <a:rPr lang="cs-CZ" dirty="0" smtClean="0"/>
              <a:t>ALT+ENTER</a:t>
            </a:r>
            <a:endParaRPr lang="cs-CZ" sz="1800" dirty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95536" y="1268760"/>
            <a:ext cx="12743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 smtClean="0"/>
              <a:t>Výběr funkce</a:t>
            </a:r>
            <a:endParaRPr lang="cs-CZ" sz="1600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rot="5400000" flipH="1" flipV="1">
            <a:off x="6408204" y="2528900"/>
            <a:ext cx="432047" cy="36003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t="15400" r="81494" b="53801"/>
          <a:stretch>
            <a:fillRect/>
          </a:stretch>
        </p:blipFill>
        <p:spPr bwMode="auto">
          <a:xfrm>
            <a:off x="5148064" y="3212976"/>
            <a:ext cx="338437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7344504" y="1844824"/>
            <a:ext cx="971912" cy="28803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 rot="5400000" flipH="1" flipV="1">
            <a:off x="7740353" y="1700807"/>
            <a:ext cx="288031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5629281" y="1268760"/>
            <a:ext cx="3407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 smtClean="0"/>
              <a:t>Zobrazí místo výsledné hodnoty vzorec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96468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 smtClean="0"/>
              <a:t>Komentáře, sledování změn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2139950"/>
            <a:ext cx="33550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Komentáře k jednotlivým buňkám</a:t>
            </a:r>
            <a:endParaRPr lang="cs-CZ" sz="1800" dirty="0"/>
          </a:p>
        </p:txBody>
      </p:sp>
      <p:pic>
        <p:nvPicPr>
          <p:cNvPr id="19" name="Obrázek 18" descr="vzorc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149080"/>
            <a:ext cx="4660900" cy="1079500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51520" y="5661248"/>
            <a:ext cx="4293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možnost zamknout list či sešit dvojicí hesel</a:t>
            </a:r>
            <a:endParaRPr lang="cs-CZ" sz="1800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 flipV="1">
            <a:off x="3779912" y="4869160"/>
            <a:ext cx="2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3779912" y="4869160"/>
            <a:ext cx="720080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156176" y="5661248"/>
            <a:ext cx="264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sledování změn a jejich</a:t>
            </a:r>
          </a:p>
          <a:p>
            <a:r>
              <a:rPr lang="cs-CZ" sz="1800" dirty="0" smtClean="0"/>
              <a:t>schvalování nebo zamítání</a:t>
            </a:r>
            <a:endParaRPr lang="cs-CZ" sz="1800" dirty="0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5724128" y="4941168"/>
            <a:ext cx="432048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520" y="1495325"/>
            <a:ext cx="8784976" cy="49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karta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„Revize“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 l="18242" t="36119" r="55508" b="51281"/>
          <a:stretch>
            <a:fillRect/>
          </a:stretch>
        </p:blipFill>
        <p:spPr bwMode="auto">
          <a:xfrm>
            <a:off x="857224" y="2643182"/>
            <a:ext cx="428628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8"/>
          <p:cNvSpPr>
            <a:spLocks noChangeShapeType="1"/>
          </p:cNvSpPr>
          <p:nvPr/>
        </p:nvSpPr>
        <p:spPr bwMode="auto">
          <a:xfrm rot="2580000" flipH="1">
            <a:off x="489570" y="3041159"/>
            <a:ext cx="396000" cy="3600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rot="10080000" flipH="1">
            <a:off x="3525215" y="2325699"/>
            <a:ext cx="396000" cy="3600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67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</a:t>
            </a:r>
            <a:r>
              <a:rPr lang="cs-CZ" dirty="0" smtClean="0"/>
              <a:t>užitečné funkce</a:t>
            </a:r>
            <a:endParaRPr lang="cs-CZ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11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dirty="0" smtClean="0"/>
              <a:t>Celkem 408 funkcí ve verzi MS Excel 2010, ve verzi 2013 přidáno 50 nových funkcí</a:t>
            </a:r>
          </a:p>
          <a:p>
            <a:pPr>
              <a:spcAft>
                <a:spcPts val="300"/>
              </a:spcAft>
            </a:pPr>
            <a:endParaRPr lang="cs-CZ" sz="1200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SUMA – </a:t>
            </a:r>
            <a:r>
              <a:rPr lang="cs-CZ" b="1" dirty="0" smtClean="0"/>
              <a:t>součet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SUMIF – </a:t>
            </a:r>
            <a:r>
              <a:rPr lang="cs-CZ" b="1" dirty="0" smtClean="0"/>
              <a:t>podmíněný součet (podmínky v doplňkové oblasti);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PRŮMĚR – </a:t>
            </a:r>
            <a:r>
              <a:rPr lang="cs-CZ" b="1" dirty="0" smtClean="0"/>
              <a:t>aritmetický průměr číselných hodnot oblasti;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GEOMEAN – </a:t>
            </a:r>
            <a:r>
              <a:rPr lang="cs-CZ" b="1" dirty="0" smtClean="0"/>
              <a:t>geometrický průměr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KDYŽ – </a:t>
            </a:r>
            <a:r>
              <a:rPr lang="cs-CZ" b="1" dirty="0" smtClean="0"/>
              <a:t>logická podmínka (</a:t>
            </a:r>
            <a:r>
              <a:rPr lang="cs-CZ" b="1" dirty="0" err="1" smtClean="0"/>
              <a:t>if</a:t>
            </a:r>
            <a:r>
              <a:rPr lang="cs-CZ" b="1" dirty="0" smtClean="0"/>
              <a:t>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MAX, MIN – </a:t>
            </a:r>
            <a:r>
              <a:rPr lang="cs-CZ" b="1" dirty="0" smtClean="0"/>
              <a:t>maximum/minimum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MEDIAN – </a:t>
            </a:r>
            <a:r>
              <a:rPr lang="cs-CZ" b="1" dirty="0" smtClean="0"/>
              <a:t>výpočet mediánu;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PERCENTILE – </a:t>
            </a:r>
            <a:r>
              <a:rPr lang="cs-CZ" b="1" dirty="0" smtClean="0"/>
              <a:t>výpočet percentilů;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DATUM (ROK, MĚSÍC, DEN) – </a:t>
            </a:r>
            <a:r>
              <a:rPr lang="cs-CZ" b="1" dirty="0" smtClean="0"/>
              <a:t>práce s kalendářními daty;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ABS – </a:t>
            </a:r>
            <a:r>
              <a:rPr lang="cs-CZ" b="1" dirty="0" smtClean="0"/>
              <a:t>absolutní hodnota;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SVYHLEDAT – </a:t>
            </a:r>
            <a:r>
              <a:rPr lang="cs-CZ" b="1" dirty="0" smtClean="0"/>
              <a:t>spojování tabulek podle identifikátoru - řádku.</a:t>
            </a:r>
          </a:p>
          <a:p>
            <a:pPr>
              <a:spcAft>
                <a:spcPts val="300"/>
              </a:spcAft>
            </a:pPr>
            <a:endParaRPr lang="cs-CZ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66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Statistické funkce v MS Excel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11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dirty="0" smtClean="0"/>
              <a:t>Od verze 2007 obsahuje MS Excel některé pokročilé statistické funkce</a:t>
            </a:r>
          </a:p>
          <a:p>
            <a:pPr>
              <a:spcAft>
                <a:spcPts val="300"/>
              </a:spcAft>
            </a:pPr>
            <a:endParaRPr lang="cs-CZ" sz="1400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ZLEVA, ZPRAVA, ČÁST – </a:t>
            </a:r>
            <a:r>
              <a:rPr lang="cs-CZ" b="1" dirty="0" smtClean="0"/>
              <a:t>funkce pro ořezávání textových řetězců;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STANDARDNÍ MATEMATICKÉ FUNKCE (SIN, COS, LOG, LOGZ, EXP) – </a:t>
            </a:r>
            <a:r>
              <a:rPr lang="cs-CZ" b="1" dirty="0" smtClean="0"/>
              <a:t>a mnoho dalších.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CONFIDENCE – </a:t>
            </a:r>
            <a:r>
              <a:rPr lang="cs-CZ" b="1" dirty="0" smtClean="0"/>
              <a:t>výpočet intervalu spolehlivosti (při normálním rozdělení);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CORREL, PEARSON – </a:t>
            </a:r>
            <a:r>
              <a:rPr lang="cs-CZ" b="1" dirty="0" smtClean="0"/>
              <a:t>výpočet </a:t>
            </a:r>
            <a:r>
              <a:rPr lang="cs-CZ" b="1" dirty="0" err="1" smtClean="0"/>
              <a:t>Pearsonova</a:t>
            </a:r>
            <a:r>
              <a:rPr lang="cs-CZ" b="1" dirty="0" smtClean="0"/>
              <a:t> korelačního koeficientu;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COVAR – </a:t>
            </a:r>
            <a:r>
              <a:rPr lang="cs-CZ" b="1" dirty="0" smtClean="0"/>
              <a:t>výpočet kovariance dvou množin dat;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DEVSQ – </a:t>
            </a:r>
            <a:r>
              <a:rPr lang="cs-CZ" b="1" dirty="0" smtClean="0"/>
              <a:t>součet čtverců odchylek od výběrového průměru;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FDIST, GAMMADIST, CHIDIST, TDIST, NORMDIST aj. – </a:t>
            </a:r>
            <a:r>
              <a:rPr lang="cs-CZ" b="1" dirty="0" smtClean="0"/>
              <a:t>různá rozdělení pravděpodobnosti;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PRŮMODCHYLKA – </a:t>
            </a:r>
            <a:r>
              <a:rPr lang="cs-CZ" b="1" dirty="0" smtClean="0"/>
              <a:t>průměrná hodnota absolutních odchylek;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SLOPE – </a:t>
            </a:r>
            <a:r>
              <a:rPr lang="cs-CZ" b="1" dirty="0" smtClean="0"/>
              <a:t>směrnice lineárního modelu;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TTEST, ZTEST, CHITEST – </a:t>
            </a:r>
            <a:r>
              <a:rPr lang="cs-CZ" b="1" dirty="0" smtClean="0"/>
              <a:t>statistické testy shodnosti;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cs-CZ" b="1" dirty="0" smtClean="0">
                <a:solidFill>
                  <a:srgbClr val="6BA42C"/>
                </a:solidFill>
              </a:rPr>
              <a:t>ŘADU DALŠÍCH FUNKCÍ VŠAK EXCEL POSTRÁDÁ A JE TŘEBA VYUŽÍT SILNĚJŠÍHO NÁSTROJE</a:t>
            </a:r>
            <a:r>
              <a:rPr lang="cs-CZ" b="1" dirty="0" smtClean="0"/>
              <a:t>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73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Kopírování / Vkládání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3542" t="36040" r="80708" b="30361"/>
          <a:stretch>
            <a:fillRect/>
          </a:stretch>
        </p:blipFill>
        <p:spPr bwMode="auto">
          <a:xfrm>
            <a:off x="827584" y="2276872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vzorců, textů, celých sloupců (zkopírování pomocí Ctrl+C; dále „Vložit jinak...“)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grafů z Excelu do Wordu:</a:t>
            </a:r>
            <a:br>
              <a:rPr lang="cs-CZ" dirty="0" smtClean="0"/>
            </a:br>
            <a:r>
              <a:rPr lang="cs-CZ" sz="1600" dirty="0" smtClean="0"/>
              <a:t>Vložit jinak → Typ: Obrázek (rozšířený </a:t>
            </a:r>
            <a:r>
              <a:rPr lang="cs-CZ" sz="1600" dirty="0" err="1" smtClean="0"/>
              <a:t>metasoubor</a:t>
            </a:r>
            <a:r>
              <a:rPr lang="cs-CZ" sz="1600" dirty="0" smtClean="0"/>
              <a:t>)</a:t>
            </a: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Šipka doprava 5"/>
          <p:cNvSpPr/>
          <p:nvPr/>
        </p:nvSpPr>
        <p:spPr>
          <a:xfrm rot="7532543">
            <a:off x="1190222" y="269543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62474" t="56279" r="11017" b="5921"/>
          <a:stretch>
            <a:fillRect/>
          </a:stretch>
        </p:blipFill>
        <p:spPr bwMode="auto">
          <a:xfrm>
            <a:off x="4176464" y="2276872"/>
            <a:ext cx="36358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 rot="5400000">
            <a:off x="3491904" y="4222006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11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Jarkovský, L. </a:t>
            </a:r>
            <a:r>
              <a:rPr lang="cs-CZ" i="1" dirty="0" smtClean="0"/>
              <a:t>Dušek</a:t>
            </a:r>
            <a:endParaRPr lang="cs-CZ" i="1" dirty="0"/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89911"/>
            <a:ext cx="7772400" cy="769441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V. </a:t>
            </a:r>
            <a:r>
              <a:rPr lang="cs-CZ" sz="4400" dirty="0" smtClean="0">
                <a:solidFill>
                  <a:schemeClr val="accent1"/>
                </a:solidFill>
                <a:latin typeface="Arial" pitchFamily="34" charset="0"/>
              </a:rPr>
              <a:t>Samostatné cvičení</a:t>
            </a:r>
            <a:endParaRPr lang="cs-CZ" sz="4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 – část 1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1474805"/>
            <a:ext cx="8820472" cy="4525963"/>
          </a:xfrm>
        </p:spPr>
        <p:txBody>
          <a:bodyPr>
            <a:noAutofit/>
          </a:bodyPr>
          <a:lstStyle/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Vytvořte kopii listu zadání a nazvěte ji výsledky.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přesunout nebo zkopírovat list → vytvořit kopii)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Pomocí roztahování buněk vyplňte proměnnou</a:t>
            </a:r>
            <a:r>
              <a:rPr lang="en-US" sz="1400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„ID</a:t>
            </a:r>
            <a:r>
              <a:rPr lang="en-US" sz="1400" b="1" dirty="0" smtClean="0">
                <a:solidFill>
                  <a:srgbClr val="0070C0"/>
                </a:solidFill>
              </a:rPr>
              <a:t>”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čísly od 1 do 89.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en-US" sz="1400" dirty="0" smtClean="0"/>
              <a:t>U</a:t>
            </a:r>
            <a:r>
              <a:rPr lang="cs-CZ" sz="1400" dirty="0" smtClean="0"/>
              <a:t>kotvěte ID pacientů a názvy proměnných ve sloupcích.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funkce ukotvení příček) 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Spojte </a:t>
            </a:r>
            <a:r>
              <a:rPr lang="cs-CZ" sz="1400" b="1" dirty="0" smtClean="0">
                <a:solidFill>
                  <a:srgbClr val="0070C0"/>
                </a:solidFill>
              </a:rPr>
              <a:t>„Jméno“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0070C0"/>
                </a:solidFill>
              </a:rPr>
              <a:t>„Příjmení“ </a:t>
            </a:r>
            <a:r>
              <a:rPr lang="cs-CZ" sz="1400" dirty="0" smtClean="0"/>
              <a:t>do jednoho sloupce (např. Zdeněk Novák..) (</a:t>
            </a:r>
            <a:r>
              <a:rPr lang="cs-CZ" sz="1400" b="1" dirty="0" smtClean="0"/>
              <a:t>nápověda: </a:t>
            </a:r>
            <a:r>
              <a:rPr lang="cs-CZ" sz="1400" dirty="0" smtClean="0"/>
              <a:t>vzoreček tažením roztáhněte na celý sloupec datového souboru) 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Spočítejte délku hospitalizace z </a:t>
            </a:r>
            <a:r>
              <a:rPr lang="cs-CZ" sz="1400" b="1" dirty="0" smtClean="0">
                <a:solidFill>
                  <a:srgbClr val="0070C0"/>
                </a:solidFill>
              </a:rPr>
              <a:t>„první kontrola“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0070C0"/>
                </a:solidFill>
              </a:rPr>
              <a:t>„poslední kontrola“</a:t>
            </a:r>
            <a:r>
              <a:rPr lang="cs-CZ" sz="1400" dirty="0" smtClean="0"/>
              <a:t>. Je získaná hodnota všude reálná? Pokud ne, tak u kterých pacientů? (</a:t>
            </a:r>
            <a:r>
              <a:rPr lang="cs-CZ" sz="1400" b="1" dirty="0" smtClean="0"/>
              <a:t>nápověda:</a:t>
            </a:r>
            <a:r>
              <a:rPr lang="cs-CZ" sz="1400" dirty="0" smtClean="0"/>
              <a:t> zkontrolujte pomocí filtru) 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Pomocí vzorce vyberte pouze </a:t>
            </a:r>
            <a:r>
              <a:rPr lang="cs-CZ" sz="1400" b="1" dirty="0" smtClean="0">
                <a:solidFill>
                  <a:srgbClr val="0070C0"/>
                </a:solidFill>
              </a:rPr>
              <a:t>„Rok poslední kontroly“ </a:t>
            </a:r>
            <a:r>
              <a:rPr lang="cs-CZ" sz="1400" dirty="0" smtClean="0"/>
              <a:t>ze sloupce </a:t>
            </a:r>
            <a:r>
              <a:rPr lang="cs-CZ" sz="1400" b="1" dirty="0" smtClean="0">
                <a:solidFill>
                  <a:srgbClr val="0070C0"/>
                </a:solidFill>
              </a:rPr>
              <a:t>„poslední kontrola“</a:t>
            </a:r>
            <a:r>
              <a:rPr lang="cs-CZ" sz="1400" dirty="0" smtClean="0"/>
              <a:t>. Seřaďte datový soubor podle této nové proměnné.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vyberte funkci z Knihovny funkcí – Datum a čas)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Sloupec </a:t>
            </a:r>
            <a:r>
              <a:rPr lang="cs-CZ" sz="1400" b="1" dirty="0" smtClean="0">
                <a:solidFill>
                  <a:srgbClr val="0070C0"/>
                </a:solidFill>
              </a:rPr>
              <a:t>„nemocný“ </a:t>
            </a:r>
            <a:r>
              <a:rPr lang="cs-CZ" sz="1400" dirty="0" smtClean="0"/>
              <a:t>překódujte pomocí funkce „když“ následovně: 1-nemocný, 0 –zdravý.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Převeďte </a:t>
            </a:r>
            <a:r>
              <a:rPr lang="cs-CZ" sz="1400" b="1" dirty="0" smtClean="0">
                <a:solidFill>
                  <a:srgbClr val="0070C0"/>
                </a:solidFill>
              </a:rPr>
              <a:t>„výšku“ </a:t>
            </a:r>
            <a:r>
              <a:rPr lang="cs-CZ" sz="1400" dirty="0" smtClean="0"/>
              <a:t>na metry.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Vypočítejte </a:t>
            </a:r>
            <a:r>
              <a:rPr lang="cs-CZ" sz="1400" b="1" dirty="0" smtClean="0">
                <a:solidFill>
                  <a:srgbClr val="0070C0"/>
                </a:solidFill>
              </a:rPr>
              <a:t>„BMI“</a:t>
            </a:r>
            <a:r>
              <a:rPr lang="cs-CZ" sz="1400" dirty="0" smtClean="0"/>
              <a:t>.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vzorec pro index tělesné hmotnosti najdete na internetu)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endParaRPr lang="cs-CZ" sz="1400" b="1" dirty="0" smtClean="0">
              <a:solidFill>
                <a:srgbClr val="00B0F0"/>
              </a:solidFill>
            </a:endParaRP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Spočítejte k jaké změně </a:t>
            </a:r>
            <a:r>
              <a:rPr lang="cs-CZ" sz="1400" b="1" dirty="0" smtClean="0">
                <a:solidFill>
                  <a:srgbClr val="0070C0"/>
                </a:solidFill>
              </a:rPr>
              <a:t>„tepu před“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0070C0"/>
                </a:solidFill>
              </a:rPr>
              <a:t>„tepu po“ </a:t>
            </a:r>
            <a:r>
              <a:rPr lang="cs-CZ" sz="1400" dirty="0" smtClean="0"/>
              <a:t>došlo (např. léčbě nebo podání léku)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pozor na chybějící hodnoty)</a:t>
            </a:r>
          </a:p>
        </p:txBody>
      </p:sp>
    </p:spTree>
    <p:extLst>
      <p:ext uri="{BB962C8B-B14F-4D97-AF65-F5344CB8AC3E}">
        <p14:creationId xmlns:p14="http://schemas.microsoft.com/office/powerpoint/2010/main" val="4138141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Motivace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Současná statistická analýza se neobejde bez zpracování dat pomocí statistických software. Předpokladem úspěchu je správné uložení dat ve formě „databázové“ tabulky umožňující jejich zpracování v libovolné aplikaci.</a:t>
            </a:r>
          </a:p>
          <a:p>
            <a:endParaRPr lang="cs-CZ" dirty="0" smtClean="0"/>
          </a:p>
          <a:p>
            <a:r>
              <a:rPr lang="cs-CZ" dirty="0" smtClean="0"/>
              <a:t>Neméně důležité je věnovat pozornost čištění dat předcházející vlastní analýze. Každá chyba, která vznikne nebo není nalezena ve fázi přípravy dat se promítne do všech dalších kroků a může zapříčinit neplatnost výsledků a nutnost opakování analýzy.</a:t>
            </a:r>
          </a:p>
        </p:txBody>
      </p:sp>
    </p:spTree>
    <p:extLst>
      <p:ext uri="{BB962C8B-B14F-4D97-AF65-F5344CB8AC3E}">
        <p14:creationId xmlns:p14="http://schemas.microsoft.com/office/powerpoint/2010/main" val="25797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 – část 2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1423317"/>
            <a:ext cx="8820472" cy="4525963"/>
          </a:xfrm>
        </p:spPr>
        <p:txBody>
          <a:bodyPr>
            <a:noAutofit/>
          </a:bodyPr>
          <a:lstStyle/>
          <a:p>
            <a:pPr marL="571500" indent="-571500">
              <a:buNone/>
            </a:pPr>
            <a:endParaRPr lang="cs-CZ" sz="1400" i="1" dirty="0" smtClean="0"/>
          </a:p>
          <a:p>
            <a:pPr marL="571500" indent="-571500">
              <a:buNone/>
            </a:pPr>
            <a:r>
              <a:rPr lang="cs-CZ" sz="1400" dirty="0" smtClean="0"/>
              <a:t>XI.    Spočítej </a:t>
            </a:r>
            <a:r>
              <a:rPr lang="cs-CZ" sz="1400" b="1" dirty="0" smtClean="0">
                <a:solidFill>
                  <a:srgbClr val="0070C0"/>
                </a:solidFill>
              </a:rPr>
              <a:t>„Počet oblíbených činností“</a:t>
            </a:r>
            <a:r>
              <a:rPr lang="cs-CZ" sz="1400" dirty="0" smtClean="0"/>
              <a:t> (sloupec U-Y).</a:t>
            </a:r>
          </a:p>
          <a:p>
            <a:pPr marL="571500" indent="-571500">
              <a:buNone/>
            </a:pPr>
            <a:endParaRPr lang="cs-CZ" sz="1400" dirty="0" smtClean="0"/>
          </a:p>
          <a:p>
            <a:pPr marL="571500" indent="-571500">
              <a:buNone/>
            </a:pPr>
            <a:r>
              <a:rPr lang="cs-CZ" sz="1400" dirty="0" smtClean="0"/>
              <a:t>XII. </a:t>
            </a:r>
            <a:r>
              <a:rPr lang="cs-CZ" sz="1400" b="1" dirty="0" smtClean="0"/>
              <a:t>  </a:t>
            </a:r>
            <a:r>
              <a:rPr lang="cs-CZ" sz="1400" dirty="0" smtClean="0"/>
              <a:t>Spočítej minimální, maximální a průměrnou hodnotu leukocytů (proměnná </a:t>
            </a:r>
            <a:r>
              <a:rPr lang="cs-CZ" sz="1400" b="1" dirty="0" smtClean="0">
                <a:solidFill>
                  <a:srgbClr val="0070C0"/>
                </a:solidFill>
              </a:rPr>
              <a:t>„Leukocyty“</a:t>
            </a:r>
            <a:r>
              <a:rPr lang="cs-CZ" sz="1400" dirty="0" smtClean="0"/>
              <a:t>).</a:t>
            </a:r>
          </a:p>
          <a:p>
            <a:pPr marL="571500" indent="-571500">
              <a:buNone/>
            </a:pPr>
            <a:endParaRPr lang="en-US" sz="1400" dirty="0" smtClean="0"/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cs-CZ" sz="1400" dirty="0" smtClean="0"/>
              <a:t>XIII.  Pomocí podmíněného formátování nalezněte </a:t>
            </a:r>
            <a:r>
              <a:rPr lang="cs-CZ" sz="1400" b="1" dirty="0" smtClean="0">
                <a:solidFill>
                  <a:srgbClr val="0070C0"/>
                </a:solidFill>
              </a:rPr>
              <a:t>duplicitní záznamy </a:t>
            </a:r>
            <a:r>
              <a:rPr lang="cs-CZ" sz="1400" dirty="0" smtClean="0"/>
              <a:t>dle jména pacienta. Jsou všechny Vámi označené záznamy skutečně duplicitní? Duplicitní údaj smažte.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označ sloupec → karta „Domů“→ podmíněné formátování</a:t>
            </a:r>
            <a:r>
              <a:rPr lang="en-US" sz="1400" dirty="0" smtClean="0"/>
              <a:t> </a:t>
            </a:r>
            <a:r>
              <a:rPr lang="cs-CZ" sz="1400" dirty="0" smtClean="0"/>
              <a:t>→</a:t>
            </a:r>
            <a:r>
              <a:rPr lang="en-US" sz="1400" dirty="0" smtClean="0"/>
              <a:t> </a:t>
            </a:r>
            <a:r>
              <a:rPr lang="cs-CZ" sz="1400" dirty="0" smtClean="0"/>
              <a:t>zvýraznit pravidla buněk</a:t>
            </a:r>
            <a:r>
              <a:rPr lang="en-US" sz="1400" dirty="0" smtClean="0"/>
              <a:t> </a:t>
            </a:r>
            <a:r>
              <a:rPr lang="cs-CZ" sz="1400" dirty="0" smtClean="0"/>
              <a:t>→</a:t>
            </a:r>
            <a:r>
              <a:rPr lang="en-US" sz="1400" dirty="0" smtClean="0"/>
              <a:t> </a:t>
            </a:r>
            <a:r>
              <a:rPr lang="cs-CZ" sz="1400" dirty="0" smtClean="0"/>
              <a:t>duplicitní hodnoty</a:t>
            </a:r>
            <a:r>
              <a:rPr lang="en-US" sz="1400" dirty="0" smtClean="0"/>
              <a:t> </a:t>
            </a:r>
            <a:r>
              <a:rPr lang="cs-CZ" sz="1400" dirty="0" smtClean="0"/>
              <a:t>→</a:t>
            </a:r>
            <a:r>
              <a:rPr lang="en-US" sz="1400" dirty="0" smtClean="0"/>
              <a:t> </a:t>
            </a:r>
            <a:r>
              <a:rPr lang="cs-CZ" sz="1400" dirty="0" smtClean="0"/>
              <a:t>filtrovat podle barvy; pozor na proměnnou, podle které hledáte duplicitní záznamy). </a:t>
            </a:r>
            <a:endParaRPr lang="en-US" sz="1400" dirty="0" smtClean="0"/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endParaRPr lang="cs-CZ" sz="1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41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>
                <a:solidFill>
                  <a:schemeClr val="tx2"/>
                </a:solidFill>
                <a:latin typeface="Arial" pitchFamily="34" charset="0"/>
              </a:rPr>
              <a:t>Datová tabulka</a:t>
            </a: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Zásady správné tvorby dat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Představení MS Excel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55625"/>
            <a:ext cx="7772400" cy="731838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I. Příprava dat, MS Excel</a:t>
            </a:r>
          </a:p>
        </p:txBody>
      </p:sp>
    </p:spTree>
    <p:extLst>
      <p:ext uri="{BB962C8B-B14F-4D97-AF65-F5344CB8AC3E}">
        <p14:creationId xmlns:p14="http://schemas.microsoft.com/office/powerpoint/2010/main" val="36389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83820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2057400" cy="3365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Parametry (znaky)</a:t>
            </a:r>
          </a:p>
        </p:txBody>
      </p:sp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6553200" y="762000"/>
            <a:ext cx="609600" cy="1524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78" name="AutoShape 6"/>
          <p:cNvSpPr>
            <a:spLocks noChangeArrowheads="1"/>
          </p:cNvSpPr>
          <p:nvPr/>
        </p:nvSpPr>
        <p:spPr bwMode="auto">
          <a:xfrm>
            <a:off x="3200400" y="80645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 rot="10800000">
            <a:off x="151268" y="1295400"/>
            <a:ext cx="430887" cy="227647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Základní jednotka dat</a:t>
            </a:r>
            <a:endParaRPr lang="cs-CZ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80" name="AutoShape 8"/>
          <p:cNvSpPr>
            <a:spLocks noChangeArrowheads="1"/>
          </p:cNvSpPr>
          <p:nvPr/>
        </p:nvSpPr>
        <p:spPr bwMode="auto">
          <a:xfrm rot="5428150">
            <a:off x="-739775" y="4813695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3" name="Rectangle 9"/>
          <p:cNvSpPr>
            <a:spLocks/>
          </p:cNvSpPr>
          <p:nvPr/>
        </p:nvSpPr>
        <p:spPr bwMode="auto">
          <a:xfrm>
            <a:off x="301625" y="-26988"/>
            <a:ext cx="8534400" cy="75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300" b="1">
                <a:solidFill>
                  <a:srgbClr val="7B9899"/>
                </a:solidFill>
                <a:cs typeface="Arial" pitchFamily="34" charset="0"/>
              </a:rPr>
              <a:t>DATA – ukázka uspořádání datového souboru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52563"/>
            <a:ext cx="8964612" cy="4637087"/>
          </a:xfrm>
          <a:noFill/>
        </p:spPr>
        <p:txBody>
          <a:bodyPr/>
          <a:lstStyle/>
          <a:p>
            <a:r>
              <a:rPr lang="cs-CZ" sz="1800" dirty="0" smtClean="0"/>
              <a:t>Správné a přehledné uložení dat je základem jejich pozdější analýzy.</a:t>
            </a:r>
          </a:p>
          <a:p>
            <a:r>
              <a:rPr lang="cs-CZ" sz="1800" dirty="0" smtClean="0"/>
              <a:t>Je vhodné rozmyslet si předem jak budou data ukládána.</a:t>
            </a:r>
          </a:p>
          <a:p>
            <a:r>
              <a:rPr lang="cs-CZ" sz="1800" dirty="0" smtClean="0"/>
              <a:t>Pro počítačové zpracování dat je nezbytné ukládat data  v tabulární formě.</a:t>
            </a:r>
          </a:p>
          <a:p>
            <a:r>
              <a:rPr lang="cs-CZ" sz="1800" dirty="0" smtClean="0"/>
              <a:t>Nejvhodnějším způsobem je uložení dat ve formě databázové tabulky.</a:t>
            </a:r>
          </a:p>
          <a:p>
            <a:pPr lvl="1"/>
            <a:r>
              <a:rPr lang="cs-CZ" sz="1600" dirty="0" smtClean="0"/>
              <a:t>Každý </a:t>
            </a:r>
            <a:r>
              <a:rPr lang="cs-CZ" sz="1600" dirty="0" smtClean="0">
                <a:solidFill>
                  <a:srgbClr val="FF0000"/>
                </a:solidFill>
              </a:rPr>
              <a:t>sloupec</a:t>
            </a:r>
            <a:r>
              <a:rPr lang="cs-CZ" sz="1600" dirty="0" smtClean="0"/>
              <a:t> obsahuje pouze </a:t>
            </a:r>
            <a:r>
              <a:rPr lang="cs-CZ" sz="1600" dirty="0" smtClean="0">
                <a:solidFill>
                  <a:srgbClr val="FF0000"/>
                </a:solidFill>
              </a:rPr>
              <a:t>jediný typ dat</a:t>
            </a:r>
            <a:r>
              <a:rPr lang="cs-CZ" sz="1600" dirty="0" smtClean="0"/>
              <a:t>, identifikovaný hlavičkou sloupce;</a:t>
            </a:r>
          </a:p>
          <a:p>
            <a:pPr lvl="1"/>
            <a:r>
              <a:rPr lang="cs-CZ" sz="1600" dirty="0" smtClean="0"/>
              <a:t>Každý </a:t>
            </a:r>
            <a:r>
              <a:rPr lang="cs-CZ" sz="1600" dirty="0" smtClean="0">
                <a:solidFill>
                  <a:srgbClr val="FF0000"/>
                </a:solidFill>
              </a:rPr>
              <a:t>řádek</a:t>
            </a:r>
            <a:r>
              <a:rPr lang="cs-CZ" sz="1600" dirty="0" smtClean="0"/>
              <a:t> obsahuje </a:t>
            </a:r>
            <a:r>
              <a:rPr lang="cs-CZ" sz="1600" dirty="0" smtClean="0">
                <a:solidFill>
                  <a:srgbClr val="FF0000"/>
                </a:solidFill>
              </a:rPr>
              <a:t>minimální jednotku dat </a:t>
            </a:r>
            <a:r>
              <a:rPr lang="cs-CZ" sz="1600" dirty="0" smtClean="0"/>
              <a:t>(např. pacient, jedna návštěva pacienta apod.);</a:t>
            </a:r>
          </a:p>
          <a:p>
            <a:pPr lvl="1"/>
            <a:r>
              <a:rPr lang="cs-CZ" sz="1600" dirty="0" smtClean="0"/>
              <a:t>Je nepřípustné kombinovat v jednom sloupci číselné a textové hodnoty;</a:t>
            </a:r>
          </a:p>
          <a:p>
            <a:pPr lvl="1"/>
            <a:r>
              <a:rPr lang="cs-CZ" sz="1600" dirty="0" smtClean="0"/>
              <a:t>Komentáře jsou uloženy v samostatných sloupcích;</a:t>
            </a:r>
          </a:p>
          <a:p>
            <a:pPr lvl="1"/>
            <a:r>
              <a:rPr lang="cs-CZ" sz="1600" dirty="0" smtClean="0"/>
              <a:t>U textových dat je nezbytné kontrolovat překlepy v názvech kategorií;</a:t>
            </a:r>
          </a:p>
          <a:p>
            <a:pPr lvl="1"/>
            <a:r>
              <a:rPr lang="cs-CZ" sz="1600" dirty="0" smtClean="0"/>
              <a:t>Specifickým typem dat jsou data, u nichž je nezbytné kontrolovat, zda jsou uloženy v korektním formátu.</a:t>
            </a:r>
          </a:p>
          <a:p>
            <a:endParaRPr lang="cs-CZ" sz="1800" dirty="0" smtClean="0"/>
          </a:p>
          <a:p>
            <a:r>
              <a:rPr lang="cs-CZ" sz="1800" dirty="0" smtClean="0"/>
              <a:t>Takto uspořádaná data je v tabulkových nebo databázových programech možné převést na libovolnou výstupní tabulku.</a:t>
            </a:r>
          </a:p>
          <a:p>
            <a:r>
              <a:rPr lang="cs-CZ" sz="1800" dirty="0" smtClean="0"/>
              <a:t>Pro základní uložení a čištění dat menšího rozsahu je možné využít aplikací </a:t>
            </a:r>
            <a:r>
              <a:rPr lang="cs-CZ" sz="1800" u="sng" dirty="0" smtClean="0"/>
              <a:t>MS Excel.</a:t>
            </a:r>
            <a:endParaRPr lang="cs-CZ" sz="1000" u="sng" dirty="0" smtClean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Zásady pro ukládání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412776"/>
            <a:ext cx="8712968" cy="4460850"/>
          </a:xfrm>
          <a:noFill/>
        </p:spPr>
        <p:txBody>
          <a:bodyPr/>
          <a:lstStyle/>
          <a:p>
            <a:r>
              <a:rPr lang="cs-CZ" sz="2400" dirty="0" smtClean="0"/>
              <a:t>Tabulkový procesor.</a:t>
            </a:r>
          </a:p>
          <a:p>
            <a:r>
              <a:rPr lang="cs-CZ" sz="2400" dirty="0" smtClean="0"/>
              <a:t>Aktualizace každé 2 až 3 roky; nové funkce, rozšíření počtu řádků </a:t>
            </a:r>
          </a:p>
          <a:p>
            <a:pPr marL="266700" indent="0">
              <a:buNone/>
            </a:pPr>
            <a:r>
              <a:rPr lang="cs-CZ" sz="2400" dirty="0" smtClean="0"/>
              <a:t>a sloupců, změna formátu.</a:t>
            </a:r>
          </a:p>
          <a:p>
            <a:r>
              <a:rPr lang="cs-CZ" sz="2400" dirty="0" smtClean="0"/>
              <a:t>Starší formát: .</a:t>
            </a:r>
            <a:r>
              <a:rPr lang="cs-CZ" sz="2400" dirty="0" err="1" smtClean="0"/>
              <a:t>xls</a:t>
            </a:r>
            <a:r>
              <a:rPr lang="cs-CZ" sz="2400" dirty="0" smtClean="0"/>
              <a:t>, novější: .</a:t>
            </a:r>
            <a:r>
              <a:rPr lang="cs-CZ" sz="2400" dirty="0" err="1" smtClean="0"/>
              <a:t>xlsx</a:t>
            </a:r>
            <a:r>
              <a:rPr lang="cs-CZ" sz="2400" dirty="0"/>
              <a:t>.</a:t>
            </a:r>
            <a:endParaRPr lang="cs-CZ" sz="2400" dirty="0" smtClean="0"/>
          </a:p>
          <a:p>
            <a:r>
              <a:rPr lang="cs-CZ" sz="2400" dirty="0" smtClean="0"/>
              <a:t>Aktuální verze 2013 umožňuje ukládat tabulku až o 1 048 576 </a:t>
            </a:r>
          </a:p>
          <a:p>
            <a:pPr marL="0" indent="266700">
              <a:buNone/>
            </a:pPr>
            <a:r>
              <a:rPr lang="cs-CZ" sz="2400" dirty="0" smtClean="0"/>
              <a:t>řádcích a 16 384 sloupcích.</a:t>
            </a:r>
          </a:p>
          <a:p>
            <a:r>
              <a:rPr lang="cs-CZ" sz="2400" dirty="0" smtClean="0"/>
              <a:t>Maximální velikost buňky je 32 767 znaků.</a:t>
            </a:r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MS Excel</a:t>
            </a:r>
          </a:p>
        </p:txBody>
      </p:sp>
      <p:pic>
        <p:nvPicPr>
          <p:cNvPr id="5124" name="Picture 4" descr="http://www.functionx.com/excel/images/excel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221" y="3798172"/>
            <a:ext cx="3090267" cy="243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4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281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Možnosti MS Excel</a:t>
            </a:r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Správa a práce s tabulárními daty.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Řazení dat, výběry z dat, přehledy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Formátování a přehledné zobrazení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Zobrazení dat ve formě grafů.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Různé druhy výpočtů </a:t>
            </a:r>
            <a:r>
              <a:rPr lang="cs-CZ" sz="2400" dirty="0" smtClean="0"/>
              <a:t>pomocí zabudovaných funkcí.</a:t>
            </a:r>
          </a:p>
          <a:p>
            <a:r>
              <a:rPr lang="cs-CZ" sz="2400" dirty="0" smtClean="0"/>
              <a:t> Tvorba tiskových sestav.</a:t>
            </a:r>
          </a:p>
          <a:p>
            <a:r>
              <a:rPr lang="cs-CZ" sz="2400" dirty="0" smtClean="0"/>
              <a:t> Makra – zautomatizování častých činností.</a:t>
            </a:r>
          </a:p>
          <a:p>
            <a:r>
              <a:rPr lang="cs-CZ" sz="2400" dirty="0" smtClean="0"/>
              <a:t> Tvorba aplikací (</a:t>
            </a:r>
            <a:r>
              <a:rPr lang="cs-CZ" sz="2400" dirty="0" err="1" smtClean="0"/>
              <a:t>Visual</a:t>
            </a:r>
            <a:r>
              <a:rPr lang="cs-CZ" sz="2400" dirty="0" smtClean="0"/>
              <a:t> Basic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Aplications</a:t>
            </a:r>
            <a:r>
              <a:rPr lang="cs-CZ" sz="2400" dirty="0" smtClean="0"/>
              <a:t>).</a:t>
            </a:r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16282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301208"/>
            <a:ext cx="1809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229200"/>
            <a:ext cx="14398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861048"/>
            <a:ext cx="17272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af 8"/>
          <p:cNvGraphicFramePr/>
          <p:nvPr/>
        </p:nvGraphicFramePr>
        <p:xfrm>
          <a:off x="6084168" y="1412776"/>
          <a:ext cx="273598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12241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2582</Words>
  <Application>Microsoft Office PowerPoint</Application>
  <PresentationFormat>Předvádění na obrazovce (4:3)</PresentationFormat>
  <Paragraphs>371</Paragraphs>
  <Slides>40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7" baseType="lpstr">
      <vt:lpstr>Arial</vt:lpstr>
      <vt:lpstr>Calibri</vt:lpstr>
      <vt:lpstr>Courier New</vt:lpstr>
      <vt:lpstr>Wingdings</vt:lpstr>
      <vt:lpstr>Wingdings 2</vt:lpstr>
      <vt:lpstr>Administrativní</vt:lpstr>
      <vt:lpstr>Visio</vt:lpstr>
      <vt:lpstr>Biostatistika</vt:lpstr>
      <vt:lpstr>Důležité informace</vt:lpstr>
      <vt:lpstr>Osnova</vt:lpstr>
      <vt:lpstr>Motivace</vt:lpstr>
      <vt:lpstr>I. Příprava dat, MS Excel</vt:lpstr>
      <vt:lpstr>Prezentace aplikace PowerPoint</vt:lpstr>
      <vt:lpstr>Zásady pro ukládání dat</vt:lpstr>
      <vt:lpstr>MS Excel</vt:lpstr>
      <vt:lpstr>Možnosti MS Excel</vt:lpstr>
      <vt:lpstr>II. Tvorba dat v MS Excel</vt:lpstr>
      <vt:lpstr>Import a export dat</vt:lpstr>
      <vt:lpstr>Databázová struktura dat v Excelu</vt:lpstr>
      <vt:lpstr>Automatický zadávací formulář I.</vt:lpstr>
      <vt:lpstr>Automatický zadávací formulář II.</vt:lpstr>
      <vt:lpstr>Automatické seznamy</vt:lpstr>
      <vt:lpstr>Automatická kontrola dat</vt:lpstr>
      <vt:lpstr>Seznamy I.</vt:lpstr>
      <vt:lpstr>Seznamy II.</vt:lpstr>
      <vt:lpstr>Automatické dokončování hodnot buněk</vt:lpstr>
      <vt:lpstr>Tipy a triky jak se v datech pohybovat</vt:lpstr>
      <vt:lpstr>Editace listů</vt:lpstr>
      <vt:lpstr>III. Práce s daty v MS Excel aneb jak se v datech vyznat</vt:lpstr>
      <vt:lpstr>Formáty buněk</vt:lpstr>
      <vt:lpstr>Řazení dat</vt:lpstr>
      <vt:lpstr>Automatický filtr</vt:lpstr>
      <vt:lpstr>Rozšířený filtr</vt:lpstr>
      <vt:lpstr>Ukotvení příček</vt:lpstr>
      <vt:lpstr>Podmíněné formátování</vt:lpstr>
      <vt:lpstr>IV. Vzorce v Excelu</vt:lpstr>
      <vt:lpstr>Vzorce</vt:lpstr>
      <vt:lpstr>Vzorce – odkaz na buňku</vt:lpstr>
      <vt:lpstr>   Vzorce – využití seznamu vzorců</vt:lpstr>
      <vt:lpstr>Tvorba a závislosti vzorců</vt:lpstr>
      <vt:lpstr>Komentáře, sledování změn</vt:lpstr>
      <vt:lpstr>   Vzorce – užitečné funkce</vt:lpstr>
      <vt:lpstr>Statistické funkce v MS Excel</vt:lpstr>
      <vt:lpstr>Kopírování / Vkládání</vt:lpstr>
      <vt:lpstr>V. Samostatné cvičení</vt:lpstr>
      <vt:lpstr>Úkoly – část 1</vt:lpstr>
      <vt:lpstr>Úkoly – část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maluskova</dc:creator>
  <cp:lastModifiedBy>Danka</cp:lastModifiedBy>
  <cp:revision>138</cp:revision>
  <dcterms:created xsi:type="dcterms:W3CDTF">2012-09-19T11:32:44Z</dcterms:created>
  <dcterms:modified xsi:type="dcterms:W3CDTF">2018-02-19T21:30:33Z</dcterms:modified>
</cp:coreProperties>
</file>