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7" r:id="rId2"/>
    <p:sldId id="258" r:id="rId3"/>
    <p:sldId id="299" r:id="rId4"/>
    <p:sldId id="276" r:id="rId5"/>
    <p:sldId id="275" r:id="rId6"/>
    <p:sldId id="259" r:id="rId7"/>
    <p:sldId id="260" r:id="rId8"/>
    <p:sldId id="277" r:id="rId9"/>
    <p:sldId id="278" r:id="rId10"/>
    <p:sldId id="279" r:id="rId11"/>
    <p:sldId id="262" r:id="rId12"/>
    <p:sldId id="265" r:id="rId13"/>
    <p:sldId id="293" r:id="rId14"/>
    <p:sldId id="294" r:id="rId15"/>
    <p:sldId id="268" r:id="rId16"/>
    <p:sldId id="269" r:id="rId17"/>
    <p:sldId id="271" r:id="rId18"/>
    <p:sldId id="297" r:id="rId19"/>
    <p:sldId id="274" r:id="rId20"/>
    <p:sldId id="263" r:id="rId21"/>
    <p:sldId id="282" r:id="rId22"/>
    <p:sldId id="280" r:id="rId23"/>
    <p:sldId id="300" r:id="rId24"/>
    <p:sldId id="272" r:id="rId25"/>
    <p:sldId id="273" r:id="rId26"/>
    <p:sldId id="281" r:id="rId27"/>
    <p:sldId id="264" r:id="rId28"/>
    <p:sldId id="298" r:id="rId29"/>
    <p:sldId id="283" r:id="rId30"/>
    <p:sldId id="284" r:id="rId31"/>
    <p:sldId id="285" r:id="rId32"/>
    <p:sldId id="288" r:id="rId33"/>
    <p:sldId id="287" r:id="rId34"/>
    <p:sldId id="290" r:id="rId35"/>
    <p:sldId id="291" r:id="rId36"/>
    <p:sldId id="292" r:id="rId37"/>
    <p:sldId id="289" r:id="rId38"/>
    <p:sldId id="302" r:id="rId39"/>
    <p:sldId id="295" r:id="rId40"/>
    <p:sldId id="296" r:id="rId41"/>
    <p:sldId id="301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66" autoAdjust="0"/>
  </p:normalViewPr>
  <p:slideViewPr>
    <p:cSldViewPr>
      <p:cViewPr varScale="1">
        <p:scale>
          <a:sx n="116" d="100"/>
          <a:sy n="116" d="100"/>
        </p:scale>
        <p:origin x="14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9.64</c:v>
                </c:pt>
                <c:pt idx="17">
                  <c:v>18.239999999999988</c:v>
                </c:pt>
                <c:pt idx="18">
                  <c:v>10.23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24A-4096-A432-FBBCF863D117}"/>
            </c:ext>
          </c:extLst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12.23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13.350000000000026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4A-4096-A432-FBBCF863D1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993152"/>
        <c:axId val="85209472"/>
      </c:scatterChart>
      <c:valAx>
        <c:axId val="82993152"/>
        <c:scaling>
          <c:orientation val="minMax"/>
          <c:max val="40725"/>
          <c:min val="40545"/>
        </c:scaling>
        <c:delete val="0"/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m/yyyy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5209472"/>
        <c:crossesAt val="-35"/>
        <c:crossBetween val="midCat"/>
        <c:majorUnit val="30"/>
      </c:valAx>
      <c:valAx>
        <c:axId val="852094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82993152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94"/>
          <c:w val="0.29932326388889102"/>
          <c:h val="0.11757271682963855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lang="en-GB" sz="1800" noProof="0"/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20.02.2018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1AC207-762A-4F98-82CE-914C67230C4A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94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20.02.2018</a:t>
            </a:fld>
            <a:endParaRPr lang="cs-CZ" dirty="0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Dušek, M. Cvanová</a:t>
            </a:r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20.02.2018</a:t>
            </a:fld>
            <a:endParaRPr lang="cs-CZ" dirty="0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dirty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20.02.2018</a:t>
            </a:fld>
            <a:endParaRPr lang="cs-CZ" dirty="0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744222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20.02.2018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dirty="0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dirty="0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endParaRPr lang="cs-CZ" i="1" dirty="0"/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179512" y="661338"/>
            <a:ext cx="8784976" cy="1569660"/>
          </a:xfrm>
          <a:noFill/>
        </p:spPr>
        <p:txBody>
          <a:bodyPr wrap="square">
            <a:spAutoFit/>
          </a:bodyPr>
          <a:lstStyle/>
          <a:p>
            <a:r>
              <a:rPr lang="cs-CZ" sz="3200" dirty="0">
                <a:solidFill>
                  <a:schemeClr val="accent1"/>
                </a:solidFill>
                <a:latin typeface="Arial" pitchFamily="34" charset="0"/>
              </a:rPr>
              <a:t>MIAM021p(s) Analýza a management dat pro zdravotnické obory – přednáška a cvičení (jaro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2018)</a:t>
            </a:r>
            <a:endParaRPr lang="cs-CZ" sz="32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5" name="Podnadpis 1"/>
          <p:cNvSpPr>
            <a:spLocks noGrp="1"/>
          </p:cNvSpPr>
          <p:nvPr>
            <p:ph type="subTitle" idx="1"/>
          </p:nvPr>
        </p:nvSpPr>
        <p:spPr>
          <a:xfrm>
            <a:off x="1371600" y="3188568"/>
            <a:ext cx="6400800" cy="1752600"/>
          </a:xfrm>
        </p:spPr>
        <p:txBody>
          <a:bodyPr/>
          <a:lstStyle/>
          <a:p>
            <a:r>
              <a:rPr lang="cs-CZ" sz="1800" dirty="0" smtClean="0">
                <a:solidFill>
                  <a:schemeClr val="tx2">
                    <a:lumMod val="50000"/>
                  </a:schemeClr>
                </a:solidFill>
              </a:rPr>
              <a:t>MICHAL UHER</a:t>
            </a:r>
          </a:p>
          <a:p>
            <a:endParaRPr lang="cs-CZ" dirty="0" smtClean="0"/>
          </a:p>
          <a:p>
            <a:r>
              <a:rPr lang="cs-CZ" dirty="0" smtClean="0"/>
              <a:t>Institut biostatistiky a analýz LF MU</a:t>
            </a:r>
          </a:p>
          <a:p>
            <a:r>
              <a:rPr lang="cs-CZ" cap="none" dirty="0" smtClean="0"/>
              <a:t>uher@iba.muni.cz</a:t>
            </a:r>
          </a:p>
          <a:p>
            <a:endParaRPr lang="cs-CZ" cap="none" dirty="0"/>
          </a:p>
          <a:p>
            <a:r>
              <a:rPr lang="cs-CZ" dirty="0"/>
              <a:t>Ústav zdravotnických informací a statistiky </a:t>
            </a:r>
            <a:r>
              <a:rPr lang="cs-CZ" dirty="0" smtClean="0"/>
              <a:t>ČR</a:t>
            </a:r>
          </a:p>
          <a:p>
            <a:r>
              <a:rPr lang="cs-CZ" cap="none" dirty="0"/>
              <a:t>Michal.Uher@uzis.cz</a:t>
            </a:r>
          </a:p>
          <a:p>
            <a:endParaRPr lang="cs-CZ" cap="non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Import a export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Struktura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Manuální zadávání nových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Tipy a triky jak se v datech pohybovat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Editace listů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II. Tvorba dat v MS Excel</a:t>
            </a:r>
          </a:p>
        </p:txBody>
      </p:sp>
    </p:spTree>
    <p:extLst>
      <p:ext uri="{BB962C8B-B14F-4D97-AF65-F5344CB8AC3E}">
        <p14:creationId xmlns:p14="http://schemas.microsoft.com/office/powerpoint/2010/main" val="385789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700" dirty="0" smtClean="0"/>
              <a:t>Manuální zadávání</a:t>
            </a:r>
          </a:p>
          <a:p>
            <a:pPr lvl="1"/>
            <a:r>
              <a:rPr lang="cs-CZ" sz="1700" dirty="0"/>
              <a:t>I</a:t>
            </a:r>
            <a:r>
              <a:rPr lang="cs-CZ" sz="1700" dirty="0" smtClean="0"/>
              <a:t>mport – podpora importu ze starších verzí Excelu, textových souborů, databází apod.</a:t>
            </a:r>
          </a:p>
          <a:p>
            <a:pPr lvl="1"/>
            <a:r>
              <a:rPr lang="cs-CZ" sz="1700" dirty="0" smtClean="0"/>
              <a:t>Kopírování přes schránku Windows – vkládání z nejrůznějších aplikací – MS Office, </a:t>
            </a:r>
            <a:r>
              <a:rPr lang="cs-CZ" sz="1700" dirty="0" err="1" smtClean="0"/>
              <a:t>Statistica</a:t>
            </a:r>
            <a:r>
              <a:rPr lang="cs-CZ" sz="1700" dirty="0" smtClean="0"/>
              <a:t> atd.</a:t>
            </a:r>
          </a:p>
          <a:p>
            <a:pPr marL="0" indent="0">
              <a:buNone/>
            </a:pPr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700" dirty="0" smtClean="0"/>
              <a:t>Ukládáním souborů ve formátech podporovaných jinými SW, časté jsou textové soubory, </a:t>
            </a:r>
            <a:r>
              <a:rPr lang="cs-CZ" sz="1700" dirty="0" err="1" smtClean="0"/>
              <a:t>dbf</a:t>
            </a:r>
            <a:r>
              <a:rPr lang="cs-CZ" sz="1700" dirty="0" smtClean="0"/>
              <a:t> soubory nebo starší verze Excelu</a:t>
            </a:r>
          </a:p>
          <a:p>
            <a:pPr lvl="1"/>
            <a:r>
              <a:rPr lang="cs-CZ" sz="1700" dirty="0" smtClean="0"/>
              <a:t>Přímé kopírování přes schránku Windows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2714620"/>
            <a:ext cx="66811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55573" y="3500438"/>
            <a:ext cx="170784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1" i="0" dirty="0" smtClean="0"/>
              <a:t>Řádky tabulky</a:t>
            </a:r>
            <a:r>
              <a:rPr kumimoji="1" lang="cs-CZ" sz="1400" b="0" i="0" dirty="0" smtClean="0"/>
              <a:t> =</a:t>
            </a:r>
          </a:p>
          <a:p>
            <a:pPr eaLnBrk="0" hangingPunct="0"/>
            <a:r>
              <a:rPr kumimoji="1" lang="cs-CZ" sz="1400" dirty="0"/>
              <a:t>j</a:t>
            </a:r>
            <a:r>
              <a:rPr kumimoji="1" lang="cs-CZ" sz="1400" b="0" i="0" dirty="0" smtClean="0"/>
              <a:t>ednotlivé </a:t>
            </a:r>
            <a:r>
              <a:rPr kumimoji="1" lang="cs-CZ" sz="1400" b="0" i="0" dirty="0"/>
              <a:t>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1" i="0" dirty="0"/>
              <a:t>Sloupce tabulky </a:t>
            </a:r>
            <a:r>
              <a:rPr kumimoji="1" lang="cs-CZ" sz="1400" b="0" i="0" dirty="0"/>
              <a:t>= parametry záznamů, hlavička udává obsah sloupce – stejný údaj v celém sloupci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 rot="-5400000">
            <a:off x="1669660" y="4285463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-2869255">
            <a:off x="1640427" y="4577640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auto">
          <a:xfrm>
            <a:off x="2998778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9"/>
          <p:cNvSpPr>
            <a:spLocks noChangeArrowheads="1"/>
          </p:cNvSpPr>
          <p:nvPr/>
        </p:nvSpPr>
        <p:spPr bwMode="auto">
          <a:xfrm>
            <a:off x="4000496" y="205761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23528" y="5886410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</a:t>
            </a:r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2719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 l="18506" t="18200" r="64563" b="51700"/>
          <a:stretch>
            <a:fillRect/>
          </a:stretch>
        </p:blipFill>
        <p:spPr bwMode="auto">
          <a:xfrm>
            <a:off x="5436096" y="2420888"/>
            <a:ext cx="309634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Po označení načítá automaticky hlavičky sloupců jako zadávané položky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 r="88188" b="95800"/>
          <a:stretch>
            <a:fillRect/>
          </a:stretch>
        </p:blipFill>
        <p:spPr bwMode="auto">
          <a:xfrm>
            <a:off x="539552" y="4293096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Šipka dolů 18"/>
          <p:cNvSpPr/>
          <p:nvPr/>
        </p:nvSpPr>
        <p:spPr>
          <a:xfrm rot="2220000">
            <a:off x="2800800" y="404823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 cstate="print"/>
          <a:srcRect t="15400" r="82281" b="79000"/>
          <a:stretch>
            <a:fillRect/>
          </a:stretch>
        </p:blipFill>
        <p:spPr bwMode="auto">
          <a:xfrm>
            <a:off x="594101" y="2924944"/>
            <a:ext cx="324036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lů 20"/>
          <p:cNvSpPr/>
          <p:nvPr/>
        </p:nvSpPr>
        <p:spPr>
          <a:xfrm rot="-1980000">
            <a:off x="2063260" y="2737342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214282" y="2420888"/>
            <a:ext cx="32181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Označíme názvy sloupců datové matice</a:t>
            </a:r>
            <a:endParaRPr kumimoji="1" lang="cs-CZ" sz="1400" dirty="0"/>
          </a:p>
        </p:txBody>
      </p:sp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230872" y="3769295"/>
            <a:ext cx="42100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400" b="1" dirty="0" smtClean="0"/>
              <a:t> </a:t>
            </a:r>
            <a:r>
              <a:rPr kumimoji="1" lang="cs-CZ" sz="1400" dirty="0" smtClean="0"/>
              <a:t>Klikneme na novou ikonu </a:t>
            </a:r>
            <a:r>
              <a:rPr kumimoji="1" lang="cs-CZ" sz="1400" u="sng" dirty="0" smtClean="0"/>
              <a:t>Formulář</a:t>
            </a:r>
            <a:r>
              <a:rPr kumimoji="1" lang="cs-CZ" sz="1400" dirty="0" smtClean="0"/>
              <a:t> v panelu nástrojů</a:t>
            </a:r>
            <a:endParaRPr kumimoji="1" lang="cs-CZ" sz="1400" dirty="0"/>
          </a:p>
        </p:txBody>
      </p:sp>
      <p:sp>
        <p:nvSpPr>
          <p:cNvPr id="24" name="Šipka dolů 23"/>
          <p:cNvSpPr/>
          <p:nvPr/>
        </p:nvSpPr>
        <p:spPr>
          <a:xfrm rot="2220000">
            <a:off x="6613284" y="2305118"/>
            <a:ext cx="309918" cy="66559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5609913" y="2060848"/>
            <a:ext cx="32105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3.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Vyplníme údaje pro hodnocený subjekt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 t="15400" r="82675" b="78300"/>
          <a:stretch>
            <a:fillRect/>
          </a:stretch>
        </p:blipFill>
        <p:spPr bwMode="auto">
          <a:xfrm>
            <a:off x="5436096" y="5661248"/>
            <a:ext cx="316835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Šipka dolů 28"/>
          <p:cNvSpPr/>
          <p:nvPr/>
        </p:nvSpPr>
        <p:spPr>
          <a:xfrm rot="-3480000">
            <a:off x="4978126" y="5621853"/>
            <a:ext cx="288000" cy="612000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1857356" y="5429264"/>
            <a:ext cx="339887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schemeClr val="accent1"/>
                </a:solidFill>
              </a:rPr>
              <a:t>4.</a:t>
            </a:r>
            <a:r>
              <a:rPr kumimoji="1" lang="cs-CZ" sz="1400" b="1" dirty="0" smtClean="0">
                <a:solidFill>
                  <a:prstClr val="black"/>
                </a:solidFill>
              </a:rPr>
              <a:t> </a:t>
            </a:r>
            <a:r>
              <a:rPr kumimoji="1" lang="cs-CZ" sz="1400" dirty="0" smtClean="0">
                <a:solidFill>
                  <a:prstClr val="black"/>
                </a:solidFill>
              </a:rPr>
              <a:t>Do datové tabulky se doplní zadané údaje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7" name="Obdélník 16"/>
          <p:cNvSpPr/>
          <p:nvPr/>
        </p:nvSpPr>
        <p:spPr>
          <a:xfrm>
            <a:off x="205969" y="5933814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417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t="2100" r="59838" b="49601"/>
          <a:stretch>
            <a:fillRect/>
          </a:stretch>
        </p:blipFill>
        <p:spPr bwMode="auto">
          <a:xfrm>
            <a:off x="251520" y="2414534"/>
            <a:ext cx="5544616" cy="3750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lů 19"/>
          <p:cNvSpPr/>
          <p:nvPr/>
        </p:nvSpPr>
        <p:spPr>
          <a:xfrm rot="2220000">
            <a:off x="3088831" y="209766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lů 20"/>
          <p:cNvSpPr/>
          <p:nvPr/>
        </p:nvSpPr>
        <p:spPr>
          <a:xfrm rot="2220000">
            <a:off x="3160839" y="4192251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lů 21"/>
          <p:cNvSpPr/>
          <p:nvPr/>
        </p:nvSpPr>
        <p:spPr>
          <a:xfrm rot="2220000">
            <a:off x="3390873" y="4768316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4" name="Přímá spojovací šipka 23"/>
          <p:cNvCxnSpPr/>
          <p:nvPr/>
        </p:nvCxnSpPr>
        <p:spPr>
          <a:xfrm flipH="1" flipV="1">
            <a:off x="1619672" y="4149080"/>
            <a:ext cx="1224136" cy="10081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Šipka doprava 24"/>
          <p:cNvSpPr/>
          <p:nvPr/>
        </p:nvSpPr>
        <p:spPr>
          <a:xfrm>
            <a:off x="5868144" y="4149080"/>
            <a:ext cx="360040" cy="360040"/>
          </a:xfrm>
          <a:prstGeom prst="rightArrow">
            <a:avLst/>
          </a:prstGeom>
          <a:noFill/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33650" t="15400" r="48420" b="62200"/>
          <a:stretch>
            <a:fillRect/>
          </a:stretch>
        </p:blipFill>
        <p:spPr bwMode="auto">
          <a:xfrm>
            <a:off x="6300192" y="3068960"/>
            <a:ext cx="2664296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Šipka dolů 27"/>
          <p:cNvSpPr/>
          <p:nvPr/>
        </p:nvSpPr>
        <p:spPr>
          <a:xfrm rot="2220000">
            <a:off x="8719465" y="3760203"/>
            <a:ext cx="288032" cy="432048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29"/>
          <p:cNvSpPr/>
          <p:nvPr/>
        </p:nvSpPr>
        <p:spPr>
          <a:xfrm>
            <a:off x="7380312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734567" y="4869160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Co je povoleno – definiční obory </a:t>
            </a:r>
          </a:p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čísel, seznamy, vzorce atd.</a:t>
            </a:r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906390" y="5503763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Rozsahy hodnot, </a:t>
            </a:r>
          </a:p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načtení seznamů apod.</a:t>
            </a: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863034" y="2980184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dirty="0">
                <a:solidFill>
                  <a:prstClr val="black"/>
                </a:solidFill>
              </a:rPr>
              <a:t>komunikace s uživatelem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 l="16537" r="54326" b="81101"/>
          <a:stretch>
            <a:fillRect/>
          </a:stretch>
        </p:blipFill>
        <p:spPr bwMode="auto">
          <a:xfrm>
            <a:off x="323528" y="2132856"/>
            <a:ext cx="4933881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7896387">
            <a:off x="907781" y="211405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7" name="Šipka doprava 16"/>
          <p:cNvSpPr/>
          <p:nvPr/>
        </p:nvSpPr>
        <p:spPr>
          <a:xfrm rot="7896387">
            <a:off x="4364165" y="305016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l="37800" t="32900" r="40938" b="36301"/>
          <a:stretch>
            <a:fillRect/>
          </a:stretch>
        </p:blipFill>
        <p:spPr bwMode="auto">
          <a:xfrm>
            <a:off x="5076056" y="3573016"/>
            <a:ext cx="388843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7" name="AutoShape 7"/>
          <p:cNvSpPr>
            <a:spLocks noChangeArrowheads="1"/>
          </p:cNvSpPr>
          <p:nvPr/>
        </p:nvSpPr>
        <p:spPr bwMode="auto">
          <a:xfrm rot="20373101">
            <a:off x="4213363" y="4775651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20373101">
            <a:off x="4213363" y="5207699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815286" y="3513375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6138298" y="3496541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23528" y="623731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2358404"/>
            <a:ext cx="8534400" cy="566540"/>
          </a:xfrm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>
              <a:buNone/>
            </a:pPr>
            <a:endParaRPr lang="cs-CZ" sz="1400" dirty="0" smtClean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361655" y="2276872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971600" y="3140967"/>
            <a:ext cx="6624736" cy="25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977161" y="334350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8082225">
            <a:off x="7177001" y="527868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71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sp>
        <p:nvSpPr>
          <p:cNvPr id="12" name="Šipka doprava 11"/>
          <p:cNvSpPr/>
          <p:nvPr/>
        </p:nvSpPr>
        <p:spPr>
          <a:xfrm rot="2932936">
            <a:off x="2225055" y="22951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 l="10630" t="16448" r="55709" b="47634"/>
          <a:stretch>
            <a:fillRect/>
          </a:stretch>
        </p:blipFill>
        <p:spPr bwMode="auto">
          <a:xfrm>
            <a:off x="349270" y="2132856"/>
            <a:ext cx="587891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Šipka doprava 20"/>
          <p:cNvSpPr/>
          <p:nvPr/>
        </p:nvSpPr>
        <p:spPr>
          <a:xfrm rot="8082225">
            <a:off x="3602344" y="261438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" name="Šipka doprava 12"/>
          <p:cNvSpPr/>
          <p:nvPr/>
        </p:nvSpPr>
        <p:spPr>
          <a:xfrm rot="8082225">
            <a:off x="5762583" y="268639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 rot="8082225">
            <a:off x="5114511" y="50626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 l="12994" t="15400" r="79919" b="67800"/>
          <a:stretch>
            <a:fillRect/>
          </a:stretch>
        </p:blipFill>
        <p:spPr bwMode="auto">
          <a:xfrm>
            <a:off x="7020272" y="4149080"/>
            <a:ext cx="12961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Rectangle 6"/>
          <p:cNvSpPr>
            <a:spLocks noChangeArrowheads="1"/>
          </p:cNvSpPr>
          <p:nvPr/>
        </p:nvSpPr>
        <p:spPr bwMode="auto">
          <a:xfrm>
            <a:off x="6084168" y="1609636"/>
            <a:ext cx="31658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Zápis jedné hodnoty ze seznamu a protažení do dalších buněk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 l="12994" t="15400" r="79526" b="66401"/>
          <a:stretch>
            <a:fillRect/>
          </a:stretch>
        </p:blipFill>
        <p:spPr bwMode="auto">
          <a:xfrm>
            <a:off x="7020272" y="2132856"/>
            <a:ext cx="136815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Obdélník 23"/>
          <p:cNvSpPr/>
          <p:nvPr/>
        </p:nvSpPr>
        <p:spPr>
          <a:xfrm>
            <a:off x="6372200" y="5868561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400" dirty="0" smtClean="0">
                <a:solidFill>
                  <a:prstClr val="black"/>
                </a:solidFill>
              </a:rPr>
              <a:t>Automaticky byly doplněny následující složky seznamu 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15" name="Šipka doprava 14"/>
          <p:cNvSpPr/>
          <p:nvPr/>
        </p:nvSpPr>
        <p:spPr>
          <a:xfrm rot="5400000">
            <a:off x="7506351" y="3915079"/>
            <a:ext cx="252000" cy="2160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77262" y="1782340"/>
            <a:ext cx="3384376" cy="350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Upravit vlastní seznamy </a:t>
            </a:r>
            <a:r>
              <a:rPr lang="cs-CZ" sz="1400" dirty="0" smtClean="0">
                <a:solidFill>
                  <a:srgbClr val="646B86"/>
                </a:solidFill>
              </a:rPr>
              <a:t>→</a:t>
            </a: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46B8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	</a:t>
            </a: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236568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2.</a:t>
            </a:r>
            <a:r>
              <a:rPr kumimoji="1" lang="cs-CZ" sz="1600" b="1" dirty="0" smtClean="0">
                <a:solidFill>
                  <a:prstClr val="black"/>
                </a:solidFill>
              </a:rPr>
              <a:t> Využití při tvorbě dat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auto">
          <a:xfrm>
            <a:off x="977501" y="1268760"/>
            <a:ext cx="3165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095375" eaLnBrk="0" hangingPunct="0"/>
            <a:r>
              <a:rPr kumimoji="1" lang="cs-CZ" sz="1600" b="1" dirty="0" smtClean="0">
                <a:solidFill>
                  <a:schemeClr val="accent1"/>
                </a:solidFill>
              </a:rPr>
              <a:t>1.</a:t>
            </a:r>
            <a:r>
              <a:rPr kumimoji="1" lang="cs-CZ" sz="1600" b="1" dirty="0" smtClean="0">
                <a:solidFill>
                  <a:prstClr val="black"/>
                </a:solidFill>
              </a:rPr>
              <a:t> Definice seznamu</a:t>
            </a:r>
            <a:endParaRPr kumimoji="1" lang="cs-CZ" sz="1600" b="1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323528" y="5877272"/>
            <a:ext cx="141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Vyzkoušej !!!</a:t>
            </a:r>
            <a:endParaRPr lang="cs-CZ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Vhodné pro textová pole; následně není nutné vypisovat celé slovo či slovní spojení, ale jen zvolit nabízené, již dříve použité slovo či slovní spojení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Automatické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>
              <a:solidFill>
                <a:prstClr val="black"/>
              </a:solidFill>
            </a:endParaRP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</a:pPr>
            <a:endParaRPr lang="cs-CZ" sz="1600" b="1" u="sng" dirty="0">
              <a:solidFill>
                <a:srgbClr val="CC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Důležité informace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29336" y="1525934"/>
            <a:ext cx="8635152" cy="4783386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Výuka: </a:t>
            </a:r>
            <a:r>
              <a:rPr lang="cs-CZ" dirty="0" smtClean="0"/>
              <a:t>11:30-14:00, </a:t>
            </a:r>
            <a:r>
              <a:rPr lang="cs-CZ" dirty="0"/>
              <a:t>učebna A29/347-RCX2, Kamenice </a:t>
            </a:r>
            <a:r>
              <a:rPr lang="cs-CZ" dirty="0" smtClean="0"/>
              <a:t>5</a:t>
            </a:r>
          </a:p>
          <a:p>
            <a:r>
              <a:rPr lang="cs-CZ" dirty="0"/>
              <a:t>Možnost pracovat na vlastním počítači (složky se z univerzitních počítačů po vypnutí počítače mažou)</a:t>
            </a:r>
          </a:p>
          <a:p>
            <a:r>
              <a:rPr lang="en-US" dirty="0"/>
              <a:t>Materiály v IS </a:t>
            </a:r>
          </a:p>
          <a:p>
            <a:r>
              <a:rPr lang="en-US" dirty="0"/>
              <a:t>Software: Microsoft Office - Excel, </a:t>
            </a:r>
            <a:r>
              <a:rPr lang="en-US" dirty="0" err="1"/>
              <a:t>Statistica</a:t>
            </a:r>
            <a:endParaRPr lang="en-US" dirty="0"/>
          </a:p>
          <a:p>
            <a:endParaRPr lang="cs-CZ" dirty="0" smtClean="0"/>
          </a:p>
          <a:p>
            <a:r>
              <a:rPr lang="cs-CZ" dirty="0" smtClean="0"/>
              <a:t>Pro získání zápočtu/kolokvia je třeba:</a:t>
            </a:r>
          </a:p>
          <a:p>
            <a:pPr lvl="1"/>
            <a:r>
              <a:rPr lang="cs-CZ" dirty="0" smtClean="0"/>
              <a:t>Účast </a:t>
            </a:r>
            <a:r>
              <a:rPr lang="cs-CZ" dirty="0"/>
              <a:t>– povoleny jsou </a:t>
            </a:r>
            <a:r>
              <a:rPr lang="cs-CZ" dirty="0" smtClean="0"/>
              <a:t>2 </a:t>
            </a:r>
            <a:r>
              <a:rPr lang="cs-CZ" dirty="0"/>
              <a:t>absence (větší </a:t>
            </a:r>
            <a:r>
              <a:rPr lang="cs-CZ" dirty="0" smtClean="0"/>
              <a:t>počet oprávněných absencí bude řešen individuálně)</a:t>
            </a:r>
          </a:p>
          <a:p>
            <a:pPr lvl="1"/>
            <a:r>
              <a:rPr lang="cs-CZ" dirty="0" smtClean="0"/>
              <a:t>Splnění písemky na konci semestru (teoretická část </a:t>
            </a:r>
            <a:r>
              <a:rPr lang="en-US" dirty="0" smtClean="0"/>
              <a:t>+ </a:t>
            </a:r>
            <a:r>
              <a:rPr lang="cs-CZ" dirty="0" smtClean="0"/>
              <a:t>řešení příkladů na počítači)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	data z jiné aplikace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Tipy a triky jak se v datech pohybovat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Editace listů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412776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err="1" smtClean="0"/>
              <a:t>Excelovský</a:t>
            </a:r>
            <a:r>
              <a:rPr lang="cs-CZ" sz="2000" dirty="0" smtClean="0"/>
              <a:t> soubor (sešit) se skládá z listu(ů) (List1, List2, ...), které je možné libovolně pojmenovat, obarvit, kopírovat, přesouvat jejich pořadí na liště atd.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Ve vzorcích lze odkazovat na jiné listy než ve kterém se nacházíme.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2000" dirty="0" smtClean="0"/>
              <a:t>V jednotlivých listech lze ukládat např. různé datové tabulky, číselníky, seznamy atd.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2000" dirty="0">
              <a:solidFill>
                <a:prstClr val="black"/>
              </a:solidFill>
            </a:endParaRPr>
          </a:p>
        </p:txBody>
      </p:sp>
      <p:pic>
        <p:nvPicPr>
          <p:cNvPr id="6148" name="Picture 4" descr="http://www.efektivne.eu/images/stories/images/obrazky/Excel/ms-excel-2007-manual/BarvaKart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231" y="3143249"/>
            <a:ext cx="3985487" cy="214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Šipka doprava 9"/>
          <p:cNvSpPr/>
          <p:nvPr/>
        </p:nvSpPr>
        <p:spPr>
          <a:xfrm rot="17776658">
            <a:off x="5615052" y="523881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778001" y="5537374"/>
            <a:ext cx="18530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Klik pravým tlačítkem myši na záložku listu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96833"/>
            <a:ext cx="3214710" cy="129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Obdélník 8"/>
          <p:cNvSpPr/>
          <p:nvPr/>
        </p:nvSpPr>
        <p:spPr>
          <a:xfrm>
            <a:off x="651223" y="4739823"/>
            <a:ext cx="4286264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defRPr/>
            </a:pPr>
            <a:endParaRPr lang="cs-CZ" sz="1600" dirty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b="1" dirty="0"/>
              <a:t>Vložení listu</a:t>
            </a:r>
            <a:r>
              <a:rPr lang="cs-CZ" sz="1600" dirty="0"/>
              <a:t>: 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Záložkou na spodní </a:t>
            </a:r>
            <a:r>
              <a:rPr lang="cs-CZ" sz="1600" dirty="0" smtClean="0"/>
              <a:t>liště</a:t>
            </a:r>
            <a:endParaRPr lang="cs-CZ" sz="1600" dirty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/>
              <a:t>Klávesovou zkratkou: </a:t>
            </a:r>
            <a:r>
              <a:rPr lang="cs-CZ" sz="1600" b="1" dirty="0" smtClean="0"/>
              <a:t>Shift </a:t>
            </a:r>
            <a:r>
              <a:rPr lang="cs-CZ" sz="1600" b="1" dirty="0"/>
              <a:t>+ F11</a:t>
            </a:r>
          </a:p>
        </p:txBody>
      </p:sp>
      <p:sp>
        <p:nvSpPr>
          <p:cNvPr id="12" name="Šipka doprava 11"/>
          <p:cNvSpPr/>
          <p:nvPr/>
        </p:nvSpPr>
        <p:spPr>
          <a:xfrm rot="16200000">
            <a:off x="2805993" y="4753132"/>
            <a:ext cx="864000" cy="216000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3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2677656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Formáty buněk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Seřazení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Filtrovaní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Ukotvení příček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Podmíněné formátování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59829"/>
            <a:ext cx="7772400" cy="1384995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III. Práce s daty v MS Excel</a:t>
            </a:r>
            <a:b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aneb jak se v datech vyznat</a:t>
            </a:r>
          </a:p>
        </p:txBody>
      </p:sp>
    </p:spTree>
    <p:extLst>
      <p:ext uri="{BB962C8B-B14F-4D97-AF65-F5344CB8AC3E}">
        <p14:creationId xmlns:p14="http://schemas.microsoft.com/office/powerpoint/2010/main" val="3073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Formáty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56210" y="1536159"/>
            <a:ext cx="5793818" cy="484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ovéPole 6"/>
          <p:cNvSpPr txBox="1"/>
          <p:nvPr/>
        </p:nvSpPr>
        <p:spPr>
          <a:xfrm>
            <a:off x="214282" y="1643050"/>
            <a:ext cx="3000396" cy="405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Obecný </a:t>
            </a:r>
            <a:r>
              <a:rPr lang="cs-CZ" dirty="0" smtClean="0"/>
              <a:t>(bez formátu)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 smtClean="0"/>
              <a:t>  </a:t>
            </a:r>
            <a:r>
              <a:rPr lang="cs-CZ" b="1" dirty="0" smtClean="0"/>
              <a:t>Číslo </a:t>
            </a:r>
            <a:r>
              <a:rPr lang="cs-CZ" dirty="0" smtClean="0"/>
              <a:t>(desetinná místa,</a:t>
            </a:r>
            <a:br>
              <a:rPr lang="cs-CZ" dirty="0" smtClean="0"/>
            </a:br>
            <a:r>
              <a:rPr lang="cs-CZ" dirty="0" smtClean="0"/>
              <a:t>    oddělení 1000)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Měna</a:t>
            </a:r>
            <a:r>
              <a:rPr lang="cs-CZ" dirty="0" smtClean="0"/>
              <a:t> (desetinná místa,</a:t>
            </a:r>
            <a:br>
              <a:rPr lang="cs-CZ" dirty="0" smtClean="0"/>
            </a:br>
            <a:r>
              <a:rPr lang="cs-CZ" dirty="0" smtClean="0"/>
              <a:t>    jednotky - symbol)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Datum</a:t>
            </a:r>
            <a:r>
              <a:rPr lang="cs-CZ" dirty="0" smtClean="0"/>
              <a:t> (různé formátování</a:t>
            </a:r>
            <a:br>
              <a:rPr lang="cs-CZ" dirty="0" smtClean="0"/>
            </a:br>
            <a:r>
              <a:rPr lang="cs-CZ" dirty="0" smtClean="0"/>
              <a:t>    – 24.9.2015, 24. září 2015, </a:t>
            </a:r>
            <a:br>
              <a:rPr lang="cs-CZ" dirty="0" smtClean="0"/>
            </a:br>
            <a:r>
              <a:rPr lang="cs-CZ" dirty="0" smtClean="0"/>
              <a:t>    24-9-15, ...)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Čas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Procenta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Text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cs-CZ" dirty="0"/>
              <a:t> </a:t>
            </a:r>
            <a:r>
              <a:rPr lang="cs-CZ" dirty="0" smtClean="0"/>
              <a:t> </a:t>
            </a:r>
            <a:r>
              <a:rPr lang="cs-CZ" b="1" dirty="0" smtClean="0"/>
              <a:t>Další </a:t>
            </a:r>
            <a:r>
              <a:rPr lang="cs-CZ" dirty="0" smtClean="0"/>
              <a:t>(vč. nastavení</a:t>
            </a:r>
            <a:br>
              <a:rPr lang="cs-CZ" dirty="0" smtClean="0"/>
            </a:br>
            <a:r>
              <a:rPr lang="cs-CZ" dirty="0" smtClean="0"/>
              <a:t>    vlastního formátu)...</a:t>
            </a:r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8082225">
            <a:off x="3870333" y="147878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9" name="Šipka doprava 8"/>
          <p:cNvSpPr/>
          <p:nvPr/>
        </p:nvSpPr>
        <p:spPr>
          <a:xfrm rot="8082225">
            <a:off x="8085175" y="176454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648072"/>
          </a:xfrm>
          <a:noFill/>
        </p:spPr>
        <p:txBody>
          <a:bodyPr/>
          <a:lstStyle/>
          <a:p>
            <a:r>
              <a:rPr lang="cs-CZ" sz="1600" dirty="0" smtClean="0"/>
              <a:t>Řazení dat je nejjednodušším způsobem jejich zpřehlednění, užitečným hlavně u menších/ výsledkových tabulek</a:t>
            </a: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7380312" y="3861048"/>
          <a:ext cx="4953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Visio" r:id="rId3" imgW="495148" imgH="448170" progId="">
                  <p:embed/>
                </p:oleObj>
              </mc:Choice>
              <mc:Fallback>
                <p:oleObj name="Visio" r:id="rId3" imgW="495148" imgH="44817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312" y="3861048"/>
                        <a:ext cx="4953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 l="17719" t="19600" r="48813" b="54501"/>
          <a:stretch>
            <a:fillRect/>
          </a:stretch>
        </p:blipFill>
        <p:spPr bwMode="auto">
          <a:xfrm>
            <a:off x="323528" y="3645024"/>
            <a:ext cx="612068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5" cstate="print"/>
          <a:srcRect r="71650" b="86700"/>
          <a:stretch>
            <a:fillRect/>
          </a:stretch>
        </p:blipFill>
        <p:spPr bwMode="auto">
          <a:xfrm>
            <a:off x="323528" y="2132856"/>
            <a:ext cx="51845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élník 18"/>
          <p:cNvSpPr/>
          <p:nvPr/>
        </p:nvSpPr>
        <p:spPr>
          <a:xfrm>
            <a:off x="6516216" y="4365104"/>
            <a:ext cx="24482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Zkontrolujte, zda seřazení nezničí vazby mezi buňkami = kontrola oblasti, kterou řadíte.</a:t>
            </a:r>
            <a:endParaRPr lang="cs-CZ" b="1" dirty="0"/>
          </a:p>
        </p:txBody>
      </p:sp>
      <p:sp>
        <p:nvSpPr>
          <p:cNvPr id="20" name="Šipka doprava 19"/>
          <p:cNvSpPr/>
          <p:nvPr/>
        </p:nvSpPr>
        <p:spPr>
          <a:xfrm rot="8082225">
            <a:off x="3936642" y="261438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1" name="Šipka doprava 20"/>
          <p:cNvSpPr/>
          <p:nvPr/>
        </p:nvSpPr>
        <p:spPr>
          <a:xfrm rot="19357991">
            <a:off x="1568887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 rot="19357991">
            <a:off x="4694840" y="48340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539552" y="5085184"/>
            <a:ext cx="18722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Proměnná podle které bude soubor seřazen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4283968" y="5085184"/>
            <a:ext cx="2160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1400" dirty="0" smtClean="0">
                <a:solidFill>
                  <a:prstClr val="black"/>
                </a:solidFill>
              </a:rPr>
              <a:t>Styl seřazení: sestupně/ vzestupně/vlastní seznam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1625" y="1412776"/>
            <a:ext cx="8534400" cy="4598988"/>
          </a:xfrm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</a:t>
            </a:r>
          </a:p>
          <a:p>
            <a:r>
              <a:rPr lang="cs-CZ" sz="1600" dirty="0" smtClean="0"/>
              <a:t>Funkce automaticky rozezná hlavičky sloupců v souvislé oblasti buněk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7000892" y="2889796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dirty="0">
                <a:solidFill>
                  <a:prstClr val="black"/>
                </a:solidFill>
              </a:rPr>
              <a:t>Výběr hodnot pro filtraci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 r="72438" b="86966"/>
          <a:stretch>
            <a:fillRect/>
          </a:stretch>
        </p:blipFill>
        <p:spPr bwMode="auto">
          <a:xfrm>
            <a:off x="395536" y="3284984"/>
            <a:ext cx="504056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prava 12"/>
          <p:cNvSpPr/>
          <p:nvPr/>
        </p:nvSpPr>
        <p:spPr>
          <a:xfrm rot="8082225">
            <a:off x="4512705" y="362249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539552" y="2977207"/>
            <a:ext cx="446673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1. </a:t>
            </a:r>
            <a:r>
              <a:rPr kumimoji="1" lang="cs-CZ" sz="1400" dirty="0" smtClean="0">
                <a:solidFill>
                  <a:prstClr val="black"/>
                </a:solidFill>
              </a:rPr>
              <a:t>Zapnutí filtru (alternativa klávesová zkratka </a:t>
            </a:r>
            <a:r>
              <a:rPr kumimoji="1" lang="cs-CZ" sz="1400" b="1" dirty="0" err="1" smtClean="0">
                <a:solidFill>
                  <a:prstClr val="black"/>
                </a:solidFill>
              </a:rPr>
              <a:t>Crtl</a:t>
            </a:r>
            <a:r>
              <a:rPr kumimoji="1" lang="cs-CZ" sz="1400" b="1" dirty="0" smtClean="0">
                <a:solidFill>
                  <a:prstClr val="black"/>
                </a:solidFill>
              </a:rPr>
              <a:t>+Shift+L</a:t>
            </a:r>
            <a:r>
              <a:rPr kumimoji="1" lang="cs-CZ" sz="1400" dirty="0" smtClean="0">
                <a:solidFill>
                  <a:prstClr val="black"/>
                </a:solidFill>
              </a:rPr>
              <a:t>)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/>
          <a:srcRect l="13451" t="19073" r="74779" b="48994"/>
          <a:stretch>
            <a:fillRect/>
          </a:stretch>
        </p:blipFill>
        <p:spPr bwMode="auto">
          <a:xfrm>
            <a:off x="6876256" y="3304095"/>
            <a:ext cx="2016224" cy="307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 t="15400" r="74407" b="74800"/>
          <a:stretch>
            <a:fillRect/>
          </a:stretch>
        </p:blipFill>
        <p:spPr bwMode="auto">
          <a:xfrm>
            <a:off x="539552" y="5085184"/>
            <a:ext cx="468052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 rot="8082225">
            <a:off x="5063390" y="51346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4" cstate="print"/>
          <a:srcRect l="18110" t="17500" r="81103" b="81100"/>
          <a:stretch>
            <a:fillRect/>
          </a:stretch>
        </p:blipFill>
        <p:spPr bwMode="auto">
          <a:xfrm>
            <a:off x="6876256" y="3122588"/>
            <a:ext cx="144016" cy="14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539552" y="4777407"/>
            <a:ext cx="6277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1" dirty="0" smtClean="0">
                <a:solidFill>
                  <a:prstClr val="black"/>
                </a:solidFill>
              </a:rPr>
              <a:t>2. </a:t>
            </a:r>
            <a:r>
              <a:rPr kumimoji="1" lang="cs-CZ" sz="1400" dirty="0" smtClean="0">
                <a:solidFill>
                  <a:prstClr val="black"/>
                </a:solidFill>
              </a:rPr>
              <a:t>Objeví se rozbalovací šipka s výčtem všech unikátních hodnot v daném sloupci dat</a:t>
            </a:r>
            <a:endParaRPr kumimoji="1" lang="cs-CZ" sz="1400" dirty="0">
              <a:solidFill>
                <a:prstClr val="black"/>
              </a:solidFill>
            </a:endParaRPr>
          </a:p>
        </p:txBody>
      </p:sp>
      <p:sp>
        <p:nvSpPr>
          <p:cNvPr id="23" name="Šipka doprava 22"/>
          <p:cNvSpPr/>
          <p:nvPr/>
        </p:nvSpPr>
        <p:spPr>
          <a:xfrm>
            <a:off x="6804248" y="47787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 l="29137" t="21700" r="57476" b="55201"/>
          <a:stretch>
            <a:fillRect/>
          </a:stretch>
        </p:blipFill>
        <p:spPr bwMode="auto">
          <a:xfrm>
            <a:off x="4644008" y="3645024"/>
            <a:ext cx="2448272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139567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6156176" y="4581128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11575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211575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 rot="10800000">
            <a:off x="6156177" y="4185111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" name="AutoShape 10"/>
          <p:cNvSpPr>
            <a:spLocks noChangeArrowheads="1"/>
          </p:cNvSpPr>
          <p:nvPr/>
        </p:nvSpPr>
        <p:spPr bwMode="auto">
          <a:xfrm rot="12232338">
            <a:off x="6236055" y="5072020"/>
            <a:ext cx="1008112" cy="252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06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ukotvení libovolných řádků a sloupců pro pohodlné vkládání a prohlížení dat v </a:t>
            </a:r>
            <a:r>
              <a:rPr lang="cs-CZ" sz="1600" dirty="0" smtClean="0">
                <a:solidFill>
                  <a:prstClr val="black"/>
                </a:solidFill>
              </a:rPr>
              <a:t>tabulce. </a:t>
            </a:r>
            <a:endParaRPr lang="cs-CZ" sz="1600" dirty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>
                <a:solidFill>
                  <a:prstClr val="black"/>
                </a:solidFill>
              </a:rPr>
              <a:t>Umožňuje číst řádky/sloupce ze začátku tabulky i po přesunutí se </a:t>
            </a:r>
            <a:r>
              <a:rPr lang="cs-CZ" sz="1600" dirty="0" smtClean="0">
                <a:solidFill>
                  <a:prstClr val="black"/>
                </a:solidFill>
              </a:rPr>
              <a:t>dále.</a:t>
            </a:r>
            <a:endParaRPr lang="cs-CZ" sz="1600" dirty="0">
              <a:solidFill>
                <a:srgbClr val="646B86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</a:t>
            </a:r>
            <a:r>
              <a:rPr lang="cs-CZ" sz="1600" dirty="0">
                <a:solidFill>
                  <a:prstClr val="black"/>
                </a:solidFill>
              </a:rPr>
              <a:t>„Zobrazení“ → „Ukotvit příčky</a:t>
            </a:r>
            <a:r>
              <a:rPr lang="cs-CZ" sz="1600" dirty="0" smtClean="0">
                <a:solidFill>
                  <a:prstClr val="black"/>
                </a:solidFill>
              </a:rPr>
              <a:t>“.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Nabízené možnosti:</a:t>
            </a: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endParaRPr lang="cs-CZ" sz="1600" dirty="0" smtClean="0">
              <a:solidFill>
                <a:prstClr val="black"/>
              </a:solidFill>
            </a:endParaRPr>
          </a:p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Odstranění ukotvení: Po ukotvení příček se automaticky možnost „Ukotvit příčky “ změní na  „Uvolnit příčky“</a:t>
            </a:r>
            <a:endParaRPr lang="cs-CZ" sz="1600" dirty="0">
              <a:solidFill>
                <a:prstClr val="black"/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539552" y="2852936"/>
            <a:ext cx="59856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8788596">
            <a:off x="6179900" y="3777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588224" y="3573016"/>
            <a:ext cx="237626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" lvl="1" indent="-63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85000"/>
            </a:pPr>
            <a:r>
              <a:rPr lang="cs-CZ" sz="1400" dirty="0" smtClean="0">
                <a:solidFill>
                  <a:prstClr val="black"/>
                </a:solidFill>
              </a:rPr>
              <a:t>Ukotví řádky nad označenou buňkou a sloupce vlevo od označené buňky</a:t>
            </a:r>
          </a:p>
        </p:txBody>
      </p:sp>
      <p:sp>
        <p:nvSpPr>
          <p:cNvPr id="8" name="Šipka doprava 7"/>
          <p:cNvSpPr/>
          <p:nvPr/>
        </p:nvSpPr>
        <p:spPr>
          <a:xfrm rot="2400000">
            <a:off x="233177" y="275675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Podmíněné formátování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 l="42524" t="4200" r="31095" b="57301"/>
          <a:stretch>
            <a:fillRect/>
          </a:stretch>
        </p:blipFill>
        <p:spPr bwMode="auto">
          <a:xfrm>
            <a:off x="4139952" y="2420888"/>
            <a:ext cx="482453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1520" y="1484784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D16349"/>
              </a:buClr>
              <a:buSzPct val="85000"/>
              <a:buFont typeface="Wingdings 2" pitchFamily="18" charset="2"/>
              <a:buChar char=""/>
              <a:defRPr/>
            </a:pPr>
            <a:r>
              <a:rPr lang="cs-CZ" sz="1600" dirty="0" smtClean="0">
                <a:solidFill>
                  <a:prstClr val="black"/>
                </a:solidFill>
              </a:rPr>
              <a:t>Záložka „Domů“ → „Podmíněné formátování“.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Barevné označení buněk nebo výplň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buňky symbolem podle námi zadaných kritérií, např.: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numerická hodnota větší/menší než průměr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datum z konkrétního období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lang="cs-CZ" sz="1600" dirty="0" smtClean="0">
                <a:solidFill>
                  <a:schemeClr val="tx2"/>
                </a:solidFill>
              </a:rPr>
              <a:t>podobná slova 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duplicitní údaje</a:t>
            </a: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ourier New" pitchFamily="49" charset="0"/>
              <a:buChar char="o"/>
              <a:tabLst/>
              <a:defRPr/>
            </a:pPr>
            <a:endParaRPr lang="cs-CZ" sz="1600" dirty="0" smtClean="0"/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Co s barevnými buňkami?</a:t>
            </a:r>
          </a:p>
          <a:p>
            <a:pPr marL="273050" lvl="0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Calibri" pitchFamily="34" charset="0"/>
              <a:buChar char="•"/>
            </a:pPr>
            <a:r>
              <a:rPr lang="cs-CZ" sz="1600" dirty="0" smtClean="0"/>
              <a:t>Použijeme filtr!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159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endParaRPr lang="cs-CZ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Tvorba vzorců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Absolutní a relativní odkazy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Kopírování vzorců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IV. </a:t>
            </a:r>
            <a:r>
              <a:rPr lang="cs-CZ" sz="4400" dirty="0">
                <a:solidFill>
                  <a:schemeClr val="accent1"/>
                </a:solidFill>
                <a:latin typeface="Arial" pitchFamily="34" charset="0"/>
              </a:rPr>
              <a:t>Vzorce v Excelu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22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Jarkovský, L. </a:t>
            </a:r>
            <a:r>
              <a:rPr lang="cs-CZ" dirty="0" smtClean="0"/>
              <a:t>Dušek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/>
              <a:t>Organizace výuky (Út </a:t>
            </a:r>
            <a:r>
              <a:rPr lang="cs-CZ" dirty="0" smtClean="0"/>
              <a:t>20. </a:t>
            </a:r>
            <a:r>
              <a:rPr lang="cs-CZ" dirty="0"/>
              <a:t>2. až Út </a:t>
            </a:r>
            <a:r>
              <a:rPr lang="cs-CZ" dirty="0" smtClean="0"/>
              <a:t>24. </a:t>
            </a:r>
            <a:r>
              <a:rPr lang="cs-CZ" dirty="0"/>
              <a:t>4.)</a:t>
            </a:r>
            <a:endParaRPr lang="cs-CZ" dirty="0" smtClean="0"/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>
          <a:xfrm>
            <a:off x="179512" y="1524000"/>
            <a:ext cx="8856983" cy="459898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/>
              <a:t>20. 2</a:t>
            </a:r>
            <a:r>
              <a:rPr lang="pt-BR" sz="2000" dirty="0" smtClean="0"/>
              <a:t>.</a:t>
            </a:r>
            <a:r>
              <a:rPr lang="cs-CZ" sz="2000" dirty="0" smtClean="0"/>
              <a:t> - Excel: opakování, příprava dat, základní vzorce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/>
              <a:t>27. 2</a:t>
            </a:r>
            <a:r>
              <a:rPr lang="pt-BR" sz="2000" dirty="0" smtClean="0"/>
              <a:t>.</a:t>
            </a:r>
            <a:r>
              <a:rPr lang="cs-CZ" sz="2000" dirty="0" smtClean="0"/>
              <a:t> - Základy popisné statistiky, kontingenční tabulky v </a:t>
            </a:r>
            <a:r>
              <a:rPr lang="cs-CZ" sz="2000" dirty="0" err="1" smtClean="0"/>
              <a:t>excelu</a:t>
            </a: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/>
              <a:t>6. 3</a:t>
            </a:r>
            <a:r>
              <a:rPr lang="pt-BR" sz="2000" dirty="0" smtClean="0"/>
              <a:t>.</a:t>
            </a:r>
            <a:r>
              <a:rPr lang="cs-CZ" sz="2000" dirty="0" smtClean="0"/>
              <a:t> - Základní rozdělení pravděpodobnosti, testování hypotéz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/>
              <a:t>13. 3</a:t>
            </a:r>
            <a:r>
              <a:rPr lang="pt-BR" sz="2000" dirty="0" smtClean="0"/>
              <a:t>.</a:t>
            </a:r>
            <a:r>
              <a:rPr lang="cs-CZ" sz="2000" dirty="0" smtClean="0"/>
              <a:t> - Parametrické testy 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/>
              <a:t>20. 3</a:t>
            </a:r>
            <a:r>
              <a:rPr lang="cs-CZ" sz="2000" dirty="0" smtClean="0"/>
              <a:t>. - Neparametrické testy</a:t>
            </a:r>
          </a:p>
          <a:p>
            <a:pPr>
              <a:buFont typeface="Arial" pitchFamily="34" charset="0"/>
              <a:buChar char="•"/>
            </a:pPr>
            <a:r>
              <a:rPr lang="pt-BR" sz="2000" dirty="0"/>
              <a:t>27. 3</a:t>
            </a:r>
            <a:r>
              <a:rPr lang="pt-BR" sz="2000" dirty="0" smtClean="0"/>
              <a:t>.</a:t>
            </a:r>
            <a:r>
              <a:rPr lang="cs-CZ" sz="2000" dirty="0" smtClean="0"/>
              <a:t> - Analýza kontingenčních tabulek, testy dobré shody, základy korelační analýzy a lineární regrese</a:t>
            </a:r>
          </a:p>
          <a:p>
            <a:pPr>
              <a:buFont typeface="Arial" pitchFamily="34" charset="0"/>
              <a:buChar char="•"/>
            </a:pPr>
            <a:endParaRPr lang="cs-CZ" sz="2000" dirty="0"/>
          </a:p>
          <a:p>
            <a:pPr>
              <a:buFont typeface="Arial" pitchFamily="34" charset="0"/>
              <a:buChar char="•"/>
            </a:pPr>
            <a:r>
              <a:rPr lang="pt-BR" sz="2000" dirty="0">
                <a:solidFill>
                  <a:srgbClr val="0070C0"/>
                </a:solidFill>
              </a:rPr>
              <a:t>3. 4., 10. 4., 17. 4</a:t>
            </a:r>
            <a:r>
              <a:rPr lang="pt-BR" sz="2000" dirty="0" smtClean="0">
                <a:solidFill>
                  <a:srgbClr val="0070C0"/>
                </a:solidFill>
              </a:rPr>
              <a:t>.</a:t>
            </a:r>
            <a:r>
              <a:rPr lang="cs-CZ" sz="2000" dirty="0" smtClean="0">
                <a:solidFill>
                  <a:srgbClr val="0070C0"/>
                </a:solidFill>
              </a:rPr>
              <a:t> – Opakování, praktická cvičení a ukázky řešení vybraných témat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  <a:p>
            <a:pPr>
              <a:buFont typeface="Arial" pitchFamily="34" charset="0"/>
              <a:buChar char="•"/>
            </a:pPr>
            <a:r>
              <a:rPr lang="pt-BR" sz="2000" dirty="0" smtClean="0">
                <a:solidFill>
                  <a:srgbClr val="C00000"/>
                </a:solidFill>
              </a:rPr>
              <a:t>24</a:t>
            </a:r>
            <a:r>
              <a:rPr lang="pt-BR" sz="2000" dirty="0">
                <a:solidFill>
                  <a:srgbClr val="C00000"/>
                </a:solidFill>
              </a:rPr>
              <a:t>. 4</a:t>
            </a:r>
            <a:r>
              <a:rPr lang="pt-BR" sz="2000" dirty="0" smtClean="0">
                <a:solidFill>
                  <a:srgbClr val="C00000"/>
                </a:solidFill>
              </a:rPr>
              <a:t>.</a:t>
            </a:r>
            <a:r>
              <a:rPr lang="cs-CZ" sz="2000" dirty="0" smtClean="0">
                <a:solidFill>
                  <a:srgbClr val="C00000"/>
                </a:solidFill>
              </a:rPr>
              <a:t> </a:t>
            </a:r>
            <a:r>
              <a:rPr lang="cs-CZ" sz="2000" dirty="0">
                <a:solidFill>
                  <a:srgbClr val="C00000"/>
                </a:solidFill>
              </a:rPr>
              <a:t>-</a:t>
            </a:r>
            <a:r>
              <a:rPr lang="cs-CZ" sz="2000" dirty="0" smtClean="0">
                <a:solidFill>
                  <a:srgbClr val="C00000"/>
                </a:solidFill>
              </a:rPr>
              <a:t> Ukončení předmětu (písemka + opravy)</a:t>
            </a:r>
          </a:p>
          <a:p>
            <a:pPr>
              <a:buFont typeface="Arial" pitchFamily="34" charset="0"/>
              <a:buChar char="•"/>
            </a:pPr>
            <a:endParaRPr lang="cs-CZ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cs-CZ" dirty="0" smtClean="0"/>
              <a:t>Vzorce</a:t>
            </a:r>
            <a:endParaRPr lang="cs-CZ" dirty="0"/>
          </a:p>
        </p:txBody>
      </p:sp>
      <p:sp>
        <p:nvSpPr>
          <p:cNvPr id="26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vpisují se do buněk sešitu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vzorce jsou vždy </a:t>
            </a:r>
            <a:r>
              <a:rPr kumimoji="0" lang="cs-CZ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uvozeny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(lze též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-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aritmetické operátory + zabudované funkce Excelu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„sčítání“ nečíselných položek se používá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&amp; 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(klávesová zkratka: 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alt </a:t>
            </a:r>
            <a:r>
              <a:rPr kumimoji="0" lang="cs-CZ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</a:t>
            </a:r>
            <a:r>
              <a:rPr kumimoji="0" lang="cs-CZ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c</a:t>
            </a: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výpočet je založen buď na číselných konstantách nebo odkazech na buňky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2484438" y="4435492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28" name="Text Box 6"/>
          <p:cNvSpPr txBox="1">
            <a:spLocks noChangeArrowheads="1"/>
          </p:cNvSpPr>
          <p:nvPr/>
        </p:nvSpPr>
        <p:spPr bwMode="auto">
          <a:xfrm>
            <a:off x="900113" y="5176854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2339752" y="3663967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38402" y="3735404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583262" y="5491179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32" name="AutoShape 10"/>
          <p:cNvSpPr>
            <a:spLocks noChangeArrowheads="1"/>
          </p:cNvSpPr>
          <p:nvPr/>
        </p:nvSpPr>
        <p:spPr bwMode="auto">
          <a:xfrm>
            <a:off x="2790602" y="400369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auto">
          <a:xfrm rot="2893936">
            <a:off x="4478833" y="3977498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AutoShape 12"/>
          <p:cNvSpPr>
            <a:spLocks noChangeArrowheads="1"/>
          </p:cNvSpPr>
          <p:nvPr/>
        </p:nvSpPr>
        <p:spPr bwMode="auto">
          <a:xfrm rot="-7409376">
            <a:off x="2124076" y="4672029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5" name="AutoShape 13"/>
          <p:cNvSpPr>
            <a:spLocks noChangeArrowheads="1"/>
          </p:cNvSpPr>
          <p:nvPr/>
        </p:nvSpPr>
        <p:spPr bwMode="auto">
          <a:xfrm flipH="1" flipV="1">
            <a:off x="5727725" y="501175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2900790" y="5423789"/>
            <a:ext cx="213481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aritmetický operátor</a:t>
            </a:r>
            <a:endParaRPr lang="cs-CZ" sz="1800" dirty="0"/>
          </a:p>
        </p:txBody>
      </p:sp>
      <p:sp>
        <p:nvSpPr>
          <p:cNvPr id="37" name="AutoShape 13"/>
          <p:cNvSpPr>
            <a:spLocks noChangeArrowheads="1"/>
          </p:cNvSpPr>
          <p:nvPr/>
        </p:nvSpPr>
        <p:spPr bwMode="auto">
          <a:xfrm flipH="1" flipV="1">
            <a:off x="3045253" y="4944364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234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Vzorce – odkaz na </a:t>
            </a:r>
            <a:r>
              <a:rPr lang="cs-CZ" dirty="0" smtClean="0"/>
              <a:t>buňku</a:t>
            </a:r>
            <a:endParaRPr lang="cs-CZ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Relativní odkazy</a:t>
            </a:r>
            <a:endParaRPr kumimoji="0" lang="cs-CZ" sz="16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buňka 1. řádku sloupci A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A1:B6</a:t>
            </a: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blok buněk – levý horní roh je v 1. řádku, sloupec A,pravý dolní na řádku 6, sloupec B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relativní odkaz se při automatickém vyplnění buněk vzorcem posune 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mění se s kopírováním, při vložení a odstranění řádku nebo sloupce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Absolutní odkaz</a:t>
            </a:r>
            <a:r>
              <a:rPr kumimoji="0" lang="cs-CZ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odkaz na buňku je pevně dán, při kopírování nebo automatickém vyplnění se nemění</a:t>
            </a:r>
          </a:p>
          <a:p>
            <a:pPr marL="547688" marR="0" lvl="1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tabLst/>
              <a:defRPr/>
            </a:pPr>
            <a:r>
              <a:rPr kumimoji="0" lang="cs-CZ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lze uzamknout jak řádky, tak sloupce samostatně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851275" y="5002228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 dirty="0"/>
              <a:t> 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A</a:t>
            </a:r>
            <a:r>
              <a:rPr lang="en-US" sz="3600" b="1" dirty="0">
                <a:solidFill>
                  <a:srgbClr val="FF0000"/>
                </a:solidFill>
              </a:rPr>
              <a:t>$</a:t>
            </a:r>
            <a:r>
              <a:rPr lang="cs-CZ" sz="3600" b="1" dirty="0">
                <a:solidFill>
                  <a:srgbClr val="0000FF"/>
                </a:solidFill>
              </a:rPr>
              <a:t>1</a:t>
            </a:r>
            <a:endParaRPr lang="cs-CZ" sz="2400" dirty="0"/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 rot="16200000">
            <a:off x="3492327" y="5138926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436096" y="477933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sloupce</a:t>
            </a: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4169552">
            <a:off x="5003801" y="477839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1403648" y="5211381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uzamčení řádku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613930" y="5917188"/>
            <a:ext cx="7916141" cy="369332"/>
          </a:xfrm>
          <a:prstGeom prst="rect">
            <a:avLst/>
          </a:prstGeom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b="1" dirty="0" smtClean="0"/>
              <a:t>Pamatuj: </a:t>
            </a:r>
            <a:r>
              <a:rPr lang="cs-CZ" dirty="0" smtClean="0"/>
              <a:t>Adresu upevníme pomocí znaku </a:t>
            </a:r>
            <a:r>
              <a:rPr lang="en-US" b="1" dirty="0" smtClean="0">
                <a:solidFill>
                  <a:srgbClr val="FF0000"/>
                </a:solidFill>
              </a:rPr>
              <a:t>$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(klávesová zkratka: </a:t>
            </a:r>
            <a:r>
              <a:rPr lang="cs-CZ" b="1" dirty="0" err="1" smtClean="0">
                <a:solidFill>
                  <a:schemeClr val="tx1"/>
                </a:solidFill>
              </a:rPr>
              <a:t>altr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 err="1" smtClean="0">
                <a:solidFill>
                  <a:schemeClr val="tx1"/>
                </a:solidFill>
              </a:rPr>
              <a:t>gr</a:t>
            </a:r>
            <a:r>
              <a:rPr lang="cs-CZ" b="1" dirty="0" smtClean="0">
                <a:solidFill>
                  <a:schemeClr val="tx1"/>
                </a:solidFill>
              </a:rPr>
              <a:t> + ů </a:t>
            </a:r>
            <a:r>
              <a:rPr lang="cs-CZ" dirty="0" smtClean="0">
                <a:solidFill>
                  <a:schemeClr val="tx1"/>
                </a:solidFill>
              </a:rPr>
              <a:t>nebo </a:t>
            </a:r>
            <a:r>
              <a:rPr lang="cs-CZ" b="1" dirty="0" smtClean="0">
                <a:solidFill>
                  <a:schemeClr val="tx1"/>
                </a:solidFill>
              </a:rPr>
              <a:t>F4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780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15"/>
          <p:cNvSpPr>
            <a:spLocks noChangeArrowheads="1"/>
          </p:cNvSpPr>
          <p:nvPr/>
        </p:nvSpPr>
        <p:spPr bwMode="auto">
          <a:xfrm flipV="1">
            <a:off x="2483768" y="2924944"/>
            <a:ext cx="720080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2" name="Picture 20"/>
          <p:cNvPicPr>
            <a:picLocks noChangeAspect="1" noChangeArrowheads="1"/>
          </p:cNvPicPr>
          <p:nvPr/>
        </p:nvPicPr>
        <p:blipFill>
          <a:blip r:embed="rId2" cstate="print"/>
          <a:srcRect r="83856" b="84600"/>
          <a:stretch>
            <a:fillRect/>
          </a:stretch>
        </p:blipFill>
        <p:spPr bwMode="auto">
          <a:xfrm>
            <a:off x="323528" y="1340768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 cstate="print"/>
          <a:srcRect l="24412" t="15400" r="52751" b="48901"/>
          <a:stretch>
            <a:fillRect/>
          </a:stretch>
        </p:blipFill>
        <p:spPr bwMode="auto">
          <a:xfrm>
            <a:off x="5292080" y="1343251"/>
            <a:ext cx="3600400" cy="316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4788023" y="2999583"/>
            <a:ext cx="647799" cy="503907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>
            <a:off x="4788023" y="3502821"/>
            <a:ext cx="503337" cy="66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419871" y="3215459"/>
            <a:ext cx="154833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dirty="0"/>
              <a:t>Funkce a její </a:t>
            </a:r>
            <a:endParaRPr lang="cs-CZ" dirty="0" smtClean="0"/>
          </a:p>
          <a:p>
            <a:r>
              <a:rPr lang="cs-CZ" dirty="0" smtClean="0"/>
              <a:t>stručný </a:t>
            </a:r>
            <a:r>
              <a:rPr lang="cs-CZ" dirty="0"/>
              <a:t>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5940648" y="1775622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635895" y="1703291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88022" y="2063330"/>
            <a:ext cx="1153593" cy="28835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23" name="AutoShape 15"/>
          <p:cNvSpPr>
            <a:spLocks noChangeArrowheads="1"/>
          </p:cNvSpPr>
          <p:nvPr/>
        </p:nvSpPr>
        <p:spPr bwMode="auto">
          <a:xfrm flipH="1" flipV="1">
            <a:off x="6444208" y="4437112"/>
            <a:ext cx="864096" cy="648072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5004048" y="5517232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267743" y="2616696"/>
            <a:ext cx="574675" cy="3240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 cstate="print"/>
          <a:srcRect l="50006" t="29399" r="24007" b="48901"/>
          <a:stretch>
            <a:fillRect/>
          </a:stretch>
        </p:blipFill>
        <p:spPr bwMode="auto">
          <a:xfrm>
            <a:off x="323528" y="4149080"/>
            <a:ext cx="4752528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407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Tvorba a z</a:t>
            </a:r>
            <a:r>
              <a:rPr lang="cs-CZ" dirty="0" smtClean="0"/>
              <a:t>ávislosti </a:t>
            </a:r>
            <a:r>
              <a:rPr lang="cs-CZ" dirty="0"/>
              <a:t>vzorců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95515" y="2924944"/>
            <a:ext cx="33683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/>
              <a:t>Výběr funkce z konkrétních knihoven</a:t>
            </a:r>
            <a:endParaRPr lang="cs-CZ" sz="16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1597624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49826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161531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1844824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1367643" y="2528901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1845072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4358999" y="2908318"/>
            <a:ext cx="474950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Označení </a:t>
            </a:r>
            <a:r>
              <a:rPr lang="cs-CZ" sz="1600" dirty="0"/>
              <a:t>a odznačení předchozích a následných vzorců</a:t>
            </a:r>
          </a:p>
        </p:txBody>
      </p: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51520" y="5640189"/>
            <a:ext cx="873283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Zpřehlednění </a:t>
            </a:r>
            <a:r>
              <a:rPr lang="cs-CZ" sz="1800" b="1" dirty="0" smtClean="0"/>
              <a:t>vzorců </a:t>
            </a:r>
            <a:r>
              <a:rPr lang="cs-CZ" sz="1800" dirty="0" smtClean="0"/>
              <a:t>(zalomení řádku)</a:t>
            </a:r>
            <a:r>
              <a:rPr lang="cs-CZ" sz="1800" b="1" dirty="0" smtClean="0"/>
              <a:t>: </a:t>
            </a:r>
          </a:p>
          <a:p>
            <a:r>
              <a:rPr lang="cs-CZ" dirty="0" smtClean="0"/>
              <a:t>ALT+ENTER</a:t>
            </a:r>
            <a:endParaRPr lang="cs-CZ" sz="1800" dirty="0"/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95536" y="1268760"/>
            <a:ext cx="12743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Výběr funkce</a:t>
            </a:r>
            <a:endParaRPr lang="cs-CZ" sz="16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rot="5400000" flipH="1" flipV="1">
            <a:off x="6408204" y="2528900"/>
            <a:ext cx="432047" cy="360039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 t="15400" r="81494" b="53801"/>
          <a:stretch>
            <a:fillRect/>
          </a:stretch>
        </p:blipFill>
        <p:spPr bwMode="auto">
          <a:xfrm>
            <a:off x="5148064" y="3212976"/>
            <a:ext cx="338437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AutoShape 9"/>
          <p:cNvSpPr>
            <a:spLocks noChangeArrowheads="1"/>
          </p:cNvSpPr>
          <p:nvPr/>
        </p:nvSpPr>
        <p:spPr bwMode="auto">
          <a:xfrm>
            <a:off x="7344504" y="1844824"/>
            <a:ext cx="971912" cy="28803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 rot="5400000" flipH="1" flipV="1">
            <a:off x="7740353" y="1700807"/>
            <a:ext cx="288031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5629281" y="1268760"/>
            <a:ext cx="34072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600" dirty="0" smtClean="0"/>
              <a:t>Zobrazí místo výsledné hodnoty vzorec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964683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 smtClean="0"/>
              <a:t>Komentáře, sledování změn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33550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Komentáře k jednotlivým buňkám</a:t>
            </a:r>
            <a:endParaRPr lang="cs-CZ" sz="1800" dirty="0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941168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1495325"/>
            <a:ext cx="8784976" cy="493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karta</a:t>
            </a:r>
            <a:r>
              <a:rPr kumimoji="0" lang="cs-CZ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„Revize“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857224" y="2643182"/>
            <a:ext cx="428628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Line 8"/>
          <p:cNvSpPr>
            <a:spLocks noChangeShapeType="1"/>
          </p:cNvSpPr>
          <p:nvPr/>
        </p:nvSpPr>
        <p:spPr bwMode="auto">
          <a:xfrm rot="2580000" flipH="1">
            <a:off x="489570" y="304115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 rot="10080000" flipH="1">
            <a:off x="3525215" y="2325699"/>
            <a:ext cx="396000" cy="360000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67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sz="12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SVYHLEDAT – </a:t>
            </a:r>
            <a:r>
              <a:rPr lang="cs-CZ" b="1" dirty="0" smtClean="0"/>
              <a:t>spojování tabulek podle identifikátoru - řádku.</a:t>
            </a: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2667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sz="1400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73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sz="1600" dirty="0" smtClean="0"/>
              <a:t>Vložit jinak → Typ: Obrázek (rozšířený </a:t>
            </a:r>
            <a:r>
              <a:rPr lang="cs-CZ" sz="1600" dirty="0" err="1" smtClean="0"/>
              <a:t>metasoubor</a:t>
            </a:r>
            <a:r>
              <a:rPr lang="cs-CZ" sz="1600" dirty="0" smtClean="0"/>
              <a:t>)</a:t>
            </a: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61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Vytvořte nový list a pojmenujte jej „Výsledky“.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Předdefinujte si výsledkovou tabulku pro průměrné hodnoty tepové frekvence, výšky, váhy, a tlaku. Využijte formátování a zarovnání písma, úpravu pozadí a ohraničení.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Do tabulky nastavte vzorce, které budou počítat průměrné hodnoty jednotlivých proměnných.</a:t>
            </a: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Formátování a vzorce - příklad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84999" r="80319" b="3101"/>
          <a:stretch/>
        </p:blipFill>
        <p:spPr>
          <a:xfrm>
            <a:off x="5508104" y="1353848"/>
            <a:ext cx="2160240" cy="734689"/>
          </a:xfrm>
          <a:prstGeom prst="rect">
            <a:avLst/>
          </a:prstGeom>
        </p:spPr>
      </p:pic>
      <p:sp>
        <p:nvSpPr>
          <p:cNvPr id="6" name="Šipka doprava 5"/>
          <p:cNvSpPr/>
          <p:nvPr/>
        </p:nvSpPr>
        <p:spPr>
          <a:xfrm rot="8102560">
            <a:off x="7131275" y="1569178"/>
            <a:ext cx="438667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/>
          <a:srcRect l="5507" t="20601" r="77955" b="61899"/>
          <a:stretch/>
        </p:blipFill>
        <p:spPr>
          <a:xfrm>
            <a:off x="179512" y="3143101"/>
            <a:ext cx="2419469" cy="144016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8657" t="5900" r="76380" b="85700"/>
          <a:stretch/>
        </p:blipFill>
        <p:spPr>
          <a:xfrm>
            <a:off x="3101965" y="3310881"/>
            <a:ext cx="1748950" cy="552300"/>
          </a:xfrm>
          <a:prstGeom prst="rect">
            <a:avLst/>
          </a:prstGeom>
        </p:spPr>
      </p:pic>
      <p:sp>
        <p:nvSpPr>
          <p:cNvPr id="12" name="Šipka doprava 11"/>
          <p:cNvSpPr/>
          <p:nvPr/>
        </p:nvSpPr>
        <p:spPr>
          <a:xfrm>
            <a:off x="2587296" y="3479019"/>
            <a:ext cx="438667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5"/>
          <a:srcRect l="7082" t="22700" r="75987" b="64000"/>
          <a:stretch/>
        </p:blipFill>
        <p:spPr>
          <a:xfrm>
            <a:off x="5292080" y="3009711"/>
            <a:ext cx="2570615" cy="113585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6"/>
          <a:srcRect l="7476" t="23400" r="76380" b="64000"/>
          <a:stretch/>
        </p:blipFill>
        <p:spPr>
          <a:xfrm>
            <a:off x="6448969" y="3476754"/>
            <a:ext cx="2515519" cy="1104374"/>
          </a:xfrm>
          <a:prstGeom prst="rect">
            <a:avLst/>
          </a:prstGeom>
        </p:spPr>
      </p:pic>
      <p:sp>
        <p:nvSpPr>
          <p:cNvPr id="13" name="Šipka doprava 12"/>
          <p:cNvSpPr/>
          <p:nvPr/>
        </p:nvSpPr>
        <p:spPr>
          <a:xfrm>
            <a:off x="4921589" y="3468153"/>
            <a:ext cx="438667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727002" y="5218780"/>
            <a:ext cx="33629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2800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=PRŮMĚR(Data!G:G)</a:t>
            </a:r>
            <a:endParaRPr lang="cs-CZ" dirty="0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5703511" y="5851352"/>
            <a:ext cx="14725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200" dirty="0" smtClean="0"/>
              <a:t>Analyzovaný sloupec</a:t>
            </a:r>
            <a:endParaRPr lang="cs-CZ" sz="1200" dirty="0"/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 rot="7283500">
            <a:off x="5778429" y="5608283"/>
            <a:ext cx="181178" cy="277217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3656935" y="5821428"/>
            <a:ext cx="150310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cs-CZ" sz="1200" dirty="0" smtClean="0"/>
              <a:t>Odkaz na list se zdrojovými daty</a:t>
            </a:r>
            <a:endParaRPr lang="cs-CZ" sz="1200" dirty="0"/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 rot="13840061">
            <a:off x="4743511" y="5607777"/>
            <a:ext cx="181162" cy="267570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2336096" y="5810467"/>
            <a:ext cx="10723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cs-CZ" sz="1200" dirty="0" smtClean="0"/>
              <a:t>Funkce</a:t>
            </a:r>
            <a:endParaRPr lang="cs-CZ" sz="1200" dirty="0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 rot="13840061">
            <a:off x="3283571" y="5609028"/>
            <a:ext cx="181162" cy="267570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8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Jarkovský, L. </a:t>
            </a:r>
            <a:r>
              <a:rPr lang="cs-CZ" i="1" dirty="0" smtClean="0"/>
              <a:t>Dušek</a:t>
            </a:r>
            <a:endParaRPr lang="cs-CZ" i="1" dirty="0"/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89911"/>
            <a:ext cx="7772400" cy="769441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V. </a:t>
            </a:r>
            <a:r>
              <a:rPr lang="cs-CZ" sz="4400" dirty="0" smtClean="0">
                <a:solidFill>
                  <a:schemeClr val="accent1"/>
                </a:solidFill>
                <a:latin typeface="Arial" pitchFamily="34" charset="0"/>
              </a:rPr>
              <a:t>Samostatné cvičení</a:t>
            </a:r>
            <a:endParaRPr lang="cs-CZ" sz="4200" dirty="0" smtClean="0">
              <a:solidFill>
                <a:schemeClr val="accent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9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Motivace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statistických software. Předpokladem úspěchu je správné uložení dat ve formě „databázové“ tabulky umožňující jejich zpracování v libovolné aplikaci.</a:t>
            </a:r>
          </a:p>
          <a:p>
            <a:endParaRPr lang="cs-CZ" dirty="0" smtClean="0"/>
          </a:p>
          <a:p>
            <a:r>
              <a:rPr lang="cs-CZ" dirty="0" smtClean="0"/>
              <a:t>Neméně důležité je věnovat pozornost čištění dat předcházející vlastní analýze. Každá chyba, která vznikne nebo není nalezena ve fázi přípravy dat se promítne do všech dalších kroků a může zapříčinit neplatnost výsledků a nutnost opakování analýzy.</a:t>
            </a:r>
          </a:p>
        </p:txBody>
      </p:sp>
    </p:spTree>
    <p:extLst>
      <p:ext uri="{BB962C8B-B14F-4D97-AF65-F5344CB8AC3E}">
        <p14:creationId xmlns:p14="http://schemas.microsoft.com/office/powerpoint/2010/main" val="257971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1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74805"/>
            <a:ext cx="8820472" cy="4525963"/>
          </a:xfrm>
        </p:spPr>
        <p:txBody>
          <a:bodyPr>
            <a:noAutofit/>
          </a:bodyPr>
          <a:lstStyle/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Vytvořte kopii listu zadání a nazvěte ji výsledky.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přesunout nebo zkopírovat list → vytvořit kopii)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roztahování buněk vyplňte proměnnou</a:t>
            </a:r>
            <a:r>
              <a:rPr lang="en-US" sz="1400" dirty="0" smtClean="0"/>
              <a:t> </a:t>
            </a:r>
            <a:r>
              <a:rPr lang="cs-CZ" sz="1400" b="1" dirty="0" smtClean="0">
                <a:solidFill>
                  <a:srgbClr val="0070C0"/>
                </a:solidFill>
              </a:rPr>
              <a:t>„ID</a:t>
            </a:r>
            <a:r>
              <a:rPr lang="en-US" sz="1400" b="1" dirty="0" smtClean="0">
                <a:solidFill>
                  <a:srgbClr val="0070C0"/>
                </a:solidFill>
              </a:rPr>
              <a:t>”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čísly od 1 do 89.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en-US" sz="1400" dirty="0" smtClean="0"/>
              <a:t>U</a:t>
            </a:r>
            <a:r>
              <a:rPr lang="cs-CZ" sz="1400" dirty="0" smtClean="0"/>
              <a:t>kotvěte ID pacientů a názvy proměnných ve sloupcích.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funkce ukotvení příček)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Spojte </a:t>
            </a:r>
            <a:r>
              <a:rPr lang="cs-CZ" sz="1400" b="1" dirty="0" smtClean="0">
                <a:solidFill>
                  <a:srgbClr val="0070C0"/>
                </a:solidFill>
              </a:rPr>
              <a:t>„Jméno“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„Příjmení“ </a:t>
            </a:r>
            <a:r>
              <a:rPr lang="cs-CZ" sz="1400" dirty="0" smtClean="0"/>
              <a:t>do jednoho sloupce (např. Zdeněk Novák..) (</a:t>
            </a:r>
            <a:r>
              <a:rPr lang="cs-CZ" sz="1400" b="1" dirty="0" smtClean="0"/>
              <a:t>nápověda: </a:t>
            </a:r>
            <a:r>
              <a:rPr lang="cs-CZ" sz="1400" dirty="0" smtClean="0"/>
              <a:t>vzoreček tažením roztáhněte na celý sloupec datového souboru)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délku hospitalizace z </a:t>
            </a:r>
            <a:r>
              <a:rPr lang="cs-CZ" sz="1400" b="1" dirty="0" smtClean="0">
                <a:solidFill>
                  <a:srgbClr val="0070C0"/>
                </a:solidFill>
              </a:rPr>
              <a:t>„první kontrola“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Je získaná hodnota všude reálná? Pokud ne, tak u kterých pacientů? (</a:t>
            </a:r>
            <a:r>
              <a:rPr lang="cs-CZ" sz="1400" b="1" dirty="0" smtClean="0"/>
              <a:t>nápověda:</a:t>
            </a:r>
            <a:r>
              <a:rPr lang="cs-CZ" sz="1400" dirty="0" smtClean="0"/>
              <a:t> zkontrolujte pomocí filtru) 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Pomocí vzorce vyberte pouze </a:t>
            </a:r>
            <a:r>
              <a:rPr lang="cs-CZ" sz="1400" b="1" dirty="0" smtClean="0">
                <a:solidFill>
                  <a:srgbClr val="0070C0"/>
                </a:solidFill>
              </a:rPr>
              <a:t>„Rok poslední kontroly“ </a:t>
            </a:r>
            <a:r>
              <a:rPr lang="cs-CZ" sz="1400" dirty="0" smtClean="0"/>
              <a:t>ze sloupce </a:t>
            </a:r>
            <a:r>
              <a:rPr lang="cs-CZ" sz="1400" b="1" dirty="0" smtClean="0">
                <a:solidFill>
                  <a:srgbClr val="0070C0"/>
                </a:solidFill>
              </a:rPr>
              <a:t>„poslední kontrola“</a:t>
            </a:r>
            <a:r>
              <a:rPr lang="cs-CZ" sz="1400" dirty="0" smtClean="0"/>
              <a:t>. Seřaďte datový soubor podle této nové proměnné.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vyberte funkci z Knihovny funkcí – Datum a čas)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Sloupec </a:t>
            </a:r>
            <a:r>
              <a:rPr lang="cs-CZ" sz="1400" b="1" dirty="0" smtClean="0">
                <a:solidFill>
                  <a:srgbClr val="0070C0"/>
                </a:solidFill>
              </a:rPr>
              <a:t>„nemocný“ </a:t>
            </a:r>
            <a:r>
              <a:rPr lang="cs-CZ" sz="1400" dirty="0" smtClean="0"/>
              <a:t>překódujte pomocí funkce „když“ následovně: 1-nemocný, 0 –zdravý.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Převeďte </a:t>
            </a:r>
            <a:r>
              <a:rPr lang="cs-CZ" sz="1400" b="1" dirty="0" smtClean="0">
                <a:solidFill>
                  <a:srgbClr val="0070C0"/>
                </a:solidFill>
              </a:rPr>
              <a:t>„výšku“ </a:t>
            </a:r>
            <a:r>
              <a:rPr lang="cs-CZ" sz="1400" dirty="0" smtClean="0"/>
              <a:t>na metry.</a:t>
            </a: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Vypočítejte </a:t>
            </a:r>
            <a:r>
              <a:rPr lang="cs-CZ" sz="1400" b="1" dirty="0" smtClean="0">
                <a:solidFill>
                  <a:srgbClr val="0070C0"/>
                </a:solidFill>
              </a:rPr>
              <a:t>„BMI“</a:t>
            </a:r>
            <a:r>
              <a:rPr lang="cs-CZ" sz="1400" dirty="0" smtClean="0"/>
              <a:t>.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r>
              <a:rPr lang="cs-CZ" sz="1400" dirty="0" smtClean="0"/>
              <a:t>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vzorec pro index tělesné hmotnosti najdete na internetu)</a:t>
            </a:r>
            <a:r>
              <a:rPr lang="cs-CZ" sz="1400" b="1" dirty="0" smtClean="0">
                <a:solidFill>
                  <a:srgbClr val="0070C0"/>
                </a:solidFill>
              </a:rPr>
              <a:t> </a:t>
            </a:r>
            <a:endParaRPr lang="cs-CZ" sz="1400" b="1" dirty="0" smtClean="0">
              <a:solidFill>
                <a:srgbClr val="00B0F0"/>
              </a:solidFill>
            </a:endParaRPr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r>
              <a:rPr lang="cs-CZ" sz="1400" dirty="0" smtClean="0"/>
              <a:t>Spočítejte k jaké změně </a:t>
            </a:r>
            <a:r>
              <a:rPr lang="cs-CZ" sz="1400" b="1" dirty="0" smtClean="0">
                <a:solidFill>
                  <a:srgbClr val="0070C0"/>
                </a:solidFill>
              </a:rPr>
              <a:t>„tepu před“ </a:t>
            </a:r>
            <a:r>
              <a:rPr lang="cs-CZ" sz="1400" dirty="0" smtClean="0"/>
              <a:t>a </a:t>
            </a:r>
            <a:r>
              <a:rPr lang="cs-CZ" sz="1400" b="1" dirty="0" smtClean="0">
                <a:solidFill>
                  <a:srgbClr val="0070C0"/>
                </a:solidFill>
              </a:rPr>
              <a:t>„tepu po“ </a:t>
            </a:r>
            <a:r>
              <a:rPr lang="cs-CZ" sz="1400" dirty="0" smtClean="0"/>
              <a:t>došlo (např. léčbě nebo podání léku)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pozor na chybějící hodnoty)</a:t>
            </a: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Úkoly – část 2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423317"/>
            <a:ext cx="8820472" cy="4525963"/>
          </a:xfrm>
        </p:spPr>
        <p:txBody>
          <a:bodyPr>
            <a:noAutofit/>
          </a:bodyPr>
          <a:lstStyle/>
          <a:p>
            <a:pPr marL="571500" indent="-571500">
              <a:buNone/>
            </a:pPr>
            <a:endParaRPr lang="cs-CZ" sz="1400" i="1" dirty="0" smtClean="0"/>
          </a:p>
          <a:p>
            <a:pPr marL="571500" indent="-571500">
              <a:buNone/>
            </a:pPr>
            <a:r>
              <a:rPr lang="cs-CZ" sz="1400" dirty="0" smtClean="0"/>
              <a:t>XI.    Spočítej </a:t>
            </a:r>
            <a:r>
              <a:rPr lang="cs-CZ" sz="1400" b="1" dirty="0" smtClean="0">
                <a:solidFill>
                  <a:srgbClr val="0070C0"/>
                </a:solidFill>
              </a:rPr>
              <a:t>„Počet oblíbených činností“</a:t>
            </a:r>
            <a:r>
              <a:rPr lang="cs-CZ" sz="1400" dirty="0" smtClean="0"/>
              <a:t> (sloupec U-Y).</a:t>
            </a:r>
          </a:p>
          <a:p>
            <a:pPr marL="571500" indent="-571500">
              <a:buNone/>
            </a:pPr>
            <a:endParaRPr lang="cs-CZ" sz="1400" dirty="0" smtClean="0"/>
          </a:p>
          <a:p>
            <a:pPr marL="571500" indent="-571500">
              <a:buNone/>
            </a:pPr>
            <a:r>
              <a:rPr lang="cs-CZ" sz="1400" dirty="0" smtClean="0"/>
              <a:t>XII. </a:t>
            </a:r>
            <a:r>
              <a:rPr lang="cs-CZ" sz="1400" b="1" dirty="0" smtClean="0"/>
              <a:t>  </a:t>
            </a:r>
            <a:r>
              <a:rPr lang="cs-CZ" sz="1400" dirty="0" smtClean="0"/>
              <a:t>Spočítej minimální, maximální a průměrnou hodnotu leukocytů (proměnná </a:t>
            </a:r>
            <a:r>
              <a:rPr lang="cs-CZ" sz="1400" b="1" dirty="0" smtClean="0">
                <a:solidFill>
                  <a:srgbClr val="0070C0"/>
                </a:solidFill>
              </a:rPr>
              <a:t>„Leukocyty“</a:t>
            </a:r>
            <a:r>
              <a:rPr lang="cs-CZ" sz="1400" dirty="0" smtClean="0"/>
              <a:t>).</a:t>
            </a:r>
          </a:p>
          <a:p>
            <a:pPr marL="571500" indent="-571500">
              <a:buNone/>
            </a:pP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None/>
            </a:pPr>
            <a:r>
              <a:rPr lang="cs-CZ" sz="1400" dirty="0" smtClean="0"/>
              <a:t>XIII.  Pomocí podmíněného formátování nalezněte </a:t>
            </a:r>
            <a:r>
              <a:rPr lang="cs-CZ" sz="1400" b="1" dirty="0" smtClean="0">
                <a:solidFill>
                  <a:srgbClr val="0070C0"/>
                </a:solidFill>
              </a:rPr>
              <a:t>duplicitní záznamy </a:t>
            </a:r>
            <a:r>
              <a:rPr lang="cs-CZ" sz="1400" dirty="0" smtClean="0"/>
              <a:t>dle jména pacienta. Jsou všechny Vámi označené záznamy skutečně duplicitní? Duplicitní údaj smažte. (</a:t>
            </a:r>
            <a:r>
              <a:rPr lang="cs-CZ" sz="1400" b="1" dirty="0" smtClean="0"/>
              <a:t>nápověda</a:t>
            </a:r>
            <a:r>
              <a:rPr lang="cs-CZ" sz="1400" dirty="0" smtClean="0"/>
              <a:t>: označ sloupec → karta „Domů“→ podmíněné formátování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zvýraznit pravidla buněk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duplicitní hodnoty</a:t>
            </a:r>
            <a:r>
              <a:rPr lang="en-US" sz="1400" dirty="0" smtClean="0"/>
              <a:t> </a:t>
            </a:r>
            <a:r>
              <a:rPr lang="cs-CZ" sz="1400" dirty="0" smtClean="0"/>
              <a:t>→</a:t>
            </a:r>
            <a:r>
              <a:rPr lang="en-US" sz="1400" dirty="0" smtClean="0"/>
              <a:t> </a:t>
            </a:r>
            <a:r>
              <a:rPr lang="cs-CZ" sz="1400" dirty="0" smtClean="0"/>
              <a:t>filtrovat podle barvy; pozor na proměnnou, podle které hledáte duplicitní záznamy). </a:t>
            </a:r>
            <a:endParaRPr lang="en-US" sz="1400" dirty="0" smtClean="0"/>
          </a:p>
          <a:p>
            <a:pPr marL="361950" indent="-361950">
              <a:lnSpc>
                <a:spcPct val="150000"/>
              </a:lnSpc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romanUcPeriod"/>
            </a:pPr>
            <a:endParaRPr lang="cs-CZ" sz="1400" b="1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416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Dušek, M. Cvanová</a:t>
            </a:r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>
                <a:solidFill>
                  <a:schemeClr val="tx2"/>
                </a:solidFill>
                <a:latin typeface="Arial" pitchFamily="34" charset="0"/>
              </a:rPr>
              <a:t>Datová tabulka</a:t>
            </a: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Zásady správné tvorby dat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Představení MS Excel</a:t>
            </a:r>
            <a:endParaRPr 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I. Příprava dat, MS Excel</a:t>
            </a:r>
          </a:p>
        </p:txBody>
      </p:sp>
    </p:spTree>
    <p:extLst>
      <p:ext uri="{BB962C8B-B14F-4D97-AF65-F5344CB8AC3E}">
        <p14:creationId xmlns:p14="http://schemas.microsoft.com/office/powerpoint/2010/main" val="363893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pic>
        <p:nvPicPr>
          <p:cNvPr id="159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052736"/>
            <a:ext cx="838200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1268" y="1295400"/>
            <a:ext cx="430887" cy="2276476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Základní jednotka dat</a:t>
            </a:r>
            <a:endParaRPr lang="cs-CZ" sz="16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813695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Dušek, M. Cvanová</a:t>
            </a:r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452563"/>
            <a:ext cx="8964612" cy="4637087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nezbytné ukládat data  v tabulární formě.</a:t>
            </a:r>
          </a:p>
          <a:p>
            <a:r>
              <a:rPr lang="cs-CZ" sz="1800" dirty="0" smtClean="0"/>
              <a:t>Nejvhodnějším způsobem je uložení dat ve formě databázové tabulky.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sloupec</a:t>
            </a:r>
            <a:r>
              <a:rPr lang="cs-CZ" sz="1600" dirty="0" smtClean="0"/>
              <a:t> obsahuje pouze </a:t>
            </a:r>
            <a:r>
              <a:rPr lang="cs-CZ" sz="1600" dirty="0" smtClean="0">
                <a:solidFill>
                  <a:srgbClr val="FF0000"/>
                </a:solidFill>
              </a:rPr>
              <a:t>jediný typ dat</a:t>
            </a:r>
            <a:r>
              <a:rPr lang="cs-CZ" sz="1600" dirty="0" smtClean="0"/>
              <a:t>, identifikovaný hlavičkou sloupce;</a:t>
            </a:r>
          </a:p>
          <a:p>
            <a:pPr lvl="1"/>
            <a:r>
              <a:rPr lang="cs-CZ" sz="1600" dirty="0" smtClean="0"/>
              <a:t>Každý </a:t>
            </a:r>
            <a:r>
              <a:rPr lang="cs-CZ" sz="1600" dirty="0" smtClean="0">
                <a:solidFill>
                  <a:srgbClr val="FF0000"/>
                </a:solidFill>
              </a:rPr>
              <a:t>řádek</a:t>
            </a:r>
            <a:r>
              <a:rPr lang="cs-CZ" sz="1600" dirty="0" smtClean="0"/>
              <a:t> obsahuje </a:t>
            </a:r>
            <a:r>
              <a:rPr lang="cs-CZ" sz="1600" dirty="0" smtClean="0">
                <a:solidFill>
                  <a:srgbClr val="FF0000"/>
                </a:solidFill>
              </a:rPr>
              <a:t>minimální jednotku dat </a:t>
            </a:r>
            <a:r>
              <a:rPr lang="cs-CZ" sz="1600" dirty="0" smtClean="0"/>
              <a:t>(např. pacient, jedna návštěva pacienta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data, u nichž je nezbytné kontrolovat, zda jsou uloženy v korektním formátu.</a:t>
            </a:r>
          </a:p>
          <a:p>
            <a:endParaRPr lang="cs-CZ" sz="1800" dirty="0" smtClean="0"/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</a:t>
            </a:r>
            <a:r>
              <a:rPr lang="cs-CZ" sz="1800" u="sng" dirty="0" smtClean="0"/>
              <a:t>MS Excel.</a:t>
            </a:r>
            <a:endParaRPr lang="cs-CZ" sz="1000" u="sng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Zásady pro ukládání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12776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Aktualizace každé 2 až 3 roky; nové funkce, rozšíření počtu řádků </a:t>
            </a:r>
          </a:p>
          <a:p>
            <a:pPr marL="266700" indent="0">
              <a:buNone/>
            </a:pPr>
            <a:r>
              <a:rPr lang="cs-CZ" sz="2400" dirty="0" smtClean="0"/>
              <a:t>a sloupců, změna formátu.</a:t>
            </a:r>
          </a:p>
          <a:p>
            <a:r>
              <a:rPr lang="cs-CZ" sz="2400" dirty="0" smtClean="0"/>
              <a:t>Starší formát: .</a:t>
            </a:r>
            <a:r>
              <a:rPr lang="cs-CZ" sz="2400" dirty="0" err="1" smtClean="0"/>
              <a:t>xls</a:t>
            </a:r>
            <a:r>
              <a:rPr lang="cs-CZ" sz="2400" dirty="0" smtClean="0"/>
              <a:t>, novější: .</a:t>
            </a:r>
            <a:r>
              <a:rPr lang="cs-CZ" sz="2400" dirty="0" err="1" smtClean="0"/>
              <a:t>xlsx</a:t>
            </a:r>
            <a:r>
              <a:rPr lang="cs-CZ" sz="2400" dirty="0"/>
              <a:t>.</a:t>
            </a:r>
            <a:endParaRPr lang="cs-CZ" sz="2400" dirty="0" smtClean="0"/>
          </a:p>
          <a:p>
            <a:r>
              <a:rPr lang="cs-CZ" sz="2400" dirty="0" smtClean="0"/>
              <a:t>Aktuální verze 2013 umožňuje ukládat tabulku až o 1 048 576 </a:t>
            </a:r>
          </a:p>
          <a:p>
            <a:pPr marL="0" indent="266700">
              <a:buNone/>
            </a:pPr>
            <a:r>
              <a:rPr lang="cs-CZ" sz="2400" dirty="0" smtClean="0"/>
              <a:t>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  <p:pic>
        <p:nvPicPr>
          <p:cNvPr id="5124" name="Picture 4" descr="http://www.functionx.com/excel/images/excel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221" y="3798172"/>
            <a:ext cx="3090267" cy="2439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41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4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</a:t>
            </a:r>
            <a:r>
              <a:rPr lang="cs-CZ" sz="2400" dirty="0" smtClean="0"/>
              <a:t>pomocí zabudovaných funkcí.</a:t>
            </a:r>
          </a:p>
          <a:p>
            <a:r>
              <a:rPr lang="cs-CZ" sz="2400" dirty="0" smtClean="0"/>
              <a:t> Tvorba tiskových sestav.</a:t>
            </a:r>
          </a:p>
          <a:p>
            <a:r>
              <a:rPr lang="cs-CZ" sz="2400" dirty="0" smtClean="0"/>
              <a:t> Makra – zautomatizování častých činností.</a:t>
            </a:r>
          </a:p>
          <a:p>
            <a:r>
              <a:rPr lang="cs-CZ" sz="2400" dirty="0" smtClean="0"/>
              <a:t> Tvorba aplikací (</a:t>
            </a:r>
            <a:r>
              <a:rPr lang="cs-CZ" sz="2400" dirty="0" err="1" smtClean="0"/>
              <a:t>Visual</a:t>
            </a:r>
            <a:r>
              <a:rPr lang="cs-CZ" sz="2400" dirty="0" smtClean="0"/>
              <a:t> Basic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Aplications</a:t>
            </a:r>
            <a:r>
              <a:rPr lang="cs-CZ" sz="2400" dirty="0" smtClean="0"/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12241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1405</TotalTime>
  <Words>2796</Words>
  <Application>Microsoft Office PowerPoint</Application>
  <PresentationFormat>Předvádění na obrazovce (4:3)</PresentationFormat>
  <Paragraphs>398</Paragraphs>
  <Slides>41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8" baseType="lpstr">
      <vt:lpstr>Arial</vt:lpstr>
      <vt:lpstr>Calibri</vt:lpstr>
      <vt:lpstr>Courier New</vt:lpstr>
      <vt:lpstr>Wingdings</vt:lpstr>
      <vt:lpstr>Wingdings 2</vt:lpstr>
      <vt:lpstr>Administrativní</vt:lpstr>
      <vt:lpstr>Visio</vt:lpstr>
      <vt:lpstr>MIAM021p(s) Analýza a management dat pro zdravotnické obory – přednáška a cvičení (jaro 2018)</vt:lpstr>
      <vt:lpstr>Důležité informace</vt:lpstr>
      <vt:lpstr>Organizace výuky (Út 20. 2. až Út 24. 4.)</vt:lpstr>
      <vt:lpstr>Motivace</vt:lpstr>
      <vt:lpstr>I. Příprava dat, MS Excel</vt:lpstr>
      <vt:lpstr>Prezentace aplikace PowerPoint</vt:lpstr>
      <vt:lpstr>Zásady pro ukládání dat</vt:lpstr>
      <vt:lpstr>MS Excel</vt:lpstr>
      <vt:lpstr>Možnosti MS Excel</vt:lpstr>
      <vt:lpstr>II. Tvorba dat v MS Excel</vt:lpstr>
      <vt:lpstr>Import a export dat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Automatické dokončování hodnot buněk</vt:lpstr>
      <vt:lpstr>Tipy a triky jak se v datech pohybovat</vt:lpstr>
      <vt:lpstr>Editace listů</vt:lpstr>
      <vt:lpstr>III. Práce s daty v MS Excel aneb jak se v datech vyznat</vt:lpstr>
      <vt:lpstr>Formáty buněk</vt:lpstr>
      <vt:lpstr>Řazení dat</vt:lpstr>
      <vt:lpstr>Automatický filtr</vt:lpstr>
      <vt:lpstr>Rozšířený filtr</vt:lpstr>
      <vt:lpstr>Ukotvení příček</vt:lpstr>
      <vt:lpstr>Podmíněné formátování</vt:lpstr>
      <vt:lpstr>IV. Vzorce v Excelu</vt:lpstr>
      <vt:lpstr>Vzorce</vt:lpstr>
      <vt:lpstr>Vzorce – odkaz na buňku</vt:lpstr>
      <vt:lpstr>   Vzorce – využití seznamu vzorců</vt:lpstr>
      <vt:lpstr>Tvorba a závislosti vzorců</vt:lpstr>
      <vt:lpstr>Komentáře, sledování změn</vt:lpstr>
      <vt:lpstr>   Vzorce – užitečné funkce</vt:lpstr>
      <vt:lpstr>Statistické funkce v MS Excel</vt:lpstr>
      <vt:lpstr>Kopírování / Vkládání</vt:lpstr>
      <vt:lpstr>Formátování a vzorce - příklad</vt:lpstr>
      <vt:lpstr>V. Samostatné cvičení</vt:lpstr>
      <vt:lpstr>Úkoly – část 1</vt:lpstr>
      <vt:lpstr>Úkoly – část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uher</cp:lastModifiedBy>
  <cp:revision>157</cp:revision>
  <dcterms:created xsi:type="dcterms:W3CDTF">2012-09-19T11:32:44Z</dcterms:created>
  <dcterms:modified xsi:type="dcterms:W3CDTF">2018-02-20T08:58:37Z</dcterms:modified>
</cp:coreProperties>
</file>