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301" r:id="rId2"/>
    <p:sldId id="326" r:id="rId3"/>
    <p:sldId id="304" r:id="rId4"/>
    <p:sldId id="329" r:id="rId5"/>
    <p:sldId id="305" r:id="rId6"/>
    <p:sldId id="327" r:id="rId7"/>
    <p:sldId id="332" r:id="rId8"/>
    <p:sldId id="318" r:id="rId9"/>
    <p:sldId id="319" r:id="rId10"/>
    <p:sldId id="340" r:id="rId11"/>
    <p:sldId id="341" r:id="rId12"/>
    <p:sldId id="323" r:id="rId13"/>
    <p:sldId id="325" r:id="rId14"/>
    <p:sldId id="333" r:id="rId15"/>
    <p:sldId id="334" r:id="rId16"/>
    <p:sldId id="335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 autoAdjust="0"/>
    <p:restoredTop sz="89928" autoAdjust="0"/>
  </p:normalViewPr>
  <p:slideViewPr>
    <p:cSldViewPr showGuides="1">
      <p:cViewPr varScale="1">
        <p:scale>
          <a:sx n="66" d="100"/>
          <a:sy n="66" d="100"/>
        </p:scale>
        <p:origin x="532" y="32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25.05.2018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646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19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540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887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Cvanová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Cvanová</a:t>
            </a:r>
          </a:p>
        </p:txBody>
      </p:sp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Základní 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popisné statistiky</a:t>
            </a:r>
            <a:endParaRPr lang="cs-CZ" sz="2400" b="1" dirty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Představení programu </a:t>
            </a: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Import a základní popis dat ve Statistice</a:t>
            </a:r>
            <a:endParaRPr lang="cs-CZ" sz="2400" b="1" dirty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1034152"/>
            <a:ext cx="9036496" cy="738664"/>
          </a:xfrm>
          <a:noFill/>
        </p:spPr>
        <p:txBody>
          <a:bodyPr wrap="square"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Biostatistika </a:t>
            </a:r>
          </a:p>
        </p:txBody>
      </p:sp>
    </p:spTree>
    <p:extLst>
      <p:ext uri="{BB962C8B-B14F-4D97-AF65-F5344CB8AC3E}">
        <p14:creationId xmlns:p14="http://schemas.microsoft.com/office/powerpoint/2010/main" val="371933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Charakteristiky polohy</a:t>
            </a:r>
          </a:p>
        </p:txBody>
      </p:sp>
      <p:sp>
        <p:nvSpPr>
          <p:cNvPr id="6149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r>
              <a:rPr lang="cs-CZ" sz="2400" b="1" i="0" u="sng" dirty="0" smtClean="0">
                <a:latin typeface="+mn-lt"/>
                <a:cs typeface="+mn-cs"/>
              </a:rPr>
              <a:t>Charakteristiky polohy u intervalových a poměrových znaků</a:t>
            </a:r>
            <a:endParaRPr lang="cs-CZ" sz="2400" b="1" i="0" u="sng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i="0" u="sng" dirty="0">
                <a:solidFill>
                  <a:srgbClr val="00B050"/>
                </a:solidFill>
                <a:latin typeface="+mn-lt"/>
                <a:cs typeface="+mn-cs"/>
              </a:rPr>
              <a:t>Aritmetický průměr</a:t>
            </a:r>
            <a:r>
              <a:rPr lang="cs-CZ" sz="2000" b="0" i="0" dirty="0">
                <a:latin typeface="+mn-lt"/>
                <a:cs typeface="+mn-cs"/>
              </a:rPr>
              <a:t>:   je definován jako součet všech naměřených údajů vydělený jejich počtem,                                  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2000" b="0" i="0" dirty="0">
                <a:latin typeface="+mn-lt"/>
                <a:cs typeface="+mn-cs"/>
              </a:rPr>
              <a:t>                                              kde </a:t>
            </a:r>
            <a:r>
              <a:rPr lang="cs-CZ" sz="2000" b="0" i="1" dirty="0" err="1">
                <a:solidFill>
                  <a:prstClr val="black"/>
                </a:solidFill>
                <a:latin typeface="Calibri"/>
                <a:cs typeface="+mn-cs"/>
              </a:rPr>
              <a:t>x</a:t>
            </a:r>
            <a:r>
              <a:rPr lang="cs-CZ" sz="2000" b="0" i="1" baseline="-25000" dirty="0" err="1">
                <a:solidFill>
                  <a:prstClr val="black"/>
                </a:solidFill>
                <a:latin typeface="Calibri"/>
                <a:cs typeface="+mn-cs"/>
              </a:rPr>
              <a:t>i</a:t>
            </a:r>
            <a:r>
              <a:rPr lang="cs-CZ" sz="2000" b="0" i="0" dirty="0">
                <a:solidFill>
                  <a:prstClr val="black"/>
                </a:solidFill>
                <a:latin typeface="Calibri"/>
                <a:cs typeface="+mn-cs"/>
              </a:rPr>
              <a:t> jsou jednotlivé hodnoty a </a:t>
            </a:r>
            <a:r>
              <a:rPr lang="cs-CZ" sz="2000" b="0" i="1" dirty="0">
                <a:solidFill>
                  <a:prstClr val="black"/>
                </a:solidFill>
                <a:latin typeface="Calibri"/>
                <a:cs typeface="+mn-cs"/>
              </a:rPr>
              <a:t>n</a:t>
            </a:r>
            <a:r>
              <a:rPr lang="cs-CZ" sz="2000" b="0" i="0" dirty="0">
                <a:solidFill>
                  <a:prstClr val="black"/>
                </a:solidFill>
                <a:latin typeface="Calibri"/>
                <a:cs typeface="+mn-cs"/>
              </a:rPr>
              <a:t> jejich počet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endParaRPr lang="cs-CZ" sz="2000" b="0" i="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Arial" pitchFamily="34" charset="0"/>
              <a:buChar char="•"/>
              <a:defRPr/>
            </a:pPr>
            <a:endParaRPr lang="cs-CZ" sz="2000" b="0" i="0" dirty="0">
              <a:solidFill>
                <a:srgbClr val="FF0000"/>
              </a:solidFill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1" i="0" u="sng" dirty="0">
                <a:solidFill>
                  <a:srgbClr val="00B050"/>
                </a:solidFill>
                <a:latin typeface="Calibri"/>
                <a:cs typeface="+mn-cs"/>
              </a:rPr>
              <a:t>Geometrický průměr</a:t>
            </a:r>
            <a:r>
              <a:rPr lang="cs-CZ" sz="2000" b="0" i="0" dirty="0">
                <a:latin typeface="Calibri"/>
                <a:cs typeface="+mn-cs"/>
              </a:rPr>
              <a:t>: </a:t>
            </a:r>
            <a:r>
              <a:rPr lang="cs-CZ" sz="2000" b="0" i="1" dirty="0">
                <a:latin typeface="Calibri"/>
                <a:cs typeface="+mn-cs"/>
              </a:rPr>
              <a:t>n</a:t>
            </a:r>
            <a:r>
              <a:rPr lang="cs-CZ" sz="2000" b="0" i="0" dirty="0">
                <a:latin typeface="Calibri"/>
                <a:cs typeface="+mn-cs"/>
              </a:rPr>
              <a:t> kladných hodnot </a:t>
            </a:r>
            <a:r>
              <a:rPr lang="cs-CZ" sz="2000" b="0" i="1" dirty="0" err="1">
                <a:solidFill>
                  <a:prstClr val="black"/>
                </a:solidFill>
                <a:latin typeface="Calibri"/>
              </a:rPr>
              <a:t>x</a:t>
            </a:r>
            <a:r>
              <a:rPr lang="cs-CZ" sz="2000" b="0" i="1" baseline="-250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cs-CZ" sz="2000" b="0" i="0" baseline="-25000" dirty="0">
                <a:solidFill>
                  <a:prstClr val="black"/>
                </a:solidFill>
                <a:latin typeface="Calibri"/>
              </a:rPr>
              <a:t>,</a:t>
            </a:r>
            <a:r>
              <a:rPr lang="cs-CZ" sz="2000" b="0" i="0" dirty="0">
                <a:latin typeface="Calibri"/>
                <a:cs typeface="+mn-cs"/>
              </a:rPr>
              <a:t>                              , má smysl všude, kde má nějaký informační smysl součin hodnot proměnné. Z  praktického hlediska platí, že logaritmus geometrického průměru je roven aritmetickému průměru logaritmovaných hodnot souboru.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400" b="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2400" b="0" i="0" baseline="-25000" dirty="0">
                <a:latin typeface="+mn-lt"/>
                <a:cs typeface="+mn-cs"/>
              </a:rPr>
              <a:t> </a:t>
            </a:r>
            <a:endParaRPr lang="cs-CZ" sz="2400" b="0" i="0" dirty="0">
              <a:latin typeface="+mn-lt"/>
              <a:cs typeface="+mn-cs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755650" y="2510438"/>
          <a:ext cx="2114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6" name="Rovnice" r:id="rId3" imgW="1231366" imgH="507780" progId="Equation.3">
                  <p:embed/>
                </p:oleObj>
              </mc:Choice>
              <mc:Fallback>
                <p:oleObj name="Rovnice" r:id="rId3" imgW="1231366" imgH="507780" progId="Equation.3">
                  <p:embed/>
                  <p:pic>
                    <p:nvPicPr>
                      <p:cNvPr id="614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510438"/>
                        <a:ext cx="211455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5241040" y="3644900"/>
          <a:ext cx="1735138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7" name="Rovnice" r:id="rId5" imgW="939392" imgH="266584" progId="Equation.3">
                  <p:embed/>
                </p:oleObj>
              </mc:Choice>
              <mc:Fallback>
                <p:oleObj name="Rovnice" r:id="rId5" imgW="939392" imgH="266584" progId="Equation.3">
                  <p:embed/>
                  <p:pic>
                    <p:nvPicPr>
                      <p:cNvPr id="614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1040" y="3644900"/>
                        <a:ext cx="1735138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47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3891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Průměr vs medián</a:t>
            </a:r>
          </a:p>
        </p:txBody>
      </p:sp>
      <p:sp>
        <p:nvSpPr>
          <p:cNvPr id="3891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>
              <a:buClr>
                <a:srgbClr val="D16349"/>
              </a:buClr>
              <a:buFont typeface="Wingdings 2" pitchFamily="18" charset="2"/>
              <a:buNone/>
            </a:pPr>
            <a:r>
              <a:rPr lang="cs-CZ" altLang="cs-CZ" sz="2000" b="1" u="sng" dirty="0" smtClean="0">
                <a:solidFill>
                  <a:srgbClr val="FF0000"/>
                </a:solidFill>
              </a:rPr>
              <a:t>PAMATUJ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: 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silně ovlivněn extrémními hodnotami (tzv. odlehlá pozorování), medián není ovlivněn vybočujícími pozorováními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vhodný ukazatel středu u normálního/symetrického rozložení, medián je vhodnou charakteristikou středu souboru i v případě veličin s neznámým rozdělením</a:t>
            </a:r>
          </a:p>
          <a:p>
            <a:pPr marL="341313" indent="-341313"/>
            <a:r>
              <a:rPr lang="cs-CZ" altLang="cs-CZ" sz="2000" dirty="0" smtClean="0"/>
              <a:t>V případě symetrického rozložení jsou jejich hodnoty v podstatě shodné, v případě asymetrického rozložení však nikoliv!</a:t>
            </a:r>
          </a:p>
          <a:p>
            <a:pPr marL="341313" indent="-341313"/>
            <a:endParaRPr lang="cs-CZ" altLang="cs-CZ" sz="2000" dirty="0" smtClean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459288"/>
            <a:ext cx="40322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70388"/>
            <a:ext cx="424815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23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717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dirty="0" smtClean="0"/>
              <a:t>Charakteristiky variability</a:t>
            </a:r>
          </a:p>
        </p:txBody>
      </p:sp>
      <p:sp>
        <p:nvSpPr>
          <p:cNvPr id="7173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2410419"/>
            <a:ext cx="8534400" cy="3898901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altLang="cs-CZ" sz="2300" b="1" u="sng" dirty="0" smtClean="0"/>
              <a:t>Charakteristiky variability u intervalových a poměrových znaků</a:t>
            </a:r>
          </a:p>
          <a:p>
            <a:pPr marL="341313" indent="-341313"/>
            <a:r>
              <a:rPr lang="cs-CZ" altLang="cs-CZ" sz="2300" b="1" u="sng" dirty="0" smtClean="0">
                <a:solidFill>
                  <a:srgbClr val="FD9203"/>
                </a:solidFill>
              </a:rPr>
              <a:t>Rozptyl (variance)</a:t>
            </a:r>
            <a:r>
              <a:rPr lang="cs-CZ" altLang="cs-CZ" sz="2300" b="1" dirty="0" smtClean="0">
                <a:solidFill>
                  <a:srgbClr val="FD9203"/>
                </a:solidFill>
              </a:rPr>
              <a:t> </a:t>
            </a:r>
            <a:r>
              <a:rPr lang="cs-CZ" altLang="cs-CZ" sz="2300" dirty="0" smtClean="0"/>
              <a:t>je ukazatelem šířky rozložení získaný na základě odchylky jednotlivých hodnot od průměru</a:t>
            </a:r>
          </a:p>
          <a:p>
            <a:pPr marL="341313" indent="-341313"/>
            <a:endParaRPr lang="cs-CZ" altLang="cs-CZ" sz="23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300" dirty="0" smtClean="0"/>
              <a:t>	Jeho vypovídací schopnost nejvyšší v případě symetrického/normálního rozložení</a:t>
            </a:r>
          </a:p>
          <a:p>
            <a:pPr marL="341313" indent="-341313"/>
            <a:r>
              <a:rPr lang="cs-CZ" altLang="cs-CZ" sz="2300" b="1" u="sng" dirty="0" smtClean="0">
                <a:solidFill>
                  <a:srgbClr val="FD9203"/>
                </a:solidFill>
              </a:rPr>
              <a:t>Směrodatná odchylka</a:t>
            </a:r>
            <a:r>
              <a:rPr lang="cs-CZ" altLang="cs-CZ" sz="2300" dirty="0" smtClean="0">
                <a:solidFill>
                  <a:srgbClr val="FD9203"/>
                </a:solidFill>
              </a:rPr>
              <a:t> </a:t>
            </a:r>
            <a:r>
              <a:rPr lang="cs-CZ" altLang="cs-CZ" sz="2300" dirty="0" smtClean="0"/>
              <a:t>je druhá odmocnina z rozptylu</a:t>
            </a:r>
          </a:p>
          <a:p>
            <a:pPr marL="341313" indent="-341313"/>
            <a:r>
              <a:rPr lang="cs-CZ" altLang="cs-CZ" sz="2300" b="1" u="sng" dirty="0" smtClean="0">
                <a:solidFill>
                  <a:srgbClr val="FD9203"/>
                </a:solidFill>
                <a:sym typeface="Math1" pitchFamily="2" charset="2"/>
              </a:rPr>
              <a:t>Koeficient variance</a:t>
            </a:r>
            <a:r>
              <a:rPr lang="cs-CZ" altLang="cs-CZ" sz="2300" dirty="0" smtClean="0">
                <a:solidFill>
                  <a:srgbClr val="FD9203"/>
                </a:solidFill>
                <a:sym typeface="Math1" pitchFamily="2" charset="2"/>
              </a:rPr>
              <a:t> </a:t>
            </a:r>
            <a:r>
              <a:rPr lang="cs-CZ" altLang="cs-CZ" sz="2300" dirty="0" smtClean="0">
                <a:sym typeface="Math1" pitchFamily="2" charset="2"/>
              </a:rPr>
              <a:t>- podíl SD ku průměru, u poměrových znaků, umožňuje porovnat variabilitu několika znaků (vyjadřuje se v %)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819126"/>
              </p:ext>
            </p:extLst>
          </p:nvPr>
        </p:nvGraphicFramePr>
        <p:xfrm>
          <a:off x="6084168" y="3222426"/>
          <a:ext cx="187483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4" name="Rovnice" r:id="rId4" imgW="1143000" imgH="482600" progId="Equation.3">
                  <p:embed/>
                </p:oleObj>
              </mc:Choice>
              <mc:Fallback>
                <p:oleObj name="Rovnice" r:id="rId4" imgW="1143000" imgH="482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3222426"/>
                        <a:ext cx="1874838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/>
          </p:cNvSpPr>
          <p:nvPr/>
        </p:nvSpPr>
        <p:spPr bwMode="auto">
          <a:xfrm>
            <a:off x="301625" y="1124744"/>
            <a:ext cx="8534400" cy="1400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5000"/>
            </a:pPr>
            <a:endParaRPr lang="cs-CZ" altLang="cs-CZ" sz="2000" b="0" i="0" baseline="-25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cs-CZ" altLang="cs-CZ" sz="2400" i="0" u="sng" dirty="0" smtClean="0">
                <a:latin typeface="Calibri" pitchFamily="34" charset="0"/>
              </a:rPr>
              <a:t>Charakteristiky variability u ordinálních znaků</a:t>
            </a:r>
            <a:endParaRPr lang="cs-CZ" altLang="cs-CZ" sz="2400" i="0" u="sng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cs-CZ" altLang="cs-CZ" sz="2300" i="0" u="sng" dirty="0" err="1">
                <a:solidFill>
                  <a:srgbClr val="FD9203"/>
                </a:solidFill>
                <a:latin typeface="Calibri" pitchFamily="34" charset="0"/>
              </a:rPr>
              <a:t>Kvartilové</a:t>
            </a:r>
            <a:r>
              <a:rPr lang="cs-CZ" altLang="cs-CZ" sz="2300" i="0" u="sng" dirty="0">
                <a:solidFill>
                  <a:srgbClr val="FD9203"/>
                </a:solidFill>
                <a:latin typeface="Calibri" pitchFamily="34" charset="0"/>
              </a:rPr>
              <a:t> rozpětí (odchylka)</a:t>
            </a:r>
            <a:r>
              <a:rPr lang="cs-CZ" altLang="cs-CZ" sz="2300" i="0" dirty="0">
                <a:solidFill>
                  <a:srgbClr val="FD9203"/>
                </a:solidFill>
                <a:latin typeface="Calibri" pitchFamily="34" charset="0"/>
              </a:rPr>
              <a:t>: </a:t>
            </a:r>
            <a:r>
              <a:rPr lang="cs-CZ" altLang="cs-CZ" sz="2300" b="0" i="0" dirty="0" smtClean="0">
                <a:latin typeface="Calibri" pitchFamily="34" charset="0"/>
              </a:rPr>
              <a:t>q = x</a:t>
            </a:r>
            <a:r>
              <a:rPr lang="cs-CZ" altLang="cs-CZ" sz="2300" b="0" i="0" baseline="-25000" dirty="0" smtClean="0">
                <a:latin typeface="Calibri" pitchFamily="34" charset="0"/>
              </a:rPr>
              <a:t>0,75 </a:t>
            </a:r>
            <a:r>
              <a:rPr lang="cs-CZ" altLang="cs-CZ" sz="2300" b="0" i="0" dirty="0" smtClean="0">
                <a:latin typeface="Calibri" pitchFamily="34" charset="0"/>
              </a:rPr>
              <a:t>- x</a:t>
            </a:r>
            <a:r>
              <a:rPr lang="cs-CZ" altLang="cs-CZ" sz="2300" b="0" i="0" baseline="-25000" dirty="0" smtClean="0">
                <a:latin typeface="Calibri" pitchFamily="34" charset="0"/>
              </a:rPr>
              <a:t>0,25</a:t>
            </a:r>
            <a:endParaRPr lang="cs-CZ" altLang="cs-CZ" sz="2300" b="0" i="0" baseline="-25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85000"/>
            </a:pPr>
            <a:endParaRPr lang="cs-CZ" altLang="cs-CZ" sz="2000" b="0" i="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85000"/>
            </a:pPr>
            <a:endParaRPr lang="cs-CZ" altLang="cs-CZ" sz="2400" b="0" i="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cs-CZ" altLang="cs-CZ" sz="2400" b="0" i="0" baseline="-25000" dirty="0">
                <a:latin typeface="Calibri" pitchFamily="34" charset="0"/>
              </a:rPr>
              <a:t> </a:t>
            </a:r>
            <a:endParaRPr lang="cs-CZ" altLang="cs-CZ" sz="24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045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Další parametry rozložení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>
              <a:lnSpc>
                <a:spcPct val="150000"/>
              </a:lnSpc>
            </a:pPr>
            <a:r>
              <a:rPr lang="cs-CZ" altLang="cs-CZ" sz="2000" b="1" dirty="0" smtClean="0"/>
              <a:t>Počet hodnot </a:t>
            </a:r>
            <a:r>
              <a:rPr lang="cs-CZ" altLang="cs-CZ" sz="2000" dirty="0" smtClean="0"/>
              <a:t>– důležitý ukazatel, znamená jak moc lze na data spoléhat</a:t>
            </a:r>
          </a:p>
          <a:p>
            <a:pPr marL="341313" indent="-341313">
              <a:lnSpc>
                <a:spcPct val="150000"/>
              </a:lnSpc>
            </a:pPr>
            <a:r>
              <a:rPr lang="cs-CZ" altLang="cs-CZ" sz="2000" b="1" dirty="0" smtClean="0"/>
              <a:t>Suma hodnot</a:t>
            </a:r>
            <a:endParaRPr lang="cs-CZ" altLang="cs-CZ" sz="2000" dirty="0" smtClean="0"/>
          </a:p>
          <a:p>
            <a:pPr marL="341313" indent="-341313">
              <a:lnSpc>
                <a:spcPct val="150000"/>
              </a:lnSpc>
            </a:pPr>
            <a:r>
              <a:rPr lang="cs-CZ" altLang="cs-CZ" sz="2000" b="1" dirty="0" smtClean="0"/>
              <a:t>Minimum, maximum</a:t>
            </a:r>
          </a:p>
          <a:p>
            <a:pPr marL="341313" indent="-341313">
              <a:lnSpc>
                <a:spcPct val="150000"/>
              </a:lnSpc>
            </a:pPr>
            <a:r>
              <a:rPr lang="cs-CZ" altLang="cs-CZ" sz="2000" b="1" dirty="0" smtClean="0">
                <a:solidFill>
                  <a:srgbClr val="FD9203"/>
                </a:solidFill>
              </a:rPr>
              <a:t>Variační rozpětí (rozsah) </a:t>
            </a:r>
            <a:r>
              <a:rPr lang="cs-CZ" altLang="cs-CZ" sz="2000" dirty="0" smtClean="0"/>
              <a:t>–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rozdíl mezi největší a nejmenší hodnotou řady</a:t>
            </a:r>
          </a:p>
          <a:p>
            <a:pPr marL="341313" indent="-341313">
              <a:lnSpc>
                <a:spcPct val="150000"/>
              </a:lnSpc>
            </a:pPr>
            <a:r>
              <a:rPr lang="cs-CZ" altLang="cs-CZ" sz="2000" b="1" dirty="0" smtClean="0">
                <a:solidFill>
                  <a:srgbClr val="FD9203"/>
                </a:solidFill>
              </a:rPr>
              <a:t>Střední chyba průměru (SE) </a:t>
            </a:r>
            <a:r>
              <a:rPr lang="cs-CZ" altLang="cs-CZ" sz="2000" dirty="0" smtClean="0"/>
              <a:t>– měří rozptýlenost vypočítaného aritmetického průměru v různých výběrových souborech vybraných z jednoho základního souboru</a:t>
            </a:r>
          </a:p>
        </p:txBody>
      </p:sp>
    </p:spTree>
    <p:extLst>
      <p:ext uri="{BB962C8B-B14F-4D97-AF65-F5344CB8AC3E}">
        <p14:creationId xmlns:p14="http://schemas.microsoft.com/office/powerpoint/2010/main" val="229995017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dirty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dirty="0" smtClean="0">
                <a:solidFill>
                  <a:srgbClr val="607B7C"/>
                </a:solidFill>
              </a:rPr>
            </a:br>
            <a:r>
              <a:rPr lang="cs-CZ" altLang="cs-CZ" b="0" dirty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dirty="0" smtClean="0">
              <a:solidFill>
                <a:srgbClr val="607B7C"/>
              </a:solidFill>
            </a:endParaRPr>
          </a:p>
        </p:txBody>
      </p:sp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popisu a vizualizace kvalitativních dat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3203848" y="2820144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Koláčový graf</a:t>
            </a:r>
            <a:endParaRPr lang="cs-CZ" altLang="cs-CZ" sz="1800" dirty="0" smtClean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6516216" y="2820144"/>
            <a:ext cx="2016224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Sloupcový graf</a:t>
            </a:r>
            <a:endParaRPr lang="cs-CZ" altLang="cs-CZ" sz="1800" dirty="0" smtClean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</a:t>
            </a:r>
            <a:r>
              <a:rPr lang="cs-CZ" altLang="cs-CZ" sz="2000" b="1" dirty="0"/>
              <a:t>kvalitativních </a:t>
            </a:r>
            <a:r>
              <a:rPr lang="cs-CZ" altLang="cs-CZ" sz="2000" b="1" dirty="0" smtClean="0"/>
              <a:t>dat: </a:t>
            </a:r>
            <a:r>
              <a:rPr lang="cs-CZ" altLang="cs-CZ" sz="2000" dirty="0" smtClean="0"/>
              <a:t>frekvence jednotlivých kategorií </a:t>
            </a:r>
          </a:p>
          <a:p>
            <a:pPr marL="341313" indent="-341313"/>
            <a:r>
              <a:rPr lang="cs-CZ" altLang="cs-CZ" sz="2000" b="1" dirty="0" smtClean="0"/>
              <a:t>Vizualizace kvalitativních dat: </a:t>
            </a:r>
            <a:r>
              <a:rPr lang="cs-CZ" altLang="cs-CZ" sz="2000" dirty="0" smtClean="0"/>
              <a:t>nejčastěji koláčový nebo sloupcový graf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251520" y="2820144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Frekvenční tabulka</a:t>
            </a:r>
            <a:endParaRPr lang="cs-CZ" altLang="cs-CZ" sz="1800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850186"/>
              </p:ext>
            </p:extLst>
          </p:nvPr>
        </p:nvGraphicFramePr>
        <p:xfrm>
          <a:off x="467544" y="3501008"/>
          <a:ext cx="1800200" cy="1954907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81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Známka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n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18,0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32,8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16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26,2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14,8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8,2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F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1691680" y="2380818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Známka </a:t>
            </a:r>
            <a:r>
              <a:rPr lang="pl-PL" sz="2000" b="1" u="sng" dirty="0"/>
              <a:t>z </a:t>
            </a:r>
            <a:r>
              <a:rPr lang="pl-PL" sz="2000" b="1" u="sng" dirty="0" smtClean="0"/>
              <a:t>biostatistiky (podzim 2014)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pic>
        <p:nvPicPr>
          <p:cNvPr id="97285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9" t="4986" r="15811" b="17521"/>
          <a:stretch/>
        </p:blipFill>
        <p:spPr bwMode="auto">
          <a:xfrm>
            <a:off x="3143199" y="3573016"/>
            <a:ext cx="2508921" cy="207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7" name="Picture 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7"/>
          <a:stretch/>
        </p:blipFill>
        <p:spPr bwMode="auto">
          <a:xfrm>
            <a:off x="5952009" y="3425085"/>
            <a:ext cx="3012479" cy="2409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624049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popisu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kvantitativních dat: </a:t>
            </a:r>
            <a:r>
              <a:rPr lang="cs-CZ" altLang="cs-CZ" sz="2000" dirty="0" smtClean="0"/>
              <a:t>charakteristika středu (průměr, medián aj.), charakteristika variability (rozptyl, rozsah hodnot, </a:t>
            </a:r>
            <a:r>
              <a:rPr lang="cs-CZ" altLang="cs-CZ" sz="2000" dirty="0" err="1" smtClean="0"/>
              <a:t>interkvartilové</a:t>
            </a:r>
            <a:r>
              <a:rPr lang="cs-CZ" altLang="cs-CZ" sz="2000" dirty="0" smtClean="0"/>
              <a:t> rozpětí aj.)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563888" y="2811488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Popisné statistiky</a:t>
            </a:r>
            <a:endParaRPr lang="cs-CZ" altLang="cs-CZ" sz="18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691680" y="2276872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pacientů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97234"/>
              </p:ext>
            </p:extLst>
          </p:nvPr>
        </p:nvGraphicFramePr>
        <p:xfrm>
          <a:off x="2987824" y="3373736"/>
          <a:ext cx="3240360" cy="216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Charakteristika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61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Průměr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Medián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S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m</a:t>
                      </a:r>
                      <a:r>
                        <a:rPr lang="cs-CZ" sz="1600" u="none" strike="noStrike" dirty="0">
                          <a:effectLst/>
                        </a:rPr>
                        <a:t>. </a:t>
                      </a:r>
                      <a:r>
                        <a:rPr lang="cs-CZ" sz="1600" u="none" strike="noStrike" dirty="0" smtClean="0">
                          <a:effectLst/>
                        </a:rPr>
                        <a:t>odchylka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4,7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Rozptyl (cm</a:t>
                      </a:r>
                      <a:r>
                        <a:rPr lang="cs-CZ" sz="1600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600" u="none" strike="noStrike" dirty="0" smtClean="0">
                          <a:effectLst/>
                        </a:rPr>
                        <a:t>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22,2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min-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max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144 – 169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dolní-horní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kvartil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158 </a:t>
                      </a:r>
                      <a:r>
                        <a:rPr lang="cs-CZ" sz="1600" u="none" strike="noStrike" dirty="0">
                          <a:effectLst/>
                        </a:rPr>
                        <a:t>- </a:t>
                      </a:r>
                      <a:r>
                        <a:rPr lang="cs-CZ" sz="1600" u="none" strike="noStrike" dirty="0" smtClean="0">
                          <a:effectLst/>
                        </a:rPr>
                        <a:t>164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" name="Obdélník 26"/>
          <p:cNvSpPr/>
          <p:nvPr/>
        </p:nvSpPr>
        <p:spPr>
          <a:xfrm>
            <a:off x="6014268" y="3771562"/>
            <a:ext cx="2806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Průměr a medián se téměř shodují. Co nám to říká? 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5580112" y="4077072"/>
            <a:ext cx="3600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5580112" y="4077072"/>
            <a:ext cx="36004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dirty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dirty="0" smtClean="0">
                <a:solidFill>
                  <a:srgbClr val="607B7C"/>
                </a:solidFill>
              </a:rPr>
            </a:br>
            <a:r>
              <a:rPr lang="cs-CZ" altLang="cs-CZ" b="0" dirty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dirty="0" smtClean="0">
              <a:solidFill>
                <a:srgbClr val="607B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5545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vizualizace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Vizualizace kvantitativních dat: </a:t>
            </a:r>
            <a:r>
              <a:rPr lang="cs-CZ" altLang="cs-CZ" sz="2000" dirty="0" smtClean="0"/>
              <a:t>nejčastěji pomocí krabicového grafu nebo histogramu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5643246" y="2708920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Histogram</a:t>
            </a:r>
            <a:endParaRPr lang="cs-CZ" altLang="cs-CZ" sz="1800" dirty="0" smtClean="0"/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93" y="3350568"/>
            <a:ext cx="3699339" cy="277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87"/>
          <a:stretch/>
        </p:blipFill>
        <p:spPr bwMode="auto">
          <a:xfrm>
            <a:off x="251520" y="3245768"/>
            <a:ext cx="855222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3"/>
          <p:cNvSpPr txBox="1">
            <a:spLocks/>
          </p:cNvSpPr>
          <p:nvPr/>
        </p:nvSpPr>
        <p:spPr bwMode="auto">
          <a:xfrm>
            <a:off x="530678" y="2708920"/>
            <a:ext cx="2304256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Krabicový graf</a:t>
            </a:r>
            <a:endParaRPr lang="cs-CZ" altLang="cs-CZ" sz="1800" dirty="0" smtClean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95" r="35897"/>
          <a:stretch/>
        </p:blipFill>
        <p:spPr bwMode="auto">
          <a:xfrm>
            <a:off x="932824" y="3245768"/>
            <a:ext cx="713294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1858643" y="3245768"/>
            <a:ext cx="251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maximum (100% kvantil)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858643" y="3749824"/>
            <a:ext cx="257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horní </a:t>
            </a:r>
            <a:r>
              <a:rPr lang="cs-CZ" dirty="0" err="1" smtClean="0"/>
              <a:t>kvartil</a:t>
            </a:r>
            <a:r>
              <a:rPr lang="cs-CZ" dirty="0" smtClean="0"/>
              <a:t> (75%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858643" y="4028564"/>
            <a:ext cx="2155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medián (50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858643" y="4388604"/>
            <a:ext cx="2551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dolní </a:t>
            </a:r>
            <a:r>
              <a:rPr lang="cs-CZ" dirty="0" err="1" smtClean="0"/>
              <a:t>kvartil</a:t>
            </a:r>
            <a:r>
              <a:rPr lang="cs-CZ" dirty="0" smtClean="0"/>
              <a:t> (25%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858643" y="5622032"/>
            <a:ext cx="223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minimum (0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 flipH="1">
            <a:off x="1458658" y="346179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1466782" y="3965848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1322766" y="4208784"/>
            <a:ext cx="50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466782" y="454191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>
            <a:off x="1458658" y="583805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1835696" y="2276872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pacientů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877091" y="4809220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Jsou data symetrická?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322766" y="4397896"/>
            <a:ext cx="504056" cy="687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148064" y="5601816"/>
            <a:ext cx="648072" cy="3436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4283968" y="5661248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Odlehlá hodnota?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dirty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dirty="0" smtClean="0">
                <a:solidFill>
                  <a:srgbClr val="607B7C"/>
                </a:solidFill>
              </a:rPr>
            </a:br>
            <a:r>
              <a:rPr lang="cs-CZ" altLang="cs-CZ" b="0" dirty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dirty="0" smtClean="0">
              <a:solidFill>
                <a:srgbClr val="607B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32911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</a:t>
            </a:r>
            <a:r>
              <a:rPr lang="cs-CZ" i="1" dirty="0" smtClean="0"/>
              <a:t>Dušek, M. Cvanová</a:t>
            </a:r>
            <a:endParaRPr lang="cs-CZ" i="1" dirty="0"/>
          </a:p>
        </p:txBody>
      </p:sp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767606"/>
            <a:ext cx="7772400" cy="1077218"/>
          </a:xfrm>
          <a:noFill/>
        </p:spPr>
        <p:txBody>
          <a:bodyPr>
            <a:spAutoFit/>
          </a:bodyPr>
          <a:lstStyle/>
          <a:p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II</a:t>
            </a: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. Cvičení v programu </a:t>
            </a:r>
            <a:r>
              <a:rPr lang="cs-CZ" sz="3200" dirty="0" err="1" smtClean="0">
                <a:solidFill>
                  <a:schemeClr val="accent1"/>
                </a:solidFill>
                <a:latin typeface="Arial" pitchFamily="34" charset="0"/>
              </a:rPr>
              <a:t>Statistica</a:t>
            </a:r>
            <a:endParaRPr lang="cs-CZ" sz="3200" dirty="0" smtClean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5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endParaRPr lang="cs-CZ" sz="2400" b="1" dirty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Základní popisné statistiky</a:t>
            </a:r>
            <a:endParaRPr lang="cs-CZ" sz="2400" b="1" dirty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v programu </a:t>
            </a: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Datový soubor </a:t>
            </a: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pacienti.sta</a:t>
            </a: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Datový soubor </a:t>
            </a: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studenti.sta</a:t>
            </a: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3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</a:t>
            </a:r>
            <a:r>
              <a:rPr lang="cs-CZ" dirty="0" err="1" smtClean="0"/>
              <a:t>Statistica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Jak získat program </a:t>
            </a:r>
            <a:r>
              <a:rPr lang="cs-CZ" dirty="0" err="1" smtClean="0"/>
              <a:t>Statistica</a:t>
            </a:r>
            <a:r>
              <a:rPr lang="cs-CZ" dirty="0" smtClean="0"/>
              <a:t>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>
                <a:solidFill>
                  <a:srgbClr val="002060"/>
                </a:solidFill>
              </a:rPr>
              <a:t>https://inet.muni.cz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err="1" smtClean="0"/>
              <a:t>Login</a:t>
            </a:r>
            <a:r>
              <a:rPr lang="cs-CZ" dirty="0" smtClean="0"/>
              <a:t> a heslo: UČO a primární heslo jako do IS-u.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V </a:t>
            </a:r>
            <a:r>
              <a:rPr lang="cs-CZ" dirty="0" err="1" smtClean="0"/>
              <a:t>ponuke</a:t>
            </a:r>
            <a:r>
              <a:rPr lang="cs-CZ" dirty="0" smtClean="0"/>
              <a:t> kliknout:  </a:t>
            </a:r>
            <a:r>
              <a:rPr lang="cs-CZ" b="1" dirty="0" smtClean="0"/>
              <a:t>Provozní služby – Software – Nabídka softwaru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Nalézt:  </a:t>
            </a:r>
            <a:r>
              <a:rPr lang="cs-CZ" b="1" dirty="0" err="1" smtClean="0"/>
              <a:t>Statistica</a:t>
            </a:r>
            <a:r>
              <a:rPr lang="cs-CZ" b="1" dirty="0" smtClean="0"/>
              <a:t> 13 </a:t>
            </a:r>
            <a:r>
              <a:rPr lang="cs-CZ" dirty="0" smtClean="0"/>
              <a:t>– kliknout </a:t>
            </a:r>
            <a:r>
              <a:rPr lang="cs-CZ" b="1" dirty="0" smtClean="0">
                <a:solidFill>
                  <a:srgbClr val="002060"/>
                </a:solidFill>
              </a:rPr>
              <a:t>Získat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Postupovat dle návodu</a:t>
            </a:r>
          </a:p>
        </p:txBody>
      </p:sp>
    </p:spTree>
    <p:extLst>
      <p:ext uri="{BB962C8B-B14F-4D97-AF65-F5344CB8AC3E}">
        <p14:creationId xmlns:p14="http://schemas.microsoft.com/office/powerpoint/2010/main" val="2286538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popisné statistiky: soubor </a:t>
            </a:r>
            <a:r>
              <a:rPr lang="cs-CZ" dirty="0" err="1" smtClean="0"/>
              <a:t>pacienti.sta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484784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dirty="0"/>
              <a:t>Načtěte soubor </a:t>
            </a:r>
            <a:r>
              <a:rPr lang="cs-CZ" b="1" dirty="0" err="1"/>
              <a:t>pacienti.sta</a:t>
            </a:r>
            <a:r>
              <a:rPr lang="cs-CZ" dirty="0"/>
              <a:t>, který obsahuje údaje o 61 pacientech.</a:t>
            </a:r>
          </a:p>
          <a:p>
            <a:r>
              <a:rPr lang="cs-CZ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Nejprve budeme pracovat s </a:t>
            </a:r>
            <a:r>
              <a:rPr lang="cs-CZ" b="1" i="1" u="sng" dirty="0"/>
              <a:t>kategoriální proměnnou</a:t>
            </a:r>
            <a:r>
              <a:rPr lang="cs-CZ" b="1" dirty="0"/>
              <a:t>. 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Pro proměnnou pohlaví zjistěte: </a:t>
            </a:r>
            <a:r>
              <a:rPr lang="cs-CZ" b="1" i="1" u="sng" dirty="0"/>
              <a:t>absolutní, relativní četnost, dále absolutní a relativní kumulativní četnost</a:t>
            </a:r>
            <a:endParaRPr lang="cs-CZ" b="1" i="1" dirty="0"/>
          </a:p>
        </p:txBody>
      </p:sp>
      <p:pic>
        <p:nvPicPr>
          <p:cNvPr id="5" name="obrázek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996952"/>
            <a:ext cx="320992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522440"/>
            <a:ext cx="31813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7944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</a:t>
            </a:r>
            <a:r>
              <a:rPr lang="cs-CZ" i="1" dirty="0" smtClean="0"/>
              <a:t>Dušek, M. Cvanová</a:t>
            </a:r>
            <a:endParaRPr lang="cs-CZ" i="1" dirty="0"/>
          </a:p>
        </p:txBody>
      </p:sp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260049"/>
            <a:ext cx="7772400" cy="584775"/>
          </a:xfrm>
          <a:noFill/>
        </p:spPr>
        <p:txBody>
          <a:bodyPr>
            <a:spAutoFit/>
          </a:bodyPr>
          <a:lstStyle/>
          <a:p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I</a:t>
            </a: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. </a:t>
            </a:r>
            <a:r>
              <a:rPr lang="cs-CZ" sz="3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Základy popisné </a:t>
            </a: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statistiky</a:t>
            </a:r>
          </a:p>
        </p:txBody>
      </p:sp>
    </p:spTree>
    <p:extLst>
      <p:ext uri="{BB962C8B-B14F-4D97-AF65-F5344CB8AC3E}">
        <p14:creationId xmlns:p14="http://schemas.microsoft.com/office/powerpoint/2010/main" val="381892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popisné statistiky: soubor </a:t>
            </a:r>
            <a:r>
              <a:rPr lang="cs-CZ" dirty="0" err="1"/>
              <a:t>pacienti.sta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484784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err="1"/>
              <a:t>Pomoc</a:t>
            </a:r>
            <a:r>
              <a:rPr lang="cs-CZ" b="1" i="1" dirty="0"/>
              <a:t>í </a:t>
            </a:r>
            <a:r>
              <a:rPr lang="cs-CZ" b="1" i="1" u="sng" dirty="0"/>
              <a:t>výsečového grafu (koláčového grafu)</a:t>
            </a:r>
            <a:r>
              <a:rPr lang="cs-CZ" b="1" i="1" dirty="0"/>
              <a:t> znázorněte proměnnou Pohlaví, doplňte procenta (relativní četnost</a:t>
            </a:r>
            <a:r>
              <a:rPr lang="cs-CZ" b="1" i="1" dirty="0" smtClean="0"/>
              <a:t>).</a:t>
            </a:r>
            <a:r>
              <a:rPr lang="cs-CZ" dirty="0"/>
              <a:t> </a:t>
            </a:r>
          </a:p>
        </p:txBody>
      </p:sp>
      <p:pic>
        <p:nvPicPr>
          <p:cNvPr id="7" name="obrázek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36912"/>
            <a:ext cx="385572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394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popisné statistiky: soubor </a:t>
            </a:r>
            <a:r>
              <a:rPr lang="cs-CZ" dirty="0" err="1"/>
              <a:t>pacienti.sta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484785"/>
            <a:ext cx="8229600" cy="11521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 smtClean="0"/>
              <a:t>Nyní </a:t>
            </a:r>
            <a:r>
              <a:rPr lang="cs-CZ" b="1" i="1" dirty="0"/>
              <a:t>budeme pracovat se spojitou proměnnou. </a:t>
            </a:r>
            <a:endParaRPr lang="cs-CZ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 smtClean="0"/>
              <a:t>Pro </a:t>
            </a:r>
            <a:r>
              <a:rPr lang="cs-CZ" b="1" i="1" dirty="0"/>
              <a:t>proměnnou váha zjistěte: průměr, medián, minimum a maximum </a:t>
            </a:r>
          </a:p>
        </p:txBody>
      </p:sp>
      <p:pic>
        <p:nvPicPr>
          <p:cNvPr id="8" name="obrázek 1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420888"/>
            <a:ext cx="2981325" cy="316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1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6750" y="4509120"/>
            <a:ext cx="42100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5136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popisné statistiky: soubor </a:t>
            </a:r>
            <a:r>
              <a:rPr lang="cs-CZ" dirty="0" err="1"/>
              <a:t>pacienti.sta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484785"/>
            <a:ext cx="8229600" cy="11521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Pokud bychom chtěli zjistit průměrnou váhu pouze u mužů, klikneme na tlačítko </a:t>
            </a:r>
            <a:r>
              <a:rPr lang="cs-CZ" b="1" i="1" dirty="0" err="1"/>
              <a:t>select</a:t>
            </a:r>
            <a:r>
              <a:rPr lang="cs-CZ" b="1" i="1" dirty="0"/>
              <a:t> </a:t>
            </a:r>
            <a:r>
              <a:rPr lang="cs-CZ" b="1" i="1" dirty="0" err="1"/>
              <a:t>cases</a:t>
            </a:r>
            <a:r>
              <a:rPr lang="cs-CZ" b="1" i="1" dirty="0"/>
              <a:t> a zvolíte Pohlaví=“</a:t>
            </a:r>
            <a:r>
              <a:rPr lang="cs-CZ" b="1" i="1" dirty="0" err="1"/>
              <a:t>muz</a:t>
            </a:r>
            <a:r>
              <a:rPr lang="cs-CZ" b="1" i="1" dirty="0"/>
              <a:t>“(nezapomínejte na uvozovky)</a:t>
            </a:r>
          </a:p>
        </p:txBody>
      </p:sp>
      <p:pic>
        <p:nvPicPr>
          <p:cNvPr id="7" name="obrázek 6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389112"/>
            <a:ext cx="51054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6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189798"/>
            <a:ext cx="36290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218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popisné statistiky: soubor </a:t>
            </a:r>
            <a:r>
              <a:rPr lang="cs-CZ" dirty="0" err="1"/>
              <a:t>pacienti.sta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484785"/>
            <a:ext cx="8229600" cy="11521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i="1" dirty="0" err="1"/>
              <a:t>V</a:t>
            </a:r>
            <a:r>
              <a:rPr lang="en-US" b="1" i="1" u="sng" dirty="0" err="1"/>
              <a:t>ytvořte</a:t>
            </a:r>
            <a:r>
              <a:rPr lang="en-US" b="1" i="1" u="sng" dirty="0"/>
              <a:t> histogram</a:t>
            </a:r>
            <a:r>
              <a:rPr lang="en-US" b="1" i="1" dirty="0"/>
              <a:t> s </a:t>
            </a:r>
            <a:r>
              <a:rPr lang="en-US" b="1" i="1" dirty="0" err="1"/>
              <a:t>rozpětím</a:t>
            </a:r>
            <a:r>
              <a:rPr lang="en-US" b="1" i="1" dirty="0"/>
              <a:t> </a:t>
            </a:r>
            <a:r>
              <a:rPr lang="en-US" b="1" i="1" dirty="0" err="1"/>
              <a:t>hodnot</a:t>
            </a:r>
            <a:r>
              <a:rPr lang="en-US" b="1" i="1" dirty="0"/>
              <a:t> </a:t>
            </a:r>
            <a:r>
              <a:rPr lang="en-US" b="1" i="1" dirty="0" err="1"/>
              <a:t>po</a:t>
            </a:r>
            <a:r>
              <a:rPr lang="en-US" b="1" i="1" dirty="0"/>
              <a:t> </a:t>
            </a:r>
            <a:r>
              <a:rPr lang="en-US" b="1" i="1" dirty="0" err="1"/>
              <a:t>pěti</a:t>
            </a:r>
            <a:r>
              <a:rPr lang="en-US" b="1" i="1" dirty="0"/>
              <a:t>, </a:t>
            </a:r>
            <a:r>
              <a:rPr lang="en-US" b="1" i="1" dirty="0" err="1"/>
              <a:t>poté</a:t>
            </a:r>
            <a:r>
              <a:rPr lang="en-US" b="1" i="1" dirty="0"/>
              <a:t> </a:t>
            </a:r>
            <a:r>
              <a:rPr lang="en-US" b="1" i="1" dirty="0" err="1"/>
              <a:t>zkuste</a:t>
            </a:r>
            <a:r>
              <a:rPr lang="en-US" b="1" i="1" dirty="0"/>
              <a:t> to </a:t>
            </a:r>
            <a:r>
              <a:rPr lang="en-US" b="1" i="1" dirty="0" err="1"/>
              <a:t>samé</a:t>
            </a:r>
            <a:r>
              <a:rPr lang="en-US" b="1" i="1" dirty="0"/>
              <a:t> pro </a:t>
            </a:r>
            <a:r>
              <a:rPr lang="en-US" b="1" i="1" dirty="0" err="1"/>
              <a:t>muže</a:t>
            </a:r>
            <a:r>
              <a:rPr lang="en-US" b="1" i="1" dirty="0"/>
              <a:t> a </a:t>
            </a:r>
            <a:r>
              <a:rPr lang="en-US" b="1" i="1" dirty="0" err="1"/>
              <a:t>ženy</a:t>
            </a:r>
            <a:r>
              <a:rPr lang="en-US" b="1" i="1" dirty="0"/>
              <a:t>.</a:t>
            </a:r>
            <a:endParaRPr lang="cs-CZ" b="1" i="1" dirty="0"/>
          </a:p>
          <a:p>
            <a:r>
              <a:rPr lang="cs-CZ" b="1" i="1" dirty="0"/>
              <a:t>Návod: Záložka </a:t>
            </a:r>
            <a:r>
              <a:rPr lang="cs-CZ" b="1" i="1" dirty="0" err="1"/>
              <a:t>Graphs</a:t>
            </a:r>
            <a:r>
              <a:rPr lang="cs-CZ" b="1" i="1" dirty="0"/>
              <a:t>-</a:t>
            </a:r>
            <a:r>
              <a:rPr lang="en-US" b="1" i="1" dirty="0"/>
              <a:t>&gt;Histogram-&gt;pro</a:t>
            </a:r>
            <a:r>
              <a:rPr lang="cs-CZ" b="1" i="1" dirty="0"/>
              <a:t>měnná váha, záložka </a:t>
            </a:r>
            <a:r>
              <a:rPr lang="cs-CZ" b="1" i="1" dirty="0" err="1"/>
              <a:t>Advanced</a:t>
            </a:r>
            <a:r>
              <a:rPr lang="cs-CZ" b="1" i="1" dirty="0"/>
              <a:t>: </a:t>
            </a:r>
            <a:r>
              <a:rPr lang="cs-CZ" b="1" i="1" dirty="0" err="1"/>
              <a:t>Intervals</a:t>
            </a:r>
            <a:r>
              <a:rPr lang="cs-CZ" b="1" i="1" dirty="0"/>
              <a:t> </a:t>
            </a:r>
            <a:r>
              <a:rPr lang="cs-CZ" b="1" i="1" dirty="0" err="1"/>
              <a:t>Boundaries</a:t>
            </a:r>
            <a:r>
              <a:rPr lang="cs-CZ" b="1" i="1" dirty="0"/>
              <a:t>, </a:t>
            </a:r>
            <a:r>
              <a:rPr lang="cs-CZ" b="1" i="1" dirty="0" err="1"/>
              <a:t>Specifies</a:t>
            </a:r>
            <a:r>
              <a:rPr lang="cs-CZ" b="1" i="1" dirty="0"/>
              <a:t> </a:t>
            </a:r>
            <a:r>
              <a:rPr lang="cs-CZ" b="1" i="1" dirty="0" err="1"/>
              <a:t>boundaries</a:t>
            </a:r>
            <a:endParaRPr lang="cs-CZ" b="1" i="1" dirty="0"/>
          </a:p>
        </p:txBody>
      </p:sp>
      <p:pic>
        <p:nvPicPr>
          <p:cNvPr id="8" name="obrázek 1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924944"/>
            <a:ext cx="387096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280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popisné statistiky: soubor </a:t>
            </a:r>
            <a:r>
              <a:rPr lang="cs-CZ" dirty="0" err="1"/>
              <a:t>pacienti.sta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484785"/>
            <a:ext cx="8229600" cy="11521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Pokud chceme váhu odděleně pro pohlaví - po boku vpravo By </a:t>
            </a:r>
            <a:r>
              <a:rPr lang="cs-CZ" b="1" i="1" dirty="0" err="1"/>
              <a:t>group</a:t>
            </a:r>
            <a:r>
              <a:rPr lang="cs-CZ" b="1" i="1" dirty="0"/>
              <a:t>: vybereme proměnnou pohlaví </a:t>
            </a:r>
            <a:r>
              <a:rPr lang="cs-CZ" b="1" i="1" dirty="0" smtClean="0"/>
              <a:t>.</a:t>
            </a:r>
            <a:endParaRPr lang="cs-CZ" b="1" i="1" dirty="0"/>
          </a:p>
        </p:txBody>
      </p:sp>
      <p:pic>
        <p:nvPicPr>
          <p:cNvPr id="6" name="obrázek 2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87" y="2276872"/>
            <a:ext cx="5760720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1175" y="3611959"/>
            <a:ext cx="309562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2688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popisné statistiky: soubor </a:t>
            </a:r>
            <a:r>
              <a:rPr lang="cs-CZ" dirty="0" err="1"/>
              <a:t>pacienti.sta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484785"/>
            <a:ext cx="8229600" cy="11521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Pokud chceme histogram váhy pro muže i ženy mít v jenom grafu: vybereme záložku </a:t>
            </a:r>
            <a:r>
              <a:rPr lang="cs-CZ" b="1" i="1" dirty="0" err="1"/>
              <a:t>Categorized</a:t>
            </a:r>
            <a:r>
              <a:rPr lang="cs-CZ" b="1" i="1" dirty="0"/>
              <a:t>, zapneme kategorii X a změníme proměnnou na pohlaví.</a:t>
            </a:r>
            <a:endParaRPr lang="cs-CZ" dirty="0"/>
          </a:p>
        </p:txBody>
      </p:sp>
      <p:pic>
        <p:nvPicPr>
          <p:cNvPr id="8" name="obrázek 3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636913"/>
            <a:ext cx="4211955" cy="317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4796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popisné statistiky: soubor </a:t>
            </a:r>
            <a:r>
              <a:rPr lang="cs-CZ" dirty="0" err="1"/>
              <a:t>pacienti.sta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340768"/>
            <a:ext cx="8229600" cy="16561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Překódovaní proměnné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Proměnnou váha </a:t>
            </a:r>
            <a:r>
              <a:rPr lang="cs-CZ" b="1" i="1" u="sng" dirty="0"/>
              <a:t>překódujte </a:t>
            </a:r>
            <a:r>
              <a:rPr lang="cs-CZ" b="1" i="1" dirty="0"/>
              <a:t>do proměnné </a:t>
            </a:r>
            <a:r>
              <a:rPr lang="cs-CZ" b="1" i="1" dirty="0" err="1"/>
              <a:t>vaha_kategorie</a:t>
            </a:r>
            <a:r>
              <a:rPr lang="cs-CZ" b="1" i="1" dirty="0"/>
              <a:t> tak, aby pacienti pod 60 kg tvořili jednu skupinu a pacienti 60+ druhou skupinu. </a:t>
            </a:r>
          </a:p>
          <a:p>
            <a:r>
              <a:rPr lang="en-US" b="1" i="1" dirty="0"/>
              <a:t>N</a:t>
            </a:r>
            <a:r>
              <a:rPr lang="cs-CZ" b="1" i="1" dirty="0" err="1"/>
              <a:t>ávod</a:t>
            </a:r>
            <a:r>
              <a:rPr lang="cs-CZ" b="1" i="1" dirty="0"/>
              <a:t>: Vložíme novou proměnnou </a:t>
            </a:r>
            <a:r>
              <a:rPr lang="cs-CZ" b="1" i="1" dirty="0" err="1"/>
              <a:t>vaha_kategorie</a:t>
            </a:r>
            <a:r>
              <a:rPr lang="cs-CZ" b="1" i="1" dirty="0"/>
              <a:t> za proměnnou váha. Označíme novou proměnnou </a:t>
            </a:r>
            <a:r>
              <a:rPr lang="cs-CZ" b="1" i="1" dirty="0" err="1"/>
              <a:t>vaha_kategorie</a:t>
            </a:r>
            <a:r>
              <a:rPr lang="cs-CZ" b="1" i="1" dirty="0" smtClean="0"/>
              <a:t>, záložka Data </a:t>
            </a:r>
            <a:r>
              <a:rPr lang="en-US" b="1" i="1" dirty="0" smtClean="0"/>
              <a:t>-&gt;</a:t>
            </a:r>
            <a:r>
              <a:rPr lang="cs-CZ" b="1" i="1" dirty="0" smtClean="0"/>
              <a:t> </a:t>
            </a:r>
            <a:r>
              <a:rPr lang="cs-CZ" b="1" i="1" dirty="0" err="1" smtClean="0"/>
              <a:t>Recode</a:t>
            </a:r>
            <a:endParaRPr lang="cs-CZ" b="1" i="1" dirty="0"/>
          </a:p>
        </p:txBody>
      </p:sp>
      <p:pic>
        <p:nvPicPr>
          <p:cNvPr id="6" name="obrázek 8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996952"/>
            <a:ext cx="5760720" cy="220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4481" y="5229201"/>
            <a:ext cx="8229600" cy="7920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 smtClean="0"/>
              <a:t>Zjistěte</a:t>
            </a:r>
            <a:r>
              <a:rPr lang="cs-CZ" b="1" i="1" dirty="0"/>
              <a:t>, kolik % žen mělo váhu pod 60 kg?</a:t>
            </a:r>
          </a:p>
        </p:txBody>
      </p:sp>
    </p:spTree>
    <p:extLst>
      <p:ext uri="{BB962C8B-B14F-4D97-AF65-F5344CB8AC3E}">
        <p14:creationId xmlns:p14="http://schemas.microsoft.com/office/powerpoint/2010/main" val="2881294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Samostatné cvičení: </a:t>
            </a:r>
            <a:r>
              <a:rPr lang="cs-CZ" dirty="0"/>
              <a:t>soubor </a:t>
            </a:r>
            <a:r>
              <a:rPr lang="cs-CZ" dirty="0" err="1" smtClean="0"/>
              <a:t>studenti.sta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556793"/>
            <a:ext cx="8229600" cy="48535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b="1" u="sng" dirty="0"/>
              <a:t>Načtěte soubor </a:t>
            </a:r>
            <a:r>
              <a:rPr lang="cs-CZ" b="1" u="sng" dirty="0" err="1"/>
              <a:t>studenti.sta</a:t>
            </a:r>
            <a:r>
              <a:rPr lang="cs-CZ" b="1" dirty="0"/>
              <a:t>, který obsahuje údaje o 26 studentech, získané informace jsou shrnuty v proměnných A,B,C,D.  </a:t>
            </a:r>
            <a:endParaRPr lang="cs-CZ" dirty="0"/>
          </a:p>
          <a:p>
            <a:r>
              <a:rPr lang="cs-CZ" dirty="0"/>
              <a:t>Návod: Záložka </a:t>
            </a:r>
            <a:r>
              <a:rPr lang="cs-CZ" i="1" dirty="0" err="1"/>
              <a:t>Home</a:t>
            </a:r>
            <a:r>
              <a:rPr lang="cs-CZ" dirty="0"/>
              <a:t> → </a:t>
            </a:r>
            <a:r>
              <a:rPr lang="cs-CZ" i="1" dirty="0"/>
              <a:t>Open</a:t>
            </a:r>
            <a:r>
              <a:rPr lang="cs-CZ" dirty="0"/>
              <a:t> → vybereme soubor </a:t>
            </a:r>
            <a:r>
              <a:rPr lang="cs-CZ" dirty="0" err="1"/>
              <a:t>studenti.sta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b="1" u="sng" dirty="0"/>
              <a:t>Změňte názvy proměnných</a:t>
            </a:r>
            <a:r>
              <a:rPr lang="cs-CZ" b="1" dirty="0"/>
              <a:t>: A-jméno studenta, B-známka z biostatistiky, C-pohlaví, D-věk. U proměnných B a C popište jednotlivé varianty (proměnná B odpovídá známce: 1- výborně, 2- velmi dobře, 3- dobře, 4- nedostatečně; proměnná C odpovídá pohlaví:1 - muž, 2 - žena)</a:t>
            </a:r>
            <a:endParaRPr lang="cs-CZ" dirty="0"/>
          </a:p>
          <a:p>
            <a:r>
              <a:rPr lang="cs-CZ" dirty="0"/>
              <a:t>Návod: Vybereme nejprve příslušnou proměnnou A, 2krát klikneme myší → do položky </a:t>
            </a:r>
            <a:r>
              <a:rPr lang="cs-CZ" i="1" dirty="0" err="1"/>
              <a:t>Name</a:t>
            </a:r>
            <a:r>
              <a:rPr lang="cs-CZ" dirty="0"/>
              <a:t> napíšeme nový název proměnné (</a:t>
            </a:r>
            <a:r>
              <a:rPr lang="cs-CZ" i="1" dirty="0" err="1"/>
              <a:t>All</a:t>
            </a:r>
            <a:r>
              <a:rPr lang="cs-CZ" i="1" dirty="0"/>
              <a:t> </a:t>
            </a:r>
            <a:r>
              <a:rPr lang="cs-CZ" i="1" dirty="0" err="1"/>
              <a:t>Specs</a:t>
            </a:r>
            <a:r>
              <a:rPr lang="cs-CZ" dirty="0"/>
              <a:t>… umožní přejmenovat všechny proměnné najednou; </a:t>
            </a:r>
            <a:r>
              <a:rPr lang="cs-CZ" i="1" dirty="0"/>
              <a:t>Text </a:t>
            </a:r>
            <a:r>
              <a:rPr lang="cs-CZ" i="1" dirty="0" err="1"/>
              <a:t>Labels</a:t>
            </a:r>
            <a:r>
              <a:rPr lang="cs-CZ" dirty="0"/>
              <a:t> číselným hodnotám přiřadí textový popisek).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b="1" u="sng" dirty="0"/>
              <a:t>Pojmenujte názvy řádků tabulky jmény studentů</a:t>
            </a:r>
            <a:r>
              <a:rPr lang="cs-CZ" b="1" dirty="0"/>
              <a:t>, poté proměnnou jméno studenta smažte.</a:t>
            </a:r>
            <a:endParaRPr lang="cs-CZ" dirty="0"/>
          </a:p>
          <a:p>
            <a:r>
              <a:rPr lang="cs-CZ" dirty="0"/>
              <a:t>Návod: Záložka </a:t>
            </a:r>
            <a:r>
              <a:rPr lang="cs-CZ" i="1" dirty="0"/>
              <a:t>Data → </a:t>
            </a:r>
            <a:r>
              <a:rPr lang="cs-CZ" i="1" dirty="0" err="1"/>
              <a:t>Names</a:t>
            </a:r>
            <a:r>
              <a:rPr lang="cs-CZ" i="1" dirty="0"/>
              <a:t> </a:t>
            </a:r>
            <a:r>
              <a:rPr lang="cs-CZ" dirty="0"/>
              <a:t>→ </a:t>
            </a:r>
            <a:r>
              <a:rPr lang="cs-CZ" i="1" dirty="0"/>
              <a:t>Transfer case </a:t>
            </a:r>
            <a:r>
              <a:rPr lang="cs-CZ" i="1" dirty="0" err="1"/>
              <a:t>names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dirty="0"/>
              <a:t>→ </a:t>
            </a:r>
            <a:r>
              <a:rPr lang="cs-CZ" i="1" dirty="0" err="1"/>
              <a:t>Variable</a:t>
            </a:r>
            <a:r>
              <a:rPr lang="cs-CZ" dirty="0"/>
              <a:t>: Jméno studenta;</a:t>
            </a:r>
          </a:p>
          <a:p>
            <a:r>
              <a:rPr lang="cs-CZ" dirty="0"/>
              <a:t>smazání-vybereme proměnnou Jméno studenta, pravé tlačítko myši → </a:t>
            </a:r>
            <a:r>
              <a:rPr lang="cs-CZ" i="1" dirty="0" err="1"/>
              <a:t>Delete</a:t>
            </a:r>
            <a:r>
              <a:rPr lang="cs-CZ" i="1" dirty="0"/>
              <a:t> </a:t>
            </a:r>
            <a:r>
              <a:rPr lang="cs-CZ" i="1" dirty="0" err="1"/>
              <a:t>Variable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00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Samostatné cvičení: </a:t>
            </a:r>
            <a:r>
              <a:rPr lang="cs-CZ" dirty="0"/>
              <a:t>soubor </a:t>
            </a:r>
            <a:r>
              <a:rPr lang="cs-CZ" dirty="0" err="1" smtClean="0"/>
              <a:t>studenti.sta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556793"/>
            <a:ext cx="8229600" cy="504055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b="1" dirty="0" smtClean="0"/>
              <a:t>U </a:t>
            </a:r>
            <a:r>
              <a:rPr lang="cs-CZ" b="1" dirty="0"/>
              <a:t>proměnné </a:t>
            </a:r>
            <a:r>
              <a:rPr lang="cs-CZ" b="1" u="sng" dirty="0"/>
              <a:t>Známka</a:t>
            </a:r>
            <a:r>
              <a:rPr lang="cs-CZ" b="1" dirty="0"/>
              <a:t> zjistěte </a:t>
            </a:r>
            <a:r>
              <a:rPr lang="cs-CZ" b="1" u="sng" dirty="0"/>
              <a:t>absolutní, relativní četnost, dále absolutní a relativní kumulativní četnost.</a:t>
            </a:r>
            <a:endParaRPr lang="cs-CZ" dirty="0"/>
          </a:p>
          <a:p>
            <a:r>
              <a:rPr lang="cs-CZ" dirty="0"/>
              <a:t>Návod: Záložka </a:t>
            </a:r>
            <a:r>
              <a:rPr lang="cs-CZ" i="1" dirty="0" err="1"/>
              <a:t>Statistics</a:t>
            </a:r>
            <a:r>
              <a:rPr lang="cs-CZ" i="1" dirty="0"/>
              <a:t> → Basic </a:t>
            </a:r>
            <a:r>
              <a:rPr lang="cs-CZ" i="1" dirty="0" err="1"/>
              <a:t>Statistics</a:t>
            </a:r>
            <a:r>
              <a:rPr lang="cs-CZ" i="1" dirty="0"/>
              <a:t> → </a:t>
            </a:r>
            <a:r>
              <a:rPr lang="cs-CZ" i="1" dirty="0" err="1"/>
              <a:t>Frequency</a:t>
            </a:r>
            <a:r>
              <a:rPr lang="cs-CZ" i="1" dirty="0"/>
              <a:t> </a:t>
            </a:r>
            <a:r>
              <a:rPr lang="cs-CZ" i="1" dirty="0" err="1"/>
              <a:t>tables</a:t>
            </a:r>
            <a:r>
              <a:rPr lang="cs-CZ" i="1" dirty="0"/>
              <a:t> → </a:t>
            </a:r>
            <a:r>
              <a:rPr lang="cs-CZ" i="1" dirty="0" err="1"/>
              <a:t>Variables</a:t>
            </a:r>
            <a:r>
              <a:rPr lang="cs-CZ" dirty="0"/>
              <a:t>: známka z biostatistiky</a:t>
            </a:r>
            <a:r>
              <a:rPr lang="cs-CZ" i="1" dirty="0"/>
              <a:t> → </a:t>
            </a:r>
            <a:r>
              <a:rPr lang="cs-CZ" i="1" dirty="0" err="1"/>
              <a:t>Summary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r>
              <a:rPr lang="cs-CZ" b="1" dirty="0" smtClean="0"/>
              <a:t>Zjistěte </a:t>
            </a:r>
            <a:r>
              <a:rPr lang="cs-CZ" b="1" u="sng" dirty="0"/>
              <a:t>průměr, medián </a:t>
            </a:r>
            <a:r>
              <a:rPr lang="cs-CZ" b="1" dirty="0"/>
              <a:t>pro proměnnou </a:t>
            </a:r>
            <a:r>
              <a:rPr lang="cs-CZ" b="1" u="sng" dirty="0"/>
              <a:t>Věk</a:t>
            </a:r>
            <a:r>
              <a:rPr lang="cs-CZ" b="1" dirty="0"/>
              <a:t>. U proměnné </a:t>
            </a:r>
            <a:r>
              <a:rPr lang="cs-CZ" b="1" u="sng" dirty="0"/>
              <a:t>pohlaví</a:t>
            </a:r>
            <a:r>
              <a:rPr lang="cs-CZ" b="1" dirty="0"/>
              <a:t> zjistěte </a:t>
            </a:r>
            <a:r>
              <a:rPr lang="cs-CZ" b="1" u="sng" dirty="0"/>
              <a:t>modus</a:t>
            </a:r>
            <a:r>
              <a:rPr lang="cs-CZ" b="1" dirty="0"/>
              <a:t>. Pro proměnnou </a:t>
            </a:r>
            <a:r>
              <a:rPr lang="cs-CZ" b="1" u="sng" dirty="0"/>
              <a:t>známka</a:t>
            </a:r>
            <a:r>
              <a:rPr lang="cs-CZ" b="1" dirty="0"/>
              <a:t> zjistěte medián, modus.</a:t>
            </a:r>
            <a:endParaRPr lang="cs-CZ" dirty="0"/>
          </a:p>
          <a:p>
            <a:r>
              <a:rPr lang="cs-CZ" dirty="0"/>
              <a:t>Návod: </a:t>
            </a:r>
          </a:p>
          <a:p>
            <a:r>
              <a:rPr lang="cs-CZ" u="sng" dirty="0"/>
              <a:t>Způsob 1</a:t>
            </a:r>
            <a:r>
              <a:rPr lang="cs-CZ" dirty="0"/>
              <a:t>: Označíme proměnnou věk, pravé tlačítko</a:t>
            </a:r>
            <a:r>
              <a:rPr lang="cs-CZ" i="1" dirty="0"/>
              <a:t> → </a:t>
            </a:r>
            <a:r>
              <a:rPr lang="cs-CZ" i="1" dirty="0" err="1"/>
              <a:t>Statistics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Block</a:t>
            </a:r>
            <a:r>
              <a:rPr lang="cs-CZ" i="1" dirty="0"/>
              <a:t> Data → </a:t>
            </a:r>
            <a:r>
              <a:rPr lang="cs-CZ" i="1" dirty="0" err="1"/>
              <a:t>Blocks</a:t>
            </a:r>
            <a:r>
              <a:rPr lang="cs-CZ" i="1" dirty="0"/>
              <a:t> </a:t>
            </a:r>
            <a:r>
              <a:rPr lang="cs-CZ" i="1" dirty="0" err="1"/>
              <a:t>columns</a:t>
            </a:r>
            <a:r>
              <a:rPr lang="cs-CZ" i="1" dirty="0"/>
              <a:t> → </a:t>
            </a:r>
            <a:r>
              <a:rPr lang="cs-CZ" i="1" dirty="0" err="1"/>
              <a:t>All</a:t>
            </a:r>
            <a:endParaRPr lang="cs-CZ" dirty="0"/>
          </a:p>
          <a:p>
            <a:r>
              <a:rPr lang="cs-CZ" u="sng" dirty="0" err="1"/>
              <a:t>Zbůsob</a:t>
            </a:r>
            <a:r>
              <a:rPr lang="cs-CZ" u="sng" dirty="0"/>
              <a:t> 2</a:t>
            </a:r>
            <a:r>
              <a:rPr lang="cs-CZ" dirty="0"/>
              <a:t>: Záložka </a:t>
            </a:r>
            <a:r>
              <a:rPr lang="cs-CZ" i="1" dirty="0" err="1"/>
              <a:t>Statistics</a:t>
            </a:r>
            <a:r>
              <a:rPr lang="cs-CZ" i="1" dirty="0"/>
              <a:t> → Basic </a:t>
            </a:r>
            <a:r>
              <a:rPr lang="cs-CZ" i="1" dirty="0" err="1"/>
              <a:t>Statistics</a:t>
            </a:r>
            <a:r>
              <a:rPr lang="cs-CZ" i="1" dirty="0"/>
              <a:t> → </a:t>
            </a:r>
            <a:r>
              <a:rPr lang="cs-CZ" i="1" dirty="0" err="1"/>
              <a:t>Descriptive</a:t>
            </a:r>
            <a:r>
              <a:rPr lang="cs-CZ" i="1" dirty="0"/>
              <a:t> </a:t>
            </a:r>
            <a:r>
              <a:rPr lang="cs-CZ" i="1" dirty="0" err="1"/>
              <a:t>statistics</a:t>
            </a:r>
            <a:r>
              <a:rPr lang="cs-CZ" i="1" dirty="0"/>
              <a:t> → </a:t>
            </a:r>
            <a:r>
              <a:rPr lang="cs-CZ" i="1" dirty="0" err="1"/>
              <a:t>Variables</a:t>
            </a:r>
            <a:r>
              <a:rPr lang="cs-CZ" i="1" dirty="0"/>
              <a:t>:</a:t>
            </a:r>
            <a:r>
              <a:rPr lang="cs-CZ" dirty="0"/>
              <a:t> věk</a:t>
            </a:r>
            <a:r>
              <a:rPr lang="cs-CZ" i="1" dirty="0"/>
              <a:t>→ </a:t>
            </a:r>
            <a:r>
              <a:rPr lang="cs-CZ" dirty="0"/>
              <a:t>záložka </a:t>
            </a:r>
            <a:r>
              <a:rPr lang="cs-CZ" i="1" dirty="0" err="1"/>
              <a:t>Advanced</a:t>
            </a:r>
            <a:r>
              <a:rPr lang="cs-CZ" i="1" dirty="0"/>
              <a:t> → </a:t>
            </a:r>
            <a:r>
              <a:rPr lang="cs-CZ" dirty="0"/>
              <a:t>vybereme </a:t>
            </a:r>
            <a:r>
              <a:rPr lang="cs-CZ" i="1" dirty="0" err="1"/>
              <a:t>Mean</a:t>
            </a:r>
            <a:r>
              <a:rPr lang="cs-CZ" dirty="0"/>
              <a:t>, </a:t>
            </a:r>
            <a:r>
              <a:rPr lang="cs-CZ" i="1" dirty="0" err="1"/>
              <a:t>Median</a:t>
            </a:r>
            <a:r>
              <a:rPr lang="cs-CZ" i="1" dirty="0"/>
              <a:t>.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6582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Samostatné cvičení: </a:t>
            </a:r>
            <a:r>
              <a:rPr lang="cs-CZ" dirty="0"/>
              <a:t>soubor </a:t>
            </a:r>
            <a:r>
              <a:rPr lang="cs-CZ" dirty="0" err="1" smtClean="0"/>
              <a:t>studenti.sta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556793"/>
            <a:ext cx="8229600" cy="522024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b="1" dirty="0" smtClean="0"/>
              <a:t>Proměnnou </a:t>
            </a:r>
            <a:r>
              <a:rPr lang="cs-CZ" b="1" u="sng" dirty="0"/>
              <a:t>věk překódujte</a:t>
            </a:r>
            <a:r>
              <a:rPr lang="cs-CZ" b="1" dirty="0"/>
              <a:t> pomocí následujících 5 intervalů: &lt;20,22&gt;, (22,25&gt;, (25,28&gt;, (28,31&gt;, (31,33&gt;  do proměnné Věk 2.</a:t>
            </a:r>
            <a:endParaRPr lang="cs-CZ" dirty="0"/>
          </a:p>
          <a:p>
            <a:r>
              <a:rPr lang="cs-CZ" dirty="0"/>
              <a:t>Návod: Vložíme novou proměnnou Věk 2 za proměnnou Věk. Označíme novou proměnnou</a:t>
            </a:r>
          </a:p>
          <a:p>
            <a:r>
              <a:rPr lang="cs-CZ" dirty="0"/>
              <a:t>Věk 2, záložka </a:t>
            </a:r>
            <a:r>
              <a:rPr lang="cs-CZ" i="1" dirty="0"/>
              <a:t>Data → </a:t>
            </a:r>
            <a:r>
              <a:rPr lang="cs-CZ" i="1" dirty="0" err="1"/>
              <a:t>Recode</a:t>
            </a:r>
            <a:r>
              <a:rPr lang="cs-CZ" i="1" dirty="0"/>
              <a:t> → </a:t>
            </a:r>
            <a:r>
              <a:rPr lang="cs-CZ" i="1" dirty="0" err="1"/>
              <a:t>Category</a:t>
            </a:r>
            <a:r>
              <a:rPr lang="cs-CZ" i="1" dirty="0"/>
              <a:t> 1</a:t>
            </a:r>
            <a:r>
              <a:rPr lang="cs-CZ" dirty="0"/>
              <a:t>: věk&gt;=20 and věk&lt;=22, </a:t>
            </a:r>
            <a:r>
              <a:rPr lang="cs-CZ" i="1" dirty="0"/>
              <a:t>New </a:t>
            </a:r>
            <a:r>
              <a:rPr lang="cs-CZ" i="1" dirty="0" err="1"/>
              <a:t>Value</a:t>
            </a:r>
            <a:r>
              <a:rPr lang="cs-CZ" dirty="0"/>
              <a:t>: 1 atd.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b="1" dirty="0" smtClean="0"/>
              <a:t>Pomocí </a:t>
            </a:r>
            <a:r>
              <a:rPr lang="cs-CZ" b="1" u="sng" dirty="0"/>
              <a:t>koláčového grafu</a:t>
            </a:r>
            <a:r>
              <a:rPr lang="cs-CZ" b="1" dirty="0"/>
              <a:t> znázorněte proměnnou </a:t>
            </a:r>
            <a:r>
              <a:rPr lang="cs-CZ" b="1" u="sng" dirty="0"/>
              <a:t>Známku a Pohlaví, </a:t>
            </a:r>
            <a:r>
              <a:rPr lang="cs-CZ" b="1" dirty="0"/>
              <a:t>doplňte procenta (relativní četnost).</a:t>
            </a:r>
            <a:endParaRPr lang="cs-CZ" dirty="0"/>
          </a:p>
          <a:p>
            <a:r>
              <a:rPr lang="cs-CZ" dirty="0"/>
              <a:t>Návod: Záložka </a:t>
            </a:r>
            <a:r>
              <a:rPr lang="cs-CZ" i="1" dirty="0" err="1"/>
              <a:t>Graphs</a:t>
            </a:r>
            <a:r>
              <a:rPr lang="cs-CZ" i="1" dirty="0"/>
              <a:t> → 2D → Pie </a:t>
            </a:r>
            <a:r>
              <a:rPr lang="cs-CZ" i="1" dirty="0" err="1"/>
              <a:t>Charts</a:t>
            </a:r>
            <a:r>
              <a:rPr lang="cs-CZ" i="1" dirty="0"/>
              <a:t> → </a:t>
            </a:r>
            <a:r>
              <a:rPr lang="cs-CZ" dirty="0"/>
              <a:t>Záložka: </a:t>
            </a:r>
            <a:r>
              <a:rPr lang="cs-CZ" i="1" dirty="0" err="1"/>
              <a:t>Quick</a:t>
            </a:r>
            <a:r>
              <a:rPr lang="cs-CZ" i="1" dirty="0"/>
              <a:t>: </a:t>
            </a:r>
            <a:r>
              <a:rPr lang="cs-CZ" i="1" dirty="0" err="1"/>
              <a:t>Variables</a:t>
            </a:r>
            <a:r>
              <a:rPr lang="cs-CZ" dirty="0"/>
              <a:t>: Známka, Pohlaví; </a:t>
            </a:r>
            <a:r>
              <a:rPr lang="cs-CZ" dirty="0" err="1"/>
              <a:t>Záložka:</a:t>
            </a:r>
            <a:r>
              <a:rPr lang="cs-CZ" i="1" dirty="0" err="1"/>
              <a:t>Advanced</a:t>
            </a:r>
            <a:r>
              <a:rPr lang="cs-CZ" i="1" dirty="0"/>
              <a:t> → Pie </a:t>
            </a:r>
            <a:r>
              <a:rPr lang="cs-CZ" i="1" dirty="0" err="1"/>
              <a:t>legends</a:t>
            </a:r>
            <a:r>
              <a:rPr lang="cs-CZ" i="1" dirty="0"/>
              <a:t> </a:t>
            </a:r>
            <a:r>
              <a:rPr lang="cs-CZ" dirty="0"/>
              <a:t>vyber</a:t>
            </a:r>
            <a:r>
              <a:rPr lang="cs-CZ" i="1" dirty="0"/>
              <a:t> Text and </a:t>
            </a:r>
            <a:r>
              <a:rPr lang="cs-CZ" i="1" dirty="0" err="1"/>
              <a:t>Percent</a:t>
            </a:r>
            <a:r>
              <a:rPr lang="cs-CZ" i="1" dirty="0"/>
              <a:t>.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 smtClean="0"/>
              <a:t>Pomocí </a:t>
            </a:r>
            <a:r>
              <a:rPr lang="cs-CZ" b="1" u="sng" dirty="0"/>
              <a:t>sloupcového grafu</a:t>
            </a:r>
            <a:r>
              <a:rPr lang="cs-CZ" b="1" dirty="0"/>
              <a:t> znázorněte </a:t>
            </a:r>
            <a:r>
              <a:rPr lang="cs-CZ" b="1" u="sng" dirty="0"/>
              <a:t>věk pouze pro muže</a:t>
            </a:r>
            <a:r>
              <a:rPr lang="cs-CZ" b="1" dirty="0"/>
              <a:t>.</a:t>
            </a:r>
            <a:endParaRPr lang="cs-CZ" dirty="0"/>
          </a:p>
          <a:p>
            <a:r>
              <a:rPr lang="cs-CZ" dirty="0"/>
              <a:t>Návod: Záložka </a:t>
            </a:r>
            <a:r>
              <a:rPr lang="cs-CZ" i="1" dirty="0" err="1"/>
              <a:t>Graphs</a:t>
            </a:r>
            <a:r>
              <a:rPr lang="cs-CZ" i="1" dirty="0"/>
              <a:t> → 2D → Bar/</a:t>
            </a:r>
            <a:r>
              <a:rPr lang="cs-CZ" i="1" dirty="0" err="1"/>
              <a:t>Column</a:t>
            </a:r>
            <a:r>
              <a:rPr lang="cs-CZ" i="1" dirty="0"/>
              <a:t> </a:t>
            </a:r>
            <a:r>
              <a:rPr lang="cs-CZ" i="1" dirty="0" err="1"/>
              <a:t>Plots</a:t>
            </a:r>
            <a:r>
              <a:rPr lang="cs-CZ" i="1" dirty="0"/>
              <a:t> → </a:t>
            </a:r>
            <a:r>
              <a:rPr lang="cs-CZ" i="1" dirty="0" err="1"/>
              <a:t>Variables</a:t>
            </a:r>
            <a:r>
              <a:rPr lang="cs-CZ" dirty="0"/>
              <a:t>: Věk, v tomtéž okně napravo klikneme na </a:t>
            </a:r>
            <a:r>
              <a:rPr lang="cs-CZ" i="1" dirty="0" err="1"/>
              <a:t>Select</a:t>
            </a:r>
            <a:r>
              <a:rPr lang="cs-CZ" i="1" dirty="0"/>
              <a:t> </a:t>
            </a:r>
            <a:r>
              <a:rPr lang="cs-CZ" i="1" dirty="0" err="1"/>
              <a:t>Cases</a:t>
            </a:r>
            <a:r>
              <a:rPr lang="cs-CZ" i="1" dirty="0"/>
              <a:t> →</a:t>
            </a:r>
            <a:r>
              <a:rPr lang="cs-CZ" dirty="0"/>
              <a:t>zaškrtneme možnost </a:t>
            </a:r>
            <a:r>
              <a:rPr lang="cs-CZ" i="1" dirty="0" err="1"/>
              <a:t>Enable</a:t>
            </a:r>
            <a:r>
              <a:rPr lang="cs-CZ" i="1" dirty="0"/>
              <a:t> </a:t>
            </a:r>
            <a:r>
              <a:rPr lang="cs-CZ" i="1" dirty="0" err="1"/>
              <a:t>Selection</a:t>
            </a:r>
            <a:r>
              <a:rPr lang="cs-CZ" i="1" dirty="0"/>
              <a:t> </a:t>
            </a:r>
            <a:r>
              <a:rPr lang="cs-CZ" i="1" dirty="0" err="1"/>
              <a:t>Conditions</a:t>
            </a:r>
            <a:r>
              <a:rPr lang="cs-CZ" i="1" dirty="0"/>
              <a:t> → </a:t>
            </a:r>
            <a:r>
              <a:rPr lang="cs-CZ" i="1" dirty="0" err="1"/>
              <a:t>Specific</a:t>
            </a:r>
            <a:r>
              <a:rPr lang="cs-CZ" i="1" dirty="0"/>
              <a:t>→ </a:t>
            </a:r>
            <a:r>
              <a:rPr lang="cs-CZ" i="1" dirty="0" err="1"/>
              <a:t>selected</a:t>
            </a:r>
            <a:r>
              <a:rPr lang="cs-CZ" i="1" dirty="0"/>
              <a:t> by </a:t>
            </a:r>
            <a:r>
              <a:rPr lang="cs-CZ" i="1" dirty="0" err="1"/>
              <a:t>Expression</a:t>
            </a:r>
            <a:r>
              <a:rPr lang="cs-CZ" dirty="0" smtClean="0"/>
              <a:t>: Pohlaví=1</a:t>
            </a:r>
            <a:r>
              <a:rPr lang="cs-CZ" dirty="0"/>
              <a:t>.</a:t>
            </a:r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418835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8794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altLang="cs-CZ" sz="2400" dirty="0" smtClean="0"/>
              <a:t>lze ji řadit do kategorií, ale nelze ji kvantifikovat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altLang="cs-CZ" sz="2400" dirty="0" smtClean="0"/>
              <a:t>můžeme ji přiřadit číselnou hodnotu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 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  <a:endParaRPr lang="cs-CZ" altLang="cs-CZ" sz="2400" i="1" dirty="0">
              <a:solidFill>
                <a:srgbClr val="FF0000"/>
              </a:solidFill>
            </a:endParaRPr>
          </a:p>
          <a:p>
            <a:pPr marL="341313" indent="-341313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7252182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Samostatné cvičení: </a:t>
            </a:r>
            <a:r>
              <a:rPr lang="cs-CZ" dirty="0"/>
              <a:t>soubor </a:t>
            </a:r>
            <a:r>
              <a:rPr lang="cs-CZ" dirty="0" err="1" smtClean="0"/>
              <a:t>studenti.sta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556793"/>
            <a:ext cx="8229600" cy="16561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/>
              <a:t>Pro </a:t>
            </a:r>
            <a:r>
              <a:rPr lang="cs-CZ" b="1" dirty="0"/>
              <a:t>proměnnou </a:t>
            </a:r>
            <a:r>
              <a:rPr lang="cs-CZ" b="1" u="sng" dirty="0"/>
              <a:t>Věk vytvořte histogram</a:t>
            </a:r>
            <a:r>
              <a:rPr lang="cs-CZ" b="1" dirty="0"/>
              <a:t> s intervaly širokými dva roky, poté zkuste to samé zvlášť pro muže a ženy.</a:t>
            </a:r>
            <a:endParaRPr lang="cs-CZ" dirty="0"/>
          </a:p>
          <a:p>
            <a:r>
              <a:rPr lang="cs-CZ" dirty="0" err="1"/>
              <a:t>Návod:Záložka</a:t>
            </a:r>
            <a:r>
              <a:rPr lang="cs-CZ" dirty="0"/>
              <a:t> </a:t>
            </a:r>
            <a:r>
              <a:rPr lang="cs-CZ" i="1" dirty="0" err="1"/>
              <a:t>Graphs</a:t>
            </a:r>
            <a:r>
              <a:rPr lang="cs-CZ" i="1" dirty="0"/>
              <a:t> → Histogram → </a:t>
            </a:r>
            <a:r>
              <a:rPr lang="cs-CZ" i="1" dirty="0" err="1"/>
              <a:t>Variables</a:t>
            </a:r>
            <a:r>
              <a:rPr lang="cs-CZ" i="1" dirty="0"/>
              <a:t>: </a:t>
            </a:r>
            <a:r>
              <a:rPr lang="cs-CZ" dirty="0"/>
              <a:t>věk, záložka </a:t>
            </a:r>
            <a:r>
              <a:rPr lang="cs-CZ" i="1" dirty="0" err="1"/>
              <a:t>Advanced</a:t>
            </a:r>
            <a:r>
              <a:rPr lang="cs-CZ" dirty="0"/>
              <a:t>: </a:t>
            </a:r>
            <a:r>
              <a:rPr lang="cs-CZ" i="1" dirty="0" err="1"/>
              <a:t>Intervals</a:t>
            </a:r>
            <a:r>
              <a:rPr lang="cs-CZ" i="1" dirty="0"/>
              <a:t> </a:t>
            </a:r>
            <a:r>
              <a:rPr lang="cs-CZ" i="1" dirty="0" err="1"/>
              <a:t>Boundaries</a:t>
            </a:r>
            <a:r>
              <a:rPr lang="cs-CZ" i="1" dirty="0"/>
              <a:t> → </a:t>
            </a:r>
            <a:r>
              <a:rPr lang="cs-CZ" i="1" dirty="0" err="1"/>
              <a:t>Specifies</a:t>
            </a:r>
            <a:r>
              <a:rPr lang="cs-CZ" i="1" dirty="0"/>
              <a:t> </a:t>
            </a:r>
            <a:r>
              <a:rPr lang="cs-CZ" i="1" dirty="0" err="1"/>
              <a:t>boundaries</a:t>
            </a:r>
            <a:r>
              <a:rPr lang="cs-CZ" i="1" dirty="0"/>
              <a:t> </a:t>
            </a:r>
            <a:r>
              <a:rPr lang="cs-CZ" dirty="0"/>
              <a:t>po boku vpravo </a:t>
            </a:r>
            <a:r>
              <a:rPr lang="cs-CZ" i="1" dirty="0"/>
              <a:t>By </a:t>
            </a:r>
            <a:r>
              <a:rPr lang="cs-CZ" i="1" dirty="0" err="1"/>
              <a:t>group</a:t>
            </a:r>
            <a:r>
              <a:rPr lang="cs-CZ" dirty="0"/>
              <a:t>: vybereme proměnnou pohlaví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pPr lvl="0"/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362193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4032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sz="2400" dirty="0" smtClean="0"/>
              <a:t>lze ji řadit do kategorií, ale nelze ji kvantifikovat</a:t>
            </a:r>
          </a:p>
          <a:p>
            <a:pPr marL="341313" indent="-341313"/>
            <a:r>
              <a:rPr lang="cs-CZ" sz="2400" dirty="0" smtClean="0"/>
              <a:t>Příklady: </a:t>
            </a:r>
            <a:r>
              <a:rPr lang="cs-CZ" sz="2400" i="1" dirty="0" smtClean="0">
                <a:solidFill>
                  <a:srgbClr val="0070C0"/>
                </a:solidFill>
              </a:rPr>
              <a:t>pohlaví, HIV status, barva vlasů ...</a:t>
            </a:r>
          </a:p>
          <a:p>
            <a:pPr marL="341313" indent="-341313">
              <a:buNone/>
            </a:pPr>
            <a:endParaRPr 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sz="2400" dirty="0" smtClean="0"/>
              <a:t>můžeme ji přiřadit číselnou hodnotu</a:t>
            </a:r>
          </a:p>
          <a:p>
            <a:pPr marL="341313" indent="-341313"/>
            <a:r>
              <a:rPr lang="cs-CZ" sz="2400" dirty="0" smtClean="0"/>
              <a:t>Příklady: </a:t>
            </a:r>
            <a:r>
              <a:rPr lang="cs-CZ" sz="2400" i="1" dirty="0" smtClean="0">
                <a:solidFill>
                  <a:srgbClr val="0070C0"/>
                </a:solidFill>
              </a:rPr>
              <a:t>výška, váha, teplota, počet hospitalizací ...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</a:p>
          <a:p>
            <a:pPr marL="355600" indent="0"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512988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Příklady: Diabetes (1-ano, 0-ne), 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		       Pohlaví (1-muž, 0-žena).</a:t>
            </a:r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krevní skupiny (A/B/AB/0).</a:t>
            </a:r>
            <a:endParaRPr lang="cs-CZ" altLang="cs-CZ" sz="2000" dirty="0" smtClean="0">
              <a:solidFill>
                <a:srgbClr val="0070C0"/>
              </a:solidFill>
            </a:endParaRP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  <a:endParaRPr lang="en-US" altLang="cs-CZ" sz="2000" dirty="0" smtClean="0"/>
          </a:p>
          <a:p>
            <a:pPr marL="1255713" indent="-900113">
              <a:buFont typeface="Wingdings 2" pitchFamily="18" charset="2"/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říklady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	 stupeň bolesti (mírná/střední/velká), </a:t>
            </a:r>
          </a:p>
          <a:p>
            <a:pPr marL="1255713" indent="-900113">
              <a:buFont typeface="Wingdings 2" pitchFamily="18" charset="2"/>
              <a:buNone/>
            </a:pPr>
            <a:r>
              <a:rPr lang="cs-CZ" altLang="cs-CZ" sz="2000" i="1" dirty="0">
                <a:solidFill>
                  <a:srgbClr val="0070C0"/>
                </a:solidFill>
              </a:rPr>
              <a:t>	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 stadium maligního onemocnění (I/II/III/IV).</a:t>
            </a:r>
          </a:p>
          <a:p>
            <a:pPr marL="341313" indent="-341313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7622732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i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i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dirty="0" smtClean="0"/>
              <a:t>Kvantitativní znaky</a:t>
            </a:r>
          </a:p>
        </p:txBody>
      </p:sp>
      <p:sp>
        <p:nvSpPr>
          <p:cNvPr id="28676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94308"/>
            <a:ext cx="8534400" cy="4598988"/>
          </a:xfrm>
        </p:spPr>
        <p:txBody>
          <a:bodyPr/>
          <a:lstStyle/>
          <a:p>
            <a:pPr marL="341313" indent="-341313"/>
            <a:r>
              <a:rPr lang="cs-CZ" altLang="cs-CZ" sz="2000" b="1" u="sng" dirty="0" smtClean="0"/>
              <a:t>Intervalové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interpretace rozdílu dvou hodnot (stejný interval mezi jednou a druhou dvojicí hodnot vyjadřuje i stejný rozdíl v intenzitě zkoumané vlastnosti). Společný znak intervalových znaků: nula byla stanovena uměle, tedy pouhou konvencí.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  Příklad: teplota měřená ve stupních Celsia, letopočet.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/>
            <a:r>
              <a:rPr lang="cs-CZ" altLang="cs-CZ" sz="2000" b="1" u="sng" dirty="0" smtClean="0"/>
              <a:t>Poměrové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kromě rozdílu interpretujeme i podíl dvou hodnot.</a:t>
            </a:r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000" dirty="0" smtClean="0">
                <a:solidFill>
                  <a:srgbClr val="0070C0"/>
                </a:solidFill>
              </a:rPr>
              <a:t>       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Příklady: výška v cm, váha v kg, ...</a:t>
            </a:r>
            <a:endParaRPr lang="cs-CZ" altLang="cs-CZ" sz="2000" dirty="0" smtClean="0"/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endParaRPr lang="cs-CZ" altLang="cs-CZ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978685"/>
              </p:ext>
            </p:extLst>
          </p:nvPr>
        </p:nvGraphicFramePr>
        <p:xfrm>
          <a:off x="683568" y="3076247"/>
          <a:ext cx="3744415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Den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Teplota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ozdíl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600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Podíl </a:t>
                      </a:r>
                      <a:r>
                        <a:rPr lang="cs-CZ" sz="1600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1.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</a:t>
                      </a:r>
                      <a:r>
                        <a:rPr lang="cs-CZ" sz="1600" b="0" dirty="0" smtClean="0"/>
                        <a:t>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2.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</a:t>
                      </a:r>
                      <a:r>
                        <a:rPr lang="cs-CZ" sz="1600" b="0" dirty="0" smtClean="0"/>
                        <a:t>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+2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2x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3.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6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+2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1.5x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683568" y="4417367"/>
            <a:ext cx="3091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aseline="30000" dirty="0" smtClean="0"/>
              <a:t>1 </a:t>
            </a:r>
            <a:r>
              <a:rPr lang="cs-CZ" sz="1400" dirty="0" smtClean="0"/>
              <a:t>Srovnání s měřením z předchozího dne</a:t>
            </a:r>
            <a:endParaRPr lang="cs-CZ" sz="1400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536504" y="4273351"/>
            <a:ext cx="43727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932040" y="3782069"/>
            <a:ext cx="4139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1.5krát vyšší teplota ve srovnání s 2. dnem, přičemž došlo ke stejnému nárůstu teploty jako při srovnání 2. a 1. dne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77310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Popisné statistiky</a:t>
            </a:r>
          </a:p>
        </p:txBody>
      </p:sp>
      <p:sp>
        <p:nvSpPr>
          <p:cNvPr id="36867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r>
              <a:rPr lang="cs-CZ" sz="2400" b="1" u="sng" dirty="0">
                <a:latin typeface="+mn-lt"/>
                <a:cs typeface="+mn-cs"/>
              </a:rPr>
              <a:t>Charakteristiky polohy </a:t>
            </a:r>
            <a:r>
              <a:rPr lang="cs-CZ" sz="2400" b="0" i="0" dirty="0">
                <a:latin typeface="+mn-lt"/>
                <a:cs typeface="+mn-cs"/>
              </a:rPr>
              <a:t>(míry střední hodnoty, míry centrální tendence)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Udávají, kolem jaké hodnoty se data centrují, resp. které hodnoty jsou </a:t>
            </a:r>
            <a:r>
              <a:rPr lang="cs-CZ" sz="2000" b="0" i="0" dirty="0" smtClean="0">
                <a:latin typeface="+mn-lt"/>
                <a:cs typeface="+mn-cs"/>
              </a:rPr>
              <a:t>nejčastější, popis „těžiště“ – míry polohy</a:t>
            </a:r>
            <a:endParaRPr lang="cs-CZ" sz="2000" b="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00B050"/>
                </a:solidFill>
                <a:latin typeface="+mn-lt"/>
                <a:cs typeface="+mn-cs"/>
              </a:rPr>
              <a:t>Aritmetický průměr, medián, modus, geometrický průměr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sz="200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2400" b="1" i="0" u="sng" dirty="0">
                <a:latin typeface="+mn-lt"/>
                <a:cs typeface="+mn-cs"/>
              </a:rPr>
              <a:t>Charakteristiky variability </a:t>
            </a:r>
            <a:r>
              <a:rPr lang="cs-CZ" sz="2400" b="0" i="0" dirty="0">
                <a:latin typeface="+mn-lt"/>
                <a:cs typeface="+mn-cs"/>
              </a:rPr>
              <a:t>(proměnlivosti)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Zachycují rozptýlení hodnot v souboru (proměnlivost dat)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FD9203"/>
                </a:solidFill>
                <a:latin typeface="+mn-lt"/>
                <a:cs typeface="+mn-cs"/>
              </a:rPr>
              <a:t>Variační rozpětí, rozptyl, směrodatná odchylka, variační koeficient, střední chyba průměru</a:t>
            </a:r>
          </a:p>
        </p:txBody>
      </p:sp>
    </p:spTree>
    <p:extLst>
      <p:ext uri="{BB962C8B-B14F-4D97-AF65-F5344CB8AC3E}">
        <p14:creationId xmlns:p14="http://schemas.microsoft.com/office/powerpoint/2010/main" val="2092257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Charakteristiky polohy</a:t>
            </a:r>
          </a:p>
        </p:txBody>
      </p:sp>
      <p:sp>
        <p:nvSpPr>
          <p:cNvPr id="37891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0" smtClean="0">
                <a:solidFill>
                  <a:srgbClr val="607B7C"/>
                </a:solidFill>
              </a:rPr>
              <a:t>Vytvořil Institut biostatistiky a analýz, Masarykova univerzita </a:t>
            </a:r>
            <a:br>
              <a:rPr lang="cs-CZ" altLang="cs-CZ" b="0" smtClean="0">
                <a:solidFill>
                  <a:srgbClr val="607B7C"/>
                </a:solidFill>
              </a:rPr>
            </a:br>
            <a:r>
              <a:rPr lang="cs-CZ" altLang="cs-CZ" b="0" smtClean="0">
                <a:solidFill>
                  <a:srgbClr val="607B7C"/>
                </a:solidFill>
              </a:rPr>
              <a:t>J. Jarkovský, L. Dušek</a:t>
            </a:r>
          </a:p>
          <a:p>
            <a:pPr eaLnBrk="1" hangingPunct="1"/>
            <a:endParaRPr lang="cs-CZ" altLang="cs-CZ" b="0" smtClean="0">
              <a:solidFill>
                <a:srgbClr val="607B7C"/>
              </a:solidFill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2400" b="1" u="sng" dirty="0" smtClean="0"/>
              <a:t>Charakteristiky polohy u nominálních znaků</a:t>
            </a:r>
            <a:endParaRPr lang="cs-CZ" sz="2400" b="1" i="0" u="sng" dirty="0" smtClean="0">
              <a:solidFill>
                <a:srgbClr val="00B050"/>
              </a:solidFill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b="1" i="0" u="sng" dirty="0" smtClean="0">
                <a:solidFill>
                  <a:srgbClr val="00B050"/>
                </a:solidFill>
                <a:latin typeface="+mn-lt"/>
                <a:cs typeface="+mn-cs"/>
              </a:rPr>
              <a:t>Modus</a:t>
            </a:r>
            <a:r>
              <a:rPr lang="cs-CZ" sz="2400" i="0" dirty="0">
                <a:latin typeface="+mn-lt"/>
                <a:cs typeface="+mn-cs"/>
              </a:rPr>
              <a:t>:</a:t>
            </a:r>
            <a:r>
              <a:rPr lang="cs-CZ" sz="2400" b="0" i="0" dirty="0">
                <a:latin typeface="+mn-lt"/>
                <a:cs typeface="+mn-cs"/>
              </a:rPr>
              <a:t> nejčastěji se vyskytující hodnota proměnné v </a:t>
            </a:r>
            <a:r>
              <a:rPr lang="cs-CZ" sz="2400" b="0" i="0" dirty="0" smtClean="0">
                <a:latin typeface="+mn-lt"/>
                <a:cs typeface="+mn-cs"/>
              </a:rPr>
              <a:t>souboru.</a:t>
            </a:r>
            <a:endParaRPr lang="cs-CZ" sz="2400" b="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endParaRPr lang="cs-CZ" sz="2400" b="0" i="0" dirty="0">
              <a:latin typeface="+mn-lt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2198" y="2780928"/>
            <a:ext cx="8534400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pl-PL" altLang="cs-CZ" sz="2400" i="0" u="sng" dirty="0" smtClean="0">
                <a:latin typeface="+mn-lt"/>
              </a:rPr>
              <a:t>Charakteristiky </a:t>
            </a:r>
            <a:r>
              <a:rPr lang="pl-PL" altLang="cs-CZ" sz="2400" i="0" u="sng" dirty="0">
                <a:latin typeface="+mn-lt"/>
              </a:rPr>
              <a:t>polohy u </a:t>
            </a:r>
            <a:r>
              <a:rPr lang="pl-PL" altLang="cs-CZ" sz="2400" i="0" u="sng" dirty="0" smtClean="0">
                <a:latin typeface="+mn-lt"/>
              </a:rPr>
              <a:t>ordinálních </a:t>
            </a:r>
            <a:r>
              <a:rPr lang="pl-PL" altLang="cs-CZ" sz="2400" i="0" u="sng" dirty="0" smtClean="0">
                <a:latin typeface="+mn-lt"/>
              </a:rPr>
              <a:t>a kvantitativních znaků</a:t>
            </a:r>
            <a:endParaRPr lang="cs-CZ" altLang="cs-CZ" sz="2400" i="0" u="sng" dirty="0" smtClean="0">
              <a:latin typeface="+mn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l-GR" altLang="cs-CZ" sz="2400" i="0" u="sng" dirty="0" smtClean="0">
                <a:solidFill>
                  <a:srgbClr val="00B050"/>
                </a:solidFill>
                <a:latin typeface="+mn-lt"/>
              </a:rPr>
              <a:t>α</a:t>
            </a:r>
            <a:r>
              <a:rPr lang="cs-CZ" altLang="cs-CZ" sz="2400" i="0" u="sng" dirty="0">
                <a:solidFill>
                  <a:srgbClr val="00B050"/>
                </a:solidFill>
                <a:latin typeface="+mn-lt"/>
              </a:rPr>
              <a:t>-kvantil</a:t>
            </a:r>
            <a:r>
              <a:rPr lang="cs-CZ" altLang="cs-CZ" sz="2400" b="0" i="0" dirty="0">
                <a:latin typeface="+mn-lt"/>
              </a:rPr>
              <a:t>: je-li </a:t>
            </a:r>
            <a:r>
              <a:rPr lang="el-GR" altLang="cs-CZ" sz="2400" b="0" i="0" dirty="0">
                <a:latin typeface="+mn-lt"/>
              </a:rPr>
              <a:t>α</a:t>
            </a:r>
            <a:r>
              <a:rPr lang="cs-CZ" altLang="cs-CZ" sz="2400" b="0" i="0" dirty="0">
                <a:latin typeface="+mn-lt"/>
              </a:rPr>
              <a:t> </a:t>
            </a:r>
            <a:r>
              <a:rPr lang="az-Cyrl-AZ" altLang="cs-CZ" sz="2400" b="0" i="0" dirty="0">
                <a:latin typeface="+mn-lt"/>
              </a:rPr>
              <a:t>Є</a:t>
            </a:r>
            <a:r>
              <a:rPr lang="cs-CZ" altLang="cs-CZ" sz="2400" b="0" i="0" dirty="0">
                <a:latin typeface="+mn-lt"/>
              </a:rPr>
              <a:t> (0,1), pak </a:t>
            </a:r>
            <a:r>
              <a:rPr lang="el-GR" altLang="cs-CZ" sz="2400" b="0" i="0" dirty="0">
                <a:latin typeface="+mn-lt"/>
              </a:rPr>
              <a:t>α</a:t>
            </a:r>
            <a:r>
              <a:rPr lang="cs-CZ" altLang="cs-CZ" sz="2400" b="0" i="0" dirty="0">
                <a:latin typeface="+mn-lt"/>
              </a:rPr>
              <a:t>-kvantil x</a:t>
            </a:r>
            <a:r>
              <a:rPr lang="el-GR" altLang="cs-CZ" sz="2400" b="0" i="0" baseline="-25000" dirty="0">
                <a:latin typeface="+mn-lt"/>
              </a:rPr>
              <a:t>α</a:t>
            </a:r>
            <a:r>
              <a:rPr lang="cs-CZ" altLang="cs-CZ" sz="2400" b="0" i="0" dirty="0">
                <a:latin typeface="+mn-lt"/>
              </a:rPr>
              <a:t> je číslo, které rozděluje uspořádaný datový soubor na dolní úsek, obsahující aspoň podíl </a:t>
            </a:r>
            <a:r>
              <a:rPr lang="el-GR" altLang="cs-CZ" sz="2400" b="0" i="0" dirty="0">
                <a:latin typeface="+mn-lt"/>
              </a:rPr>
              <a:t>α</a:t>
            </a:r>
            <a:r>
              <a:rPr lang="cs-CZ" altLang="cs-CZ" sz="2400" b="0" i="0" dirty="0">
                <a:latin typeface="+mn-lt"/>
              </a:rPr>
              <a:t> všech dat a na horní úsek obsahující aspoň podíl 1-</a:t>
            </a:r>
            <a:r>
              <a:rPr lang="el-GR" altLang="cs-CZ" sz="2400" b="0" i="0" dirty="0">
                <a:latin typeface="+mn-lt"/>
              </a:rPr>
              <a:t>α</a:t>
            </a:r>
            <a:r>
              <a:rPr lang="cs-CZ" altLang="cs-CZ" sz="2400" b="0" i="0" dirty="0">
                <a:latin typeface="+mn-lt"/>
              </a:rPr>
              <a:t> všech dat.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altLang="cs-CZ" sz="2400" b="0" i="0" dirty="0" smtClean="0">
                <a:latin typeface="+mn-lt"/>
              </a:rPr>
              <a:t>x</a:t>
            </a:r>
            <a:r>
              <a:rPr lang="cs-CZ" altLang="cs-CZ" sz="2400" b="0" i="0" baseline="-25000" dirty="0" smtClean="0">
                <a:latin typeface="+mn-lt"/>
              </a:rPr>
              <a:t>0,50</a:t>
            </a:r>
            <a:r>
              <a:rPr lang="cs-CZ" altLang="cs-CZ" sz="2400" b="0" i="0" dirty="0" smtClean="0">
                <a:latin typeface="+mn-lt"/>
              </a:rPr>
              <a:t>- </a:t>
            </a:r>
            <a:r>
              <a:rPr lang="cs-CZ" altLang="cs-CZ" sz="2400" i="0" dirty="0">
                <a:latin typeface="+mn-lt"/>
              </a:rPr>
              <a:t>medián</a:t>
            </a:r>
            <a:r>
              <a:rPr lang="cs-CZ" altLang="cs-CZ" sz="2400" b="0" i="0" dirty="0">
                <a:latin typeface="+mn-lt"/>
              </a:rPr>
              <a:t>, x</a:t>
            </a:r>
            <a:r>
              <a:rPr lang="cs-CZ" altLang="cs-CZ" sz="2400" b="0" i="0" baseline="-25000" dirty="0">
                <a:latin typeface="+mn-lt"/>
              </a:rPr>
              <a:t>0,25- </a:t>
            </a:r>
            <a:r>
              <a:rPr lang="cs-CZ" altLang="cs-CZ" sz="2400" i="0" dirty="0">
                <a:latin typeface="+mn-lt"/>
              </a:rPr>
              <a:t>dolní </a:t>
            </a:r>
            <a:r>
              <a:rPr lang="cs-CZ" altLang="cs-CZ" sz="2400" i="0" dirty="0" err="1">
                <a:latin typeface="+mn-lt"/>
              </a:rPr>
              <a:t>kvartil</a:t>
            </a:r>
            <a:r>
              <a:rPr lang="cs-CZ" altLang="cs-CZ" sz="2400" b="0" i="0" baseline="-25000" dirty="0">
                <a:latin typeface="+mn-lt"/>
              </a:rPr>
              <a:t>, </a:t>
            </a:r>
            <a:r>
              <a:rPr lang="cs-CZ" altLang="cs-CZ" sz="2400" b="0" i="0" dirty="0">
                <a:latin typeface="+mn-lt"/>
              </a:rPr>
              <a:t>x</a:t>
            </a:r>
            <a:r>
              <a:rPr lang="cs-CZ" altLang="cs-CZ" sz="2400" b="0" i="0" baseline="-25000" dirty="0">
                <a:latin typeface="+mn-lt"/>
              </a:rPr>
              <a:t>0,75-</a:t>
            </a:r>
            <a:r>
              <a:rPr lang="cs-CZ" altLang="cs-CZ" sz="2400" i="0" dirty="0">
                <a:latin typeface="+mn-lt"/>
              </a:rPr>
              <a:t>horní </a:t>
            </a:r>
            <a:r>
              <a:rPr lang="cs-CZ" altLang="cs-CZ" sz="2400" i="0" dirty="0" err="1">
                <a:latin typeface="+mn-lt"/>
              </a:rPr>
              <a:t>kvartil</a:t>
            </a:r>
            <a:r>
              <a:rPr lang="cs-CZ" altLang="cs-CZ" sz="2400" b="0" i="0" baseline="-25000" dirty="0">
                <a:latin typeface="+mn-lt"/>
              </a:rPr>
              <a:t>, </a:t>
            </a:r>
            <a:r>
              <a:rPr lang="cs-CZ" altLang="cs-CZ" sz="2400" b="0" i="0" dirty="0">
                <a:latin typeface="+mn-lt"/>
              </a:rPr>
              <a:t>x</a:t>
            </a:r>
            <a:r>
              <a:rPr lang="cs-CZ" altLang="cs-CZ" sz="2400" b="0" i="0" baseline="-25000" dirty="0">
                <a:latin typeface="+mn-lt"/>
              </a:rPr>
              <a:t>0,1…. </a:t>
            </a:r>
            <a:r>
              <a:rPr lang="cs-CZ" altLang="cs-CZ" sz="2400" b="0" i="0" dirty="0">
                <a:latin typeface="+mn-lt"/>
              </a:rPr>
              <a:t>x</a:t>
            </a:r>
            <a:r>
              <a:rPr lang="cs-CZ" altLang="cs-CZ" sz="2400" b="0" i="0" baseline="-25000" dirty="0">
                <a:latin typeface="+mn-lt"/>
              </a:rPr>
              <a:t>0,9-</a:t>
            </a:r>
            <a:r>
              <a:rPr lang="cs-CZ" altLang="cs-CZ" sz="2400" i="0" dirty="0">
                <a:latin typeface="+mn-lt"/>
              </a:rPr>
              <a:t>decily</a:t>
            </a: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r>
              <a:rPr lang="cs-CZ" altLang="cs-CZ" sz="2400" i="0" u="sng" dirty="0" smtClean="0">
                <a:solidFill>
                  <a:srgbClr val="00B050"/>
                </a:solidFill>
                <a:latin typeface="+mn-lt"/>
              </a:rPr>
              <a:t>Medián</a:t>
            </a:r>
            <a:r>
              <a:rPr lang="cs-CZ" altLang="cs-CZ" sz="2400" b="0" i="0" dirty="0" smtClean="0">
                <a:latin typeface="+mn-lt"/>
              </a:rPr>
              <a:t>:</a:t>
            </a:r>
            <a:r>
              <a:rPr lang="cs-CZ" altLang="cs-CZ" sz="2400" b="0" i="0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cs-CZ" altLang="cs-CZ" sz="2400" b="0" i="0" dirty="0" smtClean="0">
                <a:solidFill>
                  <a:srgbClr val="000000"/>
                </a:solidFill>
                <a:latin typeface="+mn-lt"/>
              </a:rPr>
              <a:t>hodnota, </a:t>
            </a:r>
            <a:r>
              <a:rPr lang="cs-CZ" altLang="cs-CZ" sz="2400" b="0" i="0" dirty="0">
                <a:solidFill>
                  <a:srgbClr val="000000"/>
                </a:solidFill>
                <a:latin typeface="+mn-lt"/>
              </a:rPr>
              <a:t>jež dělí řadu podle velikosti seřazených výsledků na dvě stejně početné poloviny. </a:t>
            </a:r>
            <a:endParaRPr lang="cs-CZ" altLang="cs-CZ" sz="2400" b="0" i="0" baseline="-2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0766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2619</TotalTime>
  <Words>1589</Words>
  <Application>Microsoft Office PowerPoint</Application>
  <PresentationFormat>Předvádění na obrazovce (4:3)</PresentationFormat>
  <Paragraphs>286</Paragraphs>
  <Slides>30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Math1</vt:lpstr>
      <vt:lpstr>Wingdings</vt:lpstr>
      <vt:lpstr>Wingdings 2</vt:lpstr>
      <vt:lpstr>01_Klin_dat_upravyM</vt:lpstr>
      <vt:lpstr>Rovnice</vt:lpstr>
      <vt:lpstr>Biostatistika </vt:lpstr>
      <vt:lpstr>I. Základy popisné statistiky</vt:lpstr>
      <vt:lpstr>Typy proměnných</vt:lpstr>
      <vt:lpstr>Typy proměnných</vt:lpstr>
      <vt:lpstr>Kvalitativní znaky</vt:lpstr>
      <vt:lpstr>Kvalitativní znaky</vt:lpstr>
      <vt:lpstr>Kvantitativní znaky</vt:lpstr>
      <vt:lpstr>Popisné statistiky</vt:lpstr>
      <vt:lpstr>Charakteristiky polohy</vt:lpstr>
      <vt:lpstr>Charakteristiky polohy</vt:lpstr>
      <vt:lpstr>Průměr vs medián</vt:lpstr>
      <vt:lpstr>Charakteristiky variability</vt:lpstr>
      <vt:lpstr>Další parametry rozložení</vt:lpstr>
      <vt:lpstr>Ukázka popisu a vizualizace kvalitativních dat</vt:lpstr>
      <vt:lpstr>Ukázka popisu kvantitativních dat</vt:lpstr>
      <vt:lpstr>Ukázka vizualizace kvantitativních dat</vt:lpstr>
      <vt:lpstr> II. Cvičení v programu Statistica</vt:lpstr>
      <vt:lpstr>Program Statistica</vt:lpstr>
      <vt:lpstr>Základy popisné statistiky: soubor pacienti.sta</vt:lpstr>
      <vt:lpstr>Základy popisné statistiky: soubor pacienti.sta</vt:lpstr>
      <vt:lpstr>Základy popisné statistiky: soubor pacienti.sta</vt:lpstr>
      <vt:lpstr>Základy popisné statistiky: soubor pacienti.sta</vt:lpstr>
      <vt:lpstr>Základy popisné statistiky: soubor pacienti.sta</vt:lpstr>
      <vt:lpstr>Základy popisné statistiky: soubor pacienti.sta</vt:lpstr>
      <vt:lpstr>Základy popisné statistiky: soubor pacienti.sta</vt:lpstr>
      <vt:lpstr>Základy popisné statistiky: soubor pacienti.sta</vt:lpstr>
      <vt:lpstr>Samostatné cvičení: soubor studenti.sta</vt:lpstr>
      <vt:lpstr>Samostatné cvičení: soubor studenti.sta</vt:lpstr>
      <vt:lpstr>Samostatné cvičení: soubor studenti.sta</vt:lpstr>
      <vt:lpstr>Samostatné cvičení: soubor studenti.sta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Vzorce v excelu</dc:title>
  <dc:creator>cvanova</dc:creator>
  <cp:lastModifiedBy>Uživatel systému Windows</cp:lastModifiedBy>
  <cp:revision>183</cp:revision>
  <dcterms:created xsi:type="dcterms:W3CDTF">2011-03-10T15:44:21Z</dcterms:created>
  <dcterms:modified xsi:type="dcterms:W3CDTF">2018-05-25T06:58:26Z</dcterms:modified>
</cp:coreProperties>
</file>